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0" r:id="rId4"/>
    <p:sldId id="263" r:id="rId5"/>
    <p:sldId id="264" r:id="rId6"/>
    <p:sldId id="265" r:id="rId7"/>
    <p:sldId id="261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872D"/>
    <a:srgbClr val="2EC03F"/>
    <a:srgbClr val="4D91A1"/>
    <a:srgbClr val="006F96"/>
    <a:srgbClr val="415B8F"/>
    <a:srgbClr val="2F4AA1"/>
    <a:srgbClr val="F0A6B6"/>
    <a:srgbClr val="E45E7B"/>
    <a:srgbClr val="61C5CF"/>
    <a:srgbClr val="76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5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% неправильных ответов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блокам заданных</a:t>
            </a:r>
            <a:r>
              <a:rPr lang="ru-RU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вопросов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008883634723766"/>
          <c:y val="1.43158543390001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0296257803515669"/>
          <c:y val="0.16905840380102843"/>
          <c:w val="0.37627898806093169"/>
          <c:h val="0.7593623245039705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% неправильных ответов по блокам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0E7-4F21-BF6B-BB07C1C18D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F74-4948-A83C-EB6BB958FFA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F74-4948-A83C-EB6BB958FFA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F74-4948-A83C-EB6BB958FFA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F74-4948-A83C-EB6BB958FFA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F74-4948-A83C-EB6BB958FFA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AF74-4948-A83C-EB6BB958FFA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AF74-4948-A83C-EB6BB958FFA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AF74-4948-A83C-EB6BB958FFA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AF74-4948-A83C-EB6BB958FFA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AF74-4948-A83C-EB6BB958FFAE}"/>
              </c:ext>
            </c:extLst>
          </c:dPt>
          <c:dLbls>
            <c:dLbl>
              <c:idx val="0"/>
              <c:layout>
                <c:manualLayout>
                  <c:x val="-3.5825490213784606E-3"/>
                  <c:y val="-9.1512501949173077E-3"/>
                </c:manualLayout>
              </c:layout>
              <c:tx>
                <c:rich>
                  <a:bodyPr/>
                  <a:lstStyle/>
                  <a:p>
                    <a:fld id="{4D6E35F6-3D7F-4D5D-A7C8-E069A1A35BCE}" type="VALUE">
                      <a:rPr lang="en-US" smtClean="0"/>
                      <a:pPr/>
                      <a:t>[ЗНАЧЕНИЕ]</a:t>
                    </a:fld>
                    <a:r>
                      <a:rPr lang="en-US" baseline="0" dirty="0" smtClean="0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0E7-4F21-BF6B-BB07C1C18DBD}"/>
                </c:ext>
              </c:extLst>
            </c:dLbl>
            <c:dLbl>
              <c:idx val="1"/>
              <c:layout>
                <c:manualLayout>
                  <c:x val="1.6105318730308804E-5"/>
                  <c:y val="-8.6458742346560155E-4"/>
                </c:manualLayout>
              </c:layout>
              <c:tx>
                <c:rich>
                  <a:bodyPr/>
                  <a:lstStyle/>
                  <a:p>
                    <a:fld id="{372A97C0-4ACB-4792-88BD-C0CF4129344D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F74-4948-A83C-EB6BB958FFAE}"/>
                </c:ext>
              </c:extLst>
            </c:dLbl>
            <c:dLbl>
              <c:idx val="2"/>
              <c:layout>
                <c:manualLayout>
                  <c:x val="-2.8652572247482334E-3"/>
                  <c:y val="-5.1007276286577639E-4"/>
                </c:manualLayout>
              </c:layout>
              <c:tx>
                <c:rich>
                  <a:bodyPr/>
                  <a:lstStyle/>
                  <a:p>
                    <a:fld id="{FB835054-C12A-4C44-9125-FFC41791024B}" type="VALUE">
                      <a:rPr lang="en-US" smtClean="0"/>
                      <a:pPr/>
                      <a:t>[ЗНАЧЕНИЕ]</a:t>
                    </a:fld>
                    <a:r>
                      <a:rPr lang="en-US" baseline="0" dirty="0" smtClean="0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F74-4948-A83C-EB6BB958FFAE}"/>
                </c:ext>
              </c:extLst>
            </c:dLbl>
            <c:dLbl>
              <c:idx val="3"/>
              <c:layout>
                <c:manualLayout>
                  <c:x val="6.217304690194601E-3"/>
                  <c:y val="1.0725054811686221E-2"/>
                </c:manualLayout>
              </c:layout>
              <c:tx>
                <c:rich>
                  <a:bodyPr/>
                  <a:lstStyle/>
                  <a:p>
                    <a:fld id="{E08B8F96-4924-4CF6-A700-749090B2C7B5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F74-4948-A83C-EB6BB958FFAE}"/>
                </c:ext>
              </c:extLst>
            </c:dLbl>
            <c:dLbl>
              <c:idx val="4"/>
              <c:layout>
                <c:manualLayout>
                  <c:x val="6.6790234953858045E-3"/>
                  <c:y val="1.2084873101787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89A2CD37-1FDF-454A-B3E1-805373B7ABA7}" type="VALUE">
                      <a:rPr lang="en-US" sz="16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en-US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%</a:t>
                    </a:r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144306230732761E-2"/>
                      <c:h val="5.066628841749690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F74-4948-A83C-EB6BB958FFAE}"/>
                </c:ext>
              </c:extLst>
            </c:dLbl>
            <c:dLbl>
              <c:idx val="5"/>
              <c:layout>
                <c:manualLayout>
                  <c:x val="-1.6655692396976951E-2"/>
                  <c:y val="-3.9240846401403778E-3"/>
                </c:manualLayout>
              </c:layout>
              <c:tx>
                <c:rich>
                  <a:bodyPr/>
                  <a:lstStyle/>
                  <a:p>
                    <a:fld id="{777A278D-406E-4DA6-852B-D4E52510FA61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F74-4948-A83C-EB6BB958FFAE}"/>
                </c:ext>
              </c:extLst>
            </c:dLbl>
            <c:dLbl>
              <c:idx val="6"/>
              <c:layout>
                <c:manualLayout>
                  <c:x val="-1.6041120787075158E-2"/>
                  <c:y val="1.0216672897758034E-2"/>
                </c:manualLayout>
              </c:layout>
              <c:tx>
                <c:rich>
                  <a:bodyPr/>
                  <a:lstStyle/>
                  <a:p>
                    <a:fld id="{0EAAF28F-F84F-4302-8606-BB749437F33D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999551738552501E-2"/>
                      <c:h val="5.105988047576731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AF74-4948-A83C-EB6BB958FFAE}"/>
                </c:ext>
              </c:extLst>
            </c:dLbl>
            <c:dLbl>
              <c:idx val="7"/>
              <c:layout>
                <c:manualLayout>
                  <c:x val="-8.0641099674886897E-3"/>
                  <c:y val="5.949251987217182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F7FD7AB2-BF83-4E74-A3EE-C3F666D94544}" type="VALUE">
                      <a:rPr lang="en-US" sz="16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en-US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%</a:t>
                    </a:r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528702517354426E-2"/>
                      <c:h val="4.828031269433020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AF74-4948-A83C-EB6BB958FFAE}"/>
                </c:ext>
              </c:extLst>
            </c:dLbl>
            <c:dLbl>
              <c:idx val="8"/>
              <c:layout>
                <c:manualLayout>
                  <c:x val="7.4885688252236994E-3"/>
                  <c:y val="-7.880765090357089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39F0BBD5-CDEB-42F1-A7BC-9849DE471ACD}" type="VALUE">
                      <a:rPr lang="en-US" sz="16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en-US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%</a:t>
                    </a:r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108420481907647E-2"/>
                      <c:h val="4.828031269433020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AF74-4948-A83C-EB6BB958FFAE}"/>
                </c:ext>
              </c:extLst>
            </c:dLbl>
            <c:dLbl>
              <c:idx val="9"/>
              <c:layout>
                <c:manualLayout>
                  <c:x val="-2.6015209937484368E-3"/>
                  <c:y val="4.8893715114498434E-3"/>
                </c:manualLayout>
              </c:layout>
              <c:tx>
                <c:rich>
                  <a:bodyPr/>
                  <a:lstStyle/>
                  <a:p>
                    <a:fld id="{BAF4BF32-6532-4190-8BA1-6ACC9738DA6D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AF74-4948-A83C-EB6BB958FFAE}"/>
                </c:ext>
              </c:extLst>
            </c:dLbl>
            <c:dLbl>
              <c:idx val="10"/>
              <c:layout>
                <c:manualLayout>
                  <c:x val="2.0764224371108208E-2"/>
                  <c:y val="-1.393672843275212E-2"/>
                </c:manualLayout>
              </c:layout>
              <c:tx>
                <c:rich>
                  <a:bodyPr/>
                  <a:lstStyle/>
                  <a:p>
                    <a:fld id="{F4EA4F59-EBC1-48F6-92BB-0633AFFF6AC5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AF74-4948-A83C-EB6BB958FFAE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Открытый конкурс</c:v>
                </c:pt>
                <c:pt idx="1">
                  <c:v>Электронный аукцион</c:v>
                </c:pt>
                <c:pt idx="2">
                  <c:v>Запрос котировок, запрос предложений </c:v>
                </c:pt>
                <c:pt idx="3">
                  <c:v>Единственный поставщик</c:v>
                </c:pt>
                <c:pt idx="4">
                  <c:v>СМП, СОНКО</c:v>
                </c:pt>
                <c:pt idx="5">
                  <c:v>Контракт</c:v>
                </c:pt>
                <c:pt idx="6">
                  <c:v>Штрафы, пени</c:v>
                </c:pt>
                <c:pt idx="7">
                  <c:v>ИКЗ</c:v>
                </c:pt>
                <c:pt idx="8">
                  <c:v>Закупки</c:v>
                </c:pt>
                <c:pt idx="9">
                  <c:v>Общие вопросы</c:v>
                </c:pt>
                <c:pt idx="10">
                  <c:v>Ситуации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54.34</c:v>
                </c:pt>
                <c:pt idx="1">
                  <c:v>24.8</c:v>
                </c:pt>
                <c:pt idx="2">
                  <c:v>13</c:v>
                </c:pt>
                <c:pt idx="3">
                  <c:v>21</c:v>
                </c:pt>
                <c:pt idx="4">
                  <c:v>5.25</c:v>
                </c:pt>
                <c:pt idx="5">
                  <c:v>12.8</c:v>
                </c:pt>
                <c:pt idx="6">
                  <c:v>9</c:v>
                </c:pt>
                <c:pt idx="7">
                  <c:v>15.5</c:v>
                </c:pt>
                <c:pt idx="8">
                  <c:v>18</c:v>
                </c:pt>
                <c:pt idx="9">
                  <c:v>7.67</c:v>
                </c:pt>
                <c:pt idx="1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E7-4F21-BF6B-BB07C1C18DB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098105822981246"/>
          <c:y val="0.2909308499146121"/>
          <c:w val="0.33192522759172105"/>
          <c:h val="0.5251611472973658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0.67371</cdr:x>
      <cdr:y>0.20253</cdr:y>
    </cdr:from>
    <cdr:to>
      <cdr:x>1</cdr:x>
      <cdr:y>0.28029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976153" y="1078030"/>
          <a:ext cx="3862919" cy="41388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1003">
          <a:schemeClr val="lt1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Наименование блоков: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17C93-2747-4753-885A-58509778A7B1}" type="datetimeFigureOut">
              <a:rPr lang="ru-RU" smtClean="0"/>
              <a:t>05.08.2021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4CD15-9E1C-424E-A0B9-C93A51F4ED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63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FD7585-C1B9-8440-A453-AF317DA3812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E12492-F342-484F-ACAB-A997BB41BC94}" type="slidenum">
              <a:rPr lang="en-US" altLang="en-US"/>
              <a:pPr/>
              <a:t>2</a:t>
            </a:fld>
            <a:endParaRPr lang="en-US" altLang="en-US" dirty="0"/>
          </a:p>
        </p:txBody>
      </p:sp>
      <p:sp>
        <p:nvSpPr>
          <p:cNvPr id="8193" name="Text Box 1">
            <a:extLst>
              <a:ext uri="{FF2B5EF4-FFF2-40B4-BE49-F238E27FC236}">
                <a16:creationId xmlns:a16="http://schemas.microsoft.com/office/drawing/2014/main" id="{42C9F888-FCA0-A74E-99FB-46DA77F881B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2725" y="828675"/>
            <a:ext cx="7278688" cy="4095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B40A0EBC-9755-DB4C-AB63-7A2099DB246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1032" y="5185635"/>
            <a:ext cx="6163541" cy="49133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278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C296-91DD-4431-933D-5525D7BBD710}" type="datetimeFigureOut">
              <a:rPr lang="ru-RU" smtClean="0"/>
              <a:t>05.08.2021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9F02-361B-45E5-8C6A-B9A9F6AB54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085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C296-91DD-4431-933D-5525D7BBD710}" type="datetimeFigureOut">
              <a:rPr lang="ru-RU" smtClean="0"/>
              <a:t>05.08.2021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9F02-361B-45E5-8C6A-B9A9F6AB54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7138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C296-91DD-4431-933D-5525D7BBD710}" type="datetimeFigureOut">
              <a:rPr lang="ru-RU" smtClean="0"/>
              <a:t>05.08.2021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9F02-361B-45E5-8C6A-B9A9F6AB54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126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99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C296-91DD-4431-933D-5525D7BBD710}" type="datetimeFigureOut">
              <a:rPr lang="ru-RU" smtClean="0"/>
              <a:t>05.08.2021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9F02-361B-45E5-8C6A-B9A9F6AB54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00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C296-91DD-4431-933D-5525D7BBD710}" type="datetimeFigureOut">
              <a:rPr lang="ru-RU" smtClean="0"/>
              <a:t>05.08.2021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9F02-361B-45E5-8C6A-B9A9F6AB54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61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C296-91DD-4431-933D-5525D7BBD710}" type="datetimeFigureOut">
              <a:rPr lang="ru-RU" smtClean="0"/>
              <a:t>05.08.2021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9F02-361B-45E5-8C6A-B9A9F6AB54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98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C296-91DD-4431-933D-5525D7BBD710}" type="datetimeFigureOut">
              <a:rPr lang="ru-RU" smtClean="0"/>
              <a:t>05.08.2021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9F02-361B-45E5-8C6A-B9A9F6AB54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92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C296-91DD-4431-933D-5525D7BBD710}" type="datetimeFigureOut">
              <a:rPr lang="ru-RU" smtClean="0"/>
              <a:t>05.08.2021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9F02-361B-45E5-8C6A-B9A9F6AB54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75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C296-91DD-4431-933D-5525D7BBD710}" type="datetimeFigureOut">
              <a:rPr lang="ru-RU" smtClean="0"/>
              <a:t>05.08.2021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9F02-361B-45E5-8C6A-B9A9F6AB54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770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C296-91DD-4431-933D-5525D7BBD710}" type="datetimeFigureOut">
              <a:rPr lang="ru-RU" smtClean="0"/>
              <a:t>05.08.2021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9F02-361B-45E5-8C6A-B9A9F6AB54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376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C296-91DD-4431-933D-5525D7BBD710}" type="datetimeFigureOut">
              <a:rPr lang="ru-RU" smtClean="0"/>
              <a:t>05.08.2021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9F02-361B-45E5-8C6A-B9A9F6AB54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062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BC296-91DD-4431-933D-5525D7BBD710}" type="datetimeFigureOut">
              <a:rPr lang="ru-RU" smtClean="0"/>
              <a:t>05.08.2021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99F02-361B-45E5-8C6A-B9A9F6AB54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7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793A12-D33C-B04D-9619-482B37AD6C32}"/>
              </a:ext>
            </a:extLst>
          </p:cNvPr>
          <p:cNvSpPr txBox="1"/>
          <p:nvPr/>
        </p:nvSpPr>
        <p:spPr>
          <a:xfrm>
            <a:off x="0" y="-6007"/>
            <a:ext cx="12128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«ФЕДЕРАЛЬНОЕ ТЕСТИРОВАНИЕ – ОЦЕНКА УРОВНЯ ПРОФЕССИОНАЛЬНЫХ ЗНАНИЙ ЗАКАЗЧИКОВ ЛИПЕЦКОЙ ОБЛАСТИ»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25">
            <a:extLst>
              <a:ext uri="{FF2B5EF4-FFF2-40B4-BE49-F238E27FC236}">
                <a16:creationId xmlns:a16="http://schemas.microsoft.com/office/drawing/2014/main" id="{D90866B5-B541-6840-9822-87757096C29C}"/>
              </a:ext>
            </a:extLst>
          </p:cNvPr>
          <p:cNvSpPr>
            <a:spLocks/>
          </p:cNvSpPr>
          <p:nvPr/>
        </p:nvSpPr>
        <p:spPr bwMode="auto">
          <a:xfrm>
            <a:off x="5076076" y="1563186"/>
            <a:ext cx="3503793" cy="3448656"/>
          </a:xfrm>
          <a:custGeom>
            <a:avLst/>
            <a:gdLst>
              <a:gd name="T0" fmla="*/ 453 w 958"/>
              <a:gd name="T1" fmla="*/ 0 h 1016"/>
              <a:gd name="T2" fmla="*/ 215 w 958"/>
              <a:gd name="T3" fmla="*/ 59 h 1016"/>
              <a:gd name="T4" fmla="*/ 304 w 958"/>
              <a:gd name="T5" fmla="*/ 119 h 1016"/>
              <a:gd name="T6" fmla="*/ 486 w 958"/>
              <a:gd name="T7" fmla="*/ 514 h 1016"/>
              <a:gd name="T8" fmla="*/ 410 w 958"/>
              <a:gd name="T9" fmla="*/ 778 h 1016"/>
              <a:gd name="T10" fmla="*/ 0 w 958"/>
              <a:gd name="T11" fmla="*/ 732 h 1016"/>
              <a:gd name="T12" fmla="*/ 209 w 958"/>
              <a:gd name="T13" fmla="*/ 960 h 1016"/>
              <a:gd name="T14" fmla="*/ 454 w 958"/>
              <a:gd name="T15" fmla="*/ 1016 h 1016"/>
              <a:gd name="T16" fmla="*/ 722 w 958"/>
              <a:gd name="T17" fmla="*/ 933 h 1016"/>
              <a:gd name="T18" fmla="*/ 958 w 958"/>
              <a:gd name="T19" fmla="*/ 505 h 1016"/>
              <a:gd name="T20" fmla="*/ 453 w 958"/>
              <a:gd name="T21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58" h="1016">
                <a:moveTo>
                  <a:pt x="453" y="0"/>
                </a:moveTo>
                <a:cubicBezTo>
                  <a:pt x="367" y="0"/>
                  <a:pt x="286" y="22"/>
                  <a:pt x="215" y="59"/>
                </a:cubicBezTo>
                <a:cubicBezTo>
                  <a:pt x="247" y="76"/>
                  <a:pt x="276" y="96"/>
                  <a:pt x="304" y="119"/>
                </a:cubicBezTo>
                <a:cubicBezTo>
                  <a:pt x="416" y="212"/>
                  <a:pt x="497" y="358"/>
                  <a:pt x="486" y="514"/>
                </a:cubicBezTo>
                <a:cubicBezTo>
                  <a:pt x="480" y="602"/>
                  <a:pt x="481" y="677"/>
                  <a:pt x="410" y="778"/>
                </a:cubicBezTo>
                <a:cubicBezTo>
                  <a:pt x="154" y="1002"/>
                  <a:pt x="0" y="732"/>
                  <a:pt x="0" y="732"/>
                </a:cubicBezTo>
                <a:cubicBezTo>
                  <a:pt x="27" y="877"/>
                  <a:pt x="209" y="960"/>
                  <a:pt x="209" y="960"/>
                </a:cubicBezTo>
                <a:cubicBezTo>
                  <a:pt x="278" y="996"/>
                  <a:pt x="370" y="1016"/>
                  <a:pt x="454" y="1016"/>
                </a:cubicBezTo>
                <a:cubicBezTo>
                  <a:pt x="553" y="1016"/>
                  <a:pt x="644" y="982"/>
                  <a:pt x="722" y="933"/>
                </a:cubicBezTo>
                <a:cubicBezTo>
                  <a:pt x="864" y="843"/>
                  <a:pt x="958" y="685"/>
                  <a:pt x="958" y="505"/>
                </a:cubicBezTo>
                <a:cubicBezTo>
                  <a:pt x="958" y="226"/>
                  <a:pt x="732" y="0"/>
                  <a:pt x="45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vert="horz" wrap="square" lIns="146040" tIns="73020" rIns="146040" bIns="73020" numCol="1" anchor="t" anchorCtr="0" compatLnSpc="1">
            <a:prstTxWarp prst="textNoShape">
              <a:avLst/>
            </a:prstTxWarp>
          </a:bodyPr>
          <a:lstStyle/>
          <a:p>
            <a:endParaRPr lang="en-US" sz="2876" dirty="0">
              <a:latin typeface="Lato Light" panose="020F0502020204030203" pitchFamily="34" charset="0"/>
            </a:endParaRPr>
          </a:p>
        </p:txBody>
      </p:sp>
      <p:sp>
        <p:nvSpPr>
          <p:cNvPr id="6" name="Freeform 26">
            <a:extLst>
              <a:ext uri="{FF2B5EF4-FFF2-40B4-BE49-F238E27FC236}">
                <a16:creationId xmlns:a16="http://schemas.microsoft.com/office/drawing/2014/main" id="{D40A3AF6-C9DE-6D49-B2EF-F08C2C58B401}"/>
              </a:ext>
            </a:extLst>
          </p:cNvPr>
          <p:cNvSpPr>
            <a:spLocks noEditPoints="1"/>
          </p:cNvSpPr>
          <p:nvPr/>
        </p:nvSpPr>
        <p:spPr bwMode="auto">
          <a:xfrm>
            <a:off x="3218491" y="1594043"/>
            <a:ext cx="3724809" cy="3200583"/>
          </a:xfrm>
          <a:custGeom>
            <a:avLst/>
            <a:gdLst>
              <a:gd name="T0" fmla="*/ 692 w 1018"/>
              <a:gd name="T1" fmla="*/ 395 h 943"/>
              <a:gd name="T2" fmla="*/ 694 w 1018"/>
              <a:gd name="T3" fmla="*/ 397 h 943"/>
              <a:gd name="T4" fmla="*/ 694 w 1018"/>
              <a:gd name="T5" fmla="*/ 397 h 943"/>
              <a:gd name="T6" fmla="*/ 739 w 1018"/>
              <a:gd name="T7" fmla="*/ 393 h 943"/>
              <a:gd name="T8" fmla="*/ 972 w 1018"/>
              <a:gd name="T9" fmla="*/ 627 h 943"/>
              <a:gd name="T10" fmla="*/ 872 w 1018"/>
              <a:gd name="T11" fmla="*/ 818 h 943"/>
              <a:gd name="T12" fmla="*/ 872 w 1018"/>
              <a:gd name="T13" fmla="*/ 818 h 943"/>
              <a:gd name="T14" fmla="*/ 931 w 1018"/>
              <a:gd name="T15" fmla="*/ 774 h 943"/>
              <a:gd name="T16" fmla="*/ 1007 w 1018"/>
              <a:gd name="T17" fmla="*/ 510 h 943"/>
              <a:gd name="T18" fmla="*/ 825 w 1018"/>
              <a:gd name="T19" fmla="*/ 115 h 943"/>
              <a:gd name="T20" fmla="*/ 736 w 1018"/>
              <a:gd name="T21" fmla="*/ 55 h 943"/>
              <a:gd name="T22" fmla="*/ 735 w 1018"/>
              <a:gd name="T23" fmla="*/ 56 h 943"/>
              <a:gd name="T24" fmla="*/ 504 w 1018"/>
              <a:gd name="T25" fmla="*/ 0 h 943"/>
              <a:gd name="T26" fmla="*/ 0 w 1018"/>
              <a:gd name="T27" fmla="*/ 504 h 943"/>
              <a:gd name="T28" fmla="*/ 237 w 1018"/>
              <a:gd name="T29" fmla="*/ 932 h 943"/>
              <a:gd name="T30" fmla="*/ 257 w 1018"/>
              <a:gd name="T31" fmla="*/ 943 h 943"/>
              <a:gd name="T32" fmla="*/ 255 w 1018"/>
              <a:gd name="T33" fmla="*/ 898 h 943"/>
              <a:gd name="T34" fmla="*/ 692 w 1018"/>
              <a:gd name="T35" fmla="*/ 395 h 943"/>
              <a:gd name="T36" fmla="*/ 963 w 1018"/>
              <a:gd name="T37" fmla="*/ 713 h 943"/>
              <a:gd name="T38" fmla="*/ 963 w 1018"/>
              <a:gd name="T39" fmla="*/ 714 h 943"/>
              <a:gd name="T40" fmla="*/ 963 w 1018"/>
              <a:gd name="T41" fmla="*/ 713 h 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18" h="943">
                <a:moveTo>
                  <a:pt x="692" y="395"/>
                </a:moveTo>
                <a:cubicBezTo>
                  <a:pt x="692" y="395"/>
                  <a:pt x="694" y="397"/>
                  <a:pt x="694" y="397"/>
                </a:cubicBezTo>
                <a:cubicBezTo>
                  <a:pt x="694" y="397"/>
                  <a:pt x="694" y="397"/>
                  <a:pt x="694" y="397"/>
                </a:cubicBezTo>
                <a:cubicBezTo>
                  <a:pt x="708" y="394"/>
                  <a:pt x="723" y="393"/>
                  <a:pt x="739" y="393"/>
                </a:cubicBezTo>
                <a:cubicBezTo>
                  <a:pt x="868" y="393"/>
                  <a:pt x="972" y="498"/>
                  <a:pt x="972" y="627"/>
                </a:cubicBezTo>
                <a:cubicBezTo>
                  <a:pt x="972" y="706"/>
                  <a:pt x="933" y="776"/>
                  <a:pt x="872" y="818"/>
                </a:cubicBezTo>
                <a:cubicBezTo>
                  <a:pt x="872" y="818"/>
                  <a:pt x="872" y="818"/>
                  <a:pt x="872" y="818"/>
                </a:cubicBezTo>
                <a:cubicBezTo>
                  <a:pt x="891" y="806"/>
                  <a:pt x="911" y="792"/>
                  <a:pt x="931" y="774"/>
                </a:cubicBezTo>
                <a:cubicBezTo>
                  <a:pt x="1002" y="673"/>
                  <a:pt x="1001" y="598"/>
                  <a:pt x="1007" y="510"/>
                </a:cubicBezTo>
                <a:cubicBezTo>
                  <a:pt x="1018" y="354"/>
                  <a:pt x="937" y="208"/>
                  <a:pt x="825" y="115"/>
                </a:cubicBezTo>
                <a:cubicBezTo>
                  <a:pt x="797" y="92"/>
                  <a:pt x="768" y="72"/>
                  <a:pt x="736" y="55"/>
                </a:cubicBezTo>
                <a:cubicBezTo>
                  <a:pt x="735" y="56"/>
                  <a:pt x="735" y="56"/>
                  <a:pt x="735" y="56"/>
                </a:cubicBezTo>
                <a:cubicBezTo>
                  <a:pt x="666" y="20"/>
                  <a:pt x="588" y="0"/>
                  <a:pt x="504" y="0"/>
                </a:cubicBezTo>
                <a:cubicBezTo>
                  <a:pt x="226" y="0"/>
                  <a:pt x="0" y="226"/>
                  <a:pt x="0" y="504"/>
                </a:cubicBezTo>
                <a:cubicBezTo>
                  <a:pt x="0" y="685"/>
                  <a:pt x="95" y="843"/>
                  <a:pt x="237" y="932"/>
                </a:cubicBezTo>
                <a:cubicBezTo>
                  <a:pt x="244" y="936"/>
                  <a:pt x="250" y="940"/>
                  <a:pt x="257" y="943"/>
                </a:cubicBezTo>
                <a:cubicBezTo>
                  <a:pt x="256" y="928"/>
                  <a:pt x="255" y="913"/>
                  <a:pt x="255" y="898"/>
                </a:cubicBezTo>
                <a:cubicBezTo>
                  <a:pt x="255" y="643"/>
                  <a:pt x="449" y="433"/>
                  <a:pt x="692" y="395"/>
                </a:cubicBezTo>
                <a:close/>
                <a:moveTo>
                  <a:pt x="963" y="713"/>
                </a:moveTo>
                <a:cubicBezTo>
                  <a:pt x="963" y="714"/>
                  <a:pt x="963" y="714"/>
                  <a:pt x="963" y="714"/>
                </a:cubicBezTo>
                <a:cubicBezTo>
                  <a:pt x="963" y="714"/>
                  <a:pt x="963" y="713"/>
                  <a:pt x="963" y="713"/>
                </a:cubicBezTo>
                <a:close/>
              </a:path>
            </a:pathLst>
          </a:custGeom>
          <a:solidFill>
            <a:srgbClr val="4F9295"/>
          </a:solidFill>
          <a:ln>
            <a:noFill/>
          </a:ln>
          <a:effectLst/>
        </p:spPr>
        <p:txBody>
          <a:bodyPr vert="horz" wrap="square" lIns="146040" tIns="73020" rIns="146040" bIns="73020" numCol="1" anchor="t" anchorCtr="0" compatLnSpc="1">
            <a:prstTxWarp prst="textNoShape">
              <a:avLst/>
            </a:prstTxWarp>
          </a:bodyPr>
          <a:lstStyle/>
          <a:p>
            <a:endParaRPr lang="en-US" sz="2876" dirty="0">
              <a:latin typeface="Lato Light" panose="020F0502020204030203" pitchFamily="34" charset="0"/>
            </a:endParaRPr>
          </a:p>
        </p:txBody>
      </p:sp>
      <p:sp>
        <p:nvSpPr>
          <p:cNvPr id="7" name="Freeform 27">
            <a:extLst>
              <a:ext uri="{FF2B5EF4-FFF2-40B4-BE49-F238E27FC236}">
                <a16:creationId xmlns:a16="http://schemas.microsoft.com/office/drawing/2014/main" id="{3AD563FA-BC5C-D947-8AA3-31FCCEE74043}"/>
              </a:ext>
            </a:extLst>
          </p:cNvPr>
          <p:cNvSpPr>
            <a:spLocks/>
          </p:cNvSpPr>
          <p:nvPr/>
        </p:nvSpPr>
        <p:spPr bwMode="auto">
          <a:xfrm>
            <a:off x="4161766" y="2907377"/>
            <a:ext cx="3732535" cy="3438620"/>
          </a:xfrm>
          <a:custGeom>
            <a:avLst/>
            <a:gdLst>
              <a:gd name="T0" fmla="*/ 325 w 1020"/>
              <a:gd name="T1" fmla="*/ 421 h 1013"/>
              <a:gd name="T2" fmla="*/ 249 w 1020"/>
              <a:gd name="T3" fmla="*/ 230 h 1013"/>
              <a:gd name="T4" fmla="*/ 439 w 1020"/>
              <a:gd name="T5" fmla="*/ 2 h 1013"/>
              <a:gd name="T6" fmla="*/ 437 w 1020"/>
              <a:gd name="T7" fmla="*/ 0 h 1013"/>
              <a:gd name="T8" fmla="*/ 0 w 1020"/>
              <a:gd name="T9" fmla="*/ 503 h 1013"/>
              <a:gd name="T10" fmla="*/ 510 w 1020"/>
              <a:gd name="T11" fmla="*/ 1013 h 1013"/>
              <a:gd name="T12" fmla="*/ 1020 w 1020"/>
              <a:gd name="T13" fmla="*/ 503 h 1013"/>
              <a:gd name="T14" fmla="*/ 325 w 1020"/>
              <a:gd name="T15" fmla="*/ 421 h 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20" h="1013">
                <a:moveTo>
                  <a:pt x="325" y="421"/>
                </a:moveTo>
                <a:cubicBezTo>
                  <a:pt x="325" y="421"/>
                  <a:pt x="249" y="349"/>
                  <a:pt x="249" y="230"/>
                </a:cubicBezTo>
                <a:cubicBezTo>
                  <a:pt x="249" y="116"/>
                  <a:pt x="322" y="34"/>
                  <a:pt x="439" y="2"/>
                </a:cubicBezTo>
                <a:cubicBezTo>
                  <a:pt x="439" y="2"/>
                  <a:pt x="437" y="0"/>
                  <a:pt x="437" y="0"/>
                </a:cubicBezTo>
                <a:cubicBezTo>
                  <a:pt x="194" y="38"/>
                  <a:pt x="0" y="248"/>
                  <a:pt x="0" y="503"/>
                </a:cubicBezTo>
                <a:cubicBezTo>
                  <a:pt x="0" y="785"/>
                  <a:pt x="228" y="1013"/>
                  <a:pt x="510" y="1013"/>
                </a:cubicBezTo>
                <a:cubicBezTo>
                  <a:pt x="792" y="1013"/>
                  <a:pt x="1020" y="785"/>
                  <a:pt x="1020" y="503"/>
                </a:cubicBezTo>
                <a:cubicBezTo>
                  <a:pt x="1020" y="503"/>
                  <a:pt x="679" y="804"/>
                  <a:pt x="325" y="4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146040" tIns="73020" rIns="146040" bIns="73020" numCol="1" anchor="t" anchorCtr="0" compatLnSpc="1">
            <a:prstTxWarp prst="textNoShape">
              <a:avLst/>
            </a:prstTxWarp>
          </a:bodyPr>
          <a:lstStyle/>
          <a:p>
            <a:endParaRPr lang="en-US" sz="2876" dirty="0">
              <a:latin typeface="Lato Light" panose="020F0502020204030203" pitchFamily="34" charset="0"/>
            </a:endParaRPr>
          </a:p>
        </p:txBody>
      </p:sp>
      <p:sp>
        <p:nvSpPr>
          <p:cNvPr id="24" name="Freeform 893">
            <a:extLst>
              <a:ext uri="{FF2B5EF4-FFF2-40B4-BE49-F238E27FC236}">
                <a16:creationId xmlns:a16="http://schemas.microsoft.com/office/drawing/2014/main" id="{2A06592A-1B97-F04D-992B-96AB5A58E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511" y="2201801"/>
            <a:ext cx="464509" cy="478125"/>
          </a:xfrm>
          <a:custGeom>
            <a:avLst/>
            <a:gdLst/>
            <a:ahLst/>
            <a:cxnLst/>
            <a:rect l="0" t="0" r="r" b="b"/>
            <a:pathLst>
              <a:path w="306026" h="307613">
                <a:moveTo>
                  <a:pt x="9310" y="263095"/>
                </a:moveTo>
                <a:lnTo>
                  <a:pt x="9310" y="296565"/>
                </a:lnTo>
                <a:lnTo>
                  <a:pt x="38315" y="296565"/>
                </a:lnTo>
                <a:lnTo>
                  <a:pt x="38315" y="263095"/>
                </a:lnTo>
                <a:lnTo>
                  <a:pt x="9310" y="263095"/>
                </a:lnTo>
                <a:close/>
                <a:moveTo>
                  <a:pt x="4655" y="254000"/>
                </a:moveTo>
                <a:lnTo>
                  <a:pt x="42970" y="254000"/>
                </a:lnTo>
                <a:cubicBezTo>
                  <a:pt x="45476" y="254000"/>
                  <a:pt x="47267" y="255819"/>
                  <a:pt x="47267" y="258366"/>
                </a:cubicBezTo>
                <a:lnTo>
                  <a:pt x="47267" y="301294"/>
                </a:lnTo>
                <a:cubicBezTo>
                  <a:pt x="47267" y="303841"/>
                  <a:pt x="45476" y="306023"/>
                  <a:pt x="42970" y="306023"/>
                </a:cubicBezTo>
                <a:lnTo>
                  <a:pt x="4655" y="306023"/>
                </a:lnTo>
                <a:cubicBezTo>
                  <a:pt x="2148" y="306023"/>
                  <a:pt x="0" y="303841"/>
                  <a:pt x="0" y="301294"/>
                </a:cubicBezTo>
                <a:lnTo>
                  <a:pt x="0" y="258366"/>
                </a:lnTo>
                <a:cubicBezTo>
                  <a:pt x="0" y="255819"/>
                  <a:pt x="2148" y="254000"/>
                  <a:pt x="4655" y="254000"/>
                </a:cubicBezTo>
                <a:close/>
                <a:moveTo>
                  <a:pt x="85441" y="233169"/>
                </a:moveTo>
                <a:lnTo>
                  <a:pt x="85441" y="296696"/>
                </a:lnTo>
                <a:lnTo>
                  <a:pt x="114584" y="296696"/>
                </a:lnTo>
                <a:lnTo>
                  <a:pt x="114584" y="233169"/>
                </a:lnTo>
                <a:lnTo>
                  <a:pt x="85441" y="233169"/>
                </a:lnTo>
                <a:close/>
                <a:moveTo>
                  <a:pt x="80820" y="223837"/>
                </a:moveTo>
                <a:lnTo>
                  <a:pt x="118849" y="223837"/>
                </a:lnTo>
                <a:cubicBezTo>
                  <a:pt x="121693" y="223837"/>
                  <a:pt x="123470" y="225991"/>
                  <a:pt x="123470" y="228503"/>
                </a:cubicBezTo>
                <a:lnTo>
                  <a:pt x="123470" y="301362"/>
                </a:lnTo>
                <a:cubicBezTo>
                  <a:pt x="123470" y="303875"/>
                  <a:pt x="121693" y="306028"/>
                  <a:pt x="118849" y="306028"/>
                </a:cubicBezTo>
                <a:lnTo>
                  <a:pt x="80820" y="306028"/>
                </a:lnTo>
                <a:cubicBezTo>
                  <a:pt x="78333" y="306028"/>
                  <a:pt x="76200" y="303875"/>
                  <a:pt x="76200" y="301362"/>
                </a:cubicBezTo>
                <a:lnTo>
                  <a:pt x="76200" y="228503"/>
                </a:lnTo>
                <a:cubicBezTo>
                  <a:pt x="76200" y="225991"/>
                  <a:pt x="78333" y="223837"/>
                  <a:pt x="80820" y="223837"/>
                </a:cubicBezTo>
                <a:close/>
                <a:moveTo>
                  <a:pt x="163465" y="177323"/>
                </a:moveTo>
                <a:lnTo>
                  <a:pt x="163465" y="298203"/>
                </a:lnTo>
                <a:lnTo>
                  <a:pt x="193357" y="298203"/>
                </a:lnTo>
                <a:lnTo>
                  <a:pt x="193357" y="177323"/>
                </a:lnTo>
                <a:lnTo>
                  <a:pt x="163465" y="177323"/>
                </a:lnTo>
                <a:close/>
                <a:moveTo>
                  <a:pt x="158726" y="168275"/>
                </a:moveTo>
                <a:lnTo>
                  <a:pt x="198096" y="168275"/>
                </a:lnTo>
                <a:cubicBezTo>
                  <a:pt x="200648" y="168275"/>
                  <a:pt x="202836" y="170085"/>
                  <a:pt x="202836" y="172980"/>
                </a:cubicBezTo>
                <a:lnTo>
                  <a:pt x="202836" y="302908"/>
                </a:lnTo>
                <a:cubicBezTo>
                  <a:pt x="202836" y="305442"/>
                  <a:pt x="200648" y="307613"/>
                  <a:pt x="198096" y="307613"/>
                </a:cubicBezTo>
                <a:lnTo>
                  <a:pt x="158726" y="307613"/>
                </a:lnTo>
                <a:cubicBezTo>
                  <a:pt x="156174" y="307613"/>
                  <a:pt x="153987" y="305442"/>
                  <a:pt x="153987" y="302908"/>
                </a:cubicBezTo>
                <a:lnTo>
                  <a:pt x="153987" y="172980"/>
                </a:lnTo>
                <a:cubicBezTo>
                  <a:pt x="153987" y="170085"/>
                  <a:pt x="156174" y="168275"/>
                  <a:pt x="158726" y="168275"/>
                </a:cubicBezTo>
                <a:close/>
                <a:moveTo>
                  <a:pt x="63442" y="134937"/>
                </a:moveTo>
                <a:lnTo>
                  <a:pt x="126784" y="134937"/>
                </a:lnTo>
                <a:cubicBezTo>
                  <a:pt x="127870" y="134937"/>
                  <a:pt x="129318" y="135667"/>
                  <a:pt x="130042" y="136396"/>
                </a:cubicBezTo>
                <a:lnTo>
                  <a:pt x="147053" y="153172"/>
                </a:lnTo>
                <a:cubicBezTo>
                  <a:pt x="148863" y="155360"/>
                  <a:pt x="148863" y="158278"/>
                  <a:pt x="147053" y="160102"/>
                </a:cubicBezTo>
                <a:cubicBezTo>
                  <a:pt x="145967" y="161196"/>
                  <a:pt x="144882" y="161560"/>
                  <a:pt x="143796" y="161560"/>
                </a:cubicBezTo>
                <a:cubicBezTo>
                  <a:pt x="142348" y="161560"/>
                  <a:pt x="141262" y="161196"/>
                  <a:pt x="140176" y="160102"/>
                </a:cubicBezTo>
                <a:lnTo>
                  <a:pt x="124612" y="144419"/>
                </a:lnTo>
                <a:lnTo>
                  <a:pt x="63442" y="144419"/>
                </a:lnTo>
                <a:cubicBezTo>
                  <a:pt x="60909" y="144419"/>
                  <a:pt x="58737" y="142231"/>
                  <a:pt x="58737" y="139678"/>
                </a:cubicBezTo>
                <a:cubicBezTo>
                  <a:pt x="58737" y="137125"/>
                  <a:pt x="60909" y="134937"/>
                  <a:pt x="63442" y="134937"/>
                </a:cubicBezTo>
                <a:close/>
                <a:moveTo>
                  <a:pt x="63377" y="106362"/>
                </a:moveTo>
                <a:lnTo>
                  <a:pt x="114065" y="106362"/>
                </a:lnTo>
                <a:cubicBezTo>
                  <a:pt x="116920" y="106362"/>
                  <a:pt x="118705" y="108479"/>
                  <a:pt x="118705" y="110948"/>
                </a:cubicBezTo>
                <a:cubicBezTo>
                  <a:pt x="118705" y="113418"/>
                  <a:pt x="116920" y="115534"/>
                  <a:pt x="114065" y="115534"/>
                </a:cubicBezTo>
                <a:lnTo>
                  <a:pt x="63377" y="115534"/>
                </a:lnTo>
                <a:cubicBezTo>
                  <a:pt x="60879" y="115534"/>
                  <a:pt x="58737" y="113418"/>
                  <a:pt x="58737" y="110948"/>
                </a:cubicBezTo>
                <a:cubicBezTo>
                  <a:pt x="58737" y="108479"/>
                  <a:pt x="60879" y="106362"/>
                  <a:pt x="63377" y="106362"/>
                </a:cubicBezTo>
                <a:close/>
                <a:moveTo>
                  <a:pt x="255406" y="86811"/>
                </a:moveTo>
                <a:lnTo>
                  <a:pt x="220334" y="124842"/>
                </a:lnTo>
                <a:lnTo>
                  <a:pt x="235882" y="124842"/>
                </a:lnTo>
                <a:cubicBezTo>
                  <a:pt x="238413" y="124842"/>
                  <a:pt x="240582" y="126995"/>
                  <a:pt x="240582" y="129147"/>
                </a:cubicBezTo>
                <a:lnTo>
                  <a:pt x="240582" y="296700"/>
                </a:lnTo>
                <a:lnTo>
                  <a:pt x="269869" y="296700"/>
                </a:lnTo>
                <a:lnTo>
                  <a:pt x="269869" y="129147"/>
                </a:lnTo>
                <a:cubicBezTo>
                  <a:pt x="269869" y="126995"/>
                  <a:pt x="272038" y="124842"/>
                  <a:pt x="274569" y="124842"/>
                </a:cubicBezTo>
                <a:lnTo>
                  <a:pt x="290117" y="124842"/>
                </a:lnTo>
                <a:lnTo>
                  <a:pt x="255406" y="86811"/>
                </a:lnTo>
                <a:close/>
                <a:moveTo>
                  <a:pt x="63377" y="79375"/>
                </a:moveTo>
                <a:lnTo>
                  <a:pt x="114065" y="79375"/>
                </a:lnTo>
                <a:cubicBezTo>
                  <a:pt x="116920" y="79375"/>
                  <a:pt x="118705" y="81492"/>
                  <a:pt x="118705" y="83961"/>
                </a:cubicBezTo>
                <a:cubicBezTo>
                  <a:pt x="118705" y="86431"/>
                  <a:pt x="116920" y="88547"/>
                  <a:pt x="114065" y="88547"/>
                </a:cubicBezTo>
                <a:lnTo>
                  <a:pt x="63377" y="88547"/>
                </a:lnTo>
                <a:cubicBezTo>
                  <a:pt x="60879" y="88547"/>
                  <a:pt x="58737" y="86431"/>
                  <a:pt x="58737" y="83961"/>
                </a:cubicBezTo>
                <a:cubicBezTo>
                  <a:pt x="58737" y="81492"/>
                  <a:pt x="60879" y="79375"/>
                  <a:pt x="63377" y="79375"/>
                </a:cubicBezTo>
                <a:close/>
                <a:moveTo>
                  <a:pt x="251791" y="76765"/>
                </a:moveTo>
                <a:cubicBezTo>
                  <a:pt x="253598" y="74612"/>
                  <a:pt x="256853" y="74612"/>
                  <a:pt x="258660" y="76765"/>
                </a:cubicBezTo>
                <a:lnTo>
                  <a:pt x="304218" y="126277"/>
                </a:lnTo>
                <a:cubicBezTo>
                  <a:pt x="305302" y="127712"/>
                  <a:pt x="306026" y="129506"/>
                  <a:pt x="304941" y="131300"/>
                </a:cubicBezTo>
                <a:cubicBezTo>
                  <a:pt x="304218" y="132735"/>
                  <a:pt x="302771" y="134170"/>
                  <a:pt x="300602" y="134170"/>
                </a:cubicBezTo>
                <a:lnTo>
                  <a:pt x="279270" y="134170"/>
                </a:lnTo>
                <a:lnTo>
                  <a:pt x="279270" y="301364"/>
                </a:lnTo>
                <a:cubicBezTo>
                  <a:pt x="279270" y="303876"/>
                  <a:pt x="277100" y="306028"/>
                  <a:pt x="274569" y="306028"/>
                </a:cubicBezTo>
                <a:lnTo>
                  <a:pt x="235882" y="306028"/>
                </a:lnTo>
                <a:cubicBezTo>
                  <a:pt x="233351" y="306028"/>
                  <a:pt x="231181" y="303876"/>
                  <a:pt x="231181" y="301364"/>
                </a:cubicBezTo>
                <a:lnTo>
                  <a:pt x="231181" y="134170"/>
                </a:lnTo>
                <a:lnTo>
                  <a:pt x="209849" y="134170"/>
                </a:lnTo>
                <a:cubicBezTo>
                  <a:pt x="208041" y="134170"/>
                  <a:pt x="206233" y="132735"/>
                  <a:pt x="205510" y="131300"/>
                </a:cubicBezTo>
                <a:cubicBezTo>
                  <a:pt x="204787" y="129506"/>
                  <a:pt x="204787" y="127712"/>
                  <a:pt x="206233" y="126277"/>
                </a:cubicBezTo>
                <a:lnTo>
                  <a:pt x="251791" y="76765"/>
                </a:lnTo>
                <a:close/>
                <a:moveTo>
                  <a:pt x="272873" y="25513"/>
                </a:moveTo>
                <a:cubicBezTo>
                  <a:pt x="274637" y="23812"/>
                  <a:pt x="277459" y="23812"/>
                  <a:pt x="279223" y="25513"/>
                </a:cubicBezTo>
                <a:cubicBezTo>
                  <a:pt x="280282" y="26193"/>
                  <a:pt x="280634" y="27554"/>
                  <a:pt x="280634" y="28574"/>
                </a:cubicBezTo>
                <a:cubicBezTo>
                  <a:pt x="280634" y="29595"/>
                  <a:pt x="280282" y="30956"/>
                  <a:pt x="279223" y="31636"/>
                </a:cubicBezTo>
                <a:cubicBezTo>
                  <a:pt x="278518" y="32657"/>
                  <a:pt x="277107" y="32997"/>
                  <a:pt x="276048" y="32997"/>
                </a:cubicBezTo>
                <a:cubicBezTo>
                  <a:pt x="274637" y="32997"/>
                  <a:pt x="273579" y="32657"/>
                  <a:pt x="272873" y="31636"/>
                </a:cubicBezTo>
                <a:cubicBezTo>
                  <a:pt x="271815" y="30956"/>
                  <a:pt x="271462" y="29595"/>
                  <a:pt x="271462" y="28574"/>
                </a:cubicBezTo>
                <a:cubicBezTo>
                  <a:pt x="271462" y="27554"/>
                  <a:pt x="271815" y="26193"/>
                  <a:pt x="272873" y="25513"/>
                </a:cubicBezTo>
                <a:close/>
                <a:moveTo>
                  <a:pt x="222426" y="25513"/>
                </a:moveTo>
                <a:cubicBezTo>
                  <a:pt x="223837" y="23812"/>
                  <a:pt x="226659" y="23812"/>
                  <a:pt x="228776" y="25513"/>
                </a:cubicBezTo>
                <a:cubicBezTo>
                  <a:pt x="229482" y="26193"/>
                  <a:pt x="229834" y="27554"/>
                  <a:pt x="229834" y="28574"/>
                </a:cubicBezTo>
                <a:cubicBezTo>
                  <a:pt x="229834" y="29595"/>
                  <a:pt x="229482" y="30956"/>
                  <a:pt x="228776" y="31636"/>
                </a:cubicBezTo>
                <a:cubicBezTo>
                  <a:pt x="227718" y="32657"/>
                  <a:pt x="226659" y="32997"/>
                  <a:pt x="225248" y="32997"/>
                </a:cubicBezTo>
                <a:cubicBezTo>
                  <a:pt x="224190" y="32997"/>
                  <a:pt x="223132" y="32657"/>
                  <a:pt x="222426" y="31636"/>
                </a:cubicBezTo>
                <a:cubicBezTo>
                  <a:pt x="221368" y="30956"/>
                  <a:pt x="220662" y="29595"/>
                  <a:pt x="220662" y="28574"/>
                </a:cubicBezTo>
                <a:cubicBezTo>
                  <a:pt x="220662" y="27554"/>
                  <a:pt x="221368" y="26193"/>
                  <a:pt x="222426" y="25513"/>
                </a:cubicBezTo>
                <a:close/>
                <a:moveTo>
                  <a:pt x="250825" y="23812"/>
                </a:moveTo>
                <a:cubicBezTo>
                  <a:pt x="253389" y="23812"/>
                  <a:pt x="255221" y="25644"/>
                  <a:pt x="255221" y="28208"/>
                </a:cubicBezTo>
                <a:cubicBezTo>
                  <a:pt x="255221" y="31139"/>
                  <a:pt x="253389" y="32971"/>
                  <a:pt x="250825" y="32971"/>
                </a:cubicBezTo>
                <a:cubicBezTo>
                  <a:pt x="247894" y="32971"/>
                  <a:pt x="246062" y="31139"/>
                  <a:pt x="246062" y="28208"/>
                </a:cubicBezTo>
                <a:cubicBezTo>
                  <a:pt x="246062" y="25644"/>
                  <a:pt x="247894" y="23812"/>
                  <a:pt x="250825" y="23812"/>
                </a:cubicBezTo>
                <a:close/>
                <a:moveTo>
                  <a:pt x="9383" y="9389"/>
                </a:moveTo>
                <a:lnTo>
                  <a:pt x="9383" y="46585"/>
                </a:lnTo>
                <a:lnTo>
                  <a:pt x="296643" y="46585"/>
                </a:lnTo>
                <a:lnTo>
                  <a:pt x="296643" y="9389"/>
                </a:lnTo>
                <a:lnTo>
                  <a:pt x="9383" y="9389"/>
                </a:lnTo>
                <a:close/>
                <a:moveTo>
                  <a:pt x="4691" y="0"/>
                </a:moveTo>
                <a:lnTo>
                  <a:pt x="301335" y="0"/>
                </a:lnTo>
                <a:cubicBezTo>
                  <a:pt x="303861" y="0"/>
                  <a:pt x="306026" y="2167"/>
                  <a:pt x="306026" y="4695"/>
                </a:cubicBezTo>
                <a:lnTo>
                  <a:pt x="306026" y="51280"/>
                </a:lnTo>
                <a:lnTo>
                  <a:pt x="306026" y="91726"/>
                </a:lnTo>
                <a:cubicBezTo>
                  <a:pt x="306026" y="94254"/>
                  <a:pt x="303861" y="96421"/>
                  <a:pt x="301335" y="96421"/>
                </a:cubicBezTo>
                <a:cubicBezTo>
                  <a:pt x="299169" y="96421"/>
                  <a:pt x="296643" y="94254"/>
                  <a:pt x="296643" y="91726"/>
                </a:cubicBezTo>
                <a:lnTo>
                  <a:pt x="296643" y="55613"/>
                </a:lnTo>
                <a:lnTo>
                  <a:pt x="9383" y="55613"/>
                </a:lnTo>
                <a:lnTo>
                  <a:pt x="9383" y="231481"/>
                </a:lnTo>
                <a:cubicBezTo>
                  <a:pt x="9383" y="234009"/>
                  <a:pt x="7218" y="236176"/>
                  <a:pt x="4691" y="236176"/>
                </a:cubicBezTo>
                <a:cubicBezTo>
                  <a:pt x="2165" y="236176"/>
                  <a:pt x="0" y="234009"/>
                  <a:pt x="0" y="231481"/>
                </a:cubicBezTo>
                <a:lnTo>
                  <a:pt x="0" y="51280"/>
                </a:lnTo>
                <a:lnTo>
                  <a:pt x="0" y="4695"/>
                </a:lnTo>
                <a:cubicBezTo>
                  <a:pt x="0" y="2167"/>
                  <a:pt x="2165" y="0"/>
                  <a:pt x="46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5" name="Freeform 894">
            <a:extLst>
              <a:ext uri="{FF2B5EF4-FFF2-40B4-BE49-F238E27FC236}">
                <a16:creationId xmlns:a16="http://schemas.microsoft.com/office/drawing/2014/main" id="{EE5ADD99-8A6F-DF46-8C1C-92EF0AA4A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5781" y="2137473"/>
            <a:ext cx="460997" cy="499855"/>
          </a:xfrm>
          <a:custGeom>
            <a:avLst/>
            <a:gdLst/>
            <a:ahLst/>
            <a:cxnLst/>
            <a:rect l="0" t="0" r="r" b="b"/>
            <a:pathLst>
              <a:path w="306027" h="306026">
                <a:moveTo>
                  <a:pt x="158682" y="198437"/>
                </a:moveTo>
                <a:lnTo>
                  <a:pt x="217194" y="198437"/>
                </a:lnTo>
                <a:cubicBezTo>
                  <a:pt x="219361" y="198437"/>
                  <a:pt x="221889" y="200269"/>
                  <a:pt x="221889" y="202833"/>
                </a:cubicBezTo>
                <a:cubicBezTo>
                  <a:pt x="221889" y="205764"/>
                  <a:pt x="219361" y="207596"/>
                  <a:pt x="217194" y="207596"/>
                </a:cubicBezTo>
                <a:lnTo>
                  <a:pt x="158682" y="207596"/>
                </a:lnTo>
                <a:cubicBezTo>
                  <a:pt x="155793" y="207596"/>
                  <a:pt x="153987" y="205764"/>
                  <a:pt x="153987" y="202833"/>
                </a:cubicBezTo>
                <a:cubicBezTo>
                  <a:pt x="153987" y="200269"/>
                  <a:pt x="155793" y="198437"/>
                  <a:pt x="158682" y="198437"/>
                </a:cubicBezTo>
                <a:close/>
                <a:moveTo>
                  <a:pt x="93560" y="198437"/>
                </a:moveTo>
                <a:lnTo>
                  <a:pt x="128332" y="198437"/>
                </a:lnTo>
                <a:cubicBezTo>
                  <a:pt x="130841" y="198437"/>
                  <a:pt x="132992" y="200269"/>
                  <a:pt x="132992" y="202833"/>
                </a:cubicBezTo>
                <a:cubicBezTo>
                  <a:pt x="132992" y="205764"/>
                  <a:pt x="130841" y="207596"/>
                  <a:pt x="128332" y="207596"/>
                </a:cubicBezTo>
                <a:lnTo>
                  <a:pt x="93560" y="207596"/>
                </a:lnTo>
                <a:cubicBezTo>
                  <a:pt x="91051" y="207596"/>
                  <a:pt x="88900" y="205764"/>
                  <a:pt x="88900" y="202833"/>
                </a:cubicBezTo>
                <a:cubicBezTo>
                  <a:pt x="88900" y="200269"/>
                  <a:pt x="91051" y="198437"/>
                  <a:pt x="93560" y="198437"/>
                </a:cubicBezTo>
                <a:close/>
                <a:moveTo>
                  <a:pt x="195220" y="166687"/>
                </a:moveTo>
                <a:lnTo>
                  <a:pt x="253679" y="166687"/>
                </a:lnTo>
                <a:cubicBezTo>
                  <a:pt x="256220" y="166687"/>
                  <a:pt x="258399" y="168804"/>
                  <a:pt x="258399" y="171273"/>
                </a:cubicBezTo>
                <a:cubicBezTo>
                  <a:pt x="258399" y="173390"/>
                  <a:pt x="256220" y="175859"/>
                  <a:pt x="253679" y="175859"/>
                </a:cubicBezTo>
                <a:lnTo>
                  <a:pt x="195220" y="175859"/>
                </a:lnTo>
                <a:cubicBezTo>
                  <a:pt x="192679" y="175859"/>
                  <a:pt x="190500" y="173390"/>
                  <a:pt x="190500" y="171273"/>
                </a:cubicBezTo>
                <a:cubicBezTo>
                  <a:pt x="190500" y="168804"/>
                  <a:pt x="192679" y="166687"/>
                  <a:pt x="195220" y="166687"/>
                </a:cubicBezTo>
                <a:close/>
                <a:moveTo>
                  <a:pt x="93537" y="166687"/>
                </a:moveTo>
                <a:lnTo>
                  <a:pt x="164869" y="166687"/>
                </a:lnTo>
                <a:cubicBezTo>
                  <a:pt x="167366" y="166687"/>
                  <a:pt x="169505" y="168804"/>
                  <a:pt x="169505" y="171273"/>
                </a:cubicBezTo>
                <a:cubicBezTo>
                  <a:pt x="169505" y="173390"/>
                  <a:pt x="167366" y="175859"/>
                  <a:pt x="164869" y="175859"/>
                </a:cubicBezTo>
                <a:lnTo>
                  <a:pt x="93537" y="175859"/>
                </a:lnTo>
                <a:cubicBezTo>
                  <a:pt x="91040" y="175859"/>
                  <a:pt x="88900" y="173390"/>
                  <a:pt x="88900" y="171273"/>
                </a:cubicBezTo>
                <a:cubicBezTo>
                  <a:pt x="88900" y="168804"/>
                  <a:pt x="91040" y="166687"/>
                  <a:pt x="93537" y="166687"/>
                </a:cubicBezTo>
                <a:close/>
                <a:moveTo>
                  <a:pt x="222070" y="91603"/>
                </a:moveTo>
                <a:lnTo>
                  <a:pt x="216674" y="102707"/>
                </a:lnTo>
                <a:cubicBezTo>
                  <a:pt x="215954" y="104140"/>
                  <a:pt x="214515" y="105214"/>
                  <a:pt x="213077" y="105214"/>
                </a:cubicBezTo>
                <a:lnTo>
                  <a:pt x="200486" y="107364"/>
                </a:lnTo>
                <a:lnTo>
                  <a:pt x="209479" y="115961"/>
                </a:lnTo>
                <a:cubicBezTo>
                  <a:pt x="210918" y="117035"/>
                  <a:pt x="211278" y="118468"/>
                  <a:pt x="210918" y="119901"/>
                </a:cubicBezTo>
                <a:lnTo>
                  <a:pt x="208760" y="132438"/>
                </a:lnTo>
                <a:lnTo>
                  <a:pt x="219911" y="126707"/>
                </a:lnTo>
                <a:cubicBezTo>
                  <a:pt x="221350" y="125632"/>
                  <a:pt x="222789" y="125632"/>
                  <a:pt x="224228" y="126707"/>
                </a:cubicBezTo>
                <a:lnTo>
                  <a:pt x="235380" y="132438"/>
                </a:lnTo>
                <a:lnTo>
                  <a:pt x="233221" y="119901"/>
                </a:lnTo>
                <a:cubicBezTo>
                  <a:pt x="232862" y="118468"/>
                  <a:pt x="233221" y="117035"/>
                  <a:pt x="234660" y="115961"/>
                </a:cubicBezTo>
                <a:lnTo>
                  <a:pt x="243654" y="107364"/>
                </a:lnTo>
                <a:lnTo>
                  <a:pt x="231063" y="105214"/>
                </a:lnTo>
                <a:cubicBezTo>
                  <a:pt x="229624" y="105214"/>
                  <a:pt x="228545" y="104140"/>
                  <a:pt x="227825" y="102707"/>
                </a:cubicBezTo>
                <a:lnTo>
                  <a:pt x="222070" y="91603"/>
                </a:lnTo>
                <a:close/>
                <a:moveTo>
                  <a:pt x="125233" y="91603"/>
                </a:moveTo>
                <a:lnTo>
                  <a:pt x="119477" y="102707"/>
                </a:lnTo>
                <a:cubicBezTo>
                  <a:pt x="119117" y="104140"/>
                  <a:pt x="117678" y="105214"/>
                  <a:pt x="116240" y="105214"/>
                </a:cubicBezTo>
                <a:lnTo>
                  <a:pt x="103649" y="107364"/>
                </a:lnTo>
                <a:lnTo>
                  <a:pt x="112642" y="115961"/>
                </a:lnTo>
                <a:cubicBezTo>
                  <a:pt x="113721" y="117035"/>
                  <a:pt x="114441" y="118468"/>
                  <a:pt x="114081" y="119901"/>
                </a:cubicBezTo>
                <a:lnTo>
                  <a:pt x="111923" y="132438"/>
                </a:lnTo>
                <a:lnTo>
                  <a:pt x="123074" y="126707"/>
                </a:lnTo>
                <a:cubicBezTo>
                  <a:pt x="123794" y="126349"/>
                  <a:pt x="124513" y="125990"/>
                  <a:pt x="125233" y="125990"/>
                </a:cubicBezTo>
                <a:cubicBezTo>
                  <a:pt x="125952" y="125990"/>
                  <a:pt x="126672" y="126349"/>
                  <a:pt x="127391" y="126707"/>
                </a:cubicBezTo>
                <a:lnTo>
                  <a:pt x="138543" y="132438"/>
                </a:lnTo>
                <a:lnTo>
                  <a:pt x="136384" y="119901"/>
                </a:lnTo>
                <a:cubicBezTo>
                  <a:pt x="136025" y="118468"/>
                  <a:pt x="136384" y="117035"/>
                  <a:pt x="137823" y="115961"/>
                </a:cubicBezTo>
                <a:lnTo>
                  <a:pt x="146457" y="107364"/>
                </a:lnTo>
                <a:lnTo>
                  <a:pt x="134226" y="105214"/>
                </a:lnTo>
                <a:cubicBezTo>
                  <a:pt x="132787" y="105214"/>
                  <a:pt x="131348" y="104140"/>
                  <a:pt x="130988" y="102707"/>
                </a:cubicBezTo>
                <a:lnTo>
                  <a:pt x="125233" y="91603"/>
                </a:lnTo>
                <a:close/>
                <a:moveTo>
                  <a:pt x="218113" y="79424"/>
                </a:moveTo>
                <a:cubicBezTo>
                  <a:pt x="219552" y="76200"/>
                  <a:pt x="224948" y="76200"/>
                  <a:pt x="226027" y="79424"/>
                </a:cubicBezTo>
                <a:lnTo>
                  <a:pt x="235020" y="96618"/>
                </a:lnTo>
                <a:lnTo>
                  <a:pt x="254086" y="99483"/>
                </a:lnTo>
                <a:cubicBezTo>
                  <a:pt x="255884" y="99841"/>
                  <a:pt x="257323" y="100916"/>
                  <a:pt x="258043" y="102707"/>
                </a:cubicBezTo>
                <a:cubicBezTo>
                  <a:pt x="258402" y="104140"/>
                  <a:pt x="258043" y="105931"/>
                  <a:pt x="256604" y="107364"/>
                </a:cubicBezTo>
                <a:lnTo>
                  <a:pt x="242574" y="120976"/>
                </a:lnTo>
                <a:lnTo>
                  <a:pt x="246172" y="139960"/>
                </a:lnTo>
                <a:cubicBezTo>
                  <a:pt x="246172" y="141751"/>
                  <a:pt x="245812" y="143542"/>
                  <a:pt x="244013" y="144617"/>
                </a:cubicBezTo>
                <a:cubicBezTo>
                  <a:pt x="243294" y="144975"/>
                  <a:pt x="242574" y="145333"/>
                  <a:pt x="241495" y="145333"/>
                </a:cubicBezTo>
                <a:cubicBezTo>
                  <a:pt x="240776" y="145333"/>
                  <a:pt x="240056" y="144975"/>
                  <a:pt x="239337" y="144975"/>
                </a:cubicBezTo>
                <a:lnTo>
                  <a:pt x="222070" y="136020"/>
                </a:lnTo>
                <a:lnTo>
                  <a:pt x="204803" y="144975"/>
                </a:lnTo>
                <a:cubicBezTo>
                  <a:pt x="203364" y="145692"/>
                  <a:pt x="201205" y="145333"/>
                  <a:pt x="200126" y="144617"/>
                </a:cubicBezTo>
                <a:cubicBezTo>
                  <a:pt x="198687" y="143542"/>
                  <a:pt x="197968" y="141751"/>
                  <a:pt x="197968" y="139960"/>
                </a:cubicBezTo>
                <a:lnTo>
                  <a:pt x="201565" y="120976"/>
                </a:lnTo>
                <a:lnTo>
                  <a:pt x="187536" y="107364"/>
                </a:lnTo>
                <a:cubicBezTo>
                  <a:pt x="186097" y="105931"/>
                  <a:pt x="185737" y="104140"/>
                  <a:pt x="186097" y="102707"/>
                </a:cubicBezTo>
                <a:cubicBezTo>
                  <a:pt x="186816" y="100916"/>
                  <a:pt x="188255" y="99841"/>
                  <a:pt x="190054" y="99483"/>
                </a:cubicBezTo>
                <a:lnTo>
                  <a:pt x="209479" y="96618"/>
                </a:lnTo>
                <a:lnTo>
                  <a:pt x="218113" y="79424"/>
                </a:lnTo>
                <a:close/>
                <a:moveTo>
                  <a:pt x="120916" y="79424"/>
                </a:moveTo>
                <a:cubicBezTo>
                  <a:pt x="122715" y="76200"/>
                  <a:pt x="127751" y="76200"/>
                  <a:pt x="129190" y="79424"/>
                </a:cubicBezTo>
                <a:lnTo>
                  <a:pt x="137823" y="96618"/>
                </a:lnTo>
                <a:lnTo>
                  <a:pt x="157249" y="99483"/>
                </a:lnTo>
                <a:cubicBezTo>
                  <a:pt x="159047" y="99841"/>
                  <a:pt x="160486" y="100916"/>
                  <a:pt x="160846" y="102707"/>
                </a:cubicBezTo>
                <a:cubicBezTo>
                  <a:pt x="161565" y="104140"/>
                  <a:pt x="161206" y="105931"/>
                  <a:pt x="160126" y="107364"/>
                </a:cubicBezTo>
                <a:lnTo>
                  <a:pt x="145737" y="120976"/>
                </a:lnTo>
                <a:lnTo>
                  <a:pt x="149335" y="139960"/>
                </a:lnTo>
                <a:cubicBezTo>
                  <a:pt x="149335" y="141751"/>
                  <a:pt x="148615" y="143542"/>
                  <a:pt x="147176" y="144617"/>
                </a:cubicBezTo>
                <a:cubicBezTo>
                  <a:pt x="146097" y="145333"/>
                  <a:pt x="144298" y="145692"/>
                  <a:pt x="142500" y="144975"/>
                </a:cubicBezTo>
                <a:lnTo>
                  <a:pt x="125233" y="136020"/>
                </a:lnTo>
                <a:lnTo>
                  <a:pt x="107966" y="144975"/>
                </a:lnTo>
                <a:cubicBezTo>
                  <a:pt x="107246" y="144975"/>
                  <a:pt x="106527" y="145333"/>
                  <a:pt x="105807" y="145333"/>
                </a:cubicBezTo>
                <a:cubicBezTo>
                  <a:pt x="104728" y="145333"/>
                  <a:pt x="104009" y="144975"/>
                  <a:pt x="103289" y="144617"/>
                </a:cubicBezTo>
                <a:cubicBezTo>
                  <a:pt x="101491" y="143542"/>
                  <a:pt x="101131" y="141751"/>
                  <a:pt x="101131" y="139960"/>
                </a:cubicBezTo>
                <a:lnTo>
                  <a:pt x="104728" y="120976"/>
                </a:lnTo>
                <a:lnTo>
                  <a:pt x="90699" y="107364"/>
                </a:lnTo>
                <a:cubicBezTo>
                  <a:pt x="89260" y="105931"/>
                  <a:pt x="88900" y="104140"/>
                  <a:pt x="89260" y="102707"/>
                </a:cubicBezTo>
                <a:cubicBezTo>
                  <a:pt x="89979" y="100916"/>
                  <a:pt x="91418" y="99841"/>
                  <a:pt x="93217" y="99483"/>
                </a:cubicBezTo>
                <a:lnTo>
                  <a:pt x="112283" y="96618"/>
                </a:lnTo>
                <a:lnTo>
                  <a:pt x="120916" y="79424"/>
                </a:lnTo>
                <a:close/>
                <a:moveTo>
                  <a:pt x="272928" y="25513"/>
                </a:moveTo>
                <a:cubicBezTo>
                  <a:pt x="274393" y="23812"/>
                  <a:pt x="277690" y="23812"/>
                  <a:pt x="279522" y="25513"/>
                </a:cubicBezTo>
                <a:cubicBezTo>
                  <a:pt x="280254" y="26193"/>
                  <a:pt x="280621" y="27554"/>
                  <a:pt x="280621" y="28574"/>
                </a:cubicBezTo>
                <a:cubicBezTo>
                  <a:pt x="280621" y="29595"/>
                  <a:pt x="280254" y="30956"/>
                  <a:pt x="279522" y="31636"/>
                </a:cubicBezTo>
                <a:cubicBezTo>
                  <a:pt x="278789" y="32316"/>
                  <a:pt x="277324" y="32997"/>
                  <a:pt x="276225" y="32997"/>
                </a:cubicBezTo>
                <a:cubicBezTo>
                  <a:pt x="274759" y="32997"/>
                  <a:pt x="273660" y="32316"/>
                  <a:pt x="272928" y="31636"/>
                </a:cubicBezTo>
                <a:cubicBezTo>
                  <a:pt x="272195" y="30956"/>
                  <a:pt x="271462" y="29595"/>
                  <a:pt x="271462" y="28574"/>
                </a:cubicBezTo>
                <a:cubicBezTo>
                  <a:pt x="271462" y="27554"/>
                  <a:pt x="271828" y="26193"/>
                  <a:pt x="272928" y="25513"/>
                </a:cubicBezTo>
                <a:close/>
                <a:moveTo>
                  <a:pt x="222073" y="25513"/>
                </a:moveTo>
                <a:cubicBezTo>
                  <a:pt x="223837" y="23812"/>
                  <a:pt x="227012" y="23812"/>
                  <a:pt x="228776" y="25513"/>
                </a:cubicBezTo>
                <a:cubicBezTo>
                  <a:pt x="229482" y="26193"/>
                  <a:pt x="229834" y="27554"/>
                  <a:pt x="229834" y="28574"/>
                </a:cubicBezTo>
                <a:cubicBezTo>
                  <a:pt x="229834" y="29595"/>
                  <a:pt x="229482" y="30956"/>
                  <a:pt x="228776" y="31636"/>
                </a:cubicBezTo>
                <a:cubicBezTo>
                  <a:pt x="227718" y="32316"/>
                  <a:pt x="226307" y="32997"/>
                  <a:pt x="225248" y="32997"/>
                </a:cubicBezTo>
                <a:cubicBezTo>
                  <a:pt x="224190" y="32997"/>
                  <a:pt x="222779" y="32316"/>
                  <a:pt x="222073" y="31636"/>
                </a:cubicBezTo>
                <a:cubicBezTo>
                  <a:pt x="221368" y="30956"/>
                  <a:pt x="220662" y="29595"/>
                  <a:pt x="220662" y="28574"/>
                </a:cubicBezTo>
                <a:cubicBezTo>
                  <a:pt x="220662" y="27554"/>
                  <a:pt x="221368" y="26193"/>
                  <a:pt x="222073" y="25513"/>
                </a:cubicBezTo>
                <a:close/>
                <a:moveTo>
                  <a:pt x="250648" y="23812"/>
                </a:moveTo>
                <a:cubicBezTo>
                  <a:pt x="253118" y="23812"/>
                  <a:pt x="255234" y="25929"/>
                  <a:pt x="255234" y="28398"/>
                </a:cubicBezTo>
                <a:cubicBezTo>
                  <a:pt x="255234" y="30867"/>
                  <a:pt x="253118" y="32984"/>
                  <a:pt x="250648" y="32984"/>
                </a:cubicBezTo>
                <a:cubicBezTo>
                  <a:pt x="248179" y="32984"/>
                  <a:pt x="246062" y="30867"/>
                  <a:pt x="246062" y="28398"/>
                </a:cubicBezTo>
                <a:cubicBezTo>
                  <a:pt x="246062" y="25929"/>
                  <a:pt x="248179" y="23812"/>
                  <a:pt x="250648" y="23812"/>
                </a:cubicBezTo>
                <a:close/>
                <a:moveTo>
                  <a:pt x="9372" y="9383"/>
                </a:moveTo>
                <a:lnTo>
                  <a:pt x="9372" y="46192"/>
                </a:lnTo>
                <a:lnTo>
                  <a:pt x="296655" y="46192"/>
                </a:lnTo>
                <a:lnTo>
                  <a:pt x="296655" y="9383"/>
                </a:lnTo>
                <a:lnTo>
                  <a:pt x="9372" y="9383"/>
                </a:lnTo>
                <a:close/>
                <a:moveTo>
                  <a:pt x="4686" y="0"/>
                </a:moveTo>
                <a:lnTo>
                  <a:pt x="301341" y="0"/>
                </a:lnTo>
                <a:cubicBezTo>
                  <a:pt x="303864" y="0"/>
                  <a:pt x="306027" y="2165"/>
                  <a:pt x="306027" y="4691"/>
                </a:cubicBezTo>
                <a:lnTo>
                  <a:pt x="306027" y="50884"/>
                </a:lnTo>
                <a:lnTo>
                  <a:pt x="306027" y="236737"/>
                </a:lnTo>
                <a:cubicBezTo>
                  <a:pt x="306027" y="239263"/>
                  <a:pt x="303864" y="241429"/>
                  <a:pt x="301341" y="241429"/>
                </a:cubicBezTo>
                <a:lnTo>
                  <a:pt x="130845" y="241429"/>
                </a:lnTo>
                <a:lnTo>
                  <a:pt x="79660" y="271021"/>
                </a:lnTo>
                <a:cubicBezTo>
                  <a:pt x="78940" y="271382"/>
                  <a:pt x="77858" y="271382"/>
                  <a:pt x="77137" y="271382"/>
                </a:cubicBezTo>
                <a:cubicBezTo>
                  <a:pt x="76416" y="271382"/>
                  <a:pt x="75695" y="271382"/>
                  <a:pt x="74975" y="271021"/>
                </a:cubicBezTo>
                <a:cubicBezTo>
                  <a:pt x="73533" y="269938"/>
                  <a:pt x="72451" y="268495"/>
                  <a:pt x="72451" y="266690"/>
                </a:cubicBezTo>
                <a:lnTo>
                  <a:pt x="72451" y="241429"/>
                </a:lnTo>
                <a:lnTo>
                  <a:pt x="47580" y="241429"/>
                </a:lnTo>
                <a:cubicBezTo>
                  <a:pt x="45057" y="241429"/>
                  <a:pt x="42894" y="239263"/>
                  <a:pt x="42894" y="236737"/>
                </a:cubicBezTo>
                <a:lnTo>
                  <a:pt x="42894" y="80115"/>
                </a:lnTo>
                <a:cubicBezTo>
                  <a:pt x="42894" y="77589"/>
                  <a:pt x="45057" y="75424"/>
                  <a:pt x="47580" y="75424"/>
                </a:cubicBezTo>
                <a:cubicBezTo>
                  <a:pt x="50103" y="75424"/>
                  <a:pt x="52266" y="77589"/>
                  <a:pt x="52266" y="80115"/>
                </a:cubicBezTo>
                <a:lnTo>
                  <a:pt x="52266" y="232046"/>
                </a:lnTo>
                <a:lnTo>
                  <a:pt x="77137" y="232046"/>
                </a:lnTo>
                <a:cubicBezTo>
                  <a:pt x="79660" y="232046"/>
                  <a:pt x="81823" y="234211"/>
                  <a:pt x="81823" y="236737"/>
                </a:cubicBezTo>
                <a:lnTo>
                  <a:pt x="81823" y="258751"/>
                </a:lnTo>
                <a:lnTo>
                  <a:pt x="127601" y="232768"/>
                </a:lnTo>
                <a:cubicBezTo>
                  <a:pt x="128322" y="232407"/>
                  <a:pt x="129043" y="232046"/>
                  <a:pt x="129764" y="232046"/>
                </a:cubicBezTo>
                <a:lnTo>
                  <a:pt x="296655" y="232046"/>
                </a:lnTo>
                <a:lnTo>
                  <a:pt x="296655" y="55575"/>
                </a:lnTo>
                <a:lnTo>
                  <a:pt x="9372" y="55575"/>
                </a:lnTo>
                <a:lnTo>
                  <a:pt x="9372" y="297004"/>
                </a:lnTo>
                <a:lnTo>
                  <a:pt x="296655" y="297004"/>
                </a:lnTo>
                <a:lnTo>
                  <a:pt x="296655" y="269577"/>
                </a:lnTo>
                <a:cubicBezTo>
                  <a:pt x="296655" y="267051"/>
                  <a:pt x="298818" y="264886"/>
                  <a:pt x="301341" y="264886"/>
                </a:cubicBezTo>
                <a:cubicBezTo>
                  <a:pt x="303864" y="264886"/>
                  <a:pt x="306027" y="267051"/>
                  <a:pt x="306027" y="269577"/>
                </a:cubicBezTo>
                <a:lnTo>
                  <a:pt x="306027" y="301335"/>
                </a:lnTo>
                <a:cubicBezTo>
                  <a:pt x="306027" y="304222"/>
                  <a:pt x="303864" y="306026"/>
                  <a:pt x="301341" y="306026"/>
                </a:cubicBezTo>
                <a:lnTo>
                  <a:pt x="4686" y="306026"/>
                </a:lnTo>
                <a:cubicBezTo>
                  <a:pt x="2163" y="306026"/>
                  <a:pt x="0" y="304222"/>
                  <a:pt x="0" y="301335"/>
                </a:cubicBezTo>
                <a:lnTo>
                  <a:pt x="0" y="50884"/>
                </a:lnTo>
                <a:lnTo>
                  <a:pt x="0" y="4691"/>
                </a:lnTo>
                <a:cubicBezTo>
                  <a:pt x="0" y="2165"/>
                  <a:pt x="2163" y="0"/>
                  <a:pt x="46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6" name="Freeform 895">
            <a:extLst>
              <a:ext uri="{FF2B5EF4-FFF2-40B4-BE49-F238E27FC236}">
                <a16:creationId xmlns:a16="http://schemas.microsoft.com/office/drawing/2014/main" id="{DE0121C3-7EB7-A242-8CEF-90354EE5E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0763" y="5405567"/>
            <a:ext cx="525856" cy="504787"/>
          </a:xfrm>
          <a:custGeom>
            <a:avLst/>
            <a:gdLst/>
            <a:ahLst/>
            <a:cxnLst/>
            <a:rect l="0" t="0" r="r" b="b"/>
            <a:pathLst>
              <a:path w="306027" h="306027">
                <a:moveTo>
                  <a:pt x="56791" y="222250"/>
                </a:moveTo>
                <a:cubicBezTo>
                  <a:pt x="59669" y="222250"/>
                  <a:pt x="61828" y="224424"/>
                  <a:pt x="61828" y="226959"/>
                </a:cubicBezTo>
                <a:lnTo>
                  <a:pt x="61828" y="244347"/>
                </a:lnTo>
                <a:lnTo>
                  <a:pt x="79100" y="244347"/>
                </a:lnTo>
                <a:cubicBezTo>
                  <a:pt x="81619" y="244347"/>
                  <a:pt x="83778" y="246521"/>
                  <a:pt x="83778" y="249057"/>
                </a:cubicBezTo>
                <a:cubicBezTo>
                  <a:pt x="83778" y="251592"/>
                  <a:pt x="81619" y="253766"/>
                  <a:pt x="79100" y="253766"/>
                </a:cubicBezTo>
                <a:lnTo>
                  <a:pt x="61828" y="253766"/>
                </a:lnTo>
                <a:lnTo>
                  <a:pt x="61828" y="271154"/>
                </a:lnTo>
                <a:cubicBezTo>
                  <a:pt x="61828" y="274052"/>
                  <a:pt x="59669" y="275863"/>
                  <a:pt x="56791" y="275863"/>
                </a:cubicBezTo>
                <a:cubicBezTo>
                  <a:pt x="54632" y="275863"/>
                  <a:pt x="52473" y="274052"/>
                  <a:pt x="52473" y="271154"/>
                </a:cubicBezTo>
                <a:lnTo>
                  <a:pt x="52473" y="253766"/>
                </a:lnTo>
                <a:lnTo>
                  <a:pt x="34841" y="253766"/>
                </a:lnTo>
                <a:cubicBezTo>
                  <a:pt x="32322" y="253766"/>
                  <a:pt x="30163" y="251592"/>
                  <a:pt x="30163" y="249057"/>
                </a:cubicBezTo>
                <a:cubicBezTo>
                  <a:pt x="30163" y="246521"/>
                  <a:pt x="32322" y="244347"/>
                  <a:pt x="34841" y="244347"/>
                </a:cubicBezTo>
                <a:lnTo>
                  <a:pt x="52473" y="244347"/>
                </a:lnTo>
                <a:lnTo>
                  <a:pt x="52473" y="226959"/>
                </a:lnTo>
                <a:cubicBezTo>
                  <a:pt x="52473" y="224424"/>
                  <a:pt x="54632" y="222250"/>
                  <a:pt x="56791" y="222250"/>
                </a:cubicBezTo>
                <a:close/>
                <a:moveTo>
                  <a:pt x="56609" y="201462"/>
                </a:moveTo>
                <a:cubicBezTo>
                  <a:pt x="30648" y="201462"/>
                  <a:pt x="9014" y="222735"/>
                  <a:pt x="9014" y="249057"/>
                </a:cubicBezTo>
                <a:cubicBezTo>
                  <a:pt x="9014" y="275378"/>
                  <a:pt x="30648" y="296652"/>
                  <a:pt x="56609" y="296652"/>
                </a:cubicBezTo>
                <a:cubicBezTo>
                  <a:pt x="82931" y="296652"/>
                  <a:pt x="104565" y="275378"/>
                  <a:pt x="104565" y="249057"/>
                </a:cubicBezTo>
                <a:cubicBezTo>
                  <a:pt x="104565" y="222735"/>
                  <a:pt x="82931" y="201462"/>
                  <a:pt x="56609" y="201462"/>
                </a:cubicBezTo>
                <a:close/>
                <a:moveTo>
                  <a:pt x="56609" y="192087"/>
                </a:moveTo>
                <a:cubicBezTo>
                  <a:pt x="87979" y="192087"/>
                  <a:pt x="113940" y="217687"/>
                  <a:pt x="113940" y="249057"/>
                </a:cubicBezTo>
                <a:cubicBezTo>
                  <a:pt x="113940" y="280426"/>
                  <a:pt x="87979" y="306027"/>
                  <a:pt x="56609" y="306027"/>
                </a:cubicBezTo>
                <a:cubicBezTo>
                  <a:pt x="25600" y="306027"/>
                  <a:pt x="0" y="280426"/>
                  <a:pt x="0" y="249057"/>
                </a:cubicBezTo>
                <a:cubicBezTo>
                  <a:pt x="0" y="217687"/>
                  <a:pt x="25600" y="192087"/>
                  <a:pt x="56609" y="192087"/>
                </a:cubicBezTo>
                <a:close/>
                <a:moveTo>
                  <a:pt x="97798" y="68743"/>
                </a:moveTo>
                <a:cubicBezTo>
                  <a:pt x="89578" y="68743"/>
                  <a:pt x="81314" y="71881"/>
                  <a:pt x="75025" y="78157"/>
                </a:cubicBezTo>
                <a:cubicBezTo>
                  <a:pt x="62449" y="90710"/>
                  <a:pt x="62449" y="110795"/>
                  <a:pt x="75025" y="123707"/>
                </a:cubicBezTo>
                <a:lnTo>
                  <a:pt x="112754" y="161366"/>
                </a:lnTo>
                <a:cubicBezTo>
                  <a:pt x="116348" y="164952"/>
                  <a:pt x="120659" y="167463"/>
                  <a:pt x="125331" y="168898"/>
                </a:cubicBezTo>
                <a:cubicBezTo>
                  <a:pt x="125331" y="158138"/>
                  <a:pt x="129283" y="148095"/>
                  <a:pt x="137188" y="140205"/>
                </a:cubicBezTo>
                <a:cubicBezTo>
                  <a:pt x="140063" y="137694"/>
                  <a:pt x="143297" y="135184"/>
                  <a:pt x="146890" y="133032"/>
                </a:cubicBezTo>
                <a:cubicBezTo>
                  <a:pt x="149405" y="131956"/>
                  <a:pt x="151921" y="132673"/>
                  <a:pt x="153358" y="135184"/>
                </a:cubicBezTo>
                <a:cubicBezTo>
                  <a:pt x="154436" y="137336"/>
                  <a:pt x="153717" y="139846"/>
                  <a:pt x="151561" y="141281"/>
                </a:cubicBezTo>
                <a:cubicBezTo>
                  <a:pt x="148687" y="142716"/>
                  <a:pt x="146171" y="144868"/>
                  <a:pt x="143656" y="146661"/>
                </a:cubicBezTo>
                <a:cubicBezTo>
                  <a:pt x="137907" y="152758"/>
                  <a:pt x="134314" y="161007"/>
                  <a:pt x="134314" y="169615"/>
                </a:cubicBezTo>
                <a:cubicBezTo>
                  <a:pt x="134314" y="178223"/>
                  <a:pt x="137907" y="186113"/>
                  <a:pt x="143656" y="192210"/>
                </a:cubicBezTo>
                <a:lnTo>
                  <a:pt x="181744" y="229870"/>
                </a:lnTo>
                <a:cubicBezTo>
                  <a:pt x="187853" y="236325"/>
                  <a:pt x="195758" y="239553"/>
                  <a:pt x="204382" y="239553"/>
                </a:cubicBezTo>
                <a:cubicBezTo>
                  <a:pt x="213005" y="239553"/>
                  <a:pt x="220911" y="236325"/>
                  <a:pt x="227019" y="229870"/>
                </a:cubicBezTo>
                <a:cubicBezTo>
                  <a:pt x="233487" y="223772"/>
                  <a:pt x="236361" y="215882"/>
                  <a:pt x="236361" y="207633"/>
                </a:cubicBezTo>
                <a:cubicBezTo>
                  <a:pt x="236361" y="198666"/>
                  <a:pt x="233487" y="190776"/>
                  <a:pt x="227019" y="184679"/>
                </a:cubicBezTo>
                <a:lnTo>
                  <a:pt x="189290" y="146661"/>
                </a:lnTo>
                <a:cubicBezTo>
                  <a:pt x="185697" y="143433"/>
                  <a:pt x="181744" y="140922"/>
                  <a:pt x="177073" y="139129"/>
                </a:cubicBezTo>
                <a:cubicBezTo>
                  <a:pt x="176714" y="150247"/>
                  <a:pt x="172402" y="160290"/>
                  <a:pt x="164856" y="167822"/>
                </a:cubicBezTo>
                <a:cubicBezTo>
                  <a:pt x="161982" y="170691"/>
                  <a:pt x="158388" y="173202"/>
                  <a:pt x="155154" y="175353"/>
                </a:cubicBezTo>
                <a:cubicBezTo>
                  <a:pt x="152999" y="176071"/>
                  <a:pt x="150124" y="175353"/>
                  <a:pt x="149046" y="173202"/>
                </a:cubicBezTo>
                <a:cubicBezTo>
                  <a:pt x="147609" y="171050"/>
                  <a:pt x="148327" y="168180"/>
                  <a:pt x="150843" y="167104"/>
                </a:cubicBezTo>
                <a:cubicBezTo>
                  <a:pt x="153717" y="165670"/>
                  <a:pt x="156232" y="163518"/>
                  <a:pt x="158388" y="161366"/>
                </a:cubicBezTo>
                <a:cubicBezTo>
                  <a:pt x="164497" y="155269"/>
                  <a:pt x="167731" y="147020"/>
                  <a:pt x="167731" y="138770"/>
                </a:cubicBezTo>
                <a:cubicBezTo>
                  <a:pt x="167731" y="130163"/>
                  <a:pt x="164497" y="122272"/>
                  <a:pt x="158388" y="116175"/>
                </a:cubicBezTo>
                <a:lnTo>
                  <a:pt x="120300" y="78157"/>
                </a:lnTo>
                <a:cubicBezTo>
                  <a:pt x="114192" y="71881"/>
                  <a:pt x="106017" y="68743"/>
                  <a:pt x="97798" y="68743"/>
                </a:cubicBezTo>
                <a:close/>
                <a:moveTo>
                  <a:pt x="97708" y="59597"/>
                </a:moveTo>
                <a:cubicBezTo>
                  <a:pt x="108353" y="59597"/>
                  <a:pt x="119043" y="63632"/>
                  <a:pt x="127127" y="71701"/>
                </a:cubicBezTo>
                <a:lnTo>
                  <a:pt x="164856" y="109360"/>
                </a:lnTo>
                <a:cubicBezTo>
                  <a:pt x="170605" y="115099"/>
                  <a:pt x="174199" y="121913"/>
                  <a:pt x="175995" y="129445"/>
                </a:cubicBezTo>
                <a:cubicBezTo>
                  <a:pt x="183541" y="131239"/>
                  <a:pt x="190368" y="134825"/>
                  <a:pt x="195758" y="140205"/>
                </a:cubicBezTo>
                <a:lnTo>
                  <a:pt x="233846" y="178223"/>
                </a:lnTo>
                <a:cubicBezTo>
                  <a:pt x="241392" y="186113"/>
                  <a:pt x="245704" y="196156"/>
                  <a:pt x="245704" y="207633"/>
                </a:cubicBezTo>
                <a:cubicBezTo>
                  <a:pt x="245704" y="218392"/>
                  <a:pt x="241392" y="228794"/>
                  <a:pt x="233846" y="236684"/>
                </a:cubicBezTo>
                <a:cubicBezTo>
                  <a:pt x="225941" y="244216"/>
                  <a:pt x="215521" y="248878"/>
                  <a:pt x="204382" y="248878"/>
                </a:cubicBezTo>
                <a:cubicBezTo>
                  <a:pt x="193602" y="248878"/>
                  <a:pt x="182822" y="244216"/>
                  <a:pt x="174917" y="236684"/>
                </a:cubicBezTo>
                <a:lnTo>
                  <a:pt x="137188" y="198666"/>
                </a:lnTo>
                <a:cubicBezTo>
                  <a:pt x="131439" y="193286"/>
                  <a:pt x="127846" y="186113"/>
                  <a:pt x="126409" y="178940"/>
                </a:cubicBezTo>
                <a:cubicBezTo>
                  <a:pt x="118863" y="177147"/>
                  <a:pt x="112036" y="173202"/>
                  <a:pt x="106287" y="167822"/>
                </a:cubicBezTo>
                <a:lnTo>
                  <a:pt x="68558" y="130163"/>
                </a:lnTo>
                <a:cubicBezTo>
                  <a:pt x="52388" y="114023"/>
                  <a:pt x="52388" y="87841"/>
                  <a:pt x="68558" y="71701"/>
                </a:cubicBezTo>
                <a:cubicBezTo>
                  <a:pt x="76463" y="63632"/>
                  <a:pt x="87063" y="59597"/>
                  <a:pt x="97708" y="59597"/>
                </a:cubicBezTo>
                <a:close/>
                <a:moveTo>
                  <a:pt x="153014" y="0"/>
                </a:moveTo>
                <a:cubicBezTo>
                  <a:pt x="237460" y="0"/>
                  <a:pt x="306027" y="68847"/>
                  <a:pt x="306027" y="152833"/>
                </a:cubicBezTo>
                <a:cubicBezTo>
                  <a:pt x="306027" y="237540"/>
                  <a:pt x="237460" y="306027"/>
                  <a:pt x="153014" y="306027"/>
                </a:cubicBezTo>
                <a:lnTo>
                  <a:pt x="118369" y="306027"/>
                </a:lnTo>
                <a:cubicBezTo>
                  <a:pt x="115843" y="306027"/>
                  <a:pt x="114039" y="303864"/>
                  <a:pt x="114039" y="301341"/>
                </a:cubicBezTo>
                <a:cubicBezTo>
                  <a:pt x="114039" y="298818"/>
                  <a:pt x="115843" y="296655"/>
                  <a:pt x="118369" y="296655"/>
                </a:cubicBezTo>
                <a:lnTo>
                  <a:pt x="153014" y="296655"/>
                </a:lnTo>
                <a:cubicBezTo>
                  <a:pt x="232408" y="296655"/>
                  <a:pt x="297005" y="232133"/>
                  <a:pt x="297005" y="152833"/>
                </a:cubicBezTo>
                <a:cubicBezTo>
                  <a:pt x="297005" y="73893"/>
                  <a:pt x="232408" y="9372"/>
                  <a:pt x="153014" y="9372"/>
                </a:cubicBezTo>
                <a:cubicBezTo>
                  <a:pt x="73620" y="9372"/>
                  <a:pt x="9022" y="73893"/>
                  <a:pt x="9022" y="152833"/>
                </a:cubicBezTo>
                <a:lnTo>
                  <a:pt x="9022" y="187437"/>
                </a:lnTo>
                <a:cubicBezTo>
                  <a:pt x="9022" y="190320"/>
                  <a:pt x="7217" y="192123"/>
                  <a:pt x="4330" y="192123"/>
                </a:cubicBezTo>
                <a:cubicBezTo>
                  <a:pt x="1804" y="192123"/>
                  <a:pt x="0" y="190320"/>
                  <a:pt x="0" y="187437"/>
                </a:cubicBezTo>
                <a:lnTo>
                  <a:pt x="0" y="152833"/>
                </a:lnTo>
                <a:cubicBezTo>
                  <a:pt x="0" y="68847"/>
                  <a:pt x="68568" y="0"/>
                  <a:pt x="1530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0915EF51-4C81-7542-BFC7-2F78A9E64F48}"/>
              </a:ext>
            </a:extLst>
          </p:cNvPr>
          <p:cNvSpPr txBox="1">
            <a:spLocks/>
          </p:cNvSpPr>
          <p:nvPr/>
        </p:nvSpPr>
        <p:spPr>
          <a:xfrm>
            <a:off x="8872250" y="5180045"/>
            <a:ext cx="2638503" cy="73866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Lato Light" panose="020F0502020204030203" pitchFamily="34" charset="0"/>
                <a:cs typeface="Times New Roman" panose="02020603050405020304" pitchFamily="18" charset="0"/>
              </a:rPr>
              <a:t>Техническая поддержка тестирования заказчиков Липецкой области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ea typeface="Lato Light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BA04C25-0C8D-8B47-9A0D-13FF3F90CCB8}"/>
              </a:ext>
            </a:extLst>
          </p:cNvPr>
          <p:cNvSpPr txBox="1"/>
          <p:nvPr/>
        </p:nvSpPr>
        <p:spPr>
          <a:xfrm>
            <a:off x="8872250" y="4842564"/>
            <a:ext cx="1738361" cy="338554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ru-RU" sz="16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ЭТП – ТЭК Торг</a:t>
            </a:r>
            <a:endParaRPr lang="en-US" sz="1600" b="1" dirty="0">
              <a:solidFill>
                <a:schemeClr val="accent2"/>
              </a:solidFill>
              <a:latin typeface="Times New Roman" panose="02020603050405020304" pitchFamily="18" charset="0"/>
              <a:ea typeface="League Spartan" charset="0"/>
              <a:cs typeface="Times New Roman" panose="02020603050405020304" pitchFamily="18" charset="0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5D55A798-210B-BE48-8139-55A1E633CFAD}"/>
              </a:ext>
            </a:extLst>
          </p:cNvPr>
          <p:cNvSpPr txBox="1">
            <a:spLocks/>
          </p:cNvSpPr>
          <p:nvPr/>
        </p:nvSpPr>
        <p:spPr>
          <a:xfrm>
            <a:off x="8872250" y="2530457"/>
            <a:ext cx="2638503" cy="47705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Lato Light" panose="020F0502020204030203" pitchFamily="34" charset="0"/>
                <a:cs typeface="Times New Roman" panose="02020603050405020304" pitchFamily="18" charset="0"/>
              </a:rPr>
              <a:t>Реализация всероссийского образовательного проекта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ea typeface="Lato Light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56F734-4530-2444-90D4-0089E1CE4DB9}"/>
              </a:ext>
            </a:extLst>
          </p:cNvPr>
          <p:cNvSpPr txBox="1"/>
          <p:nvPr/>
        </p:nvSpPr>
        <p:spPr>
          <a:xfrm>
            <a:off x="8783264" y="1856089"/>
            <a:ext cx="2816477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1600" b="1" dirty="0" smtClean="0">
                <a:solidFill>
                  <a:schemeClr val="accent3"/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Финансовый университет </a:t>
            </a:r>
          </a:p>
          <a:p>
            <a:r>
              <a:rPr lang="ru-RU" sz="1600" b="1" dirty="0" smtClean="0">
                <a:solidFill>
                  <a:schemeClr val="accent3"/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при Правительстве РФ</a:t>
            </a:r>
            <a:endParaRPr lang="en-US" sz="1600" b="1" dirty="0">
              <a:solidFill>
                <a:schemeClr val="accent3"/>
              </a:solidFill>
              <a:latin typeface="Times New Roman" panose="02020603050405020304" pitchFamily="18" charset="0"/>
              <a:ea typeface="League Spartan" charset="0"/>
              <a:cs typeface="Times New Roman" panose="02020603050405020304" pitchFamily="18" charset="0"/>
            </a:endParaRP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FAEC78D8-6860-8641-858C-18CE9B8591B0}"/>
              </a:ext>
            </a:extLst>
          </p:cNvPr>
          <p:cNvSpPr txBox="1">
            <a:spLocks/>
          </p:cNvSpPr>
          <p:nvPr/>
        </p:nvSpPr>
        <p:spPr>
          <a:xfrm>
            <a:off x="811866" y="2527075"/>
            <a:ext cx="2638503" cy="735586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Lato Light" panose="020F0502020204030203" pitchFamily="34" charset="0"/>
                <a:cs typeface="Times New Roman" panose="02020603050405020304" pitchFamily="18" charset="0"/>
              </a:rPr>
              <a:t>Организация федерального тестирования на территории</a:t>
            </a:r>
          </a:p>
          <a:p>
            <a:pPr algn="l">
              <a:lnSpc>
                <a:spcPct val="10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Lato Light" panose="020F0502020204030203" pitchFamily="34" charset="0"/>
                <a:cs typeface="Times New Roman" panose="02020603050405020304" pitchFamily="18" charset="0"/>
              </a:rPr>
              <a:t>Липецкой области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ea typeface="Lato Light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5FE9209-B4FD-8A47-BE7D-3A1AE25CFB6E}"/>
              </a:ext>
            </a:extLst>
          </p:cNvPr>
          <p:cNvSpPr txBox="1"/>
          <p:nvPr/>
        </p:nvSpPr>
        <p:spPr>
          <a:xfrm>
            <a:off x="811866" y="1856089"/>
            <a:ext cx="2632488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1600" b="1" dirty="0" smtClean="0">
                <a:solidFill>
                  <a:srgbClr val="4F9295"/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Управление финансов Липецкой области</a:t>
            </a:r>
            <a:endParaRPr lang="en-US" sz="1600" b="1" dirty="0">
              <a:solidFill>
                <a:srgbClr val="4F9295"/>
              </a:solidFill>
              <a:latin typeface="Times New Roman" panose="02020603050405020304" pitchFamily="18" charset="0"/>
              <a:ea typeface="League Spartan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1866" y="4780001"/>
            <a:ext cx="2114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1743 заказчика Липецкой области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04014" y="3360181"/>
            <a:ext cx="4950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выявление и устранение пробелов в знаниях специалистов в сфере закупок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FAEC78D8-6860-8641-858C-18CE9B8591B0}"/>
              </a:ext>
            </a:extLst>
          </p:cNvPr>
          <p:cNvSpPr txBox="1">
            <a:spLocks/>
          </p:cNvSpPr>
          <p:nvPr/>
        </p:nvSpPr>
        <p:spPr>
          <a:xfrm>
            <a:off x="865511" y="5435344"/>
            <a:ext cx="2638503" cy="261610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Lato Light" panose="020F0502020204030203" pitchFamily="34" charset="0"/>
                <a:cs typeface="Times New Roman" panose="02020603050405020304" pitchFamily="18" charset="0"/>
              </a:rPr>
              <a:t>Участие в тестировании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ea typeface="Lato Light" panose="020F050202020403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8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reeform 1">
            <a:extLst>
              <a:ext uri="{FF2B5EF4-FFF2-40B4-BE49-F238E27FC236}">
                <a16:creationId xmlns:a16="http://schemas.microsoft.com/office/drawing/2014/main" id="{2CEA08A0-6BF2-014A-8457-8549274E8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011" y="1604292"/>
            <a:ext cx="11466339" cy="1074322"/>
          </a:xfrm>
          <a:custGeom>
            <a:avLst/>
            <a:gdLst>
              <a:gd name="T0" fmla="*/ 11169 w 11494"/>
              <a:gd name="T1" fmla="*/ 2891 h 2892"/>
              <a:gd name="T2" fmla="*/ 532 w 11494"/>
              <a:gd name="T3" fmla="*/ 2891 h 2892"/>
              <a:gd name="T4" fmla="*/ 532 w 11494"/>
              <a:gd name="T5" fmla="*/ 2891 h 2892"/>
              <a:gd name="T6" fmla="*/ 0 w 11494"/>
              <a:gd name="T7" fmla="*/ 2359 h 2892"/>
              <a:gd name="T8" fmla="*/ 0 w 11494"/>
              <a:gd name="T9" fmla="*/ 532 h 2892"/>
              <a:gd name="T10" fmla="*/ 0 w 11494"/>
              <a:gd name="T11" fmla="*/ 532 h 2892"/>
              <a:gd name="T12" fmla="*/ 532 w 11494"/>
              <a:gd name="T13" fmla="*/ 0 h 2892"/>
              <a:gd name="T14" fmla="*/ 8642 w 11494"/>
              <a:gd name="T15" fmla="*/ 0 h 2892"/>
              <a:gd name="T16" fmla="*/ 8642 w 11494"/>
              <a:gd name="T17" fmla="*/ 0 h 2892"/>
              <a:gd name="T18" fmla="*/ 9018 w 11494"/>
              <a:gd name="T19" fmla="*/ 156 h 2892"/>
              <a:gd name="T20" fmla="*/ 11340 w 11494"/>
              <a:gd name="T21" fmla="*/ 2478 h 2892"/>
              <a:gd name="T22" fmla="*/ 11340 w 11494"/>
              <a:gd name="T23" fmla="*/ 2478 h 2892"/>
              <a:gd name="T24" fmla="*/ 11169 w 11494"/>
              <a:gd name="T25" fmla="*/ 2891 h 2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494" h="2892">
                <a:moveTo>
                  <a:pt x="11169" y="2891"/>
                </a:moveTo>
                <a:lnTo>
                  <a:pt x="532" y="2891"/>
                </a:lnTo>
                <a:lnTo>
                  <a:pt x="532" y="2891"/>
                </a:lnTo>
                <a:cubicBezTo>
                  <a:pt x="238" y="2891"/>
                  <a:pt x="0" y="2653"/>
                  <a:pt x="0" y="2359"/>
                </a:cubicBezTo>
                <a:lnTo>
                  <a:pt x="0" y="532"/>
                </a:lnTo>
                <a:lnTo>
                  <a:pt x="0" y="532"/>
                </a:lnTo>
                <a:cubicBezTo>
                  <a:pt x="0" y="238"/>
                  <a:pt x="238" y="0"/>
                  <a:pt x="532" y="0"/>
                </a:cubicBezTo>
                <a:lnTo>
                  <a:pt x="8642" y="0"/>
                </a:lnTo>
                <a:lnTo>
                  <a:pt x="8642" y="0"/>
                </a:lnTo>
                <a:cubicBezTo>
                  <a:pt x="8783" y="0"/>
                  <a:pt x="8918" y="56"/>
                  <a:pt x="9018" y="156"/>
                </a:cubicBezTo>
                <a:lnTo>
                  <a:pt x="11340" y="2478"/>
                </a:lnTo>
                <a:lnTo>
                  <a:pt x="11340" y="2478"/>
                </a:lnTo>
                <a:cubicBezTo>
                  <a:pt x="11493" y="2630"/>
                  <a:pt x="11385" y="2891"/>
                  <a:pt x="11169" y="2891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5122" name="Freeform 2">
            <a:extLst>
              <a:ext uri="{FF2B5EF4-FFF2-40B4-BE49-F238E27FC236}">
                <a16:creationId xmlns:a16="http://schemas.microsoft.com/office/drawing/2014/main" id="{1167DB5D-8017-D549-A805-51F0F34BE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95" y="1442065"/>
            <a:ext cx="1367468" cy="1367467"/>
          </a:xfrm>
          <a:custGeom>
            <a:avLst/>
            <a:gdLst>
              <a:gd name="T0" fmla="*/ 1842 w 3684"/>
              <a:gd name="T1" fmla="*/ 3683 h 3684"/>
              <a:gd name="T2" fmla="*/ 0 w 3684"/>
              <a:gd name="T3" fmla="*/ 1842 h 3684"/>
              <a:gd name="T4" fmla="*/ 1842 w 3684"/>
              <a:gd name="T5" fmla="*/ 0 h 3684"/>
              <a:gd name="T6" fmla="*/ 3683 w 3684"/>
              <a:gd name="T7" fmla="*/ 1842 h 3684"/>
              <a:gd name="T8" fmla="*/ 1842 w 3684"/>
              <a:gd name="T9" fmla="*/ 3683 h 3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84" h="3684">
                <a:moveTo>
                  <a:pt x="1842" y="3683"/>
                </a:moveTo>
                <a:lnTo>
                  <a:pt x="0" y="1842"/>
                </a:lnTo>
                <a:lnTo>
                  <a:pt x="1842" y="0"/>
                </a:lnTo>
                <a:lnTo>
                  <a:pt x="3683" y="1842"/>
                </a:lnTo>
                <a:lnTo>
                  <a:pt x="1842" y="3683"/>
                </a:lnTo>
              </a:path>
            </a:pathLst>
          </a:custGeom>
          <a:solidFill>
            <a:srgbClr val="86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5123" name="Freeform 3">
            <a:extLst>
              <a:ext uri="{FF2B5EF4-FFF2-40B4-BE49-F238E27FC236}">
                <a16:creationId xmlns:a16="http://schemas.microsoft.com/office/drawing/2014/main" id="{52D1767C-FAFC-7F45-A19F-A34F898D9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55" y="1622306"/>
            <a:ext cx="971147" cy="971148"/>
          </a:xfrm>
          <a:custGeom>
            <a:avLst/>
            <a:gdLst>
              <a:gd name="T0" fmla="*/ 1308 w 2616"/>
              <a:gd name="T1" fmla="*/ 2616 h 2617"/>
              <a:gd name="T2" fmla="*/ 0 w 2616"/>
              <a:gd name="T3" fmla="*/ 1309 h 2617"/>
              <a:gd name="T4" fmla="*/ 1308 w 2616"/>
              <a:gd name="T5" fmla="*/ 0 h 2617"/>
              <a:gd name="T6" fmla="*/ 2615 w 2616"/>
              <a:gd name="T7" fmla="*/ 1309 h 2617"/>
              <a:gd name="T8" fmla="*/ 1308 w 2616"/>
              <a:gd name="T9" fmla="*/ 2616 h 2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6" h="2617">
                <a:moveTo>
                  <a:pt x="1308" y="2616"/>
                </a:moveTo>
                <a:lnTo>
                  <a:pt x="0" y="1309"/>
                </a:lnTo>
                <a:lnTo>
                  <a:pt x="1308" y="0"/>
                </a:lnTo>
                <a:lnTo>
                  <a:pt x="2615" y="1309"/>
                </a:lnTo>
                <a:lnTo>
                  <a:pt x="1308" y="2616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sz="3266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6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Freeform 4">
            <a:extLst>
              <a:ext uri="{FF2B5EF4-FFF2-40B4-BE49-F238E27FC236}">
                <a16:creationId xmlns:a16="http://schemas.microsoft.com/office/drawing/2014/main" id="{8D6FA4FE-C21F-D44A-A04B-377701181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0137" y="2403385"/>
            <a:ext cx="415972" cy="415972"/>
          </a:xfrm>
          <a:custGeom>
            <a:avLst/>
            <a:gdLst>
              <a:gd name="T0" fmla="*/ 1117 w 1118"/>
              <a:gd name="T1" fmla="*/ 558 h 1118"/>
              <a:gd name="T2" fmla="*/ 1117 w 1118"/>
              <a:gd name="T3" fmla="*/ 558 h 1118"/>
              <a:gd name="T4" fmla="*/ 558 w 1118"/>
              <a:gd name="T5" fmla="*/ 0 h 1118"/>
              <a:gd name="T6" fmla="*/ 558 w 1118"/>
              <a:gd name="T7" fmla="*/ 0 h 1118"/>
              <a:gd name="T8" fmla="*/ 0 w 1118"/>
              <a:gd name="T9" fmla="*/ 558 h 1118"/>
              <a:gd name="T10" fmla="*/ 0 w 1118"/>
              <a:gd name="T11" fmla="*/ 558 h 1118"/>
              <a:gd name="T12" fmla="*/ 558 w 1118"/>
              <a:gd name="T13" fmla="*/ 1117 h 1118"/>
              <a:gd name="T14" fmla="*/ 558 w 1118"/>
              <a:gd name="T15" fmla="*/ 1117 h 1118"/>
              <a:gd name="T16" fmla="*/ 1117 w 1118"/>
              <a:gd name="T17" fmla="*/ 55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8" h="1118">
                <a:moveTo>
                  <a:pt x="1117" y="558"/>
                </a:moveTo>
                <a:lnTo>
                  <a:pt x="1117" y="558"/>
                </a:lnTo>
                <a:cubicBezTo>
                  <a:pt x="1117" y="250"/>
                  <a:pt x="867" y="0"/>
                  <a:pt x="558" y="0"/>
                </a:cubicBezTo>
                <a:lnTo>
                  <a:pt x="558" y="0"/>
                </a:lnTo>
                <a:cubicBezTo>
                  <a:pt x="249" y="0"/>
                  <a:pt x="0" y="250"/>
                  <a:pt x="0" y="558"/>
                </a:cubicBezTo>
                <a:lnTo>
                  <a:pt x="0" y="558"/>
                </a:lnTo>
                <a:cubicBezTo>
                  <a:pt x="0" y="867"/>
                  <a:pt x="249" y="1117"/>
                  <a:pt x="558" y="1117"/>
                </a:cubicBezTo>
                <a:lnTo>
                  <a:pt x="558" y="1117"/>
                </a:lnTo>
                <a:cubicBezTo>
                  <a:pt x="867" y="1117"/>
                  <a:pt x="1117" y="867"/>
                  <a:pt x="1117" y="558"/>
                </a:cubicBezTo>
              </a:path>
            </a:pathLst>
          </a:custGeom>
          <a:solidFill>
            <a:srgbClr val="86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5125" name="Freeform 5">
            <a:extLst>
              <a:ext uri="{FF2B5EF4-FFF2-40B4-BE49-F238E27FC236}">
                <a16:creationId xmlns:a16="http://schemas.microsoft.com/office/drawing/2014/main" id="{E6FB38B2-A3CC-444C-AD48-87D113A7A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0558" y="2475444"/>
            <a:ext cx="271856" cy="271856"/>
          </a:xfrm>
          <a:custGeom>
            <a:avLst/>
            <a:gdLst>
              <a:gd name="T0" fmla="*/ 733 w 734"/>
              <a:gd name="T1" fmla="*/ 366 h 734"/>
              <a:gd name="T2" fmla="*/ 733 w 734"/>
              <a:gd name="T3" fmla="*/ 366 h 734"/>
              <a:gd name="T4" fmla="*/ 366 w 734"/>
              <a:gd name="T5" fmla="*/ 0 h 734"/>
              <a:gd name="T6" fmla="*/ 366 w 734"/>
              <a:gd name="T7" fmla="*/ 0 h 734"/>
              <a:gd name="T8" fmla="*/ 0 w 734"/>
              <a:gd name="T9" fmla="*/ 366 h 734"/>
              <a:gd name="T10" fmla="*/ 0 w 734"/>
              <a:gd name="T11" fmla="*/ 366 h 734"/>
              <a:gd name="T12" fmla="*/ 366 w 734"/>
              <a:gd name="T13" fmla="*/ 733 h 734"/>
              <a:gd name="T14" fmla="*/ 366 w 734"/>
              <a:gd name="T15" fmla="*/ 733 h 734"/>
              <a:gd name="T16" fmla="*/ 733 w 734"/>
              <a:gd name="T17" fmla="*/ 366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4" h="734">
                <a:moveTo>
                  <a:pt x="733" y="366"/>
                </a:moveTo>
                <a:lnTo>
                  <a:pt x="733" y="366"/>
                </a:lnTo>
                <a:cubicBezTo>
                  <a:pt x="733" y="164"/>
                  <a:pt x="568" y="0"/>
                  <a:pt x="366" y="0"/>
                </a:cubicBezTo>
                <a:lnTo>
                  <a:pt x="366" y="0"/>
                </a:lnTo>
                <a:cubicBezTo>
                  <a:pt x="163" y="0"/>
                  <a:pt x="0" y="164"/>
                  <a:pt x="0" y="366"/>
                </a:cubicBezTo>
                <a:lnTo>
                  <a:pt x="0" y="366"/>
                </a:lnTo>
                <a:cubicBezTo>
                  <a:pt x="0" y="569"/>
                  <a:pt x="163" y="733"/>
                  <a:pt x="366" y="733"/>
                </a:cubicBezTo>
                <a:lnTo>
                  <a:pt x="366" y="733"/>
                </a:lnTo>
                <a:cubicBezTo>
                  <a:pt x="568" y="733"/>
                  <a:pt x="733" y="569"/>
                  <a:pt x="733" y="366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414F32DB-8177-FA43-ABA0-A7B78A3C736B}"/>
              </a:ext>
            </a:extLst>
          </p:cNvPr>
          <p:cNvSpPr txBox="1">
            <a:spLocks/>
          </p:cNvSpPr>
          <p:nvPr/>
        </p:nvSpPr>
        <p:spPr>
          <a:xfrm>
            <a:off x="1362662" y="1986117"/>
            <a:ext cx="9234385" cy="692497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Lato Light" panose="020F0502020204030203" pitchFamily="34" charset="0"/>
                <a:cs typeface="Times New Roman" panose="02020603050405020304" pitchFamily="18" charset="0"/>
              </a:rPr>
              <a:t>Оценка уровня знаний 1743 специалистов в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Lato Light" panose="020F0502020204030203" pitchFamily="34" charset="0"/>
                <a:cs typeface="Times New Roman" panose="02020603050405020304" pitchFamily="18" charset="0"/>
              </a:rPr>
              <a:t>сфере государственных и муниципальных закупок в соответствии с Федеральным законом от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Lato Light" panose="020F0502020204030203" pitchFamily="34" charset="0"/>
                <a:cs typeface="Times New Roman" panose="02020603050405020304" pitchFamily="18" charset="0"/>
              </a:rPr>
              <a:t>05.04.2013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Lato Light" panose="020F0502020204030203" pitchFamily="34" charset="0"/>
                <a:cs typeface="Times New Roman" panose="02020603050405020304" pitchFamily="18" charset="0"/>
              </a:rPr>
              <a:t>№44-ФЗ "О контрактной системе в сфере закупок товаров, работ, услуг для обеспечения государственных и муниципальных нужд"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ea typeface="Lato Light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F793A12-D33C-B04D-9619-482B37AD6C32}"/>
              </a:ext>
            </a:extLst>
          </p:cNvPr>
          <p:cNvSpPr txBox="1"/>
          <p:nvPr/>
        </p:nvSpPr>
        <p:spPr>
          <a:xfrm>
            <a:off x="63731" y="220480"/>
            <a:ext cx="12128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В РАМКАХ ПРОЕКТА «ФЕДЕРАЛЬНОЕ ТЕСТИРОВАНИЕ – ОЦЕНКА УРОВНЯ ПРОФЕССИОНАЛЬНЫХ ЗНАНИЙ ЗАКАЗЧИКОВ ЛИПЕЦКОЙ ОБЛАСТИ»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1559" y="1616960"/>
            <a:ext cx="4156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Freeform 1">
            <a:extLst>
              <a:ext uri="{FF2B5EF4-FFF2-40B4-BE49-F238E27FC236}">
                <a16:creationId xmlns:a16="http://schemas.microsoft.com/office/drawing/2014/main" id="{2CEA08A0-6BF2-014A-8457-8549274E8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012" y="3208707"/>
            <a:ext cx="11466339" cy="1074322"/>
          </a:xfrm>
          <a:custGeom>
            <a:avLst/>
            <a:gdLst>
              <a:gd name="T0" fmla="*/ 11169 w 11494"/>
              <a:gd name="T1" fmla="*/ 2891 h 2892"/>
              <a:gd name="T2" fmla="*/ 532 w 11494"/>
              <a:gd name="T3" fmla="*/ 2891 h 2892"/>
              <a:gd name="T4" fmla="*/ 532 w 11494"/>
              <a:gd name="T5" fmla="*/ 2891 h 2892"/>
              <a:gd name="T6" fmla="*/ 0 w 11494"/>
              <a:gd name="T7" fmla="*/ 2359 h 2892"/>
              <a:gd name="T8" fmla="*/ 0 w 11494"/>
              <a:gd name="T9" fmla="*/ 532 h 2892"/>
              <a:gd name="T10" fmla="*/ 0 w 11494"/>
              <a:gd name="T11" fmla="*/ 532 h 2892"/>
              <a:gd name="T12" fmla="*/ 532 w 11494"/>
              <a:gd name="T13" fmla="*/ 0 h 2892"/>
              <a:gd name="T14" fmla="*/ 8642 w 11494"/>
              <a:gd name="T15" fmla="*/ 0 h 2892"/>
              <a:gd name="T16" fmla="*/ 8642 w 11494"/>
              <a:gd name="T17" fmla="*/ 0 h 2892"/>
              <a:gd name="T18" fmla="*/ 9018 w 11494"/>
              <a:gd name="T19" fmla="*/ 156 h 2892"/>
              <a:gd name="T20" fmla="*/ 11340 w 11494"/>
              <a:gd name="T21" fmla="*/ 2478 h 2892"/>
              <a:gd name="T22" fmla="*/ 11340 w 11494"/>
              <a:gd name="T23" fmla="*/ 2478 h 2892"/>
              <a:gd name="T24" fmla="*/ 11169 w 11494"/>
              <a:gd name="T25" fmla="*/ 2891 h 2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494" h="2892">
                <a:moveTo>
                  <a:pt x="11169" y="2891"/>
                </a:moveTo>
                <a:lnTo>
                  <a:pt x="532" y="2891"/>
                </a:lnTo>
                <a:lnTo>
                  <a:pt x="532" y="2891"/>
                </a:lnTo>
                <a:cubicBezTo>
                  <a:pt x="238" y="2891"/>
                  <a:pt x="0" y="2653"/>
                  <a:pt x="0" y="2359"/>
                </a:cubicBezTo>
                <a:lnTo>
                  <a:pt x="0" y="532"/>
                </a:lnTo>
                <a:lnTo>
                  <a:pt x="0" y="532"/>
                </a:lnTo>
                <a:cubicBezTo>
                  <a:pt x="0" y="238"/>
                  <a:pt x="238" y="0"/>
                  <a:pt x="532" y="0"/>
                </a:cubicBezTo>
                <a:lnTo>
                  <a:pt x="8642" y="0"/>
                </a:lnTo>
                <a:lnTo>
                  <a:pt x="8642" y="0"/>
                </a:lnTo>
                <a:cubicBezTo>
                  <a:pt x="8783" y="0"/>
                  <a:pt x="8918" y="56"/>
                  <a:pt x="9018" y="156"/>
                </a:cubicBezTo>
                <a:lnTo>
                  <a:pt x="11340" y="2478"/>
                </a:lnTo>
                <a:lnTo>
                  <a:pt x="11340" y="2478"/>
                </a:lnTo>
                <a:cubicBezTo>
                  <a:pt x="11493" y="2630"/>
                  <a:pt x="11385" y="2891"/>
                  <a:pt x="11169" y="2891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52" name="Freeform 2">
            <a:extLst>
              <a:ext uri="{FF2B5EF4-FFF2-40B4-BE49-F238E27FC236}">
                <a16:creationId xmlns:a16="http://schemas.microsoft.com/office/drawing/2014/main" id="{1167DB5D-8017-D549-A805-51F0F34BE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96" y="3028562"/>
            <a:ext cx="1367468" cy="1367467"/>
          </a:xfrm>
          <a:custGeom>
            <a:avLst/>
            <a:gdLst>
              <a:gd name="T0" fmla="*/ 1842 w 3684"/>
              <a:gd name="T1" fmla="*/ 3683 h 3684"/>
              <a:gd name="T2" fmla="*/ 0 w 3684"/>
              <a:gd name="T3" fmla="*/ 1842 h 3684"/>
              <a:gd name="T4" fmla="*/ 1842 w 3684"/>
              <a:gd name="T5" fmla="*/ 0 h 3684"/>
              <a:gd name="T6" fmla="*/ 3683 w 3684"/>
              <a:gd name="T7" fmla="*/ 1842 h 3684"/>
              <a:gd name="T8" fmla="*/ 1842 w 3684"/>
              <a:gd name="T9" fmla="*/ 3683 h 3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84" h="3684">
                <a:moveTo>
                  <a:pt x="1842" y="3683"/>
                </a:moveTo>
                <a:lnTo>
                  <a:pt x="0" y="1842"/>
                </a:lnTo>
                <a:lnTo>
                  <a:pt x="1842" y="0"/>
                </a:lnTo>
                <a:lnTo>
                  <a:pt x="3683" y="1842"/>
                </a:lnTo>
                <a:lnTo>
                  <a:pt x="1842" y="3683"/>
                </a:lnTo>
              </a:path>
            </a:pathLst>
          </a:custGeom>
          <a:solidFill>
            <a:srgbClr val="86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55" name="Freeform 3">
            <a:extLst>
              <a:ext uri="{FF2B5EF4-FFF2-40B4-BE49-F238E27FC236}">
                <a16:creationId xmlns:a16="http://schemas.microsoft.com/office/drawing/2014/main" id="{52D1767C-FAFC-7F45-A19F-A34F898D9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56" y="3226721"/>
            <a:ext cx="971147" cy="971148"/>
          </a:xfrm>
          <a:custGeom>
            <a:avLst/>
            <a:gdLst>
              <a:gd name="T0" fmla="*/ 1308 w 2616"/>
              <a:gd name="T1" fmla="*/ 2616 h 2617"/>
              <a:gd name="T2" fmla="*/ 0 w 2616"/>
              <a:gd name="T3" fmla="*/ 1309 h 2617"/>
              <a:gd name="T4" fmla="*/ 1308 w 2616"/>
              <a:gd name="T5" fmla="*/ 0 h 2617"/>
              <a:gd name="T6" fmla="*/ 2615 w 2616"/>
              <a:gd name="T7" fmla="*/ 1309 h 2617"/>
              <a:gd name="T8" fmla="*/ 1308 w 2616"/>
              <a:gd name="T9" fmla="*/ 2616 h 2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6" h="2617">
                <a:moveTo>
                  <a:pt x="1308" y="2616"/>
                </a:moveTo>
                <a:lnTo>
                  <a:pt x="0" y="1309"/>
                </a:lnTo>
                <a:lnTo>
                  <a:pt x="1308" y="0"/>
                </a:lnTo>
                <a:lnTo>
                  <a:pt x="2615" y="1309"/>
                </a:lnTo>
                <a:lnTo>
                  <a:pt x="1308" y="2616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sz="326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6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Freeform 4">
            <a:extLst>
              <a:ext uri="{FF2B5EF4-FFF2-40B4-BE49-F238E27FC236}">
                <a16:creationId xmlns:a16="http://schemas.microsoft.com/office/drawing/2014/main" id="{8D6FA4FE-C21F-D44A-A04B-377701181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0138" y="3989882"/>
            <a:ext cx="415972" cy="415972"/>
          </a:xfrm>
          <a:custGeom>
            <a:avLst/>
            <a:gdLst>
              <a:gd name="T0" fmla="*/ 1117 w 1118"/>
              <a:gd name="T1" fmla="*/ 558 h 1118"/>
              <a:gd name="T2" fmla="*/ 1117 w 1118"/>
              <a:gd name="T3" fmla="*/ 558 h 1118"/>
              <a:gd name="T4" fmla="*/ 558 w 1118"/>
              <a:gd name="T5" fmla="*/ 0 h 1118"/>
              <a:gd name="T6" fmla="*/ 558 w 1118"/>
              <a:gd name="T7" fmla="*/ 0 h 1118"/>
              <a:gd name="T8" fmla="*/ 0 w 1118"/>
              <a:gd name="T9" fmla="*/ 558 h 1118"/>
              <a:gd name="T10" fmla="*/ 0 w 1118"/>
              <a:gd name="T11" fmla="*/ 558 h 1118"/>
              <a:gd name="T12" fmla="*/ 558 w 1118"/>
              <a:gd name="T13" fmla="*/ 1117 h 1118"/>
              <a:gd name="T14" fmla="*/ 558 w 1118"/>
              <a:gd name="T15" fmla="*/ 1117 h 1118"/>
              <a:gd name="T16" fmla="*/ 1117 w 1118"/>
              <a:gd name="T17" fmla="*/ 55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8" h="1118">
                <a:moveTo>
                  <a:pt x="1117" y="558"/>
                </a:moveTo>
                <a:lnTo>
                  <a:pt x="1117" y="558"/>
                </a:lnTo>
                <a:cubicBezTo>
                  <a:pt x="1117" y="250"/>
                  <a:pt x="867" y="0"/>
                  <a:pt x="558" y="0"/>
                </a:cubicBezTo>
                <a:lnTo>
                  <a:pt x="558" y="0"/>
                </a:lnTo>
                <a:cubicBezTo>
                  <a:pt x="249" y="0"/>
                  <a:pt x="0" y="250"/>
                  <a:pt x="0" y="558"/>
                </a:cubicBezTo>
                <a:lnTo>
                  <a:pt x="0" y="558"/>
                </a:lnTo>
                <a:cubicBezTo>
                  <a:pt x="0" y="867"/>
                  <a:pt x="249" y="1117"/>
                  <a:pt x="558" y="1117"/>
                </a:cubicBezTo>
                <a:lnTo>
                  <a:pt x="558" y="1117"/>
                </a:lnTo>
                <a:cubicBezTo>
                  <a:pt x="867" y="1117"/>
                  <a:pt x="1117" y="867"/>
                  <a:pt x="1117" y="558"/>
                </a:cubicBezTo>
              </a:path>
            </a:pathLst>
          </a:custGeom>
          <a:solidFill>
            <a:srgbClr val="86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61" name="Freeform 5">
            <a:extLst>
              <a:ext uri="{FF2B5EF4-FFF2-40B4-BE49-F238E27FC236}">
                <a16:creationId xmlns:a16="http://schemas.microsoft.com/office/drawing/2014/main" id="{E6FB38B2-A3CC-444C-AD48-87D113A7A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0559" y="4061941"/>
            <a:ext cx="271856" cy="271856"/>
          </a:xfrm>
          <a:custGeom>
            <a:avLst/>
            <a:gdLst>
              <a:gd name="T0" fmla="*/ 733 w 734"/>
              <a:gd name="T1" fmla="*/ 366 h 734"/>
              <a:gd name="T2" fmla="*/ 733 w 734"/>
              <a:gd name="T3" fmla="*/ 366 h 734"/>
              <a:gd name="T4" fmla="*/ 366 w 734"/>
              <a:gd name="T5" fmla="*/ 0 h 734"/>
              <a:gd name="T6" fmla="*/ 366 w 734"/>
              <a:gd name="T7" fmla="*/ 0 h 734"/>
              <a:gd name="T8" fmla="*/ 0 w 734"/>
              <a:gd name="T9" fmla="*/ 366 h 734"/>
              <a:gd name="T10" fmla="*/ 0 w 734"/>
              <a:gd name="T11" fmla="*/ 366 h 734"/>
              <a:gd name="T12" fmla="*/ 366 w 734"/>
              <a:gd name="T13" fmla="*/ 733 h 734"/>
              <a:gd name="T14" fmla="*/ 366 w 734"/>
              <a:gd name="T15" fmla="*/ 733 h 734"/>
              <a:gd name="T16" fmla="*/ 733 w 734"/>
              <a:gd name="T17" fmla="*/ 366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4" h="734">
                <a:moveTo>
                  <a:pt x="733" y="366"/>
                </a:moveTo>
                <a:lnTo>
                  <a:pt x="733" y="366"/>
                </a:lnTo>
                <a:cubicBezTo>
                  <a:pt x="733" y="164"/>
                  <a:pt x="568" y="0"/>
                  <a:pt x="366" y="0"/>
                </a:cubicBezTo>
                <a:lnTo>
                  <a:pt x="366" y="0"/>
                </a:lnTo>
                <a:cubicBezTo>
                  <a:pt x="163" y="0"/>
                  <a:pt x="0" y="164"/>
                  <a:pt x="0" y="366"/>
                </a:cubicBezTo>
                <a:lnTo>
                  <a:pt x="0" y="366"/>
                </a:lnTo>
                <a:cubicBezTo>
                  <a:pt x="0" y="569"/>
                  <a:pt x="163" y="733"/>
                  <a:pt x="366" y="733"/>
                </a:cubicBezTo>
                <a:lnTo>
                  <a:pt x="366" y="733"/>
                </a:lnTo>
                <a:cubicBezTo>
                  <a:pt x="568" y="733"/>
                  <a:pt x="733" y="569"/>
                  <a:pt x="733" y="366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62" name="Subtitle 2">
            <a:extLst>
              <a:ext uri="{FF2B5EF4-FFF2-40B4-BE49-F238E27FC236}">
                <a16:creationId xmlns:a16="http://schemas.microsoft.com/office/drawing/2014/main" id="{414F32DB-8177-FA43-ABA0-A7B78A3C736B}"/>
              </a:ext>
            </a:extLst>
          </p:cNvPr>
          <p:cNvSpPr txBox="1">
            <a:spLocks/>
          </p:cNvSpPr>
          <p:nvPr/>
        </p:nvSpPr>
        <p:spPr>
          <a:xfrm>
            <a:off x="1362663" y="3572614"/>
            <a:ext cx="9234385" cy="47705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Lato Light" panose="020F0502020204030203" pitchFamily="34" charset="0"/>
                <a:cs typeface="Times New Roman" panose="02020603050405020304" pitchFamily="18" charset="0"/>
              </a:rPr>
              <a:t>Формирование индивидуальных программ обучающих мероприятий для заказчиков Липецкой области по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Lato Light" panose="020F0502020204030203" pitchFamily="34" charset="0"/>
                <a:cs typeface="Times New Roman" panose="02020603050405020304" pitchFamily="18" charset="0"/>
              </a:rPr>
              <a:t>результатам тестирования 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ea typeface="Lato Light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81560" y="3221375"/>
            <a:ext cx="4156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Модульное обучение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Freeform 1">
            <a:extLst>
              <a:ext uri="{FF2B5EF4-FFF2-40B4-BE49-F238E27FC236}">
                <a16:creationId xmlns:a16="http://schemas.microsoft.com/office/drawing/2014/main" id="{2CEA08A0-6BF2-014A-8457-8549274E8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373" y="4866870"/>
            <a:ext cx="11466339" cy="1074322"/>
          </a:xfrm>
          <a:custGeom>
            <a:avLst/>
            <a:gdLst>
              <a:gd name="T0" fmla="*/ 11169 w 11494"/>
              <a:gd name="T1" fmla="*/ 2891 h 2892"/>
              <a:gd name="T2" fmla="*/ 532 w 11494"/>
              <a:gd name="T3" fmla="*/ 2891 h 2892"/>
              <a:gd name="T4" fmla="*/ 532 w 11494"/>
              <a:gd name="T5" fmla="*/ 2891 h 2892"/>
              <a:gd name="T6" fmla="*/ 0 w 11494"/>
              <a:gd name="T7" fmla="*/ 2359 h 2892"/>
              <a:gd name="T8" fmla="*/ 0 w 11494"/>
              <a:gd name="T9" fmla="*/ 532 h 2892"/>
              <a:gd name="T10" fmla="*/ 0 w 11494"/>
              <a:gd name="T11" fmla="*/ 532 h 2892"/>
              <a:gd name="T12" fmla="*/ 532 w 11494"/>
              <a:gd name="T13" fmla="*/ 0 h 2892"/>
              <a:gd name="T14" fmla="*/ 8642 w 11494"/>
              <a:gd name="T15" fmla="*/ 0 h 2892"/>
              <a:gd name="T16" fmla="*/ 8642 w 11494"/>
              <a:gd name="T17" fmla="*/ 0 h 2892"/>
              <a:gd name="T18" fmla="*/ 9018 w 11494"/>
              <a:gd name="T19" fmla="*/ 156 h 2892"/>
              <a:gd name="T20" fmla="*/ 11340 w 11494"/>
              <a:gd name="T21" fmla="*/ 2478 h 2892"/>
              <a:gd name="T22" fmla="*/ 11340 w 11494"/>
              <a:gd name="T23" fmla="*/ 2478 h 2892"/>
              <a:gd name="T24" fmla="*/ 11169 w 11494"/>
              <a:gd name="T25" fmla="*/ 2891 h 2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494" h="2892">
                <a:moveTo>
                  <a:pt x="11169" y="2891"/>
                </a:moveTo>
                <a:lnTo>
                  <a:pt x="532" y="2891"/>
                </a:lnTo>
                <a:lnTo>
                  <a:pt x="532" y="2891"/>
                </a:lnTo>
                <a:cubicBezTo>
                  <a:pt x="238" y="2891"/>
                  <a:pt x="0" y="2653"/>
                  <a:pt x="0" y="2359"/>
                </a:cubicBezTo>
                <a:lnTo>
                  <a:pt x="0" y="532"/>
                </a:lnTo>
                <a:lnTo>
                  <a:pt x="0" y="532"/>
                </a:lnTo>
                <a:cubicBezTo>
                  <a:pt x="0" y="238"/>
                  <a:pt x="238" y="0"/>
                  <a:pt x="532" y="0"/>
                </a:cubicBezTo>
                <a:lnTo>
                  <a:pt x="8642" y="0"/>
                </a:lnTo>
                <a:lnTo>
                  <a:pt x="8642" y="0"/>
                </a:lnTo>
                <a:cubicBezTo>
                  <a:pt x="8783" y="0"/>
                  <a:pt x="8918" y="56"/>
                  <a:pt x="9018" y="156"/>
                </a:cubicBezTo>
                <a:lnTo>
                  <a:pt x="11340" y="2478"/>
                </a:lnTo>
                <a:lnTo>
                  <a:pt x="11340" y="2478"/>
                </a:lnTo>
                <a:cubicBezTo>
                  <a:pt x="11493" y="2630"/>
                  <a:pt x="11385" y="2891"/>
                  <a:pt x="11169" y="2891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65" name="Freeform 2">
            <a:extLst>
              <a:ext uri="{FF2B5EF4-FFF2-40B4-BE49-F238E27FC236}">
                <a16:creationId xmlns:a16="http://schemas.microsoft.com/office/drawing/2014/main" id="{1167DB5D-8017-D549-A805-51F0F34BE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96" y="4686725"/>
            <a:ext cx="1367468" cy="1367467"/>
          </a:xfrm>
          <a:custGeom>
            <a:avLst/>
            <a:gdLst>
              <a:gd name="T0" fmla="*/ 1842 w 3684"/>
              <a:gd name="T1" fmla="*/ 3683 h 3684"/>
              <a:gd name="T2" fmla="*/ 0 w 3684"/>
              <a:gd name="T3" fmla="*/ 1842 h 3684"/>
              <a:gd name="T4" fmla="*/ 1842 w 3684"/>
              <a:gd name="T5" fmla="*/ 0 h 3684"/>
              <a:gd name="T6" fmla="*/ 3683 w 3684"/>
              <a:gd name="T7" fmla="*/ 1842 h 3684"/>
              <a:gd name="T8" fmla="*/ 1842 w 3684"/>
              <a:gd name="T9" fmla="*/ 3683 h 3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84" h="3684">
                <a:moveTo>
                  <a:pt x="1842" y="3683"/>
                </a:moveTo>
                <a:lnTo>
                  <a:pt x="0" y="1842"/>
                </a:lnTo>
                <a:lnTo>
                  <a:pt x="1842" y="0"/>
                </a:lnTo>
                <a:lnTo>
                  <a:pt x="3683" y="1842"/>
                </a:lnTo>
                <a:lnTo>
                  <a:pt x="1842" y="3683"/>
                </a:lnTo>
              </a:path>
            </a:pathLst>
          </a:custGeom>
          <a:solidFill>
            <a:srgbClr val="86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66" name="Freeform 3">
            <a:extLst>
              <a:ext uri="{FF2B5EF4-FFF2-40B4-BE49-F238E27FC236}">
                <a16:creationId xmlns:a16="http://schemas.microsoft.com/office/drawing/2014/main" id="{52D1767C-FAFC-7F45-A19F-A34F898D9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56" y="4884884"/>
            <a:ext cx="971147" cy="971148"/>
          </a:xfrm>
          <a:custGeom>
            <a:avLst/>
            <a:gdLst>
              <a:gd name="T0" fmla="*/ 1308 w 2616"/>
              <a:gd name="T1" fmla="*/ 2616 h 2617"/>
              <a:gd name="T2" fmla="*/ 0 w 2616"/>
              <a:gd name="T3" fmla="*/ 1309 h 2617"/>
              <a:gd name="T4" fmla="*/ 1308 w 2616"/>
              <a:gd name="T5" fmla="*/ 0 h 2617"/>
              <a:gd name="T6" fmla="*/ 2615 w 2616"/>
              <a:gd name="T7" fmla="*/ 1309 h 2617"/>
              <a:gd name="T8" fmla="*/ 1308 w 2616"/>
              <a:gd name="T9" fmla="*/ 2616 h 2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6" h="2617">
                <a:moveTo>
                  <a:pt x="1308" y="2616"/>
                </a:moveTo>
                <a:lnTo>
                  <a:pt x="0" y="1309"/>
                </a:lnTo>
                <a:lnTo>
                  <a:pt x="1308" y="0"/>
                </a:lnTo>
                <a:lnTo>
                  <a:pt x="2615" y="1309"/>
                </a:lnTo>
                <a:lnTo>
                  <a:pt x="1308" y="2616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sz="326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6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Freeform 4">
            <a:extLst>
              <a:ext uri="{FF2B5EF4-FFF2-40B4-BE49-F238E27FC236}">
                <a16:creationId xmlns:a16="http://schemas.microsoft.com/office/drawing/2014/main" id="{8D6FA4FE-C21F-D44A-A04B-377701181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2499" y="5648045"/>
            <a:ext cx="415972" cy="415972"/>
          </a:xfrm>
          <a:custGeom>
            <a:avLst/>
            <a:gdLst>
              <a:gd name="T0" fmla="*/ 1117 w 1118"/>
              <a:gd name="T1" fmla="*/ 558 h 1118"/>
              <a:gd name="T2" fmla="*/ 1117 w 1118"/>
              <a:gd name="T3" fmla="*/ 558 h 1118"/>
              <a:gd name="T4" fmla="*/ 558 w 1118"/>
              <a:gd name="T5" fmla="*/ 0 h 1118"/>
              <a:gd name="T6" fmla="*/ 558 w 1118"/>
              <a:gd name="T7" fmla="*/ 0 h 1118"/>
              <a:gd name="T8" fmla="*/ 0 w 1118"/>
              <a:gd name="T9" fmla="*/ 558 h 1118"/>
              <a:gd name="T10" fmla="*/ 0 w 1118"/>
              <a:gd name="T11" fmla="*/ 558 h 1118"/>
              <a:gd name="T12" fmla="*/ 558 w 1118"/>
              <a:gd name="T13" fmla="*/ 1117 h 1118"/>
              <a:gd name="T14" fmla="*/ 558 w 1118"/>
              <a:gd name="T15" fmla="*/ 1117 h 1118"/>
              <a:gd name="T16" fmla="*/ 1117 w 1118"/>
              <a:gd name="T17" fmla="*/ 55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8" h="1118">
                <a:moveTo>
                  <a:pt x="1117" y="558"/>
                </a:moveTo>
                <a:lnTo>
                  <a:pt x="1117" y="558"/>
                </a:lnTo>
                <a:cubicBezTo>
                  <a:pt x="1117" y="250"/>
                  <a:pt x="867" y="0"/>
                  <a:pt x="558" y="0"/>
                </a:cubicBezTo>
                <a:lnTo>
                  <a:pt x="558" y="0"/>
                </a:lnTo>
                <a:cubicBezTo>
                  <a:pt x="249" y="0"/>
                  <a:pt x="0" y="250"/>
                  <a:pt x="0" y="558"/>
                </a:cubicBezTo>
                <a:lnTo>
                  <a:pt x="0" y="558"/>
                </a:lnTo>
                <a:cubicBezTo>
                  <a:pt x="0" y="867"/>
                  <a:pt x="249" y="1117"/>
                  <a:pt x="558" y="1117"/>
                </a:cubicBezTo>
                <a:lnTo>
                  <a:pt x="558" y="1117"/>
                </a:lnTo>
                <a:cubicBezTo>
                  <a:pt x="867" y="1117"/>
                  <a:pt x="1117" y="867"/>
                  <a:pt x="1117" y="558"/>
                </a:cubicBezTo>
              </a:path>
            </a:pathLst>
          </a:custGeom>
          <a:solidFill>
            <a:srgbClr val="86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E6FB38B2-A3CC-444C-AD48-87D113A7A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2920" y="5720104"/>
            <a:ext cx="271856" cy="271856"/>
          </a:xfrm>
          <a:custGeom>
            <a:avLst/>
            <a:gdLst>
              <a:gd name="T0" fmla="*/ 733 w 734"/>
              <a:gd name="T1" fmla="*/ 366 h 734"/>
              <a:gd name="T2" fmla="*/ 733 w 734"/>
              <a:gd name="T3" fmla="*/ 366 h 734"/>
              <a:gd name="T4" fmla="*/ 366 w 734"/>
              <a:gd name="T5" fmla="*/ 0 h 734"/>
              <a:gd name="T6" fmla="*/ 366 w 734"/>
              <a:gd name="T7" fmla="*/ 0 h 734"/>
              <a:gd name="T8" fmla="*/ 0 w 734"/>
              <a:gd name="T9" fmla="*/ 366 h 734"/>
              <a:gd name="T10" fmla="*/ 0 w 734"/>
              <a:gd name="T11" fmla="*/ 366 h 734"/>
              <a:gd name="T12" fmla="*/ 366 w 734"/>
              <a:gd name="T13" fmla="*/ 733 h 734"/>
              <a:gd name="T14" fmla="*/ 366 w 734"/>
              <a:gd name="T15" fmla="*/ 733 h 734"/>
              <a:gd name="T16" fmla="*/ 733 w 734"/>
              <a:gd name="T17" fmla="*/ 366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4" h="734">
                <a:moveTo>
                  <a:pt x="733" y="366"/>
                </a:moveTo>
                <a:lnTo>
                  <a:pt x="733" y="366"/>
                </a:lnTo>
                <a:cubicBezTo>
                  <a:pt x="733" y="164"/>
                  <a:pt x="568" y="0"/>
                  <a:pt x="366" y="0"/>
                </a:cubicBezTo>
                <a:lnTo>
                  <a:pt x="366" y="0"/>
                </a:lnTo>
                <a:cubicBezTo>
                  <a:pt x="163" y="0"/>
                  <a:pt x="0" y="164"/>
                  <a:pt x="0" y="366"/>
                </a:cubicBezTo>
                <a:lnTo>
                  <a:pt x="0" y="366"/>
                </a:lnTo>
                <a:cubicBezTo>
                  <a:pt x="0" y="569"/>
                  <a:pt x="163" y="733"/>
                  <a:pt x="366" y="733"/>
                </a:cubicBezTo>
                <a:lnTo>
                  <a:pt x="366" y="733"/>
                </a:lnTo>
                <a:cubicBezTo>
                  <a:pt x="568" y="733"/>
                  <a:pt x="733" y="569"/>
                  <a:pt x="733" y="366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69" name="Subtitle 2">
            <a:extLst>
              <a:ext uri="{FF2B5EF4-FFF2-40B4-BE49-F238E27FC236}">
                <a16:creationId xmlns:a16="http://schemas.microsoft.com/office/drawing/2014/main" id="{414F32DB-8177-FA43-ABA0-A7B78A3C736B}"/>
              </a:ext>
            </a:extLst>
          </p:cNvPr>
          <p:cNvSpPr txBox="1">
            <a:spLocks/>
          </p:cNvSpPr>
          <p:nvPr/>
        </p:nvSpPr>
        <p:spPr>
          <a:xfrm>
            <a:off x="1362663" y="5230777"/>
            <a:ext cx="9234385" cy="47705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Lato Light" panose="020F0502020204030203" pitchFamily="34" charset="0"/>
                <a:cs typeface="Times New Roman" panose="02020603050405020304" pitchFamily="18" charset="0"/>
              </a:rPr>
              <a:t>Методологическое сопровождение деятельности заказчиков Липецкой области, в том числе посредством сайта «Госзаказ Липецкой области»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ea typeface="Lato Light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481560" y="4879538"/>
            <a:ext cx="4156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Методологическая поддержка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9099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793A12-D33C-B04D-9619-482B37AD6C32}"/>
              </a:ext>
            </a:extLst>
          </p:cNvPr>
          <p:cNvSpPr txBox="1"/>
          <p:nvPr/>
        </p:nvSpPr>
        <p:spPr>
          <a:xfrm>
            <a:off x="0" y="-6007"/>
            <a:ext cx="12128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«ФЕДЕРАЛЬНОЕ ТЕСТИРОВАНИЕ – ОЦЕНКА УРОВНЯ ПРОФЕССИОНАЛЬНЫХ ЗНАНИЙ ЗАКАЗЧИКОВ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ЛИПЕЦКОЙ ОБЛАСТИ»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69" y="2316350"/>
            <a:ext cx="4625388" cy="15037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r="50304"/>
          <a:stretch/>
        </p:blipFill>
        <p:spPr>
          <a:xfrm>
            <a:off x="4779907" y="1338475"/>
            <a:ext cx="3651824" cy="34594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9489" y="4427701"/>
            <a:ext cx="5578323" cy="24264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647812" y="1338475"/>
            <a:ext cx="3027632" cy="3089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187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rgbClr val="2187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ru-RU" b="1" smtClean="0">
                <a:solidFill>
                  <a:srgbClr val="2187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18 </a:t>
            </a:r>
            <a:r>
              <a:rPr lang="ru-RU" b="1" dirty="0" smtClean="0">
                <a:solidFill>
                  <a:srgbClr val="2187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 </a:t>
            </a:r>
          </a:p>
          <a:p>
            <a:pPr algn="ctr"/>
            <a:r>
              <a:rPr lang="ru-RU" b="1" dirty="0" smtClean="0">
                <a:solidFill>
                  <a:srgbClr val="2187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в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Липецкой области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35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124"/>
            <a:ext cx="12192000" cy="7257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«ФЕДЕРАЛЬНОЕ ТЕСТИРОВАНИЕ – ОЦЕНКА УРОВНЯ ПРОФЕССИОНАЛЬНЫХ ЗНАНИЙ ЗАКАЗЧИКОВ ЛИПЕЦКОЙ ОБЛАСТИ»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320" y="1388316"/>
            <a:ext cx="3167316" cy="751788"/>
          </a:xfrm>
          <a:prstGeom prst="rect">
            <a:avLst/>
          </a:prstGeom>
          <a:ln w="28575">
            <a:solidFill>
              <a:srgbClr val="006F9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специалистов в сфере закупок,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принявших 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тестировании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321" y="2498632"/>
            <a:ext cx="3147519" cy="756306"/>
          </a:xfrm>
          <a:prstGeom prst="rect">
            <a:avLst/>
          </a:prstGeom>
          <a:ln w="28575">
            <a:solidFill>
              <a:srgbClr val="006F9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специалистов в сфере закупок,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прошедших тестирование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321" y="3613467"/>
            <a:ext cx="3147519" cy="936918"/>
          </a:xfrm>
          <a:prstGeom prst="rect">
            <a:avLst/>
          </a:prstGeom>
          <a:ln w="28575">
            <a:solidFill>
              <a:srgbClr val="006F9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специалистов в сфере закупок,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достигших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проходного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балла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успешного прохождения тестирования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83783" y="1361969"/>
            <a:ext cx="3023937" cy="778135"/>
          </a:xfrm>
          <a:prstGeom prst="rect">
            <a:avLst/>
          </a:prstGeom>
          <a:ln w="28575">
            <a:solidFill>
              <a:srgbClr val="006F9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1429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solidFill>
                  <a:srgbClr val="415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81%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количества заказчиков Липецкой области)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83783" y="2498633"/>
            <a:ext cx="3023937" cy="756306"/>
          </a:xfrm>
          <a:prstGeom prst="rect">
            <a:avLst/>
          </a:prstGeom>
          <a:ln w="28575">
            <a:solidFill>
              <a:srgbClr val="006F9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1077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solidFill>
                  <a:srgbClr val="415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75%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принявших участие в тестировании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83783" y="3613467"/>
            <a:ext cx="3023938" cy="936917"/>
          </a:xfrm>
          <a:prstGeom prst="rect">
            <a:avLst/>
          </a:prstGeom>
          <a:ln w="28575">
            <a:solidFill>
              <a:srgbClr val="006F9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352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solidFill>
                  <a:srgbClr val="415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24%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принявших участие в тестировании)</a:t>
            </a:r>
          </a:p>
        </p:txBody>
      </p:sp>
      <p:sp>
        <p:nvSpPr>
          <p:cNvPr id="10" name="Овал 9"/>
          <p:cNvSpPr/>
          <p:nvPr/>
        </p:nvSpPr>
        <p:spPr>
          <a:xfrm>
            <a:off x="8625403" y="2321127"/>
            <a:ext cx="3106040" cy="966675"/>
          </a:xfrm>
          <a:prstGeom prst="ellipse">
            <a:avLst/>
          </a:prstGeom>
          <a:solidFill>
            <a:srgbClr val="61C5CF"/>
          </a:solidFill>
          <a:ln>
            <a:solidFill>
              <a:srgbClr val="61C5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28 до 29</a:t>
            </a:r>
          </a:p>
          <a:p>
            <a:pPr algn="ctr"/>
            <a:r>
              <a:rPr lang="ru-RU" sz="1600" b="1" dirty="0" smtClean="0">
                <a:solidFill>
                  <a:srgbClr val="415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625403" y="3422552"/>
            <a:ext cx="3106040" cy="943158"/>
          </a:xfrm>
          <a:prstGeom prst="ellipse">
            <a:avLst/>
          </a:prstGeom>
          <a:solidFill>
            <a:srgbClr val="F0A6B6"/>
          </a:solidFill>
          <a:ln>
            <a:solidFill>
              <a:srgbClr val="F0A6B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бал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26 до 27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415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354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721487" y="4500460"/>
            <a:ext cx="3080251" cy="950698"/>
          </a:xfrm>
          <a:prstGeom prst="ellipse">
            <a:avLst/>
          </a:prstGeom>
          <a:solidFill>
            <a:srgbClr val="EA7760"/>
          </a:solidFill>
          <a:ln>
            <a:solidFill>
              <a:srgbClr val="EA77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бал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24 до 25 </a:t>
            </a:r>
          </a:p>
          <a:p>
            <a:pPr algn="ctr"/>
            <a:r>
              <a:rPr lang="ru-RU" sz="1600" b="1" dirty="0" smtClean="0">
                <a:solidFill>
                  <a:srgbClr val="415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243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484344" y="1523553"/>
            <a:ext cx="603765" cy="4846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3475541" y="2612178"/>
            <a:ext cx="603765" cy="4846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3475541" y="3834505"/>
            <a:ext cx="603765" cy="4846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cxnSp>
        <p:nvCxnSpPr>
          <p:cNvPr id="17" name="Прямая со стрелкой 16"/>
          <p:cNvCxnSpPr>
            <a:endCxn id="18" idx="2"/>
          </p:cNvCxnSpPr>
          <p:nvPr/>
        </p:nvCxnSpPr>
        <p:spPr>
          <a:xfrm flipV="1">
            <a:off x="7327428" y="1687184"/>
            <a:ext cx="1277391" cy="985192"/>
          </a:xfrm>
          <a:prstGeom prst="straightConnector1">
            <a:avLst/>
          </a:prstGeom>
          <a:ln w="19050">
            <a:solidFill>
              <a:srgbClr val="006F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1" idx="2"/>
          </p:cNvCxnSpPr>
          <p:nvPr/>
        </p:nvCxnSpPr>
        <p:spPr>
          <a:xfrm>
            <a:off x="7327428" y="2937573"/>
            <a:ext cx="1297975" cy="956558"/>
          </a:xfrm>
          <a:prstGeom prst="straightConnector1">
            <a:avLst/>
          </a:prstGeom>
          <a:ln w="19050">
            <a:solidFill>
              <a:srgbClr val="006F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2" idx="2"/>
          </p:cNvCxnSpPr>
          <p:nvPr/>
        </p:nvCxnSpPr>
        <p:spPr>
          <a:xfrm>
            <a:off x="7312196" y="3072504"/>
            <a:ext cx="1409291" cy="1903305"/>
          </a:xfrm>
          <a:prstGeom prst="straightConnector1">
            <a:avLst/>
          </a:prstGeom>
          <a:ln w="19050">
            <a:solidFill>
              <a:srgbClr val="006F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8604819" y="1187991"/>
            <a:ext cx="3080251" cy="998386"/>
          </a:xfrm>
          <a:prstGeom prst="ellipse">
            <a:avLst/>
          </a:prstGeom>
          <a:solidFill>
            <a:srgbClr val="76BB63"/>
          </a:solidFill>
          <a:ln>
            <a:solidFill>
              <a:srgbClr val="76BB6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бал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415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>
            <a:endCxn id="10" idx="2"/>
          </p:cNvCxnSpPr>
          <p:nvPr/>
        </p:nvCxnSpPr>
        <p:spPr>
          <a:xfrm>
            <a:off x="7327428" y="2804270"/>
            <a:ext cx="1297975" cy="195"/>
          </a:xfrm>
          <a:prstGeom prst="straightConnector1">
            <a:avLst/>
          </a:prstGeom>
          <a:ln w="19050">
            <a:solidFill>
              <a:srgbClr val="006F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97320" y="4908914"/>
            <a:ext cx="3147519" cy="1009012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учреждений,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участвовавших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федеральном тестировании: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796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183783" y="4908912"/>
            <a:ext cx="3023937" cy="1009014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                          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                     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3475541" y="5171103"/>
            <a:ext cx="603765" cy="4846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09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1454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НЕПРАВИЛЬНЫХ ОТВЕТОВ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 РЕЗУЛЬТАТАМ ТЕСТИРОВАНИЯ В РАМКАХ ПРОЕКТА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«ФЕДЕРАЛЬНОЕ ТЕСТИРОВАНИЕ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УРОВНЯ ПРОФЕССИОНАЛЬНЫХ ЗНАНИЙ ЗАКАЗЧИКОВ ЛИПЕЦКОЙ ОБЛАСТИ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РАСШИФРОВКОЙ  ПО  БЛОКАМ ЗАДАННЫХ ВОПРОСОВ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71835248"/>
              </p:ext>
            </p:extLst>
          </p:nvPr>
        </p:nvGraphicFramePr>
        <p:xfrm>
          <a:off x="86628" y="1251284"/>
          <a:ext cx="11839073" cy="5322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0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92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ОБУЧЕНИЮ СПЕЦИАЛИСТОВ, ОСУЩЕСТВЛЯЮЩИХ ЗАКУПКИ В РАМКАХ ЗАКОНА №44-ФЗ, СФОРМИРОВАННЫЕ ПО ИТОГАМ ФЕДЕРАЛЬНОГО ТЕСТИРОВАНИЯ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958650"/>
              </p:ext>
            </p:extLst>
          </p:nvPr>
        </p:nvGraphicFramePr>
        <p:xfrm>
          <a:off x="166839" y="814940"/>
          <a:ext cx="11858322" cy="600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191">
                  <a:extLst>
                    <a:ext uri="{9D8B030D-6E8A-4147-A177-3AD203B41FA5}">
                      <a16:colId xmlns:a16="http://schemas.microsoft.com/office/drawing/2014/main" val="2978184351"/>
                    </a:ext>
                  </a:extLst>
                </a:gridCol>
                <a:gridCol w="1674462">
                  <a:extLst>
                    <a:ext uri="{9D8B030D-6E8A-4147-A177-3AD203B41FA5}">
                      <a16:colId xmlns:a16="http://schemas.microsoft.com/office/drawing/2014/main" val="4237983166"/>
                    </a:ext>
                  </a:extLst>
                </a:gridCol>
                <a:gridCol w="9674669">
                  <a:extLst>
                    <a:ext uri="{9D8B030D-6E8A-4147-A177-3AD203B41FA5}">
                      <a16:colId xmlns:a16="http://schemas.microsoft.com/office/drawing/2014/main" val="17469477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1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закупок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1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Темы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обучения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1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841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закупок заказчика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контрактной службы (назначение контрактных управляющих)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Комиссия по осуществлению закупок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Эксперты и экспертные организации в закупках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848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закупок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Формирование,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утверждение плана-графика закупок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Обоснование закупок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Нормирование в сфере закупок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начальной (максимальной) цены контракта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идентификационного кода закупок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835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поставщика (подрядчика, исполнителя)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 способа определения способа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определения поставщика (подрядчика, исполнителя)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Централизованные и совместные закупки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Установление требований к участникам закупок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Правила описания объекта закупки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участников закупки (порядок и критерии)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заявки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Порядок внесения изменений в извещение и документацию закупки. Отмена закупки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Установление преференций, ограничений и запретов при проведении закупки (СМП, УИС, иностранные товары)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958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Заключение и исполнение контракта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исполнения контракта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 антидемпинговых мер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условий контракта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Односторонний отказ от исполнения контракта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D9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5123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573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3255"/>
            <a:ext cx="12204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«ФЕДЕРАЛЬНОЕ ТЕСТИРОВАНИЕ – ОЦЕНКА УРОВНЯ ПРОФЕССИОНАЛЬНЫХ ЗНАНИЙ ЗАКАЗЧИКОВ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ЛИПЕЦКОЙ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668261"/>
              </p:ext>
            </p:extLst>
          </p:nvPr>
        </p:nvGraphicFramePr>
        <p:xfrm>
          <a:off x="616017" y="1082843"/>
          <a:ext cx="10924674" cy="5143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9625">
                  <a:extLst>
                    <a:ext uri="{9D8B030D-6E8A-4147-A177-3AD203B41FA5}">
                      <a16:colId xmlns:a16="http://schemas.microsoft.com/office/drawing/2014/main" val="601889899"/>
                    </a:ext>
                  </a:extLst>
                </a:gridCol>
                <a:gridCol w="7105049">
                  <a:extLst>
                    <a:ext uri="{9D8B030D-6E8A-4147-A177-3AD203B41FA5}">
                      <a16:colId xmlns:a16="http://schemas.microsoft.com/office/drawing/2014/main" val="3712367383"/>
                    </a:ext>
                  </a:extLst>
                </a:gridCol>
              </a:tblGrid>
              <a:tr h="1178743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Приняли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участие в тестировании, специалисты заказчиков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1429</a:t>
                      </a: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(81% от количества заказчиков Липецкой области)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758076"/>
                  </a:ext>
                </a:extLst>
              </a:tr>
              <a:tr h="2034565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Успешно прошли тестирование,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специалисты заказчиков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1077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(75% от принявших участие в тестировании), в т.ч.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высокий бал (30-28) – 480 человек,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средний бал (27-26) – 354 человека,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низкий бал (25-24) – 243 человека            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670357"/>
                  </a:ext>
                </a:extLst>
              </a:tr>
              <a:tr h="1904124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Специалисты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заказчиков, не достигшие проходного количества баллов для успешного прохождения тестирования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(24% от принявших участие в тестировании)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349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87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590</Words>
  <Application>Microsoft Office PowerPoint</Application>
  <PresentationFormat>Широкоэкранный</PresentationFormat>
  <Paragraphs>117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Lato Light</vt:lpstr>
      <vt:lpstr>League Spartan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 РЕЗУЛЬТАТЫ ПРОЕКТА «ФЕДЕРАЛЬНОЕ ТЕСТИРОВАНИЕ – ОЦЕНКА УРОВНЯ ПРОФЕССИОНАЛЬНЫХ ЗНАНИЙ ЗАКАЗЧИКОВ ЛИПЕЦКОЙ ОБЛАСТИ» </vt:lpstr>
      <vt:lpstr> ИНФОРМАЦИЯ ОБ ОБЪЕМЕ НЕПРАВИЛЬНЫХ ОТВЕТОВ   ПО РЕЗУЛЬТАТАМ ТЕСТИРОВАНИЯ В РАМКАХ ПРОЕКТА «ФЕДЕРАЛЬНОЕ ТЕСТИРОВАНИЕ –  ОЦЕНКА УРОВНЯ ПРОФЕССИОНАЛЬНЫХ ЗНАНИЙ ЗАКАЗЧИКОВ ЛИПЕЦКОЙ ОБЛАСТИ»,  С РАСШИФРОВКОЙ  ПО  БЛОКАМ ЗАДАННЫХ ВОПРОСОВ </vt:lpstr>
      <vt:lpstr>ПРЕДЛОЖЕНИЯ ПО ОБУЧЕНИЮ СПЕЦИАЛИСТОВ, ОСУЩЕСТВЛЯЮЩИХ ЗАКУПКИ В РАМКАХ ЗАКОНА №44-ФЗ, СФОРМИРОВАННЫЕ ПО ИТОГАМ ФЕДЕРАЛЬНОГО ТЕСТИРОВАНИЯ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</dc:creator>
  <cp:lastModifiedBy>C</cp:lastModifiedBy>
  <cp:revision>76</cp:revision>
  <cp:lastPrinted>2021-08-04T12:49:21Z</cp:lastPrinted>
  <dcterms:created xsi:type="dcterms:W3CDTF">2021-05-26T11:54:32Z</dcterms:created>
  <dcterms:modified xsi:type="dcterms:W3CDTF">2021-08-05T09:08:18Z</dcterms:modified>
</cp:coreProperties>
</file>