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16" r:id="rId2"/>
    <p:sldId id="484" r:id="rId3"/>
  </p:sldIdLst>
  <p:sldSz cx="12192000" cy="6858000"/>
  <p:notesSz cx="9926638" cy="67976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795" userDrawn="1">
          <p15:clr>
            <a:srgbClr val="A4A3A4"/>
          </p15:clr>
        </p15:guide>
        <p15:guide id="3" orient="horz" pos="2154">
          <p15:clr>
            <a:srgbClr val="A4A3A4"/>
          </p15:clr>
        </p15:guide>
        <p15:guide id="4" pos="404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E913B"/>
    <a:srgbClr val="649B3F"/>
    <a:srgbClr val="006600"/>
    <a:srgbClr val="C55A11"/>
    <a:srgbClr val="548235"/>
    <a:srgbClr val="9CCA7C"/>
    <a:srgbClr val="33CC33"/>
    <a:srgbClr val="78B400"/>
    <a:srgbClr val="669900"/>
    <a:srgbClr val="6094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Средний стиль 3 -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5" autoAdjust="0"/>
    <p:restoredTop sz="91889" autoAdjust="0"/>
  </p:normalViewPr>
  <p:slideViewPr>
    <p:cSldViewPr snapToGrid="0" showGuides="1">
      <p:cViewPr varScale="1">
        <p:scale>
          <a:sx n="60" d="100"/>
          <a:sy n="60" d="100"/>
        </p:scale>
        <p:origin x="724" y="80"/>
      </p:cViewPr>
      <p:guideLst>
        <p:guide orient="horz" pos="2160"/>
        <p:guide pos="3795"/>
        <p:guide orient="horz" pos="2154"/>
        <p:guide pos="404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23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5"/>
            <a:ext cx="4302625" cy="340265"/>
          </a:xfrm>
          <a:prstGeom prst="rect">
            <a:avLst/>
          </a:prstGeom>
        </p:spPr>
        <p:txBody>
          <a:bodyPr vert="horz" lIns="91078" tIns="45539" rIns="91078" bIns="4553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1698" y="5"/>
            <a:ext cx="4302625" cy="340265"/>
          </a:xfrm>
          <a:prstGeom prst="rect">
            <a:avLst/>
          </a:prstGeom>
        </p:spPr>
        <p:txBody>
          <a:bodyPr vert="horz" lIns="91078" tIns="45539" rIns="91078" bIns="45539" rtlCol="0"/>
          <a:lstStyle>
            <a:lvl1pPr algn="r">
              <a:defRPr sz="1200"/>
            </a:lvl1pPr>
          </a:lstStyle>
          <a:p>
            <a:fld id="{AE2930F3-86A0-4966-B0D2-4C3D519BB071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6456324"/>
            <a:ext cx="4302625" cy="340264"/>
          </a:xfrm>
          <a:prstGeom prst="rect">
            <a:avLst/>
          </a:prstGeom>
        </p:spPr>
        <p:txBody>
          <a:bodyPr vert="horz" lIns="91078" tIns="45539" rIns="91078" bIns="4553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1698" y="6456324"/>
            <a:ext cx="4302625" cy="340264"/>
          </a:xfrm>
          <a:prstGeom prst="rect">
            <a:avLst/>
          </a:prstGeom>
        </p:spPr>
        <p:txBody>
          <a:bodyPr vert="horz" lIns="91078" tIns="45539" rIns="91078" bIns="45539" rtlCol="0" anchor="b"/>
          <a:lstStyle>
            <a:lvl1pPr algn="r">
              <a:defRPr sz="1200"/>
            </a:lvl1pPr>
          </a:lstStyle>
          <a:p>
            <a:fld id="{3FD746DD-5AD6-4670-9355-85BF2D8001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16053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6" y="7"/>
            <a:ext cx="4301543" cy="341064"/>
          </a:xfrm>
          <a:prstGeom prst="rect">
            <a:avLst/>
          </a:prstGeom>
        </p:spPr>
        <p:txBody>
          <a:bodyPr vert="horz" lIns="90609" tIns="45306" rIns="90609" bIns="45306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2809" y="7"/>
            <a:ext cx="4301543" cy="341064"/>
          </a:xfrm>
          <a:prstGeom prst="rect">
            <a:avLst/>
          </a:prstGeom>
        </p:spPr>
        <p:txBody>
          <a:bodyPr vert="horz" lIns="90609" tIns="45306" rIns="90609" bIns="45306" rtlCol="0"/>
          <a:lstStyle>
            <a:lvl1pPr algn="r">
              <a:defRPr sz="1200"/>
            </a:lvl1pPr>
          </a:lstStyle>
          <a:p>
            <a:fld id="{7BE9803C-30AB-4478-953E-133A8EC6AF52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50900"/>
            <a:ext cx="4075112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09" tIns="45306" rIns="90609" bIns="45306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665" y="3271385"/>
            <a:ext cx="7941310" cy="2676585"/>
          </a:xfrm>
          <a:prstGeom prst="rect">
            <a:avLst/>
          </a:prstGeom>
        </p:spPr>
        <p:txBody>
          <a:bodyPr vert="horz" lIns="90609" tIns="45306" rIns="90609" bIns="45306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6" y="6456615"/>
            <a:ext cx="4301543" cy="341063"/>
          </a:xfrm>
          <a:prstGeom prst="rect">
            <a:avLst/>
          </a:prstGeom>
        </p:spPr>
        <p:txBody>
          <a:bodyPr vert="horz" lIns="90609" tIns="45306" rIns="90609" bIns="45306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2809" y="6456615"/>
            <a:ext cx="4301543" cy="341063"/>
          </a:xfrm>
          <a:prstGeom prst="rect">
            <a:avLst/>
          </a:prstGeom>
        </p:spPr>
        <p:txBody>
          <a:bodyPr vert="horz" lIns="90609" tIns="45306" rIns="90609" bIns="45306" rtlCol="0" anchor="b"/>
          <a:lstStyle>
            <a:lvl1pPr algn="r">
              <a:defRPr sz="1200"/>
            </a:lvl1pPr>
          </a:lstStyle>
          <a:p>
            <a:fld id="{1786DD29-AE9D-4420-BFC6-7821740F5D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9684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211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702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6978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3758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6724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2179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5223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145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6016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519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AD161-16B9-41E7-BB5F-7012BC8D7BBD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9449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AD161-16B9-41E7-BB5F-7012BC8D7BBD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DDCB2-218D-4C97-9CE1-D305ABCBCA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9894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</a:schemeClr>
            </a:gs>
            <a:gs pos="100000">
              <a:srgbClr val="6FAD45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араллелограмм 6"/>
          <p:cNvSpPr/>
          <p:nvPr/>
        </p:nvSpPr>
        <p:spPr>
          <a:xfrm rot="10800000">
            <a:off x="7029450" y="0"/>
            <a:ext cx="5162550" cy="3028949"/>
          </a:xfrm>
          <a:prstGeom prst="parallelogram">
            <a:avLst>
              <a:gd name="adj" fmla="val 23076"/>
            </a:avLst>
          </a:prstGeom>
          <a:gradFill flip="none" rotWithShape="1">
            <a:gsLst>
              <a:gs pos="49000">
                <a:srgbClr val="A5A1A1"/>
              </a:gs>
              <a:gs pos="0">
                <a:schemeClr val="bg1"/>
              </a:gs>
              <a:gs pos="100000">
                <a:schemeClr val="bg2">
                  <a:lumMod val="50000"/>
                </a:schemeClr>
              </a:gs>
            </a:gsLst>
            <a:lin ang="5400000" scaled="1"/>
            <a:tileRect/>
          </a:gradFill>
          <a:ln w="3175">
            <a:noFill/>
          </a:ln>
          <a:effectLst>
            <a:outerShdw blurRad="88900" dist="38100" dir="2700000" algn="tl" rotWithShape="0">
              <a:schemeClr val="bg2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араллелограмм 4"/>
          <p:cNvSpPr/>
          <p:nvPr/>
        </p:nvSpPr>
        <p:spPr>
          <a:xfrm rot="10800000">
            <a:off x="0" y="0"/>
            <a:ext cx="5162550" cy="4762500"/>
          </a:xfrm>
          <a:prstGeom prst="parallelogram">
            <a:avLst>
              <a:gd name="adj" fmla="val 21076"/>
            </a:avLst>
          </a:prstGeom>
          <a:gradFill flip="none" rotWithShape="1">
            <a:gsLst>
              <a:gs pos="50000">
                <a:srgbClr val="A5A1A1"/>
              </a:gs>
              <a:gs pos="0">
                <a:schemeClr val="bg1"/>
              </a:gs>
              <a:gs pos="100000">
                <a:schemeClr val="bg2">
                  <a:lumMod val="50000"/>
                </a:schemeClr>
              </a:gs>
            </a:gsLst>
            <a:lin ang="5400000" scaled="1"/>
            <a:tileRect/>
          </a:gradFill>
          <a:ln w="3175">
            <a:noFill/>
          </a:ln>
          <a:effectLst>
            <a:outerShdw blurRad="88900" dist="38100" dir="2700000" algn="tl" rotWithShape="0">
              <a:schemeClr val="bg2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Блок-схема: данные 1"/>
          <p:cNvSpPr/>
          <p:nvPr/>
        </p:nvSpPr>
        <p:spPr>
          <a:xfrm>
            <a:off x="657225" y="-108595"/>
            <a:ext cx="10515599" cy="6791325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9348"/>
              <a:gd name="connsiteY0" fmla="*/ 10000 h 10000"/>
              <a:gd name="connsiteX1" fmla="*/ 1348 w 9348"/>
              <a:gd name="connsiteY1" fmla="*/ 0 h 10000"/>
              <a:gd name="connsiteX2" fmla="*/ 9348 w 9348"/>
              <a:gd name="connsiteY2" fmla="*/ 0 h 10000"/>
              <a:gd name="connsiteX3" fmla="*/ 7348 w 9348"/>
              <a:gd name="connsiteY3" fmla="*/ 10000 h 10000"/>
              <a:gd name="connsiteX4" fmla="*/ 0 w 9348"/>
              <a:gd name="connsiteY4" fmla="*/ 10000 h 10000"/>
              <a:gd name="connsiteX0" fmla="*/ 0 w 10000"/>
              <a:gd name="connsiteY0" fmla="*/ 10000 h 10018"/>
              <a:gd name="connsiteX1" fmla="*/ 1442 w 10000"/>
              <a:gd name="connsiteY1" fmla="*/ 0 h 10018"/>
              <a:gd name="connsiteX2" fmla="*/ 10000 w 10000"/>
              <a:gd name="connsiteY2" fmla="*/ 0 h 10018"/>
              <a:gd name="connsiteX3" fmla="*/ 8375 w 10000"/>
              <a:gd name="connsiteY3" fmla="*/ 10018 h 10018"/>
              <a:gd name="connsiteX4" fmla="*/ 0 w 10000"/>
              <a:gd name="connsiteY4" fmla="*/ 10000 h 10018"/>
              <a:gd name="connsiteX0" fmla="*/ 0 w 10000"/>
              <a:gd name="connsiteY0" fmla="*/ 10000 h 10001"/>
              <a:gd name="connsiteX1" fmla="*/ 1442 w 10000"/>
              <a:gd name="connsiteY1" fmla="*/ 0 h 10001"/>
              <a:gd name="connsiteX2" fmla="*/ 10000 w 10000"/>
              <a:gd name="connsiteY2" fmla="*/ 0 h 10001"/>
              <a:gd name="connsiteX3" fmla="*/ 8599 w 10000"/>
              <a:gd name="connsiteY3" fmla="*/ 10001 h 10001"/>
              <a:gd name="connsiteX4" fmla="*/ 0 w 10000"/>
              <a:gd name="connsiteY4" fmla="*/ 10000 h 10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1">
                <a:moveTo>
                  <a:pt x="0" y="10000"/>
                </a:moveTo>
                <a:lnTo>
                  <a:pt x="1442" y="0"/>
                </a:lnTo>
                <a:lnTo>
                  <a:pt x="10000" y="0"/>
                </a:lnTo>
                <a:lnTo>
                  <a:pt x="8599" y="10001"/>
                </a:lnTo>
                <a:lnTo>
                  <a:pt x="0" y="10000"/>
                </a:lnTo>
                <a:close/>
              </a:path>
            </a:pathLst>
          </a:custGeom>
          <a:gradFill flip="none" rotWithShape="1">
            <a:gsLst>
              <a:gs pos="78000">
                <a:srgbClr val="5D8F3B"/>
              </a:gs>
              <a:gs pos="100000">
                <a:srgbClr val="537F35"/>
              </a:gs>
              <a:gs pos="31000">
                <a:srgbClr val="6DA945">
                  <a:alpha val="95294"/>
                </a:srgbClr>
              </a:gs>
            </a:gsLst>
            <a:path path="rect">
              <a:fillToRect r="100000" b="100000"/>
            </a:path>
            <a:tileRect l="-100000" t="-100000"/>
          </a:gradFill>
          <a:ln>
            <a:solidFill>
              <a:schemeClr val="accent6">
                <a:lumMod val="75000"/>
                <a:alpha val="81000"/>
              </a:schemeClr>
            </a:solidFill>
          </a:ln>
          <a:effectLst>
            <a:outerShdw blurRad="101600" dist="38100" dir="2700000" algn="tl" rotWithShape="0">
              <a:schemeClr val="tx1">
                <a:alpha val="17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6" name="Параллелограмм 5"/>
          <p:cNvSpPr/>
          <p:nvPr/>
        </p:nvSpPr>
        <p:spPr>
          <a:xfrm>
            <a:off x="295967" y="1139790"/>
            <a:ext cx="11238114" cy="3574300"/>
          </a:xfrm>
          <a:prstGeom prst="parallelogram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atin typeface="Arial Narrow" panose="020B0606020202030204" pitchFamily="34" charset="0"/>
              </a:rPr>
              <a:t>Об </a:t>
            </a:r>
            <a:r>
              <a:rPr lang="ru-RU" sz="3200" b="1" dirty="0" smtClean="0">
                <a:latin typeface="Arial Narrow" panose="020B0606020202030204" pitchFamily="34" charset="0"/>
              </a:rPr>
              <a:t>изменении федерального закона от 05.04.2013 №44-ФЗ «О контрактной системе в сфере закупок товаров, работ, услуг для государственных и муниципальных нужд»</a:t>
            </a:r>
          </a:p>
          <a:p>
            <a:pPr algn="ctr"/>
            <a:endParaRPr lang="ru-RU" sz="3200" b="1" dirty="0" smtClean="0">
              <a:latin typeface="Arial Narrow" panose="020B0606020202030204" pitchFamily="34" charset="0"/>
            </a:endParaRPr>
          </a:p>
          <a:p>
            <a:pPr algn="ctr"/>
            <a:r>
              <a:rPr lang="ru-RU" sz="2800" b="1" i="1" dirty="0" smtClean="0">
                <a:latin typeface="Arial Narrow" panose="020B0606020202030204" pitchFamily="34" charset="0"/>
              </a:rPr>
              <a:t>(рабочее совещание в формате ВКС)  </a:t>
            </a:r>
            <a:endParaRPr lang="ru-RU" sz="2800" b="1" i="1" dirty="0" smtClean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2824" y="42077"/>
            <a:ext cx="806390" cy="104930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581274" y="5347325"/>
            <a:ext cx="8280795" cy="461661"/>
          </a:xfrm>
          <a:prstGeom prst="rect">
            <a:avLst/>
          </a:prstGeom>
          <a:noFill/>
        </p:spPr>
        <p:txBody>
          <a:bodyPr wrap="square" lIns="91424" tIns="45718" rIns="91424" bIns="45718">
            <a:spAutoFit/>
          </a:bodyPr>
          <a:lstStyle>
            <a:defPPr>
              <a:defRPr lang="en-US"/>
            </a:defPPr>
            <a:lvl1pPr>
              <a:defRPr>
                <a:latin typeface="Raleway" panose="020B0503030101060003" pitchFamily="34" charset="0"/>
                <a:ea typeface="Questrial" panose="020B0306030504020204" pitchFamily="34" charset="0"/>
                <a:cs typeface="Questrial" panose="02000000000000000000" pitchFamily="2" charset="0"/>
              </a:defRPr>
            </a:lvl1pPr>
          </a:lstStyle>
          <a:p>
            <a:pPr algn="just"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Gotham Pro" panose="02000503040000020004" charset="0"/>
              </a:rPr>
              <a:t>                               2020 год</a:t>
            </a:r>
            <a:endParaRPr lang="en-US" sz="2400" b="1" dirty="0">
              <a:solidFill>
                <a:schemeClr val="bg1"/>
              </a:solidFill>
              <a:latin typeface="Arial Narrow" panose="020B0606020202030204" pitchFamily="34" charset="0"/>
              <a:cs typeface="Gotham Pro" panose="020005030400000200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019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268287" y="123735"/>
            <a:ext cx="11196873" cy="1200329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b="1" dirty="0" smtClean="0">
                <a:latin typeface="Arial Narrow" panose="020B0606020202030204" pitchFamily="34" charset="0"/>
              </a:rPr>
              <a:t>Перечень вопросов</a:t>
            </a:r>
            <a:endParaRPr lang="ru-RU" b="1" dirty="0"/>
          </a:p>
          <a:p>
            <a:pPr algn="ctr">
              <a:spcBef>
                <a:spcPct val="0"/>
              </a:spcBef>
            </a:pPr>
            <a:r>
              <a:rPr lang="ru-RU" b="1" dirty="0" smtClean="0">
                <a:latin typeface="Arial Narrow" panose="020B0606020202030204" pitchFamily="34" charset="0"/>
              </a:rPr>
              <a:t> </a:t>
            </a:r>
            <a:endParaRPr lang="ru-RU" b="1" dirty="0">
              <a:latin typeface="Arial Narrow" panose="020B0606020202030204" pitchFamily="34" charset="0"/>
            </a:endParaRPr>
          </a:p>
          <a:p>
            <a:pPr algn="ctr">
              <a:spcBef>
                <a:spcPct val="0"/>
              </a:spcBef>
            </a:pPr>
            <a:r>
              <a:rPr lang="ru-RU" b="1" dirty="0">
                <a:latin typeface="Arial Narrow" panose="020B0606020202030204" pitchFamily="34" charset="0"/>
              </a:rPr>
              <a:t/>
            </a:r>
            <a:br>
              <a:rPr lang="ru-RU" b="1" dirty="0">
                <a:latin typeface="Arial Narrow" panose="020B0606020202030204" pitchFamily="34" charset="0"/>
              </a:rPr>
            </a:br>
            <a:endParaRPr lang="ru-RU" altLang="ru-RU" b="1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Gotham Pro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88918" y="-217110"/>
            <a:ext cx="277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600" b="1" dirty="0" smtClean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1</a:t>
            </a:r>
            <a:endParaRPr lang="ru-RU" sz="1600" b="1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08000" y="723900"/>
            <a:ext cx="11380918" cy="0"/>
          </a:xfrm>
          <a:prstGeom prst="line">
            <a:avLst/>
          </a:prstGeom>
          <a:ln w="34925">
            <a:gradFill flip="none" rotWithShape="1">
              <a:gsLst>
                <a:gs pos="0">
                  <a:schemeClr val="tx2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Нашивка 46"/>
          <p:cNvSpPr/>
          <p:nvPr/>
        </p:nvSpPr>
        <p:spPr>
          <a:xfrm>
            <a:off x="400050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5" name="Нашивка 49"/>
          <p:cNvSpPr/>
          <p:nvPr/>
        </p:nvSpPr>
        <p:spPr>
          <a:xfrm>
            <a:off x="314325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6" name="Нашивка 59"/>
          <p:cNvSpPr/>
          <p:nvPr/>
        </p:nvSpPr>
        <p:spPr>
          <a:xfrm>
            <a:off x="228600" y="568411"/>
            <a:ext cx="79375" cy="292584"/>
          </a:xfrm>
          <a:prstGeom prst="chevron">
            <a:avLst/>
          </a:prstGeom>
          <a:solidFill>
            <a:srgbClr val="4C5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7261807"/>
              </p:ext>
            </p:extLst>
          </p:nvPr>
        </p:nvGraphicFramePr>
        <p:xfrm>
          <a:off x="228600" y="962026"/>
          <a:ext cx="11660317" cy="57575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42202">
                  <a:extLst>
                    <a:ext uri="{9D8B030D-6E8A-4147-A177-3AD203B41FA5}">
                      <a16:colId xmlns:a16="http://schemas.microsoft.com/office/drawing/2014/main" val="3921249545"/>
                    </a:ext>
                  </a:extLst>
                </a:gridCol>
                <a:gridCol w="5758623">
                  <a:extLst>
                    <a:ext uri="{9D8B030D-6E8A-4147-A177-3AD203B41FA5}">
                      <a16:colId xmlns:a16="http://schemas.microsoft.com/office/drawing/2014/main" val="1081467584"/>
                    </a:ext>
                  </a:extLst>
                </a:gridCol>
                <a:gridCol w="3076575">
                  <a:extLst>
                    <a:ext uri="{9D8B030D-6E8A-4147-A177-3AD203B41FA5}">
                      <a16:colId xmlns:a16="http://schemas.microsoft.com/office/drawing/2014/main" val="1494244683"/>
                    </a:ext>
                  </a:extLst>
                </a:gridCol>
                <a:gridCol w="1982917">
                  <a:extLst>
                    <a:ext uri="{9D8B030D-6E8A-4147-A177-3AD203B41FA5}">
                      <a16:colId xmlns:a16="http://schemas.microsoft.com/office/drawing/2014/main" val="3314841592"/>
                    </a:ext>
                  </a:extLst>
                </a:gridCol>
              </a:tblGrid>
              <a:tr h="5539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Arial Narrow" panose="020B0606020202030204" pitchFamily="34" charset="0"/>
                        </a:rPr>
                        <a:t>№ п/п</a:t>
                      </a:r>
                      <a:endParaRPr lang="ru-RU" sz="18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89" marR="522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Arial Narrow" panose="020B0606020202030204" pitchFamily="34" charset="0"/>
                        </a:rPr>
                        <a:t>Вопрос</a:t>
                      </a:r>
                      <a:endParaRPr lang="ru-RU" sz="18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89" marR="522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Arial Narrow" panose="020B0606020202030204" pitchFamily="34" charset="0"/>
                        </a:rPr>
                        <a:t>Ссылка на норму закона №44-ФЗ</a:t>
                      </a:r>
                      <a:endParaRPr lang="ru-RU" sz="1800" b="1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89" marR="522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Докладчики</a:t>
                      </a:r>
                      <a:endParaRPr lang="ru-RU" sz="18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89" marR="52289" marT="0" marB="0"/>
                </a:tc>
                <a:extLst>
                  <a:ext uri="{0D108BD9-81ED-4DB2-BD59-A6C34878D82A}">
                    <a16:rowId xmlns:a16="http://schemas.microsoft.com/office/drawing/2014/main" val="2125432129"/>
                  </a:ext>
                </a:extLst>
              </a:tr>
              <a:tr h="4308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endParaRPr lang="ru-RU" sz="14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89" marR="5228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Arial Narrow" panose="020B0606020202030204" pitchFamily="34" charset="0"/>
                        </a:rPr>
                        <a:t>Об определении </a:t>
                      </a:r>
                      <a:r>
                        <a:rPr lang="ru-RU" sz="1400" b="1" dirty="0">
                          <a:effectLst/>
                          <a:latin typeface="Arial Narrow" panose="020B0606020202030204" pitchFamily="34" charset="0"/>
                        </a:rPr>
                        <a:t>объёма закупок у СМП в новых условиях</a:t>
                      </a:r>
                      <a:endParaRPr lang="ru-RU" sz="14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89" marR="522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effectLst/>
                          <a:latin typeface="Arial Narrow" panose="020B0606020202030204" pitchFamily="34" charset="0"/>
                        </a:rPr>
                        <a:t>п.3 ч.1.1, ч.4 </a:t>
                      </a:r>
                      <a:endParaRPr lang="ru-RU" sz="1400" b="1" i="1" dirty="0" smtClean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Arial Narrow" panose="020B0606020202030204" pitchFamily="34" charset="0"/>
                        </a:rPr>
                        <a:t>ст.30</a:t>
                      </a:r>
                      <a:endParaRPr lang="ru-RU" sz="14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89" marR="522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Бухтиярова Н.В.</a:t>
                      </a:r>
                      <a:endParaRPr lang="ru-RU" sz="14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89" marR="52289" marT="0" marB="0" anchor="ctr"/>
                </a:tc>
                <a:extLst>
                  <a:ext uri="{0D108BD9-81ED-4DB2-BD59-A6C34878D82A}">
                    <a16:rowId xmlns:a16="http://schemas.microsoft.com/office/drawing/2014/main" val="1839373558"/>
                  </a:ext>
                </a:extLst>
              </a:tr>
              <a:tr h="4308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ru-RU" sz="1400" b="1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89" marR="5228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 Narrow" panose="020B0606020202030204" pitchFamily="34" charset="0"/>
                        </a:rPr>
                        <a:t>О включении в контракт обязательных условий</a:t>
                      </a:r>
                      <a:endParaRPr lang="ru-RU" sz="14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89" marR="522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effectLst/>
                          <a:latin typeface="Arial Narrow" panose="020B0606020202030204" pitchFamily="34" charset="0"/>
                        </a:rPr>
                        <a:t>п.1 </a:t>
                      </a:r>
                      <a:r>
                        <a:rPr lang="ru-RU" sz="1400" b="1" i="1" dirty="0">
                          <a:effectLst/>
                          <a:latin typeface="Arial Narrow" panose="020B0606020202030204" pitchFamily="34" charset="0"/>
                        </a:rPr>
                        <a:t>ч.13 </a:t>
                      </a:r>
                      <a:endParaRPr lang="ru-RU" sz="1400" b="1" i="1" dirty="0" smtClean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Arial Narrow" panose="020B0606020202030204" pitchFamily="34" charset="0"/>
                        </a:rPr>
                        <a:t>ст.34</a:t>
                      </a:r>
                      <a:endParaRPr lang="ru-RU" sz="14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89" marR="52289" marT="0" marB="0"/>
                </a:tc>
                <a:tc row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Фурсова Н.В.</a:t>
                      </a:r>
                      <a:endParaRPr lang="ru-RU" sz="14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89" marR="52289" marT="0" marB="0" anchor="ctr"/>
                </a:tc>
                <a:extLst>
                  <a:ext uri="{0D108BD9-81ED-4DB2-BD59-A6C34878D82A}">
                    <a16:rowId xmlns:a16="http://schemas.microsoft.com/office/drawing/2014/main" val="2388191021"/>
                  </a:ext>
                </a:extLst>
              </a:tr>
              <a:tr h="5761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Arial Narrow" panose="020B0606020202030204" pitchFamily="34" charset="0"/>
                        </a:rPr>
                        <a:t>3</a:t>
                      </a:r>
                      <a:endParaRPr lang="ru-RU" sz="1400" b="1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89" marR="5228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 Narrow" panose="020B0606020202030204" pitchFamily="34" charset="0"/>
                        </a:rPr>
                        <a:t>Об особенностях заключения контракта в случае признания открытого конкурса несостоявшимся</a:t>
                      </a:r>
                      <a:endParaRPr lang="ru-RU" sz="14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89" marR="522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effectLst/>
                          <a:latin typeface="Arial Narrow" panose="020B0606020202030204" pitchFamily="34" charset="0"/>
                        </a:rPr>
                        <a:t>п.4 ч.1, п.3 ч.2, ч.5 </a:t>
                      </a:r>
                      <a:endParaRPr lang="ru-RU" sz="1400" b="1" i="1" dirty="0" smtClean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Arial Narrow" panose="020B0606020202030204" pitchFamily="34" charset="0"/>
                        </a:rPr>
                        <a:t>ст.55.1</a:t>
                      </a:r>
                      <a:endParaRPr lang="ru-RU" sz="14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89" marR="52289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89" marR="52289" marT="0" marB="0"/>
                </a:tc>
                <a:extLst>
                  <a:ext uri="{0D108BD9-81ED-4DB2-BD59-A6C34878D82A}">
                    <a16:rowId xmlns:a16="http://schemas.microsoft.com/office/drawing/2014/main" val="2713990945"/>
                  </a:ext>
                </a:extLst>
              </a:tr>
              <a:tr h="5761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Arial Narrow" panose="020B0606020202030204" pitchFamily="34" charset="0"/>
                        </a:rPr>
                        <a:t>4</a:t>
                      </a:r>
                      <a:endParaRPr lang="ru-RU" sz="1400" b="1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89" marR="5228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 Narrow" panose="020B0606020202030204" pitchFamily="34" charset="0"/>
                        </a:rPr>
                        <a:t>Об особенностях заключения контракта в случае признания аукциона несостоявшимся</a:t>
                      </a:r>
                      <a:endParaRPr lang="ru-RU" sz="14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89" marR="522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effectLst/>
                          <a:latin typeface="Arial Narrow" panose="020B0606020202030204" pitchFamily="34" charset="0"/>
                        </a:rPr>
                        <a:t>п.4 ч.1, п.4 ч.2., п.4 ч.3, ч.3.1 </a:t>
                      </a:r>
                      <a:endParaRPr lang="ru-RU" sz="1400" b="1" i="1" dirty="0" smtClean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Arial Narrow" panose="020B0606020202030204" pitchFamily="34" charset="0"/>
                        </a:rPr>
                        <a:t>ст.71</a:t>
                      </a:r>
                      <a:endParaRPr lang="ru-RU" sz="14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89" marR="52289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89" marR="52289" marT="0" marB="0"/>
                </a:tc>
                <a:extLst>
                  <a:ext uri="{0D108BD9-81ED-4DB2-BD59-A6C34878D82A}">
                    <a16:rowId xmlns:a16="http://schemas.microsoft.com/office/drawing/2014/main" val="3713087684"/>
                  </a:ext>
                </a:extLst>
              </a:tr>
              <a:tr h="5761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Arial Narrow" panose="020B0606020202030204" pitchFamily="34" charset="0"/>
                        </a:rPr>
                        <a:t>5</a:t>
                      </a:r>
                      <a:endParaRPr lang="ru-RU" sz="1400" b="1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89" marR="5228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 Narrow" panose="020B0606020202030204" pitchFamily="34" charset="0"/>
                        </a:rPr>
                        <a:t>Об особенностях заключения контракта в случае признания запроса предложений несостоявшимся</a:t>
                      </a:r>
                      <a:endParaRPr lang="ru-RU" sz="14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89" marR="522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effectLst/>
                          <a:latin typeface="Arial Narrow" panose="020B0606020202030204" pitchFamily="34" charset="0"/>
                        </a:rPr>
                        <a:t>ч.26</a:t>
                      </a:r>
                      <a:r>
                        <a:rPr lang="ru-RU" sz="1400" b="1" dirty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endParaRPr lang="ru-RU" sz="1400" b="1" dirty="0" smtClean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Arial Narrow" panose="020B0606020202030204" pitchFamily="34" charset="0"/>
                        </a:rPr>
                        <a:t>ст.83.1</a:t>
                      </a:r>
                      <a:endParaRPr lang="ru-RU" sz="14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89" marR="52289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89" marR="52289" marT="0" marB="0"/>
                </a:tc>
                <a:extLst>
                  <a:ext uri="{0D108BD9-81ED-4DB2-BD59-A6C34878D82A}">
                    <a16:rowId xmlns:a16="http://schemas.microsoft.com/office/drawing/2014/main" val="3369508040"/>
                  </a:ext>
                </a:extLst>
              </a:tr>
              <a:tr h="5360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Arial Narrow" panose="020B0606020202030204" pitchFamily="34" charset="0"/>
                        </a:rPr>
                        <a:t>6</a:t>
                      </a:r>
                      <a:endParaRPr lang="ru-RU" sz="1400" b="1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89" marR="5228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 Narrow" panose="020B0606020202030204" pitchFamily="34" charset="0"/>
                        </a:rPr>
                        <a:t>Об особенностях заключения контракта в случае признания закрытого способа определения поставщика несостоявшимся</a:t>
                      </a:r>
                      <a:endParaRPr lang="ru-RU" sz="14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89" marR="522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effectLst/>
                          <a:latin typeface="Arial Narrow" panose="020B0606020202030204" pitchFamily="34" charset="0"/>
                        </a:rPr>
                        <a:t>п.24 </a:t>
                      </a:r>
                      <a:r>
                        <a:rPr lang="ru-RU" sz="1400" b="1" i="1" dirty="0" smtClean="0">
                          <a:effectLst/>
                          <a:latin typeface="Arial Narrow" panose="020B0606020202030204" pitchFamily="34" charset="0"/>
                        </a:rPr>
                        <a:t>ч.1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Arial Narrow" panose="020B0606020202030204" pitchFamily="34" charset="0"/>
                        </a:rPr>
                        <a:t>ст.93</a:t>
                      </a:r>
                      <a:endParaRPr lang="ru-RU" sz="14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89" marR="52289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89" marR="52289" marT="0" marB="0"/>
                </a:tc>
                <a:extLst>
                  <a:ext uri="{0D108BD9-81ED-4DB2-BD59-A6C34878D82A}">
                    <a16:rowId xmlns:a16="http://schemas.microsoft.com/office/drawing/2014/main" val="1972642659"/>
                  </a:ext>
                </a:extLst>
              </a:tr>
              <a:tr h="3840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Arial Narrow" panose="020B0606020202030204" pitchFamily="34" charset="0"/>
                        </a:rPr>
                        <a:t>7</a:t>
                      </a:r>
                      <a:endParaRPr lang="ru-RU" sz="1400" b="1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89" marR="5228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 Narrow" panose="020B0606020202030204" pitchFamily="34" charset="0"/>
                        </a:rPr>
                        <a:t>Об обеспечении исполнения контракта</a:t>
                      </a:r>
                      <a:endParaRPr lang="ru-RU" sz="14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89" marR="522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effectLst/>
                          <a:latin typeface="Arial Narrow" panose="020B0606020202030204" pitchFamily="34" charset="0"/>
                        </a:rPr>
                        <a:t>ч.1, ч.22 , ч.6, ч.6.1, ч.6.2, ч.6.3, ч.7.3 </a:t>
                      </a:r>
                      <a:endParaRPr lang="ru-RU" sz="1400" b="1" i="1" dirty="0" smtClean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Arial Narrow" panose="020B0606020202030204" pitchFamily="34" charset="0"/>
                        </a:rPr>
                        <a:t>ст.96</a:t>
                      </a:r>
                      <a:endParaRPr lang="ru-RU" sz="14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89" marR="52289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89" marR="52289" marT="0" marB="0"/>
                </a:tc>
                <a:extLst>
                  <a:ext uri="{0D108BD9-81ED-4DB2-BD59-A6C34878D82A}">
                    <a16:rowId xmlns:a16="http://schemas.microsoft.com/office/drawing/2014/main" val="3226823889"/>
                  </a:ext>
                </a:extLst>
              </a:tr>
              <a:tr h="7681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Arial Narrow" panose="020B0606020202030204" pitchFamily="34" charset="0"/>
                        </a:rPr>
                        <a:t>8</a:t>
                      </a:r>
                      <a:endParaRPr lang="ru-RU" sz="1400" b="1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89" marR="5228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 Narrow" panose="020B0606020202030204" pitchFamily="34" charset="0"/>
                        </a:rPr>
                        <a:t>О направлении заказчиком документов в ФАС, свидетельствующих об уклонении от заключения контракта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ru-RU" sz="14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89" marR="522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effectLst/>
                          <a:latin typeface="Arial Narrow" panose="020B0606020202030204" pitchFamily="34" charset="0"/>
                        </a:rPr>
                        <a:t>ч.5 </a:t>
                      </a:r>
                      <a:endParaRPr lang="ru-RU" sz="1400" b="1" i="1" dirty="0" smtClean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Arial Narrow" panose="020B0606020202030204" pitchFamily="34" charset="0"/>
                        </a:rPr>
                        <a:t>ст.104 </a:t>
                      </a:r>
                      <a:endParaRPr lang="ru-RU" sz="14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89" marR="52289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89" marR="52289" marT="0" marB="0"/>
                </a:tc>
                <a:extLst>
                  <a:ext uri="{0D108BD9-81ED-4DB2-BD59-A6C34878D82A}">
                    <a16:rowId xmlns:a16="http://schemas.microsoft.com/office/drawing/2014/main" val="3515201237"/>
                  </a:ext>
                </a:extLst>
              </a:tr>
              <a:tr h="7681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89" marR="5228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</a:t>
                      </a:r>
                      <a:r>
                        <a:rPr lang="ru-RU" sz="1400" b="1" baseline="0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алгоритме согласования заключения контракта с единственным поставщиком (подрядчиком, исполнителем)</a:t>
                      </a:r>
                      <a:endParaRPr lang="ru-RU" sz="14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89" marR="522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п.4 ч.15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ст.99</a:t>
                      </a:r>
                      <a:endParaRPr lang="ru-RU" sz="14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89" marR="522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документ на стадии разработки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89" marR="52289" marT="0" marB="0" anchor="ctr"/>
                </a:tc>
                <a:extLst>
                  <a:ext uri="{0D108BD9-81ED-4DB2-BD59-A6C34878D82A}">
                    <a16:rowId xmlns:a16="http://schemas.microsoft.com/office/drawing/2014/main" val="28690517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7612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Тема2</Template>
  <TotalTime>10086</TotalTime>
  <Words>206</Words>
  <Application>Microsoft Office PowerPoint</Application>
  <PresentationFormat>Широкоэкранный</PresentationFormat>
  <Paragraphs>53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0" baseType="lpstr">
      <vt:lpstr>Arial</vt:lpstr>
      <vt:lpstr>Arial Narrow</vt:lpstr>
      <vt:lpstr>Calibri</vt:lpstr>
      <vt:lpstr>Calibri Light</vt:lpstr>
      <vt:lpstr>Gotham Pro</vt:lpstr>
      <vt:lpstr>Questrial</vt:lpstr>
      <vt:lpstr>Times New Roman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Lessa Morren</dc:creator>
  <cp:lastModifiedBy>C</cp:lastModifiedBy>
  <cp:revision>1147</cp:revision>
  <cp:lastPrinted>2020-06-23T05:36:56Z</cp:lastPrinted>
  <dcterms:created xsi:type="dcterms:W3CDTF">2019-03-03T16:48:03Z</dcterms:created>
  <dcterms:modified xsi:type="dcterms:W3CDTF">2020-07-15T09:43:45Z</dcterms:modified>
</cp:coreProperties>
</file>