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65" r:id="rId2"/>
  </p:sldMasterIdLst>
  <p:notesMasterIdLst>
    <p:notesMasterId r:id="rId15"/>
  </p:notesMasterIdLst>
  <p:handoutMasterIdLst>
    <p:handoutMasterId r:id="rId16"/>
  </p:handoutMasterIdLst>
  <p:sldIdLst>
    <p:sldId id="316" r:id="rId3"/>
    <p:sldId id="484" r:id="rId4"/>
    <p:sldId id="496" r:id="rId5"/>
    <p:sldId id="498" r:id="rId6"/>
    <p:sldId id="499" r:id="rId7"/>
    <p:sldId id="500" r:id="rId8"/>
    <p:sldId id="501" r:id="rId9"/>
    <p:sldId id="502" r:id="rId10"/>
    <p:sldId id="503" r:id="rId11"/>
    <p:sldId id="504" r:id="rId12"/>
    <p:sldId id="505" r:id="rId13"/>
    <p:sldId id="432" r:id="rId14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2154">
          <p15:clr>
            <a:srgbClr val="A4A3A4"/>
          </p15:clr>
        </p15:guide>
        <p15:guide id="4" pos="40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13B"/>
    <a:srgbClr val="649B3F"/>
    <a:srgbClr val="006600"/>
    <a:srgbClr val="C55A11"/>
    <a:srgbClr val="548235"/>
    <a:srgbClr val="9CCA7C"/>
    <a:srgbClr val="33CC33"/>
    <a:srgbClr val="78B400"/>
    <a:srgbClr val="669900"/>
    <a:srgbClr val="609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 autoAdjust="0"/>
    <p:restoredTop sz="91889" autoAdjust="0"/>
  </p:normalViewPr>
  <p:slideViewPr>
    <p:cSldViewPr snapToGrid="0" showGuides="1">
      <p:cViewPr varScale="1">
        <p:scale>
          <a:sx n="60" d="100"/>
          <a:sy n="60" d="100"/>
        </p:scale>
        <p:origin x="724" y="80"/>
      </p:cViewPr>
      <p:guideLst>
        <p:guide orient="horz" pos="2160"/>
        <p:guide pos="3795"/>
        <p:guide orient="horz" pos="2154"/>
        <p:guide pos="40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3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5"/>
            <a:ext cx="4302625" cy="340265"/>
          </a:xfrm>
          <a:prstGeom prst="rect">
            <a:avLst/>
          </a:prstGeom>
        </p:spPr>
        <p:txBody>
          <a:bodyPr vert="horz" lIns="91078" tIns="45539" rIns="91078" bIns="455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8" y="5"/>
            <a:ext cx="4302625" cy="340265"/>
          </a:xfrm>
          <a:prstGeom prst="rect">
            <a:avLst/>
          </a:prstGeom>
        </p:spPr>
        <p:txBody>
          <a:bodyPr vert="horz" lIns="91078" tIns="45539" rIns="91078" bIns="45539" rtlCol="0"/>
          <a:lstStyle>
            <a:lvl1pPr algn="r">
              <a:defRPr sz="1200"/>
            </a:lvl1pPr>
          </a:lstStyle>
          <a:p>
            <a:fld id="{AE2930F3-86A0-4966-B0D2-4C3D519BB071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24"/>
            <a:ext cx="4302625" cy="340264"/>
          </a:xfrm>
          <a:prstGeom prst="rect">
            <a:avLst/>
          </a:prstGeom>
        </p:spPr>
        <p:txBody>
          <a:bodyPr vert="horz" lIns="91078" tIns="45539" rIns="91078" bIns="455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8" y="6456324"/>
            <a:ext cx="4302625" cy="340264"/>
          </a:xfrm>
          <a:prstGeom prst="rect">
            <a:avLst/>
          </a:prstGeom>
        </p:spPr>
        <p:txBody>
          <a:bodyPr vert="horz" lIns="91078" tIns="45539" rIns="91078" bIns="45539" rtlCol="0" anchor="b"/>
          <a:lstStyle>
            <a:lvl1pPr algn="r">
              <a:defRPr sz="1200"/>
            </a:lvl1pPr>
          </a:lstStyle>
          <a:p>
            <a:fld id="{3FD746DD-5AD6-4670-9355-85BF2D800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605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7"/>
            <a:ext cx="4301543" cy="341064"/>
          </a:xfrm>
          <a:prstGeom prst="rect">
            <a:avLst/>
          </a:prstGeom>
        </p:spPr>
        <p:txBody>
          <a:bodyPr vert="horz" lIns="90609" tIns="45306" rIns="90609" bIns="453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9" y="7"/>
            <a:ext cx="4301543" cy="341064"/>
          </a:xfrm>
          <a:prstGeom prst="rect">
            <a:avLst/>
          </a:prstGeom>
        </p:spPr>
        <p:txBody>
          <a:bodyPr vert="horz" lIns="90609" tIns="45306" rIns="90609" bIns="45306" rtlCol="0"/>
          <a:lstStyle>
            <a:lvl1pPr algn="r">
              <a:defRPr sz="1200"/>
            </a:lvl1pPr>
          </a:lstStyle>
          <a:p>
            <a:fld id="{7BE9803C-30AB-4478-953E-133A8EC6AF52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9" tIns="45306" rIns="90609" bIns="453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71385"/>
            <a:ext cx="7941310" cy="2676585"/>
          </a:xfrm>
          <a:prstGeom prst="rect">
            <a:avLst/>
          </a:prstGeom>
        </p:spPr>
        <p:txBody>
          <a:bodyPr vert="horz" lIns="90609" tIns="45306" rIns="90609" bIns="453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6456615"/>
            <a:ext cx="4301543" cy="341063"/>
          </a:xfrm>
          <a:prstGeom prst="rect">
            <a:avLst/>
          </a:prstGeom>
        </p:spPr>
        <p:txBody>
          <a:bodyPr vert="horz" lIns="90609" tIns="45306" rIns="90609" bIns="453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9" y="6456615"/>
            <a:ext cx="4301543" cy="341063"/>
          </a:xfrm>
          <a:prstGeom prst="rect">
            <a:avLst/>
          </a:prstGeom>
        </p:spPr>
        <p:txBody>
          <a:bodyPr vert="horz" lIns="90609" tIns="45306" rIns="90609" bIns="45306" rtlCol="0" anchor="b"/>
          <a:lstStyle>
            <a:lvl1pPr algn="r">
              <a:defRPr sz="1200"/>
            </a:lvl1pPr>
          </a:lstStyle>
          <a:p>
            <a:fld id="{1786DD29-AE9D-4420-BFC6-7821740F5D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8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1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0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78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09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702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38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3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589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099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303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5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758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77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808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49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1430000" y="6394452"/>
            <a:ext cx="374651" cy="276225"/>
          </a:xfrm>
          <a:prstGeom prst="rect">
            <a:avLst/>
          </a:prstGeom>
          <a:noFill/>
        </p:spPr>
        <p:txBody>
          <a:bodyPr wrap="none" lIns="91438" tIns="45719" rIns="91438" bIns="45719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defTabSz="914377">
              <a:defRPr/>
            </a:pPr>
            <a:fld id="{3CC84685-EFA5-4A6F-A2A8-FDB9A0D0A014}" type="slidenum">
              <a:rPr lang="id-ID" smtClean="0">
                <a:solidFill>
                  <a:prstClr val="white"/>
                </a:solidFill>
              </a:rPr>
              <a:pPr algn="r" defTabSz="914377">
                <a:defRPr/>
              </a:pPr>
              <a:t>‹#›</a:t>
            </a:fld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72072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9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1228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72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17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2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4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1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1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44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D161-16B9-41E7-BB5F-7012BC8D7BBD}" type="datetimeFigureOut">
              <a:rPr lang="ru-RU" smtClean="0"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DDCB2-218D-4C97-9CE1-D305ABCBC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9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D161-16B9-41E7-BB5F-7012BC8D7B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DDCB2-218D-4C97-9CE1-D305ABCBCA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14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9F60089AA3E6E51E202FD1B2571405F8963E62FD46E3DE055B4698E737D2E4ECAA1049E179B09439EFC8A8BBDFA29E1416B9171E424BhAe1P" TargetMode="External"/><Relationship Id="rId2" Type="http://schemas.openxmlformats.org/officeDocument/2006/relationships/hyperlink" Target="consultantplus://offline/ref=A02107334B4971B1AC2D85180352AD282884CBF788CD8E88AE9599320C3BC8189AB41263DCE56C377565E96A7E8FE79A560EFA55AE7EX3RDP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7F7C2DDE1318064675E4A14037F987976C8C16D6F288F8855A7B8F5AF3AFD5D9AF174CE12E8292C681464394FB5765F6FF04DE7E941D8DCAv8L9N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7424B323D7FCD2870FF100BCD9B8AA7DD8F0F707E0EA0441566FC1D4E0D267E44550AD73EF1758F13C903FD811J455O" TargetMode="External"/><Relationship Id="rId2" Type="http://schemas.openxmlformats.org/officeDocument/2006/relationships/hyperlink" Target="consultantplus://offline/ref=7424B323D7FCD2870FF100BCD9B8AA7DD8F0F707E0EA0441566FC1D4E0D267E45750F57FEE124EF5328569895710DDFACBE4F310C84FD04FJD52O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00000">
              <a:srgbClr val="6FAD4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данные 1"/>
          <p:cNvSpPr/>
          <p:nvPr/>
        </p:nvSpPr>
        <p:spPr>
          <a:xfrm>
            <a:off x="657225" y="-90488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101600" dist="38100" dir="2700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295967" y="1139790"/>
            <a:ext cx="11238114" cy="3574300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Arial Narrow" panose="020B0606020202030204" pitchFamily="34" charset="0"/>
              </a:rPr>
              <a:t>Об определении объёма закупок у </a:t>
            </a:r>
            <a:r>
              <a:rPr lang="ru-RU" sz="3200" b="1" dirty="0" smtClean="0">
                <a:latin typeface="Arial Narrow" panose="020B0606020202030204" pitchFamily="34" charset="0"/>
              </a:rPr>
              <a:t>СМП</a:t>
            </a:r>
          </a:p>
          <a:p>
            <a:pPr algn="ctr"/>
            <a:r>
              <a:rPr lang="ru-RU" sz="3200" b="1" dirty="0" smtClean="0">
                <a:latin typeface="Arial Narrow" panose="020B0606020202030204" pitchFamily="34" charset="0"/>
              </a:rPr>
              <a:t> </a:t>
            </a:r>
            <a:r>
              <a:rPr lang="ru-RU" sz="3200" b="1" dirty="0">
                <a:latin typeface="Arial Narrow" panose="020B0606020202030204" pitchFamily="34" charset="0"/>
              </a:rPr>
              <a:t>в новых условиях</a:t>
            </a:r>
            <a:endParaRPr lang="ru-RU" sz="32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824" y="42077"/>
            <a:ext cx="806390" cy="1049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81274" y="5347325"/>
            <a:ext cx="8280795" cy="461661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>
            <a:defPPr>
              <a:defRPr lang="en-US"/>
            </a:defPPr>
            <a:lvl1pPr>
              <a:defRPr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just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Gotham Pro" panose="02000503040000020004" charset="0"/>
              </a:rPr>
              <a:t>                               2020 год</a:t>
            </a:r>
            <a:endParaRPr lang="en-US" sz="2400" b="1" dirty="0">
              <a:solidFill>
                <a:schemeClr val="bg1"/>
              </a:solidFill>
              <a:latin typeface="Arial Narrow" panose="020B0606020202030204" pitchFamily="34" charset="0"/>
              <a:cs typeface="Gotham Pro" panose="0200050304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Расчёт </a:t>
            </a:r>
            <a:r>
              <a:rPr lang="ru-RU" b="1" dirty="0">
                <a:latin typeface="Arial Narrow" panose="020B0606020202030204" pitchFamily="34" charset="0"/>
              </a:rPr>
              <a:t>совокупного годового объёма </a:t>
            </a:r>
            <a:r>
              <a:rPr lang="ru-RU" b="1" dirty="0" smtClean="0">
                <a:latin typeface="Arial Narrow" panose="020B0606020202030204" pitchFamily="34" charset="0"/>
              </a:rPr>
              <a:t>закупок для определения доли закупок у СМП с 01.10.20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9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28600" y="1137482"/>
            <a:ext cx="1300941" cy="2664973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СГОЗ</a:t>
              </a: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80222" y="231419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=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2465964" y="1196329"/>
            <a:ext cx="2694512" cy="2606126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Объём закупок конкурентными способами </a:t>
              </a:r>
              <a:r>
                <a:rPr lang="ru-RU" sz="1400" b="1" dirty="0" smtClean="0">
                  <a:solidFill>
                    <a:schemeClr val="tx1"/>
                  </a:solidFill>
                </a:rPr>
                <a:t>(состоявшиеся закупки)</a:t>
              </a:r>
              <a:endParaRPr lang="ru-RU" sz="1400" dirty="0" smtClean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" name="Левая круглая скобка 3"/>
          <p:cNvSpPr/>
          <p:nvPr/>
        </p:nvSpPr>
        <p:spPr>
          <a:xfrm>
            <a:off x="2197587" y="1196329"/>
            <a:ext cx="235390" cy="2606126"/>
          </a:xfrm>
          <a:prstGeom prst="leftBracket">
            <a:avLst>
              <a:gd name="adj" fmla="val 104487"/>
            </a:avLst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257845" y="231419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</a:t>
            </a:r>
            <a:endParaRPr lang="ru-RU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5655296" y="1196329"/>
            <a:ext cx="3117512" cy="2606126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Объём закупок у </a:t>
              </a:r>
            </a:p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ед. поставщика по итогам несостоявшихся </a:t>
              </a:r>
              <a:r>
                <a:rPr lang="ru-RU" sz="2000" b="1" dirty="0" smtClean="0">
                  <a:solidFill>
                    <a:schemeClr val="tx1"/>
                  </a:solidFill>
                </a:rPr>
                <a:t>закупок у СМП</a:t>
              </a:r>
              <a:endParaRPr lang="ru-RU" sz="2000" b="1" dirty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 </a:t>
              </a:r>
              <a:r>
                <a:rPr lang="ru-RU" sz="1400" b="1" i="1" dirty="0">
                  <a:solidFill>
                    <a:schemeClr val="tx1"/>
                  </a:solidFill>
                </a:rPr>
                <a:t>(п.25 ч.1 ст.93)</a:t>
              </a:r>
              <a:endParaRPr lang="ru-RU" sz="1400" i="1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7" name="Скругленный прямоугольник 4"/>
          <p:cNvSpPr txBox="1"/>
          <p:nvPr/>
        </p:nvSpPr>
        <p:spPr>
          <a:xfrm>
            <a:off x="6101541" y="3958906"/>
            <a:ext cx="1899609" cy="2097862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ctr" anchorCtr="0">
            <a:noAutofit/>
          </a:bodyPr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12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-конкурс, </a:t>
            </a:r>
          </a:p>
          <a:p>
            <a:pPr algn="ctr"/>
            <a:r>
              <a:rPr lang="ru-RU" sz="1200" b="1" i="1" dirty="0">
                <a:solidFill>
                  <a:srgbClr val="C00000"/>
                </a:solidFill>
              </a:rPr>
              <a:t>-</a:t>
            </a:r>
            <a:r>
              <a:rPr lang="ru-RU" sz="1200" b="1" i="1" dirty="0" smtClean="0">
                <a:solidFill>
                  <a:srgbClr val="C00000"/>
                </a:solidFill>
              </a:rPr>
              <a:t>двухэтапный конкурс, 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-открытый конкурс в э/ф,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-эл/аукцион,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-запрос котировок,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-запрос котировок в э/ф,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-запрос предложений, 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-запрос предложений в электронной форме</a:t>
            </a:r>
          </a:p>
          <a:p>
            <a:pPr algn="ctr"/>
            <a:r>
              <a:rPr lang="ru-RU" sz="1200" i="1" dirty="0">
                <a:solidFill>
                  <a:srgbClr val="C00000"/>
                </a:solidFill>
              </a:rPr>
              <a:t>(основания в предыдущих слайдах)</a:t>
            </a:r>
          </a:p>
          <a:p>
            <a:pPr algn="ctr"/>
            <a:endParaRPr lang="ru-RU" sz="1200" b="1" i="1" dirty="0" smtClean="0">
              <a:solidFill>
                <a:schemeClr val="tx1"/>
              </a:solidFill>
            </a:endParaRPr>
          </a:p>
          <a:p>
            <a:pPr algn="ctr"/>
            <a:endParaRPr lang="ru-RU" sz="1200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20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Левая круглая скобка 27"/>
          <p:cNvSpPr/>
          <p:nvPr/>
        </p:nvSpPr>
        <p:spPr>
          <a:xfrm rot="10800000">
            <a:off x="8677845" y="1166905"/>
            <a:ext cx="235390" cy="2606126"/>
          </a:xfrm>
          <a:prstGeom prst="leftBracket">
            <a:avLst>
              <a:gd name="adj" fmla="val 104487"/>
            </a:avLst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8084746" y="2435382"/>
            <a:ext cx="1333370" cy="2390115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9153053" y="1200722"/>
            <a:ext cx="2960077" cy="2643653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Скругленный прямоугольник 4"/>
            <p:cNvSpPr txBox="1"/>
            <p:nvPr/>
          </p:nvSpPr>
          <p:spPr>
            <a:xfrm>
              <a:off x="5444250" y="221568"/>
              <a:ext cx="1939366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200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ИСКЛЮЧЕНИЕ из СГОЗ</a:t>
              </a:r>
            </a:p>
            <a:p>
              <a:endParaRPr lang="ru-RU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</a:rPr>
                <a:t>В расчёт СГОЗ </a:t>
              </a:r>
              <a:r>
                <a:rPr lang="ru-RU" sz="1200" b="1" dirty="0" smtClean="0">
                  <a:solidFill>
                    <a:srgbClr val="C00000"/>
                  </a:solidFill>
                </a:rPr>
                <a:t>не включаются </a:t>
              </a:r>
              <a:r>
                <a:rPr lang="ru-RU" sz="1200" b="1" dirty="0" smtClean="0">
                  <a:solidFill>
                    <a:schemeClr val="tx1"/>
                  </a:solidFill>
                </a:rPr>
                <a:t>:</a:t>
              </a:r>
              <a:endParaRPr lang="ru-RU" sz="1200" b="1" dirty="0">
                <a:solidFill>
                  <a:schemeClr val="tx1"/>
                </a:solidFill>
              </a:endParaRPr>
            </a:p>
            <a:p>
              <a:r>
                <a:rPr lang="ru-RU" sz="1200" b="1" dirty="0" smtClean="0">
                  <a:solidFill>
                    <a:schemeClr val="tx1"/>
                  </a:solidFill>
                </a:rPr>
                <a:t>-объём закупок у ед. поставщика </a:t>
              </a:r>
              <a:r>
                <a:rPr lang="ru-RU" sz="1200" b="1" i="1" dirty="0" smtClean="0">
                  <a:solidFill>
                    <a:schemeClr val="tx1"/>
                  </a:solidFill>
                </a:rPr>
                <a:t>(п.1-п.56 ч.1 ст.93) </a:t>
              </a:r>
              <a:r>
                <a:rPr lang="ru-RU" sz="1200" b="1" i="1" dirty="0" smtClean="0">
                  <a:solidFill>
                    <a:srgbClr val="C00000"/>
                  </a:solidFill>
                </a:rPr>
                <a:t>за исключением п.25 ч.1 ст.93</a:t>
              </a:r>
              <a:endParaRPr lang="ru-RU" sz="1200" i="1" dirty="0" smtClean="0">
                <a:solidFill>
                  <a:srgbClr val="C00000"/>
                </a:solidFill>
              </a:endParaRPr>
            </a:p>
            <a:p>
              <a:r>
                <a:rPr lang="ru-RU" sz="1200" b="1" dirty="0" smtClean="0"/>
                <a:t>-услуги по предоставлению кредитов;</a:t>
              </a:r>
            </a:p>
            <a:p>
              <a:r>
                <a:rPr lang="ru-RU" sz="1200" b="1" dirty="0" smtClean="0"/>
                <a:t>-закупки закрытыми способами.</a:t>
              </a:r>
              <a:endParaRPr lang="ru-RU" sz="1200" b="1" dirty="0"/>
            </a:p>
            <a:p>
              <a:endParaRPr lang="ru-RU" sz="1200" dirty="0"/>
            </a:p>
            <a:p>
              <a:pPr marL="285750" indent="-285750">
                <a:buFontTx/>
                <a:buChar char="-"/>
              </a:pPr>
              <a:endParaRPr lang="ru-RU" sz="1200" dirty="0"/>
            </a:p>
            <a:p>
              <a:r>
                <a:rPr lang="ru-RU" sz="1200" b="1" dirty="0" smtClean="0">
                  <a:solidFill>
                    <a:schemeClr val="tx1"/>
                  </a:solidFill>
                </a:rPr>
                <a:t> </a:t>
              </a:r>
              <a:r>
                <a:rPr lang="ru-RU" sz="1200" dirty="0"/>
                <a:t/>
              </a:r>
              <a:br>
                <a:rPr lang="ru-RU" sz="1200" dirty="0"/>
              </a:br>
              <a:endParaRPr lang="ru-RU" sz="12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404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Расчёт доли закупок у СМП 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23657" y="-217110"/>
            <a:ext cx="442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10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28600" y="1195803"/>
            <a:ext cx="4289272" cy="2606126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b="1" dirty="0" smtClean="0"/>
                <a:t>Доля закупок </a:t>
              </a:r>
            </a:p>
            <a:p>
              <a:pPr algn="ctr"/>
              <a:r>
                <a:rPr lang="ru-RU" b="1" dirty="0" smtClean="0"/>
                <a:t>у СМП </a:t>
              </a:r>
            </a:p>
            <a:p>
              <a:pPr algn="ctr"/>
              <a:r>
                <a:rPr lang="ru-RU" b="1" dirty="0"/>
                <a:t>с</a:t>
              </a:r>
              <a:r>
                <a:rPr lang="ru-RU" b="1" dirty="0" smtClean="0"/>
                <a:t>т.30 44-ФЗ</a:t>
              </a:r>
              <a:endParaRPr lang="ru-RU" b="1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765283" y="23141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=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5618369" y="1195802"/>
            <a:ext cx="2694512" cy="2606126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СГОЗ, рассчитанный в соответствии с ч.1.1 ст.30 44-ФЗ</a:t>
              </a:r>
              <a:endParaRPr lang="ru-RU" sz="1400" dirty="0" smtClean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560292" y="23141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*</a:t>
            </a:r>
            <a:endParaRPr lang="ru-RU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9107785" y="1195802"/>
            <a:ext cx="2615871" cy="2606126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15%</a:t>
              </a:r>
              <a:endParaRPr lang="ru-RU" sz="1400" i="1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0" y="5123534"/>
            <a:ext cx="12185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!!! Для вхождения в ТОП-3 доля закупок по Липецкой области за 2020г. должна составить не менее 50%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41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00000">
              <a:srgbClr val="6FAD4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Блок-схема: данные 1"/>
          <p:cNvSpPr/>
          <p:nvPr/>
        </p:nvSpPr>
        <p:spPr>
          <a:xfrm>
            <a:off x="657225" y="-90488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101600" dist="38100" dir="2700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-361950" y="1914525"/>
            <a:ext cx="12439649" cy="2590800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СПАСИБО ЗА ВНИМАНИЕ!</a:t>
            </a:r>
            <a:endParaRPr lang="ru-RU" sz="3200" b="1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785" y="257175"/>
            <a:ext cx="806390" cy="104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28600" y="-22827"/>
            <a:ext cx="11196873" cy="147732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latin typeface="Arial Narrow" panose="020B0606020202030204" pitchFamily="34" charset="0"/>
              </a:rPr>
              <a:t>О</a:t>
            </a:r>
            <a:r>
              <a:rPr lang="ru-RU" b="1" dirty="0" smtClean="0">
                <a:latin typeface="Arial Narrow" panose="020B0606020202030204" pitchFamily="34" charset="0"/>
              </a:rPr>
              <a:t>б изменении п.3 ч.1.1 ст.30 </a:t>
            </a:r>
            <a:r>
              <a:rPr lang="ru-RU" b="1" dirty="0">
                <a:latin typeface="Arial Narrow" panose="020B0606020202030204" pitchFamily="34" charset="0"/>
              </a:rPr>
              <a:t>Закона №</a:t>
            </a:r>
            <a:r>
              <a:rPr lang="ru-RU" b="1" dirty="0" smtClean="0">
                <a:latin typeface="Arial Narrow" panose="020B0606020202030204" pitchFamily="34" charset="0"/>
              </a:rPr>
              <a:t>44-ФЗ «</a:t>
            </a:r>
            <a:r>
              <a:rPr lang="ru-RU" b="1" dirty="0"/>
              <a:t>Участие субъектов </a:t>
            </a:r>
            <a:r>
              <a:rPr lang="ru-RU" b="1" dirty="0" smtClean="0"/>
              <a:t>малого </a:t>
            </a:r>
            <a:r>
              <a:rPr lang="ru-RU" b="1" dirty="0"/>
              <a:t>п</a:t>
            </a:r>
            <a:r>
              <a:rPr lang="ru-RU" b="1" dirty="0" smtClean="0"/>
              <a:t>редпринимательства</a:t>
            </a:r>
            <a:r>
              <a:rPr lang="ru-RU" b="1" dirty="0"/>
              <a:t>, </a:t>
            </a:r>
            <a:endParaRPr lang="ru-RU" b="1" dirty="0" smtClean="0"/>
          </a:p>
          <a:p>
            <a:pPr algn="ctr">
              <a:spcBef>
                <a:spcPct val="0"/>
              </a:spcBef>
            </a:pPr>
            <a:r>
              <a:rPr lang="ru-RU" b="1" dirty="0" smtClean="0"/>
              <a:t>социально </a:t>
            </a:r>
            <a:r>
              <a:rPr lang="ru-RU" b="1" dirty="0"/>
              <a:t>ориентированных некоммерческих организаций в </a:t>
            </a:r>
            <a:r>
              <a:rPr lang="ru-RU" b="1" dirty="0" smtClean="0"/>
              <a:t>закупках»</a:t>
            </a:r>
            <a:endParaRPr lang="ru-RU" b="1" dirty="0"/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b="1" dirty="0"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b="1" dirty="0">
                <a:latin typeface="Arial Narrow" panose="020B0606020202030204" pitchFamily="34" charset="0"/>
              </a:rPr>
              <a:t/>
            </a:r>
            <a:br>
              <a:rPr lang="ru-RU" b="1" dirty="0">
                <a:latin typeface="Arial Narrow" panose="020B0606020202030204" pitchFamily="34" charset="0"/>
              </a:rPr>
            </a:b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1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49266" y="1211557"/>
            <a:ext cx="5538875" cy="2734555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284870" y="212651"/>
              <a:ext cx="2192454" cy="1154127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1.1</a:t>
              </a: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. При определении объема закупок, </a:t>
              </a: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предусмотренного               ч.1 ст.30, в расчёт совокупного годового объёма закупок не включаются закупки:</a:t>
              </a:r>
            </a:p>
            <a:p>
              <a:r>
                <a:rPr lang="ru-RU" sz="1600" b="1" i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3) у </a:t>
              </a:r>
              <a:r>
                <a:rPr lang="ru-RU" sz="1600" b="1" i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единственного поставщика (подрядчика, исполнителя) в соответствии </a:t>
              </a:r>
              <a:r>
                <a:rPr lang="ru-RU" sz="1600" b="1" i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с ч.1 ст.93 44-ФЗ, за исключением закупок, которые осуществлены в соответствии с </a:t>
              </a:r>
              <a:r>
                <a:rPr lang="ru-RU" sz="1600" b="1" i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п.25-25.3</a:t>
              </a:r>
              <a:r>
                <a:rPr lang="ru-RU" sz="1600" b="1" i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 ч.1 ст.93 44-ФЗ по результатам несостоявшегося определения поставщика, проведённого в соответствии с требованиями п.1 ч.1 ст.30</a:t>
              </a:r>
            </a:p>
            <a:p>
              <a:endParaRPr lang="ru-RU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49266" y="4711621"/>
            <a:ext cx="5538875" cy="2060371"/>
            <a:chOff x="5236198" y="141048"/>
            <a:chExt cx="2323406" cy="1079683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5236198" y="141048"/>
              <a:ext cx="2323406" cy="1079683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Скругленный прямоугольник 4"/>
            <p:cNvSpPr txBox="1"/>
            <p:nvPr/>
          </p:nvSpPr>
          <p:spPr>
            <a:xfrm>
              <a:off x="5299576" y="211850"/>
              <a:ext cx="2192454" cy="917758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endParaRPr lang="ru-RU" sz="1100" b="1" dirty="0" smtClean="0"/>
            </a:p>
            <a:p>
              <a:endParaRPr lang="ru-RU" sz="1100" b="1" dirty="0"/>
            </a:p>
            <a:p>
              <a:r>
                <a:rPr lang="ru-RU" sz="1100" b="1" dirty="0" smtClean="0">
                  <a:solidFill>
                    <a:srgbClr val="C00000"/>
                  </a:solidFill>
                </a:rPr>
                <a:t>П.25</a:t>
              </a:r>
              <a:r>
                <a:rPr lang="ru-RU" sz="1100" b="1" dirty="0" smtClean="0"/>
                <a:t>: признание </a:t>
              </a:r>
              <a:r>
                <a:rPr lang="ru-RU" sz="1100" b="1" dirty="0"/>
                <a:t>несостоявшимися открытого конкурса, конкурса с ограниченным участием, двухэтапного конкурса, повторного конкурса, запроса котировок, запроса </a:t>
              </a:r>
              <a:r>
                <a:rPr lang="ru-RU" sz="1100" b="1" dirty="0" smtClean="0"/>
                <a:t>предложений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(</a:t>
              </a:r>
              <a:r>
                <a:rPr lang="ru-RU" sz="1100" b="1" dirty="0">
                  <a:solidFill>
                    <a:schemeClr val="accent6">
                      <a:lumMod val="75000"/>
                    </a:schemeClr>
                  </a:solidFill>
                </a:rPr>
                <a:t>ч.1 и7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ст.55, </a:t>
              </a:r>
              <a:r>
                <a:rPr lang="ru-RU" sz="1100" b="1" dirty="0">
                  <a:solidFill>
                    <a:schemeClr val="accent6">
                      <a:lumMod val="75000"/>
                    </a:schemeClr>
                  </a:solidFill>
                </a:rPr>
                <a:t>ч.1 и 3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ст.79, </a:t>
              </a:r>
              <a:r>
                <a:rPr lang="ru-RU" sz="1100" b="1" dirty="0">
                  <a:solidFill>
                    <a:schemeClr val="accent6">
                      <a:lumMod val="75000"/>
                    </a:schemeClr>
                  </a:solidFill>
                </a:rPr>
                <a:t>ч.18 и 19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ст.83, ч.27 </a:t>
              </a:r>
              <a:r>
                <a:rPr lang="ru-RU" sz="1100" b="1" dirty="0">
                  <a:solidFill>
                    <a:schemeClr val="accent6">
                      <a:lumMod val="75000"/>
                    </a:schemeClr>
                  </a:solidFill>
                </a:rPr>
                <a:t>ст.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83.1). </a:t>
              </a:r>
            </a:p>
            <a:p>
              <a:r>
                <a:rPr lang="ru-RU" sz="1100" b="1" dirty="0" smtClean="0">
                  <a:solidFill>
                    <a:srgbClr val="C00000"/>
                  </a:solidFill>
                </a:rPr>
                <a:t>П.25.1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: признание </a:t>
              </a:r>
              <a:r>
                <a:rPr lang="ru-RU" sz="1100" b="1" dirty="0">
                  <a:solidFill>
                    <a:schemeClr val="tx1"/>
                  </a:solidFill>
                </a:rPr>
                <a:t>несостоявшимися открытого конкурса в электронной форме, конкурса с ограниченным участием в электронной форме, двухэтапного конкурса в электронной форме, электронного 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аукциона (</a:t>
              </a:r>
              <a:r>
                <a:rPr lang="ru-RU" sz="1100" b="1" dirty="0">
                  <a:solidFill>
                    <a:schemeClr val="accent6">
                      <a:lumMod val="75000"/>
                    </a:schemeClr>
                  </a:solidFill>
                </a:rPr>
                <a:t>ч.1, 2 и 5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ст.55.1, </a:t>
              </a:r>
              <a:r>
                <a:rPr lang="ru-RU" sz="1100" b="1" dirty="0">
                  <a:solidFill>
                    <a:schemeClr val="accent6">
                      <a:lumMod val="75000"/>
                    </a:schemeClr>
                  </a:solidFill>
                </a:rPr>
                <a:t>ч.1-3.1 ст.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71).</a:t>
              </a:r>
              <a:endParaRPr lang="ru-RU" sz="1100" b="1" dirty="0" smtClean="0">
                <a:solidFill>
                  <a:schemeClr val="tx1"/>
                </a:solidFill>
              </a:endParaRPr>
            </a:p>
            <a:p>
              <a:r>
                <a:rPr lang="ru-RU" sz="1100" b="1" dirty="0" smtClean="0">
                  <a:solidFill>
                    <a:srgbClr val="C00000"/>
                  </a:solidFill>
                </a:rPr>
                <a:t>П.25.2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: </a:t>
              </a:r>
              <a:r>
                <a:rPr lang="ru-RU" sz="1100" b="1" dirty="0"/>
                <a:t>признание несостоявшимся запроса котировок в электронной </a:t>
              </a:r>
              <a:r>
                <a:rPr lang="ru-RU" sz="1100" b="1" dirty="0" smtClean="0"/>
                <a:t>форм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(ч.3 ст.82.6).</a:t>
              </a:r>
            </a:p>
            <a:p>
              <a:r>
                <a:rPr lang="ru-RU" sz="1100" b="1" dirty="0" smtClean="0">
                  <a:solidFill>
                    <a:srgbClr val="C00000"/>
                  </a:solidFill>
                </a:rPr>
                <a:t>П.25.3</a:t>
              </a:r>
              <a:r>
                <a:rPr lang="ru-RU" sz="1100" b="1" dirty="0" smtClean="0"/>
                <a:t>:</a:t>
              </a:r>
              <a:r>
                <a:rPr lang="ru-RU" sz="1100" b="1" dirty="0"/>
                <a:t>признание несостоявшимся запроса предложений в электронной </a:t>
              </a:r>
              <a:r>
                <a:rPr lang="ru-RU" sz="1100" b="1" dirty="0" smtClean="0"/>
                <a:t>форме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(ч.26 ст.83.1).</a:t>
              </a:r>
              <a:endParaRPr lang="ru-RU" sz="1100" b="1" dirty="0">
                <a:solidFill>
                  <a:schemeClr val="accent6">
                    <a:lumMod val="75000"/>
                  </a:schemeClr>
                </a:solidFill>
              </a:endParaRPr>
            </a:p>
            <a:p>
              <a:endParaRPr lang="ru-RU" sz="1100" b="1" dirty="0" smtClean="0"/>
            </a:p>
            <a:p>
              <a:endParaRPr lang="ru-RU" sz="1100" b="1" dirty="0">
                <a:hlinkClick r:id="rId2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8040243" y="791304"/>
            <a:ext cx="2002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Стало с 01.07.2020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764888" y="791304"/>
            <a:ext cx="93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Было</a:t>
            </a:r>
            <a:endParaRPr lang="ru-RU" b="1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2660052" y="4056377"/>
            <a:ext cx="235824" cy="298599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56848" y="4286013"/>
            <a:ext cx="444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!!!Исключения: п.25-25,3 ч.1 ст.93 44-ФЗ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6464169" y="1228039"/>
            <a:ext cx="5542668" cy="2734555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Скругленный прямоугольник 4"/>
            <p:cNvSpPr txBox="1"/>
            <p:nvPr/>
          </p:nvSpPr>
          <p:spPr>
            <a:xfrm>
              <a:off x="5284870" y="212651"/>
              <a:ext cx="2192454" cy="1154127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1.1</a:t>
              </a: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. При определении объема закупок, </a:t>
              </a:r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предусмотренного                ч.1 ст.30, в расчёт совокупного годового объёма закупок не включаются закупки:</a:t>
              </a:r>
            </a:p>
            <a:p>
              <a:r>
                <a:rPr lang="ru-RU" sz="1600" b="1" i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3) у </a:t>
              </a:r>
              <a:r>
                <a:rPr lang="ru-RU" sz="1600" b="1" i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единственного поставщика (подрядчика, исполнителя) в соответствии </a:t>
              </a:r>
              <a:r>
                <a:rPr lang="ru-RU" sz="1600" b="1" i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с ч.1 ст.93 44-ФЗ, за исключением закупок, которые осуществлены в соответствии с </a:t>
              </a:r>
              <a:r>
                <a:rPr lang="ru-RU" sz="1600" b="1" i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п.25 </a:t>
              </a:r>
              <a:r>
                <a:rPr lang="ru-RU" sz="1600" b="1" i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ч.1 ст.93 44-ФЗ по результатам несостоявшегося определения поставщика, проведённого в соответствии с требованиями п.1 ч.1 ст.30</a:t>
              </a:r>
            </a:p>
            <a:p>
              <a:endParaRPr lang="ru-RU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6464169" y="4728104"/>
            <a:ext cx="5542668" cy="812618"/>
            <a:chOff x="5236198" y="141048"/>
            <a:chExt cx="2323406" cy="1079683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5236198" y="141048"/>
              <a:ext cx="2323406" cy="1079683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Скругленный прямоугольник 4"/>
            <p:cNvSpPr txBox="1"/>
            <p:nvPr/>
          </p:nvSpPr>
          <p:spPr>
            <a:xfrm>
              <a:off x="5299576" y="211850"/>
              <a:ext cx="2192454" cy="917758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endParaRPr lang="ru-RU" sz="1100" b="1" dirty="0" smtClean="0"/>
            </a:p>
            <a:p>
              <a:endParaRPr lang="ru-RU" sz="1100" b="1" dirty="0"/>
            </a:p>
            <a:p>
              <a:r>
                <a:rPr lang="ru-RU" sz="1100" b="1" dirty="0" smtClean="0">
                  <a:solidFill>
                    <a:srgbClr val="C00000"/>
                  </a:solidFill>
                </a:rPr>
                <a:t>П.25</a:t>
              </a:r>
              <a:r>
                <a:rPr lang="ru-RU" sz="1100" b="1" dirty="0" smtClean="0"/>
                <a:t>: </a:t>
              </a:r>
              <a:r>
                <a:rPr lang="ru-RU" sz="1100" b="1" dirty="0">
                  <a:solidFill>
                    <a:schemeClr val="tx1"/>
                  </a:solidFill>
                </a:rPr>
                <a:t>признание определения поставщика (подрядчика, исполнителя) несостоявшимся в соответствии 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с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ч.1 и7 ст.55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,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ч.1, 2 и 5 ст.55.1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,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ч.1-3.1 ст. 71,           ч.1 и 3 ст.79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, </a:t>
              </a:r>
              <a:r>
                <a:rPr lang="ru-RU" sz="1100" b="1" dirty="0" smtClean="0">
                  <a:solidFill>
                    <a:srgbClr val="C00000"/>
                  </a:solidFill>
                </a:rPr>
                <a:t>п.1 ч.14 ст.82.1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,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ч.18 и 19 ст.83</a:t>
              </a:r>
              <a:r>
                <a:rPr lang="ru-RU" sz="1100" b="1" dirty="0" smtClean="0">
                  <a:solidFill>
                    <a:schemeClr val="tx1"/>
                  </a:solidFill>
                </a:rPr>
                <a:t>, </a:t>
              </a:r>
              <a:r>
                <a:rPr lang="ru-RU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ч.26 и 27 ст. 83.1 44-ФЗ</a:t>
              </a:r>
              <a:endParaRPr lang="ru-RU" sz="1100" b="1" dirty="0">
                <a:solidFill>
                  <a:schemeClr val="accent6">
                    <a:lumMod val="75000"/>
                  </a:schemeClr>
                </a:solidFill>
                <a:hlinkClick r:id="rId3"/>
              </a:endParaRPr>
            </a:p>
            <a:p>
              <a:endParaRPr lang="ru-RU" sz="1100" b="1" dirty="0" smtClean="0"/>
            </a:p>
            <a:p>
              <a:endParaRPr lang="ru-RU" sz="1100" b="1" dirty="0">
                <a:hlinkClick r:id="rId2"/>
              </a:endParaRPr>
            </a:p>
          </p:txBody>
        </p:sp>
      </p:grpSp>
      <p:sp>
        <p:nvSpPr>
          <p:cNvPr id="40" name="Стрелка вниз 39"/>
          <p:cNvSpPr/>
          <p:nvPr/>
        </p:nvSpPr>
        <p:spPr>
          <a:xfrm>
            <a:off x="8923486" y="4063234"/>
            <a:ext cx="235986" cy="298599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7014956" y="4286013"/>
            <a:ext cx="4289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!!!Исключения: п.25 ч.1 ст.93 44-ФЗ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57087" y="5613481"/>
            <a:ext cx="1168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!!!ВАЖНО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429898" y="5894760"/>
            <a:ext cx="55769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</a:rPr>
              <a:t>В расчёт СГОЗ с 01.10.20г. включаются закупки по итогам несостоявшегося  запроса котировок в </a:t>
            </a:r>
            <a:r>
              <a:rPr lang="ru-RU" sz="1000" b="1" dirty="0">
                <a:solidFill>
                  <a:srgbClr val="C00000"/>
                </a:solidFill>
              </a:rPr>
              <a:t>электронной форме</a:t>
            </a:r>
            <a:r>
              <a:rPr lang="ru-RU" sz="1000" b="1" dirty="0" smtClean="0">
                <a:solidFill>
                  <a:srgbClr val="C00000"/>
                </a:solidFill>
              </a:rPr>
              <a:t>, если </a:t>
            </a:r>
            <a:r>
              <a:rPr lang="ru-RU" sz="1000" b="1" dirty="0">
                <a:solidFill>
                  <a:srgbClr val="C00000"/>
                </a:solidFill>
              </a:rPr>
              <a:t>подана только одна заявка на участие в запросе котировок в электронной форме или только одна заявка на участие в запросе котировок в электронной форме признана соответствующей требованиям, установленным в извещении о проведении запроса котировок в электронной </a:t>
            </a:r>
            <a:r>
              <a:rPr lang="ru-RU" sz="1000" b="1" dirty="0" smtClean="0">
                <a:solidFill>
                  <a:srgbClr val="C00000"/>
                </a:solidFill>
              </a:rPr>
              <a:t>форме (п.1ч.14 ст.82.1)</a:t>
            </a:r>
            <a:endParaRPr lang="ru-RU" sz="1000" b="1" dirty="0">
              <a:solidFill>
                <a:srgbClr val="C00000"/>
              </a:solidFill>
            </a:endParaRPr>
          </a:p>
          <a:p>
            <a:pPr algn="ctr"/>
            <a:endParaRPr lang="ru-RU" sz="1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Перечень исключительных закупок, которые включаются в расчёт </a:t>
            </a:r>
            <a:r>
              <a:rPr lang="ru-RU" b="1" dirty="0">
                <a:latin typeface="Arial Narrow" panose="020B0606020202030204" pitchFamily="34" charset="0"/>
              </a:rPr>
              <a:t>совокупного годового объёма </a:t>
            </a:r>
            <a:r>
              <a:rPr lang="ru-RU" b="1" dirty="0" smtClean="0">
                <a:latin typeface="Arial Narrow" panose="020B0606020202030204" pitchFamily="34" charset="0"/>
              </a:rPr>
              <a:t>закупок (ч.1.1 ст.30 44-ФЗ) </a:t>
            </a:r>
            <a:r>
              <a:rPr lang="ru-RU" b="1" dirty="0">
                <a:latin typeface="Arial Narrow" panose="020B0606020202030204" pitchFamily="34" charset="0"/>
              </a:rPr>
              <a:t/>
            </a:r>
            <a:br>
              <a:rPr lang="ru-RU" b="1" dirty="0">
                <a:latin typeface="Arial Narrow" panose="020B0606020202030204" pitchFamily="34" charset="0"/>
              </a:rPr>
            </a:b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2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931025" y="1137482"/>
            <a:ext cx="10341033" cy="2701187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301674" y="177351"/>
              <a:ext cx="2192454" cy="1268677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ч.1 ст.55: закупка у ед. поставщика в случае признания конкурса несостоявшимся </a:t>
              </a:r>
              <a:r>
                <a:rPr lang="ru-RU" dirty="0"/>
                <a:t>в связи с тем, </a:t>
              </a:r>
              <a:r>
                <a:rPr lang="ru-RU" dirty="0" smtClean="0"/>
                <a:t>что:</a:t>
              </a:r>
            </a:p>
            <a:p>
              <a:pPr marL="285750" indent="-285750">
                <a:buFontTx/>
                <a:buChar char="-"/>
              </a:pPr>
              <a:r>
                <a:rPr lang="ru-RU" dirty="0" smtClean="0"/>
                <a:t>по </a:t>
              </a:r>
              <a:r>
                <a:rPr lang="ru-RU" dirty="0"/>
                <a:t>окончании срока подачи заявок на участие в конкурсе подана только одна заявка, при этом такая заявка признана соответствующей </a:t>
              </a:r>
              <a:r>
                <a:rPr lang="ru-RU" dirty="0" smtClean="0"/>
                <a:t>требованиям 44-ФЗ;</a:t>
              </a:r>
            </a:p>
            <a:p>
              <a:pPr marL="285750" indent="-285750">
                <a:buFontTx/>
                <a:buChar char="-"/>
              </a:pPr>
              <a:r>
                <a:rPr lang="ru-RU" dirty="0" smtClean="0"/>
                <a:t>по </a:t>
              </a:r>
              <a:r>
                <a:rPr lang="ru-RU" dirty="0"/>
                <a:t>результатам рассмотрения заявок на участие в конкурсе только одна заявка признана соответствующей </a:t>
              </a:r>
              <a:r>
                <a:rPr lang="ru-RU" dirty="0" smtClean="0"/>
                <a:t>требованиям </a:t>
              </a:r>
              <a:r>
                <a:rPr lang="ru-RU" dirty="0"/>
                <a:t>44-ФЗ</a:t>
              </a:r>
              <a:r>
                <a:rPr lang="ru-RU" dirty="0" smtClean="0"/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ru-RU" dirty="0"/>
                <a:t>по результатам </a:t>
              </a:r>
              <a:r>
                <a:rPr lang="ru-RU" dirty="0" err="1"/>
                <a:t>предквалификационного</a:t>
              </a:r>
              <a:r>
                <a:rPr lang="ru-RU" dirty="0"/>
                <a:t> отбора только один участник закупки признан соответствующим установленным единым требованиям, дополнительным требованиям и заявка такого участника признана соответствующей </a:t>
              </a:r>
              <a:r>
                <a:rPr lang="ru-RU" dirty="0" smtClean="0"/>
                <a:t>требованиям 44-ФЗ.</a:t>
              </a: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931025" y="3987815"/>
            <a:ext cx="10341033" cy="2141381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 txBox="1"/>
            <p:nvPr/>
          </p:nvSpPr>
          <p:spPr>
            <a:xfrm>
              <a:off x="5301674" y="214283"/>
              <a:ext cx="2192454" cy="1212554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ч.7 ст.55: закупка у ед. поставщика в случае признания двухэтапного конкурса несостоявшимся </a:t>
              </a:r>
              <a:r>
                <a:rPr lang="ru-RU" dirty="0"/>
                <a:t>в связи с тем, </a:t>
              </a:r>
              <a:r>
                <a:rPr lang="ru-RU" dirty="0" smtClean="0">
                  <a:solidFill>
                    <a:schemeClr val="tx1"/>
                  </a:solidFill>
                </a:rPr>
                <a:t>что по окончании срока подачи окончательных заявок на участие в конкурсе подана только 1 такая заявка, при этом заявка признана соответствующей требованиям 44-ФЗ и конкурсной документации или по результатам рассмотрения окончательных заявок на участие в двухэтапном конкурсе только одна заявка признана соответствующей требованиям 44—ФЗ и конкурсной документации</a:t>
              </a:r>
              <a:endParaRPr lang="ru-RU" dirty="0">
                <a:solidFill>
                  <a:schemeClr val="tx1"/>
                </a:solidFill>
                <a:hlinkClick r:id="rId2"/>
              </a:endParaRPr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002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Перечень исключительных закупок, которые включаются в расчёт </a:t>
            </a:r>
            <a:r>
              <a:rPr lang="ru-RU" b="1" dirty="0">
                <a:latin typeface="Arial Narrow" panose="020B0606020202030204" pitchFamily="34" charset="0"/>
              </a:rPr>
              <a:t>совокупного годового объёма </a:t>
            </a:r>
            <a:r>
              <a:rPr lang="ru-RU" b="1" dirty="0" smtClean="0">
                <a:latin typeface="Arial Narrow" panose="020B0606020202030204" pitchFamily="34" charset="0"/>
              </a:rPr>
              <a:t>закупок (ч.1.1 ст.30 44-ФЗ) </a:t>
            </a:r>
            <a:r>
              <a:rPr lang="ru-RU" b="1" dirty="0">
                <a:latin typeface="Arial Narrow" panose="020B0606020202030204" pitchFamily="34" charset="0"/>
              </a:rPr>
              <a:t/>
            </a:r>
            <a:br>
              <a:rPr lang="ru-RU" b="1" dirty="0">
                <a:latin typeface="Arial Narrow" panose="020B0606020202030204" pitchFamily="34" charset="0"/>
              </a:rPr>
            </a:b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3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931025" y="1137482"/>
            <a:ext cx="10341033" cy="4674843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323449" y="213252"/>
              <a:ext cx="2192454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ч.1, ч.2 и ч.5 ст.55.1: закупка у ед. поставщика в случае признания открытого конкурса в электронной форме несостоявшимся </a:t>
              </a:r>
              <a:r>
                <a:rPr lang="ru-RU" dirty="0"/>
                <a:t>в связи с тем, </a:t>
              </a:r>
              <a:r>
                <a:rPr lang="ru-RU" dirty="0" smtClean="0"/>
                <a:t>что:</a:t>
              </a:r>
            </a:p>
            <a:p>
              <a:pPr marL="285750" indent="-285750">
                <a:buFontTx/>
                <a:buChar char="-"/>
              </a:pPr>
              <a:r>
                <a:rPr lang="ru-RU" dirty="0" smtClean="0"/>
                <a:t>по </a:t>
              </a:r>
              <a:r>
                <a:rPr lang="ru-RU" dirty="0"/>
                <a:t>окончании срока подачи заявок на участие в открытом конкурсе в электронной форме подана только одна </a:t>
              </a:r>
              <a:r>
                <a:rPr lang="ru-RU" dirty="0" smtClean="0"/>
                <a:t>заявка,</a:t>
              </a:r>
            </a:p>
            <a:p>
              <a:pPr marL="285750" indent="-285750">
                <a:buFontTx/>
                <a:buChar char="-"/>
              </a:pPr>
              <a:r>
                <a:rPr lang="ru-RU" dirty="0"/>
                <a:t>по результатам рассмотрения первых частей заявок на участие в открытом конкурсе в электронной форме только одна заявка соответствует требованиям, указанным в конкурсной документации</a:t>
              </a:r>
            </a:p>
            <a:p>
              <a:pPr marL="285750" indent="-285750">
                <a:buFontTx/>
                <a:buChar char="-"/>
              </a:pPr>
              <a:r>
                <a:rPr lang="ru-RU" dirty="0"/>
                <a:t>по результатам рассмотрения вторых частей заявок на участие в открытом конкурсе в электронной форме только одна такая заявка соответствует требованиям, установленным конкурсной </a:t>
              </a:r>
              <a:r>
                <a:rPr lang="ru-RU" dirty="0" smtClean="0"/>
                <a:t>документацией.</a:t>
              </a:r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367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Перечень исключительных закупок, которые включаются в расчёт </a:t>
            </a:r>
            <a:r>
              <a:rPr lang="ru-RU" b="1" dirty="0">
                <a:latin typeface="Arial Narrow" panose="020B0606020202030204" pitchFamily="34" charset="0"/>
              </a:rPr>
              <a:t>совокупного годового объёма </a:t>
            </a:r>
            <a:r>
              <a:rPr lang="ru-RU" b="1" dirty="0" smtClean="0">
                <a:latin typeface="Arial Narrow" panose="020B0606020202030204" pitchFamily="34" charset="0"/>
              </a:rPr>
              <a:t>закупок (ч.1.1 ст.30 44-ФЗ) </a:t>
            </a:r>
            <a:r>
              <a:rPr lang="ru-RU" b="1" dirty="0">
                <a:latin typeface="Arial Narrow" panose="020B0606020202030204" pitchFamily="34" charset="0"/>
              </a:rPr>
              <a:t/>
            </a:r>
            <a:br>
              <a:rPr lang="ru-RU" b="1" dirty="0">
                <a:latin typeface="Arial Narrow" panose="020B0606020202030204" pitchFamily="34" charset="0"/>
              </a:rPr>
            </a:b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4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931025" y="1137482"/>
            <a:ext cx="10341033" cy="4674843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323449" y="213252"/>
              <a:ext cx="2192454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ч.1-3.1 ст.71: закупка у ед. поставщика в случае признания электронного аукциона несостоявшимся </a:t>
              </a:r>
              <a:r>
                <a:rPr lang="ru-RU" dirty="0"/>
                <a:t>в связи с тем, </a:t>
              </a:r>
              <a:r>
                <a:rPr lang="ru-RU" dirty="0" smtClean="0"/>
                <a:t>что:</a:t>
              </a:r>
            </a:p>
            <a:p>
              <a:pPr marL="285750" indent="-285750">
                <a:buFontTx/>
                <a:buChar char="-"/>
              </a:pPr>
              <a:r>
                <a:rPr lang="ru-RU" dirty="0"/>
                <a:t> по окончании срока подачи заявок на участие в таком аукционе подана только одна заявка на участие в </a:t>
              </a:r>
              <a:r>
                <a:rPr lang="ru-RU" dirty="0" smtClean="0"/>
                <a:t>нем,</a:t>
              </a:r>
            </a:p>
            <a:p>
              <a:pPr marL="285750" indent="-285750">
                <a:buFontTx/>
                <a:buChar char="-"/>
              </a:pPr>
              <a:r>
                <a:rPr lang="ru-RU" dirty="0" smtClean="0"/>
                <a:t>аукционной </a:t>
              </a:r>
              <a:r>
                <a:rPr lang="ru-RU" dirty="0"/>
                <a:t>комиссией принято решение о признании только одного участника закупки, </a:t>
              </a:r>
              <a:r>
                <a:rPr lang="ru-RU" dirty="0" smtClean="0"/>
                <a:t> </a:t>
              </a:r>
            </a:p>
            <a:p>
              <a:r>
                <a:rPr lang="ru-RU" dirty="0"/>
                <a:t> </a:t>
              </a:r>
              <a:r>
                <a:rPr lang="ru-RU" dirty="0" smtClean="0"/>
                <a:t>     подавшего </a:t>
              </a:r>
              <a:r>
                <a:rPr lang="ru-RU" dirty="0"/>
                <a:t>заявку на участие в таком аукционе, его </a:t>
              </a:r>
              <a:r>
                <a:rPr lang="ru-RU" dirty="0" smtClean="0"/>
                <a:t>участником,</a:t>
              </a:r>
              <a:endParaRPr lang="ru-RU" dirty="0"/>
            </a:p>
            <a:p>
              <a:pPr marL="285750" indent="-285750">
                <a:buFontTx/>
                <a:buChar char="-"/>
              </a:pPr>
              <a:r>
                <a:rPr lang="ru-RU" dirty="0"/>
                <a:t>в течение десяти минут после начала проведения такого аукциона ни один из его участников не подал предложение о цене </a:t>
              </a:r>
              <a:r>
                <a:rPr lang="ru-RU" dirty="0" smtClean="0"/>
                <a:t>контракта,</a:t>
              </a:r>
              <a:endParaRPr lang="ru-RU" dirty="0"/>
            </a:p>
            <a:p>
              <a:pPr marL="285750" indent="-285750">
                <a:buFontTx/>
                <a:buChar char="-"/>
              </a:pPr>
              <a:r>
                <a:rPr lang="ru-RU" dirty="0"/>
                <a:t>аукционной комиссией принято решение о соответствии требованиям, установленным документацией об электронном аукционе, только одной второй части заявки на участие в нем, контракт с участником такого аукциона, подавшим указанную </a:t>
              </a:r>
              <a:r>
                <a:rPr lang="ru-RU" dirty="0" smtClean="0"/>
                <a:t>заявку.</a:t>
              </a:r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71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Перечень исключительных закупок, которые включаются в расчёт </a:t>
            </a:r>
            <a:r>
              <a:rPr lang="ru-RU" b="1" dirty="0">
                <a:latin typeface="Arial Narrow" panose="020B0606020202030204" pitchFamily="34" charset="0"/>
              </a:rPr>
              <a:t>совокупного годового объёма </a:t>
            </a:r>
            <a:r>
              <a:rPr lang="ru-RU" b="1" dirty="0" smtClean="0">
                <a:latin typeface="Arial Narrow" panose="020B0606020202030204" pitchFamily="34" charset="0"/>
              </a:rPr>
              <a:t>закупок (ч.1.1 ст.30 44-ФЗ) </a:t>
            </a:r>
            <a:r>
              <a:rPr lang="ru-RU" b="1" dirty="0">
                <a:latin typeface="Arial Narrow" panose="020B0606020202030204" pitchFamily="34" charset="0"/>
              </a:rPr>
              <a:t/>
            </a:r>
            <a:br>
              <a:rPr lang="ru-RU" b="1" dirty="0">
                <a:latin typeface="Arial Narrow" panose="020B0606020202030204" pitchFamily="34" charset="0"/>
              </a:rPr>
            </a:b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5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931025" y="1137482"/>
            <a:ext cx="10341033" cy="4674843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323449" y="213252"/>
              <a:ext cx="2192454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ч.1 и ч.3 ст.79: закупка у ед. поставщика в случае признания запроса котировок несостоявшимся </a:t>
              </a:r>
              <a:r>
                <a:rPr lang="ru-RU" dirty="0"/>
                <a:t>в связи с тем, </a:t>
              </a:r>
              <a:r>
                <a:rPr lang="ru-RU" dirty="0" smtClean="0"/>
                <a:t>что:</a:t>
              </a:r>
            </a:p>
            <a:p>
              <a:pPr marL="285750" indent="-285750">
                <a:buFontTx/>
                <a:buChar char="-"/>
              </a:pPr>
              <a:r>
                <a:rPr lang="ru-RU" dirty="0"/>
                <a:t> по окончании срока подачи заявок на участие в запросе котировок подана только одна заявка. При этом такая заявка признана соответствующей требованиям </a:t>
              </a:r>
              <a:r>
                <a:rPr lang="ru-RU" dirty="0" smtClean="0"/>
                <a:t>44-ФЗ и </a:t>
              </a:r>
              <a:r>
                <a:rPr lang="ru-RU" dirty="0"/>
                <a:t>требованиям, указанным в извещении о проведении запроса </a:t>
              </a:r>
              <a:r>
                <a:rPr lang="ru-RU" dirty="0" smtClean="0"/>
                <a:t>котировок,</a:t>
              </a:r>
            </a:p>
            <a:p>
              <a:pPr marL="285750" indent="-285750">
                <a:buFontTx/>
                <a:buChar char="-"/>
              </a:pPr>
              <a:r>
                <a:rPr lang="ru-RU" dirty="0" smtClean="0"/>
                <a:t>по </a:t>
              </a:r>
              <a:r>
                <a:rPr lang="ru-RU" dirty="0"/>
                <a:t>результатам рассмотрения заявок на участие в запросе котировок только одна такая </a:t>
              </a:r>
              <a:r>
                <a:rPr lang="ru-RU" dirty="0" smtClean="0"/>
                <a:t>заявка</a:t>
              </a:r>
            </a:p>
            <a:p>
              <a:r>
                <a:rPr lang="ru-RU" dirty="0"/>
                <a:t> </a:t>
              </a:r>
              <a:r>
                <a:rPr lang="ru-RU" dirty="0" smtClean="0"/>
                <a:t>     </a:t>
              </a:r>
              <a:r>
                <a:rPr lang="ru-RU" dirty="0"/>
                <a:t>признана соответствующей требованиям </a:t>
              </a:r>
              <a:r>
                <a:rPr lang="ru-RU" dirty="0" smtClean="0"/>
                <a:t>44-ФЗ и </a:t>
              </a:r>
              <a:r>
                <a:rPr lang="ru-RU" dirty="0"/>
                <a:t>требованиям, указанным в извещении </a:t>
              </a:r>
              <a:r>
                <a:rPr lang="ru-RU" dirty="0" smtClean="0"/>
                <a:t>о</a:t>
              </a:r>
            </a:p>
            <a:p>
              <a:r>
                <a:rPr lang="ru-RU" dirty="0"/>
                <a:t> </a:t>
              </a:r>
              <a:r>
                <a:rPr lang="ru-RU" dirty="0" smtClean="0"/>
                <a:t>     </a:t>
              </a:r>
              <a:r>
                <a:rPr lang="ru-RU" dirty="0"/>
                <a:t>проведении запроса </a:t>
              </a:r>
              <a:r>
                <a:rPr lang="ru-RU" dirty="0" smtClean="0"/>
                <a:t>котировок,</a:t>
              </a:r>
              <a:endParaRPr lang="ru-RU" dirty="0"/>
            </a:p>
            <a:p>
              <a:pPr marL="285750" indent="-285750">
                <a:buFontTx/>
                <a:buChar char="-"/>
              </a:pPr>
              <a:r>
                <a:rPr lang="ru-RU" dirty="0" smtClean="0"/>
                <a:t>после </a:t>
              </a:r>
              <a:r>
                <a:rPr lang="ru-RU" dirty="0"/>
                <a:t>даты окончания срока подачи заявок на участие в запросе котировок, указанного </a:t>
              </a:r>
              <a:r>
                <a:rPr lang="ru-RU" dirty="0" smtClean="0"/>
                <a:t>в </a:t>
              </a:r>
            </a:p>
            <a:p>
              <a:r>
                <a:rPr lang="ru-RU" dirty="0"/>
                <a:t> </a:t>
              </a:r>
              <a:r>
                <a:rPr lang="ru-RU" dirty="0" smtClean="0"/>
                <a:t>     </a:t>
              </a:r>
              <a:r>
                <a:rPr lang="ru-RU" dirty="0"/>
                <a:t>извещении о продлении срока подачи таких заявок, подана только одна такая заявка и она </a:t>
              </a:r>
              <a:endParaRPr lang="ru-RU" dirty="0" smtClean="0"/>
            </a:p>
            <a:p>
              <a:r>
                <a:rPr lang="ru-RU" dirty="0"/>
                <a:t> </a:t>
              </a:r>
              <a:r>
                <a:rPr lang="ru-RU" dirty="0" smtClean="0"/>
                <a:t>     признана </a:t>
              </a:r>
              <a:r>
                <a:rPr lang="ru-RU" dirty="0"/>
                <a:t>соответствующей требованиям </a:t>
              </a:r>
              <a:r>
                <a:rPr lang="ru-RU" dirty="0" smtClean="0"/>
                <a:t>44-ФЗ и </a:t>
              </a:r>
              <a:r>
                <a:rPr lang="ru-RU" dirty="0"/>
                <a:t>требованиям, указанным в извещении </a:t>
              </a:r>
              <a:r>
                <a:rPr lang="ru-RU" dirty="0" smtClean="0"/>
                <a:t>о</a:t>
              </a:r>
            </a:p>
            <a:p>
              <a:r>
                <a:rPr lang="ru-RU" dirty="0"/>
                <a:t> </a:t>
              </a:r>
              <a:r>
                <a:rPr lang="ru-RU" dirty="0" smtClean="0"/>
                <a:t>     </a:t>
              </a:r>
              <a:r>
                <a:rPr lang="ru-RU" dirty="0"/>
                <a:t>проведении запроса </a:t>
              </a:r>
              <a:r>
                <a:rPr lang="ru-RU" dirty="0" smtClean="0"/>
                <a:t>котировок.</a:t>
              </a:r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43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Перечень исключительных закупок, которые включаются в расчёт </a:t>
            </a:r>
            <a:r>
              <a:rPr lang="ru-RU" b="1" dirty="0">
                <a:latin typeface="Arial Narrow" panose="020B0606020202030204" pitchFamily="34" charset="0"/>
              </a:rPr>
              <a:t>совокупного годового объёма </a:t>
            </a:r>
            <a:r>
              <a:rPr lang="ru-RU" b="1" dirty="0" smtClean="0">
                <a:latin typeface="Arial Narrow" panose="020B0606020202030204" pitchFamily="34" charset="0"/>
              </a:rPr>
              <a:t>закупок (ч.1.1 ст.30 44-ФЗ) </a:t>
            </a:r>
            <a:r>
              <a:rPr lang="ru-RU" b="1" dirty="0">
                <a:latin typeface="Arial Narrow" panose="020B0606020202030204" pitchFamily="34" charset="0"/>
              </a:rPr>
              <a:t/>
            </a:r>
            <a:br>
              <a:rPr lang="ru-RU" b="1" dirty="0">
                <a:latin typeface="Arial Narrow" panose="020B0606020202030204" pitchFamily="34" charset="0"/>
              </a:rPr>
            </a:b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6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931025" y="1137483"/>
            <a:ext cx="10341033" cy="2185140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323449" y="213252"/>
              <a:ext cx="2192454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п.1 ч.14 ст.82.1: закупка у ед. поставщика в случае признания запроса котировок в электронной форме несостоявшимся </a:t>
              </a:r>
              <a:r>
                <a:rPr lang="ru-RU" dirty="0"/>
                <a:t>в связи с тем, </a:t>
              </a:r>
              <a:r>
                <a:rPr lang="ru-RU" dirty="0" smtClean="0"/>
                <a:t>что </a:t>
              </a:r>
              <a:r>
                <a:rPr lang="ru-RU" dirty="0"/>
                <a:t>подана только одна заявка на участие в запросе котировок в электронной форме или только одна заявка на участие в запросе котировок в электронной форме признана соответствующей требованиям, установленным в извещении о проведении запроса котировок в электронной форме</a:t>
              </a:r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1" name="Стрелка вниз 10"/>
          <p:cNvSpPr/>
          <p:nvPr/>
        </p:nvSpPr>
        <p:spPr>
          <a:xfrm>
            <a:off x="6044485" y="3440253"/>
            <a:ext cx="235986" cy="298599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418538" y="3856482"/>
            <a:ext cx="548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!!!Данная норма вступает в силу с 01.10.2020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Перечень исключительных закупок, которые включаются в расчёт </a:t>
            </a:r>
            <a:r>
              <a:rPr lang="ru-RU" b="1" dirty="0">
                <a:latin typeface="Arial Narrow" panose="020B0606020202030204" pitchFamily="34" charset="0"/>
              </a:rPr>
              <a:t>совокупного годового объёма </a:t>
            </a:r>
            <a:r>
              <a:rPr lang="ru-RU" b="1" dirty="0" smtClean="0">
                <a:latin typeface="Arial Narrow" panose="020B0606020202030204" pitchFamily="34" charset="0"/>
              </a:rPr>
              <a:t>закупок (ч.1.1 ст.30 44-ФЗ) </a:t>
            </a:r>
            <a:r>
              <a:rPr lang="ru-RU" b="1" dirty="0">
                <a:latin typeface="Arial Narrow" panose="020B0606020202030204" pitchFamily="34" charset="0"/>
              </a:rPr>
              <a:t/>
            </a:r>
            <a:br>
              <a:rPr lang="ru-RU" b="1" dirty="0">
                <a:latin typeface="Arial Narrow" panose="020B0606020202030204" pitchFamily="34" charset="0"/>
              </a:rPr>
            </a:b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7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14703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931022" y="934953"/>
            <a:ext cx="10341033" cy="2162862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323449" y="213252"/>
              <a:ext cx="2192454" cy="1180243"/>
            </a:xfrm>
            <a:prstGeom prst="rect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ч.8 и ч.19 ст.83: закупка у ед. поставщика в случае признания запроса предложений несостоявшимся </a:t>
              </a:r>
              <a:r>
                <a:rPr lang="ru-RU" dirty="0"/>
                <a:t>в связи с тем, </a:t>
              </a:r>
              <a:r>
                <a:rPr lang="ru-RU" dirty="0" smtClean="0"/>
                <a:t>что:</a:t>
              </a:r>
            </a:p>
            <a:p>
              <a:pPr marL="285750" indent="-285750">
                <a:buFontTx/>
                <a:buChar char="-"/>
              </a:pPr>
              <a:r>
                <a:rPr lang="ru-RU" dirty="0"/>
                <a:t> до момента вскрытия конвертов с заявками на участие в запросе предложений подана только одна заявка на участие в запросе предложений или не подано ни одной такой </a:t>
              </a:r>
              <a:r>
                <a:rPr lang="ru-RU" dirty="0" smtClean="0"/>
                <a:t>заявки,</a:t>
              </a:r>
            </a:p>
            <a:p>
              <a:pPr marL="285750" indent="-285750">
                <a:buFontTx/>
                <a:buChar char="-"/>
              </a:pPr>
              <a:r>
                <a:rPr lang="ru-RU" dirty="0" smtClean="0"/>
                <a:t>до </a:t>
              </a:r>
              <a:r>
                <a:rPr lang="ru-RU" dirty="0"/>
                <a:t>момента вскрытия конвертов с заявками на участие в запросе предложений не подано </a:t>
              </a:r>
              <a:r>
                <a:rPr lang="ru-RU" dirty="0" smtClean="0"/>
                <a:t>ни</a:t>
              </a:r>
            </a:p>
            <a:p>
              <a:r>
                <a:rPr lang="ru-RU" dirty="0"/>
                <a:t> </a:t>
              </a:r>
              <a:r>
                <a:rPr lang="ru-RU" dirty="0" smtClean="0"/>
                <a:t>    </a:t>
              </a:r>
              <a:r>
                <a:rPr lang="ru-RU" dirty="0"/>
                <a:t>одной такой </a:t>
              </a:r>
              <a:r>
                <a:rPr lang="ru-RU" dirty="0" smtClean="0"/>
                <a:t>заявки.</a:t>
              </a:r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931023" y="3318064"/>
            <a:ext cx="10341033" cy="3209484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5323449" y="213252"/>
              <a:ext cx="2192454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ч.26 и 27 ст.83.1: закупка у ед. поставщика в случае признания запроса предложений в электронной форме несостоявшимся </a:t>
              </a:r>
              <a:r>
                <a:rPr lang="ru-RU" dirty="0"/>
                <a:t>в связи с тем, </a:t>
              </a:r>
              <a:r>
                <a:rPr lang="ru-RU" dirty="0" smtClean="0"/>
                <a:t>что:</a:t>
              </a:r>
            </a:p>
            <a:p>
              <a:r>
                <a:rPr lang="ru-RU" dirty="0"/>
                <a:t> </a:t>
              </a:r>
              <a:r>
                <a:rPr lang="ru-RU" dirty="0" smtClean="0"/>
                <a:t>-подана </a:t>
              </a:r>
              <a:r>
                <a:rPr lang="ru-RU" dirty="0"/>
                <a:t>только одна </a:t>
              </a:r>
              <a:r>
                <a:rPr lang="ru-RU" dirty="0" smtClean="0"/>
                <a:t>заявка, </a:t>
              </a:r>
              <a:r>
                <a:rPr lang="ru-RU" dirty="0"/>
                <a:t>которая признана соответствующей требованиям, указанным в извещении </a:t>
              </a:r>
              <a:r>
                <a:rPr lang="ru-RU" dirty="0" smtClean="0"/>
                <a:t>и документации, </a:t>
              </a:r>
              <a:r>
                <a:rPr lang="ru-RU" dirty="0"/>
                <a:t>или по результатам рассмотрения заявок </a:t>
              </a:r>
              <a:r>
                <a:rPr lang="ru-RU" dirty="0" smtClean="0"/>
                <a:t>комиссией </a:t>
              </a:r>
              <a:r>
                <a:rPr lang="ru-RU" dirty="0"/>
                <a:t>только одна заявка признана соответствующей требованиям, указанным в этих извещении и </a:t>
              </a:r>
              <a:r>
                <a:rPr lang="ru-RU" dirty="0" smtClean="0"/>
                <a:t>документации,</a:t>
              </a:r>
            </a:p>
            <a:p>
              <a:r>
                <a:rPr lang="ru-RU" dirty="0" smtClean="0"/>
                <a:t>-</a:t>
              </a:r>
              <a:r>
                <a:rPr lang="ru-RU" dirty="0"/>
                <a:t>не подано ни одной такой </a:t>
              </a:r>
              <a:r>
                <a:rPr lang="ru-RU" dirty="0" smtClean="0"/>
                <a:t>заявки, </a:t>
              </a:r>
              <a:r>
                <a:rPr lang="ru-RU" dirty="0"/>
                <a:t>или в случае, если комиссия по рассмотрению заявок на участие в запросе предложений в электронной форме и окончательных предложений отклонила все такие заявки в соответствии </a:t>
              </a:r>
              <a:r>
                <a:rPr lang="ru-RU" dirty="0" smtClean="0"/>
                <a:t>с ч.18 ст.83 или по основаниям, предусмотренным ч.15 ст.83.2    44-ФЗ</a:t>
              </a:r>
            </a:p>
            <a:p>
              <a:pPr marL="285750" indent="-285750">
                <a:buFontTx/>
                <a:buChar char="-"/>
              </a:pPr>
              <a:endParaRPr lang="ru-RU" dirty="0" smtClean="0"/>
            </a:p>
            <a:p>
              <a:endParaRPr lang="ru-RU" dirty="0" smtClean="0"/>
            </a:p>
            <a:p>
              <a:pPr marL="285750" indent="-285750">
                <a:buFontTx/>
                <a:buChar char="-"/>
              </a:pPr>
              <a:endParaRPr lang="ru-RU" dirty="0" smtClean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 smtClean="0"/>
                <a:t/>
              </a:r>
              <a:br>
                <a:rPr lang="ru-RU" dirty="0" smtClean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0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9541" y="-22827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Расчёт </a:t>
            </a:r>
            <a:r>
              <a:rPr lang="ru-RU" b="1" dirty="0">
                <a:latin typeface="Arial Narrow" panose="020B0606020202030204" pitchFamily="34" charset="0"/>
              </a:rPr>
              <a:t>совокупного годового объёма </a:t>
            </a:r>
            <a:r>
              <a:rPr lang="ru-RU" b="1" dirty="0" smtClean="0">
                <a:latin typeface="Arial Narrow" panose="020B0606020202030204" pitchFamily="34" charset="0"/>
              </a:rPr>
              <a:t>закупок для определения доли закупок у СМП с 01.07.20</a:t>
            </a:r>
          </a:p>
          <a:p>
            <a:pPr algn="ctr"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altLang="ru-RU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Gotham Pro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8918" y="-217110"/>
            <a:ext cx="277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8</a:t>
            </a:r>
            <a:endParaRPr lang="ru-RU" sz="1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08000" y="723900"/>
            <a:ext cx="11380918" cy="0"/>
          </a:xfrm>
          <a:prstGeom prst="line">
            <a:avLst/>
          </a:prstGeom>
          <a:ln w="34925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ашивка 46"/>
          <p:cNvSpPr/>
          <p:nvPr/>
        </p:nvSpPr>
        <p:spPr>
          <a:xfrm>
            <a:off x="40005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Нашивка 49"/>
          <p:cNvSpPr/>
          <p:nvPr/>
        </p:nvSpPr>
        <p:spPr>
          <a:xfrm>
            <a:off x="314325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Нашивка 59"/>
          <p:cNvSpPr/>
          <p:nvPr/>
        </p:nvSpPr>
        <p:spPr>
          <a:xfrm>
            <a:off x="228600" y="568411"/>
            <a:ext cx="79375" cy="292584"/>
          </a:xfrm>
          <a:prstGeom prst="chevron">
            <a:avLst/>
          </a:prstGeom>
          <a:solidFill>
            <a:srgbClr val="4C5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28600" y="1137482"/>
            <a:ext cx="1300941" cy="2664973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СГОЗ</a:t>
              </a:r>
              <a:r>
                <a:rPr lang="ru-RU" sz="2000" b="1" dirty="0" smtClean="0">
                  <a:solidFill>
                    <a:srgbClr val="0070C0"/>
                  </a:solidFill>
                </a:rPr>
                <a:t>*</a:t>
              </a:r>
            </a:p>
            <a:p>
              <a:pPr algn="ctr"/>
              <a:r>
                <a:rPr lang="ru-RU" sz="1200" b="1" i="1" dirty="0">
                  <a:latin typeface="Arial Narrow" panose="020B0606020202030204" pitchFamily="34" charset="0"/>
                </a:rPr>
                <a:t/>
              </a:r>
              <a:br>
                <a:rPr lang="ru-RU" sz="1200" b="1" i="1" dirty="0">
                  <a:latin typeface="Arial Narrow" panose="020B0606020202030204" pitchFamily="34" charset="0"/>
                </a:rPr>
              </a:br>
              <a:endParaRPr lang="ru-RU" sz="1200" i="1" dirty="0" smtClean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44427" y="231419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=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940989" y="1238249"/>
            <a:ext cx="2694512" cy="2606126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Объём закупок конкурентными способами</a:t>
              </a:r>
            </a:p>
            <a:p>
              <a:pPr algn="ctr"/>
              <a:r>
                <a:rPr lang="ru-RU" sz="1400" b="1" i="1" dirty="0" smtClean="0">
                  <a:solidFill>
                    <a:schemeClr val="tx1"/>
                  </a:solidFill>
                </a:rPr>
                <a:t>(состоявшиеся закупки)</a:t>
              </a:r>
              <a:endParaRPr lang="ru-RU" sz="1400" i="1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" name="Левая круглая скобка 3"/>
          <p:cNvSpPr/>
          <p:nvPr/>
        </p:nvSpPr>
        <p:spPr>
          <a:xfrm>
            <a:off x="1817374" y="1273126"/>
            <a:ext cx="235390" cy="2606126"/>
          </a:xfrm>
          <a:prstGeom prst="leftBracket">
            <a:avLst>
              <a:gd name="adj" fmla="val 104487"/>
            </a:avLst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639547" y="235664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+</a:t>
            </a:r>
            <a:endParaRPr lang="ru-RU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4939629" y="1238249"/>
            <a:ext cx="3407666" cy="2606126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4"/>
            <p:cNvSpPr txBox="1"/>
            <p:nvPr/>
          </p:nvSpPr>
          <p:spPr>
            <a:xfrm>
              <a:off x="5578909" y="221568"/>
              <a:ext cx="1637982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ru-RU" sz="20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endParaRPr lang="ru-RU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Объём закупок у </a:t>
              </a: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ед. поставщика по итогам несостоявшихся закупок у СМП</a:t>
              </a:r>
            </a:p>
            <a:p>
              <a:pPr algn="ctr"/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sz="1400" b="1" i="1" dirty="0" smtClean="0">
                  <a:solidFill>
                    <a:schemeClr val="tx1"/>
                  </a:solidFill>
                </a:rPr>
                <a:t>(п.25 ч.1 ст.93)</a:t>
              </a:r>
              <a:endParaRPr lang="ru-RU" sz="1400" i="1" dirty="0" smtClean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endParaRPr lang="ru-RU" dirty="0"/>
            </a:p>
            <a:p>
              <a:pPr marL="285750" indent="-285750">
                <a:buFontTx/>
                <a:buChar char="-"/>
              </a:pPr>
              <a:endParaRPr lang="ru-RU" dirty="0"/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</a:t>
              </a:r>
              <a:r>
                <a:rPr lang="ru-RU" dirty="0"/>
                <a:t/>
              </a:r>
              <a:br>
                <a:rPr lang="ru-RU" dirty="0"/>
              </a:br>
              <a:endParaRPr lang="ru-RU" sz="20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7" name="Скругленный прямоугольник 4"/>
          <p:cNvSpPr txBox="1"/>
          <p:nvPr/>
        </p:nvSpPr>
        <p:spPr>
          <a:xfrm>
            <a:off x="5442272" y="3958906"/>
            <a:ext cx="2402376" cy="1934900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34290" rIns="34290" bIns="34290" numCol="1" spcCol="1270" anchor="ctr" anchorCtr="0">
            <a:noAutofit/>
          </a:bodyPr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-конкурс, </a:t>
            </a:r>
          </a:p>
          <a:p>
            <a:pPr algn="ctr"/>
            <a:r>
              <a:rPr lang="ru-RU" sz="1200" b="1" i="1" dirty="0">
                <a:solidFill>
                  <a:srgbClr val="C00000"/>
                </a:solidFill>
              </a:rPr>
              <a:t>-</a:t>
            </a:r>
            <a:r>
              <a:rPr lang="ru-RU" sz="1200" b="1" i="1" dirty="0" smtClean="0">
                <a:solidFill>
                  <a:srgbClr val="C00000"/>
                </a:solidFill>
              </a:rPr>
              <a:t>двухэтапный конкурс, 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-открытый конкурс в э/ф,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-эл/аукцион,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-запрос котировок,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-запрос предложений, 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-запрос предложений в электронной форме </a:t>
            </a:r>
          </a:p>
          <a:p>
            <a:pPr algn="ctr"/>
            <a:r>
              <a:rPr lang="ru-RU" sz="1000" i="1" dirty="0" smtClean="0">
                <a:solidFill>
                  <a:srgbClr val="C00000"/>
                </a:solidFill>
              </a:rPr>
              <a:t>(основания в предыдущих слайдах)</a:t>
            </a:r>
          </a:p>
          <a:p>
            <a:pPr algn="ctr"/>
            <a:endParaRPr lang="ru-RU" sz="1200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20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Левая круглая скобка 27"/>
          <p:cNvSpPr/>
          <p:nvPr/>
        </p:nvSpPr>
        <p:spPr>
          <a:xfrm rot="10800000">
            <a:off x="8305815" y="1238248"/>
            <a:ext cx="235390" cy="2606126"/>
          </a:xfrm>
          <a:prstGeom prst="leftBracket">
            <a:avLst>
              <a:gd name="adj" fmla="val 104487"/>
            </a:avLst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9153053" y="1200722"/>
            <a:ext cx="2960077" cy="2643653"/>
            <a:chOff x="5236198" y="141048"/>
            <a:chExt cx="23234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5236198" y="141048"/>
              <a:ext cx="2323406" cy="1341284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Скругленный прямоугольник 4"/>
            <p:cNvSpPr txBox="1"/>
            <p:nvPr/>
          </p:nvSpPr>
          <p:spPr>
            <a:xfrm>
              <a:off x="5444250" y="221568"/>
              <a:ext cx="1939366" cy="1180243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200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ИСКЛЮЧЕНИЕ из СГОЗ</a:t>
              </a:r>
            </a:p>
            <a:p>
              <a:endParaRPr lang="ru-RU" sz="1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</a:rPr>
                <a:t>В расчёт СГОЗ </a:t>
              </a:r>
              <a:r>
                <a:rPr lang="ru-RU" sz="1200" b="1" dirty="0" smtClean="0">
                  <a:solidFill>
                    <a:srgbClr val="C00000"/>
                  </a:solidFill>
                </a:rPr>
                <a:t>не включаются </a:t>
              </a:r>
              <a:r>
                <a:rPr lang="ru-RU" sz="1200" b="1" dirty="0" smtClean="0">
                  <a:solidFill>
                    <a:schemeClr val="tx1"/>
                  </a:solidFill>
                </a:rPr>
                <a:t>:</a:t>
              </a:r>
              <a:endParaRPr lang="ru-RU" sz="1200" b="1" dirty="0">
                <a:solidFill>
                  <a:schemeClr val="tx1"/>
                </a:solidFill>
              </a:endParaRPr>
            </a:p>
            <a:p>
              <a:r>
                <a:rPr lang="ru-RU" sz="1200" b="1" dirty="0" smtClean="0">
                  <a:solidFill>
                    <a:schemeClr val="tx1"/>
                  </a:solidFill>
                </a:rPr>
                <a:t>-объём закупок у ед. поставщика </a:t>
              </a:r>
              <a:r>
                <a:rPr lang="ru-RU" sz="1200" b="1" i="1" dirty="0" smtClean="0">
                  <a:solidFill>
                    <a:schemeClr val="tx1"/>
                  </a:solidFill>
                </a:rPr>
                <a:t>(п.1-п.56 ч.1 ст.93) </a:t>
              </a:r>
              <a:r>
                <a:rPr lang="ru-RU" sz="1200" b="1" i="1" dirty="0" smtClean="0">
                  <a:solidFill>
                    <a:srgbClr val="C00000"/>
                  </a:solidFill>
                </a:rPr>
                <a:t>за исключением п.25 ч.1 ст.93</a:t>
              </a:r>
              <a:endParaRPr lang="ru-RU" sz="1200" i="1" dirty="0" smtClean="0">
                <a:solidFill>
                  <a:srgbClr val="C00000"/>
                </a:solidFill>
              </a:endParaRPr>
            </a:p>
            <a:p>
              <a:r>
                <a:rPr lang="ru-RU" sz="1200" b="1" dirty="0" smtClean="0"/>
                <a:t>-услуги по предоставлению кредитов;</a:t>
              </a:r>
            </a:p>
            <a:p>
              <a:r>
                <a:rPr lang="ru-RU" sz="1200" b="1" dirty="0" smtClean="0"/>
                <a:t>-закупки закрытыми способами.</a:t>
              </a:r>
              <a:endParaRPr lang="ru-RU" sz="1200" b="1" dirty="0"/>
            </a:p>
            <a:p>
              <a:endParaRPr lang="ru-RU" sz="1200" dirty="0"/>
            </a:p>
            <a:p>
              <a:pPr marL="285750" indent="-285750">
                <a:buFontTx/>
                <a:buChar char="-"/>
              </a:pPr>
              <a:endParaRPr lang="ru-RU" sz="1200" dirty="0"/>
            </a:p>
            <a:p>
              <a:r>
                <a:rPr lang="ru-RU" sz="1200" b="1" dirty="0" smtClean="0">
                  <a:solidFill>
                    <a:schemeClr val="tx1"/>
                  </a:solidFill>
                </a:rPr>
                <a:t> </a:t>
              </a:r>
              <a:r>
                <a:rPr lang="ru-RU" sz="1200" dirty="0"/>
                <a:t/>
              </a:r>
              <a:br>
                <a:rPr lang="ru-RU" sz="1200" dirty="0"/>
              </a:br>
              <a:endParaRPr lang="ru-RU" sz="12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6" name="Прямая со стрелкой 5"/>
          <p:cNvCxnSpPr/>
          <p:nvPr/>
        </p:nvCxnSpPr>
        <p:spPr>
          <a:xfrm flipH="1">
            <a:off x="7312903" y="2480650"/>
            <a:ext cx="1994059" cy="2445706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19" y="6338080"/>
            <a:ext cx="843051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smtClean="0">
                <a:solidFill>
                  <a:srgbClr val="0070C0"/>
                </a:solidFill>
              </a:rPr>
              <a:t>*</a:t>
            </a:r>
            <a:r>
              <a:rPr lang="ru-RU" sz="1100" b="1" i="1" dirty="0">
                <a:solidFill>
                  <a:srgbClr val="0070C0"/>
                </a:solidFill>
              </a:rPr>
              <a:t>Совокупный годовой объем закупок </a:t>
            </a:r>
            <a:r>
              <a:rPr lang="ru-RU" sz="1100" b="1" i="1" dirty="0">
                <a:solidFill>
                  <a:srgbClr val="0070C0"/>
                </a:solidFill>
                <a:hlinkClick r:id="rId2"/>
              </a:rPr>
              <a:t>(СГОЗ) - это средства, предназначенные для оплаты в течение года товаров (работ, услуг), </a:t>
            </a:r>
            <a:endParaRPr lang="ru-RU" sz="1100" b="1" i="1" dirty="0" smtClean="0">
              <a:solidFill>
                <a:srgbClr val="0070C0"/>
              </a:solidFill>
              <a:hlinkClick r:id="rId2"/>
            </a:endParaRPr>
          </a:p>
          <a:p>
            <a:r>
              <a:rPr lang="ru-RU" sz="1100" b="1" i="1" dirty="0" smtClean="0">
                <a:solidFill>
                  <a:srgbClr val="0070C0"/>
                </a:solidFill>
                <a:hlinkClick r:id="rId2"/>
              </a:rPr>
              <a:t>которые </a:t>
            </a:r>
            <a:r>
              <a:rPr lang="ru-RU" sz="1100" b="1" i="1" dirty="0">
                <a:solidFill>
                  <a:srgbClr val="0070C0"/>
                </a:solidFill>
                <a:hlinkClick r:id="rId2"/>
              </a:rPr>
              <a:t>закупаются в соответствии с </a:t>
            </a:r>
            <a:r>
              <a:rPr lang="ru-RU" sz="1100" b="1" i="1" dirty="0">
                <a:solidFill>
                  <a:srgbClr val="0070C0"/>
                </a:solidFill>
                <a:hlinkClick r:id="rId3"/>
              </a:rPr>
              <a:t>Законом N 44-ФЗ, в том числе по контрактам прошлых лет.</a:t>
            </a:r>
          </a:p>
          <a:p>
            <a:endParaRPr lang="ru-RU" sz="11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94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10164</TotalTime>
  <Words>1612</Words>
  <Application>Microsoft Office PowerPoint</Application>
  <PresentationFormat>Широкоэкранный</PresentationFormat>
  <Paragraphs>323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Arial Narrow</vt:lpstr>
      <vt:lpstr>Bookman Old Style</vt:lpstr>
      <vt:lpstr>Calibri</vt:lpstr>
      <vt:lpstr>Calibri Light</vt:lpstr>
      <vt:lpstr>Gotham Pro</vt:lpstr>
      <vt:lpstr>Questrial</vt:lpstr>
      <vt:lpstr>Times New Roman</vt:lpstr>
      <vt:lpstr>Тема Office</vt:lpstr>
      <vt:lpstr>6_Тема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Lessa Morren</dc:creator>
  <cp:lastModifiedBy>C</cp:lastModifiedBy>
  <cp:revision>1153</cp:revision>
  <cp:lastPrinted>2020-07-15T06:32:38Z</cp:lastPrinted>
  <dcterms:created xsi:type="dcterms:W3CDTF">2019-03-03T16:48:03Z</dcterms:created>
  <dcterms:modified xsi:type="dcterms:W3CDTF">2020-07-15T09:42:54Z</dcterms:modified>
</cp:coreProperties>
</file>