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965" r:id="rId2"/>
  </p:sldMasterIdLst>
  <p:notesMasterIdLst>
    <p:notesMasterId r:id="rId15"/>
  </p:notesMasterIdLst>
  <p:handoutMasterIdLst>
    <p:handoutMasterId r:id="rId16"/>
  </p:handoutMasterIdLst>
  <p:sldIdLst>
    <p:sldId id="316" r:id="rId3"/>
    <p:sldId id="484" r:id="rId4"/>
    <p:sldId id="496" r:id="rId5"/>
    <p:sldId id="498" r:id="rId6"/>
    <p:sldId id="499" r:id="rId7"/>
    <p:sldId id="500" r:id="rId8"/>
    <p:sldId id="501" r:id="rId9"/>
    <p:sldId id="502" r:id="rId10"/>
    <p:sldId id="503" r:id="rId11"/>
    <p:sldId id="504" r:id="rId12"/>
    <p:sldId id="505" r:id="rId13"/>
    <p:sldId id="432" r:id="rId14"/>
  </p:sldIdLst>
  <p:sldSz cx="12192000" cy="6858000"/>
  <p:notesSz cx="9926638" cy="67976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795" userDrawn="1">
          <p15:clr>
            <a:srgbClr val="A4A3A4"/>
          </p15:clr>
        </p15:guide>
        <p15:guide id="3" orient="horz" pos="2154">
          <p15:clr>
            <a:srgbClr val="A4A3A4"/>
          </p15:clr>
        </p15:guide>
        <p15:guide id="4" pos="404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E913B"/>
    <a:srgbClr val="649B3F"/>
    <a:srgbClr val="006600"/>
    <a:srgbClr val="C55A11"/>
    <a:srgbClr val="548235"/>
    <a:srgbClr val="9CCA7C"/>
    <a:srgbClr val="33CC33"/>
    <a:srgbClr val="78B400"/>
    <a:srgbClr val="669900"/>
    <a:srgbClr val="6094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Средний стиль 3 -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05" autoAdjust="0"/>
    <p:restoredTop sz="91889" autoAdjust="0"/>
  </p:normalViewPr>
  <p:slideViewPr>
    <p:cSldViewPr snapToGrid="0" showGuides="1">
      <p:cViewPr varScale="1">
        <p:scale>
          <a:sx n="60" d="100"/>
          <a:sy n="60" d="100"/>
        </p:scale>
        <p:origin x="724" y="80"/>
      </p:cViewPr>
      <p:guideLst>
        <p:guide orient="horz" pos="2160"/>
        <p:guide pos="3795"/>
        <p:guide orient="horz" pos="2154"/>
        <p:guide pos="404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23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5"/>
            <a:ext cx="4302625" cy="340265"/>
          </a:xfrm>
          <a:prstGeom prst="rect">
            <a:avLst/>
          </a:prstGeom>
        </p:spPr>
        <p:txBody>
          <a:bodyPr vert="horz" lIns="91078" tIns="45539" rIns="91078" bIns="4553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1698" y="5"/>
            <a:ext cx="4302625" cy="340265"/>
          </a:xfrm>
          <a:prstGeom prst="rect">
            <a:avLst/>
          </a:prstGeom>
        </p:spPr>
        <p:txBody>
          <a:bodyPr vert="horz" lIns="91078" tIns="45539" rIns="91078" bIns="45539" rtlCol="0"/>
          <a:lstStyle>
            <a:lvl1pPr algn="r">
              <a:defRPr sz="1200"/>
            </a:lvl1pPr>
          </a:lstStyle>
          <a:p>
            <a:fld id="{AE2930F3-86A0-4966-B0D2-4C3D519BB071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6456324"/>
            <a:ext cx="4302625" cy="340264"/>
          </a:xfrm>
          <a:prstGeom prst="rect">
            <a:avLst/>
          </a:prstGeom>
        </p:spPr>
        <p:txBody>
          <a:bodyPr vert="horz" lIns="91078" tIns="45539" rIns="91078" bIns="4553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1698" y="6456324"/>
            <a:ext cx="4302625" cy="340264"/>
          </a:xfrm>
          <a:prstGeom prst="rect">
            <a:avLst/>
          </a:prstGeom>
        </p:spPr>
        <p:txBody>
          <a:bodyPr vert="horz" lIns="91078" tIns="45539" rIns="91078" bIns="45539" rtlCol="0" anchor="b"/>
          <a:lstStyle>
            <a:lvl1pPr algn="r">
              <a:defRPr sz="1200"/>
            </a:lvl1pPr>
          </a:lstStyle>
          <a:p>
            <a:fld id="{3FD746DD-5AD6-4670-9355-85BF2D8001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16053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6" y="7"/>
            <a:ext cx="4301543" cy="341064"/>
          </a:xfrm>
          <a:prstGeom prst="rect">
            <a:avLst/>
          </a:prstGeom>
        </p:spPr>
        <p:txBody>
          <a:bodyPr vert="horz" lIns="90609" tIns="45306" rIns="90609" bIns="45306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2809" y="7"/>
            <a:ext cx="4301543" cy="341064"/>
          </a:xfrm>
          <a:prstGeom prst="rect">
            <a:avLst/>
          </a:prstGeom>
        </p:spPr>
        <p:txBody>
          <a:bodyPr vert="horz" lIns="90609" tIns="45306" rIns="90609" bIns="45306" rtlCol="0"/>
          <a:lstStyle>
            <a:lvl1pPr algn="r">
              <a:defRPr sz="1200"/>
            </a:lvl1pPr>
          </a:lstStyle>
          <a:p>
            <a:fld id="{7BE9803C-30AB-4478-953E-133A8EC6AF52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50900"/>
            <a:ext cx="4075112" cy="229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09" tIns="45306" rIns="90609" bIns="45306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665" y="3271385"/>
            <a:ext cx="7941310" cy="2676585"/>
          </a:xfrm>
          <a:prstGeom prst="rect">
            <a:avLst/>
          </a:prstGeom>
        </p:spPr>
        <p:txBody>
          <a:bodyPr vert="horz" lIns="90609" tIns="45306" rIns="90609" bIns="45306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6" y="6456615"/>
            <a:ext cx="4301543" cy="341063"/>
          </a:xfrm>
          <a:prstGeom prst="rect">
            <a:avLst/>
          </a:prstGeom>
        </p:spPr>
        <p:txBody>
          <a:bodyPr vert="horz" lIns="90609" tIns="45306" rIns="90609" bIns="45306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2809" y="6456615"/>
            <a:ext cx="4301543" cy="341063"/>
          </a:xfrm>
          <a:prstGeom prst="rect">
            <a:avLst/>
          </a:prstGeom>
        </p:spPr>
        <p:txBody>
          <a:bodyPr vert="horz" lIns="90609" tIns="45306" rIns="90609" bIns="45306" rtlCol="0" anchor="b"/>
          <a:lstStyle>
            <a:lvl1pPr algn="r">
              <a:defRPr sz="1200"/>
            </a:lvl1pPr>
          </a:lstStyle>
          <a:p>
            <a:fld id="{1786DD29-AE9D-4420-BFC6-7821740F5D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9684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211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702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69788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15.07.2020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9093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15.07.2020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27026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15.07.2020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17385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15.07.2020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433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15.07.2020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15894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15.07.2020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10999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15.07.2020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03034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15.07.2020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5059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37583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15.07.2020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2779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15.07.2020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38083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15.07.2020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88493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11430000" y="6394452"/>
            <a:ext cx="374651" cy="276225"/>
          </a:xfrm>
          <a:prstGeom prst="rect">
            <a:avLst/>
          </a:prstGeom>
          <a:noFill/>
        </p:spPr>
        <p:txBody>
          <a:bodyPr wrap="none" lIns="91438" tIns="45719" rIns="91438" bIns="45719">
            <a:spAutoFit/>
          </a:bodyPr>
          <a:lstStyle>
            <a:defPPr>
              <a:defRPr lang="en-US"/>
            </a:defPPr>
            <a:lvl1pPr>
              <a:defRPr sz="1200" b="1" spc="20" baseline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algn="r" defTabSz="914377">
              <a:defRPr/>
            </a:pPr>
            <a:fld id="{3CC84685-EFA5-4A6F-A2A8-FDB9A0D0A014}" type="slidenum">
              <a:rPr lang="id-ID" smtClean="0">
                <a:solidFill>
                  <a:prstClr val="white"/>
                </a:solidFill>
              </a:rPr>
              <a:pPr algn="r" defTabSz="914377">
                <a:defRPr/>
              </a:pPr>
              <a:t>‹#›</a:t>
            </a:fld>
            <a:endParaRPr lang="id-ID" dirty="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4472072"/>
          </a:xfr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>
              <a:defRPr lang="en-US" sz="1900"/>
            </a:lvl1pPr>
          </a:lstStyle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712280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6724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2179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5223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3145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6016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519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9449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AAD161-16B9-41E7-BB5F-7012BC8D7BBD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EDDCB2-218D-4C97-9CE1-D305ABCBC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9894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AAD161-16B9-41E7-BB5F-7012BC8D7BB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15.07.2020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EDDCB2-218D-4C97-9CE1-D305ABCBCAC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3142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6" r:id="rId1"/>
    <p:sldLayoutId id="2147483967" r:id="rId2"/>
    <p:sldLayoutId id="2147483968" r:id="rId3"/>
    <p:sldLayoutId id="2147483969" r:id="rId4"/>
    <p:sldLayoutId id="2147483970" r:id="rId5"/>
    <p:sldLayoutId id="2147483971" r:id="rId6"/>
    <p:sldLayoutId id="2147483972" r:id="rId7"/>
    <p:sldLayoutId id="2147483973" r:id="rId8"/>
    <p:sldLayoutId id="2147483974" r:id="rId9"/>
    <p:sldLayoutId id="2147483975" r:id="rId10"/>
    <p:sldLayoutId id="2147483976" r:id="rId11"/>
    <p:sldLayoutId id="214748397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9F60089AA3E6E51E202FD1B2571405F8963E62FD46E3DE055B4698E737D2E4ECAA1049E179B09439EFC8A8BBDFA29E1416B9171E424BhAe1P" TargetMode="External"/><Relationship Id="rId2" Type="http://schemas.openxmlformats.org/officeDocument/2006/relationships/hyperlink" Target="consultantplus://offline/ref=A02107334B4971B1AC2D85180352AD282884CBF788CD8E88AE9599320C3BC8189AB41263DCE56C377565E96A7E8FE79A560EFA55AE7EX3RDP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7F7C2DDE1318064675E4A14037F987976C8C16D6F288F8855A7B8F5AF3AFD5D9AF174CE12E8292C681464394FB5765F6FF04DE7E941D8DCAv8L9N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7424B323D7FCD2870FF100BCD9B8AA7DD8F0F707E0EA0441566FC1D4E0D267E44550AD73EF1758F13C903FD811J455O" TargetMode="External"/><Relationship Id="rId2" Type="http://schemas.openxmlformats.org/officeDocument/2006/relationships/hyperlink" Target="consultantplus://offline/ref=7424B323D7FCD2870FF100BCD9B8AA7DD8F0F707E0EA0441566FC1D4E0D267E45750F57FEE124EF5328569895710DDFACBE4F310C84FD04FJD52O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75000"/>
              </a:schemeClr>
            </a:gs>
            <a:gs pos="100000">
              <a:srgbClr val="6FAD45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араллелограмм 6"/>
          <p:cNvSpPr/>
          <p:nvPr/>
        </p:nvSpPr>
        <p:spPr>
          <a:xfrm rot="10800000">
            <a:off x="7029450" y="0"/>
            <a:ext cx="5162550" cy="3028949"/>
          </a:xfrm>
          <a:prstGeom prst="parallelogram">
            <a:avLst>
              <a:gd name="adj" fmla="val 23076"/>
            </a:avLst>
          </a:prstGeom>
          <a:gradFill flip="none" rotWithShape="1">
            <a:gsLst>
              <a:gs pos="49000">
                <a:srgbClr val="A5A1A1"/>
              </a:gs>
              <a:gs pos="0">
                <a:schemeClr val="bg1"/>
              </a:gs>
              <a:gs pos="100000">
                <a:schemeClr val="bg2">
                  <a:lumMod val="50000"/>
                </a:schemeClr>
              </a:gs>
            </a:gsLst>
            <a:lin ang="5400000" scaled="1"/>
            <a:tileRect/>
          </a:gradFill>
          <a:ln w="3175">
            <a:noFill/>
          </a:ln>
          <a:effectLst>
            <a:outerShdw blurRad="88900" dist="38100" dir="2700000" algn="tl" rotWithShape="0">
              <a:schemeClr val="bg2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араллелограмм 4"/>
          <p:cNvSpPr/>
          <p:nvPr/>
        </p:nvSpPr>
        <p:spPr>
          <a:xfrm rot="10800000">
            <a:off x="0" y="0"/>
            <a:ext cx="5162550" cy="4762500"/>
          </a:xfrm>
          <a:prstGeom prst="parallelogram">
            <a:avLst>
              <a:gd name="adj" fmla="val 21076"/>
            </a:avLst>
          </a:prstGeom>
          <a:gradFill flip="none" rotWithShape="1">
            <a:gsLst>
              <a:gs pos="50000">
                <a:srgbClr val="A5A1A1"/>
              </a:gs>
              <a:gs pos="0">
                <a:schemeClr val="bg1"/>
              </a:gs>
              <a:gs pos="100000">
                <a:schemeClr val="bg2">
                  <a:lumMod val="50000"/>
                </a:schemeClr>
              </a:gs>
            </a:gsLst>
            <a:lin ang="5400000" scaled="1"/>
            <a:tileRect/>
          </a:gradFill>
          <a:ln w="3175">
            <a:noFill/>
          </a:ln>
          <a:effectLst>
            <a:outerShdw blurRad="88900" dist="38100" dir="2700000" algn="tl" rotWithShape="0">
              <a:schemeClr val="bg2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Блок-схема: данные 1"/>
          <p:cNvSpPr/>
          <p:nvPr/>
        </p:nvSpPr>
        <p:spPr>
          <a:xfrm>
            <a:off x="657225" y="-90488"/>
            <a:ext cx="10515599" cy="6791325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9348"/>
              <a:gd name="connsiteY0" fmla="*/ 10000 h 10000"/>
              <a:gd name="connsiteX1" fmla="*/ 1348 w 9348"/>
              <a:gd name="connsiteY1" fmla="*/ 0 h 10000"/>
              <a:gd name="connsiteX2" fmla="*/ 9348 w 9348"/>
              <a:gd name="connsiteY2" fmla="*/ 0 h 10000"/>
              <a:gd name="connsiteX3" fmla="*/ 7348 w 9348"/>
              <a:gd name="connsiteY3" fmla="*/ 10000 h 10000"/>
              <a:gd name="connsiteX4" fmla="*/ 0 w 9348"/>
              <a:gd name="connsiteY4" fmla="*/ 10000 h 10000"/>
              <a:gd name="connsiteX0" fmla="*/ 0 w 10000"/>
              <a:gd name="connsiteY0" fmla="*/ 10000 h 10018"/>
              <a:gd name="connsiteX1" fmla="*/ 1442 w 10000"/>
              <a:gd name="connsiteY1" fmla="*/ 0 h 10018"/>
              <a:gd name="connsiteX2" fmla="*/ 10000 w 10000"/>
              <a:gd name="connsiteY2" fmla="*/ 0 h 10018"/>
              <a:gd name="connsiteX3" fmla="*/ 8375 w 10000"/>
              <a:gd name="connsiteY3" fmla="*/ 10018 h 10018"/>
              <a:gd name="connsiteX4" fmla="*/ 0 w 10000"/>
              <a:gd name="connsiteY4" fmla="*/ 10000 h 10018"/>
              <a:gd name="connsiteX0" fmla="*/ 0 w 10000"/>
              <a:gd name="connsiteY0" fmla="*/ 10000 h 10001"/>
              <a:gd name="connsiteX1" fmla="*/ 1442 w 10000"/>
              <a:gd name="connsiteY1" fmla="*/ 0 h 10001"/>
              <a:gd name="connsiteX2" fmla="*/ 10000 w 10000"/>
              <a:gd name="connsiteY2" fmla="*/ 0 h 10001"/>
              <a:gd name="connsiteX3" fmla="*/ 8599 w 10000"/>
              <a:gd name="connsiteY3" fmla="*/ 10001 h 10001"/>
              <a:gd name="connsiteX4" fmla="*/ 0 w 10000"/>
              <a:gd name="connsiteY4" fmla="*/ 10000 h 10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1">
                <a:moveTo>
                  <a:pt x="0" y="10000"/>
                </a:moveTo>
                <a:lnTo>
                  <a:pt x="1442" y="0"/>
                </a:lnTo>
                <a:lnTo>
                  <a:pt x="10000" y="0"/>
                </a:lnTo>
                <a:lnTo>
                  <a:pt x="8599" y="10001"/>
                </a:lnTo>
                <a:lnTo>
                  <a:pt x="0" y="10000"/>
                </a:lnTo>
                <a:close/>
              </a:path>
            </a:pathLst>
          </a:custGeom>
          <a:gradFill flip="none" rotWithShape="1">
            <a:gsLst>
              <a:gs pos="78000">
                <a:srgbClr val="5D8F3B"/>
              </a:gs>
              <a:gs pos="100000">
                <a:srgbClr val="537F35"/>
              </a:gs>
              <a:gs pos="31000">
                <a:srgbClr val="6DA945">
                  <a:alpha val="95294"/>
                </a:srgbClr>
              </a:gs>
            </a:gsLst>
            <a:path path="rect">
              <a:fillToRect r="100000" b="100000"/>
            </a:path>
            <a:tileRect l="-100000" t="-100000"/>
          </a:gradFill>
          <a:ln>
            <a:solidFill>
              <a:schemeClr val="accent6">
                <a:lumMod val="75000"/>
                <a:alpha val="81000"/>
              </a:schemeClr>
            </a:solidFill>
          </a:ln>
          <a:effectLst>
            <a:outerShdw blurRad="101600" dist="38100" dir="2700000" algn="tl" rotWithShape="0">
              <a:schemeClr val="tx1">
                <a:alpha val="17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6" name="Параллелограмм 5"/>
          <p:cNvSpPr/>
          <p:nvPr/>
        </p:nvSpPr>
        <p:spPr>
          <a:xfrm>
            <a:off x="295967" y="1139790"/>
            <a:ext cx="11238114" cy="3574300"/>
          </a:xfrm>
          <a:prstGeom prst="parallelogram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latin typeface="Arial Narrow" panose="020B0606020202030204" pitchFamily="34" charset="0"/>
              </a:rPr>
              <a:t>Об определении объёма закупок у </a:t>
            </a:r>
            <a:r>
              <a:rPr lang="ru-RU" sz="3200" b="1" dirty="0" smtClean="0">
                <a:latin typeface="Arial Narrow" panose="020B0606020202030204" pitchFamily="34" charset="0"/>
              </a:rPr>
              <a:t>СМП</a:t>
            </a:r>
          </a:p>
          <a:p>
            <a:pPr algn="ctr"/>
            <a:r>
              <a:rPr lang="ru-RU" sz="3200" b="1" dirty="0" smtClean="0">
                <a:latin typeface="Arial Narrow" panose="020B0606020202030204" pitchFamily="34" charset="0"/>
              </a:rPr>
              <a:t> </a:t>
            </a:r>
            <a:r>
              <a:rPr lang="ru-RU" sz="3200" b="1" dirty="0">
                <a:latin typeface="Arial Narrow" panose="020B0606020202030204" pitchFamily="34" charset="0"/>
              </a:rPr>
              <a:t>в новых условиях</a:t>
            </a:r>
            <a:endParaRPr lang="ru-RU" sz="3200" b="1" dirty="0" smtClean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2824" y="42077"/>
            <a:ext cx="806390" cy="104930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581274" y="5347325"/>
            <a:ext cx="8280795" cy="461661"/>
          </a:xfrm>
          <a:prstGeom prst="rect">
            <a:avLst/>
          </a:prstGeom>
          <a:noFill/>
        </p:spPr>
        <p:txBody>
          <a:bodyPr wrap="square" lIns="91424" tIns="45718" rIns="91424" bIns="45718">
            <a:spAutoFit/>
          </a:bodyPr>
          <a:lstStyle>
            <a:defPPr>
              <a:defRPr lang="en-US"/>
            </a:defPPr>
            <a:lvl1pPr>
              <a:defRPr>
                <a:latin typeface="Raleway" panose="020B0503030101060003" pitchFamily="34" charset="0"/>
                <a:ea typeface="Questrial" panose="020B0306030504020204" pitchFamily="34" charset="0"/>
                <a:cs typeface="Questrial" panose="02000000000000000000" pitchFamily="2" charset="0"/>
              </a:defRPr>
            </a:lvl1pPr>
          </a:lstStyle>
          <a:p>
            <a:pPr algn="just"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Gotham Pro" panose="02000503040000020004" charset="0"/>
              </a:rPr>
              <a:t>                               2020 год</a:t>
            </a:r>
            <a:endParaRPr lang="en-US" sz="2400" b="1" dirty="0">
              <a:solidFill>
                <a:schemeClr val="bg1"/>
              </a:solidFill>
              <a:latin typeface="Arial Narrow" panose="020B0606020202030204" pitchFamily="34" charset="0"/>
              <a:cs typeface="Gotham Pro" panose="020005030400000200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019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1529541" y="-22827"/>
            <a:ext cx="9144000" cy="646331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b="1" dirty="0" smtClean="0">
                <a:latin typeface="Arial Narrow" panose="020B0606020202030204" pitchFamily="34" charset="0"/>
              </a:rPr>
              <a:t>Расчёт </a:t>
            </a:r>
            <a:r>
              <a:rPr lang="ru-RU" b="1" dirty="0">
                <a:latin typeface="Arial Narrow" panose="020B0606020202030204" pitchFamily="34" charset="0"/>
              </a:rPr>
              <a:t>совокупного годового объёма </a:t>
            </a:r>
            <a:r>
              <a:rPr lang="ru-RU" b="1" dirty="0" smtClean="0">
                <a:latin typeface="Arial Narrow" panose="020B0606020202030204" pitchFamily="34" charset="0"/>
              </a:rPr>
              <a:t>закупок для определения доли закупок у СМП с 01.10.20</a:t>
            </a:r>
          </a:p>
          <a:p>
            <a:pPr algn="ctr">
              <a:spcBef>
                <a:spcPct val="0"/>
              </a:spcBef>
            </a:pPr>
            <a:r>
              <a:rPr lang="ru-RU" b="1" dirty="0" smtClean="0">
                <a:latin typeface="Arial Narrow" panose="020B0606020202030204" pitchFamily="34" charset="0"/>
              </a:rPr>
              <a:t> </a:t>
            </a:r>
            <a:endParaRPr lang="ru-RU" altLang="ru-RU" b="1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Gotham Pro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888918" y="-217110"/>
            <a:ext cx="2776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600" b="1" dirty="0" smtClean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r>
              <a:rPr lang="ru-RU" sz="1600" b="1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9</a:t>
            </a:r>
            <a:endParaRPr lang="ru-RU" sz="1600" b="1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08000" y="723900"/>
            <a:ext cx="11380918" cy="0"/>
          </a:xfrm>
          <a:prstGeom prst="line">
            <a:avLst/>
          </a:prstGeom>
          <a:ln w="34925">
            <a:gradFill flip="none" rotWithShape="1">
              <a:gsLst>
                <a:gs pos="0">
                  <a:schemeClr val="tx2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Нашивка 46"/>
          <p:cNvSpPr/>
          <p:nvPr/>
        </p:nvSpPr>
        <p:spPr>
          <a:xfrm>
            <a:off x="400050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5" name="Нашивка 49"/>
          <p:cNvSpPr/>
          <p:nvPr/>
        </p:nvSpPr>
        <p:spPr>
          <a:xfrm>
            <a:off x="314325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6" name="Нашивка 59"/>
          <p:cNvSpPr/>
          <p:nvPr/>
        </p:nvSpPr>
        <p:spPr>
          <a:xfrm>
            <a:off x="228600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grpSp>
        <p:nvGrpSpPr>
          <p:cNvPr id="20" name="Группа 19"/>
          <p:cNvGrpSpPr/>
          <p:nvPr/>
        </p:nvGrpSpPr>
        <p:grpSpPr>
          <a:xfrm>
            <a:off x="228600" y="1137482"/>
            <a:ext cx="1300941" cy="2664973"/>
            <a:chOff x="5236198" y="141048"/>
            <a:chExt cx="2323406" cy="1341284"/>
          </a:xfrm>
          <a:effectLst>
            <a:glow rad="228600">
              <a:schemeClr val="accent3">
                <a:satMod val="175000"/>
                <a:alpha val="40000"/>
              </a:schemeClr>
            </a:glow>
          </a:effectLst>
        </p:grpSpPr>
        <p:sp>
          <p:nvSpPr>
            <p:cNvPr id="22" name="Скругленный прямоугольник 21"/>
            <p:cNvSpPr/>
            <p:nvPr/>
          </p:nvSpPr>
          <p:spPr>
            <a:xfrm>
              <a:off x="5236198" y="141048"/>
              <a:ext cx="2323406" cy="1341284"/>
            </a:xfrm>
            <a:prstGeom prst="roundRect">
              <a:avLst/>
            </a:prstGeom>
            <a:ln w="19050">
              <a:solidFill>
                <a:schemeClr val="accent6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Скругленный прямоугольник 4"/>
            <p:cNvSpPr txBox="1"/>
            <p:nvPr/>
          </p:nvSpPr>
          <p:spPr>
            <a:xfrm>
              <a:off x="5578909" y="221568"/>
              <a:ext cx="1637982" cy="1180243"/>
            </a:xfrm>
            <a:prstGeom prst="rect">
              <a:avLst/>
            </a:prstGeom>
            <a:ln w="19050">
              <a:solidFill>
                <a:schemeClr val="accent6">
                  <a:lumMod val="75000"/>
                </a:schemeClr>
              </a:solidFill>
              <a:prstDash val="dash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4290" tIns="34290" rIns="34290" bIns="34290" numCol="1" spcCol="1270" anchor="ctr" anchorCtr="0">
              <a:noAutofit/>
            </a:bodyPr>
            <a:lstStyle/>
            <a:p>
              <a:pPr algn="ctr"/>
              <a:endParaRPr lang="ru-RU" sz="2000" b="1" dirty="0" smtClean="0">
                <a:solidFill>
                  <a:schemeClr val="tx1"/>
                </a:solidFill>
                <a:latin typeface="Arial Narrow" panose="020B0606020202030204" pitchFamily="34" charset="0"/>
              </a:endParaRPr>
            </a:p>
            <a:p>
              <a:pPr algn="ctr"/>
              <a:endParaRPr lang="ru-RU" sz="2000" b="1" dirty="0" smtClean="0">
                <a:solidFill>
                  <a:schemeClr val="tx1"/>
                </a:solidFill>
                <a:latin typeface="Arial Narrow" panose="020B0606020202030204" pitchFamily="34" charset="0"/>
              </a:endParaRPr>
            </a:p>
            <a:p>
              <a:endParaRPr lang="ru-RU" sz="2000" b="1" dirty="0" smtClean="0">
                <a:solidFill>
                  <a:schemeClr val="tx1"/>
                </a:solidFill>
              </a:endParaRPr>
            </a:p>
            <a:p>
              <a:endParaRPr lang="ru-RU" sz="2000" b="1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ru-RU" sz="2000" b="1" dirty="0" smtClean="0">
                  <a:solidFill>
                    <a:schemeClr val="tx1"/>
                  </a:solidFill>
                </a:rPr>
                <a:t>СГОЗ</a:t>
              </a:r>
              <a:endParaRPr lang="ru-RU" dirty="0"/>
            </a:p>
            <a:p>
              <a:endParaRPr lang="ru-RU" dirty="0"/>
            </a:p>
            <a:p>
              <a:pPr marL="285750" indent="-285750">
                <a:buFontTx/>
                <a:buChar char="-"/>
              </a:pPr>
              <a:endParaRPr lang="ru-RU" dirty="0"/>
            </a:p>
            <a:p>
              <a:r>
                <a:rPr lang="ru-RU" sz="2000" b="1" dirty="0" smtClean="0">
                  <a:solidFill>
                    <a:schemeClr val="tx1"/>
                  </a:solidFill>
                </a:rPr>
                <a:t> </a:t>
              </a:r>
              <a:r>
                <a:rPr lang="ru-RU" dirty="0"/>
                <a:t/>
              </a:r>
              <a:br>
                <a:rPr lang="ru-RU" dirty="0"/>
              </a:br>
              <a:endParaRPr lang="ru-RU" sz="2000" b="1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680222" y="2314199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=</a:t>
            </a:r>
            <a:endParaRPr lang="ru-RU" dirty="0"/>
          </a:p>
        </p:txBody>
      </p:sp>
      <p:grpSp>
        <p:nvGrpSpPr>
          <p:cNvPr id="12" name="Группа 11"/>
          <p:cNvGrpSpPr/>
          <p:nvPr/>
        </p:nvGrpSpPr>
        <p:grpSpPr>
          <a:xfrm>
            <a:off x="2465964" y="1196329"/>
            <a:ext cx="2694512" cy="2606126"/>
            <a:chOff x="5236198" y="141048"/>
            <a:chExt cx="2323406" cy="1341284"/>
          </a:xfrm>
          <a:effectLst>
            <a:glow rad="228600">
              <a:schemeClr val="accent3">
                <a:satMod val="175000"/>
                <a:alpha val="40000"/>
              </a:schemeClr>
            </a:glow>
          </a:effectLst>
        </p:grpSpPr>
        <p:sp>
          <p:nvSpPr>
            <p:cNvPr id="13" name="Скругленный прямоугольник 12"/>
            <p:cNvSpPr/>
            <p:nvPr/>
          </p:nvSpPr>
          <p:spPr>
            <a:xfrm>
              <a:off x="5236198" y="141048"/>
              <a:ext cx="2323406" cy="1341284"/>
            </a:xfrm>
            <a:prstGeom prst="roundRect">
              <a:avLst/>
            </a:prstGeom>
            <a:ln w="19050">
              <a:solidFill>
                <a:schemeClr val="accent6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Скругленный прямоугольник 4"/>
            <p:cNvSpPr txBox="1"/>
            <p:nvPr/>
          </p:nvSpPr>
          <p:spPr>
            <a:xfrm>
              <a:off x="5578909" y="221568"/>
              <a:ext cx="1637982" cy="1180243"/>
            </a:xfrm>
            <a:prstGeom prst="rect">
              <a:avLst/>
            </a:prstGeom>
            <a:ln w="19050">
              <a:solidFill>
                <a:schemeClr val="accent6">
                  <a:lumMod val="75000"/>
                </a:schemeClr>
              </a:solidFill>
              <a:prstDash val="dash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4290" tIns="34290" rIns="34290" bIns="34290" numCol="1" spcCol="1270" anchor="ctr" anchorCtr="0">
              <a:noAutofit/>
            </a:bodyPr>
            <a:lstStyle/>
            <a:p>
              <a:pPr algn="ctr"/>
              <a:endParaRPr lang="ru-RU" sz="2000" b="1" dirty="0" smtClean="0">
                <a:solidFill>
                  <a:schemeClr val="tx1"/>
                </a:solidFill>
                <a:latin typeface="Arial Narrow" panose="020B0606020202030204" pitchFamily="34" charset="0"/>
              </a:endParaRPr>
            </a:p>
            <a:p>
              <a:pPr algn="ctr"/>
              <a:endParaRPr lang="ru-RU" sz="2000" b="1" dirty="0" smtClean="0">
                <a:solidFill>
                  <a:schemeClr val="tx1"/>
                </a:solidFill>
                <a:latin typeface="Arial Narrow" panose="020B0606020202030204" pitchFamily="34" charset="0"/>
              </a:endParaRPr>
            </a:p>
            <a:p>
              <a:endParaRPr lang="ru-RU" sz="2000" b="1" dirty="0" smtClean="0">
                <a:solidFill>
                  <a:schemeClr val="tx1"/>
                </a:solidFill>
              </a:endParaRPr>
            </a:p>
            <a:p>
              <a:endParaRPr lang="ru-RU" sz="2000" b="1" dirty="0" smtClean="0">
                <a:solidFill>
                  <a:schemeClr val="tx1"/>
                </a:solidFill>
              </a:endParaRPr>
            </a:p>
            <a:p>
              <a:endParaRPr lang="ru-RU" sz="2000" b="1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ru-RU" sz="2000" b="1" dirty="0" smtClean="0">
                  <a:solidFill>
                    <a:schemeClr val="tx1"/>
                  </a:solidFill>
                </a:rPr>
                <a:t>Объём закупок конкурентными способами </a:t>
              </a:r>
              <a:r>
                <a:rPr lang="ru-RU" sz="1400" b="1" dirty="0" smtClean="0">
                  <a:solidFill>
                    <a:schemeClr val="tx1"/>
                  </a:solidFill>
                </a:rPr>
                <a:t>(состоявшиеся закупки)</a:t>
              </a:r>
              <a:endParaRPr lang="ru-RU" sz="1400" dirty="0" smtClean="0"/>
            </a:p>
            <a:p>
              <a:pPr marL="285750" indent="-285750">
                <a:buFontTx/>
                <a:buChar char="-"/>
              </a:pPr>
              <a:endParaRPr lang="ru-RU" dirty="0"/>
            </a:p>
            <a:p>
              <a:endParaRPr lang="ru-RU" dirty="0"/>
            </a:p>
            <a:p>
              <a:pPr marL="285750" indent="-285750">
                <a:buFontTx/>
                <a:buChar char="-"/>
              </a:pPr>
              <a:endParaRPr lang="ru-RU" dirty="0"/>
            </a:p>
            <a:p>
              <a:r>
                <a:rPr lang="ru-RU" sz="2000" b="1" dirty="0" smtClean="0">
                  <a:solidFill>
                    <a:schemeClr val="tx1"/>
                  </a:solidFill>
                </a:rPr>
                <a:t> </a:t>
              </a:r>
              <a:r>
                <a:rPr lang="ru-RU" dirty="0"/>
                <a:t/>
              </a:r>
              <a:br>
                <a:rPr lang="ru-RU" dirty="0"/>
              </a:br>
              <a:endParaRPr lang="ru-RU" sz="2000" b="1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</p:grpSp>
      <p:sp>
        <p:nvSpPr>
          <p:cNvPr id="4" name="Левая круглая скобка 3"/>
          <p:cNvSpPr/>
          <p:nvPr/>
        </p:nvSpPr>
        <p:spPr>
          <a:xfrm>
            <a:off x="2197587" y="1196329"/>
            <a:ext cx="235390" cy="2606126"/>
          </a:xfrm>
          <a:prstGeom prst="leftBracket">
            <a:avLst>
              <a:gd name="adj" fmla="val 104487"/>
            </a:avLst>
          </a:prstGeom>
          <a:ln w="190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5257845" y="2314199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+</a:t>
            </a:r>
            <a:endParaRPr lang="ru-RU" dirty="0"/>
          </a:p>
        </p:txBody>
      </p:sp>
      <p:grpSp>
        <p:nvGrpSpPr>
          <p:cNvPr id="24" name="Группа 23"/>
          <p:cNvGrpSpPr/>
          <p:nvPr/>
        </p:nvGrpSpPr>
        <p:grpSpPr>
          <a:xfrm>
            <a:off x="5655296" y="1196329"/>
            <a:ext cx="3117512" cy="2606126"/>
            <a:chOff x="5236198" y="141048"/>
            <a:chExt cx="2323406" cy="1341284"/>
          </a:xfrm>
          <a:effectLst>
            <a:glow rad="228600">
              <a:schemeClr val="accent3">
                <a:satMod val="175000"/>
                <a:alpha val="40000"/>
              </a:schemeClr>
            </a:glow>
          </a:effectLst>
        </p:grpSpPr>
        <p:sp>
          <p:nvSpPr>
            <p:cNvPr id="25" name="Скругленный прямоугольник 24"/>
            <p:cNvSpPr/>
            <p:nvPr/>
          </p:nvSpPr>
          <p:spPr>
            <a:xfrm>
              <a:off x="5236198" y="141048"/>
              <a:ext cx="2323406" cy="1341284"/>
            </a:xfrm>
            <a:prstGeom prst="roundRect">
              <a:avLst/>
            </a:prstGeom>
            <a:ln w="19050">
              <a:solidFill>
                <a:schemeClr val="accent6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6" name="Скругленный прямоугольник 4"/>
            <p:cNvSpPr txBox="1"/>
            <p:nvPr/>
          </p:nvSpPr>
          <p:spPr>
            <a:xfrm>
              <a:off x="5578909" y="221568"/>
              <a:ext cx="1637982" cy="1180243"/>
            </a:xfrm>
            <a:prstGeom prst="rect">
              <a:avLst/>
            </a:prstGeom>
            <a:ln w="19050">
              <a:solidFill>
                <a:schemeClr val="accent6">
                  <a:lumMod val="75000"/>
                </a:schemeClr>
              </a:solidFill>
              <a:prstDash val="dash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4290" tIns="34290" rIns="34290" bIns="34290" numCol="1" spcCol="1270" anchor="ctr" anchorCtr="0">
              <a:noAutofit/>
            </a:bodyPr>
            <a:lstStyle/>
            <a:p>
              <a:pPr algn="ctr"/>
              <a:endParaRPr lang="ru-RU" sz="2000" b="1" dirty="0" smtClean="0">
                <a:solidFill>
                  <a:schemeClr val="tx1"/>
                </a:solidFill>
                <a:latin typeface="Arial Narrow" panose="020B0606020202030204" pitchFamily="34" charset="0"/>
              </a:endParaRPr>
            </a:p>
            <a:p>
              <a:pPr algn="ctr"/>
              <a:endParaRPr lang="ru-RU" sz="2000" b="1" dirty="0" smtClean="0">
                <a:solidFill>
                  <a:schemeClr val="tx1"/>
                </a:solidFill>
                <a:latin typeface="Arial Narrow" panose="020B0606020202030204" pitchFamily="34" charset="0"/>
              </a:endParaRPr>
            </a:p>
            <a:p>
              <a:endParaRPr lang="ru-RU" sz="2000" b="1" dirty="0" smtClean="0">
                <a:solidFill>
                  <a:schemeClr val="tx1"/>
                </a:solidFill>
              </a:endParaRPr>
            </a:p>
            <a:p>
              <a:endParaRPr lang="ru-RU" sz="2000" b="1" dirty="0" smtClean="0">
                <a:solidFill>
                  <a:schemeClr val="tx1"/>
                </a:solidFill>
              </a:endParaRPr>
            </a:p>
            <a:p>
              <a:endParaRPr lang="ru-RU" sz="2000" b="1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ru-RU" sz="2000" b="1" dirty="0">
                  <a:solidFill>
                    <a:schemeClr val="tx1"/>
                  </a:solidFill>
                </a:rPr>
                <a:t>Объём закупок у </a:t>
              </a:r>
            </a:p>
            <a:p>
              <a:pPr algn="ctr"/>
              <a:r>
                <a:rPr lang="ru-RU" sz="2000" b="1" dirty="0">
                  <a:solidFill>
                    <a:schemeClr val="tx1"/>
                  </a:solidFill>
                </a:rPr>
                <a:t>ед. поставщика по итогам несостоявшихся </a:t>
              </a:r>
              <a:r>
                <a:rPr lang="ru-RU" sz="2000" b="1" dirty="0" smtClean="0">
                  <a:solidFill>
                    <a:schemeClr val="tx1"/>
                  </a:solidFill>
                </a:rPr>
                <a:t>закупок у СМП</a:t>
              </a:r>
              <a:endParaRPr lang="ru-RU" sz="2000" b="1" dirty="0">
                <a:solidFill>
                  <a:schemeClr val="tx1"/>
                </a:solidFill>
              </a:endParaRPr>
            </a:p>
            <a:p>
              <a:pPr algn="ctr"/>
              <a:r>
                <a:rPr lang="ru-RU" sz="2000" b="1" dirty="0">
                  <a:solidFill>
                    <a:schemeClr val="tx1"/>
                  </a:solidFill>
                </a:rPr>
                <a:t> </a:t>
              </a:r>
              <a:r>
                <a:rPr lang="ru-RU" sz="1400" b="1" i="1" dirty="0">
                  <a:solidFill>
                    <a:schemeClr val="tx1"/>
                  </a:solidFill>
                </a:rPr>
                <a:t>(п.25 ч.1 ст.93)</a:t>
              </a:r>
              <a:endParaRPr lang="ru-RU" sz="1400" i="1" dirty="0"/>
            </a:p>
            <a:p>
              <a:pPr marL="285750" indent="-285750">
                <a:buFontTx/>
                <a:buChar char="-"/>
              </a:pPr>
              <a:endParaRPr lang="ru-RU" dirty="0"/>
            </a:p>
            <a:p>
              <a:endParaRPr lang="ru-RU" dirty="0"/>
            </a:p>
            <a:p>
              <a:pPr marL="285750" indent="-285750">
                <a:buFontTx/>
                <a:buChar char="-"/>
              </a:pPr>
              <a:endParaRPr lang="ru-RU" dirty="0"/>
            </a:p>
            <a:p>
              <a:r>
                <a:rPr lang="ru-RU" sz="2000" b="1" dirty="0" smtClean="0">
                  <a:solidFill>
                    <a:schemeClr val="tx1"/>
                  </a:solidFill>
                </a:rPr>
                <a:t> </a:t>
              </a:r>
              <a:r>
                <a:rPr lang="ru-RU" dirty="0"/>
                <a:t/>
              </a:r>
              <a:br>
                <a:rPr lang="ru-RU" dirty="0"/>
              </a:br>
              <a:endParaRPr lang="ru-RU" sz="2000" b="1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</p:grpSp>
      <p:sp>
        <p:nvSpPr>
          <p:cNvPr id="27" name="Скругленный прямоугольник 4"/>
          <p:cNvSpPr txBox="1"/>
          <p:nvPr/>
        </p:nvSpPr>
        <p:spPr>
          <a:xfrm>
            <a:off x="6101541" y="3958906"/>
            <a:ext cx="1899609" cy="2097862"/>
          </a:xfrm>
          <a:prstGeom prst="rect">
            <a:avLst/>
          </a:prstGeom>
          <a:ln w="1905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4290" tIns="34290" rIns="34290" bIns="34290" numCol="1" spcCol="1270" anchor="ctr" anchorCtr="0">
            <a:noAutofit/>
          </a:bodyPr>
          <a:lstStyle/>
          <a:p>
            <a:pPr algn="ctr"/>
            <a:endParaRPr lang="ru-RU" sz="2000" b="1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/>
            <a:endParaRPr lang="ru-RU" sz="2000" b="1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endParaRPr lang="ru-RU" sz="2000" b="1" dirty="0" smtClean="0">
              <a:solidFill>
                <a:schemeClr val="tx1"/>
              </a:solidFill>
            </a:endParaRPr>
          </a:p>
          <a:p>
            <a:endParaRPr lang="ru-RU" sz="2000" b="1" dirty="0" smtClean="0">
              <a:solidFill>
                <a:schemeClr val="tx1"/>
              </a:solidFill>
            </a:endParaRPr>
          </a:p>
          <a:p>
            <a:endParaRPr lang="ru-RU" sz="2000" b="1" dirty="0" smtClean="0">
              <a:solidFill>
                <a:schemeClr val="tx1"/>
              </a:solidFill>
            </a:endParaRPr>
          </a:p>
          <a:p>
            <a:pPr algn="ctr"/>
            <a:endParaRPr lang="ru-RU" sz="1200" b="1" i="1" dirty="0" smtClean="0">
              <a:solidFill>
                <a:srgbClr val="C00000"/>
              </a:solidFill>
            </a:endParaRPr>
          </a:p>
          <a:p>
            <a:pPr algn="ctr"/>
            <a:r>
              <a:rPr lang="ru-RU" sz="1200" b="1" i="1" dirty="0" smtClean="0">
                <a:solidFill>
                  <a:srgbClr val="C00000"/>
                </a:solidFill>
              </a:rPr>
              <a:t>-конкурс, </a:t>
            </a:r>
          </a:p>
          <a:p>
            <a:pPr algn="ctr"/>
            <a:r>
              <a:rPr lang="ru-RU" sz="1200" b="1" i="1" dirty="0">
                <a:solidFill>
                  <a:srgbClr val="C00000"/>
                </a:solidFill>
              </a:rPr>
              <a:t>-</a:t>
            </a:r>
            <a:r>
              <a:rPr lang="ru-RU" sz="1200" b="1" i="1" dirty="0" smtClean="0">
                <a:solidFill>
                  <a:srgbClr val="C00000"/>
                </a:solidFill>
              </a:rPr>
              <a:t>двухэтапный конкурс, </a:t>
            </a:r>
          </a:p>
          <a:p>
            <a:pPr algn="ctr"/>
            <a:r>
              <a:rPr lang="ru-RU" sz="1200" b="1" i="1" dirty="0" smtClean="0">
                <a:solidFill>
                  <a:srgbClr val="C00000"/>
                </a:solidFill>
              </a:rPr>
              <a:t>-открытый конкурс в э/ф,</a:t>
            </a:r>
          </a:p>
          <a:p>
            <a:pPr algn="ctr"/>
            <a:r>
              <a:rPr lang="ru-RU" sz="1200" b="1" i="1" dirty="0" smtClean="0">
                <a:solidFill>
                  <a:srgbClr val="C00000"/>
                </a:solidFill>
              </a:rPr>
              <a:t>-эл/аукцион,</a:t>
            </a:r>
          </a:p>
          <a:p>
            <a:pPr algn="ctr"/>
            <a:r>
              <a:rPr lang="ru-RU" sz="1200" b="1" i="1" dirty="0" smtClean="0">
                <a:solidFill>
                  <a:srgbClr val="C00000"/>
                </a:solidFill>
              </a:rPr>
              <a:t>-запрос котировок,</a:t>
            </a:r>
          </a:p>
          <a:p>
            <a:pPr algn="ctr"/>
            <a:r>
              <a:rPr lang="ru-RU" sz="1200" b="1" i="1" dirty="0" smtClean="0">
                <a:solidFill>
                  <a:srgbClr val="C00000"/>
                </a:solidFill>
              </a:rPr>
              <a:t>-запрос котировок в э/ф,</a:t>
            </a:r>
          </a:p>
          <a:p>
            <a:pPr algn="ctr"/>
            <a:r>
              <a:rPr lang="ru-RU" sz="1200" b="1" i="1" dirty="0" smtClean="0">
                <a:solidFill>
                  <a:srgbClr val="C00000"/>
                </a:solidFill>
              </a:rPr>
              <a:t>-запрос предложений, </a:t>
            </a:r>
          </a:p>
          <a:p>
            <a:pPr algn="ctr"/>
            <a:r>
              <a:rPr lang="ru-RU" sz="1200" b="1" i="1" dirty="0" smtClean="0">
                <a:solidFill>
                  <a:srgbClr val="C00000"/>
                </a:solidFill>
              </a:rPr>
              <a:t>-запрос предложений в электронной форме</a:t>
            </a:r>
          </a:p>
          <a:p>
            <a:pPr algn="ctr"/>
            <a:r>
              <a:rPr lang="ru-RU" sz="1200" i="1" dirty="0">
                <a:solidFill>
                  <a:srgbClr val="C00000"/>
                </a:solidFill>
              </a:rPr>
              <a:t>(основания в предыдущих слайдах)</a:t>
            </a:r>
          </a:p>
          <a:p>
            <a:pPr algn="ctr"/>
            <a:endParaRPr lang="ru-RU" sz="1200" b="1" i="1" dirty="0" smtClean="0">
              <a:solidFill>
                <a:schemeClr val="tx1"/>
              </a:solidFill>
            </a:endParaRPr>
          </a:p>
          <a:p>
            <a:pPr algn="ctr"/>
            <a:endParaRPr lang="ru-RU" sz="1200" dirty="0" smtClean="0"/>
          </a:p>
          <a:p>
            <a:pPr marL="285750" indent="-285750">
              <a:buFontTx/>
              <a:buChar char="-"/>
            </a:pPr>
            <a:endParaRPr lang="ru-RU" dirty="0"/>
          </a:p>
          <a:p>
            <a:endParaRPr lang="ru-RU" dirty="0"/>
          </a:p>
          <a:p>
            <a:pPr marL="285750" indent="-285750">
              <a:buFontTx/>
              <a:buChar char="-"/>
            </a:pPr>
            <a:endParaRPr lang="ru-RU" dirty="0"/>
          </a:p>
          <a:p>
            <a:r>
              <a:rPr lang="ru-RU" sz="2000" b="1" dirty="0" smtClean="0">
                <a:solidFill>
                  <a:schemeClr val="tx1"/>
                </a:solidFill>
              </a:rPr>
              <a:t> </a:t>
            </a:r>
            <a:r>
              <a:rPr lang="ru-RU" dirty="0"/>
              <a:t/>
            </a:r>
            <a:br>
              <a:rPr lang="ru-RU" dirty="0"/>
            </a:br>
            <a:endParaRPr lang="ru-RU" sz="20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28" name="Левая круглая скобка 27"/>
          <p:cNvSpPr/>
          <p:nvPr/>
        </p:nvSpPr>
        <p:spPr>
          <a:xfrm rot="10800000">
            <a:off x="8677845" y="1166905"/>
            <a:ext cx="235390" cy="2606126"/>
          </a:xfrm>
          <a:prstGeom prst="leftBracket">
            <a:avLst>
              <a:gd name="adj" fmla="val 104487"/>
            </a:avLst>
          </a:prstGeom>
          <a:ln w="190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 стрелкой 5"/>
          <p:cNvCxnSpPr/>
          <p:nvPr/>
        </p:nvCxnSpPr>
        <p:spPr>
          <a:xfrm flipH="1">
            <a:off x="8084746" y="2435382"/>
            <a:ext cx="1333370" cy="2390115"/>
          </a:xfrm>
          <a:prstGeom prst="straightConnector1">
            <a:avLst/>
          </a:prstGeom>
          <a:ln>
            <a:solidFill>
              <a:srgbClr val="C0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3" name="Группа 32"/>
          <p:cNvGrpSpPr/>
          <p:nvPr/>
        </p:nvGrpSpPr>
        <p:grpSpPr>
          <a:xfrm>
            <a:off x="9153053" y="1200722"/>
            <a:ext cx="2960077" cy="2643653"/>
            <a:chOff x="5236198" y="141048"/>
            <a:chExt cx="2323406" cy="1341284"/>
          </a:xfrm>
          <a:effectLst>
            <a:glow rad="228600">
              <a:schemeClr val="accent3">
                <a:satMod val="175000"/>
                <a:alpha val="40000"/>
              </a:schemeClr>
            </a:glow>
          </a:effectLst>
        </p:grpSpPr>
        <p:sp>
          <p:nvSpPr>
            <p:cNvPr id="34" name="Скругленный прямоугольник 33"/>
            <p:cNvSpPr/>
            <p:nvPr/>
          </p:nvSpPr>
          <p:spPr>
            <a:xfrm>
              <a:off x="5236198" y="141048"/>
              <a:ext cx="2323406" cy="1341284"/>
            </a:xfrm>
            <a:prstGeom prst="roundRect">
              <a:avLst/>
            </a:prstGeom>
            <a:ln w="19050">
              <a:solidFill>
                <a:schemeClr val="accent6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5" name="Скругленный прямоугольник 4"/>
            <p:cNvSpPr txBox="1"/>
            <p:nvPr/>
          </p:nvSpPr>
          <p:spPr>
            <a:xfrm>
              <a:off x="5444250" y="221568"/>
              <a:ext cx="1939366" cy="1180243"/>
            </a:xfrm>
            <a:prstGeom prst="rect">
              <a:avLst/>
            </a:prstGeom>
            <a:ln w="19050">
              <a:solidFill>
                <a:schemeClr val="accent6">
                  <a:lumMod val="75000"/>
                </a:schemeClr>
              </a:solidFill>
              <a:prstDash val="dash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4290" tIns="34290" rIns="34290" bIns="34290" numCol="1" spcCol="1270" anchor="ctr" anchorCtr="0">
              <a:noAutofit/>
            </a:bodyPr>
            <a:lstStyle/>
            <a:p>
              <a:pPr algn="ctr"/>
              <a:endParaRPr lang="ru-RU" sz="1200" b="1" dirty="0" smtClean="0">
                <a:solidFill>
                  <a:schemeClr val="tx1"/>
                </a:solidFill>
                <a:latin typeface="Arial Narrow" panose="020B0606020202030204" pitchFamily="34" charset="0"/>
              </a:endParaRPr>
            </a:p>
            <a:p>
              <a:pPr algn="ctr"/>
              <a:r>
                <a:rPr lang="ru-RU" sz="1200" b="1" dirty="0" smtClean="0">
                  <a:solidFill>
                    <a:srgbClr val="C00000"/>
                  </a:solidFill>
                  <a:latin typeface="Arial Narrow" panose="020B0606020202030204" pitchFamily="34" charset="0"/>
                </a:rPr>
                <a:t>ИСКЛЮЧЕНИЕ из СГОЗ</a:t>
              </a:r>
            </a:p>
            <a:p>
              <a:endParaRPr lang="ru-RU" sz="1200" b="1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ru-RU" sz="1200" b="1" dirty="0" smtClean="0">
                  <a:solidFill>
                    <a:schemeClr val="tx1"/>
                  </a:solidFill>
                </a:rPr>
                <a:t>В расчёт СГОЗ </a:t>
              </a:r>
              <a:r>
                <a:rPr lang="ru-RU" sz="1200" b="1" dirty="0" smtClean="0">
                  <a:solidFill>
                    <a:srgbClr val="C00000"/>
                  </a:solidFill>
                </a:rPr>
                <a:t>не включаются </a:t>
              </a:r>
              <a:r>
                <a:rPr lang="ru-RU" sz="1200" b="1" dirty="0" smtClean="0">
                  <a:solidFill>
                    <a:schemeClr val="tx1"/>
                  </a:solidFill>
                </a:rPr>
                <a:t>:</a:t>
              </a:r>
              <a:endParaRPr lang="ru-RU" sz="1200" b="1" dirty="0">
                <a:solidFill>
                  <a:schemeClr val="tx1"/>
                </a:solidFill>
              </a:endParaRPr>
            </a:p>
            <a:p>
              <a:r>
                <a:rPr lang="ru-RU" sz="1200" b="1" dirty="0" smtClean="0">
                  <a:solidFill>
                    <a:schemeClr val="tx1"/>
                  </a:solidFill>
                </a:rPr>
                <a:t>-объём закупок у ед. поставщика </a:t>
              </a:r>
              <a:r>
                <a:rPr lang="ru-RU" sz="1200" b="1" i="1" dirty="0" smtClean="0">
                  <a:solidFill>
                    <a:schemeClr val="tx1"/>
                  </a:solidFill>
                </a:rPr>
                <a:t>(п.1-п.56 ч.1 ст.93) </a:t>
              </a:r>
              <a:r>
                <a:rPr lang="ru-RU" sz="1200" b="1" i="1" dirty="0" smtClean="0">
                  <a:solidFill>
                    <a:srgbClr val="C00000"/>
                  </a:solidFill>
                </a:rPr>
                <a:t>за исключением п.25 ч.1 ст.93</a:t>
              </a:r>
              <a:endParaRPr lang="ru-RU" sz="1200" i="1" dirty="0" smtClean="0">
                <a:solidFill>
                  <a:srgbClr val="C00000"/>
                </a:solidFill>
              </a:endParaRPr>
            </a:p>
            <a:p>
              <a:r>
                <a:rPr lang="ru-RU" sz="1200" b="1" dirty="0" smtClean="0"/>
                <a:t>-услуги по предоставлению кредитов;</a:t>
              </a:r>
            </a:p>
            <a:p>
              <a:r>
                <a:rPr lang="ru-RU" sz="1200" b="1" dirty="0" smtClean="0"/>
                <a:t>-закупки закрытыми способами.</a:t>
              </a:r>
              <a:endParaRPr lang="ru-RU" sz="1200" b="1" dirty="0"/>
            </a:p>
            <a:p>
              <a:endParaRPr lang="ru-RU" sz="1200" dirty="0"/>
            </a:p>
            <a:p>
              <a:pPr marL="285750" indent="-285750">
                <a:buFontTx/>
                <a:buChar char="-"/>
              </a:pPr>
              <a:endParaRPr lang="ru-RU" sz="1200" dirty="0"/>
            </a:p>
            <a:p>
              <a:r>
                <a:rPr lang="ru-RU" sz="1200" b="1" dirty="0" smtClean="0">
                  <a:solidFill>
                    <a:schemeClr val="tx1"/>
                  </a:solidFill>
                </a:rPr>
                <a:t> </a:t>
              </a:r>
              <a:r>
                <a:rPr lang="ru-RU" sz="1200" dirty="0"/>
                <a:t/>
              </a:r>
              <a:br>
                <a:rPr lang="ru-RU" sz="1200" dirty="0"/>
              </a:br>
              <a:endParaRPr lang="ru-RU" sz="1200" b="1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34040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1529541" y="-22827"/>
            <a:ext cx="9144000" cy="646331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b="1" dirty="0" smtClean="0">
                <a:latin typeface="Arial Narrow" panose="020B0606020202030204" pitchFamily="34" charset="0"/>
              </a:rPr>
              <a:t>Расчёт доли закупок у СМП </a:t>
            </a:r>
          </a:p>
          <a:p>
            <a:pPr algn="ctr">
              <a:spcBef>
                <a:spcPct val="0"/>
              </a:spcBef>
            </a:pPr>
            <a:r>
              <a:rPr lang="ru-RU" b="1" dirty="0" smtClean="0">
                <a:latin typeface="Arial Narrow" panose="020B0606020202030204" pitchFamily="34" charset="0"/>
              </a:rPr>
              <a:t> </a:t>
            </a:r>
            <a:endParaRPr lang="ru-RU" altLang="ru-RU" b="1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Gotham Pro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723657" y="-217110"/>
            <a:ext cx="4429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600" b="1" dirty="0" smtClean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r>
              <a:rPr lang="ru-RU" sz="1600" b="1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10</a:t>
            </a:r>
            <a:endParaRPr lang="ru-RU" sz="1600" b="1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08000" y="723900"/>
            <a:ext cx="11380918" cy="0"/>
          </a:xfrm>
          <a:prstGeom prst="line">
            <a:avLst/>
          </a:prstGeom>
          <a:ln w="34925">
            <a:gradFill flip="none" rotWithShape="1">
              <a:gsLst>
                <a:gs pos="0">
                  <a:schemeClr val="tx2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Нашивка 46"/>
          <p:cNvSpPr/>
          <p:nvPr/>
        </p:nvSpPr>
        <p:spPr>
          <a:xfrm>
            <a:off x="400050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5" name="Нашивка 49"/>
          <p:cNvSpPr/>
          <p:nvPr/>
        </p:nvSpPr>
        <p:spPr>
          <a:xfrm>
            <a:off x="314325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6" name="Нашивка 59"/>
          <p:cNvSpPr/>
          <p:nvPr/>
        </p:nvSpPr>
        <p:spPr>
          <a:xfrm>
            <a:off x="228600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grpSp>
        <p:nvGrpSpPr>
          <p:cNvPr id="20" name="Группа 19"/>
          <p:cNvGrpSpPr/>
          <p:nvPr/>
        </p:nvGrpSpPr>
        <p:grpSpPr>
          <a:xfrm>
            <a:off x="228600" y="1195803"/>
            <a:ext cx="4289272" cy="2606126"/>
            <a:chOff x="5236198" y="141048"/>
            <a:chExt cx="2323406" cy="1341284"/>
          </a:xfrm>
          <a:effectLst>
            <a:glow rad="228600">
              <a:schemeClr val="accent3">
                <a:satMod val="175000"/>
                <a:alpha val="40000"/>
              </a:schemeClr>
            </a:glow>
          </a:effectLst>
        </p:grpSpPr>
        <p:sp>
          <p:nvSpPr>
            <p:cNvPr id="22" name="Скругленный прямоугольник 21"/>
            <p:cNvSpPr/>
            <p:nvPr/>
          </p:nvSpPr>
          <p:spPr>
            <a:xfrm>
              <a:off x="5236198" y="141048"/>
              <a:ext cx="2323406" cy="1341284"/>
            </a:xfrm>
            <a:prstGeom prst="roundRect">
              <a:avLst/>
            </a:prstGeom>
            <a:ln w="19050">
              <a:solidFill>
                <a:schemeClr val="accent6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Скругленный прямоугольник 4"/>
            <p:cNvSpPr txBox="1"/>
            <p:nvPr/>
          </p:nvSpPr>
          <p:spPr>
            <a:xfrm>
              <a:off x="5578909" y="221568"/>
              <a:ext cx="1637982" cy="1180243"/>
            </a:xfrm>
            <a:prstGeom prst="rect">
              <a:avLst/>
            </a:prstGeom>
            <a:ln w="19050">
              <a:solidFill>
                <a:schemeClr val="accent6">
                  <a:lumMod val="75000"/>
                </a:schemeClr>
              </a:solidFill>
              <a:prstDash val="dash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4290" tIns="34290" rIns="34290" bIns="34290" numCol="1" spcCol="1270" anchor="ctr" anchorCtr="0">
              <a:noAutofit/>
            </a:bodyPr>
            <a:lstStyle/>
            <a:p>
              <a:pPr algn="ctr"/>
              <a:endParaRPr lang="ru-RU" sz="2000" b="1" dirty="0" smtClean="0">
                <a:solidFill>
                  <a:schemeClr val="tx1"/>
                </a:solidFill>
                <a:latin typeface="Arial Narrow" panose="020B0606020202030204" pitchFamily="34" charset="0"/>
              </a:endParaRPr>
            </a:p>
            <a:p>
              <a:pPr algn="ctr"/>
              <a:endParaRPr lang="ru-RU" sz="2000" b="1" dirty="0" smtClean="0">
                <a:solidFill>
                  <a:schemeClr val="tx1"/>
                </a:solidFill>
                <a:latin typeface="Arial Narrow" panose="020B0606020202030204" pitchFamily="34" charset="0"/>
              </a:endParaRPr>
            </a:p>
            <a:p>
              <a:endParaRPr lang="ru-RU" sz="2000" b="1" dirty="0" smtClean="0">
                <a:solidFill>
                  <a:schemeClr val="tx1"/>
                </a:solidFill>
              </a:endParaRPr>
            </a:p>
            <a:p>
              <a:endParaRPr lang="ru-RU" sz="2000" b="1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ru-RU" b="1" dirty="0" smtClean="0"/>
                <a:t>Доля закупок </a:t>
              </a:r>
            </a:p>
            <a:p>
              <a:pPr algn="ctr"/>
              <a:r>
                <a:rPr lang="ru-RU" b="1" dirty="0" smtClean="0"/>
                <a:t>у СМП </a:t>
              </a:r>
            </a:p>
            <a:p>
              <a:pPr algn="ctr"/>
              <a:r>
                <a:rPr lang="ru-RU" b="1" dirty="0"/>
                <a:t>с</a:t>
              </a:r>
              <a:r>
                <a:rPr lang="ru-RU" b="1" dirty="0" smtClean="0"/>
                <a:t>т.30 44-ФЗ</a:t>
              </a:r>
              <a:endParaRPr lang="ru-RU" b="1" dirty="0"/>
            </a:p>
            <a:p>
              <a:endParaRPr lang="ru-RU" dirty="0"/>
            </a:p>
            <a:p>
              <a:pPr marL="285750" indent="-285750">
                <a:buFontTx/>
                <a:buChar char="-"/>
              </a:pPr>
              <a:endParaRPr lang="ru-RU" dirty="0"/>
            </a:p>
            <a:p>
              <a:r>
                <a:rPr lang="ru-RU" sz="2000" b="1" dirty="0" smtClean="0">
                  <a:solidFill>
                    <a:schemeClr val="tx1"/>
                  </a:solidFill>
                </a:rPr>
                <a:t> </a:t>
              </a:r>
              <a:r>
                <a:rPr lang="ru-RU" dirty="0"/>
                <a:t/>
              </a:r>
              <a:br>
                <a:rPr lang="ru-RU" dirty="0"/>
              </a:br>
              <a:endParaRPr lang="ru-RU" sz="2000" b="1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4765283" y="231419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=</a:t>
            </a:r>
            <a:endParaRPr lang="ru-RU" dirty="0"/>
          </a:p>
        </p:txBody>
      </p:sp>
      <p:grpSp>
        <p:nvGrpSpPr>
          <p:cNvPr id="12" name="Группа 11"/>
          <p:cNvGrpSpPr/>
          <p:nvPr/>
        </p:nvGrpSpPr>
        <p:grpSpPr>
          <a:xfrm>
            <a:off x="5618369" y="1195802"/>
            <a:ext cx="2694512" cy="2606126"/>
            <a:chOff x="5236198" y="141048"/>
            <a:chExt cx="2323406" cy="1341284"/>
          </a:xfrm>
          <a:effectLst>
            <a:glow rad="228600">
              <a:schemeClr val="accent3">
                <a:satMod val="175000"/>
                <a:alpha val="40000"/>
              </a:schemeClr>
            </a:glow>
          </a:effectLst>
        </p:grpSpPr>
        <p:sp>
          <p:nvSpPr>
            <p:cNvPr id="13" name="Скругленный прямоугольник 12"/>
            <p:cNvSpPr/>
            <p:nvPr/>
          </p:nvSpPr>
          <p:spPr>
            <a:xfrm>
              <a:off x="5236198" y="141048"/>
              <a:ext cx="2323406" cy="1341284"/>
            </a:xfrm>
            <a:prstGeom prst="roundRect">
              <a:avLst/>
            </a:prstGeom>
            <a:ln w="19050">
              <a:solidFill>
                <a:schemeClr val="accent6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Скругленный прямоугольник 4"/>
            <p:cNvSpPr txBox="1"/>
            <p:nvPr/>
          </p:nvSpPr>
          <p:spPr>
            <a:xfrm>
              <a:off x="5578909" y="221568"/>
              <a:ext cx="1637982" cy="1180243"/>
            </a:xfrm>
            <a:prstGeom prst="rect">
              <a:avLst/>
            </a:prstGeom>
            <a:ln w="19050">
              <a:solidFill>
                <a:schemeClr val="accent6">
                  <a:lumMod val="75000"/>
                </a:schemeClr>
              </a:solidFill>
              <a:prstDash val="dash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4290" tIns="34290" rIns="34290" bIns="34290" numCol="1" spcCol="1270" anchor="ctr" anchorCtr="0">
              <a:noAutofit/>
            </a:bodyPr>
            <a:lstStyle/>
            <a:p>
              <a:pPr algn="ctr"/>
              <a:endParaRPr lang="ru-RU" sz="2000" b="1" dirty="0" smtClean="0">
                <a:solidFill>
                  <a:schemeClr val="tx1"/>
                </a:solidFill>
                <a:latin typeface="Arial Narrow" panose="020B0606020202030204" pitchFamily="34" charset="0"/>
              </a:endParaRPr>
            </a:p>
            <a:p>
              <a:pPr algn="ctr"/>
              <a:endParaRPr lang="ru-RU" sz="2000" b="1" dirty="0" smtClean="0">
                <a:solidFill>
                  <a:schemeClr val="tx1"/>
                </a:solidFill>
                <a:latin typeface="Arial Narrow" panose="020B0606020202030204" pitchFamily="34" charset="0"/>
              </a:endParaRPr>
            </a:p>
            <a:p>
              <a:endParaRPr lang="ru-RU" sz="2000" b="1" dirty="0" smtClean="0">
                <a:solidFill>
                  <a:schemeClr val="tx1"/>
                </a:solidFill>
              </a:endParaRPr>
            </a:p>
            <a:p>
              <a:endParaRPr lang="ru-RU" sz="2000" b="1" dirty="0" smtClean="0">
                <a:solidFill>
                  <a:schemeClr val="tx1"/>
                </a:solidFill>
              </a:endParaRPr>
            </a:p>
            <a:p>
              <a:endParaRPr lang="ru-RU" sz="2000" b="1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ru-RU" sz="2000" b="1" dirty="0" smtClean="0">
                  <a:solidFill>
                    <a:schemeClr val="tx1"/>
                  </a:solidFill>
                </a:rPr>
                <a:t>СГОЗ, рассчитанный в соответствии с ч.1.1 ст.30 44-ФЗ</a:t>
              </a:r>
              <a:endParaRPr lang="ru-RU" sz="1400" dirty="0" smtClean="0"/>
            </a:p>
            <a:p>
              <a:pPr marL="285750" indent="-285750">
                <a:buFontTx/>
                <a:buChar char="-"/>
              </a:pPr>
              <a:endParaRPr lang="ru-RU" dirty="0"/>
            </a:p>
            <a:p>
              <a:endParaRPr lang="ru-RU" dirty="0"/>
            </a:p>
            <a:p>
              <a:pPr marL="285750" indent="-285750">
                <a:buFontTx/>
                <a:buChar char="-"/>
              </a:pPr>
              <a:endParaRPr lang="ru-RU" dirty="0"/>
            </a:p>
            <a:p>
              <a:r>
                <a:rPr lang="ru-RU" sz="2000" b="1" dirty="0" smtClean="0">
                  <a:solidFill>
                    <a:schemeClr val="tx1"/>
                  </a:solidFill>
                </a:rPr>
                <a:t> </a:t>
              </a:r>
              <a:r>
                <a:rPr lang="ru-RU" dirty="0"/>
                <a:t/>
              </a:r>
              <a:br>
                <a:rPr lang="ru-RU" dirty="0"/>
              </a:br>
              <a:endParaRPr lang="ru-RU" sz="2000" b="1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8560292" y="231419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*</a:t>
            </a:r>
            <a:endParaRPr lang="ru-RU" dirty="0"/>
          </a:p>
        </p:txBody>
      </p:sp>
      <p:grpSp>
        <p:nvGrpSpPr>
          <p:cNvPr id="24" name="Группа 23"/>
          <p:cNvGrpSpPr/>
          <p:nvPr/>
        </p:nvGrpSpPr>
        <p:grpSpPr>
          <a:xfrm>
            <a:off x="9107785" y="1195802"/>
            <a:ext cx="2615871" cy="2606126"/>
            <a:chOff x="5236198" y="141048"/>
            <a:chExt cx="2323406" cy="1341284"/>
          </a:xfrm>
          <a:effectLst>
            <a:glow rad="228600">
              <a:schemeClr val="accent3">
                <a:satMod val="175000"/>
                <a:alpha val="40000"/>
              </a:schemeClr>
            </a:glow>
          </a:effectLst>
        </p:grpSpPr>
        <p:sp>
          <p:nvSpPr>
            <p:cNvPr id="25" name="Скругленный прямоугольник 24"/>
            <p:cNvSpPr/>
            <p:nvPr/>
          </p:nvSpPr>
          <p:spPr>
            <a:xfrm>
              <a:off x="5236198" y="141048"/>
              <a:ext cx="2323406" cy="1341284"/>
            </a:xfrm>
            <a:prstGeom prst="roundRect">
              <a:avLst/>
            </a:prstGeom>
            <a:ln w="19050">
              <a:solidFill>
                <a:schemeClr val="accent6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6" name="Скругленный прямоугольник 4"/>
            <p:cNvSpPr txBox="1"/>
            <p:nvPr/>
          </p:nvSpPr>
          <p:spPr>
            <a:xfrm>
              <a:off x="5578909" y="221568"/>
              <a:ext cx="1637982" cy="1180243"/>
            </a:xfrm>
            <a:prstGeom prst="rect">
              <a:avLst/>
            </a:prstGeom>
            <a:ln w="19050">
              <a:solidFill>
                <a:schemeClr val="accent6">
                  <a:lumMod val="75000"/>
                </a:schemeClr>
              </a:solidFill>
              <a:prstDash val="dash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4290" tIns="34290" rIns="34290" bIns="34290" numCol="1" spcCol="1270" anchor="ctr" anchorCtr="0">
              <a:noAutofit/>
            </a:bodyPr>
            <a:lstStyle/>
            <a:p>
              <a:pPr algn="ctr"/>
              <a:endParaRPr lang="ru-RU" sz="2000" b="1" dirty="0" smtClean="0">
                <a:solidFill>
                  <a:schemeClr val="tx1"/>
                </a:solidFill>
                <a:latin typeface="Arial Narrow" panose="020B0606020202030204" pitchFamily="34" charset="0"/>
              </a:endParaRPr>
            </a:p>
            <a:p>
              <a:pPr algn="ctr"/>
              <a:endParaRPr lang="ru-RU" sz="2000" b="1" dirty="0" smtClean="0">
                <a:solidFill>
                  <a:schemeClr val="tx1"/>
                </a:solidFill>
                <a:latin typeface="Arial Narrow" panose="020B0606020202030204" pitchFamily="34" charset="0"/>
              </a:endParaRPr>
            </a:p>
            <a:p>
              <a:endParaRPr lang="ru-RU" sz="2000" b="1" dirty="0" smtClean="0">
                <a:solidFill>
                  <a:schemeClr val="tx1"/>
                </a:solidFill>
              </a:endParaRPr>
            </a:p>
            <a:p>
              <a:endParaRPr lang="ru-RU" sz="2000" b="1" dirty="0" smtClean="0">
                <a:solidFill>
                  <a:schemeClr val="tx1"/>
                </a:solidFill>
              </a:endParaRPr>
            </a:p>
            <a:p>
              <a:endParaRPr lang="ru-RU" sz="2000" b="1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ru-RU" sz="2000" b="1" dirty="0" smtClean="0">
                  <a:solidFill>
                    <a:schemeClr val="tx1"/>
                  </a:solidFill>
                </a:rPr>
                <a:t>15%</a:t>
              </a:r>
              <a:endParaRPr lang="ru-RU" sz="1400" i="1" dirty="0"/>
            </a:p>
            <a:p>
              <a:pPr marL="285750" indent="-285750">
                <a:buFontTx/>
                <a:buChar char="-"/>
              </a:pPr>
              <a:endParaRPr lang="ru-RU" dirty="0"/>
            </a:p>
            <a:p>
              <a:endParaRPr lang="ru-RU" dirty="0"/>
            </a:p>
            <a:p>
              <a:pPr marL="285750" indent="-285750">
                <a:buFontTx/>
                <a:buChar char="-"/>
              </a:pPr>
              <a:endParaRPr lang="ru-RU" dirty="0"/>
            </a:p>
            <a:p>
              <a:r>
                <a:rPr lang="ru-RU" sz="2000" b="1" dirty="0" smtClean="0">
                  <a:solidFill>
                    <a:schemeClr val="tx1"/>
                  </a:solidFill>
                </a:rPr>
                <a:t> </a:t>
              </a:r>
              <a:r>
                <a:rPr lang="ru-RU" dirty="0"/>
                <a:t/>
              </a:r>
              <a:br>
                <a:rPr lang="ru-RU" dirty="0"/>
              </a:br>
              <a:endParaRPr lang="ru-RU" sz="2000" b="1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0" y="5123534"/>
            <a:ext cx="121859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</a:rPr>
              <a:t>!!! Для вхождения в ТОП-3 доля закупок по Липецкой области за 2020г. должна составить не менее 50%</a:t>
            </a:r>
            <a:endParaRPr lang="ru-RU" sz="2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6411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75000"/>
              </a:schemeClr>
            </a:gs>
            <a:gs pos="100000">
              <a:srgbClr val="6FAD45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араллелограмм 6"/>
          <p:cNvSpPr/>
          <p:nvPr/>
        </p:nvSpPr>
        <p:spPr>
          <a:xfrm rot="10800000">
            <a:off x="7029450" y="0"/>
            <a:ext cx="5162550" cy="3028949"/>
          </a:xfrm>
          <a:prstGeom prst="parallelogram">
            <a:avLst>
              <a:gd name="adj" fmla="val 23076"/>
            </a:avLst>
          </a:prstGeom>
          <a:gradFill flip="none" rotWithShape="1">
            <a:gsLst>
              <a:gs pos="49000">
                <a:srgbClr val="A5A1A1"/>
              </a:gs>
              <a:gs pos="0">
                <a:schemeClr val="bg1"/>
              </a:gs>
              <a:gs pos="100000">
                <a:schemeClr val="bg2">
                  <a:lumMod val="50000"/>
                </a:schemeClr>
              </a:gs>
            </a:gsLst>
            <a:lin ang="5400000" scaled="1"/>
            <a:tileRect/>
          </a:gradFill>
          <a:ln w="3175">
            <a:noFill/>
          </a:ln>
          <a:effectLst>
            <a:outerShdw blurRad="88900" dist="38100" dir="2700000" algn="tl" rotWithShape="0">
              <a:schemeClr val="bg2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" name="Параллелограмм 4"/>
          <p:cNvSpPr/>
          <p:nvPr/>
        </p:nvSpPr>
        <p:spPr>
          <a:xfrm rot="10800000">
            <a:off x="0" y="0"/>
            <a:ext cx="5162550" cy="4762500"/>
          </a:xfrm>
          <a:prstGeom prst="parallelogram">
            <a:avLst>
              <a:gd name="adj" fmla="val 21076"/>
            </a:avLst>
          </a:prstGeom>
          <a:gradFill flip="none" rotWithShape="1">
            <a:gsLst>
              <a:gs pos="50000">
                <a:srgbClr val="A5A1A1"/>
              </a:gs>
              <a:gs pos="0">
                <a:schemeClr val="bg1"/>
              </a:gs>
              <a:gs pos="100000">
                <a:schemeClr val="bg2">
                  <a:lumMod val="50000"/>
                </a:schemeClr>
              </a:gs>
            </a:gsLst>
            <a:lin ang="5400000" scaled="1"/>
            <a:tileRect/>
          </a:gradFill>
          <a:ln w="3175">
            <a:noFill/>
          </a:ln>
          <a:effectLst>
            <a:outerShdw blurRad="88900" dist="38100" dir="2700000" algn="tl" rotWithShape="0">
              <a:schemeClr val="bg2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" name="Блок-схема: данные 1"/>
          <p:cNvSpPr/>
          <p:nvPr/>
        </p:nvSpPr>
        <p:spPr>
          <a:xfrm>
            <a:off x="657225" y="-90488"/>
            <a:ext cx="10515599" cy="6791325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9348"/>
              <a:gd name="connsiteY0" fmla="*/ 10000 h 10000"/>
              <a:gd name="connsiteX1" fmla="*/ 1348 w 9348"/>
              <a:gd name="connsiteY1" fmla="*/ 0 h 10000"/>
              <a:gd name="connsiteX2" fmla="*/ 9348 w 9348"/>
              <a:gd name="connsiteY2" fmla="*/ 0 h 10000"/>
              <a:gd name="connsiteX3" fmla="*/ 7348 w 9348"/>
              <a:gd name="connsiteY3" fmla="*/ 10000 h 10000"/>
              <a:gd name="connsiteX4" fmla="*/ 0 w 9348"/>
              <a:gd name="connsiteY4" fmla="*/ 10000 h 10000"/>
              <a:gd name="connsiteX0" fmla="*/ 0 w 10000"/>
              <a:gd name="connsiteY0" fmla="*/ 10000 h 10018"/>
              <a:gd name="connsiteX1" fmla="*/ 1442 w 10000"/>
              <a:gd name="connsiteY1" fmla="*/ 0 h 10018"/>
              <a:gd name="connsiteX2" fmla="*/ 10000 w 10000"/>
              <a:gd name="connsiteY2" fmla="*/ 0 h 10018"/>
              <a:gd name="connsiteX3" fmla="*/ 8375 w 10000"/>
              <a:gd name="connsiteY3" fmla="*/ 10018 h 10018"/>
              <a:gd name="connsiteX4" fmla="*/ 0 w 10000"/>
              <a:gd name="connsiteY4" fmla="*/ 10000 h 10018"/>
              <a:gd name="connsiteX0" fmla="*/ 0 w 10000"/>
              <a:gd name="connsiteY0" fmla="*/ 10000 h 10001"/>
              <a:gd name="connsiteX1" fmla="*/ 1442 w 10000"/>
              <a:gd name="connsiteY1" fmla="*/ 0 h 10001"/>
              <a:gd name="connsiteX2" fmla="*/ 10000 w 10000"/>
              <a:gd name="connsiteY2" fmla="*/ 0 h 10001"/>
              <a:gd name="connsiteX3" fmla="*/ 8599 w 10000"/>
              <a:gd name="connsiteY3" fmla="*/ 10001 h 10001"/>
              <a:gd name="connsiteX4" fmla="*/ 0 w 10000"/>
              <a:gd name="connsiteY4" fmla="*/ 10000 h 10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1">
                <a:moveTo>
                  <a:pt x="0" y="10000"/>
                </a:moveTo>
                <a:lnTo>
                  <a:pt x="1442" y="0"/>
                </a:lnTo>
                <a:lnTo>
                  <a:pt x="10000" y="0"/>
                </a:lnTo>
                <a:lnTo>
                  <a:pt x="8599" y="10001"/>
                </a:lnTo>
                <a:lnTo>
                  <a:pt x="0" y="10000"/>
                </a:lnTo>
                <a:close/>
              </a:path>
            </a:pathLst>
          </a:custGeom>
          <a:gradFill flip="none" rotWithShape="1">
            <a:gsLst>
              <a:gs pos="78000">
                <a:srgbClr val="5D8F3B"/>
              </a:gs>
              <a:gs pos="100000">
                <a:srgbClr val="537F35"/>
              </a:gs>
              <a:gs pos="31000">
                <a:srgbClr val="6DA945">
                  <a:alpha val="95294"/>
                </a:srgbClr>
              </a:gs>
            </a:gsLst>
            <a:path path="rect">
              <a:fillToRect r="100000" b="100000"/>
            </a:path>
            <a:tileRect l="-100000" t="-100000"/>
          </a:gradFill>
          <a:ln>
            <a:solidFill>
              <a:schemeClr val="accent6">
                <a:lumMod val="75000"/>
                <a:alpha val="81000"/>
              </a:schemeClr>
            </a:solidFill>
          </a:ln>
          <a:effectLst>
            <a:outerShdw blurRad="101600" dist="38100" dir="2700000" algn="tl" rotWithShape="0">
              <a:schemeClr val="tx1">
                <a:alpha val="17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6" name="Параллелограмм 5"/>
          <p:cNvSpPr/>
          <p:nvPr/>
        </p:nvSpPr>
        <p:spPr>
          <a:xfrm>
            <a:off x="-361950" y="1914525"/>
            <a:ext cx="12439649" cy="2590800"/>
          </a:xfrm>
          <a:prstGeom prst="parallelogram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prstClr val="white"/>
                </a:solidFill>
                <a:latin typeface="Arial Narrow" panose="020B0606020202030204" pitchFamily="34" charset="0"/>
              </a:rPr>
              <a:t>СПАСИБО ЗА ВНИМАНИЕ!</a:t>
            </a:r>
            <a:endParaRPr lang="ru-RU" sz="3200" b="1" dirty="0">
              <a:solidFill>
                <a:prstClr val="white"/>
              </a:solidFill>
              <a:latin typeface="Arial Narrow" panose="020B0606020202030204" pitchFamily="34" charset="0"/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7785" y="257175"/>
            <a:ext cx="806390" cy="1049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1132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228600" y="-22827"/>
            <a:ext cx="11196873" cy="1477328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b="1" dirty="0">
                <a:latin typeface="Arial Narrow" panose="020B0606020202030204" pitchFamily="34" charset="0"/>
              </a:rPr>
              <a:t>О</a:t>
            </a:r>
            <a:r>
              <a:rPr lang="ru-RU" b="1" dirty="0" smtClean="0">
                <a:latin typeface="Arial Narrow" panose="020B0606020202030204" pitchFamily="34" charset="0"/>
              </a:rPr>
              <a:t>б изменении п.3 ч.1.1 ст.30 </a:t>
            </a:r>
            <a:r>
              <a:rPr lang="ru-RU" b="1" dirty="0">
                <a:latin typeface="Arial Narrow" panose="020B0606020202030204" pitchFamily="34" charset="0"/>
              </a:rPr>
              <a:t>Закона №</a:t>
            </a:r>
            <a:r>
              <a:rPr lang="ru-RU" b="1" dirty="0" smtClean="0">
                <a:latin typeface="Arial Narrow" panose="020B0606020202030204" pitchFamily="34" charset="0"/>
              </a:rPr>
              <a:t>44-ФЗ «</a:t>
            </a:r>
            <a:r>
              <a:rPr lang="ru-RU" b="1" dirty="0"/>
              <a:t>Участие субъектов </a:t>
            </a:r>
            <a:r>
              <a:rPr lang="ru-RU" b="1" dirty="0" smtClean="0"/>
              <a:t>малого </a:t>
            </a:r>
            <a:r>
              <a:rPr lang="ru-RU" b="1" dirty="0"/>
              <a:t>п</a:t>
            </a:r>
            <a:r>
              <a:rPr lang="ru-RU" b="1" dirty="0" smtClean="0"/>
              <a:t>редпринимательства</a:t>
            </a:r>
            <a:r>
              <a:rPr lang="ru-RU" b="1" dirty="0"/>
              <a:t>, </a:t>
            </a:r>
            <a:endParaRPr lang="ru-RU" b="1" dirty="0" smtClean="0"/>
          </a:p>
          <a:p>
            <a:pPr algn="ctr">
              <a:spcBef>
                <a:spcPct val="0"/>
              </a:spcBef>
            </a:pPr>
            <a:r>
              <a:rPr lang="ru-RU" b="1" dirty="0" smtClean="0"/>
              <a:t>социально </a:t>
            </a:r>
            <a:r>
              <a:rPr lang="ru-RU" b="1" dirty="0"/>
              <a:t>ориентированных некоммерческих организаций в </a:t>
            </a:r>
            <a:r>
              <a:rPr lang="ru-RU" b="1" dirty="0" smtClean="0"/>
              <a:t>закупках»</a:t>
            </a:r>
            <a:endParaRPr lang="ru-RU" b="1" dirty="0"/>
          </a:p>
          <a:p>
            <a:pPr algn="ctr">
              <a:spcBef>
                <a:spcPct val="0"/>
              </a:spcBef>
            </a:pPr>
            <a:r>
              <a:rPr lang="ru-RU" b="1" dirty="0" smtClean="0">
                <a:latin typeface="Arial Narrow" panose="020B0606020202030204" pitchFamily="34" charset="0"/>
              </a:rPr>
              <a:t> </a:t>
            </a:r>
            <a:endParaRPr lang="ru-RU" b="1" dirty="0">
              <a:latin typeface="Arial Narrow" panose="020B0606020202030204" pitchFamily="34" charset="0"/>
            </a:endParaRPr>
          </a:p>
          <a:p>
            <a:pPr algn="ctr">
              <a:spcBef>
                <a:spcPct val="0"/>
              </a:spcBef>
            </a:pPr>
            <a:r>
              <a:rPr lang="ru-RU" b="1" dirty="0">
                <a:latin typeface="Arial Narrow" panose="020B0606020202030204" pitchFamily="34" charset="0"/>
              </a:rPr>
              <a:t/>
            </a:r>
            <a:br>
              <a:rPr lang="ru-RU" b="1" dirty="0">
                <a:latin typeface="Arial Narrow" panose="020B0606020202030204" pitchFamily="34" charset="0"/>
              </a:rPr>
            </a:br>
            <a:endParaRPr lang="ru-RU" altLang="ru-RU" b="1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Gotham Pro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888918" y="-217110"/>
            <a:ext cx="2776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600" b="1" dirty="0" smtClean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r>
              <a:rPr lang="ru-RU" sz="1600" b="1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1</a:t>
            </a:r>
            <a:endParaRPr lang="ru-RU" sz="1600" b="1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08000" y="723900"/>
            <a:ext cx="11380918" cy="0"/>
          </a:xfrm>
          <a:prstGeom prst="line">
            <a:avLst/>
          </a:prstGeom>
          <a:ln w="34925">
            <a:gradFill flip="none" rotWithShape="1">
              <a:gsLst>
                <a:gs pos="0">
                  <a:schemeClr val="tx2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Нашивка 46"/>
          <p:cNvSpPr/>
          <p:nvPr/>
        </p:nvSpPr>
        <p:spPr>
          <a:xfrm>
            <a:off x="400050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5" name="Нашивка 49"/>
          <p:cNvSpPr/>
          <p:nvPr/>
        </p:nvSpPr>
        <p:spPr>
          <a:xfrm>
            <a:off x="314325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6" name="Нашивка 59"/>
          <p:cNvSpPr/>
          <p:nvPr/>
        </p:nvSpPr>
        <p:spPr>
          <a:xfrm>
            <a:off x="228600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grpSp>
        <p:nvGrpSpPr>
          <p:cNvPr id="20" name="Группа 19"/>
          <p:cNvGrpSpPr/>
          <p:nvPr/>
        </p:nvGrpSpPr>
        <p:grpSpPr>
          <a:xfrm>
            <a:off x="149266" y="1211557"/>
            <a:ext cx="5538875" cy="2734555"/>
            <a:chOff x="5236198" y="141048"/>
            <a:chExt cx="2323406" cy="1341284"/>
          </a:xfrm>
          <a:effectLst>
            <a:glow rad="228600">
              <a:schemeClr val="accent3">
                <a:satMod val="175000"/>
                <a:alpha val="40000"/>
              </a:schemeClr>
            </a:glow>
          </a:effectLst>
        </p:grpSpPr>
        <p:sp>
          <p:nvSpPr>
            <p:cNvPr id="22" name="Скругленный прямоугольник 21"/>
            <p:cNvSpPr/>
            <p:nvPr/>
          </p:nvSpPr>
          <p:spPr>
            <a:xfrm>
              <a:off x="5236198" y="141048"/>
              <a:ext cx="2323406" cy="1341284"/>
            </a:xfrm>
            <a:prstGeom prst="roundRect">
              <a:avLst/>
            </a:prstGeom>
            <a:ln w="19050">
              <a:solidFill>
                <a:schemeClr val="accent6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Скругленный прямоугольник 4"/>
            <p:cNvSpPr txBox="1"/>
            <p:nvPr/>
          </p:nvSpPr>
          <p:spPr>
            <a:xfrm>
              <a:off x="5284870" y="212651"/>
              <a:ext cx="2192454" cy="1154127"/>
            </a:xfrm>
            <a:prstGeom prst="rect">
              <a:avLst/>
            </a:prstGeom>
            <a:ln w="19050">
              <a:solidFill>
                <a:schemeClr val="accent6">
                  <a:lumMod val="75000"/>
                </a:schemeClr>
              </a:solidFill>
              <a:prstDash val="dash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4290" tIns="34290" rIns="34290" bIns="34290" numCol="1" spcCol="1270" anchor="ctr" anchorCtr="0">
              <a:noAutofit/>
            </a:bodyPr>
            <a:lstStyle/>
            <a:p>
              <a:pPr algn="ctr"/>
              <a:endParaRPr lang="ru-RU" sz="2000" b="1" dirty="0" smtClean="0">
                <a:solidFill>
                  <a:schemeClr val="tx1"/>
                </a:solidFill>
                <a:latin typeface="Arial Narrow" panose="020B0606020202030204" pitchFamily="34" charset="0"/>
              </a:endParaRPr>
            </a:p>
            <a:p>
              <a:endParaRPr lang="ru-RU" b="1" dirty="0" smtClean="0">
                <a:solidFill>
                  <a:schemeClr val="tx1"/>
                </a:solidFill>
                <a:latin typeface="Arial Narrow" panose="020B0606020202030204" pitchFamily="34" charset="0"/>
              </a:endParaRPr>
            </a:p>
            <a:p>
              <a:r>
                <a:rPr lang="ru-RU" sz="1600" b="1" dirty="0" smtClean="0">
                  <a:solidFill>
                    <a:schemeClr val="tx1"/>
                  </a:solidFill>
                  <a:latin typeface="Arial Narrow" panose="020B0606020202030204" pitchFamily="34" charset="0"/>
                </a:rPr>
                <a:t>1.1</a:t>
              </a:r>
              <a:r>
                <a:rPr lang="ru-RU" sz="1600" b="1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. При определении объема закупок, </a:t>
              </a:r>
              <a:r>
                <a:rPr lang="ru-RU" sz="1600" b="1" dirty="0" smtClean="0">
                  <a:solidFill>
                    <a:schemeClr val="tx1"/>
                  </a:solidFill>
                  <a:latin typeface="Arial Narrow" panose="020B0606020202030204" pitchFamily="34" charset="0"/>
                </a:rPr>
                <a:t>предусмотренного               ч.1 ст.30, в расчёт совокупного годового объёма закупок не включаются закупки:</a:t>
              </a:r>
            </a:p>
            <a:p>
              <a:r>
                <a:rPr lang="ru-RU" sz="1600" b="1" i="1" dirty="0" smtClean="0">
                  <a:solidFill>
                    <a:schemeClr val="tx1"/>
                  </a:solidFill>
                  <a:latin typeface="Arial Narrow" panose="020B0606020202030204" pitchFamily="34" charset="0"/>
                </a:rPr>
                <a:t>3) у </a:t>
              </a:r>
              <a:r>
                <a:rPr lang="ru-RU" sz="1600" b="1" i="1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единственного поставщика (подрядчика, исполнителя) в соответствии </a:t>
              </a:r>
              <a:r>
                <a:rPr lang="ru-RU" sz="1600" b="1" i="1" dirty="0" smtClean="0">
                  <a:solidFill>
                    <a:schemeClr val="tx1"/>
                  </a:solidFill>
                  <a:latin typeface="Arial Narrow" panose="020B0606020202030204" pitchFamily="34" charset="0"/>
                </a:rPr>
                <a:t>с ч.1 ст.93 44-ФЗ, за исключением закупок, которые осуществлены в соответствии с </a:t>
              </a:r>
              <a:r>
                <a:rPr lang="ru-RU" sz="1600" b="1" i="1" dirty="0" smtClean="0">
                  <a:solidFill>
                    <a:srgbClr val="C00000"/>
                  </a:solidFill>
                  <a:latin typeface="Arial Narrow" panose="020B0606020202030204" pitchFamily="34" charset="0"/>
                </a:rPr>
                <a:t>п.25-25.3</a:t>
              </a:r>
              <a:r>
                <a:rPr lang="ru-RU" sz="1600" b="1" i="1" dirty="0" smtClean="0">
                  <a:solidFill>
                    <a:schemeClr val="tx1"/>
                  </a:solidFill>
                  <a:latin typeface="Arial Narrow" panose="020B0606020202030204" pitchFamily="34" charset="0"/>
                </a:rPr>
                <a:t> ч.1 ст.93 44-ФЗ по результатам несостоявшегося определения поставщика, проведённого в соответствии с требованиями п.1 ч.1 ст.30</a:t>
              </a:r>
            </a:p>
            <a:p>
              <a:endParaRPr lang="ru-RU" b="1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  <a:p>
              <a:pPr algn="ctr"/>
              <a:endParaRPr lang="ru-RU" sz="2000" b="1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</p:grpSp>
      <p:grpSp>
        <p:nvGrpSpPr>
          <p:cNvPr id="24" name="Группа 23"/>
          <p:cNvGrpSpPr/>
          <p:nvPr/>
        </p:nvGrpSpPr>
        <p:grpSpPr>
          <a:xfrm>
            <a:off x="149266" y="4711621"/>
            <a:ext cx="5538875" cy="2060371"/>
            <a:chOff x="5236198" y="141048"/>
            <a:chExt cx="2323406" cy="1079683"/>
          </a:xfrm>
          <a:effectLst>
            <a:glow rad="228600">
              <a:schemeClr val="accent3">
                <a:satMod val="175000"/>
                <a:alpha val="40000"/>
              </a:schemeClr>
            </a:glow>
          </a:effectLst>
        </p:grpSpPr>
        <p:sp>
          <p:nvSpPr>
            <p:cNvPr id="29" name="Скругленный прямоугольник 28"/>
            <p:cNvSpPr/>
            <p:nvPr/>
          </p:nvSpPr>
          <p:spPr>
            <a:xfrm>
              <a:off x="5236198" y="141048"/>
              <a:ext cx="2323406" cy="1079683"/>
            </a:xfrm>
            <a:prstGeom prst="roundRect">
              <a:avLst/>
            </a:prstGeom>
            <a:ln w="19050">
              <a:solidFill>
                <a:schemeClr val="accent6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0" name="Скругленный прямоугольник 4"/>
            <p:cNvSpPr txBox="1"/>
            <p:nvPr/>
          </p:nvSpPr>
          <p:spPr>
            <a:xfrm>
              <a:off x="5299576" y="211850"/>
              <a:ext cx="2192454" cy="917758"/>
            </a:xfrm>
            <a:prstGeom prst="rect">
              <a:avLst/>
            </a:prstGeom>
            <a:ln w="19050">
              <a:solidFill>
                <a:schemeClr val="accent6">
                  <a:lumMod val="75000"/>
                </a:schemeClr>
              </a:solidFill>
              <a:prstDash val="dash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4290" tIns="34290" rIns="34290" bIns="34290" numCol="1" spcCol="1270" anchor="ctr" anchorCtr="0">
              <a:noAutofit/>
            </a:bodyPr>
            <a:lstStyle/>
            <a:p>
              <a:endParaRPr lang="ru-RU" sz="1100" b="1" dirty="0" smtClean="0"/>
            </a:p>
            <a:p>
              <a:endParaRPr lang="ru-RU" sz="1100" b="1" dirty="0"/>
            </a:p>
            <a:p>
              <a:r>
                <a:rPr lang="ru-RU" sz="1100" b="1" dirty="0" smtClean="0">
                  <a:solidFill>
                    <a:srgbClr val="C00000"/>
                  </a:solidFill>
                </a:rPr>
                <a:t>П.25</a:t>
              </a:r>
              <a:r>
                <a:rPr lang="ru-RU" sz="1100" b="1" dirty="0" smtClean="0"/>
                <a:t>: признание </a:t>
              </a:r>
              <a:r>
                <a:rPr lang="ru-RU" sz="1100" b="1" dirty="0"/>
                <a:t>несостоявшимися открытого конкурса, конкурса с ограниченным участием, двухэтапного конкурса, повторного конкурса, запроса котировок, запроса </a:t>
              </a:r>
              <a:r>
                <a:rPr lang="ru-RU" sz="1100" b="1" dirty="0" smtClean="0"/>
                <a:t>предложений </a:t>
              </a:r>
              <a:r>
                <a:rPr lang="ru-RU" sz="1100" b="1" dirty="0" smtClean="0">
                  <a:solidFill>
                    <a:schemeClr val="accent6">
                      <a:lumMod val="75000"/>
                    </a:schemeClr>
                  </a:solidFill>
                </a:rPr>
                <a:t>(</a:t>
              </a:r>
              <a:r>
                <a:rPr lang="ru-RU" sz="1100" b="1" dirty="0">
                  <a:solidFill>
                    <a:schemeClr val="accent6">
                      <a:lumMod val="75000"/>
                    </a:schemeClr>
                  </a:solidFill>
                </a:rPr>
                <a:t>ч.1 и7 </a:t>
              </a:r>
              <a:r>
                <a:rPr lang="ru-RU" sz="1100" b="1" dirty="0" smtClean="0">
                  <a:solidFill>
                    <a:schemeClr val="accent6">
                      <a:lumMod val="75000"/>
                    </a:schemeClr>
                  </a:solidFill>
                </a:rPr>
                <a:t>ст.55, </a:t>
              </a:r>
              <a:r>
                <a:rPr lang="ru-RU" sz="1100" b="1" dirty="0">
                  <a:solidFill>
                    <a:schemeClr val="accent6">
                      <a:lumMod val="75000"/>
                    </a:schemeClr>
                  </a:solidFill>
                </a:rPr>
                <a:t>ч.1 и 3 </a:t>
              </a:r>
              <a:r>
                <a:rPr lang="ru-RU" sz="1100" b="1" dirty="0" smtClean="0">
                  <a:solidFill>
                    <a:schemeClr val="accent6">
                      <a:lumMod val="75000"/>
                    </a:schemeClr>
                  </a:solidFill>
                </a:rPr>
                <a:t>ст.79, </a:t>
              </a:r>
              <a:r>
                <a:rPr lang="ru-RU" sz="1100" b="1" dirty="0">
                  <a:solidFill>
                    <a:schemeClr val="accent6">
                      <a:lumMod val="75000"/>
                    </a:schemeClr>
                  </a:solidFill>
                </a:rPr>
                <a:t>ч.18 и 19 </a:t>
              </a:r>
              <a:r>
                <a:rPr lang="ru-RU" sz="1100" b="1" dirty="0" smtClean="0">
                  <a:solidFill>
                    <a:schemeClr val="accent6">
                      <a:lumMod val="75000"/>
                    </a:schemeClr>
                  </a:solidFill>
                </a:rPr>
                <a:t>ст.83, ч.27 </a:t>
              </a:r>
              <a:r>
                <a:rPr lang="ru-RU" sz="1100" b="1" dirty="0">
                  <a:solidFill>
                    <a:schemeClr val="accent6">
                      <a:lumMod val="75000"/>
                    </a:schemeClr>
                  </a:solidFill>
                </a:rPr>
                <a:t>ст. </a:t>
              </a:r>
              <a:r>
                <a:rPr lang="ru-RU" sz="1100" b="1" dirty="0" smtClean="0">
                  <a:solidFill>
                    <a:schemeClr val="accent6">
                      <a:lumMod val="75000"/>
                    </a:schemeClr>
                  </a:solidFill>
                </a:rPr>
                <a:t>83.1). </a:t>
              </a:r>
            </a:p>
            <a:p>
              <a:r>
                <a:rPr lang="ru-RU" sz="1100" b="1" dirty="0" smtClean="0">
                  <a:solidFill>
                    <a:srgbClr val="C00000"/>
                  </a:solidFill>
                </a:rPr>
                <a:t>П.25.1</a:t>
              </a:r>
              <a:r>
                <a:rPr lang="ru-RU" sz="1100" b="1" dirty="0" smtClean="0">
                  <a:solidFill>
                    <a:schemeClr val="tx1"/>
                  </a:solidFill>
                </a:rPr>
                <a:t>: признание </a:t>
              </a:r>
              <a:r>
                <a:rPr lang="ru-RU" sz="1100" b="1" dirty="0">
                  <a:solidFill>
                    <a:schemeClr val="tx1"/>
                  </a:solidFill>
                </a:rPr>
                <a:t>несостоявшимися открытого конкурса в электронной форме, конкурса с ограниченным участием в электронной форме, двухэтапного конкурса в электронной форме, электронного </a:t>
              </a:r>
              <a:r>
                <a:rPr lang="ru-RU" sz="1100" b="1" dirty="0" smtClean="0">
                  <a:solidFill>
                    <a:schemeClr val="tx1"/>
                  </a:solidFill>
                </a:rPr>
                <a:t>аукциона (</a:t>
              </a:r>
              <a:r>
                <a:rPr lang="ru-RU" sz="1100" b="1" dirty="0">
                  <a:solidFill>
                    <a:schemeClr val="accent6">
                      <a:lumMod val="75000"/>
                    </a:schemeClr>
                  </a:solidFill>
                </a:rPr>
                <a:t>ч.1, 2 и 5 </a:t>
              </a:r>
              <a:r>
                <a:rPr lang="ru-RU" sz="1100" b="1" dirty="0" smtClean="0">
                  <a:solidFill>
                    <a:schemeClr val="accent6">
                      <a:lumMod val="75000"/>
                    </a:schemeClr>
                  </a:solidFill>
                </a:rPr>
                <a:t>ст.55.1, </a:t>
              </a:r>
              <a:r>
                <a:rPr lang="ru-RU" sz="1100" b="1" dirty="0">
                  <a:solidFill>
                    <a:schemeClr val="accent6">
                      <a:lumMod val="75000"/>
                    </a:schemeClr>
                  </a:solidFill>
                </a:rPr>
                <a:t>ч.1-3.1 ст. </a:t>
              </a:r>
              <a:r>
                <a:rPr lang="ru-RU" sz="1100" b="1" dirty="0" smtClean="0">
                  <a:solidFill>
                    <a:schemeClr val="accent6">
                      <a:lumMod val="75000"/>
                    </a:schemeClr>
                  </a:solidFill>
                </a:rPr>
                <a:t>71).</a:t>
              </a:r>
              <a:endParaRPr lang="ru-RU" sz="1100" b="1" dirty="0" smtClean="0">
                <a:solidFill>
                  <a:schemeClr val="tx1"/>
                </a:solidFill>
              </a:endParaRPr>
            </a:p>
            <a:p>
              <a:r>
                <a:rPr lang="ru-RU" sz="1100" b="1" dirty="0" smtClean="0">
                  <a:solidFill>
                    <a:srgbClr val="C00000"/>
                  </a:solidFill>
                </a:rPr>
                <a:t>П.25.2</a:t>
              </a:r>
              <a:r>
                <a:rPr lang="ru-RU" sz="1100" b="1" dirty="0" smtClean="0">
                  <a:solidFill>
                    <a:schemeClr val="tx1"/>
                  </a:solidFill>
                </a:rPr>
                <a:t>: </a:t>
              </a:r>
              <a:r>
                <a:rPr lang="ru-RU" sz="1100" b="1" dirty="0"/>
                <a:t>признание несостоявшимся запроса котировок в электронной </a:t>
              </a:r>
              <a:r>
                <a:rPr lang="ru-RU" sz="1100" b="1" dirty="0" smtClean="0"/>
                <a:t>форм </a:t>
              </a:r>
              <a:r>
                <a:rPr lang="ru-RU" sz="1100" b="1" dirty="0" smtClean="0">
                  <a:solidFill>
                    <a:schemeClr val="accent6">
                      <a:lumMod val="75000"/>
                    </a:schemeClr>
                  </a:solidFill>
                </a:rPr>
                <a:t>(ч.3 ст.82.6).</a:t>
              </a:r>
            </a:p>
            <a:p>
              <a:r>
                <a:rPr lang="ru-RU" sz="1100" b="1" dirty="0" smtClean="0">
                  <a:solidFill>
                    <a:srgbClr val="C00000"/>
                  </a:solidFill>
                </a:rPr>
                <a:t>П.25.3</a:t>
              </a:r>
              <a:r>
                <a:rPr lang="ru-RU" sz="1100" b="1" dirty="0" smtClean="0"/>
                <a:t>:</a:t>
              </a:r>
              <a:r>
                <a:rPr lang="ru-RU" sz="1100" b="1" dirty="0"/>
                <a:t>признание несостоявшимся запроса предложений в электронной </a:t>
              </a:r>
              <a:r>
                <a:rPr lang="ru-RU" sz="1100" b="1" dirty="0" smtClean="0"/>
                <a:t>форме </a:t>
              </a:r>
              <a:r>
                <a:rPr lang="ru-RU" sz="1100" b="1" dirty="0" smtClean="0">
                  <a:solidFill>
                    <a:schemeClr val="accent6">
                      <a:lumMod val="75000"/>
                    </a:schemeClr>
                  </a:solidFill>
                </a:rPr>
                <a:t>(ч.26 ст.83.1).</a:t>
              </a:r>
              <a:endParaRPr lang="ru-RU" sz="1100" b="1" dirty="0">
                <a:solidFill>
                  <a:schemeClr val="accent6">
                    <a:lumMod val="75000"/>
                  </a:schemeClr>
                </a:solidFill>
              </a:endParaRPr>
            </a:p>
            <a:p>
              <a:endParaRPr lang="ru-RU" sz="1100" b="1" dirty="0" smtClean="0"/>
            </a:p>
            <a:p>
              <a:endParaRPr lang="ru-RU" sz="1100" b="1" dirty="0">
                <a:hlinkClick r:id="rId2"/>
              </a:endParaRP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8040243" y="791304"/>
            <a:ext cx="2002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Стало с 01.07.2020</a:t>
            </a:r>
            <a:endParaRPr lang="ru-RU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2764888" y="791304"/>
            <a:ext cx="9379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Было</a:t>
            </a:r>
            <a:endParaRPr lang="ru-RU" b="1" dirty="0"/>
          </a:p>
        </p:txBody>
      </p:sp>
      <p:sp>
        <p:nvSpPr>
          <p:cNvPr id="27" name="Стрелка вниз 26"/>
          <p:cNvSpPr/>
          <p:nvPr/>
        </p:nvSpPr>
        <p:spPr>
          <a:xfrm>
            <a:off x="2660052" y="4056377"/>
            <a:ext cx="235824" cy="298599"/>
          </a:xfrm>
          <a:prstGeom prst="downArrow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/>
          <p:cNvSpPr txBox="1"/>
          <p:nvPr/>
        </p:nvSpPr>
        <p:spPr>
          <a:xfrm>
            <a:off x="556848" y="4286013"/>
            <a:ext cx="44422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!!!Исключения: п.25-25,3 ч.1 ст.93 44-ФЗ</a:t>
            </a:r>
            <a:endParaRPr lang="ru-RU" b="1" dirty="0">
              <a:solidFill>
                <a:srgbClr val="C00000"/>
              </a:solidFill>
            </a:endParaRPr>
          </a:p>
        </p:txBody>
      </p:sp>
      <p:grpSp>
        <p:nvGrpSpPr>
          <p:cNvPr id="31" name="Группа 30"/>
          <p:cNvGrpSpPr/>
          <p:nvPr/>
        </p:nvGrpSpPr>
        <p:grpSpPr>
          <a:xfrm>
            <a:off x="6464169" y="1228039"/>
            <a:ext cx="5542668" cy="2734555"/>
            <a:chOff x="5236198" y="141048"/>
            <a:chExt cx="2323406" cy="1341284"/>
          </a:xfrm>
          <a:effectLst>
            <a:glow rad="228600">
              <a:schemeClr val="accent3">
                <a:satMod val="175000"/>
                <a:alpha val="40000"/>
              </a:schemeClr>
            </a:glow>
          </a:effectLst>
        </p:grpSpPr>
        <p:sp>
          <p:nvSpPr>
            <p:cNvPr id="35" name="Скругленный прямоугольник 34"/>
            <p:cNvSpPr/>
            <p:nvPr/>
          </p:nvSpPr>
          <p:spPr>
            <a:xfrm>
              <a:off x="5236198" y="141048"/>
              <a:ext cx="2323406" cy="1341284"/>
            </a:xfrm>
            <a:prstGeom prst="roundRect">
              <a:avLst/>
            </a:prstGeom>
            <a:ln w="19050">
              <a:solidFill>
                <a:schemeClr val="accent6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6" name="Скругленный прямоугольник 4"/>
            <p:cNvSpPr txBox="1"/>
            <p:nvPr/>
          </p:nvSpPr>
          <p:spPr>
            <a:xfrm>
              <a:off x="5284870" y="212651"/>
              <a:ext cx="2192454" cy="1154127"/>
            </a:xfrm>
            <a:prstGeom prst="rect">
              <a:avLst/>
            </a:prstGeom>
            <a:ln w="19050">
              <a:solidFill>
                <a:schemeClr val="accent6">
                  <a:lumMod val="75000"/>
                </a:schemeClr>
              </a:solidFill>
              <a:prstDash val="dash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4290" tIns="34290" rIns="34290" bIns="34290" numCol="1" spcCol="1270" anchor="ctr" anchorCtr="0">
              <a:noAutofit/>
            </a:bodyPr>
            <a:lstStyle/>
            <a:p>
              <a:pPr algn="ctr"/>
              <a:endParaRPr lang="ru-RU" sz="2000" b="1" dirty="0" smtClean="0">
                <a:solidFill>
                  <a:schemeClr val="tx1"/>
                </a:solidFill>
                <a:latin typeface="Arial Narrow" panose="020B0606020202030204" pitchFamily="34" charset="0"/>
              </a:endParaRPr>
            </a:p>
            <a:p>
              <a:endParaRPr lang="ru-RU" b="1" dirty="0" smtClean="0">
                <a:solidFill>
                  <a:schemeClr val="tx1"/>
                </a:solidFill>
                <a:latin typeface="Arial Narrow" panose="020B0606020202030204" pitchFamily="34" charset="0"/>
              </a:endParaRPr>
            </a:p>
            <a:p>
              <a:r>
                <a:rPr lang="ru-RU" sz="1600" b="1" dirty="0" smtClean="0">
                  <a:solidFill>
                    <a:schemeClr val="tx1"/>
                  </a:solidFill>
                  <a:latin typeface="Arial Narrow" panose="020B0606020202030204" pitchFamily="34" charset="0"/>
                </a:rPr>
                <a:t>1.1</a:t>
              </a:r>
              <a:r>
                <a:rPr lang="ru-RU" sz="1600" b="1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. При определении объема закупок, </a:t>
              </a:r>
              <a:r>
                <a:rPr lang="ru-RU" sz="1600" b="1" dirty="0" smtClean="0">
                  <a:solidFill>
                    <a:schemeClr val="tx1"/>
                  </a:solidFill>
                  <a:latin typeface="Arial Narrow" panose="020B0606020202030204" pitchFamily="34" charset="0"/>
                </a:rPr>
                <a:t>предусмотренного                ч.1 ст.30, в расчёт совокупного годового объёма закупок не включаются закупки:</a:t>
              </a:r>
            </a:p>
            <a:p>
              <a:r>
                <a:rPr lang="ru-RU" sz="1600" b="1" i="1" dirty="0" smtClean="0">
                  <a:solidFill>
                    <a:schemeClr val="tx1"/>
                  </a:solidFill>
                  <a:latin typeface="Arial Narrow" panose="020B0606020202030204" pitchFamily="34" charset="0"/>
                </a:rPr>
                <a:t>3) у </a:t>
              </a:r>
              <a:r>
                <a:rPr lang="ru-RU" sz="1600" b="1" i="1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единственного поставщика (подрядчика, исполнителя) в соответствии </a:t>
              </a:r>
              <a:r>
                <a:rPr lang="ru-RU" sz="1600" b="1" i="1" dirty="0" smtClean="0">
                  <a:solidFill>
                    <a:schemeClr val="tx1"/>
                  </a:solidFill>
                  <a:latin typeface="Arial Narrow" panose="020B0606020202030204" pitchFamily="34" charset="0"/>
                </a:rPr>
                <a:t>с ч.1 ст.93 44-ФЗ, за исключением закупок, которые осуществлены в соответствии с </a:t>
              </a:r>
              <a:r>
                <a:rPr lang="ru-RU" sz="1600" b="1" i="1" dirty="0" smtClean="0">
                  <a:solidFill>
                    <a:srgbClr val="C00000"/>
                  </a:solidFill>
                  <a:latin typeface="Arial Narrow" panose="020B0606020202030204" pitchFamily="34" charset="0"/>
                </a:rPr>
                <a:t>п.25 </a:t>
              </a:r>
              <a:r>
                <a:rPr lang="ru-RU" sz="1600" b="1" i="1" dirty="0" smtClean="0">
                  <a:solidFill>
                    <a:schemeClr val="tx1"/>
                  </a:solidFill>
                  <a:latin typeface="Arial Narrow" panose="020B0606020202030204" pitchFamily="34" charset="0"/>
                </a:rPr>
                <a:t>ч.1 ст.93 44-ФЗ по результатам несостоявшегося определения поставщика, проведённого в соответствии с требованиями п.1 ч.1 ст.30</a:t>
              </a:r>
            </a:p>
            <a:p>
              <a:endParaRPr lang="ru-RU" b="1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  <a:p>
              <a:pPr algn="ctr"/>
              <a:endParaRPr lang="ru-RU" sz="2000" b="1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</p:grpSp>
      <p:grpSp>
        <p:nvGrpSpPr>
          <p:cNvPr id="37" name="Группа 36"/>
          <p:cNvGrpSpPr/>
          <p:nvPr/>
        </p:nvGrpSpPr>
        <p:grpSpPr>
          <a:xfrm>
            <a:off x="6464169" y="4728104"/>
            <a:ext cx="5542668" cy="812618"/>
            <a:chOff x="5236198" y="141048"/>
            <a:chExt cx="2323406" cy="1079683"/>
          </a:xfrm>
          <a:effectLst>
            <a:glow rad="228600">
              <a:schemeClr val="accent3">
                <a:satMod val="175000"/>
                <a:alpha val="40000"/>
              </a:schemeClr>
            </a:glow>
          </a:effectLst>
        </p:grpSpPr>
        <p:sp>
          <p:nvSpPr>
            <p:cNvPr id="38" name="Скругленный прямоугольник 37"/>
            <p:cNvSpPr/>
            <p:nvPr/>
          </p:nvSpPr>
          <p:spPr>
            <a:xfrm>
              <a:off x="5236198" y="141048"/>
              <a:ext cx="2323406" cy="1079683"/>
            </a:xfrm>
            <a:prstGeom prst="roundRect">
              <a:avLst/>
            </a:prstGeom>
            <a:ln w="19050">
              <a:solidFill>
                <a:schemeClr val="accent6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9" name="Скругленный прямоугольник 4"/>
            <p:cNvSpPr txBox="1"/>
            <p:nvPr/>
          </p:nvSpPr>
          <p:spPr>
            <a:xfrm>
              <a:off x="5299576" y="211850"/>
              <a:ext cx="2192454" cy="917758"/>
            </a:xfrm>
            <a:prstGeom prst="rect">
              <a:avLst/>
            </a:prstGeom>
            <a:ln w="19050">
              <a:solidFill>
                <a:schemeClr val="accent6">
                  <a:lumMod val="75000"/>
                </a:schemeClr>
              </a:solidFill>
              <a:prstDash val="dash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4290" tIns="34290" rIns="34290" bIns="34290" numCol="1" spcCol="1270" anchor="ctr" anchorCtr="0">
              <a:noAutofit/>
            </a:bodyPr>
            <a:lstStyle/>
            <a:p>
              <a:endParaRPr lang="ru-RU" sz="1100" b="1" dirty="0" smtClean="0"/>
            </a:p>
            <a:p>
              <a:endParaRPr lang="ru-RU" sz="1100" b="1" dirty="0"/>
            </a:p>
            <a:p>
              <a:r>
                <a:rPr lang="ru-RU" sz="1100" b="1" dirty="0" smtClean="0">
                  <a:solidFill>
                    <a:srgbClr val="C00000"/>
                  </a:solidFill>
                </a:rPr>
                <a:t>П.25</a:t>
              </a:r>
              <a:r>
                <a:rPr lang="ru-RU" sz="1100" b="1" dirty="0" smtClean="0"/>
                <a:t>: </a:t>
              </a:r>
              <a:r>
                <a:rPr lang="ru-RU" sz="1100" b="1" dirty="0">
                  <a:solidFill>
                    <a:schemeClr val="tx1"/>
                  </a:solidFill>
                </a:rPr>
                <a:t>признание определения поставщика (подрядчика, исполнителя) несостоявшимся в соответствии </a:t>
              </a:r>
              <a:r>
                <a:rPr lang="ru-RU" sz="1100" b="1" dirty="0" smtClean="0">
                  <a:solidFill>
                    <a:schemeClr val="tx1"/>
                  </a:solidFill>
                </a:rPr>
                <a:t>с </a:t>
              </a:r>
              <a:r>
                <a:rPr lang="ru-RU" sz="1100" b="1" dirty="0" smtClean="0">
                  <a:solidFill>
                    <a:schemeClr val="accent6">
                      <a:lumMod val="75000"/>
                    </a:schemeClr>
                  </a:solidFill>
                </a:rPr>
                <a:t>ч.1 и7 ст.55</a:t>
              </a:r>
              <a:r>
                <a:rPr lang="ru-RU" sz="1100" b="1" dirty="0" smtClean="0">
                  <a:solidFill>
                    <a:schemeClr val="tx1"/>
                  </a:solidFill>
                </a:rPr>
                <a:t>, </a:t>
              </a:r>
              <a:r>
                <a:rPr lang="ru-RU" sz="1100" b="1" dirty="0" smtClean="0">
                  <a:solidFill>
                    <a:schemeClr val="accent6">
                      <a:lumMod val="75000"/>
                    </a:schemeClr>
                  </a:solidFill>
                </a:rPr>
                <a:t>ч.1, 2 и 5 ст.55.1</a:t>
              </a:r>
              <a:r>
                <a:rPr lang="ru-RU" sz="1100" b="1" dirty="0" smtClean="0">
                  <a:solidFill>
                    <a:schemeClr val="tx1"/>
                  </a:solidFill>
                </a:rPr>
                <a:t>, </a:t>
              </a:r>
              <a:r>
                <a:rPr lang="ru-RU" sz="1100" b="1" dirty="0" smtClean="0">
                  <a:solidFill>
                    <a:schemeClr val="accent6">
                      <a:lumMod val="75000"/>
                    </a:schemeClr>
                  </a:solidFill>
                </a:rPr>
                <a:t>ч.1-3.1 ст. 71,           ч.1 и 3 ст.79</a:t>
              </a:r>
              <a:r>
                <a:rPr lang="ru-RU" sz="1100" b="1" dirty="0" smtClean="0">
                  <a:solidFill>
                    <a:schemeClr val="tx1"/>
                  </a:solidFill>
                </a:rPr>
                <a:t>, </a:t>
              </a:r>
              <a:r>
                <a:rPr lang="ru-RU" sz="1100" b="1" dirty="0" smtClean="0">
                  <a:solidFill>
                    <a:srgbClr val="C00000"/>
                  </a:solidFill>
                </a:rPr>
                <a:t>п.1 ч.14 ст.82.1</a:t>
              </a:r>
              <a:r>
                <a:rPr lang="ru-RU" sz="1100" b="1" dirty="0" smtClean="0">
                  <a:solidFill>
                    <a:schemeClr val="tx1"/>
                  </a:solidFill>
                </a:rPr>
                <a:t>, </a:t>
              </a:r>
              <a:r>
                <a:rPr lang="ru-RU" sz="1100" b="1" dirty="0" smtClean="0">
                  <a:solidFill>
                    <a:schemeClr val="accent6">
                      <a:lumMod val="75000"/>
                    </a:schemeClr>
                  </a:solidFill>
                </a:rPr>
                <a:t>ч.18 и 19 ст.83</a:t>
              </a:r>
              <a:r>
                <a:rPr lang="ru-RU" sz="1100" b="1" dirty="0" smtClean="0">
                  <a:solidFill>
                    <a:schemeClr val="tx1"/>
                  </a:solidFill>
                </a:rPr>
                <a:t>, </a:t>
              </a:r>
              <a:r>
                <a:rPr lang="ru-RU" sz="1100" b="1" dirty="0" smtClean="0">
                  <a:solidFill>
                    <a:schemeClr val="accent6">
                      <a:lumMod val="75000"/>
                    </a:schemeClr>
                  </a:solidFill>
                </a:rPr>
                <a:t>ч.26 и 27 ст. 83.1 44-ФЗ</a:t>
              </a:r>
              <a:endParaRPr lang="ru-RU" sz="1100" b="1" dirty="0">
                <a:solidFill>
                  <a:schemeClr val="accent6">
                    <a:lumMod val="75000"/>
                  </a:schemeClr>
                </a:solidFill>
                <a:hlinkClick r:id="rId3"/>
              </a:endParaRPr>
            </a:p>
            <a:p>
              <a:endParaRPr lang="ru-RU" sz="1100" b="1" dirty="0" smtClean="0"/>
            </a:p>
            <a:p>
              <a:endParaRPr lang="ru-RU" sz="1100" b="1" dirty="0">
                <a:hlinkClick r:id="rId2"/>
              </a:endParaRPr>
            </a:p>
          </p:txBody>
        </p:sp>
      </p:grpSp>
      <p:sp>
        <p:nvSpPr>
          <p:cNvPr id="40" name="Стрелка вниз 39"/>
          <p:cNvSpPr/>
          <p:nvPr/>
        </p:nvSpPr>
        <p:spPr>
          <a:xfrm>
            <a:off x="8923486" y="4063234"/>
            <a:ext cx="235986" cy="298599"/>
          </a:xfrm>
          <a:prstGeom prst="downArrow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TextBox 40"/>
          <p:cNvSpPr txBox="1"/>
          <p:nvPr/>
        </p:nvSpPr>
        <p:spPr>
          <a:xfrm>
            <a:off x="7014956" y="4286013"/>
            <a:ext cx="42890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!!!Исключения: п.25 ч.1 ст.93 44-ФЗ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457087" y="5613481"/>
            <a:ext cx="11687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!!!ВАЖНО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6429898" y="5894760"/>
            <a:ext cx="557693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b="1" dirty="0" smtClean="0">
                <a:solidFill>
                  <a:srgbClr val="C00000"/>
                </a:solidFill>
              </a:rPr>
              <a:t>В расчёт СГОЗ с 01.10.20г. включаются закупки по итогам несостоявшегося  запроса котировок в </a:t>
            </a:r>
            <a:r>
              <a:rPr lang="ru-RU" sz="1000" b="1" dirty="0">
                <a:solidFill>
                  <a:srgbClr val="C00000"/>
                </a:solidFill>
              </a:rPr>
              <a:t>электронной форме</a:t>
            </a:r>
            <a:r>
              <a:rPr lang="ru-RU" sz="1000" b="1" dirty="0" smtClean="0">
                <a:solidFill>
                  <a:srgbClr val="C00000"/>
                </a:solidFill>
              </a:rPr>
              <a:t>, если </a:t>
            </a:r>
            <a:r>
              <a:rPr lang="ru-RU" sz="1000" b="1" dirty="0">
                <a:solidFill>
                  <a:srgbClr val="C00000"/>
                </a:solidFill>
              </a:rPr>
              <a:t>подана только одна заявка на участие в запросе котировок в электронной форме или только одна заявка на участие в запросе котировок в электронной форме признана соответствующей требованиям, установленным в извещении о проведении запроса котировок в электронной </a:t>
            </a:r>
            <a:r>
              <a:rPr lang="ru-RU" sz="1000" b="1" dirty="0" smtClean="0">
                <a:solidFill>
                  <a:srgbClr val="C00000"/>
                </a:solidFill>
              </a:rPr>
              <a:t>форме (п.1ч.14 ст.82.1)</a:t>
            </a:r>
            <a:endParaRPr lang="ru-RU" sz="1000" b="1" dirty="0">
              <a:solidFill>
                <a:srgbClr val="C00000"/>
              </a:solidFill>
            </a:endParaRPr>
          </a:p>
          <a:p>
            <a:pPr algn="ctr"/>
            <a:endParaRPr lang="ru-RU" sz="1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7612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1529541" y="-22827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b="1" dirty="0" smtClean="0">
                <a:latin typeface="Arial Narrow" panose="020B0606020202030204" pitchFamily="34" charset="0"/>
              </a:rPr>
              <a:t>Перечень исключительных закупок, которые включаются в расчёт </a:t>
            </a:r>
            <a:r>
              <a:rPr lang="ru-RU" b="1" dirty="0">
                <a:latin typeface="Arial Narrow" panose="020B0606020202030204" pitchFamily="34" charset="0"/>
              </a:rPr>
              <a:t>совокупного годового объёма </a:t>
            </a:r>
            <a:r>
              <a:rPr lang="ru-RU" b="1" dirty="0" smtClean="0">
                <a:latin typeface="Arial Narrow" panose="020B0606020202030204" pitchFamily="34" charset="0"/>
              </a:rPr>
              <a:t>закупок (ч.1.1 ст.30 44-ФЗ) </a:t>
            </a:r>
            <a:r>
              <a:rPr lang="ru-RU" b="1" dirty="0">
                <a:latin typeface="Arial Narrow" panose="020B0606020202030204" pitchFamily="34" charset="0"/>
              </a:rPr>
              <a:t/>
            </a:r>
            <a:br>
              <a:rPr lang="ru-RU" b="1" dirty="0">
                <a:latin typeface="Arial Narrow" panose="020B0606020202030204" pitchFamily="34" charset="0"/>
              </a:rPr>
            </a:br>
            <a:endParaRPr lang="ru-RU" altLang="ru-RU" b="1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Gotham Pro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888918" y="-217110"/>
            <a:ext cx="2776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600" b="1" dirty="0" smtClean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r>
              <a:rPr lang="ru-RU" sz="1600" b="1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2</a:t>
            </a:r>
            <a:endParaRPr lang="ru-RU" sz="1600" b="1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08000" y="723900"/>
            <a:ext cx="11380918" cy="0"/>
          </a:xfrm>
          <a:prstGeom prst="line">
            <a:avLst/>
          </a:prstGeom>
          <a:ln w="34925">
            <a:gradFill flip="none" rotWithShape="1">
              <a:gsLst>
                <a:gs pos="0">
                  <a:schemeClr val="tx2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Нашивка 46"/>
          <p:cNvSpPr/>
          <p:nvPr/>
        </p:nvSpPr>
        <p:spPr>
          <a:xfrm>
            <a:off x="400050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5" name="Нашивка 49"/>
          <p:cNvSpPr/>
          <p:nvPr/>
        </p:nvSpPr>
        <p:spPr>
          <a:xfrm>
            <a:off x="314325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6" name="Нашивка 59"/>
          <p:cNvSpPr/>
          <p:nvPr/>
        </p:nvSpPr>
        <p:spPr>
          <a:xfrm>
            <a:off x="228600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grpSp>
        <p:nvGrpSpPr>
          <p:cNvPr id="20" name="Группа 19"/>
          <p:cNvGrpSpPr/>
          <p:nvPr/>
        </p:nvGrpSpPr>
        <p:grpSpPr>
          <a:xfrm>
            <a:off x="931025" y="1137482"/>
            <a:ext cx="10341033" cy="2701187"/>
            <a:chOff x="5236198" y="141048"/>
            <a:chExt cx="2323406" cy="1341284"/>
          </a:xfrm>
          <a:effectLst>
            <a:glow rad="228600">
              <a:schemeClr val="accent3">
                <a:satMod val="175000"/>
                <a:alpha val="40000"/>
              </a:schemeClr>
            </a:glow>
          </a:effectLst>
        </p:grpSpPr>
        <p:sp>
          <p:nvSpPr>
            <p:cNvPr id="22" name="Скругленный прямоугольник 21"/>
            <p:cNvSpPr/>
            <p:nvPr/>
          </p:nvSpPr>
          <p:spPr>
            <a:xfrm>
              <a:off x="5236198" y="141048"/>
              <a:ext cx="2323406" cy="1341284"/>
            </a:xfrm>
            <a:prstGeom prst="roundRect">
              <a:avLst/>
            </a:prstGeom>
            <a:ln w="19050">
              <a:solidFill>
                <a:schemeClr val="accent6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Скругленный прямоугольник 4"/>
            <p:cNvSpPr txBox="1"/>
            <p:nvPr/>
          </p:nvSpPr>
          <p:spPr>
            <a:xfrm>
              <a:off x="5301674" y="177351"/>
              <a:ext cx="2192454" cy="1268677"/>
            </a:xfrm>
            <a:prstGeom prst="rect">
              <a:avLst/>
            </a:prstGeom>
            <a:ln w="19050">
              <a:solidFill>
                <a:schemeClr val="accent6">
                  <a:lumMod val="75000"/>
                </a:schemeClr>
              </a:solidFill>
              <a:prstDash val="dash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4290" tIns="34290" rIns="34290" bIns="34290" numCol="1" spcCol="1270" anchor="ctr" anchorCtr="0">
              <a:noAutofit/>
            </a:bodyPr>
            <a:lstStyle/>
            <a:p>
              <a:pPr algn="ctr"/>
              <a:endParaRPr lang="ru-RU" sz="2000" b="1" dirty="0" smtClean="0">
                <a:solidFill>
                  <a:schemeClr val="tx1"/>
                </a:solidFill>
                <a:latin typeface="Arial Narrow" panose="020B0606020202030204" pitchFamily="34" charset="0"/>
              </a:endParaRPr>
            </a:p>
            <a:p>
              <a:pPr algn="ctr"/>
              <a:endParaRPr lang="ru-RU" sz="2000" b="1" dirty="0" smtClean="0">
                <a:solidFill>
                  <a:schemeClr val="tx1"/>
                </a:solidFill>
                <a:latin typeface="Arial Narrow" panose="020B0606020202030204" pitchFamily="34" charset="0"/>
              </a:endParaRPr>
            </a:p>
            <a:p>
              <a:endParaRPr lang="ru-RU" sz="2000" b="1" dirty="0" smtClean="0">
                <a:solidFill>
                  <a:schemeClr val="tx1"/>
                </a:solidFill>
              </a:endParaRPr>
            </a:p>
            <a:p>
              <a:endParaRPr lang="ru-RU" sz="2000" b="1" dirty="0" smtClean="0">
                <a:solidFill>
                  <a:schemeClr val="tx1"/>
                </a:solidFill>
              </a:endParaRPr>
            </a:p>
            <a:p>
              <a:r>
                <a:rPr lang="ru-RU" sz="2000" b="1" dirty="0" smtClean="0">
                  <a:solidFill>
                    <a:schemeClr val="tx1"/>
                  </a:solidFill>
                </a:rPr>
                <a:t>ч.1 ст.55: закупка у ед. поставщика в случае признания конкурса несостоявшимся </a:t>
              </a:r>
              <a:r>
                <a:rPr lang="ru-RU" dirty="0"/>
                <a:t>в связи с тем, </a:t>
              </a:r>
              <a:r>
                <a:rPr lang="ru-RU" dirty="0" smtClean="0"/>
                <a:t>что:</a:t>
              </a:r>
            </a:p>
            <a:p>
              <a:pPr marL="285750" indent="-285750">
                <a:buFontTx/>
                <a:buChar char="-"/>
              </a:pPr>
              <a:r>
                <a:rPr lang="ru-RU" dirty="0" smtClean="0"/>
                <a:t>по </a:t>
              </a:r>
              <a:r>
                <a:rPr lang="ru-RU" dirty="0"/>
                <a:t>окончании срока подачи заявок на участие в конкурсе подана только одна заявка, при этом такая заявка признана соответствующей </a:t>
              </a:r>
              <a:r>
                <a:rPr lang="ru-RU" dirty="0" smtClean="0"/>
                <a:t>требованиям 44-ФЗ;</a:t>
              </a:r>
            </a:p>
            <a:p>
              <a:pPr marL="285750" indent="-285750">
                <a:buFontTx/>
                <a:buChar char="-"/>
              </a:pPr>
              <a:r>
                <a:rPr lang="ru-RU" dirty="0" smtClean="0"/>
                <a:t>по </a:t>
              </a:r>
              <a:r>
                <a:rPr lang="ru-RU" dirty="0"/>
                <a:t>результатам рассмотрения заявок на участие в конкурсе только одна заявка признана соответствующей </a:t>
              </a:r>
              <a:r>
                <a:rPr lang="ru-RU" dirty="0" smtClean="0"/>
                <a:t>требованиям </a:t>
              </a:r>
              <a:r>
                <a:rPr lang="ru-RU" dirty="0"/>
                <a:t>44-ФЗ</a:t>
              </a:r>
              <a:r>
                <a:rPr lang="ru-RU" dirty="0" smtClean="0"/>
                <a:t>;</a:t>
              </a:r>
            </a:p>
            <a:p>
              <a:pPr marL="285750" indent="-285750">
                <a:buFontTx/>
                <a:buChar char="-"/>
              </a:pPr>
              <a:r>
                <a:rPr lang="ru-RU" dirty="0"/>
                <a:t>по результатам </a:t>
              </a:r>
              <a:r>
                <a:rPr lang="ru-RU" dirty="0" err="1"/>
                <a:t>предквалификационного</a:t>
              </a:r>
              <a:r>
                <a:rPr lang="ru-RU" dirty="0"/>
                <a:t> отбора только один участник закупки признан соответствующим установленным единым требованиям, дополнительным требованиям и заявка такого участника признана соответствующей </a:t>
              </a:r>
              <a:r>
                <a:rPr lang="ru-RU" dirty="0" smtClean="0"/>
                <a:t>требованиям 44-ФЗ.</a:t>
              </a:r>
              <a:endParaRPr lang="ru-RU" dirty="0"/>
            </a:p>
            <a:p>
              <a:endParaRPr lang="ru-RU" dirty="0"/>
            </a:p>
            <a:p>
              <a:pPr marL="285750" indent="-285750">
                <a:buFontTx/>
                <a:buChar char="-"/>
              </a:pPr>
              <a:endParaRPr lang="ru-RU" dirty="0"/>
            </a:p>
            <a:p>
              <a:r>
                <a:rPr lang="ru-RU" sz="2000" b="1" dirty="0" smtClean="0">
                  <a:solidFill>
                    <a:schemeClr val="tx1"/>
                  </a:solidFill>
                </a:rPr>
                <a:t> </a:t>
              </a:r>
              <a:r>
                <a:rPr lang="ru-RU" dirty="0"/>
                <a:t/>
              </a:r>
              <a:br>
                <a:rPr lang="ru-RU" dirty="0"/>
              </a:br>
              <a:endParaRPr lang="ru-RU" sz="2000" b="1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</p:grpSp>
      <p:grpSp>
        <p:nvGrpSpPr>
          <p:cNvPr id="17" name="Группа 16"/>
          <p:cNvGrpSpPr/>
          <p:nvPr/>
        </p:nvGrpSpPr>
        <p:grpSpPr>
          <a:xfrm>
            <a:off x="931025" y="3987815"/>
            <a:ext cx="10341033" cy="2141381"/>
            <a:chOff x="5236198" y="141048"/>
            <a:chExt cx="2323406" cy="1341284"/>
          </a:xfrm>
          <a:effectLst>
            <a:glow rad="228600">
              <a:schemeClr val="accent3">
                <a:satMod val="175000"/>
                <a:alpha val="40000"/>
              </a:schemeClr>
            </a:glow>
          </a:effectLst>
        </p:grpSpPr>
        <p:sp>
          <p:nvSpPr>
            <p:cNvPr id="18" name="Скругленный прямоугольник 17"/>
            <p:cNvSpPr/>
            <p:nvPr/>
          </p:nvSpPr>
          <p:spPr>
            <a:xfrm>
              <a:off x="5236198" y="141048"/>
              <a:ext cx="2323406" cy="1341284"/>
            </a:xfrm>
            <a:prstGeom prst="roundRect">
              <a:avLst/>
            </a:prstGeom>
            <a:ln w="19050">
              <a:solidFill>
                <a:schemeClr val="accent6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Скругленный прямоугольник 4"/>
            <p:cNvSpPr txBox="1"/>
            <p:nvPr/>
          </p:nvSpPr>
          <p:spPr>
            <a:xfrm>
              <a:off x="5301674" y="214283"/>
              <a:ext cx="2192454" cy="1212554"/>
            </a:xfrm>
            <a:prstGeom prst="rect">
              <a:avLst/>
            </a:prstGeom>
            <a:ln w="19050">
              <a:solidFill>
                <a:schemeClr val="accent6">
                  <a:lumMod val="75000"/>
                </a:schemeClr>
              </a:solidFill>
              <a:prstDash val="dash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4290" tIns="34290" rIns="34290" bIns="34290" numCol="1" spcCol="1270" anchor="ctr" anchorCtr="0">
              <a:noAutofit/>
            </a:bodyPr>
            <a:lstStyle/>
            <a:p>
              <a:pPr algn="ctr"/>
              <a:endParaRPr lang="ru-RU" sz="2000" b="1" dirty="0" smtClean="0">
                <a:solidFill>
                  <a:schemeClr val="tx1"/>
                </a:solidFill>
                <a:latin typeface="Arial Narrow" panose="020B0606020202030204" pitchFamily="34" charset="0"/>
              </a:endParaRPr>
            </a:p>
            <a:p>
              <a:pPr algn="ctr"/>
              <a:endParaRPr lang="ru-RU" sz="2000" b="1" dirty="0" smtClean="0">
                <a:solidFill>
                  <a:schemeClr val="tx1"/>
                </a:solidFill>
                <a:latin typeface="Arial Narrow" panose="020B0606020202030204" pitchFamily="34" charset="0"/>
              </a:endParaRPr>
            </a:p>
            <a:p>
              <a:endParaRPr lang="ru-RU" sz="2000" b="1" dirty="0" smtClean="0">
                <a:solidFill>
                  <a:schemeClr val="tx1"/>
                </a:solidFill>
              </a:endParaRPr>
            </a:p>
            <a:p>
              <a:endParaRPr lang="ru-RU" sz="2000" b="1" dirty="0" smtClean="0">
                <a:solidFill>
                  <a:schemeClr val="tx1"/>
                </a:solidFill>
              </a:endParaRPr>
            </a:p>
            <a:p>
              <a:r>
                <a:rPr lang="ru-RU" sz="2000" b="1" dirty="0" smtClean="0">
                  <a:solidFill>
                    <a:schemeClr val="tx1"/>
                  </a:solidFill>
                </a:rPr>
                <a:t>ч.7 ст.55: закупка у ед. поставщика в случае признания двухэтапного конкурса несостоявшимся </a:t>
              </a:r>
              <a:r>
                <a:rPr lang="ru-RU" dirty="0"/>
                <a:t>в связи с тем, </a:t>
              </a:r>
              <a:r>
                <a:rPr lang="ru-RU" dirty="0" smtClean="0">
                  <a:solidFill>
                    <a:schemeClr val="tx1"/>
                  </a:solidFill>
                </a:rPr>
                <a:t>что по окончании срока подачи окончательных заявок на участие в конкурсе подана только 1 такая заявка, при этом заявка признана соответствующей требованиям 44-ФЗ и конкурсной документации или по результатам рассмотрения окончательных заявок на участие в двухэтапном конкурсе только одна заявка признана соответствующей требованиям 44—ФЗ и конкурсной документации</a:t>
              </a:r>
              <a:endParaRPr lang="ru-RU" dirty="0">
                <a:solidFill>
                  <a:schemeClr val="tx1"/>
                </a:solidFill>
                <a:hlinkClick r:id="rId2"/>
              </a:endParaRPr>
            </a:p>
            <a:p>
              <a:endParaRPr lang="ru-RU" dirty="0"/>
            </a:p>
            <a:p>
              <a:pPr marL="285750" indent="-285750">
                <a:buFontTx/>
                <a:buChar char="-"/>
              </a:pPr>
              <a:endParaRPr lang="ru-RU" dirty="0"/>
            </a:p>
            <a:p>
              <a:r>
                <a:rPr lang="ru-RU" sz="2000" b="1" dirty="0" smtClean="0">
                  <a:solidFill>
                    <a:schemeClr val="tx1"/>
                  </a:solidFill>
                </a:rPr>
                <a:t> </a:t>
              </a:r>
              <a:r>
                <a:rPr lang="ru-RU" dirty="0"/>
                <a:t/>
              </a:r>
              <a:br>
                <a:rPr lang="ru-RU" dirty="0"/>
              </a:br>
              <a:endParaRPr lang="ru-RU" sz="2000" b="1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30023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1529541" y="-22827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b="1" dirty="0" smtClean="0">
                <a:latin typeface="Arial Narrow" panose="020B0606020202030204" pitchFamily="34" charset="0"/>
              </a:rPr>
              <a:t>Перечень исключительных закупок, которые включаются в расчёт </a:t>
            </a:r>
            <a:r>
              <a:rPr lang="ru-RU" b="1" dirty="0">
                <a:latin typeface="Arial Narrow" panose="020B0606020202030204" pitchFamily="34" charset="0"/>
              </a:rPr>
              <a:t>совокупного годового объёма </a:t>
            </a:r>
            <a:r>
              <a:rPr lang="ru-RU" b="1" dirty="0" smtClean="0">
                <a:latin typeface="Arial Narrow" panose="020B0606020202030204" pitchFamily="34" charset="0"/>
              </a:rPr>
              <a:t>закупок (ч.1.1 ст.30 44-ФЗ) </a:t>
            </a:r>
            <a:r>
              <a:rPr lang="ru-RU" b="1" dirty="0">
                <a:latin typeface="Arial Narrow" panose="020B0606020202030204" pitchFamily="34" charset="0"/>
              </a:rPr>
              <a:t/>
            </a:r>
            <a:br>
              <a:rPr lang="ru-RU" b="1" dirty="0">
                <a:latin typeface="Arial Narrow" panose="020B0606020202030204" pitchFamily="34" charset="0"/>
              </a:rPr>
            </a:br>
            <a:endParaRPr lang="ru-RU" altLang="ru-RU" b="1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Gotham Pro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888918" y="-217110"/>
            <a:ext cx="2776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600" b="1" dirty="0" smtClean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r>
              <a:rPr lang="ru-RU" sz="1600" b="1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3</a:t>
            </a:r>
            <a:endParaRPr lang="ru-RU" sz="1600" b="1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08000" y="723900"/>
            <a:ext cx="11380918" cy="0"/>
          </a:xfrm>
          <a:prstGeom prst="line">
            <a:avLst/>
          </a:prstGeom>
          <a:ln w="34925">
            <a:gradFill flip="none" rotWithShape="1">
              <a:gsLst>
                <a:gs pos="0">
                  <a:schemeClr val="tx2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Нашивка 46"/>
          <p:cNvSpPr/>
          <p:nvPr/>
        </p:nvSpPr>
        <p:spPr>
          <a:xfrm>
            <a:off x="400050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5" name="Нашивка 49"/>
          <p:cNvSpPr/>
          <p:nvPr/>
        </p:nvSpPr>
        <p:spPr>
          <a:xfrm>
            <a:off x="314325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6" name="Нашивка 59"/>
          <p:cNvSpPr/>
          <p:nvPr/>
        </p:nvSpPr>
        <p:spPr>
          <a:xfrm>
            <a:off x="228600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grpSp>
        <p:nvGrpSpPr>
          <p:cNvPr id="20" name="Группа 19"/>
          <p:cNvGrpSpPr/>
          <p:nvPr/>
        </p:nvGrpSpPr>
        <p:grpSpPr>
          <a:xfrm>
            <a:off x="931025" y="1137482"/>
            <a:ext cx="10341033" cy="4674843"/>
            <a:chOff x="5236198" y="141048"/>
            <a:chExt cx="2323406" cy="1341284"/>
          </a:xfrm>
          <a:effectLst>
            <a:glow rad="228600">
              <a:schemeClr val="accent3">
                <a:satMod val="175000"/>
                <a:alpha val="40000"/>
              </a:schemeClr>
            </a:glow>
          </a:effectLst>
        </p:grpSpPr>
        <p:sp>
          <p:nvSpPr>
            <p:cNvPr id="22" name="Скругленный прямоугольник 21"/>
            <p:cNvSpPr/>
            <p:nvPr/>
          </p:nvSpPr>
          <p:spPr>
            <a:xfrm>
              <a:off x="5236198" y="141048"/>
              <a:ext cx="2323406" cy="1341284"/>
            </a:xfrm>
            <a:prstGeom prst="roundRect">
              <a:avLst/>
            </a:prstGeom>
            <a:ln w="19050">
              <a:solidFill>
                <a:schemeClr val="accent6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Скругленный прямоугольник 4"/>
            <p:cNvSpPr txBox="1"/>
            <p:nvPr/>
          </p:nvSpPr>
          <p:spPr>
            <a:xfrm>
              <a:off x="5323449" y="213252"/>
              <a:ext cx="2192454" cy="1180243"/>
            </a:xfrm>
            <a:prstGeom prst="rect">
              <a:avLst/>
            </a:prstGeom>
            <a:ln w="19050">
              <a:solidFill>
                <a:schemeClr val="accent6">
                  <a:lumMod val="75000"/>
                </a:schemeClr>
              </a:solidFill>
              <a:prstDash val="dash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4290" tIns="34290" rIns="34290" bIns="34290" numCol="1" spcCol="1270" anchor="ctr" anchorCtr="0">
              <a:noAutofit/>
            </a:bodyPr>
            <a:lstStyle/>
            <a:p>
              <a:pPr algn="ctr"/>
              <a:endParaRPr lang="ru-RU" sz="2000" b="1" dirty="0" smtClean="0">
                <a:solidFill>
                  <a:schemeClr val="tx1"/>
                </a:solidFill>
                <a:latin typeface="Arial Narrow" panose="020B0606020202030204" pitchFamily="34" charset="0"/>
              </a:endParaRPr>
            </a:p>
            <a:p>
              <a:pPr algn="ctr"/>
              <a:endParaRPr lang="ru-RU" sz="2000" b="1" dirty="0" smtClean="0">
                <a:solidFill>
                  <a:schemeClr val="tx1"/>
                </a:solidFill>
                <a:latin typeface="Arial Narrow" panose="020B0606020202030204" pitchFamily="34" charset="0"/>
              </a:endParaRPr>
            </a:p>
            <a:p>
              <a:endParaRPr lang="ru-RU" sz="2000" b="1" dirty="0" smtClean="0">
                <a:solidFill>
                  <a:schemeClr val="tx1"/>
                </a:solidFill>
              </a:endParaRPr>
            </a:p>
            <a:p>
              <a:endParaRPr lang="ru-RU" sz="2000" b="1" dirty="0" smtClean="0">
                <a:solidFill>
                  <a:schemeClr val="tx1"/>
                </a:solidFill>
              </a:endParaRPr>
            </a:p>
            <a:p>
              <a:endParaRPr lang="ru-RU" sz="2000" b="1" dirty="0" smtClean="0">
                <a:solidFill>
                  <a:schemeClr val="tx1"/>
                </a:solidFill>
              </a:endParaRPr>
            </a:p>
            <a:p>
              <a:r>
                <a:rPr lang="ru-RU" sz="2000" b="1" dirty="0" smtClean="0">
                  <a:solidFill>
                    <a:schemeClr val="tx1"/>
                  </a:solidFill>
                </a:rPr>
                <a:t>ч.1, ч.2 и ч.5 ст.55.1: закупка у ед. поставщика в случае признания открытого конкурса в электронной форме несостоявшимся </a:t>
              </a:r>
              <a:r>
                <a:rPr lang="ru-RU" dirty="0"/>
                <a:t>в связи с тем, </a:t>
              </a:r>
              <a:r>
                <a:rPr lang="ru-RU" dirty="0" smtClean="0"/>
                <a:t>что:</a:t>
              </a:r>
            </a:p>
            <a:p>
              <a:pPr marL="285750" indent="-285750">
                <a:buFontTx/>
                <a:buChar char="-"/>
              </a:pPr>
              <a:r>
                <a:rPr lang="ru-RU" dirty="0" smtClean="0"/>
                <a:t>по </a:t>
              </a:r>
              <a:r>
                <a:rPr lang="ru-RU" dirty="0"/>
                <a:t>окончании срока подачи заявок на участие в открытом конкурсе в электронной форме подана только одна </a:t>
              </a:r>
              <a:r>
                <a:rPr lang="ru-RU" dirty="0" smtClean="0"/>
                <a:t>заявка,</a:t>
              </a:r>
            </a:p>
            <a:p>
              <a:pPr marL="285750" indent="-285750">
                <a:buFontTx/>
                <a:buChar char="-"/>
              </a:pPr>
              <a:r>
                <a:rPr lang="ru-RU" dirty="0"/>
                <a:t>по результатам рассмотрения первых частей заявок на участие в открытом конкурсе в электронной форме только одна заявка соответствует требованиям, указанным в конкурсной документации</a:t>
              </a:r>
            </a:p>
            <a:p>
              <a:pPr marL="285750" indent="-285750">
                <a:buFontTx/>
                <a:buChar char="-"/>
              </a:pPr>
              <a:r>
                <a:rPr lang="ru-RU" dirty="0"/>
                <a:t>по результатам рассмотрения вторых частей заявок на участие в открытом конкурсе в электронной форме только одна такая заявка соответствует требованиям, установленным конкурсной </a:t>
              </a:r>
              <a:r>
                <a:rPr lang="ru-RU" dirty="0" smtClean="0"/>
                <a:t>документацией.</a:t>
              </a:r>
            </a:p>
            <a:p>
              <a:pPr marL="285750" indent="-285750">
                <a:buFontTx/>
                <a:buChar char="-"/>
              </a:pPr>
              <a:endParaRPr lang="ru-RU" dirty="0"/>
            </a:p>
            <a:p>
              <a:endParaRPr lang="ru-RU" dirty="0"/>
            </a:p>
            <a:p>
              <a:pPr marL="285750" indent="-285750">
                <a:buFontTx/>
                <a:buChar char="-"/>
              </a:pPr>
              <a:endParaRPr lang="ru-RU" dirty="0"/>
            </a:p>
            <a:p>
              <a:r>
                <a:rPr lang="ru-RU" sz="2000" b="1" dirty="0" smtClean="0">
                  <a:solidFill>
                    <a:schemeClr val="tx1"/>
                  </a:solidFill>
                </a:rPr>
                <a:t> </a:t>
              </a:r>
              <a:r>
                <a:rPr lang="ru-RU" dirty="0"/>
                <a:t/>
              </a:r>
              <a:br>
                <a:rPr lang="ru-RU" dirty="0"/>
              </a:br>
              <a:endParaRPr lang="ru-RU" sz="2000" b="1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63677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1529541" y="-22827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b="1" dirty="0" smtClean="0">
                <a:latin typeface="Arial Narrow" panose="020B0606020202030204" pitchFamily="34" charset="0"/>
              </a:rPr>
              <a:t>Перечень исключительных закупок, которые включаются в расчёт </a:t>
            </a:r>
            <a:r>
              <a:rPr lang="ru-RU" b="1" dirty="0">
                <a:latin typeface="Arial Narrow" panose="020B0606020202030204" pitchFamily="34" charset="0"/>
              </a:rPr>
              <a:t>совокупного годового объёма </a:t>
            </a:r>
            <a:r>
              <a:rPr lang="ru-RU" b="1" dirty="0" smtClean="0">
                <a:latin typeface="Arial Narrow" panose="020B0606020202030204" pitchFamily="34" charset="0"/>
              </a:rPr>
              <a:t>закупок (ч.1.1 ст.30 44-ФЗ) </a:t>
            </a:r>
            <a:r>
              <a:rPr lang="ru-RU" b="1" dirty="0">
                <a:latin typeface="Arial Narrow" panose="020B0606020202030204" pitchFamily="34" charset="0"/>
              </a:rPr>
              <a:t/>
            </a:r>
            <a:br>
              <a:rPr lang="ru-RU" b="1" dirty="0">
                <a:latin typeface="Arial Narrow" panose="020B0606020202030204" pitchFamily="34" charset="0"/>
              </a:rPr>
            </a:br>
            <a:endParaRPr lang="ru-RU" altLang="ru-RU" b="1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Gotham Pro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888918" y="-217110"/>
            <a:ext cx="2776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600" b="1" dirty="0" smtClean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r>
              <a:rPr lang="ru-RU" sz="1600" b="1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4</a:t>
            </a:r>
            <a:endParaRPr lang="ru-RU" sz="1600" b="1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08000" y="723900"/>
            <a:ext cx="11380918" cy="0"/>
          </a:xfrm>
          <a:prstGeom prst="line">
            <a:avLst/>
          </a:prstGeom>
          <a:ln w="34925">
            <a:gradFill flip="none" rotWithShape="1">
              <a:gsLst>
                <a:gs pos="0">
                  <a:schemeClr val="tx2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Нашивка 46"/>
          <p:cNvSpPr/>
          <p:nvPr/>
        </p:nvSpPr>
        <p:spPr>
          <a:xfrm>
            <a:off x="400050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5" name="Нашивка 49"/>
          <p:cNvSpPr/>
          <p:nvPr/>
        </p:nvSpPr>
        <p:spPr>
          <a:xfrm>
            <a:off x="314325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6" name="Нашивка 59"/>
          <p:cNvSpPr/>
          <p:nvPr/>
        </p:nvSpPr>
        <p:spPr>
          <a:xfrm>
            <a:off x="228600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grpSp>
        <p:nvGrpSpPr>
          <p:cNvPr id="20" name="Группа 19"/>
          <p:cNvGrpSpPr/>
          <p:nvPr/>
        </p:nvGrpSpPr>
        <p:grpSpPr>
          <a:xfrm>
            <a:off x="931025" y="1137482"/>
            <a:ext cx="10341033" cy="4674843"/>
            <a:chOff x="5236198" y="141048"/>
            <a:chExt cx="2323406" cy="1341284"/>
          </a:xfrm>
          <a:effectLst>
            <a:glow rad="228600">
              <a:schemeClr val="accent3">
                <a:satMod val="175000"/>
                <a:alpha val="40000"/>
              </a:schemeClr>
            </a:glow>
          </a:effectLst>
        </p:grpSpPr>
        <p:sp>
          <p:nvSpPr>
            <p:cNvPr id="22" name="Скругленный прямоугольник 21"/>
            <p:cNvSpPr/>
            <p:nvPr/>
          </p:nvSpPr>
          <p:spPr>
            <a:xfrm>
              <a:off x="5236198" y="141048"/>
              <a:ext cx="2323406" cy="1341284"/>
            </a:xfrm>
            <a:prstGeom prst="roundRect">
              <a:avLst/>
            </a:prstGeom>
            <a:ln w="19050">
              <a:solidFill>
                <a:schemeClr val="accent6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Скругленный прямоугольник 4"/>
            <p:cNvSpPr txBox="1"/>
            <p:nvPr/>
          </p:nvSpPr>
          <p:spPr>
            <a:xfrm>
              <a:off x="5323449" y="213252"/>
              <a:ext cx="2192454" cy="1180243"/>
            </a:xfrm>
            <a:prstGeom prst="rect">
              <a:avLst/>
            </a:prstGeom>
            <a:ln w="19050">
              <a:solidFill>
                <a:schemeClr val="accent6">
                  <a:lumMod val="75000"/>
                </a:schemeClr>
              </a:solidFill>
              <a:prstDash val="dash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4290" tIns="34290" rIns="34290" bIns="34290" numCol="1" spcCol="1270" anchor="ctr" anchorCtr="0">
              <a:noAutofit/>
            </a:bodyPr>
            <a:lstStyle/>
            <a:p>
              <a:pPr algn="ctr"/>
              <a:endParaRPr lang="ru-RU" sz="2000" b="1" dirty="0" smtClean="0">
                <a:solidFill>
                  <a:schemeClr val="tx1"/>
                </a:solidFill>
                <a:latin typeface="Arial Narrow" panose="020B0606020202030204" pitchFamily="34" charset="0"/>
              </a:endParaRPr>
            </a:p>
            <a:p>
              <a:pPr algn="ctr"/>
              <a:endParaRPr lang="ru-RU" sz="2000" b="1" dirty="0" smtClean="0">
                <a:solidFill>
                  <a:schemeClr val="tx1"/>
                </a:solidFill>
                <a:latin typeface="Arial Narrow" panose="020B0606020202030204" pitchFamily="34" charset="0"/>
              </a:endParaRPr>
            </a:p>
            <a:p>
              <a:endParaRPr lang="ru-RU" sz="2000" b="1" dirty="0" smtClean="0">
                <a:solidFill>
                  <a:schemeClr val="tx1"/>
                </a:solidFill>
              </a:endParaRPr>
            </a:p>
            <a:p>
              <a:endParaRPr lang="ru-RU" sz="2000" b="1" dirty="0" smtClean="0">
                <a:solidFill>
                  <a:schemeClr val="tx1"/>
                </a:solidFill>
              </a:endParaRPr>
            </a:p>
            <a:p>
              <a:endParaRPr lang="ru-RU" sz="2000" b="1" dirty="0" smtClean="0">
                <a:solidFill>
                  <a:schemeClr val="tx1"/>
                </a:solidFill>
              </a:endParaRPr>
            </a:p>
            <a:p>
              <a:r>
                <a:rPr lang="ru-RU" sz="2000" b="1" dirty="0" smtClean="0">
                  <a:solidFill>
                    <a:schemeClr val="tx1"/>
                  </a:solidFill>
                </a:rPr>
                <a:t>ч.1-3.1 ст.71: закупка у ед. поставщика в случае признания электронного аукциона несостоявшимся </a:t>
              </a:r>
              <a:r>
                <a:rPr lang="ru-RU" dirty="0"/>
                <a:t>в связи с тем, </a:t>
              </a:r>
              <a:r>
                <a:rPr lang="ru-RU" dirty="0" smtClean="0"/>
                <a:t>что:</a:t>
              </a:r>
            </a:p>
            <a:p>
              <a:pPr marL="285750" indent="-285750">
                <a:buFontTx/>
                <a:buChar char="-"/>
              </a:pPr>
              <a:r>
                <a:rPr lang="ru-RU" dirty="0"/>
                <a:t> по окончании срока подачи заявок на участие в таком аукционе подана только одна заявка на участие в </a:t>
              </a:r>
              <a:r>
                <a:rPr lang="ru-RU" dirty="0" smtClean="0"/>
                <a:t>нем,</a:t>
              </a:r>
            </a:p>
            <a:p>
              <a:pPr marL="285750" indent="-285750">
                <a:buFontTx/>
                <a:buChar char="-"/>
              </a:pPr>
              <a:r>
                <a:rPr lang="ru-RU" dirty="0" smtClean="0"/>
                <a:t>аукционной </a:t>
              </a:r>
              <a:r>
                <a:rPr lang="ru-RU" dirty="0"/>
                <a:t>комиссией принято решение о признании только одного участника закупки, </a:t>
              </a:r>
              <a:r>
                <a:rPr lang="ru-RU" dirty="0" smtClean="0"/>
                <a:t> </a:t>
              </a:r>
            </a:p>
            <a:p>
              <a:r>
                <a:rPr lang="ru-RU" dirty="0"/>
                <a:t> </a:t>
              </a:r>
              <a:r>
                <a:rPr lang="ru-RU" dirty="0" smtClean="0"/>
                <a:t>     подавшего </a:t>
              </a:r>
              <a:r>
                <a:rPr lang="ru-RU" dirty="0"/>
                <a:t>заявку на участие в таком аукционе, его </a:t>
              </a:r>
              <a:r>
                <a:rPr lang="ru-RU" dirty="0" smtClean="0"/>
                <a:t>участником,</a:t>
              </a:r>
              <a:endParaRPr lang="ru-RU" dirty="0"/>
            </a:p>
            <a:p>
              <a:pPr marL="285750" indent="-285750">
                <a:buFontTx/>
                <a:buChar char="-"/>
              </a:pPr>
              <a:r>
                <a:rPr lang="ru-RU" dirty="0"/>
                <a:t>в течение десяти минут после начала проведения такого аукциона ни один из его участников не подал предложение о цене </a:t>
              </a:r>
              <a:r>
                <a:rPr lang="ru-RU" dirty="0" smtClean="0"/>
                <a:t>контракта,</a:t>
              </a:r>
              <a:endParaRPr lang="ru-RU" dirty="0"/>
            </a:p>
            <a:p>
              <a:pPr marL="285750" indent="-285750">
                <a:buFontTx/>
                <a:buChar char="-"/>
              </a:pPr>
              <a:r>
                <a:rPr lang="ru-RU" dirty="0"/>
                <a:t>аукционной комиссией принято решение о соответствии требованиям, установленным документацией об электронном аукционе, только одной второй части заявки на участие в нем, контракт с участником такого аукциона, подавшим указанную </a:t>
              </a:r>
              <a:r>
                <a:rPr lang="ru-RU" dirty="0" smtClean="0"/>
                <a:t>заявку.</a:t>
              </a:r>
            </a:p>
            <a:p>
              <a:pPr marL="285750" indent="-285750">
                <a:buFontTx/>
                <a:buChar char="-"/>
              </a:pPr>
              <a:endParaRPr lang="ru-RU" dirty="0"/>
            </a:p>
            <a:p>
              <a:endParaRPr lang="ru-RU" dirty="0"/>
            </a:p>
            <a:p>
              <a:pPr marL="285750" indent="-285750">
                <a:buFontTx/>
                <a:buChar char="-"/>
              </a:pPr>
              <a:endParaRPr lang="ru-RU" dirty="0"/>
            </a:p>
            <a:p>
              <a:r>
                <a:rPr lang="ru-RU" sz="2000" b="1" dirty="0" smtClean="0">
                  <a:solidFill>
                    <a:schemeClr val="tx1"/>
                  </a:solidFill>
                </a:rPr>
                <a:t> </a:t>
              </a:r>
              <a:r>
                <a:rPr lang="ru-RU" dirty="0"/>
                <a:t/>
              </a:r>
              <a:br>
                <a:rPr lang="ru-RU" dirty="0"/>
              </a:br>
              <a:endParaRPr lang="ru-RU" sz="2000" b="1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12717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1529541" y="-22827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b="1" dirty="0" smtClean="0">
                <a:latin typeface="Arial Narrow" panose="020B0606020202030204" pitchFamily="34" charset="0"/>
              </a:rPr>
              <a:t>Перечень исключительных закупок, которые включаются в расчёт </a:t>
            </a:r>
            <a:r>
              <a:rPr lang="ru-RU" b="1" dirty="0">
                <a:latin typeface="Arial Narrow" panose="020B0606020202030204" pitchFamily="34" charset="0"/>
              </a:rPr>
              <a:t>совокупного годового объёма </a:t>
            </a:r>
            <a:r>
              <a:rPr lang="ru-RU" b="1" dirty="0" smtClean="0">
                <a:latin typeface="Arial Narrow" panose="020B0606020202030204" pitchFamily="34" charset="0"/>
              </a:rPr>
              <a:t>закупок (ч.1.1 ст.30 44-ФЗ) </a:t>
            </a:r>
            <a:r>
              <a:rPr lang="ru-RU" b="1" dirty="0">
                <a:latin typeface="Arial Narrow" panose="020B0606020202030204" pitchFamily="34" charset="0"/>
              </a:rPr>
              <a:t/>
            </a:r>
            <a:br>
              <a:rPr lang="ru-RU" b="1" dirty="0">
                <a:latin typeface="Arial Narrow" panose="020B0606020202030204" pitchFamily="34" charset="0"/>
              </a:rPr>
            </a:br>
            <a:endParaRPr lang="ru-RU" altLang="ru-RU" b="1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Gotham Pro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888918" y="-217110"/>
            <a:ext cx="2776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600" b="1" dirty="0" smtClean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r>
              <a:rPr lang="ru-RU" sz="1600" b="1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5</a:t>
            </a:r>
            <a:endParaRPr lang="ru-RU" sz="1600" b="1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08000" y="723900"/>
            <a:ext cx="11380918" cy="0"/>
          </a:xfrm>
          <a:prstGeom prst="line">
            <a:avLst/>
          </a:prstGeom>
          <a:ln w="34925">
            <a:gradFill flip="none" rotWithShape="1">
              <a:gsLst>
                <a:gs pos="0">
                  <a:schemeClr val="tx2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Нашивка 46"/>
          <p:cNvSpPr/>
          <p:nvPr/>
        </p:nvSpPr>
        <p:spPr>
          <a:xfrm>
            <a:off x="400050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5" name="Нашивка 49"/>
          <p:cNvSpPr/>
          <p:nvPr/>
        </p:nvSpPr>
        <p:spPr>
          <a:xfrm>
            <a:off x="314325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6" name="Нашивка 59"/>
          <p:cNvSpPr/>
          <p:nvPr/>
        </p:nvSpPr>
        <p:spPr>
          <a:xfrm>
            <a:off x="228600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grpSp>
        <p:nvGrpSpPr>
          <p:cNvPr id="20" name="Группа 19"/>
          <p:cNvGrpSpPr/>
          <p:nvPr/>
        </p:nvGrpSpPr>
        <p:grpSpPr>
          <a:xfrm>
            <a:off x="931025" y="1137482"/>
            <a:ext cx="10341033" cy="4674843"/>
            <a:chOff x="5236198" y="141048"/>
            <a:chExt cx="2323406" cy="1341284"/>
          </a:xfrm>
          <a:effectLst>
            <a:glow rad="228600">
              <a:schemeClr val="accent3">
                <a:satMod val="175000"/>
                <a:alpha val="40000"/>
              </a:schemeClr>
            </a:glow>
          </a:effectLst>
        </p:grpSpPr>
        <p:sp>
          <p:nvSpPr>
            <p:cNvPr id="22" name="Скругленный прямоугольник 21"/>
            <p:cNvSpPr/>
            <p:nvPr/>
          </p:nvSpPr>
          <p:spPr>
            <a:xfrm>
              <a:off x="5236198" y="141048"/>
              <a:ext cx="2323406" cy="1341284"/>
            </a:xfrm>
            <a:prstGeom prst="roundRect">
              <a:avLst/>
            </a:prstGeom>
            <a:ln w="19050">
              <a:solidFill>
                <a:schemeClr val="accent6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Скругленный прямоугольник 4"/>
            <p:cNvSpPr txBox="1"/>
            <p:nvPr/>
          </p:nvSpPr>
          <p:spPr>
            <a:xfrm>
              <a:off x="5323449" y="213252"/>
              <a:ext cx="2192454" cy="1180243"/>
            </a:xfrm>
            <a:prstGeom prst="rect">
              <a:avLst/>
            </a:prstGeom>
            <a:ln w="19050">
              <a:solidFill>
                <a:schemeClr val="accent6">
                  <a:lumMod val="75000"/>
                </a:schemeClr>
              </a:solidFill>
              <a:prstDash val="dash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4290" tIns="34290" rIns="34290" bIns="34290" numCol="1" spcCol="1270" anchor="ctr" anchorCtr="0">
              <a:noAutofit/>
            </a:bodyPr>
            <a:lstStyle/>
            <a:p>
              <a:pPr algn="ctr"/>
              <a:endParaRPr lang="ru-RU" sz="2000" b="1" dirty="0" smtClean="0">
                <a:solidFill>
                  <a:schemeClr val="tx1"/>
                </a:solidFill>
                <a:latin typeface="Arial Narrow" panose="020B0606020202030204" pitchFamily="34" charset="0"/>
              </a:endParaRPr>
            </a:p>
            <a:p>
              <a:pPr algn="ctr"/>
              <a:endParaRPr lang="ru-RU" sz="2000" b="1" dirty="0" smtClean="0">
                <a:solidFill>
                  <a:schemeClr val="tx1"/>
                </a:solidFill>
                <a:latin typeface="Arial Narrow" panose="020B0606020202030204" pitchFamily="34" charset="0"/>
              </a:endParaRPr>
            </a:p>
            <a:p>
              <a:endParaRPr lang="ru-RU" sz="2000" b="1" dirty="0" smtClean="0">
                <a:solidFill>
                  <a:schemeClr val="tx1"/>
                </a:solidFill>
              </a:endParaRPr>
            </a:p>
            <a:p>
              <a:endParaRPr lang="ru-RU" sz="2000" b="1" dirty="0" smtClean="0">
                <a:solidFill>
                  <a:schemeClr val="tx1"/>
                </a:solidFill>
              </a:endParaRPr>
            </a:p>
            <a:p>
              <a:endParaRPr lang="ru-RU" sz="2000" b="1" dirty="0" smtClean="0">
                <a:solidFill>
                  <a:schemeClr val="tx1"/>
                </a:solidFill>
              </a:endParaRPr>
            </a:p>
            <a:p>
              <a:r>
                <a:rPr lang="ru-RU" sz="2000" b="1" dirty="0" smtClean="0">
                  <a:solidFill>
                    <a:schemeClr val="tx1"/>
                  </a:solidFill>
                </a:rPr>
                <a:t>ч.1 и ч.3 ст.79: закупка у ед. поставщика в случае признания запроса котировок несостоявшимся </a:t>
              </a:r>
              <a:r>
                <a:rPr lang="ru-RU" dirty="0"/>
                <a:t>в связи с тем, </a:t>
              </a:r>
              <a:r>
                <a:rPr lang="ru-RU" dirty="0" smtClean="0"/>
                <a:t>что:</a:t>
              </a:r>
            </a:p>
            <a:p>
              <a:pPr marL="285750" indent="-285750">
                <a:buFontTx/>
                <a:buChar char="-"/>
              </a:pPr>
              <a:r>
                <a:rPr lang="ru-RU" dirty="0"/>
                <a:t> по окончании срока подачи заявок на участие в запросе котировок подана только одна заявка. При этом такая заявка признана соответствующей требованиям </a:t>
              </a:r>
              <a:r>
                <a:rPr lang="ru-RU" dirty="0" smtClean="0"/>
                <a:t>44-ФЗ и </a:t>
              </a:r>
              <a:r>
                <a:rPr lang="ru-RU" dirty="0"/>
                <a:t>требованиям, указанным в извещении о проведении запроса </a:t>
              </a:r>
              <a:r>
                <a:rPr lang="ru-RU" dirty="0" smtClean="0"/>
                <a:t>котировок,</a:t>
              </a:r>
            </a:p>
            <a:p>
              <a:pPr marL="285750" indent="-285750">
                <a:buFontTx/>
                <a:buChar char="-"/>
              </a:pPr>
              <a:r>
                <a:rPr lang="ru-RU" dirty="0" smtClean="0"/>
                <a:t>по </a:t>
              </a:r>
              <a:r>
                <a:rPr lang="ru-RU" dirty="0"/>
                <a:t>результатам рассмотрения заявок на участие в запросе котировок только одна такая </a:t>
              </a:r>
              <a:r>
                <a:rPr lang="ru-RU" dirty="0" smtClean="0"/>
                <a:t>заявка</a:t>
              </a:r>
            </a:p>
            <a:p>
              <a:r>
                <a:rPr lang="ru-RU" dirty="0"/>
                <a:t> </a:t>
              </a:r>
              <a:r>
                <a:rPr lang="ru-RU" dirty="0" smtClean="0"/>
                <a:t>     </a:t>
              </a:r>
              <a:r>
                <a:rPr lang="ru-RU" dirty="0"/>
                <a:t>признана соответствующей требованиям </a:t>
              </a:r>
              <a:r>
                <a:rPr lang="ru-RU" dirty="0" smtClean="0"/>
                <a:t>44-ФЗ и </a:t>
              </a:r>
              <a:r>
                <a:rPr lang="ru-RU" dirty="0"/>
                <a:t>требованиям, указанным в извещении </a:t>
              </a:r>
              <a:r>
                <a:rPr lang="ru-RU" dirty="0" smtClean="0"/>
                <a:t>о</a:t>
              </a:r>
            </a:p>
            <a:p>
              <a:r>
                <a:rPr lang="ru-RU" dirty="0"/>
                <a:t> </a:t>
              </a:r>
              <a:r>
                <a:rPr lang="ru-RU" dirty="0" smtClean="0"/>
                <a:t>     </a:t>
              </a:r>
              <a:r>
                <a:rPr lang="ru-RU" dirty="0"/>
                <a:t>проведении запроса </a:t>
              </a:r>
              <a:r>
                <a:rPr lang="ru-RU" dirty="0" smtClean="0"/>
                <a:t>котировок,</a:t>
              </a:r>
              <a:endParaRPr lang="ru-RU" dirty="0"/>
            </a:p>
            <a:p>
              <a:pPr marL="285750" indent="-285750">
                <a:buFontTx/>
                <a:buChar char="-"/>
              </a:pPr>
              <a:r>
                <a:rPr lang="ru-RU" dirty="0" smtClean="0"/>
                <a:t>после </a:t>
              </a:r>
              <a:r>
                <a:rPr lang="ru-RU" dirty="0"/>
                <a:t>даты окончания срока подачи заявок на участие в запросе котировок, указанного </a:t>
              </a:r>
              <a:r>
                <a:rPr lang="ru-RU" dirty="0" smtClean="0"/>
                <a:t>в </a:t>
              </a:r>
            </a:p>
            <a:p>
              <a:r>
                <a:rPr lang="ru-RU" dirty="0"/>
                <a:t> </a:t>
              </a:r>
              <a:r>
                <a:rPr lang="ru-RU" dirty="0" smtClean="0"/>
                <a:t>     </a:t>
              </a:r>
              <a:r>
                <a:rPr lang="ru-RU" dirty="0"/>
                <a:t>извещении о продлении срока подачи таких заявок, подана только одна такая заявка и она </a:t>
              </a:r>
              <a:endParaRPr lang="ru-RU" dirty="0" smtClean="0"/>
            </a:p>
            <a:p>
              <a:r>
                <a:rPr lang="ru-RU" dirty="0"/>
                <a:t> </a:t>
              </a:r>
              <a:r>
                <a:rPr lang="ru-RU" dirty="0" smtClean="0"/>
                <a:t>     признана </a:t>
              </a:r>
              <a:r>
                <a:rPr lang="ru-RU" dirty="0"/>
                <a:t>соответствующей требованиям </a:t>
              </a:r>
              <a:r>
                <a:rPr lang="ru-RU" dirty="0" smtClean="0"/>
                <a:t>44-ФЗ и </a:t>
              </a:r>
              <a:r>
                <a:rPr lang="ru-RU" dirty="0"/>
                <a:t>требованиям, указанным в извещении </a:t>
              </a:r>
              <a:r>
                <a:rPr lang="ru-RU" dirty="0" smtClean="0"/>
                <a:t>о</a:t>
              </a:r>
            </a:p>
            <a:p>
              <a:r>
                <a:rPr lang="ru-RU" dirty="0"/>
                <a:t> </a:t>
              </a:r>
              <a:r>
                <a:rPr lang="ru-RU" dirty="0" smtClean="0"/>
                <a:t>     </a:t>
              </a:r>
              <a:r>
                <a:rPr lang="ru-RU" dirty="0"/>
                <a:t>проведении запроса </a:t>
              </a:r>
              <a:r>
                <a:rPr lang="ru-RU" dirty="0" smtClean="0"/>
                <a:t>котировок.</a:t>
              </a:r>
            </a:p>
            <a:p>
              <a:pPr marL="285750" indent="-285750">
                <a:buFontTx/>
                <a:buChar char="-"/>
              </a:pPr>
              <a:endParaRPr lang="ru-RU" dirty="0"/>
            </a:p>
            <a:p>
              <a:endParaRPr lang="ru-RU" dirty="0"/>
            </a:p>
            <a:p>
              <a:pPr marL="285750" indent="-285750">
                <a:buFontTx/>
                <a:buChar char="-"/>
              </a:pPr>
              <a:endParaRPr lang="ru-RU" dirty="0"/>
            </a:p>
            <a:p>
              <a:r>
                <a:rPr lang="ru-RU" sz="2000" b="1" dirty="0" smtClean="0">
                  <a:solidFill>
                    <a:schemeClr val="tx1"/>
                  </a:solidFill>
                </a:rPr>
                <a:t> </a:t>
              </a:r>
              <a:r>
                <a:rPr lang="ru-RU" dirty="0"/>
                <a:t/>
              </a:r>
              <a:br>
                <a:rPr lang="ru-RU" dirty="0"/>
              </a:br>
              <a:endParaRPr lang="ru-RU" sz="2000" b="1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10435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1529541" y="-22827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b="1" dirty="0" smtClean="0">
                <a:latin typeface="Arial Narrow" panose="020B0606020202030204" pitchFamily="34" charset="0"/>
              </a:rPr>
              <a:t>Перечень исключительных закупок, которые включаются в расчёт </a:t>
            </a:r>
            <a:r>
              <a:rPr lang="ru-RU" b="1" dirty="0">
                <a:latin typeface="Arial Narrow" panose="020B0606020202030204" pitchFamily="34" charset="0"/>
              </a:rPr>
              <a:t>совокупного годового объёма </a:t>
            </a:r>
            <a:r>
              <a:rPr lang="ru-RU" b="1" dirty="0" smtClean="0">
                <a:latin typeface="Arial Narrow" panose="020B0606020202030204" pitchFamily="34" charset="0"/>
              </a:rPr>
              <a:t>закупок (ч.1.1 ст.30 44-ФЗ) </a:t>
            </a:r>
            <a:r>
              <a:rPr lang="ru-RU" b="1" dirty="0">
                <a:latin typeface="Arial Narrow" panose="020B0606020202030204" pitchFamily="34" charset="0"/>
              </a:rPr>
              <a:t/>
            </a:r>
            <a:br>
              <a:rPr lang="ru-RU" b="1" dirty="0">
                <a:latin typeface="Arial Narrow" panose="020B0606020202030204" pitchFamily="34" charset="0"/>
              </a:rPr>
            </a:br>
            <a:endParaRPr lang="ru-RU" altLang="ru-RU" b="1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Gotham Pro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888918" y="-217110"/>
            <a:ext cx="2776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600" b="1" dirty="0" smtClean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r>
              <a:rPr lang="ru-RU" sz="1600" b="1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6</a:t>
            </a:r>
            <a:endParaRPr lang="ru-RU" sz="1600" b="1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08000" y="723900"/>
            <a:ext cx="11380918" cy="0"/>
          </a:xfrm>
          <a:prstGeom prst="line">
            <a:avLst/>
          </a:prstGeom>
          <a:ln w="34925">
            <a:gradFill flip="none" rotWithShape="1">
              <a:gsLst>
                <a:gs pos="0">
                  <a:schemeClr val="tx2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Нашивка 46"/>
          <p:cNvSpPr/>
          <p:nvPr/>
        </p:nvSpPr>
        <p:spPr>
          <a:xfrm>
            <a:off x="400050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5" name="Нашивка 49"/>
          <p:cNvSpPr/>
          <p:nvPr/>
        </p:nvSpPr>
        <p:spPr>
          <a:xfrm>
            <a:off x="314325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6" name="Нашивка 59"/>
          <p:cNvSpPr/>
          <p:nvPr/>
        </p:nvSpPr>
        <p:spPr>
          <a:xfrm>
            <a:off x="228600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grpSp>
        <p:nvGrpSpPr>
          <p:cNvPr id="20" name="Группа 19"/>
          <p:cNvGrpSpPr/>
          <p:nvPr/>
        </p:nvGrpSpPr>
        <p:grpSpPr>
          <a:xfrm>
            <a:off x="931025" y="1137483"/>
            <a:ext cx="10341033" cy="2185140"/>
            <a:chOff x="5236198" y="141048"/>
            <a:chExt cx="2323406" cy="1341284"/>
          </a:xfrm>
          <a:effectLst>
            <a:glow rad="228600">
              <a:schemeClr val="accent3">
                <a:satMod val="175000"/>
                <a:alpha val="40000"/>
              </a:schemeClr>
            </a:glow>
          </a:effectLst>
        </p:grpSpPr>
        <p:sp>
          <p:nvSpPr>
            <p:cNvPr id="22" name="Скругленный прямоугольник 21"/>
            <p:cNvSpPr/>
            <p:nvPr/>
          </p:nvSpPr>
          <p:spPr>
            <a:xfrm>
              <a:off x="5236198" y="141048"/>
              <a:ext cx="2323406" cy="1341284"/>
            </a:xfrm>
            <a:prstGeom prst="roundRect">
              <a:avLst/>
            </a:prstGeom>
            <a:ln w="19050">
              <a:solidFill>
                <a:schemeClr val="accent6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Скругленный прямоугольник 4"/>
            <p:cNvSpPr txBox="1"/>
            <p:nvPr/>
          </p:nvSpPr>
          <p:spPr>
            <a:xfrm>
              <a:off x="5323449" y="213252"/>
              <a:ext cx="2192454" cy="1180243"/>
            </a:xfrm>
            <a:prstGeom prst="rect">
              <a:avLst/>
            </a:prstGeom>
            <a:ln w="19050">
              <a:solidFill>
                <a:schemeClr val="accent6">
                  <a:lumMod val="75000"/>
                </a:schemeClr>
              </a:solidFill>
              <a:prstDash val="dash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4290" tIns="34290" rIns="34290" bIns="34290" numCol="1" spcCol="1270" anchor="ctr" anchorCtr="0">
              <a:noAutofit/>
            </a:bodyPr>
            <a:lstStyle/>
            <a:p>
              <a:pPr algn="ctr"/>
              <a:endParaRPr lang="ru-RU" sz="2000" b="1" dirty="0" smtClean="0">
                <a:solidFill>
                  <a:schemeClr val="tx1"/>
                </a:solidFill>
                <a:latin typeface="Arial Narrow" panose="020B0606020202030204" pitchFamily="34" charset="0"/>
              </a:endParaRPr>
            </a:p>
            <a:p>
              <a:endParaRPr lang="ru-RU" sz="2000" b="1" dirty="0" smtClean="0">
                <a:solidFill>
                  <a:schemeClr val="tx1"/>
                </a:solidFill>
              </a:endParaRPr>
            </a:p>
            <a:p>
              <a:endParaRPr lang="ru-RU" sz="2000" b="1" dirty="0" smtClean="0">
                <a:solidFill>
                  <a:schemeClr val="tx1"/>
                </a:solidFill>
              </a:endParaRPr>
            </a:p>
            <a:p>
              <a:endParaRPr lang="ru-RU" sz="2000" b="1" dirty="0" smtClean="0">
                <a:solidFill>
                  <a:schemeClr val="tx1"/>
                </a:solidFill>
              </a:endParaRPr>
            </a:p>
            <a:p>
              <a:r>
                <a:rPr lang="ru-RU" sz="2000" b="1" dirty="0" smtClean="0">
                  <a:solidFill>
                    <a:schemeClr val="tx1"/>
                  </a:solidFill>
                </a:rPr>
                <a:t>п.1 ч.14 ст.82.1: закупка у ед. поставщика в случае признания запроса котировок в электронной форме несостоявшимся </a:t>
              </a:r>
              <a:r>
                <a:rPr lang="ru-RU" dirty="0"/>
                <a:t>в связи с тем, </a:t>
              </a:r>
              <a:r>
                <a:rPr lang="ru-RU" dirty="0" smtClean="0"/>
                <a:t>что </a:t>
              </a:r>
              <a:r>
                <a:rPr lang="ru-RU" dirty="0"/>
                <a:t>подана только одна заявка на участие в запросе котировок в электронной форме или только одна заявка на участие в запросе котировок в электронной форме признана соответствующей требованиям, установленным в извещении о проведении запроса котировок в электронной форме</a:t>
              </a:r>
            </a:p>
            <a:p>
              <a:pPr marL="285750" indent="-285750">
                <a:buFontTx/>
                <a:buChar char="-"/>
              </a:pPr>
              <a:endParaRPr lang="ru-RU" dirty="0"/>
            </a:p>
            <a:p>
              <a:endParaRPr lang="ru-RU" dirty="0"/>
            </a:p>
            <a:p>
              <a:pPr marL="285750" indent="-285750">
                <a:buFontTx/>
                <a:buChar char="-"/>
              </a:pPr>
              <a:endParaRPr lang="ru-RU" dirty="0"/>
            </a:p>
            <a:p>
              <a:r>
                <a:rPr lang="ru-RU" sz="2000" b="1" dirty="0" smtClean="0">
                  <a:solidFill>
                    <a:schemeClr val="tx1"/>
                  </a:solidFill>
                </a:rPr>
                <a:t> </a:t>
              </a:r>
              <a:r>
                <a:rPr lang="ru-RU" dirty="0"/>
                <a:t/>
              </a:r>
              <a:br>
                <a:rPr lang="ru-RU" dirty="0"/>
              </a:br>
              <a:endParaRPr lang="ru-RU" sz="2000" b="1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</p:grpSp>
      <p:sp>
        <p:nvSpPr>
          <p:cNvPr id="11" name="Стрелка вниз 10"/>
          <p:cNvSpPr/>
          <p:nvPr/>
        </p:nvSpPr>
        <p:spPr>
          <a:xfrm>
            <a:off x="6044485" y="3440253"/>
            <a:ext cx="235986" cy="298599"/>
          </a:xfrm>
          <a:prstGeom prst="downArrow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3418538" y="3856482"/>
            <a:ext cx="54878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!!!Данная норма вступает в силу с 01.10.2020</a:t>
            </a:r>
            <a:endParaRPr lang="ru-RU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9957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1529541" y="-22827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b="1" dirty="0" smtClean="0">
                <a:latin typeface="Arial Narrow" panose="020B0606020202030204" pitchFamily="34" charset="0"/>
              </a:rPr>
              <a:t>Перечень исключительных закупок, которые включаются в расчёт </a:t>
            </a:r>
            <a:r>
              <a:rPr lang="ru-RU" b="1" dirty="0">
                <a:latin typeface="Arial Narrow" panose="020B0606020202030204" pitchFamily="34" charset="0"/>
              </a:rPr>
              <a:t>совокупного годового объёма </a:t>
            </a:r>
            <a:r>
              <a:rPr lang="ru-RU" b="1" dirty="0" smtClean="0">
                <a:latin typeface="Arial Narrow" panose="020B0606020202030204" pitchFamily="34" charset="0"/>
              </a:rPr>
              <a:t>закупок (ч.1.1 ст.30 44-ФЗ) </a:t>
            </a:r>
            <a:r>
              <a:rPr lang="ru-RU" b="1" dirty="0">
                <a:latin typeface="Arial Narrow" panose="020B0606020202030204" pitchFamily="34" charset="0"/>
              </a:rPr>
              <a:t/>
            </a:r>
            <a:br>
              <a:rPr lang="ru-RU" b="1" dirty="0">
                <a:latin typeface="Arial Narrow" panose="020B0606020202030204" pitchFamily="34" charset="0"/>
              </a:rPr>
            </a:br>
            <a:endParaRPr lang="ru-RU" altLang="ru-RU" b="1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Gotham Pro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888918" y="-217110"/>
            <a:ext cx="2776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600" b="1" dirty="0" smtClean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r>
              <a:rPr lang="ru-RU" sz="1600" b="1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7</a:t>
            </a:r>
            <a:endParaRPr lang="ru-RU" sz="1600" b="1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08000" y="714703"/>
            <a:ext cx="11380918" cy="0"/>
          </a:xfrm>
          <a:prstGeom prst="line">
            <a:avLst/>
          </a:prstGeom>
          <a:ln w="34925">
            <a:gradFill flip="none" rotWithShape="1">
              <a:gsLst>
                <a:gs pos="0">
                  <a:schemeClr val="tx2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Нашивка 46"/>
          <p:cNvSpPr/>
          <p:nvPr/>
        </p:nvSpPr>
        <p:spPr>
          <a:xfrm>
            <a:off x="400050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5" name="Нашивка 49"/>
          <p:cNvSpPr/>
          <p:nvPr/>
        </p:nvSpPr>
        <p:spPr>
          <a:xfrm>
            <a:off x="314325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6" name="Нашивка 59"/>
          <p:cNvSpPr/>
          <p:nvPr/>
        </p:nvSpPr>
        <p:spPr>
          <a:xfrm>
            <a:off x="228600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grpSp>
        <p:nvGrpSpPr>
          <p:cNvPr id="20" name="Группа 19"/>
          <p:cNvGrpSpPr/>
          <p:nvPr/>
        </p:nvGrpSpPr>
        <p:grpSpPr>
          <a:xfrm>
            <a:off x="931022" y="934953"/>
            <a:ext cx="10341033" cy="2162862"/>
            <a:chOff x="5236198" y="141048"/>
            <a:chExt cx="2323406" cy="1341284"/>
          </a:xfrm>
          <a:effectLst>
            <a:glow rad="228600">
              <a:schemeClr val="accent3">
                <a:satMod val="175000"/>
                <a:alpha val="40000"/>
              </a:schemeClr>
            </a:glow>
          </a:effectLst>
        </p:grpSpPr>
        <p:sp>
          <p:nvSpPr>
            <p:cNvPr id="22" name="Скругленный прямоугольник 21"/>
            <p:cNvSpPr/>
            <p:nvPr/>
          </p:nvSpPr>
          <p:spPr>
            <a:xfrm>
              <a:off x="5236198" y="141048"/>
              <a:ext cx="2323406" cy="1341284"/>
            </a:xfrm>
            <a:prstGeom prst="roundRect">
              <a:avLst/>
            </a:prstGeom>
            <a:ln w="19050">
              <a:solidFill>
                <a:schemeClr val="accent6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Скругленный прямоугольник 4"/>
            <p:cNvSpPr txBox="1"/>
            <p:nvPr/>
          </p:nvSpPr>
          <p:spPr>
            <a:xfrm>
              <a:off x="5323449" y="213252"/>
              <a:ext cx="2192454" cy="1180243"/>
            </a:xfrm>
            <a:prstGeom prst="rect">
              <a:avLst/>
            </a:prstGeom>
            <a:ln w="19050">
              <a:solidFill>
                <a:schemeClr val="accent1"/>
              </a:solidFill>
              <a:prstDash val="dash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4290" tIns="34290" rIns="34290" bIns="34290" numCol="1" spcCol="1270" anchor="ctr" anchorCtr="0">
              <a:noAutofit/>
            </a:bodyPr>
            <a:lstStyle/>
            <a:p>
              <a:pPr algn="ctr"/>
              <a:endParaRPr lang="ru-RU" sz="2000" b="1" dirty="0" smtClean="0">
                <a:solidFill>
                  <a:schemeClr val="tx1"/>
                </a:solidFill>
                <a:latin typeface="Arial Narrow" panose="020B0606020202030204" pitchFamily="34" charset="0"/>
              </a:endParaRPr>
            </a:p>
            <a:p>
              <a:endParaRPr lang="ru-RU" sz="2000" b="1" dirty="0" smtClean="0">
                <a:solidFill>
                  <a:schemeClr val="tx1"/>
                </a:solidFill>
              </a:endParaRPr>
            </a:p>
            <a:p>
              <a:endParaRPr lang="ru-RU" sz="2000" b="1" dirty="0" smtClean="0">
                <a:solidFill>
                  <a:schemeClr val="tx1"/>
                </a:solidFill>
              </a:endParaRPr>
            </a:p>
            <a:p>
              <a:endParaRPr lang="ru-RU" sz="2000" b="1" dirty="0" smtClean="0">
                <a:solidFill>
                  <a:schemeClr val="tx1"/>
                </a:solidFill>
              </a:endParaRPr>
            </a:p>
            <a:p>
              <a:r>
                <a:rPr lang="ru-RU" sz="2000" b="1" dirty="0" smtClean="0">
                  <a:solidFill>
                    <a:schemeClr val="tx1"/>
                  </a:solidFill>
                </a:rPr>
                <a:t>ч.8 и ч.19 ст.83: закупка у ед. поставщика в случае признания запроса предложений несостоявшимся </a:t>
              </a:r>
              <a:r>
                <a:rPr lang="ru-RU" dirty="0"/>
                <a:t>в связи с тем, </a:t>
              </a:r>
              <a:r>
                <a:rPr lang="ru-RU" dirty="0" smtClean="0"/>
                <a:t>что:</a:t>
              </a:r>
            </a:p>
            <a:p>
              <a:pPr marL="285750" indent="-285750">
                <a:buFontTx/>
                <a:buChar char="-"/>
              </a:pPr>
              <a:r>
                <a:rPr lang="ru-RU" dirty="0"/>
                <a:t> до момента вскрытия конвертов с заявками на участие в запросе предложений подана только одна заявка на участие в запросе предложений или не подано ни одной такой </a:t>
              </a:r>
              <a:r>
                <a:rPr lang="ru-RU" dirty="0" smtClean="0"/>
                <a:t>заявки,</a:t>
              </a:r>
            </a:p>
            <a:p>
              <a:pPr marL="285750" indent="-285750">
                <a:buFontTx/>
                <a:buChar char="-"/>
              </a:pPr>
              <a:r>
                <a:rPr lang="ru-RU" dirty="0" smtClean="0"/>
                <a:t>до </a:t>
              </a:r>
              <a:r>
                <a:rPr lang="ru-RU" dirty="0"/>
                <a:t>момента вскрытия конвертов с заявками на участие в запросе предложений не подано </a:t>
              </a:r>
              <a:r>
                <a:rPr lang="ru-RU" dirty="0" smtClean="0"/>
                <a:t>ни</a:t>
              </a:r>
            </a:p>
            <a:p>
              <a:r>
                <a:rPr lang="ru-RU" dirty="0"/>
                <a:t> </a:t>
              </a:r>
              <a:r>
                <a:rPr lang="ru-RU" dirty="0" smtClean="0"/>
                <a:t>    </a:t>
              </a:r>
              <a:r>
                <a:rPr lang="ru-RU" dirty="0"/>
                <a:t>одной такой </a:t>
              </a:r>
              <a:r>
                <a:rPr lang="ru-RU" dirty="0" smtClean="0"/>
                <a:t>заявки.</a:t>
              </a:r>
            </a:p>
            <a:p>
              <a:pPr marL="285750" indent="-285750">
                <a:buFontTx/>
                <a:buChar char="-"/>
              </a:pPr>
              <a:endParaRPr lang="ru-RU" dirty="0"/>
            </a:p>
            <a:p>
              <a:endParaRPr lang="ru-RU" dirty="0"/>
            </a:p>
            <a:p>
              <a:pPr marL="285750" indent="-285750">
                <a:buFontTx/>
                <a:buChar char="-"/>
              </a:pPr>
              <a:endParaRPr lang="ru-RU" dirty="0"/>
            </a:p>
            <a:p>
              <a:r>
                <a:rPr lang="ru-RU" sz="2000" b="1" dirty="0" smtClean="0">
                  <a:solidFill>
                    <a:schemeClr val="tx1"/>
                  </a:solidFill>
                </a:rPr>
                <a:t> </a:t>
              </a:r>
              <a:r>
                <a:rPr lang="ru-RU" dirty="0"/>
                <a:t/>
              </a:r>
              <a:br>
                <a:rPr lang="ru-RU" dirty="0"/>
              </a:br>
              <a:endParaRPr lang="ru-RU" sz="2000" b="1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</p:grpSp>
      <p:grpSp>
        <p:nvGrpSpPr>
          <p:cNvPr id="11" name="Группа 10"/>
          <p:cNvGrpSpPr/>
          <p:nvPr/>
        </p:nvGrpSpPr>
        <p:grpSpPr>
          <a:xfrm>
            <a:off x="931023" y="3318064"/>
            <a:ext cx="10341033" cy="3209484"/>
            <a:chOff x="5236198" y="141048"/>
            <a:chExt cx="2323406" cy="1341284"/>
          </a:xfrm>
          <a:effectLst>
            <a:glow rad="228600">
              <a:schemeClr val="accent3">
                <a:satMod val="175000"/>
                <a:alpha val="40000"/>
              </a:schemeClr>
            </a:glow>
          </a:effectLst>
        </p:grpSpPr>
        <p:sp>
          <p:nvSpPr>
            <p:cNvPr id="12" name="Скругленный прямоугольник 11"/>
            <p:cNvSpPr/>
            <p:nvPr/>
          </p:nvSpPr>
          <p:spPr>
            <a:xfrm>
              <a:off x="5236198" y="141048"/>
              <a:ext cx="2323406" cy="1341284"/>
            </a:xfrm>
            <a:prstGeom prst="roundRect">
              <a:avLst/>
            </a:prstGeom>
            <a:ln w="19050">
              <a:solidFill>
                <a:schemeClr val="accent6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3" name="Скругленный прямоугольник 4"/>
            <p:cNvSpPr txBox="1"/>
            <p:nvPr/>
          </p:nvSpPr>
          <p:spPr>
            <a:xfrm>
              <a:off x="5323449" y="213252"/>
              <a:ext cx="2192454" cy="1180243"/>
            </a:xfrm>
            <a:prstGeom prst="rect">
              <a:avLst/>
            </a:prstGeom>
            <a:ln w="19050">
              <a:solidFill>
                <a:schemeClr val="accent6">
                  <a:lumMod val="75000"/>
                </a:schemeClr>
              </a:solidFill>
              <a:prstDash val="dash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4290" tIns="34290" rIns="34290" bIns="34290" numCol="1" spcCol="1270" anchor="ctr" anchorCtr="0">
              <a:noAutofit/>
            </a:bodyPr>
            <a:lstStyle/>
            <a:p>
              <a:pPr algn="ctr"/>
              <a:endParaRPr lang="ru-RU" sz="2000" b="1" dirty="0" smtClean="0">
                <a:solidFill>
                  <a:schemeClr val="tx1"/>
                </a:solidFill>
                <a:latin typeface="Arial Narrow" panose="020B0606020202030204" pitchFamily="34" charset="0"/>
              </a:endParaRPr>
            </a:p>
            <a:p>
              <a:pPr algn="ctr"/>
              <a:endParaRPr lang="ru-RU" sz="2000" b="1" dirty="0" smtClean="0">
                <a:solidFill>
                  <a:schemeClr val="tx1"/>
                </a:solidFill>
                <a:latin typeface="Arial Narrow" panose="020B0606020202030204" pitchFamily="34" charset="0"/>
              </a:endParaRPr>
            </a:p>
            <a:p>
              <a:endParaRPr lang="ru-RU" sz="2000" b="1" dirty="0" smtClean="0">
                <a:solidFill>
                  <a:schemeClr val="tx1"/>
                </a:solidFill>
              </a:endParaRPr>
            </a:p>
            <a:p>
              <a:endParaRPr lang="ru-RU" sz="2000" b="1" dirty="0" smtClean="0">
                <a:solidFill>
                  <a:schemeClr val="tx1"/>
                </a:solidFill>
              </a:endParaRPr>
            </a:p>
            <a:p>
              <a:endParaRPr lang="ru-RU" sz="2000" b="1" dirty="0" smtClean="0">
                <a:solidFill>
                  <a:schemeClr val="tx1"/>
                </a:solidFill>
              </a:endParaRPr>
            </a:p>
            <a:p>
              <a:r>
                <a:rPr lang="ru-RU" sz="2000" b="1" dirty="0" smtClean="0">
                  <a:solidFill>
                    <a:schemeClr val="tx1"/>
                  </a:solidFill>
                </a:rPr>
                <a:t>ч.26 и 27 ст.83.1: закупка у ед. поставщика в случае признания запроса предложений в электронной форме несостоявшимся </a:t>
              </a:r>
              <a:r>
                <a:rPr lang="ru-RU" dirty="0"/>
                <a:t>в связи с тем, </a:t>
              </a:r>
              <a:r>
                <a:rPr lang="ru-RU" dirty="0" smtClean="0"/>
                <a:t>что:</a:t>
              </a:r>
            </a:p>
            <a:p>
              <a:r>
                <a:rPr lang="ru-RU" dirty="0"/>
                <a:t> </a:t>
              </a:r>
              <a:r>
                <a:rPr lang="ru-RU" dirty="0" smtClean="0"/>
                <a:t>-подана </a:t>
              </a:r>
              <a:r>
                <a:rPr lang="ru-RU" dirty="0"/>
                <a:t>только одна </a:t>
              </a:r>
              <a:r>
                <a:rPr lang="ru-RU" dirty="0" smtClean="0"/>
                <a:t>заявка, </a:t>
              </a:r>
              <a:r>
                <a:rPr lang="ru-RU" dirty="0"/>
                <a:t>которая признана соответствующей требованиям, указанным в извещении </a:t>
              </a:r>
              <a:r>
                <a:rPr lang="ru-RU" dirty="0" smtClean="0"/>
                <a:t>и документации, </a:t>
              </a:r>
              <a:r>
                <a:rPr lang="ru-RU" dirty="0"/>
                <a:t>или по результатам рассмотрения заявок </a:t>
              </a:r>
              <a:r>
                <a:rPr lang="ru-RU" dirty="0" smtClean="0"/>
                <a:t>комиссией </a:t>
              </a:r>
              <a:r>
                <a:rPr lang="ru-RU" dirty="0"/>
                <a:t>только одна заявка признана соответствующей требованиям, указанным в этих извещении и </a:t>
              </a:r>
              <a:r>
                <a:rPr lang="ru-RU" dirty="0" smtClean="0"/>
                <a:t>документации,</a:t>
              </a:r>
            </a:p>
            <a:p>
              <a:r>
                <a:rPr lang="ru-RU" dirty="0" smtClean="0"/>
                <a:t>-</a:t>
              </a:r>
              <a:r>
                <a:rPr lang="ru-RU" dirty="0"/>
                <a:t>не подано ни одной такой </a:t>
              </a:r>
              <a:r>
                <a:rPr lang="ru-RU" dirty="0" smtClean="0"/>
                <a:t>заявки, </a:t>
              </a:r>
              <a:r>
                <a:rPr lang="ru-RU" dirty="0"/>
                <a:t>или в случае, если комиссия по рассмотрению заявок на участие в запросе предложений в электронной форме и окончательных предложений отклонила все такие заявки в соответствии </a:t>
              </a:r>
              <a:r>
                <a:rPr lang="ru-RU" dirty="0" smtClean="0"/>
                <a:t>с ч.18 ст.83 или по основаниям, предусмотренным ч.15 ст.83.2    44-ФЗ</a:t>
              </a:r>
            </a:p>
            <a:p>
              <a:pPr marL="285750" indent="-285750">
                <a:buFontTx/>
                <a:buChar char="-"/>
              </a:pPr>
              <a:endParaRPr lang="ru-RU" dirty="0" smtClean="0"/>
            </a:p>
            <a:p>
              <a:endParaRPr lang="ru-RU" dirty="0" smtClean="0"/>
            </a:p>
            <a:p>
              <a:pPr marL="285750" indent="-285750">
                <a:buFontTx/>
                <a:buChar char="-"/>
              </a:pPr>
              <a:endParaRPr lang="ru-RU" dirty="0" smtClean="0"/>
            </a:p>
            <a:p>
              <a:r>
                <a:rPr lang="ru-RU" sz="2000" b="1" dirty="0" smtClean="0">
                  <a:solidFill>
                    <a:schemeClr val="tx1"/>
                  </a:solidFill>
                </a:rPr>
                <a:t> </a:t>
              </a:r>
              <a:r>
                <a:rPr lang="ru-RU" dirty="0" smtClean="0"/>
                <a:t/>
              </a:r>
              <a:br>
                <a:rPr lang="ru-RU" dirty="0" smtClean="0"/>
              </a:br>
              <a:endParaRPr lang="ru-RU" sz="2000" b="1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1307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1529541" y="-22827"/>
            <a:ext cx="9144000" cy="646331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b="1" dirty="0" smtClean="0">
                <a:latin typeface="Arial Narrow" panose="020B0606020202030204" pitchFamily="34" charset="0"/>
              </a:rPr>
              <a:t>Расчёт </a:t>
            </a:r>
            <a:r>
              <a:rPr lang="ru-RU" b="1" dirty="0">
                <a:latin typeface="Arial Narrow" panose="020B0606020202030204" pitchFamily="34" charset="0"/>
              </a:rPr>
              <a:t>совокупного годового объёма </a:t>
            </a:r>
            <a:r>
              <a:rPr lang="ru-RU" b="1" dirty="0" smtClean="0">
                <a:latin typeface="Arial Narrow" panose="020B0606020202030204" pitchFamily="34" charset="0"/>
              </a:rPr>
              <a:t>закупок для определения доли закупок у СМП с 01.07.20</a:t>
            </a:r>
          </a:p>
          <a:p>
            <a:pPr algn="ctr">
              <a:spcBef>
                <a:spcPct val="0"/>
              </a:spcBef>
            </a:pPr>
            <a:r>
              <a:rPr lang="ru-RU" b="1" dirty="0" smtClean="0">
                <a:latin typeface="Arial Narrow" panose="020B0606020202030204" pitchFamily="34" charset="0"/>
              </a:rPr>
              <a:t> </a:t>
            </a:r>
            <a:endParaRPr lang="ru-RU" altLang="ru-RU" b="1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Gotham Pro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888918" y="-217110"/>
            <a:ext cx="2776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600" b="1" dirty="0" smtClean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r>
              <a:rPr lang="ru-RU" sz="1600" b="1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8</a:t>
            </a:r>
            <a:endParaRPr lang="ru-RU" sz="1600" b="1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08000" y="723900"/>
            <a:ext cx="11380918" cy="0"/>
          </a:xfrm>
          <a:prstGeom prst="line">
            <a:avLst/>
          </a:prstGeom>
          <a:ln w="34925">
            <a:gradFill flip="none" rotWithShape="1">
              <a:gsLst>
                <a:gs pos="0">
                  <a:schemeClr val="tx2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Нашивка 46"/>
          <p:cNvSpPr/>
          <p:nvPr/>
        </p:nvSpPr>
        <p:spPr>
          <a:xfrm>
            <a:off x="400050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5" name="Нашивка 49"/>
          <p:cNvSpPr/>
          <p:nvPr/>
        </p:nvSpPr>
        <p:spPr>
          <a:xfrm>
            <a:off x="314325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6" name="Нашивка 59"/>
          <p:cNvSpPr/>
          <p:nvPr/>
        </p:nvSpPr>
        <p:spPr>
          <a:xfrm>
            <a:off x="228600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grpSp>
        <p:nvGrpSpPr>
          <p:cNvPr id="20" name="Группа 19"/>
          <p:cNvGrpSpPr/>
          <p:nvPr/>
        </p:nvGrpSpPr>
        <p:grpSpPr>
          <a:xfrm>
            <a:off x="228600" y="1137482"/>
            <a:ext cx="1300941" cy="2664973"/>
            <a:chOff x="5236198" y="141048"/>
            <a:chExt cx="2323406" cy="1341284"/>
          </a:xfrm>
          <a:effectLst>
            <a:glow rad="228600">
              <a:schemeClr val="accent3">
                <a:satMod val="175000"/>
                <a:alpha val="40000"/>
              </a:schemeClr>
            </a:glow>
          </a:effectLst>
        </p:grpSpPr>
        <p:sp>
          <p:nvSpPr>
            <p:cNvPr id="22" name="Скругленный прямоугольник 21"/>
            <p:cNvSpPr/>
            <p:nvPr/>
          </p:nvSpPr>
          <p:spPr>
            <a:xfrm>
              <a:off x="5236198" y="141048"/>
              <a:ext cx="2323406" cy="1341284"/>
            </a:xfrm>
            <a:prstGeom prst="roundRect">
              <a:avLst/>
            </a:prstGeom>
            <a:ln w="19050">
              <a:solidFill>
                <a:schemeClr val="accent6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Скругленный прямоугольник 4"/>
            <p:cNvSpPr txBox="1"/>
            <p:nvPr/>
          </p:nvSpPr>
          <p:spPr>
            <a:xfrm>
              <a:off x="5578909" y="221568"/>
              <a:ext cx="1637982" cy="1180243"/>
            </a:xfrm>
            <a:prstGeom prst="rect">
              <a:avLst/>
            </a:prstGeom>
            <a:ln w="19050">
              <a:solidFill>
                <a:schemeClr val="accent6">
                  <a:lumMod val="75000"/>
                </a:schemeClr>
              </a:solidFill>
              <a:prstDash val="dash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4290" tIns="34290" rIns="34290" bIns="34290" numCol="1" spcCol="1270" anchor="ctr" anchorCtr="0">
              <a:noAutofit/>
            </a:bodyPr>
            <a:lstStyle/>
            <a:p>
              <a:pPr algn="ctr"/>
              <a:endParaRPr lang="ru-RU" sz="2000" b="1" dirty="0" smtClean="0">
                <a:solidFill>
                  <a:schemeClr val="tx1"/>
                </a:solidFill>
                <a:latin typeface="Arial Narrow" panose="020B0606020202030204" pitchFamily="34" charset="0"/>
              </a:endParaRPr>
            </a:p>
            <a:p>
              <a:pPr algn="ctr"/>
              <a:endParaRPr lang="ru-RU" sz="2000" b="1" dirty="0" smtClean="0">
                <a:solidFill>
                  <a:schemeClr val="tx1"/>
                </a:solidFill>
                <a:latin typeface="Arial Narrow" panose="020B0606020202030204" pitchFamily="34" charset="0"/>
              </a:endParaRPr>
            </a:p>
            <a:p>
              <a:endParaRPr lang="ru-RU" sz="2000" b="1" dirty="0" smtClean="0">
                <a:solidFill>
                  <a:schemeClr val="tx1"/>
                </a:solidFill>
              </a:endParaRPr>
            </a:p>
            <a:p>
              <a:endParaRPr lang="ru-RU" sz="2000" b="1" dirty="0" smtClean="0">
                <a:solidFill>
                  <a:schemeClr val="tx1"/>
                </a:solidFill>
              </a:endParaRPr>
            </a:p>
            <a:p>
              <a:endParaRPr lang="ru-RU" sz="2000" b="1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ru-RU" sz="2000" b="1" dirty="0" smtClean="0">
                  <a:solidFill>
                    <a:schemeClr val="tx1"/>
                  </a:solidFill>
                </a:rPr>
                <a:t>СГОЗ</a:t>
              </a:r>
              <a:r>
                <a:rPr lang="ru-RU" sz="2000" b="1" dirty="0" smtClean="0">
                  <a:solidFill>
                    <a:srgbClr val="0070C0"/>
                  </a:solidFill>
                </a:rPr>
                <a:t>*</a:t>
              </a:r>
            </a:p>
            <a:p>
              <a:pPr algn="ctr"/>
              <a:r>
                <a:rPr lang="ru-RU" sz="1200" b="1" i="1" dirty="0">
                  <a:latin typeface="Arial Narrow" panose="020B0606020202030204" pitchFamily="34" charset="0"/>
                </a:rPr>
                <a:t/>
              </a:r>
              <a:br>
                <a:rPr lang="ru-RU" sz="1200" b="1" i="1" dirty="0">
                  <a:latin typeface="Arial Narrow" panose="020B0606020202030204" pitchFamily="34" charset="0"/>
                </a:rPr>
              </a:br>
              <a:endParaRPr lang="ru-RU" sz="1200" i="1" dirty="0" smtClean="0"/>
            </a:p>
            <a:p>
              <a:pPr marL="285750" indent="-285750">
                <a:buFontTx/>
                <a:buChar char="-"/>
              </a:pPr>
              <a:endParaRPr lang="ru-RU" dirty="0"/>
            </a:p>
            <a:p>
              <a:endParaRPr lang="ru-RU" dirty="0"/>
            </a:p>
            <a:p>
              <a:pPr marL="285750" indent="-285750">
                <a:buFontTx/>
                <a:buChar char="-"/>
              </a:pPr>
              <a:endParaRPr lang="ru-RU" dirty="0"/>
            </a:p>
            <a:p>
              <a:r>
                <a:rPr lang="ru-RU" sz="2000" b="1" dirty="0" smtClean="0">
                  <a:solidFill>
                    <a:schemeClr val="tx1"/>
                  </a:solidFill>
                </a:rPr>
                <a:t> </a:t>
              </a:r>
              <a:r>
                <a:rPr lang="ru-RU" dirty="0"/>
                <a:t/>
              </a:r>
              <a:br>
                <a:rPr lang="ru-RU" dirty="0"/>
              </a:br>
              <a:endParaRPr lang="ru-RU" sz="2000" b="1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544427" y="2314199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=</a:t>
            </a:r>
            <a:endParaRPr lang="ru-RU" dirty="0"/>
          </a:p>
        </p:txBody>
      </p:sp>
      <p:grpSp>
        <p:nvGrpSpPr>
          <p:cNvPr id="12" name="Группа 11"/>
          <p:cNvGrpSpPr/>
          <p:nvPr/>
        </p:nvGrpSpPr>
        <p:grpSpPr>
          <a:xfrm>
            <a:off x="1940989" y="1238249"/>
            <a:ext cx="2694512" cy="2606126"/>
            <a:chOff x="5236198" y="141048"/>
            <a:chExt cx="2323406" cy="1341284"/>
          </a:xfrm>
          <a:effectLst>
            <a:glow rad="228600">
              <a:schemeClr val="accent3">
                <a:satMod val="175000"/>
                <a:alpha val="40000"/>
              </a:schemeClr>
            </a:glow>
          </a:effectLst>
        </p:grpSpPr>
        <p:sp>
          <p:nvSpPr>
            <p:cNvPr id="13" name="Скругленный прямоугольник 12"/>
            <p:cNvSpPr/>
            <p:nvPr/>
          </p:nvSpPr>
          <p:spPr>
            <a:xfrm>
              <a:off x="5236198" y="141048"/>
              <a:ext cx="2323406" cy="1341284"/>
            </a:xfrm>
            <a:prstGeom prst="roundRect">
              <a:avLst/>
            </a:prstGeom>
            <a:ln w="19050">
              <a:solidFill>
                <a:schemeClr val="accent6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Скругленный прямоугольник 4"/>
            <p:cNvSpPr txBox="1"/>
            <p:nvPr/>
          </p:nvSpPr>
          <p:spPr>
            <a:xfrm>
              <a:off x="5578909" y="221568"/>
              <a:ext cx="1637982" cy="1180243"/>
            </a:xfrm>
            <a:prstGeom prst="rect">
              <a:avLst/>
            </a:prstGeom>
            <a:ln w="19050">
              <a:solidFill>
                <a:schemeClr val="accent6">
                  <a:lumMod val="75000"/>
                </a:schemeClr>
              </a:solidFill>
              <a:prstDash val="dash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4290" tIns="34290" rIns="34290" bIns="34290" numCol="1" spcCol="1270" anchor="ctr" anchorCtr="0">
              <a:noAutofit/>
            </a:bodyPr>
            <a:lstStyle/>
            <a:p>
              <a:pPr algn="ctr"/>
              <a:endParaRPr lang="ru-RU" sz="2000" b="1" dirty="0" smtClean="0">
                <a:solidFill>
                  <a:schemeClr val="tx1"/>
                </a:solidFill>
                <a:latin typeface="Arial Narrow" panose="020B0606020202030204" pitchFamily="34" charset="0"/>
              </a:endParaRPr>
            </a:p>
            <a:p>
              <a:pPr algn="ctr"/>
              <a:endParaRPr lang="ru-RU" sz="2000" b="1" dirty="0" smtClean="0">
                <a:solidFill>
                  <a:schemeClr val="tx1"/>
                </a:solidFill>
                <a:latin typeface="Arial Narrow" panose="020B0606020202030204" pitchFamily="34" charset="0"/>
              </a:endParaRPr>
            </a:p>
            <a:p>
              <a:endParaRPr lang="ru-RU" sz="2000" b="1" dirty="0" smtClean="0">
                <a:solidFill>
                  <a:schemeClr val="tx1"/>
                </a:solidFill>
              </a:endParaRPr>
            </a:p>
            <a:p>
              <a:endParaRPr lang="ru-RU" sz="2000" b="1" dirty="0" smtClean="0">
                <a:solidFill>
                  <a:schemeClr val="tx1"/>
                </a:solidFill>
              </a:endParaRPr>
            </a:p>
            <a:p>
              <a:endParaRPr lang="ru-RU" sz="2000" b="1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ru-RU" sz="2000" b="1" dirty="0" smtClean="0">
                  <a:solidFill>
                    <a:schemeClr val="tx1"/>
                  </a:solidFill>
                </a:rPr>
                <a:t>Объём закупок конкурентными способами</a:t>
              </a:r>
            </a:p>
            <a:p>
              <a:pPr algn="ctr"/>
              <a:r>
                <a:rPr lang="ru-RU" sz="1400" b="1" i="1" dirty="0" smtClean="0">
                  <a:solidFill>
                    <a:schemeClr val="tx1"/>
                  </a:solidFill>
                </a:rPr>
                <a:t>(состоявшиеся закупки)</a:t>
              </a:r>
              <a:endParaRPr lang="ru-RU" sz="1400" i="1" dirty="0"/>
            </a:p>
            <a:p>
              <a:endParaRPr lang="ru-RU" dirty="0"/>
            </a:p>
            <a:p>
              <a:pPr marL="285750" indent="-285750">
                <a:buFontTx/>
                <a:buChar char="-"/>
              </a:pPr>
              <a:endParaRPr lang="ru-RU" dirty="0"/>
            </a:p>
            <a:p>
              <a:r>
                <a:rPr lang="ru-RU" sz="2000" b="1" dirty="0" smtClean="0">
                  <a:solidFill>
                    <a:schemeClr val="tx1"/>
                  </a:solidFill>
                </a:rPr>
                <a:t> </a:t>
              </a:r>
              <a:r>
                <a:rPr lang="ru-RU" dirty="0"/>
                <a:t/>
              </a:r>
              <a:br>
                <a:rPr lang="ru-RU" dirty="0"/>
              </a:br>
              <a:endParaRPr lang="ru-RU" sz="2000" b="1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</p:grpSp>
      <p:sp>
        <p:nvSpPr>
          <p:cNvPr id="4" name="Левая круглая скобка 3"/>
          <p:cNvSpPr/>
          <p:nvPr/>
        </p:nvSpPr>
        <p:spPr>
          <a:xfrm>
            <a:off x="1817374" y="1273126"/>
            <a:ext cx="235390" cy="2606126"/>
          </a:xfrm>
          <a:prstGeom prst="leftBracket">
            <a:avLst>
              <a:gd name="adj" fmla="val 104487"/>
            </a:avLst>
          </a:prstGeom>
          <a:ln w="190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4639547" y="2356645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+</a:t>
            </a:r>
            <a:endParaRPr lang="ru-RU" dirty="0"/>
          </a:p>
        </p:txBody>
      </p:sp>
      <p:grpSp>
        <p:nvGrpSpPr>
          <p:cNvPr id="24" name="Группа 23"/>
          <p:cNvGrpSpPr/>
          <p:nvPr/>
        </p:nvGrpSpPr>
        <p:grpSpPr>
          <a:xfrm>
            <a:off x="4939629" y="1238249"/>
            <a:ext cx="3407666" cy="2606126"/>
            <a:chOff x="5236198" y="141048"/>
            <a:chExt cx="2323406" cy="1341284"/>
          </a:xfrm>
          <a:effectLst>
            <a:glow rad="228600">
              <a:schemeClr val="accent3">
                <a:satMod val="175000"/>
                <a:alpha val="40000"/>
              </a:schemeClr>
            </a:glow>
          </a:effectLst>
        </p:grpSpPr>
        <p:sp>
          <p:nvSpPr>
            <p:cNvPr id="25" name="Скругленный прямоугольник 24"/>
            <p:cNvSpPr/>
            <p:nvPr/>
          </p:nvSpPr>
          <p:spPr>
            <a:xfrm>
              <a:off x="5236198" y="141048"/>
              <a:ext cx="2323406" cy="1341284"/>
            </a:xfrm>
            <a:prstGeom prst="roundRect">
              <a:avLst/>
            </a:prstGeom>
            <a:ln w="19050">
              <a:solidFill>
                <a:schemeClr val="accent6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6" name="Скругленный прямоугольник 4"/>
            <p:cNvSpPr txBox="1"/>
            <p:nvPr/>
          </p:nvSpPr>
          <p:spPr>
            <a:xfrm>
              <a:off x="5578909" y="221568"/>
              <a:ext cx="1637982" cy="1180243"/>
            </a:xfrm>
            <a:prstGeom prst="rect">
              <a:avLst/>
            </a:prstGeom>
            <a:ln w="19050">
              <a:solidFill>
                <a:schemeClr val="accent6">
                  <a:lumMod val="75000"/>
                </a:schemeClr>
              </a:solidFill>
              <a:prstDash val="dash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4290" tIns="34290" rIns="34290" bIns="34290" numCol="1" spcCol="1270" anchor="ctr" anchorCtr="0">
              <a:noAutofit/>
            </a:bodyPr>
            <a:lstStyle/>
            <a:p>
              <a:pPr algn="ctr"/>
              <a:endParaRPr lang="ru-RU" sz="2000" b="1" dirty="0" smtClean="0">
                <a:solidFill>
                  <a:schemeClr val="tx1"/>
                </a:solidFill>
                <a:latin typeface="Arial Narrow" panose="020B0606020202030204" pitchFamily="34" charset="0"/>
              </a:endParaRPr>
            </a:p>
            <a:p>
              <a:pPr algn="ctr"/>
              <a:endParaRPr lang="ru-RU" sz="2000" b="1" dirty="0" smtClean="0">
                <a:solidFill>
                  <a:schemeClr val="tx1"/>
                </a:solidFill>
                <a:latin typeface="Arial Narrow" panose="020B0606020202030204" pitchFamily="34" charset="0"/>
              </a:endParaRPr>
            </a:p>
            <a:p>
              <a:endParaRPr lang="ru-RU" sz="2000" b="1" dirty="0" smtClean="0">
                <a:solidFill>
                  <a:schemeClr val="tx1"/>
                </a:solidFill>
              </a:endParaRPr>
            </a:p>
            <a:p>
              <a:endParaRPr lang="ru-RU" sz="2000" b="1" dirty="0" smtClean="0">
                <a:solidFill>
                  <a:schemeClr val="tx1"/>
                </a:solidFill>
              </a:endParaRPr>
            </a:p>
            <a:p>
              <a:endParaRPr lang="ru-RU" sz="2000" b="1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ru-RU" sz="2000" b="1" dirty="0" smtClean="0">
                  <a:solidFill>
                    <a:schemeClr val="tx1"/>
                  </a:solidFill>
                </a:rPr>
                <a:t>Объём закупок у </a:t>
              </a:r>
            </a:p>
            <a:p>
              <a:pPr algn="ctr"/>
              <a:r>
                <a:rPr lang="ru-RU" sz="2000" b="1" dirty="0" smtClean="0">
                  <a:solidFill>
                    <a:schemeClr val="tx1"/>
                  </a:solidFill>
                </a:rPr>
                <a:t>ед. поставщика по итогам несостоявшихся закупок у СМП</a:t>
              </a:r>
            </a:p>
            <a:p>
              <a:pPr algn="ctr"/>
              <a:r>
                <a:rPr lang="ru-RU" sz="2000" b="1" dirty="0" smtClean="0">
                  <a:solidFill>
                    <a:schemeClr val="tx1"/>
                  </a:solidFill>
                </a:rPr>
                <a:t> </a:t>
              </a:r>
              <a:r>
                <a:rPr lang="ru-RU" sz="1400" b="1" i="1" dirty="0" smtClean="0">
                  <a:solidFill>
                    <a:schemeClr val="tx1"/>
                  </a:solidFill>
                </a:rPr>
                <a:t>(п.25 ч.1 ст.93)</a:t>
              </a:r>
              <a:endParaRPr lang="ru-RU" sz="1400" i="1" dirty="0" smtClean="0"/>
            </a:p>
            <a:p>
              <a:pPr marL="285750" indent="-285750">
                <a:buFontTx/>
                <a:buChar char="-"/>
              </a:pPr>
              <a:endParaRPr lang="ru-RU" dirty="0"/>
            </a:p>
            <a:p>
              <a:endParaRPr lang="ru-RU" dirty="0"/>
            </a:p>
            <a:p>
              <a:pPr marL="285750" indent="-285750">
                <a:buFontTx/>
                <a:buChar char="-"/>
              </a:pPr>
              <a:endParaRPr lang="ru-RU" dirty="0"/>
            </a:p>
            <a:p>
              <a:r>
                <a:rPr lang="ru-RU" sz="2000" b="1" dirty="0" smtClean="0">
                  <a:solidFill>
                    <a:schemeClr val="tx1"/>
                  </a:solidFill>
                </a:rPr>
                <a:t> </a:t>
              </a:r>
              <a:r>
                <a:rPr lang="ru-RU" dirty="0"/>
                <a:t/>
              </a:r>
              <a:br>
                <a:rPr lang="ru-RU" dirty="0"/>
              </a:br>
              <a:endParaRPr lang="ru-RU" sz="2000" b="1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</p:grpSp>
      <p:sp>
        <p:nvSpPr>
          <p:cNvPr id="27" name="Скругленный прямоугольник 4"/>
          <p:cNvSpPr txBox="1"/>
          <p:nvPr/>
        </p:nvSpPr>
        <p:spPr>
          <a:xfrm>
            <a:off x="5442272" y="3958906"/>
            <a:ext cx="2402376" cy="1934900"/>
          </a:xfrm>
          <a:prstGeom prst="rect">
            <a:avLst/>
          </a:prstGeom>
          <a:ln w="1905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4290" tIns="34290" rIns="34290" bIns="34290" numCol="1" spcCol="1270" anchor="ctr" anchorCtr="0">
            <a:noAutofit/>
          </a:bodyPr>
          <a:lstStyle/>
          <a:p>
            <a:pPr algn="ctr"/>
            <a:endParaRPr lang="ru-RU" sz="2000" b="1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/>
            <a:endParaRPr lang="ru-RU" sz="2000" b="1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endParaRPr lang="ru-RU" sz="2000" b="1" dirty="0" smtClean="0">
              <a:solidFill>
                <a:schemeClr val="tx1"/>
              </a:solidFill>
            </a:endParaRPr>
          </a:p>
          <a:p>
            <a:endParaRPr lang="ru-RU" sz="2000" b="1" dirty="0" smtClean="0">
              <a:solidFill>
                <a:schemeClr val="tx1"/>
              </a:solidFill>
            </a:endParaRPr>
          </a:p>
          <a:p>
            <a:endParaRPr lang="ru-RU" sz="2000" b="1" dirty="0" smtClean="0">
              <a:solidFill>
                <a:schemeClr val="tx1"/>
              </a:solidFill>
            </a:endParaRPr>
          </a:p>
          <a:p>
            <a:pPr algn="ctr"/>
            <a:r>
              <a:rPr lang="ru-RU" sz="1200" b="1" i="1" dirty="0" smtClean="0">
                <a:solidFill>
                  <a:srgbClr val="C00000"/>
                </a:solidFill>
              </a:rPr>
              <a:t>-конкурс, </a:t>
            </a:r>
          </a:p>
          <a:p>
            <a:pPr algn="ctr"/>
            <a:r>
              <a:rPr lang="ru-RU" sz="1200" b="1" i="1" dirty="0">
                <a:solidFill>
                  <a:srgbClr val="C00000"/>
                </a:solidFill>
              </a:rPr>
              <a:t>-</a:t>
            </a:r>
            <a:r>
              <a:rPr lang="ru-RU" sz="1200" b="1" i="1" dirty="0" smtClean="0">
                <a:solidFill>
                  <a:srgbClr val="C00000"/>
                </a:solidFill>
              </a:rPr>
              <a:t>двухэтапный конкурс, </a:t>
            </a:r>
          </a:p>
          <a:p>
            <a:pPr algn="ctr"/>
            <a:r>
              <a:rPr lang="ru-RU" sz="1200" b="1" i="1" dirty="0" smtClean="0">
                <a:solidFill>
                  <a:srgbClr val="C00000"/>
                </a:solidFill>
              </a:rPr>
              <a:t>-открытый конкурс в э/ф,</a:t>
            </a:r>
          </a:p>
          <a:p>
            <a:pPr algn="ctr"/>
            <a:r>
              <a:rPr lang="ru-RU" sz="1200" b="1" i="1" dirty="0" smtClean="0">
                <a:solidFill>
                  <a:srgbClr val="C00000"/>
                </a:solidFill>
              </a:rPr>
              <a:t>-эл/аукцион,</a:t>
            </a:r>
          </a:p>
          <a:p>
            <a:pPr algn="ctr"/>
            <a:r>
              <a:rPr lang="ru-RU" sz="1200" b="1" i="1" dirty="0" smtClean="0">
                <a:solidFill>
                  <a:srgbClr val="C00000"/>
                </a:solidFill>
              </a:rPr>
              <a:t>-запрос котировок,</a:t>
            </a:r>
          </a:p>
          <a:p>
            <a:pPr algn="ctr"/>
            <a:r>
              <a:rPr lang="ru-RU" sz="1200" b="1" i="1" dirty="0" smtClean="0">
                <a:solidFill>
                  <a:srgbClr val="C00000"/>
                </a:solidFill>
              </a:rPr>
              <a:t>-запрос предложений, </a:t>
            </a:r>
          </a:p>
          <a:p>
            <a:pPr algn="ctr"/>
            <a:r>
              <a:rPr lang="ru-RU" sz="1200" b="1" i="1" dirty="0" smtClean="0">
                <a:solidFill>
                  <a:srgbClr val="C00000"/>
                </a:solidFill>
              </a:rPr>
              <a:t>-запрос предложений в электронной форме </a:t>
            </a:r>
          </a:p>
          <a:p>
            <a:pPr algn="ctr"/>
            <a:r>
              <a:rPr lang="ru-RU" sz="1000" i="1" dirty="0" smtClean="0">
                <a:solidFill>
                  <a:srgbClr val="C00000"/>
                </a:solidFill>
              </a:rPr>
              <a:t>(основания в предыдущих слайдах)</a:t>
            </a:r>
          </a:p>
          <a:p>
            <a:pPr algn="ctr"/>
            <a:endParaRPr lang="ru-RU" sz="1200" dirty="0" smtClean="0"/>
          </a:p>
          <a:p>
            <a:pPr marL="285750" indent="-285750">
              <a:buFontTx/>
              <a:buChar char="-"/>
            </a:pPr>
            <a:endParaRPr lang="ru-RU" dirty="0"/>
          </a:p>
          <a:p>
            <a:endParaRPr lang="ru-RU" dirty="0"/>
          </a:p>
          <a:p>
            <a:pPr marL="285750" indent="-285750">
              <a:buFontTx/>
              <a:buChar char="-"/>
            </a:pPr>
            <a:endParaRPr lang="ru-RU" dirty="0"/>
          </a:p>
          <a:p>
            <a:r>
              <a:rPr lang="ru-RU" sz="2000" b="1" dirty="0" smtClean="0">
                <a:solidFill>
                  <a:schemeClr val="tx1"/>
                </a:solidFill>
              </a:rPr>
              <a:t> </a:t>
            </a:r>
            <a:r>
              <a:rPr lang="ru-RU" dirty="0"/>
              <a:t/>
            </a:r>
            <a:br>
              <a:rPr lang="ru-RU" dirty="0"/>
            </a:br>
            <a:endParaRPr lang="ru-RU" sz="20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28" name="Левая круглая скобка 27"/>
          <p:cNvSpPr/>
          <p:nvPr/>
        </p:nvSpPr>
        <p:spPr>
          <a:xfrm rot="10800000">
            <a:off x="8305815" y="1238248"/>
            <a:ext cx="235390" cy="2606126"/>
          </a:xfrm>
          <a:prstGeom prst="leftBracket">
            <a:avLst>
              <a:gd name="adj" fmla="val 104487"/>
            </a:avLst>
          </a:prstGeom>
          <a:ln w="190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0" name="Группа 29"/>
          <p:cNvGrpSpPr/>
          <p:nvPr/>
        </p:nvGrpSpPr>
        <p:grpSpPr>
          <a:xfrm>
            <a:off x="9153053" y="1200722"/>
            <a:ext cx="2960077" cy="2643653"/>
            <a:chOff x="5236198" y="141048"/>
            <a:chExt cx="2323406" cy="1341284"/>
          </a:xfrm>
          <a:effectLst>
            <a:glow rad="228600">
              <a:schemeClr val="accent3">
                <a:satMod val="175000"/>
                <a:alpha val="40000"/>
              </a:schemeClr>
            </a:glow>
          </a:effectLst>
        </p:grpSpPr>
        <p:sp>
          <p:nvSpPr>
            <p:cNvPr id="31" name="Скругленный прямоугольник 30"/>
            <p:cNvSpPr/>
            <p:nvPr/>
          </p:nvSpPr>
          <p:spPr>
            <a:xfrm>
              <a:off x="5236198" y="141048"/>
              <a:ext cx="2323406" cy="1341284"/>
            </a:xfrm>
            <a:prstGeom prst="roundRect">
              <a:avLst/>
            </a:prstGeom>
            <a:ln w="19050">
              <a:solidFill>
                <a:schemeClr val="accent6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2" name="Скругленный прямоугольник 4"/>
            <p:cNvSpPr txBox="1"/>
            <p:nvPr/>
          </p:nvSpPr>
          <p:spPr>
            <a:xfrm>
              <a:off x="5444250" y="221568"/>
              <a:ext cx="1939366" cy="1180243"/>
            </a:xfrm>
            <a:prstGeom prst="rect">
              <a:avLst/>
            </a:prstGeom>
            <a:ln w="19050">
              <a:solidFill>
                <a:schemeClr val="accent6">
                  <a:lumMod val="75000"/>
                </a:schemeClr>
              </a:solidFill>
              <a:prstDash val="dash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4290" tIns="34290" rIns="34290" bIns="34290" numCol="1" spcCol="1270" anchor="ctr" anchorCtr="0">
              <a:noAutofit/>
            </a:bodyPr>
            <a:lstStyle/>
            <a:p>
              <a:pPr algn="ctr"/>
              <a:endParaRPr lang="ru-RU" sz="1200" b="1" dirty="0" smtClean="0">
                <a:solidFill>
                  <a:schemeClr val="tx1"/>
                </a:solidFill>
                <a:latin typeface="Arial Narrow" panose="020B0606020202030204" pitchFamily="34" charset="0"/>
              </a:endParaRPr>
            </a:p>
            <a:p>
              <a:pPr algn="ctr"/>
              <a:r>
                <a:rPr lang="ru-RU" sz="1200" b="1" dirty="0" smtClean="0">
                  <a:solidFill>
                    <a:srgbClr val="C00000"/>
                  </a:solidFill>
                  <a:latin typeface="Arial Narrow" panose="020B0606020202030204" pitchFamily="34" charset="0"/>
                </a:rPr>
                <a:t>ИСКЛЮЧЕНИЕ из СГОЗ</a:t>
              </a:r>
            </a:p>
            <a:p>
              <a:endParaRPr lang="ru-RU" sz="1200" b="1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ru-RU" sz="1200" b="1" dirty="0" smtClean="0">
                  <a:solidFill>
                    <a:schemeClr val="tx1"/>
                  </a:solidFill>
                </a:rPr>
                <a:t>В расчёт СГОЗ </a:t>
              </a:r>
              <a:r>
                <a:rPr lang="ru-RU" sz="1200" b="1" dirty="0" smtClean="0">
                  <a:solidFill>
                    <a:srgbClr val="C00000"/>
                  </a:solidFill>
                </a:rPr>
                <a:t>не включаются </a:t>
              </a:r>
              <a:r>
                <a:rPr lang="ru-RU" sz="1200" b="1" dirty="0" smtClean="0">
                  <a:solidFill>
                    <a:schemeClr val="tx1"/>
                  </a:solidFill>
                </a:rPr>
                <a:t>:</a:t>
              </a:r>
              <a:endParaRPr lang="ru-RU" sz="1200" b="1" dirty="0">
                <a:solidFill>
                  <a:schemeClr val="tx1"/>
                </a:solidFill>
              </a:endParaRPr>
            </a:p>
            <a:p>
              <a:r>
                <a:rPr lang="ru-RU" sz="1200" b="1" dirty="0" smtClean="0">
                  <a:solidFill>
                    <a:schemeClr val="tx1"/>
                  </a:solidFill>
                </a:rPr>
                <a:t>-объём закупок у ед. поставщика </a:t>
              </a:r>
              <a:r>
                <a:rPr lang="ru-RU" sz="1200" b="1" i="1" dirty="0" smtClean="0">
                  <a:solidFill>
                    <a:schemeClr val="tx1"/>
                  </a:solidFill>
                </a:rPr>
                <a:t>(п.1-п.56 ч.1 ст.93) </a:t>
              </a:r>
              <a:r>
                <a:rPr lang="ru-RU" sz="1200" b="1" i="1" dirty="0" smtClean="0">
                  <a:solidFill>
                    <a:srgbClr val="C00000"/>
                  </a:solidFill>
                </a:rPr>
                <a:t>за исключением п.25 ч.1 ст.93</a:t>
              </a:r>
              <a:endParaRPr lang="ru-RU" sz="1200" i="1" dirty="0" smtClean="0">
                <a:solidFill>
                  <a:srgbClr val="C00000"/>
                </a:solidFill>
              </a:endParaRPr>
            </a:p>
            <a:p>
              <a:r>
                <a:rPr lang="ru-RU" sz="1200" b="1" dirty="0" smtClean="0"/>
                <a:t>-услуги по предоставлению кредитов;</a:t>
              </a:r>
            </a:p>
            <a:p>
              <a:r>
                <a:rPr lang="ru-RU" sz="1200" b="1" dirty="0" smtClean="0"/>
                <a:t>-закупки закрытыми способами.</a:t>
              </a:r>
              <a:endParaRPr lang="ru-RU" sz="1200" b="1" dirty="0"/>
            </a:p>
            <a:p>
              <a:endParaRPr lang="ru-RU" sz="1200" dirty="0"/>
            </a:p>
            <a:p>
              <a:pPr marL="285750" indent="-285750">
                <a:buFontTx/>
                <a:buChar char="-"/>
              </a:pPr>
              <a:endParaRPr lang="ru-RU" sz="1200" dirty="0"/>
            </a:p>
            <a:p>
              <a:r>
                <a:rPr lang="ru-RU" sz="1200" b="1" dirty="0" smtClean="0">
                  <a:solidFill>
                    <a:schemeClr val="tx1"/>
                  </a:solidFill>
                </a:rPr>
                <a:t> </a:t>
              </a:r>
              <a:r>
                <a:rPr lang="ru-RU" sz="1200" dirty="0"/>
                <a:t/>
              </a:r>
              <a:br>
                <a:rPr lang="ru-RU" sz="1200" dirty="0"/>
              </a:br>
              <a:endParaRPr lang="ru-RU" sz="1200" b="1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</p:grpSp>
      <p:cxnSp>
        <p:nvCxnSpPr>
          <p:cNvPr id="6" name="Прямая со стрелкой 5"/>
          <p:cNvCxnSpPr/>
          <p:nvPr/>
        </p:nvCxnSpPr>
        <p:spPr>
          <a:xfrm flipH="1">
            <a:off x="7312903" y="2480650"/>
            <a:ext cx="1994059" cy="2445706"/>
          </a:xfrm>
          <a:prstGeom prst="straightConnector1">
            <a:avLst/>
          </a:prstGeom>
          <a:ln>
            <a:solidFill>
              <a:srgbClr val="C0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55819" y="6338080"/>
            <a:ext cx="8430513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i="1" dirty="0" smtClean="0">
                <a:solidFill>
                  <a:srgbClr val="0070C0"/>
                </a:solidFill>
              </a:rPr>
              <a:t>*</a:t>
            </a:r>
            <a:r>
              <a:rPr lang="ru-RU" sz="1100" b="1" i="1" dirty="0">
                <a:solidFill>
                  <a:srgbClr val="0070C0"/>
                </a:solidFill>
              </a:rPr>
              <a:t>Совокупный годовой объем закупок </a:t>
            </a:r>
            <a:r>
              <a:rPr lang="ru-RU" sz="1100" b="1" i="1" dirty="0">
                <a:solidFill>
                  <a:srgbClr val="0070C0"/>
                </a:solidFill>
                <a:hlinkClick r:id="rId2"/>
              </a:rPr>
              <a:t>(СГОЗ) - это средства, предназначенные для оплаты в течение года товаров (работ, услуг), </a:t>
            </a:r>
            <a:endParaRPr lang="ru-RU" sz="1100" b="1" i="1" dirty="0" smtClean="0">
              <a:solidFill>
                <a:srgbClr val="0070C0"/>
              </a:solidFill>
              <a:hlinkClick r:id="rId2"/>
            </a:endParaRPr>
          </a:p>
          <a:p>
            <a:r>
              <a:rPr lang="ru-RU" sz="1100" b="1" i="1" dirty="0" smtClean="0">
                <a:solidFill>
                  <a:srgbClr val="0070C0"/>
                </a:solidFill>
                <a:hlinkClick r:id="rId2"/>
              </a:rPr>
              <a:t>которые </a:t>
            </a:r>
            <a:r>
              <a:rPr lang="ru-RU" sz="1100" b="1" i="1" dirty="0">
                <a:solidFill>
                  <a:srgbClr val="0070C0"/>
                </a:solidFill>
                <a:hlinkClick r:id="rId2"/>
              </a:rPr>
              <a:t>закупаются в соответствии с </a:t>
            </a:r>
            <a:r>
              <a:rPr lang="ru-RU" sz="1100" b="1" i="1" dirty="0">
                <a:solidFill>
                  <a:srgbClr val="0070C0"/>
                </a:solidFill>
                <a:hlinkClick r:id="rId3"/>
              </a:rPr>
              <a:t>Законом N 44-ФЗ, в том числе по контрактам прошлых лет.</a:t>
            </a:r>
          </a:p>
          <a:p>
            <a:endParaRPr lang="ru-RU" sz="1100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943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6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Тема2</Template>
  <TotalTime>10164</TotalTime>
  <Words>1612</Words>
  <Application>Microsoft Office PowerPoint</Application>
  <PresentationFormat>Широкоэкранный</PresentationFormat>
  <Paragraphs>323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22" baseType="lpstr">
      <vt:lpstr>Arial</vt:lpstr>
      <vt:lpstr>Arial Narrow</vt:lpstr>
      <vt:lpstr>Bookman Old Style</vt:lpstr>
      <vt:lpstr>Calibri</vt:lpstr>
      <vt:lpstr>Calibri Light</vt:lpstr>
      <vt:lpstr>Gotham Pro</vt:lpstr>
      <vt:lpstr>Questrial</vt:lpstr>
      <vt:lpstr>Times New Roman</vt:lpstr>
      <vt:lpstr>Тема Office</vt:lpstr>
      <vt:lpstr>6_Тема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Lessa Morren</dc:creator>
  <cp:lastModifiedBy>C</cp:lastModifiedBy>
  <cp:revision>1153</cp:revision>
  <cp:lastPrinted>2020-07-15T06:32:38Z</cp:lastPrinted>
  <dcterms:created xsi:type="dcterms:W3CDTF">2019-03-03T16:48:03Z</dcterms:created>
  <dcterms:modified xsi:type="dcterms:W3CDTF">2020-07-15T09:42:54Z</dcterms:modified>
</cp:coreProperties>
</file>