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965" r:id="rId2"/>
  </p:sldMasterIdLst>
  <p:notesMasterIdLst>
    <p:notesMasterId r:id="rId14"/>
  </p:notesMasterIdLst>
  <p:handoutMasterIdLst>
    <p:handoutMasterId r:id="rId15"/>
  </p:handoutMasterIdLst>
  <p:sldIdLst>
    <p:sldId id="316" r:id="rId3"/>
    <p:sldId id="507" r:id="rId4"/>
    <p:sldId id="506" r:id="rId5"/>
    <p:sldId id="484" r:id="rId6"/>
    <p:sldId id="498" r:id="rId7"/>
    <p:sldId id="499" r:id="rId8"/>
    <p:sldId id="501" r:id="rId9"/>
    <p:sldId id="500" r:id="rId10"/>
    <p:sldId id="503" r:id="rId11"/>
    <p:sldId id="505" r:id="rId12"/>
    <p:sldId id="432" r:id="rId13"/>
  </p:sldIdLst>
  <p:sldSz cx="12192000" cy="685800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  <p15:guide id="3" orient="horz" pos="2154">
          <p15:clr>
            <a:srgbClr val="A4A3A4"/>
          </p15:clr>
        </p15:guide>
        <p15:guide id="4" pos="40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913B"/>
    <a:srgbClr val="649B3F"/>
    <a:srgbClr val="006600"/>
    <a:srgbClr val="C55A11"/>
    <a:srgbClr val="548235"/>
    <a:srgbClr val="9CCA7C"/>
    <a:srgbClr val="33CC33"/>
    <a:srgbClr val="78B400"/>
    <a:srgbClr val="669900"/>
    <a:srgbClr val="609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7" autoAdjust="0"/>
    <p:restoredTop sz="91889" autoAdjust="0"/>
  </p:normalViewPr>
  <p:slideViewPr>
    <p:cSldViewPr snapToGrid="0" showGuides="1">
      <p:cViewPr varScale="1">
        <p:scale>
          <a:sx n="60" d="100"/>
          <a:sy n="60" d="100"/>
        </p:scale>
        <p:origin x="740" y="80"/>
      </p:cViewPr>
      <p:guideLst>
        <p:guide orient="horz" pos="2160"/>
        <p:guide pos="3795"/>
        <p:guide orient="horz" pos="2154"/>
        <p:guide pos="40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23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4302625" cy="340265"/>
          </a:xfrm>
          <a:prstGeom prst="rect">
            <a:avLst/>
          </a:prstGeom>
        </p:spPr>
        <p:txBody>
          <a:bodyPr vert="horz" lIns="91078" tIns="45539" rIns="91078" bIns="455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8" y="5"/>
            <a:ext cx="4302625" cy="340265"/>
          </a:xfrm>
          <a:prstGeom prst="rect">
            <a:avLst/>
          </a:prstGeom>
        </p:spPr>
        <p:txBody>
          <a:bodyPr vert="horz" lIns="91078" tIns="45539" rIns="91078" bIns="45539" rtlCol="0"/>
          <a:lstStyle>
            <a:lvl1pPr algn="r">
              <a:defRPr sz="1200"/>
            </a:lvl1pPr>
          </a:lstStyle>
          <a:p>
            <a:fld id="{AE2930F3-86A0-4966-B0D2-4C3D519BB071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324"/>
            <a:ext cx="4302625" cy="340264"/>
          </a:xfrm>
          <a:prstGeom prst="rect">
            <a:avLst/>
          </a:prstGeom>
        </p:spPr>
        <p:txBody>
          <a:bodyPr vert="horz" lIns="91078" tIns="45539" rIns="91078" bIns="455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8" y="6456324"/>
            <a:ext cx="4302625" cy="340264"/>
          </a:xfrm>
          <a:prstGeom prst="rect">
            <a:avLst/>
          </a:prstGeom>
        </p:spPr>
        <p:txBody>
          <a:bodyPr vert="horz" lIns="91078" tIns="45539" rIns="91078" bIns="45539" rtlCol="0" anchor="b"/>
          <a:lstStyle>
            <a:lvl1pPr algn="r">
              <a:defRPr sz="1200"/>
            </a:lvl1pPr>
          </a:lstStyle>
          <a:p>
            <a:fld id="{3FD746DD-5AD6-4670-9355-85BF2D800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605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7"/>
            <a:ext cx="4301543" cy="341064"/>
          </a:xfrm>
          <a:prstGeom prst="rect">
            <a:avLst/>
          </a:prstGeom>
        </p:spPr>
        <p:txBody>
          <a:bodyPr vert="horz" lIns="90609" tIns="45306" rIns="90609" bIns="4530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9" y="7"/>
            <a:ext cx="4301543" cy="341064"/>
          </a:xfrm>
          <a:prstGeom prst="rect">
            <a:avLst/>
          </a:prstGeom>
        </p:spPr>
        <p:txBody>
          <a:bodyPr vert="horz" lIns="90609" tIns="45306" rIns="90609" bIns="45306" rtlCol="0"/>
          <a:lstStyle>
            <a:lvl1pPr algn="r">
              <a:defRPr sz="1200"/>
            </a:lvl1pPr>
          </a:lstStyle>
          <a:p>
            <a:fld id="{7BE9803C-30AB-4478-953E-133A8EC6AF52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9" tIns="45306" rIns="90609" bIns="453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71385"/>
            <a:ext cx="7941310" cy="2676585"/>
          </a:xfrm>
          <a:prstGeom prst="rect">
            <a:avLst/>
          </a:prstGeom>
        </p:spPr>
        <p:txBody>
          <a:bodyPr vert="horz" lIns="90609" tIns="45306" rIns="90609" bIns="4530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6456615"/>
            <a:ext cx="4301543" cy="341063"/>
          </a:xfrm>
          <a:prstGeom prst="rect">
            <a:avLst/>
          </a:prstGeom>
        </p:spPr>
        <p:txBody>
          <a:bodyPr vert="horz" lIns="90609" tIns="45306" rIns="90609" bIns="4530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9" y="6456615"/>
            <a:ext cx="4301543" cy="341063"/>
          </a:xfrm>
          <a:prstGeom prst="rect">
            <a:avLst/>
          </a:prstGeom>
        </p:spPr>
        <p:txBody>
          <a:bodyPr vert="horz" lIns="90609" tIns="45306" rIns="90609" bIns="45306" rtlCol="0" anchor="b"/>
          <a:lstStyle>
            <a:lvl1pPr algn="r">
              <a:defRPr sz="1200"/>
            </a:lvl1pPr>
          </a:lstStyle>
          <a:p>
            <a:fld id="{1786DD29-AE9D-4420-BFC6-7821740F5D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8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DD29-AE9D-4420-BFC6-7821740F5DB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175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DD29-AE9D-4420-BFC6-7821740F5DB5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860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DD29-AE9D-4420-BFC6-7821740F5DB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653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1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0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978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09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702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738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33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589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0999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303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05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7583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77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808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493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1430000" y="6394452"/>
            <a:ext cx="374651" cy="276225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 defTabSz="914377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472072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12280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72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179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2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14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01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51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44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89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AD161-16B9-41E7-BB5F-7012BC8D7B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15.07.2020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DCB2-218D-4C97-9CE1-D305ABCBCA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14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rgbClr val="6FAD45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 rot="10800000">
            <a:off x="7029450" y="0"/>
            <a:ext cx="5162550" cy="3028949"/>
          </a:xfrm>
          <a:prstGeom prst="parallelogram">
            <a:avLst>
              <a:gd name="adj" fmla="val 23076"/>
            </a:avLst>
          </a:prstGeom>
          <a:gradFill flip="none" rotWithShape="1">
            <a:gsLst>
              <a:gs pos="49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араллелограмм 4"/>
          <p:cNvSpPr/>
          <p:nvPr/>
        </p:nvSpPr>
        <p:spPr>
          <a:xfrm rot="10800000">
            <a:off x="0" y="0"/>
            <a:ext cx="5162550" cy="4762500"/>
          </a:xfrm>
          <a:prstGeom prst="parallelogram">
            <a:avLst>
              <a:gd name="adj" fmla="val 21076"/>
            </a:avLst>
          </a:prstGeom>
          <a:gradFill flip="none" rotWithShape="1">
            <a:gsLst>
              <a:gs pos="50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Блок-схема: данные 1"/>
          <p:cNvSpPr/>
          <p:nvPr/>
        </p:nvSpPr>
        <p:spPr>
          <a:xfrm>
            <a:off x="657225" y="-90488"/>
            <a:ext cx="10515599" cy="6791325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9348"/>
              <a:gd name="connsiteY0" fmla="*/ 10000 h 10000"/>
              <a:gd name="connsiteX1" fmla="*/ 1348 w 9348"/>
              <a:gd name="connsiteY1" fmla="*/ 0 h 10000"/>
              <a:gd name="connsiteX2" fmla="*/ 9348 w 9348"/>
              <a:gd name="connsiteY2" fmla="*/ 0 h 10000"/>
              <a:gd name="connsiteX3" fmla="*/ 7348 w 9348"/>
              <a:gd name="connsiteY3" fmla="*/ 10000 h 10000"/>
              <a:gd name="connsiteX4" fmla="*/ 0 w 9348"/>
              <a:gd name="connsiteY4" fmla="*/ 10000 h 10000"/>
              <a:gd name="connsiteX0" fmla="*/ 0 w 10000"/>
              <a:gd name="connsiteY0" fmla="*/ 10000 h 10018"/>
              <a:gd name="connsiteX1" fmla="*/ 1442 w 10000"/>
              <a:gd name="connsiteY1" fmla="*/ 0 h 10018"/>
              <a:gd name="connsiteX2" fmla="*/ 10000 w 10000"/>
              <a:gd name="connsiteY2" fmla="*/ 0 h 10018"/>
              <a:gd name="connsiteX3" fmla="*/ 8375 w 10000"/>
              <a:gd name="connsiteY3" fmla="*/ 10018 h 10018"/>
              <a:gd name="connsiteX4" fmla="*/ 0 w 10000"/>
              <a:gd name="connsiteY4" fmla="*/ 10000 h 10018"/>
              <a:gd name="connsiteX0" fmla="*/ 0 w 10000"/>
              <a:gd name="connsiteY0" fmla="*/ 10000 h 10001"/>
              <a:gd name="connsiteX1" fmla="*/ 1442 w 10000"/>
              <a:gd name="connsiteY1" fmla="*/ 0 h 10001"/>
              <a:gd name="connsiteX2" fmla="*/ 10000 w 10000"/>
              <a:gd name="connsiteY2" fmla="*/ 0 h 10001"/>
              <a:gd name="connsiteX3" fmla="*/ 8599 w 10000"/>
              <a:gd name="connsiteY3" fmla="*/ 10001 h 10001"/>
              <a:gd name="connsiteX4" fmla="*/ 0 w 10000"/>
              <a:gd name="connsiteY4" fmla="*/ 10000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0" y="10000"/>
                </a:moveTo>
                <a:lnTo>
                  <a:pt x="1442" y="0"/>
                </a:lnTo>
                <a:lnTo>
                  <a:pt x="10000" y="0"/>
                </a:lnTo>
                <a:lnTo>
                  <a:pt x="8599" y="10001"/>
                </a:lnTo>
                <a:lnTo>
                  <a:pt x="0" y="10000"/>
                </a:lnTo>
                <a:close/>
              </a:path>
            </a:pathLst>
          </a:custGeom>
          <a:gradFill flip="none" rotWithShape="1">
            <a:gsLst>
              <a:gs pos="78000">
                <a:srgbClr val="5D8F3B"/>
              </a:gs>
              <a:gs pos="100000">
                <a:srgbClr val="537F35"/>
              </a:gs>
              <a:gs pos="31000">
                <a:srgbClr val="6DA945">
                  <a:alpha val="95294"/>
                </a:srgbClr>
              </a:gs>
            </a:gsLst>
            <a:path path="rect">
              <a:fillToRect r="100000" b="100000"/>
            </a:path>
            <a:tileRect l="-100000" t="-100000"/>
          </a:gradFill>
          <a:ln>
            <a:solidFill>
              <a:schemeClr val="accent6">
                <a:lumMod val="75000"/>
                <a:alpha val="81000"/>
              </a:schemeClr>
            </a:solidFill>
          </a:ln>
          <a:effectLst>
            <a:outerShdw blurRad="101600" dist="38100" dir="2700000" algn="tl" rotWithShape="0">
              <a:schemeClr val="tx1">
                <a:alpha val="1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295967" y="1139790"/>
            <a:ext cx="11410480" cy="3574300"/>
          </a:xfrm>
          <a:prstGeom prst="parallelogram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1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Об основных изменениях норм </a:t>
            </a:r>
          </a:p>
          <a:p>
            <a:pPr algn="ctr"/>
            <a:r>
              <a:rPr lang="ru-RU" sz="31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Закона №44-ФЗ, </a:t>
            </a:r>
          </a:p>
          <a:p>
            <a:pPr algn="ctr"/>
            <a:r>
              <a:rPr lang="ru-RU" sz="31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вступивших в силу </a:t>
            </a:r>
          </a:p>
          <a:p>
            <a:pPr algn="ctr"/>
            <a:r>
              <a:rPr lang="ru-RU" sz="31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 1 июля 2020 года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2824" y="42077"/>
            <a:ext cx="806390" cy="10493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81274" y="5347325"/>
            <a:ext cx="8280795" cy="461661"/>
          </a:xfrm>
          <a:prstGeom prst="rect">
            <a:avLst/>
          </a:prstGeom>
          <a:noFill/>
        </p:spPr>
        <p:txBody>
          <a:bodyPr wrap="square" lIns="91424" tIns="45718" rIns="91424" bIns="45718">
            <a:spAutoFit/>
          </a:bodyPr>
          <a:lstStyle>
            <a:defPPr>
              <a:defRPr lang="en-US"/>
            </a:defPPr>
            <a:lvl1pPr>
              <a:defRPr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algn="just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Gotham Pro" panose="02000503040000020004" charset="0"/>
              </a:rPr>
              <a:t>                               2020 год</a:t>
            </a:r>
            <a:endParaRPr lang="en-US" sz="2400" b="1" dirty="0">
              <a:solidFill>
                <a:schemeClr val="bg1"/>
              </a:solidFill>
              <a:latin typeface="Arial Narrow" panose="020B0606020202030204" pitchFamily="34" charset="0"/>
              <a:cs typeface="Gotham Pro" panose="020005030400000200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01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861237" y="82418"/>
            <a:ext cx="1101920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ОБРАЩЕНИЕ ЗАКАЗЧИКА О СОГЛАСОВАНИИ ЗАКЛЮЧЕНИЯ КОНТРАКТА С ЕДИНСТВЕННЫМ ПОСТАВЩИКОМ (ПОДРЯДЧИКОМ, ИСПОЛНИТЕЛЕМ) (ПУНКТ 25 ЧАСТИ 1 СТАТЬИ 93 ЗАКОНА №44-ФЗ)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9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Скругленный прямоугольник 4"/>
          <p:cNvSpPr txBox="1"/>
          <p:nvPr/>
        </p:nvSpPr>
        <p:spPr>
          <a:xfrm>
            <a:off x="5465135" y="1705481"/>
            <a:ext cx="6423783" cy="827521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t" anchorCtr="0">
            <a:no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tx1"/>
                </a:solidFill>
              </a:rPr>
              <a:t>конкурс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tx1"/>
                </a:solidFill>
              </a:rPr>
              <a:t>аукцион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tx1"/>
                </a:solidFill>
              </a:rPr>
              <a:t>запрос предложений</a:t>
            </a:r>
            <a:endParaRPr lang="ru-RU" sz="1600" b="1" dirty="0">
              <a:solidFill>
                <a:schemeClr val="tx1"/>
              </a:solidFill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35589" y="1816580"/>
            <a:ext cx="5344491" cy="634523"/>
            <a:chOff x="136187" y="1455651"/>
            <a:chExt cx="1844359" cy="543369"/>
          </a:xfrm>
        </p:grpSpPr>
        <p:sp>
          <p:nvSpPr>
            <p:cNvPr id="26" name="AutoShape 30"/>
            <p:cNvSpPr>
              <a:spLocks noChangeArrowheads="1"/>
            </p:cNvSpPr>
            <p:nvPr/>
          </p:nvSpPr>
          <p:spPr bwMode="auto">
            <a:xfrm>
              <a:off x="136187" y="1455651"/>
              <a:ext cx="1598518" cy="543369"/>
            </a:xfrm>
            <a:prstGeom prst="homePlate">
              <a:avLst>
                <a:gd name="adj" fmla="val 4030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0" scaled="1"/>
            </a:gradFill>
            <a:ln w="2857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altLang="ru-RU" sz="2000" b="1" dirty="0" smtClean="0">
                  <a:solidFill>
                    <a:schemeClr val="bg1"/>
                  </a:solidFill>
                  <a:latin typeface="Arial Narrow" panose="020B0606020202030204" pitchFamily="34" charset="0"/>
                  <a:cs typeface="Arial" pitchFamily="34" charset="0"/>
                </a:rPr>
                <a:t>Способы определения поставщика признаны несостоявшимися 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  <a:cs typeface="Arial" pitchFamily="34" charset="0"/>
              </a:endParaRPr>
            </a:p>
          </p:txBody>
        </p:sp>
        <p:sp>
          <p:nvSpPr>
            <p:cNvPr id="28" name="Нашивка 42"/>
            <p:cNvSpPr/>
            <p:nvPr/>
          </p:nvSpPr>
          <p:spPr>
            <a:xfrm>
              <a:off x="1687996" y="1455889"/>
              <a:ext cx="292550" cy="543128"/>
            </a:xfrm>
            <a:prstGeom prst="chevron">
              <a:avLst>
                <a:gd name="adj" fmla="val 69951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29" name="Скругленный прямоугольник 4"/>
          <p:cNvSpPr txBox="1"/>
          <p:nvPr/>
        </p:nvSpPr>
        <p:spPr>
          <a:xfrm>
            <a:off x="5465135" y="4477817"/>
            <a:ext cx="6423783" cy="827521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t" anchorCtr="0">
            <a:no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tx1"/>
                </a:solidFill>
              </a:rPr>
              <a:t>заказчик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tx1"/>
                </a:solidFill>
              </a:rPr>
              <a:t>уполномоченный орган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tx1"/>
                </a:solidFill>
              </a:rPr>
              <a:t>уполномоченное учреждение</a:t>
            </a:r>
            <a:endParaRPr lang="ru-RU" sz="1600" b="1" dirty="0">
              <a:solidFill>
                <a:schemeClr val="tx1"/>
              </a:solidFill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27108" y="4490995"/>
            <a:ext cx="5344491" cy="634525"/>
            <a:chOff x="136187" y="1364598"/>
            <a:chExt cx="1844359" cy="543369"/>
          </a:xfrm>
        </p:grpSpPr>
        <p:sp>
          <p:nvSpPr>
            <p:cNvPr id="31" name="AutoShape 30"/>
            <p:cNvSpPr>
              <a:spLocks noChangeArrowheads="1"/>
            </p:cNvSpPr>
            <p:nvPr/>
          </p:nvSpPr>
          <p:spPr bwMode="auto">
            <a:xfrm>
              <a:off x="136187" y="1364598"/>
              <a:ext cx="1601444" cy="543369"/>
            </a:xfrm>
            <a:prstGeom prst="homePlate">
              <a:avLst>
                <a:gd name="adj" fmla="val 4030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0" scaled="1"/>
            </a:gradFill>
            <a:ln w="2857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altLang="ru-RU" sz="2000" b="1" dirty="0" smtClean="0">
                  <a:solidFill>
                    <a:schemeClr val="bg1"/>
                  </a:solidFill>
                  <a:latin typeface="Arial Narrow" panose="020B0606020202030204" pitchFamily="34" charset="0"/>
                  <a:cs typeface="Arial" pitchFamily="34" charset="0"/>
                </a:rPr>
                <a:t>Кто направляет обращение о согласовании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  <a:cs typeface="Arial" pitchFamily="34" charset="0"/>
              </a:endParaRPr>
            </a:p>
          </p:txBody>
        </p:sp>
        <p:sp>
          <p:nvSpPr>
            <p:cNvPr id="33" name="Нашивка 42"/>
            <p:cNvSpPr/>
            <p:nvPr/>
          </p:nvSpPr>
          <p:spPr>
            <a:xfrm>
              <a:off x="1687996" y="1364839"/>
              <a:ext cx="292550" cy="543128"/>
            </a:xfrm>
            <a:prstGeom prst="chevron">
              <a:avLst>
                <a:gd name="adj" fmla="val 69951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39" name="Скругленный прямоугольник 4"/>
          <p:cNvSpPr txBox="1"/>
          <p:nvPr/>
        </p:nvSpPr>
        <p:spPr>
          <a:xfrm>
            <a:off x="5456654" y="5397744"/>
            <a:ext cx="6423783" cy="1417748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t" anchorCtr="0">
            <a:no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закупки для федеральных нужд </a:t>
            </a:r>
            <a:r>
              <a:rPr lang="ru-RU" sz="1600" b="1" dirty="0" smtClean="0">
                <a:solidFill>
                  <a:schemeClr val="tx1"/>
                </a:solidFill>
              </a:rPr>
              <a:t>– ФАС России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закупки для 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нужд Липецкой области – </a:t>
            </a:r>
            <a:r>
              <a:rPr lang="ru-RU" sz="1600" b="1" dirty="0" smtClean="0">
                <a:solidFill>
                  <a:schemeClr val="tx1"/>
                </a:solidFill>
              </a:rPr>
              <a:t>управление финансов Липецкой области</a:t>
            </a:r>
            <a:endParaRPr lang="ru-RU" sz="1600" b="1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закупки для 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муниципальных нужд – </a:t>
            </a:r>
            <a:r>
              <a:rPr lang="ru-RU" sz="1600" b="1" dirty="0" smtClean="0">
                <a:solidFill>
                  <a:schemeClr val="tx1"/>
                </a:solidFill>
              </a:rPr>
              <a:t>контрольные органы </a:t>
            </a:r>
            <a:r>
              <a:rPr lang="ru-RU" sz="1600" b="1" dirty="0" err="1" smtClean="0">
                <a:solidFill>
                  <a:schemeClr val="tx1"/>
                </a:solidFill>
              </a:rPr>
              <a:t>г.Липецка</a:t>
            </a:r>
            <a:r>
              <a:rPr lang="ru-RU" sz="1600" b="1" dirty="0" smtClean="0">
                <a:solidFill>
                  <a:schemeClr val="tx1"/>
                </a:solidFill>
              </a:rPr>
              <a:t>, </a:t>
            </a:r>
            <a:r>
              <a:rPr lang="ru-RU" sz="1600" b="1" dirty="0" err="1" smtClean="0">
                <a:solidFill>
                  <a:schemeClr val="tx1"/>
                </a:solidFill>
              </a:rPr>
              <a:t>г.Ельца</a:t>
            </a:r>
            <a:r>
              <a:rPr lang="ru-RU" sz="1600" b="1" dirty="0" smtClean="0">
                <a:solidFill>
                  <a:schemeClr val="tx1"/>
                </a:solidFill>
              </a:rPr>
              <a:t>, муниципальных районов Липецкой области. </a:t>
            </a:r>
            <a:endParaRPr lang="ru-RU" sz="16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35590" y="5789355"/>
            <a:ext cx="5344491" cy="634525"/>
            <a:chOff x="139114" y="1695863"/>
            <a:chExt cx="1844359" cy="543369"/>
          </a:xfrm>
        </p:grpSpPr>
        <p:sp>
          <p:nvSpPr>
            <p:cNvPr id="41" name="AutoShape 30"/>
            <p:cNvSpPr>
              <a:spLocks noChangeArrowheads="1"/>
            </p:cNvSpPr>
            <p:nvPr/>
          </p:nvSpPr>
          <p:spPr bwMode="auto">
            <a:xfrm>
              <a:off x="139114" y="1695863"/>
              <a:ext cx="1598517" cy="543369"/>
            </a:xfrm>
            <a:prstGeom prst="homePlate">
              <a:avLst>
                <a:gd name="adj" fmla="val 4030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0" scaled="1"/>
            </a:gradFill>
            <a:ln w="2857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altLang="ru-RU" sz="2000" b="1" dirty="0" smtClean="0">
                  <a:solidFill>
                    <a:schemeClr val="bg1"/>
                  </a:solidFill>
                  <a:latin typeface="Arial Narrow" panose="020B0606020202030204" pitchFamily="34" charset="0"/>
                  <a:cs typeface="Arial" pitchFamily="34" charset="0"/>
                </a:rPr>
                <a:t>Адресат направления обращения о согласовании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  <a:cs typeface="Arial" pitchFamily="34" charset="0"/>
              </a:endParaRPr>
            </a:p>
          </p:txBody>
        </p:sp>
        <p:sp>
          <p:nvSpPr>
            <p:cNvPr id="43" name="Нашивка 42"/>
            <p:cNvSpPr/>
            <p:nvPr/>
          </p:nvSpPr>
          <p:spPr>
            <a:xfrm>
              <a:off x="1690923" y="1696103"/>
              <a:ext cx="292550" cy="543128"/>
            </a:xfrm>
            <a:prstGeom prst="chevron">
              <a:avLst>
                <a:gd name="adj" fmla="val 69951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44" name="Скругленный прямоугольник 4"/>
          <p:cNvSpPr txBox="1"/>
          <p:nvPr/>
        </p:nvSpPr>
        <p:spPr>
          <a:xfrm>
            <a:off x="5465135" y="900920"/>
            <a:ext cx="6423783" cy="637414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t" anchorCtr="0">
            <a:noAutofit/>
          </a:bodyPr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tx1"/>
                </a:solidFill>
              </a:rPr>
              <a:t>п.4 ч.5, ч.6 - ч.11 ст.93 Закона №44-ФЗ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tx1"/>
                </a:solidFill>
              </a:rPr>
              <a:t>постановление Правительства РФ от 30.06.2020 №961</a:t>
            </a:r>
          </a:p>
        </p:txBody>
      </p:sp>
      <p:grpSp>
        <p:nvGrpSpPr>
          <p:cNvPr id="45" name="Группа 44"/>
          <p:cNvGrpSpPr/>
          <p:nvPr/>
        </p:nvGrpSpPr>
        <p:grpSpPr>
          <a:xfrm>
            <a:off x="35589" y="903809"/>
            <a:ext cx="5344490" cy="634525"/>
            <a:chOff x="136187" y="1364598"/>
            <a:chExt cx="1844359" cy="543369"/>
          </a:xfrm>
        </p:grpSpPr>
        <p:sp>
          <p:nvSpPr>
            <p:cNvPr id="46" name="AutoShape 30"/>
            <p:cNvSpPr>
              <a:spLocks noChangeArrowheads="1"/>
            </p:cNvSpPr>
            <p:nvPr/>
          </p:nvSpPr>
          <p:spPr bwMode="auto">
            <a:xfrm>
              <a:off x="136187" y="1364598"/>
              <a:ext cx="1598518" cy="543369"/>
            </a:xfrm>
            <a:prstGeom prst="homePlate">
              <a:avLst>
                <a:gd name="adj" fmla="val 4030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0" scaled="1"/>
            </a:gradFill>
            <a:ln w="2857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altLang="ru-RU" sz="2000" b="1" dirty="0" smtClean="0">
                  <a:solidFill>
                    <a:schemeClr val="bg1"/>
                  </a:solidFill>
                  <a:latin typeface="Arial Narrow" panose="020B0606020202030204" pitchFamily="34" charset="0"/>
                  <a:cs typeface="Arial" pitchFamily="34" charset="0"/>
                </a:rPr>
                <a:t>Правовые нормы обращения о согласовании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  <a:cs typeface="Arial" pitchFamily="34" charset="0"/>
              </a:endParaRPr>
            </a:p>
          </p:txBody>
        </p:sp>
        <p:sp>
          <p:nvSpPr>
            <p:cNvPr id="48" name="Нашивка 42"/>
            <p:cNvSpPr/>
            <p:nvPr/>
          </p:nvSpPr>
          <p:spPr>
            <a:xfrm>
              <a:off x="1687996" y="1364839"/>
              <a:ext cx="292550" cy="543128"/>
            </a:xfrm>
            <a:prstGeom prst="chevron">
              <a:avLst>
                <a:gd name="adj" fmla="val 69951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49" name="Скругленный прямоугольник 4"/>
          <p:cNvSpPr txBox="1"/>
          <p:nvPr/>
        </p:nvSpPr>
        <p:spPr>
          <a:xfrm>
            <a:off x="5465135" y="2662430"/>
            <a:ext cx="6423783" cy="1722981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t" anchorCtr="0">
            <a:noAutofit/>
          </a:bodyPr>
          <a:lstStyle/>
          <a:p>
            <a:pPr algn="ctr">
              <a:buClr>
                <a:schemeClr val="accent6">
                  <a:lumMod val="75000"/>
                </a:schemeClr>
              </a:buClr>
            </a:pPr>
            <a:r>
              <a:rPr lang="ru-RU" sz="1600" b="1" u="sng" dirty="0" smtClean="0">
                <a:solidFill>
                  <a:srgbClr val="C00000"/>
                </a:solidFill>
              </a:rPr>
              <a:t>конкурс, аукцион, запрос предложений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закупки для федеральных нужд </a:t>
            </a:r>
            <a:r>
              <a:rPr lang="ru-RU" sz="1600" b="1" dirty="0" smtClean="0">
                <a:solidFill>
                  <a:schemeClr val="tx1"/>
                </a:solidFill>
              </a:rPr>
              <a:t> &gt; 500 </a:t>
            </a:r>
            <a:r>
              <a:rPr lang="ru-RU" sz="1600" b="1" dirty="0" err="1" smtClean="0">
                <a:solidFill>
                  <a:schemeClr val="tx1"/>
                </a:solidFill>
              </a:rPr>
              <a:t>млн.рублей</a:t>
            </a:r>
            <a:endParaRPr lang="ru-RU" sz="1600" b="1" dirty="0" smtClean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закупки для нужд Липецкой области, муниципальных нужд </a:t>
            </a:r>
            <a:r>
              <a:rPr lang="ru-RU" sz="1600" b="1" dirty="0" smtClean="0">
                <a:solidFill>
                  <a:schemeClr val="tx1"/>
                </a:solidFill>
              </a:rPr>
              <a:t>&gt; 250 </a:t>
            </a:r>
            <a:r>
              <a:rPr lang="ru-RU" sz="1600" b="1" dirty="0" err="1" smtClean="0">
                <a:solidFill>
                  <a:schemeClr val="tx1"/>
                </a:solidFill>
              </a:rPr>
              <a:t>млн.рублей</a:t>
            </a:r>
            <a:endParaRPr lang="ru-RU" sz="1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Clr>
                <a:schemeClr val="accent6">
                  <a:lumMod val="75000"/>
                </a:schemeClr>
              </a:buClr>
            </a:pPr>
            <a:r>
              <a:rPr lang="ru-RU" sz="1600" b="1" u="sng" dirty="0" smtClean="0">
                <a:solidFill>
                  <a:srgbClr val="C00000"/>
                </a:solidFill>
              </a:rPr>
              <a:t>запрос предложений, где нет заявок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вне зависимости от 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уровня бюджета нужд </a:t>
            </a:r>
            <a:r>
              <a:rPr lang="ru-RU" sz="1600" b="1" dirty="0" smtClean="0">
                <a:solidFill>
                  <a:schemeClr val="tx1"/>
                </a:solidFill>
              </a:rPr>
              <a:t>&gt; 1 </a:t>
            </a:r>
            <a:r>
              <a:rPr lang="ru-RU" sz="1600" b="1" dirty="0" err="1" smtClean="0">
                <a:solidFill>
                  <a:schemeClr val="tx1"/>
                </a:solidFill>
              </a:rPr>
              <a:t>тыс.рублей</a:t>
            </a:r>
            <a:endParaRPr lang="ru-RU" sz="1600" b="1" dirty="0">
              <a:solidFill>
                <a:schemeClr val="tx1"/>
              </a:solidFill>
            </a:endParaRPr>
          </a:p>
        </p:txBody>
      </p:sp>
      <p:grpSp>
        <p:nvGrpSpPr>
          <p:cNvPr id="50" name="Группа 49"/>
          <p:cNvGrpSpPr/>
          <p:nvPr/>
        </p:nvGrpSpPr>
        <p:grpSpPr>
          <a:xfrm>
            <a:off x="27108" y="3200442"/>
            <a:ext cx="5344491" cy="634526"/>
            <a:chOff x="136187" y="1364598"/>
            <a:chExt cx="1844359" cy="543369"/>
          </a:xfrm>
        </p:grpSpPr>
        <p:sp>
          <p:nvSpPr>
            <p:cNvPr id="51" name="AutoShape 30"/>
            <p:cNvSpPr>
              <a:spLocks noChangeArrowheads="1"/>
            </p:cNvSpPr>
            <p:nvPr/>
          </p:nvSpPr>
          <p:spPr bwMode="auto">
            <a:xfrm>
              <a:off x="136187" y="1364598"/>
              <a:ext cx="1601444" cy="543369"/>
            </a:xfrm>
            <a:prstGeom prst="homePlate">
              <a:avLst>
                <a:gd name="adj" fmla="val 4030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0" scaled="1"/>
            </a:gradFill>
            <a:ln w="2857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altLang="ru-RU" sz="2000" b="1" dirty="0" smtClean="0">
                  <a:solidFill>
                    <a:schemeClr val="bg1"/>
                  </a:solidFill>
                  <a:latin typeface="Arial Narrow" panose="020B0606020202030204" pitchFamily="34" charset="0"/>
                  <a:cs typeface="Arial" pitchFamily="34" charset="0"/>
                </a:rPr>
                <a:t>Предельный размер НМЦК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  <a:cs typeface="Arial" pitchFamily="34" charset="0"/>
              </a:endParaRPr>
            </a:p>
          </p:txBody>
        </p:sp>
        <p:sp>
          <p:nvSpPr>
            <p:cNvPr id="53" name="Нашивка 42"/>
            <p:cNvSpPr/>
            <p:nvPr/>
          </p:nvSpPr>
          <p:spPr>
            <a:xfrm>
              <a:off x="1687996" y="1364837"/>
              <a:ext cx="292550" cy="543127"/>
            </a:xfrm>
            <a:prstGeom prst="chevron">
              <a:avLst>
                <a:gd name="adj" fmla="val 69951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201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rgbClr val="6FAD45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 rot="10800000">
            <a:off x="7029450" y="0"/>
            <a:ext cx="5162550" cy="3028949"/>
          </a:xfrm>
          <a:prstGeom prst="parallelogram">
            <a:avLst>
              <a:gd name="adj" fmla="val 23076"/>
            </a:avLst>
          </a:prstGeom>
          <a:gradFill flip="none" rotWithShape="1">
            <a:gsLst>
              <a:gs pos="49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Параллелограмм 4"/>
          <p:cNvSpPr/>
          <p:nvPr/>
        </p:nvSpPr>
        <p:spPr>
          <a:xfrm rot="10800000">
            <a:off x="0" y="0"/>
            <a:ext cx="5162550" cy="4762500"/>
          </a:xfrm>
          <a:prstGeom prst="parallelogram">
            <a:avLst>
              <a:gd name="adj" fmla="val 21076"/>
            </a:avLst>
          </a:prstGeom>
          <a:gradFill flip="none" rotWithShape="1">
            <a:gsLst>
              <a:gs pos="50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Блок-схема: данные 1"/>
          <p:cNvSpPr/>
          <p:nvPr/>
        </p:nvSpPr>
        <p:spPr>
          <a:xfrm>
            <a:off x="657225" y="-90488"/>
            <a:ext cx="10515599" cy="6791325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9348"/>
              <a:gd name="connsiteY0" fmla="*/ 10000 h 10000"/>
              <a:gd name="connsiteX1" fmla="*/ 1348 w 9348"/>
              <a:gd name="connsiteY1" fmla="*/ 0 h 10000"/>
              <a:gd name="connsiteX2" fmla="*/ 9348 w 9348"/>
              <a:gd name="connsiteY2" fmla="*/ 0 h 10000"/>
              <a:gd name="connsiteX3" fmla="*/ 7348 w 9348"/>
              <a:gd name="connsiteY3" fmla="*/ 10000 h 10000"/>
              <a:gd name="connsiteX4" fmla="*/ 0 w 9348"/>
              <a:gd name="connsiteY4" fmla="*/ 10000 h 10000"/>
              <a:gd name="connsiteX0" fmla="*/ 0 w 10000"/>
              <a:gd name="connsiteY0" fmla="*/ 10000 h 10018"/>
              <a:gd name="connsiteX1" fmla="*/ 1442 w 10000"/>
              <a:gd name="connsiteY1" fmla="*/ 0 h 10018"/>
              <a:gd name="connsiteX2" fmla="*/ 10000 w 10000"/>
              <a:gd name="connsiteY2" fmla="*/ 0 h 10018"/>
              <a:gd name="connsiteX3" fmla="*/ 8375 w 10000"/>
              <a:gd name="connsiteY3" fmla="*/ 10018 h 10018"/>
              <a:gd name="connsiteX4" fmla="*/ 0 w 10000"/>
              <a:gd name="connsiteY4" fmla="*/ 10000 h 10018"/>
              <a:gd name="connsiteX0" fmla="*/ 0 w 10000"/>
              <a:gd name="connsiteY0" fmla="*/ 10000 h 10001"/>
              <a:gd name="connsiteX1" fmla="*/ 1442 w 10000"/>
              <a:gd name="connsiteY1" fmla="*/ 0 h 10001"/>
              <a:gd name="connsiteX2" fmla="*/ 10000 w 10000"/>
              <a:gd name="connsiteY2" fmla="*/ 0 h 10001"/>
              <a:gd name="connsiteX3" fmla="*/ 8599 w 10000"/>
              <a:gd name="connsiteY3" fmla="*/ 10001 h 10001"/>
              <a:gd name="connsiteX4" fmla="*/ 0 w 10000"/>
              <a:gd name="connsiteY4" fmla="*/ 10000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0" y="10000"/>
                </a:moveTo>
                <a:lnTo>
                  <a:pt x="1442" y="0"/>
                </a:lnTo>
                <a:lnTo>
                  <a:pt x="10000" y="0"/>
                </a:lnTo>
                <a:lnTo>
                  <a:pt x="8599" y="10001"/>
                </a:lnTo>
                <a:lnTo>
                  <a:pt x="0" y="10000"/>
                </a:lnTo>
                <a:close/>
              </a:path>
            </a:pathLst>
          </a:custGeom>
          <a:gradFill flip="none" rotWithShape="1">
            <a:gsLst>
              <a:gs pos="78000">
                <a:srgbClr val="5D8F3B"/>
              </a:gs>
              <a:gs pos="100000">
                <a:srgbClr val="537F35"/>
              </a:gs>
              <a:gs pos="31000">
                <a:srgbClr val="6DA945">
                  <a:alpha val="95294"/>
                </a:srgbClr>
              </a:gs>
            </a:gsLst>
            <a:path path="rect">
              <a:fillToRect r="100000" b="100000"/>
            </a:path>
            <a:tileRect l="-100000" t="-100000"/>
          </a:gradFill>
          <a:ln>
            <a:solidFill>
              <a:schemeClr val="accent6">
                <a:lumMod val="75000"/>
                <a:alpha val="81000"/>
              </a:schemeClr>
            </a:solidFill>
          </a:ln>
          <a:effectLst>
            <a:outerShdw blurRad="101600" dist="38100" dir="2700000" algn="tl" rotWithShape="0">
              <a:schemeClr val="tx1">
                <a:alpha val="1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-361950" y="1914525"/>
            <a:ext cx="12439649" cy="2590800"/>
          </a:xfrm>
          <a:prstGeom prst="parallelogram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СПАСИБО ЗА ВНИМАНИЕ!</a:t>
            </a:r>
            <a:endParaRPr lang="ru-RU" sz="32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785" y="257175"/>
            <a:ext cx="806390" cy="1049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13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Прямоугольник 56"/>
          <p:cNvSpPr/>
          <p:nvPr/>
        </p:nvSpPr>
        <p:spPr>
          <a:xfrm>
            <a:off x="423390" y="3389488"/>
            <a:ext cx="5169141" cy="10973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При закупках у СМП (с ограничением участия) обеспечение исполнения контракта устанавливается от цены контракта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7080" y="1011020"/>
            <a:ext cx="5305452" cy="590929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60943C"/>
              </a:gs>
            </a:gsLst>
            <a:lin ang="5400000" scaled="1"/>
            <a:tileRect/>
          </a:gradFill>
        </p:spPr>
        <p:txBody>
          <a:bodyPr wrap="square" lIns="91438" tIns="45719" rIns="91438" bIns="45719" rtlCol="0"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prstClr val="white"/>
                </a:solidFill>
                <a:cs typeface="Arial" pitchFamily="34" charset="0"/>
              </a:rPr>
              <a:t>Размер обеспечения исполнения контракта</a:t>
            </a: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prstClr val="white"/>
                </a:solidFill>
                <a:cs typeface="Arial" pitchFamily="34" charset="0"/>
              </a:rPr>
              <a:t>по общим правилам</a:t>
            </a:r>
            <a:endParaRPr lang="ru-RU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90146" y="1713808"/>
            <a:ext cx="3151987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70AD47">
                    <a:lumMod val="75000"/>
                  </a:srgbClr>
                </a:solidFill>
                <a:cs typeface="Arial" pitchFamily="34" charset="0"/>
              </a:rPr>
              <a:t>от 0,5 </a:t>
            </a:r>
            <a:r>
              <a:rPr lang="ru-RU" sz="1600" b="1" dirty="0" smtClean="0">
                <a:solidFill>
                  <a:srgbClr val="A5A5A5">
                    <a:lumMod val="50000"/>
                  </a:srgbClr>
                </a:solidFill>
                <a:cs typeface="Arial" pitchFamily="34" charset="0"/>
              </a:rPr>
              <a:t>%</a:t>
            </a:r>
            <a:r>
              <a:rPr lang="ru-RU" sz="3200" b="1" dirty="0" smtClean="0">
                <a:solidFill>
                  <a:srgbClr val="A5A5A5">
                    <a:lumMod val="50000"/>
                  </a:srgbClr>
                </a:solidFill>
                <a:cs typeface="Arial" pitchFamily="34" charset="0"/>
              </a:rPr>
              <a:t>  </a:t>
            </a: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cs typeface="Arial" panose="020B0604020202020204" pitchFamily="34" charset="0"/>
              </a:rPr>
              <a:t>(вместо 5%)</a:t>
            </a:r>
            <a:endParaRPr lang="ru-RU" sz="2000" dirty="0">
              <a:solidFill>
                <a:prstClr val="black">
                  <a:lumMod val="75000"/>
                  <a:lumOff val="25000"/>
                </a:prstClr>
              </a:solidFill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09543" y="2351701"/>
            <a:ext cx="2939863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fontAlgn="base">
              <a:spcBef>
                <a:spcPts val="60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70AD47">
                    <a:lumMod val="75000"/>
                  </a:srgbClr>
                </a:solidFill>
                <a:cs typeface="Arial" pitchFamily="34" charset="0"/>
              </a:rPr>
              <a:t>до 30 </a:t>
            </a:r>
            <a:r>
              <a:rPr lang="ru-RU" sz="1600" b="1" dirty="0" smtClean="0">
                <a:solidFill>
                  <a:srgbClr val="A5A5A5">
                    <a:lumMod val="50000"/>
                  </a:srgbClr>
                </a:solidFill>
                <a:cs typeface="Arial" pitchFamily="34" charset="0"/>
              </a:rPr>
              <a:t>%</a:t>
            </a:r>
            <a:r>
              <a:rPr lang="ru-RU" sz="3200" b="1" dirty="0" smtClean="0">
                <a:solidFill>
                  <a:srgbClr val="A5A5A5">
                    <a:lumMod val="50000"/>
                  </a:srgbClr>
                </a:solidFill>
                <a:cs typeface="Arial" pitchFamily="34" charset="0"/>
              </a:rPr>
              <a:t>   </a:t>
            </a: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cs typeface="Arial" panose="020B0604020202020204" pitchFamily="34" charset="0"/>
              </a:rPr>
              <a:t>НМЦК</a:t>
            </a:r>
            <a:endParaRPr lang="ru-RU" sz="2000" dirty="0">
              <a:solidFill>
                <a:prstClr val="black">
                  <a:lumMod val="75000"/>
                  <a:lumOff val="25000"/>
                </a:prstClr>
              </a:solidFill>
              <a:cs typeface="Arial" panose="020B0604020202020204" pitchFamily="34" charset="0"/>
            </a:endParaRPr>
          </a:p>
        </p:txBody>
      </p:sp>
      <p:sp>
        <p:nvSpPr>
          <p:cNvPr id="233" name="Rectangle 3"/>
          <p:cNvSpPr/>
          <p:nvPr/>
        </p:nvSpPr>
        <p:spPr>
          <a:xfrm>
            <a:off x="6660715" y="919813"/>
            <a:ext cx="50021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Исключения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5841448" y="1357208"/>
            <a:ext cx="6258403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215995" algn="ctr" fontAlgn="base">
              <a:spcAft>
                <a:spcPct val="0"/>
              </a:spcAft>
            </a:pPr>
            <a:r>
              <a:rPr lang="ru-RU" sz="1600" dirty="0" smtClean="0">
                <a:cs typeface="Arial" pitchFamily="34" charset="0"/>
              </a:rPr>
              <a:t>расчеты по контракту подлежат казначейскому сопровождению</a:t>
            </a:r>
            <a:endParaRPr lang="ru-RU" sz="1600" dirty="0"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1821386" y="267504"/>
            <a:ext cx="2776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047873" y="75656"/>
            <a:ext cx="10091460" cy="574259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defRPr/>
            </a:pPr>
            <a:r>
              <a:rPr lang="ru-RU" sz="2400" b="1" dirty="0" smtClean="0">
                <a:latin typeface="Arial Narrow" panose="020B0606020202030204" pitchFamily="34" charset="0"/>
              </a:rPr>
              <a:t>ОБЕСПЕЧЕНИЕ ИСПОЛНЕНИЯ КОНТРАКТА</a:t>
            </a:r>
            <a:endParaRPr lang="ru-RU" sz="2400" b="1" dirty="0">
              <a:latin typeface="Arial Narrow" panose="020B0606020202030204" pitchFamily="34" charset="0"/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Нашивка 44"/>
          <p:cNvSpPr/>
          <p:nvPr/>
        </p:nvSpPr>
        <p:spPr>
          <a:xfrm>
            <a:off x="418439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6" name="Нашивка 45"/>
          <p:cNvSpPr/>
          <p:nvPr/>
        </p:nvSpPr>
        <p:spPr>
          <a:xfrm>
            <a:off x="332714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7" name="Нашивка 46"/>
          <p:cNvSpPr/>
          <p:nvPr/>
        </p:nvSpPr>
        <p:spPr>
          <a:xfrm>
            <a:off x="246989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6309" y="1976904"/>
            <a:ext cx="243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Заказчик вправе не устанавливать обеспечение исполнения контракта</a:t>
            </a:r>
            <a:endParaRPr lang="ru-RU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9228047" y="1920814"/>
            <a:ext cx="243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Заказчик вправе установить обеспечение исполнения контракта, но не &gt; 10 % НМЦК</a:t>
            </a:r>
            <a:endParaRPr lang="ru-RU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5841448" y="3389488"/>
            <a:ext cx="6258403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215995" algn="ctr" fontAlgn="base">
              <a:spcAft>
                <a:spcPct val="0"/>
              </a:spcAft>
            </a:pPr>
            <a:r>
              <a:rPr lang="ru-RU" sz="1600" dirty="0" smtClean="0">
                <a:cs typeface="Arial" pitchFamily="34" charset="0"/>
              </a:rPr>
              <a:t>предусмотрен аванс</a:t>
            </a:r>
            <a:endParaRPr lang="ru-RU" sz="1600" dirty="0"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06309" y="3984390"/>
            <a:ext cx="243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Размер обеспечения исполнения контракта составляет не менее размера аванса</a:t>
            </a:r>
            <a:endParaRPr lang="ru-RU" sz="1600" dirty="0"/>
          </a:p>
        </p:txBody>
      </p:sp>
      <p:sp>
        <p:nvSpPr>
          <p:cNvPr id="54" name="TextBox 53"/>
          <p:cNvSpPr txBox="1"/>
          <p:nvPr/>
        </p:nvSpPr>
        <p:spPr>
          <a:xfrm>
            <a:off x="9231114" y="3984390"/>
            <a:ext cx="243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При казначейском сопровождении размер обеспечения устанавливается от НМЦК, уменьшенной на размер аванса</a:t>
            </a:r>
            <a:endParaRPr lang="ru-RU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497814" y="5596048"/>
            <a:ext cx="53160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Указанные изменения имеют обратную силу и по соглашению сторон могут распространяться на отношения, возникшие до 01.07.2020 </a:t>
            </a:r>
            <a:endParaRPr lang="ru-RU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66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410022" y="123737"/>
            <a:ext cx="114516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О ВКЛЮЧЕНИИ В КОНТРАКТ ОБЯЗАТЕЛЬНЫХ УСЛОВИЙ (В ЧАСТИ ОБЕСПЕЧЕНИЯ ГАРАНТИЙНЫХ ОБЯЗАТЕЛЬСТВ)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2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564405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419549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419549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419549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3009" y="673731"/>
            <a:ext cx="113659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В соответствии с пунктом 1 части 13 статьи 34 Закона №44-ФЗ в контракт включаются </a:t>
            </a:r>
            <a:r>
              <a:rPr lang="ru-RU" sz="2400" u="sng" dirty="0" smtClean="0"/>
              <a:t>обязательные требования</a:t>
            </a:r>
            <a:r>
              <a:rPr lang="ru-RU" sz="2400" dirty="0" smtClean="0"/>
              <a:t>, в </a:t>
            </a:r>
            <a:r>
              <a:rPr lang="ru-RU" sz="2400" dirty="0"/>
              <a:t>том числе  о порядке и сроке </a:t>
            </a:r>
            <a:r>
              <a:rPr lang="ru-RU" sz="2400" dirty="0" smtClean="0"/>
              <a:t>предоставления поставщиком </a:t>
            </a:r>
            <a:r>
              <a:rPr lang="ru-RU" sz="2400" dirty="0"/>
              <a:t>(подрядчиком, исполнителем) обеспечения гарантийных </a:t>
            </a:r>
            <a:r>
              <a:rPr lang="ru-RU" sz="2400" dirty="0" smtClean="0"/>
              <a:t>обязательств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913321" y="1983385"/>
            <a:ext cx="8471313" cy="150810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u="sng" dirty="0" smtClean="0"/>
              <a:t>С 1 июля 2020 года </a:t>
            </a:r>
          </a:p>
          <a:p>
            <a:pPr algn="ctr"/>
            <a:r>
              <a:rPr lang="ru-RU" sz="2400" dirty="0" smtClean="0"/>
              <a:t>установление обеспечения гарантийных обязательств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ПРАВО</a:t>
            </a:r>
            <a:r>
              <a:rPr lang="ru-RU" sz="2400" dirty="0" smtClean="0"/>
              <a:t> заказчика</a:t>
            </a:r>
          </a:p>
          <a:p>
            <a:pPr algn="ctr"/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часть 2.2 статьи 96 Закона №44-ФЗ 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13321" y="3810595"/>
            <a:ext cx="8471313" cy="126188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Размер обеспечения гарантийных обязательств </a:t>
            </a:r>
            <a:endParaRPr lang="ru-RU" sz="2400" dirty="0" smtClean="0"/>
          </a:p>
          <a:p>
            <a:pPr algn="ctr"/>
            <a:r>
              <a:rPr lang="ru-RU" sz="2400" dirty="0" smtClean="0"/>
              <a:t>не </a:t>
            </a:r>
            <a:r>
              <a:rPr lang="ru-RU" sz="2400" dirty="0"/>
              <a:t>может превышать </a:t>
            </a:r>
            <a:r>
              <a:rPr lang="ru-RU" sz="2800" b="1" dirty="0" smtClean="0">
                <a:solidFill>
                  <a:srgbClr val="C00000"/>
                </a:solidFill>
              </a:rPr>
              <a:t>10 %</a:t>
            </a:r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/>
              <a:t>от </a:t>
            </a:r>
            <a:r>
              <a:rPr lang="ru-RU" sz="2400" dirty="0"/>
              <a:t>начальной (максимальной) цены </a:t>
            </a:r>
            <a:r>
              <a:rPr lang="ru-RU" sz="2400" dirty="0" smtClean="0"/>
              <a:t>контракта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913321" y="5203396"/>
            <a:ext cx="8471313" cy="120032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Напоминаем, что указанные изменения имеют обратную силу</a:t>
            </a:r>
          </a:p>
          <a:p>
            <a:pPr algn="ctr"/>
            <a:r>
              <a:rPr lang="ru-RU" sz="2400" dirty="0" smtClean="0"/>
              <a:t>По соглашению сторон контракта могут распространиться на отношения, возникшие до 1 июля 2020 года</a:t>
            </a:r>
            <a:endParaRPr lang="ru-RU" sz="2400" dirty="0"/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1360978" y="2183108"/>
            <a:ext cx="1499191" cy="659219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Штриховая стрелка вправо 16"/>
          <p:cNvSpPr/>
          <p:nvPr/>
        </p:nvSpPr>
        <p:spPr>
          <a:xfrm>
            <a:off x="1360978" y="4015452"/>
            <a:ext cx="1499191" cy="659219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Штриховая стрелка вправо 17"/>
          <p:cNvSpPr/>
          <p:nvPr/>
        </p:nvSpPr>
        <p:spPr>
          <a:xfrm>
            <a:off x="1360977" y="5473950"/>
            <a:ext cx="1499191" cy="659219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12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14325" y="49306"/>
            <a:ext cx="11451634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ОСНОВАНИЕ ДЛЯ ВОЗНИКНОВЕНИЯ ПРАВА ЗАКАЗЧИКА ЗАКЛЮЧИТЬ КОНТРАКТ С ЕДИНСТВЕННЫМ ПОСТАВЩИКОМ (ПОДРЯДЧИКОМ, ИСПОЛНИТЕЛЕМ) В СООТВЕТСТВИИ С ПУНКТОМ 25 ЧАСТИ 1 СТАТЬИ 93 ЗАКОНА №44-ФЗ (ЧАСТЬ 1)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3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83023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685374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685374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685374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318071"/>
              </p:ext>
            </p:extLst>
          </p:nvPr>
        </p:nvGraphicFramePr>
        <p:xfrm>
          <a:off x="314325" y="2168209"/>
          <a:ext cx="11664284" cy="36880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40341">
                  <a:extLst>
                    <a:ext uri="{9D8B030D-6E8A-4147-A177-3AD203B41FA5}">
                      <a16:colId xmlns:a16="http://schemas.microsoft.com/office/drawing/2014/main" val="726200322"/>
                    </a:ext>
                  </a:extLst>
                </a:gridCol>
                <a:gridCol w="1658679">
                  <a:extLst>
                    <a:ext uri="{9D8B030D-6E8A-4147-A177-3AD203B41FA5}">
                      <a16:colId xmlns:a16="http://schemas.microsoft.com/office/drawing/2014/main" val="1206341954"/>
                    </a:ext>
                  </a:extLst>
                </a:gridCol>
                <a:gridCol w="6249193">
                  <a:extLst>
                    <a:ext uri="{9D8B030D-6E8A-4147-A177-3AD203B41FA5}">
                      <a16:colId xmlns:a16="http://schemas.microsoft.com/office/drawing/2014/main" val="1956099805"/>
                    </a:ext>
                  </a:extLst>
                </a:gridCol>
                <a:gridCol w="2916071">
                  <a:extLst>
                    <a:ext uri="{9D8B030D-6E8A-4147-A177-3AD203B41FA5}">
                      <a16:colId xmlns:a16="http://schemas.microsoft.com/office/drawing/2014/main" val="1439163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Норма Закона №44-ФЗ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Расшифровка нормы Закона №44-ФЗ признания процедуры определения поставщика несостоявшимся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Потребность в согласовании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493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часть 1 статьи 55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400" dirty="0" smtClean="0"/>
                        <a:t>по окончании срока подачи заявок на участие в конкурсе подана только одна заявка (часть 13 статьи 51)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400" dirty="0" smtClean="0"/>
                        <a:t>по результатам рассмотрения заявок на участие в конкурсе только одна заявка признана соответствующей требованиям настоящего Федерального закона и конкурсной документации (часть 6 статьи 53)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400" dirty="0" smtClean="0"/>
                        <a:t>по результатам </a:t>
                      </a:r>
                      <a:r>
                        <a:rPr lang="ru-RU" sz="1400" dirty="0" err="1" smtClean="0"/>
                        <a:t>предквалификационного</a:t>
                      </a:r>
                      <a:r>
                        <a:rPr lang="ru-RU" sz="1400" dirty="0" smtClean="0"/>
                        <a:t> отбора только один участник закупки признан соответствующим установленным единым требованиям, дополнительным требованиям (часть статьи 56)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622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часть 7 статьи 55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окончании срока подачи окончательных заявок на участие в двухэтапном конкурсе подана только одна такая заявка (часть 15 статьи 57)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результатам рассмотрения окончательных заявок на участие в двухэтапном конкурсе только одна заявка признана соответствующей требованиям настоящего Федерального закона и конкурсной документации (часть 15 статьи 57)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18481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93712" y="1247567"/>
            <a:ext cx="1140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Открытый конкурс, конкурс с ограниченным участием, двухэтапный конкурс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14325" y="49306"/>
            <a:ext cx="11451634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ОСНОВАНИЕ ДЛЯ ВОЗНИКНОВЕНИЯ ПРАВА ЗАКАЗЧИКА ЗАКЛЮЧИТЬ КОНТРАКТ С ЕДИНСТВЕННЫМ ПОСТАВЩИКОМ (ПОДРЯДЧИКОМ, ИСПОЛНИТЕЛЕМ) В СООТВЕТСТВИИ С ПУНКТОМ 25 ЧАСТИ 1 СТАТЬИ 93 ЗАКОНА №44-ФЗ (ЧАСТЬ 2)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4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812249"/>
              </p:ext>
            </p:extLst>
          </p:nvPr>
        </p:nvGraphicFramePr>
        <p:xfrm>
          <a:off x="208000" y="1695231"/>
          <a:ext cx="11664284" cy="46329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40341">
                  <a:extLst>
                    <a:ext uri="{9D8B030D-6E8A-4147-A177-3AD203B41FA5}">
                      <a16:colId xmlns:a16="http://schemas.microsoft.com/office/drawing/2014/main" val="726200322"/>
                    </a:ext>
                  </a:extLst>
                </a:gridCol>
                <a:gridCol w="1658679">
                  <a:extLst>
                    <a:ext uri="{9D8B030D-6E8A-4147-A177-3AD203B41FA5}">
                      <a16:colId xmlns:a16="http://schemas.microsoft.com/office/drawing/2014/main" val="1206341954"/>
                    </a:ext>
                  </a:extLst>
                </a:gridCol>
                <a:gridCol w="6249193">
                  <a:extLst>
                    <a:ext uri="{9D8B030D-6E8A-4147-A177-3AD203B41FA5}">
                      <a16:colId xmlns:a16="http://schemas.microsoft.com/office/drawing/2014/main" val="1956099805"/>
                    </a:ext>
                  </a:extLst>
                </a:gridCol>
                <a:gridCol w="2916071">
                  <a:extLst>
                    <a:ext uri="{9D8B030D-6E8A-4147-A177-3AD203B41FA5}">
                      <a16:colId xmlns:a16="http://schemas.microsoft.com/office/drawing/2014/main" val="1439163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Норма Закона №44-ФЗ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Расшифровка нормы Закона №44-ФЗ признания процедуры определения поставщика несостоявшимся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Потребность в согласовании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493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часть 1 статьи 55.1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окончании срока подачи заявок на участие в открытом конкурсе в электронной форме подана только одна заявка (часть 16 статьи 54.4)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87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2 статьи 55.1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результатам рассмотрения первых частей заявок на участие в открытом конкурсе в электронной форме только одна заявка соответствует требованиям, указанным в конкурсной документации (часть 8 статьи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54.5)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597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5 статьи 55.1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результатам рассмотрения вторых частей заявок на участие в открытом конкурсе в электронной форме только одна такая заявка соответствует требованиям, установленным конкурсной документацией (часть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9 статьи 54.7)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07376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39737" y="1010768"/>
            <a:ext cx="1140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Открытый конкурс, конкурс с ограниченным участием, двухэтапный конкурс в электронной форме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1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14325" y="49306"/>
            <a:ext cx="11451634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ОСНОВАНИЕ ДЛЯ ВОЗНИКНОВЕНИЯ ПРАВА ЗАКАЗЧИКА ЗАКЛЮЧИТЬ КОНТРАКТ С ЕДИНСТВЕННЫМ ПОСТАВЩИКОМ (ПОДРЯДЧИКОМ, ИСПОЛНИТЕЛЕМ) В СООТВЕТСТВИИ С ПУНКТОМ 25 ЧАСТИ 1 СТАТЬИ 93 ЗАКОНА №44-ФЗ (ЧАСТЬ 3)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5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47523"/>
              </p:ext>
            </p:extLst>
          </p:nvPr>
        </p:nvGraphicFramePr>
        <p:xfrm>
          <a:off x="268287" y="1380100"/>
          <a:ext cx="11664284" cy="515112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40341">
                  <a:extLst>
                    <a:ext uri="{9D8B030D-6E8A-4147-A177-3AD203B41FA5}">
                      <a16:colId xmlns:a16="http://schemas.microsoft.com/office/drawing/2014/main" val="726200322"/>
                    </a:ext>
                  </a:extLst>
                </a:gridCol>
                <a:gridCol w="1658679">
                  <a:extLst>
                    <a:ext uri="{9D8B030D-6E8A-4147-A177-3AD203B41FA5}">
                      <a16:colId xmlns:a16="http://schemas.microsoft.com/office/drawing/2014/main" val="1206341954"/>
                    </a:ext>
                  </a:extLst>
                </a:gridCol>
                <a:gridCol w="5908860">
                  <a:extLst>
                    <a:ext uri="{9D8B030D-6E8A-4147-A177-3AD203B41FA5}">
                      <a16:colId xmlns:a16="http://schemas.microsoft.com/office/drawing/2014/main" val="1956099805"/>
                    </a:ext>
                  </a:extLst>
                </a:gridCol>
                <a:gridCol w="3256404">
                  <a:extLst>
                    <a:ext uri="{9D8B030D-6E8A-4147-A177-3AD203B41FA5}">
                      <a16:colId xmlns:a16="http://schemas.microsoft.com/office/drawing/2014/main" val="1439163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Норма Закона №44-ФЗ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Расшифровка нормы Закона №44-ФЗ признания процедуры определения поставщика несостоявшимся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Потребность в согласовании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493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1 статьи 71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окончании срока подачи заявок на участие в таком аукционе подана только одна заявка на участие (часть 16 статьи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66)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266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2 статьи 71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аукционной комиссией принято решение о признании только одного участника закупки, подавшего заявку на участие в таком аукционе, его участником (часть 8 статьи 67)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761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3 статьи 71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десяти минут после начала проведения такого аукциона ни один из его участников не подал предложение о цене контракта (часть 20 статьи 68)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61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3.1 статьи 71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dirty="0" smtClean="0"/>
                        <a:t>аукционной комиссией принято решение о соответствии требованиям,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установленным документацией об электронном аукционе, только одной второй части заявки на участие в нем (часть 13 статьи 69)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3093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00050" y="953172"/>
            <a:ext cx="1140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Электронный аукцион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7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14325" y="49306"/>
            <a:ext cx="11451634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ОСНОВАНИЕ ДЛЯ ВОЗНИКНОВЕНИЯ ПРАВА ЗАКАЗЧИКА ЗАКЛЮЧИТЬ КОНТРАКТ С ЕДИНСТВЕННЫМ ПОСТАВЩИКОМ (ПОДРЯДЧИКОМ, ИСПОЛНИТЕЛЕМ) В СООТВЕТСТВИИ С ПУНКТОМ 25 ЧАСТИ 1 СТАТЬИ 93 ЗАКОНА №44-ФЗ (ЧАСТЬ 5)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6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200298"/>
              </p:ext>
            </p:extLst>
          </p:nvPr>
        </p:nvGraphicFramePr>
        <p:xfrm>
          <a:off x="101675" y="1224719"/>
          <a:ext cx="11664284" cy="555882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40341">
                  <a:extLst>
                    <a:ext uri="{9D8B030D-6E8A-4147-A177-3AD203B41FA5}">
                      <a16:colId xmlns:a16="http://schemas.microsoft.com/office/drawing/2014/main" val="726200322"/>
                    </a:ext>
                  </a:extLst>
                </a:gridCol>
                <a:gridCol w="1163231">
                  <a:extLst>
                    <a:ext uri="{9D8B030D-6E8A-4147-A177-3AD203B41FA5}">
                      <a16:colId xmlns:a16="http://schemas.microsoft.com/office/drawing/2014/main" val="1206341954"/>
                    </a:ext>
                  </a:extLst>
                </a:gridCol>
                <a:gridCol w="6744641">
                  <a:extLst>
                    <a:ext uri="{9D8B030D-6E8A-4147-A177-3AD203B41FA5}">
                      <a16:colId xmlns:a16="http://schemas.microsoft.com/office/drawing/2014/main" val="1956099805"/>
                    </a:ext>
                  </a:extLst>
                </a:gridCol>
                <a:gridCol w="2916071">
                  <a:extLst>
                    <a:ext uri="{9D8B030D-6E8A-4147-A177-3AD203B41FA5}">
                      <a16:colId xmlns:a16="http://schemas.microsoft.com/office/drawing/2014/main" val="1439163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Норма Закона №44-ФЗ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Расшифровка нормы Закона №44-ФЗ признания процедуры определения поставщика несостоявшимся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Потребность в согласовании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493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18 статьи 83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 момента вскрытия конвертов с заявками на участие в запросе предложений подана только одна такая заявка, которая признана соответствующей требованиям Закона №44-ФЗ и установленным заказчиком требованиям к товарам, работам, услугам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846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19 статьи 83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 момента вскрытия конвертов с заявками на участие в запросе предложений не подано ни одной такой заявки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 &gt; 1 </a:t>
                      </a:r>
                      <a:r>
                        <a:rPr lang="ru-RU" sz="1400" dirty="0" err="1" smtClean="0"/>
                        <a:t>тыс.рублей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451555"/>
                  </a:ext>
                </a:extLst>
              </a:tr>
              <a:tr h="17793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26 статьи 83.1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подана только одна заявка на участие в запросе предложений в электронной форме, признанная соответствующей требованиям, указанным в извещении и документации о проведении запроса предложений в электронной форме </a:t>
                      </a:r>
                    </a:p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результатам рассмотрения заявок на участие в запросе предложений в электронной форме комиссией только одна заявка признана соответствующей требованиям, указанным в этих извещении и документации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</a:t>
                      </a:r>
                    </a:p>
                    <a:p>
                      <a:pPr algn="ctr"/>
                      <a:r>
                        <a:rPr lang="ru-RU" sz="1400" dirty="0" smtClean="0"/>
                        <a:t>для федеральных нужд &gt; 500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для нужд субъекта, муниципальных нужд &gt; 250 </a:t>
                      </a:r>
                      <a:r>
                        <a:rPr lang="ru-RU" sz="1400" dirty="0" err="1" smtClean="0"/>
                        <a:t>млн.рублей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657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27 статьи 83.1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не подано ни одной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заявки на участие в запросе предложений в электронной форме</a:t>
                      </a:r>
                    </a:p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случае, если комиссия по рассмотрению заявок на участие в запросе предложений в электронной форме и окончательных предложений отклонила все такие заявки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НМЦК &gt; 1 </a:t>
                      </a:r>
                      <a:r>
                        <a:rPr lang="ru-RU" sz="1400" dirty="0" err="1" smtClean="0"/>
                        <a:t>тыс.рублей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82494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28600" y="789644"/>
            <a:ext cx="1140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Запрос предложений, запрос предложений в электронной форме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62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14325" y="49306"/>
            <a:ext cx="11451634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ОСНОВАНИЕ ДЛЯ ВОЗНИКНОВЕНИЯ ПРАВА ЗАКАЗЧИКА ЗАКЛЮЧИТЬ КОНТРАКТ С ЕДИНСТВЕННЫМ ПОСТАВЩИКОМ (ПОДРЯДЧИКОМ, ИСПОЛНИТЕЛЕМ) В СООТВЕТСТВИИ С ПУНКТОМ 25 ЧАСТИ 1 СТАТЬИ 93 ЗАКОНА №44-ФЗ (ЧАСТЬ 4)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7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076955"/>
              </p:ext>
            </p:extLst>
          </p:nvPr>
        </p:nvGraphicFramePr>
        <p:xfrm>
          <a:off x="228600" y="1650593"/>
          <a:ext cx="11664284" cy="377952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40341">
                  <a:extLst>
                    <a:ext uri="{9D8B030D-6E8A-4147-A177-3AD203B41FA5}">
                      <a16:colId xmlns:a16="http://schemas.microsoft.com/office/drawing/2014/main" val="726200322"/>
                    </a:ext>
                  </a:extLst>
                </a:gridCol>
                <a:gridCol w="1658679">
                  <a:extLst>
                    <a:ext uri="{9D8B030D-6E8A-4147-A177-3AD203B41FA5}">
                      <a16:colId xmlns:a16="http://schemas.microsoft.com/office/drawing/2014/main" val="1206341954"/>
                    </a:ext>
                  </a:extLst>
                </a:gridCol>
                <a:gridCol w="6249193">
                  <a:extLst>
                    <a:ext uri="{9D8B030D-6E8A-4147-A177-3AD203B41FA5}">
                      <a16:colId xmlns:a16="http://schemas.microsoft.com/office/drawing/2014/main" val="1956099805"/>
                    </a:ext>
                  </a:extLst>
                </a:gridCol>
                <a:gridCol w="2916071">
                  <a:extLst>
                    <a:ext uri="{9D8B030D-6E8A-4147-A177-3AD203B41FA5}">
                      <a16:colId xmlns:a16="http://schemas.microsoft.com/office/drawing/2014/main" val="1439163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Норма Закона №44-ФЗ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Расшифровка нормы Закона №44-ФЗ признания процедуры определения поставщика несостоявшимся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Потребность в согласовании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493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1 статьи79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окончании срока подачи заявок на участие в запросе котировок подана только одна заявка (часть 6 статьи 77)</a:t>
                      </a:r>
                    </a:p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 результатам рассмотрения заявок на участие в запросе котировок только одна такая заявка признана соответствующей требованиям Закона №44-ФЗ и требованиям, указанным в извещении о проведении запроса котировок (часть9 статьи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78)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нет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819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15.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часть 3 статьи 79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после продления срока подачи заявок на запрос котировок, подана только одна заявка и она признана соответствующей требованиям Закона №44-ФЗ и требованиям, указанным в извещении о проведении запроса котировок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нет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747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16.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пункт 1 части 14 статьи 82.1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(действует с 01.10.2020)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914400" rtl="0" eaLnBrk="1" latinLnBrk="0" hangingPunct="1">
                        <a:buFontTx/>
                        <a:buChar char="-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подана только одна заявка на участие в запросе котировок в электронной форме или только одна заявка на участие в запросе котировок в электронной форме признана соответствующей требованиям, установленным в извещении о проведении запроса котировок в электронной форме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нет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34162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35395" y="1071128"/>
            <a:ext cx="1140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Запрос котировок, запрос котировок в электронной форме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975" y="5858540"/>
            <a:ext cx="115809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*В связи со сроком вступления в силу статьи 82.1 в новой редакции  01.10.2020 у заказчиков до 01.10.2020 отсутствует нормативное основание для заключения контракта у единственного поставщика по результатам несостоявшегося запроса котировок в электронной форме (основание пункта 25.2 части 1 статьи 93 Закона №44-ФЗ утратило силу с 01.07.2020) 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02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712380" y="-22827"/>
            <a:ext cx="11176537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ОБЯЗАТЕЛЬНЫЕ ТРЕБОВАНИЯ ПРИ ЗАКЛЮЧЕНИИ КОНТРАКТА С ЕДИНСТВЕННЫМ ПОСТАВЩИКОМ НА ОСНОВАНИИ ПУНКТА 25 ЧАСТИ 1 СТАТЬИ 93 ЗАКОНА №44-ФЗ (ЧАСТЬ 5 СТАТЬИ 93 ЗАКОНА №44-ФЗ)</a:t>
            </a: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8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Скругленный прямоугольник 4"/>
          <p:cNvSpPr txBox="1"/>
          <p:nvPr/>
        </p:nvSpPr>
        <p:spPr>
          <a:xfrm>
            <a:off x="1101545" y="1474767"/>
            <a:ext cx="10787373" cy="636130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t" anchorCtr="0">
            <a:noAutofit/>
          </a:bodyPr>
          <a:lstStyle/>
          <a:p>
            <a:r>
              <a:rPr lang="ru-RU" sz="1600" dirty="0" smtClean="0"/>
              <a:t>на </a:t>
            </a:r>
            <a:r>
              <a:rPr lang="ru-RU" sz="1600" dirty="0"/>
              <a:t>условиях, предусмотренных извещением об осуществлении закупки (если </a:t>
            </a:r>
            <a:r>
              <a:rPr lang="ru-RU" sz="1600" dirty="0" smtClean="0"/>
              <a:t>Законом №44-ФЗ </a:t>
            </a:r>
            <a:r>
              <a:rPr lang="ru-RU" sz="1600" dirty="0"/>
              <a:t>предусмотрено извещение об осуществлении закупки), документацией о закупке (если </a:t>
            </a:r>
            <a:r>
              <a:rPr lang="ru-RU" sz="1600" dirty="0" smtClean="0"/>
              <a:t>Законом №44-ФЗ </a:t>
            </a:r>
            <a:r>
              <a:rPr lang="ru-RU" sz="1600" dirty="0"/>
              <a:t>предусмотрена документация о закупке</a:t>
            </a:r>
            <a:r>
              <a:rPr lang="ru-RU" sz="1600" dirty="0" smtClean="0"/>
              <a:t>)</a:t>
            </a:r>
            <a:r>
              <a:rPr lang="ru-RU" sz="1600" dirty="0"/>
              <a:t/>
            </a:r>
            <a:br>
              <a:rPr lang="ru-RU" sz="1600" dirty="0"/>
            </a:b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Скругленный прямоугольник 4"/>
          <p:cNvSpPr txBox="1"/>
          <p:nvPr/>
        </p:nvSpPr>
        <p:spPr>
          <a:xfrm>
            <a:off x="1101544" y="2328904"/>
            <a:ext cx="10787373" cy="775815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t" anchorCtr="0">
            <a:noAutofit/>
          </a:bodyPr>
          <a:lstStyle/>
          <a:p>
            <a:r>
              <a:rPr lang="ru-RU" sz="1600" dirty="0" smtClean="0"/>
              <a:t>по </a:t>
            </a:r>
            <a:r>
              <a:rPr lang="ru-RU" sz="1600" dirty="0"/>
              <a:t>цене, не превышающей </a:t>
            </a:r>
            <a:r>
              <a:rPr lang="ru-RU" sz="1600" dirty="0" smtClean="0"/>
              <a:t>НМЦК, </a:t>
            </a:r>
            <a:r>
              <a:rPr lang="ru-RU" sz="1600" dirty="0"/>
              <a:t>а также цену контракта, предложенную участником </a:t>
            </a:r>
            <a:r>
              <a:rPr lang="ru-RU" sz="1600" dirty="0" smtClean="0"/>
              <a:t>закупки, </a:t>
            </a:r>
            <a:r>
              <a:rPr lang="ru-RU" sz="1600" dirty="0"/>
              <a:t>либо по цене за единицу товара, работы, услуги, рассчитанной в соответствии с частью 2.1 статьи 83.2 </a:t>
            </a:r>
            <a:r>
              <a:rPr lang="ru-RU" sz="1600" dirty="0" smtClean="0"/>
              <a:t>Закона №44-ФЗ, </a:t>
            </a:r>
            <a:r>
              <a:rPr lang="ru-RU" sz="1600" dirty="0"/>
              <a:t>и максимальному значению цены контракта (в случае, предусмотренном частью 24 статьи 22 </a:t>
            </a:r>
            <a:r>
              <a:rPr lang="ru-RU" sz="1600" dirty="0" smtClean="0"/>
              <a:t>Закона №44-ФЗ)</a:t>
            </a:r>
            <a:endParaRPr lang="ru-RU" sz="1600" dirty="0"/>
          </a:p>
        </p:txBody>
      </p:sp>
      <p:sp>
        <p:nvSpPr>
          <p:cNvPr id="19" name="Скругленный прямоугольник 4"/>
          <p:cNvSpPr txBox="1"/>
          <p:nvPr/>
        </p:nvSpPr>
        <p:spPr>
          <a:xfrm>
            <a:off x="1101544" y="3277131"/>
            <a:ext cx="10787373" cy="2517628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t" anchorCtr="0">
            <a:noAutofit/>
          </a:bodyPr>
          <a:lstStyle/>
          <a:p>
            <a:r>
              <a:rPr lang="ru-RU" sz="1600" dirty="0" smtClean="0"/>
              <a:t>контракт заключается  в </a:t>
            </a:r>
            <a:r>
              <a:rPr lang="ru-RU" sz="1600" dirty="0"/>
              <a:t>порядке, установленном </a:t>
            </a:r>
            <a:r>
              <a:rPr lang="ru-RU" sz="1600" dirty="0" smtClean="0"/>
              <a:t>Законом №44-ФЗ для </a:t>
            </a:r>
            <a:r>
              <a:rPr lang="ru-RU" sz="1600" dirty="0"/>
              <a:t>заключения контракта с победителем соответствующего способа определения </a:t>
            </a:r>
            <a:r>
              <a:rPr lang="ru-RU" sz="1600" dirty="0" smtClean="0"/>
              <a:t>поставщика:</a:t>
            </a:r>
          </a:p>
          <a:p>
            <a:pPr marL="285750" indent="-285750"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срок для подписания заказчиком проекта контракта подлежит исчислению со дня, следующего за днем получения </a:t>
            </a:r>
            <a:r>
              <a:rPr lang="ru-RU" sz="1600" dirty="0" smtClean="0"/>
              <a:t>заказчиком </a:t>
            </a:r>
            <a:r>
              <a:rPr lang="ru-RU" sz="1600" dirty="0"/>
              <a:t>решения о согласовании заключения контракта с единственным поставщиком (подрядчиком, исполнителем</a:t>
            </a:r>
            <a:r>
              <a:rPr lang="ru-RU" sz="1600" dirty="0" smtClean="0"/>
              <a:t>)</a:t>
            </a:r>
          </a:p>
          <a:p>
            <a:pPr marL="285750" indent="-285750"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600" dirty="0" smtClean="0"/>
              <a:t>контракт </a:t>
            </a:r>
            <a:r>
              <a:rPr lang="ru-RU" sz="1600" dirty="0"/>
              <a:t>не может быть заключен до даты исполнения </a:t>
            </a:r>
            <a:r>
              <a:rPr lang="ru-RU" sz="1600" dirty="0" smtClean="0"/>
              <a:t>предписания </a:t>
            </a:r>
            <a:r>
              <a:rPr lang="ru-RU" sz="1600" dirty="0"/>
              <a:t>по результатам проведения внеплановой </a:t>
            </a:r>
            <a:r>
              <a:rPr lang="ru-RU" sz="1600" dirty="0" smtClean="0"/>
              <a:t>проверки</a:t>
            </a:r>
          </a:p>
          <a:p>
            <a:pPr marL="285750" indent="-285750"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контракт заключается не ранее чем через </a:t>
            </a:r>
            <a:r>
              <a:rPr lang="ru-RU" sz="1600" dirty="0" smtClean="0"/>
              <a:t>10 </a:t>
            </a:r>
            <a:r>
              <a:rPr lang="ru-RU" sz="1600" dirty="0"/>
              <a:t>дней со дня размещения в </a:t>
            </a:r>
            <a:r>
              <a:rPr lang="ru-RU" sz="1600" dirty="0" smtClean="0"/>
              <a:t>ЕИС протокола признания процедуры определения поставщика несостоявшимся, </a:t>
            </a:r>
            <a:r>
              <a:rPr lang="ru-RU" sz="1600" dirty="0"/>
              <a:t>и не позднее чем через </a:t>
            </a:r>
            <a:r>
              <a:rPr lang="ru-RU" sz="1600" dirty="0" smtClean="0"/>
              <a:t>20 </a:t>
            </a:r>
            <a:r>
              <a:rPr lang="ru-RU" sz="1600" dirty="0"/>
              <a:t>дней с даты получения </a:t>
            </a:r>
            <a:r>
              <a:rPr lang="ru-RU" sz="1600" dirty="0" smtClean="0"/>
              <a:t>заказчиком решения </a:t>
            </a:r>
            <a:r>
              <a:rPr lang="ru-RU" sz="1600" dirty="0"/>
              <a:t>о согласовании заключения контракта с единственным </a:t>
            </a:r>
            <a:r>
              <a:rPr lang="ru-RU" sz="1600" dirty="0" smtClean="0"/>
              <a:t>поставщиком</a:t>
            </a:r>
            <a:endParaRPr lang="ru-RU" sz="1600" dirty="0"/>
          </a:p>
          <a:p>
            <a:pPr marL="285750" indent="-285750"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285750" indent="-285750">
              <a:buClr>
                <a:schemeClr val="accent6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ru-RU" sz="1600" dirty="0" smtClean="0"/>
          </a:p>
          <a:p>
            <a:endParaRPr lang="ru-RU" sz="1600" dirty="0"/>
          </a:p>
        </p:txBody>
      </p:sp>
      <p:sp>
        <p:nvSpPr>
          <p:cNvPr id="24" name="Скругленный прямоугольник 4"/>
          <p:cNvSpPr txBox="1"/>
          <p:nvPr/>
        </p:nvSpPr>
        <p:spPr>
          <a:xfrm>
            <a:off x="1101544" y="5943611"/>
            <a:ext cx="10787373" cy="818706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34290" rIns="34290" bIns="34290" numCol="1" spcCol="1270" anchor="t" anchorCtr="0">
            <a:noAutofit/>
          </a:bodyPr>
          <a:lstStyle/>
          <a:p>
            <a:r>
              <a:rPr lang="ru-RU" sz="1600" dirty="0"/>
              <a:t>по согласованию с контрольным органом в сфере закупок в случае признания несостоявшимися конкурса, аукциона или запроса предложений, если начальная (максимальная) цена контракта превышает предельный размер (предельные размеры) начальной (максимальной) цены контракта, который устанавливается Правительством Российской Федерации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74844" y="958570"/>
            <a:ext cx="7240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Контракт с единственным поставщиком заключается: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duotone>
              <a:srgbClr val="92D050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90" y="1433257"/>
            <a:ext cx="658778" cy="67764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duotone>
              <a:srgbClr val="92D050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28904"/>
            <a:ext cx="658778" cy="67764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2" cstate="print">
            <a:duotone>
              <a:srgbClr val="92D050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87" y="3224551"/>
            <a:ext cx="658778" cy="67764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duotone>
              <a:srgbClr val="92D050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87" y="5956449"/>
            <a:ext cx="658778" cy="67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03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10094</TotalTime>
  <Words>1855</Words>
  <Application>Microsoft Office PowerPoint</Application>
  <PresentationFormat>Широкоэкранный</PresentationFormat>
  <Paragraphs>207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3" baseType="lpstr">
      <vt:lpstr>Arial</vt:lpstr>
      <vt:lpstr>Arial Narrow</vt:lpstr>
      <vt:lpstr>Bookman Old Style</vt:lpstr>
      <vt:lpstr>Calibri</vt:lpstr>
      <vt:lpstr>Calibri Light</vt:lpstr>
      <vt:lpstr>Century Gothic</vt:lpstr>
      <vt:lpstr>Gotham Pro</vt:lpstr>
      <vt:lpstr>Questrial</vt:lpstr>
      <vt:lpstr>Times New Roman</vt:lpstr>
      <vt:lpstr>Wingdings</vt:lpstr>
      <vt:lpstr>Тема Office</vt:lpstr>
      <vt:lpstr>6_Тема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Lessa Morren</dc:creator>
  <cp:lastModifiedBy>C</cp:lastModifiedBy>
  <cp:revision>1177</cp:revision>
  <cp:lastPrinted>2020-07-14T14:16:13Z</cp:lastPrinted>
  <dcterms:created xsi:type="dcterms:W3CDTF">2019-03-03T16:48:03Z</dcterms:created>
  <dcterms:modified xsi:type="dcterms:W3CDTF">2020-07-15T09:42:01Z</dcterms:modified>
</cp:coreProperties>
</file>