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65" r:id="rId2"/>
  </p:sldMasterIdLst>
  <p:notesMasterIdLst>
    <p:notesMasterId r:id="rId14"/>
  </p:notesMasterIdLst>
  <p:handoutMasterIdLst>
    <p:handoutMasterId r:id="rId15"/>
  </p:handoutMasterIdLst>
  <p:sldIdLst>
    <p:sldId id="316" r:id="rId3"/>
    <p:sldId id="507" r:id="rId4"/>
    <p:sldId id="506" r:id="rId5"/>
    <p:sldId id="484" r:id="rId6"/>
    <p:sldId id="498" r:id="rId7"/>
    <p:sldId id="499" r:id="rId8"/>
    <p:sldId id="501" r:id="rId9"/>
    <p:sldId id="500" r:id="rId10"/>
    <p:sldId id="503" r:id="rId11"/>
    <p:sldId id="505" r:id="rId12"/>
    <p:sldId id="432" r:id="rId13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2154">
          <p15:clr>
            <a:srgbClr val="A4A3A4"/>
          </p15:clr>
        </p15:guide>
        <p15:guide id="4" pos="40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13B"/>
    <a:srgbClr val="649B3F"/>
    <a:srgbClr val="006600"/>
    <a:srgbClr val="C55A11"/>
    <a:srgbClr val="548235"/>
    <a:srgbClr val="9CCA7C"/>
    <a:srgbClr val="33CC33"/>
    <a:srgbClr val="78B400"/>
    <a:srgbClr val="669900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91889" autoAdjust="0"/>
  </p:normalViewPr>
  <p:slideViewPr>
    <p:cSldViewPr snapToGrid="0" showGuides="1">
      <p:cViewPr varScale="1">
        <p:scale>
          <a:sx n="60" d="100"/>
          <a:sy n="60" d="100"/>
        </p:scale>
        <p:origin x="740" y="80"/>
      </p:cViewPr>
      <p:guideLst>
        <p:guide orient="horz" pos="2160"/>
        <p:guide pos="3795"/>
        <p:guide orient="horz" pos="2154"/>
        <p:guide pos="40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8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r">
              <a:defRPr sz="1200"/>
            </a:lvl1pPr>
          </a:lstStyle>
          <a:p>
            <a:fld id="{AE2930F3-86A0-4966-B0D2-4C3D519BB071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8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r">
              <a:defRPr sz="1200"/>
            </a:lvl1pPr>
          </a:lstStyle>
          <a:p>
            <a:fld id="{3FD746DD-5AD6-4670-9355-85BF2D800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9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r">
              <a:defRPr sz="1200"/>
            </a:lvl1pPr>
          </a:lstStyle>
          <a:p>
            <a:fld id="{7BE9803C-30AB-4478-953E-133A8EC6AF52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9" tIns="45306" rIns="90609" bIns="453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5"/>
            <a:ext cx="7941310" cy="2676585"/>
          </a:xfrm>
          <a:prstGeom prst="rect">
            <a:avLst/>
          </a:prstGeom>
        </p:spPr>
        <p:txBody>
          <a:bodyPr vert="horz" lIns="90609" tIns="45306" rIns="90609" bIns="453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9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r">
              <a:defRPr sz="1200"/>
            </a:lvl1pPr>
          </a:lstStyle>
          <a:p>
            <a:fld id="{1786DD29-AE9D-4420-BFC6-7821740F5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6DD29-AE9D-4420-BFC6-7821740F5DB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75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6DD29-AE9D-4420-BFC6-7821740F5DB5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60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6DD29-AE9D-4420-BFC6-7821740F5DB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65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7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9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702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38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3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8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099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03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5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58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77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08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49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1430000" y="6394452"/>
            <a:ext cx="374651" cy="276225"/>
          </a:xfrm>
          <a:prstGeom prst="rect">
            <a:avLst/>
          </a:prstGeom>
          <a:noFill/>
        </p:spPr>
        <p:txBody>
          <a:bodyPr wrap="none" lIns="91438" tIns="45719" rIns="91438" bIns="45719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defTabSz="914377">
              <a:defRPr/>
            </a:pPr>
            <a:fld id="{3CC84685-EFA5-4A6F-A2A8-FDB9A0D0A014}" type="slidenum">
              <a:rPr lang="id-ID" smtClean="0">
                <a:solidFill>
                  <a:prstClr val="white"/>
                </a:solidFill>
              </a:rPr>
              <a:pPr algn="r" defTabSz="914377">
                <a:defRPr/>
              </a:pPr>
              <a:t>‹#›</a:t>
            </a:fld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72072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1228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2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1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4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95967" y="1139790"/>
            <a:ext cx="11410480" cy="35743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 основных изменениях норм </a:t>
            </a:r>
          </a:p>
          <a:p>
            <a:pPr algn="ctr"/>
            <a:r>
              <a:rPr lang="ru-RU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Закона №44-ФЗ, </a:t>
            </a:r>
          </a:p>
          <a:p>
            <a:pPr algn="ctr"/>
            <a:r>
              <a:rPr lang="ru-RU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вступивших в силу </a:t>
            </a:r>
          </a:p>
          <a:p>
            <a:pPr algn="ctr"/>
            <a:r>
              <a:rPr lang="ru-RU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 1 июля 2020 года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824" y="42077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274" y="5347325"/>
            <a:ext cx="8280795" cy="461661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just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                              2020 год</a:t>
            </a:r>
            <a:endParaRPr lang="en-US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861237" y="82418"/>
            <a:ext cx="110192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ОБРАЩЕНИЕ ЗАКАЗЧИКА О СОГЛАСОВАНИИ ЗАКЛЮЧЕНИЯ КОНТРАКТА С ЕДИНСТВЕННЫМ ПОСТАВЩИКОМ (ПОДРЯДЧИКОМ, ИСПОЛНИТЕЛЕМ) (ПУНКТ 25 ЧАСТИ 1 СТАТЬИ 93 ЗАКОНА №44-ФЗ)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Скругленный прямоугольник 4"/>
          <p:cNvSpPr txBox="1"/>
          <p:nvPr/>
        </p:nvSpPr>
        <p:spPr>
          <a:xfrm>
            <a:off x="5465135" y="1705481"/>
            <a:ext cx="6423783" cy="827521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конкурс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аукцион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запрос предложений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5589" y="1816580"/>
            <a:ext cx="5344491" cy="634523"/>
            <a:chOff x="136187" y="1455651"/>
            <a:chExt cx="1844359" cy="543369"/>
          </a:xfrm>
        </p:grpSpPr>
        <p:sp>
          <p:nvSpPr>
            <p:cNvPr id="26" name="AutoShape 30"/>
            <p:cNvSpPr>
              <a:spLocks noChangeArrowheads="1"/>
            </p:cNvSpPr>
            <p:nvPr/>
          </p:nvSpPr>
          <p:spPr bwMode="auto">
            <a:xfrm>
              <a:off x="136187" y="1455651"/>
              <a:ext cx="1598518" cy="543369"/>
            </a:xfrm>
            <a:prstGeom prst="homePlate">
              <a:avLst>
                <a:gd name="adj" fmla="val 4030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</a:gradFill>
            <a:ln w="2857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itchFamily="34" charset="0"/>
                </a:rPr>
                <a:t>Способы определения поставщика признаны несостоявшимися </a:t>
              </a:r>
              <a:endPara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28" name="Нашивка 42"/>
            <p:cNvSpPr/>
            <p:nvPr/>
          </p:nvSpPr>
          <p:spPr>
            <a:xfrm>
              <a:off x="1687996" y="1455889"/>
              <a:ext cx="292550" cy="543128"/>
            </a:xfrm>
            <a:prstGeom prst="chevron">
              <a:avLst>
                <a:gd name="adj" fmla="val 6995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9" name="Скругленный прямоугольник 4"/>
          <p:cNvSpPr txBox="1"/>
          <p:nvPr/>
        </p:nvSpPr>
        <p:spPr>
          <a:xfrm>
            <a:off x="5465135" y="4477817"/>
            <a:ext cx="6423783" cy="827521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заказчик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уполномоченный орган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уполномоченное учреждение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7108" y="4490995"/>
            <a:ext cx="5344491" cy="634525"/>
            <a:chOff x="136187" y="1364598"/>
            <a:chExt cx="1844359" cy="543369"/>
          </a:xfrm>
        </p:grpSpPr>
        <p:sp>
          <p:nvSpPr>
            <p:cNvPr id="31" name="AutoShape 30"/>
            <p:cNvSpPr>
              <a:spLocks noChangeArrowheads="1"/>
            </p:cNvSpPr>
            <p:nvPr/>
          </p:nvSpPr>
          <p:spPr bwMode="auto">
            <a:xfrm>
              <a:off x="136187" y="1364598"/>
              <a:ext cx="1601444" cy="543369"/>
            </a:xfrm>
            <a:prstGeom prst="homePlate">
              <a:avLst>
                <a:gd name="adj" fmla="val 4030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</a:gradFill>
            <a:ln w="2857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itchFamily="34" charset="0"/>
                </a:rPr>
                <a:t>Кто направляет обращение о согласовании</a:t>
              </a:r>
              <a:endPara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33" name="Нашивка 42"/>
            <p:cNvSpPr/>
            <p:nvPr/>
          </p:nvSpPr>
          <p:spPr>
            <a:xfrm>
              <a:off x="1687996" y="1364839"/>
              <a:ext cx="292550" cy="543128"/>
            </a:xfrm>
            <a:prstGeom prst="chevron">
              <a:avLst>
                <a:gd name="adj" fmla="val 6995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9" name="Скругленный прямоугольник 4"/>
          <p:cNvSpPr txBox="1"/>
          <p:nvPr/>
        </p:nvSpPr>
        <p:spPr>
          <a:xfrm>
            <a:off x="5456654" y="5397744"/>
            <a:ext cx="6423783" cy="141774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закупки для федеральных нужд </a:t>
            </a:r>
            <a:r>
              <a:rPr lang="ru-RU" sz="1600" b="1" dirty="0" smtClean="0">
                <a:solidFill>
                  <a:schemeClr val="tx1"/>
                </a:solidFill>
              </a:rPr>
              <a:t>– ФАС России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закупки для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нужд Липецкой области – </a:t>
            </a:r>
            <a:r>
              <a:rPr lang="ru-RU" sz="1600" b="1" dirty="0" smtClean="0">
                <a:solidFill>
                  <a:schemeClr val="tx1"/>
                </a:solidFill>
              </a:rPr>
              <a:t>управление финансов Липецкой области</a:t>
            </a:r>
            <a:endParaRPr lang="ru-RU" sz="1600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закупки для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муниципальных нужд – </a:t>
            </a:r>
            <a:r>
              <a:rPr lang="ru-RU" sz="1600" b="1" dirty="0" smtClean="0">
                <a:solidFill>
                  <a:schemeClr val="tx1"/>
                </a:solidFill>
              </a:rPr>
              <a:t>контрольные органы </a:t>
            </a:r>
            <a:r>
              <a:rPr lang="ru-RU" sz="1600" b="1" dirty="0" err="1" smtClean="0">
                <a:solidFill>
                  <a:schemeClr val="tx1"/>
                </a:solidFill>
              </a:rPr>
              <a:t>г.Липецка</a:t>
            </a:r>
            <a:r>
              <a:rPr lang="ru-RU" sz="1600" b="1" dirty="0" smtClean="0">
                <a:solidFill>
                  <a:schemeClr val="tx1"/>
                </a:solidFill>
              </a:rPr>
              <a:t>, </a:t>
            </a:r>
            <a:r>
              <a:rPr lang="ru-RU" sz="1600" b="1" dirty="0" err="1" smtClean="0">
                <a:solidFill>
                  <a:schemeClr val="tx1"/>
                </a:solidFill>
              </a:rPr>
              <a:t>г.Ельца</a:t>
            </a:r>
            <a:r>
              <a:rPr lang="ru-RU" sz="1600" b="1" dirty="0" smtClean="0">
                <a:solidFill>
                  <a:schemeClr val="tx1"/>
                </a:solidFill>
              </a:rPr>
              <a:t>, муниципальных районов Липецкой области. 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35590" y="5789355"/>
            <a:ext cx="5344491" cy="634525"/>
            <a:chOff x="139114" y="1695863"/>
            <a:chExt cx="1844359" cy="543369"/>
          </a:xfrm>
        </p:grpSpPr>
        <p:sp>
          <p:nvSpPr>
            <p:cNvPr id="41" name="AutoShape 30"/>
            <p:cNvSpPr>
              <a:spLocks noChangeArrowheads="1"/>
            </p:cNvSpPr>
            <p:nvPr/>
          </p:nvSpPr>
          <p:spPr bwMode="auto">
            <a:xfrm>
              <a:off x="139114" y="1695863"/>
              <a:ext cx="1598517" cy="543369"/>
            </a:xfrm>
            <a:prstGeom prst="homePlate">
              <a:avLst>
                <a:gd name="adj" fmla="val 4030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</a:gradFill>
            <a:ln w="2857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itchFamily="34" charset="0"/>
                </a:rPr>
                <a:t>Адресат направления обращения о согласовании</a:t>
              </a:r>
              <a:endPara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43" name="Нашивка 42"/>
            <p:cNvSpPr/>
            <p:nvPr/>
          </p:nvSpPr>
          <p:spPr>
            <a:xfrm>
              <a:off x="1690923" y="1696103"/>
              <a:ext cx="292550" cy="543128"/>
            </a:xfrm>
            <a:prstGeom prst="chevron">
              <a:avLst>
                <a:gd name="adj" fmla="val 6995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4" name="Скругленный прямоугольник 4"/>
          <p:cNvSpPr txBox="1"/>
          <p:nvPr/>
        </p:nvSpPr>
        <p:spPr>
          <a:xfrm>
            <a:off x="5465135" y="900920"/>
            <a:ext cx="6423783" cy="637414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п.4 ч.5, ч.6 - ч.11 ст.93 Закона №44-ФЗ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</a:rPr>
              <a:t>постановление Правительства РФ от 30.06.2020 №961</a:t>
            </a:r>
          </a:p>
        </p:txBody>
      </p:sp>
      <p:grpSp>
        <p:nvGrpSpPr>
          <p:cNvPr id="45" name="Группа 44"/>
          <p:cNvGrpSpPr/>
          <p:nvPr/>
        </p:nvGrpSpPr>
        <p:grpSpPr>
          <a:xfrm>
            <a:off x="35589" y="903809"/>
            <a:ext cx="5344490" cy="634525"/>
            <a:chOff x="136187" y="1364598"/>
            <a:chExt cx="1844359" cy="543369"/>
          </a:xfrm>
        </p:grpSpPr>
        <p:sp>
          <p:nvSpPr>
            <p:cNvPr id="46" name="AutoShape 30"/>
            <p:cNvSpPr>
              <a:spLocks noChangeArrowheads="1"/>
            </p:cNvSpPr>
            <p:nvPr/>
          </p:nvSpPr>
          <p:spPr bwMode="auto">
            <a:xfrm>
              <a:off x="136187" y="1364598"/>
              <a:ext cx="1598518" cy="543369"/>
            </a:xfrm>
            <a:prstGeom prst="homePlate">
              <a:avLst>
                <a:gd name="adj" fmla="val 4030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</a:gradFill>
            <a:ln w="2857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itchFamily="34" charset="0"/>
                </a:rPr>
                <a:t>Правовые нормы обращения о согласовании</a:t>
              </a:r>
              <a:endPara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48" name="Нашивка 42"/>
            <p:cNvSpPr/>
            <p:nvPr/>
          </p:nvSpPr>
          <p:spPr>
            <a:xfrm>
              <a:off x="1687996" y="1364839"/>
              <a:ext cx="292550" cy="543128"/>
            </a:xfrm>
            <a:prstGeom prst="chevron">
              <a:avLst>
                <a:gd name="adj" fmla="val 6995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9" name="Скругленный прямоугольник 4"/>
          <p:cNvSpPr txBox="1"/>
          <p:nvPr/>
        </p:nvSpPr>
        <p:spPr>
          <a:xfrm>
            <a:off x="5465135" y="2662430"/>
            <a:ext cx="6423783" cy="1722981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ru-RU" sz="1600" b="1" u="sng" dirty="0" smtClean="0">
                <a:solidFill>
                  <a:srgbClr val="C00000"/>
                </a:solidFill>
              </a:rPr>
              <a:t>конкурс, аукцион, запрос предложений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закупки для федеральных нужд </a:t>
            </a:r>
            <a:r>
              <a:rPr lang="ru-RU" sz="1600" b="1" dirty="0" smtClean="0">
                <a:solidFill>
                  <a:schemeClr val="tx1"/>
                </a:solidFill>
              </a:rPr>
              <a:t> &gt; 500 </a:t>
            </a:r>
            <a:r>
              <a:rPr lang="ru-RU" sz="1600" b="1" dirty="0" err="1" smtClean="0">
                <a:solidFill>
                  <a:schemeClr val="tx1"/>
                </a:solidFill>
              </a:rPr>
              <a:t>млн.рублей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закупки для нужд Липецкой области, муниципальных нужд </a:t>
            </a:r>
            <a:r>
              <a:rPr lang="ru-RU" sz="1600" b="1" dirty="0" smtClean="0">
                <a:solidFill>
                  <a:schemeClr val="tx1"/>
                </a:solidFill>
              </a:rPr>
              <a:t>&gt; 250 </a:t>
            </a:r>
            <a:r>
              <a:rPr lang="ru-RU" sz="1600" b="1" dirty="0" err="1" smtClean="0">
                <a:solidFill>
                  <a:schemeClr val="tx1"/>
                </a:solidFill>
              </a:rPr>
              <a:t>млн.рублей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ru-RU" sz="1600" b="1" u="sng" dirty="0" smtClean="0">
                <a:solidFill>
                  <a:srgbClr val="C00000"/>
                </a:solidFill>
              </a:rPr>
              <a:t>запрос предложений, где нет заявок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вне зависимости от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уровня бюджета нужд </a:t>
            </a:r>
            <a:r>
              <a:rPr lang="ru-RU" sz="1600" b="1" dirty="0" smtClean="0">
                <a:solidFill>
                  <a:schemeClr val="tx1"/>
                </a:solidFill>
              </a:rPr>
              <a:t>&gt; 1 </a:t>
            </a:r>
            <a:r>
              <a:rPr lang="ru-RU" sz="1600" b="1" dirty="0" err="1" smtClean="0">
                <a:solidFill>
                  <a:schemeClr val="tx1"/>
                </a:solidFill>
              </a:rPr>
              <a:t>тыс.рублей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27108" y="3200442"/>
            <a:ext cx="5344491" cy="634526"/>
            <a:chOff x="136187" y="1364598"/>
            <a:chExt cx="1844359" cy="543369"/>
          </a:xfrm>
        </p:grpSpPr>
        <p:sp>
          <p:nvSpPr>
            <p:cNvPr id="51" name="AutoShape 30"/>
            <p:cNvSpPr>
              <a:spLocks noChangeArrowheads="1"/>
            </p:cNvSpPr>
            <p:nvPr/>
          </p:nvSpPr>
          <p:spPr bwMode="auto">
            <a:xfrm>
              <a:off x="136187" y="1364598"/>
              <a:ext cx="1601444" cy="543369"/>
            </a:xfrm>
            <a:prstGeom prst="homePlate">
              <a:avLst>
                <a:gd name="adj" fmla="val 4030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</a:gradFill>
            <a:ln w="2857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itchFamily="34" charset="0"/>
                </a:rPr>
                <a:t>Предельный размер НМЦК</a:t>
              </a:r>
              <a:endPara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53" name="Нашивка 42"/>
            <p:cNvSpPr/>
            <p:nvPr/>
          </p:nvSpPr>
          <p:spPr>
            <a:xfrm>
              <a:off x="1687996" y="1364837"/>
              <a:ext cx="292550" cy="543127"/>
            </a:xfrm>
            <a:prstGeom prst="chevron">
              <a:avLst>
                <a:gd name="adj" fmla="val 6995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0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-361950" y="1914525"/>
            <a:ext cx="12439649" cy="25908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СПАСИБО ЗА ВНИМАНИЕ!</a:t>
            </a:r>
            <a:endParaRPr lang="ru-RU" sz="32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5" y="257175"/>
            <a:ext cx="806390" cy="104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423390" y="3389488"/>
            <a:ext cx="5169141" cy="1097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 закупках у СМП (с ограничением участия) обеспечение исполнения контракта устанавливается от цены контракта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7080" y="1011020"/>
            <a:ext cx="5305452" cy="59092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rgbClr val="60943C"/>
              </a:gs>
            </a:gsLst>
            <a:lin ang="5400000" scaled="1"/>
            <a:tileRect/>
          </a:gradFill>
        </p:spPr>
        <p:txBody>
          <a:bodyPr wrap="square" lIns="91438" tIns="45719" rIns="91438" bIns="45719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  <a:cs typeface="Arial" pitchFamily="34" charset="0"/>
              </a:rPr>
              <a:t>Размер обеспечения исполнения контракта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  <a:cs typeface="Arial" pitchFamily="34" charset="0"/>
              </a:rPr>
              <a:t>по общим правилам</a:t>
            </a:r>
            <a:endParaRPr lang="ru-RU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90146" y="1713808"/>
            <a:ext cx="3151987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70AD47">
                    <a:lumMod val="75000"/>
                  </a:srgbClr>
                </a:solidFill>
                <a:cs typeface="Arial" pitchFamily="34" charset="0"/>
              </a:rPr>
              <a:t>от 0,5 </a:t>
            </a:r>
            <a:r>
              <a:rPr lang="ru-RU" sz="1600" b="1" dirty="0" smtClean="0">
                <a:solidFill>
                  <a:srgbClr val="A5A5A5">
                    <a:lumMod val="50000"/>
                  </a:srgbClr>
                </a:solidFill>
                <a:cs typeface="Arial" pitchFamily="34" charset="0"/>
              </a:rPr>
              <a:t>%</a:t>
            </a:r>
            <a:r>
              <a:rPr lang="ru-RU" sz="3200" b="1" dirty="0" smtClean="0">
                <a:solidFill>
                  <a:srgbClr val="A5A5A5">
                    <a:lumMod val="50000"/>
                  </a:srgbClr>
                </a:solidFill>
                <a:cs typeface="Arial" pitchFamily="34" charset="0"/>
              </a:rPr>
              <a:t> 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(вместо 5%)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09543" y="2351701"/>
            <a:ext cx="2939863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70AD47">
                    <a:lumMod val="75000"/>
                  </a:srgbClr>
                </a:solidFill>
                <a:cs typeface="Arial" pitchFamily="34" charset="0"/>
              </a:rPr>
              <a:t>до 30 </a:t>
            </a:r>
            <a:r>
              <a:rPr lang="ru-RU" sz="1600" b="1" dirty="0" smtClean="0">
                <a:solidFill>
                  <a:srgbClr val="A5A5A5">
                    <a:lumMod val="50000"/>
                  </a:srgbClr>
                </a:solidFill>
                <a:cs typeface="Arial" pitchFamily="34" charset="0"/>
              </a:rPr>
              <a:t>%</a:t>
            </a:r>
            <a:r>
              <a:rPr lang="ru-RU" sz="3200" b="1" dirty="0" smtClean="0">
                <a:solidFill>
                  <a:srgbClr val="A5A5A5">
                    <a:lumMod val="50000"/>
                  </a:srgbClr>
                </a:solidFill>
                <a:cs typeface="Arial" pitchFamily="34" charset="0"/>
              </a:rPr>
              <a:t>  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НМЦК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233" name="Rectangle 3"/>
          <p:cNvSpPr/>
          <p:nvPr/>
        </p:nvSpPr>
        <p:spPr>
          <a:xfrm>
            <a:off x="6660715" y="919813"/>
            <a:ext cx="5002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Исключения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5841448" y="1357208"/>
            <a:ext cx="6258403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215995" algn="ctr" fontAlgn="base">
              <a:spcAft>
                <a:spcPct val="0"/>
              </a:spcAft>
            </a:pPr>
            <a:r>
              <a:rPr lang="ru-RU" sz="1600" dirty="0" smtClean="0">
                <a:cs typeface="Arial" pitchFamily="34" charset="0"/>
              </a:rPr>
              <a:t>расчеты по контракту подлежат казначейскому сопровождению</a:t>
            </a:r>
            <a:endParaRPr lang="ru-RU" sz="1600" dirty="0"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1821386" y="267504"/>
            <a:ext cx="2776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47873" y="75656"/>
            <a:ext cx="10091460" cy="5742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ОБЕСПЕЧЕНИЕ ИСПОЛНЕНИЯ КОНТРАКТА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Нашивка 44"/>
          <p:cNvSpPr/>
          <p:nvPr/>
        </p:nvSpPr>
        <p:spPr>
          <a:xfrm>
            <a:off x="418439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6" name="Нашивка 45"/>
          <p:cNvSpPr/>
          <p:nvPr/>
        </p:nvSpPr>
        <p:spPr>
          <a:xfrm>
            <a:off x="332714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Нашивка 46"/>
          <p:cNvSpPr/>
          <p:nvPr/>
        </p:nvSpPr>
        <p:spPr>
          <a:xfrm>
            <a:off x="246989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6309" y="1976904"/>
            <a:ext cx="243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Заказчик вправе не устанавливать обеспечение исполнения контракта</a:t>
            </a:r>
            <a:endParaRPr lang="ru-RU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9228047" y="1920814"/>
            <a:ext cx="243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Заказчик вправе установить обеспечение исполнения контракта, но не &gt; 10 % НМЦК</a:t>
            </a:r>
            <a:endParaRPr lang="ru-RU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5841448" y="3389488"/>
            <a:ext cx="6258403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215995" algn="ctr" fontAlgn="base">
              <a:spcAft>
                <a:spcPct val="0"/>
              </a:spcAft>
            </a:pPr>
            <a:r>
              <a:rPr lang="ru-RU" sz="1600" dirty="0" smtClean="0">
                <a:cs typeface="Arial" pitchFamily="34" charset="0"/>
              </a:rPr>
              <a:t>предусмотрен аванс</a:t>
            </a:r>
            <a:endParaRPr lang="ru-RU" sz="1600" dirty="0"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06309" y="3984390"/>
            <a:ext cx="243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Размер обеспечения исполнения контракта составляет не менее размера аванса</a:t>
            </a:r>
            <a:endParaRPr lang="ru-RU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9231114" y="3984390"/>
            <a:ext cx="243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 казначейском сопровождении размер обеспечения устанавливается от НМЦК, уменьшенной на размер аванса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97814" y="5596048"/>
            <a:ext cx="53160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Указанные изменения имеют обратную силу и по соглашению сторон могут распространяться на отношения, возникшие до 01.07.2020 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6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0022" y="123737"/>
            <a:ext cx="11451634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 ВКЛЮЧЕНИИ В КОНТРАКТ ОБЯЗАТЕЛЬНЫХ УСЛОВИЙ (В ЧАСТИ ОБЕСПЕЧЕНИЯ ГАРАНТИЙНЫХ ОБЯЗАТЕЛЬСТВ)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2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564405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419549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419549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419549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3009" y="673731"/>
            <a:ext cx="11365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соответствии с пунктом 1 части 13 статьи 34 Закона №44-ФЗ в контракт включаются </a:t>
            </a:r>
            <a:r>
              <a:rPr lang="ru-RU" sz="2400" u="sng" dirty="0" smtClean="0"/>
              <a:t>обязательные требования</a:t>
            </a:r>
            <a:r>
              <a:rPr lang="ru-RU" sz="2400" dirty="0" smtClean="0"/>
              <a:t>, в </a:t>
            </a:r>
            <a:r>
              <a:rPr lang="ru-RU" sz="2400" dirty="0"/>
              <a:t>том числе  о порядке и сроке </a:t>
            </a:r>
            <a:r>
              <a:rPr lang="ru-RU" sz="2400" dirty="0" smtClean="0"/>
              <a:t>предоставления поставщиком </a:t>
            </a:r>
            <a:r>
              <a:rPr lang="ru-RU" sz="2400" dirty="0"/>
              <a:t>(подрядчиком, исполнителем) обеспечения гарантийных </a:t>
            </a:r>
            <a:r>
              <a:rPr lang="ru-RU" sz="2400" dirty="0" smtClean="0"/>
              <a:t>обязательств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13321" y="1983385"/>
            <a:ext cx="8471313" cy="15081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smtClean="0"/>
              <a:t>С 1 июля 2020 года </a:t>
            </a:r>
          </a:p>
          <a:p>
            <a:pPr algn="ctr"/>
            <a:r>
              <a:rPr lang="ru-RU" sz="2400" dirty="0" smtClean="0"/>
              <a:t>установление обеспечения гарантийных обязательств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ПРАВО</a:t>
            </a:r>
            <a:r>
              <a:rPr lang="ru-RU" sz="2400" dirty="0" smtClean="0"/>
              <a:t> заказчика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часть 2.2 статьи 96 Закона №44-ФЗ 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3321" y="3810595"/>
            <a:ext cx="8471313" cy="126188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Размер обеспечения гарантийных обязательств </a:t>
            </a:r>
            <a:endParaRPr lang="ru-RU" sz="2400" dirty="0" smtClean="0"/>
          </a:p>
          <a:p>
            <a:pPr algn="ctr"/>
            <a:r>
              <a:rPr lang="ru-RU" sz="2400" dirty="0" smtClean="0"/>
              <a:t>не </a:t>
            </a:r>
            <a:r>
              <a:rPr lang="ru-RU" sz="2400" dirty="0"/>
              <a:t>может превышать </a:t>
            </a:r>
            <a:r>
              <a:rPr lang="ru-RU" sz="2800" b="1" dirty="0" smtClean="0">
                <a:solidFill>
                  <a:srgbClr val="C00000"/>
                </a:solidFill>
              </a:rPr>
              <a:t>10 %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от </a:t>
            </a:r>
            <a:r>
              <a:rPr lang="ru-RU" sz="2400" dirty="0"/>
              <a:t>начальной (максимальной) цены </a:t>
            </a:r>
            <a:r>
              <a:rPr lang="ru-RU" sz="2400" dirty="0" smtClean="0"/>
              <a:t>контракта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913321" y="5203396"/>
            <a:ext cx="8471313" cy="120032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Напоминаем, что указанные изменения имеют обратную силу</a:t>
            </a:r>
          </a:p>
          <a:p>
            <a:pPr algn="ctr"/>
            <a:r>
              <a:rPr lang="ru-RU" sz="2400" dirty="0" smtClean="0"/>
              <a:t>По соглашению сторон контракта могут распространиться на отношения, возникшие до 1 июля 2020 года</a:t>
            </a:r>
            <a:endParaRPr lang="ru-RU" sz="2400" dirty="0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1360978" y="2183108"/>
            <a:ext cx="1499191" cy="659219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1360978" y="4015452"/>
            <a:ext cx="1499191" cy="659219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1360977" y="5473950"/>
            <a:ext cx="1499191" cy="659219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2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4325" y="49306"/>
            <a:ext cx="11451634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ОСНОВАНИЕ ДЛЯ ВОЗНИКНОВЕНИЯ ПРАВА ЗАКАЗЧИКА ЗАКЛЮЧИТЬ КОНТРАКТ С ЕДИНСТВЕННЫМ ПОСТАВЩИКОМ (ПОДРЯДЧИКОМ, ИСПОЛНИТЕЛЕМ) В СООТВЕТСТВИИ С ПУНКТОМ 25 ЧАСТИ 1 СТАТЬИ 93 ЗАКОНА №44-ФЗ (ЧАСТЬ 1)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83023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685374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685374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685374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18071"/>
              </p:ext>
            </p:extLst>
          </p:nvPr>
        </p:nvGraphicFramePr>
        <p:xfrm>
          <a:off x="314325" y="2168209"/>
          <a:ext cx="11664284" cy="368808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40341">
                  <a:extLst>
                    <a:ext uri="{9D8B030D-6E8A-4147-A177-3AD203B41FA5}">
                      <a16:colId xmlns:a16="http://schemas.microsoft.com/office/drawing/2014/main" val="726200322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1206341954"/>
                    </a:ext>
                  </a:extLst>
                </a:gridCol>
                <a:gridCol w="6249193">
                  <a:extLst>
                    <a:ext uri="{9D8B030D-6E8A-4147-A177-3AD203B41FA5}">
                      <a16:colId xmlns:a16="http://schemas.microsoft.com/office/drawing/2014/main" val="1956099805"/>
                    </a:ext>
                  </a:extLst>
                </a:gridCol>
                <a:gridCol w="2916071">
                  <a:extLst>
                    <a:ext uri="{9D8B030D-6E8A-4147-A177-3AD203B41FA5}">
                      <a16:colId xmlns:a16="http://schemas.microsoft.com/office/drawing/2014/main" val="1439163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 Закона №44-ФЗ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Расшифровка нормы Закона №44-ФЗ признания процедуры определения поставщика несостоявшимся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Потребность в согласовании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49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 1 статьи 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dirty="0" smtClean="0"/>
                        <a:t>по окончании срока подачи заявок на участие в конкурсе подана только одна заявка (часть 13 статьи 51)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dirty="0" smtClean="0"/>
                        <a:t>по результатам рассмотрения заявок на участие в конкурсе только одна заявка признана соответствующей требованиям настоящего Федерального закона и конкурсной документации (часть 6 статьи 53)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dirty="0" smtClean="0"/>
                        <a:t>по результатам </a:t>
                      </a:r>
                      <a:r>
                        <a:rPr lang="ru-RU" sz="1400" dirty="0" err="1" smtClean="0"/>
                        <a:t>предквалификационного</a:t>
                      </a:r>
                      <a:r>
                        <a:rPr lang="ru-RU" sz="1400" dirty="0" smtClean="0"/>
                        <a:t> отбора только один участник закупки признан соответствующим установленным единым требованиям, дополнительным требованиям (часть статьи 56)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622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 7 статьи 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окончании срока подачи окончательных заявок на участие в двухэтапном конкурсе подана только одна такая заявка (часть 15 статьи 57)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результатам рассмотрения окончательных заявок на участие в двухэтапном конкурсе только одна заявка признана соответствующей требованиям настоящего Федерального закона и конкурсной документации (часть 15 статьи 57)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18481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3712" y="1247567"/>
            <a:ext cx="114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Открытый конкурс, конкурс с ограниченным участием, двухэтапный конкурс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4325" y="49306"/>
            <a:ext cx="11451634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ОСНОВАНИЕ ДЛЯ ВОЗНИКНОВЕНИЯ ПРАВА ЗАКАЗЧИКА ЗАКЛЮЧИТЬ КОНТРАКТ С ЕДИНСТВЕННЫМ ПОСТАВЩИКОМ (ПОДРЯДЧИКОМ, ИСПОЛНИТЕЛЕМ) В СООТВЕТСТВИИ С ПУНКТОМ 25 ЧАСТИ 1 СТАТЬИ 93 ЗАКОНА №44-ФЗ (ЧАСТЬ 2)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4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812249"/>
              </p:ext>
            </p:extLst>
          </p:nvPr>
        </p:nvGraphicFramePr>
        <p:xfrm>
          <a:off x="208000" y="1695231"/>
          <a:ext cx="11664284" cy="4632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40341">
                  <a:extLst>
                    <a:ext uri="{9D8B030D-6E8A-4147-A177-3AD203B41FA5}">
                      <a16:colId xmlns:a16="http://schemas.microsoft.com/office/drawing/2014/main" val="726200322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1206341954"/>
                    </a:ext>
                  </a:extLst>
                </a:gridCol>
                <a:gridCol w="6249193">
                  <a:extLst>
                    <a:ext uri="{9D8B030D-6E8A-4147-A177-3AD203B41FA5}">
                      <a16:colId xmlns:a16="http://schemas.microsoft.com/office/drawing/2014/main" val="1956099805"/>
                    </a:ext>
                  </a:extLst>
                </a:gridCol>
                <a:gridCol w="2916071">
                  <a:extLst>
                    <a:ext uri="{9D8B030D-6E8A-4147-A177-3AD203B41FA5}">
                      <a16:colId xmlns:a16="http://schemas.microsoft.com/office/drawing/2014/main" val="1439163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 Закона №44-ФЗ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Расшифровка нормы Закона №44-ФЗ признания процедуры определения поставщика несостоявшимся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Потребность в согласовании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49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 1 статьи 55.1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окончании срока подачи заявок на участие в открытом конкурсе в электронной форме подана только одна заявка (часть 16 статьи 54.4)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8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2 статьи 55.1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результатам рассмотрения первых частей заявок на участие в открытом конкурсе в электронной форме только одна заявка соответствует требованиям, указанным в конкурсной документации (часть 8 статьи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54.5)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597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5 статьи 55.1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результатам рассмотрения вторых частей заявок на участие в открытом конкурсе в электронной форме только одна такая заявка соответствует требованиям, установленным конкурсной документацией (часть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9 статьи 54.7)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07376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39737" y="1010768"/>
            <a:ext cx="114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Открытый конкурс, конкурс с ограниченным участием, двухэтапный конкурс в электронной форме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0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4325" y="49306"/>
            <a:ext cx="11451634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ОСНОВАНИЕ ДЛЯ ВОЗНИКНОВЕНИЯ ПРАВА ЗАКАЗЧИКА ЗАКЛЮЧИТЬ КОНТРАКТ С ЕДИНСТВЕННЫМ ПОСТАВЩИКОМ (ПОДРЯДЧИКОМ, ИСПОЛНИТЕЛЕМ) В СООТВЕТСТВИИ С ПУНКТОМ 25 ЧАСТИ 1 СТАТЬИ 93 ЗАКОНА №44-ФЗ (ЧАСТЬ 3)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5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47523"/>
              </p:ext>
            </p:extLst>
          </p:nvPr>
        </p:nvGraphicFramePr>
        <p:xfrm>
          <a:off x="268287" y="1380100"/>
          <a:ext cx="11664284" cy="51511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40341">
                  <a:extLst>
                    <a:ext uri="{9D8B030D-6E8A-4147-A177-3AD203B41FA5}">
                      <a16:colId xmlns:a16="http://schemas.microsoft.com/office/drawing/2014/main" val="726200322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1206341954"/>
                    </a:ext>
                  </a:extLst>
                </a:gridCol>
                <a:gridCol w="5908860">
                  <a:extLst>
                    <a:ext uri="{9D8B030D-6E8A-4147-A177-3AD203B41FA5}">
                      <a16:colId xmlns:a16="http://schemas.microsoft.com/office/drawing/2014/main" val="1956099805"/>
                    </a:ext>
                  </a:extLst>
                </a:gridCol>
                <a:gridCol w="3256404">
                  <a:extLst>
                    <a:ext uri="{9D8B030D-6E8A-4147-A177-3AD203B41FA5}">
                      <a16:colId xmlns:a16="http://schemas.microsoft.com/office/drawing/2014/main" val="1439163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 Закона №44-ФЗ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Расшифровка нормы Закона №44-ФЗ признания процедуры определения поставщика несостоявшимся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Потребность в согласовании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49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1 статьи 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окончании срока подачи заявок на участие в таком аукционе подана только одна заявка на участие (часть 16 статьи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66)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266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2 статьи 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аукционной комиссией принято решение о признании только одного участника закупки, подавшего заявку на участие в таком аукционе, его участником (часть 8 статьи 67)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761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3 статьи 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десяти минут после начала проведения такого аукциона ни один из его участников не подал предложение о цене контракта (часть 20 статьи 68)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61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3.1 статьи 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dirty="0" smtClean="0"/>
                        <a:t>аукционной комиссией принято решение о соответствии требованиям,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установленным документацией об электронном аукционе, только одной второй части заявки на участие в нем (часть 13 статьи 69)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3093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0050" y="953172"/>
            <a:ext cx="114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Электронный аукцион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4325" y="49306"/>
            <a:ext cx="11451634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ОСНОВАНИЕ ДЛЯ ВОЗНИКНОВЕНИЯ ПРАВА ЗАКАЗЧИКА ЗАКЛЮЧИТЬ КОНТРАКТ С ЕДИНСТВЕННЫМ ПОСТАВЩИКОМ (ПОДРЯДЧИКОМ, ИСПОЛНИТЕЛЕМ) В СООТВЕТСТВИИ С ПУНКТОМ 25 ЧАСТИ 1 СТАТЬИ 93 ЗАКОНА №44-ФЗ (ЧАСТЬ 5)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6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200298"/>
              </p:ext>
            </p:extLst>
          </p:nvPr>
        </p:nvGraphicFramePr>
        <p:xfrm>
          <a:off x="101675" y="1224719"/>
          <a:ext cx="11664284" cy="55588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40341">
                  <a:extLst>
                    <a:ext uri="{9D8B030D-6E8A-4147-A177-3AD203B41FA5}">
                      <a16:colId xmlns:a16="http://schemas.microsoft.com/office/drawing/2014/main" val="726200322"/>
                    </a:ext>
                  </a:extLst>
                </a:gridCol>
                <a:gridCol w="1163231">
                  <a:extLst>
                    <a:ext uri="{9D8B030D-6E8A-4147-A177-3AD203B41FA5}">
                      <a16:colId xmlns:a16="http://schemas.microsoft.com/office/drawing/2014/main" val="1206341954"/>
                    </a:ext>
                  </a:extLst>
                </a:gridCol>
                <a:gridCol w="6744641">
                  <a:extLst>
                    <a:ext uri="{9D8B030D-6E8A-4147-A177-3AD203B41FA5}">
                      <a16:colId xmlns:a16="http://schemas.microsoft.com/office/drawing/2014/main" val="1956099805"/>
                    </a:ext>
                  </a:extLst>
                </a:gridCol>
                <a:gridCol w="2916071">
                  <a:extLst>
                    <a:ext uri="{9D8B030D-6E8A-4147-A177-3AD203B41FA5}">
                      <a16:colId xmlns:a16="http://schemas.microsoft.com/office/drawing/2014/main" val="1439163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 Закона №44-ФЗ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Расшифровка нормы Закона №44-ФЗ признания процедуры определения поставщика несостоявшимся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Потребность в согласовании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49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18 статьи 83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момента вскрытия конвертов с заявками на участие в запросе предложений подана только одна такая заявка, которая признана соответствующей требованиям Закона №44-ФЗ и установленным заказчиком требованиям к товарам, работам, услугам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846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19 статьи 83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момента вскрытия конвертов с заявками на участие в запросе предложений не подано ни одной такой заявки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 &gt; 1 </a:t>
                      </a:r>
                      <a:r>
                        <a:rPr lang="ru-RU" sz="1400" dirty="0" err="1" smtClean="0"/>
                        <a:t>тыс.рублей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451555"/>
                  </a:ext>
                </a:extLst>
              </a:tr>
              <a:tr h="17793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26 статьи 83.1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подана только одна заявка на участие в запросе предложений в электронной форме, признанная соответствующей требованиям, указанным в извещении и документации о проведении запроса предложений в электронной форме </a:t>
                      </a:r>
                    </a:p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результатам рассмотрения заявок на участие в запросе предложений в электронной форме комиссией только одна заявка признана соответствующей требованиям, указанным в этих извещении и документации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</a:t>
                      </a:r>
                    </a:p>
                    <a:p>
                      <a:pPr algn="ctr"/>
                      <a:r>
                        <a:rPr lang="ru-RU" sz="1400" dirty="0" smtClean="0"/>
                        <a:t>для федеральных нужд &gt; 500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для нужд субъекта, муниципальных нужд &gt; 250 </a:t>
                      </a:r>
                      <a:r>
                        <a:rPr lang="ru-RU" sz="1400" dirty="0" err="1" smtClean="0"/>
                        <a:t>млн.рублей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5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27 статьи 83.1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не подано ни одной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заявки на участие в запросе предложений в электронной форме</a:t>
                      </a:r>
                    </a:p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случае, если комиссия по рассмотрению заявок на участие в запросе предложений в электронной форме и окончательных предложений отклонила все такие заявки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НМЦК &gt; 1 </a:t>
                      </a:r>
                      <a:r>
                        <a:rPr lang="ru-RU" sz="1400" dirty="0" err="1" smtClean="0"/>
                        <a:t>тыс.рублей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82494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28600" y="789644"/>
            <a:ext cx="114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Запрос предложений, запрос предложений в электронной форме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6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4325" y="49306"/>
            <a:ext cx="11451634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ОСНОВАНИЕ ДЛЯ ВОЗНИКНОВЕНИЯ ПРАВА ЗАКАЗЧИКА ЗАКЛЮЧИТЬ КОНТРАКТ С ЕДИНСТВЕННЫМ ПОСТАВЩИКОМ (ПОДРЯДЧИКОМ, ИСПОЛНИТЕЛЕМ) В СООТВЕТСТВИИ С ПУНКТОМ 25 ЧАСТИ 1 СТАТЬИ 93 ЗАКОНА №44-ФЗ (ЧАСТЬ 4)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7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076955"/>
              </p:ext>
            </p:extLst>
          </p:nvPr>
        </p:nvGraphicFramePr>
        <p:xfrm>
          <a:off x="228600" y="1650593"/>
          <a:ext cx="11664284" cy="37795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40341">
                  <a:extLst>
                    <a:ext uri="{9D8B030D-6E8A-4147-A177-3AD203B41FA5}">
                      <a16:colId xmlns:a16="http://schemas.microsoft.com/office/drawing/2014/main" val="726200322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1206341954"/>
                    </a:ext>
                  </a:extLst>
                </a:gridCol>
                <a:gridCol w="6249193">
                  <a:extLst>
                    <a:ext uri="{9D8B030D-6E8A-4147-A177-3AD203B41FA5}">
                      <a16:colId xmlns:a16="http://schemas.microsoft.com/office/drawing/2014/main" val="1956099805"/>
                    </a:ext>
                  </a:extLst>
                </a:gridCol>
                <a:gridCol w="2916071">
                  <a:extLst>
                    <a:ext uri="{9D8B030D-6E8A-4147-A177-3AD203B41FA5}">
                      <a16:colId xmlns:a16="http://schemas.microsoft.com/office/drawing/2014/main" val="1439163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 Закона №44-ФЗ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Расшифровка нормы Закона №44-ФЗ признания процедуры определения поставщика несостоявшимся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Потребность в согласовании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49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1 статьи79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окончании срока подачи заявок на участие в запросе котировок подана только одна заявка (часть 6 статьи 77)</a:t>
                      </a:r>
                    </a:p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результатам рассмотрения заявок на участие в запросе котировок только одна такая заявка признана соответствующей требованиям Закона №44-ФЗ и требованиям, указанным в извещении о проведении запроса котировок (часть9 статьи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78)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819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часть 3 статьи 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после продления срока подачи заявок на запрос котировок, подана только одна заявка и она признана соответствующей требованиям Закона №44-ФЗ и требованиям, указанным в извещении о проведении запроса котировок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47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пункт 1 части 14 статьи 82.1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(действует с 01.10.2020)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 defTabSz="914400" rtl="0" eaLnBrk="1" latinLnBrk="0" hangingPunct="1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подана только одна заявка на участие в запросе котировок в электронной форме или только одна заявка на участие в запросе котировок в электронной форме признана соответствующей требованиям, установленным в извещении о проведении запроса котировок в электронной форме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34162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35395" y="1071128"/>
            <a:ext cx="114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Запрос котировок, запрос котировок в электронной форме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5" y="5858540"/>
            <a:ext cx="11580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*В связи со сроком вступления в силу статьи 82.1 в новой редакции  01.10.2020 у заказчиков до 01.10.2020 отсутствует нормативное основание для заключения контракта у единственного поставщика по результатам несостоявшегося запроса котировок в электронной форме (основание пункта 25.2 части 1 статьи 93 Закона №44-ФЗ утратило силу с 01.07.2020)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2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712380" y="-22827"/>
            <a:ext cx="11176537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ОБЯЗАТЕЛЬНЫЕ ТРЕБОВАНИЯ ПРИ ЗАКЛЮЧЕНИИ КОНТРАКТА С ЕДИНСТВЕННЫМ ПОСТАВЩИКОМ НА ОСНОВАНИИ ПУНКТА 25 ЧАСТИ 1 СТАТЬИ 93 ЗАКОНА №44-ФЗ (ЧАСТЬ 5 СТАТЬИ 93 ЗАКОНА №44-ФЗ)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Скругленный прямоугольник 4"/>
          <p:cNvSpPr txBox="1"/>
          <p:nvPr/>
        </p:nvSpPr>
        <p:spPr>
          <a:xfrm>
            <a:off x="1101545" y="1474767"/>
            <a:ext cx="10787373" cy="63613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r>
              <a:rPr lang="ru-RU" sz="1600" dirty="0" smtClean="0"/>
              <a:t>на </a:t>
            </a:r>
            <a:r>
              <a:rPr lang="ru-RU" sz="1600" dirty="0"/>
              <a:t>условиях, предусмотренных извещением об осуществлении закупки (если </a:t>
            </a:r>
            <a:r>
              <a:rPr lang="ru-RU" sz="1600" dirty="0" smtClean="0"/>
              <a:t>Законом №44-ФЗ </a:t>
            </a:r>
            <a:r>
              <a:rPr lang="ru-RU" sz="1600" dirty="0"/>
              <a:t>предусмотрено извещение об осуществлении закупки), документацией о закупке (если </a:t>
            </a:r>
            <a:r>
              <a:rPr lang="ru-RU" sz="1600" dirty="0" smtClean="0"/>
              <a:t>Законом №44-ФЗ </a:t>
            </a:r>
            <a:r>
              <a:rPr lang="ru-RU" sz="1600" dirty="0"/>
              <a:t>предусмотрена документация о закупке</a:t>
            </a:r>
            <a:r>
              <a:rPr lang="ru-RU" sz="1600" dirty="0" smtClean="0"/>
              <a:t>)</a:t>
            </a:r>
            <a:r>
              <a:rPr lang="ru-RU" sz="1600" dirty="0"/>
              <a:t/>
            </a:r>
            <a:br>
              <a:rPr lang="ru-RU" sz="1600" dirty="0"/>
            </a:b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Скругленный прямоугольник 4"/>
          <p:cNvSpPr txBox="1"/>
          <p:nvPr/>
        </p:nvSpPr>
        <p:spPr>
          <a:xfrm>
            <a:off x="1101544" y="2328904"/>
            <a:ext cx="10787373" cy="775815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r>
              <a:rPr lang="ru-RU" sz="1600" dirty="0" smtClean="0"/>
              <a:t>по </a:t>
            </a:r>
            <a:r>
              <a:rPr lang="ru-RU" sz="1600" dirty="0"/>
              <a:t>цене, не превышающей </a:t>
            </a:r>
            <a:r>
              <a:rPr lang="ru-RU" sz="1600" dirty="0" smtClean="0"/>
              <a:t>НМЦК, </a:t>
            </a:r>
            <a:r>
              <a:rPr lang="ru-RU" sz="1600" dirty="0"/>
              <a:t>а также цену контракта, предложенную участником </a:t>
            </a:r>
            <a:r>
              <a:rPr lang="ru-RU" sz="1600" dirty="0" smtClean="0"/>
              <a:t>закупки, </a:t>
            </a:r>
            <a:r>
              <a:rPr lang="ru-RU" sz="1600" dirty="0"/>
              <a:t>либо по цене за единицу товара, работы, услуги, рассчитанной в соответствии с частью 2.1 статьи 83.2 </a:t>
            </a:r>
            <a:r>
              <a:rPr lang="ru-RU" sz="1600" dirty="0" smtClean="0"/>
              <a:t>Закона №44-ФЗ, </a:t>
            </a:r>
            <a:r>
              <a:rPr lang="ru-RU" sz="1600" dirty="0"/>
              <a:t>и максимальному значению цены контракта (в случае, предусмотренном частью 24 статьи 22 </a:t>
            </a:r>
            <a:r>
              <a:rPr lang="ru-RU" sz="1600" dirty="0" smtClean="0"/>
              <a:t>Закона №44-ФЗ)</a:t>
            </a:r>
            <a:endParaRPr lang="ru-RU" sz="1600" dirty="0"/>
          </a:p>
        </p:txBody>
      </p:sp>
      <p:sp>
        <p:nvSpPr>
          <p:cNvPr id="19" name="Скругленный прямоугольник 4"/>
          <p:cNvSpPr txBox="1"/>
          <p:nvPr/>
        </p:nvSpPr>
        <p:spPr>
          <a:xfrm>
            <a:off x="1101544" y="3277131"/>
            <a:ext cx="10787373" cy="251762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r>
              <a:rPr lang="ru-RU" sz="1600" dirty="0" smtClean="0"/>
              <a:t>контракт заключается  в </a:t>
            </a:r>
            <a:r>
              <a:rPr lang="ru-RU" sz="1600" dirty="0"/>
              <a:t>порядке, установленном </a:t>
            </a:r>
            <a:r>
              <a:rPr lang="ru-RU" sz="1600" dirty="0" smtClean="0"/>
              <a:t>Законом №44-ФЗ для </a:t>
            </a:r>
            <a:r>
              <a:rPr lang="ru-RU" sz="1600" dirty="0"/>
              <a:t>заключения контракта с победителем соответствующего способа определения </a:t>
            </a:r>
            <a:r>
              <a:rPr lang="ru-RU" sz="1600" dirty="0" smtClean="0"/>
              <a:t>поставщика: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срок для подписания заказчиком проекта контракта подлежит исчислению со дня, следующего за днем получения </a:t>
            </a:r>
            <a:r>
              <a:rPr lang="ru-RU" sz="1600" dirty="0" smtClean="0"/>
              <a:t>заказчиком </a:t>
            </a:r>
            <a:r>
              <a:rPr lang="ru-RU" sz="1600" dirty="0"/>
              <a:t>решения о согласовании заключения контракта с единственным поставщиком (подрядчиком, исполнителем</a:t>
            </a:r>
            <a:r>
              <a:rPr lang="ru-RU" sz="1600" dirty="0" smtClean="0"/>
              <a:t>)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/>
              <a:t>контракт </a:t>
            </a:r>
            <a:r>
              <a:rPr lang="ru-RU" sz="1600" dirty="0"/>
              <a:t>не может быть заключен до даты исполнения </a:t>
            </a:r>
            <a:r>
              <a:rPr lang="ru-RU" sz="1600" dirty="0" smtClean="0"/>
              <a:t>предписания </a:t>
            </a:r>
            <a:r>
              <a:rPr lang="ru-RU" sz="1600" dirty="0"/>
              <a:t>по результатам проведения внеплановой </a:t>
            </a:r>
            <a:r>
              <a:rPr lang="ru-RU" sz="1600" dirty="0" smtClean="0"/>
              <a:t>проверки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контракт заключается не ранее чем через </a:t>
            </a:r>
            <a:r>
              <a:rPr lang="ru-RU" sz="1600" dirty="0" smtClean="0"/>
              <a:t>10 </a:t>
            </a:r>
            <a:r>
              <a:rPr lang="ru-RU" sz="1600" dirty="0"/>
              <a:t>дней со дня размещения в </a:t>
            </a:r>
            <a:r>
              <a:rPr lang="ru-RU" sz="1600" dirty="0" smtClean="0"/>
              <a:t>ЕИС протокола признания процедуры определения поставщика несостоявшимся, </a:t>
            </a:r>
            <a:r>
              <a:rPr lang="ru-RU" sz="1600" dirty="0"/>
              <a:t>и не позднее чем через </a:t>
            </a:r>
            <a:r>
              <a:rPr lang="ru-RU" sz="1600" dirty="0" smtClean="0"/>
              <a:t>20 </a:t>
            </a:r>
            <a:r>
              <a:rPr lang="ru-RU" sz="1600" dirty="0"/>
              <a:t>дней с даты получения </a:t>
            </a:r>
            <a:r>
              <a:rPr lang="ru-RU" sz="1600" dirty="0" smtClean="0"/>
              <a:t>заказчиком решения </a:t>
            </a:r>
            <a:r>
              <a:rPr lang="ru-RU" sz="1600" dirty="0"/>
              <a:t>о согласовании заключения контракта с единственным </a:t>
            </a:r>
            <a:r>
              <a:rPr lang="ru-RU" sz="1600" dirty="0" smtClean="0"/>
              <a:t>поставщиком</a:t>
            </a:r>
            <a:endParaRPr lang="ru-RU" sz="1600" dirty="0"/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endParaRPr lang="ru-RU" sz="1600" dirty="0"/>
          </a:p>
        </p:txBody>
      </p:sp>
      <p:sp>
        <p:nvSpPr>
          <p:cNvPr id="24" name="Скругленный прямоугольник 4"/>
          <p:cNvSpPr txBox="1"/>
          <p:nvPr/>
        </p:nvSpPr>
        <p:spPr>
          <a:xfrm>
            <a:off x="1101544" y="5943611"/>
            <a:ext cx="10787373" cy="818706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t" anchorCtr="0">
            <a:noAutofit/>
          </a:bodyPr>
          <a:lstStyle/>
          <a:p>
            <a:r>
              <a:rPr lang="ru-RU" sz="1600" dirty="0"/>
              <a:t>по согласованию с контрольным органом в сфере закупок в случае признания несостоявшимися конкурса, аукциона или запроса предложений, если начальная (максимальная) цена контракта превышает предельный размер (предельные размеры) начальной (максимальной) цены контракта, который устанавливается Правительством Российской Федерации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4844" y="958570"/>
            <a:ext cx="724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Контракт с единственным поставщиком заключается: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duotone>
              <a:srgbClr val="92D05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0" y="1433257"/>
            <a:ext cx="658778" cy="6776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duotone>
              <a:srgbClr val="92D05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28904"/>
            <a:ext cx="658778" cy="6776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duotone>
              <a:srgbClr val="92D05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7" y="3224551"/>
            <a:ext cx="658778" cy="6776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duotone>
              <a:srgbClr val="92D05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7" y="5956449"/>
            <a:ext cx="658778" cy="6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3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10094</TotalTime>
  <Words>1855</Words>
  <Application>Microsoft Office PowerPoint</Application>
  <PresentationFormat>Широкоэкранный</PresentationFormat>
  <Paragraphs>207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Arial</vt:lpstr>
      <vt:lpstr>Arial Narrow</vt:lpstr>
      <vt:lpstr>Bookman Old Style</vt:lpstr>
      <vt:lpstr>Calibri</vt:lpstr>
      <vt:lpstr>Calibri Light</vt:lpstr>
      <vt:lpstr>Century Gothic</vt:lpstr>
      <vt:lpstr>Gotham Pro</vt:lpstr>
      <vt:lpstr>Questrial</vt:lpstr>
      <vt:lpstr>Times New Roman</vt:lpstr>
      <vt:lpstr>Wingdings</vt:lpstr>
      <vt:lpstr>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Lessa Morren</dc:creator>
  <cp:lastModifiedBy>C</cp:lastModifiedBy>
  <cp:revision>1177</cp:revision>
  <cp:lastPrinted>2020-07-14T14:16:13Z</cp:lastPrinted>
  <dcterms:created xsi:type="dcterms:W3CDTF">2019-03-03T16:48:03Z</dcterms:created>
  <dcterms:modified xsi:type="dcterms:W3CDTF">2020-07-15T09:42:01Z</dcterms:modified>
</cp:coreProperties>
</file>