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93455" r:id="rId4"/>
  </p:sldMasterIdLst>
  <p:notesMasterIdLst>
    <p:notesMasterId r:id="rId114"/>
  </p:notesMasterIdLst>
  <p:handoutMasterIdLst>
    <p:handoutMasterId r:id="rId115"/>
  </p:handoutMasterIdLst>
  <p:sldIdLst>
    <p:sldId id="256" r:id="rId5"/>
    <p:sldId id="1097" r:id="rId6"/>
    <p:sldId id="1076" r:id="rId7"/>
    <p:sldId id="1027" r:id="rId8"/>
    <p:sldId id="1028" r:id="rId9"/>
    <p:sldId id="1048" r:id="rId10"/>
    <p:sldId id="1029" r:id="rId11"/>
    <p:sldId id="1030" r:id="rId12"/>
    <p:sldId id="1031" r:id="rId13"/>
    <p:sldId id="1049" r:id="rId14"/>
    <p:sldId id="1051" r:id="rId15"/>
    <p:sldId id="1056" r:id="rId16"/>
    <p:sldId id="1050" r:id="rId17"/>
    <p:sldId id="1074" r:id="rId18"/>
    <p:sldId id="1033" r:id="rId19"/>
    <p:sldId id="1052" r:id="rId20"/>
    <p:sldId id="841" r:id="rId21"/>
    <p:sldId id="1032" r:id="rId22"/>
    <p:sldId id="1035" r:id="rId23"/>
    <p:sldId id="1046" r:id="rId24"/>
    <p:sldId id="1060" r:id="rId25"/>
    <p:sldId id="1057" r:id="rId26"/>
    <p:sldId id="1036" r:id="rId27"/>
    <p:sldId id="1037" r:id="rId28"/>
    <p:sldId id="1053" r:id="rId29"/>
    <p:sldId id="1038" r:id="rId30"/>
    <p:sldId id="1039" r:id="rId31"/>
    <p:sldId id="1145" r:id="rId32"/>
    <p:sldId id="1069" r:id="rId33"/>
    <p:sldId id="1070" r:id="rId34"/>
    <p:sldId id="873" r:id="rId35"/>
    <p:sldId id="1114" r:id="rId36"/>
    <p:sldId id="1064" r:id="rId37"/>
    <p:sldId id="1071" r:id="rId38"/>
    <p:sldId id="868" r:id="rId39"/>
    <p:sldId id="869" r:id="rId40"/>
    <p:sldId id="1065" r:id="rId41"/>
    <p:sldId id="870" r:id="rId42"/>
    <p:sldId id="871" r:id="rId43"/>
    <p:sldId id="1072" r:id="rId44"/>
    <p:sldId id="1055" r:id="rId45"/>
    <p:sldId id="1063" r:id="rId46"/>
    <p:sldId id="1066" r:id="rId47"/>
    <p:sldId id="1054" r:id="rId48"/>
    <p:sldId id="1067" r:id="rId49"/>
    <p:sldId id="1068" r:id="rId50"/>
    <p:sldId id="1042" r:id="rId51"/>
    <p:sldId id="1041" r:id="rId52"/>
    <p:sldId id="874" r:id="rId53"/>
    <p:sldId id="1115" r:id="rId54"/>
    <p:sldId id="1116" r:id="rId55"/>
    <p:sldId id="1059" r:id="rId56"/>
    <p:sldId id="1043" r:id="rId57"/>
    <p:sldId id="1040" r:id="rId58"/>
    <p:sldId id="1117" r:id="rId59"/>
    <p:sldId id="1044" r:id="rId60"/>
    <p:sldId id="1045" r:id="rId61"/>
    <p:sldId id="1073" r:id="rId62"/>
    <p:sldId id="836" r:id="rId63"/>
    <p:sldId id="837" r:id="rId64"/>
    <p:sldId id="1118" r:id="rId65"/>
    <p:sldId id="1119" r:id="rId66"/>
    <p:sldId id="838" r:id="rId67"/>
    <p:sldId id="839" r:id="rId68"/>
    <p:sldId id="840" r:id="rId69"/>
    <p:sldId id="1058" r:id="rId70"/>
    <p:sldId id="852" r:id="rId71"/>
    <p:sldId id="851" r:id="rId72"/>
    <p:sldId id="853" r:id="rId73"/>
    <p:sldId id="854" r:id="rId74"/>
    <p:sldId id="855" r:id="rId75"/>
    <p:sldId id="856" r:id="rId76"/>
    <p:sldId id="857" r:id="rId77"/>
    <p:sldId id="858" r:id="rId78"/>
    <p:sldId id="1047" r:id="rId79"/>
    <p:sldId id="1120" r:id="rId80"/>
    <p:sldId id="1121" r:id="rId81"/>
    <p:sldId id="859" r:id="rId82"/>
    <p:sldId id="860" r:id="rId83"/>
    <p:sldId id="1122" r:id="rId84"/>
    <p:sldId id="861" r:id="rId85"/>
    <p:sldId id="862" r:id="rId86"/>
    <p:sldId id="864" r:id="rId87"/>
    <p:sldId id="1061" r:id="rId88"/>
    <p:sldId id="1123" r:id="rId89"/>
    <p:sldId id="1062" r:id="rId90"/>
    <p:sldId id="875" r:id="rId91"/>
    <p:sldId id="876" r:id="rId92"/>
    <p:sldId id="877" r:id="rId93"/>
    <p:sldId id="878" r:id="rId94"/>
    <p:sldId id="879" r:id="rId95"/>
    <p:sldId id="880" r:id="rId96"/>
    <p:sldId id="881" r:id="rId97"/>
    <p:sldId id="882" r:id="rId98"/>
    <p:sldId id="1124" r:id="rId99"/>
    <p:sldId id="1125" r:id="rId100"/>
    <p:sldId id="1126" r:id="rId101"/>
    <p:sldId id="1127" r:id="rId102"/>
    <p:sldId id="1128" r:id="rId103"/>
    <p:sldId id="1129" r:id="rId104"/>
    <p:sldId id="1130" r:id="rId105"/>
    <p:sldId id="1131" r:id="rId106"/>
    <p:sldId id="1132" r:id="rId107"/>
    <p:sldId id="1133" r:id="rId108"/>
    <p:sldId id="1134" r:id="rId109"/>
    <p:sldId id="1135" r:id="rId110"/>
    <p:sldId id="1136" r:id="rId111"/>
    <p:sldId id="884" r:id="rId112"/>
    <p:sldId id="367" r:id="rId11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1" userDrawn="1">
          <p15:clr>
            <a:srgbClr val="A4A3A4"/>
          </p15:clr>
        </p15:guide>
        <p15:guide id="2" pos="5443" userDrawn="1">
          <p15:clr>
            <a:srgbClr val="A4A3A4"/>
          </p15:clr>
        </p15:guide>
        <p15:guide id="3" pos="431" userDrawn="1">
          <p15:clr>
            <a:srgbClr val="A4A3A4"/>
          </p15:clr>
        </p15:guide>
        <p15:guide id="4" orient="horz" pos="758" userDrawn="1">
          <p15:clr>
            <a:srgbClr val="A4A3A4"/>
          </p15:clr>
        </p15:guide>
        <p15:guide id="5" pos="1610" userDrawn="1">
          <p15:clr>
            <a:srgbClr val="A4A3A4"/>
          </p15:clr>
        </p15:guide>
        <p15:guide id="6" pos="1791" userDrawn="1">
          <p15:clr>
            <a:srgbClr val="A4A3A4"/>
          </p15:clr>
        </p15:guide>
        <p15:guide id="7" pos="2993" userDrawn="1">
          <p15:clr>
            <a:srgbClr val="A4A3A4"/>
          </p15:clr>
        </p15:guide>
        <p15:guide id="8" pos="3175" userDrawn="1">
          <p15:clr>
            <a:srgbClr val="A4A3A4"/>
          </p15:clr>
        </p15:guide>
        <p15:guide id="9" pos="43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арасов Евгений Олегович" initials="ТЕО" lastIdx="3" clrIdx="0">
    <p:extLst>
      <p:ext uri="{19B8F6BF-5375-455C-9EA6-DF929625EA0E}">
        <p15:presenceInfo xmlns:p15="http://schemas.microsoft.com/office/powerpoint/2012/main" userId="S-1-5-21-1808683317-34634761-3914636862-2859" providerId="AD"/>
      </p:ext>
    </p:extLst>
  </p:cmAuthor>
  <p:cmAuthor id="2" name="Иванкина Оксана Александровна" initials="ИОА" lastIdx="4" clrIdx="1">
    <p:extLst>
      <p:ext uri="{19B8F6BF-5375-455C-9EA6-DF929625EA0E}">
        <p15:presenceInfo xmlns:p15="http://schemas.microsoft.com/office/powerpoint/2012/main" userId="S-1-5-21-1808683317-34634761-3914636862-3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79D"/>
    <a:srgbClr val="2182A5"/>
    <a:srgbClr val="B6D6E1"/>
    <a:srgbClr val="777777"/>
    <a:srgbClr val="338CAC"/>
    <a:srgbClr val="A3CBD9"/>
    <a:srgbClr val="59A1BB"/>
    <a:srgbClr val="6BACC3"/>
    <a:srgbClr val="91C1D2"/>
    <a:srgbClr val="7EB6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5535" autoAdjust="0"/>
  </p:normalViewPr>
  <p:slideViewPr>
    <p:cSldViewPr snapToGrid="0" snapToObjects="1">
      <p:cViewPr varScale="1">
        <p:scale>
          <a:sx n="104" d="100"/>
          <a:sy n="104" d="100"/>
        </p:scale>
        <p:origin x="696" y="72"/>
      </p:cViewPr>
      <p:guideLst>
        <p:guide orient="horz" pos="2731"/>
        <p:guide pos="5443"/>
        <p:guide pos="431"/>
        <p:guide orient="horz" pos="758"/>
        <p:guide pos="1610"/>
        <p:guide pos="1791"/>
        <p:guide pos="2993"/>
        <p:guide pos="3175"/>
        <p:guide pos="43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2" d="100"/>
          <a:sy n="92"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2EA0081-9C18-4B68-8967-B5CEA6F6DB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B19283A-78B1-446C-A7ED-C3E5CC04EB2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38AB2DB-D736-454A-8D5F-7B7E69DEE7D0}" type="datetimeFigureOut">
              <a:rPr lang="ru-RU" smtClean="0"/>
              <a:pPr/>
              <a:t>18.10.2021</a:t>
            </a:fld>
            <a:endParaRPr lang="ru-RU"/>
          </a:p>
        </p:txBody>
      </p:sp>
      <p:sp>
        <p:nvSpPr>
          <p:cNvPr id="4" name="Нижний колонтитул 3">
            <a:extLst>
              <a:ext uri="{FF2B5EF4-FFF2-40B4-BE49-F238E27FC236}">
                <a16:creationId xmlns:a16="http://schemas.microsoft.com/office/drawing/2014/main" id="{3455EADE-F9C1-4848-9E2B-CA36AF35E6C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61D135DE-EF85-44B3-8C32-6C82598EA6B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39F4BB-6A0A-47C5-AD66-49A9BBC10ED2}" type="slidenum">
              <a:rPr lang="ru-RU" smtClean="0"/>
              <a:pPr/>
              <a:t>‹#›</a:t>
            </a:fld>
            <a:endParaRPr lang="ru-RU"/>
          </a:p>
        </p:txBody>
      </p:sp>
    </p:spTree>
    <p:extLst>
      <p:ext uri="{BB962C8B-B14F-4D97-AF65-F5344CB8AC3E}">
        <p14:creationId xmlns:p14="http://schemas.microsoft.com/office/powerpoint/2010/main" val="4965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908B6B-4F33-48BF-8AD0-200A6C2A1239}" type="datetimeFigureOut">
              <a:rPr lang="ru-RU" smtClean="0"/>
              <a:pPr/>
              <a:t>18.10.2021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8DDD61C-9FD8-42CB-BB79-AED4210F61C6}" type="slidenum">
              <a:rPr lang="ru-RU" smtClean="0"/>
              <a:pPr/>
              <a:t>‹#›</a:t>
            </a:fld>
            <a:endParaRPr lang="ru-RU"/>
          </a:p>
        </p:txBody>
      </p:sp>
    </p:spTree>
    <p:extLst>
      <p:ext uri="{BB962C8B-B14F-4D97-AF65-F5344CB8AC3E}">
        <p14:creationId xmlns:p14="http://schemas.microsoft.com/office/powerpoint/2010/main" val="259024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BE405CA-9A1A-4684-A504-4C78A0A59989}"/>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Slide Number Placeholder 5">
            <a:extLst>
              <a:ext uri="{FF2B5EF4-FFF2-40B4-BE49-F238E27FC236}">
                <a16:creationId xmlns:a16="http://schemas.microsoft.com/office/drawing/2014/main" id="{22751D73-5A1D-4AC3-BFCE-6A8A43FC7A27}"/>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96C8515D-DFE7-488C-A461-EF6846AE227A}"/>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Контен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08316644-B8F5-4A9C-9010-E9F1D60CA1D1}"/>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 name="Slide Number Placeholder 5">
            <a:extLst>
              <a:ext uri="{FF2B5EF4-FFF2-40B4-BE49-F238E27FC236}">
                <a16:creationId xmlns:a16="http://schemas.microsoft.com/office/drawing/2014/main" id="{8CD635FF-37F7-4C94-A1D4-A39345C9DC63}"/>
              </a:ext>
            </a:extLst>
          </p:cNvPr>
          <p:cNvSpPr>
            <a:spLocks noGrp="1"/>
          </p:cNvSpPr>
          <p:nvPr>
            <p:ph type="sldNum" sz="quarter" idx="12"/>
          </p:nvPr>
        </p:nvSpPr>
        <p:spPr>
          <a:xfrm>
            <a:off x="0" y="4793069"/>
            <a:ext cx="358836"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5" name="Прямоугольник 4">
            <a:extLst>
              <a:ext uri="{FF2B5EF4-FFF2-40B4-BE49-F238E27FC236}">
                <a16:creationId xmlns:a16="http://schemas.microsoft.com/office/drawing/2014/main" id="{1A3C392A-24ED-4AAD-A452-2C8ED6CFF3E2}"/>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E8DD20E9-F318-4375-BCEB-DAEC80584D09}"/>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F3F9326E-A8A5-441B-8205-132986742B83}"/>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Slide Number Placeholder 5">
            <a:extLst>
              <a:ext uri="{FF2B5EF4-FFF2-40B4-BE49-F238E27FC236}">
                <a16:creationId xmlns:a16="http://schemas.microsoft.com/office/drawing/2014/main" id="{E66B8721-796F-4556-8C71-DD901213F481}"/>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6" name="Прямоугольник 5">
            <a:extLst>
              <a:ext uri="{FF2B5EF4-FFF2-40B4-BE49-F238E27FC236}">
                <a16:creationId xmlns:a16="http://schemas.microsoft.com/office/drawing/2014/main" id="{7B08991A-A42D-421A-9727-1EB958E93288}"/>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8F61E16B-B140-49E9-8914-968A2E02617A}"/>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050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A45C0CF-4837-4BD0-9911-34BB64F58A34}"/>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 name="Slide Number Placeholder 5">
            <a:extLst>
              <a:ext uri="{FF2B5EF4-FFF2-40B4-BE49-F238E27FC236}">
                <a16:creationId xmlns:a16="http://schemas.microsoft.com/office/drawing/2014/main" id="{1EAE60FC-3796-45F8-A042-74F6D1F32D43}"/>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5" name="Прямоугольник 4">
            <a:extLst>
              <a:ext uri="{FF2B5EF4-FFF2-40B4-BE49-F238E27FC236}">
                <a16:creationId xmlns:a16="http://schemas.microsoft.com/office/drawing/2014/main" id="{A714F785-ADF9-4E04-A84E-D3F6E09178A2}"/>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8" name="Рисунок 7" descr="Изображение выглядит как рисунок&#10;&#10;Автоматически созданное описание">
            <a:extLst>
              <a:ext uri="{FF2B5EF4-FFF2-40B4-BE49-F238E27FC236}">
                <a16:creationId xmlns:a16="http://schemas.microsoft.com/office/drawing/2014/main" id="{BEFF7512-4903-4377-B3FF-A498B55ADA81}"/>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262935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svg"/><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svg"/><Relationship Id="rId7"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14.svg"/><Relationship Id="rId5" Type="http://schemas.openxmlformats.org/officeDocument/2006/relationships/image" Target="../media/image32.svg"/><Relationship Id="rId10"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36.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sv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sv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xml"/><Relationship Id="rId5" Type="http://schemas.openxmlformats.org/officeDocument/2006/relationships/image" Target="../media/image67.svg"/><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svg"/><Relationship Id="rId4" Type="http://schemas.openxmlformats.org/officeDocument/2006/relationships/image" Target="../media/image6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73.svg"/><Relationship Id="rId4" Type="http://schemas.openxmlformats.org/officeDocument/2006/relationships/image" Target="../media/image7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8A22D856-B1DB-4701-8E3A-B01172117B3A}"/>
              </a:ext>
            </a:extLst>
          </p:cNvPr>
          <p:cNvSpPr/>
          <p:nvPr/>
        </p:nvSpPr>
        <p:spPr>
          <a:xfrm>
            <a:off x="1" y="0"/>
            <a:ext cx="4008814"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id="{3FBAF20B-54C9-4523-BC3C-52DD464CF4B1}"/>
              </a:ext>
            </a:extLst>
          </p:cNvPr>
          <p:cNvSpPr txBox="1"/>
          <p:nvPr/>
        </p:nvSpPr>
        <p:spPr>
          <a:xfrm>
            <a:off x="77372" y="115218"/>
            <a:ext cx="3931443" cy="2062103"/>
          </a:xfrm>
          <a:prstGeom prst="rect">
            <a:avLst/>
          </a:prstGeom>
          <a:noFill/>
        </p:spPr>
        <p:txBody>
          <a:bodyPr wrap="square" rtlCol="0">
            <a:spAutoFit/>
          </a:bodyPr>
          <a:lstStyle/>
          <a:p>
            <a:pPr algn="ctr"/>
            <a:r>
              <a:rPr lang="ru-RU" sz="2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Новый 44-ФЗ со следующего года! </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ru-RU" sz="20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Обзор изменений законодательства о контрактной системе</a:t>
            </a:r>
          </a:p>
        </p:txBody>
      </p:sp>
      <p:sp>
        <p:nvSpPr>
          <p:cNvPr id="12" name="TextBox 11">
            <a:extLst>
              <a:ext uri="{FF2B5EF4-FFF2-40B4-BE49-F238E27FC236}">
                <a16:creationId xmlns:a16="http://schemas.microsoft.com/office/drawing/2014/main" id="{10532BB7-82B6-4404-934D-0EAB164838BB}"/>
              </a:ext>
            </a:extLst>
          </p:cNvPr>
          <p:cNvSpPr txBox="1"/>
          <p:nvPr/>
        </p:nvSpPr>
        <p:spPr>
          <a:xfrm>
            <a:off x="719138" y="4806881"/>
            <a:ext cx="447558" cy="246221"/>
          </a:xfrm>
          <a:prstGeom prst="rect">
            <a:avLst/>
          </a:prstGeom>
          <a:noFill/>
        </p:spPr>
        <p:txBody>
          <a:bodyPr wrap="none" rtlCol="0">
            <a:spAutoFit/>
          </a:bodyPr>
          <a:lstStyle/>
          <a:p>
            <a:r>
              <a:rPr lang="ru-RU" sz="1000" dirty="0">
                <a:solidFill>
                  <a:schemeClr val="bg1"/>
                </a:solidFill>
              </a:rPr>
              <a:t>20</a:t>
            </a:r>
            <a:r>
              <a:rPr lang="en-US" sz="1000" dirty="0">
                <a:solidFill>
                  <a:schemeClr val="bg1"/>
                </a:solidFill>
              </a:rPr>
              <a:t>2</a:t>
            </a:r>
            <a:r>
              <a:rPr lang="ru-RU" sz="1000" dirty="0">
                <a:solidFill>
                  <a:schemeClr val="bg1"/>
                </a:solidFill>
              </a:rPr>
              <a:t>1</a:t>
            </a:r>
          </a:p>
        </p:txBody>
      </p:sp>
      <p:sp>
        <p:nvSpPr>
          <p:cNvPr id="6" name="TextBox 5"/>
          <p:cNvSpPr txBox="1"/>
          <p:nvPr/>
        </p:nvSpPr>
        <p:spPr>
          <a:xfrm>
            <a:off x="705933" y="3252604"/>
            <a:ext cx="2976661" cy="1446550"/>
          </a:xfrm>
          <a:prstGeom prst="rect">
            <a:avLst/>
          </a:prstGeom>
          <a:noFill/>
        </p:spPr>
        <p:txBody>
          <a:bodyPr wrap="square" rtlCol="0">
            <a:spAutoFit/>
          </a:bodyPr>
          <a:lstStyle/>
          <a:p>
            <a:r>
              <a:rPr lang="ru-RU" sz="2400" b="1" dirty="0">
                <a:solidFill>
                  <a:schemeClr val="bg1"/>
                </a:solidFill>
                <a:effectLst>
                  <a:outerShdw blurRad="38100" dist="38100" dir="2700000" algn="tl">
                    <a:srgbClr val="000000">
                      <a:alpha val="43137"/>
                    </a:srgbClr>
                  </a:outerShdw>
                </a:effectLst>
              </a:rPr>
              <a:t>Некрасов Василий Александрович</a:t>
            </a:r>
          </a:p>
          <a:p>
            <a:endParaRPr lang="ru-RU" sz="800" i="1" dirty="0">
              <a:solidFill>
                <a:schemeClr val="bg1"/>
              </a:solidFill>
            </a:endParaRPr>
          </a:p>
          <a:p>
            <a:r>
              <a:rPr lang="ru-RU" sz="1600" i="1" dirty="0">
                <a:solidFill>
                  <a:schemeClr val="bg1"/>
                </a:solidFill>
              </a:rPr>
              <a:t>Руководитель Департамента методологии АО «ТЭК-Торг»</a:t>
            </a:r>
          </a:p>
        </p:txBody>
      </p:sp>
      <p:pic>
        <p:nvPicPr>
          <p:cNvPr id="4" name="Рисунок 3">
            <a:extLst>
              <a:ext uri="{FF2B5EF4-FFF2-40B4-BE49-F238E27FC236}">
                <a16:creationId xmlns:a16="http://schemas.microsoft.com/office/drawing/2014/main" id="{85C307D8-E546-488C-8BE8-BC2832AFF6BC}"/>
              </a:ext>
            </a:extLst>
          </p:cNvPr>
          <p:cNvPicPr>
            <a:picLocks noChangeAspect="1"/>
          </p:cNvPicPr>
          <p:nvPr/>
        </p:nvPicPr>
        <p:blipFill>
          <a:blip r:embed="rId2"/>
          <a:stretch>
            <a:fillRect/>
          </a:stretch>
        </p:blipFill>
        <p:spPr>
          <a:xfrm>
            <a:off x="4090897" y="90398"/>
            <a:ext cx="5053102" cy="5053102"/>
          </a:xfrm>
          <a:prstGeom prst="rect">
            <a:avLst/>
          </a:prstGeom>
        </p:spPr>
      </p:pic>
    </p:spTree>
    <p:extLst>
      <p:ext uri="{BB962C8B-B14F-4D97-AF65-F5344CB8AC3E}">
        <p14:creationId xmlns:p14="http://schemas.microsoft.com/office/powerpoint/2010/main" val="314340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2B77CC6-7E44-4597-AF44-F65B6D8EC59C}"/>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
        <p:nvSpPr>
          <p:cNvPr id="5" name="TextBox 4">
            <a:extLst>
              <a:ext uri="{FF2B5EF4-FFF2-40B4-BE49-F238E27FC236}">
                <a16:creationId xmlns:a16="http://schemas.microsoft.com/office/drawing/2014/main" id="{A8C25756-1995-4E51-BC1C-1CFF4A23A0A9}"/>
              </a:ext>
            </a:extLst>
          </p:cNvPr>
          <p:cNvSpPr txBox="1"/>
          <p:nvPr/>
        </p:nvSpPr>
        <p:spPr>
          <a:xfrm>
            <a:off x="391108" y="1446196"/>
            <a:ext cx="3298765" cy="2448619"/>
          </a:xfrm>
          <a:prstGeom prst="rect">
            <a:avLst/>
          </a:prstGeom>
          <a:noFill/>
          <a:ln w="38100">
            <a:solidFill>
              <a:srgbClr val="FF0000"/>
            </a:solidFill>
          </a:ln>
        </p:spPr>
        <p:txBody>
          <a:bodyPr wrap="square">
            <a:spAutoFit/>
          </a:bodyPr>
          <a:lstStyle/>
          <a:p>
            <a:pPr lvl="0" algn="ctr">
              <a:lnSpc>
                <a:spcPct val="107000"/>
              </a:lnSpc>
              <a:spcAft>
                <a:spcPts val="800"/>
              </a:spcAft>
            </a:pPr>
            <a:r>
              <a:rPr lang="ru-RU" sz="1800" b="1" dirty="0">
                <a:effectLst/>
                <a:latin typeface="Times New Roman" panose="02020603050405020304" pitchFamily="18" charset="0"/>
                <a:ea typeface="Calibri" panose="020F0502020204030204" pitchFamily="34" charset="0"/>
              </a:rPr>
              <a:t>Срок хранения документов по закупке – 6 лет</a:t>
            </a:r>
            <a:r>
              <a:rPr lang="ru-RU" sz="1800" dirty="0">
                <a:effectLst/>
                <a:latin typeface="Times New Roman" panose="02020603050405020304" pitchFamily="18" charset="0"/>
                <a:ea typeface="Calibri" panose="020F0502020204030204" pitchFamily="34" charset="0"/>
              </a:rPr>
              <a:t> от начала закупки (было: план-графики и вся документация – 3 года, документы к контрактам и государственные и муниципальные контракты – 5 лет)</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F1B9C7B-505A-44D6-BD78-232440DDA5DB}"/>
              </a:ext>
            </a:extLst>
          </p:cNvPr>
          <p:cNvSpPr txBox="1"/>
          <p:nvPr/>
        </p:nvSpPr>
        <p:spPr>
          <a:xfrm>
            <a:off x="358835" y="-60224"/>
            <a:ext cx="6605182" cy="830997"/>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 (изменения в ст.5 44-ФЗ)</a:t>
            </a:r>
            <a:endParaRPr lang="ru-RU" sz="2400" dirty="0">
              <a:solidFill>
                <a:srgbClr val="0E779D"/>
              </a:solidFill>
              <a:effectLst>
                <a:outerShdw blurRad="38100" dist="38100" dir="2700000" algn="tl">
                  <a:srgbClr val="000000">
                    <a:alpha val="43137"/>
                  </a:srgbClr>
                </a:outerShdw>
              </a:effectLst>
            </a:endParaRPr>
          </a:p>
        </p:txBody>
      </p:sp>
      <p:pic>
        <p:nvPicPr>
          <p:cNvPr id="8" name="Рисунок 7" descr="Бумажные файлы в таблице">
            <a:extLst>
              <a:ext uri="{FF2B5EF4-FFF2-40B4-BE49-F238E27FC236}">
                <a16:creationId xmlns:a16="http://schemas.microsoft.com/office/drawing/2014/main" id="{1941BCD2-65EB-435C-A4BD-D9B72A687A59}"/>
              </a:ext>
            </a:extLst>
          </p:cNvPr>
          <p:cNvPicPr>
            <a:picLocks noChangeAspect="1"/>
          </p:cNvPicPr>
          <p:nvPr/>
        </p:nvPicPr>
        <p:blipFill>
          <a:blip r:embed="rId2"/>
          <a:stretch>
            <a:fillRect/>
          </a:stretch>
        </p:blipFill>
        <p:spPr>
          <a:xfrm>
            <a:off x="3722145" y="768626"/>
            <a:ext cx="5421855" cy="4332970"/>
          </a:xfrm>
          <a:prstGeom prst="rect">
            <a:avLst/>
          </a:prstGeom>
        </p:spPr>
      </p:pic>
    </p:spTree>
    <p:extLst>
      <p:ext uri="{BB962C8B-B14F-4D97-AF65-F5344CB8AC3E}">
        <p14:creationId xmlns:p14="http://schemas.microsoft.com/office/powerpoint/2010/main" val="15356513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100</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751898"/>
            <a:ext cx="8785164" cy="4278094"/>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После публикации протокола подведения итогов, но не позднее даты заключения контракта, участник может подать запрос о разъяснении результатов рассмотрения его заявки, содержащихся в итоговом протоколе, через электронную площадку. Ответ на такой запрос направляется через площадку не позднее 2 рабочих дней со дня получения запроса заказчиком.</a:t>
            </a:r>
            <a:endParaRPr lang="ru-RU" sz="1800" dirty="0">
              <a:effectLst/>
              <a:latin typeface="Calibri" panose="020F0502020204030204" pitchFamily="34" charset="0"/>
              <a:ea typeface="Calibri" panose="020F0502020204030204" pitchFamily="34" charset="0"/>
            </a:endParaRPr>
          </a:p>
          <a:p>
            <a:pPr>
              <a:lnSpc>
                <a:spcPct val="106000"/>
              </a:lnSpc>
            </a:pPr>
            <a:r>
              <a:rPr lang="ru-RU" sz="1800" b="1" kern="1200" dirty="0">
                <a:solidFill>
                  <a:srgbClr val="000000"/>
                </a:solidFill>
                <a:effectLst/>
                <a:latin typeface="Times New Roman" panose="02020603050405020304" pitchFamily="18" charset="0"/>
                <a:ea typeface="Times New Roman" panose="02020603050405020304" pitchFamily="18" charset="0"/>
              </a:rPr>
              <a:t>Заключение контракта</a:t>
            </a:r>
            <a:endParaRPr lang="ru-RU" sz="1800" dirty="0">
              <a:effectLst/>
              <a:latin typeface="Calibri" panose="020F0502020204030204" pitchFamily="34" charset="0"/>
              <a:ea typeface="Calibri" panose="020F0502020204030204" pitchFamily="34" charset="0"/>
            </a:endParaRPr>
          </a:p>
          <a:p>
            <a:pPr>
              <a:lnSpc>
                <a:spcPct val="106000"/>
              </a:lnSpc>
            </a:pPr>
            <a:r>
              <a:rPr lang="ru-RU" sz="1800" kern="1200" dirty="0">
                <a:solidFill>
                  <a:srgbClr val="000000"/>
                </a:solidFill>
                <a:effectLst/>
                <a:latin typeface="Times New Roman" panose="02020603050405020304" pitchFamily="18" charset="0"/>
                <a:ea typeface="Times New Roman" panose="02020603050405020304" pitchFamily="18" charset="0"/>
              </a:rPr>
              <a:t>(</a:t>
            </a:r>
            <a:r>
              <a:rPr lang="ru-RU" sz="1800" i="1" kern="1200" dirty="0">
                <a:solidFill>
                  <a:srgbClr val="000000"/>
                </a:solidFill>
                <a:effectLst/>
                <a:latin typeface="Times New Roman" panose="02020603050405020304" pitchFamily="18" charset="0"/>
                <a:ea typeface="Times New Roman" panose="02020603050405020304" pitchFamily="18" charset="0"/>
              </a:rPr>
              <a:t>порядок заключения контракта не изменился</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lnSpc>
                <a:spcPct val="106000"/>
              </a:lnSpc>
            </a:pPr>
            <a:r>
              <a:rPr lang="ru-RU" sz="1800" kern="1200" dirty="0">
                <a:solidFill>
                  <a:srgbClr val="000000"/>
                </a:solidFill>
                <a:effectLst/>
                <a:latin typeface="Times New Roman" panose="02020603050405020304" pitchFamily="18" charset="0"/>
                <a:ea typeface="Times New Roman" panose="02020603050405020304" pitchFamily="18" charset="0"/>
              </a:rPr>
              <a:t>Направление проекта контракта – 3 часа после публикации протокола подведения итогов. (</a:t>
            </a:r>
            <a:r>
              <a:rPr lang="ru-RU" sz="1800" i="1" kern="1200" dirty="0">
                <a:solidFill>
                  <a:srgbClr val="000000"/>
                </a:solidFill>
                <a:effectLst/>
                <a:latin typeface="Times New Roman" panose="02020603050405020304" pitchFamily="18" charset="0"/>
                <a:ea typeface="Times New Roman" panose="02020603050405020304" pitchFamily="18" charset="0"/>
              </a:rPr>
              <a:t>при направлении контракта нельзя предложить увеличить количество товаров до НМЦК</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lnSpc>
                <a:spcPct val="106000"/>
              </a:lnSpc>
            </a:pPr>
            <a:r>
              <a:rPr lang="ru-RU" sz="1800" kern="1200" dirty="0">
                <a:solidFill>
                  <a:srgbClr val="000000"/>
                </a:solidFill>
                <a:effectLst/>
                <a:latin typeface="Times New Roman" panose="02020603050405020304" pitchFamily="18" charset="0"/>
                <a:ea typeface="Times New Roman" panose="02020603050405020304" pitchFamily="18" charset="0"/>
              </a:rPr>
              <a:t>Подписание победителем – 1 рабочий день. </a:t>
            </a:r>
            <a:r>
              <a:rPr lang="ru-RU" sz="1800" b="1" kern="1200" dirty="0">
                <a:solidFill>
                  <a:srgbClr val="000000"/>
                </a:solidFill>
                <a:effectLst/>
                <a:latin typeface="Times New Roman" panose="02020603050405020304" pitchFamily="18" charset="0"/>
                <a:ea typeface="Times New Roman" panose="02020603050405020304" pitchFamily="18" charset="0"/>
              </a:rPr>
              <a:t>Протокол разногласий не допускается.</a:t>
            </a:r>
            <a:endParaRPr lang="ru-RU" sz="1800" dirty="0">
              <a:effectLst/>
              <a:latin typeface="Calibri" panose="020F0502020204030204" pitchFamily="34" charset="0"/>
              <a:ea typeface="Calibri" panose="020F0502020204030204" pitchFamily="34" charset="0"/>
            </a:endParaRPr>
          </a:p>
          <a:p>
            <a:pPr>
              <a:lnSpc>
                <a:spcPct val="106000"/>
              </a:lnSpc>
            </a:pPr>
            <a:r>
              <a:rPr lang="ru-RU" sz="1800" kern="1200" dirty="0">
                <a:solidFill>
                  <a:srgbClr val="000000"/>
                </a:solidFill>
                <a:effectLst/>
                <a:latin typeface="Times New Roman" panose="02020603050405020304" pitchFamily="18" charset="0"/>
                <a:ea typeface="Times New Roman" panose="02020603050405020304" pitchFamily="18" charset="0"/>
              </a:rPr>
              <a:t>Подписание контракта заказчиком – 1 рабочий день после подписания победителем, но не ранее истечения 2-х рабочих дней со дня публикации в ЕИС протокола подведения итогов</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запрос котировок</a:t>
            </a:r>
          </a:p>
        </p:txBody>
      </p:sp>
    </p:spTree>
    <p:extLst>
      <p:ext uri="{BB962C8B-B14F-4D97-AF65-F5344CB8AC3E}">
        <p14:creationId xmlns:p14="http://schemas.microsoft.com/office/powerpoint/2010/main" val="3488518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101</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12452" y="265241"/>
            <a:ext cx="8785164" cy="4970591"/>
          </a:xfrm>
          <a:prstGeom prst="rect">
            <a:avLst/>
          </a:prstGeom>
          <a:noFill/>
        </p:spPr>
        <p:txBody>
          <a:bodyPr wrap="square">
            <a:spAutoFit/>
          </a:bodyPr>
          <a:lstStyle/>
          <a:p>
            <a:r>
              <a:rPr lang="ru-RU" sz="2000" b="1" kern="1200" dirty="0">
                <a:solidFill>
                  <a:srgbClr val="0E779D"/>
                </a:solidFill>
                <a:effectLst>
                  <a:outerShdw blurRad="38100" dist="38100" dir="2700000" algn="tl">
                    <a:srgbClr val="000000">
                      <a:alpha val="43137"/>
                    </a:srgbClr>
                  </a:outerShdw>
                </a:effectLst>
                <a:latin typeface="+mj-lt"/>
                <a:ea typeface="Times New Roman" panose="02020603050405020304" pitchFamily="18" charset="0"/>
              </a:rPr>
              <a:t>Электронный запрос котировок проводится в случаях:</a:t>
            </a:r>
            <a:endParaRPr lang="ru-RU" sz="2000" b="1" dirty="0">
              <a:solidFill>
                <a:srgbClr val="0E779D"/>
              </a:solidFill>
              <a:effectLst>
                <a:outerShdw blurRad="38100" dist="38100" dir="2700000" algn="tl">
                  <a:srgbClr val="000000">
                    <a:alpha val="43137"/>
                  </a:srgbClr>
                </a:outerShdw>
              </a:effectLst>
              <a:latin typeface="+mj-lt"/>
              <a:ea typeface="Times New Roman" panose="02020603050405020304" pitchFamily="18" charset="0"/>
            </a:endParaRPr>
          </a:p>
          <a:p>
            <a:br>
              <a:rPr lang="ru-RU" sz="1600" kern="1200" dirty="0">
                <a:solidFill>
                  <a:srgbClr val="222222"/>
                </a:solidFill>
                <a:effectLst/>
                <a:latin typeface="+mj-lt"/>
                <a:ea typeface="Times New Roman" panose="02020603050405020304" pitchFamily="18" charset="0"/>
              </a:rPr>
            </a:br>
            <a:r>
              <a:rPr lang="ru-RU" sz="1600" kern="1200" dirty="0">
                <a:solidFill>
                  <a:srgbClr val="000000"/>
                </a:solidFill>
                <a:effectLst/>
                <a:latin typeface="+mj-lt"/>
                <a:ea typeface="Times New Roman" panose="02020603050405020304" pitchFamily="18" charset="0"/>
              </a:rPr>
              <a:t>1) в случае, если при осуществлении закупки НМЦК не превышает </a:t>
            </a:r>
            <a:r>
              <a:rPr lang="ru-RU" sz="1600" b="1" kern="1200" dirty="0">
                <a:solidFill>
                  <a:srgbClr val="000000"/>
                </a:solidFill>
                <a:effectLst/>
                <a:latin typeface="+mj-lt"/>
                <a:ea typeface="Times New Roman" panose="02020603050405020304" pitchFamily="18" charset="0"/>
              </a:rPr>
              <a:t>три миллиона рублей</a:t>
            </a:r>
            <a:r>
              <a:rPr lang="ru-RU" sz="1600" kern="1200" dirty="0">
                <a:solidFill>
                  <a:srgbClr val="000000"/>
                </a:solidFill>
                <a:effectLst/>
                <a:latin typeface="+mj-lt"/>
                <a:ea typeface="Times New Roman" panose="02020603050405020304" pitchFamily="18" charset="0"/>
              </a:rPr>
              <a:t>. При этом годовой объем закупок, осуществляемых путем проведения запроса котировок в электронной форме, не должен превышать </a:t>
            </a:r>
            <a:r>
              <a:rPr lang="ru-RU" sz="1600" b="1" kern="1200" dirty="0">
                <a:solidFill>
                  <a:srgbClr val="000000"/>
                </a:solidFill>
                <a:effectLst/>
                <a:latin typeface="+mj-lt"/>
                <a:ea typeface="Times New Roman" panose="02020603050405020304" pitchFamily="18" charset="0"/>
              </a:rPr>
              <a:t>20% (было 10%) </a:t>
            </a:r>
            <a:r>
              <a:rPr lang="ru-RU" sz="1600" kern="1200" dirty="0">
                <a:solidFill>
                  <a:srgbClr val="000000"/>
                </a:solidFill>
                <a:effectLst/>
                <a:latin typeface="+mj-lt"/>
                <a:ea typeface="Times New Roman" panose="02020603050405020304" pitchFamily="18" charset="0"/>
              </a:rPr>
              <a:t>совокупного годового объема закупок заказчика </a:t>
            </a:r>
            <a:r>
              <a:rPr lang="ru-RU" sz="1600" b="1" kern="1200" dirty="0">
                <a:solidFill>
                  <a:srgbClr val="4472C4"/>
                </a:solidFill>
                <a:effectLst/>
                <a:latin typeface="+mj-lt"/>
                <a:ea typeface="Times New Roman" panose="02020603050405020304" pitchFamily="18" charset="0"/>
              </a:rPr>
              <a:t>или 100 миллионов рублей</a:t>
            </a:r>
            <a:r>
              <a:rPr lang="ru-RU" sz="1600" kern="1200" dirty="0">
                <a:solidFill>
                  <a:srgbClr val="000000"/>
                </a:solidFill>
                <a:effectLst/>
                <a:latin typeface="+mj-lt"/>
                <a:ea typeface="Times New Roman" panose="02020603050405020304" pitchFamily="18" charset="0"/>
              </a:rPr>
              <a:t> в отношении заказчика, </a:t>
            </a:r>
            <a:r>
              <a:rPr lang="ru-RU" sz="1600" u="sng" kern="1200" dirty="0">
                <a:solidFill>
                  <a:srgbClr val="000000"/>
                </a:solidFill>
                <a:effectLst/>
                <a:latin typeface="+mj-lt"/>
                <a:ea typeface="Times New Roman" panose="02020603050405020304" pitchFamily="18" charset="0"/>
              </a:rPr>
              <a:t>СГОЗ которого в прошедшем календарном году составил </a:t>
            </a:r>
            <a:r>
              <a:rPr lang="ru-RU" sz="1600" b="1" u="sng" kern="1200" dirty="0">
                <a:solidFill>
                  <a:srgbClr val="4472C4"/>
                </a:solidFill>
                <a:effectLst/>
                <a:latin typeface="+mj-lt"/>
                <a:ea typeface="Times New Roman" panose="02020603050405020304" pitchFamily="18" charset="0"/>
              </a:rPr>
              <a:t>менее 500 миллионов рублей</a:t>
            </a:r>
            <a:r>
              <a:rPr lang="ru-RU" sz="1600" kern="1200" dirty="0">
                <a:solidFill>
                  <a:srgbClr val="000000"/>
                </a:solidFill>
                <a:effectLst/>
                <a:latin typeface="+mj-lt"/>
                <a:ea typeface="Times New Roman" panose="02020603050405020304" pitchFamily="18" charset="0"/>
              </a:rPr>
              <a:t>;</a:t>
            </a:r>
            <a:endParaRPr lang="en-US" sz="1600" kern="1200" dirty="0">
              <a:solidFill>
                <a:srgbClr val="000000"/>
              </a:solidFill>
              <a:effectLst/>
              <a:latin typeface="+mj-lt"/>
              <a:ea typeface="Times New Roman" panose="02020603050405020304" pitchFamily="18" charset="0"/>
            </a:endParaRPr>
          </a:p>
          <a:p>
            <a:endParaRPr lang="ru-RU" sz="1600" dirty="0">
              <a:effectLst/>
              <a:latin typeface="+mj-lt"/>
              <a:ea typeface="Times New Roman" panose="02020603050405020304" pitchFamily="18" charset="0"/>
            </a:endParaRPr>
          </a:p>
          <a:p>
            <a:pPr>
              <a:spcAft>
                <a:spcPts val="600"/>
              </a:spcAft>
            </a:pPr>
            <a:r>
              <a:rPr lang="ru-RU" sz="1600" kern="1200" dirty="0">
                <a:solidFill>
                  <a:srgbClr val="000000"/>
                </a:solidFill>
                <a:effectLst/>
                <a:latin typeface="+mj-lt"/>
                <a:ea typeface="Calibri" panose="020F0502020204030204" pitchFamily="34" charset="0"/>
              </a:rPr>
              <a:t>2) </a:t>
            </a:r>
            <a:r>
              <a:rPr lang="ru-RU" sz="1600" b="1" kern="1200" dirty="0">
                <a:solidFill>
                  <a:srgbClr val="FF0000"/>
                </a:solidFill>
                <a:effectLst/>
                <a:latin typeface="+mj-lt"/>
                <a:ea typeface="Calibri" panose="020F0502020204030204" pitchFamily="34" charset="0"/>
              </a:rPr>
              <a:t>независимо от ограничений, предусмотренных пунктом 1, в случае осуществления</a:t>
            </a:r>
            <a:r>
              <a:rPr lang="ru-RU" sz="1600" kern="1200" dirty="0">
                <a:solidFill>
                  <a:srgbClr val="FF0000"/>
                </a:solidFill>
                <a:effectLst/>
                <a:latin typeface="+mj-lt"/>
                <a:ea typeface="Calibri" panose="020F0502020204030204" pitchFamily="34" charset="0"/>
              </a:rPr>
              <a:t>: </a:t>
            </a:r>
            <a:endParaRPr lang="en-US" sz="1600" kern="1200" dirty="0">
              <a:solidFill>
                <a:srgbClr val="FF0000"/>
              </a:solidFill>
              <a:effectLst/>
              <a:latin typeface="+mj-lt"/>
              <a:ea typeface="Calibri" panose="020F0502020204030204" pitchFamily="34" charset="0"/>
            </a:endParaRPr>
          </a:p>
          <a:p>
            <a:pPr>
              <a:spcAft>
                <a:spcPts val="600"/>
              </a:spcAft>
            </a:pPr>
            <a:br>
              <a:rPr lang="ru-RU" sz="1600" kern="1200" dirty="0">
                <a:solidFill>
                  <a:srgbClr val="000000"/>
                </a:solidFill>
                <a:effectLst/>
                <a:latin typeface="+mj-lt"/>
                <a:ea typeface="Calibri" panose="020F0502020204030204" pitchFamily="34" charset="0"/>
              </a:rPr>
            </a:br>
            <a:r>
              <a:rPr lang="ru-RU" sz="1600" b="1" kern="1200" dirty="0">
                <a:solidFill>
                  <a:srgbClr val="000000"/>
                </a:solidFill>
                <a:effectLst/>
                <a:latin typeface="+mj-lt"/>
                <a:ea typeface="Calibri" panose="020F0502020204030204" pitchFamily="34" charset="0"/>
              </a:rPr>
              <a:t>а)</a:t>
            </a:r>
            <a:r>
              <a:rPr lang="ru-RU" sz="1600" kern="1200" dirty="0">
                <a:solidFill>
                  <a:srgbClr val="000000"/>
                </a:solidFill>
                <a:effectLst/>
                <a:latin typeface="+mj-lt"/>
                <a:ea typeface="Calibri" panose="020F0502020204030204" pitchFamily="34" charset="0"/>
              </a:rPr>
              <a:t> закупки, по результатам которой заключается контракт на поставку товаров, </a:t>
            </a:r>
            <a:r>
              <a:rPr lang="ru-RU" sz="1600" b="1" kern="1200" dirty="0">
                <a:solidFill>
                  <a:srgbClr val="000000"/>
                </a:solidFill>
                <a:effectLst/>
                <a:latin typeface="+mj-lt"/>
                <a:ea typeface="Calibri" panose="020F0502020204030204" pitchFamily="34" charset="0"/>
              </a:rPr>
              <a:t>необходимых для нормального жизнеобеспечения граждан</a:t>
            </a:r>
            <a:r>
              <a:rPr lang="ru-RU" sz="1600" kern="1200" dirty="0">
                <a:solidFill>
                  <a:srgbClr val="000000"/>
                </a:solidFill>
                <a:effectLst/>
                <a:latin typeface="+mj-lt"/>
                <a:ea typeface="Calibri" panose="020F0502020204030204" pitchFamily="34" charset="0"/>
              </a:rPr>
              <a:t>, если контрольным органом в сфере закупок выдано предписание об отмене итогов определения поставщика на поставку таких товаров, либо судом вынесено определение об обеспечении иска, поданного заказчиком в связи с неисполнением контракта, или принято решение о расторжении контракта на поставку таких товаров, либо ранее заключенный контракт на поставку таких товаров расторгнут в соответствии с Законом №44-ФЗ. При этом контракт, заключаемый по результатам предусмотренной настоящим пунктом закупки, может заключаться на срок, не превышающий срока для осуществления закупки таких товаров в соответствии с Законом №44-ФЗ, и в количестве, которое необходимо в течение такого срока;</a:t>
            </a:r>
            <a:endParaRPr lang="ru-RU" sz="1600" dirty="0">
              <a:effectLst/>
              <a:latin typeface="+mj-lt"/>
              <a:ea typeface="Calibri" panose="020F0502020204030204" pitchFamily="34" charset="0"/>
            </a:endParaRPr>
          </a:p>
        </p:txBody>
      </p:sp>
    </p:spTree>
    <p:extLst>
      <p:ext uri="{BB962C8B-B14F-4D97-AF65-F5344CB8AC3E}">
        <p14:creationId xmlns:p14="http://schemas.microsoft.com/office/powerpoint/2010/main" val="16476110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102</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12452" y="265241"/>
            <a:ext cx="8785164" cy="4647426"/>
          </a:xfrm>
          <a:prstGeom prst="rect">
            <a:avLst/>
          </a:prstGeom>
          <a:noFill/>
        </p:spPr>
        <p:txBody>
          <a:bodyPr wrap="square">
            <a:spAutoFit/>
          </a:bodyPr>
          <a:lstStyle/>
          <a:p>
            <a:r>
              <a:rPr lang="ru-RU" sz="2000" b="1" kern="1200" dirty="0">
                <a:solidFill>
                  <a:srgbClr val="0E779D"/>
                </a:solidFill>
                <a:effectLst>
                  <a:outerShdw blurRad="38100" dist="38100" dir="2700000" algn="tl">
                    <a:srgbClr val="000000">
                      <a:alpha val="43137"/>
                    </a:srgbClr>
                  </a:outerShdw>
                </a:effectLst>
                <a:latin typeface="+mj-lt"/>
                <a:ea typeface="Times New Roman" panose="02020603050405020304" pitchFamily="18" charset="0"/>
              </a:rPr>
              <a:t>Электронный запрос котировок проводится в случаях:</a:t>
            </a:r>
            <a:endParaRPr lang="ru-RU" sz="2000" b="1" dirty="0">
              <a:solidFill>
                <a:srgbClr val="0E779D"/>
              </a:solidFill>
              <a:effectLst>
                <a:outerShdw blurRad="38100" dist="38100" dir="2700000" algn="tl">
                  <a:srgbClr val="000000">
                    <a:alpha val="43137"/>
                  </a:srgbClr>
                </a:outerShdw>
              </a:effectLst>
              <a:latin typeface="+mj-lt"/>
              <a:ea typeface="Times New Roman" panose="02020603050405020304" pitchFamily="18" charset="0"/>
            </a:endParaRPr>
          </a:p>
          <a:p>
            <a:br>
              <a:rPr lang="ru-RU" sz="1600" kern="1200" dirty="0">
                <a:solidFill>
                  <a:srgbClr val="222222"/>
                </a:solidFill>
                <a:effectLst/>
                <a:latin typeface="+mj-lt"/>
                <a:ea typeface="Times New Roman" panose="02020603050405020304" pitchFamily="18" charset="0"/>
              </a:rPr>
            </a:br>
            <a:r>
              <a:rPr lang="ru-RU" sz="1600" kern="1200" dirty="0">
                <a:solidFill>
                  <a:srgbClr val="000000"/>
                </a:solidFill>
                <a:effectLst/>
                <a:latin typeface="+mj-lt"/>
                <a:ea typeface="Times New Roman" panose="02020603050405020304" pitchFamily="18" charset="0"/>
              </a:rPr>
              <a:t>б) закупки товара, работы или услуги, являющихся предметом контракта, расторжение которого осуществлено заказчиком на основании части 9 или 15 статьи 95 Закона №44-ФЗ. При этом такая закупка осуществляется с учетом положений части 18 статьи 95 Закона; </a:t>
            </a:r>
          </a:p>
          <a:p>
            <a:endParaRPr lang="ru-RU" sz="1600" kern="1200" dirty="0">
              <a:solidFill>
                <a:srgbClr val="000000"/>
              </a:solidFill>
              <a:effectLst/>
              <a:latin typeface="+mj-lt"/>
              <a:ea typeface="Times New Roman" panose="02020603050405020304" pitchFamily="18" charset="0"/>
            </a:endParaRPr>
          </a:p>
          <a:p>
            <a:r>
              <a:rPr lang="ru-RU" sz="1600" kern="1200" dirty="0">
                <a:solidFill>
                  <a:srgbClr val="000000"/>
                </a:solidFill>
                <a:effectLst/>
                <a:latin typeface="+mj-lt"/>
                <a:ea typeface="Times New Roman" panose="02020603050405020304" pitchFamily="18" charset="0"/>
              </a:rPr>
              <a:t>в) закупок заказчиком, осуществляющим деятельность на территории иностранного государства; </a:t>
            </a:r>
          </a:p>
          <a:p>
            <a:endParaRPr lang="ru-RU" sz="1600" kern="1200" dirty="0">
              <a:solidFill>
                <a:srgbClr val="000000"/>
              </a:solidFill>
              <a:effectLst/>
              <a:latin typeface="+mj-lt"/>
              <a:ea typeface="Times New Roman" panose="02020603050405020304" pitchFamily="18" charset="0"/>
            </a:endParaRPr>
          </a:p>
          <a:p>
            <a:r>
              <a:rPr lang="ru-RU" sz="1600" kern="1200" dirty="0">
                <a:solidFill>
                  <a:srgbClr val="000000"/>
                </a:solidFill>
                <a:effectLst/>
                <a:latin typeface="+mj-lt"/>
                <a:ea typeface="Times New Roman" panose="02020603050405020304" pitchFamily="18" charset="0"/>
              </a:rPr>
              <a:t>г) закупок лекарственных препаратов, необходимых для назначения пациенту при наличии медицинских показаний (индивидуальная непереносимость, по жизненным показаниям) по решению врачебной комиссии, которое фиксируется в медицинских документах пациента и журнале врачебной комиссии. При этом объем закупаемых лекарственных препаратов не должен превышать объем лекарственных препаратов, необходимых пациенту в течение срока лечения;</a:t>
            </a:r>
          </a:p>
          <a:p>
            <a:endParaRPr lang="ru-RU" sz="1600" kern="1200" dirty="0">
              <a:solidFill>
                <a:srgbClr val="000000"/>
              </a:solidFill>
              <a:effectLst/>
              <a:latin typeface="+mj-lt"/>
              <a:ea typeface="Times New Roman" panose="02020603050405020304" pitchFamily="18" charset="0"/>
            </a:endParaRPr>
          </a:p>
          <a:p>
            <a:r>
              <a:rPr lang="ru-RU" sz="1600" kern="1200" dirty="0">
                <a:solidFill>
                  <a:srgbClr val="000000"/>
                </a:solidFill>
                <a:effectLst/>
                <a:latin typeface="+mj-lt"/>
                <a:ea typeface="Times New Roman" panose="02020603050405020304" pitchFamily="18" charset="0"/>
              </a:rPr>
              <a:t>д) закупок спортивного инвентаря и оборудования, спортивной экипировки, необходимых для олимпийской команды России и параолимпийской команды России, а также подготовке и участия спортивных сборных команд Российской Федерации, субъектов Российской Федерации в спортивных соревнованиях; </a:t>
            </a:r>
          </a:p>
        </p:txBody>
      </p:sp>
    </p:spTree>
    <p:extLst>
      <p:ext uri="{BB962C8B-B14F-4D97-AF65-F5344CB8AC3E}">
        <p14:creationId xmlns:p14="http://schemas.microsoft.com/office/powerpoint/2010/main" val="29789133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103</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12452" y="265241"/>
            <a:ext cx="8785164" cy="3816429"/>
          </a:xfrm>
          <a:prstGeom prst="rect">
            <a:avLst/>
          </a:prstGeom>
          <a:noFill/>
        </p:spPr>
        <p:txBody>
          <a:bodyPr wrap="square">
            <a:spAutoFit/>
          </a:bodyPr>
          <a:lstStyle/>
          <a:p>
            <a:r>
              <a:rPr lang="ru-RU" sz="2000" b="1" kern="1200" dirty="0">
                <a:solidFill>
                  <a:srgbClr val="0E779D"/>
                </a:solidFill>
                <a:effectLst>
                  <a:outerShdw blurRad="38100" dist="38100" dir="2700000" algn="tl">
                    <a:srgbClr val="000000">
                      <a:alpha val="43137"/>
                    </a:srgbClr>
                  </a:outerShdw>
                </a:effectLst>
                <a:latin typeface="+mj-lt"/>
                <a:ea typeface="Times New Roman" panose="02020603050405020304" pitchFamily="18" charset="0"/>
              </a:rPr>
              <a:t>Электронный запрос котировок проводится в случаях:</a:t>
            </a:r>
            <a:endParaRPr lang="ru-RU" sz="2000" b="1" dirty="0">
              <a:solidFill>
                <a:srgbClr val="0E779D"/>
              </a:solidFill>
              <a:effectLst>
                <a:outerShdw blurRad="38100" dist="38100" dir="2700000" algn="tl">
                  <a:srgbClr val="000000">
                    <a:alpha val="43137"/>
                  </a:srgbClr>
                </a:outerShdw>
              </a:effectLst>
              <a:latin typeface="+mj-lt"/>
              <a:ea typeface="Times New Roman" panose="02020603050405020304" pitchFamily="18" charset="0"/>
            </a:endParaRPr>
          </a:p>
          <a:p>
            <a:br>
              <a:rPr lang="ru-RU" sz="1600" kern="1200" dirty="0">
                <a:solidFill>
                  <a:srgbClr val="222222"/>
                </a:solidFill>
                <a:effectLst/>
                <a:latin typeface="+mj-lt"/>
                <a:ea typeface="Times New Roman" panose="02020603050405020304" pitchFamily="18" charset="0"/>
              </a:rPr>
            </a:br>
            <a:r>
              <a:rPr lang="ru-RU" sz="1600" kern="1200" dirty="0">
                <a:solidFill>
                  <a:srgbClr val="000000"/>
                </a:solidFill>
                <a:effectLst/>
                <a:latin typeface="+mj-lt"/>
                <a:ea typeface="Times New Roman" panose="02020603050405020304" pitchFamily="18" charset="0"/>
              </a:rPr>
              <a:t>е) закупок услуг по защите интересов Российской Федерации в случае подачи физическими лицами и (или) юридическими лицами в судебные органы иностранных государств, международные суды и арбитражи исков к Российской Федерации при необходимости привлечения российских и (или) иностранных специалистов, экспертов и адвокатов к оказанию таких услуг;</a:t>
            </a:r>
            <a:endParaRPr lang="en-US" sz="1600" kern="1200" dirty="0">
              <a:solidFill>
                <a:srgbClr val="000000"/>
              </a:solidFill>
              <a:effectLst/>
              <a:latin typeface="+mj-lt"/>
              <a:ea typeface="Times New Roman" panose="02020603050405020304" pitchFamily="18" charset="0"/>
            </a:endParaRPr>
          </a:p>
          <a:p>
            <a:endParaRPr lang="ru-RU" sz="1600" kern="1200" dirty="0">
              <a:solidFill>
                <a:srgbClr val="000000"/>
              </a:solidFill>
              <a:effectLst/>
              <a:latin typeface="+mj-lt"/>
              <a:ea typeface="Times New Roman" panose="02020603050405020304" pitchFamily="18" charset="0"/>
            </a:endParaRPr>
          </a:p>
          <a:p>
            <a:r>
              <a:rPr lang="ru-RU" sz="1600" kern="1200" dirty="0">
                <a:solidFill>
                  <a:srgbClr val="000000"/>
                </a:solidFill>
                <a:effectLst/>
                <a:latin typeface="+mj-lt"/>
                <a:ea typeface="Times New Roman" panose="02020603050405020304" pitchFamily="18" charset="0"/>
              </a:rPr>
              <a:t>ж) осуществления закупок изделий народных художественных промыслов признанного художественного достоинства, образцы которых зарегистрированы в порядке, установленном уполномоченным Правительством Российской Федерации федеральным органом исполнительной власти; </a:t>
            </a:r>
          </a:p>
          <a:p>
            <a:endParaRPr lang="ru-RU" sz="1600" kern="1200" dirty="0">
              <a:solidFill>
                <a:srgbClr val="000000"/>
              </a:solidFill>
              <a:effectLst/>
              <a:latin typeface="+mj-lt"/>
              <a:ea typeface="Times New Roman" panose="02020603050405020304" pitchFamily="18" charset="0"/>
            </a:endParaRPr>
          </a:p>
          <a:p>
            <a:r>
              <a:rPr lang="ru-RU" sz="1600" kern="1200" dirty="0">
                <a:solidFill>
                  <a:srgbClr val="000000"/>
                </a:solidFill>
                <a:effectLst/>
                <a:latin typeface="+mj-lt"/>
                <a:ea typeface="Times New Roman" panose="02020603050405020304" pitchFamily="18" charset="0"/>
              </a:rPr>
              <a:t>з) осуществления закупок жилых помещений для детей-сирот и детей, оставшихся без попечения родителей, лиц из числа детей-сирот и детей, оставшихся без попечения родителей.</a:t>
            </a:r>
          </a:p>
        </p:txBody>
      </p:sp>
    </p:spTree>
    <p:extLst>
      <p:ext uri="{BB962C8B-B14F-4D97-AF65-F5344CB8AC3E}">
        <p14:creationId xmlns:p14="http://schemas.microsoft.com/office/powerpoint/2010/main" val="11705556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104</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29427"/>
            <a:ext cx="8785164" cy="4462760"/>
          </a:xfrm>
          <a:prstGeom prst="rect">
            <a:avLst/>
          </a:prstGeom>
          <a:noFill/>
        </p:spPr>
        <p:txBody>
          <a:bodyPr wrap="square">
            <a:spAutoFit/>
          </a:bodyPr>
          <a:lstStyle/>
          <a:p>
            <a:pPr>
              <a:spcAft>
                <a:spcPts val="1200"/>
              </a:spcAft>
            </a:pPr>
            <a:r>
              <a:rPr lang="ru-RU" sz="1800" kern="1200" dirty="0">
                <a:solidFill>
                  <a:srgbClr val="000000"/>
                </a:solidFill>
                <a:effectLst/>
                <a:latin typeface="+mj-lt"/>
                <a:ea typeface="Times New Roman" panose="02020603050405020304" pitchFamily="18" charset="0"/>
              </a:rPr>
              <a:t>Заказчик формирует протокол подведения итогов, </a:t>
            </a:r>
            <a:r>
              <a:rPr lang="ru-RU" sz="1800" u="sng" kern="1200" dirty="0">
                <a:solidFill>
                  <a:srgbClr val="000000"/>
                </a:solidFill>
                <a:effectLst/>
                <a:latin typeface="+mj-lt"/>
                <a:ea typeface="Times New Roman" panose="02020603050405020304" pitchFamily="18" charset="0"/>
              </a:rPr>
              <a:t>который подписывается электронными подписями членов закупочной комиссии</a:t>
            </a:r>
            <a:r>
              <a:rPr lang="ru-RU" sz="1800" kern="1200" dirty="0">
                <a:solidFill>
                  <a:srgbClr val="000000"/>
                </a:solidFill>
                <a:effectLst/>
                <a:latin typeface="+mj-lt"/>
                <a:ea typeface="Times New Roman" panose="02020603050405020304" pitchFamily="18" charset="0"/>
              </a:rPr>
              <a:t> если:</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подана 1 заявка</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только 1 заявка признана соответствующей требованиям извещения</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при рассмотрении отклонены все заявки</a:t>
            </a:r>
            <a:endParaRPr lang="ru-RU" sz="1800" dirty="0">
              <a:effectLst/>
              <a:latin typeface="+mj-lt"/>
              <a:ea typeface="Calibri" panose="020F0502020204030204" pitchFamily="34" charset="0"/>
            </a:endParaRPr>
          </a:p>
          <a:p>
            <a:pPr>
              <a:spcBef>
                <a:spcPts val="1200"/>
              </a:spcBef>
              <a:spcAft>
                <a:spcPts val="1200"/>
              </a:spcAft>
            </a:pPr>
            <a:r>
              <a:rPr lang="ru-RU" sz="1800" kern="1200" dirty="0">
                <a:solidFill>
                  <a:srgbClr val="000000"/>
                </a:solidFill>
                <a:effectLst/>
                <a:latin typeface="+mj-lt"/>
                <a:ea typeface="Times New Roman" panose="02020603050405020304" pitchFamily="18" charset="0"/>
              </a:rPr>
              <a:t>Заказчик формирует протокол подведения итогов, </a:t>
            </a:r>
            <a:r>
              <a:rPr lang="ru-RU" sz="1800" b="1" u="sng" kern="1200" dirty="0">
                <a:solidFill>
                  <a:srgbClr val="000000"/>
                </a:solidFill>
                <a:effectLst/>
                <a:latin typeface="+mj-lt"/>
                <a:ea typeface="Times New Roman" panose="02020603050405020304" pitchFamily="18" charset="0"/>
              </a:rPr>
              <a:t>без подписания</a:t>
            </a:r>
            <a:r>
              <a:rPr lang="ru-RU" sz="1800" u="sng" kern="1200" dirty="0">
                <a:solidFill>
                  <a:srgbClr val="000000"/>
                </a:solidFill>
                <a:effectLst/>
                <a:latin typeface="+mj-lt"/>
                <a:ea typeface="Times New Roman" panose="02020603050405020304" pitchFamily="18" charset="0"/>
              </a:rPr>
              <a:t> закупочной комиссии</a:t>
            </a:r>
            <a:r>
              <a:rPr lang="ru-RU" sz="1800" kern="1200" dirty="0">
                <a:solidFill>
                  <a:srgbClr val="000000"/>
                </a:solidFill>
                <a:effectLst/>
                <a:latin typeface="+mj-lt"/>
                <a:ea typeface="Times New Roman" panose="02020603050405020304" pitchFamily="18" charset="0"/>
              </a:rPr>
              <a:t> если:</a:t>
            </a:r>
            <a:endParaRPr lang="ru-RU" sz="1800" dirty="0">
              <a:effectLst/>
              <a:latin typeface="+mj-lt"/>
              <a:ea typeface="Calibri" panose="020F0502020204030204" pitchFamily="34" charset="0"/>
            </a:endParaRPr>
          </a:p>
          <a:p>
            <a:pPr>
              <a:spcAft>
                <a:spcPts val="1200"/>
              </a:spcAft>
            </a:pPr>
            <a:r>
              <a:rPr lang="ru-RU" sz="1800" kern="1200" dirty="0">
                <a:solidFill>
                  <a:srgbClr val="000000"/>
                </a:solidFill>
                <a:effectLst/>
                <a:latin typeface="+mj-lt"/>
                <a:ea typeface="Times New Roman" panose="02020603050405020304" pitchFamily="18" charset="0"/>
              </a:rPr>
              <a:t>- не подано ни одной заявки</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Заказчик заключает контракт с единственной заявкой (если такая есть) по п. 25 ч. 1 ст. 93 Закона №44-ФЗ.</a:t>
            </a:r>
            <a:endParaRPr lang="ru-RU" sz="1800" dirty="0">
              <a:effectLst/>
              <a:latin typeface="+mj-lt"/>
              <a:ea typeface="Calibri" panose="020F0502020204030204" pitchFamily="34" charset="0"/>
            </a:endParaRPr>
          </a:p>
          <a:p>
            <a:r>
              <a:rPr lang="ru-RU" sz="1600" kern="1200" dirty="0">
                <a:solidFill>
                  <a:srgbClr val="000000"/>
                </a:solidFill>
                <a:effectLst/>
                <a:latin typeface="+mj-lt"/>
                <a:ea typeface="Times New Roman" panose="02020603050405020304" pitchFamily="18" charset="0"/>
              </a:rPr>
              <a:t>Если заявок нет (все или одна единственная заявки отклонены) или все участники уклонились от заключения контракта или заказчик отказался от заключения контракта на основании ч. 9 и 10 ст. 31 Закона №44-ФЗ с единственной соответствующей заявкой - заказчик проводит новую закупку либо заключает контракт по п. 25 ч. 1 ст. 93 Закона №44-ФЗ.</a:t>
            </a:r>
            <a:endParaRPr lang="ru-RU" sz="1600" dirty="0">
              <a:effectLst/>
              <a:latin typeface="+mj-lt"/>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8836" y="-52770"/>
            <a:ext cx="6606207" cy="830997"/>
          </a:xfrm>
          <a:prstGeom prst="rect">
            <a:avLst/>
          </a:prstGeom>
          <a:noFill/>
        </p:spPr>
        <p:txBody>
          <a:bodyPr wrap="square">
            <a:spAutoFit/>
          </a:bodyPr>
          <a:lstStyle/>
          <a:p>
            <a:pPr algn="ctr">
              <a:spcAft>
                <a:spcPts val="12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Несостоявшийся электронный запрос котировок</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747428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105</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29427"/>
            <a:ext cx="8785164" cy="3908762"/>
          </a:xfrm>
          <a:prstGeom prst="rect">
            <a:avLst/>
          </a:prstGeom>
          <a:noFill/>
        </p:spPr>
        <p:txBody>
          <a:bodyPr wrap="square">
            <a:spAutoFit/>
          </a:bodyPr>
          <a:lstStyle/>
          <a:p>
            <a:pPr>
              <a:spcAft>
                <a:spcPts val="1200"/>
              </a:spcAft>
            </a:pPr>
            <a:endParaRPr lang="en-US" sz="1800" kern="1200" dirty="0">
              <a:effectLst/>
              <a:latin typeface="Times New Roman" panose="02020603050405020304" pitchFamily="18" charset="0"/>
              <a:ea typeface="Times New Roman" panose="02020603050405020304" pitchFamily="18"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Открытый конкурентный способ признается несостоявшимся в следующих случаях:</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1) по окончании срока подачи заявок на участие в закупке подана только одна заявка на участие в закупке;</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2) по результатам рассмотрения заявок на участие в закупке только одна заявка на участие в закупке соответствует требованиям, установленным в извещении об осуществлении закупки;</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3) по окончании срока подачи заявок на участие в закупке не подано ни одной заявки на участие в закупке;</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4) по результатам рассмотрения заявок на участие в закупке комиссия по осуществлению закупок отклонила все такие заявки;</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8836" y="-13013"/>
            <a:ext cx="6606207" cy="707886"/>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Случаи и последствия признания электронной процедуры несостоявшейся (ст. 52 Закона №44-ФЗ)</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56018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106</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84732" y="1604071"/>
            <a:ext cx="8785164" cy="2185214"/>
          </a:xfrm>
          <a:prstGeom prst="rect">
            <a:avLst/>
          </a:prstGeom>
          <a:noFill/>
        </p:spPr>
        <p:txBody>
          <a:bodyPr wrap="square">
            <a:spAutoFit/>
          </a:bodyPr>
          <a:lstStyle/>
          <a:p>
            <a:pPr>
              <a:spcAft>
                <a:spcPts val="1200"/>
              </a:spcAft>
            </a:pPr>
            <a:r>
              <a:rPr lang="ru-RU" sz="1800" kern="1200" dirty="0">
                <a:effectLst/>
                <a:latin typeface="+mj-lt"/>
                <a:ea typeface="Times New Roman" panose="02020603050405020304" pitchFamily="18" charset="0"/>
              </a:rPr>
              <a:t>5) все участники закупки, не отозвавшие заявку на участие в закупке, признаны уклонившимися от заключения контракта;</a:t>
            </a:r>
            <a:endParaRPr lang="ru-RU" sz="1800" dirty="0">
              <a:effectLst/>
              <a:latin typeface="+mj-lt"/>
              <a:ea typeface="Calibri" panose="020F0502020204030204" pitchFamily="34" charset="0"/>
            </a:endParaRPr>
          </a:p>
          <a:p>
            <a:pPr>
              <a:spcAft>
                <a:spcPts val="1200"/>
              </a:spcAft>
            </a:pPr>
            <a:r>
              <a:rPr lang="ru-RU" sz="1800" kern="1200" dirty="0">
                <a:effectLst/>
                <a:latin typeface="+mj-lt"/>
                <a:ea typeface="Times New Roman" panose="02020603050405020304" pitchFamily="18" charset="0"/>
              </a:rPr>
              <a:t>6) заказчик, в соответствии с частями 9 и 10 статьи 31 Закона №44-ФЗ, отказался от заключения контракта с участником закупки, подавшим заявку на участие в закупке, которая является единственной, либо с участником закупки, подавшим заявку на участие в закупке, признанную единственной соответствующей требованиям, установленным в извещении об осуществлении закупки.</a:t>
            </a:r>
            <a:endParaRPr lang="ru-RU" sz="1800" dirty="0">
              <a:effectLst/>
              <a:latin typeface="+mj-lt"/>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1183" y="0"/>
            <a:ext cx="6606207" cy="707886"/>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Случаи и последствия признания электронной процедуры несостоявшейся (ст. 52 Закона №44-ФЗ)</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161480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107</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17442" y="959673"/>
            <a:ext cx="8785164" cy="3970318"/>
          </a:xfrm>
          <a:prstGeom prst="rect">
            <a:avLst/>
          </a:prstGeom>
          <a:noFill/>
        </p:spPr>
        <p:txBody>
          <a:bodyPr wrap="square">
            <a:spAutoFit/>
          </a:bodyPr>
          <a:lstStyle/>
          <a:p>
            <a:r>
              <a:rPr lang="ru-RU" sz="1800" b="1" kern="1200" dirty="0">
                <a:solidFill>
                  <a:srgbClr val="000000"/>
                </a:solidFill>
                <a:effectLst/>
                <a:latin typeface="+mj-lt"/>
                <a:ea typeface="Times New Roman" panose="02020603050405020304" pitchFamily="18" charset="0"/>
              </a:rPr>
              <a:t>Последствия:</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Заказчик заключает контракт с единственной заявкой (если такая есть) по п. 25 ч. 1 ст. 93 Закона №44-ФЗ.</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Если заявок нет (все или одна единственная заявки отклонены) или все участники уклонились от заключения контракта или заказчик отказался от заключения контракта на основании ч. 9 и 10 ст. 31 Закона №44-ФЗ с единственной соответствующей заявкой или проводит новую закупку либо заключает контракт по п. 25 ч. 1 ст. 93 Закона №44-ФЗ.</a:t>
            </a:r>
            <a:endParaRPr lang="en-US" sz="1800" kern="1200" dirty="0">
              <a:solidFill>
                <a:srgbClr val="000000"/>
              </a:solidFill>
              <a:effectLst/>
              <a:latin typeface="+mj-lt"/>
              <a:ea typeface="Times New Roman" panose="02020603050405020304" pitchFamily="18" charset="0"/>
            </a:endParaRPr>
          </a:p>
          <a:p>
            <a:endParaRPr lang="en-US" sz="1800" kern="1200" dirty="0">
              <a:solidFill>
                <a:srgbClr val="000000"/>
              </a:solidFill>
              <a:effectLst/>
              <a:latin typeface="+mj-lt"/>
              <a:ea typeface="Times New Roman" panose="02020603050405020304" pitchFamily="18"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Начиная с 1 апреля 2023 года</a:t>
            </a:r>
            <a:r>
              <a:rPr lang="ru-RU" sz="1800" kern="1200" dirty="0">
                <a:solidFill>
                  <a:srgbClr val="000000"/>
                </a:solidFill>
                <a:effectLst/>
                <a:latin typeface="Times New Roman" panose="02020603050405020304" pitchFamily="18" charset="0"/>
                <a:ea typeface="Times New Roman" panose="02020603050405020304" pitchFamily="18" charset="0"/>
              </a:rPr>
              <a:t> заключение контракта по п. 25 при отсутствии заявок будет проводиться через ЕИС, где единственный поставщик будет формировать и подписывать все необходимые документы как это делает победитель закупки на площадке при заключении контракта.</a:t>
            </a:r>
            <a:endParaRPr lang="ru-RU" sz="1800" dirty="0">
              <a:effectLst/>
              <a:latin typeface="Calibri" panose="020F0502020204030204" pitchFamily="34" charset="0"/>
              <a:ea typeface="Calibri" panose="020F0502020204030204" pitchFamily="34" charset="0"/>
            </a:endParaRPr>
          </a:p>
          <a:p>
            <a:endParaRPr lang="ru-RU" sz="1800" dirty="0">
              <a:effectLst/>
              <a:latin typeface="+mj-lt"/>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1183" y="0"/>
            <a:ext cx="6606207" cy="707886"/>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Случаи и последствия признания электронной процедуры несостоявшейся (ст. 52 Закона №44-ФЗ)</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70458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A89C1F8-A6AF-44AF-A655-97C9A25E5503}"/>
              </a:ext>
            </a:extLst>
          </p:cNvPr>
          <p:cNvSpPr>
            <a:spLocks noGrp="1"/>
          </p:cNvSpPr>
          <p:nvPr>
            <p:ph type="sldNum" sz="quarter" idx="12"/>
          </p:nvPr>
        </p:nvSpPr>
        <p:spPr>
          <a:xfrm>
            <a:off x="0" y="4793069"/>
            <a:ext cx="437322" cy="273844"/>
          </a:xfrm>
        </p:spPr>
        <p:txBody>
          <a:bodyPr/>
          <a:lstStyle/>
          <a:p>
            <a:fld id="{2066355A-084C-D24E-9AD2-7E4FC41EA627}" type="slidenum">
              <a:rPr lang="en-US" smtClean="0"/>
              <a:pPr/>
              <a:t>108</a:t>
            </a:fld>
            <a:endParaRPr lang="en-US" dirty="0"/>
          </a:p>
        </p:txBody>
      </p:sp>
      <p:sp>
        <p:nvSpPr>
          <p:cNvPr id="5" name="Прямоугольник 4">
            <a:extLst>
              <a:ext uri="{FF2B5EF4-FFF2-40B4-BE49-F238E27FC236}">
                <a16:creationId xmlns:a16="http://schemas.microsoft.com/office/drawing/2014/main" id="{9A88DCBA-CB5C-41CA-8065-2FFF95619A85}"/>
              </a:ext>
            </a:extLst>
          </p:cNvPr>
          <p:cNvSpPr/>
          <p:nvPr/>
        </p:nvSpPr>
        <p:spPr>
          <a:xfrm>
            <a:off x="684212" y="1086870"/>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(3 части) 15 дней</a:t>
            </a:r>
          </a:p>
        </p:txBody>
      </p:sp>
      <p:sp>
        <p:nvSpPr>
          <p:cNvPr id="6" name="Прямоугольник 5">
            <a:extLst>
              <a:ext uri="{FF2B5EF4-FFF2-40B4-BE49-F238E27FC236}">
                <a16:creationId xmlns:a16="http://schemas.microsoft.com/office/drawing/2014/main" id="{64726A7E-869D-4421-B8A4-2080B8308819}"/>
              </a:ext>
            </a:extLst>
          </p:cNvPr>
          <p:cNvSpPr/>
          <p:nvPr/>
        </p:nvSpPr>
        <p:spPr>
          <a:xfrm>
            <a:off x="3161347" y="1086870"/>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Рассмотрение и оценка 1ч. 2(5)</a:t>
            </a:r>
            <a:r>
              <a:rPr lang="ru-RU" sz="1400" dirty="0" err="1"/>
              <a:t>р.д</a:t>
            </a:r>
            <a:r>
              <a:rPr lang="ru-RU" sz="1400" dirty="0"/>
              <a:t>.</a:t>
            </a:r>
          </a:p>
        </p:txBody>
      </p:sp>
      <p:sp>
        <p:nvSpPr>
          <p:cNvPr id="7" name="Прямоугольник 6">
            <a:extLst>
              <a:ext uri="{FF2B5EF4-FFF2-40B4-BE49-F238E27FC236}">
                <a16:creationId xmlns:a16="http://schemas.microsoft.com/office/drawing/2014/main" id="{F28A2779-4F12-43BE-9487-613F410E8B99}"/>
              </a:ext>
            </a:extLst>
          </p:cNvPr>
          <p:cNvSpPr/>
          <p:nvPr/>
        </p:nvSpPr>
        <p:spPr>
          <a:xfrm>
            <a:off x="4768215" y="1086870"/>
            <a:ext cx="466724"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ЦП</a:t>
            </a:r>
          </a:p>
        </p:txBody>
      </p:sp>
      <p:sp>
        <p:nvSpPr>
          <p:cNvPr id="8" name="Прямоугольник 7">
            <a:extLst>
              <a:ext uri="{FF2B5EF4-FFF2-40B4-BE49-F238E27FC236}">
                <a16:creationId xmlns:a16="http://schemas.microsoft.com/office/drawing/2014/main" id="{C2CAD914-C3D7-4833-990F-4FA087A32F09}"/>
              </a:ext>
            </a:extLst>
          </p:cNvPr>
          <p:cNvSpPr/>
          <p:nvPr/>
        </p:nvSpPr>
        <p:spPr>
          <a:xfrm>
            <a:off x="5256847" y="108686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Рассмотрение и оценка 2ч. 2 </a:t>
            </a:r>
            <a:r>
              <a:rPr lang="ru-RU" sz="1400" dirty="0" err="1"/>
              <a:t>р.д</a:t>
            </a:r>
            <a:r>
              <a:rPr lang="ru-RU" sz="1400" dirty="0"/>
              <a:t>.</a:t>
            </a:r>
          </a:p>
        </p:txBody>
      </p:sp>
      <p:sp>
        <p:nvSpPr>
          <p:cNvPr id="9" name="Прямоугольник 8">
            <a:extLst>
              <a:ext uri="{FF2B5EF4-FFF2-40B4-BE49-F238E27FC236}">
                <a16:creationId xmlns:a16="http://schemas.microsoft.com/office/drawing/2014/main" id="{36F7D21F-6F02-4235-93CE-8C9F61C1FF65}"/>
              </a:ext>
            </a:extLst>
          </p:cNvPr>
          <p:cNvSpPr/>
          <p:nvPr/>
        </p:nvSpPr>
        <p:spPr>
          <a:xfrm>
            <a:off x="6841807" y="108686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1 </a:t>
            </a:r>
            <a:r>
              <a:rPr lang="ru-RU" sz="1400" dirty="0" err="1"/>
              <a:t>р.д</a:t>
            </a:r>
            <a:endParaRPr lang="ru-RU" sz="1400" dirty="0"/>
          </a:p>
        </p:txBody>
      </p:sp>
      <p:sp>
        <p:nvSpPr>
          <p:cNvPr id="10" name="Прямоугольник 9">
            <a:extLst>
              <a:ext uri="{FF2B5EF4-FFF2-40B4-BE49-F238E27FC236}">
                <a16:creationId xmlns:a16="http://schemas.microsoft.com/office/drawing/2014/main" id="{D0B56FB0-A953-46C1-92C4-8B49524D4ABF}"/>
              </a:ext>
            </a:extLst>
          </p:cNvPr>
          <p:cNvSpPr/>
          <p:nvPr/>
        </p:nvSpPr>
        <p:spPr>
          <a:xfrm>
            <a:off x="684212" y="1726930"/>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(3 части) 15 дней</a:t>
            </a:r>
          </a:p>
        </p:txBody>
      </p:sp>
      <p:sp>
        <p:nvSpPr>
          <p:cNvPr id="13" name="Прямоугольник 12">
            <a:extLst>
              <a:ext uri="{FF2B5EF4-FFF2-40B4-BE49-F238E27FC236}">
                <a16:creationId xmlns:a16="http://schemas.microsoft.com/office/drawing/2014/main" id="{18434942-9BAC-4A2D-A58A-A4662563EEEF}"/>
              </a:ext>
            </a:extLst>
          </p:cNvPr>
          <p:cNvSpPr/>
          <p:nvPr/>
        </p:nvSpPr>
        <p:spPr>
          <a:xfrm>
            <a:off x="3139439" y="172692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Рассмотрение и оценка 2ч. 2 </a:t>
            </a:r>
            <a:r>
              <a:rPr lang="ru-RU" sz="1400" dirty="0" err="1"/>
              <a:t>р.д</a:t>
            </a:r>
            <a:r>
              <a:rPr lang="ru-RU" sz="1400" dirty="0"/>
              <a:t>.</a:t>
            </a:r>
          </a:p>
        </p:txBody>
      </p:sp>
      <p:sp>
        <p:nvSpPr>
          <p:cNvPr id="14" name="Прямоугольник 13">
            <a:extLst>
              <a:ext uri="{FF2B5EF4-FFF2-40B4-BE49-F238E27FC236}">
                <a16:creationId xmlns:a16="http://schemas.microsoft.com/office/drawing/2014/main" id="{2B5A71C0-4B6D-4026-8810-DD4838B73606}"/>
              </a:ext>
            </a:extLst>
          </p:cNvPr>
          <p:cNvSpPr/>
          <p:nvPr/>
        </p:nvSpPr>
        <p:spPr>
          <a:xfrm>
            <a:off x="4724399" y="172692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1 </a:t>
            </a:r>
            <a:r>
              <a:rPr lang="ru-RU" sz="1400" dirty="0" err="1"/>
              <a:t>р.д</a:t>
            </a:r>
            <a:endParaRPr lang="ru-RU" sz="1400" dirty="0"/>
          </a:p>
        </p:txBody>
      </p:sp>
      <p:sp>
        <p:nvSpPr>
          <p:cNvPr id="15" name="Прямоугольник 14">
            <a:extLst>
              <a:ext uri="{FF2B5EF4-FFF2-40B4-BE49-F238E27FC236}">
                <a16:creationId xmlns:a16="http://schemas.microsoft.com/office/drawing/2014/main" id="{ABB05930-DA29-4433-91D0-6F40012386F1}"/>
              </a:ext>
            </a:extLst>
          </p:cNvPr>
          <p:cNvSpPr/>
          <p:nvPr/>
        </p:nvSpPr>
        <p:spPr>
          <a:xfrm>
            <a:off x="684212" y="2706713"/>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15 дней</a:t>
            </a:r>
          </a:p>
        </p:txBody>
      </p:sp>
      <p:sp>
        <p:nvSpPr>
          <p:cNvPr id="17" name="Прямоугольник 16">
            <a:extLst>
              <a:ext uri="{FF2B5EF4-FFF2-40B4-BE49-F238E27FC236}">
                <a16:creationId xmlns:a16="http://schemas.microsoft.com/office/drawing/2014/main" id="{E473F0E8-5802-426E-9DC9-4D7264186890}"/>
              </a:ext>
            </a:extLst>
          </p:cNvPr>
          <p:cNvSpPr/>
          <p:nvPr/>
        </p:nvSpPr>
        <p:spPr>
          <a:xfrm>
            <a:off x="3628071" y="2706713"/>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2 </a:t>
            </a:r>
            <a:r>
              <a:rPr lang="ru-RU" sz="1400" dirty="0" err="1"/>
              <a:t>р.д</a:t>
            </a:r>
            <a:r>
              <a:rPr lang="ru-RU" sz="1400" dirty="0"/>
              <a:t>.</a:t>
            </a:r>
          </a:p>
        </p:txBody>
      </p:sp>
      <p:sp>
        <p:nvSpPr>
          <p:cNvPr id="18" name="Прямоугольник 17">
            <a:extLst>
              <a:ext uri="{FF2B5EF4-FFF2-40B4-BE49-F238E27FC236}">
                <a16:creationId xmlns:a16="http://schemas.microsoft.com/office/drawing/2014/main" id="{2498E240-8E29-405D-B878-CB87FDAF5038}"/>
              </a:ext>
            </a:extLst>
          </p:cNvPr>
          <p:cNvSpPr/>
          <p:nvPr/>
        </p:nvSpPr>
        <p:spPr>
          <a:xfrm>
            <a:off x="3161347" y="2706713"/>
            <a:ext cx="466724"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ЦП</a:t>
            </a:r>
          </a:p>
        </p:txBody>
      </p:sp>
      <p:sp>
        <p:nvSpPr>
          <p:cNvPr id="19" name="Прямоугольник 18">
            <a:extLst>
              <a:ext uri="{FF2B5EF4-FFF2-40B4-BE49-F238E27FC236}">
                <a16:creationId xmlns:a16="http://schemas.microsoft.com/office/drawing/2014/main" id="{8EADBAC1-9A1D-483F-8453-23778CD02614}"/>
              </a:ext>
            </a:extLst>
          </p:cNvPr>
          <p:cNvSpPr/>
          <p:nvPr/>
        </p:nvSpPr>
        <p:spPr>
          <a:xfrm>
            <a:off x="684212" y="3445853"/>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7 дней</a:t>
            </a:r>
          </a:p>
        </p:txBody>
      </p:sp>
      <p:sp>
        <p:nvSpPr>
          <p:cNvPr id="21" name="Прямоугольник 20">
            <a:extLst>
              <a:ext uri="{FF2B5EF4-FFF2-40B4-BE49-F238E27FC236}">
                <a16:creationId xmlns:a16="http://schemas.microsoft.com/office/drawing/2014/main" id="{C21B98C3-33C5-4F52-998B-C1E0213BC606}"/>
              </a:ext>
            </a:extLst>
          </p:cNvPr>
          <p:cNvSpPr/>
          <p:nvPr/>
        </p:nvSpPr>
        <p:spPr>
          <a:xfrm>
            <a:off x="3628071" y="3445853"/>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2 </a:t>
            </a:r>
            <a:r>
              <a:rPr lang="ru-RU" sz="1400" dirty="0" err="1"/>
              <a:t>р.д</a:t>
            </a:r>
            <a:r>
              <a:rPr lang="ru-RU" sz="1400" dirty="0"/>
              <a:t>.</a:t>
            </a:r>
          </a:p>
        </p:txBody>
      </p:sp>
      <p:sp>
        <p:nvSpPr>
          <p:cNvPr id="22" name="Прямоугольник 21">
            <a:extLst>
              <a:ext uri="{FF2B5EF4-FFF2-40B4-BE49-F238E27FC236}">
                <a16:creationId xmlns:a16="http://schemas.microsoft.com/office/drawing/2014/main" id="{52C48F5F-100A-400E-860B-60F590D04744}"/>
              </a:ext>
            </a:extLst>
          </p:cNvPr>
          <p:cNvSpPr/>
          <p:nvPr/>
        </p:nvSpPr>
        <p:spPr>
          <a:xfrm>
            <a:off x="3161347" y="3445853"/>
            <a:ext cx="466724"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ЦП</a:t>
            </a:r>
          </a:p>
        </p:txBody>
      </p:sp>
      <p:sp>
        <p:nvSpPr>
          <p:cNvPr id="23" name="Прямоугольник 22">
            <a:extLst>
              <a:ext uri="{FF2B5EF4-FFF2-40B4-BE49-F238E27FC236}">
                <a16:creationId xmlns:a16="http://schemas.microsoft.com/office/drawing/2014/main" id="{B4BF1AE5-357D-4BAF-B8FD-951BDD622213}"/>
              </a:ext>
            </a:extLst>
          </p:cNvPr>
          <p:cNvSpPr/>
          <p:nvPr/>
        </p:nvSpPr>
        <p:spPr>
          <a:xfrm>
            <a:off x="689931" y="4351020"/>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4 </a:t>
            </a:r>
            <a:r>
              <a:rPr lang="ru-RU" sz="1400" dirty="0" err="1"/>
              <a:t>р.д</a:t>
            </a:r>
            <a:r>
              <a:rPr lang="ru-RU" sz="1400" dirty="0"/>
              <a:t>.</a:t>
            </a:r>
          </a:p>
        </p:txBody>
      </p:sp>
      <p:sp>
        <p:nvSpPr>
          <p:cNvPr id="25" name="Прямоугольник 24">
            <a:extLst>
              <a:ext uri="{FF2B5EF4-FFF2-40B4-BE49-F238E27FC236}">
                <a16:creationId xmlns:a16="http://schemas.microsoft.com/office/drawing/2014/main" id="{F7748BF4-44CE-4931-A53C-080ACA0FF4C2}"/>
              </a:ext>
            </a:extLst>
          </p:cNvPr>
          <p:cNvSpPr/>
          <p:nvPr/>
        </p:nvSpPr>
        <p:spPr>
          <a:xfrm>
            <a:off x="3150876" y="435101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2 </a:t>
            </a:r>
            <a:r>
              <a:rPr lang="ru-RU" sz="1400" dirty="0" err="1"/>
              <a:t>р.д</a:t>
            </a:r>
            <a:r>
              <a:rPr lang="ru-RU" sz="1400" dirty="0"/>
              <a:t>.</a:t>
            </a:r>
          </a:p>
        </p:txBody>
      </p:sp>
      <p:sp>
        <p:nvSpPr>
          <p:cNvPr id="27" name="TextBox 26">
            <a:extLst>
              <a:ext uri="{FF2B5EF4-FFF2-40B4-BE49-F238E27FC236}">
                <a16:creationId xmlns:a16="http://schemas.microsoft.com/office/drawing/2014/main" id="{CE56447C-8373-4EF9-B7C5-7789016EC177}"/>
              </a:ext>
            </a:extLst>
          </p:cNvPr>
          <p:cNvSpPr txBox="1"/>
          <p:nvPr/>
        </p:nvSpPr>
        <p:spPr>
          <a:xfrm>
            <a:off x="684213" y="4015740"/>
            <a:ext cx="588327"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ЭЗК</a:t>
            </a:r>
          </a:p>
        </p:txBody>
      </p:sp>
      <p:sp>
        <p:nvSpPr>
          <p:cNvPr id="28" name="TextBox 27">
            <a:extLst>
              <a:ext uri="{FF2B5EF4-FFF2-40B4-BE49-F238E27FC236}">
                <a16:creationId xmlns:a16="http://schemas.microsoft.com/office/drawing/2014/main" id="{83A9B111-00D8-40D5-808E-90BDB8E9917A}"/>
              </a:ext>
            </a:extLst>
          </p:cNvPr>
          <p:cNvSpPr txBox="1"/>
          <p:nvPr/>
        </p:nvSpPr>
        <p:spPr>
          <a:xfrm>
            <a:off x="684213" y="2284171"/>
            <a:ext cx="588327"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ЭА</a:t>
            </a:r>
          </a:p>
        </p:txBody>
      </p:sp>
      <p:sp>
        <p:nvSpPr>
          <p:cNvPr id="29" name="TextBox 28">
            <a:extLst>
              <a:ext uri="{FF2B5EF4-FFF2-40B4-BE49-F238E27FC236}">
                <a16:creationId xmlns:a16="http://schemas.microsoft.com/office/drawing/2014/main" id="{A583222F-DBA0-421C-98B0-4B6898C57DFD}"/>
              </a:ext>
            </a:extLst>
          </p:cNvPr>
          <p:cNvSpPr txBox="1"/>
          <p:nvPr/>
        </p:nvSpPr>
        <p:spPr>
          <a:xfrm>
            <a:off x="5385591" y="2792535"/>
            <a:ext cx="2653509"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&gt; 300 млн. руб. (2 млрд.)</a:t>
            </a:r>
          </a:p>
        </p:txBody>
      </p:sp>
      <p:sp>
        <p:nvSpPr>
          <p:cNvPr id="31" name="TextBox 30">
            <a:extLst>
              <a:ext uri="{FF2B5EF4-FFF2-40B4-BE49-F238E27FC236}">
                <a16:creationId xmlns:a16="http://schemas.microsoft.com/office/drawing/2014/main" id="{DF96FBD8-19EF-4EDB-8F9B-DBDA6A61B2A3}"/>
              </a:ext>
            </a:extLst>
          </p:cNvPr>
          <p:cNvSpPr txBox="1"/>
          <p:nvPr/>
        </p:nvSpPr>
        <p:spPr>
          <a:xfrm>
            <a:off x="684213" y="703083"/>
            <a:ext cx="588327"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ЭК</a:t>
            </a:r>
          </a:p>
        </p:txBody>
      </p:sp>
      <p:sp>
        <p:nvSpPr>
          <p:cNvPr id="32" name="TextBox 31">
            <a:extLst>
              <a:ext uri="{FF2B5EF4-FFF2-40B4-BE49-F238E27FC236}">
                <a16:creationId xmlns:a16="http://schemas.microsoft.com/office/drawing/2014/main" id="{45BCB036-E9A5-4D06-9117-EB644B890973}"/>
              </a:ext>
            </a:extLst>
          </p:cNvPr>
          <p:cNvSpPr txBox="1"/>
          <p:nvPr/>
        </p:nvSpPr>
        <p:spPr>
          <a:xfrm>
            <a:off x="6309359" y="1674251"/>
            <a:ext cx="2851629" cy="646331"/>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Стройка или без оценки 1х частей</a:t>
            </a:r>
          </a:p>
        </p:txBody>
      </p:sp>
    </p:spTree>
    <p:extLst>
      <p:ext uri="{BB962C8B-B14F-4D97-AF65-F5344CB8AC3E}">
        <p14:creationId xmlns:p14="http://schemas.microsoft.com/office/powerpoint/2010/main" val="13387513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600" dirty="0"/>
          </a:p>
        </p:txBody>
      </p:sp>
      <p:sp>
        <p:nvSpPr>
          <p:cNvPr id="3" name="Номер слайда 2">
            <a:extLst>
              <a:ext uri="{FF2B5EF4-FFF2-40B4-BE49-F238E27FC236}">
                <a16:creationId xmlns:a16="http://schemas.microsoft.com/office/drawing/2014/main" id="{6A887A3F-B9B3-417B-9EAF-893E9039CD5C}"/>
              </a:ext>
            </a:extLst>
          </p:cNvPr>
          <p:cNvSpPr>
            <a:spLocks noGrp="1"/>
          </p:cNvSpPr>
          <p:nvPr>
            <p:ph type="sldNum" sz="quarter" idx="12"/>
          </p:nvPr>
        </p:nvSpPr>
        <p:spPr/>
        <p:txBody>
          <a:bodyPr/>
          <a:lstStyle/>
          <a:p>
            <a:fld id="{2066355A-084C-D24E-9AD2-7E4FC41EA627}" type="slidenum">
              <a:rPr lang="en-US" smtClean="0"/>
              <a:pPr/>
              <a:t>109</a:t>
            </a:fld>
            <a:endParaRPr lang="en-US" dirty="0"/>
          </a:p>
        </p:txBody>
      </p:sp>
      <p:sp>
        <p:nvSpPr>
          <p:cNvPr id="18" name="Прямоугольник 17">
            <a:extLst>
              <a:ext uri="{FF2B5EF4-FFF2-40B4-BE49-F238E27FC236}">
                <a16:creationId xmlns:a16="http://schemas.microsoft.com/office/drawing/2014/main" id="{93C2583B-FD23-4F5A-A267-1CB840D36232}"/>
              </a:ext>
            </a:extLst>
          </p:cNvPr>
          <p:cNvSpPr/>
          <p:nvPr/>
        </p:nvSpPr>
        <p:spPr>
          <a:xfrm>
            <a:off x="1536454" y="2084969"/>
            <a:ext cx="6457164" cy="584775"/>
          </a:xfrm>
          <a:prstGeom prst="rect">
            <a:avLst/>
          </a:prstGeom>
        </p:spPr>
        <p:txBody>
          <a:bodyPr wrap="square">
            <a:spAutoFit/>
          </a:bodyPr>
          <a:lstStyle/>
          <a:p>
            <a:pPr lvl="0" algn="ctr">
              <a:spcBef>
                <a:spcPct val="20000"/>
              </a:spcBef>
              <a:spcAft>
                <a:spcPts val="600"/>
              </a:spcAft>
            </a:pPr>
            <a:r>
              <a:rPr lang="ru-RU" sz="3200" b="1" dirty="0">
                <a:solidFill>
                  <a:srgbClr val="0E779D"/>
                </a:solidFill>
                <a:cs typeface="Arial" panose="020B0604020202020204" pitchFamily="34" charset="0"/>
              </a:rPr>
              <a:t>Спасибо за внимание</a:t>
            </a:r>
          </a:p>
        </p:txBody>
      </p:sp>
      <p:pic>
        <p:nvPicPr>
          <p:cNvPr id="10" name="Рисунок 9" descr="Молоток судьи">
            <a:extLst>
              <a:ext uri="{FF2B5EF4-FFF2-40B4-BE49-F238E27FC236}">
                <a16:creationId xmlns:a16="http://schemas.microsoft.com/office/drawing/2014/main" id="{BA575B93-970E-4A88-8785-6DC4709D72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4824" y="2782986"/>
            <a:ext cx="2437588" cy="2437588"/>
          </a:xfrm>
          <a:prstGeom prst="rect">
            <a:avLst/>
          </a:prstGeom>
        </p:spPr>
      </p:pic>
      <p:pic>
        <p:nvPicPr>
          <p:cNvPr id="6" name="Рисунок 5" descr="Лектор">
            <a:extLst>
              <a:ext uri="{FF2B5EF4-FFF2-40B4-BE49-F238E27FC236}">
                <a16:creationId xmlns:a16="http://schemas.microsoft.com/office/drawing/2014/main" id="{A724AB96-5FDB-4111-ACB5-15C7E0AC8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1977" y="1137373"/>
            <a:ext cx="914400" cy="914400"/>
          </a:xfrm>
          <a:prstGeom prst="rect">
            <a:avLst/>
          </a:prstGeom>
        </p:spPr>
      </p:pic>
      <p:sp>
        <p:nvSpPr>
          <p:cNvPr id="8" name="Прямоугольник 7">
            <a:extLst>
              <a:ext uri="{FF2B5EF4-FFF2-40B4-BE49-F238E27FC236}">
                <a16:creationId xmlns:a16="http://schemas.microsoft.com/office/drawing/2014/main" id="{85F744F6-BBAF-42C8-834A-4DC5FC1B342E}"/>
              </a:ext>
            </a:extLst>
          </p:cNvPr>
          <p:cNvSpPr/>
          <p:nvPr/>
        </p:nvSpPr>
        <p:spPr>
          <a:xfrm>
            <a:off x="358836" y="0"/>
            <a:ext cx="6734114"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222BCDBA-0328-4CD7-9C4F-6DA470ED65AD}"/>
              </a:ext>
            </a:extLst>
          </p:cNvPr>
          <p:cNvSpPr/>
          <p:nvPr/>
        </p:nvSpPr>
        <p:spPr>
          <a:xfrm>
            <a:off x="2409886" y="0"/>
            <a:ext cx="6734114"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0357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2B77CC6-7E44-4597-AF44-F65B6D8EC59C}"/>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
        <p:nvSpPr>
          <p:cNvPr id="6" name="TextBox 5">
            <a:extLst>
              <a:ext uri="{FF2B5EF4-FFF2-40B4-BE49-F238E27FC236}">
                <a16:creationId xmlns:a16="http://schemas.microsoft.com/office/drawing/2014/main" id="{B4B445A6-DB99-4A0D-AF9D-592F90F21166}"/>
              </a:ext>
            </a:extLst>
          </p:cNvPr>
          <p:cNvSpPr txBox="1"/>
          <p:nvPr/>
        </p:nvSpPr>
        <p:spPr>
          <a:xfrm>
            <a:off x="415349" y="762120"/>
            <a:ext cx="8155244" cy="4365811"/>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pPr>
            <a:r>
              <a:rPr lang="ru-RU" sz="1800" b="1" dirty="0">
                <a:effectLst/>
                <a:latin typeface="+mj-lt"/>
                <a:ea typeface="Calibri" panose="020F0502020204030204" pitchFamily="34" charset="0"/>
              </a:rPr>
              <a:t>Согласие субъекта персональных данных</a:t>
            </a:r>
            <a:r>
              <a:rPr lang="ru-RU" sz="1800" dirty="0">
                <a:effectLst/>
                <a:latin typeface="+mj-lt"/>
                <a:ea typeface="Calibri" panose="020F0502020204030204" pitchFamily="34" charset="0"/>
              </a:rPr>
              <a:t> на обработку персональных данных, содержащихся в информации и документах, предусмотренных Законом №44-ФЗ, </a:t>
            </a:r>
            <a:r>
              <a:rPr lang="ru-RU" sz="1800" b="1" dirty="0">
                <a:effectLst/>
                <a:latin typeface="+mj-lt"/>
                <a:ea typeface="Calibri" panose="020F0502020204030204" pitchFamily="34" charset="0"/>
              </a:rPr>
              <a:t>не требуется</a:t>
            </a:r>
            <a:r>
              <a:rPr lang="ru-RU" sz="1800" dirty="0">
                <a:effectLst/>
                <a:latin typeface="+mj-lt"/>
                <a:ea typeface="Calibri" panose="020F0502020204030204" pitchFamily="34" charset="0"/>
              </a:rPr>
              <a:t> при обработке персональных данных в целях, предусмотренных Законом №44-ФЗ. </a:t>
            </a:r>
          </a:p>
          <a:p>
            <a:pPr marL="457200">
              <a:spcAft>
                <a:spcPts val="1200"/>
              </a:spcAft>
            </a:pPr>
            <a:r>
              <a:rPr lang="ru-RU" sz="1800" kern="1200" dirty="0">
                <a:effectLst/>
                <a:latin typeface="+mj-lt"/>
                <a:ea typeface="+mn-ea"/>
              </a:rPr>
              <a:t>При проведении открытых электронных процедур, </a:t>
            </a:r>
            <a:r>
              <a:rPr lang="ru-RU" sz="1800" b="1" kern="1200" dirty="0">
                <a:effectLst/>
                <a:latin typeface="+mj-lt"/>
                <a:ea typeface="+mn-ea"/>
              </a:rPr>
              <a:t>вместо документации о закупке – заказчик формирует</a:t>
            </a:r>
            <a:r>
              <a:rPr lang="ru-RU" sz="1800" kern="1200" dirty="0">
                <a:effectLst/>
                <a:latin typeface="+mj-lt"/>
                <a:ea typeface="+mn-ea"/>
              </a:rPr>
              <a:t> и размещает вместе с извещением о закупке следующие документы:</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b="1" u="sng" kern="1200" dirty="0">
                <a:effectLst/>
                <a:latin typeface="+mj-lt"/>
                <a:ea typeface="+mn-ea"/>
              </a:rPr>
              <a:t>описание объекта закупки</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b="1" u="sng" kern="1200" dirty="0">
                <a:effectLst/>
                <a:latin typeface="+mj-lt"/>
                <a:ea typeface="+mn-ea"/>
              </a:rPr>
              <a:t>обоснование НМЦК</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b="1" u="sng" kern="1200" dirty="0">
                <a:effectLst/>
                <a:latin typeface="+mj-lt"/>
                <a:ea typeface="+mn-ea"/>
              </a:rPr>
              <a:t>требования к содержанию и составу заявки и инструкция по её заполнению</a:t>
            </a:r>
            <a:endParaRPr lang="ru-RU" sz="1800" dirty="0">
              <a:effectLst/>
              <a:latin typeface="+mj-lt"/>
              <a:ea typeface="Calibri" panose="020F0502020204030204" pitchFamily="34" charset="0"/>
            </a:endParaRPr>
          </a:p>
          <a:p>
            <a:pPr marL="342900" lvl="0" indent="-342900" algn="just">
              <a:spcAft>
                <a:spcPts val="1200"/>
              </a:spcAft>
              <a:buFont typeface="Wingdings" panose="05000000000000000000" pitchFamily="2" charset="2"/>
              <a:buChar char=""/>
            </a:pPr>
            <a:r>
              <a:rPr lang="ru-RU" sz="1800" b="1" u="sng" kern="1200" dirty="0">
                <a:effectLst/>
                <a:latin typeface="+mj-lt"/>
                <a:ea typeface="+mn-ea"/>
              </a:rPr>
              <a:t>порядок рассмотрения и оценки заявок на участие в конкурсах</a:t>
            </a:r>
            <a:endParaRPr lang="ru-RU" sz="1800" dirty="0">
              <a:effectLst/>
              <a:latin typeface="+mj-lt"/>
              <a:ea typeface="Calibri" panose="020F0502020204030204" pitchFamily="34" charset="0"/>
            </a:endParaRPr>
          </a:p>
          <a:p>
            <a:pPr marL="342900" lvl="0" indent="-342900" algn="just">
              <a:spcAft>
                <a:spcPts val="1200"/>
              </a:spcAft>
              <a:buFont typeface="Wingdings" panose="05000000000000000000" pitchFamily="2" charset="2"/>
              <a:buChar char=""/>
            </a:pPr>
            <a:r>
              <a:rPr lang="ru-RU" sz="1800" b="1" u="sng" kern="1200" dirty="0">
                <a:effectLst/>
                <a:latin typeface="+mj-lt"/>
                <a:ea typeface="+mn-ea"/>
              </a:rPr>
              <a:t>проект контракта</a:t>
            </a:r>
            <a:endParaRPr lang="ru-RU" sz="1800" dirty="0">
              <a:effectLst/>
              <a:latin typeface="+mj-lt"/>
              <a:ea typeface="Calibri" panose="020F0502020204030204" pitchFamily="34" charset="0"/>
            </a:endParaRPr>
          </a:p>
        </p:txBody>
      </p:sp>
      <p:sp>
        <p:nvSpPr>
          <p:cNvPr id="4" name="TextBox 3">
            <a:extLst>
              <a:ext uri="{FF2B5EF4-FFF2-40B4-BE49-F238E27FC236}">
                <a16:creationId xmlns:a16="http://schemas.microsoft.com/office/drawing/2014/main" id="{0E8ABE14-873F-420D-ABFB-366FBD9C2464}"/>
              </a:ext>
            </a:extLst>
          </p:cNvPr>
          <p:cNvSpPr txBox="1"/>
          <p:nvPr/>
        </p:nvSpPr>
        <p:spPr>
          <a:xfrm>
            <a:off x="358835" y="-66730"/>
            <a:ext cx="6598555" cy="461665"/>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a:t>
            </a:r>
            <a:endParaRPr lang="ru-RU" sz="24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82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топка журналов на столе">
            <a:extLst>
              <a:ext uri="{FF2B5EF4-FFF2-40B4-BE49-F238E27FC236}">
                <a16:creationId xmlns:a16="http://schemas.microsoft.com/office/drawing/2014/main" id="{384A8C6B-6D16-4463-B600-E4AE882A2711}"/>
              </a:ext>
            </a:extLst>
          </p:cNvPr>
          <p:cNvPicPr>
            <a:picLocks noChangeAspect="1"/>
          </p:cNvPicPr>
          <p:nvPr/>
        </p:nvPicPr>
        <p:blipFill>
          <a:blip r:embed="rId2"/>
          <a:stretch>
            <a:fillRect/>
          </a:stretch>
        </p:blipFill>
        <p:spPr>
          <a:xfrm>
            <a:off x="358836" y="745140"/>
            <a:ext cx="8785164" cy="4398360"/>
          </a:xfrm>
          <a:prstGeom prst="rect">
            <a:avLst/>
          </a:prstGeom>
        </p:spPr>
      </p:pic>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
        <p:nvSpPr>
          <p:cNvPr id="5" name="TextBox 4">
            <a:extLst>
              <a:ext uri="{FF2B5EF4-FFF2-40B4-BE49-F238E27FC236}">
                <a16:creationId xmlns:a16="http://schemas.microsoft.com/office/drawing/2014/main" id="{36319F36-92E7-4786-AD5A-044A31ED2266}"/>
              </a:ext>
            </a:extLst>
          </p:cNvPr>
          <p:cNvSpPr txBox="1"/>
          <p:nvPr/>
        </p:nvSpPr>
        <p:spPr>
          <a:xfrm>
            <a:off x="708917" y="941875"/>
            <a:ext cx="8076247" cy="2498120"/>
          </a:xfrm>
          <a:prstGeom prst="rect">
            <a:avLst/>
          </a:prstGeom>
          <a:noFill/>
        </p:spPr>
        <p:txBody>
          <a:bodyPr wrap="square">
            <a:spAutoFit/>
          </a:bodyPr>
          <a:lstStyle/>
          <a:p>
            <a:pPr marL="457200">
              <a:spcAft>
                <a:spcPts val="1200"/>
              </a:spcAft>
            </a:pPr>
            <a:r>
              <a:rPr lang="ru-RU" sz="1800" kern="1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Правила и особенности проведения закупки, которые ранее устанавливались в документации о закупке, теперь указываются в извещении.</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kern="1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Документация о закупке формируется только для закрытых закупок.</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b="1"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Порядок аккредитации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и обмена сведениями об аккредитованных участниках между ЕРУЗ и электронными площадками устанавливается Правительством РФ. </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9108C070-3BF5-47D9-BF85-9A1D9B14320A}"/>
              </a:ext>
            </a:extLst>
          </p:cNvPr>
          <p:cNvSpPr txBox="1"/>
          <p:nvPr/>
        </p:nvSpPr>
        <p:spPr>
          <a:xfrm>
            <a:off x="358835" y="-77083"/>
            <a:ext cx="6591929" cy="461665"/>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a:t>
            </a:r>
            <a:endParaRPr lang="ru-RU" sz="24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395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587F1CA-ED89-4C97-9337-5912868AC14E}"/>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
        <p:nvSpPr>
          <p:cNvPr id="4" name="TextBox 3">
            <a:extLst>
              <a:ext uri="{FF2B5EF4-FFF2-40B4-BE49-F238E27FC236}">
                <a16:creationId xmlns:a16="http://schemas.microsoft.com/office/drawing/2014/main" id="{F7351C17-45E2-4A9D-BAB0-23D4EA9D5AF9}"/>
              </a:ext>
            </a:extLst>
          </p:cNvPr>
          <p:cNvSpPr txBox="1"/>
          <p:nvPr/>
        </p:nvSpPr>
        <p:spPr>
          <a:xfrm>
            <a:off x="494378" y="745803"/>
            <a:ext cx="8155244" cy="4407169"/>
          </a:xfrm>
          <a:prstGeom prst="rect">
            <a:avLst/>
          </a:prstGeom>
          <a:noFill/>
        </p:spPr>
        <p:txBody>
          <a:bodyPr wrap="square">
            <a:spAutoFit/>
          </a:bodyPr>
          <a:lstStyle/>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В Законе №44-ФЗ начинают разграничивать понятия </a:t>
            </a:r>
            <a:r>
              <a:rPr lang="ru-RU" sz="1800" b="1" kern="1200" dirty="0">
                <a:solidFill>
                  <a:srgbClr val="000000"/>
                </a:solidFill>
                <a:effectLst/>
                <a:latin typeface="Times New Roman" panose="02020603050405020304" pitchFamily="18" charset="0"/>
                <a:ea typeface="Calibri" panose="020F0502020204030204" pitchFamily="34" charset="0"/>
              </a:rPr>
              <a:t>ЕИС</a:t>
            </a:r>
            <a:r>
              <a:rPr lang="ru-RU" sz="1800" kern="1200" dirty="0">
                <a:solidFill>
                  <a:srgbClr val="000000"/>
                </a:solidFill>
                <a:effectLst/>
                <a:latin typeface="Times New Roman" panose="02020603050405020304" pitchFamily="18" charset="0"/>
                <a:ea typeface="Calibri" panose="020F0502020204030204" pitchFamily="34" charset="0"/>
              </a:rPr>
              <a:t> и «</a:t>
            </a:r>
            <a:r>
              <a:rPr lang="ru-RU" sz="1800" b="1" kern="1200" dirty="0">
                <a:solidFill>
                  <a:srgbClr val="000000"/>
                </a:solidFill>
                <a:effectLst/>
                <a:latin typeface="Times New Roman" panose="02020603050405020304" pitchFamily="18" charset="0"/>
                <a:ea typeface="Calibri" panose="020F0502020204030204" pitchFamily="34" charset="0"/>
              </a:rPr>
              <a:t>официальный сайт</a:t>
            </a:r>
            <a:r>
              <a:rPr lang="ru-RU" sz="1800" kern="1200" dirty="0">
                <a:solidFill>
                  <a:srgbClr val="000000"/>
                </a:solidFill>
                <a:effectLst/>
                <a:latin typeface="Times New Roman" panose="02020603050405020304" pitchFamily="18" charset="0"/>
                <a:ea typeface="Calibri" panose="020F0502020204030204" pitchFamily="34" charset="0"/>
              </a:rPr>
              <a:t>». Когда в тексте Закона №44-ФЗ указывается </a:t>
            </a:r>
            <a:r>
              <a:rPr lang="ru-RU" sz="1800" b="1" kern="1200" dirty="0">
                <a:solidFill>
                  <a:srgbClr val="000000"/>
                </a:solidFill>
                <a:effectLst/>
                <a:latin typeface="Times New Roman" panose="02020603050405020304" pitchFamily="18" charset="0"/>
                <a:ea typeface="Calibri" panose="020F0502020204030204" pitchFamily="34" charset="0"/>
              </a:rPr>
              <a:t>«официальный сайт»</a:t>
            </a:r>
            <a:r>
              <a:rPr lang="ru-RU" sz="1800" kern="1200" dirty="0">
                <a:solidFill>
                  <a:srgbClr val="000000"/>
                </a:solidFill>
                <a:effectLst/>
                <a:latin typeface="Times New Roman" panose="02020603050405020304" pitchFamily="18" charset="0"/>
                <a:ea typeface="Calibri" panose="020F0502020204030204" pitchFamily="34" charset="0"/>
              </a:rPr>
              <a:t> имеется в виду размещение информации в открытом виде на сайте </a:t>
            </a:r>
            <a:r>
              <a:rPr lang="en-US" sz="1800" b="1" u="sng" kern="1200" dirty="0" err="1">
                <a:solidFill>
                  <a:srgbClr val="000000"/>
                </a:solidFill>
                <a:effectLst/>
                <a:latin typeface="Times New Roman" panose="02020603050405020304" pitchFamily="18" charset="0"/>
                <a:ea typeface="Calibri" panose="020F0502020204030204" pitchFamily="34" charset="0"/>
              </a:rPr>
              <a:t>zakupki</a:t>
            </a:r>
            <a:r>
              <a:rPr lang="ru-RU" sz="1800" b="1" u="sng" kern="1200" dirty="0">
                <a:solidFill>
                  <a:srgbClr val="000000"/>
                </a:solidFill>
                <a:effectLst/>
                <a:latin typeface="Times New Roman" panose="02020603050405020304" pitchFamily="18" charset="0"/>
                <a:ea typeface="Calibri" panose="020F0502020204030204" pitchFamily="34" charset="0"/>
              </a:rPr>
              <a:t>.</a:t>
            </a:r>
            <a:r>
              <a:rPr lang="en-US" sz="1800" b="1" u="sng" kern="1200" dirty="0">
                <a:solidFill>
                  <a:srgbClr val="000000"/>
                </a:solidFill>
                <a:effectLst/>
                <a:latin typeface="Times New Roman" panose="02020603050405020304" pitchFamily="18" charset="0"/>
                <a:ea typeface="Calibri" panose="020F0502020204030204" pitchFamily="34" charset="0"/>
              </a:rPr>
              <a:t>gov</a:t>
            </a:r>
            <a:r>
              <a:rPr lang="ru-RU" sz="1800" b="1" u="sng" kern="1200" dirty="0">
                <a:solidFill>
                  <a:srgbClr val="000000"/>
                </a:solidFill>
                <a:effectLst/>
                <a:latin typeface="Times New Roman" panose="02020603050405020304" pitchFamily="18" charset="0"/>
                <a:ea typeface="Calibri" panose="020F0502020204030204" pitchFamily="34" charset="0"/>
              </a:rPr>
              <a:t>.</a:t>
            </a:r>
            <a:r>
              <a:rPr lang="en-US" sz="1800" b="1" u="sng" kern="1200" dirty="0" err="1">
                <a:solidFill>
                  <a:srgbClr val="000000"/>
                </a:solidFill>
                <a:effectLst/>
                <a:latin typeface="Times New Roman" panose="02020603050405020304" pitchFamily="18" charset="0"/>
                <a:ea typeface="Calibri" panose="020F0502020204030204" pitchFamily="34" charset="0"/>
              </a:rPr>
              <a:t>ru</a:t>
            </a:r>
            <a:r>
              <a:rPr lang="ru-RU" sz="1800" kern="1200" dirty="0">
                <a:solidFill>
                  <a:srgbClr val="000000"/>
                </a:solidFill>
                <a:effectLst/>
                <a:latin typeface="Times New Roman" panose="02020603050405020304" pitchFamily="18" charset="0"/>
                <a:ea typeface="Calibri" panose="020F0502020204030204" pitchFamily="34" charset="0"/>
              </a:rPr>
              <a:t>, но в то же время, когда в Законе №44-ФЗ говориться о </a:t>
            </a:r>
            <a:r>
              <a:rPr lang="ru-RU" sz="1800" b="1" kern="1200" dirty="0">
                <a:solidFill>
                  <a:srgbClr val="000000"/>
                </a:solidFill>
                <a:effectLst/>
                <a:latin typeface="Times New Roman" panose="02020603050405020304" pitchFamily="18" charset="0"/>
                <a:ea typeface="Calibri" panose="020F0502020204030204" pitchFamily="34" charset="0"/>
              </a:rPr>
              <a:t>«формировании информации в ЕИС»</a:t>
            </a:r>
            <a:r>
              <a:rPr lang="ru-RU" sz="1800" kern="1200" dirty="0">
                <a:solidFill>
                  <a:srgbClr val="000000"/>
                </a:solidFill>
                <a:effectLst/>
                <a:latin typeface="Times New Roman" panose="02020603050405020304" pitchFamily="18" charset="0"/>
                <a:ea typeface="Calibri" panose="020F0502020204030204" pitchFamily="34" charset="0"/>
              </a:rPr>
              <a:t> - подразумевается работа в личном кабинете участника контрактной системы. Необходимо заметить, что Правительство РФ наделяется правом определять порядок размещения информации в ЕИС и соответственно на официальном сайте.</a:t>
            </a:r>
            <a:endParaRPr lang="ru-RU" sz="1800" dirty="0">
              <a:effectLst/>
              <a:latin typeface="Calibri" panose="020F0502020204030204" pitchFamily="34" charset="0"/>
              <a:ea typeface="Calibri" panose="020F0502020204030204" pitchFamily="34" charset="0"/>
            </a:endParaRPr>
          </a:p>
          <a:p>
            <a:pPr marL="228600">
              <a:lnSpc>
                <a:spcPct val="106000"/>
              </a:lnSpc>
              <a:spcAft>
                <a:spcPts val="800"/>
              </a:spcAft>
            </a:pPr>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ru-RU" sz="1800" b="1" kern="1200" dirty="0">
                <a:effectLst/>
                <a:latin typeface="Times New Roman" panose="02020603050405020304" pitchFamily="18" charset="0"/>
                <a:ea typeface="Calibri" panose="020F0502020204030204" pitchFamily="34" charset="0"/>
              </a:rPr>
              <a:t>Протоколы</a:t>
            </a:r>
            <a:r>
              <a:rPr lang="ru-RU" sz="1800" kern="1200" dirty="0">
                <a:effectLst/>
                <a:latin typeface="Times New Roman" panose="02020603050405020304" pitchFamily="18" charset="0"/>
                <a:ea typeface="Calibri" panose="020F0502020204030204" pitchFamily="34" charset="0"/>
              </a:rPr>
              <a:t> (не только по закупкам, но и о признании победителя уклонившимся от заключения контракта и т. д.) формируются в электронном виде на ЕИС или электронной площадке и подписываются электронной подписью заказчика (и членов закупочной комиссии при рассмотрении заявок).</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2879A37-7E16-4D82-8839-DC19119A6376}"/>
              </a:ext>
            </a:extLst>
          </p:cNvPr>
          <p:cNvSpPr txBox="1"/>
          <p:nvPr/>
        </p:nvSpPr>
        <p:spPr>
          <a:xfrm>
            <a:off x="358835" y="-12307"/>
            <a:ext cx="6591929" cy="461665"/>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a:t>
            </a:r>
            <a:endParaRPr lang="ru-RU" sz="24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42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E717911-EF4F-4499-A129-602A3A8381F3}"/>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
        <p:nvSpPr>
          <p:cNvPr id="4" name="TextBox 3">
            <a:extLst>
              <a:ext uri="{FF2B5EF4-FFF2-40B4-BE49-F238E27FC236}">
                <a16:creationId xmlns:a16="http://schemas.microsoft.com/office/drawing/2014/main" id="{59E40AC1-5C96-49D2-90EA-4D0DD54DD89F}"/>
              </a:ext>
            </a:extLst>
          </p:cNvPr>
          <p:cNvSpPr txBox="1"/>
          <p:nvPr/>
        </p:nvSpPr>
        <p:spPr>
          <a:xfrm>
            <a:off x="738663" y="955044"/>
            <a:ext cx="6632917" cy="2529860"/>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Начиная с 2022 года заказчики создают только комиссию по осуществлению закупок, которая не делится на единую, аукционную, конкурсную и т. д. и должна состоять не менее чем из </a:t>
            </a:r>
            <a:r>
              <a:rPr lang="ru-RU" sz="1800" b="1" kern="1200" dirty="0">
                <a:solidFill>
                  <a:srgbClr val="000000"/>
                </a:solidFill>
                <a:effectLst/>
                <a:latin typeface="Times New Roman" panose="02020603050405020304" pitchFamily="18" charset="0"/>
                <a:ea typeface="Calibri" panose="020F0502020204030204" pitchFamily="34" charset="0"/>
              </a:rPr>
              <a:t>трёх человек</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Члены комиссии могут участвовать в заседании с использованием систем видео-конференц-связи с соблюдением требований законодательства Российской Федерации о защите государственной тайны.</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B7282CF-E61D-44EF-8E18-EE5A4747AC31}"/>
              </a:ext>
            </a:extLst>
          </p:cNvPr>
          <p:cNvSpPr txBox="1"/>
          <p:nvPr/>
        </p:nvSpPr>
        <p:spPr>
          <a:xfrm>
            <a:off x="358835" y="132040"/>
            <a:ext cx="6585303" cy="465320"/>
          </a:xfrm>
          <a:prstGeom prst="rect">
            <a:avLst/>
          </a:prstGeom>
          <a:noFill/>
        </p:spPr>
        <p:txBody>
          <a:bodyPr wrap="square">
            <a:spAutoFit/>
          </a:bodyPr>
          <a:lstStyle/>
          <a:p>
            <a:pPr algn="ctr">
              <a:lnSpc>
                <a:spcPct val="106000"/>
              </a:lnSpc>
              <a:spcAft>
                <a:spcPts val="8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Комиссия по осуществлению закупок</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58D5D19B-CB0A-459C-8366-B5744EE89EDD}"/>
              </a:ext>
            </a:extLst>
          </p:cNvPr>
          <p:cNvSpPr txBox="1"/>
          <p:nvPr/>
        </p:nvSpPr>
        <p:spPr>
          <a:xfrm>
            <a:off x="1464364" y="3661706"/>
            <a:ext cx="6119337" cy="1200329"/>
          </a:xfrm>
          <a:prstGeom prst="rect">
            <a:avLst/>
          </a:prstGeom>
          <a:noFill/>
          <a:ln>
            <a:solidFill>
              <a:srgbClr val="FF0000"/>
            </a:solidFill>
          </a:ln>
        </p:spPr>
        <p:txBody>
          <a:bodyPr wrap="square">
            <a:spAutoFit/>
          </a:bodyPr>
          <a:lstStyle/>
          <a:p>
            <a:r>
              <a:rPr lang="ru-RU" dirty="0"/>
              <a:t>Статья 109. Особенности заключения государственных контрактов на оказание услуг связи для обеспечения обороны страны, безопасности государства, правопорядка с единственным исполнителем – утратит силу</a:t>
            </a:r>
          </a:p>
        </p:txBody>
      </p:sp>
    </p:spTree>
    <p:extLst>
      <p:ext uri="{BB962C8B-B14F-4D97-AF65-F5344CB8AC3E}">
        <p14:creationId xmlns:p14="http://schemas.microsoft.com/office/powerpoint/2010/main" val="44693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020DC54-3527-461D-981E-8EB9286BB153}"/>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
        <p:nvSpPr>
          <p:cNvPr id="6" name="TextBox 5">
            <a:extLst>
              <a:ext uri="{FF2B5EF4-FFF2-40B4-BE49-F238E27FC236}">
                <a16:creationId xmlns:a16="http://schemas.microsoft.com/office/drawing/2014/main" id="{2C652EE8-E559-4BFF-B857-15FC40677CF8}"/>
              </a:ext>
            </a:extLst>
          </p:cNvPr>
          <p:cNvSpPr txBox="1"/>
          <p:nvPr/>
        </p:nvSpPr>
        <p:spPr>
          <a:xfrm>
            <a:off x="358835" y="860473"/>
            <a:ext cx="8775669" cy="3718454"/>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Основные нововведения в части общественного обсуждения:</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Symbol" panose="05050102010706020507" pitchFamily="18" charset="2"/>
              <a:buChar char=""/>
            </a:pPr>
            <a:r>
              <a:rPr lang="ru-RU" sz="1800" kern="1200" dirty="0">
                <a:solidFill>
                  <a:srgbClr val="000000"/>
                </a:solidFill>
                <a:effectLst/>
                <a:latin typeface="Times New Roman" panose="02020603050405020304" pitchFamily="18" charset="0"/>
                <a:ea typeface="Calibri" panose="020F0502020204030204" pitchFamily="34" charset="0"/>
              </a:rPr>
              <a:t>«</a:t>
            </a:r>
            <a:r>
              <a:rPr lang="ru-RU" sz="1800" b="1" u="sng" kern="1200" dirty="0">
                <a:solidFill>
                  <a:srgbClr val="000000"/>
                </a:solidFill>
                <a:effectLst/>
                <a:latin typeface="Times New Roman" panose="02020603050405020304" pitchFamily="18" charset="0"/>
                <a:ea typeface="Calibri" panose="020F0502020204030204" pitchFamily="34" charset="0"/>
              </a:rPr>
              <a:t>Обязательное</a:t>
            </a:r>
            <a:r>
              <a:rPr lang="ru-RU" sz="1800" b="1" kern="1200" dirty="0">
                <a:solidFill>
                  <a:srgbClr val="000000"/>
                </a:solidFill>
                <a:effectLst/>
                <a:latin typeface="Times New Roman" panose="02020603050405020304" pitchFamily="18" charset="0"/>
                <a:ea typeface="Calibri" panose="020F0502020204030204" pitchFamily="34" charset="0"/>
              </a:rPr>
              <a:t> </a:t>
            </a:r>
            <a:r>
              <a:rPr lang="ru-RU" sz="1800" kern="1200" dirty="0">
                <a:solidFill>
                  <a:srgbClr val="000000"/>
                </a:solidFill>
                <a:effectLst/>
                <a:latin typeface="Times New Roman" panose="02020603050405020304" pitchFamily="18" charset="0"/>
                <a:ea typeface="Calibri" panose="020F0502020204030204" pitchFamily="34" charset="0"/>
              </a:rPr>
              <a:t>общественное обсуждение закупки» становится «Общественное обсуждение закупки»</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Symbol" panose="05050102010706020507" pitchFamily="18" charset="2"/>
              <a:buChar char=""/>
            </a:pPr>
            <a:r>
              <a:rPr lang="ru-RU" sz="1800" kern="1200" dirty="0">
                <a:solidFill>
                  <a:srgbClr val="000000"/>
                </a:solidFill>
                <a:effectLst/>
                <a:latin typeface="Times New Roman" panose="02020603050405020304" pitchFamily="18" charset="0"/>
                <a:ea typeface="Calibri" panose="020F0502020204030204" pitchFamily="34" charset="0"/>
              </a:rPr>
              <a:t>Общественное обсуждение проводится для закупок от 2 млрд. руб., если Правительством РФ не будет установлено иное.</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Symbol" panose="05050102010706020507" pitchFamily="18" charset="2"/>
              <a:buChar char=""/>
            </a:pPr>
            <a:r>
              <a:rPr lang="ru-RU" sz="1800" kern="1200" dirty="0">
                <a:solidFill>
                  <a:srgbClr val="000000"/>
                </a:solidFill>
                <a:effectLst/>
                <a:latin typeface="Times New Roman" panose="02020603050405020304" pitchFamily="18" charset="0"/>
                <a:ea typeface="Calibri" panose="020F0502020204030204" pitchFamily="34" charset="0"/>
              </a:rPr>
              <a:t>Общественному обсуждению подлежит соответствие планируемой закупки требованиям законодательства Российской Федерации и иных нормативных правовых актов о контрактной системе в сфере закупок.</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Symbol" panose="05050102010706020507" pitchFamily="18" charset="2"/>
              <a:buChar char=""/>
            </a:pPr>
            <a:r>
              <a:rPr lang="ru-RU" sz="1800" kern="1200" dirty="0">
                <a:solidFill>
                  <a:srgbClr val="000000"/>
                </a:solidFill>
                <a:effectLst/>
                <a:latin typeface="Times New Roman" panose="02020603050405020304" pitchFamily="18" charset="0"/>
                <a:ea typeface="Calibri" panose="020F0502020204030204" pitchFamily="34" charset="0"/>
              </a:rPr>
              <a:t>Общественное обсуждение начинается с размещения информации о закупке в плане-графике и заканчивается в крайний день предусмотренный для отмены извещения о закупке.</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C66ED50-4BAD-4D13-99BB-320D6CCF50A7}"/>
              </a:ext>
            </a:extLst>
          </p:cNvPr>
          <p:cNvSpPr txBox="1"/>
          <p:nvPr/>
        </p:nvSpPr>
        <p:spPr>
          <a:xfrm>
            <a:off x="430695" y="43457"/>
            <a:ext cx="6526695" cy="707886"/>
          </a:xfrm>
          <a:prstGeom prst="rect">
            <a:avLst/>
          </a:prstGeom>
          <a:noFill/>
          <a:ln>
            <a:solidFill>
              <a:srgbClr val="FF0000"/>
            </a:solidFill>
          </a:ln>
        </p:spPr>
        <p:txBody>
          <a:bodyPr wrap="square">
            <a:spAutoFit/>
          </a:bodyPr>
          <a:lstStyle/>
          <a:p>
            <a:pPr algn="ct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Статья 20. Общественное обсуждение закупок – представлена в новой редакции</a:t>
            </a:r>
            <a:endParaRPr lang="ru-RU" sz="16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136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498054" y="1065665"/>
            <a:ext cx="7540337" cy="830997"/>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Участие в закупках</a:t>
            </a:r>
            <a:endParaRPr lang="ru-RU" sz="1400" b="1" dirty="0">
              <a:latin typeface="Trebuchet MS" panose="020B0603020202020204" pitchFamily="34" charset="0"/>
              <a:cs typeface="Arial" panose="020B0604020202020204" pitchFamily="34" charset="0"/>
            </a:endParaRPr>
          </a:p>
        </p:txBody>
      </p:sp>
      <p:pic>
        <p:nvPicPr>
          <p:cNvPr id="6" name="Рисунок 5" descr="Целевая аудитория контур">
            <a:extLst>
              <a:ext uri="{FF2B5EF4-FFF2-40B4-BE49-F238E27FC236}">
                <a16:creationId xmlns:a16="http://schemas.microsoft.com/office/drawing/2014/main" id="{01937592-0524-492C-B947-31D2678A0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284" y="373832"/>
            <a:ext cx="1522830" cy="1522830"/>
          </a:xfrm>
          <a:prstGeom prst="rect">
            <a:avLst/>
          </a:prstGeom>
        </p:spPr>
      </p:pic>
    </p:spTree>
    <p:extLst>
      <p:ext uri="{BB962C8B-B14F-4D97-AF65-F5344CB8AC3E}">
        <p14:creationId xmlns:p14="http://schemas.microsoft.com/office/powerpoint/2010/main" val="114182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049BCA5-A7BC-4956-92CC-E49A942DC136}"/>
              </a:ext>
            </a:extLst>
          </p:cNvPr>
          <p:cNvSpPr>
            <a:spLocks noGrp="1"/>
          </p:cNvSpPr>
          <p:nvPr>
            <p:ph type="sldNum" sz="quarter" idx="12"/>
          </p:nvPr>
        </p:nvSpPr>
        <p:spPr/>
        <p:txBody>
          <a:bodyPr/>
          <a:lstStyle/>
          <a:p>
            <a:fld id="{2066355A-084C-D24E-9AD2-7E4FC41EA627}" type="slidenum">
              <a:rPr lang="en-US" smtClean="0"/>
              <a:pPr/>
              <a:t>17</a:t>
            </a:fld>
            <a:endParaRPr lang="en-US" dirty="0"/>
          </a:p>
        </p:txBody>
      </p:sp>
      <p:sp>
        <p:nvSpPr>
          <p:cNvPr id="4" name="TextBox 3">
            <a:extLst>
              <a:ext uri="{FF2B5EF4-FFF2-40B4-BE49-F238E27FC236}">
                <a16:creationId xmlns:a16="http://schemas.microsoft.com/office/drawing/2014/main" id="{42AFC72D-DB1E-4E6D-B399-31D15010669E}"/>
              </a:ext>
            </a:extLst>
          </p:cNvPr>
          <p:cNvSpPr txBox="1"/>
          <p:nvPr/>
        </p:nvSpPr>
        <p:spPr>
          <a:xfrm>
            <a:off x="458926" y="129534"/>
            <a:ext cx="634606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Участие в закупках</a:t>
            </a:r>
            <a:endParaRPr lang="ru-RU" sz="24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2BFC2B9-D23B-4636-A8E5-B93286E021E2}"/>
              </a:ext>
            </a:extLst>
          </p:cNvPr>
          <p:cNvSpPr txBox="1"/>
          <p:nvPr/>
        </p:nvSpPr>
        <p:spPr>
          <a:xfrm>
            <a:off x="545064" y="759350"/>
            <a:ext cx="7829867" cy="1754326"/>
          </a:xfrm>
          <a:prstGeom prst="rect">
            <a:avLst/>
          </a:prstGeom>
          <a:noFill/>
        </p:spPr>
        <p:txBody>
          <a:bodyPr wrap="square">
            <a:spAutoFit/>
          </a:bodyPr>
          <a:lstStyle/>
          <a:p>
            <a:r>
              <a:rPr lang="ru-RU" sz="1800" b="1" kern="1200" dirty="0">
                <a:solidFill>
                  <a:srgbClr val="0E779D"/>
                </a:solidFill>
                <a:effectLst/>
                <a:latin typeface="Times New Roman" panose="02020603050405020304" pitchFamily="18" charset="0"/>
                <a:ea typeface="Times New Roman" panose="02020603050405020304" pitchFamily="18" charset="0"/>
              </a:rPr>
              <a:t>Закупки у ОИ и УИС (ст. 28 и 29)</a:t>
            </a:r>
            <a:endParaRPr lang="ru-RU" sz="1800" dirty="0">
              <a:solidFill>
                <a:srgbClr val="0E779D"/>
              </a:solidFill>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Преимущества ОИ (организации инвалидов) и УИС (учреждения и предприятия уголовно-исполнительной системы) устанавливаются </a:t>
            </a:r>
            <a:r>
              <a:rPr lang="ru-RU" sz="1800" b="1" kern="1200" dirty="0">
                <a:solidFill>
                  <a:srgbClr val="FF0000"/>
                </a:solidFill>
                <a:effectLst/>
                <a:latin typeface="Times New Roman" panose="02020603050405020304" pitchFamily="18" charset="0"/>
                <a:ea typeface="Times New Roman" panose="02020603050405020304" pitchFamily="18" charset="0"/>
              </a:rPr>
              <a:t>строго в 15% </a:t>
            </a:r>
            <a:r>
              <a:rPr lang="ru-RU" sz="1800" b="1" kern="1200" dirty="0">
                <a:solidFill>
                  <a:srgbClr val="000000"/>
                </a:solidFill>
                <a:effectLst/>
                <a:latin typeface="Times New Roman" panose="02020603050405020304" pitchFamily="18" charset="0"/>
                <a:ea typeface="Times New Roman" panose="02020603050405020304" pitchFamily="18" charset="0"/>
              </a:rPr>
              <a:t>и предметом одного контракта могут быть ТРУ только по перечню или не по нему.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FA1BA66-DE1B-46FA-8FFF-96E52EBF1CB0}"/>
              </a:ext>
            </a:extLst>
          </p:cNvPr>
          <p:cNvSpPr txBox="1"/>
          <p:nvPr/>
        </p:nvSpPr>
        <p:spPr>
          <a:xfrm>
            <a:off x="545063" y="2779380"/>
            <a:ext cx="8340519" cy="1942648"/>
          </a:xfrm>
          <a:prstGeom prst="rect">
            <a:avLst/>
          </a:prstGeom>
          <a:noFill/>
        </p:spPr>
        <p:txBody>
          <a:bodyPr wrap="square">
            <a:spAutoFit/>
          </a:bodyPr>
          <a:lstStyle/>
          <a:p>
            <a:pPr>
              <a:lnSpc>
                <a:spcPct val="106000"/>
              </a:lnSpc>
              <a:spcAft>
                <a:spcPts val="800"/>
              </a:spcAft>
            </a:pPr>
            <a:r>
              <a:rPr lang="ru-RU" sz="1800" b="1" kern="1200" dirty="0">
                <a:solidFill>
                  <a:srgbClr val="0E779D"/>
                </a:solidFill>
                <a:effectLst/>
                <a:latin typeface="Times New Roman" panose="02020603050405020304" pitchFamily="18" charset="0"/>
                <a:ea typeface="Calibri" panose="020F0502020204030204" pitchFamily="34" charset="0"/>
              </a:rPr>
              <a:t>Закупки у СМП (субъектов малого предпринимательства) и СОНО (социально ориентированных некоммерческих организаций) (ст. 30)</a:t>
            </a:r>
            <a:endParaRPr lang="ru-RU" sz="1400" dirty="0">
              <a:solidFill>
                <a:srgbClr val="0E779D"/>
              </a:solidFill>
              <a:effectLst/>
              <a:latin typeface="Calibri" panose="020F0502020204030204" pitchFamily="34" charset="0"/>
              <a:ea typeface="Calibri" panose="020F0502020204030204" pitchFamily="34" charset="0"/>
            </a:endParaRPr>
          </a:p>
          <a:p>
            <a:pPr>
              <a:lnSpc>
                <a:spcPct val="106000"/>
              </a:lnSpc>
              <a:spcAft>
                <a:spcPts val="800"/>
              </a:spcAft>
            </a:pPr>
            <a:br>
              <a:rPr lang="ru-RU" sz="1800" kern="1200" dirty="0">
                <a:solidFill>
                  <a:srgbClr val="000000"/>
                </a:solidFill>
                <a:effectLst/>
                <a:latin typeface="Times New Roman" panose="02020603050405020304" pitchFamily="18" charset="0"/>
                <a:ea typeface="Calibri" panose="020F0502020204030204" pitchFamily="34" charset="0"/>
              </a:rPr>
            </a:br>
            <a:r>
              <a:rPr lang="ru-RU" sz="1800" b="1" kern="1200" dirty="0">
                <a:solidFill>
                  <a:srgbClr val="000000"/>
                </a:solidFill>
                <a:effectLst/>
                <a:latin typeface="Times New Roman" panose="02020603050405020304" pitchFamily="18" charset="0"/>
                <a:ea typeface="Calibri" panose="020F0502020204030204" pitchFamily="34" charset="0"/>
              </a:rPr>
              <a:t>Ограничение участников </a:t>
            </a:r>
            <a:r>
              <a:rPr lang="ru-RU" sz="1800" kern="1200" dirty="0">
                <a:solidFill>
                  <a:srgbClr val="000000"/>
                </a:solidFill>
                <a:effectLst/>
                <a:latin typeface="Times New Roman" panose="02020603050405020304" pitchFamily="18" charset="0"/>
                <a:ea typeface="Calibri" panose="020F0502020204030204" pitchFamily="34" charset="0"/>
              </a:rPr>
              <a:t>закупок, указанное в части 3 статьи 30 – становится </a:t>
            </a:r>
            <a:r>
              <a:rPr lang="ru-RU" sz="1800" b="1" kern="1200" dirty="0">
                <a:solidFill>
                  <a:srgbClr val="000000"/>
                </a:solidFill>
                <a:effectLst/>
                <a:latin typeface="Times New Roman" panose="02020603050405020304" pitchFamily="18" charset="0"/>
                <a:ea typeface="Calibri" panose="020F0502020204030204" pitchFamily="34" charset="0"/>
              </a:rPr>
              <a:t>преимуществом участников</a:t>
            </a:r>
            <a:r>
              <a:rPr lang="ru-RU" sz="1800" kern="1200" dirty="0">
                <a:solidFill>
                  <a:srgbClr val="000000"/>
                </a:solidFill>
                <a:effectLst/>
                <a:latin typeface="Times New Roman" panose="02020603050405020304" pitchFamily="18" charset="0"/>
                <a:ea typeface="Calibri" panose="020F0502020204030204" pitchFamily="34" charset="0"/>
              </a:rPr>
              <a:t>, и участники более не декларируют свое отношение к СМП и СОНО.</a:t>
            </a:r>
            <a:endParaRPr lang="ru-RU"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499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020DC54-3527-461D-981E-8EB9286BB153}"/>
              </a:ext>
            </a:extLst>
          </p:cNvPr>
          <p:cNvSpPr>
            <a:spLocks noGrp="1"/>
          </p:cNvSpPr>
          <p:nvPr>
            <p:ph type="sldNum" sz="quarter" idx="12"/>
          </p:nvPr>
        </p:nvSpPr>
        <p:spPr/>
        <p:txBody>
          <a:bodyPr/>
          <a:lstStyle/>
          <a:p>
            <a:fld id="{2066355A-084C-D24E-9AD2-7E4FC41EA627}" type="slidenum">
              <a:rPr lang="en-US" smtClean="0"/>
              <a:pPr/>
              <a:t>18</a:t>
            </a:fld>
            <a:endParaRPr lang="en-US" dirty="0"/>
          </a:p>
        </p:txBody>
      </p:sp>
      <p:sp>
        <p:nvSpPr>
          <p:cNvPr id="8" name="TextBox 7">
            <a:extLst>
              <a:ext uri="{FF2B5EF4-FFF2-40B4-BE49-F238E27FC236}">
                <a16:creationId xmlns:a16="http://schemas.microsoft.com/office/drawing/2014/main" id="{3CAFFFE6-E62C-4195-A65C-C7302099EE80}"/>
              </a:ext>
            </a:extLst>
          </p:cNvPr>
          <p:cNvSpPr txBox="1"/>
          <p:nvPr/>
        </p:nvSpPr>
        <p:spPr>
          <a:xfrm>
            <a:off x="358836" y="741875"/>
            <a:ext cx="8165404" cy="4667111"/>
          </a:xfrm>
          <a:prstGeom prst="rect">
            <a:avLst/>
          </a:prstGeom>
          <a:noFill/>
        </p:spPr>
        <p:txBody>
          <a:bodyPr wrap="square">
            <a:spAutoFit/>
          </a:bodyPr>
          <a:lstStyle/>
          <a:p>
            <a:pPr>
              <a:lnSpc>
                <a:spcPct val="106000"/>
              </a:lnSpc>
              <a:spcAft>
                <a:spcPts val="800"/>
              </a:spcAft>
            </a:pPr>
            <a:r>
              <a:rPr lang="ru-RU" sz="1600" b="1" kern="1200" dirty="0">
                <a:solidFill>
                  <a:srgbClr val="000000"/>
                </a:solidFill>
                <a:effectLst/>
                <a:latin typeface="+mj-lt"/>
                <a:ea typeface="Calibri" panose="020F0502020204030204" pitchFamily="34" charset="0"/>
              </a:rPr>
              <a:t>Единые требования</a:t>
            </a:r>
            <a:r>
              <a:rPr lang="ru-RU" sz="1600" kern="1200" dirty="0">
                <a:solidFill>
                  <a:srgbClr val="000000"/>
                </a:solidFill>
                <a:effectLst/>
                <a:latin typeface="+mj-lt"/>
                <a:ea typeface="Calibri" panose="020F0502020204030204" pitchFamily="34" charset="0"/>
              </a:rPr>
              <a:t> (часть 1 статья 31) устанавливаются к исполнителям по контракту также при осуществлении закупки у единственного поставщика (подрядчика, исполнителя) в случаях, предусмотренных пунктами 4, 5, 18, 30, 42, 49, 54 и 59 части 1 статьи 93 Закона №44-ФЗ.</a:t>
            </a:r>
            <a:endParaRPr lang="en-US" sz="1600" kern="1200" dirty="0">
              <a:solidFill>
                <a:srgbClr val="000000"/>
              </a:solidFill>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Требование о</a:t>
            </a:r>
            <a:r>
              <a:rPr lang="ru-RU" sz="1600" b="1" kern="1200" dirty="0">
                <a:solidFill>
                  <a:srgbClr val="000000"/>
                </a:solidFill>
                <a:effectLst/>
                <a:latin typeface="+mj-lt"/>
                <a:ea typeface="Calibri" panose="020F0502020204030204" pitchFamily="34" charset="0"/>
              </a:rPr>
              <a:t> </a:t>
            </a:r>
            <a:r>
              <a:rPr lang="ru-RU" sz="1600" b="1" kern="1200" dirty="0" err="1">
                <a:solidFill>
                  <a:srgbClr val="000000"/>
                </a:solidFill>
                <a:effectLst/>
                <a:latin typeface="+mj-lt"/>
                <a:ea typeface="Calibri" panose="020F0502020204030204" pitchFamily="34" charset="0"/>
              </a:rPr>
              <a:t>неприостановлении</a:t>
            </a:r>
            <a:r>
              <a:rPr lang="ru-RU" sz="1600" b="1" kern="1200" dirty="0">
                <a:solidFill>
                  <a:srgbClr val="000000"/>
                </a:solidFill>
                <a:effectLst/>
                <a:latin typeface="+mj-lt"/>
                <a:ea typeface="Calibri" panose="020F0502020204030204" pitchFamily="34" charset="0"/>
              </a:rPr>
              <a:t> деятельности участника </a:t>
            </a:r>
            <a:r>
              <a:rPr lang="ru-RU" sz="1600" kern="1200" dirty="0">
                <a:solidFill>
                  <a:srgbClr val="000000"/>
                </a:solidFill>
                <a:effectLst/>
                <a:latin typeface="+mj-lt"/>
                <a:ea typeface="Calibri" panose="020F0502020204030204" pitchFamily="34" charset="0"/>
              </a:rPr>
              <a:t>– будет распространяться не только на дату подачи заявки на участие в закупке.</a:t>
            </a:r>
            <a:endParaRPr lang="ru-RU" sz="1600" dirty="0">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Требование, предусмотренное пунктом 10 части 1 статьи 31 Закона №44-ФЗ (</a:t>
            </a:r>
            <a:r>
              <a:rPr lang="ru-RU" sz="1600" i="1" kern="1200" dirty="0">
                <a:solidFill>
                  <a:srgbClr val="000000"/>
                </a:solidFill>
                <a:effectLst/>
                <a:latin typeface="+mj-lt"/>
                <a:ea typeface="Calibri" panose="020F0502020204030204" pitchFamily="34" charset="0"/>
              </a:rPr>
              <a:t>участник закупки не является офшорной компанией</a:t>
            </a:r>
            <a:r>
              <a:rPr lang="ru-RU" sz="1600" kern="1200" dirty="0">
                <a:solidFill>
                  <a:srgbClr val="000000"/>
                </a:solidFill>
                <a:effectLst/>
                <a:latin typeface="+mj-lt"/>
                <a:ea typeface="Calibri" panose="020F0502020204030204" pitchFamily="34" charset="0"/>
              </a:rPr>
              <a:t>) устанавливается в следующей редакции:</a:t>
            </a:r>
            <a:endParaRPr lang="ru-RU" sz="1600" dirty="0">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a:t>
            </a:r>
            <a:r>
              <a:rPr lang="ru-RU" sz="1600" i="1" kern="1200" dirty="0">
                <a:solidFill>
                  <a:srgbClr val="000000"/>
                </a:solidFill>
                <a:effectLst/>
                <a:latin typeface="+mj-lt"/>
                <a:ea typeface="Calibri" panose="020F0502020204030204" pitchFamily="34" charset="0"/>
              </a:rPr>
              <a:t>Участник закупки не является офшорной компанией, </a:t>
            </a:r>
            <a:r>
              <a:rPr lang="ru-RU" sz="1600" b="1" i="1" kern="1200" dirty="0">
                <a:solidFill>
                  <a:srgbClr val="000000"/>
                </a:solidFill>
                <a:effectLst/>
                <a:latin typeface="+mj-lt"/>
                <a:ea typeface="Calibri" panose="020F0502020204030204" pitchFamily="34" charset="0"/>
              </a:rPr>
              <a:t>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общества</a:t>
            </a:r>
            <a:r>
              <a:rPr lang="ru-RU" sz="1600" i="1" kern="1200" dirty="0">
                <a:solidFill>
                  <a:srgbClr val="000000"/>
                </a:solidFill>
                <a:effectLst/>
                <a:latin typeface="+mj-lt"/>
                <a:ea typeface="Calibri" panose="020F0502020204030204" pitchFamily="34" charset="0"/>
              </a:rPr>
              <a:t>.</a:t>
            </a:r>
            <a:r>
              <a:rPr lang="ru-RU" sz="1600" kern="1200" dirty="0">
                <a:solidFill>
                  <a:srgbClr val="000000"/>
                </a:solidFill>
                <a:effectLst/>
                <a:latin typeface="+mj-lt"/>
                <a:ea typeface="Calibri" panose="020F0502020204030204" pitchFamily="34" charset="0"/>
              </a:rPr>
              <a:t>»</a:t>
            </a:r>
            <a:endParaRPr lang="ru-RU" sz="1600" dirty="0">
              <a:effectLst/>
              <a:latin typeface="+mj-lt"/>
              <a:ea typeface="Calibri" panose="020F0502020204030204" pitchFamily="34" charset="0"/>
            </a:endParaRPr>
          </a:p>
          <a:p>
            <a:pPr>
              <a:lnSpc>
                <a:spcPct val="106000"/>
              </a:lnSpc>
              <a:spcAft>
                <a:spcPts val="800"/>
              </a:spcAft>
            </a:pP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33DF5566-58FE-4277-9FB4-278C25ACE31F}"/>
              </a:ext>
            </a:extLst>
          </p:cNvPr>
          <p:cNvSpPr txBox="1"/>
          <p:nvPr/>
        </p:nvSpPr>
        <p:spPr>
          <a:xfrm>
            <a:off x="490330" y="125413"/>
            <a:ext cx="6460435" cy="465320"/>
          </a:xfrm>
          <a:prstGeom prst="rect">
            <a:avLst/>
          </a:prstGeom>
          <a:noFill/>
        </p:spPr>
        <p:txBody>
          <a:bodyPr wrap="square">
            <a:spAutoFit/>
          </a:bodyPr>
          <a:lstStyle/>
          <a:p>
            <a:pPr algn="ctr">
              <a:lnSpc>
                <a:spcPct val="106000"/>
              </a:lnSpc>
              <a:spcAft>
                <a:spcPts val="8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Требования к участникам закупки:</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117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020DC54-3527-461D-981E-8EB9286BB153}"/>
              </a:ext>
            </a:extLst>
          </p:cNvPr>
          <p:cNvSpPr>
            <a:spLocks noGrp="1"/>
          </p:cNvSpPr>
          <p:nvPr>
            <p:ph type="sldNum" sz="quarter" idx="12"/>
          </p:nvPr>
        </p:nvSpPr>
        <p:spPr/>
        <p:txBody>
          <a:bodyPr/>
          <a:lstStyle/>
          <a:p>
            <a:fld id="{2066355A-084C-D24E-9AD2-7E4FC41EA627}" type="slidenum">
              <a:rPr lang="en-US" smtClean="0"/>
              <a:pPr/>
              <a:t>19</a:t>
            </a:fld>
            <a:endParaRPr lang="en-US" dirty="0"/>
          </a:p>
        </p:txBody>
      </p:sp>
      <p:sp>
        <p:nvSpPr>
          <p:cNvPr id="8" name="TextBox 7">
            <a:extLst>
              <a:ext uri="{FF2B5EF4-FFF2-40B4-BE49-F238E27FC236}">
                <a16:creationId xmlns:a16="http://schemas.microsoft.com/office/drawing/2014/main" id="{3CAFFFE6-E62C-4195-A65C-C7302099EE80}"/>
              </a:ext>
            </a:extLst>
          </p:cNvPr>
          <p:cNvSpPr txBox="1"/>
          <p:nvPr/>
        </p:nvSpPr>
        <p:spPr>
          <a:xfrm>
            <a:off x="358836" y="902345"/>
            <a:ext cx="8165404" cy="3939989"/>
          </a:xfrm>
          <a:prstGeom prst="rect">
            <a:avLst/>
          </a:prstGeom>
          <a:noFill/>
        </p:spPr>
        <p:txBody>
          <a:bodyPr wrap="square">
            <a:spAutoFit/>
          </a:bodyPr>
          <a:lstStyle/>
          <a:p>
            <a:pPr>
              <a:lnSpc>
                <a:spcPct val="106000"/>
              </a:lnSpc>
              <a:spcAft>
                <a:spcPts val="800"/>
              </a:spcAft>
            </a:pPr>
            <a:r>
              <a:rPr lang="ru-RU" sz="1600" b="1" kern="1200" dirty="0">
                <a:solidFill>
                  <a:srgbClr val="000000"/>
                </a:solidFill>
                <a:effectLst/>
                <a:latin typeface="+mj-lt"/>
                <a:ea typeface="Calibri" panose="020F0502020204030204" pitchFamily="34" charset="0"/>
              </a:rPr>
              <a:t>Дополнительные требования </a:t>
            </a:r>
            <a:r>
              <a:rPr lang="ru-RU" sz="1600" kern="1200" dirty="0">
                <a:solidFill>
                  <a:srgbClr val="000000"/>
                </a:solidFill>
                <a:effectLst/>
                <a:latin typeface="+mj-lt"/>
                <a:ea typeface="Calibri" panose="020F0502020204030204" pitchFamily="34" charset="0"/>
              </a:rPr>
              <a:t>к участникам закупок могут быть установлены </a:t>
            </a:r>
            <a:r>
              <a:rPr lang="ru-RU" sz="1600" b="1" kern="1200" dirty="0">
                <a:solidFill>
                  <a:srgbClr val="000000"/>
                </a:solidFill>
                <a:effectLst/>
                <a:latin typeface="+mj-lt"/>
                <a:ea typeface="Calibri" panose="020F0502020204030204" pitchFamily="34" charset="0"/>
              </a:rPr>
              <a:t>вне зависимости от способа закупки </a:t>
            </a:r>
            <a:r>
              <a:rPr lang="ru-RU" sz="1600" kern="1200" dirty="0">
                <a:solidFill>
                  <a:srgbClr val="000000"/>
                </a:solidFill>
                <a:effectLst/>
                <a:latin typeface="+mj-lt"/>
                <a:ea typeface="Calibri" panose="020F0502020204030204" pitchFamily="34" charset="0"/>
              </a:rPr>
              <a:t>(</a:t>
            </a:r>
            <a:r>
              <a:rPr lang="ru-RU" sz="1600" i="1" kern="1200" dirty="0">
                <a:solidFill>
                  <a:srgbClr val="000000"/>
                </a:solidFill>
                <a:effectLst/>
                <a:latin typeface="+mj-lt"/>
                <a:ea typeface="Calibri" panose="020F0502020204030204" pitchFamily="34" charset="0"/>
              </a:rPr>
              <a:t>за исключением закупки у единственного поставщика</a:t>
            </a:r>
            <a:r>
              <a:rPr lang="ru-RU" sz="1600" kern="1200" dirty="0">
                <a:solidFill>
                  <a:srgbClr val="000000"/>
                </a:solidFill>
                <a:effectLst/>
                <a:latin typeface="+mj-lt"/>
                <a:ea typeface="Calibri" panose="020F0502020204030204" pitchFamily="34" charset="0"/>
              </a:rPr>
              <a:t>).</a:t>
            </a:r>
            <a:endParaRPr lang="ru-RU" sz="1600" dirty="0">
              <a:effectLst/>
              <a:latin typeface="+mj-lt"/>
              <a:ea typeface="Calibri" panose="020F0502020204030204" pitchFamily="34" charset="0"/>
            </a:endParaRPr>
          </a:p>
          <a:p>
            <a:pPr>
              <a:lnSpc>
                <a:spcPct val="106000"/>
              </a:lnSpc>
              <a:spcAft>
                <a:spcPts val="800"/>
              </a:spcAft>
            </a:pPr>
            <a:r>
              <a:rPr lang="ru-RU" sz="1600" b="1" kern="1200" dirty="0">
                <a:solidFill>
                  <a:srgbClr val="FF0000"/>
                </a:solidFill>
                <a:effectLst/>
                <a:latin typeface="+mj-lt"/>
                <a:ea typeface="Calibri" panose="020F0502020204030204" pitchFamily="34" charset="0"/>
              </a:rPr>
              <a:t>«Универсальная </a:t>
            </a:r>
            <a:r>
              <a:rPr lang="ru-RU" sz="1600" b="1" kern="1200" dirty="0" err="1">
                <a:solidFill>
                  <a:srgbClr val="FF0000"/>
                </a:solidFill>
                <a:effectLst/>
                <a:latin typeface="+mj-lt"/>
                <a:ea typeface="Calibri" panose="020F0502020204030204" pitchFamily="34" charset="0"/>
              </a:rPr>
              <a:t>предквалификация</a:t>
            </a:r>
            <a:r>
              <a:rPr lang="ru-RU" sz="1600" b="1" kern="1200" dirty="0">
                <a:solidFill>
                  <a:srgbClr val="FF0000"/>
                </a:solidFill>
                <a:effectLst/>
                <a:latin typeface="+mj-lt"/>
                <a:ea typeface="Calibri" panose="020F0502020204030204" pitchFamily="34" charset="0"/>
              </a:rPr>
              <a:t>» </a:t>
            </a:r>
            <a:r>
              <a:rPr lang="ru-RU" sz="1600" kern="1200" dirty="0">
                <a:effectLst/>
                <a:latin typeface="+mj-lt"/>
                <a:ea typeface="Calibri" panose="020F0502020204030204" pitchFamily="34" charset="0"/>
              </a:rPr>
              <a:t>устанавливается</a:t>
            </a:r>
            <a:r>
              <a:rPr lang="ru-RU" sz="1600" b="1" kern="1200" dirty="0">
                <a:solidFill>
                  <a:srgbClr val="FF0000"/>
                </a:solidFill>
                <a:effectLst/>
                <a:latin typeface="+mj-lt"/>
                <a:ea typeface="Calibri" panose="020F0502020204030204" pitchFamily="34" charset="0"/>
              </a:rPr>
              <a:t> </a:t>
            </a:r>
            <a:r>
              <a:rPr lang="ru-RU" sz="1600" kern="1200" dirty="0">
                <a:solidFill>
                  <a:srgbClr val="000000"/>
                </a:solidFill>
                <a:effectLst/>
                <a:latin typeface="+mj-lt"/>
                <a:ea typeface="Calibri" panose="020F0502020204030204" pitchFamily="34" charset="0"/>
              </a:rPr>
              <a:t>частью </a:t>
            </a:r>
            <a:r>
              <a:rPr lang="ru-RU" sz="1600" b="1" kern="1200" dirty="0">
                <a:solidFill>
                  <a:srgbClr val="000000"/>
                </a:solidFill>
                <a:effectLst/>
                <a:latin typeface="+mj-lt"/>
                <a:ea typeface="Calibri" panose="020F0502020204030204" pitchFamily="34" charset="0"/>
              </a:rPr>
              <a:t>2.1</a:t>
            </a:r>
            <a:r>
              <a:rPr lang="ru-RU" sz="1600" kern="1200" dirty="0">
                <a:solidFill>
                  <a:srgbClr val="000000"/>
                </a:solidFill>
                <a:effectLst/>
                <a:latin typeface="+mj-lt"/>
                <a:ea typeface="Calibri" panose="020F0502020204030204" pitchFamily="34" charset="0"/>
              </a:rPr>
              <a:t> статьи </a:t>
            </a:r>
            <a:r>
              <a:rPr lang="ru-RU" sz="1600" b="1" kern="1200" dirty="0">
                <a:solidFill>
                  <a:srgbClr val="000000"/>
                </a:solidFill>
                <a:effectLst/>
                <a:latin typeface="+mj-lt"/>
                <a:ea typeface="Calibri" panose="020F0502020204030204" pitchFamily="34" charset="0"/>
              </a:rPr>
              <a:t>31</a:t>
            </a:r>
            <a:r>
              <a:rPr lang="ru-RU" sz="1600" kern="1200" dirty="0">
                <a:solidFill>
                  <a:srgbClr val="000000"/>
                </a:solidFill>
                <a:effectLst/>
                <a:latin typeface="+mj-lt"/>
                <a:ea typeface="Calibri" panose="020F0502020204030204" pitchFamily="34" charset="0"/>
              </a:rPr>
              <a:t> Закона №44-ФЗ и представляет из себя следующую формулировку:</a:t>
            </a:r>
            <a:endParaRPr lang="ru-RU" sz="1600" dirty="0">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a:t>
            </a:r>
            <a:r>
              <a:rPr lang="ru-RU" sz="1600" i="1" kern="1200" dirty="0">
                <a:solidFill>
                  <a:srgbClr val="000000"/>
                </a:solidFill>
                <a:effectLst/>
                <a:latin typeface="+mj-lt"/>
                <a:ea typeface="Calibri" panose="020F0502020204030204" pitchFamily="34" charset="0"/>
              </a:rPr>
              <a:t>Если при применении конкурентных способов НМЦК, сумма начальных (максимальных) цен контрактов (в случае проведения совместного конкурса или аукциона) составляет </a:t>
            </a:r>
            <a:r>
              <a:rPr lang="ru-RU" sz="1600" b="1" i="1" kern="1200" dirty="0">
                <a:solidFill>
                  <a:srgbClr val="000000"/>
                </a:solidFill>
                <a:effectLst/>
                <a:latin typeface="+mj-lt"/>
                <a:ea typeface="Calibri" panose="020F0502020204030204" pitchFamily="34" charset="0"/>
              </a:rPr>
              <a:t>20 млн. руб. и более</a:t>
            </a:r>
            <a:r>
              <a:rPr lang="ru-RU" sz="1600" i="1" kern="1200" dirty="0">
                <a:solidFill>
                  <a:srgbClr val="000000"/>
                </a:solidFill>
                <a:effectLst/>
                <a:latin typeface="+mj-lt"/>
                <a:ea typeface="Calibri" panose="020F0502020204030204" pitchFamily="34" charset="0"/>
              </a:rPr>
              <a:t>, заказчик (</a:t>
            </a:r>
            <a:r>
              <a:rPr lang="ru-RU" sz="1600" b="1" i="1" kern="1200" dirty="0">
                <a:solidFill>
                  <a:srgbClr val="000000"/>
                </a:solidFill>
                <a:effectLst/>
                <a:latin typeface="+mj-lt"/>
                <a:ea typeface="Calibri" panose="020F0502020204030204" pitchFamily="34" charset="0"/>
              </a:rPr>
              <a:t>за исключением случая установления дополнительных требований по части 2 статьи 31</a:t>
            </a:r>
            <a:r>
              <a:rPr lang="ru-RU" sz="1600" i="1" kern="1200" dirty="0">
                <a:solidFill>
                  <a:srgbClr val="000000"/>
                </a:solidFill>
                <a:effectLst/>
                <a:latin typeface="+mj-lt"/>
                <a:ea typeface="Calibri" panose="020F0502020204030204" pitchFamily="34" charset="0"/>
              </a:rPr>
              <a:t>) устанавливает дополнительное требование </a:t>
            </a:r>
            <a:r>
              <a:rPr lang="ru-RU" sz="1600" i="1" kern="1200" dirty="0">
                <a:solidFill>
                  <a:srgbClr val="FF0000"/>
                </a:solidFill>
                <a:effectLst/>
                <a:latin typeface="+mj-lt"/>
                <a:ea typeface="Calibri" panose="020F0502020204030204" pitchFamily="34" charset="0"/>
              </a:rPr>
              <a:t>об исполнении</a:t>
            </a:r>
            <a:r>
              <a:rPr lang="ru-RU" sz="1600" i="1" kern="1200" dirty="0">
                <a:solidFill>
                  <a:srgbClr val="000000"/>
                </a:solidFill>
                <a:effectLst/>
                <a:latin typeface="+mj-lt"/>
                <a:ea typeface="Calibri" panose="020F0502020204030204" pitchFamily="34" charset="0"/>
              </a:rPr>
              <a:t> участником закупки (с учетом правопреемства) в течение 3-х лет до даты подачи заявки на участие в закупке контракта или договора, заключенного в соответствии с Законом №223-ФЗ  при условии исполнения таким участником закупки требований об уплате неустоек (штрафов, пеней), предъявленных при исполнении таких контракта, договора. </a:t>
            </a:r>
            <a:r>
              <a:rPr lang="ru-RU" sz="1600" i="1" kern="1200" dirty="0">
                <a:solidFill>
                  <a:srgbClr val="FF0000"/>
                </a:solidFill>
                <a:effectLst/>
                <a:latin typeface="+mj-lt"/>
                <a:ea typeface="Calibri" panose="020F0502020204030204" pitchFamily="34" charset="0"/>
              </a:rPr>
              <a:t>Стоимость исполненных обязательств по таким контракту, договору должна составлять не менее</a:t>
            </a:r>
            <a:r>
              <a:rPr lang="ru-RU" sz="1600" i="1" kern="1200" dirty="0">
                <a:solidFill>
                  <a:srgbClr val="000000"/>
                </a:solidFill>
                <a:effectLst/>
                <a:latin typeface="+mj-lt"/>
                <a:ea typeface="Calibri" panose="020F0502020204030204" pitchFamily="34" charset="0"/>
              </a:rPr>
              <a:t> </a:t>
            </a:r>
            <a:r>
              <a:rPr lang="ru-RU" sz="1600" b="1" i="1" kern="1200" dirty="0">
                <a:solidFill>
                  <a:srgbClr val="000000"/>
                </a:solidFill>
                <a:effectLst/>
                <a:latin typeface="+mj-lt"/>
                <a:ea typeface="Calibri" panose="020F0502020204030204" pitchFamily="34" charset="0"/>
              </a:rPr>
              <a:t>20%</a:t>
            </a:r>
            <a:r>
              <a:rPr lang="ru-RU" sz="1600" i="1" kern="1200" dirty="0">
                <a:solidFill>
                  <a:srgbClr val="000000"/>
                </a:solidFill>
                <a:effectLst/>
                <a:latin typeface="+mj-lt"/>
                <a:ea typeface="Calibri" panose="020F0502020204030204" pitchFamily="34" charset="0"/>
              </a:rPr>
              <a:t> НМЦК.</a:t>
            </a:r>
            <a:r>
              <a:rPr lang="ru-RU" sz="1600" kern="1200" dirty="0">
                <a:solidFill>
                  <a:srgbClr val="000000"/>
                </a:solidFill>
                <a:effectLst/>
                <a:latin typeface="+mj-lt"/>
                <a:ea typeface="Calibri" panose="020F0502020204030204" pitchFamily="34" charset="0"/>
              </a:rPr>
              <a:t>»</a:t>
            </a: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C885C4E9-37ED-4C57-8AC6-B4F9464231D1}"/>
              </a:ext>
            </a:extLst>
          </p:cNvPr>
          <p:cNvSpPr txBox="1"/>
          <p:nvPr/>
        </p:nvSpPr>
        <p:spPr>
          <a:xfrm>
            <a:off x="358836" y="9697"/>
            <a:ext cx="6585303" cy="707886"/>
          </a:xfrm>
          <a:prstGeom prst="rect">
            <a:avLst/>
          </a:prstGeom>
          <a:noFill/>
        </p:spPr>
        <p:txBody>
          <a:bodyPr wrap="square">
            <a:spAutoFit/>
          </a:bodyPr>
          <a:lstStyle/>
          <a:p>
            <a:pPr algn="ct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Дополнительные требования к участникам закупок (по ч. 2 и ч. 2.1 ст. 31 Закона №44-ФЗ)</a:t>
            </a:r>
            <a:endParaRPr lang="ru-RU" sz="20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373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2</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863117" y="845517"/>
            <a:ext cx="7540337" cy="3046988"/>
          </a:xfrm>
          <a:prstGeom prst="rect">
            <a:avLst/>
          </a:prstGeom>
          <a:noFill/>
        </p:spPr>
        <p:txBody>
          <a:bodyPr wrap="square">
            <a:spAutoFit/>
          </a:bodyPr>
          <a:lstStyle/>
          <a:p>
            <a:pPr algn="ctr"/>
            <a:r>
              <a:rPr lang="ru-RU" sz="4800" b="1" dirty="0">
                <a:solidFill>
                  <a:srgbClr val="0E779D"/>
                </a:solidFill>
                <a:cs typeface="Arial" panose="020B0604020202020204" pitchFamily="34" charset="0"/>
              </a:rPr>
              <a:t>Некоторые</a:t>
            </a:r>
            <a:r>
              <a:rPr lang="en-US" sz="4800" b="1" dirty="0">
                <a:solidFill>
                  <a:srgbClr val="0E779D"/>
                </a:solidFill>
                <a:cs typeface="Arial" panose="020B0604020202020204" pitchFamily="34" charset="0"/>
              </a:rPr>
              <a:t> </a:t>
            </a:r>
            <a:r>
              <a:rPr lang="ru-RU" sz="4800" b="1" dirty="0">
                <a:solidFill>
                  <a:srgbClr val="0E779D"/>
                </a:solidFill>
                <a:cs typeface="Arial" panose="020B0604020202020204" pitchFamily="34" charset="0"/>
              </a:rPr>
              <a:t>изменения вносимые Федеральным законом №277-ФЗ от 02.07.2021</a:t>
            </a:r>
            <a:endParaRPr lang="ru-RU" sz="1400" b="1" dirty="0"/>
          </a:p>
        </p:txBody>
      </p:sp>
    </p:spTree>
    <p:extLst>
      <p:ext uri="{BB962C8B-B14F-4D97-AF65-F5344CB8AC3E}">
        <p14:creationId xmlns:p14="http://schemas.microsoft.com/office/powerpoint/2010/main" val="367163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48C06DC-6656-429A-8EC5-D5E0E74CF64F}"/>
              </a:ext>
            </a:extLst>
          </p:cNvPr>
          <p:cNvSpPr>
            <a:spLocks noGrp="1"/>
          </p:cNvSpPr>
          <p:nvPr>
            <p:ph type="sldNum" sz="quarter" idx="12"/>
          </p:nvPr>
        </p:nvSpPr>
        <p:spPr/>
        <p:txBody>
          <a:bodyPr/>
          <a:lstStyle/>
          <a:p>
            <a:fld id="{2066355A-084C-D24E-9AD2-7E4FC41EA627}" type="slidenum">
              <a:rPr lang="en-US" smtClean="0"/>
              <a:pPr/>
              <a:t>20</a:t>
            </a:fld>
            <a:endParaRPr lang="en-US" dirty="0"/>
          </a:p>
        </p:txBody>
      </p:sp>
      <p:sp>
        <p:nvSpPr>
          <p:cNvPr id="4" name="TextBox 3">
            <a:extLst>
              <a:ext uri="{FF2B5EF4-FFF2-40B4-BE49-F238E27FC236}">
                <a16:creationId xmlns:a16="http://schemas.microsoft.com/office/drawing/2014/main" id="{A95029BD-65C6-4140-8ABE-CAFB1B161B83}"/>
              </a:ext>
            </a:extLst>
          </p:cNvPr>
          <p:cNvSpPr txBox="1"/>
          <p:nvPr/>
        </p:nvSpPr>
        <p:spPr>
          <a:xfrm>
            <a:off x="528320" y="1113562"/>
            <a:ext cx="7741920" cy="3016210"/>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Состав заявки </a:t>
            </a:r>
            <a:r>
              <a:rPr lang="ru-RU" sz="1800" kern="1200" dirty="0">
                <a:solidFill>
                  <a:srgbClr val="000000"/>
                </a:solidFill>
                <a:effectLst/>
                <a:latin typeface="Times New Roman" panose="02020603050405020304" pitchFamily="18" charset="0"/>
                <a:ea typeface="Times New Roman" panose="02020603050405020304" pitchFamily="18" charset="0"/>
              </a:rPr>
              <a:t>– идет отдельной статьей 43 Закона №44-ФЗ и разделен на следующие блоки:</a:t>
            </a: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ru-RU" sz="1800" kern="1200" dirty="0">
                <a:solidFill>
                  <a:srgbClr val="000000"/>
                </a:solidFill>
                <a:effectLst/>
                <a:latin typeface="Times New Roman" panose="02020603050405020304" pitchFamily="18" charset="0"/>
                <a:ea typeface="Times New Roman" panose="02020603050405020304" pitchFamily="18" charset="0"/>
              </a:rPr>
              <a:t>– Информация об участнике </a:t>
            </a:r>
            <a:r>
              <a:rPr lang="ru-RU" sz="1800" i="1" kern="1200" dirty="0">
                <a:solidFill>
                  <a:srgbClr val="000000"/>
                </a:solidFill>
                <a:effectLst/>
                <a:latin typeface="Times New Roman" panose="02020603050405020304" pitchFamily="18" charset="0"/>
                <a:ea typeface="Times New Roman" panose="02020603050405020304" pitchFamily="18" charset="0"/>
              </a:rPr>
              <a:t>(состав документов, по сути, аналогичен «вторым частям заявок»)</a:t>
            </a: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ru-RU" sz="1800" kern="1200" dirty="0">
                <a:solidFill>
                  <a:srgbClr val="000000"/>
                </a:solidFill>
                <a:effectLst/>
                <a:latin typeface="Times New Roman" panose="02020603050405020304" pitchFamily="18" charset="0"/>
                <a:ea typeface="Times New Roman" panose="02020603050405020304" pitchFamily="18" charset="0"/>
              </a:rPr>
              <a:t>– Предложение участника в отношении объекта закупки </a:t>
            </a:r>
            <a:r>
              <a:rPr lang="ru-RU" sz="1800" i="1" kern="1200" dirty="0">
                <a:solidFill>
                  <a:srgbClr val="000000"/>
                </a:solidFill>
                <a:effectLst/>
                <a:latin typeface="Times New Roman" panose="02020603050405020304" pitchFamily="18" charset="0"/>
                <a:ea typeface="Times New Roman" panose="02020603050405020304" pitchFamily="18" charset="0"/>
              </a:rPr>
              <a:t>(состав документов, по сути, аналогичен «первым частям заявок»)</a:t>
            </a: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ru-RU" sz="1800" kern="1200" dirty="0">
                <a:solidFill>
                  <a:srgbClr val="000000"/>
                </a:solidFill>
                <a:effectLst/>
                <a:latin typeface="Times New Roman" panose="02020603050405020304" pitchFamily="18" charset="0"/>
                <a:ea typeface="Times New Roman" panose="02020603050405020304" pitchFamily="18" charset="0"/>
              </a:rPr>
              <a:t>– Предложение о цене контракта </a:t>
            </a: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ru-RU" sz="1800" kern="1200" dirty="0">
                <a:solidFill>
                  <a:srgbClr val="000000"/>
                </a:solidFill>
                <a:effectLst/>
                <a:latin typeface="Times New Roman" panose="02020603050405020304" pitchFamily="18" charset="0"/>
                <a:ea typeface="Times New Roman" panose="02020603050405020304" pitchFamily="18" charset="0"/>
              </a:rPr>
              <a:t>– Сумма цен ТРУ </a:t>
            </a: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arenR"/>
              <a:tabLst>
                <a:tab pos="457200" algn="l"/>
              </a:tabLst>
            </a:pPr>
            <a:r>
              <a:rPr lang="ru-RU" sz="1800" kern="1200" dirty="0">
                <a:solidFill>
                  <a:srgbClr val="000000"/>
                </a:solidFill>
                <a:effectLst/>
                <a:latin typeface="Times New Roman" panose="02020603050405020304" pitchFamily="18" charset="0"/>
                <a:ea typeface="Times New Roman" panose="02020603050405020304" pitchFamily="18" charset="0"/>
              </a:rPr>
              <a:t>– Документы и информация, подтверждающие страну происхождения в соответствии с НПА принятыми по ст. 14 Закона №44-ФЗ</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720DC7A-74D9-403A-B8B2-7E00AE2065B9}"/>
              </a:ext>
            </a:extLst>
          </p:cNvPr>
          <p:cNvSpPr txBox="1"/>
          <p:nvPr/>
        </p:nvSpPr>
        <p:spPr>
          <a:xfrm>
            <a:off x="358835" y="146637"/>
            <a:ext cx="6591929" cy="461665"/>
          </a:xfrm>
          <a:prstGeom prst="rect">
            <a:avLst/>
          </a:prstGeom>
          <a:noFill/>
        </p:spPr>
        <p:txBody>
          <a:bodyPr wrap="square">
            <a:spAutoFit/>
          </a:bodyPr>
          <a:lstStyle/>
          <a:p>
            <a:pPr algn="ctr">
              <a:spcAft>
                <a:spcPts val="12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Состав заявки на участие в закупке</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622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3D64629-7175-4234-8395-DE56FFAF0A73}"/>
              </a:ext>
            </a:extLst>
          </p:cNvPr>
          <p:cNvSpPr>
            <a:spLocks noGrp="1"/>
          </p:cNvSpPr>
          <p:nvPr>
            <p:ph type="sldNum" sz="quarter" idx="12"/>
          </p:nvPr>
        </p:nvSpPr>
        <p:spPr/>
        <p:txBody>
          <a:bodyPr/>
          <a:lstStyle/>
          <a:p>
            <a:fld id="{2066355A-084C-D24E-9AD2-7E4FC41EA627}" type="slidenum">
              <a:rPr lang="en-US" smtClean="0"/>
              <a:pPr/>
              <a:t>21</a:t>
            </a:fld>
            <a:endParaRPr lang="en-US" dirty="0"/>
          </a:p>
        </p:txBody>
      </p:sp>
      <p:sp>
        <p:nvSpPr>
          <p:cNvPr id="3" name="TextBox 2">
            <a:extLst>
              <a:ext uri="{FF2B5EF4-FFF2-40B4-BE49-F238E27FC236}">
                <a16:creationId xmlns:a16="http://schemas.microsoft.com/office/drawing/2014/main" id="{A9C51A2F-C668-4733-805A-7000224183F8}"/>
              </a:ext>
            </a:extLst>
          </p:cNvPr>
          <p:cNvSpPr txBox="1"/>
          <p:nvPr/>
        </p:nvSpPr>
        <p:spPr>
          <a:xfrm>
            <a:off x="358835" y="691458"/>
            <a:ext cx="8785164" cy="4524315"/>
          </a:xfrm>
          <a:prstGeom prst="rect">
            <a:avLst/>
          </a:prstGeom>
          <a:noFill/>
        </p:spPr>
        <p:txBody>
          <a:bodyPr wrap="square" rtlCol="0">
            <a:spAutoFit/>
          </a:bodyPr>
          <a:lstStyle/>
          <a:p>
            <a:pPr marL="342900" lvl="0" indent="-342900">
              <a:buFont typeface="Wingdings" panose="05000000000000000000" pitchFamily="2" charset="2"/>
              <a:buChar char=""/>
            </a:pPr>
            <a:r>
              <a:rPr lang="ru-RU" sz="1600" kern="1200" dirty="0">
                <a:solidFill>
                  <a:srgbClr val="000000"/>
                </a:solidFill>
                <a:effectLst/>
                <a:latin typeface="+mj-lt"/>
                <a:ea typeface="Times New Roman" panose="02020603050405020304" pitchFamily="18" charset="0"/>
              </a:rPr>
              <a:t>В составе заявки указываются </a:t>
            </a:r>
            <a:r>
              <a:rPr lang="ru-RU" sz="1600" b="1" kern="1200" dirty="0">
                <a:solidFill>
                  <a:srgbClr val="000000"/>
                </a:solidFill>
                <a:effectLst/>
                <a:latin typeface="+mj-lt"/>
                <a:ea typeface="Times New Roman" panose="02020603050405020304" pitchFamily="18" charset="0"/>
              </a:rPr>
              <a:t>реквизиты счета</a:t>
            </a:r>
            <a:r>
              <a:rPr lang="ru-RU" sz="1600" kern="1200" dirty="0">
                <a:solidFill>
                  <a:srgbClr val="000000"/>
                </a:solidFill>
                <a:effectLst/>
                <a:latin typeface="+mj-lt"/>
                <a:ea typeface="Times New Roman" panose="02020603050405020304" pitchFamily="18" charset="0"/>
              </a:rPr>
              <a:t> для оплаты по контракту.</a:t>
            </a:r>
            <a:endParaRPr lang="ru-RU" sz="1600" dirty="0">
              <a:effectLst/>
              <a:latin typeface="+mj-lt"/>
              <a:ea typeface="Calibri" panose="020F0502020204030204" pitchFamily="34" charset="0"/>
            </a:endParaRPr>
          </a:p>
          <a:p>
            <a:pPr marL="342900" lvl="0" indent="-342900">
              <a:buFont typeface="Wingdings" panose="05000000000000000000" pitchFamily="2" charset="2"/>
              <a:buChar char=""/>
            </a:pPr>
            <a:r>
              <a:rPr lang="ru-RU" sz="1600" b="1" kern="1200" dirty="0">
                <a:effectLst/>
                <a:latin typeface="+mj-lt"/>
                <a:ea typeface="Times New Roman" panose="02020603050405020304" pitchFamily="18" charset="0"/>
              </a:rPr>
              <a:t>Согласие участника закупки не предоставляется в составе заявки.</a:t>
            </a:r>
            <a:r>
              <a:rPr lang="ru-RU" sz="1600" kern="1200" dirty="0">
                <a:effectLst/>
                <a:latin typeface="+mj-lt"/>
                <a:ea typeface="Times New Roman" panose="02020603050405020304" pitchFamily="18" charset="0"/>
              </a:rPr>
              <a:t> Подача заявки на участие в закупке означает согласие</a:t>
            </a:r>
            <a:r>
              <a:rPr lang="ru-RU" sz="1600" dirty="0">
                <a:effectLst/>
                <a:latin typeface="+mj-lt"/>
                <a:ea typeface="Times New Roman" panose="02020603050405020304" pitchFamily="18" charset="0"/>
              </a:rPr>
              <a:t> такого </a:t>
            </a:r>
            <a:r>
              <a:rPr lang="ru-RU" sz="1600" kern="1200" dirty="0">
                <a:effectLst/>
                <a:latin typeface="+mj-lt"/>
                <a:ea typeface="Times New Roman" panose="02020603050405020304" pitchFamily="18" charset="0"/>
              </a:rPr>
              <a:t>участника, подавшего заявку, на поставку товара, выполнение работы, оказание услуги на условиях, предусмотренных извещением об осуществлении закупки, документацией о закупке (в случае закрытой закупки), и в соответствии с заявкой такого участника.</a:t>
            </a:r>
            <a:endParaRPr lang="ru-RU" sz="1600" dirty="0">
              <a:effectLst/>
              <a:latin typeface="+mj-lt"/>
              <a:ea typeface="Calibri" panose="020F0502020204030204" pitchFamily="34" charset="0"/>
            </a:endParaRPr>
          </a:p>
          <a:p>
            <a:pPr marL="342900" lvl="0" indent="-342900">
              <a:buFont typeface="Wingdings" panose="05000000000000000000" pitchFamily="2" charset="2"/>
              <a:buChar char=""/>
            </a:pPr>
            <a:r>
              <a:rPr lang="ru-RU" sz="1600" b="1" kern="1200" dirty="0">
                <a:solidFill>
                  <a:srgbClr val="000000"/>
                </a:solidFill>
                <a:effectLst/>
                <a:latin typeface="+mj-lt"/>
                <a:ea typeface="+mn-ea"/>
              </a:rPr>
              <a:t>Декларации о принадлежности в соответствии со статьями 28, 29 и 30 </a:t>
            </a:r>
            <a:r>
              <a:rPr lang="ru-RU" sz="1600" kern="1200" dirty="0">
                <a:solidFill>
                  <a:srgbClr val="000000"/>
                </a:solidFill>
                <a:effectLst/>
                <a:latin typeface="+mj-lt"/>
                <a:ea typeface="+mn-ea"/>
              </a:rPr>
              <a:t>предоставляются участником до 31.03.2022, далее их будет направлять оператор площадки.</a:t>
            </a:r>
            <a:endParaRPr lang="ru-RU" sz="1600" dirty="0">
              <a:effectLst/>
              <a:latin typeface="+mj-lt"/>
              <a:ea typeface="Calibri" panose="020F0502020204030204" pitchFamily="34" charset="0"/>
            </a:endParaRPr>
          </a:p>
          <a:p>
            <a:pPr marL="342900" lvl="0" indent="-342900">
              <a:buFont typeface="Wingdings" panose="05000000000000000000" pitchFamily="2" charset="2"/>
              <a:buChar char=""/>
            </a:pPr>
            <a:r>
              <a:rPr lang="ru-RU" sz="1600" b="1" kern="1200" dirty="0">
                <a:solidFill>
                  <a:srgbClr val="000000"/>
                </a:solidFill>
                <a:effectLst/>
                <a:latin typeface="+mj-lt"/>
                <a:ea typeface="+mn-ea"/>
              </a:rPr>
              <a:t>Документы по </a:t>
            </a:r>
            <a:r>
              <a:rPr lang="ru-RU" sz="1600" b="1" kern="1200" dirty="0">
                <a:solidFill>
                  <a:srgbClr val="FF0000"/>
                </a:solidFill>
                <a:effectLst/>
                <a:latin typeface="+mj-lt"/>
                <a:ea typeface="+mn-ea"/>
              </a:rPr>
              <a:t>пункту 1 части 1</a:t>
            </a:r>
            <a:r>
              <a:rPr lang="ru-RU" sz="1600" b="1" kern="1200" dirty="0">
                <a:solidFill>
                  <a:srgbClr val="000000"/>
                </a:solidFill>
                <a:effectLst/>
                <a:latin typeface="+mj-lt"/>
                <a:ea typeface="+mn-ea"/>
              </a:rPr>
              <a:t> и части 2, 2.1 </a:t>
            </a:r>
            <a:r>
              <a:rPr lang="ru-RU" sz="1600" b="1" kern="1200" dirty="0">
                <a:solidFill>
                  <a:srgbClr val="FF0000"/>
                </a:solidFill>
                <a:effectLst/>
                <a:latin typeface="+mj-lt"/>
                <a:ea typeface="+mn-ea"/>
              </a:rPr>
              <a:t>статьи 31 </a:t>
            </a:r>
            <a:r>
              <a:rPr lang="ru-RU" sz="1600" kern="1200" dirty="0">
                <a:solidFill>
                  <a:srgbClr val="000000"/>
                </a:solidFill>
                <a:effectLst/>
                <a:latin typeface="+mj-lt"/>
                <a:ea typeface="+mn-ea"/>
              </a:rPr>
              <a:t>– направляются (по состоянию на дату и время их направления) заказчику оператором электронной площадки из реестра участников закупок, аккредитованных на электронной площадке.</a:t>
            </a:r>
            <a:endParaRPr lang="ru-RU" sz="1600" dirty="0">
              <a:effectLst/>
              <a:latin typeface="+mj-lt"/>
              <a:ea typeface="Calibri" panose="020F0502020204030204" pitchFamily="34" charset="0"/>
            </a:endParaRPr>
          </a:p>
          <a:p>
            <a:pPr marL="342900" lvl="0" indent="-342900">
              <a:buFont typeface="Wingdings" panose="05000000000000000000" pitchFamily="2" charset="2"/>
              <a:buChar char=""/>
            </a:pPr>
            <a:r>
              <a:rPr lang="ru-RU" sz="1600" kern="1200" dirty="0">
                <a:solidFill>
                  <a:srgbClr val="000000"/>
                </a:solidFill>
                <a:effectLst/>
                <a:latin typeface="+mj-lt"/>
                <a:ea typeface="+mn-ea"/>
              </a:rPr>
              <a:t>Оператор площадки возвращает заявку, поданную участником закупки, являющимся иностранным лицом, в случае установления в извещении запрета допуска работ, услуг, выполняемых, оказываемых иностранными лицами.</a:t>
            </a:r>
            <a:endParaRPr lang="ru-RU" sz="1600" dirty="0">
              <a:effectLst/>
              <a:latin typeface="+mj-lt"/>
              <a:ea typeface="Calibri" panose="020F0502020204030204" pitchFamily="34" charset="0"/>
            </a:endParaRPr>
          </a:p>
          <a:p>
            <a:pPr marL="342900" lvl="0" indent="-342900">
              <a:buFont typeface="Wingdings" panose="05000000000000000000" pitchFamily="2" charset="2"/>
              <a:buChar char=""/>
            </a:pPr>
            <a:r>
              <a:rPr lang="ru-RU" sz="1600" kern="1200" dirty="0">
                <a:solidFill>
                  <a:srgbClr val="000000"/>
                </a:solidFill>
                <a:effectLst/>
                <a:latin typeface="+mj-lt"/>
                <a:ea typeface="+mn-ea"/>
              </a:rPr>
              <a:t>В случае закупки товаров – в составе заявки представляются характеристики предлагаемого участником закупки товара, соответствующие показателям, установленным в описании объекта закупки. Ранее в составе заявки участник указывал конкретные показатели товара, соответствующие значениям, установленным в документации.</a:t>
            </a:r>
            <a:endParaRPr lang="ru-RU" sz="1600" dirty="0">
              <a:effectLst/>
              <a:latin typeface="+mj-lt"/>
              <a:ea typeface="Calibri" panose="020F0502020204030204" pitchFamily="34" charset="0"/>
            </a:endParaRPr>
          </a:p>
        </p:txBody>
      </p:sp>
      <p:sp>
        <p:nvSpPr>
          <p:cNvPr id="4" name="TextBox 3">
            <a:extLst>
              <a:ext uri="{FF2B5EF4-FFF2-40B4-BE49-F238E27FC236}">
                <a16:creationId xmlns:a16="http://schemas.microsoft.com/office/drawing/2014/main" id="{B53ACD87-51BD-4F72-90E8-7207BD8DBC84}"/>
              </a:ext>
            </a:extLst>
          </p:cNvPr>
          <p:cNvSpPr txBox="1"/>
          <p:nvPr/>
        </p:nvSpPr>
        <p:spPr>
          <a:xfrm>
            <a:off x="358835" y="146637"/>
            <a:ext cx="6591929" cy="723275"/>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Состав заявки на участие в закупке</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(из нововведений):</a:t>
            </a:r>
          </a:p>
          <a:p>
            <a:pPr algn="ctr">
              <a:spcAft>
                <a:spcPts val="1200"/>
              </a:spcAft>
            </a:pPr>
            <a:endParaRPr lang="ru-RU"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7012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22</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2048068" y="1002360"/>
            <a:ext cx="5058559" cy="830997"/>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Строительство</a:t>
            </a:r>
            <a:endParaRPr lang="ru-RU" sz="1400" b="1" dirty="0">
              <a:latin typeface="Trebuchet MS" panose="020B0603020202020204" pitchFamily="34" charset="0"/>
              <a:cs typeface="Arial" panose="020B0604020202020204" pitchFamily="34" charset="0"/>
            </a:endParaRPr>
          </a:p>
        </p:txBody>
      </p:sp>
      <p:pic>
        <p:nvPicPr>
          <p:cNvPr id="5" name="Рисунок 4" descr="Подъемный механизм контур">
            <a:extLst>
              <a:ext uri="{FF2B5EF4-FFF2-40B4-BE49-F238E27FC236}">
                <a16:creationId xmlns:a16="http://schemas.microsoft.com/office/drawing/2014/main" id="{3EACCD97-AE1F-4D1F-9C56-B334FB1708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6733" y="153022"/>
            <a:ext cx="1825286" cy="1825286"/>
          </a:xfrm>
          <a:prstGeom prst="rect">
            <a:avLst/>
          </a:prstGeom>
        </p:spPr>
      </p:pic>
    </p:spTree>
    <p:extLst>
      <p:ext uri="{BB962C8B-B14F-4D97-AF65-F5344CB8AC3E}">
        <p14:creationId xmlns:p14="http://schemas.microsoft.com/office/powerpoint/2010/main" val="290854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23</a:t>
            </a:fld>
            <a:endParaRPr lang="en-US" dirty="0"/>
          </a:p>
        </p:txBody>
      </p:sp>
      <p:sp>
        <p:nvSpPr>
          <p:cNvPr id="4" name="TextBox 3">
            <a:extLst>
              <a:ext uri="{FF2B5EF4-FFF2-40B4-BE49-F238E27FC236}">
                <a16:creationId xmlns:a16="http://schemas.microsoft.com/office/drawing/2014/main" id="{FD3ADD20-8EA4-4C90-A30B-5C54F9B66A81}"/>
              </a:ext>
            </a:extLst>
          </p:cNvPr>
          <p:cNvSpPr txBox="1"/>
          <p:nvPr/>
        </p:nvSpPr>
        <p:spPr>
          <a:xfrm>
            <a:off x="308451" y="752145"/>
            <a:ext cx="8835549" cy="4375557"/>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mj-lt"/>
                <a:ea typeface="Calibri" panose="020F0502020204030204" pitchFamily="34" charset="0"/>
              </a:rPr>
              <a:t>С 01.01.2022 редакция пункт 8 части 1 статьи 33 Закона №44-ФЗ представлена в следующем виде:</a:t>
            </a:r>
            <a:endParaRPr lang="ru-RU" sz="1800" dirty="0">
              <a:effectLst/>
              <a:latin typeface="+mj-lt"/>
              <a:ea typeface="Calibri" panose="020F0502020204030204" pitchFamily="34" charset="0"/>
            </a:endParaRPr>
          </a:p>
          <a:p>
            <a:pPr>
              <a:lnSpc>
                <a:spcPct val="106000"/>
              </a:lnSpc>
              <a:spcAft>
                <a:spcPts val="800"/>
              </a:spcAft>
            </a:pPr>
            <a:r>
              <a:rPr lang="ru-RU" sz="1700" kern="1200" dirty="0">
                <a:solidFill>
                  <a:srgbClr val="000000"/>
                </a:solidFill>
                <a:effectLst/>
                <a:latin typeface="+mj-lt"/>
                <a:ea typeface="Calibri" panose="020F0502020204030204" pitchFamily="34" charset="0"/>
              </a:rPr>
              <a:t>«</a:t>
            </a:r>
            <a:r>
              <a:rPr lang="ru-RU" sz="1700" i="1" kern="1200" dirty="0">
                <a:solidFill>
                  <a:srgbClr val="000000"/>
                </a:solidFill>
                <a:effectLst/>
                <a:latin typeface="+mj-lt"/>
                <a:ea typeface="Calibri" panose="020F0502020204030204" pitchFamily="34" charset="0"/>
              </a:rPr>
              <a:t>Описание объекта закупки при осуществлении закупки работ по строительству, реконструкции, капитальному ремонту, сносу объекта капитального строительства должно содержать проектную документацию, утвержденную в порядке, установленном законодательством о градостроительной деятельности </a:t>
            </a:r>
            <a:r>
              <a:rPr lang="ru-RU" sz="1700" b="1" i="1" kern="1200" dirty="0">
                <a:solidFill>
                  <a:srgbClr val="000000"/>
                </a:solidFill>
                <a:effectLst/>
                <a:latin typeface="+mj-lt"/>
                <a:ea typeface="Calibri" panose="020F0502020204030204" pitchFamily="34" charset="0"/>
              </a:rPr>
              <a:t>или типовую проектную документацию</a:t>
            </a:r>
            <a:r>
              <a:rPr lang="ru-RU" sz="1700" i="1" kern="1200" dirty="0">
                <a:solidFill>
                  <a:srgbClr val="000000"/>
                </a:solidFill>
                <a:effectLst/>
                <a:latin typeface="+mj-lt"/>
                <a:ea typeface="Calibri" panose="020F0502020204030204" pitchFamily="34" charset="0"/>
              </a:rPr>
              <a:t>, </a:t>
            </a:r>
            <a:r>
              <a:rPr lang="ru-RU" sz="1700" b="1" i="1" kern="1200" dirty="0">
                <a:solidFill>
                  <a:srgbClr val="000000"/>
                </a:solidFill>
                <a:effectLst/>
                <a:latin typeface="+mj-lt"/>
                <a:ea typeface="Calibri" panose="020F0502020204030204" pitchFamily="34" charset="0"/>
              </a:rPr>
              <a:t>или смету на капитальный ремонт</a:t>
            </a:r>
            <a:r>
              <a:rPr lang="ru-RU" sz="1700" i="1" kern="1200" dirty="0">
                <a:solidFill>
                  <a:srgbClr val="000000"/>
                </a:solidFill>
                <a:effectLst/>
                <a:latin typeface="+mj-lt"/>
                <a:ea typeface="Calibri" panose="020F0502020204030204" pitchFamily="34" charset="0"/>
              </a:rPr>
              <a:t> объекта капитального строительства, за исключением случая, если подготовка таких проектных документаций, сметы в соответствии с указанным законодательством не требуется, а также случаев осуществления закупки в соответствии с частями 16 и 16.1 статьи 34 настоящего Федерального закона, при которых предметом контракта является в том числе проектирование объекта капитального строительства. Включение проектной документации в описание объекта закупки в соответствии с настоящим пунктом является надлежащим исполнением требований пунктов 1–3 настоящей части, части 2 настоящей статьи.</a:t>
            </a:r>
            <a:r>
              <a:rPr lang="ru-RU" sz="1700" kern="1200" dirty="0">
                <a:solidFill>
                  <a:srgbClr val="000000"/>
                </a:solidFill>
                <a:effectLst/>
                <a:latin typeface="+mj-lt"/>
                <a:ea typeface="Calibri" panose="020F0502020204030204" pitchFamily="34" charset="0"/>
              </a:rPr>
              <a:t>»</a:t>
            </a:r>
            <a:endParaRPr lang="ru-RU" sz="17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0D82F68E-245D-4BEB-B580-26079BD0CC14}"/>
              </a:ext>
            </a:extLst>
          </p:cNvPr>
          <p:cNvSpPr txBox="1"/>
          <p:nvPr/>
        </p:nvSpPr>
        <p:spPr>
          <a:xfrm>
            <a:off x="358835" y="120133"/>
            <a:ext cx="6591929"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Строительство</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48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24</a:t>
            </a:fld>
            <a:endParaRPr lang="en-US" dirty="0"/>
          </a:p>
        </p:txBody>
      </p:sp>
      <p:sp>
        <p:nvSpPr>
          <p:cNvPr id="4" name="TextBox 3">
            <a:extLst>
              <a:ext uri="{FF2B5EF4-FFF2-40B4-BE49-F238E27FC236}">
                <a16:creationId xmlns:a16="http://schemas.microsoft.com/office/drawing/2014/main" id="{FD3ADD20-8EA4-4C90-A30B-5C54F9B66A81}"/>
              </a:ext>
            </a:extLst>
          </p:cNvPr>
          <p:cNvSpPr txBox="1"/>
          <p:nvPr/>
        </p:nvSpPr>
        <p:spPr>
          <a:xfrm>
            <a:off x="763773" y="1115116"/>
            <a:ext cx="5855687" cy="1857368"/>
          </a:xfrm>
          <a:prstGeom prst="rect">
            <a:avLst/>
          </a:prstGeom>
          <a:noFill/>
          <a:ln w="28575">
            <a:solidFill>
              <a:srgbClr val="FF0000"/>
            </a:solidFill>
          </a:ln>
        </p:spPr>
        <p:txBody>
          <a:bodyPr wrap="square">
            <a:spAutoFit/>
          </a:bodyPr>
          <a:lstStyle/>
          <a:p>
            <a:pPr algn="ctr">
              <a:lnSpc>
                <a:spcPct val="107000"/>
              </a:lnSpc>
              <a:spcAft>
                <a:spcPts val="800"/>
              </a:spcAft>
              <a:buClr>
                <a:srgbClr val="2182A5"/>
              </a:buClr>
            </a:pPr>
            <a:r>
              <a:rPr lang="ru-RU" sz="1800" dirty="0">
                <a:effectLst/>
                <a:latin typeface="Calibri" panose="020F0502020204030204" pitchFamily="34" charset="0"/>
                <a:ea typeface="Calibri" panose="020F0502020204030204" pitchFamily="34" charset="0"/>
                <a:cs typeface="Times New Roman" panose="02020603050405020304" pitchFamily="18" charset="0"/>
              </a:rPr>
              <a:t>В случае включения в описание объекта закупки типовой проектной документации предметом контракта могут быть одновременно подготовка проектной документации и (или) выполнение инженерных изысканий и выполнение работ по строительству объекта капитального строительства.</a:t>
            </a:r>
            <a:endParaRPr lang="ru-RU" sz="1400" dirty="0"/>
          </a:p>
        </p:txBody>
      </p:sp>
      <p:sp>
        <p:nvSpPr>
          <p:cNvPr id="5" name="TextBox 4">
            <a:extLst>
              <a:ext uri="{FF2B5EF4-FFF2-40B4-BE49-F238E27FC236}">
                <a16:creationId xmlns:a16="http://schemas.microsoft.com/office/drawing/2014/main" id="{72517F89-0C1F-4488-A3A0-E7AB6D43331F}"/>
              </a:ext>
            </a:extLst>
          </p:cNvPr>
          <p:cNvSpPr txBox="1"/>
          <p:nvPr/>
        </p:nvSpPr>
        <p:spPr>
          <a:xfrm>
            <a:off x="358835" y="120133"/>
            <a:ext cx="6591929"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Строительство</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6" name="Рисунок 5" descr="Строительное ограждение контур">
            <a:extLst>
              <a:ext uri="{FF2B5EF4-FFF2-40B4-BE49-F238E27FC236}">
                <a16:creationId xmlns:a16="http://schemas.microsoft.com/office/drawing/2014/main" id="{DDC85D2C-FB00-4808-B35B-7DA3EDE13A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19460" y="2652091"/>
            <a:ext cx="2504661" cy="2504661"/>
          </a:xfrm>
          <a:prstGeom prst="rect">
            <a:avLst/>
          </a:prstGeom>
        </p:spPr>
      </p:pic>
    </p:spTree>
    <p:extLst>
      <p:ext uri="{BB962C8B-B14F-4D97-AF65-F5344CB8AC3E}">
        <p14:creationId xmlns:p14="http://schemas.microsoft.com/office/powerpoint/2010/main" val="28181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25</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921565" y="1060868"/>
            <a:ext cx="5634800" cy="830997"/>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Контракт</a:t>
            </a:r>
            <a:endParaRPr lang="ru-RU" sz="1400" b="1" dirty="0">
              <a:latin typeface="Trebuchet MS" panose="020B0603020202020204" pitchFamily="34" charset="0"/>
              <a:cs typeface="Arial" panose="020B0604020202020204" pitchFamily="34" charset="0"/>
            </a:endParaRPr>
          </a:p>
        </p:txBody>
      </p:sp>
      <p:pic>
        <p:nvPicPr>
          <p:cNvPr id="5" name="Рисунок 4" descr="Контракт контур">
            <a:extLst>
              <a:ext uri="{FF2B5EF4-FFF2-40B4-BE49-F238E27FC236}">
                <a16:creationId xmlns:a16="http://schemas.microsoft.com/office/drawing/2014/main" id="{B37799ED-713A-4C88-AEE8-F04B504298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570" y="102027"/>
            <a:ext cx="1917682" cy="1917682"/>
          </a:xfrm>
          <a:prstGeom prst="rect">
            <a:avLst/>
          </a:prstGeom>
        </p:spPr>
      </p:pic>
    </p:spTree>
    <p:extLst>
      <p:ext uri="{BB962C8B-B14F-4D97-AF65-F5344CB8AC3E}">
        <p14:creationId xmlns:p14="http://schemas.microsoft.com/office/powerpoint/2010/main" val="37339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26</a:t>
            </a:fld>
            <a:endParaRPr lang="en-US" dirty="0"/>
          </a:p>
        </p:txBody>
      </p:sp>
      <p:sp>
        <p:nvSpPr>
          <p:cNvPr id="4" name="TextBox 3">
            <a:extLst>
              <a:ext uri="{FF2B5EF4-FFF2-40B4-BE49-F238E27FC236}">
                <a16:creationId xmlns:a16="http://schemas.microsoft.com/office/drawing/2014/main" id="{FD3ADD20-8EA4-4C90-A30B-5C54F9B66A81}"/>
              </a:ext>
            </a:extLst>
          </p:cNvPr>
          <p:cNvSpPr txBox="1"/>
          <p:nvPr/>
        </p:nvSpPr>
        <p:spPr>
          <a:xfrm>
            <a:off x="333613" y="927113"/>
            <a:ext cx="8835549" cy="2573077"/>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Изменения в части 2 статьи 34 Закона №44-ФЗ вносят следующее уточнение в части изменения условий контракта:</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 «При заключении и исполнении контракта изменение его </a:t>
            </a:r>
            <a:r>
              <a:rPr lang="ru-RU" sz="1800" b="1" u="sng" kern="1200" dirty="0">
                <a:solidFill>
                  <a:srgbClr val="FF0000"/>
                </a:solidFill>
                <a:effectLst/>
                <a:latin typeface="Times New Roman" panose="02020603050405020304" pitchFamily="18" charset="0"/>
                <a:ea typeface="Calibri" panose="020F0502020204030204" pitchFamily="34" charset="0"/>
              </a:rPr>
              <a:t>СУЩЕСТВЕННЫХ</a:t>
            </a:r>
            <a:r>
              <a:rPr lang="ru-RU" sz="1800" kern="1200" dirty="0">
                <a:solidFill>
                  <a:srgbClr val="000000"/>
                </a:solidFill>
                <a:effectLst/>
                <a:latin typeface="Times New Roman" panose="02020603050405020304" pitchFamily="18" charset="0"/>
                <a:ea typeface="Calibri" panose="020F0502020204030204" pitchFamily="34" charset="0"/>
              </a:rPr>
              <a:t> условий не допускается, за исключением случаев, определенных статьями 34 и 95 Федерального закона №44-ФЗ». При этом</a:t>
            </a:r>
            <a:r>
              <a:rPr lang="ru-RU" sz="1800" b="1" kern="1200" dirty="0">
                <a:solidFill>
                  <a:srgbClr val="000000"/>
                </a:solidFill>
                <a:effectLst/>
                <a:latin typeface="Times New Roman" panose="02020603050405020304" pitchFamily="18" charset="0"/>
                <a:ea typeface="Calibri" panose="020F0502020204030204" pitchFamily="34" charset="0"/>
              </a:rPr>
              <a:t> часть 18 статьи 34 Федерального закона №44-ФЗ -</a:t>
            </a:r>
            <a:r>
              <a:rPr lang="ru-RU" sz="1800" kern="1200" dirty="0">
                <a:solidFill>
                  <a:srgbClr val="000000"/>
                </a:solidFill>
                <a:effectLst/>
                <a:latin typeface="Times New Roman" panose="02020603050405020304" pitchFamily="18" charset="0"/>
                <a:ea typeface="Calibri" panose="020F0502020204030204" pitchFamily="34" charset="0"/>
              </a:rPr>
              <a:t>утратит силу</a:t>
            </a:r>
            <a:r>
              <a:rPr lang="ru-RU" sz="1800" b="1" kern="1200" dirty="0">
                <a:solidFill>
                  <a:srgbClr val="000000"/>
                </a:solidFill>
                <a:effectLst/>
                <a:latin typeface="Times New Roman" panose="02020603050405020304" pitchFamily="18" charset="0"/>
                <a:ea typeface="Calibri" panose="020F0502020204030204" pitchFamily="34" charset="0"/>
              </a:rPr>
              <a:t> (</a:t>
            </a:r>
            <a:r>
              <a:rPr lang="ru-RU" sz="1800" i="1" kern="1200" dirty="0">
                <a:solidFill>
                  <a:srgbClr val="000000"/>
                </a:solidFill>
                <a:effectLst/>
                <a:latin typeface="Times New Roman" panose="02020603050405020304" pitchFamily="18" charset="0"/>
                <a:ea typeface="Calibri" panose="020F0502020204030204" pitchFamily="34" charset="0"/>
              </a:rPr>
              <a:t>возможность увеличить количество товара и цены контракта не выше НМЦК при заключении</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7000"/>
              </a:lnSpc>
              <a:spcAft>
                <a:spcPts val="800"/>
              </a:spcAft>
            </a:pPr>
            <a:endParaRPr lang="ru-RU" sz="1400" dirty="0"/>
          </a:p>
        </p:txBody>
      </p:sp>
      <p:sp>
        <p:nvSpPr>
          <p:cNvPr id="5" name="TextBox 4">
            <a:extLst>
              <a:ext uri="{FF2B5EF4-FFF2-40B4-BE49-F238E27FC236}">
                <a16:creationId xmlns:a16="http://schemas.microsoft.com/office/drawing/2014/main" id="{BFF81D7F-7140-4FB3-8987-FE53B31B24F0}"/>
              </a:ext>
            </a:extLst>
          </p:cNvPr>
          <p:cNvSpPr txBox="1"/>
          <p:nvPr/>
        </p:nvSpPr>
        <p:spPr>
          <a:xfrm>
            <a:off x="358836" y="76587"/>
            <a:ext cx="6591929"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a:t>
            </a:r>
            <a:endParaRPr lang="ru-RU" sz="11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187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27</a:t>
            </a:fld>
            <a:endParaRPr lang="en-US" dirty="0"/>
          </a:p>
        </p:txBody>
      </p:sp>
      <p:sp>
        <p:nvSpPr>
          <p:cNvPr id="4" name="TextBox 3">
            <a:extLst>
              <a:ext uri="{FF2B5EF4-FFF2-40B4-BE49-F238E27FC236}">
                <a16:creationId xmlns:a16="http://schemas.microsoft.com/office/drawing/2014/main" id="{FD3ADD20-8EA4-4C90-A30B-5C54F9B66A81}"/>
              </a:ext>
            </a:extLst>
          </p:cNvPr>
          <p:cNvSpPr txBox="1"/>
          <p:nvPr/>
        </p:nvSpPr>
        <p:spPr>
          <a:xfrm>
            <a:off x="308451" y="674961"/>
            <a:ext cx="8835549" cy="4524315"/>
          </a:xfrm>
          <a:prstGeom prst="rect">
            <a:avLst/>
          </a:prstGeom>
          <a:noFill/>
        </p:spPr>
        <p:txBody>
          <a:bodyPr wrap="square">
            <a:spAutoFit/>
          </a:bodyPr>
          <a:lstStyle/>
          <a:p>
            <a:r>
              <a:rPr lang="ru-RU" sz="1600" b="1" kern="1200" dirty="0">
                <a:solidFill>
                  <a:srgbClr val="000000"/>
                </a:solidFill>
                <a:effectLst/>
                <a:latin typeface="+mj-lt"/>
                <a:ea typeface="Calibri" panose="020F0502020204030204" pitchFamily="34" charset="0"/>
              </a:rPr>
              <a:t>При проведении </a:t>
            </a:r>
            <a:r>
              <a:rPr lang="ru-RU" sz="1600" b="1" kern="1200" dirty="0">
                <a:solidFill>
                  <a:srgbClr val="FF0000"/>
                </a:solidFill>
                <a:effectLst/>
                <a:latin typeface="+mj-lt"/>
                <a:ea typeface="Calibri" panose="020F0502020204030204" pitchFamily="34" charset="0"/>
              </a:rPr>
              <a:t>конкурсов</a:t>
            </a:r>
            <a:r>
              <a:rPr lang="ru-RU" sz="1600" b="1" kern="1200" dirty="0">
                <a:solidFill>
                  <a:srgbClr val="000000"/>
                </a:solidFill>
                <a:effectLst/>
                <a:latin typeface="+mj-lt"/>
                <a:ea typeface="Calibri" panose="020F0502020204030204" pitchFamily="34" charset="0"/>
              </a:rPr>
              <a:t> допускается заключение контрактов</a:t>
            </a:r>
            <a:r>
              <a:rPr lang="ru-RU" sz="1600" kern="1200" dirty="0">
                <a:solidFill>
                  <a:srgbClr val="000000"/>
                </a:solidFill>
                <a:effectLst/>
                <a:latin typeface="+mj-lt"/>
                <a:ea typeface="Calibri" panose="020F0502020204030204" pitchFamily="34" charset="0"/>
              </a:rPr>
              <a:t> на поставки технических средств реабилитации инвалидов, создание нескольких произведений литературы или искусства, выполнение научно - исследовательских работ</a:t>
            </a:r>
            <a:r>
              <a:rPr lang="ru-RU" sz="1600" b="1" kern="1200" dirty="0">
                <a:effectLst/>
                <a:latin typeface="+mj-lt"/>
                <a:ea typeface="Calibri" panose="020F0502020204030204" pitchFamily="34" charset="0"/>
              </a:rPr>
              <a:t>,</a:t>
            </a:r>
            <a:r>
              <a:rPr lang="ru-RU" sz="1600" b="1" kern="1200" dirty="0">
                <a:solidFill>
                  <a:srgbClr val="FF0000"/>
                </a:solidFill>
                <a:effectLst/>
                <a:latin typeface="+mj-lt"/>
                <a:ea typeface="Calibri" panose="020F0502020204030204" pitchFamily="34" charset="0"/>
              </a:rPr>
              <a:t> </a:t>
            </a:r>
            <a:r>
              <a:rPr lang="ru-RU" sz="1600" kern="1200" dirty="0">
                <a:solidFill>
                  <a:srgbClr val="FF0000"/>
                </a:solidFill>
                <a:effectLst/>
                <a:latin typeface="+mj-lt"/>
                <a:ea typeface="Calibri" panose="020F0502020204030204" pitchFamily="34" charset="0"/>
              </a:rPr>
              <a:t>в том числе на выполнение составляющих один предмет контракта двух и более научно-исследовательских работ в отношении одного предмета и с одними и теми же условиями контракта</a:t>
            </a:r>
            <a:r>
              <a:rPr lang="ru-RU" sz="1600" kern="1200" dirty="0">
                <a:solidFill>
                  <a:srgbClr val="000000"/>
                </a:solidFill>
                <a:effectLst/>
                <a:latin typeface="+mj-lt"/>
                <a:ea typeface="Calibri" panose="020F0502020204030204" pitchFamily="34" charset="0"/>
              </a:rPr>
              <a:t>, либо оказание услуг в сфере образования или услуг по санаторно-курортному лечению и оздоровлению, услуг по организации отдыха детей и их оздоровления, в том числе по предоставлению путевок, </a:t>
            </a:r>
            <a:r>
              <a:rPr lang="ru-RU" sz="1600" kern="1200" dirty="0">
                <a:solidFill>
                  <a:srgbClr val="FF0000"/>
                </a:solidFill>
                <a:effectLst/>
                <a:latin typeface="+mj-lt"/>
                <a:ea typeface="Calibri" panose="020F0502020204030204" pitchFamily="34" charset="0"/>
              </a:rPr>
              <a:t>на выполнение работ (оказание услуг) по созданию, развитию, вводу в эксплуатацию, эксплуатации и выводу из эксплуатации информационных систем, на поставку программно-аппаратных средств и информационно-коммуникационного оборудования</a:t>
            </a:r>
            <a:r>
              <a:rPr lang="ru-RU" sz="1600" b="1" kern="1200" dirty="0">
                <a:effectLst/>
                <a:latin typeface="+mj-lt"/>
                <a:ea typeface="Calibri" panose="020F0502020204030204" pitchFamily="34" charset="0"/>
              </a:rPr>
              <a:t> </a:t>
            </a:r>
            <a:r>
              <a:rPr lang="ru-RU" sz="1600" b="1" kern="1200" dirty="0">
                <a:solidFill>
                  <a:srgbClr val="000000"/>
                </a:solidFill>
                <a:effectLst/>
                <a:latin typeface="+mj-lt"/>
                <a:ea typeface="Calibri" panose="020F0502020204030204" pitchFamily="34" charset="0"/>
              </a:rPr>
              <a:t>с несколькими участниками закупки</a:t>
            </a:r>
            <a:r>
              <a:rPr lang="ru-RU" sz="1600" kern="1200" dirty="0">
                <a:solidFill>
                  <a:srgbClr val="000000"/>
                </a:solidFill>
                <a:effectLst/>
                <a:latin typeface="+mj-lt"/>
                <a:ea typeface="Calibri" panose="020F0502020204030204" pitchFamily="34" charset="0"/>
              </a:rPr>
              <a:t>. При этом право заключения контракта с несколькими участниками закупки устанавливается заказчиком </a:t>
            </a:r>
            <a:r>
              <a:rPr lang="ru-RU" sz="1600" kern="1200" dirty="0">
                <a:solidFill>
                  <a:srgbClr val="FF0000"/>
                </a:solidFill>
                <a:effectLst/>
                <a:latin typeface="+mj-lt"/>
                <a:ea typeface="Calibri" panose="020F0502020204030204" pitchFamily="34" charset="0"/>
              </a:rPr>
              <a:t>в извещении об осуществлении закупки</a:t>
            </a:r>
            <a:r>
              <a:rPr lang="ru-RU" sz="1600" kern="1200" dirty="0">
                <a:solidFill>
                  <a:srgbClr val="000000"/>
                </a:solidFill>
                <a:effectLst/>
                <a:latin typeface="+mj-lt"/>
                <a:ea typeface="Calibri" panose="020F0502020204030204" pitchFamily="34" charset="0"/>
              </a:rPr>
              <a:t>, документации о закупке </a:t>
            </a:r>
            <a:r>
              <a:rPr lang="ru-RU" sz="1600" kern="1200" dirty="0">
                <a:solidFill>
                  <a:srgbClr val="FF0000"/>
                </a:solidFill>
                <a:effectLst/>
                <a:latin typeface="+mj-lt"/>
                <a:ea typeface="Calibri" panose="020F0502020204030204" pitchFamily="34" charset="0"/>
              </a:rPr>
              <a:t>(в случае, если настоящим Федеральным законом предусмотрена документация о закупке). При осуществлении закупки двух и более научно-исследовательских работ в отношении одного предмета и с одними и теми же условиями контракта (в качестве начальной (максимальной) цены контракта указывается начальная (максимальная) цена одного контракта), начальная (максимальная) цена всех контрактов на выполнение таких работ является одинаковой, и начальная (максимальная) цена лота равняется сумме начальных (максимальных) цен всех таких контрактов.</a:t>
            </a: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0F02C895-2477-451A-AC7B-58640F7FC926}"/>
              </a:ext>
            </a:extLst>
          </p:cNvPr>
          <p:cNvSpPr txBox="1"/>
          <p:nvPr/>
        </p:nvSpPr>
        <p:spPr>
          <a:xfrm>
            <a:off x="358836" y="80933"/>
            <a:ext cx="6591929"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8052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28</a:t>
            </a:fld>
            <a:endParaRPr lang="en-US" dirty="0"/>
          </a:p>
        </p:txBody>
      </p:sp>
      <p:sp>
        <p:nvSpPr>
          <p:cNvPr id="5" name="TextBox 4">
            <a:extLst>
              <a:ext uri="{FF2B5EF4-FFF2-40B4-BE49-F238E27FC236}">
                <a16:creationId xmlns:a16="http://schemas.microsoft.com/office/drawing/2014/main" id="{0F02C895-2477-451A-AC7B-58640F7FC926}"/>
              </a:ext>
            </a:extLst>
          </p:cNvPr>
          <p:cNvSpPr txBox="1"/>
          <p:nvPr/>
        </p:nvSpPr>
        <p:spPr>
          <a:xfrm>
            <a:off x="358836" y="80933"/>
            <a:ext cx="6591929"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5E8B9630-3189-43EA-A66E-351466BFDEFE}"/>
              </a:ext>
            </a:extLst>
          </p:cNvPr>
          <p:cNvSpPr txBox="1"/>
          <p:nvPr/>
        </p:nvSpPr>
        <p:spPr>
          <a:xfrm>
            <a:off x="1179443" y="1651722"/>
            <a:ext cx="6044647" cy="1840056"/>
          </a:xfrm>
          <a:prstGeom prst="rect">
            <a:avLst/>
          </a:prstGeom>
          <a:noFill/>
          <a:ln w="28575">
            <a:solidFill>
              <a:srgbClr val="FF0000"/>
            </a:solidFill>
          </a:ln>
        </p:spPr>
        <p:txBody>
          <a:bodyPr wrap="square">
            <a:spAutoFit/>
          </a:bodyPr>
          <a:lstStyle/>
          <a:p>
            <a:pPr algn="ct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В контракт может быть включено условие </a:t>
            </a:r>
            <a:r>
              <a:rPr lang="ru-RU" sz="1800" b="1" kern="1200" dirty="0">
                <a:solidFill>
                  <a:srgbClr val="FF0000"/>
                </a:solidFill>
                <a:effectLst/>
                <a:latin typeface="Times New Roman" panose="02020603050405020304" pitchFamily="18" charset="0"/>
                <a:ea typeface="Calibri" panose="020F0502020204030204" pitchFamily="34" charset="0"/>
              </a:rPr>
              <a:t>об удержании суммы</a:t>
            </a:r>
            <a:r>
              <a:rPr lang="ru-RU" sz="1800" b="1" kern="1200" dirty="0">
                <a:solidFill>
                  <a:srgbClr val="000000"/>
                </a:solidFill>
                <a:effectLst/>
                <a:latin typeface="Times New Roman" panose="02020603050405020304" pitchFamily="18" charset="0"/>
                <a:ea typeface="Calibri" panose="020F0502020204030204" pitchFamily="34" charset="0"/>
              </a:rPr>
              <a:t> неисполненных поставщиком </a:t>
            </a:r>
            <a:r>
              <a:rPr lang="ru-RU" sz="1800" kern="1200" dirty="0">
                <a:solidFill>
                  <a:srgbClr val="000000"/>
                </a:solidFill>
                <a:effectLst/>
                <a:latin typeface="Times New Roman" panose="02020603050405020304" pitchFamily="18" charset="0"/>
                <a:ea typeface="Calibri" panose="020F0502020204030204" pitchFamily="34" charset="0"/>
              </a:rPr>
              <a:t>(подрядчиком, исполнителем) </a:t>
            </a:r>
            <a:r>
              <a:rPr lang="ru-RU" sz="1800" b="1" kern="1200" dirty="0">
                <a:solidFill>
                  <a:srgbClr val="FF0000"/>
                </a:solidFill>
                <a:effectLst/>
                <a:latin typeface="Times New Roman" panose="02020603050405020304" pitchFamily="18" charset="0"/>
                <a:ea typeface="Calibri" panose="020F0502020204030204" pitchFamily="34" charset="0"/>
              </a:rPr>
              <a:t>требований об уплате неустоек</a:t>
            </a:r>
            <a:r>
              <a:rPr lang="ru-RU" sz="1800" b="1" kern="1200" dirty="0">
                <a:solidFill>
                  <a:srgbClr val="000000"/>
                </a:solidFill>
                <a:effectLst/>
                <a:latin typeface="Times New Roman" panose="02020603050405020304" pitchFamily="18" charset="0"/>
                <a:ea typeface="Calibri" panose="020F0502020204030204" pitchFamily="34" charset="0"/>
              </a:rPr>
              <a:t> </a:t>
            </a:r>
            <a:r>
              <a:rPr lang="ru-RU" sz="1800" kern="1200" dirty="0">
                <a:solidFill>
                  <a:srgbClr val="000000"/>
                </a:solidFill>
                <a:effectLst/>
                <a:latin typeface="Times New Roman" panose="02020603050405020304" pitchFamily="18" charset="0"/>
                <a:ea typeface="Calibri" panose="020F0502020204030204" pitchFamily="34" charset="0"/>
              </a:rPr>
              <a:t>(штрафов, пеней), предъявленных заказчиком, из суммы, подлежащей оплате поставщику (подрядчику, исполнителю).</a:t>
            </a:r>
            <a:endParaRPr lang="ru-RU"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786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5499B1B-A993-4D29-B095-A7EBA02CB229}"/>
              </a:ext>
            </a:extLst>
          </p:cNvPr>
          <p:cNvSpPr>
            <a:spLocks noGrp="1"/>
          </p:cNvSpPr>
          <p:nvPr>
            <p:ph type="sldNum" sz="quarter" idx="12"/>
          </p:nvPr>
        </p:nvSpPr>
        <p:spPr/>
        <p:txBody>
          <a:bodyPr/>
          <a:lstStyle/>
          <a:p>
            <a:fld id="{2066355A-084C-D24E-9AD2-7E4FC41EA627}" type="slidenum">
              <a:rPr lang="en-US" smtClean="0"/>
              <a:pPr/>
              <a:t>29</a:t>
            </a:fld>
            <a:endParaRPr lang="en-US" dirty="0"/>
          </a:p>
        </p:txBody>
      </p:sp>
      <p:sp>
        <p:nvSpPr>
          <p:cNvPr id="4" name="TextBox 3">
            <a:extLst>
              <a:ext uri="{FF2B5EF4-FFF2-40B4-BE49-F238E27FC236}">
                <a16:creationId xmlns:a16="http://schemas.microsoft.com/office/drawing/2014/main" id="{8ECDEBB6-E6FF-4568-8CD9-8E129706BACA}"/>
              </a:ext>
            </a:extLst>
          </p:cNvPr>
          <p:cNvSpPr txBox="1"/>
          <p:nvPr/>
        </p:nvSpPr>
        <p:spPr>
          <a:xfrm>
            <a:off x="358836" y="1730594"/>
            <a:ext cx="8666921" cy="185589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nSpc>
                <a:spcPct val="107000"/>
              </a:lnSpc>
              <a:buFont typeface="Wingdings" panose="05000000000000000000" pitchFamily="2"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Правительство Российской Федерации вправе установить </a:t>
            </a:r>
            <a:r>
              <a:rPr lang="ru-RU" sz="1800" b="1" kern="1200" dirty="0">
                <a:solidFill>
                  <a:srgbClr val="000000"/>
                </a:solidFill>
                <a:effectLst/>
                <a:latin typeface="Times New Roman" panose="02020603050405020304" pitchFamily="18" charset="0"/>
                <a:ea typeface="Calibri" panose="020F0502020204030204" pitchFamily="34" charset="0"/>
              </a:rPr>
              <a:t>типовые условия контрактов</a:t>
            </a:r>
            <a:r>
              <a:rPr lang="ru-RU" sz="1800" kern="1200" dirty="0">
                <a:solidFill>
                  <a:srgbClr val="000000"/>
                </a:solidFill>
                <a:effectLst/>
                <a:latin typeface="Times New Roman" panose="02020603050405020304" pitchFamily="18" charset="0"/>
                <a:ea typeface="Calibri" panose="020F0502020204030204" pitchFamily="34" charset="0"/>
              </a:rPr>
              <a:t>, подлежащие применению заказчиками при осуществлении закупок. (</a:t>
            </a:r>
            <a:r>
              <a:rPr lang="ru-RU" sz="1800" b="1" kern="1200" dirty="0">
                <a:solidFill>
                  <a:srgbClr val="FF0000"/>
                </a:solidFill>
                <a:effectLst/>
                <a:latin typeface="Times New Roman" panose="02020603050405020304" pitchFamily="18" charset="0"/>
                <a:ea typeface="Calibri" panose="020F0502020204030204" pitchFamily="34" charset="0"/>
              </a:rPr>
              <a:t>Типовых контрактов не будет</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marL="342900" lvl="0" indent="-342900">
              <a:lnSpc>
                <a:spcPct val="107000"/>
              </a:lnSpc>
              <a:buFont typeface="Wingdings" panose="05000000000000000000" pitchFamily="2"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Типовые условия контрактов размещаются на официальном сайте (</a:t>
            </a:r>
            <a:r>
              <a:rPr lang="ru-RU" sz="1800" i="1" kern="1200" dirty="0">
                <a:solidFill>
                  <a:srgbClr val="000000"/>
                </a:solidFill>
                <a:effectLst/>
                <a:latin typeface="Times New Roman" panose="02020603050405020304" pitchFamily="18" charset="0"/>
                <a:ea typeface="Calibri" panose="020F0502020204030204" pitchFamily="34" charset="0"/>
              </a:rPr>
              <a:t>до размещения применяются типовые контракты/типовые условия контрактов, утвержденные ранее соответствующими ведомствами, не противоречащие Закону</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AE77600-95BD-4059-A9ED-17079FD015E8}"/>
              </a:ext>
            </a:extLst>
          </p:cNvPr>
          <p:cNvSpPr txBox="1"/>
          <p:nvPr/>
        </p:nvSpPr>
        <p:spPr>
          <a:xfrm>
            <a:off x="358836" y="134386"/>
            <a:ext cx="6591929" cy="400110"/>
          </a:xfrm>
          <a:prstGeom prst="rect">
            <a:avLst/>
          </a:prstGeom>
          <a:noFill/>
        </p:spPr>
        <p:txBody>
          <a:bodyPr wrap="square">
            <a:spAutoFit/>
          </a:bodyPr>
          <a:lstStyle/>
          <a:p>
            <a:pPr algn="ct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Типовые контракты</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 / </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типовые условия контрактов</a:t>
            </a:r>
            <a:endParaRPr lang="ru-RU" sz="20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818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8F64C2A-7322-48B1-B487-857E7B29CDEB}"/>
              </a:ext>
            </a:extLst>
          </p:cNvPr>
          <p:cNvSpPr>
            <a:spLocks noGrp="1"/>
          </p:cNvSpPr>
          <p:nvPr>
            <p:ph type="sldNum" sz="quarter" idx="12"/>
          </p:nvPr>
        </p:nvSpPr>
        <p:spPr/>
        <p:txBody>
          <a:bodyPr/>
          <a:lstStyle/>
          <a:p>
            <a:fld id="{2066355A-084C-D24E-9AD2-7E4FC41EA627}" type="slidenum">
              <a:rPr lang="en-US" smtClean="0"/>
              <a:pPr/>
              <a:t>3</a:t>
            </a:fld>
            <a:endParaRPr lang="en-US" dirty="0"/>
          </a:p>
        </p:txBody>
      </p:sp>
      <p:sp>
        <p:nvSpPr>
          <p:cNvPr id="3" name="TextBox 2">
            <a:extLst>
              <a:ext uri="{FF2B5EF4-FFF2-40B4-BE49-F238E27FC236}">
                <a16:creationId xmlns:a16="http://schemas.microsoft.com/office/drawing/2014/main" id="{C097DEB9-7BE0-46D1-AFBA-8C2680CEB6B0}"/>
              </a:ext>
            </a:extLst>
          </p:cNvPr>
          <p:cNvSpPr txBox="1"/>
          <p:nvPr/>
        </p:nvSpPr>
        <p:spPr>
          <a:xfrm>
            <a:off x="2308860" y="1200029"/>
            <a:ext cx="4526280" cy="400110"/>
          </a:xfrm>
          <a:prstGeom prst="rect">
            <a:avLst/>
          </a:prstGeom>
          <a:noFill/>
          <a:ln w="38100">
            <a:solidFill>
              <a:srgbClr val="2182A5"/>
            </a:solidFill>
          </a:ln>
        </p:spPr>
        <p:txBody>
          <a:bodyPr wrap="square" rtlCol="0">
            <a:spAutoFit/>
          </a:bodyPr>
          <a:lstStyle/>
          <a:p>
            <a:r>
              <a:rPr lang="ru-RU" dirty="0"/>
              <a:t>Объем закупок у СМП с 01.01.2022 г. – </a:t>
            </a:r>
            <a:r>
              <a:rPr lang="ru-RU" sz="2000" b="1" dirty="0">
                <a:solidFill>
                  <a:srgbClr val="FF0000"/>
                </a:solidFill>
                <a:effectLst>
                  <a:outerShdw blurRad="38100" dist="38100" dir="2700000" algn="tl">
                    <a:srgbClr val="000000">
                      <a:alpha val="43137"/>
                    </a:srgbClr>
                  </a:outerShdw>
                </a:effectLst>
              </a:rPr>
              <a:t>25%</a:t>
            </a:r>
            <a:endParaRPr lang="ru-RU" b="1"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F2E3581-B2A0-4CF4-ADE4-E6E777799781}"/>
              </a:ext>
            </a:extLst>
          </p:cNvPr>
          <p:cNvSpPr txBox="1"/>
          <p:nvPr/>
        </p:nvSpPr>
        <p:spPr>
          <a:xfrm>
            <a:off x="829175" y="2027139"/>
            <a:ext cx="7811588" cy="2308324"/>
          </a:xfrm>
          <a:prstGeom prst="rect">
            <a:avLst/>
          </a:prstGeom>
          <a:noFill/>
        </p:spPr>
        <p:txBody>
          <a:bodyPr wrap="square" numCol="1">
            <a:spAutoFit/>
          </a:bodyPr>
          <a:lstStyle/>
          <a:p>
            <a:pPr algn="ctr"/>
            <a:r>
              <a:rPr lang="ru-RU" b="1" dirty="0">
                <a:solidFill>
                  <a:srgbClr val="FF0000"/>
                </a:solidFill>
                <a:effectLst>
                  <a:outerShdw blurRad="38100" dist="38100" dir="2700000" algn="tl">
                    <a:srgbClr val="000000">
                      <a:alpha val="43137"/>
                    </a:srgbClr>
                  </a:outerShdw>
                </a:effectLst>
              </a:rPr>
              <a:t>Сроки оплаты по контракту</a:t>
            </a:r>
          </a:p>
          <a:p>
            <a:endParaRPr lang="ru-RU" dirty="0"/>
          </a:p>
          <a:p>
            <a:r>
              <a:rPr lang="ru-RU" dirty="0"/>
              <a:t>			</a:t>
            </a:r>
            <a:r>
              <a:rPr lang="ru-RU" i="1" u="sng" dirty="0"/>
              <a:t>с 01.01.2022 до 01.01.2023</a:t>
            </a:r>
            <a:r>
              <a:rPr lang="ru-RU" dirty="0"/>
              <a:t>		</a:t>
            </a:r>
            <a:r>
              <a:rPr lang="ru-RU" i="1" u="sng" dirty="0"/>
              <a:t>начиная с 01.01.2023</a:t>
            </a:r>
          </a:p>
          <a:p>
            <a:endParaRPr lang="ru-RU" dirty="0"/>
          </a:p>
          <a:p>
            <a:r>
              <a:rPr lang="ru-RU" b="1" dirty="0"/>
              <a:t>СМП и СОНО </a:t>
            </a:r>
            <a:r>
              <a:rPr lang="ru-RU" dirty="0"/>
              <a:t>		– 10 рабочих дней			- 7 рабочих дней</a:t>
            </a:r>
          </a:p>
          <a:p>
            <a:r>
              <a:rPr lang="ru-RU" b="1" dirty="0"/>
              <a:t>Общий случай </a:t>
            </a:r>
            <a:r>
              <a:rPr lang="ru-RU" dirty="0"/>
              <a:t>	– 15 рабочих дней			- 10 рабочих дней</a:t>
            </a:r>
          </a:p>
          <a:p>
            <a:r>
              <a:rPr lang="ru-RU" sz="1400" i="1" dirty="0">
                <a:effectLst>
                  <a:outerShdw blurRad="38100" dist="38100" dir="2700000" algn="tl">
                    <a:srgbClr val="000000">
                      <a:alpha val="43137"/>
                    </a:srgbClr>
                  </a:outerShdw>
                </a:effectLst>
              </a:rPr>
              <a:t>(При размещенном извещении)</a:t>
            </a:r>
          </a:p>
          <a:p>
            <a:endParaRPr lang="ru-RU" dirty="0"/>
          </a:p>
        </p:txBody>
      </p:sp>
      <p:pic>
        <p:nvPicPr>
          <p:cNvPr id="7" name="Рисунок 6" descr="Кредит контур">
            <a:extLst>
              <a:ext uri="{FF2B5EF4-FFF2-40B4-BE49-F238E27FC236}">
                <a16:creationId xmlns:a16="http://schemas.microsoft.com/office/drawing/2014/main" id="{B3E10769-8DE6-4234-B7BD-F866E74C5C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749" y="2106386"/>
            <a:ext cx="914400" cy="914400"/>
          </a:xfrm>
          <a:prstGeom prst="rect">
            <a:avLst/>
          </a:prstGeom>
        </p:spPr>
      </p:pic>
    </p:spTree>
    <p:extLst>
      <p:ext uri="{BB962C8B-B14F-4D97-AF65-F5344CB8AC3E}">
        <p14:creationId xmlns:p14="http://schemas.microsoft.com/office/powerpoint/2010/main" val="61962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FAE1341-FD16-4352-BCDF-EEDB5A7E7AB7}"/>
              </a:ext>
            </a:extLst>
          </p:cNvPr>
          <p:cNvSpPr>
            <a:spLocks noGrp="1"/>
          </p:cNvSpPr>
          <p:nvPr>
            <p:ph type="sldNum" sz="quarter" idx="12"/>
          </p:nvPr>
        </p:nvSpPr>
        <p:spPr/>
        <p:txBody>
          <a:bodyPr/>
          <a:lstStyle/>
          <a:p>
            <a:fld id="{2066355A-084C-D24E-9AD2-7E4FC41EA627}" type="slidenum">
              <a:rPr lang="en-US" smtClean="0"/>
              <a:pPr/>
              <a:t>30</a:t>
            </a:fld>
            <a:endParaRPr lang="en-US" dirty="0"/>
          </a:p>
        </p:txBody>
      </p:sp>
      <p:sp>
        <p:nvSpPr>
          <p:cNvPr id="4" name="TextBox 3">
            <a:extLst>
              <a:ext uri="{FF2B5EF4-FFF2-40B4-BE49-F238E27FC236}">
                <a16:creationId xmlns:a16="http://schemas.microsoft.com/office/drawing/2014/main" id="{BCCE78D9-E32C-4E5F-A422-FE5A2F61E7C8}"/>
              </a:ext>
            </a:extLst>
          </p:cNvPr>
          <p:cNvSpPr txBox="1"/>
          <p:nvPr/>
        </p:nvSpPr>
        <p:spPr>
          <a:xfrm>
            <a:off x="358836" y="1007417"/>
            <a:ext cx="8630419" cy="2529860"/>
          </a:xfrm>
          <a:prstGeom prst="rect">
            <a:avLst/>
          </a:prstGeom>
          <a:noFill/>
        </p:spPr>
        <p:txBody>
          <a:bodyPr wrap="square">
            <a:spAutoFit/>
          </a:bodyPr>
          <a:lstStyle/>
          <a:p>
            <a:pPr>
              <a:lnSpc>
                <a:spcPct val="106000"/>
              </a:lnSpc>
              <a:spcAft>
                <a:spcPts val="800"/>
              </a:spcAft>
            </a:pPr>
            <a:r>
              <a:rPr lang="ru-RU" sz="1800" u="sng" kern="1200" dirty="0">
                <a:solidFill>
                  <a:srgbClr val="000000"/>
                </a:solidFill>
                <a:effectLst/>
                <a:latin typeface="Times New Roman" panose="02020603050405020304" pitchFamily="18" charset="0"/>
                <a:ea typeface="Calibri" panose="020F0502020204030204" pitchFamily="34" charset="0"/>
              </a:rPr>
              <a:t>Предметом контракта могут быть одновременно </a:t>
            </a:r>
            <a:r>
              <a:rPr lang="ru-RU" sz="1800" b="1" kern="1200" dirty="0">
                <a:solidFill>
                  <a:srgbClr val="000000"/>
                </a:solidFill>
                <a:effectLst/>
                <a:latin typeface="Times New Roman" panose="02020603050405020304" pitchFamily="18" charset="0"/>
                <a:ea typeface="Calibri" panose="020F0502020204030204" pitchFamily="34" charset="0"/>
              </a:rPr>
              <a:t>консервация, ремонт, реставрация, приспособление</a:t>
            </a:r>
            <a:r>
              <a:rPr lang="ru-RU" sz="1800" kern="1200" dirty="0">
                <a:solidFill>
                  <a:srgbClr val="000000"/>
                </a:solidFill>
                <a:effectLst/>
                <a:latin typeface="Times New Roman" panose="02020603050405020304" pitchFamily="18" charset="0"/>
                <a:ea typeface="Calibri" panose="020F0502020204030204" pitchFamily="34" charset="0"/>
              </a:rPr>
              <a:t> объекта культурного наследия (памятника истории и культуры) народов Российской Федерации </a:t>
            </a:r>
            <a:r>
              <a:rPr lang="ru-RU" sz="1800" b="1" kern="1200" dirty="0">
                <a:solidFill>
                  <a:srgbClr val="000000"/>
                </a:solidFill>
                <a:effectLst/>
                <a:latin typeface="Times New Roman" panose="02020603050405020304" pitchFamily="18" charset="0"/>
                <a:ea typeface="Calibri" panose="020F0502020204030204" pitchFamily="34" charset="0"/>
              </a:rPr>
              <a:t>для современного использования</a:t>
            </a:r>
            <a:r>
              <a:rPr lang="ru-RU" sz="1800" kern="1200" dirty="0">
                <a:solidFill>
                  <a:srgbClr val="000000"/>
                </a:solidFill>
                <a:effectLst/>
                <a:latin typeface="Times New Roman" panose="02020603050405020304" pitchFamily="18" charset="0"/>
                <a:ea typeface="Calibri" panose="020F0502020204030204" pitchFamily="34" charset="0"/>
              </a:rPr>
              <a:t>, включая научно-исследовательские, изыскательские, проектные и производственные работы, научное руководство проведением работ по сохранению такого объекта, технический и авторский надзор за проведением этих работ.</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Добавлены два новых случая, когда в контракте можно установить прямой запрет на субподряд.</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3D022BC-25CD-41EA-8B44-173036D8168A}"/>
              </a:ext>
            </a:extLst>
          </p:cNvPr>
          <p:cNvSpPr txBox="1"/>
          <p:nvPr/>
        </p:nvSpPr>
        <p:spPr>
          <a:xfrm>
            <a:off x="358836" y="-35977"/>
            <a:ext cx="6578677" cy="830997"/>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 на сохранение объектов культурного наследия</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4864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E30A8D9-4343-448A-B3B6-E3FF1F2D8A21}"/>
              </a:ext>
            </a:extLst>
          </p:cNvPr>
          <p:cNvSpPr>
            <a:spLocks noGrp="1"/>
          </p:cNvSpPr>
          <p:nvPr>
            <p:ph type="sldNum" sz="quarter" idx="12"/>
          </p:nvPr>
        </p:nvSpPr>
        <p:spPr/>
        <p:txBody>
          <a:bodyPr/>
          <a:lstStyle/>
          <a:p>
            <a:fld id="{2066355A-084C-D24E-9AD2-7E4FC41EA627}" type="slidenum">
              <a:rPr lang="en-US" smtClean="0"/>
              <a:pPr/>
              <a:t>31</a:t>
            </a:fld>
            <a:endParaRPr lang="en-US" dirty="0"/>
          </a:p>
        </p:txBody>
      </p:sp>
      <p:sp>
        <p:nvSpPr>
          <p:cNvPr id="4" name="TextBox 3">
            <a:extLst>
              <a:ext uri="{FF2B5EF4-FFF2-40B4-BE49-F238E27FC236}">
                <a16:creationId xmlns:a16="http://schemas.microsoft.com/office/drawing/2014/main" id="{0543951D-8554-4F13-8419-A3DE62FF614F}"/>
              </a:ext>
            </a:extLst>
          </p:cNvPr>
          <p:cNvSpPr txBox="1"/>
          <p:nvPr/>
        </p:nvSpPr>
        <p:spPr>
          <a:xfrm>
            <a:off x="465095" y="1339568"/>
            <a:ext cx="8427113" cy="3322256"/>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В контракт может быть включено условие о выполнении подрядчиком работ, об оказании исполнителем услуг самостоятельно без привлечения других лиц к исполнению обязательств, предусмотренных контрактом на:</a:t>
            </a:r>
            <a:endParaRPr lang="en-US" sz="1800" kern="1200" dirty="0">
              <a:solidFill>
                <a:srgbClr val="000000"/>
              </a:solidFill>
              <a:effectLst/>
              <a:latin typeface="Times New Roman" panose="02020603050405020304" pitchFamily="18" charset="0"/>
              <a:ea typeface="Calibri" panose="020F0502020204030204" pitchFamily="34" charset="0"/>
            </a:endParaRP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mn-ea"/>
              </a:rPr>
              <a:t>1) выполнение работ по сохранению объектов культурного наследия (памятников истории и культуры) народов Российской Федерации; (</a:t>
            </a:r>
            <a:r>
              <a:rPr lang="ru-RU" sz="1800" i="1" kern="1200" dirty="0">
                <a:solidFill>
                  <a:srgbClr val="000000"/>
                </a:solidFill>
                <a:effectLst/>
                <a:latin typeface="Times New Roman" panose="02020603050405020304" pitchFamily="18" charset="0"/>
                <a:ea typeface="+mn-ea"/>
              </a:rPr>
              <a:t>было ранее</a:t>
            </a:r>
            <a:r>
              <a:rPr lang="ru-RU" sz="1800" kern="1200" dirty="0">
                <a:solidFill>
                  <a:srgbClr val="000000"/>
                </a:solidFill>
                <a:effectLst/>
                <a:latin typeface="Times New Roman" panose="02020603050405020304" pitchFamily="18" charset="0"/>
                <a:ea typeface="+mn-ea"/>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effectLst/>
                <a:latin typeface="Times New Roman" panose="02020603050405020304" pitchFamily="18" charset="0"/>
                <a:ea typeface="+mn-ea"/>
              </a:rPr>
              <a:t>2) выполнение работ по реставрации музейных предметов и музейных коллекций, включенных в состав Музейного фонда Российской Федерации, документов Архивного фонда Российской Федерации, особо ценных и редких документов, входящих в состав библиотечных фондов;</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F087986-2940-451A-B6B5-252BB57AC41A}"/>
              </a:ext>
            </a:extLst>
          </p:cNvPr>
          <p:cNvSpPr txBox="1"/>
          <p:nvPr/>
        </p:nvSpPr>
        <p:spPr>
          <a:xfrm>
            <a:off x="405219" y="-19878"/>
            <a:ext cx="6578677" cy="830997"/>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 на сохранение объектов культурного наследия</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4659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E30A8D9-4343-448A-B3B6-E3FF1F2D8A21}"/>
              </a:ext>
            </a:extLst>
          </p:cNvPr>
          <p:cNvSpPr>
            <a:spLocks noGrp="1"/>
          </p:cNvSpPr>
          <p:nvPr>
            <p:ph type="sldNum" sz="quarter" idx="12"/>
          </p:nvPr>
        </p:nvSpPr>
        <p:spPr/>
        <p:txBody>
          <a:bodyPr/>
          <a:lstStyle/>
          <a:p>
            <a:fld id="{2066355A-084C-D24E-9AD2-7E4FC41EA627}" type="slidenum">
              <a:rPr lang="en-US" smtClean="0"/>
              <a:pPr/>
              <a:t>32</a:t>
            </a:fld>
            <a:endParaRPr lang="en-US" dirty="0"/>
          </a:p>
        </p:txBody>
      </p:sp>
      <p:sp>
        <p:nvSpPr>
          <p:cNvPr id="4" name="TextBox 3">
            <a:extLst>
              <a:ext uri="{FF2B5EF4-FFF2-40B4-BE49-F238E27FC236}">
                <a16:creationId xmlns:a16="http://schemas.microsoft.com/office/drawing/2014/main" id="{0543951D-8554-4F13-8419-A3DE62FF614F}"/>
              </a:ext>
            </a:extLst>
          </p:cNvPr>
          <p:cNvSpPr txBox="1"/>
          <p:nvPr/>
        </p:nvSpPr>
        <p:spPr>
          <a:xfrm>
            <a:off x="465095" y="1339568"/>
            <a:ext cx="8427113" cy="2926057"/>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В контракт может быть включено условие о выполнении подрядчиком работ, об оказании исполнителем услуг самостоятельно без привлечения других лиц к исполнению обязательств, предусмотренных контрактом на:</a:t>
            </a:r>
            <a:endParaRPr lang="en-US" sz="1800" kern="1200" dirty="0">
              <a:solidFill>
                <a:srgbClr val="000000"/>
              </a:solidFill>
              <a:effectLst/>
              <a:latin typeface="Times New Roman" panose="02020603050405020304" pitchFamily="18" charset="0"/>
              <a:ea typeface="Calibri" panose="020F0502020204030204" pitchFamily="34" charset="0"/>
            </a:endParaRP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effectLst/>
                <a:latin typeface="Times New Roman" panose="02020603050405020304" pitchFamily="18" charset="0"/>
                <a:ea typeface="+mn-ea"/>
              </a:rPr>
              <a:t>3) выполнение работ, услуг, связанных с необходимостью допуска подрядчиков, исполнителей к учетным базам данных музеев, архивов, библиотек, к хранилищам (депозитариям) музея, библиотеки, к системам обеспечения безопасности и (или) сохранности музейных предметов и музейных коллекций, архивных документов, библиотечного фонда.</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F087986-2940-451A-B6B5-252BB57AC41A}"/>
              </a:ext>
            </a:extLst>
          </p:cNvPr>
          <p:cNvSpPr txBox="1"/>
          <p:nvPr/>
        </p:nvSpPr>
        <p:spPr>
          <a:xfrm>
            <a:off x="358836" y="-61877"/>
            <a:ext cx="6578677" cy="830997"/>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 на сохранение объектов культурного наследия</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7829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C514558-3E5D-4B75-8609-73E9858F426D}"/>
              </a:ext>
            </a:extLst>
          </p:cNvPr>
          <p:cNvSpPr>
            <a:spLocks noGrp="1"/>
          </p:cNvSpPr>
          <p:nvPr>
            <p:ph type="sldNum" sz="quarter" idx="12"/>
          </p:nvPr>
        </p:nvSpPr>
        <p:spPr/>
        <p:txBody>
          <a:bodyPr/>
          <a:lstStyle/>
          <a:p>
            <a:fld id="{2066355A-084C-D24E-9AD2-7E4FC41EA627}" type="slidenum">
              <a:rPr lang="en-US" smtClean="0"/>
              <a:pPr/>
              <a:t>33</a:t>
            </a:fld>
            <a:endParaRPr lang="en-US" dirty="0"/>
          </a:p>
        </p:txBody>
      </p:sp>
      <p:sp>
        <p:nvSpPr>
          <p:cNvPr id="3" name="TextBox 2">
            <a:extLst>
              <a:ext uri="{FF2B5EF4-FFF2-40B4-BE49-F238E27FC236}">
                <a16:creationId xmlns:a16="http://schemas.microsoft.com/office/drawing/2014/main" id="{3E6943AC-825E-4FE5-A683-195942C461FE}"/>
              </a:ext>
            </a:extLst>
          </p:cNvPr>
          <p:cNvSpPr txBox="1"/>
          <p:nvPr/>
        </p:nvSpPr>
        <p:spPr>
          <a:xfrm>
            <a:off x="1412384" y="825405"/>
            <a:ext cx="7540337" cy="1569660"/>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Электронное актирование</a:t>
            </a:r>
            <a:endParaRPr lang="ru-RU" sz="1400" b="1" dirty="0">
              <a:latin typeface="Trebuchet MS" panose="020B0603020202020204" pitchFamily="34" charset="0"/>
              <a:cs typeface="Arial" panose="020B0604020202020204" pitchFamily="34" charset="0"/>
            </a:endParaRPr>
          </a:p>
        </p:txBody>
      </p:sp>
      <p:pic>
        <p:nvPicPr>
          <p:cNvPr id="5" name="Рисунок 4" descr="Компьютер контур">
            <a:extLst>
              <a:ext uri="{FF2B5EF4-FFF2-40B4-BE49-F238E27FC236}">
                <a16:creationId xmlns:a16="http://schemas.microsoft.com/office/drawing/2014/main" id="{9B8C5694-F8B4-4787-A7CC-782F8B9229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217" y="723070"/>
            <a:ext cx="1928192" cy="1928192"/>
          </a:xfrm>
          <a:prstGeom prst="rect">
            <a:avLst/>
          </a:prstGeom>
        </p:spPr>
      </p:pic>
    </p:spTree>
    <p:extLst>
      <p:ext uri="{BB962C8B-B14F-4D97-AF65-F5344CB8AC3E}">
        <p14:creationId xmlns:p14="http://schemas.microsoft.com/office/powerpoint/2010/main" val="128314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E30A8D9-4343-448A-B3B6-E3FF1F2D8A21}"/>
              </a:ext>
            </a:extLst>
          </p:cNvPr>
          <p:cNvSpPr>
            <a:spLocks noGrp="1"/>
          </p:cNvSpPr>
          <p:nvPr>
            <p:ph type="sldNum" sz="quarter" idx="12"/>
          </p:nvPr>
        </p:nvSpPr>
        <p:spPr/>
        <p:txBody>
          <a:bodyPr/>
          <a:lstStyle/>
          <a:p>
            <a:fld id="{2066355A-084C-D24E-9AD2-7E4FC41EA627}" type="slidenum">
              <a:rPr lang="en-US" smtClean="0"/>
              <a:pPr/>
              <a:t>34</a:t>
            </a:fld>
            <a:endParaRPr lang="en-US" dirty="0"/>
          </a:p>
        </p:txBody>
      </p:sp>
      <p:sp>
        <p:nvSpPr>
          <p:cNvPr id="4" name="TextBox 3">
            <a:extLst>
              <a:ext uri="{FF2B5EF4-FFF2-40B4-BE49-F238E27FC236}">
                <a16:creationId xmlns:a16="http://schemas.microsoft.com/office/drawing/2014/main" id="{0543951D-8554-4F13-8419-A3DE62FF614F}"/>
              </a:ext>
            </a:extLst>
          </p:cNvPr>
          <p:cNvSpPr txBox="1"/>
          <p:nvPr/>
        </p:nvSpPr>
        <p:spPr>
          <a:xfrm>
            <a:off x="358836" y="95964"/>
            <a:ext cx="6585303"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Электронное актирование</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2F9132C-62E6-4A09-B829-EBD3648D1CDD}"/>
              </a:ext>
            </a:extLst>
          </p:cNvPr>
          <p:cNvSpPr txBox="1"/>
          <p:nvPr/>
        </p:nvSpPr>
        <p:spPr>
          <a:xfrm>
            <a:off x="684213" y="1205013"/>
            <a:ext cx="7739380" cy="3293209"/>
          </a:xfrm>
          <a:prstGeom prst="rect">
            <a:avLst/>
          </a:prstGeom>
          <a:noFill/>
          <a:ln w="28575">
            <a:solidFill>
              <a:srgbClr val="2182A5"/>
            </a:solidFill>
          </a:ln>
        </p:spPr>
        <p:txBody>
          <a:bodyPr wrap="square">
            <a:spAutoFit/>
          </a:bodyPr>
          <a:lstStyle/>
          <a:p>
            <a:pPr>
              <a:spcBef>
                <a:spcPts val="1200"/>
              </a:spcBef>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В статью 94 Федерального закона №44-ФЗ будет добавлена новая часть 13, которая предусматривает формирование документа о приемке в электронной форме </a:t>
            </a:r>
            <a:r>
              <a:rPr lang="ru-RU" sz="1800" i="1" kern="1200" dirty="0">
                <a:solidFill>
                  <a:srgbClr val="000000"/>
                </a:solidFill>
                <a:effectLst/>
                <a:latin typeface="Times New Roman" panose="02020603050405020304" pitchFamily="18" charset="0"/>
                <a:ea typeface="Times New Roman" panose="02020603050405020304" pitchFamily="18" charset="0"/>
              </a:rPr>
              <a:t>(электронное актирование).</a:t>
            </a:r>
            <a:endParaRPr lang="ru-RU"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Поставщик формирует в личном кабинете ЕРУЗ проект документа о приемке и может приложить к нему иные документы, которые будут являться неотъемлемой частью такого документа. При этом если есть расхождение информации между прикрепленными документами и информации, сформированной через ЕИС – приоритет отдается документу, сформированному через ЕИС. Срок формирования проекта документа о приемке и направления его заказчику устанавливается в контракте.</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072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35</a:t>
            </a:fld>
            <a:endParaRPr lang="en-US" dirty="0"/>
          </a:p>
        </p:txBody>
      </p:sp>
      <p:sp>
        <p:nvSpPr>
          <p:cNvPr id="6" name="TextBox 5">
            <a:extLst>
              <a:ext uri="{FF2B5EF4-FFF2-40B4-BE49-F238E27FC236}">
                <a16:creationId xmlns:a16="http://schemas.microsoft.com/office/drawing/2014/main" id="{0A029D8C-83F5-433D-A41D-6325D57E7293}"/>
              </a:ext>
            </a:extLst>
          </p:cNvPr>
          <p:cNvSpPr txBox="1"/>
          <p:nvPr/>
        </p:nvSpPr>
        <p:spPr>
          <a:xfrm>
            <a:off x="650382" y="1125200"/>
            <a:ext cx="8281928" cy="2893100"/>
          </a:xfrm>
          <a:prstGeom prst="rect">
            <a:avLst/>
          </a:prstGeom>
          <a:noFill/>
          <a:ln w="28575">
            <a:solidFill>
              <a:srgbClr val="2182A5"/>
            </a:solidFill>
          </a:ln>
        </p:spPr>
        <p:txBody>
          <a:bodyPr wrap="square">
            <a:spAutoFit/>
          </a:bodyPr>
          <a:lstStyle/>
          <a:p>
            <a:pPr marL="342900" lvl="0" indent="-342900">
              <a:spcAft>
                <a:spcPts val="12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в срок, установленный в контракте, </a:t>
            </a:r>
            <a:r>
              <a:rPr lang="ru-RU" sz="1800" b="1" kern="1200" dirty="0">
                <a:solidFill>
                  <a:srgbClr val="000000"/>
                </a:solidFill>
                <a:effectLst/>
                <a:latin typeface="Times New Roman" panose="02020603050405020304" pitchFamily="18" charset="0"/>
                <a:ea typeface="Times New Roman" panose="02020603050405020304" pitchFamily="18" charset="0"/>
              </a:rPr>
              <a:t>но не позднее 20 рабочих дней</a:t>
            </a:r>
            <a:r>
              <a:rPr lang="ru-RU" sz="1800" kern="1200" dirty="0">
                <a:solidFill>
                  <a:srgbClr val="000000"/>
                </a:solidFill>
                <a:effectLst/>
                <a:latin typeface="Times New Roman" panose="02020603050405020304" pitchFamily="18" charset="0"/>
                <a:ea typeface="Times New Roman" panose="02020603050405020304" pitchFamily="18" charset="0"/>
              </a:rPr>
              <a:t> осуществляет одно из следующих действий:</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а) подписывает в ЕИС (без размещения на официальном сайте) усиленной электронной подписью лица, имеющего право действовать от имени заказчика, проект документа о приемке;</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б) формирует с использованием ЕИС, подписывает усиленной электронной подписью лица, имеющего право действовать от имени заказчика, мотивированный отказ от подписания документа о приемке с указанием причин такого отказа.</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0A0E9BC-8967-4B9E-8236-1D3BF3BDD216}"/>
              </a:ext>
            </a:extLst>
          </p:cNvPr>
          <p:cNvSpPr txBox="1"/>
          <p:nvPr/>
        </p:nvSpPr>
        <p:spPr>
          <a:xfrm>
            <a:off x="358836" y="95964"/>
            <a:ext cx="6585303"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Электронное актирование</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5173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36</a:t>
            </a:fld>
            <a:endParaRPr lang="en-US" dirty="0"/>
          </a:p>
        </p:txBody>
      </p:sp>
      <p:sp>
        <p:nvSpPr>
          <p:cNvPr id="6" name="TextBox 5">
            <a:extLst>
              <a:ext uri="{FF2B5EF4-FFF2-40B4-BE49-F238E27FC236}">
                <a16:creationId xmlns:a16="http://schemas.microsoft.com/office/drawing/2014/main" id="{0A029D8C-83F5-433D-A41D-6325D57E7293}"/>
              </a:ext>
            </a:extLst>
          </p:cNvPr>
          <p:cNvSpPr txBox="1"/>
          <p:nvPr/>
        </p:nvSpPr>
        <p:spPr>
          <a:xfrm>
            <a:off x="358835" y="719414"/>
            <a:ext cx="8281928" cy="4555093"/>
          </a:xfrm>
          <a:prstGeom prst="rect">
            <a:avLst/>
          </a:prstGeom>
          <a:noFill/>
        </p:spPr>
        <p:txBody>
          <a:bodyPr wrap="square">
            <a:spAutoFit/>
          </a:bodyPr>
          <a:lstStyle/>
          <a:p>
            <a:r>
              <a:rPr lang="ru-RU" sz="1400" b="1" kern="1200" dirty="0">
                <a:solidFill>
                  <a:srgbClr val="C00000"/>
                </a:solidFill>
                <a:effectLst/>
                <a:latin typeface="+mj-lt"/>
                <a:ea typeface="+mn-ea"/>
              </a:rPr>
              <a:t>ЕСЛИ У ЗАКАЗЧИКА СОЗДАНА ПРИЕМОЧНАЯ КОМИССИЯ – КАЖДЫЙ ЧЛЕН КОМИССИИ ПОДПИСЫВАЕТ ДОКУМЕНТЫ О ПРИЕМКЕ ИЛИ МОТИВИРОВАННЫЙ ОТКАЗ СВОЕЙ ЭЛЕКТРОННОЙ ПОДПИСЬЮ.</a:t>
            </a:r>
            <a:endParaRPr lang="en-US" sz="1400" b="1" kern="1200" dirty="0">
              <a:solidFill>
                <a:srgbClr val="C00000"/>
              </a:solidFill>
              <a:effectLst/>
              <a:latin typeface="+mj-lt"/>
              <a:ea typeface="+mn-ea"/>
            </a:endParaRPr>
          </a:p>
          <a:p>
            <a:endParaRPr lang="ru-RU" sz="900" dirty="0">
              <a:effectLst/>
              <a:latin typeface="+mj-lt"/>
              <a:ea typeface="Calibri" panose="020F0502020204030204" pitchFamily="34" charset="0"/>
            </a:endParaRPr>
          </a:p>
          <a:p>
            <a:r>
              <a:rPr lang="ru-RU" sz="1800" kern="1200" dirty="0">
                <a:solidFill>
                  <a:srgbClr val="000000"/>
                </a:solidFill>
                <a:effectLst/>
                <a:latin typeface="+mj-lt"/>
                <a:ea typeface="+mn-ea"/>
              </a:rPr>
              <a:t>Если среди членов приемочной комиссии есть </a:t>
            </a:r>
            <a:r>
              <a:rPr lang="ru-RU" sz="1800" b="1" kern="1200" dirty="0">
                <a:solidFill>
                  <a:srgbClr val="000000"/>
                </a:solidFill>
                <a:effectLst/>
                <a:latin typeface="+mj-lt"/>
                <a:ea typeface="+mn-ea"/>
              </a:rPr>
              <a:t>НЕ СОТРУДНИКИ</a:t>
            </a:r>
            <a:r>
              <a:rPr lang="ru-RU" sz="1800" kern="1200" dirty="0">
                <a:solidFill>
                  <a:srgbClr val="000000"/>
                </a:solidFill>
                <a:effectLst/>
                <a:latin typeface="+mj-lt"/>
                <a:ea typeface="+mn-ea"/>
              </a:rPr>
              <a:t> заказчика, то можно подписать документ без применения ЭП членов приемочной комиссии </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mn-ea"/>
              </a:rPr>
              <a:t>(</a:t>
            </a:r>
            <a:r>
              <a:rPr lang="ru-RU" sz="1800" i="1" kern="1200" dirty="0">
                <a:solidFill>
                  <a:srgbClr val="000000"/>
                </a:solidFill>
                <a:effectLst/>
                <a:latin typeface="+mj-lt"/>
                <a:ea typeface="+mn-ea"/>
              </a:rPr>
              <a:t>в данном случае прикладываются образы бумажных документов</a:t>
            </a:r>
            <a:r>
              <a:rPr lang="ru-RU" sz="1800" kern="1200" dirty="0">
                <a:solidFill>
                  <a:srgbClr val="000000"/>
                </a:solidFill>
                <a:effectLst/>
                <a:latin typeface="+mj-lt"/>
                <a:ea typeface="+mn-ea"/>
              </a:rPr>
              <a:t>).</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kern="1200" dirty="0">
                <a:solidFill>
                  <a:srgbClr val="000000"/>
                </a:solidFill>
                <a:effectLst/>
                <a:latin typeface="+mj-lt"/>
                <a:ea typeface="Times New Roman" panose="02020603050405020304" pitchFamily="18" charset="0"/>
              </a:rPr>
              <a:t>В случае получения мотивированного отказа от подписания документа о приемке поставщик (подрядчик, исполнитель) вправе устранить причины, указанные в таком мотивированном отказе, и снова направить заказчику документ о приемке.</a:t>
            </a:r>
            <a:endParaRPr lang="ru-RU" sz="1800" dirty="0">
              <a:effectLst/>
              <a:latin typeface="+mj-lt"/>
              <a:ea typeface="Calibri" panose="020F0502020204030204" pitchFamily="34" charset="0"/>
            </a:endParaRPr>
          </a:p>
          <a:p>
            <a:pPr marL="342900" lvl="0" indent="-342900">
              <a:buFont typeface="Wingdings" panose="05000000000000000000" pitchFamily="2" charset="2"/>
              <a:buChar char=""/>
            </a:pPr>
            <a:r>
              <a:rPr lang="ru-RU" sz="1800" kern="1200" dirty="0">
                <a:solidFill>
                  <a:srgbClr val="000000"/>
                </a:solidFill>
                <a:effectLst/>
                <a:latin typeface="+mj-lt"/>
                <a:ea typeface="Times New Roman" panose="02020603050405020304" pitchFamily="18" charset="0"/>
              </a:rPr>
              <a:t>Документ о приемке считается подписанным в день его подписания заказчиком в ЕИС. Информация о подписании такого документа передается автоматически с использованием ЕИС в федеральный орган исполнительной власти, осуществляющий правоприменительные функции по кассовому обслуживанию исполнения бюджетов бюджетной системы Российской Федерации.</a:t>
            </a:r>
            <a:endParaRPr lang="ru-RU" sz="18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CB4E6DBB-5E17-4180-9E51-0CD02A7A1D07}"/>
              </a:ext>
            </a:extLst>
          </p:cNvPr>
          <p:cNvSpPr txBox="1"/>
          <p:nvPr/>
        </p:nvSpPr>
        <p:spPr>
          <a:xfrm>
            <a:off x="358836" y="95964"/>
            <a:ext cx="6585303"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Электронное актирование</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33806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37</a:t>
            </a:fld>
            <a:endParaRPr lang="en-US" dirty="0"/>
          </a:p>
        </p:txBody>
      </p:sp>
      <p:sp>
        <p:nvSpPr>
          <p:cNvPr id="4" name="TextBox 3">
            <a:extLst>
              <a:ext uri="{FF2B5EF4-FFF2-40B4-BE49-F238E27FC236}">
                <a16:creationId xmlns:a16="http://schemas.microsoft.com/office/drawing/2014/main" id="{F3957096-404E-4D3C-890E-3AE856A173CE}"/>
              </a:ext>
            </a:extLst>
          </p:cNvPr>
          <p:cNvSpPr txBox="1"/>
          <p:nvPr/>
        </p:nvSpPr>
        <p:spPr>
          <a:xfrm>
            <a:off x="358835" y="89267"/>
            <a:ext cx="6553139" cy="461665"/>
          </a:xfrm>
          <a:prstGeom prst="rect">
            <a:avLst/>
          </a:prstGeom>
          <a:noFill/>
        </p:spPr>
        <p:txBody>
          <a:bodyPr wrap="square">
            <a:spAutoFit/>
          </a:bodyPr>
          <a:lstStyle/>
          <a:p>
            <a:pPr algn="ctr">
              <a:spcAft>
                <a:spcPts val="12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Оформление неустойки (штрафа, пени)</a:t>
            </a:r>
            <a:endParaRPr lang="ru-RU" sz="2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029D8C-83F5-433D-A41D-6325D57E7293}"/>
              </a:ext>
            </a:extLst>
          </p:cNvPr>
          <p:cNvSpPr txBox="1"/>
          <p:nvPr/>
        </p:nvSpPr>
        <p:spPr>
          <a:xfrm>
            <a:off x="1126434" y="845309"/>
            <a:ext cx="7136641" cy="2308324"/>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случае обмена документами при применении мер ответственности и совершении иных действий в случае нарушения поставщиком (подрядчиком, исполнителем) или заказчиком условий контракта, в отношении контракта, заключенного </a:t>
            </a:r>
            <a:r>
              <a:rPr lang="ru-RU" sz="1800" u="sng" kern="1200" dirty="0">
                <a:solidFill>
                  <a:srgbClr val="000000"/>
                </a:solidFill>
                <a:effectLst/>
                <a:latin typeface="Times New Roman" panose="02020603050405020304" pitchFamily="18" charset="0"/>
                <a:ea typeface="Times New Roman" panose="02020603050405020304" pitchFamily="18" charset="0"/>
              </a:rPr>
              <a:t>по результатам электронных процедур</a:t>
            </a:r>
            <a:r>
              <a:rPr lang="ru-RU" sz="1800" kern="1200" dirty="0">
                <a:solidFill>
                  <a:srgbClr val="000000"/>
                </a:solidFill>
                <a:effectLst/>
                <a:latin typeface="Times New Roman" panose="02020603050405020304" pitchFamily="18" charset="0"/>
                <a:ea typeface="Times New Roman" panose="02020603050405020304" pitchFamily="18" charset="0"/>
              </a:rPr>
              <a:t>, закрытых электронных процедур, обмен информацией осуществляется с использованием ЕИС путем направления электронных уведомлений, подписанных усиленной электронной подписью. </a:t>
            </a: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01.07.2022</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p:txBody>
      </p:sp>
      <p:pic>
        <p:nvPicPr>
          <p:cNvPr id="5" name="Рисунок 4" descr="Летающие деньги со сплошной заливкой">
            <a:extLst>
              <a:ext uri="{FF2B5EF4-FFF2-40B4-BE49-F238E27FC236}">
                <a16:creationId xmlns:a16="http://schemas.microsoft.com/office/drawing/2014/main" id="{67FE90DD-C656-42AF-893C-1197B9DDE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6382" y="3288947"/>
            <a:ext cx="1504122" cy="1504122"/>
          </a:xfrm>
          <a:prstGeom prst="rect">
            <a:avLst/>
          </a:prstGeom>
        </p:spPr>
      </p:pic>
    </p:spTree>
    <p:extLst>
      <p:ext uri="{BB962C8B-B14F-4D97-AF65-F5344CB8AC3E}">
        <p14:creationId xmlns:p14="http://schemas.microsoft.com/office/powerpoint/2010/main" val="3490076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38</a:t>
            </a:fld>
            <a:endParaRPr lang="en-US" dirty="0"/>
          </a:p>
        </p:txBody>
      </p:sp>
      <p:sp>
        <p:nvSpPr>
          <p:cNvPr id="4" name="TextBox 3">
            <a:extLst>
              <a:ext uri="{FF2B5EF4-FFF2-40B4-BE49-F238E27FC236}">
                <a16:creationId xmlns:a16="http://schemas.microsoft.com/office/drawing/2014/main" id="{F3957096-404E-4D3C-890E-3AE856A173CE}"/>
              </a:ext>
            </a:extLst>
          </p:cNvPr>
          <p:cNvSpPr txBox="1"/>
          <p:nvPr/>
        </p:nvSpPr>
        <p:spPr>
          <a:xfrm>
            <a:off x="358835" y="89267"/>
            <a:ext cx="6553139" cy="461665"/>
          </a:xfrm>
          <a:prstGeom prst="rect">
            <a:avLst/>
          </a:prstGeom>
          <a:noFill/>
        </p:spPr>
        <p:txBody>
          <a:bodyPr wrap="square">
            <a:spAutoFit/>
          </a:bodyPr>
          <a:lstStyle/>
          <a:p>
            <a:pPr algn="ctr">
              <a:spcAft>
                <a:spcPts val="12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Расторжение контракта</a:t>
            </a:r>
            <a:endParaRPr lang="ru-RU" sz="2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029D8C-83F5-433D-A41D-6325D57E7293}"/>
              </a:ext>
            </a:extLst>
          </p:cNvPr>
          <p:cNvSpPr txBox="1"/>
          <p:nvPr/>
        </p:nvSpPr>
        <p:spPr>
          <a:xfrm>
            <a:off x="358835" y="823823"/>
            <a:ext cx="8281928" cy="4103688"/>
          </a:xfrm>
          <a:prstGeom prst="rect">
            <a:avLst/>
          </a:prstGeom>
          <a:noFill/>
        </p:spPr>
        <p:txBody>
          <a:bodyPr wrap="square">
            <a:spAutoFit/>
          </a:bodyPr>
          <a:lstStyle/>
          <a:p>
            <a:pPr>
              <a:spcAft>
                <a:spcPts val="800"/>
              </a:spcAft>
            </a:pPr>
            <a:r>
              <a:rPr lang="ru-RU" sz="1800" kern="1200" dirty="0">
                <a:solidFill>
                  <a:srgbClr val="000000"/>
                </a:solidFill>
                <a:effectLst/>
                <a:latin typeface="Times New Roman" panose="02020603050405020304" pitchFamily="18" charset="0"/>
                <a:ea typeface="Times New Roman" panose="02020603050405020304" pitchFamily="18" charset="0"/>
              </a:rPr>
              <a:t>Односторонний отказ от исполнения контракта по результатам электронной процедуры направляется через ЕИС, в иных случаях – лично под расписку или только по почте.</a:t>
            </a:r>
            <a:endParaRPr lang="ru-RU" sz="1800" dirty="0">
              <a:effectLst/>
              <a:latin typeface="Calibri" panose="020F0502020204030204" pitchFamily="34" charset="0"/>
              <a:ea typeface="Calibri" panose="020F0502020204030204" pitchFamily="34" charset="0"/>
            </a:endParaRPr>
          </a:p>
          <a:p>
            <a:pPr>
              <a:spcAft>
                <a:spcPts val="800"/>
              </a:spcAft>
            </a:pP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1 июля 2022</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a:p>
            <a:pPr>
              <a:spcAft>
                <a:spcPts val="800"/>
              </a:spcAft>
            </a:pPr>
            <a:r>
              <a:rPr lang="ru-RU" sz="1800" kern="1200" dirty="0">
                <a:solidFill>
                  <a:srgbClr val="000000"/>
                </a:solidFill>
                <a:effectLst/>
                <a:latin typeface="Times New Roman" panose="02020603050405020304" pitchFamily="18" charset="0"/>
                <a:ea typeface="+mn-ea"/>
              </a:rPr>
              <a:t>Соглашение о расторжении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a:t>
            </a:r>
            <a:endParaRPr lang="ru-RU" sz="1800" dirty="0">
              <a:effectLst/>
              <a:latin typeface="Calibri" panose="020F0502020204030204" pitchFamily="34" charset="0"/>
              <a:ea typeface="Calibri" panose="020F0502020204030204" pitchFamily="34" charset="0"/>
            </a:endParaRPr>
          </a:p>
          <a:p>
            <a:pPr>
              <a:spcAft>
                <a:spcPts val="800"/>
              </a:spcAft>
            </a:pP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1 июля 2022</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Заключение контракта со вторым (или последующим) участником электронной закупки после расторжения контракта производится через электронную площадку (</a:t>
            </a:r>
            <a:r>
              <a:rPr lang="ru-RU" sz="1800" i="1" kern="1200" dirty="0">
                <a:solidFill>
                  <a:srgbClr val="000000"/>
                </a:solidFill>
                <a:effectLst/>
                <a:latin typeface="Times New Roman" panose="02020603050405020304" pitchFamily="18" charset="0"/>
                <a:ea typeface="+mn-ea"/>
              </a:rPr>
              <a:t>как с победителем</a:t>
            </a:r>
            <a:r>
              <a:rPr lang="ru-RU" sz="1800" kern="1200" dirty="0">
                <a:solidFill>
                  <a:srgbClr val="000000"/>
                </a:solidFill>
                <a:effectLst/>
                <a:latin typeface="Times New Roman" panose="02020603050405020304" pitchFamily="18" charset="0"/>
                <a:ea typeface="+mn-ea"/>
              </a:rPr>
              <a:t>).</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до 01.07.2022 заключение происходит по правилам установленных закрытых не электронных закупок</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2186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39</a:t>
            </a:fld>
            <a:endParaRPr lang="en-US" dirty="0"/>
          </a:p>
        </p:txBody>
      </p:sp>
      <p:sp>
        <p:nvSpPr>
          <p:cNvPr id="4" name="TextBox 3">
            <a:extLst>
              <a:ext uri="{FF2B5EF4-FFF2-40B4-BE49-F238E27FC236}">
                <a16:creationId xmlns:a16="http://schemas.microsoft.com/office/drawing/2014/main" id="{F3957096-404E-4D3C-890E-3AE856A173CE}"/>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029D8C-83F5-433D-A41D-6325D57E7293}"/>
              </a:ext>
            </a:extLst>
          </p:cNvPr>
          <p:cNvSpPr txBox="1"/>
          <p:nvPr/>
        </p:nvSpPr>
        <p:spPr>
          <a:xfrm>
            <a:off x="358835" y="823823"/>
            <a:ext cx="8281928" cy="3323987"/>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Контракт заключается не ранее чем через 10 дней с размещения протокола итогов (</a:t>
            </a:r>
            <a:r>
              <a:rPr lang="ru-RU" sz="1800" i="1" kern="1200" dirty="0">
                <a:solidFill>
                  <a:srgbClr val="000000"/>
                </a:solidFill>
                <a:effectLst/>
                <a:latin typeface="Times New Roman" panose="02020603050405020304" pitchFamily="18" charset="0"/>
                <a:ea typeface="Times New Roman" panose="02020603050405020304" pitchFamily="18" charset="0"/>
              </a:rPr>
              <a:t>кроме электронного запроса котировок, для которого срок и порядок заключения контракта остается прежним</a:t>
            </a:r>
            <a:r>
              <a:rPr lang="ru-RU" sz="1800" b="1"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Информация о цене контракта, сумме цен и т. д. включается в проект контракта с помощью ЕИС.</a:t>
            </a:r>
            <a:endParaRPr lang="ru-RU" sz="1800" dirty="0">
              <a:effectLst/>
              <a:latin typeface="Calibri" panose="020F0502020204030204" pitchFamily="34" charset="0"/>
              <a:ea typeface="Calibri" panose="020F0502020204030204" pitchFamily="34" charset="0"/>
            </a:endParaRPr>
          </a:p>
          <a:p>
            <a:pPr>
              <a:spcAft>
                <a:spcPts val="1200"/>
              </a:spcAft>
            </a:pP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01.10.2022</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mn-ea"/>
              </a:rPr>
              <a:t>С 1 октября 2022 года до 1 апреля 2023 – проект контракта для направления победителю формируется без использования функционала ЕИС заказчиком самостоятельно. В дальнейшем проект контракта будет формироваться напрямую через ЕИС.</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29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4</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684213" y="1203325"/>
            <a:ext cx="7540337" cy="2862322"/>
          </a:xfrm>
          <a:prstGeom prst="rect">
            <a:avLst/>
          </a:prstGeom>
          <a:noFill/>
        </p:spPr>
        <p:txBody>
          <a:bodyPr wrap="square">
            <a:spAutoFit/>
          </a:bodyPr>
          <a:lstStyle/>
          <a:p>
            <a:pPr algn="ctr"/>
            <a:r>
              <a:rPr lang="ru-RU" sz="6000" b="1" dirty="0">
                <a:solidFill>
                  <a:srgbClr val="0E779D"/>
                </a:solidFill>
                <a:cs typeface="Arial" panose="020B0604020202020204" pitchFamily="34" charset="0"/>
              </a:rPr>
              <a:t>Обзор Федерального закона №360-ФЗ от 02.07.2021</a:t>
            </a:r>
            <a:endParaRPr lang="ru-RU" b="1" dirty="0"/>
          </a:p>
        </p:txBody>
      </p:sp>
    </p:spTree>
    <p:extLst>
      <p:ext uri="{BB962C8B-B14F-4D97-AF65-F5344CB8AC3E}">
        <p14:creationId xmlns:p14="http://schemas.microsoft.com/office/powerpoint/2010/main" val="606651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40</a:t>
            </a:fld>
            <a:endParaRPr lang="en-US" dirty="0"/>
          </a:p>
        </p:txBody>
      </p:sp>
      <p:sp>
        <p:nvSpPr>
          <p:cNvPr id="6" name="TextBox 5">
            <a:extLst>
              <a:ext uri="{FF2B5EF4-FFF2-40B4-BE49-F238E27FC236}">
                <a16:creationId xmlns:a16="http://schemas.microsoft.com/office/drawing/2014/main" id="{0A029D8C-83F5-433D-A41D-6325D57E7293}"/>
              </a:ext>
            </a:extLst>
          </p:cNvPr>
          <p:cNvSpPr txBox="1"/>
          <p:nvPr/>
        </p:nvSpPr>
        <p:spPr>
          <a:xfrm>
            <a:off x="590748" y="1512936"/>
            <a:ext cx="5399235" cy="2462213"/>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Направление контракта победителю – </a:t>
            </a:r>
            <a:r>
              <a:rPr lang="ru-RU" sz="1800" b="1" kern="1200" dirty="0">
                <a:solidFill>
                  <a:srgbClr val="000000"/>
                </a:solidFill>
                <a:effectLst/>
                <a:latin typeface="Times New Roman" panose="02020603050405020304" pitchFamily="18" charset="0"/>
                <a:ea typeface="Times New Roman" panose="02020603050405020304" pitchFamily="18" charset="0"/>
              </a:rPr>
              <a:t>2 рабочих дня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При формировании и размещении проекта контракта заказчик вправе (за исключением случая, предусмотренного частью 24 статьи 22) увеличить количество поставляемого товара на сумму, не превышающую разницы между ценой контракта, предложенной победителем, и начальной (максимальной) ценой контракта.</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9D2957B-193C-439E-BF36-D4DDF0C655C2}"/>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9" name="Рисунок 8" descr="Контракт со сплошной заливкой">
            <a:extLst>
              <a:ext uri="{FF2B5EF4-FFF2-40B4-BE49-F238E27FC236}">
                <a16:creationId xmlns:a16="http://schemas.microsoft.com/office/drawing/2014/main" id="{9BA34B98-01C4-4052-9566-711789203C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5392" y="1426797"/>
            <a:ext cx="2826646" cy="2826646"/>
          </a:xfrm>
          <a:prstGeom prst="rect">
            <a:avLst/>
          </a:prstGeom>
        </p:spPr>
      </p:pic>
      <p:pic>
        <p:nvPicPr>
          <p:cNvPr id="11" name="Рисунок 10" descr="Подпись контур">
            <a:extLst>
              <a:ext uri="{FF2B5EF4-FFF2-40B4-BE49-F238E27FC236}">
                <a16:creationId xmlns:a16="http://schemas.microsoft.com/office/drawing/2014/main" id="{A06C5958-8422-427E-A7A9-708B26142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8715" y="2512115"/>
            <a:ext cx="914400" cy="914400"/>
          </a:xfrm>
          <a:prstGeom prst="rect">
            <a:avLst/>
          </a:prstGeom>
        </p:spPr>
      </p:pic>
    </p:spTree>
    <p:extLst>
      <p:ext uri="{BB962C8B-B14F-4D97-AF65-F5344CB8AC3E}">
        <p14:creationId xmlns:p14="http://schemas.microsoft.com/office/powerpoint/2010/main" val="331164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41</a:t>
            </a:fld>
            <a:endParaRPr lang="en-US" dirty="0"/>
          </a:p>
        </p:txBody>
      </p:sp>
      <p:sp>
        <p:nvSpPr>
          <p:cNvPr id="4" name="TextBox 3">
            <a:extLst>
              <a:ext uri="{FF2B5EF4-FFF2-40B4-BE49-F238E27FC236}">
                <a16:creationId xmlns:a16="http://schemas.microsoft.com/office/drawing/2014/main" id="{FD3ADD20-8EA4-4C90-A30B-5C54F9B66A81}"/>
              </a:ext>
            </a:extLst>
          </p:cNvPr>
          <p:cNvSpPr txBox="1"/>
          <p:nvPr/>
        </p:nvSpPr>
        <p:spPr>
          <a:xfrm>
            <a:off x="308451" y="126670"/>
            <a:ext cx="8835549" cy="5139869"/>
          </a:xfrm>
          <a:prstGeom prst="rect">
            <a:avLst/>
          </a:prstGeom>
          <a:noFill/>
        </p:spPr>
        <p:txBody>
          <a:bodyPr wrap="square">
            <a:spAutoFit/>
          </a:bodyPr>
          <a:lstStyle/>
          <a:p>
            <a:r>
              <a:rPr lang="ru-RU" sz="1800" b="1" kern="1200" dirty="0">
                <a:solidFill>
                  <a:srgbClr val="FF0000"/>
                </a:solidFill>
                <a:effectLst/>
                <a:latin typeface="+mj-lt"/>
                <a:ea typeface="Times New Roman" panose="02020603050405020304" pitchFamily="18" charset="0"/>
              </a:rPr>
              <a:t>Действия победителя – 5 рабочих дней.</a:t>
            </a:r>
            <a:endParaRPr lang="ru-RU" sz="1800" dirty="0">
              <a:solidFill>
                <a:srgbClr val="FF0000"/>
              </a:solidFill>
              <a:effectLst/>
              <a:latin typeface="+mj-lt"/>
              <a:ea typeface="Times New Roman" panose="02020603050405020304" pitchFamily="18" charset="0"/>
            </a:endParaRPr>
          </a:p>
          <a:p>
            <a:r>
              <a:rPr lang="ru-RU" sz="1800" i="1" dirty="0">
                <a:effectLst/>
                <a:latin typeface="+mj-lt"/>
                <a:ea typeface="Times New Roman" panose="02020603050405020304" pitchFamily="18" charset="0"/>
              </a:rPr>
              <a:t> </a:t>
            </a:r>
            <a:endParaRPr lang="ru-RU" sz="1800" dirty="0">
              <a:effectLst/>
              <a:latin typeface="+mj-lt"/>
              <a:ea typeface="Times New Roman" panose="02020603050405020304" pitchFamily="18" charset="0"/>
            </a:endParaRPr>
          </a:p>
          <a:p>
            <a:pPr marL="228600">
              <a:spcAft>
                <a:spcPts val="1200"/>
              </a:spcAft>
            </a:pPr>
            <a:r>
              <a:rPr lang="ru-RU" sz="1800" b="1" kern="1200" dirty="0">
                <a:solidFill>
                  <a:srgbClr val="000000"/>
                </a:solidFill>
                <a:effectLst/>
                <a:latin typeface="+mj-lt"/>
                <a:ea typeface="Times New Roman" panose="02020603050405020304" pitchFamily="18" charset="0"/>
              </a:rPr>
              <a:t>Не позднее 5 рабочих дней,</a:t>
            </a:r>
            <a:r>
              <a:rPr lang="ru-RU" sz="1800" kern="1200" dirty="0">
                <a:solidFill>
                  <a:srgbClr val="000000"/>
                </a:solidFill>
                <a:effectLst/>
                <a:latin typeface="+mj-lt"/>
                <a:ea typeface="Times New Roman" panose="02020603050405020304" pitchFamily="18" charset="0"/>
              </a:rPr>
              <a:t> следующих за днем размещения заказчиком проекта контракта, участник закупки, с которым заключается контракт, осуществляет одно из следующих действий: </a:t>
            </a:r>
            <a:endParaRPr lang="ru-RU" sz="1800" dirty="0">
              <a:effectLst/>
              <a:latin typeface="+mj-lt"/>
              <a:ea typeface="Calibri" panose="020F0502020204030204" pitchFamily="34" charset="0"/>
            </a:endParaRPr>
          </a:p>
          <a:p>
            <a:pPr marL="228600">
              <a:spcAft>
                <a:spcPts val="1200"/>
              </a:spcAft>
            </a:pPr>
            <a:r>
              <a:rPr lang="ru-RU" sz="1800" b="1" kern="1200" dirty="0">
                <a:solidFill>
                  <a:srgbClr val="000000"/>
                </a:solidFill>
                <a:effectLst/>
                <a:latin typeface="+mj-lt"/>
                <a:ea typeface="Times New Roman" panose="02020603050405020304" pitchFamily="18" charset="0"/>
              </a:rPr>
              <a:t>1)</a:t>
            </a:r>
            <a:r>
              <a:rPr lang="ru-RU" sz="1800" kern="1200" dirty="0">
                <a:solidFill>
                  <a:srgbClr val="000000"/>
                </a:solidFill>
                <a:effectLst/>
                <a:latin typeface="+mj-lt"/>
                <a:ea typeface="Times New Roman" panose="02020603050405020304" pitchFamily="18" charset="0"/>
              </a:rPr>
              <a:t> подписывает и размещает на площадке проект контракта, а также документ, подтверждающий предоставление обеспечения исполнения контракта (</a:t>
            </a:r>
            <a:r>
              <a:rPr lang="ru-RU" sz="1800" i="1" kern="1200" dirty="0">
                <a:solidFill>
                  <a:srgbClr val="000000"/>
                </a:solidFill>
                <a:effectLst/>
                <a:latin typeface="+mj-lt"/>
                <a:ea typeface="Times New Roman" panose="02020603050405020304" pitchFamily="18" charset="0"/>
              </a:rPr>
              <a:t>за исключением случаев, когда обеспечение не требуется</a:t>
            </a:r>
            <a:r>
              <a:rPr lang="ru-RU" sz="1800" kern="1200" dirty="0">
                <a:solidFill>
                  <a:srgbClr val="000000"/>
                </a:solidFill>
                <a:effectLst/>
                <a:latin typeface="+mj-lt"/>
                <a:ea typeface="Times New Roman" panose="02020603050405020304" pitchFamily="18" charset="0"/>
              </a:rPr>
              <a:t>) или вносит на счет заказчика денежные средства за заключение контракта (</a:t>
            </a:r>
            <a:r>
              <a:rPr lang="ru-RU" sz="1800" i="1" kern="1200" dirty="0">
                <a:solidFill>
                  <a:srgbClr val="000000"/>
                </a:solidFill>
                <a:effectLst/>
                <a:latin typeface="+mj-lt"/>
                <a:ea typeface="Times New Roman" panose="02020603050405020304" pitchFamily="18" charset="0"/>
              </a:rPr>
              <a:t>если участником предложена цена за право заключения контракта</a:t>
            </a:r>
            <a:r>
              <a:rPr lang="ru-RU" sz="1800" kern="1200" dirty="0">
                <a:solidFill>
                  <a:srgbClr val="000000"/>
                </a:solidFill>
                <a:effectLst/>
                <a:latin typeface="+mj-lt"/>
                <a:ea typeface="Times New Roman" panose="02020603050405020304" pitchFamily="18" charset="0"/>
              </a:rPr>
              <a:t>). </a:t>
            </a:r>
            <a:endParaRPr lang="ru-RU" sz="1800" dirty="0">
              <a:effectLst/>
              <a:latin typeface="+mj-lt"/>
              <a:ea typeface="Calibri" panose="020F0502020204030204" pitchFamily="34" charset="0"/>
            </a:endParaRPr>
          </a:p>
          <a:p>
            <a:pPr marL="228600">
              <a:spcAft>
                <a:spcPts val="1200"/>
              </a:spcAft>
            </a:pPr>
            <a:r>
              <a:rPr lang="ru-RU" sz="1800" b="1" kern="1200" dirty="0">
                <a:solidFill>
                  <a:srgbClr val="000000"/>
                </a:solidFill>
                <a:effectLst/>
                <a:latin typeface="+mj-lt"/>
                <a:ea typeface="Times New Roman" panose="02020603050405020304" pitchFamily="18" charset="0"/>
              </a:rPr>
              <a:t>2)</a:t>
            </a:r>
            <a:r>
              <a:rPr lang="ru-RU" sz="1800" kern="1200" dirty="0">
                <a:solidFill>
                  <a:srgbClr val="000000"/>
                </a:solidFill>
                <a:effectLst/>
                <a:latin typeface="+mj-lt"/>
                <a:ea typeface="Times New Roman" panose="02020603050405020304" pitchFamily="18" charset="0"/>
              </a:rPr>
              <a:t> формирует, подписывает протокол разногласий, в случаях: </a:t>
            </a:r>
            <a:endParaRPr lang="ru-RU" sz="1800" dirty="0">
              <a:effectLst/>
              <a:latin typeface="+mj-lt"/>
              <a:ea typeface="Calibri" panose="020F0502020204030204" pitchFamily="34" charset="0"/>
            </a:endParaRPr>
          </a:p>
          <a:p>
            <a:pPr marL="228600">
              <a:spcAft>
                <a:spcPts val="1200"/>
              </a:spcAft>
            </a:pPr>
            <a:r>
              <a:rPr lang="ru-RU" sz="1800" kern="1200" dirty="0">
                <a:solidFill>
                  <a:srgbClr val="000000"/>
                </a:solidFill>
                <a:effectLst/>
                <a:latin typeface="+mj-lt"/>
                <a:ea typeface="Times New Roman" panose="02020603050405020304" pitchFamily="18" charset="0"/>
              </a:rPr>
              <a:t>а) наличия разногласий в отношении информации, включенной в проект контракта с указанием информации, не соответствующей требованиям, установленным в извещении об осуществлении закупки, положениям заявки такого участника закупки; </a:t>
            </a:r>
            <a:endParaRPr lang="ru-RU" sz="1800" dirty="0">
              <a:effectLst/>
              <a:latin typeface="+mj-lt"/>
              <a:ea typeface="Calibri" panose="020F0502020204030204" pitchFamily="34" charset="0"/>
            </a:endParaRPr>
          </a:p>
          <a:p>
            <a:pPr marL="228600">
              <a:spcAft>
                <a:spcPts val="1200"/>
              </a:spcAft>
            </a:pPr>
            <a:r>
              <a:rPr lang="ru-RU" sz="1800" kern="1200" dirty="0">
                <a:solidFill>
                  <a:srgbClr val="000000"/>
                </a:solidFill>
                <a:effectLst/>
                <a:latin typeface="+mj-lt"/>
                <a:ea typeface="Times New Roman" panose="02020603050405020304" pitchFamily="18" charset="0"/>
              </a:rPr>
              <a:t>б) несогласия заключить контракт, содержащий условия об увеличении кол-ва товаров в пределах НМЦК; </a:t>
            </a:r>
            <a:endParaRPr lang="ru-RU" sz="1800" dirty="0">
              <a:effectLst/>
              <a:latin typeface="+mj-lt"/>
              <a:ea typeface="Calibri" panose="020F0502020204030204" pitchFamily="34" charset="0"/>
            </a:endParaRPr>
          </a:p>
        </p:txBody>
      </p:sp>
    </p:spTree>
    <p:extLst>
      <p:ext uri="{BB962C8B-B14F-4D97-AF65-F5344CB8AC3E}">
        <p14:creationId xmlns:p14="http://schemas.microsoft.com/office/powerpoint/2010/main" val="179324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EF54CEE-4CD9-4910-9E3F-F081667BE43C}"/>
              </a:ext>
            </a:extLst>
          </p:cNvPr>
          <p:cNvSpPr>
            <a:spLocks noGrp="1"/>
          </p:cNvSpPr>
          <p:nvPr>
            <p:ph type="sldNum" sz="quarter" idx="12"/>
          </p:nvPr>
        </p:nvSpPr>
        <p:spPr/>
        <p:txBody>
          <a:bodyPr/>
          <a:lstStyle/>
          <a:p>
            <a:fld id="{2066355A-084C-D24E-9AD2-7E4FC41EA627}" type="slidenum">
              <a:rPr lang="en-US" smtClean="0"/>
              <a:pPr/>
              <a:t>42</a:t>
            </a:fld>
            <a:endParaRPr lang="en-US" dirty="0"/>
          </a:p>
        </p:txBody>
      </p:sp>
      <p:sp>
        <p:nvSpPr>
          <p:cNvPr id="4" name="TextBox 3">
            <a:extLst>
              <a:ext uri="{FF2B5EF4-FFF2-40B4-BE49-F238E27FC236}">
                <a16:creationId xmlns:a16="http://schemas.microsoft.com/office/drawing/2014/main" id="{02185A75-513D-4E98-8159-AA698B401DDA}"/>
              </a:ext>
            </a:extLst>
          </p:cNvPr>
          <p:cNvSpPr txBox="1"/>
          <p:nvPr/>
        </p:nvSpPr>
        <p:spPr>
          <a:xfrm>
            <a:off x="550570" y="1176138"/>
            <a:ext cx="7700132" cy="3416320"/>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2-х рабочих дней</a:t>
            </a:r>
            <a:r>
              <a:rPr lang="ru-RU" sz="1800" kern="1200" dirty="0">
                <a:solidFill>
                  <a:srgbClr val="000000"/>
                </a:solidFill>
                <a:effectLst/>
                <a:latin typeface="Times New Roman" panose="02020603050405020304" pitchFamily="18" charset="0"/>
                <a:ea typeface="Times New Roman" panose="02020603050405020304" pitchFamily="18" charset="0"/>
              </a:rPr>
              <a:t> заказчик –подписывает контракт или отвечает на протокол разногласий направляя новый проект контракта на подписание или отказ от принятия разногласий.</a:t>
            </a:r>
            <a:endParaRPr lang="ru-RU" sz="1800" dirty="0">
              <a:effectLst/>
              <a:latin typeface="Calibri" panose="020F0502020204030204" pitchFamily="34" charset="0"/>
              <a:ea typeface="Calibri" panose="020F0502020204030204" pitchFamily="34" charset="0"/>
            </a:endParaRPr>
          </a:p>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1 рабочий день отводится на подписание контракта победителем закупки </a:t>
            </a:r>
            <a:r>
              <a:rPr lang="ru-RU" sz="1800" kern="1200" dirty="0">
                <a:solidFill>
                  <a:srgbClr val="000000"/>
                </a:solidFill>
                <a:effectLst/>
                <a:latin typeface="Times New Roman" panose="02020603050405020304" pitchFamily="18" charset="0"/>
                <a:ea typeface="Times New Roman" panose="02020603050405020304" pitchFamily="18" charset="0"/>
              </a:rPr>
              <a:t>в случае повторного направления контракта заказчиком после протокола разногласий. </a:t>
            </a:r>
            <a:r>
              <a:rPr lang="ru-RU" sz="1800" b="1" kern="1200" dirty="0">
                <a:solidFill>
                  <a:srgbClr val="000000"/>
                </a:solidFill>
                <a:effectLst/>
                <a:latin typeface="Times New Roman" panose="02020603050405020304" pitchFamily="18" charset="0"/>
                <a:ea typeface="Times New Roman" panose="02020603050405020304" pitchFamily="18" charset="0"/>
              </a:rPr>
              <a:t>Далее 2 рабочих дня</a:t>
            </a:r>
            <a:r>
              <a:rPr lang="ru-RU" sz="1800" kern="1200" dirty="0">
                <a:solidFill>
                  <a:srgbClr val="000000"/>
                </a:solidFill>
                <a:effectLst/>
                <a:latin typeface="Times New Roman" panose="02020603050405020304" pitchFamily="18" charset="0"/>
                <a:ea typeface="Times New Roman" panose="02020603050405020304" pitchFamily="18" charset="0"/>
              </a:rPr>
              <a:t> отводится на подписание контракта заказчиком.</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При нарушении сроков подписания победителем – заказчик не позднее одного рабочего дня, следующего за крайним днем для участника формирует протокол о признании уклонившимся и направляет сведения в РНП.</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40ADD83-15E4-44F9-8358-C6D2DED68A21}"/>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9114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4065BA9-B95B-484A-B1D2-45D0373B554F}"/>
              </a:ext>
            </a:extLst>
          </p:cNvPr>
          <p:cNvSpPr>
            <a:spLocks noGrp="1"/>
          </p:cNvSpPr>
          <p:nvPr>
            <p:ph type="sldNum" sz="quarter" idx="12"/>
          </p:nvPr>
        </p:nvSpPr>
        <p:spPr/>
        <p:txBody>
          <a:bodyPr/>
          <a:lstStyle/>
          <a:p>
            <a:fld id="{2066355A-084C-D24E-9AD2-7E4FC41EA627}" type="slidenum">
              <a:rPr lang="en-US" smtClean="0"/>
              <a:pPr/>
              <a:t>43</a:t>
            </a:fld>
            <a:endParaRPr lang="en-US" dirty="0"/>
          </a:p>
        </p:txBody>
      </p:sp>
      <p:sp>
        <p:nvSpPr>
          <p:cNvPr id="3" name="TextBox 2">
            <a:extLst>
              <a:ext uri="{FF2B5EF4-FFF2-40B4-BE49-F238E27FC236}">
                <a16:creationId xmlns:a16="http://schemas.microsoft.com/office/drawing/2014/main" id="{D6014231-8D2F-45FE-BE7D-CD4A995FF8FE}"/>
              </a:ext>
            </a:extLst>
          </p:cNvPr>
          <p:cNvSpPr txBox="1"/>
          <p:nvPr/>
        </p:nvSpPr>
        <p:spPr>
          <a:xfrm>
            <a:off x="3718211" y="1112950"/>
            <a:ext cx="5497818" cy="2487405"/>
          </a:xfrm>
          <a:prstGeom prst="rect">
            <a:avLst/>
          </a:prstGeom>
          <a:noFill/>
        </p:spPr>
        <p:txBody>
          <a:bodyPr wrap="square" rtlCol="0">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Протокол формируется на ЕИС в электронной форме.</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Заказчик заключает контракт со следующим (не отозвавшим заявку) если участник признан уклонившимся или при отказе от заключения или если заказчик отказался от заключения контракта с таким участником на основании частей 9 и 10 статьи 31 Закона №44-ФЗ.</a:t>
            </a:r>
            <a:endParaRPr lang="ru-RU" sz="1800" dirty="0">
              <a:effectLst/>
              <a:latin typeface="Calibri" panose="020F0502020204030204" pitchFamily="34" charset="0"/>
              <a:ea typeface="Calibri" panose="020F0502020204030204" pitchFamily="34" charset="0"/>
            </a:endParaRPr>
          </a:p>
          <a:p>
            <a:endParaRPr lang="ru-RU" dirty="0"/>
          </a:p>
        </p:txBody>
      </p:sp>
      <p:sp>
        <p:nvSpPr>
          <p:cNvPr id="5" name="TextBox 4">
            <a:extLst>
              <a:ext uri="{FF2B5EF4-FFF2-40B4-BE49-F238E27FC236}">
                <a16:creationId xmlns:a16="http://schemas.microsoft.com/office/drawing/2014/main" id="{28EACFF4-13D1-4B6D-820A-D56CDB9E0C85}"/>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9" name="Рисунок 8" descr="Пьедестал со сплошной заливкой">
            <a:extLst>
              <a:ext uri="{FF2B5EF4-FFF2-40B4-BE49-F238E27FC236}">
                <a16:creationId xmlns:a16="http://schemas.microsoft.com/office/drawing/2014/main" id="{CBCB7AEF-128C-483A-8E76-249FCB2FD8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763" y="2470647"/>
            <a:ext cx="2846871" cy="2846871"/>
          </a:xfrm>
          <a:prstGeom prst="rect">
            <a:avLst/>
          </a:prstGeom>
        </p:spPr>
      </p:pic>
      <p:sp>
        <p:nvSpPr>
          <p:cNvPr id="10" name="TextBox 9">
            <a:extLst>
              <a:ext uri="{FF2B5EF4-FFF2-40B4-BE49-F238E27FC236}">
                <a16:creationId xmlns:a16="http://schemas.microsoft.com/office/drawing/2014/main" id="{5607D40A-5F78-4833-ABDA-EC97AF8A4F00}"/>
              </a:ext>
            </a:extLst>
          </p:cNvPr>
          <p:cNvSpPr txBox="1"/>
          <p:nvPr/>
        </p:nvSpPr>
        <p:spPr>
          <a:xfrm>
            <a:off x="706119" y="4450673"/>
            <a:ext cx="477078" cy="461665"/>
          </a:xfrm>
          <a:prstGeom prst="rect">
            <a:avLst/>
          </a:prstGeom>
          <a:noFill/>
        </p:spPr>
        <p:txBody>
          <a:bodyPr wrap="square" rtlCol="0">
            <a:spAutoFit/>
          </a:bodyPr>
          <a:lstStyle/>
          <a:p>
            <a:pPr algn="ctr"/>
            <a:r>
              <a:rPr lang="ru-RU" sz="2400" b="1" dirty="0">
                <a:solidFill>
                  <a:srgbClr val="FFC000"/>
                </a:solidFill>
              </a:rPr>
              <a:t>2</a:t>
            </a:r>
          </a:p>
        </p:txBody>
      </p:sp>
      <p:sp>
        <p:nvSpPr>
          <p:cNvPr id="11" name="TextBox 10">
            <a:extLst>
              <a:ext uri="{FF2B5EF4-FFF2-40B4-BE49-F238E27FC236}">
                <a16:creationId xmlns:a16="http://schemas.microsoft.com/office/drawing/2014/main" id="{E057BEEF-01A9-4889-BAEC-C2698CB0ABE9}"/>
              </a:ext>
            </a:extLst>
          </p:cNvPr>
          <p:cNvSpPr txBox="1"/>
          <p:nvPr/>
        </p:nvSpPr>
        <p:spPr>
          <a:xfrm>
            <a:off x="1449659" y="4182725"/>
            <a:ext cx="477078" cy="461665"/>
          </a:xfrm>
          <a:prstGeom prst="rect">
            <a:avLst/>
          </a:prstGeom>
          <a:noFill/>
        </p:spPr>
        <p:txBody>
          <a:bodyPr wrap="square" rtlCol="0">
            <a:spAutoFit/>
          </a:bodyPr>
          <a:lstStyle/>
          <a:p>
            <a:pPr algn="ctr"/>
            <a:r>
              <a:rPr lang="ru-RU" sz="2400" b="1" dirty="0">
                <a:solidFill>
                  <a:srgbClr val="FFC000"/>
                </a:solidFill>
              </a:rPr>
              <a:t>1</a:t>
            </a:r>
          </a:p>
        </p:txBody>
      </p:sp>
      <p:sp>
        <p:nvSpPr>
          <p:cNvPr id="12" name="TextBox 11">
            <a:extLst>
              <a:ext uri="{FF2B5EF4-FFF2-40B4-BE49-F238E27FC236}">
                <a16:creationId xmlns:a16="http://schemas.microsoft.com/office/drawing/2014/main" id="{9D0EAA72-D14A-471A-94EC-476A270A14CF}"/>
              </a:ext>
            </a:extLst>
          </p:cNvPr>
          <p:cNvSpPr txBox="1"/>
          <p:nvPr/>
        </p:nvSpPr>
        <p:spPr>
          <a:xfrm>
            <a:off x="2280646" y="4609817"/>
            <a:ext cx="477078" cy="461665"/>
          </a:xfrm>
          <a:prstGeom prst="rect">
            <a:avLst/>
          </a:prstGeom>
          <a:noFill/>
        </p:spPr>
        <p:txBody>
          <a:bodyPr wrap="square" rtlCol="0">
            <a:spAutoFit/>
          </a:bodyPr>
          <a:lstStyle/>
          <a:p>
            <a:pPr algn="ctr"/>
            <a:r>
              <a:rPr lang="ru-RU" sz="2400" b="1" dirty="0">
                <a:solidFill>
                  <a:srgbClr val="FFC000"/>
                </a:solidFill>
              </a:rPr>
              <a:t>3</a:t>
            </a:r>
          </a:p>
        </p:txBody>
      </p:sp>
      <p:pic>
        <p:nvPicPr>
          <p:cNvPr id="14" name="Рисунок 13" descr="Группа мужчин со сплошной заливкой">
            <a:extLst>
              <a:ext uri="{FF2B5EF4-FFF2-40B4-BE49-F238E27FC236}">
                <a16:creationId xmlns:a16="http://schemas.microsoft.com/office/drawing/2014/main" id="{02C15D6D-6DE9-4196-98A1-260102E17A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5007" y="3399668"/>
            <a:ext cx="1743832" cy="1743832"/>
          </a:xfrm>
          <a:prstGeom prst="rect">
            <a:avLst/>
          </a:prstGeom>
        </p:spPr>
      </p:pic>
      <p:sp>
        <p:nvSpPr>
          <p:cNvPr id="15" name="TextBox 14">
            <a:extLst>
              <a:ext uri="{FF2B5EF4-FFF2-40B4-BE49-F238E27FC236}">
                <a16:creationId xmlns:a16="http://schemas.microsoft.com/office/drawing/2014/main" id="{B24D1351-E2F6-4B9C-AEAA-1D298A84B253}"/>
              </a:ext>
            </a:extLst>
          </p:cNvPr>
          <p:cNvSpPr txBox="1"/>
          <p:nvPr/>
        </p:nvSpPr>
        <p:spPr>
          <a:xfrm>
            <a:off x="3718211" y="3943124"/>
            <a:ext cx="477078" cy="369332"/>
          </a:xfrm>
          <a:prstGeom prst="rect">
            <a:avLst/>
          </a:prstGeom>
          <a:noFill/>
        </p:spPr>
        <p:txBody>
          <a:bodyPr wrap="square" rtlCol="0">
            <a:spAutoFit/>
          </a:bodyPr>
          <a:lstStyle/>
          <a:p>
            <a:pPr algn="ctr"/>
            <a:r>
              <a:rPr lang="ru-RU" b="1" dirty="0">
                <a:solidFill>
                  <a:srgbClr val="FFC000"/>
                </a:solidFill>
              </a:rPr>
              <a:t>4</a:t>
            </a:r>
          </a:p>
        </p:txBody>
      </p:sp>
      <p:sp>
        <p:nvSpPr>
          <p:cNvPr id="16" name="TextBox 15">
            <a:extLst>
              <a:ext uri="{FF2B5EF4-FFF2-40B4-BE49-F238E27FC236}">
                <a16:creationId xmlns:a16="http://schemas.microsoft.com/office/drawing/2014/main" id="{D31868E4-0D9E-4C59-B4CE-B57F5432C7F8}"/>
              </a:ext>
            </a:extLst>
          </p:cNvPr>
          <p:cNvSpPr txBox="1"/>
          <p:nvPr/>
        </p:nvSpPr>
        <p:spPr>
          <a:xfrm>
            <a:off x="3306031" y="3926402"/>
            <a:ext cx="477078" cy="369332"/>
          </a:xfrm>
          <a:prstGeom prst="rect">
            <a:avLst/>
          </a:prstGeom>
          <a:noFill/>
        </p:spPr>
        <p:txBody>
          <a:bodyPr wrap="square" rtlCol="0">
            <a:spAutoFit/>
          </a:bodyPr>
          <a:lstStyle/>
          <a:p>
            <a:pPr algn="ctr"/>
            <a:r>
              <a:rPr lang="ru-RU" b="1" dirty="0">
                <a:solidFill>
                  <a:srgbClr val="FFC000"/>
                </a:solidFill>
              </a:rPr>
              <a:t>7</a:t>
            </a:r>
          </a:p>
        </p:txBody>
      </p:sp>
      <p:sp>
        <p:nvSpPr>
          <p:cNvPr id="17" name="TextBox 16">
            <a:extLst>
              <a:ext uri="{FF2B5EF4-FFF2-40B4-BE49-F238E27FC236}">
                <a16:creationId xmlns:a16="http://schemas.microsoft.com/office/drawing/2014/main" id="{3E4099D1-0B93-418A-A525-CBF73F44089F}"/>
              </a:ext>
            </a:extLst>
          </p:cNvPr>
          <p:cNvSpPr txBox="1"/>
          <p:nvPr/>
        </p:nvSpPr>
        <p:spPr>
          <a:xfrm>
            <a:off x="4203726" y="3926402"/>
            <a:ext cx="477078" cy="369332"/>
          </a:xfrm>
          <a:prstGeom prst="rect">
            <a:avLst/>
          </a:prstGeom>
          <a:noFill/>
        </p:spPr>
        <p:txBody>
          <a:bodyPr wrap="square" rtlCol="0">
            <a:spAutoFit/>
          </a:bodyPr>
          <a:lstStyle/>
          <a:p>
            <a:pPr algn="ctr"/>
            <a:r>
              <a:rPr lang="ru-RU" b="1" dirty="0">
                <a:solidFill>
                  <a:srgbClr val="FFC000"/>
                </a:solidFill>
              </a:rPr>
              <a:t>8</a:t>
            </a:r>
          </a:p>
        </p:txBody>
      </p:sp>
    </p:spTree>
    <p:extLst>
      <p:ext uri="{BB962C8B-B14F-4D97-AF65-F5344CB8AC3E}">
        <p14:creationId xmlns:p14="http://schemas.microsoft.com/office/powerpoint/2010/main" val="624112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44</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909686" y="1193815"/>
            <a:ext cx="7540337"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Контракт жизненного</a:t>
            </a:r>
          </a:p>
          <a:p>
            <a:r>
              <a:rPr lang="ru-RU" sz="4800" b="1" dirty="0">
                <a:solidFill>
                  <a:srgbClr val="0E779D"/>
                </a:solidFill>
                <a:latin typeface="Trebuchet MS" panose="020B0603020202020204" pitchFamily="34" charset="0"/>
                <a:cs typeface="Arial" panose="020B0604020202020204" pitchFamily="34" charset="0"/>
              </a:rPr>
              <a:t>цикла</a:t>
            </a:r>
            <a:endParaRPr lang="ru-RU" sz="1400" b="1" dirty="0">
              <a:latin typeface="Trebuchet MS" panose="020B0603020202020204" pitchFamily="34" charset="0"/>
              <a:cs typeface="Arial" panose="020B0604020202020204" pitchFamily="34" charset="0"/>
            </a:endParaRPr>
          </a:p>
        </p:txBody>
      </p:sp>
      <p:pic>
        <p:nvPicPr>
          <p:cNvPr id="5" name="Рисунок 4" descr="Контракт контур">
            <a:extLst>
              <a:ext uri="{FF2B5EF4-FFF2-40B4-BE49-F238E27FC236}">
                <a16:creationId xmlns:a16="http://schemas.microsoft.com/office/drawing/2014/main" id="{B37799ED-713A-4C88-AEE8-F04B504298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026" y="313042"/>
            <a:ext cx="1569660" cy="1569660"/>
          </a:xfrm>
          <a:prstGeom prst="rect">
            <a:avLst/>
          </a:prstGeom>
        </p:spPr>
      </p:pic>
      <p:pic>
        <p:nvPicPr>
          <p:cNvPr id="6" name="Рисунок 5" descr="Архитектура контур">
            <a:extLst>
              <a:ext uri="{FF2B5EF4-FFF2-40B4-BE49-F238E27FC236}">
                <a16:creationId xmlns:a16="http://schemas.microsoft.com/office/drawing/2014/main" id="{F2C156FA-C9C8-41DB-97EF-AD835C5981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284" y="1657350"/>
            <a:ext cx="914400" cy="914400"/>
          </a:xfrm>
          <a:prstGeom prst="rect">
            <a:avLst/>
          </a:prstGeom>
        </p:spPr>
      </p:pic>
      <p:pic>
        <p:nvPicPr>
          <p:cNvPr id="8" name="Рисунок 7" descr="Дом со сплошной заливкой">
            <a:extLst>
              <a:ext uri="{FF2B5EF4-FFF2-40B4-BE49-F238E27FC236}">
                <a16:creationId xmlns:a16="http://schemas.microsoft.com/office/drawing/2014/main" id="{CDF998EE-C4D4-43D7-B02B-E80713B644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607" y="4107066"/>
            <a:ext cx="914400" cy="914400"/>
          </a:xfrm>
          <a:prstGeom prst="rect">
            <a:avLst/>
          </a:prstGeom>
        </p:spPr>
      </p:pic>
      <p:pic>
        <p:nvPicPr>
          <p:cNvPr id="10" name="Рисунок 9" descr="Линия со стрелкой: изгиб по часовой стрелке со сплошной заливкой">
            <a:extLst>
              <a:ext uri="{FF2B5EF4-FFF2-40B4-BE49-F238E27FC236}">
                <a16:creationId xmlns:a16="http://schemas.microsoft.com/office/drawing/2014/main" id="{44614177-77B5-43B3-A6BC-17CB4F7297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16689" y="2199328"/>
            <a:ext cx="914400" cy="914400"/>
          </a:xfrm>
          <a:prstGeom prst="rect">
            <a:avLst/>
          </a:prstGeom>
        </p:spPr>
      </p:pic>
      <p:pic>
        <p:nvPicPr>
          <p:cNvPr id="12" name="Рисунок 11" descr="Подъемный механизм контур">
            <a:extLst>
              <a:ext uri="{FF2B5EF4-FFF2-40B4-BE49-F238E27FC236}">
                <a16:creationId xmlns:a16="http://schemas.microsoft.com/office/drawing/2014/main" id="{F28C379D-5B75-4196-B5F6-5BC324A9BC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091" y="2900918"/>
            <a:ext cx="914400" cy="914400"/>
          </a:xfrm>
          <a:prstGeom prst="rect">
            <a:avLst/>
          </a:prstGeom>
        </p:spPr>
      </p:pic>
      <p:pic>
        <p:nvPicPr>
          <p:cNvPr id="14" name="Рисунок 13" descr="Линия со стрелкой: изгиб по часовой стрелке со сплошной заливкой">
            <a:extLst>
              <a:ext uri="{FF2B5EF4-FFF2-40B4-BE49-F238E27FC236}">
                <a16:creationId xmlns:a16="http://schemas.microsoft.com/office/drawing/2014/main" id="{B6A24628-0875-4E2A-BB16-F1ED502F4F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H="1">
            <a:off x="231558" y="3421063"/>
            <a:ext cx="914400" cy="914400"/>
          </a:xfrm>
          <a:prstGeom prst="rect">
            <a:avLst/>
          </a:prstGeom>
        </p:spPr>
      </p:pic>
    </p:spTree>
    <p:extLst>
      <p:ext uri="{BB962C8B-B14F-4D97-AF65-F5344CB8AC3E}">
        <p14:creationId xmlns:p14="http://schemas.microsoft.com/office/powerpoint/2010/main" val="818294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FAE1341-FD16-4352-BCDF-EEDB5A7E7AB7}"/>
              </a:ext>
            </a:extLst>
          </p:cNvPr>
          <p:cNvSpPr>
            <a:spLocks noGrp="1"/>
          </p:cNvSpPr>
          <p:nvPr>
            <p:ph type="sldNum" sz="quarter" idx="12"/>
          </p:nvPr>
        </p:nvSpPr>
        <p:spPr/>
        <p:txBody>
          <a:bodyPr/>
          <a:lstStyle/>
          <a:p>
            <a:fld id="{2066355A-084C-D24E-9AD2-7E4FC41EA627}" type="slidenum">
              <a:rPr lang="en-US" smtClean="0"/>
              <a:pPr/>
              <a:t>45</a:t>
            </a:fld>
            <a:endParaRPr lang="en-US" dirty="0"/>
          </a:p>
        </p:txBody>
      </p:sp>
      <p:sp>
        <p:nvSpPr>
          <p:cNvPr id="4" name="TextBox 3">
            <a:extLst>
              <a:ext uri="{FF2B5EF4-FFF2-40B4-BE49-F238E27FC236}">
                <a16:creationId xmlns:a16="http://schemas.microsoft.com/office/drawing/2014/main" id="{BCCE78D9-E32C-4E5F-A422-FE5A2F61E7C8}"/>
              </a:ext>
            </a:extLst>
          </p:cNvPr>
          <p:cNvSpPr txBox="1"/>
          <p:nvPr/>
        </p:nvSpPr>
        <p:spPr>
          <a:xfrm>
            <a:off x="358836" y="1007417"/>
            <a:ext cx="8630419" cy="3615862"/>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Заказчик вправе заключить контракт жизненного цикла</a:t>
            </a:r>
            <a:r>
              <a:rPr lang="ru-RU" sz="1800" kern="1200" dirty="0">
                <a:solidFill>
                  <a:srgbClr val="000000"/>
                </a:solidFill>
                <a:effectLst/>
                <a:latin typeface="Times New Roman" panose="02020603050405020304" pitchFamily="18" charset="0"/>
                <a:ea typeface="Calibri" panose="020F0502020204030204" pitchFamily="34" charset="0"/>
              </a:rPr>
              <a:t> в случае, если предметом такого контракта являются новые машины и оборудование, а также в иных случаях, установленных Правительством РФ.</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В контракте должна содержаться стоимость жизненного цикла товара или созданного в результате выполнения работы объекта, включающая</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1) </a:t>
            </a:r>
            <a:r>
              <a:rPr lang="ru-RU" sz="1800" b="1" kern="1200" dirty="0">
                <a:solidFill>
                  <a:srgbClr val="000000"/>
                </a:solidFill>
                <a:effectLst/>
                <a:latin typeface="Times New Roman" panose="02020603050405020304" pitchFamily="18" charset="0"/>
                <a:ea typeface="Calibri" panose="020F0502020204030204" pitchFamily="34" charset="0"/>
              </a:rPr>
              <a:t>стоимость товара или работы </a:t>
            </a:r>
            <a:r>
              <a:rPr lang="ru-RU" sz="1800" kern="1200" dirty="0">
                <a:solidFill>
                  <a:srgbClr val="000000"/>
                </a:solidFill>
                <a:effectLst/>
                <a:latin typeface="Times New Roman" panose="02020603050405020304" pitchFamily="18" charset="0"/>
                <a:ea typeface="Calibri" panose="020F0502020204030204" pitchFamily="34" charset="0"/>
              </a:rPr>
              <a:t>(в том числе при необходимости стоимость работ по подготовке проектной документации, стоимость работ по созданию товара);</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2) </a:t>
            </a:r>
            <a:r>
              <a:rPr lang="ru-RU" sz="1800" b="1" kern="1200" dirty="0">
                <a:solidFill>
                  <a:srgbClr val="000000"/>
                </a:solidFill>
                <a:effectLst/>
                <a:latin typeface="Times New Roman" panose="02020603050405020304" pitchFamily="18" charset="0"/>
                <a:ea typeface="Calibri" panose="020F0502020204030204" pitchFamily="34" charset="0"/>
              </a:rPr>
              <a:t>стоимость последующего обслуживания</a:t>
            </a:r>
            <a:r>
              <a:rPr lang="ru-RU" sz="1800" kern="1200" dirty="0">
                <a:solidFill>
                  <a:srgbClr val="000000"/>
                </a:solidFill>
                <a:effectLst/>
                <a:latin typeface="Times New Roman" panose="02020603050405020304" pitchFamily="18" charset="0"/>
                <a:ea typeface="Calibri" panose="020F0502020204030204" pitchFamily="34" charset="0"/>
              </a:rPr>
              <a:t>, при необходимости эксплуатации в течение срока службы, ремонта и (или) утилизации поставленного товара или созданного в результате выполнения работы объекта капитального строительства или товара. (</a:t>
            </a:r>
            <a:r>
              <a:rPr lang="ru-RU" sz="1800" i="1" kern="1200" dirty="0">
                <a:solidFill>
                  <a:srgbClr val="000000"/>
                </a:solidFill>
                <a:effectLst/>
                <a:latin typeface="Times New Roman" panose="02020603050405020304" pitchFamily="18" charset="0"/>
                <a:ea typeface="Calibri" panose="020F0502020204030204" pitchFamily="34" charset="0"/>
              </a:rPr>
              <a:t>по сути, это является аналогом стоимости гарантийных обязательств</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3D022BC-25CD-41EA-8B44-173036D8168A}"/>
              </a:ext>
            </a:extLst>
          </p:cNvPr>
          <p:cNvSpPr txBox="1"/>
          <p:nvPr/>
        </p:nvSpPr>
        <p:spPr>
          <a:xfrm>
            <a:off x="358836" y="94224"/>
            <a:ext cx="6611807" cy="461665"/>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Контракт жизненного</a:t>
            </a:r>
            <a:r>
              <a:rPr lang="en-US" sz="2400" dirty="0">
                <a:solidFill>
                  <a:srgbClr val="0E779D"/>
                </a:solidFill>
                <a:effectLst>
                  <a:outerShdw blurRad="38100" dist="38100" dir="2700000" algn="tl">
                    <a:srgbClr val="000000">
                      <a:alpha val="43137"/>
                    </a:srgbClr>
                  </a:outerShdw>
                </a:effectLst>
                <a:latin typeface="Calibri" panose="020F0502020204030204" pitchFamily="34" charset="0"/>
              </a:rPr>
              <a:t> </a:t>
            </a: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цикла</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3912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FAE1341-FD16-4352-BCDF-EEDB5A7E7AB7}"/>
              </a:ext>
            </a:extLst>
          </p:cNvPr>
          <p:cNvSpPr>
            <a:spLocks noGrp="1"/>
          </p:cNvSpPr>
          <p:nvPr>
            <p:ph type="sldNum" sz="quarter" idx="12"/>
          </p:nvPr>
        </p:nvSpPr>
        <p:spPr/>
        <p:txBody>
          <a:bodyPr/>
          <a:lstStyle/>
          <a:p>
            <a:fld id="{2066355A-084C-D24E-9AD2-7E4FC41EA627}" type="slidenum">
              <a:rPr lang="en-US" smtClean="0"/>
              <a:pPr/>
              <a:t>46</a:t>
            </a:fld>
            <a:endParaRPr lang="en-US" dirty="0"/>
          </a:p>
        </p:txBody>
      </p:sp>
      <p:sp>
        <p:nvSpPr>
          <p:cNvPr id="4" name="TextBox 3">
            <a:extLst>
              <a:ext uri="{FF2B5EF4-FFF2-40B4-BE49-F238E27FC236}">
                <a16:creationId xmlns:a16="http://schemas.microsoft.com/office/drawing/2014/main" id="{BCCE78D9-E32C-4E5F-A422-FE5A2F61E7C8}"/>
              </a:ext>
            </a:extLst>
          </p:cNvPr>
          <p:cNvSpPr txBox="1"/>
          <p:nvPr/>
        </p:nvSpPr>
        <p:spPr>
          <a:xfrm>
            <a:off x="358836" y="1007417"/>
            <a:ext cx="8630419" cy="2862322"/>
          </a:xfrm>
          <a:prstGeom prst="rect">
            <a:avLst/>
          </a:prstGeom>
          <a:noFill/>
        </p:spPr>
        <p:txBody>
          <a:bodyPr wrap="square">
            <a:spAutoFit/>
          </a:bodyPr>
          <a:lstStyle/>
          <a:p>
            <a:pPr algn="just"/>
            <a:r>
              <a:rPr lang="ru-RU" sz="1800" kern="1200" dirty="0">
                <a:solidFill>
                  <a:srgbClr val="000000"/>
                </a:solidFill>
                <a:effectLst/>
                <a:latin typeface="Times New Roman" panose="02020603050405020304" pitchFamily="18" charset="0"/>
                <a:ea typeface="+mn-ea"/>
              </a:rPr>
              <a:t>При исполнении контракта жизненного цикла оформление документа о приемке поставленного товара или выполненной работы (в том числе при необходимости проектирования объекта капитального строительства, создания товара, который должен быть создан в результате выполнения работы) осуществляется после предоставления поставщиком (подрядчиком) в соответствии Федеральным законом №44-ФЗ в порядке и в сроки, которые установлены контрактом, </a:t>
            </a:r>
            <a:r>
              <a:rPr lang="ru-RU" sz="1800" b="1" kern="1200" dirty="0">
                <a:solidFill>
                  <a:srgbClr val="000000"/>
                </a:solidFill>
                <a:effectLst/>
                <a:latin typeface="Times New Roman" panose="02020603050405020304" pitchFamily="18" charset="0"/>
                <a:ea typeface="+mn-ea"/>
              </a:rPr>
              <a:t>обеспечения исполнения контракта</a:t>
            </a:r>
            <a:r>
              <a:rPr lang="ru-RU" sz="1800" kern="1200" dirty="0">
                <a:solidFill>
                  <a:srgbClr val="000000"/>
                </a:solidFill>
                <a:effectLst/>
                <a:latin typeface="Times New Roman" panose="02020603050405020304" pitchFamily="18" charset="0"/>
                <a:ea typeface="+mn-ea"/>
              </a:rPr>
              <a:t> в части последующего обслуживания, при необходимости эксплуатации в течение срока службы, ремонта и (или) утилизации поставленного товара или созданного в результате выполнения работы объекта капитального строительства или товара.</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1279DA7-E778-4732-8D06-CF4155759A0F}"/>
              </a:ext>
            </a:extLst>
          </p:cNvPr>
          <p:cNvSpPr txBox="1"/>
          <p:nvPr/>
        </p:nvSpPr>
        <p:spPr>
          <a:xfrm>
            <a:off x="358836" y="84087"/>
            <a:ext cx="6611807" cy="461665"/>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Контракт жизненного</a:t>
            </a:r>
            <a:r>
              <a:rPr lang="en-US" sz="2400" dirty="0">
                <a:solidFill>
                  <a:srgbClr val="0E779D"/>
                </a:solidFill>
                <a:effectLst>
                  <a:outerShdw blurRad="38100" dist="38100" dir="2700000" algn="tl">
                    <a:srgbClr val="000000">
                      <a:alpha val="43137"/>
                    </a:srgbClr>
                  </a:outerShdw>
                </a:effectLst>
                <a:latin typeface="Calibri" panose="020F0502020204030204" pitchFamily="34" charset="0"/>
              </a:rPr>
              <a:t> </a:t>
            </a: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цикла</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81581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AC81D48-AFE4-4106-A021-C3FD8E73BA06}"/>
              </a:ext>
            </a:extLst>
          </p:cNvPr>
          <p:cNvSpPr>
            <a:spLocks noGrp="1"/>
          </p:cNvSpPr>
          <p:nvPr>
            <p:ph type="sldNum" sz="quarter" idx="12"/>
          </p:nvPr>
        </p:nvSpPr>
        <p:spPr/>
        <p:txBody>
          <a:bodyPr/>
          <a:lstStyle/>
          <a:p>
            <a:fld id="{2066355A-084C-D24E-9AD2-7E4FC41EA627}" type="slidenum">
              <a:rPr lang="en-US" smtClean="0"/>
              <a:pPr/>
              <a:t>47</a:t>
            </a:fld>
            <a:endParaRPr lang="en-US" dirty="0"/>
          </a:p>
        </p:txBody>
      </p:sp>
      <p:sp>
        <p:nvSpPr>
          <p:cNvPr id="4" name="TextBox 3">
            <a:extLst>
              <a:ext uri="{FF2B5EF4-FFF2-40B4-BE49-F238E27FC236}">
                <a16:creationId xmlns:a16="http://schemas.microsoft.com/office/drawing/2014/main" id="{19F65734-DF48-46F6-9D07-3E6A0206F57C}"/>
              </a:ext>
            </a:extLst>
          </p:cNvPr>
          <p:cNvSpPr txBox="1"/>
          <p:nvPr/>
        </p:nvSpPr>
        <p:spPr>
          <a:xfrm>
            <a:off x="655982" y="999496"/>
            <a:ext cx="7248939" cy="2308324"/>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При заключении контракта жизненного цикла – обеспечение исполнения контракта устанавливается отдельно для каждой установленной стоимости обязательств по контракту.</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Для основных обязательств (</a:t>
            </a:r>
            <a:r>
              <a:rPr lang="ru-RU" sz="1800" i="1" kern="1200" dirty="0">
                <a:solidFill>
                  <a:srgbClr val="000000"/>
                </a:solidFill>
                <a:effectLst/>
                <a:latin typeface="Times New Roman" panose="02020603050405020304" pitchFamily="18" charset="0"/>
                <a:ea typeface="Times New Roman" panose="02020603050405020304" pitchFamily="18" charset="0"/>
              </a:rPr>
              <a:t>проектирование, создание, поставка, исполнение</a:t>
            </a:r>
            <a:r>
              <a:rPr lang="ru-RU" sz="1800" kern="1200" dirty="0">
                <a:solidFill>
                  <a:srgbClr val="000000"/>
                </a:solidFill>
                <a:effectLst/>
                <a:latin typeface="Times New Roman" panose="02020603050405020304" pitchFamily="18" charset="0"/>
                <a:ea typeface="Times New Roman" panose="02020603050405020304" pitchFamily="18" charset="0"/>
              </a:rPr>
              <a:t>) размер обеспечения устанавливается по общему сценарию (от 0,5% до 30%) от их стоимости, а в части последующего обслуживания, ремонта, эксплуатации, утилизации – в размере </a:t>
            </a:r>
            <a:r>
              <a:rPr lang="ru-RU" sz="1800" b="1" kern="1200" dirty="0">
                <a:solidFill>
                  <a:srgbClr val="000000"/>
                </a:solidFill>
                <a:effectLst/>
                <a:latin typeface="Times New Roman" panose="02020603050405020304" pitchFamily="18" charset="0"/>
                <a:ea typeface="Times New Roman" panose="02020603050405020304" pitchFamily="18" charset="0"/>
              </a:rPr>
              <a:t>до 10% от стоимости таких обязательств.</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7CBEC3E-333B-4F90-BB46-073EB0359E65}"/>
              </a:ext>
            </a:extLst>
          </p:cNvPr>
          <p:cNvSpPr txBox="1"/>
          <p:nvPr/>
        </p:nvSpPr>
        <p:spPr>
          <a:xfrm>
            <a:off x="358836" y="54466"/>
            <a:ext cx="6611807" cy="461665"/>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Контракт жизненного</a:t>
            </a:r>
            <a:r>
              <a:rPr lang="en-US" sz="2400" dirty="0">
                <a:solidFill>
                  <a:srgbClr val="0E779D"/>
                </a:solidFill>
                <a:effectLst>
                  <a:outerShdw blurRad="38100" dist="38100" dir="2700000" algn="tl">
                    <a:srgbClr val="000000">
                      <a:alpha val="43137"/>
                    </a:srgbClr>
                  </a:outerShdw>
                </a:effectLst>
                <a:latin typeface="Calibri" panose="020F0502020204030204" pitchFamily="34" charset="0"/>
              </a:rPr>
              <a:t> </a:t>
            </a: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цикла</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6" name="Рисунок 5" descr="Сейф со сплошной заливкой">
            <a:extLst>
              <a:ext uri="{FF2B5EF4-FFF2-40B4-BE49-F238E27FC236}">
                <a16:creationId xmlns:a16="http://schemas.microsoft.com/office/drawing/2014/main" id="{6502FF82-82AF-41D9-A196-9FC5A9B2B8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2699" y="2939057"/>
            <a:ext cx="2204443" cy="2204443"/>
          </a:xfrm>
          <a:prstGeom prst="rect">
            <a:avLst/>
          </a:prstGeom>
        </p:spPr>
      </p:pic>
    </p:spTree>
    <p:extLst>
      <p:ext uri="{BB962C8B-B14F-4D97-AF65-F5344CB8AC3E}">
        <p14:creationId xmlns:p14="http://schemas.microsoft.com/office/powerpoint/2010/main" val="63769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AC81D48-AFE4-4106-A021-C3FD8E73BA06}"/>
              </a:ext>
            </a:extLst>
          </p:cNvPr>
          <p:cNvSpPr>
            <a:spLocks noGrp="1"/>
          </p:cNvSpPr>
          <p:nvPr>
            <p:ph type="sldNum" sz="quarter" idx="12"/>
          </p:nvPr>
        </p:nvSpPr>
        <p:spPr/>
        <p:txBody>
          <a:bodyPr/>
          <a:lstStyle/>
          <a:p>
            <a:fld id="{2066355A-084C-D24E-9AD2-7E4FC41EA627}" type="slidenum">
              <a:rPr lang="en-US" smtClean="0"/>
              <a:pPr/>
              <a:t>48</a:t>
            </a:fld>
            <a:endParaRPr lang="en-US" dirty="0"/>
          </a:p>
        </p:txBody>
      </p:sp>
      <p:sp>
        <p:nvSpPr>
          <p:cNvPr id="4" name="TextBox 3">
            <a:extLst>
              <a:ext uri="{FF2B5EF4-FFF2-40B4-BE49-F238E27FC236}">
                <a16:creationId xmlns:a16="http://schemas.microsoft.com/office/drawing/2014/main" id="{19F65734-DF48-46F6-9D07-3E6A0206F57C}"/>
              </a:ext>
            </a:extLst>
          </p:cNvPr>
          <p:cNvSpPr txBox="1"/>
          <p:nvPr/>
        </p:nvSpPr>
        <p:spPr>
          <a:xfrm>
            <a:off x="1458766" y="1418411"/>
            <a:ext cx="5982329" cy="2031325"/>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mn-ea"/>
              </a:rPr>
              <a:t>Положения об изменении контрактов на строительство и капитальный ремонт предусмотренные частями 1.3, 8, 9 статьи 95 Закона №44-ФЗ применяются также к контрактам жизненного цикла, предусмотренным частями 16 и 16.1 статьи 34 Закона №44-ФЗ (проектирование и строительство) в отношении объектов капитального строительства.</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FAA57EE-D561-4157-9A97-7F0D80DC503F}"/>
              </a:ext>
            </a:extLst>
          </p:cNvPr>
          <p:cNvSpPr txBox="1"/>
          <p:nvPr/>
        </p:nvSpPr>
        <p:spPr>
          <a:xfrm>
            <a:off x="358836" y="84078"/>
            <a:ext cx="659855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Изменение контракта жизненного цикла </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7" name="Рисунок 6" descr="Буфер обмена контур">
            <a:extLst>
              <a:ext uri="{FF2B5EF4-FFF2-40B4-BE49-F238E27FC236}">
                <a16:creationId xmlns:a16="http://schemas.microsoft.com/office/drawing/2014/main" id="{59C882B9-2DA9-4F5E-BEE9-007C0E30DE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436" y="3679544"/>
            <a:ext cx="914400" cy="914400"/>
          </a:xfrm>
          <a:prstGeom prst="rect">
            <a:avLst/>
          </a:prstGeom>
        </p:spPr>
      </p:pic>
      <p:pic>
        <p:nvPicPr>
          <p:cNvPr id="9" name="Рисунок 8" descr="Здание контур">
            <a:extLst>
              <a:ext uri="{FF2B5EF4-FFF2-40B4-BE49-F238E27FC236}">
                <a16:creationId xmlns:a16="http://schemas.microsoft.com/office/drawing/2014/main" id="{2B32C83E-4BA3-4CA5-811F-9AA46E9672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5705" y="3404646"/>
            <a:ext cx="914400" cy="914400"/>
          </a:xfrm>
          <a:prstGeom prst="rect">
            <a:avLst/>
          </a:prstGeom>
        </p:spPr>
      </p:pic>
    </p:spTree>
    <p:extLst>
      <p:ext uri="{BB962C8B-B14F-4D97-AF65-F5344CB8AC3E}">
        <p14:creationId xmlns:p14="http://schemas.microsoft.com/office/powerpoint/2010/main" val="2535524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31CE17B-923F-467E-A897-B39CB3A604E0}"/>
              </a:ext>
            </a:extLst>
          </p:cNvPr>
          <p:cNvSpPr>
            <a:spLocks noGrp="1"/>
          </p:cNvSpPr>
          <p:nvPr>
            <p:ph type="sldNum" sz="quarter" idx="12"/>
          </p:nvPr>
        </p:nvSpPr>
        <p:spPr/>
        <p:txBody>
          <a:bodyPr/>
          <a:lstStyle/>
          <a:p>
            <a:fld id="{2066355A-084C-D24E-9AD2-7E4FC41EA627}" type="slidenum">
              <a:rPr lang="en-US" smtClean="0"/>
              <a:pPr/>
              <a:t>49</a:t>
            </a:fld>
            <a:endParaRPr lang="en-US" dirty="0"/>
          </a:p>
        </p:txBody>
      </p:sp>
      <p:sp>
        <p:nvSpPr>
          <p:cNvPr id="4" name="TextBox 3">
            <a:extLst>
              <a:ext uri="{FF2B5EF4-FFF2-40B4-BE49-F238E27FC236}">
                <a16:creationId xmlns:a16="http://schemas.microsoft.com/office/drawing/2014/main" id="{9337D024-E303-44C9-8275-43A3608113D4}"/>
              </a:ext>
            </a:extLst>
          </p:cNvPr>
          <p:cNvSpPr txBox="1"/>
          <p:nvPr/>
        </p:nvSpPr>
        <p:spPr>
          <a:xfrm>
            <a:off x="299200" y="645691"/>
            <a:ext cx="8785165" cy="4524315"/>
          </a:xfrm>
          <a:prstGeom prst="rect">
            <a:avLst/>
          </a:prstGeom>
          <a:noFill/>
        </p:spPr>
        <p:txBody>
          <a:bodyPr wrap="square">
            <a:spAutoFit/>
          </a:bodyPr>
          <a:lstStyle/>
          <a:p>
            <a:r>
              <a:rPr lang="ru-RU" sz="1600" b="1" dirty="0">
                <a:solidFill>
                  <a:srgbClr val="FF0000"/>
                </a:solidFill>
                <a:effectLst/>
                <a:latin typeface="+mj-lt"/>
                <a:ea typeface="Times New Roman" panose="02020603050405020304" pitchFamily="18" charset="0"/>
              </a:rPr>
              <a:t>Новые случаи изменения условий контракта:</a:t>
            </a:r>
            <a:endParaRPr lang="ru-RU" sz="1600" b="1" dirty="0">
              <a:solidFill>
                <a:srgbClr val="FF0000"/>
              </a:solidFill>
              <a:effectLst/>
              <a:latin typeface="+mj-lt"/>
              <a:ea typeface="Calibri" panose="020F0502020204030204" pitchFamily="34" charset="0"/>
            </a:endParaRPr>
          </a:p>
          <a:p>
            <a:r>
              <a:rPr lang="ru-RU" sz="1600" i="1" kern="1200" dirty="0">
                <a:solidFill>
                  <a:srgbClr val="000000"/>
                </a:solidFill>
                <a:effectLst/>
                <a:latin typeface="+mj-lt"/>
                <a:ea typeface="+mn-ea"/>
              </a:rPr>
              <a:t>П. 11 ч. 1 и ч. 1.2 ст. 95 Закона №44-ФЗ:</a:t>
            </a:r>
            <a:endParaRPr lang="ru-RU" sz="1600" dirty="0">
              <a:effectLst/>
              <a:latin typeface="+mj-lt"/>
              <a:ea typeface="Calibri" panose="020F0502020204030204" pitchFamily="34" charset="0"/>
            </a:endParaRPr>
          </a:p>
          <a:p>
            <a:pPr algn="just"/>
            <a:r>
              <a:rPr lang="ru-RU" sz="1600" b="1" kern="1200" dirty="0">
                <a:solidFill>
                  <a:srgbClr val="000000"/>
                </a:solidFill>
                <a:effectLst/>
                <a:latin typeface="+mj-lt"/>
                <a:ea typeface="+mn-ea"/>
              </a:rPr>
              <a:t>- Если при исполнении контракта</a:t>
            </a:r>
            <a:r>
              <a:rPr lang="ru-RU" sz="1600" kern="1200" dirty="0">
                <a:solidFill>
                  <a:srgbClr val="000000"/>
                </a:solidFill>
                <a:effectLst/>
                <a:latin typeface="+mj-lt"/>
                <a:ea typeface="+mn-ea"/>
              </a:rPr>
              <a:t>, предусмотренного частью 16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частью 16.1 статьи 34 Федерального закона №44-ФЗ, </a:t>
            </a:r>
            <a:r>
              <a:rPr lang="ru-RU" sz="1600" b="1" kern="1200" dirty="0">
                <a:solidFill>
                  <a:srgbClr val="000000"/>
                </a:solidFill>
                <a:effectLst/>
                <a:latin typeface="+mj-lt"/>
                <a:ea typeface="+mn-ea"/>
              </a:rPr>
              <a:t>сметная стоимость</a:t>
            </a:r>
            <a:r>
              <a:rPr lang="ru-RU" sz="1600" kern="1200" dirty="0">
                <a:solidFill>
                  <a:srgbClr val="000000"/>
                </a:solidFill>
                <a:effectLst/>
                <a:latin typeface="+mj-lt"/>
                <a:ea typeface="+mn-ea"/>
              </a:rPr>
              <a:t> строительства, реконструкции, капитального ремонта, определенная по результатам проверки на предмет достоверности ее определения в ходе проведения государственной экспертизы проектной документации, </a:t>
            </a:r>
            <a:r>
              <a:rPr lang="ru-RU" sz="1600" b="1" kern="1200" dirty="0">
                <a:solidFill>
                  <a:srgbClr val="000000"/>
                </a:solidFill>
                <a:effectLst/>
                <a:latin typeface="+mj-lt"/>
                <a:ea typeface="+mn-ea"/>
              </a:rPr>
              <a:t>превышает цену такого контракта, то</a:t>
            </a:r>
            <a:r>
              <a:rPr lang="ru-RU" sz="1600" kern="1200" dirty="0">
                <a:solidFill>
                  <a:srgbClr val="000000"/>
                </a:solidFill>
                <a:effectLst/>
                <a:latin typeface="+mj-lt"/>
                <a:ea typeface="+mn-ea"/>
              </a:rPr>
              <a:t> допускается </a:t>
            </a:r>
            <a:r>
              <a:rPr lang="ru-RU" sz="1600" b="1" kern="1200" dirty="0">
                <a:solidFill>
                  <a:srgbClr val="000000"/>
                </a:solidFill>
                <a:effectLst/>
                <a:latin typeface="+mj-lt"/>
                <a:ea typeface="+mn-ea"/>
              </a:rPr>
              <a:t>изменение существенных условий с учетом такой сметной стоимости</a:t>
            </a:r>
            <a:r>
              <a:rPr lang="ru-RU" sz="1600" kern="1200" dirty="0">
                <a:solidFill>
                  <a:srgbClr val="000000"/>
                </a:solidFill>
                <a:effectLst/>
                <a:latin typeface="+mj-lt"/>
                <a:ea typeface="+mn-ea"/>
              </a:rPr>
              <a:t> при условии, что такое </a:t>
            </a:r>
            <a:r>
              <a:rPr lang="ru-RU" sz="1600" b="1" kern="1200" dirty="0">
                <a:solidFill>
                  <a:srgbClr val="000000"/>
                </a:solidFill>
                <a:effectLst/>
                <a:latin typeface="+mj-lt"/>
                <a:ea typeface="+mn-ea"/>
              </a:rPr>
              <a:t>изменение существенных условий не приведет к увеличению цены контракта более чем на 30% </a:t>
            </a:r>
            <a:r>
              <a:rPr lang="ru-RU" sz="1600" kern="1200" dirty="0">
                <a:solidFill>
                  <a:srgbClr val="000000"/>
                </a:solidFill>
                <a:effectLst/>
                <a:latin typeface="+mj-lt"/>
                <a:ea typeface="+mn-ea"/>
              </a:rPr>
              <a:t>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a:t>
            </a:r>
            <a:endParaRPr lang="ru-RU" sz="1600" dirty="0">
              <a:effectLst/>
              <a:latin typeface="+mj-lt"/>
              <a:ea typeface="Calibri" panose="020F0502020204030204" pitchFamily="34" charset="0"/>
            </a:endParaRPr>
          </a:p>
          <a:p>
            <a:pPr algn="just"/>
            <a:r>
              <a:rPr lang="ru-RU" sz="1600" kern="1200" dirty="0">
                <a:solidFill>
                  <a:srgbClr val="000000"/>
                </a:solidFill>
                <a:effectLst/>
                <a:latin typeface="+mj-lt"/>
                <a:ea typeface="+mn-ea"/>
              </a:rPr>
              <a:t>При этом на основании </a:t>
            </a:r>
            <a:r>
              <a:rPr lang="ru-RU" sz="1600" i="1" kern="1200" dirty="0">
                <a:solidFill>
                  <a:srgbClr val="000000"/>
                </a:solidFill>
                <a:effectLst/>
                <a:latin typeface="+mj-lt"/>
                <a:ea typeface="+mn-ea"/>
              </a:rPr>
              <a:t>ч. 1.2 ст. 93</a:t>
            </a:r>
            <a:r>
              <a:rPr lang="ru-RU" sz="1600" kern="1200" dirty="0">
                <a:solidFill>
                  <a:srgbClr val="000000"/>
                </a:solidFill>
                <a:effectLst/>
                <a:latin typeface="+mj-lt"/>
                <a:ea typeface="+mn-ea"/>
              </a:rPr>
              <a:t> – если цена контрактов (</a:t>
            </a:r>
            <a:r>
              <a:rPr lang="ru-RU" sz="1600" i="1" kern="1200" dirty="0">
                <a:solidFill>
                  <a:srgbClr val="000000"/>
                </a:solidFill>
                <a:effectLst/>
                <a:latin typeface="+mj-lt"/>
                <a:ea typeface="+mn-ea"/>
              </a:rPr>
              <a:t>указанных выше</a:t>
            </a:r>
            <a:r>
              <a:rPr lang="ru-RU" sz="1600" kern="1200" dirty="0">
                <a:solidFill>
                  <a:srgbClr val="000000"/>
                </a:solidFill>
                <a:effectLst/>
                <a:latin typeface="+mj-lt"/>
                <a:ea typeface="+mn-ea"/>
              </a:rPr>
              <a:t>) превышает сметную стоимость, то снижение цены контракта производится без согласования с органами власти и без лимита в 30%, т.е. цена контракта может быть свободно снижена до сметной стоимости (</a:t>
            </a:r>
            <a:r>
              <a:rPr lang="ru-RU" sz="1600" i="1" kern="1200" dirty="0">
                <a:solidFill>
                  <a:srgbClr val="000000"/>
                </a:solidFill>
                <a:effectLst/>
                <a:latin typeface="+mj-lt"/>
                <a:ea typeface="+mn-ea"/>
              </a:rPr>
              <a:t>после проведения госэкспертизы такой сметы</a:t>
            </a:r>
            <a:r>
              <a:rPr lang="ru-RU" sz="1600" kern="1200" dirty="0">
                <a:solidFill>
                  <a:srgbClr val="000000"/>
                </a:solidFill>
                <a:effectLst/>
                <a:latin typeface="+mj-lt"/>
                <a:ea typeface="+mn-ea"/>
              </a:rPr>
              <a:t>).</a:t>
            </a: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C28C003B-9931-4B44-9625-6B86AC722C30}"/>
              </a:ext>
            </a:extLst>
          </p:cNvPr>
          <p:cNvSpPr txBox="1"/>
          <p:nvPr/>
        </p:nvSpPr>
        <p:spPr>
          <a:xfrm>
            <a:off x="358836" y="61919"/>
            <a:ext cx="659855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Изменение контракта </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900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F11CC71-56EC-49A3-B83A-67806B8C08DC}"/>
              </a:ext>
            </a:extLst>
          </p:cNvPr>
          <p:cNvSpPr>
            <a:spLocks noGrp="1"/>
          </p:cNvSpPr>
          <p:nvPr>
            <p:ph type="sldNum" sz="quarter" idx="12"/>
          </p:nvPr>
        </p:nvSpPr>
        <p:spPr/>
        <p:txBody>
          <a:bodyPr/>
          <a:lstStyle/>
          <a:p>
            <a:fld id="{2066355A-084C-D24E-9AD2-7E4FC41EA627}" type="slidenum">
              <a:rPr lang="en-US" smtClean="0"/>
              <a:pPr/>
              <a:t>5</a:t>
            </a:fld>
            <a:endParaRPr lang="en-US" dirty="0"/>
          </a:p>
        </p:txBody>
      </p:sp>
      <p:sp>
        <p:nvSpPr>
          <p:cNvPr id="4" name="TextBox 3">
            <a:extLst>
              <a:ext uri="{FF2B5EF4-FFF2-40B4-BE49-F238E27FC236}">
                <a16:creationId xmlns:a16="http://schemas.microsoft.com/office/drawing/2014/main" id="{F935BE5A-42BB-46A7-BEFA-AAD8B630FE67}"/>
              </a:ext>
            </a:extLst>
          </p:cNvPr>
          <p:cNvSpPr txBox="1"/>
          <p:nvPr/>
        </p:nvSpPr>
        <p:spPr>
          <a:xfrm>
            <a:off x="468313" y="1066463"/>
            <a:ext cx="8172450" cy="2192010"/>
          </a:xfrm>
          <a:prstGeom prst="rect">
            <a:avLst/>
          </a:prstGeom>
          <a:noFill/>
        </p:spPr>
        <p:txBody>
          <a:bodyPr wrap="square">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Исполнительное производство на денежные средства, заблокированные на специальном счете, не применяется и не может быть обращено взыскание по обязательствам участника закупки.</a:t>
            </a:r>
          </a:p>
          <a:p>
            <a:r>
              <a:rPr lang="ru-RU" sz="1800" b="1" dirty="0">
                <a:effectLst/>
                <a:latin typeface="Calibri" panose="020F0502020204030204" pitchFamily="34" charset="0"/>
                <a:ea typeface="Calibri" panose="020F0502020204030204" pitchFamily="34" charset="0"/>
                <a:cs typeface="Times New Roman" panose="02020603050405020304" pitchFamily="18" charset="0"/>
              </a:rPr>
              <a:t>307-ФЗ</a:t>
            </a:r>
            <a:r>
              <a:rPr lang="ru-RU" sz="1800" dirty="0">
                <a:effectLst/>
                <a:latin typeface="Calibri" panose="020F0502020204030204" pitchFamily="34" charset="0"/>
                <a:ea typeface="Calibri" panose="020F0502020204030204" pitchFamily="34" charset="0"/>
                <a:cs typeface="Times New Roman" panose="02020603050405020304" pitchFamily="18" charset="0"/>
              </a:rPr>
              <a:t> – обязательный аудит по электронному конкурсу</a:t>
            </a:r>
          </a:p>
          <a:p>
            <a:endParaRPr lang="ru-RU" dirty="0">
              <a:latin typeface="Calibri" panose="020F0502020204030204" pitchFamily="34" charset="0"/>
              <a:cs typeface="Times New Roman" panose="02020603050405020304" pitchFamily="18" charset="0"/>
            </a:endParaRPr>
          </a:p>
          <a:p>
            <a:r>
              <a:rPr lang="ru-RU" b="1" dirty="0">
                <a:latin typeface="Calibri" panose="020F0502020204030204" pitchFamily="34" charset="0"/>
                <a:cs typeface="Times New Roman" panose="02020603050405020304" pitchFamily="18" charset="0"/>
              </a:rPr>
              <a:t>449-ФЗ</a:t>
            </a:r>
            <a:r>
              <a:rPr lang="ru-RU" dirty="0">
                <a:latin typeface="Calibri" panose="020F0502020204030204" pitchFamily="34" charset="0"/>
                <a:cs typeface="Times New Roman" panose="02020603050405020304" pitchFamily="18" charset="0"/>
              </a:rPr>
              <a:t> – положения о вступлении в силу ч. 13 ст. 93 Закона №44-ФЗ передвигаются на 01.01.2023</a:t>
            </a:r>
            <a:endParaRPr lang="ru-RU" dirty="0"/>
          </a:p>
        </p:txBody>
      </p:sp>
      <p:sp>
        <p:nvSpPr>
          <p:cNvPr id="6" name="TextBox 5">
            <a:extLst>
              <a:ext uri="{FF2B5EF4-FFF2-40B4-BE49-F238E27FC236}">
                <a16:creationId xmlns:a16="http://schemas.microsoft.com/office/drawing/2014/main" id="{2E45C727-A373-4609-B8A1-86D9C0F46051}"/>
              </a:ext>
            </a:extLst>
          </p:cNvPr>
          <p:cNvSpPr txBox="1"/>
          <p:nvPr/>
        </p:nvSpPr>
        <p:spPr>
          <a:xfrm>
            <a:off x="468313" y="172720"/>
            <a:ext cx="6489078"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Иное законодательство </a:t>
            </a:r>
            <a:endParaRPr lang="ru-RU" sz="2400" b="1"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5330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31CE17B-923F-467E-A897-B39CB3A604E0}"/>
              </a:ext>
            </a:extLst>
          </p:cNvPr>
          <p:cNvSpPr>
            <a:spLocks noGrp="1"/>
          </p:cNvSpPr>
          <p:nvPr>
            <p:ph type="sldNum" sz="quarter" idx="12"/>
          </p:nvPr>
        </p:nvSpPr>
        <p:spPr/>
        <p:txBody>
          <a:bodyPr/>
          <a:lstStyle/>
          <a:p>
            <a:fld id="{2066355A-084C-D24E-9AD2-7E4FC41EA627}" type="slidenum">
              <a:rPr lang="en-US" smtClean="0"/>
              <a:pPr/>
              <a:t>50</a:t>
            </a:fld>
            <a:endParaRPr lang="en-US" dirty="0"/>
          </a:p>
        </p:txBody>
      </p:sp>
      <p:sp>
        <p:nvSpPr>
          <p:cNvPr id="4" name="TextBox 3">
            <a:extLst>
              <a:ext uri="{FF2B5EF4-FFF2-40B4-BE49-F238E27FC236}">
                <a16:creationId xmlns:a16="http://schemas.microsoft.com/office/drawing/2014/main" id="{9337D024-E303-44C9-8275-43A3608113D4}"/>
              </a:ext>
            </a:extLst>
          </p:cNvPr>
          <p:cNvSpPr txBox="1"/>
          <p:nvPr/>
        </p:nvSpPr>
        <p:spPr>
          <a:xfrm>
            <a:off x="451600" y="930012"/>
            <a:ext cx="7181651" cy="2031325"/>
          </a:xfrm>
          <a:prstGeom prst="rect">
            <a:avLst/>
          </a:prstGeom>
          <a:noFill/>
        </p:spPr>
        <p:txBody>
          <a:bodyPr wrap="square">
            <a:spAutoFit/>
          </a:bodyPr>
          <a:lstStyle/>
          <a:p>
            <a:pPr algn="just"/>
            <a:r>
              <a:rPr lang="ru-RU" sz="1800" i="1" kern="1200" dirty="0">
                <a:solidFill>
                  <a:srgbClr val="000000"/>
                </a:solidFill>
                <a:effectLst/>
                <a:latin typeface="Times New Roman" panose="02020603050405020304" pitchFamily="18" charset="0"/>
                <a:ea typeface="+mn-ea"/>
              </a:rPr>
              <a:t>Пунктом 13 части 1 статьи 95 Закона №44-ФЗ</a:t>
            </a:r>
            <a:r>
              <a:rPr lang="ru-RU" sz="1800" kern="1200" dirty="0">
                <a:solidFill>
                  <a:srgbClr val="000000"/>
                </a:solidFill>
                <a:effectLst/>
                <a:latin typeface="Times New Roman" panose="02020603050405020304" pitchFamily="18" charset="0"/>
                <a:ea typeface="+mn-ea"/>
              </a:rPr>
              <a:t> предусматривается возможность изменения цены и срока контракта заключенного сроком не менее чем на 1 год в пределах 30% по согласованию с органами власти, если цена такого контракта превышает установленное Правительством РФ значение и предметом контракта является </a:t>
            </a:r>
            <a:r>
              <a:rPr lang="ru-RU" sz="1800" dirty="0">
                <a:effectLst/>
                <a:latin typeface="Times New Roman" panose="02020603050405020304" pitchFamily="18" charset="0"/>
                <a:ea typeface="Calibri" panose="020F0502020204030204" pitchFamily="34" charset="0"/>
              </a:rPr>
              <a:t>выполнение НИР (научно-исследовательских работ), ОКР (опытно-конструкторских), или технологических работ.</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28C003B-9931-4B44-9625-6B86AC722C30}"/>
              </a:ext>
            </a:extLst>
          </p:cNvPr>
          <p:cNvSpPr txBox="1"/>
          <p:nvPr/>
        </p:nvSpPr>
        <p:spPr>
          <a:xfrm>
            <a:off x="358836" y="77452"/>
            <a:ext cx="659855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Изменение контракта </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6" name="Рисунок 5" descr="Рабочий стол контур">
            <a:extLst>
              <a:ext uri="{FF2B5EF4-FFF2-40B4-BE49-F238E27FC236}">
                <a16:creationId xmlns:a16="http://schemas.microsoft.com/office/drawing/2014/main" id="{09CD339A-9724-4316-8895-47D55DB2D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3564" y="2475247"/>
            <a:ext cx="2590801" cy="2590801"/>
          </a:xfrm>
          <a:prstGeom prst="rect">
            <a:avLst/>
          </a:prstGeom>
        </p:spPr>
      </p:pic>
    </p:spTree>
    <p:extLst>
      <p:ext uri="{BB962C8B-B14F-4D97-AF65-F5344CB8AC3E}">
        <p14:creationId xmlns:p14="http://schemas.microsoft.com/office/powerpoint/2010/main" val="2244570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31CE17B-923F-467E-A897-B39CB3A604E0}"/>
              </a:ext>
            </a:extLst>
          </p:cNvPr>
          <p:cNvSpPr>
            <a:spLocks noGrp="1"/>
          </p:cNvSpPr>
          <p:nvPr>
            <p:ph type="sldNum" sz="quarter" idx="12"/>
          </p:nvPr>
        </p:nvSpPr>
        <p:spPr/>
        <p:txBody>
          <a:bodyPr/>
          <a:lstStyle/>
          <a:p>
            <a:fld id="{2066355A-084C-D24E-9AD2-7E4FC41EA627}" type="slidenum">
              <a:rPr lang="en-US" smtClean="0"/>
              <a:pPr/>
              <a:t>51</a:t>
            </a:fld>
            <a:endParaRPr lang="en-US" dirty="0"/>
          </a:p>
        </p:txBody>
      </p:sp>
      <p:sp>
        <p:nvSpPr>
          <p:cNvPr id="4" name="TextBox 3">
            <a:extLst>
              <a:ext uri="{FF2B5EF4-FFF2-40B4-BE49-F238E27FC236}">
                <a16:creationId xmlns:a16="http://schemas.microsoft.com/office/drawing/2014/main" id="{9337D024-E303-44C9-8275-43A3608113D4}"/>
              </a:ext>
            </a:extLst>
          </p:cNvPr>
          <p:cNvSpPr txBox="1"/>
          <p:nvPr/>
        </p:nvSpPr>
        <p:spPr>
          <a:xfrm>
            <a:off x="358835" y="788505"/>
            <a:ext cx="8785165" cy="3970318"/>
          </a:xfrm>
          <a:prstGeom prst="rect">
            <a:avLst/>
          </a:prstGeom>
          <a:noFill/>
        </p:spPr>
        <p:txBody>
          <a:bodyPr wrap="square">
            <a:spAutoFit/>
          </a:bodyPr>
          <a:lstStyle/>
          <a:p>
            <a:r>
              <a:rPr lang="ru-RU" sz="1800" i="1" kern="1200" dirty="0">
                <a:solidFill>
                  <a:srgbClr val="000000"/>
                </a:solidFill>
                <a:effectLst/>
                <a:latin typeface="Times New Roman" panose="02020603050405020304" pitchFamily="18" charset="0"/>
                <a:ea typeface="+mn-ea"/>
              </a:rPr>
              <a:t>П. 12 ч. 1 ст. 95 Закона №44-ФЗ</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В контракт можно вносить изменение, если при исполнении контракта изменяется срок исполнения отдельного этапа (отдельных этапов) исполнения контракта в рамках срока исполнения контракта, предусмотренного при его заключении.</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В случае изменения объема обязательств по контракту, связанных с его изменением, предусмотренным положениями части 1 статьи 95 Закона №44-ФЗ – положениями части 1.3 данной статьи предусмотрены правила изменения размера и порядка обеспечения исполнения контракта.</a:t>
            </a:r>
            <a:endParaRPr lang="ru-RU" sz="1800" dirty="0">
              <a:effectLst/>
              <a:latin typeface="Calibri" panose="020F0502020204030204" pitchFamily="34" charset="0"/>
              <a:ea typeface="Calibri" panose="020F0502020204030204" pitchFamily="34" charset="0"/>
            </a:endParaRPr>
          </a:p>
          <a:p>
            <a:pPr algn="ctr"/>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algn="just"/>
            <a:r>
              <a:rPr lang="ru-RU" sz="1800" kern="1200" dirty="0">
                <a:solidFill>
                  <a:srgbClr val="000000"/>
                </a:solidFill>
                <a:effectLst/>
                <a:latin typeface="Times New Roman" panose="02020603050405020304" pitchFamily="18" charset="0"/>
                <a:ea typeface="+mn-ea"/>
              </a:rPr>
              <a:t>Соглашение об изменении условий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a:t>
            </a:r>
            <a:endParaRPr lang="ru-RU" sz="1800" dirty="0">
              <a:effectLst/>
              <a:latin typeface="Calibri" panose="020F0502020204030204" pitchFamily="34" charset="0"/>
              <a:ea typeface="Calibri" panose="020F0502020204030204" pitchFamily="34" charset="0"/>
            </a:endParaRPr>
          </a:p>
          <a:p>
            <a:pPr algn="just"/>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01.07.2023</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28C003B-9931-4B44-9625-6B86AC722C30}"/>
              </a:ext>
            </a:extLst>
          </p:cNvPr>
          <p:cNvSpPr txBox="1"/>
          <p:nvPr/>
        </p:nvSpPr>
        <p:spPr>
          <a:xfrm>
            <a:off x="358836" y="78885"/>
            <a:ext cx="659855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Изменение контракта </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7627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52</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909686" y="1358554"/>
            <a:ext cx="5002289" cy="830997"/>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Обеспечение</a:t>
            </a:r>
            <a:endParaRPr lang="ru-RU" sz="1400" b="1" dirty="0">
              <a:latin typeface="Trebuchet MS" panose="020B0603020202020204" pitchFamily="34" charset="0"/>
              <a:cs typeface="Arial" panose="020B0604020202020204" pitchFamily="34" charset="0"/>
            </a:endParaRPr>
          </a:p>
        </p:txBody>
      </p:sp>
      <p:pic>
        <p:nvPicPr>
          <p:cNvPr id="5" name="Рисунок 4" descr="Деньги контур">
            <a:extLst>
              <a:ext uri="{FF2B5EF4-FFF2-40B4-BE49-F238E27FC236}">
                <a16:creationId xmlns:a16="http://schemas.microsoft.com/office/drawing/2014/main" id="{850E1CA8-06C4-4940-866A-429BD1BE35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604" y="714815"/>
            <a:ext cx="1564151" cy="1564151"/>
          </a:xfrm>
          <a:prstGeom prst="rect">
            <a:avLst/>
          </a:prstGeom>
        </p:spPr>
      </p:pic>
      <p:pic>
        <p:nvPicPr>
          <p:cNvPr id="9" name="Рисунок 8" descr="Монеты контур">
            <a:extLst>
              <a:ext uri="{FF2B5EF4-FFF2-40B4-BE49-F238E27FC236}">
                <a16:creationId xmlns:a16="http://schemas.microsoft.com/office/drawing/2014/main" id="{A08D1809-D12C-4753-A78E-96693A0DF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254" y="1919596"/>
            <a:ext cx="718740" cy="718740"/>
          </a:xfrm>
          <a:prstGeom prst="rect">
            <a:avLst/>
          </a:prstGeom>
        </p:spPr>
      </p:pic>
    </p:spTree>
    <p:extLst>
      <p:ext uri="{BB962C8B-B14F-4D97-AF65-F5344CB8AC3E}">
        <p14:creationId xmlns:p14="http://schemas.microsoft.com/office/powerpoint/2010/main" val="3008307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0909744-D300-4591-BCD5-7329AEDB9C98}"/>
              </a:ext>
            </a:extLst>
          </p:cNvPr>
          <p:cNvSpPr>
            <a:spLocks noGrp="1"/>
          </p:cNvSpPr>
          <p:nvPr>
            <p:ph type="sldNum" sz="quarter" idx="12"/>
          </p:nvPr>
        </p:nvSpPr>
        <p:spPr/>
        <p:txBody>
          <a:bodyPr/>
          <a:lstStyle/>
          <a:p>
            <a:fld id="{2066355A-084C-D24E-9AD2-7E4FC41EA627}" type="slidenum">
              <a:rPr lang="en-US" smtClean="0"/>
              <a:pPr/>
              <a:t>53</a:t>
            </a:fld>
            <a:endParaRPr lang="en-US" dirty="0"/>
          </a:p>
        </p:txBody>
      </p:sp>
      <p:sp>
        <p:nvSpPr>
          <p:cNvPr id="4" name="TextBox 3">
            <a:extLst>
              <a:ext uri="{FF2B5EF4-FFF2-40B4-BE49-F238E27FC236}">
                <a16:creationId xmlns:a16="http://schemas.microsoft.com/office/drawing/2014/main" id="{141F6596-024A-459D-BA69-C9C969E9F171}"/>
              </a:ext>
            </a:extLst>
          </p:cNvPr>
          <p:cNvSpPr txBox="1"/>
          <p:nvPr/>
        </p:nvSpPr>
        <p:spPr>
          <a:xfrm>
            <a:off x="409635" y="780442"/>
            <a:ext cx="8528955" cy="3631507"/>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При применении антидемпинговых мер, при НМЦК более 15 млн. руб. размер обеспечения исполнения контракта должен составлять не менее </a:t>
            </a:r>
            <a:r>
              <a:rPr lang="ru-RU" sz="1800" b="1" kern="1200" dirty="0">
                <a:solidFill>
                  <a:srgbClr val="FF0000"/>
                </a:solidFill>
                <a:effectLst/>
                <a:latin typeface="Times New Roman" panose="02020603050405020304" pitchFamily="18" charset="0"/>
                <a:ea typeface="Calibri" panose="020F0502020204030204" pitchFamily="34" charset="0"/>
              </a:rPr>
              <a:t>10%</a:t>
            </a:r>
            <a:r>
              <a:rPr lang="ru-RU" sz="1800" b="1" kern="1200" dirty="0">
                <a:solidFill>
                  <a:srgbClr val="000000"/>
                </a:solidFill>
                <a:effectLst/>
                <a:latin typeface="Times New Roman" panose="02020603050405020304" pitchFamily="18" charset="0"/>
                <a:ea typeface="Calibri" panose="020F0502020204030204" pitchFamily="34" charset="0"/>
              </a:rPr>
              <a:t> от НМЦК. </a:t>
            </a:r>
            <a:r>
              <a:rPr lang="ru-RU" sz="1800" i="1" kern="1200" dirty="0">
                <a:solidFill>
                  <a:srgbClr val="000000"/>
                </a:solidFill>
                <a:effectLst/>
                <a:latin typeface="Times New Roman" panose="02020603050405020304" pitchFamily="18" charset="0"/>
                <a:ea typeface="Calibri" panose="020F0502020204030204" pitchFamily="34" charset="0"/>
              </a:rPr>
              <a:t>(от ЦК если закупка у СМП и СОНО)</a:t>
            </a:r>
            <a:endParaRPr lang="en-US" sz="1800" i="1" kern="1200" dirty="0">
              <a:solidFill>
                <a:srgbClr val="000000"/>
              </a:solidFill>
              <a:effectLst/>
              <a:latin typeface="Times New Roman" panose="02020603050405020304" pitchFamily="18" charset="0"/>
              <a:ea typeface="Calibri" panose="020F0502020204030204" pitchFamily="34" charset="0"/>
            </a:endParaRPr>
          </a:p>
          <a:p>
            <a:pPr>
              <a:lnSpc>
                <a:spcPct val="106000"/>
              </a:lnSpc>
              <a:spcAft>
                <a:spcPts val="800"/>
              </a:spcAft>
            </a:pPr>
            <a:endParaRPr lang="en-US" i="1" dirty="0">
              <a:solidFill>
                <a:srgbClr val="000000"/>
              </a:solidFill>
              <a:latin typeface="Times New Roman" panose="02020603050405020304" pitchFamily="18" charset="0"/>
              <a:ea typeface="Calibri" panose="020F0502020204030204" pitchFamily="34" charset="0"/>
            </a:endParaRPr>
          </a:p>
          <a:p>
            <a:pPr>
              <a:lnSpc>
                <a:spcPct val="106000"/>
              </a:lnSpc>
              <a:spcAft>
                <a:spcPts val="800"/>
              </a:spcAft>
            </a:pPr>
            <a:endParaRPr lang="en-US" sz="1800" i="1" kern="1200" dirty="0">
              <a:solidFill>
                <a:srgbClr val="000000"/>
              </a:solidFill>
              <a:effectLst/>
              <a:latin typeface="Times New Roman" panose="02020603050405020304" pitchFamily="18" charset="0"/>
              <a:ea typeface="Calibri" panose="020F0502020204030204" pitchFamily="34" charset="0"/>
            </a:endParaRPr>
          </a:p>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Теперь вместо банковских гарантий Законом №44-ФЗ предусмотрено предоставление независимых гарантий, которые выдаются:</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1) банками;</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2) государственной корпорацией развития "ВЭБ.РФ";</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8DD38BF-D14C-4717-9456-C54D760E2C9E}"/>
              </a:ext>
            </a:extLst>
          </p:cNvPr>
          <p:cNvSpPr txBox="1"/>
          <p:nvPr/>
        </p:nvSpPr>
        <p:spPr>
          <a:xfrm>
            <a:off x="358835" y="87651"/>
            <a:ext cx="6611807" cy="400110"/>
          </a:xfrm>
          <a:prstGeom prst="rect">
            <a:avLst/>
          </a:prstGeom>
          <a:noFill/>
        </p:spPr>
        <p:txBody>
          <a:bodyPr wrap="square">
            <a:spAutoFit/>
          </a:bodyPr>
          <a:lstStyle/>
          <a:p>
            <a:pPr algn="ctr"/>
            <a:r>
              <a:rPr lang="ru-RU" sz="20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Обеспечение обязательств, предусмотренных Законом</a:t>
            </a:r>
            <a:endParaRPr lang="ru-RU" sz="12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74099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54</a:t>
            </a:fld>
            <a:endParaRPr lang="en-US" dirty="0"/>
          </a:p>
        </p:txBody>
      </p:sp>
      <p:sp>
        <p:nvSpPr>
          <p:cNvPr id="7" name="TextBox 6">
            <a:extLst>
              <a:ext uri="{FF2B5EF4-FFF2-40B4-BE49-F238E27FC236}">
                <a16:creationId xmlns:a16="http://schemas.microsoft.com/office/drawing/2014/main" id="{BA3D3509-94A8-42A1-9CA0-C7B60665DBD9}"/>
              </a:ext>
            </a:extLst>
          </p:cNvPr>
          <p:cNvSpPr txBox="1"/>
          <p:nvPr/>
        </p:nvSpPr>
        <p:spPr>
          <a:xfrm>
            <a:off x="472929" y="986193"/>
            <a:ext cx="8092123" cy="3806876"/>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3) фондами содействия кредитованию (гарантийными фондами, фондами поручительств), являющимися участниками национальной гарантийной системы поддержки малого и среднего предпринимательства, предусмотренной Федеральным законом от 24 июля 2007 года N 209-ФЗ "О развитии малого и среднего предпринимательства в Российской Федерации" (</a:t>
            </a:r>
            <a:r>
              <a:rPr lang="ru-RU" sz="1800" b="1" kern="1200" dirty="0">
                <a:solidFill>
                  <a:srgbClr val="000000"/>
                </a:solidFill>
                <a:effectLst/>
                <a:latin typeface="Times New Roman" panose="02020603050405020304" pitchFamily="18" charset="0"/>
                <a:ea typeface="Calibri" panose="020F0502020204030204" pitchFamily="34" charset="0"/>
              </a:rPr>
              <a:t>региональные гарантийные организации)</a:t>
            </a:r>
            <a:r>
              <a:rPr lang="ru-RU" sz="1800" kern="1200" dirty="0">
                <a:solidFill>
                  <a:srgbClr val="000000"/>
                </a:solidFill>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a:t>
            </a:r>
            <a:r>
              <a:rPr lang="ru-RU" sz="1800" i="1" kern="1200" dirty="0">
                <a:solidFill>
                  <a:srgbClr val="000000"/>
                </a:solidFill>
                <a:effectLst/>
                <a:latin typeface="Times New Roman" panose="02020603050405020304" pitchFamily="18" charset="0"/>
                <a:ea typeface="Calibri" panose="020F0502020204030204" pitchFamily="34" charset="0"/>
              </a:rPr>
              <a:t>могут предоставляться только</a:t>
            </a:r>
            <a:r>
              <a:rPr lang="ru-RU" sz="1800" kern="1200" dirty="0">
                <a:solidFill>
                  <a:srgbClr val="000000"/>
                </a:solidFill>
                <a:effectLst/>
                <a:latin typeface="Times New Roman" panose="02020603050405020304" pitchFamily="18" charset="0"/>
                <a:ea typeface="Calibri" panose="020F0502020204030204" pitchFamily="34" charset="0"/>
              </a:rPr>
              <a:t> </a:t>
            </a:r>
            <a:r>
              <a:rPr lang="ru-RU" sz="1800" i="1" kern="1200" dirty="0">
                <a:solidFill>
                  <a:srgbClr val="000000"/>
                </a:solidFill>
                <a:effectLst/>
                <a:latin typeface="Times New Roman" panose="02020603050405020304" pitchFamily="18" charset="0"/>
                <a:ea typeface="Calibri" panose="020F0502020204030204" pitchFamily="34" charset="0"/>
              </a:rPr>
              <a:t>при осуществлении закупок у СМП и СОНО</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4) Евразийским банком развития (если участник закупки является юридическим лицом, зарегистрированным на территории государства - члена ЕАЭС, за исключением Российской Федерации, или физическим лицом, являющимся гражданином государства - члена ЕАЭС, за исключением Российской Федерации).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698CD65-49CB-4BCB-B0EF-CBD2EE69BB18}"/>
              </a:ext>
            </a:extLst>
          </p:cNvPr>
          <p:cNvSpPr txBox="1"/>
          <p:nvPr/>
        </p:nvSpPr>
        <p:spPr>
          <a:xfrm>
            <a:off x="358835" y="140659"/>
            <a:ext cx="6611807" cy="923330"/>
          </a:xfrm>
          <a:prstGeom prst="rect">
            <a:avLst/>
          </a:prstGeom>
          <a:noFill/>
        </p:spPr>
        <p:txBody>
          <a:bodyPr wrap="square">
            <a:spAutoFit/>
          </a:bodyPr>
          <a:lstStyle/>
          <a:p>
            <a:pPr algn="ctr"/>
            <a:r>
              <a:rPr lang="ru-RU" b="1" kern="1200" dirty="0">
                <a:solidFill>
                  <a:srgbClr val="2182A5"/>
                </a:solidFill>
                <a:effectLst>
                  <a:outerShdw blurRad="38100" dist="38100" dir="2700000" algn="tl">
                    <a:srgbClr val="000000">
                      <a:alpha val="43137"/>
                    </a:srgbClr>
                  </a:outerShdw>
                </a:effectLst>
                <a:latin typeface="Times New Roman" panose="02020603050405020304" pitchFamily="18" charset="0"/>
              </a:rPr>
              <a:t>Теперь вместо банковских гарантий Законом №44-ФЗ предусмотрено предоставление независимых гарантий, которые выдаются:</a:t>
            </a:r>
          </a:p>
        </p:txBody>
      </p:sp>
    </p:spTree>
    <p:extLst>
      <p:ext uri="{BB962C8B-B14F-4D97-AF65-F5344CB8AC3E}">
        <p14:creationId xmlns:p14="http://schemas.microsoft.com/office/powerpoint/2010/main" val="1094384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55</a:t>
            </a:fld>
            <a:endParaRPr lang="en-US" dirty="0"/>
          </a:p>
        </p:txBody>
      </p:sp>
      <p:sp>
        <p:nvSpPr>
          <p:cNvPr id="7" name="TextBox 6">
            <a:extLst>
              <a:ext uri="{FF2B5EF4-FFF2-40B4-BE49-F238E27FC236}">
                <a16:creationId xmlns:a16="http://schemas.microsoft.com/office/drawing/2014/main" id="{BA3D3509-94A8-42A1-9CA0-C7B60665DBD9}"/>
              </a:ext>
            </a:extLst>
          </p:cNvPr>
          <p:cNvSpPr txBox="1"/>
          <p:nvPr/>
        </p:nvSpPr>
        <p:spPr>
          <a:xfrm>
            <a:off x="1515923" y="1163087"/>
            <a:ext cx="6611807" cy="1477328"/>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Calibri" panose="020F0502020204030204" pitchFamily="34" charset="0"/>
              </a:rPr>
              <a:t>В случае отказа от принятия независимых гарантий</a:t>
            </a:r>
            <a:r>
              <a:rPr lang="ru-RU" sz="1800" kern="1200" dirty="0">
                <a:solidFill>
                  <a:srgbClr val="000000"/>
                </a:solidFill>
                <a:effectLst/>
                <a:latin typeface="Times New Roman" panose="02020603050405020304" pitchFamily="18" charset="0"/>
                <a:ea typeface="Calibri" panose="020F0502020204030204" pitchFamily="34" charset="0"/>
              </a:rPr>
              <a:t> – заказчик информирует об этом через протоколы определения поставщика (в случаях рассмотрения заявок, обеспеченных независимыми гарантиями) или оформляет в электронной форме через ЕИС отказ от принятия независимой гарантии.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698CD65-49CB-4BCB-B0EF-CBD2EE69BB18}"/>
              </a:ext>
            </a:extLst>
          </p:cNvPr>
          <p:cNvSpPr txBox="1"/>
          <p:nvPr/>
        </p:nvSpPr>
        <p:spPr>
          <a:xfrm>
            <a:off x="358835" y="87651"/>
            <a:ext cx="6611807" cy="400110"/>
          </a:xfrm>
          <a:prstGeom prst="rect">
            <a:avLst/>
          </a:prstGeom>
          <a:noFill/>
        </p:spPr>
        <p:txBody>
          <a:bodyPr wrap="square">
            <a:spAutoFit/>
          </a:bodyPr>
          <a:lstStyle/>
          <a:p>
            <a:pPr algn="ctr"/>
            <a:r>
              <a:rPr lang="ru-RU" sz="20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Обеспечение обязательств, предусмотренных Законом</a:t>
            </a:r>
            <a:endParaRPr lang="ru-RU" sz="12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5" name="Рисунок 4" descr="Отменить подписку со сплошной заливкой">
            <a:extLst>
              <a:ext uri="{FF2B5EF4-FFF2-40B4-BE49-F238E27FC236}">
                <a16:creationId xmlns:a16="http://schemas.microsoft.com/office/drawing/2014/main" id="{4D7F35BB-6276-48A1-B7E5-502EF2B8DB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2313" y="3134967"/>
            <a:ext cx="1967948" cy="1967948"/>
          </a:xfrm>
          <a:prstGeom prst="rect">
            <a:avLst/>
          </a:prstGeom>
        </p:spPr>
      </p:pic>
    </p:spTree>
    <p:extLst>
      <p:ext uri="{BB962C8B-B14F-4D97-AF65-F5344CB8AC3E}">
        <p14:creationId xmlns:p14="http://schemas.microsoft.com/office/powerpoint/2010/main" val="18633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143B855-B104-4D4C-8288-4099C5C4494A}"/>
              </a:ext>
            </a:extLst>
          </p:cNvPr>
          <p:cNvSpPr>
            <a:spLocks noGrp="1"/>
          </p:cNvSpPr>
          <p:nvPr>
            <p:ph type="sldNum" sz="quarter" idx="12"/>
          </p:nvPr>
        </p:nvSpPr>
        <p:spPr/>
        <p:txBody>
          <a:bodyPr/>
          <a:lstStyle/>
          <a:p>
            <a:fld id="{2066355A-084C-D24E-9AD2-7E4FC41EA627}" type="slidenum">
              <a:rPr lang="en-US" smtClean="0"/>
              <a:pPr/>
              <a:t>56</a:t>
            </a:fld>
            <a:endParaRPr lang="en-US" dirty="0"/>
          </a:p>
        </p:txBody>
      </p:sp>
      <p:sp>
        <p:nvSpPr>
          <p:cNvPr id="4" name="TextBox 3">
            <a:extLst>
              <a:ext uri="{FF2B5EF4-FFF2-40B4-BE49-F238E27FC236}">
                <a16:creationId xmlns:a16="http://schemas.microsoft.com/office/drawing/2014/main" id="{2AEDDD33-78BF-4F6A-8217-31EBB8AA1579}"/>
              </a:ext>
            </a:extLst>
          </p:cNvPr>
          <p:cNvSpPr txBox="1"/>
          <p:nvPr/>
        </p:nvSpPr>
        <p:spPr>
          <a:xfrm>
            <a:off x="528320" y="977994"/>
            <a:ext cx="8087360" cy="3718454"/>
          </a:xfrm>
          <a:prstGeom prst="rect">
            <a:avLst/>
          </a:prstGeom>
          <a:noFill/>
        </p:spPr>
        <p:txBody>
          <a:bodyPr wrap="square">
            <a:spAutoFit/>
          </a:bodyPr>
          <a:lstStyle/>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Требование об обеспечении заявок обязательно устанавливается для любых конкурентных закупок при НМЦК от 1 млн. руб.</a:t>
            </a:r>
            <a:endParaRPr lang="en-US" sz="1800" kern="12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Размер обеспечения заявок остается прежним, но УИС (учреждения и предприятия уголовно-исполнительной системы) и ОИ (организации инвалидов) предоставляют обеспечение своей заявки на участие в закупке в размере 0.5% НМЦК вне зависимости от того – установлены ли в закупке преференции для них или нет.</a:t>
            </a:r>
            <a:endParaRPr lang="en-US" sz="1800" kern="12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Блокирование денежных средств на специальном счете участника производится после подачи заявки, а не по окончанию срока подачи.</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2C976EE-DBA1-4A59-B8F5-719511562283}"/>
              </a:ext>
            </a:extLst>
          </p:cNvPr>
          <p:cNvSpPr txBox="1"/>
          <p:nvPr/>
        </p:nvSpPr>
        <p:spPr>
          <a:xfrm>
            <a:off x="358835" y="132039"/>
            <a:ext cx="6598555" cy="465320"/>
          </a:xfrm>
          <a:prstGeom prst="rect">
            <a:avLst/>
          </a:prstGeom>
          <a:noFill/>
        </p:spPr>
        <p:txBody>
          <a:bodyPr wrap="square">
            <a:spAutoFit/>
          </a:bodyPr>
          <a:lstStyle/>
          <a:p>
            <a:pPr algn="ctr">
              <a:lnSpc>
                <a:spcPct val="106000"/>
              </a:lnSpc>
              <a:spcAft>
                <a:spcPts val="8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Обеспечение заявок на участие</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48303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143B855-B104-4D4C-8288-4099C5C4494A}"/>
              </a:ext>
            </a:extLst>
          </p:cNvPr>
          <p:cNvSpPr>
            <a:spLocks noGrp="1"/>
          </p:cNvSpPr>
          <p:nvPr>
            <p:ph type="sldNum" sz="quarter" idx="12"/>
          </p:nvPr>
        </p:nvSpPr>
        <p:spPr/>
        <p:txBody>
          <a:bodyPr/>
          <a:lstStyle/>
          <a:p>
            <a:fld id="{2066355A-084C-D24E-9AD2-7E4FC41EA627}" type="slidenum">
              <a:rPr lang="en-US" smtClean="0"/>
              <a:pPr/>
              <a:t>57</a:t>
            </a:fld>
            <a:endParaRPr lang="en-US" dirty="0"/>
          </a:p>
        </p:txBody>
      </p:sp>
      <p:sp>
        <p:nvSpPr>
          <p:cNvPr id="4" name="TextBox 3">
            <a:extLst>
              <a:ext uri="{FF2B5EF4-FFF2-40B4-BE49-F238E27FC236}">
                <a16:creationId xmlns:a16="http://schemas.microsoft.com/office/drawing/2014/main" id="{2AEDDD33-78BF-4F6A-8217-31EBB8AA1579}"/>
              </a:ext>
            </a:extLst>
          </p:cNvPr>
          <p:cNvSpPr txBox="1"/>
          <p:nvPr/>
        </p:nvSpPr>
        <p:spPr>
          <a:xfrm>
            <a:off x="471481" y="1202881"/>
            <a:ext cx="7565963" cy="3133935"/>
          </a:xfrm>
          <a:prstGeom prst="rect">
            <a:avLst/>
          </a:prstGeom>
          <a:noFill/>
          <a:ln w="38100">
            <a:solidFill>
              <a:srgbClr val="FF0000"/>
            </a:solidFill>
          </a:ln>
        </p:spPr>
        <p:txBody>
          <a:bodyPr wrap="square">
            <a:spAutoFit/>
          </a:bodyPr>
          <a:lstStyle/>
          <a:p>
            <a:pPr marL="342900" lvl="0" indent="-342900">
              <a:lnSpc>
                <a:spcPct val="106000"/>
              </a:lnSpc>
              <a:spcAft>
                <a:spcPts val="800"/>
              </a:spcAft>
              <a:buClr>
                <a:srgbClr val="FF0000"/>
              </a:buClr>
              <a:buSzPts val="1600"/>
              <a:buFont typeface="Times New Roman" panose="02020603050405020304" pitchFamily="18" charset="0"/>
              <a:buChar char="!"/>
            </a:pPr>
            <a:r>
              <a:rPr lang="ru-RU" sz="1800" b="1"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Срок действия независимой гарантии</a:t>
            </a:r>
            <a:r>
              <a:rPr lang="ru-RU" sz="1800"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 предоставляемой в качестве обеспечения заявки </a:t>
            </a:r>
            <a:r>
              <a:rPr lang="ru-RU" sz="1800" b="1"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должен составлять не менее месяца</a:t>
            </a:r>
            <a:r>
              <a:rPr lang="ru-RU" sz="1800"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 с даты окончания срока подачи заявок.</a:t>
            </a:r>
          </a:p>
          <a:p>
            <a:pPr lvl="0">
              <a:lnSpc>
                <a:spcPct val="106000"/>
              </a:lnSpc>
              <a:spcAft>
                <a:spcPts val="800"/>
              </a:spcAft>
              <a:buClr>
                <a:srgbClr val="FF0000"/>
              </a:buClr>
              <a:buSzPts val="1600"/>
            </a:pPr>
            <a:endParaRPr lang="ru-RU" sz="1800" dirty="0">
              <a:effectLst>
                <a:outerShdw blurRad="50800" dist="38100" algn="tr" rotWithShape="0">
                  <a:prstClr val="black">
                    <a:alpha val="40000"/>
                  </a:prstClr>
                </a:outerShdw>
              </a:effectLst>
              <a:latin typeface="Calibri" panose="020F0502020204030204" pitchFamily="34" charset="0"/>
              <a:ea typeface="Calibri" panose="020F0502020204030204" pitchFamily="34" charset="0"/>
            </a:endParaRPr>
          </a:p>
          <a:p>
            <a:pPr marL="342900" lvl="0" indent="-342900">
              <a:buClr>
                <a:srgbClr val="FF0000"/>
              </a:buClr>
              <a:buSzPts val="1600"/>
              <a:buFont typeface="Times New Roman" panose="02020603050405020304" pitchFamily="18" charset="0"/>
              <a:buChar char="!"/>
            </a:pPr>
            <a:r>
              <a:rPr lang="ru-RU" sz="1800"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В случае «третьего отклонения в квартал» участника при предоставлении таким участником обеспечения заявки в виде независимой гарантии - заказчик не позднее трех рабочих дней со дня, следующего за днем получения информации от оператора площадки, предъявляет требование об уплате денежной суммы по независимой гарантии, предоставленной таким участником закупки.</a:t>
            </a:r>
            <a:endParaRPr lang="ru-RU" sz="1800" dirty="0">
              <a:effectLst>
                <a:outerShdw blurRad="50800" dist="38100" algn="tr" rotWithShape="0">
                  <a:prstClr val="black">
                    <a:alpha val="40000"/>
                  </a:prstClr>
                </a:outerShdw>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30EA34-3875-401B-9FFC-1E600CC2DA93}"/>
              </a:ext>
            </a:extLst>
          </p:cNvPr>
          <p:cNvSpPr txBox="1"/>
          <p:nvPr/>
        </p:nvSpPr>
        <p:spPr>
          <a:xfrm>
            <a:off x="358835" y="132039"/>
            <a:ext cx="6598555" cy="465320"/>
          </a:xfrm>
          <a:prstGeom prst="rect">
            <a:avLst/>
          </a:prstGeom>
          <a:noFill/>
        </p:spPr>
        <p:txBody>
          <a:bodyPr wrap="square">
            <a:spAutoFit/>
          </a:bodyPr>
          <a:lstStyle/>
          <a:p>
            <a:pPr algn="ctr">
              <a:lnSpc>
                <a:spcPct val="106000"/>
              </a:lnSpc>
              <a:spcAft>
                <a:spcPts val="8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Обеспечение заявок на участие</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6" name="Рисунок 5" descr="Восклицательный знак со сплошной заливкой">
            <a:extLst>
              <a:ext uri="{FF2B5EF4-FFF2-40B4-BE49-F238E27FC236}">
                <a16:creationId xmlns:a16="http://schemas.microsoft.com/office/drawing/2014/main" id="{4E4AE4B7-7EDD-4216-8045-17C1B7DAE2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6957" y="1202881"/>
            <a:ext cx="914400" cy="914400"/>
          </a:xfrm>
          <a:prstGeom prst="rect">
            <a:avLst/>
          </a:prstGeom>
        </p:spPr>
      </p:pic>
      <p:pic>
        <p:nvPicPr>
          <p:cNvPr id="7" name="Рисунок 6" descr="Восклицательный знак со сплошной заливкой">
            <a:extLst>
              <a:ext uri="{FF2B5EF4-FFF2-40B4-BE49-F238E27FC236}">
                <a16:creationId xmlns:a16="http://schemas.microsoft.com/office/drawing/2014/main" id="{B9504510-7359-497C-86D0-668EA3A76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6957" y="2720255"/>
            <a:ext cx="914400" cy="914400"/>
          </a:xfrm>
          <a:prstGeom prst="rect">
            <a:avLst/>
          </a:prstGeom>
        </p:spPr>
      </p:pic>
    </p:spTree>
    <p:extLst>
      <p:ext uri="{BB962C8B-B14F-4D97-AF65-F5344CB8AC3E}">
        <p14:creationId xmlns:p14="http://schemas.microsoft.com/office/powerpoint/2010/main" val="3477866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BAB8CD4-E279-4ACD-9C6E-A825914C31FA}"/>
              </a:ext>
            </a:extLst>
          </p:cNvPr>
          <p:cNvSpPr>
            <a:spLocks noGrp="1"/>
          </p:cNvSpPr>
          <p:nvPr>
            <p:ph type="sldNum" sz="quarter" idx="12"/>
          </p:nvPr>
        </p:nvSpPr>
        <p:spPr/>
        <p:txBody>
          <a:bodyPr/>
          <a:lstStyle/>
          <a:p>
            <a:fld id="{2066355A-084C-D24E-9AD2-7E4FC41EA627}" type="slidenum">
              <a:rPr lang="en-US" smtClean="0"/>
              <a:pPr/>
              <a:t>58</a:t>
            </a:fld>
            <a:endParaRPr lang="en-US" dirty="0"/>
          </a:p>
        </p:txBody>
      </p:sp>
      <p:sp>
        <p:nvSpPr>
          <p:cNvPr id="3" name="TextBox 2">
            <a:extLst>
              <a:ext uri="{FF2B5EF4-FFF2-40B4-BE49-F238E27FC236}">
                <a16:creationId xmlns:a16="http://schemas.microsoft.com/office/drawing/2014/main" id="{616F59D6-C329-4C92-8E17-94B4567FB0C8}"/>
              </a:ext>
            </a:extLst>
          </p:cNvPr>
          <p:cNvSpPr txBox="1"/>
          <p:nvPr/>
        </p:nvSpPr>
        <p:spPr>
          <a:xfrm>
            <a:off x="1657781" y="866185"/>
            <a:ext cx="5002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Контроль и жалобы</a:t>
            </a:r>
            <a:endParaRPr lang="ru-RU" sz="1400" b="1" dirty="0">
              <a:latin typeface="Trebuchet MS" panose="020B0603020202020204" pitchFamily="34" charset="0"/>
              <a:cs typeface="Arial" panose="020B0604020202020204" pitchFamily="34" charset="0"/>
            </a:endParaRPr>
          </a:p>
        </p:txBody>
      </p:sp>
      <p:pic>
        <p:nvPicPr>
          <p:cNvPr id="5" name="Рисунок 4" descr="Судья мужской со сплошной заливкой">
            <a:extLst>
              <a:ext uri="{FF2B5EF4-FFF2-40B4-BE49-F238E27FC236}">
                <a16:creationId xmlns:a16="http://schemas.microsoft.com/office/drawing/2014/main" id="{A7046FC3-0F9F-4B7F-B20E-CBEFEAC222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074" y="1608113"/>
            <a:ext cx="914400" cy="914400"/>
          </a:xfrm>
          <a:prstGeom prst="rect">
            <a:avLst/>
          </a:prstGeom>
        </p:spPr>
      </p:pic>
      <p:pic>
        <p:nvPicPr>
          <p:cNvPr id="7" name="Рисунок 6" descr="Полицейский мужской со сплошной заливкой">
            <a:extLst>
              <a:ext uri="{FF2B5EF4-FFF2-40B4-BE49-F238E27FC236}">
                <a16:creationId xmlns:a16="http://schemas.microsoft.com/office/drawing/2014/main" id="{09305E51-CEE0-46AB-862D-B702AF0E54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074" y="736615"/>
            <a:ext cx="914400" cy="914400"/>
          </a:xfrm>
          <a:prstGeom prst="rect">
            <a:avLst/>
          </a:prstGeom>
        </p:spPr>
      </p:pic>
    </p:spTree>
    <p:extLst>
      <p:ext uri="{BB962C8B-B14F-4D97-AF65-F5344CB8AC3E}">
        <p14:creationId xmlns:p14="http://schemas.microsoft.com/office/powerpoint/2010/main" val="4010662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59</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1710556" y="1417180"/>
            <a:ext cx="6088348" cy="1477328"/>
          </a:xfrm>
          <a:prstGeom prst="rect">
            <a:avLst/>
          </a:prstGeom>
          <a:noFill/>
          <a:ln w="28575">
            <a:solidFill>
              <a:srgbClr val="2182A5"/>
            </a:solidFill>
          </a:ln>
        </p:spPr>
        <p:txBody>
          <a:bodyPr wrap="square">
            <a:spAutoFit/>
          </a:bodyPr>
          <a:lstStyle/>
          <a:p>
            <a:pPr>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Предусматривается включение банков, "ВЭБ.РФ", и региональных гарантийных организаций в число субъектов контроля, что позволит участникам обжаловать действия/бездействия банков при ведении специальных счетов или выдачи гарантий.</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5115830-22FE-4F2B-927B-8C4A99D8BDA1}"/>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Контроль</a:t>
            </a:r>
            <a:endParaRPr lang="ru-RU" dirty="0">
              <a:solidFill>
                <a:srgbClr val="2182A5"/>
              </a:solidFill>
              <a:effectLst>
                <a:outerShdw blurRad="38100" dist="38100" dir="2700000" algn="tl">
                  <a:srgbClr val="000000">
                    <a:alpha val="43137"/>
                  </a:srgbClr>
                </a:outerShdw>
              </a:effectLst>
            </a:endParaRPr>
          </a:p>
        </p:txBody>
      </p:sp>
      <p:pic>
        <p:nvPicPr>
          <p:cNvPr id="7" name="Рисунок 6" descr="Банк со сплошной заливкой">
            <a:extLst>
              <a:ext uri="{FF2B5EF4-FFF2-40B4-BE49-F238E27FC236}">
                <a16:creationId xmlns:a16="http://schemas.microsoft.com/office/drawing/2014/main" id="{61C07243-2AD4-4730-B103-0CBC9AB987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0556" y="2898280"/>
            <a:ext cx="2245218" cy="2245218"/>
          </a:xfrm>
          <a:prstGeom prst="rect">
            <a:avLst/>
          </a:prstGeom>
        </p:spPr>
      </p:pic>
      <p:pic>
        <p:nvPicPr>
          <p:cNvPr id="9" name="Рисунок 8" descr="Сейф со сплошной заливкой">
            <a:extLst>
              <a:ext uri="{FF2B5EF4-FFF2-40B4-BE49-F238E27FC236}">
                <a16:creationId xmlns:a16="http://schemas.microsoft.com/office/drawing/2014/main" id="{098C4712-7FFB-4E2D-BFAC-4B8AF93D7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3687" y="2898281"/>
            <a:ext cx="2245217" cy="2245217"/>
          </a:xfrm>
          <a:prstGeom prst="rect">
            <a:avLst/>
          </a:prstGeom>
        </p:spPr>
      </p:pic>
    </p:spTree>
    <p:extLst>
      <p:ext uri="{BB962C8B-B14F-4D97-AF65-F5344CB8AC3E}">
        <p14:creationId xmlns:p14="http://schemas.microsoft.com/office/powerpoint/2010/main" val="67004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981219" y="872734"/>
            <a:ext cx="7540337" cy="1569660"/>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Общие изменения</a:t>
            </a:r>
          </a:p>
          <a:p>
            <a:pPr algn="ctr"/>
            <a:r>
              <a:rPr lang="ru-RU" sz="4800" b="1" dirty="0">
                <a:solidFill>
                  <a:srgbClr val="0E779D"/>
                </a:solidFill>
                <a:latin typeface="Trebuchet MS" panose="020B0603020202020204" pitchFamily="34" charset="0"/>
                <a:cs typeface="Arial" panose="020B0604020202020204" pitchFamily="34" charset="0"/>
              </a:rPr>
              <a:t>44-ФЗ</a:t>
            </a:r>
            <a:endParaRPr lang="ru-RU" sz="1400" b="1" dirty="0">
              <a:latin typeface="Trebuchet MS" panose="020B0603020202020204" pitchFamily="34" charset="0"/>
              <a:cs typeface="Arial" panose="020B0604020202020204" pitchFamily="34" charset="0"/>
            </a:endParaRPr>
          </a:p>
        </p:txBody>
      </p:sp>
      <p:pic>
        <p:nvPicPr>
          <p:cNvPr id="5" name="Рисунок 4" descr="Поделиться контур">
            <a:extLst>
              <a:ext uri="{FF2B5EF4-FFF2-40B4-BE49-F238E27FC236}">
                <a16:creationId xmlns:a16="http://schemas.microsoft.com/office/drawing/2014/main" id="{E16E03CB-2460-4640-B869-90DE509427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098" y="116937"/>
            <a:ext cx="1716259" cy="1716259"/>
          </a:xfrm>
          <a:prstGeom prst="rect">
            <a:avLst/>
          </a:prstGeom>
        </p:spPr>
      </p:pic>
    </p:spTree>
    <p:extLst>
      <p:ext uri="{BB962C8B-B14F-4D97-AF65-F5344CB8AC3E}">
        <p14:creationId xmlns:p14="http://schemas.microsoft.com/office/powerpoint/2010/main" val="1022259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60</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431036" y="1249693"/>
            <a:ext cx="8281927" cy="3139321"/>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mn-ea"/>
              </a:rPr>
              <a:t>Статья 105. Порядок подачи жалобы на действия (бездействие) субъектов контроля – представлена в новой редакции.</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 </a:t>
            </a:r>
            <a:endParaRPr lang="ru-RU" sz="1800" dirty="0">
              <a:effectLst/>
              <a:latin typeface="Calibri" panose="020F0502020204030204" pitchFamily="34" charset="0"/>
              <a:ea typeface="Calibri" panose="020F0502020204030204" pitchFamily="34" charset="0"/>
            </a:endParaRPr>
          </a:p>
          <a:p>
            <a:pPr marL="228600" algn="ctr"/>
            <a:r>
              <a:rPr lang="ru-RU" sz="1800" kern="1200" dirty="0">
                <a:solidFill>
                  <a:srgbClr val="000000"/>
                </a:solidFill>
                <a:effectLst/>
                <a:latin typeface="Times New Roman" panose="02020603050405020304" pitchFamily="18" charset="0"/>
                <a:ea typeface="Times New Roman" panose="02020603050405020304" pitchFamily="18" charset="0"/>
              </a:rPr>
              <a:t>С 1 января 2022 года </a:t>
            </a:r>
            <a:r>
              <a:rPr lang="ru-RU" sz="1800" u="sng" kern="1200" dirty="0">
                <a:solidFill>
                  <a:srgbClr val="000000"/>
                </a:solidFill>
                <a:effectLst/>
                <a:latin typeface="Times New Roman" panose="02020603050405020304" pitchFamily="18" charset="0"/>
                <a:ea typeface="Times New Roman" panose="02020603050405020304" pitchFamily="18" charset="0"/>
              </a:rPr>
              <a:t>при проведении электронных процедур</a:t>
            </a:r>
            <a:r>
              <a:rPr lang="ru-RU" sz="1800" kern="1200" dirty="0">
                <a:solidFill>
                  <a:srgbClr val="000000"/>
                </a:solidFill>
                <a:effectLst/>
                <a:latin typeface="Times New Roman" panose="02020603050405020304" pitchFamily="18" charset="0"/>
                <a:ea typeface="Times New Roman" panose="02020603050405020304" pitchFamily="18" charset="0"/>
              </a:rPr>
              <a:t> жалоба может быть подана в контрольные органы в сфере закупок, </a:t>
            </a:r>
            <a:r>
              <a:rPr lang="ru-RU" sz="1800" b="1" u="sng" kern="1200" dirty="0">
                <a:solidFill>
                  <a:srgbClr val="000000"/>
                </a:solidFill>
                <a:effectLst/>
                <a:latin typeface="Times New Roman" panose="02020603050405020304" pitchFamily="18" charset="0"/>
                <a:ea typeface="Times New Roman" panose="02020603050405020304" pitchFamily="18" charset="0"/>
              </a:rPr>
              <a:t>исключительно</a:t>
            </a:r>
            <a:r>
              <a:rPr lang="ru-RU" sz="1800" kern="1200" dirty="0">
                <a:solidFill>
                  <a:srgbClr val="000000"/>
                </a:solidFill>
                <a:effectLst/>
                <a:latin typeface="Times New Roman" panose="02020603050405020304" pitchFamily="18" charset="0"/>
                <a:ea typeface="Times New Roman" panose="02020603050405020304" pitchFamily="18" charset="0"/>
              </a:rPr>
              <a:t> с использованием единой информационной системы. Для этого жалобщик должен разместить свою жалобу в ЕИС.</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С</a:t>
            </a:r>
            <a:r>
              <a:rPr lang="ru-RU" sz="1800" i="1" kern="1200" dirty="0">
                <a:solidFill>
                  <a:srgbClr val="000000"/>
                </a:solidFill>
                <a:effectLst/>
                <a:latin typeface="Times New Roman" panose="02020603050405020304" pitchFamily="18" charset="0"/>
                <a:ea typeface="+mn-ea"/>
              </a:rPr>
              <a:t> 01.01.2022 по 01.01.2023 – статья 105 Закона №44-ФЗ применяется с особенностями, предусмотренными частью 10 статьи 8 Закона №360-ФЗ</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 </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5692F6-A517-43B9-9AED-9F58D6561DE3}"/>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a:t>
            </a: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rPr>
              <a:t>бжалование</a:t>
            </a:r>
            <a:endParaRPr lang="ru-RU"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915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61</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431036" y="1249693"/>
            <a:ext cx="8281927" cy="2585323"/>
          </a:xfrm>
          <a:prstGeom prst="rect">
            <a:avLst/>
          </a:prstGeom>
          <a:noFill/>
        </p:spPr>
        <p:txBody>
          <a:bodyPr wrap="square">
            <a:spAutoFit/>
          </a:bodyPr>
          <a:lstStyle/>
          <a:p>
            <a:r>
              <a:rPr lang="ru-RU" sz="1800" b="1" u="sng" kern="1200" dirty="0">
                <a:solidFill>
                  <a:srgbClr val="000000"/>
                </a:solidFill>
                <a:effectLst/>
                <a:latin typeface="Times New Roman" panose="02020603050405020304" pitchFamily="18" charset="0"/>
                <a:ea typeface="+mn-ea"/>
              </a:rPr>
              <a:t>Особенности подачи жалобы в 2022 году:</a:t>
            </a:r>
          </a:p>
          <a:p>
            <a:endParaRPr lang="ru-RU" sz="1800" dirty="0">
              <a:effectLst/>
              <a:latin typeface="Calibri" panose="020F0502020204030204" pitchFamily="34" charset="0"/>
              <a:ea typeface="Calibri" panose="020F0502020204030204" pitchFamily="34" charset="0"/>
            </a:endParaRPr>
          </a:p>
          <a:p>
            <a:pPr marL="228600"/>
            <a:r>
              <a:rPr lang="ru-RU" sz="1800" i="1" kern="1200" dirty="0">
                <a:solidFill>
                  <a:srgbClr val="000000"/>
                </a:solidFill>
                <a:effectLst/>
                <a:latin typeface="Times New Roman" panose="02020603050405020304" pitchFamily="18" charset="0"/>
                <a:ea typeface="+mn-ea"/>
              </a:rPr>
              <a:t>Если в закупке установлено дополнительное требование к участнику по ч. 2.1 ст. 31 (универсальная </a:t>
            </a:r>
            <a:r>
              <a:rPr lang="ru-RU" sz="1800" i="1" kern="1200" dirty="0" err="1">
                <a:solidFill>
                  <a:srgbClr val="000000"/>
                </a:solidFill>
                <a:effectLst/>
                <a:latin typeface="Times New Roman" panose="02020603050405020304" pitchFamily="18" charset="0"/>
                <a:ea typeface="+mn-ea"/>
              </a:rPr>
              <a:t>предкваллификация</a:t>
            </a:r>
            <a:r>
              <a:rPr lang="ru-RU" sz="1800" i="1" kern="1200" dirty="0">
                <a:solidFill>
                  <a:srgbClr val="000000"/>
                </a:solidFill>
                <a:effectLst/>
                <a:latin typeface="Times New Roman" panose="02020603050405020304" pitchFamily="18" charset="0"/>
                <a:ea typeface="+mn-ea"/>
              </a:rPr>
              <a:t>), то в жалобе должен содержаться реестровый номер контракта/договора по 223-ФЗ, цена которого, удовлетворяет требованиям извещения (данное требование распространяется на электронные и неэлектронные закупки).</a:t>
            </a:r>
            <a:endParaRPr lang="ru-RU" sz="1800" dirty="0">
              <a:effectLst/>
              <a:latin typeface="Calibri" panose="020F0502020204030204" pitchFamily="34" charset="0"/>
              <a:ea typeface="Calibri" panose="020F0502020204030204" pitchFamily="34" charset="0"/>
            </a:endParaRPr>
          </a:p>
          <a:p>
            <a:pPr marL="228600"/>
            <a:r>
              <a:rPr lang="ru-RU" sz="1800" i="1" kern="1200" dirty="0">
                <a:solidFill>
                  <a:srgbClr val="000000"/>
                </a:solidFill>
                <a:effectLst/>
                <a:latin typeface="Times New Roman" panose="02020603050405020304" pitchFamily="18" charset="0"/>
                <a:ea typeface="+mn-ea"/>
              </a:rPr>
              <a:t>Участник не может разместить в ЕИС жалобу на электронную процедуру закупки если не соответствует требованию.</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5692F6-A517-43B9-9AED-9F58D6561DE3}"/>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a:t>
            </a: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rPr>
              <a:t>бжалование</a:t>
            </a:r>
            <a:endParaRPr lang="ru-RU"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5853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62</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431036" y="1249693"/>
            <a:ext cx="8281927" cy="3139321"/>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mn-ea"/>
              </a:rPr>
              <a:t>С 1 января 2022 года в случае проведения электронной закупки – </a:t>
            </a:r>
            <a:r>
              <a:rPr lang="ru-RU" sz="1800" b="1" kern="1200" dirty="0">
                <a:solidFill>
                  <a:srgbClr val="000000"/>
                </a:solidFill>
                <a:effectLst/>
                <a:latin typeface="Times New Roman" panose="02020603050405020304" pitchFamily="18" charset="0"/>
                <a:ea typeface="+mn-ea"/>
              </a:rPr>
              <a:t>жалоба не может быть размещена в ЕИС (по сути подана) если:</a:t>
            </a:r>
          </a:p>
          <a:p>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ru-RU" sz="1800" kern="1200" dirty="0">
                <a:solidFill>
                  <a:srgbClr val="000000"/>
                </a:solidFill>
                <a:effectLst/>
                <a:latin typeface="Times New Roman" panose="02020603050405020304" pitchFamily="18" charset="0"/>
                <a:ea typeface="+mn-ea"/>
              </a:rPr>
              <a:t>Участник не зарегистрирован в ЕИС</a:t>
            </a:r>
          </a:p>
          <a:p>
            <a:pPr marL="342900" lvl="0" indent="-342900">
              <a:buFont typeface="+mj-lt"/>
              <a:buAutoNum type="arabicPeriod"/>
            </a:pP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ru-RU" sz="1800" kern="1200" dirty="0">
                <a:solidFill>
                  <a:srgbClr val="000000"/>
                </a:solidFill>
                <a:effectLst/>
                <a:latin typeface="Times New Roman" panose="02020603050405020304" pitchFamily="18" charset="0"/>
                <a:ea typeface="+mn-ea"/>
              </a:rPr>
              <a:t>Если участник или его руководитель находятся в РНП</a:t>
            </a:r>
          </a:p>
          <a:p>
            <a:pPr lvl="0"/>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ru-RU" sz="1800" kern="1200" dirty="0">
                <a:solidFill>
                  <a:srgbClr val="000000"/>
                </a:solidFill>
                <a:effectLst/>
                <a:latin typeface="Times New Roman" panose="02020603050405020304" pitchFamily="18" charset="0"/>
                <a:ea typeface="+mn-ea"/>
              </a:rPr>
              <a:t>Если нарушен порядок подачи жалобы (подача после окончания регламентного срока, подача после окончания срока подачи заявок участником, не подавшим заявку и отсутствие указания на реестровый номер контракта/договора по 223-ФЗ предусмотренный ч. 2.1. ст. 31 т.д.)</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5692F6-A517-43B9-9AED-9F58D6561DE3}"/>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a:t>
            </a: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rPr>
              <a:t>бжалование</a:t>
            </a:r>
            <a:endParaRPr lang="ru-RU" sz="2400"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2665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63</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358836" y="745807"/>
            <a:ext cx="8281927" cy="4401205"/>
          </a:xfrm>
          <a:prstGeom prst="rect">
            <a:avLst/>
          </a:prstGeom>
          <a:noFill/>
        </p:spPr>
        <p:txBody>
          <a:bodyPr wrap="square">
            <a:spAutoFit/>
          </a:bodyPr>
          <a:lstStyle/>
          <a:p>
            <a:pPr>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Подача участником закупки жалобы на действия (бездействие) субъекта (субъектов) контроля (далее также – жалоба) в контрольный орган в сфере закупок допускается в период определения поставщика (подрядчика, исполнителя), но </a:t>
            </a: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пяти дней</a:t>
            </a:r>
            <a:r>
              <a:rPr lang="ru-RU" sz="1800" kern="1200" dirty="0">
                <a:solidFill>
                  <a:srgbClr val="000000"/>
                </a:solidFill>
                <a:effectLst/>
                <a:latin typeface="Times New Roman" panose="02020603050405020304" pitchFamily="18" charset="0"/>
                <a:ea typeface="Times New Roman" panose="02020603050405020304" pitchFamily="18" charset="0"/>
              </a:rPr>
              <a:t> со дня, следующего за днем размещения в ЕИС протокола подведения итогов, подписания такого протокола (при проведении закрытого конкурса, закрытого аукциона), с учетом следующих особенностей:</a:t>
            </a:r>
          </a:p>
          <a:p>
            <a:pPr>
              <a:spcAft>
                <a:spcPts val="600"/>
              </a:spcAft>
            </a:pPr>
            <a:endParaRPr lang="ru-RU" sz="900" dirty="0">
              <a:effectLst/>
              <a:latin typeface="Calibri" panose="020F0502020204030204" pitchFamily="34" charset="0"/>
              <a:ea typeface="Calibri" panose="020F0502020204030204" pitchFamily="34" charset="0"/>
            </a:endParaRPr>
          </a:p>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1)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 положения извещения</a:t>
            </a:r>
            <a:r>
              <a:rPr lang="ru-RU" sz="1800" kern="1200" dirty="0">
                <a:solidFill>
                  <a:srgbClr val="000000"/>
                </a:solidFill>
                <a:effectLst/>
                <a:latin typeface="Times New Roman" panose="02020603050405020304" pitchFamily="18" charset="0"/>
                <a:ea typeface="Times New Roman" panose="02020603050405020304" pitchFamily="18" charset="0"/>
              </a:rPr>
              <a:t> об осуществлении закупки, документации о закупке (в случае, если Законом предусмотрена документация о закупке) может быть подана </a:t>
            </a:r>
            <a:r>
              <a:rPr lang="ru-RU" sz="1800" b="1" kern="1200" dirty="0">
                <a:solidFill>
                  <a:srgbClr val="000000"/>
                </a:solidFill>
                <a:effectLst/>
                <a:latin typeface="Times New Roman" panose="02020603050405020304" pitchFamily="18" charset="0"/>
                <a:ea typeface="Times New Roman" panose="02020603050405020304" pitchFamily="18" charset="0"/>
              </a:rPr>
              <a:t>до окончания срока подачи заявок</a:t>
            </a:r>
            <a:r>
              <a:rPr lang="ru-RU" sz="1800" kern="1200" dirty="0">
                <a:solidFill>
                  <a:srgbClr val="000000"/>
                </a:solidFill>
                <a:effectLst/>
                <a:latin typeface="Times New Roman" panose="02020603050405020304" pitchFamily="18" charset="0"/>
                <a:ea typeface="Times New Roman" panose="02020603050405020304" pitchFamily="18" charset="0"/>
              </a:rPr>
              <a:t> на участие в закупке. При этом участник закупки вправе подать </a:t>
            </a:r>
            <a:r>
              <a:rPr lang="ru-RU" sz="1800" b="1" kern="1200" dirty="0">
                <a:solidFill>
                  <a:srgbClr val="000000"/>
                </a:solidFill>
                <a:effectLst/>
                <a:latin typeface="Times New Roman" panose="02020603050405020304" pitchFamily="18" charset="0"/>
                <a:ea typeface="Times New Roman" panose="02020603050405020304" pitchFamily="18" charset="0"/>
              </a:rPr>
              <a:t>только одну жалобу</a:t>
            </a:r>
            <a:r>
              <a:rPr lang="ru-RU" sz="1800" kern="1200" dirty="0">
                <a:solidFill>
                  <a:srgbClr val="000000"/>
                </a:solidFill>
                <a:effectLst/>
                <a:latin typeface="Times New Roman" panose="02020603050405020304" pitchFamily="18" charset="0"/>
                <a:ea typeface="Times New Roman" panose="02020603050405020304" pitchFamily="18" charset="0"/>
              </a:rPr>
              <a:t> на положения извещения об осуществлении закупки, документации о закупке. </a:t>
            </a:r>
            <a:r>
              <a:rPr lang="ru-RU" sz="1800" b="1" kern="1200" dirty="0">
                <a:solidFill>
                  <a:srgbClr val="000000"/>
                </a:solidFill>
                <a:effectLst/>
                <a:latin typeface="Times New Roman" panose="02020603050405020304" pitchFamily="18" charset="0"/>
                <a:ea typeface="Times New Roman" panose="02020603050405020304" pitchFamily="18" charset="0"/>
              </a:rPr>
              <a:t>В случае внесения изменений в извещение, документацию, участник закупки вправе (снова) подать только одну жалобу на положения таких извещения, документации после внесения в них таких изменений</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465C729-042D-46D6-9925-BFD3B8C0966E}"/>
              </a:ext>
            </a:extLst>
          </p:cNvPr>
          <p:cNvSpPr txBox="1"/>
          <p:nvPr/>
        </p:nvSpPr>
        <p:spPr>
          <a:xfrm>
            <a:off x="358836" y="150290"/>
            <a:ext cx="4572000" cy="461665"/>
          </a:xfrm>
          <a:prstGeom prst="rect">
            <a:avLst/>
          </a:prstGeom>
          <a:noFill/>
        </p:spPr>
        <p:txBody>
          <a:bodyPr wrap="square">
            <a:spAutoFit/>
          </a:bodyPr>
          <a:lstStyle/>
          <a:p>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Порядок подачи жалобы:</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3803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64</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358835" y="1309328"/>
            <a:ext cx="8281927" cy="3293209"/>
          </a:xfrm>
          <a:prstGeom prst="rect">
            <a:avLst/>
          </a:prstGeom>
          <a:noFill/>
        </p:spPr>
        <p:txBody>
          <a:bodyPr wrap="square">
            <a:spAutoFit/>
          </a:bodyPr>
          <a:lstStyle/>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2)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 действия</a:t>
            </a:r>
            <a:r>
              <a:rPr lang="ru-RU" sz="1800" kern="1200" dirty="0">
                <a:solidFill>
                  <a:srgbClr val="000000"/>
                </a:solidFill>
                <a:effectLst/>
                <a:latin typeface="Times New Roman" panose="02020603050405020304" pitchFamily="18" charset="0"/>
                <a:ea typeface="Times New Roman" panose="02020603050405020304" pitchFamily="18" charset="0"/>
              </a:rPr>
              <a:t> (бездействие) субъекта (субъектов) контроля,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после даты и времени окончания срока подачи заявок</a:t>
            </a:r>
            <a:r>
              <a:rPr lang="ru-RU" sz="1800" kern="1200" dirty="0">
                <a:solidFill>
                  <a:srgbClr val="000000"/>
                </a:solidFill>
                <a:effectLst/>
                <a:latin typeface="Times New Roman" panose="02020603050405020304" pitchFamily="18" charset="0"/>
                <a:ea typeface="Times New Roman" panose="02020603050405020304" pitchFamily="18" charset="0"/>
              </a:rPr>
              <a:t> на участие в закупке, может быть подана </a:t>
            </a:r>
            <a:r>
              <a:rPr lang="ru-RU" sz="1800" b="1" kern="1200" dirty="0">
                <a:solidFill>
                  <a:srgbClr val="000000"/>
                </a:solidFill>
                <a:effectLst/>
                <a:latin typeface="Times New Roman" panose="02020603050405020304" pitchFamily="18" charset="0"/>
                <a:ea typeface="Times New Roman" panose="02020603050405020304" pitchFamily="18" charset="0"/>
              </a:rPr>
              <a:t>исключительно участником закупки, подавшим заявку</a:t>
            </a:r>
            <a:r>
              <a:rPr lang="ru-RU" sz="1800" kern="1200" dirty="0">
                <a:solidFill>
                  <a:srgbClr val="000000"/>
                </a:solidFill>
                <a:effectLst/>
                <a:latin typeface="Times New Roman" panose="02020603050405020304" pitchFamily="18" charset="0"/>
                <a:ea typeface="Times New Roman" panose="02020603050405020304" pitchFamily="18" charset="0"/>
              </a:rPr>
              <a:t> на участие в закупке;</a:t>
            </a:r>
          </a:p>
          <a:p>
            <a:pPr marL="228600">
              <a:spcAft>
                <a:spcPts val="600"/>
              </a:spcAft>
            </a:pPr>
            <a:endParaRPr lang="ru-RU" sz="1800" dirty="0">
              <a:effectLst/>
              <a:latin typeface="Calibri" panose="020F0502020204030204" pitchFamily="34" charset="0"/>
              <a:ea typeface="Calibri" panose="020F0502020204030204" pitchFamily="34" charset="0"/>
            </a:endParaRPr>
          </a:p>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3)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 действия</a:t>
            </a:r>
            <a:r>
              <a:rPr lang="ru-RU" sz="1800" kern="1200" dirty="0">
                <a:solidFill>
                  <a:srgbClr val="000000"/>
                </a:solidFill>
                <a:effectLst/>
                <a:latin typeface="Times New Roman" panose="02020603050405020304" pitchFamily="18" charset="0"/>
                <a:ea typeface="Times New Roman" panose="02020603050405020304" pitchFamily="18" charset="0"/>
              </a:rPr>
              <a:t> (бездействие) </a:t>
            </a:r>
            <a:r>
              <a:rPr lang="ru-RU" sz="1800" b="1" kern="1200" dirty="0">
                <a:solidFill>
                  <a:srgbClr val="000000"/>
                </a:solidFill>
                <a:effectLst/>
                <a:latin typeface="Times New Roman" panose="02020603050405020304" pitchFamily="18" charset="0"/>
                <a:ea typeface="Times New Roman" panose="02020603050405020304" pitchFamily="18" charset="0"/>
              </a:rPr>
              <a:t>оператора электронной площадки</a:t>
            </a:r>
            <a:r>
              <a:rPr lang="ru-RU" sz="1800" kern="1200" dirty="0">
                <a:solidFill>
                  <a:srgbClr val="000000"/>
                </a:solidFill>
                <a:effectLst/>
                <a:latin typeface="Times New Roman" panose="02020603050405020304" pitchFamily="18" charset="0"/>
                <a:ea typeface="Times New Roman" panose="02020603050405020304" pitchFamily="18" charset="0"/>
              </a:rPr>
              <a:t>, оператора специализированной электронной площадки,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при аккредитации</a:t>
            </a:r>
            <a:r>
              <a:rPr lang="ru-RU" sz="1800" kern="1200" dirty="0">
                <a:solidFill>
                  <a:srgbClr val="000000"/>
                </a:solidFill>
                <a:effectLst/>
                <a:latin typeface="Times New Roman" panose="02020603050405020304" pitchFamily="18" charset="0"/>
                <a:ea typeface="Times New Roman" panose="02020603050405020304" pitchFamily="18" charset="0"/>
              </a:rPr>
              <a:t> участника закупки на электронной площадке, специализированной электронной площадке, </a:t>
            </a:r>
            <a:r>
              <a:rPr lang="ru-RU" sz="1800" b="1" kern="1200" dirty="0">
                <a:solidFill>
                  <a:srgbClr val="000000"/>
                </a:solidFill>
                <a:effectLst/>
                <a:latin typeface="Times New Roman" panose="02020603050405020304" pitchFamily="18" charset="0"/>
                <a:ea typeface="Times New Roman" panose="02020603050405020304" pitchFamily="18" charset="0"/>
              </a:rPr>
              <a:t>при размещении на электронной площадке предварительного предложения</a:t>
            </a:r>
            <a:r>
              <a:rPr lang="ru-RU" sz="1800" kern="1200" dirty="0">
                <a:solidFill>
                  <a:srgbClr val="000000"/>
                </a:solidFill>
                <a:effectLst/>
                <a:latin typeface="Times New Roman" panose="02020603050405020304" pitchFamily="18" charset="0"/>
                <a:ea typeface="Times New Roman" panose="02020603050405020304" pitchFamily="18" charset="0"/>
              </a:rPr>
              <a:t>, может быть подана </a:t>
            </a: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пяти дней со дня совершения обжалуемых действий</a:t>
            </a:r>
            <a:r>
              <a:rPr lang="ru-RU" sz="1800" kern="1200" dirty="0">
                <a:solidFill>
                  <a:srgbClr val="000000"/>
                </a:solidFill>
                <a:effectLst/>
                <a:latin typeface="Times New Roman" panose="02020603050405020304" pitchFamily="18" charset="0"/>
                <a:ea typeface="Times New Roman" panose="02020603050405020304" pitchFamily="18" charset="0"/>
              </a:rPr>
              <a:t> (бездействия);</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5B9D2D5-D3F6-4990-B2C0-F085B0D84CE1}"/>
              </a:ext>
            </a:extLst>
          </p:cNvPr>
          <p:cNvSpPr txBox="1"/>
          <p:nvPr/>
        </p:nvSpPr>
        <p:spPr>
          <a:xfrm>
            <a:off x="358836" y="150290"/>
            <a:ext cx="4572000" cy="461665"/>
          </a:xfrm>
          <a:prstGeom prst="rect">
            <a:avLst/>
          </a:prstGeom>
          <a:noFill/>
        </p:spPr>
        <p:txBody>
          <a:bodyPr wrap="square">
            <a:spAutoFit/>
          </a:bodyPr>
          <a:lstStyle/>
          <a:p>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Порядок подачи жалобы:</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42811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65</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358836" y="1349080"/>
            <a:ext cx="8281927" cy="3016210"/>
          </a:xfrm>
          <a:prstGeom prst="rect">
            <a:avLst/>
          </a:prstGeom>
          <a:noFill/>
        </p:spPr>
        <p:txBody>
          <a:bodyPr wrap="square">
            <a:spAutoFit/>
          </a:bodyPr>
          <a:lstStyle/>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4)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a:t>
            </a:r>
            <a:r>
              <a:rPr lang="ru-RU" sz="1800" kern="1200" dirty="0">
                <a:solidFill>
                  <a:srgbClr val="000000"/>
                </a:solidFill>
                <a:effectLst/>
                <a:latin typeface="Times New Roman" panose="02020603050405020304" pitchFamily="18" charset="0"/>
                <a:ea typeface="Times New Roman" panose="02020603050405020304" pitchFamily="18" charset="0"/>
              </a:rPr>
              <a:t> действия (бездействие) субъекта (субъектов) контроля,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при заключении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 после размещения в ЕИС протокола подведения итогов определения поставщика (подрядчика, исполнителя), подписания такого протокола (при проведении закрытого конкурса, закрытого аукциона), </a:t>
            </a:r>
            <a:r>
              <a:rPr lang="ru-RU" sz="1800" b="1" kern="1200" dirty="0">
                <a:solidFill>
                  <a:srgbClr val="000000"/>
                </a:solidFill>
                <a:effectLst/>
                <a:latin typeface="Times New Roman" panose="02020603050405020304" pitchFamily="18" charset="0"/>
                <a:ea typeface="Times New Roman" panose="02020603050405020304" pitchFamily="18" charset="0"/>
              </a:rPr>
              <a:t>может быть подана участником закупки, с которым заключается контракт не позднее даты заключения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a:t>
            </a:r>
          </a:p>
          <a:p>
            <a:pPr marL="228600">
              <a:spcAft>
                <a:spcPts val="600"/>
              </a:spcAft>
            </a:pP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5) </a:t>
            </a:r>
            <a:r>
              <a:rPr lang="ru-RU" sz="1800" b="1" kern="1200" dirty="0">
                <a:solidFill>
                  <a:srgbClr val="000000"/>
                </a:solidFill>
                <a:effectLst/>
                <a:latin typeface="Times New Roman" panose="02020603050405020304" pitchFamily="18" charset="0"/>
                <a:ea typeface="Times New Roman" panose="02020603050405020304" pitchFamily="18" charset="0"/>
              </a:rPr>
              <a:t>подача одной жалобы</a:t>
            </a:r>
            <a:r>
              <a:rPr lang="ru-RU" sz="1800" kern="1200" dirty="0">
                <a:solidFill>
                  <a:srgbClr val="000000"/>
                </a:solidFill>
                <a:effectLst/>
                <a:latin typeface="Times New Roman" panose="02020603050405020304" pitchFamily="18" charset="0"/>
                <a:ea typeface="Times New Roman" panose="02020603050405020304" pitchFamily="18" charset="0"/>
              </a:rPr>
              <a:t> на действия (бездействие) субъекта (субъектов) контроля,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при осуществлении нескольких закупок, не допускается</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E6648DF-D24C-409D-9286-BD2040DF0587}"/>
              </a:ext>
            </a:extLst>
          </p:cNvPr>
          <p:cNvSpPr txBox="1"/>
          <p:nvPr/>
        </p:nvSpPr>
        <p:spPr>
          <a:xfrm>
            <a:off x="358836" y="150290"/>
            <a:ext cx="4572000" cy="461665"/>
          </a:xfrm>
          <a:prstGeom prst="rect">
            <a:avLst/>
          </a:prstGeom>
          <a:noFill/>
        </p:spPr>
        <p:txBody>
          <a:bodyPr wrap="square">
            <a:spAutoFit/>
          </a:bodyPr>
          <a:lstStyle/>
          <a:p>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Порядок подачи жалобы:</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69920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66</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4022036" y="864353"/>
            <a:ext cx="4863548" cy="3046988"/>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Осуществление закупок по новым правилам</a:t>
            </a:r>
            <a:endParaRPr lang="ru-RU" sz="1400" b="1" dirty="0">
              <a:latin typeface="Trebuchet MS" panose="020B0603020202020204" pitchFamily="34" charset="0"/>
              <a:cs typeface="Arial" panose="020B0604020202020204" pitchFamily="34" charset="0"/>
            </a:endParaRPr>
          </a:p>
        </p:txBody>
      </p:sp>
      <p:pic>
        <p:nvPicPr>
          <p:cNvPr id="5" name="Рисунок 4" descr="Люди открытия руки">
            <a:extLst>
              <a:ext uri="{FF2B5EF4-FFF2-40B4-BE49-F238E27FC236}">
                <a16:creationId xmlns:a16="http://schemas.microsoft.com/office/drawing/2014/main" id="{7D7BFC27-B146-42D3-AA43-09B5213512F5}"/>
              </a:ext>
            </a:extLst>
          </p:cNvPr>
          <p:cNvPicPr>
            <a:picLocks noChangeAspect="1"/>
          </p:cNvPicPr>
          <p:nvPr/>
        </p:nvPicPr>
        <p:blipFill>
          <a:blip r:embed="rId2"/>
          <a:stretch>
            <a:fillRect/>
          </a:stretch>
        </p:blipFill>
        <p:spPr>
          <a:xfrm>
            <a:off x="417442" y="1033963"/>
            <a:ext cx="3525080" cy="2643450"/>
          </a:xfrm>
          <a:prstGeom prst="rect">
            <a:avLst/>
          </a:prstGeom>
        </p:spPr>
      </p:pic>
    </p:spTree>
    <p:extLst>
      <p:ext uri="{BB962C8B-B14F-4D97-AF65-F5344CB8AC3E}">
        <p14:creationId xmlns:p14="http://schemas.microsoft.com/office/powerpoint/2010/main" val="2012958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28741" cy="273844"/>
          </a:xfrm>
        </p:spPr>
        <p:txBody>
          <a:bodyPr/>
          <a:lstStyle/>
          <a:p>
            <a:fld id="{2066355A-084C-D24E-9AD2-7E4FC41EA627}" type="slidenum">
              <a:rPr lang="en-US" smtClean="0"/>
              <a:pPr/>
              <a:t>67</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428741" y="800050"/>
            <a:ext cx="8655624" cy="3724096"/>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пункт </a:t>
            </a:r>
            <a:r>
              <a:rPr lang="ru-RU" sz="1800" b="1" kern="1200" dirty="0">
                <a:solidFill>
                  <a:srgbClr val="000000"/>
                </a:solidFill>
                <a:effectLst/>
                <a:latin typeface="Times New Roman" panose="02020603050405020304" pitchFamily="18" charset="0"/>
                <a:ea typeface="Times New Roman" panose="02020603050405020304" pitchFamily="18" charset="0"/>
              </a:rPr>
              <a:t>23</a:t>
            </a:r>
            <a:r>
              <a:rPr lang="ru-RU" sz="1800" kern="1200" dirty="0">
                <a:solidFill>
                  <a:srgbClr val="000000"/>
                </a:solidFill>
                <a:effectLst/>
                <a:latin typeface="Times New Roman" panose="02020603050405020304" pitchFamily="18" charset="0"/>
                <a:ea typeface="Times New Roman" panose="02020603050405020304" pitchFamily="18" charset="0"/>
              </a:rPr>
              <a:t> – добавлено «сохранению объектов культурного наследия»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Пункты </a:t>
            </a:r>
            <a:r>
              <a:rPr lang="ru-RU" sz="1800" b="1" kern="1200" dirty="0">
                <a:solidFill>
                  <a:srgbClr val="000000"/>
                </a:solidFill>
                <a:effectLst/>
                <a:latin typeface="Times New Roman" panose="02020603050405020304" pitchFamily="18" charset="0"/>
                <a:ea typeface="Times New Roman" panose="02020603050405020304" pitchFamily="18" charset="0"/>
              </a:rPr>
              <a:t>24</a:t>
            </a:r>
            <a:r>
              <a:rPr lang="ru-RU" sz="1800" kern="1200" dirty="0">
                <a:solidFill>
                  <a:srgbClr val="000000"/>
                </a:solidFill>
                <a:effectLst/>
                <a:latin typeface="Times New Roman" panose="02020603050405020304" pitchFamily="18" charset="0"/>
                <a:ea typeface="Times New Roman" panose="02020603050405020304" pitchFamily="18" charset="0"/>
              </a:rPr>
              <a:t> и </a:t>
            </a:r>
            <a:r>
              <a:rPr lang="ru-RU" sz="1800" b="1" kern="1200" dirty="0">
                <a:solidFill>
                  <a:srgbClr val="000000"/>
                </a:solidFill>
                <a:effectLst/>
                <a:latin typeface="Times New Roman" panose="02020603050405020304" pitchFamily="18" charset="0"/>
                <a:ea typeface="Times New Roman" panose="02020603050405020304" pitchFamily="18" charset="0"/>
              </a:rPr>
              <a:t>25</a:t>
            </a:r>
            <a:r>
              <a:rPr lang="ru-RU" sz="1800" kern="1200" dirty="0">
                <a:solidFill>
                  <a:srgbClr val="000000"/>
                </a:solidFill>
                <a:effectLst/>
                <a:latin typeface="Times New Roman" panose="02020603050405020304" pitchFamily="18" charset="0"/>
                <a:ea typeface="Times New Roman" panose="02020603050405020304" pitchFamily="18" charset="0"/>
              </a:rPr>
              <a:t> – актуализированы под новые правила закупок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Пункт </a:t>
            </a:r>
            <a:r>
              <a:rPr lang="ru-RU" sz="1800" b="1" kern="1200" dirty="0">
                <a:solidFill>
                  <a:srgbClr val="000000"/>
                </a:solidFill>
                <a:effectLst/>
                <a:latin typeface="Times New Roman" panose="02020603050405020304" pitchFamily="18" charset="0"/>
                <a:ea typeface="Times New Roman" panose="02020603050405020304" pitchFamily="18" charset="0"/>
              </a:rPr>
              <a:t>26</a:t>
            </a:r>
            <a:r>
              <a:rPr lang="ru-RU" sz="1800" kern="1200" dirty="0">
                <a:solidFill>
                  <a:srgbClr val="000000"/>
                </a:solidFill>
                <a:effectLst/>
                <a:latin typeface="Times New Roman" panose="02020603050405020304" pitchFamily="18" charset="0"/>
                <a:ea typeface="Times New Roman" panose="02020603050405020304" pitchFamily="18" charset="0"/>
              </a:rPr>
              <a:t> – добавляется участие в официальных физкультурных мероприятиях и спортивных мероприятиях</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mn-ea"/>
              </a:rPr>
              <a:t>Добавлены новые пункты</a:t>
            </a:r>
            <a:r>
              <a:rPr lang="ru-RU" sz="1800" kern="1200" dirty="0">
                <a:solidFill>
                  <a:srgbClr val="000000"/>
                </a:solidFill>
                <a:effectLst/>
                <a:latin typeface="Times New Roman" panose="02020603050405020304" pitchFamily="18" charset="0"/>
                <a:ea typeface="+mn-ea"/>
              </a:rPr>
              <a:t>:</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mn-ea"/>
              </a:rPr>
              <a:t>57) </a:t>
            </a:r>
            <a:r>
              <a:rPr lang="ru-RU" sz="1800" kern="1200" dirty="0">
                <a:solidFill>
                  <a:srgbClr val="000000"/>
                </a:solidFill>
                <a:effectLst/>
                <a:latin typeface="Times New Roman" panose="02020603050405020304" pitchFamily="18" charset="0"/>
                <a:ea typeface="+mn-ea"/>
              </a:rPr>
              <a:t>осуществление закупки здания, строения, сооружения, нежилого помещения, земельного участка по результатам торгов, проведение которых является обязательным в соответствии с земельным законодательством, законодательством Российской Федерации об исполнительном производстве, Федеральным законом от 26 октября 2002 года N 127-ФЗ "О несостоятельности (банкротстве);</a:t>
            </a:r>
            <a:endParaRPr lang="ru-RU"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88785BBD-C35E-4AF9-B8FE-ACB3A45C138C}"/>
              </a:ext>
            </a:extLst>
          </p:cNvPr>
          <p:cNvSpPr txBox="1"/>
          <p:nvPr/>
        </p:nvSpPr>
        <p:spPr>
          <a:xfrm>
            <a:off x="358836" y="-30947"/>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Изменения в закупках у единственного поставщика (ст. 93)</a:t>
            </a:r>
          </a:p>
        </p:txBody>
      </p:sp>
    </p:spTree>
    <p:extLst>
      <p:ext uri="{BB962C8B-B14F-4D97-AF65-F5344CB8AC3E}">
        <p14:creationId xmlns:p14="http://schemas.microsoft.com/office/powerpoint/2010/main" val="3993268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10817" cy="273844"/>
          </a:xfrm>
        </p:spPr>
        <p:txBody>
          <a:bodyPr/>
          <a:lstStyle/>
          <a:p>
            <a:fld id="{2066355A-084C-D24E-9AD2-7E4FC41EA627}" type="slidenum">
              <a:rPr lang="en-US" smtClean="0"/>
              <a:pPr/>
              <a:t>68</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358836" y="774866"/>
            <a:ext cx="8655624" cy="4524315"/>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mn-ea"/>
              </a:rPr>
              <a:t>58) </a:t>
            </a:r>
            <a:r>
              <a:rPr lang="ru-RU" sz="1800" kern="1200" dirty="0">
                <a:solidFill>
                  <a:srgbClr val="000000"/>
                </a:solidFill>
                <a:effectLst/>
                <a:latin typeface="Times New Roman" panose="02020603050405020304" pitchFamily="18" charset="0"/>
                <a:ea typeface="+mn-ea"/>
              </a:rPr>
              <a:t>закупка материальных ценностей, выпускаемых из государственного материального резерва;</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mn-ea"/>
              </a:rPr>
              <a:t>59) </a:t>
            </a:r>
            <a:r>
              <a:rPr lang="ru-RU" sz="1800" kern="1200" dirty="0">
                <a:solidFill>
                  <a:srgbClr val="000000"/>
                </a:solidFill>
                <a:effectLst/>
                <a:latin typeface="Times New Roman" panose="02020603050405020304" pitchFamily="18" charset="0"/>
                <a:ea typeface="+mn-ea"/>
              </a:rPr>
              <a:t>осуществление закупок товаров, работ, услуг дипломатическим представительством, консульским учреждением Российской Федерации, торговым представительством Российской Федерации, представительством Российской Федерации при международных (межгосударственных, межправительственных) организациях; </a:t>
            </a:r>
          </a:p>
          <a:p>
            <a:endParaRPr lang="ru-RU" sz="1800" kern="1200" dirty="0">
              <a:solidFill>
                <a:srgbClr val="000000"/>
              </a:solidFill>
              <a:effectLst/>
              <a:latin typeface="Times New Roman" panose="02020603050405020304" pitchFamily="18" charset="0"/>
              <a:ea typeface="+mn-ea"/>
            </a:endParaRPr>
          </a:p>
          <a:p>
            <a:r>
              <a:rPr lang="ru-RU" sz="1800" b="1" kern="1200" dirty="0">
                <a:solidFill>
                  <a:srgbClr val="000000"/>
                </a:solidFill>
                <a:effectLst/>
                <a:latin typeface="Times New Roman" panose="02020603050405020304" pitchFamily="18" charset="0"/>
                <a:ea typeface="+mn-ea"/>
              </a:rPr>
              <a:t>60) </a:t>
            </a:r>
            <a:r>
              <a:rPr lang="ru-RU" sz="1800" kern="1200" dirty="0">
                <a:solidFill>
                  <a:srgbClr val="000000"/>
                </a:solidFill>
                <a:effectLst/>
                <a:latin typeface="Times New Roman" panose="02020603050405020304" pitchFamily="18" charset="0"/>
                <a:ea typeface="+mn-ea"/>
              </a:rPr>
              <a:t>осуществление закупок спортивной экипировки, спортивного оборудования и инвентаря, спортивного снаряжения, необходимых для подготовки, участия олимпийской команды России, параолимпийской команды России, спортивных сборных команд Российской Федерации в международных спортивных соревнованиях на основании Единого календарного плана межрегиональных, всероссийских и международных физкультурных мероприятий и спортивных мероприятий.</a:t>
            </a:r>
            <a:endParaRPr lang="ru-RU" sz="1800" dirty="0">
              <a:effectLst/>
              <a:latin typeface="Calibri" panose="020F0502020204030204" pitchFamily="34" charset="0"/>
              <a:ea typeface="Calibri" panose="020F0502020204030204" pitchFamily="34" charset="0"/>
            </a:endParaRPr>
          </a:p>
          <a:p>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F7DF91A2-7A57-41E2-93C2-0DCFE5D8A098}"/>
              </a:ext>
            </a:extLst>
          </p:cNvPr>
          <p:cNvSpPr txBox="1"/>
          <p:nvPr/>
        </p:nvSpPr>
        <p:spPr>
          <a:xfrm>
            <a:off x="358836" y="-19805"/>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Изменения в закупках у единственного поставщика (ст. 93)</a:t>
            </a:r>
          </a:p>
        </p:txBody>
      </p:sp>
    </p:spTree>
    <p:extLst>
      <p:ext uri="{BB962C8B-B14F-4D97-AF65-F5344CB8AC3E}">
        <p14:creationId xmlns:p14="http://schemas.microsoft.com/office/powerpoint/2010/main" val="3998493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0" y="4793069"/>
            <a:ext cx="424070" cy="273844"/>
          </a:xfrm>
        </p:spPr>
        <p:txBody>
          <a:bodyPr/>
          <a:lstStyle/>
          <a:p>
            <a:fld id="{2066355A-084C-D24E-9AD2-7E4FC41EA627}" type="slidenum">
              <a:rPr lang="en-US" smtClean="0"/>
              <a:pPr/>
              <a:t>69</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358836" y="1144339"/>
            <a:ext cx="8655624" cy="3527441"/>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С 1 января 2022 года конкурентными способами закупок являются:</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1) конкурсы (открытый конкурс в электронной форме (далее - </a:t>
            </a:r>
            <a:r>
              <a:rPr lang="ru-RU" sz="1800" b="1" kern="1200" dirty="0">
                <a:solidFill>
                  <a:srgbClr val="FF0000"/>
                </a:solidFill>
                <a:effectLst/>
                <a:latin typeface="Times New Roman" panose="02020603050405020304" pitchFamily="18" charset="0"/>
                <a:ea typeface="Calibri" panose="020F0502020204030204" pitchFamily="34" charset="0"/>
              </a:rPr>
              <a:t>электронный конкурс</a:t>
            </a:r>
            <a:r>
              <a:rPr lang="ru-RU" sz="1800" kern="1200" dirty="0">
                <a:solidFill>
                  <a:srgbClr val="000000"/>
                </a:solidFill>
                <a:effectLst/>
                <a:latin typeface="Times New Roman" panose="02020603050405020304" pitchFamily="18" charset="0"/>
                <a:ea typeface="Calibri" panose="020F0502020204030204" pitchFamily="34" charset="0"/>
              </a:rPr>
              <a:t>), закрытый конкурс, закрытый конкурс в электронной форме (далее - закрытый электронный конкурс);</a:t>
            </a:r>
          </a:p>
          <a:p>
            <a:pPr>
              <a:lnSpc>
                <a:spcPct val="106000"/>
              </a:lnSpc>
              <a:spcAft>
                <a:spcPts val="800"/>
              </a:spcAft>
            </a:pPr>
            <a:endParaRPr lang="ru-RU" dirty="0">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2) аукционы (открытый аукцион в электронной форме (далее - </a:t>
            </a:r>
            <a:r>
              <a:rPr lang="ru-RU" sz="1800" b="1" kern="1200" dirty="0">
                <a:solidFill>
                  <a:srgbClr val="FF0000"/>
                </a:solidFill>
                <a:effectLst/>
                <a:latin typeface="Times New Roman" panose="02020603050405020304" pitchFamily="18" charset="0"/>
                <a:ea typeface="Calibri" panose="020F0502020204030204" pitchFamily="34" charset="0"/>
              </a:rPr>
              <a:t>электронный аукцион</a:t>
            </a:r>
            <a:r>
              <a:rPr lang="ru-RU" sz="1800" kern="1200" dirty="0">
                <a:solidFill>
                  <a:srgbClr val="000000"/>
                </a:solidFill>
                <a:effectLst/>
                <a:latin typeface="Times New Roman" panose="02020603050405020304" pitchFamily="18" charset="0"/>
                <a:ea typeface="Calibri" panose="020F0502020204030204" pitchFamily="34" charset="0"/>
              </a:rPr>
              <a:t>), закрытый аукцион, закрытый аукцион в электронной форме (далее - закрытый электронный аукцион);</a:t>
            </a: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3) запрос котировок в электронной форме (далее - </a:t>
            </a:r>
            <a:r>
              <a:rPr lang="ru-RU" sz="1800" b="1" kern="1200" dirty="0">
                <a:solidFill>
                  <a:srgbClr val="FF0000"/>
                </a:solidFill>
                <a:effectLst/>
                <a:latin typeface="Times New Roman" panose="02020603050405020304" pitchFamily="18" charset="0"/>
                <a:ea typeface="Calibri" panose="020F0502020204030204" pitchFamily="34" charset="0"/>
              </a:rPr>
              <a:t>электронный запрос котировок</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781CB09-C64F-40BF-A7A4-89A78A32EC83}"/>
              </a:ext>
            </a:extLst>
          </p:cNvPr>
          <p:cNvSpPr txBox="1"/>
          <p:nvPr/>
        </p:nvSpPr>
        <p:spPr>
          <a:xfrm>
            <a:off x="358836" y="-13179"/>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Новый порядок проведения конкурентных процедур</a:t>
            </a:r>
          </a:p>
        </p:txBody>
      </p:sp>
    </p:spTree>
    <p:extLst>
      <p:ext uri="{BB962C8B-B14F-4D97-AF65-F5344CB8AC3E}">
        <p14:creationId xmlns:p14="http://schemas.microsoft.com/office/powerpoint/2010/main" val="349001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2A5A7C9-D073-42B1-B10E-84D0D9FC0524}"/>
              </a:ext>
            </a:extLst>
          </p:cNvPr>
          <p:cNvSpPr>
            <a:spLocks noGrp="1"/>
          </p:cNvSpPr>
          <p:nvPr>
            <p:ph type="sldNum" sz="quarter" idx="12"/>
          </p:nvPr>
        </p:nvSpPr>
        <p:spPr/>
        <p:txBody>
          <a:bodyPr/>
          <a:lstStyle/>
          <a:p>
            <a:fld id="{2066355A-084C-D24E-9AD2-7E4FC41EA627}" type="slidenum">
              <a:rPr lang="en-US" smtClean="0"/>
              <a:pPr/>
              <a:t>7</a:t>
            </a:fld>
            <a:endParaRPr lang="en-US" dirty="0"/>
          </a:p>
        </p:txBody>
      </p:sp>
      <p:sp>
        <p:nvSpPr>
          <p:cNvPr id="4" name="TextBox 3">
            <a:extLst>
              <a:ext uri="{FF2B5EF4-FFF2-40B4-BE49-F238E27FC236}">
                <a16:creationId xmlns:a16="http://schemas.microsoft.com/office/drawing/2014/main" id="{369452FA-98D8-4D4F-B1F3-BA063C7E38F4}"/>
              </a:ext>
            </a:extLst>
          </p:cNvPr>
          <p:cNvSpPr txBox="1"/>
          <p:nvPr/>
        </p:nvSpPr>
        <p:spPr>
          <a:xfrm>
            <a:off x="358836" y="213996"/>
            <a:ext cx="8663244" cy="4490332"/>
          </a:xfrm>
          <a:prstGeom prst="rect">
            <a:avLst/>
          </a:prstGeom>
          <a:noFill/>
        </p:spPr>
        <p:txBody>
          <a:bodyPr wrap="square">
            <a:spAutoFit/>
          </a:bodyPr>
          <a:lstStyle/>
          <a:p>
            <a:pPr>
              <a:lnSpc>
                <a:spcPct val="107000"/>
              </a:lnSpc>
              <a:spcAft>
                <a:spcPts val="800"/>
              </a:spcAft>
            </a:pPr>
            <a:r>
              <a:rPr lang="ru-RU"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Новые определения в законе 44-ФЗ</a:t>
            </a:r>
          </a:p>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Заказчик, осуществляющий деятельность на территории иностранного государства</a:t>
            </a:r>
            <a:r>
              <a:rPr lang="ru-RU" sz="1800" kern="1200" dirty="0">
                <a:solidFill>
                  <a:srgbClr val="000000"/>
                </a:solidFill>
                <a:effectLst/>
                <a:latin typeface="Times New Roman" panose="02020603050405020304" pitchFamily="18" charset="0"/>
                <a:ea typeface="Calibri" panose="020F0502020204030204" pitchFamily="34" charset="0"/>
              </a:rPr>
              <a:t> - заказчик из числа дипломатических представительств, консульских учреждений Российской Федерации, торговых представительств Российской Федерации, представительств Российской Федерации при международных (межгосударственных, межправительственных) организациях, а также заказчик, зарегистрированный на территории иностранного государства и осуществляющий деятельность на территории иностранного государства.</a:t>
            </a:r>
            <a:endParaRPr lang="ru-RU" sz="1800" dirty="0">
              <a:effectLst/>
              <a:latin typeface="Times New Roman" panose="02020603050405020304" pitchFamily="18" charset="0"/>
              <a:ea typeface="Times New Roman" panose="02020603050405020304" pitchFamily="18" charset="0"/>
            </a:endParaRPr>
          </a:p>
          <a:p>
            <a:pPr>
              <a:lnSpc>
                <a:spcPct val="106000"/>
              </a:lnSpc>
            </a:pPr>
            <a:r>
              <a:rPr lang="ru-RU" sz="1800" b="1" kern="1200" dirty="0">
                <a:solidFill>
                  <a:srgbClr val="000000"/>
                </a:solidFill>
                <a:effectLst/>
                <a:latin typeface="Times New Roman" panose="02020603050405020304" pitchFamily="18" charset="0"/>
                <a:ea typeface="Calibri" panose="020F0502020204030204" pitchFamily="34" charset="0"/>
              </a:rPr>
              <a:t>Контракт на поставку товаров, необходимых </a:t>
            </a:r>
            <a:r>
              <a:rPr lang="ru-RU" sz="1800" b="1" kern="1200" dirty="0">
                <a:effectLst/>
                <a:latin typeface="Times New Roman" panose="02020603050405020304" pitchFamily="18" charset="0"/>
                <a:ea typeface="Calibri" panose="020F0502020204030204" pitchFamily="34" charset="0"/>
              </a:rPr>
              <a:t>для нормального жизнеобеспечения </a:t>
            </a:r>
            <a:r>
              <a:rPr lang="ru-RU" sz="1800" b="1" kern="1200" dirty="0">
                <a:solidFill>
                  <a:srgbClr val="FF0000"/>
                </a:solidFill>
                <a:effectLst/>
                <a:latin typeface="Times New Roman" panose="02020603050405020304" pitchFamily="18" charset="0"/>
                <a:ea typeface="Calibri" panose="020F0502020204030204" pitchFamily="34" charset="0"/>
              </a:rPr>
              <a:t>граждан</a:t>
            </a:r>
            <a:r>
              <a:rPr lang="ru-RU" sz="1800" kern="1200" dirty="0">
                <a:solidFill>
                  <a:srgbClr val="000000"/>
                </a:solidFill>
                <a:effectLst/>
                <a:latin typeface="Times New Roman" panose="02020603050405020304" pitchFamily="18" charset="0"/>
                <a:ea typeface="Calibri" panose="020F0502020204030204" pitchFamily="34" charset="0"/>
              </a:rPr>
              <a:t> - контракт, предусматривающий поставку продовольствия, средств, необходимых для оказания скорой, в том числе скорой специализированной, медицинской помощи в экстренной или неотложной форме, лекарственных средств, топлива, отсутствие которых приведет к нарушению нормального жизнеобеспечения граждан.</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449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0" y="4793069"/>
            <a:ext cx="450574" cy="273844"/>
          </a:xfrm>
        </p:spPr>
        <p:txBody>
          <a:bodyPr/>
          <a:lstStyle/>
          <a:p>
            <a:fld id="{2066355A-084C-D24E-9AD2-7E4FC41EA627}" type="slidenum">
              <a:rPr lang="en-US" smtClean="0"/>
              <a:pPr/>
              <a:t>70</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450574" y="1213878"/>
            <a:ext cx="8655624" cy="2715743"/>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Электронные конкурс, аукцион, запрос котировок и «закупка с полки» – называются электронными процедурами, а закрытые электронный конкурс и аукцион – закрытыми электронными процедурами.</a:t>
            </a: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a:p>
            <a:pPr algn="ctr">
              <a:lnSpc>
                <a:spcPct val="106000"/>
              </a:lnSpc>
              <a:spcAft>
                <a:spcPts val="800"/>
              </a:spcAft>
            </a:pPr>
            <a:r>
              <a:rPr lang="ru-RU" sz="1800" b="1" kern="1200" dirty="0">
                <a:solidFill>
                  <a:srgbClr val="FF0000"/>
                </a:solidFill>
                <a:effectLst/>
                <a:latin typeface="Times New Roman" panose="02020603050405020304" pitchFamily="18" charset="0"/>
                <a:ea typeface="Calibri" panose="020F0502020204030204" pitchFamily="34" charset="0"/>
              </a:rPr>
              <a:t>Закупки услуг по организации отдыха детей и их оздоровления не осуществляются путем проведения аукционов.</a:t>
            </a:r>
            <a:endParaRPr lang="ru-RU" sz="1800" dirty="0">
              <a:effectLst/>
              <a:latin typeface="Calibri" panose="020F0502020204030204" pitchFamily="34" charset="0"/>
              <a:ea typeface="Calibri" panose="020F0502020204030204" pitchFamily="34" charset="0"/>
            </a:endParaRPr>
          </a:p>
          <a:p>
            <a:pPr algn="ctr"/>
            <a:r>
              <a:rPr lang="ru-RU" sz="1800" b="1" u="sng" kern="1200" dirty="0">
                <a:solidFill>
                  <a:srgbClr val="4472C4"/>
                </a:solidFill>
                <a:effectLst/>
                <a:latin typeface="Times New Roman" panose="02020603050405020304" pitchFamily="18" charset="0"/>
                <a:ea typeface="Times New Roman" panose="02020603050405020304" pitchFamily="18" charset="0"/>
              </a:rPr>
              <a:t>ПОРЯДОК ПРОВЕДЕНИЯ ЗАКРЫТЫХ ЗАКУПОК В ДАННОМ МАТЕРИАЛЕ РАССМАТРИВАТЬСЯ НЕ БУДЕТ</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9CC3524-83B9-4CF7-99F4-2B74AC1C2CA7}"/>
              </a:ext>
            </a:extLst>
          </p:cNvPr>
          <p:cNvSpPr txBox="1"/>
          <p:nvPr/>
        </p:nvSpPr>
        <p:spPr>
          <a:xfrm>
            <a:off x="358836" y="-72814"/>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Новый порядок проведения конкурентных процедур</a:t>
            </a:r>
          </a:p>
        </p:txBody>
      </p:sp>
    </p:spTree>
    <p:extLst>
      <p:ext uri="{BB962C8B-B14F-4D97-AF65-F5344CB8AC3E}">
        <p14:creationId xmlns:p14="http://schemas.microsoft.com/office/powerpoint/2010/main" val="3698709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10817" cy="273844"/>
          </a:xfrm>
        </p:spPr>
        <p:txBody>
          <a:bodyPr/>
          <a:lstStyle/>
          <a:p>
            <a:fld id="{2066355A-084C-D24E-9AD2-7E4FC41EA627}" type="slidenum">
              <a:rPr lang="en-US" smtClean="0"/>
              <a:pPr/>
              <a:t>71</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358836" y="827630"/>
            <a:ext cx="8655624" cy="3970318"/>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Calibri" panose="020F0502020204030204" pitchFamily="34" charset="0"/>
              </a:rPr>
              <a:t>Отмена</a:t>
            </a:r>
            <a:r>
              <a:rPr lang="ru-RU" sz="1800" kern="1200" dirty="0">
                <a:solidFill>
                  <a:srgbClr val="000000"/>
                </a:solidFill>
                <a:effectLst/>
                <a:latin typeface="Times New Roman" panose="02020603050405020304" pitchFamily="18" charset="0"/>
                <a:ea typeface="Calibri" panose="020F0502020204030204" pitchFamily="34" charset="0"/>
              </a:rPr>
              <a:t> электронной процедуры или закрытой электронной процедуры допустима </a:t>
            </a:r>
            <a:r>
              <a:rPr lang="ru-RU" sz="1800" b="1" kern="1200" dirty="0">
                <a:solidFill>
                  <a:srgbClr val="000000"/>
                </a:solidFill>
                <a:effectLst/>
                <a:latin typeface="Times New Roman" panose="02020603050405020304" pitchFamily="18" charset="0"/>
                <a:ea typeface="Calibri" panose="020F0502020204030204" pitchFamily="34" charset="0"/>
              </a:rPr>
              <a:t>не позднее чем за один рабочий день</a:t>
            </a:r>
            <a:r>
              <a:rPr lang="ru-RU" sz="1800" kern="1200" dirty="0">
                <a:solidFill>
                  <a:srgbClr val="000000"/>
                </a:solidFill>
                <a:effectLst/>
                <a:latin typeface="Times New Roman" panose="02020603050405020304" pitchFamily="18" charset="0"/>
                <a:ea typeface="Calibri" panose="020F0502020204030204" pitchFamily="34" charset="0"/>
              </a:rPr>
              <a:t> до окончания подачи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Для этого заказчик не позднее чем </a:t>
            </a:r>
            <a:r>
              <a:rPr lang="ru-RU" sz="1800" b="1" kern="1200" dirty="0">
                <a:solidFill>
                  <a:srgbClr val="000000"/>
                </a:solidFill>
                <a:effectLst/>
                <a:latin typeface="Times New Roman" panose="02020603050405020304" pitchFamily="18" charset="0"/>
                <a:ea typeface="Calibri" panose="020F0502020204030204" pitchFamily="34" charset="0"/>
              </a:rPr>
              <a:t>за один рабочий день</a:t>
            </a:r>
            <a:r>
              <a:rPr lang="ru-RU" sz="1800" kern="1200" dirty="0">
                <a:solidFill>
                  <a:srgbClr val="000000"/>
                </a:solidFill>
                <a:effectLst/>
                <a:latin typeface="Times New Roman" panose="02020603050405020304" pitchFamily="18" charset="0"/>
                <a:ea typeface="Calibri" panose="020F0502020204030204" pitchFamily="34" charset="0"/>
              </a:rPr>
              <a:t> до даты окончания срока подачи заявок на участие в закупке формирует с использованием единой информационной системы извещение об отмене закупки, подписывает его усиленной электронной подписью лица, имеющего право действовать от имени заказчика, и </a:t>
            </a:r>
            <a:r>
              <a:rPr lang="ru-RU" sz="1800" b="1" kern="1200" dirty="0">
                <a:solidFill>
                  <a:srgbClr val="000000"/>
                </a:solidFill>
                <a:effectLst/>
                <a:latin typeface="Times New Roman" panose="02020603050405020304" pitchFamily="18" charset="0"/>
                <a:ea typeface="Calibri" panose="020F0502020204030204" pitchFamily="34" charset="0"/>
              </a:rPr>
              <a:t>размещает его в единой информационной системе</a:t>
            </a:r>
            <a:r>
              <a:rPr lang="ru-RU" sz="1800" kern="1200" dirty="0">
                <a:solidFill>
                  <a:srgbClr val="000000"/>
                </a:solidFill>
                <a:effectLst/>
                <a:latin typeface="Times New Roman" panose="02020603050405020304" pitchFamily="18" charset="0"/>
                <a:ea typeface="Calibri" panose="020F0502020204030204" pitchFamily="34" charset="0"/>
              </a:rPr>
              <a:t>. С момента размещения указанного извещения в единой информационной системе закупка считается отмененной.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Для закрытых закупок – извещение не публикуется на официальном сайте (в открытом доступе).</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При проведении закрытых неэлектронных процедур – не позднее чем за пять дней до даты окончания подачи заявок, заказчик возвращает поданные заявки и направляет уведомление об отмене.</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6E1704C-A9F2-46A2-9390-B3E28A4475D9}"/>
              </a:ext>
            </a:extLst>
          </p:cNvPr>
          <p:cNvSpPr txBox="1"/>
          <p:nvPr/>
        </p:nvSpPr>
        <p:spPr>
          <a:xfrm>
            <a:off x="358835" y="112161"/>
            <a:ext cx="6591929" cy="465320"/>
          </a:xfrm>
          <a:prstGeom prst="rect">
            <a:avLst/>
          </a:prstGeom>
          <a:noFill/>
        </p:spPr>
        <p:txBody>
          <a:bodyPr wrap="square">
            <a:spAutoFit/>
          </a:bodyPr>
          <a:lstStyle/>
          <a:p>
            <a:pPr algn="ctr">
              <a:lnSpc>
                <a:spcPct val="106000"/>
              </a:lnSpc>
              <a:spcAft>
                <a:spcPts val="8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Отмена закупок</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78262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08863" cy="273844"/>
          </a:xfrm>
        </p:spPr>
        <p:txBody>
          <a:bodyPr/>
          <a:lstStyle/>
          <a:p>
            <a:fld id="{2066355A-084C-D24E-9AD2-7E4FC41EA627}" type="slidenum">
              <a:rPr lang="en-US" smtClean="0"/>
              <a:pPr/>
              <a:t>72</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488376" y="881300"/>
            <a:ext cx="8655624" cy="3785652"/>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Изменение в извещение – </a:t>
            </a: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чем за 1 рабочий день</a:t>
            </a:r>
            <a:r>
              <a:rPr lang="ru-RU" sz="1800" kern="1200" dirty="0">
                <a:solidFill>
                  <a:srgbClr val="000000"/>
                </a:solidFill>
                <a:effectLst/>
                <a:latin typeface="Times New Roman" panose="02020603050405020304" pitchFamily="18" charset="0"/>
                <a:ea typeface="Times New Roman" panose="02020603050405020304" pitchFamily="18" charset="0"/>
              </a:rPr>
              <a:t> до даты окончания срока подачи заявок. При внесении изменений необходимо продлить срок подачи заявок так, чтобы до окончания подачи заявок оставалось не менее:</a:t>
            </a:r>
          </a:p>
          <a:p>
            <a:pPr>
              <a:spcAft>
                <a:spcPts val="1200"/>
              </a:spcAft>
            </a:pP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Электронный конкурс – </a:t>
            </a:r>
            <a:r>
              <a:rPr lang="ru-RU" sz="1800" b="1" kern="1200" dirty="0">
                <a:solidFill>
                  <a:srgbClr val="000000"/>
                </a:solidFill>
                <a:effectLst/>
                <a:latin typeface="Times New Roman" panose="02020603050405020304" pitchFamily="18" charset="0"/>
                <a:ea typeface="Times New Roman" panose="02020603050405020304" pitchFamily="18" charset="0"/>
              </a:rPr>
              <a:t>10 дней </a:t>
            </a:r>
          </a:p>
          <a:p>
            <a:pPr>
              <a:spcAft>
                <a:spcPts val="1200"/>
              </a:spcAft>
            </a:pP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Электронный Аукцион – </a:t>
            </a:r>
            <a:r>
              <a:rPr lang="ru-RU" sz="1800" b="1" kern="1200" dirty="0">
                <a:solidFill>
                  <a:srgbClr val="000000"/>
                </a:solidFill>
                <a:effectLst/>
                <a:latin typeface="Times New Roman" panose="02020603050405020304" pitchFamily="18" charset="0"/>
                <a:ea typeface="Times New Roman" panose="02020603050405020304" pitchFamily="18" charset="0"/>
              </a:rPr>
              <a:t>7 дней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больше 300млн. руб. или 2 млрд. руб. на стройку)</a:t>
            </a:r>
            <a:r>
              <a:rPr lang="ru-RU" sz="1800" b="1" kern="1200" dirty="0">
                <a:solidFill>
                  <a:srgbClr val="000000"/>
                </a:solidFill>
                <a:effectLst/>
                <a:latin typeface="Times New Roman" panose="02020603050405020304" pitchFamily="18" charset="0"/>
                <a:ea typeface="Times New Roman" panose="02020603050405020304" pitchFamily="18" charset="0"/>
              </a:rPr>
              <a:t> / 3дня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не больше 300млн. руб. или 2 млрд. руб. на стройку)</a:t>
            </a:r>
          </a:p>
          <a:p>
            <a:pPr>
              <a:spcAft>
                <a:spcPts val="1200"/>
              </a:spcAft>
            </a:pP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Электронный запрос котировок – </a:t>
            </a:r>
            <a:r>
              <a:rPr lang="ru-RU" sz="1800" b="1" kern="1200" dirty="0">
                <a:solidFill>
                  <a:srgbClr val="000000"/>
                </a:solidFill>
                <a:effectLst/>
                <a:latin typeface="Times New Roman" panose="02020603050405020304" pitchFamily="18" charset="0"/>
                <a:ea typeface="Times New Roman" panose="02020603050405020304" pitchFamily="18" charset="0"/>
              </a:rPr>
              <a:t>3 дня</a:t>
            </a:r>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65EA95D1-4051-453A-9D54-4E056902E85C}"/>
              </a:ext>
            </a:extLst>
          </p:cNvPr>
          <p:cNvSpPr txBox="1"/>
          <p:nvPr/>
        </p:nvSpPr>
        <p:spPr>
          <a:xfrm>
            <a:off x="358835" y="-75813"/>
            <a:ext cx="6585303" cy="830997"/>
          </a:xfrm>
          <a:prstGeom prst="rect">
            <a:avLst/>
          </a:prstGeom>
          <a:noFill/>
        </p:spPr>
        <p:txBody>
          <a:bodyPr wrap="square">
            <a:spAutoFit/>
          </a:bodyPr>
          <a:lstStyle/>
          <a:p>
            <a:pPr marL="457200" algn="ctr">
              <a:spcAft>
                <a:spcPts val="12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Внесение изменений в извещение открытой электронной процедуры</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47169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опросительный знак на зеленом пастельном фоне">
            <a:extLst>
              <a:ext uri="{FF2B5EF4-FFF2-40B4-BE49-F238E27FC236}">
                <a16:creationId xmlns:a16="http://schemas.microsoft.com/office/drawing/2014/main" id="{07FBE1C8-9FF4-41D9-ACE0-35460F23F552}"/>
              </a:ext>
            </a:extLst>
          </p:cNvPr>
          <p:cNvPicPr>
            <a:picLocks noChangeAspect="1"/>
          </p:cNvPicPr>
          <p:nvPr/>
        </p:nvPicPr>
        <p:blipFill>
          <a:blip r:embed="rId2"/>
          <a:stretch>
            <a:fillRect/>
          </a:stretch>
        </p:blipFill>
        <p:spPr>
          <a:xfrm>
            <a:off x="351183" y="0"/>
            <a:ext cx="8792817" cy="5143500"/>
          </a:xfrm>
          <a:prstGeom prst="rect">
            <a:avLst/>
          </a:prstGeom>
        </p:spPr>
      </p:pic>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73</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417442" y="816355"/>
            <a:ext cx="4863549" cy="3231654"/>
          </a:xfrm>
          <a:prstGeom prst="rect">
            <a:avLst/>
          </a:prstGeom>
          <a:noFill/>
        </p:spPr>
        <p:txBody>
          <a:bodyPr wrap="square">
            <a:spAutoFit/>
          </a:bodyPr>
          <a:lstStyle/>
          <a:p>
            <a:pPr algn="ctr"/>
            <a:r>
              <a:rPr lang="ru-RU" sz="2400"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Разъяснения положений извещения</a:t>
            </a:r>
          </a:p>
          <a:p>
            <a:pPr algn="ct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u="sng"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Запросы на разъяснения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не более 3-х от каждого участника и не позднее чем </a:t>
            </a:r>
            <a:r>
              <a:rPr lang="ru-RU" sz="180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 3 дня</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до даты окончания подачи заявок на аукционы и конкурсы.</a:t>
            </a:r>
          </a:p>
          <a:p>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u="sng"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Ответ на запрос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публикуется заказчиком в ЕИС – не позднее </a:t>
            </a:r>
            <a:r>
              <a:rPr lang="ru-RU" sz="180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2-х дней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со дня следующего за днем поступления запроса.</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09580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10817" cy="273844"/>
          </a:xfrm>
        </p:spPr>
        <p:txBody>
          <a:bodyPr/>
          <a:lstStyle/>
          <a:p>
            <a:fld id="{2066355A-084C-D24E-9AD2-7E4FC41EA627}" type="slidenum">
              <a:rPr lang="en-US" smtClean="0"/>
              <a:pPr/>
              <a:t>74</a:t>
            </a:fld>
            <a:endParaRPr lang="en-US" dirty="0"/>
          </a:p>
        </p:txBody>
      </p:sp>
      <p:sp>
        <p:nvSpPr>
          <p:cNvPr id="4" name="TextBox 3">
            <a:extLst>
              <a:ext uri="{FF2B5EF4-FFF2-40B4-BE49-F238E27FC236}">
                <a16:creationId xmlns:a16="http://schemas.microsoft.com/office/drawing/2014/main" id="{B31049BB-9DA0-42A9-8B16-5182BC1CC51D}"/>
              </a:ext>
            </a:extLst>
          </p:cNvPr>
          <p:cNvSpPr txBox="1"/>
          <p:nvPr/>
        </p:nvSpPr>
        <p:spPr>
          <a:xfrm>
            <a:off x="457200" y="-62828"/>
            <a:ext cx="6506817" cy="830997"/>
          </a:xfrm>
          <a:prstGeom prst="rect">
            <a:avLst/>
          </a:prstGeom>
          <a:noFill/>
        </p:spPr>
        <p:txBody>
          <a:bodyPr wrap="square">
            <a:spAutoFit/>
          </a:bodyPr>
          <a:lstStyle/>
          <a:p>
            <a:pPr algn="ctr">
              <a:spcAft>
                <a:spcPts val="1200"/>
              </a:spcAft>
            </a:pP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Новые особенности проведения совместных конкурсов и аукционов</a:t>
            </a:r>
          </a:p>
        </p:txBody>
      </p:sp>
      <p:sp>
        <p:nvSpPr>
          <p:cNvPr id="6" name="TextBox 5">
            <a:extLst>
              <a:ext uri="{FF2B5EF4-FFF2-40B4-BE49-F238E27FC236}">
                <a16:creationId xmlns:a16="http://schemas.microsoft.com/office/drawing/2014/main" id="{56AC9CA9-F39C-474E-9B0F-F9550F8C150F}"/>
              </a:ext>
            </a:extLst>
          </p:cNvPr>
          <p:cNvSpPr txBox="1"/>
          <p:nvPr/>
        </p:nvSpPr>
        <p:spPr>
          <a:xfrm>
            <a:off x="358836" y="911511"/>
            <a:ext cx="8852452" cy="4012060"/>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Статья 25. Совместные конкурсы и аукционы</a:t>
            </a:r>
            <a:r>
              <a:rPr lang="ru-RU" sz="1800" kern="1200" dirty="0">
                <a:solidFill>
                  <a:srgbClr val="000000"/>
                </a:solidFill>
                <a:effectLst/>
                <a:latin typeface="Times New Roman" panose="02020603050405020304" pitchFamily="18" charset="0"/>
                <a:ea typeface="Calibri" panose="020F0502020204030204" pitchFamily="34" charset="0"/>
              </a:rPr>
              <a:t> – представлена в новой редакции.</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Информация об организаторе совместной закупки подлежит включению заказчиками, уполномоченными органами или уполномоченными учреждениями в планы-графики </a:t>
            </a:r>
            <a:r>
              <a:rPr lang="ru-RU" sz="1800" b="1" kern="1200" dirty="0">
                <a:solidFill>
                  <a:srgbClr val="000000"/>
                </a:solidFill>
                <a:effectLst/>
                <a:latin typeface="Times New Roman" panose="02020603050405020304" pitchFamily="18" charset="0"/>
                <a:ea typeface="Calibri" panose="020F0502020204030204" pitchFamily="34" charset="0"/>
              </a:rPr>
              <a:t>после заключения соглашения</a:t>
            </a:r>
            <a:r>
              <a:rPr lang="ru-RU" sz="1800" kern="1200" dirty="0">
                <a:solidFill>
                  <a:srgbClr val="000000"/>
                </a:solidFill>
                <a:effectLst/>
                <a:latin typeface="Times New Roman" panose="02020603050405020304" pitchFamily="18" charset="0"/>
                <a:ea typeface="Calibri" panose="020F0502020204030204" pitchFamily="34" charset="0"/>
              </a:rPr>
              <a:t> и до начала осуществления закупки.</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Участник закупки в порядке, установленном Законом №44-ФЗ для подачи предложения о цене контракта, подает предложение о </a:t>
            </a:r>
            <a:r>
              <a:rPr lang="ru-RU" sz="1800" b="1" kern="1200" dirty="0">
                <a:solidFill>
                  <a:srgbClr val="000000"/>
                </a:solidFill>
                <a:effectLst/>
                <a:latin typeface="Times New Roman" panose="02020603050405020304" pitchFamily="18" charset="0"/>
                <a:ea typeface="Calibri" panose="020F0502020204030204" pitchFamily="34" charset="0"/>
              </a:rPr>
              <a:t>сумме цен всех контрактов</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В случае если совместная закупка будет признана несостоявшейся - обращение о согласовании заключения контракта с единственным поставщиком (подрядчиком, исполнителем) в соответствии с положениями части 5 статьи 93 Закона №44-ФЗ направляется в контрольный орган в сфере закупок </a:t>
            </a:r>
            <a:r>
              <a:rPr lang="ru-RU" sz="1800" b="1" kern="1200" dirty="0">
                <a:solidFill>
                  <a:srgbClr val="000000"/>
                </a:solidFill>
                <a:effectLst/>
                <a:latin typeface="Times New Roman" panose="02020603050405020304" pitchFamily="18" charset="0"/>
                <a:ea typeface="Calibri" panose="020F0502020204030204" pitchFamily="34" charset="0"/>
              </a:rPr>
              <a:t>каждым заказчиком из соглашения</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Деятельность организатора совместной закупки указана в статье 25 Закона №44-ФЗ.</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92350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0" y="4793069"/>
            <a:ext cx="457200" cy="273844"/>
          </a:xfrm>
        </p:spPr>
        <p:txBody>
          <a:bodyPr/>
          <a:lstStyle/>
          <a:p>
            <a:fld id="{2066355A-084C-D24E-9AD2-7E4FC41EA627}" type="slidenum">
              <a:rPr lang="en-US" smtClean="0"/>
              <a:pPr/>
              <a:t>75</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369570" y="-44991"/>
            <a:ext cx="7349821" cy="5172313"/>
          </a:xfrm>
          <a:prstGeom prst="rect">
            <a:avLst/>
          </a:prstGeom>
          <a:noFill/>
        </p:spPr>
        <p:txBody>
          <a:bodyPr wrap="square">
            <a:spAutoFit/>
          </a:bodyPr>
          <a:lstStyle/>
          <a:p>
            <a:pPr>
              <a:lnSpc>
                <a:spcPct val="106000"/>
              </a:lnSpc>
              <a:spcAft>
                <a:spcPts val="800"/>
              </a:spcAft>
            </a:pPr>
            <a:r>
              <a:rPr lang="ru-RU" sz="1800" b="1" kern="1200" dirty="0">
                <a:solidFill>
                  <a:srgbClr val="FF0000"/>
                </a:solidFill>
                <a:effectLst/>
                <a:latin typeface="Times New Roman" panose="02020603050405020304" pitchFamily="18" charset="0"/>
                <a:ea typeface="Calibri" panose="020F0502020204030204" pitchFamily="34" charset="0"/>
              </a:rPr>
              <a:t>По новым правилам в соглашении о совместной закупке отсутствуют обязательная ранее информация</a:t>
            </a:r>
            <a:r>
              <a:rPr lang="ru-RU" sz="1800" kern="1200" dirty="0">
                <a:solidFill>
                  <a:srgbClr val="FF0000"/>
                </a:solidFill>
                <a:effectLst/>
                <a:latin typeface="Times New Roman" panose="02020603050405020304" pitchFamily="18" charset="0"/>
                <a:ea typeface="Calibri" panose="020F0502020204030204" pitchFamily="34" charset="0"/>
              </a:rPr>
              <a:t>:</a:t>
            </a:r>
            <a:endParaRPr lang="ru-RU" sz="1800" dirty="0">
              <a:solidFill>
                <a:srgbClr val="FF0000"/>
              </a:solidFill>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идентификационный код закупки</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примерные сроки проведения совместных конкурса или аукциона</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обоснование НМЦК соответствующим заказчиком</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перечень полномочий, переданных указанному организатору сторонами соглашения</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срок формирования комиссии по осуществлению закупок, регламент работы такой комиссии</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порядок и сроки разработки извещения об осуществлении закупки, приглашения принять участие в совместных закрытом конкурсе или закрытом аукционе, документации о закупке, а также порядок и сроки утверждения документации о закупке</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примерные сроки проведения совместных конкурса или аукциона</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порядок оплаты расходов, связанных с организацией и проведением совместных конкурса или аукциона</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срок действия соглашения</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64574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Песочные часы и календарь">
            <a:extLst>
              <a:ext uri="{FF2B5EF4-FFF2-40B4-BE49-F238E27FC236}">
                <a16:creationId xmlns:a16="http://schemas.microsoft.com/office/drawing/2014/main" id="{6252AA91-9F53-4786-838A-0BCE53FD9D01}"/>
              </a:ext>
            </a:extLst>
          </p:cNvPr>
          <p:cNvPicPr>
            <a:picLocks noChangeAspect="1"/>
          </p:cNvPicPr>
          <p:nvPr/>
        </p:nvPicPr>
        <p:blipFill>
          <a:blip r:embed="rId2"/>
          <a:stretch>
            <a:fillRect/>
          </a:stretch>
        </p:blipFill>
        <p:spPr>
          <a:xfrm>
            <a:off x="357809" y="0"/>
            <a:ext cx="8786191" cy="5143500"/>
          </a:xfrm>
          <a:prstGeom prst="rect">
            <a:avLst/>
          </a:prstGeom>
        </p:spPr>
      </p:pic>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0" y="4793069"/>
            <a:ext cx="457200" cy="273844"/>
          </a:xfrm>
        </p:spPr>
        <p:txBody>
          <a:bodyPr/>
          <a:lstStyle/>
          <a:p>
            <a:fld id="{2066355A-084C-D24E-9AD2-7E4FC41EA627}" type="slidenum">
              <a:rPr lang="en-US" smtClean="0"/>
              <a:pPr/>
              <a:t>76</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728871" y="1054939"/>
            <a:ext cx="4280451" cy="3021533"/>
          </a:xfrm>
          <a:prstGeom prst="rect">
            <a:avLst/>
          </a:prstGeom>
          <a:noFill/>
        </p:spPr>
        <p:txBody>
          <a:bodyPr wrap="square">
            <a:spAutoFit/>
          </a:bodyPr>
          <a:lstStyle/>
          <a:p>
            <a:pPr algn="ctr">
              <a:lnSpc>
                <a:spcPct val="106000"/>
              </a:lnSpc>
              <a:spcAft>
                <a:spcPts val="800"/>
              </a:spcAft>
            </a:pPr>
            <a:r>
              <a:rPr lang="ru-RU" sz="2400" b="1" kern="1200" dirty="0">
                <a:solidFill>
                  <a:srgbClr val="000000"/>
                </a:solidFill>
                <a:effectLst/>
                <a:latin typeface="+mj-lt"/>
                <a:ea typeface="Calibri" panose="020F0502020204030204" pitchFamily="34" charset="0"/>
              </a:rPr>
              <a:t>Добавлена информация в соглашение</a:t>
            </a:r>
            <a:r>
              <a:rPr lang="ru-RU" sz="2400" kern="1200" dirty="0">
                <a:solidFill>
                  <a:srgbClr val="000000"/>
                </a:solidFill>
                <a:effectLst/>
                <a:latin typeface="+mj-lt"/>
                <a:ea typeface="Calibri" panose="020F0502020204030204" pitchFamily="34" charset="0"/>
              </a:rPr>
              <a:t>:</a:t>
            </a:r>
            <a:endParaRPr lang="en-US" sz="2400" kern="1200" dirty="0">
              <a:solidFill>
                <a:srgbClr val="000000"/>
              </a:solidFill>
              <a:effectLst/>
              <a:latin typeface="+mj-lt"/>
              <a:ea typeface="Calibri" panose="020F0502020204030204" pitchFamily="34" charset="0"/>
            </a:endParaRPr>
          </a:p>
          <a:p>
            <a:pPr algn="ctr">
              <a:lnSpc>
                <a:spcPct val="106000"/>
              </a:lnSpc>
              <a:spcAft>
                <a:spcPts val="800"/>
              </a:spcAft>
            </a:pPr>
            <a:endParaRPr lang="ru-RU" sz="2400" dirty="0">
              <a:effectLst/>
              <a:latin typeface="+mj-lt"/>
              <a:ea typeface="Calibri" panose="020F0502020204030204" pitchFamily="34" charset="0"/>
            </a:endParaRPr>
          </a:p>
          <a:p>
            <a:pPr marL="342900" lvl="0" indent="-342900" algn="ctr">
              <a:lnSpc>
                <a:spcPct val="106000"/>
              </a:lnSpc>
              <a:buFont typeface="Calibri" panose="020F0502020204030204" pitchFamily="34" charset="0"/>
              <a:buChar char="-"/>
              <a:tabLst>
                <a:tab pos="457200" algn="l"/>
              </a:tabLst>
            </a:pPr>
            <a:r>
              <a:rPr lang="ru-RU" sz="2400" kern="1200" dirty="0">
                <a:solidFill>
                  <a:srgbClr val="000000"/>
                </a:solidFill>
                <a:effectLst/>
                <a:latin typeface="+mj-lt"/>
                <a:ea typeface="Calibri" panose="020F0502020204030204" pitchFamily="34" charset="0"/>
                <a:cs typeface="Times New Roman" panose="02020603050405020304" pitchFamily="18" charset="0"/>
              </a:rPr>
              <a:t>информацию о сроке размещения извещения об осуществлении закупки, направления приглашения</a:t>
            </a:r>
            <a:endParaRPr lang="ru-RU" sz="24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778CF70-B33C-4FC5-9216-56C29FC25E25}"/>
              </a:ext>
            </a:extLst>
          </p:cNvPr>
          <p:cNvSpPr txBox="1"/>
          <p:nvPr/>
        </p:nvSpPr>
        <p:spPr>
          <a:xfrm>
            <a:off x="457200" y="-26460"/>
            <a:ext cx="6506817" cy="830997"/>
          </a:xfrm>
          <a:prstGeom prst="rect">
            <a:avLst/>
          </a:prstGeom>
          <a:noFill/>
        </p:spPr>
        <p:txBody>
          <a:bodyPr wrap="square">
            <a:spAutoFit/>
          </a:bodyPr>
          <a:lstStyle/>
          <a:p>
            <a:pPr algn="ctr">
              <a:spcAft>
                <a:spcPts val="1200"/>
              </a:spcAft>
            </a:pP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Новые особенности проведения совместных конкурсов и аукционов</a:t>
            </a:r>
          </a:p>
        </p:txBody>
      </p:sp>
    </p:spTree>
    <p:extLst>
      <p:ext uri="{BB962C8B-B14F-4D97-AF65-F5344CB8AC3E}">
        <p14:creationId xmlns:p14="http://schemas.microsoft.com/office/powerpoint/2010/main" val="1800968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77</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657781" y="866185"/>
            <a:ext cx="5624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Электронный аукцион</a:t>
            </a:r>
            <a:endParaRPr lang="ru-RU" sz="1400" b="1" dirty="0">
              <a:latin typeface="Trebuchet MS" panose="020B0603020202020204" pitchFamily="34" charset="0"/>
              <a:cs typeface="Arial" panose="020B0604020202020204" pitchFamily="34" charset="0"/>
            </a:endParaRPr>
          </a:p>
        </p:txBody>
      </p:sp>
      <p:pic>
        <p:nvPicPr>
          <p:cNvPr id="6" name="Рисунок 5" descr="Молоток судьи контур">
            <a:extLst>
              <a:ext uri="{FF2B5EF4-FFF2-40B4-BE49-F238E27FC236}">
                <a16:creationId xmlns:a16="http://schemas.microsoft.com/office/drawing/2014/main" id="{8606CC3A-C579-4245-A644-A0F9A2EFF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456" y="449762"/>
            <a:ext cx="1071683" cy="1071683"/>
          </a:xfrm>
          <a:prstGeom prst="rect">
            <a:avLst/>
          </a:prstGeom>
        </p:spPr>
      </p:pic>
      <p:pic>
        <p:nvPicPr>
          <p:cNvPr id="8" name="Рисунок 7" descr="Рукопожатие контур">
            <a:extLst>
              <a:ext uri="{FF2B5EF4-FFF2-40B4-BE49-F238E27FC236}">
                <a16:creationId xmlns:a16="http://schemas.microsoft.com/office/drawing/2014/main" id="{EFA02EE8-A64A-4DE7-9267-49F9A2CA53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098" y="1521445"/>
            <a:ext cx="914400" cy="914400"/>
          </a:xfrm>
          <a:prstGeom prst="rect">
            <a:avLst/>
          </a:prstGeom>
        </p:spPr>
      </p:pic>
    </p:spTree>
    <p:extLst>
      <p:ext uri="{BB962C8B-B14F-4D97-AF65-F5344CB8AC3E}">
        <p14:creationId xmlns:p14="http://schemas.microsoft.com/office/powerpoint/2010/main" val="2036375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78</a:t>
            </a:fld>
            <a:endParaRPr lang="en-US" dirty="0"/>
          </a:p>
        </p:txBody>
      </p:sp>
      <p:sp>
        <p:nvSpPr>
          <p:cNvPr id="4" name="TextBox 3">
            <a:extLst>
              <a:ext uri="{FF2B5EF4-FFF2-40B4-BE49-F238E27FC236}">
                <a16:creationId xmlns:a16="http://schemas.microsoft.com/office/drawing/2014/main" id="{B31049BB-9DA0-42A9-8B16-5182BC1CC51D}"/>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AC9CA9-F39C-474E-9B0F-F9550F8C150F}"/>
              </a:ext>
            </a:extLst>
          </p:cNvPr>
          <p:cNvSpPr txBox="1"/>
          <p:nvPr/>
        </p:nvSpPr>
        <p:spPr>
          <a:xfrm>
            <a:off x="457200" y="1287755"/>
            <a:ext cx="8404860" cy="3046988"/>
          </a:xfrm>
          <a:prstGeom prst="rect">
            <a:avLst/>
          </a:prstGeom>
          <a:noFill/>
        </p:spPr>
        <p:txBody>
          <a:bodyPr wrap="square">
            <a:spAutoFit/>
          </a:bodyPr>
          <a:lstStyle/>
          <a:p>
            <a:pPr>
              <a:spcAft>
                <a:spcPts val="1200"/>
              </a:spcAft>
            </a:pPr>
            <a:r>
              <a:rPr lang="ru-RU" sz="1800" b="1" kern="1200" dirty="0">
                <a:effectLst/>
                <a:latin typeface="Times New Roman" panose="02020603050405020304" pitchFamily="18" charset="0"/>
                <a:ea typeface="Times New Roman" panose="02020603050405020304" pitchFamily="18" charset="0"/>
              </a:rPr>
              <a:t>Срок подачи заявок остается прежним –</a:t>
            </a:r>
            <a:r>
              <a:rPr lang="ru-RU" sz="1800" kern="1200" dirty="0">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15 дней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больше 300млн. руб. или 2 млрд. руб. на стройку)</a:t>
            </a:r>
            <a:r>
              <a:rPr lang="ru-RU" sz="1800" b="1" kern="1200" dirty="0">
                <a:solidFill>
                  <a:srgbClr val="000000"/>
                </a:solidFill>
                <a:effectLst/>
                <a:latin typeface="Times New Roman" panose="02020603050405020304" pitchFamily="18" charset="0"/>
                <a:ea typeface="Times New Roman" panose="02020603050405020304" pitchFamily="18" charset="0"/>
              </a:rPr>
              <a:t> / 7 дней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НЕ больше 300млн. руб. или 2 млрд. руб. на стройку)</a:t>
            </a:r>
            <a:endParaRPr lang="ru-RU" sz="1800" dirty="0">
              <a:effectLst/>
              <a:latin typeface="Calibri" panose="020F0502020204030204" pitchFamily="34" charset="0"/>
              <a:ea typeface="Calibri" panose="020F0502020204030204" pitchFamily="34" charset="0"/>
            </a:endParaRPr>
          </a:p>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Заявка больше не разделяется на первую и вторую часть.</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После окончания срока подачи заявок следует </a:t>
            </a:r>
            <a:r>
              <a:rPr lang="ru-RU" sz="1800" u="sng" kern="1200" dirty="0">
                <a:solidFill>
                  <a:srgbClr val="000000"/>
                </a:solidFill>
                <a:effectLst/>
                <a:latin typeface="Times New Roman" panose="02020603050405020304" pitchFamily="18" charset="0"/>
                <a:ea typeface="Times New Roman" panose="02020603050405020304" pitchFamily="18" charset="0"/>
              </a:rPr>
              <a:t>процедура подачи предложений о цене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 либо о сумме цен ТРУ, которая </a:t>
            </a:r>
            <a:r>
              <a:rPr lang="ru-RU" sz="1800" u="sng" kern="1200" dirty="0">
                <a:solidFill>
                  <a:srgbClr val="000000"/>
                </a:solidFill>
                <a:effectLst/>
                <a:latin typeface="Times New Roman" panose="02020603050405020304" pitchFamily="18" charset="0"/>
                <a:ea typeface="Times New Roman" panose="02020603050405020304" pitchFamily="18" charset="0"/>
              </a:rPr>
              <a:t>проводится через 2 часа после окончания подачи заявок</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случае если не подано заявок или подана только одна заявка – подача окончательных ценовых предложений не проводится.</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45924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79</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516835" y="766090"/>
            <a:ext cx="8404860" cy="4185761"/>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ТОРГИ:</a:t>
            </a:r>
            <a:endParaRPr lang="ru-RU" sz="105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Размер снижения</a:t>
            </a:r>
            <a:r>
              <a:rPr lang="ru-RU" sz="1800" kern="1200" dirty="0">
                <a:solidFill>
                  <a:srgbClr val="000000"/>
                </a:solidFill>
                <a:effectLst/>
                <a:latin typeface="Times New Roman" panose="02020603050405020304" pitchFamily="18" charset="0"/>
                <a:ea typeface="Times New Roman" panose="02020603050405020304" pitchFamily="18" charset="0"/>
              </a:rPr>
              <a:t> при подачи ценового предложения остается неизменным – от 0.5% до 5% от НМЦК (шаг аукциона)</a:t>
            </a:r>
          </a:p>
          <a:p>
            <a:pPr marL="342900" lvl="0" indent="-342900">
              <a:spcAft>
                <a:spcPts val="12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Время подачи ЦП</a:t>
            </a:r>
            <a:r>
              <a:rPr lang="ru-RU" sz="1800" kern="1200" dirty="0">
                <a:solidFill>
                  <a:srgbClr val="000000"/>
                </a:solidFill>
                <a:effectLst/>
                <a:latin typeface="Times New Roman" panose="02020603050405020304" pitchFamily="18" charset="0"/>
                <a:ea typeface="Times New Roman" panose="02020603050405020304" pitchFamily="18" charset="0"/>
              </a:rPr>
              <a:t> на торгах составляет </a:t>
            </a:r>
            <a:r>
              <a:rPr lang="ru-RU" sz="1800" b="1" kern="1200" dirty="0">
                <a:solidFill>
                  <a:srgbClr val="000000"/>
                </a:solidFill>
                <a:effectLst/>
                <a:latin typeface="Times New Roman" panose="02020603050405020304" pitchFamily="18" charset="0"/>
                <a:ea typeface="Times New Roman" panose="02020603050405020304" pitchFamily="18" charset="0"/>
              </a:rPr>
              <a:t>4 минуты</a:t>
            </a:r>
            <a:r>
              <a:rPr lang="ru-RU" sz="1800" kern="1200" dirty="0">
                <a:solidFill>
                  <a:srgbClr val="000000"/>
                </a:solidFill>
                <a:effectLst/>
                <a:latin typeface="Times New Roman" panose="02020603050405020304" pitchFamily="18" charset="0"/>
                <a:ea typeface="Times New Roman" panose="02020603050405020304" pitchFamily="18" charset="0"/>
              </a:rPr>
              <a:t> с продлением этого времени, если подано улучшенное предложение о цене.</a:t>
            </a:r>
          </a:p>
          <a:p>
            <a:pPr marL="342900" lvl="0" indent="-342900">
              <a:spcAft>
                <a:spcPts val="12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По истечении</a:t>
            </a:r>
            <a:r>
              <a:rPr lang="ru-RU" sz="1800" kern="1200" dirty="0">
                <a:solidFill>
                  <a:srgbClr val="000000"/>
                </a:solidFill>
                <a:effectLst/>
                <a:latin typeface="Times New Roman" panose="02020603050405020304" pitchFamily="18" charset="0"/>
                <a:ea typeface="Times New Roman" panose="02020603050405020304" pitchFamily="18" charset="0"/>
              </a:rPr>
              <a:t> отведенных на улучшение цены 4-х минут (в случае если никто из участников больше не предлагает улучшенную цену) отводится еще </a:t>
            </a:r>
            <a:r>
              <a:rPr lang="ru-RU" sz="1800" b="1" kern="1200" dirty="0">
                <a:solidFill>
                  <a:srgbClr val="000000"/>
                </a:solidFill>
                <a:effectLst/>
                <a:latin typeface="Times New Roman" panose="02020603050405020304" pitchFamily="18" charset="0"/>
                <a:ea typeface="Times New Roman" panose="02020603050405020304" pitchFamily="18" charset="0"/>
              </a:rPr>
              <a:t>дополнительные 10 минут</a:t>
            </a:r>
            <a:r>
              <a:rPr lang="ru-RU" sz="1800" kern="1200" dirty="0">
                <a:solidFill>
                  <a:srgbClr val="000000"/>
                </a:solidFill>
                <a:effectLst/>
                <a:latin typeface="Times New Roman" panose="02020603050405020304" pitchFamily="18" charset="0"/>
                <a:ea typeface="Times New Roman" panose="02020603050405020304" pitchFamily="18" charset="0"/>
              </a:rPr>
              <a:t>, где участник вправе подать </a:t>
            </a:r>
            <a:r>
              <a:rPr lang="ru-RU" sz="1800" b="1" kern="1200" dirty="0">
                <a:solidFill>
                  <a:srgbClr val="000000"/>
                </a:solidFill>
                <a:effectLst/>
                <a:latin typeface="Times New Roman" panose="02020603050405020304" pitchFamily="18" charset="0"/>
                <a:ea typeface="Times New Roman" panose="02020603050405020304" pitchFamily="18" charset="0"/>
              </a:rPr>
              <a:t>только одно ценовое</a:t>
            </a:r>
            <a:r>
              <a:rPr lang="ru-RU" sz="1800" kern="1200" dirty="0">
                <a:solidFill>
                  <a:srgbClr val="000000"/>
                </a:solidFill>
                <a:effectLst/>
                <a:latin typeface="Times New Roman" panose="02020603050405020304" pitchFamily="18" charset="0"/>
                <a:ea typeface="Times New Roman" panose="02020603050405020304" pitchFamily="18" charset="0"/>
              </a:rPr>
              <a:t> предложение не ниже минимального, поступившего во время приема ценовых предложений.</a:t>
            </a:r>
            <a:endParaRPr lang="ru-RU"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70808A81-125F-47D9-84D3-14B34F14D4FE}"/>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78917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8E1FA1B-2CD2-4616-A822-569330347663}"/>
              </a:ext>
            </a:extLst>
          </p:cNvPr>
          <p:cNvSpPr>
            <a:spLocks noGrp="1"/>
          </p:cNvSpPr>
          <p:nvPr>
            <p:ph type="sldNum" sz="quarter" idx="12"/>
          </p:nvPr>
        </p:nvSpPr>
        <p:spPr/>
        <p:txBody>
          <a:bodyPr/>
          <a:lstStyle/>
          <a:p>
            <a:fld id="{2066355A-084C-D24E-9AD2-7E4FC41EA627}" type="slidenum">
              <a:rPr lang="en-US" smtClean="0"/>
              <a:pPr/>
              <a:t>8</a:t>
            </a:fld>
            <a:endParaRPr lang="en-US" dirty="0"/>
          </a:p>
        </p:txBody>
      </p:sp>
      <p:sp>
        <p:nvSpPr>
          <p:cNvPr id="8" name="TextBox 7">
            <a:extLst>
              <a:ext uri="{FF2B5EF4-FFF2-40B4-BE49-F238E27FC236}">
                <a16:creationId xmlns:a16="http://schemas.microsoft.com/office/drawing/2014/main" id="{8207C73E-3983-46BF-82F3-FB9055459E13}"/>
              </a:ext>
            </a:extLst>
          </p:cNvPr>
          <p:cNvSpPr txBox="1"/>
          <p:nvPr/>
        </p:nvSpPr>
        <p:spPr>
          <a:xfrm>
            <a:off x="921068" y="1214985"/>
            <a:ext cx="7660640" cy="1477328"/>
          </a:xfrm>
          <a:prstGeom prst="rect">
            <a:avLst/>
          </a:prstGeom>
          <a:noFill/>
          <a:ln w="28575">
            <a:solidFill>
              <a:schemeClr val="accent1"/>
            </a:solidFill>
          </a:ln>
        </p:spPr>
        <p:txBody>
          <a:bodyPr wrap="square">
            <a:spAutoFit/>
          </a:bodyPr>
          <a:lstStyle/>
          <a:p>
            <a:r>
              <a:rPr lang="ru-RU" sz="1800" b="1" dirty="0">
                <a:effectLst/>
                <a:latin typeface="Calibri" panose="020F0502020204030204" pitchFamily="34" charset="0"/>
                <a:ea typeface="Calibri" panose="020F0502020204030204" pitchFamily="34" charset="0"/>
                <a:cs typeface="Times New Roman" panose="02020603050405020304" pitchFamily="18" charset="0"/>
              </a:rPr>
              <a:t>Отдельный этап исполнения контракта </a:t>
            </a:r>
            <a:r>
              <a:rPr lang="ru-RU" sz="1800" dirty="0">
                <a:effectLst/>
                <a:latin typeface="Calibri" panose="020F0502020204030204" pitchFamily="34" charset="0"/>
                <a:ea typeface="Calibri" panose="020F0502020204030204" pitchFamily="34" charset="0"/>
                <a:cs typeface="Times New Roman" panose="02020603050405020304" pitchFamily="18" charset="0"/>
              </a:rPr>
              <a:t>- часть обязательства поставщика (подрядчика, исполнителя), в отношении которого контрактом установлена обязанность заказчика обеспечить приемку (с оформлением в соответствии с Законом №44-ФЗ документа о приемке) и оплату поставленного товара, выполненной работы, оказанной услуги.</a:t>
            </a:r>
            <a:endParaRPr lang="ru-RU" dirty="0"/>
          </a:p>
        </p:txBody>
      </p:sp>
      <p:sp>
        <p:nvSpPr>
          <p:cNvPr id="5" name="TextBox 4">
            <a:extLst>
              <a:ext uri="{FF2B5EF4-FFF2-40B4-BE49-F238E27FC236}">
                <a16:creationId xmlns:a16="http://schemas.microsoft.com/office/drawing/2014/main" id="{3F251996-BFF2-4F3F-ACDD-80C4CBCCC0AF}"/>
              </a:ext>
            </a:extLst>
          </p:cNvPr>
          <p:cNvSpPr txBox="1"/>
          <p:nvPr/>
        </p:nvSpPr>
        <p:spPr>
          <a:xfrm>
            <a:off x="358836" y="-22804"/>
            <a:ext cx="6572051" cy="470000"/>
          </a:xfrm>
          <a:prstGeom prst="rect">
            <a:avLst/>
          </a:prstGeom>
          <a:noFill/>
        </p:spPr>
        <p:txBody>
          <a:bodyPr wrap="square" rtlCol="0">
            <a:spAutoFit/>
          </a:bodyPr>
          <a:lstStyle/>
          <a:p>
            <a:pPr>
              <a:lnSpc>
                <a:spcPct val="107000"/>
              </a:lnSpc>
              <a:spcAft>
                <a:spcPts val="800"/>
              </a:spcAft>
            </a:pPr>
            <a:r>
              <a:rPr lang="ru-RU"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Новые определения в законе 44-ФЗ</a:t>
            </a:r>
          </a:p>
        </p:txBody>
      </p:sp>
      <p:pic>
        <p:nvPicPr>
          <p:cNvPr id="4" name="Рисунок 3" descr="Иерархия со сплошной заливкой">
            <a:extLst>
              <a:ext uri="{FF2B5EF4-FFF2-40B4-BE49-F238E27FC236}">
                <a16:creationId xmlns:a16="http://schemas.microsoft.com/office/drawing/2014/main" id="{17A6A99C-A165-43B8-9502-41946D9A8F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6443" y="3310414"/>
            <a:ext cx="1676401" cy="1676401"/>
          </a:xfrm>
          <a:prstGeom prst="rect">
            <a:avLst/>
          </a:prstGeom>
        </p:spPr>
      </p:pic>
    </p:spTree>
    <p:extLst>
      <p:ext uri="{BB962C8B-B14F-4D97-AF65-F5344CB8AC3E}">
        <p14:creationId xmlns:p14="http://schemas.microsoft.com/office/powerpoint/2010/main" val="2402947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80</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457200" y="680740"/>
            <a:ext cx="8404860" cy="4185761"/>
          </a:xfrm>
          <a:prstGeom prst="rect">
            <a:avLst/>
          </a:prstGeom>
          <a:noFill/>
        </p:spPr>
        <p:txBody>
          <a:bodyPr wrap="square">
            <a:spAutoFit/>
          </a:bodyPr>
          <a:lstStyle/>
          <a:p>
            <a:pPr lvl="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ТОРГИ:</a:t>
            </a: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Общий срок</a:t>
            </a:r>
            <a:r>
              <a:rPr lang="ru-RU" sz="1800" kern="1200" dirty="0">
                <a:solidFill>
                  <a:srgbClr val="000000"/>
                </a:solidFill>
                <a:effectLst/>
                <a:latin typeface="Times New Roman" panose="02020603050405020304" pitchFamily="18" charset="0"/>
                <a:ea typeface="Times New Roman" panose="02020603050405020304" pitchFamily="18" charset="0"/>
              </a:rPr>
              <a:t> подачи ценовых предложений не должен превышать более </a:t>
            </a:r>
            <a:r>
              <a:rPr lang="ru-RU" sz="1800" b="1" kern="1200" dirty="0">
                <a:solidFill>
                  <a:srgbClr val="000000"/>
                </a:solidFill>
                <a:effectLst/>
                <a:latin typeface="Times New Roman" panose="02020603050405020304" pitchFamily="18" charset="0"/>
                <a:ea typeface="Times New Roman" panose="02020603050405020304" pitchFamily="18" charset="0"/>
              </a:rPr>
              <a:t>5 часов</a:t>
            </a:r>
            <a:r>
              <a:rPr lang="ru-RU" sz="1800" kern="1200" dirty="0">
                <a:solidFill>
                  <a:srgbClr val="000000"/>
                </a:solidFill>
                <a:effectLst/>
                <a:latin typeface="Times New Roman" panose="02020603050405020304" pitchFamily="18" charset="0"/>
                <a:ea typeface="Times New Roman" panose="02020603050405020304" pitchFamily="18" charset="0"/>
              </a:rPr>
              <a:t>.</a:t>
            </a:r>
          </a:p>
          <a:p>
            <a:pPr marL="342900" lvl="0" indent="-342900">
              <a:spcAft>
                <a:spcPts val="1200"/>
              </a:spcAft>
              <a:buFont typeface="Wingdings" panose="05000000000000000000" pitchFamily="2" charset="2"/>
              <a:buChar char=""/>
            </a:pPr>
            <a:endParaRPr lang="ru-RU" sz="9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Если участник не подавал</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ценовых предложений</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то его предложение о цене контракта является НМЦК</a:t>
            </a:r>
            <a:r>
              <a:rPr lang="ru-RU" sz="1800" kern="1200" dirty="0">
                <a:solidFill>
                  <a:srgbClr val="000000"/>
                </a:solidFill>
                <a:effectLst/>
                <a:latin typeface="Times New Roman" panose="02020603050405020304" pitchFamily="18" charset="0"/>
                <a:ea typeface="Times New Roman" panose="02020603050405020304" pitchFamily="18" charset="0"/>
              </a:rPr>
              <a:t>.</a:t>
            </a:r>
          </a:p>
          <a:p>
            <a:pPr marL="342900" lvl="0" indent="-342900">
              <a:spcAft>
                <a:spcPts val="1200"/>
              </a:spcAft>
              <a:buFont typeface="Wingdings" panose="05000000000000000000" pitchFamily="2" charset="2"/>
              <a:buChar char=""/>
            </a:pPr>
            <a:endParaRPr lang="ru-RU" sz="9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Торги на право заключения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 (торги на повышение) остаются неизменными, за исключением положения о том, что участник не может предложить цену выше предельно разрешенной для свершения им крупной сделки. Предел торгов на повышение для всех участников составляет 100 млн. руб., максимальный шаг на таких торгах составляет 5 млн. руб., минимального размера шага – нет.</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99E6DB4-7AFA-4DC7-BB3F-FC4FC216C7C1}"/>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4851553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81</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457199" y="1054300"/>
            <a:ext cx="8404860" cy="3877985"/>
          </a:xfrm>
          <a:prstGeom prst="rect">
            <a:avLst/>
          </a:prstGeom>
          <a:noFill/>
        </p:spPr>
        <p:txBody>
          <a:bodyPr wrap="square">
            <a:spAutoFit/>
          </a:bodyPr>
          <a:lstStyle/>
          <a:p>
            <a:pPr>
              <a:spcAft>
                <a:spcPts val="1200"/>
              </a:spcAft>
            </a:pPr>
            <a:r>
              <a:rPr lang="ru-RU" sz="1800" dirty="0">
                <a:effectLst/>
                <a:latin typeface="Times New Roman" panose="02020603050405020304" pitchFamily="18" charset="0"/>
                <a:ea typeface="Times New Roman" panose="02020603050405020304" pitchFamily="18" charset="0"/>
              </a:rPr>
              <a:t>После завершения процедуры подачи предложений о цене контракта - оператор площадки формирует протокол подачи ценовых предложений.</a:t>
            </a:r>
          </a:p>
          <a:p>
            <a:pPr>
              <a:spcAft>
                <a:spcPts val="1200"/>
              </a:spcAft>
            </a:pPr>
            <a:r>
              <a:rPr lang="ru-RU" sz="1800" dirty="0">
                <a:effectLst/>
                <a:latin typeface="Times New Roman" panose="02020603050405020304" pitchFamily="18" charset="0"/>
                <a:ea typeface="Times New Roman" panose="02020603050405020304" pitchFamily="18" charset="0"/>
              </a:rPr>
              <a:t>После этапа подачи предложений о цене контракта либо о сумме цен единиц ТРУ следует этап подведения итогов, который подразумевает рассмотрение комиссией по осуществлению закупок поданных заявок и принятия решения о соответствии поданных заявок требованиям извещения или о признании заявок несоответствующим требованиям извещения. Если на участие в аукционе подана только одна заявка, то данный этап начинается после окончания подачи заявок,</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Срок рассмотрения заявок составляет не более 2-х рабочих дней </a:t>
            </a:r>
            <a:r>
              <a:rPr lang="ru-RU" sz="1800" b="1" kern="1200" dirty="0">
                <a:solidFill>
                  <a:srgbClr val="000000"/>
                </a:solidFill>
                <a:effectLst/>
                <a:latin typeface="Times New Roman" panose="02020603050405020304" pitchFamily="18" charset="0"/>
                <a:ea typeface="Times New Roman" panose="02020603050405020304" pitchFamily="18" charset="0"/>
              </a:rPr>
              <a:t>со дня, следующего за датой окончания срока подачи заявок на участие в закупке и не более указанного в извещении.</a:t>
            </a:r>
            <a:endParaRPr lang="ru-RU" sz="1800" dirty="0">
              <a:effectLst/>
              <a:latin typeface="Calibri" panose="020F0502020204030204" pitchFamily="34" charset="0"/>
              <a:ea typeface="Calibri" panose="020F0502020204030204" pitchFamily="34" charset="0"/>
            </a:endParaRPr>
          </a:p>
          <a:p>
            <a:pPr>
              <a:spcAft>
                <a:spcPts val="1200"/>
              </a:spcAft>
            </a:pP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C66CBA7-8E4C-4D44-BD14-DAE3A70B81A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091789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35191E5-D1C2-4A3F-B902-C6CEAAE4C3AF}"/>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82</a:t>
            </a:fld>
            <a:endParaRPr lang="en-US" dirty="0"/>
          </a:p>
        </p:txBody>
      </p:sp>
      <p:sp>
        <p:nvSpPr>
          <p:cNvPr id="4" name="TextBox 3">
            <a:extLst>
              <a:ext uri="{FF2B5EF4-FFF2-40B4-BE49-F238E27FC236}">
                <a16:creationId xmlns:a16="http://schemas.microsoft.com/office/drawing/2014/main" id="{64AA6880-E5B0-4F8D-A3A2-BA9372377E25}"/>
              </a:ext>
            </a:extLst>
          </p:cNvPr>
          <p:cNvSpPr txBox="1"/>
          <p:nvPr/>
        </p:nvSpPr>
        <p:spPr>
          <a:xfrm>
            <a:off x="299201" y="80576"/>
            <a:ext cx="8785164" cy="5062924"/>
          </a:xfrm>
          <a:prstGeom prst="rect">
            <a:avLst/>
          </a:prstGeom>
          <a:noFill/>
        </p:spPr>
        <p:txBody>
          <a:bodyPr wrap="square">
            <a:spAutoFit/>
          </a:bodyPr>
          <a:lstStyle/>
          <a:p>
            <a:r>
              <a:rPr lang="ru-RU" sz="1600" b="1" kern="1200" dirty="0">
                <a:solidFill>
                  <a:srgbClr val="FF0000"/>
                </a:solidFill>
                <a:effectLst/>
                <a:latin typeface="Times New Roman" panose="02020603050405020304" pitchFamily="18" charset="0"/>
                <a:ea typeface="Times New Roman" panose="02020603050405020304" pitchFamily="18" charset="0"/>
              </a:rPr>
              <a:t>Заявка подлежит отстранению</a:t>
            </a:r>
            <a:r>
              <a:rPr lang="ru-RU" sz="1600" kern="1200" dirty="0">
                <a:solidFill>
                  <a:srgbClr val="FF0000"/>
                </a:solidFill>
                <a:effectLst/>
                <a:latin typeface="Times New Roman" panose="02020603050405020304" pitchFamily="18" charset="0"/>
                <a:ea typeface="Times New Roman" panose="02020603050405020304" pitchFamily="18" charset="0"/>
              </a:rPr>
              <a:t> </a:t>
            </a:r>
            <a:r>
              <a:rPr lang="ru-RU" sz="1600" kern="1200" dirty="0">
                <a:solidFill>
                  <a:srgbClr val="000000"/>
                </a:solidFill>
                <a:effectLst/>
                <a:latin typeface="Times New Roman" panose="02020603050405020304" pitchFamily="18" charset="0"/>
                <a:ea typeface="Times New Roman" panose="02020603050405020304" pitchFamily="18" charset="0"/>
              </a:rPr>
              <a:t>в 8-ми случаях предусмотренных </a:t>
            </a:r>
            <a:r>
              <a:rPr lang="ru-RU" sz="1600" kern="1200" dirty="0" err="1">
                <a:solidFill>
                  <a:srgbClr val="000000"/>
                </a:solidFill>
                <a:effectLst/>
                <a:latin typeface="Times New Roman" panose="02020603050405020304" pitchFamily="18" charset="0"/>
                <a:ea typeface="Times New Roman" panose="02020603050405020304" pitchFamily="18" charset="0"/>
              </a:rPr>
              <a:t>пп</a:t>
            </a:r>
            <a:r>
              <a:rPr lang="ru-RU" sz="1600" kern="1200" dirty="0">
                <a:solidFill>
                  <a:srgbClr val="000000"/>
                </a:solidFill>
                <a:effectLst/>
                <a:latin typeface="Times New Roman" panose="02020603050405020304" pitchFamily="18" charset="0"/>
                <a:ea typeface="Times New Roman" panose="02020603050405020304" pitchFamily="18" charset="0"/>
              </a:rPr>
              <a:t>.</a:t>
            </a:r>
          </a:p>
          <a:p>
            <a:r>
              <a:rPr lang="ru-RU" sz="1600" kern="1200" dirty="0">
                <a:solidFill>
                  <a:srgbClr val="000000"/>
                </a:solidFill>
                <a:effectLst/>
                <a:latin typeface="Times New Roman" panose="02020603050405020304" pitchFamily="18" charset="0"/>
                <a:ea typeface="Times New Roman" panose="02020603050405020304" pitchFamily="18" charset="0"/>
              </a:rPr>
              <a:t> 1-8 ч. 12 статьи 48 (</a:t>
            </a:r>
            <a:r>
              <a:rPr lang="ru-RU" sz="1600" i="1" kern="1200" dirty="0">
                <a:solidFill>
                  <a:srgbClr val="000000"/>
                </a:solidFill>
                <a:effectLst/>
                <a:latin typeface="Times New Roman" panose="02020603050405020304" pitchFamily="18" charset="0"/>
                <a:ea typeface="Times New Roman" panose="02020603050405020304" pitchFamily="18" charset="0"/>
              </a:rPr>
              <a:t>Проведение электронного конкурса</a:t>
            </a:r>
            <a:r>
              <a:rPr lang="ru-RU" sz="1600" kern="12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Calibri" panose="020F0502020204030204" pitchFamily="34" charset="0"/>
              <a:ea typeface="Calibri" panose="020F0502020204030204" pitchFamily="34" charset="0"/>
            </a:endParaRPr>
          </a:p>
          <a:p>
            <a:r>
              <a:rPr lang="ru-RU" sz="1600" kern="1200" dirty="0">
                <a:solidFill>
                  <a:srgbClr val="000000"/>
                </a:solidFill>
                <a:effectLst/>
                <a:latin typeface="Times New Roman" panose="02020603050405020304" pitchFamily="18" charset="0"/>
                <a:ea typeface="Times New Roman" panose="02020603050405020304" pitchFamily="18" charset="0"/>
              </a:rPr>
              <a:t> </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информации и документов требованиям извещения (кроме тех, которые направляются оператором заказчику самостоятельно)</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требованиям извещения информации и документов, которые не включаются в состав заявки участником самостоятельно, а направляются заказчику оператором. (например, документы по ч. 2 и 2.1 ст. 31)</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Несоответствие участника закупки требованиям, установленным в извещении в соответствии с ч. 1 ст. 31, а также требованиям по ч. 1.1, 2 и 2.1 ст. 31(при наличии таких требований)</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В соответствии с НПА, принятыми по ст. 14 Закона №44-ФЗ</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Непредоставление информации и документов, подтверждающих страну происхождения при установленных запретах по ст. 14 Закона №44-ФЗ</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Выявления отнесения участника закупки к организациям, предусмотренным п. 4 ст. 2 Федерального закона от 04.06.2018 года N 127-ФЗ "О мерах воздействия (противодействия) на недружественные действия Соединенных Штатов Америки и иных иностранных государств"</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Отказ от принятия независимой гарантии (случаи предусмотрены ч. 6 ст. 45 Закона №44-ФЗ)</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Выявление недостоверной информации в составе заявки</a:t>
            </a:r>
            <a:endParaRPr lang="ru-RU"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9380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83</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358836" y="705138"/>
            <a:ext cx="8785164" cy="4247317"/>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По результатам принятия решения о соответствии заявок требованиям извещения, а также принимая во внимание протокол подачи ценовых предложений – комиссия по осуществлению закупок присваивает каждой не отклонённой заявке порядковый номер по мере возрастания предложения о цене контракта и </a:t>
            </a:r>
            <a:r>
              <a:rPr lang="ru-RU" sz="1800" b="1" kern="1200" dirty="0">
                <a:solidFill>
                  <a:srgbClr val="000000"/>
                </a:solidFill>
                <a:effectLst/>
                <a:latin typeface="Times New Roman" panose="02020603050405020304" pitchFamily="18" charset="0"/>
                <a:ea typeface="Times New Roman" panose="02020603050405020304" pitchFamily="18" charset="0"/>
              </a:rPr>
              <a:t>с учетом НПА, принятых в соответствии со ст. 14 Закона №44-ФЗ.</a:t>
            </a:r>
            <a:r>
              <a:rPr lang="ru-RU" sz="1800" kern="1200" dirty="0">
                <a:solidFill>
                  <a:srgbClr val="000000"/>
                </a:solidFill>
                <a:effectLst/>
                <a:latin typeface="Times New Roman" panose="02020603050405020304" pitchFamily="18" charset="0"/>
                <a:ea typeface="Times New Roman" panose="02020603050405020304" pitchFamily="18" charset="0"/>
              </a:rPr>
              <a:t> </a:t>
            </a:r>
          </a:p>
          <a:p>
            <a:endParaRPr lang="ru-RU" sz="1800" kern="1200" dirty="0">
              <a:solidFill>
                <a:srgbClr val="000000"/>
              </a:solidFill>
              <a:effectLst/>
              <a:latin typeface="Times New Roman" panose="02020603050405020304" pitchFamily="18" charset="0"/>
              <a:ea typeface="Times New Roman" panose="02020603050405020304" pitchFamily="18"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Протокол подведения итогов формируется заказчиком с использованием электронной площадки и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Участник может подать запрос о разъяснении результатов рассмотрения его заявки через электронную площадку не позднее даты заключения контракта. Ответ на такой запрос направляется через площадку не позднее 2-х рабочих дней со дня получения запроса заказчиком.</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CD19D7E-92A5-492A-9F71-76DEB6CAA53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6193666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0" y="4793069"/>
            <a:ext cx="411844" cy="273844"/>
          </a:xfrm>
        </p:spPr>
        <p:txBody>
          <a:bodyPr/>
          <a:lstStyle/>
          <a:p>
            <a:fld id="{2066355A-084C-D24E-9AD2-7E4FC41EA627}" type="slidenum">
              <a:rPr lang="en-US" smtClean="0"/>
              <a:pPr/>
              <a:t>84</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411844" y="698512"/>
            <a:ext cx="8785165" cy="4401205"/>
          </a:xfrm>
          <a:prstGeom prst="rect">
            <a:avLst/>
          </a:prstGeom>
          <a:noFill/>
        </p:spPr>
        <p:txBody>
          <a:bodyPr wrap="square">
            <a:spAutoFit/>
          </a:bodyPr>
          <a:lstStyle/>
          <a:p>
            <a:pPr>
              <a:spcAft>
                <a:spcPts val="1200"/>
              </a:spcAft>
            </a:pPr>
            <a:r>
              <a:rPr lang="ru-RU" sz="1800" kern="1200" dirty="0">
                <a:solidFill>
                  <a:srgbClr val="000000"/>
                </a:solidFill>
                <a:effectLst/>
                <a:latin typeface="+mj-lt"/>
                <a:ea typeface="Times New Roman" panose="02020603050405020304" pitchFamily="18" charset="0"/>
              </a:rPr>
              <a:t>Заказчик формирует протокол подведения итогов, </a:t>
            </a:r>
            <a:r>
              <a:rPr lang="ru-RU" sz="1800" u="sng" kern="1200" dirty="0">
                <a:solidFill>
                  <a:srgbClr val="000000"/>
                </a:solidFill>
                <a:effectLst/>
                <a:latin typeface="+mj-lt"/>
                <a:ea typeface="Times New Roman" panose="02020603050405020304" pitchFamily="18" charset="0"/>
              </a:rPr>
              <a:t>который подписывается электронными подписями членов закупочной комиссии</a:t>
            </a:r>
            <a:r>
              <a:rPr lang="ru-RU" sz="1800" kern="1200" dirty="0">
                <a:solidFill>
                  <a:srgbClr val="000000"/>
                </a:solidFill>
                <a:effectLst/>
                <a:latin typeface="+mj-lt"/>
                <a:ea typeface="Times New Roman" panose="02020603050405020304" pitchFamily="18" charset="0"/>
              </a:rPr>
              <a:t> если:</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подана 1 заявка;</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только 1 заявка признана соответствующей требованиям извещения;</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при рассмотрении отклонены все заявки.</a:t>
            </a:r>
            <a:endParaRPr lang="ru-RU" sz="1800" dirty="0">
              <a:effectLst/>
              <a:latin typeface="+mj-lt"/>
              <a:ea typeface="Calibri" panose="020F0502020204030204" pitchFamily="34" charset="0"/>
            </a:endParaRPr>
          </a:p>
          <a:p>
            <a:pPr>
              <a:spcBef>
                <a:spcPts val="1200"/>
              </a:spcBef>
              <a:spcAft>
                <a:spcPts val="1200"/>
              </a:spcAft>
            </a:pPr>
            <a:r>
              <a:rPr lang="ru-RU" sz="1800" kern="1200" dirty="0">
                <a:solidFill>
                  <a:srgbClr val="000000"/>
                </a:solidFill>
                <a:effectLst/>
                <a:latin typeface="+mj-lt"/>
                <a:ea typeface="Times New Roman" panose="02020603050405020304" pitchFamily="18" charset="0"/>
              </a:rPr>
              <a:t>Заказчик формирует протокол подведения итогов, </a:t>
            </a:r>
            <a:r>
              <a:rPr lang="ru-RU" sz="1800" b="1" u="sng" kern="1200" dirty="0">
                <a:solidFill>
                  <a:srgbClr val="000000"/>
                </a:solidFill>
                <a:effectLst/>
                <a:latin typeface="+mj-lt"/>
                <a:ea typeface="Times New Roman" panose="02020603050405020304" pitchFamily="18" charset="0"/>
              </a:rPr>
              <a:t>без подписания</a:t>
            </a:r>
            <a:r>
              <a:rPr lang="ru-RU" sz="1800" u="sng" kern="1200" dirty="0">
                <a:solidFill>
                  <a:srgbClr val="000000"/>
                </a:solidFill>
                <a:effectLst/>
                <a:latin typeface="+mj-lt"/>
                <a:ea typeface="Times New Roman" panose="02020603050405020304" pitchFamily="18" charset="0"/>
              </a:rPr>
              <a:t> закупочной комиссии</a:t>
            </a:r>
            <a:r>
              <a:rPr lang="ru-RU" sz="1800" kern="1200" dirty="0">
                <a:solidFill>
                  <a:srgbClr val="000000"/>
                </a:solidFill>
                <a:effectLst/>
                <a:latin typeface="+mj-lt"/>
                <a:ea typeface="Times New Roman" panose="02020603050405020304" pitchFamily="18" charset="0"/>
              </a:rPr>
              <a:t> если:</a:t>
            </a:r>
            <a:endParaRPr lang="ru-RU" sz="1800" dirty="0">
              <a:effectLst/>
              <a:latin typeface="+mj-lt"/>
              <a:ea typeface="Calibri" panose="020F0502020204030204" pitchFamily="34" charset="0"/>
            </a:endParaRPr>
          </a:p>
          <a:p>
            <a:pPr>
              <a:spcAft>
                <a:spcPts val="1200"/>
              </a:spcAft>
            </a:pPr>
            <a:r>
              <a:rPr lang="ru-RU" sz="1800" kern="1200" dirty="0">
                <a:solidFill>
                  <a:srgbClr val="000000"/>
                </a:solidFill>
                <a:effectLst/>
                <a:latin typeface="+mj-lt"/>
                <a:ea typeface="Times New Roman" panose="02020603050405020304" pitchFamily="18" charset="0"/>
              </a:rPr>
              <a:t>- не подано ни одной заявки</a:t>
            </a:r>
            <a:endParaRPr lang="ru-RU" sz="1800" dirty="0">
              <a:effectLst/>
              <a:latin typeface="+mj-lt"/>
              <a:ea typeface="Calibri" panose="020F0502020204030204" pitchFamily="34" charset="0"/>
            </a:endParaRPr>
          </a:p>
          <a:p>
            <a:r>
              <a:rPr lang="ru-RU" sz="1600" kern="1200" dirty="0">
                <a:solidFill>
                  <a:srgbClr val="000000"/>
                </a:solidFill>
                <a:effectLst/>
                <a:latin typeface="+mj-lt"/>
                <a:ea typeface="Times New Roman" panose="02020603050405020304" pitchFamily="18" charset="0"/>
              </a:rPr>
              <a:t>Заказчик заключает контракт с единственной заявкой (если такая есть) по п. 25 ч. 1 ст. 93 Закона №44-ФЗ.</a:t>
            </a:r>
            <a:endParaRPr lang="ru-RU" sz="1600" dirty="0">
              <a:effectLst/>
              <a:latin typeface="+mj-lt"/>
              <a:ea typeface="Calibri" panose="020F0502020204030204" pitchFamily="34" charset="0"/>
            </a:endParaRPr>
          </a:p>
          <a:p>
            <a:r>
              <a:rPr lang="ru-RU" sz="1600" kern="1200" dirty="0">
                <a:solidFill>
                  <a:srgbClr val="000000"/>
                </a:solidFill>
                <a:effectLst/>
                <a:latin typeface="+mj-lt"/>
                <a:ea typeface="Times New Roman" panose="02020603050405020304" pitchFamily="18" charset="0"/>
              </a:rPr>
              <a:t>Если заявок нет (все или одна единственная заявки отклонены) или все участники уклонились от заключения контракта или заказчик отказался от заключения контракта на основании ч. 9 и 10 ст. 31 Закона №44-ФЗ с единственной соответствующей заявкой - заказчик проводит новую закупку либо заключает контракт по п. 25 ч. 1 ст. 93 Закона №44-ФЗ.</a:t>
            </a: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10778F42-CB17-448D-BE1A-379EBE149F73}"/>
              </a:ext>
            </a:extLst>
          </p:cNvPr>
          <p:cNvSpPr txBox="1"/>
          <p:nvPr/>
        </p:nvSpPr>
        <p:spPr>
          <a:xfrm>
            <a:off x="358835" y="126760"/>
            <a:ext cx="6572051" cy="461665"/>
          </a:xfrm>
          <a:prstGeom prst="rect">
            <a:avLst/>
          </a:prstGeom>
          <a:noFill/>
        </p:spPr>
        <p:txBody>
          <a:bodyPr wrap="square">
            <a:spAutoFit/>
          </a:bodyPr>
          <a:lstStyle/>
          <a:p>
            <a:pPr algn="ctr">
              <a:spcAft>
                <a:spcPts val="12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Несостоявшийся аукцион</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6255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85</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657781" y="866185"/>
            <a:ext cx="5624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Электронный конкурс</a:t>
            </a:r>
            <a:endParaRPr lang="ru-RU" sz="1400" b="1" dirty="0">
              <a:latin typeface="Trebuchet MS" panose="020B0603020202020204" pitchFamily="34" charset="0"/>
              <a:cs typeface="Arial" panose="020B0604020202020204" pitchFamily="34" charset="0"/>
            </a:endParaRPr>
          </a:p>
        </p:txBody>
      </p:sp>
      <p:pic>
        <p:nvPicPr>
          <p:cNvPr id="8" name="Рисунок 7" descr="Рукопожатие контур">
            <a:extLst>
              <a:ext uri="{FF2B5EF4-FFF2-40B4-BE49-F238E27FC236}">
                <a16:creationId xmlns:a16="http://schemas.microsoft.com/office/drawing/2014/main" id="{EFA02EE8-A64A-4DE7-9267-49F9A2CA5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381" y="1657350"/>
            <a:ext cx="914400" cy="914400"/>
          </a:xfrm>
          <a:prstGeom prst="rect">
            <a:avLst/>
          </a:prstGeom>
        </p:spPr>
      </p:pic>
      <p:pic>
        <p:nvPicPr>
          <p:cNvPr id="5" name="Рисунок 4" descr="Диаграмма с тенденцией спада со сплошной заливкой">
            <a:extLst>
              <a:ext uri="{FF2B5EF4-FFF2-40B4-BE49-F238E27FC236}">
                <a16:creationId xmlns:a16="http://schemas.microsoft.com/office/drawing/2014/main" id="{1B34691C-8151-4D3C-99B4-0FFFCFCE4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740" y="736615"/>
            <a:ext cx="914400" cy="914400"/>
          </a:xfrm>
          <a:prstGeom prst="rect">
            <a:avLst/>
          </a:prstGeom>
        </p:spPr>
      </p:pic>
    </p:spTree>
    <p:extLst>
      <p:ext uri="{BB962C8B-B14F-4D97-AF65-F5344CB8AC3E}">
        <p14:creationId xmlns:p14="http://schemas.microsoft.com/office/powerpoint/2010/main" val="4027039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0" y="4793069"/>
            <a:ext cx="411480" cy="273844"/>
          </a:xfrm>
        </p:spPr>
        <p:txBody>
          <a:bodyPr/>
          <a:lstStyle/>
          <a:p>
            <a:fld id="{2066355A-084C-D24E-9AD2-7E4FC41EA627}" type="slidenum">
              <a:rPr lang="en-US" smtClean="0"/>
              <a:pPr/>
              <a:t>86</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571500" y="743288"/>
            <a:ext cx="8161020" cy="4339650"/>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Срок подачи заявок составляет – </a:t>
            </a:r>
            <a:r>
              <a:rPr lang="ru-RU" sz="1800" b="1" kern="1200" dirty="0">
                <a:solidFill>
                  <a:srgbClr val="000000"/>
                </a:solidFill>
                <a:effectLst/>
                <a:latin typeface="Times New Roman" panose="02020603050405020304" pitchFamily="18" charset="0"/>
                <a:ea typeface="Times New Roman" panose="02020603050405020304" pitchFamily="18" charset="0"/>
              </a:rPr>
              <a:t>15 календарных дней</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Заявка состоит из трёх частей:</a:t>
            </a:r>
            <a:endParaRPr lang="ru-RU" sz="1800" dirty="0">
              <a:effectLst/>
              <a:latin typeface="Calibri" panose="020F0502020204030204" pitchFamily="34" charset="0"/>
              <a:ea typeface="Calibri" panose="020F0502020204030204" pitchFamily="34" charset="0"/>
            </a:endParaRPr>
          </a:p>
          <a:p>
            <a:pPr marL="45720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1-я часть заявки</a:t>
            </a:r>
            <a:r>
              <a:rPr lang="ru-RU" sz="1800" kern="1200" dirty="0">
                <a:solidFill>
                  <a:srgbClr val="000000"/>
                </a:solidFill>
                <a:effectLst/>
                <a:latin typeface="Times New Roman" panose="02020603050405020304" pitchFamily="18" charset="0"/>
                <a:ea typeface="Times New Roman" panose="02020603050405020304" pitchFamily="18" charset="0"/>
              </a:rPr>
              <a:t> – информация о товаре (как и ранее) без указания сведений об участнике и его ценовом предложении</a:t>
            </a: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 + документы по критериям, предусмотренным п. 2 и 3 (стоимость дальнейшего обслуживания и эксплуатации / характеристики объекта закупки) ч. 1 ст. 32 Закона №44-ФЗ (если установлены такие критерии)</a:t>
            </a:r>
            <a:endParaRPr lang="ru-RU" sz="1800" dirty="0">
              <a:effectLst/>
              <a:latin typeface="Calibri" panose="020F0502020204030204" pitchFamily="34" charset="0"/>
              <a:ea typeface="Calibri" panose="020F0502020204030204" pitchFamily="34" charset="0"/>
            </a:endParaRPr>
          </a:p>
          <a:p>
            <a:pPr marL="45720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2-я часть заявки</a:t>
            </a:r>
            <a:r>
              <a:rPr lang="ru-RU" sz="1800" kern="1200" dirty="0">
                <a:solidFill>
                  <a:srgbClr val="000000"/>
                </a:solidFill>
                <a:effectLst/>
                <a:latin typeface="Times New Roman" panose="02020603050405020304" pitchFamily="18" charset="0"/>
                <a:ea typeface="Times New Roman" panose="02020603050405020304" pitchFamily="18" charset="0"/>
              </a:rPr>
              <a:t> - информация об участнике и иные документы (как и ранее) без указания сведений о ценовом предложении участника</a:t>
            </a: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 документы по критерию, предусмотренному п. 4 ч. 1 ст. 32 Закона №44-ФЗ (Квалификация)</a:t>
            </a:r>
            <a:endParaRPr lang="ru-RU" sz="1800" dirty="0">
              <a:effectLst/>
              <a:latin typeface="Calibri" panose="020F0502020204030204" pitchFamily="34" charset="0"/>
              <a:ea typeface="Calibri" panose="020F0502020204030204" pitchFamily="34" charset="0"/>
            </a:endParaRPr>
          </a:p>
          <a:p>
            <a:pPr marL="450215">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3-я часть заявки</a:t>
            </a:r>
            <a:r>
              <a:rPr lang="ru-RU" sz="1800" kern="1200" dirty="0">
                <a:solidFill>
                  <a:srgbClr val="000000"/>
                </a:solidFill>
                <a:effectLst/>
                <a:latin typeface="Times New Roman" panose="02020603050405020304" pitchFamily="18" charset="0"/>
                <a:ea typeface="Times New Roman" panose="02020603050405020304" pitchFamily="18" charset="0"/>
              </a:rPr>
              <a:t> — это предложение о цене контракта или сумме цен ТРУ</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62A8288D-95CD-43C2-BDF2-E96A440CD217}"/>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4222777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87</a:t>
            </a:fld>
            <a:endParaRPr lang="en-US" dirty="0"/>
          </a:p>
        </p:txBody>
      </p:sp>
      <p:sp>
        <p:nvSpPr>
          <p:cNvPr id="4" name="TextBox 3">
            <a:extLst>
              <a:ext uri="{FF2B5EF4-FFF2-40B4-BE49-F238E27FC236}">
                <a16:creationId xmlns:a16="http://schemas.microsoft.com/office/drawing/2014/main" id="{08416146-D121-4AE7-B49F-8EC3F5340869}"/>
              </a:ext>
            </a:extLst>
          </p:cNvPr>
          <p:cNvSpPr txBox="1"/>
          <p:nvPr/>
        </p:nvSpPr>
        <p:spPr>
          <a:xfrm>
            <a:off x="468978" y="1001402"/>
            <a:ext cx="8206044" cy="3600986"/>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Первая часть заявки не предоставляется</a:t>
            </a:r>
            <a:r>
              <a:rPr lang="ru-RU" sz="1800" kern="1200" dirty="0">
                <a:solidFill>
                  <a:srgbClr val="000000"/>
                </a:solidFill>
                <a:effectLst/>
                <a:latin typeface="Times New Roman" panose="02020603050405020304" pitchFamily="18" charset="0"/>
                <a:ea typeface="Times New Roman" panose="02020603050405020304" pitchFamily="18" charset="0"/>
              </a:rPr>
              <a:t>, если не установлены критерии по п. 2 или 3 ч. 1 ст. 32 Закона №44-ФЗ или проводится закупка в сфере строительства и ремонта и применяется проектная документация, смета и т.д. в соответствии с п. 8 ч. 1 ст. 33 (как и ранее для конкурсов на строительство по ч. 68 ст. 112 Закона №44-ФЗ)</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При этом вторая часть заявки должна содержать наименование страны происхождения товара (в случаях, когда будет поставлен товар).</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таком случае рассмотрение и оценка 1-х частей - не производится. Подача окончательных ценовых предложений – не производится.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сразу рассматривает и оценивает 2-е части заявок. После получает от оператора 3-и части заявок и подводит итоги. </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E9DAAEC-9063-42ED-B408-2F1F60BE34F5}"/>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754623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88</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82833"/>
            <a:ext cx="8785164" cy="4062651"/>
          </a:xfrm>
          <a:prstGeom prst="rect">
            <a:avLst/>
          </a:prstGeom>
          <a:noFill/>
        </p:spPr>
        <p:txBody>
          <a:bodyPr wrap="square">
            <a:spAutoFit/>
          </a:bodyPr>
          <a:lstStyle/>
          <a:p>
            <a:pPr>
              <a:spcAft>
                <a:spcPts val="1200"/>
              </a:spcAft>
            </a:pPr>
            <a:r>
              <a:rPr lang="ru-RU" sz="1600" b="1" kern="1200" dirty="0">
                <a:solidFill>
                  <a:srgbClr val="000000"/>
                </a:solidFill>
                <a:effectLst/>
                <a:latin typeface="Times New Roman" panose="02020603050405020304" pitchFamily="18" charset="0"/>
                <a:ea typeface="Times New Roman" panose="02020603050405020304" pitchFamily="18" charset="0"/>
              </a:rPr>
              <a:t>Рассмотрение 1-х частей</a:t>
            </a:r>
            <a:r>
              <a:rPr lang="ru-RU" sz="1600" kern="1200" dirty="0">
                <a:solidFill>
                  <a:srgbClr val="000000"/>
                </a:solidFill>
                <a:effectLst/>
                <a:latin typeface="Times New Roman" panose="02020603050405020304" pitchFamily="18" charset="0"/>
                <a:ea typeface="Times New Roman" panose="02020603050405020304" pitchFamily="18" charset="0"/>
              </a:rPr>
              <a:t> и оценка по критериям, предусмотренным пунктами 2 и/или 3 части 1 статьи 32 составляет </a:t>
            </a:r>
            <a:r>
              <a:rPr lang="ru-RU" sz="1600" b="1" kern="1200" dirty="0">
                <a:solidFill>
                  <a:srgbClr val="000000"/>
                </a:solidFill>
                <a:effectLst/>
                <a:latin typeface="Times New Roman" panose="02020603050405020304" pitchFamily="18" charset="0"/>
                <a:ea typeface="Times New Roman" panose="02020603050405020304" pitchFamily="18" charset="0"/>
              </a:rPr>
              <a:t>не более 2 рабочих</a:t>
            </a:r>
            <a:r>
              <a:rPr lang="ru-RU" sz="1600" kern="1200" dirty="0">
                <a:solidFill>
                  <a:srgbClr val="000000"/>
                </a:solidFill>
                <a:effectLst/>
                <a:latin typeface="Times New Roman" panose="02020603050405020304" pitchFamily="18" charset="0"/>
                <a:ea typeface="Times New Roman" panose="02020603050405020304" pitchFamily="18" charset="0"/>
              </a:rPr>
              <a:t> дней или </a:t>
            </a:r>
            <a:r>
              <a:rPr lang="ru-RU" sz="1600" b="1" kern="1200" dirty="0">
                <a:solidFill>
                  <a:srgbClr val="000000"/>
                </a:solidFill>
                <a:effectLst/>
                <a:latin typeface="Times New Roman" panose="02020603050405020304" pitchFamily="18" charset="0"/>
                <a:ea typeface="Times New Roman" panose="02020603050405020304" pitchFamily="18" charset="0"/>
              </a:rPr>
              <a:t>5 рабочих дней</a:t>
            </a:r>
            <a:r>
              <a:rPr lang="ru-RU" sz="1600" kern="1200" dirty="0">
                <a:solidFill>
                  <a:srgbClr val="000000"/>
                </a:solidFill>
                <a:effectLst/>
                <a:latin typeface="Times New Roman" panose="02020603050405020304" pitchFamily="18" charset="0"/>
                <a:ea typeface="Times New Roman" panose="02020603050405020304" pitchFamily="18" charset="0"/>
              </a:rPr>
              <a:t> если проводится конкурс на:</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1) выполнение научно-исследовательских, опытно-конструкторских и технологических работ; </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2) создание произведения литературы или искусства;</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3) выполнение работ по сохранению объектов культурного наследия (памятников истории и культуры) народов Российской Федерации; </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4) выполнение работ по реставрации музейных предметов и музейных коллекций, включенных в состав Музейного фонда Российской Федерации, документов Архивного фонда Российской Федерации, особо ценных и редких документов, входящих в состав библиотечных фондов;</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5) выполнение работ, оказание услуг, связанных с необходимостью допуска подрядчиков, исполнителей к учетным базам данных музеев, архивов, библиотек, к хранилищам (депозитариям) музея, библиотеки, к системам обеспечения безопасности и (или) сохранности музейных предметов и музейных коллекций, архивных документов, библиотечного фонда.</a:t>
            </a:r>
            <a:endParaRPr lang="ru-RU" sz="16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3E86703-E0A6-4C7C-8A34-84B18D78AF49}"/>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1159178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11844" cy="273844"/>
          </a:xfrm>
        </p:spPr>
        <p:txBody>
          <a:bodyPr/>
          <a:lstStyle/>
          <a:p>
            <a:fld id="{2066355A-084C-D24E-9AD2-7E4FC41EA627}" type="slidenum">
              <a:rPr lang="en-US" smtClean="0"/>
              <a:pPr/>
              <a:t>89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11844" y="740150"/>
            <a:ext cx="8732156" cy="4462760"/>
          </a:xfrm>
          <a:prstGeom prst="rect">
            <a:avLst/>
          </a:prstGeom>
          <a:noFill/>
        </p:spPr>
        <p:txBody>
          <a:bodyPr wrap="square">
            <a:spAutoFit/>
          </a:bodyPr>
          <a:lstStyle/>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Комиссия по осуществлению закупок рассматривает первые части заявок на их соответствие требованиям извещения и оценивает не отклоненных участников по критериям, предусмотренным пунктами 2 и/или 3 части 1 статьи 32.</a:t>
            </a: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Заявки подлежат отклонению</a:t>
            </a:r>
            <a:r>
              <a:rPr lang="ru-RU" sz="1800" kern="1200" dirty="0">
                <a:solidFill>
                  <a:srgbClr val="000000"/>
                </a:solidFill>
                <a:effectLst/>
                <a:latin typeface="Times New Roman" panose="02020603050405020304" pitchFamily="18" charset="0"/>
                <a:ea typeface="Times New Roman" panose="02020603050405020304" pitchFamily="18" charset="0"/>
              </a:rPr>
              <a:t> на основани</a:t>
            </a:r>
            <a:r>
              <a:rPr lang="ru-RU" dirty="0">
                <a:solidFill>
                  <a:srgbClr val="000000"/>
                </a:solidFill>
                <a:latin typeface="Times New Roman" panose="02020603050405020304" pitchFamily="18" charset="0"/>
                <a:ea typeface="Times New Roman" panose="02020603050405020304" pitchFamily="18" charset="0"/>
              </a:rPr>
              <a:t>и</a:t>
            </a:r>
            <a:r>
              <a:rPr lang="ru-RU" sz="1800" kern="1200" dirty="0">
                <a:solidFill>
                  <a:srgbClr val="000000"/>
                </a:solidFill>
                <a:effectLst/>
                <a:latin typeface="Times New Roman" panose="02020603050405020304" pitchFamily="18" charset="0"/>
                <a:ea typeface="Times New Roman" panose="02020603050405020304" pitchFamily="18" charset="0"/>
              </a:rPr>
              <a:t> ч. 5 ст. 48 Закона №44-ФЗ:</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pPr>
            <a:r>
              <a:rPr lang="ru-RU" sz="1800" kern="1200" dirty="0">
                <a:solidFill>
                  <a:srgbClr val="000000"/>
                </a:solidFill>
                <a:effectLst/>
                <a:latin typeface="Times New Roman" panose="02020603050405020304" pitchFamily="18" charset="0"/>
                <a:ea typeface="Times New Roman" panose="02020603050405020304" pitchFamily="18" charset="0"/>
              </a:rPr>
              <a:t>Непредставления информации и документов или их несоответствия требованиям извещения</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pPr>
            <a:r>
              <a:rPr lang="ru-RU" sz="1800" kern="1200" dirty="0">
                <a:solidFill>
                  <a:srgbClr val="000000"/>
                </a:solidFill>
                <a:effectLst/>
                <a:latin typeface="Times New Roman" panose="02020603050405020304" pitchFamily="18" charset="0"/>
                <a:ea typeface="Times New Roman" panose="02020603050405020304" pitchFamily="18" charset="0"/>
              </a:rPr>
              <a:t>Если в первой части заявки указана информация об участнике или его цене контракта / сумме цен ТРУ</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pPr>
            <a:r>
              <a:rPr lang="ru-RU" sz="1800" kern="1200" dirty="0">
                <a:solidFill>
                  <a:srgbClr val="000000"/>
                </a:solidFill>
                <a:effectLst/>
                <a:latin typeface="Times New Roman" panose="02020603050405020304" pitchFamily="18" charset="0"/>
                <a:ea typeface="Times New Roman" panose="02020603050405020304" pitchFamily="18" charset="0"/>
              </a:rPr>
              <a:t>Выявление недостоверной информации</a:t>
            </a: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Протокол рассмотрения и оценки первых частей заявок формируется заказчиком с использованием электронной площадки и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E73739D1-2F15-46B5-A7CD-809D0740D997}"/>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15832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2B77CC6-7E44-4597-AF44-F65B6D8EC59C}"/>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
        <p:nvSpPr>
          <p:cNvPr id="4" name="TextBox 3">
            <a:extLst>
              <a:ext uri="{FF2B5EF4-FFF2-40B4-BE49-F238E27FC236}">
                <a16:creationId xmlns:a16="http://schemas.microsoft.com/office/drawing/2014/main" id="{C57304F4-FD55-4388-999B-211B06AD6882}"/>
              </a:ext>
            </a:extLst>
          </p:cNvPr>
          <p:cNvSpPr txBox="1"/>
          <p:nvPr/>
        </p:nvSpPr>
        <p:spPr>
          <a:xfrm>
            <a:off x="491358" y="820428"/>
            <a:ext cx="7697787" cy="4238981"/>
          </a:xfrm>
          <a:prstGeom prst="rect">
            <a:avLst/>
          </a:prstGeom>
          <a:noFill/>
        </p:spPr>
        <p:txBody>
          <a:bodyPr wrap="square">
            <a:spAutoFit/>
          </a:bodyPr>
          <a:lstStyle/>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При формировании и размещении информации и документов в единой информационной системе, на электронной площадке, специализированной электронной площадке, а также при составлении документов в соответствии с Федеральным законом №44-ФЗ применяются </a:t>
            </a:r>
            <a:r>
              <a:rPr lang="ru-RU" sz="1800" b="1" kern="1200" dirty="0">
                <a:solidFill>
                  <a:srgbClr val="000000"/>
                </a:solidFill>
                <a:effectLst/>
                <a:latin typeface="Times New Roman" panose="02020603050405020304" pitchFamily="18" charset="0"/>
                <a:ea typeface="Calibri" panose="020F0502020204030204" pitchFamily="34" charset="0"/>
              </a:rPr>
              <a:t>единые формы документов.</a:t>
            </a:r>
            <a:endParaRPr lang="ru-RU" sz="1800" dirty="0">
              <a:effectLst/>
              <a:latin typeface="Calibri" panose="020F0502020204030204" pitchFamily="34" charset="0"/>
              <a:ea typeface="Calibri" panose="020F0502020204030204" pitchFamily="34" charset="0"/>
            </a:endParaRPr>
          </a:p>
          <a:p>
            <a:pPr marL="90170">
              <a:lnSpc>
                <a:spcPct val="106000"/>
              </a:lnSpc>
            </a:pPr>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Требования к указанным формам, порядок формирования, размещения информации и документов в единой информационной системе, на электронной площадке, специализированной электронной площадке, устанавливаются Правительством Российской Федерации.</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Calibri" panose="020F0502020204030204" pitchFamily="34" charset="0"/>
              </a:rPr>
              <a:t> </a:t>
            </a:r>
            <a:endParaRPr lang="ru-RU" sz="1800" dirty="0">
              <a:effectLst/>
              <a:latin typeface="Times New Roman" panose="02020603050405020304" pitchFamily="18" charset="0"/>
              <a:ea typeface="Times New Roman" panose="02020603050405020304" pitchFamily="18" charset="0"/>
            </a:endParaRPr>
          </a:p>
          <a:p>
            <a:r>
              <a:rPr lang="ru-RU" sz="1800" b="1" kern="1200" dirty="0">
                <a:solidFill>
                  <a:srgbClr val="000000"/>
                </a:solidFill>
                <a:effectLst/>
                <a:latin typeface="Times New Roman" panose="02020603050405020304" pitchFamily="18" charset="0"/>
                <a:ea typeface="Calibri" panose="020F0502020204030204" pitchFamily="34" charset="0"/>
              </a:rPr>
              <a:t>Приоритет</a:t>
            </a:r>
            <a:r>
              <a:rPr lang="ru-RU" sz="1800" kern="1200" dirty="0">
                <a:solidFill>
                  <a:srgbClr val="000000"/>
                </a:solidFill>
                <a:effectLst/>
                <a:latin typeface="Times New Roman" panose="02020603050405020304" pitchFamily="18" charset="0"/>
                <a:ea typeface="Calibri" panose="020F0502020204030204" pitchFamily="34" charset="0"/>
              </a:rPr>
              <a:t> имеет информация, содержащаяся в единой информационной системе (в случае противоречий с информацией, формируемой заказчиком или участником самостоятельно).</a:t>
            </a:r>
            <a:endParaRPr lang="ru-RU"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BACEC3C-69C9-4C06-B494-3FFC5A420A23}"/>
              </a:ext>
            </a:extLst>
          </p:cNvPr>
          <p:cNvSpPr txBox="1"/>
          <p:nvPr/>
        </p:nvSpPr>
        <p:spPr>
          <a:xfrm>
            <a:off x="358836" y="-10569"/>
            <a:ext cx="6618434" cy="830997"/>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 (изменения в ст.5 44-ФЗ)</a:t>
            </a:r>
            <a:endParaRPr lang="ru-RU" sz="24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09053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43948" cy="273844"/>
          </a:xfrm>
        </p:spPr>
        <p:txBody>
          <a:bodyPr/>
          <a:lstStyle/>
          <a:p>
            <a:fld id="{2066355A-084C-D24E-9AD2-7E4FC41EA627}" type="slidenum">
              <a:rPr lang="en-US" smtClean="0"/>
              <a:pPr/>
              <a:t>90</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91357" y="782726"/>
            <a:ext cx="8579756" cy="4124206"/>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Оператор не публикует протокол, но направляет участникам решение, принятое по их заявкам. Участники, допущенные по 1-м частям также получают информацию о присвоенных баллах, лучшей цене контракта и о наличии участника с иностранным или российским товаром (в случае применения национального режима по ст. 14 Закона №44-ФЗ).</a:t>
            </a:r>
            <a:endParaRPr lang="ru-RU" sz="1800" dirty="0">
              <a:effectLst/>
              <a:latin typeface="Calibri" panose="020F0502020204030204" pitchFamily="34" charset="0"/>
              <a:ea typeface="Calibri" panose="020F0502020204030204" pitchFamily="34" charset="0"/>
            </a:endParaRPr>
          </a:p>
          <a:p>
            <a:pPr algn="just"/>
            <a:r>
              <a:rPr lang="ru-RU" sz="1800" kern="1200" dirty="0">
                <a:solidFill>
                  <a:srgbClr val="000000"/>
                </a:solidFill>
                <a:effectLst/>
                <a:latin typeface="Times New Roman" panose="02020603050405020304" pitchFamily="18" charset="0"/>
                <a:ea typeface="Times New Roman" panose="02020603050405020304" pitchFamily="18" charset="0"/>
              </a:rPr>
              <a:t>После окончания рассмотрения и оценки первых частей заявок следует этап </a:t>
            </a:r>
            <a:r>
              <a:rPr lang="ru-RU" sz="1800" dirty="0">
                <a:effectLst/>
                <a:latin typeface="Times New Roman" panose="02020603050405020304" pitchFamily="18" charset="0"/>
                <a:ea typeface="Calibri" panose="020F0502020204030204" pitchFamily="34" charset="0"/>
              </a:rPr>
              <a:t>проведения процедуры подачи предложений о цене контракта либо о сумме цен единиц ТРУ (название этапа аналогично аукциону)</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lgn="just"/>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Окончательные ЦП подают на следующий рабочий день </a:t>
            </a:r>
            <a:r>
              <a:rPr lang="ru-RU" sz="1800" kern="1200" dirty="0">
                <a:effectLst/>
                <a:latin typeface="Times New Roman" panose="02020603050405020304" pitchFamily="18" charset="0"/>
                <a:ea typeface="Times New Roman" panose="02020603050405020304" pitchFamily="18" charset="0"/>
              </a:rPr>
              <a:t>после</a:t>
            </a:r>
            <a:r>
              <a:rPr lang="ru-RU" sz="1800" kern="1200" dirty="0">
                <a:solidFill>
                  <a:srgbClr val="000000"/>
                </a:solidFill>
                <a:effectLst/>
                <a:latin typeface="Times New Roman" panose="02020603050405020304" pitchFamily="18" charset="0"/>
                <a:ea typeface="Times New Roman" panose="02020603050405020304" pitchFamily="18" charset="0"/>
              </a:rPr>
              <a:t> окончания рассмотрения и оценки первых частей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Продолжительность подачи ЦП составляет 1 час (участники могут подать только одно ЦП). Если участник не подавал окончательное ЦП, то его окончательным ЦП считается информация из третьей части заявки.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F98ECADE-4BE9-424C-8DB5-94D44B3D775E}"/>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9730209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24070" cy="273844"/>
          </a:xfrm>
        </p:spPr>
        <p:txBody>
          <a:bodyPr/>
          <a:lstStyle/>
          <a:p>
            <a:fld id="{2066355A-084C-D24E-9AD2-7E4FC41EA627}" type="slidenum">
              <a:rPr lang="en-US" smtClean="0"/>
              <a:pPr/>
              <a:t>91</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602328" y="1113823"/>
            <a:ext cx="7939344" cy="3416320"/>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По результатам подачи окончательных ЦП – оператор площадки формирует протокол с указанием окончательных цен участников, но данный протокол будет предоставлен заказчику только после рассмотрения и оценки вторых частей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После формирования протокола подачи окончательных ЦП – заказчику направляются вторые части заявок для рассмотрения их на соответствие требованиям извещения и оценки по критерию квалификации.</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Рассмотрение и оценка 2-х частей составляет не более 2-х рабочих дней с даты направления оператором площадки вторых частей заявок и не позднее даты указанной в извещении.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3458A2-F09A-49E0-8F1F-20B83106C2E2}"/>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0775058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37322" cy="273844"/>
          </a:xfrm>
        </p:spPr>
        <p:txBody>
          <a:bodyPr/>
          <a:lstStyle/>
          <a:p>
            <a:fld id="{2066355A-084C-D24E-9AD2-7E4FC41EA627}" type="slidenum">
              <a:rPr lang="en-US" smtClean="0"/>
              <a:pPr/>
              <a:t>92</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749388"/>
            <a:ext cx="8785163" cy="4154984"/>
          </a:xfrm>
          <a:prstGeom prst="rect">
            <a:avLst/>
          </a:prstGeom>
          <a:noFill/>
        </p:spPr>
        <p:txBody>
          <a:bodyPr wrap="square">
            <a:spAutoFit/>
          </a:bodyPr>
          <a:lstStyle/>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информации и документов требованиям извещения (кроме тех, которые направляются оператором заказчику самостоятельно)</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требованиям извещения информации и документов, которые не включаются в состав заявки участником самостоятельно, а направляются заказчику оператором. (например, документы по ч. 2 и 2.1 ст. 31)</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Несоответствие участника закупки требованиям, установленным в извещении в соответствии с ч. 1 ст. 31, а также требованиям по ч. 1.1, 2 и 2.1 ст. 31(при наличии таких требований)</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В соответствии с НПА, принятыми по ст. 14 Закона №44-ФЗ</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Непредоставление информации и документов, подтверждающих страну происхождения при установленных запретах по ст. 14 Закона №44-ФЗ</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Выявление отнесения участника закупки к организациям, предусмотренным п. 4 ст. 2 Федерального закона от 04.06.2018 года N 127-ФЗ "О мерах воздействия (противодействия) на недружественные действия Соединенных Штатов Америки и иных иностранных государств"</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Отказ от принятия независимой гарантии (случаи предусмотрены ч. 6 ст. 45 Закона №44-ФЗ)</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Выявление недостоверной информации в составе заявки</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Указание предложения о цене контракта / сумме цен ТРУ в составе второй части заявки</a:t>
            </a:r>
            <a:endParaRPr lang="ru-RU" sz="14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5538D20-C934-4CAA-A53E-58923F6458D6}"/>
              </a:ext>
            </a:extLst>
          </p:cNvPr>
          <p:cNvSpPr txBox="1"/>
          <p:nvPr/>
        </p:nvSpPr>
        <p:spPr>
          <a:xfrm>
            <a:off x="358835" y="0"/>
            <a:ext cx="6578677" cy="646331"/>
          </a:xfrm>
          <a:prstGeom prst="rect">
            <a:avLst/>
          </a:prstGeom>
          <a:noFill/>
        </p:spPr>
        <p:txBody>
          <a:bodyPr wrap="square">
            <a:spAutoFit/>
          </a:bodyPr>
          <a:lstStyle/>
          <a:p>
            <a:pPr algn="ctr"/>
            <a:r>
              <a:rPr lang="ru-RU"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Заявка подлежит отстранению в 9-ти случаях предусмотренных </a:t>
            </a:r>
            <a:r>
              <a:rPr lang="ru-RU" b="1" kern="1200" dirty="0" err="1">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пп</a:t>
            </a:r>
            <a:r>
              <a:rPr lang="ru-RU"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1-9 ч. 12 статьи 48 Закона №44-ФЗ</a:t>
            </a:r>
            <a:endParaRPr lang="ru-RU" sz="1400" b="1"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3778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0817" cy="273844"/>
          </a:xfrm>
        </p:spPr>
        <p:txBody>
          <a:bodyPr/>
          <a:lstStyle/>
          <a:p>
            <a:fld id="{2066355A-084C-D24E-9AD2-7E4FC41EA627}" type="slidenum">
              <a:rPr lang="en-US" smtClean="0"/>
              <a:pPr/>
              <a:t>93</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44557" y="716257"/>
            <a:ext cx="8799443" cy="4001095"/>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Протокол рассмотрения и оценки вторых частей заявок формируется заказчиком с использованием электронной площадки и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a:t>
            </a:r>
            <a:r>
              <a:rPr lang="ru-RU" sz="1800" i="1" kern="1200" dirty="0">
                <a:solidFill>
                  <a:srgbClr val="000000"/>
                </a:solidFill>
                <a:effectLst/>
                <a:latin typeface="Times New Roman" panose="02020603050405020304" pitchFamily="18" charset="0"/>
                <a:ea typeface="Times New Roman" panose="02020603050405020304" pitchFamily="18" charset="0"/>
              </a:rPr>
              <a:t>Если по итогам рассмотрения и оценки вторых частей заявок только одна заявка соответствует требованиям извещения – то конкурс признан несостоявшимся, а процедура продолжается в порядке, описанном далее, за исключением оценки такой заявки на этапе подведения итогов</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Оператор публикует протоколы рассмотрения и оценки первых и вторых частей заявок и направляет заказчику протокол подачи окончательных ценовых предложений.</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Получив информацию о предложенных участниками ценах – закупочная комиссия заказчика не позднее 1 рабочего дня с даты получения протокола окончательных ценовых предложений производят оценку заявок по критерию цены контракта.</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C07555C-DBE6-42B4-BDC9-1A85BD75907A}"/>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5543989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94</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71480" y="895162"/>
            <a:ext cx="8559876" cy="3970318"/>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Комиссия по осуществлению закупок присваивает каждой заявке порядковый номер по результатам набранных баллов в порядке уменьшения степени выгодности предложения (при равных предложениях меньший порядковый номер получает заявка, поданная ранее) и </a:t>
            </a:r>
            <a:r>
              <a:rPr lang="ru-RU" sz="1800" b="1" kern="1200" dirty="0">
                <a:solidFill>
                  <a:srgbClr val="000000"/>
                </a:solidFill>
                <a:effectLst/>
                <a:latin typeface="Times New Roman" panose="02020603050405020304" pitchFamily="18" charset="0"/>
                <a:ea typeface="Times New Roman" panose="02020603050405020304" pitchFamily="18" charset="0"/>
              </a:rPr>
              <a:t>с учетом НПА, принятых в соответствии со ст. 14 Закона №44-ФЗ.</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Заказчик формирует с использованием электронной площадки протокол подведения итогов, который подписывается электронными подписями членов закупочной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После публикации протокола подведения итогов, но не позднее даты заключения контракта, участник может подать запрос о разъяснении результатов рассмотрения и оценки его заявки, содержащихся в итоговом протоколе, через электронную площадку. Ответ на такой запрос направляется через площадку не позднее 2 рабочих дней со дня получения запроса заказчиком.</a:t>
            </a:r>
            <a:endParaRPr lang="ru-RU"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73492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95</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17442" y="716257"/>
            <a:ext cx="8559876" cy="4401205"/>
          </a:xfrm>
          <a:prstGeom prst="rect">
            <a:avLst/>
          </a:prstGeom>
          <a:noFill/>
        </p:spPr>
        <p:txBody>
          <a:bodyPr wrap="square">
            <a:spAutoFit/>
          </a:bodyPr>
          <a:lstStyle/>
          <a:p>
            <a:pPr marL="342900" lvl="0" indent="-342900">
              <a:buFont typeface="Wingdings" panose="05000000000000000000" pitchFamily="2" charset="2"/>
              <a:buChar char=""/>
            </a:pPr>
            <a:r>
              <a:rPr lang="ru-RU" sz="1800" b="1" kern="1200" dirty="0">
                <a:solidFill>
                  <a:srgbClr val="000000"/>
                </a:solidFill>
                <a:effectLst/>
                <a:latin typeface="+mj-lt"/>
                <a:ea typeface="Times New Roman" panose="02020603050405020304" pitchFamily="18" charset="0"/>
              </a:rPr>
              <a:t>Если подана только 1 заявка:</a:t>
            </a:r>
            <a:endParaRPr lang="ru-RU" sz="1800" dirty="0">
              <a:effectLst/>
              <a:latin typeface="+mj-lt"/>
              <a:ea typeface="Calibri" panose="020F0502020204030204" pitchFamily="34" charset="0"/>
            </a:endParaRPr>
          </a:p>
          <a:p>
            <a:pPr>
              <a:spcAft>
                <a:spcPts val="600"/>
              </a:spcAft>
            </a:pPr>
            <a:r>
              <a:rPr lang="ru-RU" sz="1800" kern="1200" dirty="0">
                <a:solidFill>
                  <a:srgbClr val="000000"/>
                </a:solidFill>
                <a:effectLst/>
                <a:latin typeface="+mj-lt"/>
                <a:ea typeface="Times New Roman" panose="02020603050405020304" pitchFamily="18" charset="0"/>
              </a:rPr>
              <a:t>Заказчик получает 1, 2 и 3 части единственной заявки.</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В срок не более 2-х рабочих дней:</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Комиссия рассматривает заявку и отстраняет в случаях указанных в ч. 12 ст. 48.</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Оценка заявки не производится.</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Заказчик формирует протокол подведения итогов, который подписывается электронными подписями членов закупочной комиссии.</a:t>
            </a:r>
            <a:endParaRPr lang="ru-RU" sz="1800" dirty="0">
              <a:effectLst/>
              <a:latin typeface="+mj-lt"/>
              <a:ea typeface="Calibri" panose="020F0502020204030204" pitchFamily="34" charset="0"/>
            </a:endParaRPr>
          </a:p>
          <a:p>
            <a:pPr marL="342900" lvl="0" indent="-342900">
              <a:buFont typeface="Wingdings" panose="05000000000000000000" pitchFamily="2" charset="2"/>
              <a:buChar char=""/>
            </a:pPr>
            <a:r>
              <a:rPr lang="ru-RU" sz="1800" b="1" kern="1200" dirty="0">
                <a:solidFill>
                  <a:srgbClr val="000000"/>
                </a:solidFill>
                <a:effectLst/>
                <a:latin typeface="+mj-lt"/>
                <a:ea typeface="Times New Roman" panose="02020603050405020304" pitchFamily="18" charset="0"/>
              </a:rPr>
              <a:t>Если только 1 заявка признана соответствующей требованиям извещения в результате рассмотрения первых частей заявок:</a:t>
            </a:r>
            <a:endParaRPr lang="ru-RU" sz="1800" dirty="0">
              <a:effectLst/>
              <a:latin typeface="+mj-lt"/>
              <a:ea typeface="Calibri" panose="020F0502020204030204" pitchFamily="34" charset="0"/>
            </a:endParaRPr>
          </a:p>
          <a:p>
            <a:pPr>
              <a:spcAft>
                <a:spcPts val="600"/>
              </a:spcAft>
            </a:pPr>
            <a:r>
              <a:rPr lang="ru-RU" sz="1800" kern="1200" dirty="0">
                <a:solidFill>
                  <a:srgbClr val="000000"/>
                </a:solidFill>
                <a:effectLst/>
                <a:latin typeface="+mj-lt"/>
                <a:ea typeface="Times New Roman" panose="02020603050405020304" pitchFamily="18" charset="0"/>
              </a:rPr>
              <a:t>Заказчик получает 2 и 3 части единственной заявки.</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В срок не более 2-х рабочих дней:</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Комиссия рассматривает заявку и отстраняет в случаях указанных в ч. 12 ст. 48.</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Оценка заявки не производится.</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 Заказчик формирует протокол подведения итогов, который подписывается электронными подписями членов закупочной комиссии.</a:t>
            </a:r>
            <a:endParaRPr lang="ru-RU" sz="1800" dirty="0">
              <a:effectLst/>
              <a:latin typeface="+mj-lt"/>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Несостоявшийся 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443559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96</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17442" y="1332483"/>
            <a:ext cx="8559876" cy="3293209"/>
          </a:xfrm>
          <a:prstGeom prst="rect">
            <a:avLst/>
          </a:prstGeom>
          <a:noFill/>
        </p:spPr>
        <p:txBody>
          <a:bodyPr wrap="square">
            <a:spAutoFit/>
          </a:bodyPr>
          <a:lstStyle/>
          <a:p>
            <a:pPr marL="342900" lvl="0" indent="-342900">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Если только 1 заявка признана соответствующей требованиям извещения в результате рассмотрения вторых частей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Заказчик подводит итоги, но не оценивает единственную заявку.</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Если при рассмотрении отклонены все заявки:</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Это фиксируется в протоколе рассмотрения и оценки первых или вторых частей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Если не подано ни одной заявки:</a:t>
            </a:r>
            <a:endParaRPr lang="ru-RU" sz="1800" dirty="0">
              <a:effectLst/>
              <a:latin typeface="Calibri" panose="020F0502020204030204" pitchFamily="34" charset="0"/>
              <a:ea typeface="Calibri" panose="020F0502020204030204" pitchFamily="34" charset="0"/>
            </a:endParaRPr>
          </a:p>
          <a:p>
            <a:pPr>
              <a:spcBef>
                <a:spcPts val="1200"/>
              </a:spcBef>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формирует протокол подведения итогов, </a:t>
            </a:r>
            <a:r>
              <a:rPr lang="ru-RU" sz="1800" b="1" u="sng" kern="1200" dirty="0">
                <a:solidFill>
                  <a:srgbClr val="000000"/>
                </a:solidFill>
                <a:effectLst/>
                <a:latin typeface="Times New Roman" panose="02020603050405020304" pitchFamily="18" charset="0"/>
                <a:ea typeface="Times New Roman" panose="02020603050405020304" pitchFamily="18" charset="0"/>
              </a:rPr>
              <a:t>без подписания</a:t>
            </a:r>
            <a:r>
              <a:rPr lang="ru-RU" sz="1800" u="sng" kern="1200" dirty="0">
                <a:solidFill>
                  <a:srgbClr val="000000"/>
                </a:solidFill>
                <a:effectLst/>
                <a:latin typeface="Times New Roman" panose="02020603050405020304" pitchFamily="18" charset="0"/>
                <a:ea typeface="Times New Roman" panose="02020603050405020304" pitchFamily="18" charset="0"/>
              </a:rPr>
              <a:t> закупочной комиссии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Несостоявшийся 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7689101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97</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940903" y="822274"/>
            <a:ext cx="7262193" cy="2308324"/>
          </a:xfrm>
          <a:prstGeom prst="rect">
            <a:avLst/>
          </a:prstGeom>
          <a:noFill/>
        </p:spPr>
        <p:txBody>
          <a:bodyPr wrap="square">
            <a:spAutoFit/>
          </a:bodyPr>
          <a:lstStyle/>
          <a:p>
            <a:pPr algn="ctr"/>
            <a:r>
              <a:rPr lang="ru-RU" sz="1800" b="1" kern="1200" dirty="0">
                <a:solidFill>
                  <a:srgbClr val="000000"/>
                </a:solidFill>
                <a:effectLst/>
                <a:latin typeface="Times New Roman" panose="02020603050405020304" pitchFamily="18" charset="0"/>
                <a:ea typeface="Times New Roman" panose="02020603050405020304" pitchFamily="18" charset="0"/>
              </a:rPr>
              <a:t>Если конкурс признан несостоявшимся:</a:t>
            </a:r>
            <a:endParaRPr lang="ru-RU" sz="1800" dirty="0">
              <a:effectLst/>
              <a:latin typeface="Calibri" panose="020F0502020204030204" pitchFamily="34" charset="0"/>
              <a:ea typeface="Calibri" panose="020F0502020204030204" pitchFamily="34" charset="0"/>
            </a:endParaRPr>
          </a:p>
          <a:p>
            <a:pPr algn="ctr"/>
            <a:r>
              <a:rPr lang="ru-RU" sz="1800" kern="1200" dirty="0">
                <a:solidFill>
                  <a:srgbClr val="000000"/>
                </a:solidFill>
                <a:effectLst/>
                <a:latin typeface="Times New Roman" panose="02020603050405020304" pitchFamily="18" charset="0"/>
                <a:ea typeface="Times New Roman" panose="02020603050405020304" pitchFamily="18" charset="0"/>
              </a:rPr>
              <a:t>Заказчик заключает контракт с единственной заявкой (если такая есть) по п. 25 ч. 1 ст. 93 Закона №44-ФЗ.</a:t>
            </a:r>
            <a:endParaRPr lang="ru-RU" sz="1800" dirty="0">
              <a:effectLst/>
              <a:latin typeface="Calibri" panose="020F0502020204030204" pitchFamily="34" charset="0"/>
              <a:ea typeface="Calibri" panose="020F0502020204030204" pitchFamily="34" charset="0"/>
            </a:endParaRPr>
          </a:p>
          <a:p>
            <a:pPr algn="ctr"/>
            <a:r>
              <a:rPr lang="ru-RU" sz="1800" kern="1200" dirty="0">
                <a:solidFill>
                  <a:srgbClr val="000000"/>
                </a:solidFill>
                <a:effectLst/>
                <a:latin typeface="Times New Roman" panose="02020603050405020304" pitchFamily="18" charset="0"/>
                <a:ea typeface="Times New Roman" panose="02020603050405020304" pitchFamily="18" charset="0"/>
              </a:rPr>
              <a:t>Если заявок нет (все или одна единственная заявки отклонены), все участники уклонились от заключения контракта или заказчик отказался от заключения контракта на основании ч. 9 и 10 ст. 31 Закона №44-ФЗ с единственной соответствующей заявкой - заказчик проводит новую закупку либо заключает контракт по п. 25 ч. 1 ст. 93 Закона №44-ФЗ.</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Несостоявшийся 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pic>
        <p:nvPicPr>
          <p:cNvPr id="6" name="Рисунок 5" descr="Рукопожатие со сплошной заливкой">
            <a:extLst>
              <a:ext uri="{FF2B5EF4-FFF2-40B4-BE49-F238E27FC236}">
                <a16:creationId xmlns:a16="http://schemas.microsoft.com/office/drawing/2014/main" id="{F914AC2C-A5FD-4D02-A870-D56338B13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1339" y="2983396"/>
            <a:ext cx="2160104" cy="2160104"/>
          </a:xfrm>
          <a:prstGeom prst="rect">
            <a:avLst/>
          </a:prstGeom>
        </p:spPr>
      </p:pic>
    </p:spTree>
    <p:extLst>
      <p:ext uri="{BB962C8B-B14F-4D97-AF65-F5344CB8AC3E}">
        <p14:creationId xmlns:p14="http://schemas.microsoft.com/office/powerpoint/2010/main" val="4161430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98</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657781" y="866185"/>
            <a:ext cx="5624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Электронный запрос котировок</a:t>
            </a:r>
            <a:endParaRPr lang="ru-RU" sz="1400" b="1" dirty="0">
              <a:latin typeface="Trebuchet MS" panose="020B0603020202020204" pitchFamily="34" charset="0"/>
              <a:cs typeface="Arial" panose="020B0604020202020204" pitchFamily="34" charset="0"/>
            </a:endParaRPr>
          </a:p>
        </p:txBody>
      </p:sp>
      <p:pic>
        <p:nvPicPr>
          <p:cNvPr id="8" name="Рисунок 7" descr="Рукопожатие контур">
            <a:extLst>
              <a:ext uri="{FF2B5EF4-FFF2-40B4-BE49-F238E27FC236}">
                <a16:creationId xmlns:a16="http://schemas.microsoft.com/office/drawing/2014/main" id="{EFA02EE8-A64A-4DE7-9267-49F9A2CA5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757" y="1651015"/>
            <a:ext cx="914400" cy="914400"/>
          </a:xfrm>
          <a:prstGeom prst="rect">
            <a:avLst/>
          </a:prstGeom>
        </p:spPr>
      </p:pic>
      <p:pic>
        <p:nvPicPr>
          <p:cNvPr id="9" name="Рисунок 8" descr="График тенденции к понижению со сплошной заливкой">
            <a:extLst>
              <a:ext uri="{FF2B5EF4-FFF2-40B4-BE49-F238E27FC236}">
                <a16:creationId xmlns:a16="http://schemas.microsoft.com/office/drawing/2014/main" id="{FBC4077C-9B38-48DE-9123-706EDC9A00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374" y="736615"/>
            <a:ext cx="914400" cy="914400"/>
          </a:xfrm>
          <a:prstGeom prst="rect">
            <a:avLst/>
          </a:prstGeom>
        </p:spPr>
      </p:pic>
    </p:spTree>
    <p:extLst>
      <p:ext uri="{BB962C8B-B14F-4D97-AF65-F5344CB8AC3E}">
        <p14:creationId xmlns:p14="http://schemas.microsoft.com/office/powerpoint/2010/main" val="29829583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751898"/>
            <a:ext cx="8785164" cy="4278094"/>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Подача заявок – 4 рабочих дня.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Закупочная комиссия рассматривает поступившие заявки или заявку – 2 рабочих дня (ране был 1 рабочий день).</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Заявка подлежит отстранению</a:t>
            </a:r>
            <a:r>
              <a:rPr lang="ru-RU" sz="1800" kern="1200" dirty="0">
                <a:solidFill>
                  <a:srgbClr val="000000"/>
                </a:solidFill>
                <a:effectLst/>
                <a:latin typeface="Times New Roman" panose="02020603050405020304" pitchFamily="18" charset="0"/>
                <a:ea typeface="Times New Roman" panose="02020603050405020304" pitchFamily="18" charset="0"/>
              </a:rPr>
              <a:t> в 8-ми случаях предусмотренных </a:t>
            </a:r>
            <a:r>
              <a:rPr lang="en-US" sz="1800" kern="1200" dirty="0">
                <a:solidFill>
                  <a:srgbClr val="000000"/>
                </a:solidFill>
                <a:effectLst/>
                <a:latin typeface="Times New Roman" panose="02020603050405020304" pitchFamily="18" charset="0"/>
                <a:ea typeface="Times New Roman" panose="02020603050405020304" pitchFamily="18" charset="0"/>
              </a:rPr>
              <a:t>c </a:t>
            </a:r>
            <a:r>
              <a:rPr lang="ru-RU" sz="1800" kern="1200" dirty="0">
                <a:solidFill>
                  <a:srgbClr val="000000"/>
                </a:solidFill>
                <a:effectLst/>
                <a:latin typeface="Times New Roman" panose="02020603050405020304" pitchFamily="18" charset="0"/>
                <a:ea typeface="Times New Roman" panose="02020603050405020304" pitchFamily="18" charset="0"/>
              </a:rPr>
              <a:t>п.1 по п.8 ч. 12 статьи 48 (</a:t>
            </a:r>
            <a:r>
              <a:rPr lang="ru-RU" sz="1800" i="1" kern="1200" dirty="0">
                <a:solidFill>
                  <a:srgbClr val="000000"/>
                </a:solidFill>
                <a:effectLst/>
                <a:latin typeface="Times New Roman" panose="02020603050405020304" pitchFamily="18" charset="0"/>
                <a:ea typeface="Times New Roman" panose="02020603050405020304" pitchFamily="18" charset="0"/>
              </a:rPr>
              <a:t>Проведение электронного конкурса</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i="1" kern="1200" dirty="0">
                <a:solidFill>
                  <a:srgbClr val="000000"/>
                </a:solidFill>
                <a:effectLst/>
                <a:latin typeface="Times New Roman" panose="02020603050405020304" pitchFamily="18" charset="0"/>
                <a:ea typeface="Times New Roman" panose="02020603050405020304" pitchFamily="18" charset="0"/>
              </a:rPr>
              <a:t>см. раздел Электронный аукцион)</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 результатам принятия решения о соответствии заявок требованиям извещения, а также принимая во внимание ценовые предложения участников – комиссия по осуществлению закупок присваивает каждой не отклоненной заявке порядковый номер по мере возрастания предложения о цене контракта и </a:t>
            </a:r>
            <a:r>
              <a:rPr lang="ru-RU" sz="1800" b="1" kern="1200" dirty="0">
                <a:solidFill>
                  <a:srgbClr val="000000"/>
                </a:solidFill>
                <a:effectLst/>
                <a:latin typeface="Times New Roman" panose="02020603050405020304" pitchFamily="18" charset="0"/>
                <a:ea typeface="Times New Roman" panose="02020603050405020304" pitchFamily="18" charset="0"/>
              </a:rPr>
              <a:t>с учетом НПА, принятых в соответствии со ст. 14 Закона №44-ФЗ.</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формирует протокол подведения итогов с использованием электронной площадки, который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запрос котировок</a:t>
            </a:r>
          </a:p>
        </p:txBody>
      </p:sp>
    </p:spTree>
    <p:extLst>
      <p:ext uri="{BB962C8B-B14F-4D97-AF65-F5344CB8AC3E}">
        <p14:creationId xmlns:p14="http://schemas.microsoft.com/office/powerpoint/2010/main" val="2526343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F234D57DC5BCA94C9524E988D38C7DCD" ma:contentTypeVersion="5" ma:contentTypeDescription="Создание документа." ma:contentTypeScope="" ma:versionID="39a538572ee1d045977648b632b7b767">
  <xsd:schema xmlns:xsd="http://www.w3.org/2001/XMLSchema" xmlns:xs="http://www.w3.org/2001/XMLSchema" xmlns:p="http://schemas.microsoft.com/office/2006/metadata/properties" xmlns:ns3="21b517fd-8158-473b-8291-8b7a8f0ee724" targetNamespace="http://schemas.microsoft.com/office/2006/metadata/properties" ma:root="true" ma:fieldsID="bab9c734b243e2fb3e938a8aa7065fd5" ns3:_="">
    <xsd:import namespace="21b517fd-8158-473b-8291-8b7a8f0ee7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17fd-8158-473b-8291-8b7a8f0e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21b517fd-8158-473b-8291-8b7a8f0ee724"/>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132F892-3B7D-4319-8A64-DF6A93622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17fd-8158-473b-8291-8b7a8f0ee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49009</TotalTime>
  <Words>10063</Words>
  <Application>Microsoft Office PowerPoint</Application>
  <PresentationFormat>Экран (16:9)</PresentationFormat>
  <Paragraphs>652</Paragraphs>
  <Slides>109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109</vt:i4>
      </vt:variant>
    </vt:vector>
  </HeadingPairs>
  <TitlesOfParts>
    <vt:vector size="116" baseType="lpstr">
      <vt:lpstr>Arial</vt:lpstr>
      <vt:lpstr>Calibri</vt:lpstr>
      <vt:lpstr>Symbol</vt:lpstr>
      <vt:lpstr>Times New Roman</vt:lpstr>
      <vt:lpstr>Trebuchet MS</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Василий Некрасов</dc:creator>
  <cp:lastModifiedBy>Некрасов Василий</cp:lastModifiedBy>
  <cp:revision>1734</cp:revision>
  <cp:lastPrinted>2020-01-15T07:29:06Z</cp:lastPrinted>
  <dcterms:created xsi:type="dcterms:W3CDTF">2010-04-12T23:12:02Z</dcterms:created>
  <dcterms:modified xsi:type="dcterms:W3CDTF">2021-10-18T17:51:28Z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0x010100F234D57DC5BCA94C9524E988D38C7DCD</vt:lpwstr>
  </property>
</Properties>
</file>