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8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9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0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11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12.xml" ContentType="application/vnd.openxmlformats-officedocument.theme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13.xml" ContentType="application/vnd.openxmlformats-officedocument.theme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theme/theme14.xml" ContentType="application/vnd.openxmlformats-officedocument.theme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15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6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theme/theme17.xml" ContentType="application/vnd.openxmlformats-officedocument.theme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theme/theme18.xml" ContentType="application/vnd.openxmlformats-officedocument.theme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theme/theme19.xml" ContentType="application/vnd.openxmlformats-officedocument.theme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theme/theme20.xml" ContentType="application/vnd.openxmlformats-officedocument.theme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theme/theme21.xml" ContentType="application/vnd.openxmlformats-officedocument.theme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theme/theme22.xml" ContentType="application/vnd.openxmlformats-officedocument.theme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theme/theme23.xml" ContentType="application/vnd.openxmlformats-officedocument.theme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theme/theme24.xml" ContentType="application/vnd.openxmlformats-officedocument.theme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theme/theme25.xml" ContentType="application/vnd.openxmlformats-officedocument.theme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theme/theme26.xml" ContentType="application/vnd.openxmlformats-officedocument.theme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theme/theme27.xml" ContentType="application/vnd.openxmlformats-officedocument.theme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theme/theme28.xml" ContentType="application/vnd.openxmlformats-officedocument.theme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theme/theme29.xml" ContentType="application/vnd.openxmlformats-officedocument.theme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theme/theme30.xml" ContentType="application/vnd.openxmlformats-officedocument.theme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theme/theme31.xml" ContentType="application/vnd.openxmlformats-officedocument.theme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theme/theme32.xml" ContentType="application/vnd.openxmlformats-officedocument.theme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theme/theme33.xml" ContentType="application/vnd.openxmlformats-officedocument.theme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theme/theme34.xml" ContentType="application/vnd.openxmlformats-officedocument.theme+xml"/>
  <Override PartName="/ppt/theme/theme35.xml" ContentType="application/vnd.openxmlformats-officedocument.theme+xml"/>
  <Override PartName="/ppt/theme/theme3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  <p:sldMasterId id="2147483675" r:id="rId3"/>
    <p:sldMasterId id="2147483686" r:id="rId4"/>
    <p:sldMasterId id="2147483699" r:id="rId5"/>
    <p:sldMasterId id="2147483711" r:id="rId6"/>
    <p:sldMasterId id="2147483722" r:id="rId7"/>
    <p:sldMasterId id="2147483737" r:id="rId8"/>
    <p:sldMasterId id="2147483749" r:id="rId9"/>
    <p:sldMasterId id="2147483760" r:id="rId10"/>
    <p:sldMasterId id="2147483773" r:id="rId11"/>
    <p:sldMasterId id="2147483786" r:id="rId12"/>
    <p:sldMasterId id="2147483798" r:id="rId13"/>
    <p:sldMasterId id="2147483811" r:id="rId14"/>
    <p:sldMasterId id="2147483823" r:id="rId15"/>
    <p:sldMasterId id="2147483838" r:id="rId16"/>
    <p:sldMasterId id="2147483853" r:id="rId17"/>
    <p:sldMasterId id="2147483868" r:id="rId18"/>
    <p:sldMasterId id="2147483883" r:id="rId19"/>
    <p:sldMasterId id="2147483895" r:id="rId20"/>
    <p:sldMasterId id="2147483907" r:id="rId21"/>
    <p:sldMasterId id="2147483922" r:id="rId22"/>
    <p:sldMasterId id="2147483952" r:id="rId23"/>
    <p:sldMasterId id="2147483967" r:id="rId24"/>
    <p:sldMasterId id="2147483982" r:id="rId25"/>
    <p:sldMasterId id="2147483997" r:id="rId26"/>
    <p:sldMasterId id="2147484012" r:id="rId27"/>
    <p:sldMasterId id="2147484027" r:id="rId28"/>
    <p:sldMasterId id="2147484042" r:id="rId29"/>
    <p:sldMasterId id="2147484054" r:id="rId30"/>
    <p:sldMasterId id="2147484069" r:id="rId31"/>
    <p:sldMasterId id="2147484084" r:id="rId32"/>
    <p:sldMasterId id="2147484099" r:id="rId33"/>
    <p:sldMasterId id="2147484111" r:id="rId34"/>
  </p:sldMasterIdLst>
  <p:notesMasterIdLst>
    <p:notesMasterId r:id="rId215"/>
  </p:notesMasterIdLst>
  <p:handoutMasterIdLst>
    <p:handoutMasterId r:id="rId216"/>
  </p:handoutMasterIdLst>
  <p:sldIdLst>
    <p:sldId id="512" r:id="rId35"/>
    <p:sldId id="513" r:id="rId36"/>
    <p:sldId id="495" r:id="rId37"/>
    <p:sldId id="496" r:id="rId38"/>
    <p:sldId id="493" r:id="rId39"/>
    <p:sldId id="636" r:id="rId40"/>
    <p:sldId id="477" r:id="rId41"/>
    <p:sldId id="478" r:id="rId42"/>
    <p:sldId id="635" r:id="rId43"/>
    <p:sldId id="683" r:id="rId44"/>
    <p:sldId id="684" r:id="rId45"/>
    <p:sldId id="685" r:id="rId46"/>
    <p:sldId id="686" r:id="rId47"/>
    <p:sldId id="481" r:id="rId48"/>
    <p:sldId id="482" r:id="rId49"/>
    <p:sldId id="483" r:id="rId50"/>
    <p:sldId id="484" r:id="rId51"/>
    <p:sldId id="485" r:id="rId52"/>
    <p:sldId id="486" r:id="rId53"/>
    <p:sldId id="487" r:id="rId54"/>
    <p:sldId id="488" r:id="rId55"/>
    <p:sldId id="491" r:id="rId56"/>
    <p:sldId id="492" r:id="rId57"/>
    <p:sldId id="468" r:id="rId58"/>
    <p:sldId id="469" r:id="rId59"/>
    <p:sldId id="470" r:id="rId60"/>
    <p:sldId id="656" r:id="rId61"/>
    <p:sldId id="657" r:id="rId62"/>
    <p:sldId id="658" r:id="rId63"/>
    <p:sldId id="659" r:id="rId64"/>
    <p:sldId id="660" r:id="rId65"/>
    <p:sldId id="667" r:id="rId66"/>
    <p:sldId id="654" r:id="rId67"/>
    <p:sldId id="697" r:id="rId68"/>
    <p:sldId id="514" r:id="rId69"/>
    <p:sldId id="515" r:id="rId70"/>
    <p:sldId id="655" r:id="rId71"/>
    <p:sldId id="516" r:id="rId72"/>
    <p:sldId id="517" r:id="rId73"/>
    <p:sldId id="518" r:id="rId74"/>
    <p:sldId id="519" r:id="rId75"/>
    <p:sldId id="520" r:id="rId76"/>
    <p:sldId id="521" r:id="rId77"/>
    <p:sldId id="522" r:id="rId78"/>
    <p:sldId id="523" r:id="rId79"/>
    <p:sldId id="524" r:id="rId80"/>
    <p:sldId id="525" r:id="rId81"/>
    <p:sldId id="526" r:id="rId82"/>
    <p:sldId id="527" r:id="rId83"/>
    <p:sldId id="661" r:id="rId84"/>
    <p:sldId id="528" r:id="rId85"/>
    <p:sldId id="653" r:id="rId86"/>
    <p:sldId id="529" r:id="rId87"/>
    <p:sldId id="530" r:id="rId88"/>
    <p:sldId id="501" r:id="rId89"/>
    <p:sldId id="502" r:id="rId90"/>
    <p:sldId id="639" r:id="rId91"/>
    <p:sldId id="640" r:id="rId92"/>
    <p:sldId id="531" r:id="rId93"/>
    <p:sldId id="641" r:id="rId94"/>
    <p:sldId id="642" r:id="rId95"/>
    <p:sldId id="643" r:id="rId96"/>
    <p:sldId id="645" r:id="rId97"/>
    <p:sldId id="505" r:id="rId98"/>
    <p:sldId id="506" r:id="rId99"/>
    <p:sldId id="507" r:id="rId100"/>
    <p:sldId id="508" r:id="rId101"/>
    <p:sldId id="647" r:id="rId102"/>
    <p:sldId id="644" r:id="rId103"/>
    <p:sldId id="509" r:id="rId104"/>
    <p:sldId id="510" r:id="rId105"/>
    <p:sldId id="511" r:id="rId106"/>
    <p:sldId id="535" r:id="rId107"/>
    <p:sldId id="536" r:id="rId108"/>
    <p:sldId id="537" r:id="rId109"/>
    <p:sldId id="539" r:id="rId110"/>
    <p:sldId id="538" r:id="rId111"/>
    <p:sldId id="540" r:id="rId112"/>
    <p:sldId id="541" r:id="rId113"/>
    <p:sldId id="542" r:id="rId114"/>
    <p:sldId id="543" r:id="rId115"/>
    <p:sldId id="544" r:id="rId116"/>
    <p:sldId id="545" r:id="rId117"/>
    <p:sldId id="546" r:id="rId118"/>
    <p:sldId id="547" r:id="rId119"/>
    <p:sldId id="548" r:id="rId120"/>
    <p:sldId id="549" r:id="rId121"/>
    <p:sldId id="550" r:id="rId122"/>
    <p:sldId id="551" r:id="rId123"/>
    <p:sldId id="552" r:id="rId124"/>
    <p:sldId id="553" r:id="rId125"/>
    <p:sldId id="554" r:id="rId126"/>
    <p:sldId id="555" r:id="rId127"/>
    <p:sldId id="556" r:id="rId128"/>
    <p:sldId id="557" r:id="rId129"/>
    <p:sldId id="558" r:id="rId130"/>
    <p:sldId id="559" r:id="rId131"/>
    <p:sldId id="560" r:id="rId132"/>
    <p:sldId id="561" r:id="rId133"/>
    <p:sldId id="562" r:id="rId134"/>
    <p:sldId id="563" r:id="rId135"/>
    <p:sldId id="564" r:id="rId136"/>
    <p:sldId id="565" r:id="rId137"/>
    <p:sldId id="566" r:id="rId138"/>
    <p:sldId id="567" r:id="rId139"/>
    <p:sldId id="568" r:id="rId140"/>
    <p:sldId id="569" r:id="rId141"/>
    <p:sldId id="570" r:id="rId142"/>
    <p:sldId id="571" r:id="rId143"/>
    <p:sldId id="572" r:id="rId144"/>
    <p:sldId id="573" r:id="rId145"/>
    <p:sldId id="574" r:id="rId146"/>
    <p:sldId id="575" r:id="rId147"/>
    <p:sldId id="576" r:id="rId148"/>
    <p:sldId id="577" r:id="rId149"/>
    <p:sldId id="578" r:id="rId150"/>
    <p:sldId id="579" r:id="rId151"/>
    <p:sldId id="580" r:id="rId152"/>
    <p:sldId id="581" r:id="rId153"/>
    <p:sldId id="582" r:id="rId154"/>
    <p:sldId id="583" r:id="rId155"/>
    <p:sldId id="584" r:id="rId156"/>
    <p:sldId id="585" r:id="rId157"/>
    <p:sldId id="586" r:id="rId158"/>
    <p:sldId id="587" r:id="rId159"/>
    <p:sldId id="588" r:id="rId160"/>
    <p:sldId id="589" r:id="rId161"/>
    <p:sldId id="590" r:id="rId162"/>
    <p:sldId id="591" r:id="rId163"/>
    <p:sldId id="687" r:id="rId164"/>
    <p:sldId id="688" r:id="rId165"/>
    <p:sldId id="600" r:id="rId166"/>
    <p:sldId id="597" r:id="rId167"/>
    <p:sldId id="598" r:id="rId168"/>
    <p:sldId id="532" r:id="rId169"/>
    <p:sldId id="533" r:id="rId170"/>
    <p:sldId id="534" r:id="rId171"/>
    <p:sldId id="689" r:id="rId172"/>
    <p:sldId id="690" r:id="rId173"/>
    <p:sldId id="691" r:id="rId174"/>
    <p:sldId id="692" r:id="rId175"/>
    <p:sldId id="669" r:id="rId176"/>
    <p:sldId id="670" r:id="rId177"/>
    <p:sldId id="671" r:id="rId178"/>
    <p:sldId id="662" r:id="rId179"/>
    <p:sldId id="663" r:id="rId180"/>
    <p:sldId id="672" r:id="rId181"/>
    <p:sldId id="673" r:id="rId182"/>
    <p:sldId id="674" r:id="rId183"/>
    <p:sldId id="675" r:id="rId184"/>
    <p:sldId id="676" r:id="rId185"/>
    <p:sldId id="677" r:id="rId186"/>
    <p:sldId id="678" r:id="rId187"/>
    <p:sldId id="679" r:id="rId188"/>
    <p:sldId id="681" r:id="rId189"/>
    <p:sldId id="682" r:id="rId190"/>
    <p:sldId id="680" r:id="rId191"/>
    <p:sldId id="602" r:id="rId192"/>
    <p:sldId id="603" r:id="rId193"/>
    <p:sldId id="604" r:id="rId194"/>
    <p:sldId id="605" r:id="rId195"/>
    <p:sldId id="606" r:id="rId196"/>
    <p:sldId id="607" r:id="rId197"/>
    <p:sldId id="608" r:id="rId198"/>
    <p:sldId id="609" r:id="rId199"/>
    <p:sldId id="648" r:id="rId200"/>
    <p:sldId id="610" r:id="rId201"/>
    <p:sldId id="611" r:id="rId202"/>
    <p:sldId id="612" r:id="rId203"/>
    <p:sldId id="613" r:id="rId204"/>
    <p:sldId id="649" r:id="rId205"/>
    <p:sldId id="614" r:id="rId206"/>
    <p:sldId id="646" r:id="rId207"/>
    <p:sldId id="650" r:id="rId208"/>
    <p:sldId id="651" r:id="rId209"/>
    <p:sldId id="652" r:id="rId210"/>
    <p:sldId id="696" r:id="rId211"/>
    <p:sldId id="693" r:id="rId212"/>
    <p:sldId id="694" r:id="rId213"/>
    <p:sldId id="695" r:id="rId2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CC"/>
    <a:srgbClr val="154676"/>
    <a:srgbClr val="003399"/>
    <a:srgbClr val="333399"/>
    <a:srgbClr val="FFFFFF"/>
    <a:srgbClr val="4773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81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50" y="13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83.xml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8.xml"/><Relationship Id="rId63" Type="http://schemas.openxmlformats.org/officeDocument/2006/relationships/slide" Target="slides/slide29.xml"/><Relationship Id="rId84" Type="http://schemas.openxmlformats.org/officeDocument/2006/relationships/slide" Target="slides/slide50.xml"/><Relationship Id="rId138" Type="http://schemas.openxmlformats.org/officeDocument/2006/relationships/slide" Target="slides/slide104.xml"/><Relationship Id="rId159" Type="http://schemas.openxmlformats.org/officeDocument/2006/relationships/slide" Target="slides/slide125.xml"/><Relationship Id="rId170" Type="http://schemas.openxmlformats.org/officeDocument/2006/relationships/slide" Target="slides/slide136.xml"/><Relationship Id="rId191" Type="http://schemas.openxmlformats.org/officeDocument/2006/relationships/slide" Target="slides/slide157.xml"/><Relationship Id="rId205" Type="http://schemas.openxmlformats.org/officeDocument/2006/relationships/slide" Target="slides/slide171.xml"/><Relationship Id="rId107" Type="http://schemas.openxmlformats.org/officeDocument/2006/relationships/slide" Target="slides/slide73.xml"/><Relationship Id="rId11" Type="http://schemas.openxmlformats.org/officeDocument/2006/relationships/slideMaster" Target="slideMasters/slideMaster11.xml"/><Relationship Id="rId32" Type="http://schemas.openxmlformats.org/officeDocument/2006/relationships/slideMaster" Target="slideMasters/slideMaster32.xml"/><Relationship Id="rId53" Type="http://schemas.openxmlformats.org/officeDocument/2006/relationships/slide" Target="slides/slide19.xml"/><Relationship Id="rId74" Type="http://schemas.openxmlformats.org/officeDocument/2006/relationships/slide" Target="slides/slide40.xml"/><Relationship Id="rId128" Type="http://schemas.openxmlformats.org/officeDocument/2006/relationships/slide" Target="slides/slide94.xml"/><Relationship Id="rId149" Type="http://schemas.openxmlformats.org/officeDocument/2006/relationships/slide" Target="slides/slide115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56.xml"/><Relationship Id="rId95" Type="http://schemas.openxmlformats.org/officeDocument/2006/relationships/slide" Target="slides/slide61.xml"/><Relationship Id="rId160" Type="http://schemas.openxmlformats.org/officeDocument/2006/relationships/slide" Target="slides/slide126.xml"/><Relationship Id="rId165" Type="http://schemas.openxmlformats.org/officeDocument/2006/relationships/slide" Target="slides/slide131.xml"/><Relationship Id="rId181" Type="http://schemas.openxmlformats.org/officeDocument/2006/relationships/slide" Target="slides/slide147.xml"/><Relationship Id="rId186" Type="http://schemas.openxmlformats.org/officeDocument/2006/relationships/slide" Target="slides/slide152.xml"/><Relationship Id="rId216" Type="http://schemas.openxmlformats.org/officeDocument/2006/relationships/handoutMaster" Target="handoutMasters/handoutMaster1.xml"/><Relationship Id="rId211" Type="http://schemas.openxmlformats.org/officeDocument/2006/relationships/slide" Target="slides/slide177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43" Type="http://schemas.openxmlformats.org/officeDocument/2006/relationships/slide" Target="slides/slide9.xml"/><Relationship Id="rId48" Type="http://schemas.openxmlformats.org/officeDocument/2006/relationships/slide" Target="slides/slide14.xml"/><Relationship Id="rId64" Type="http://schemas.openxmlformats.org/officeDocument/2006/relationships/slide" Target="slides/slide30.xml"/><Relationship Id="rId69" Type="http://schemas.openxmlformats.org/officeDocument/2006/relationships/slide" Target="slides/slide35.xml"/><Relationship Id="rId113" Type="http://schemas.openxmlformats.org/officeDocument/2006/relationships/slide" Target="slides/slide79.xml"/><Relationship Id="rId118" Type="http://schemas.openxmlformats.org/officeDocument/2006/relationships/slide" Target="slides/slide84.xml"/><Relationship Id="rId134" Type="http://schemas.openxmlformats.org/officeDocument/2006/relationships/slide" Target="slides/slide100.xml"/><Relationship Id="rId139" Type="http://schemas.openxmlformats.org/officeDocument/2006/relationships/slide" Target="slides/slide105.xml"/><Relationship Id="rId80" Type="http://schemas.openxmlformats.org/officeDocument/2006/relationships/slide" Target="slides/slide46.xml"/><Relationship Id="rId85" Type="http://schemas.openxmlformats.org/officeDocument/2006/relationships/slide" Target="slides/slide51.xml"/><Relationship Id="rId150" Type="http://schemas.openxmlformats.org/officeDocument/2006/relationships/slide" Target="slides/slide116.xml"/><Relationship Id="rId155" Type="http://schemas.openxmlformats.org/officeDocument/2006/relationships/slide" Target="slides/slide121.xml"/><Relationship Id="rId171" Type="http://schemas.openxmlformats.org/officeDocument/2006/relationships/slide" Target="slides/slide137.xml"/><Relationship Id="rId176" Type="http://schemas.openxmlformats.org/officeDocument/2006/relationships/slide" Target="slides/slide142.xml"/><Relationship Id="rId192" Type="http://schemas.openxmlformats.org/officeDocument/2006/relationships/slide" Target="slides/slide158.xml"/><Relationship Id="rId197" Type="http://schemas.openxmlformats.org/officeDocument/2006/relationships/slide" Target="slides/slide163.xml"/><Relationship Id="rId206" Type="http://schemas.openxmlformats.org/officeDocument/2006/relationships/slide" Target="slides/slide172.xml"/><Relationship Id="rId201" Type="http://schemas.openxmlformats.org/officeDocument/2006/relationships/slide" Target="slides/slide16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33" Type="http://schemas.openxmlformats.org/officeDocument/2006/relationships/slideMaster" Target="slideMasters/slideMaster33.xml"/><Relationship Id="rId38" Type="http://schemas.openxmlformats.org/officeDocument/2006/relationships/slide" Target="slides/slide4.xml"/><Relationship Id="rId59" Type="http://schemas.openxmlformats.org/officeDocument/2006/relationships/slide" Target="slides/slide25.xml"/><Relationship Id="rId103" Type="http://schemas.openxmlformats.org/officeDocument/2006/relationships/slide" Target="slides/slide69.xml"/><Relationship Id="rId108" Type="http://schemas.openxmlformats.org/officeDocument/2006/relationships/slide" Target="slides/slide74.xml"/><Relationship Id="rId124" Type="http://schemas.openxmlformats.org/officeDocument/2006/relationships/slide" Target="slides/slide90.xml"/><Relationship Id="rId129" Type="http://schemas.openxmlformats.org/officeDocument/2006/relationships/slide" Target="slides/slide95.xml"/><Relationship Id="rId54" Type="http://schemas.openxmlformats.org/officeDocument/2006/relationships/slide" Target="slides/slide20.xml"/><Relationship Id="rId70" Type="http://schemas.openxmlformats.org/officeDocument/2006/relationships/slide" Target="slides/slide36.xml"/><Relationship Id="rId75" Type="http://schemas.openxmlformats.org/officeDocument/2006/relationships/slide" Target="slides/slide41.xml"/><Relationship Id="rId91" Type="http://schemas.openxmlformats.org/officeDocument/2006/relationships/slide" Target="slides/slide57.xml"/><Relationship Id="rId96" Type="http://schemas.openxmlformats.org/officeDocument/2006/relationships/slide" Target="slides/slide62.xml"/><Relationship Id="rId140" Type="http://schemas.openxmlformats.org/officeDocument/2006/relationships/slide" Target="slides/slide106.xml"/><Relationship Id="rId145" Type="http://schemas.openxmlformats.org/officeDocument/2006/relationships/slide" Target="slides/slide111.xml"/><Relationship Id="rId161" Type="http://schemas.openxmlformats.org/officeDocument/2006/relationships/slide" Target="slides/slide127.xml"/><Relationship Id="rId166" Type="http://schemas.openxmlformats.org/officeDocument/2006/relationships/slide" Target="slides/slide132.xml"/><Relationship Id="rId182" Type="http://schemas.openxmlformats.org/officeDocument/2006/relationships/slide" Target="slides/slide148.xml"/><Relationship Id="rId187" Type="http://schemas.openxmlformats.org/officeDocument/2006/relationships/slide" Target="slides/slide153.xml"/><Relationship Id="rId217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12" Type="http://schemas.openxmlformats.org/officeDocument/2006/relationships/slide" Target="slides/slide178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49" Type="http://schemas.openxmlformats.org/officeDocument/2006/relationships/slide" Target="slides/slide15.xml"/><Relationship Id="rId114" Type="http://schemas.openxmlformats.org/officeDocument/2006/relationships/slide" Target="slides/slide80.xml"/><Relationship Id="rId119" Type="http://schemas.openxmlformats.org/officeDocument/2006/relationships/slide" Target="slides/slide85.xml"/><Relationship Id="rId44" Type="http://schemas.openxmlformats.org/officeDocument/2006/relationships/slide" Target="slides/slide10.xml"/><Relationship Id="rId60" Type="http://schemas.openxmlformats.org/officeDocument/2006/relationships/slide" Target="slides/slide26.xml"/><Relationship Id="rId65" Type="http://schemas.openxmlformats.org/officeDocument/2006/relationships/slide" Target="slides/slide31.xml"/><Relationship Id="rId81" Type="http://schemas.openxmlformats.org/officeDocument/2006/relationships/slide" Target="slides/slide47.xml"/><Relationship Id="rId86" Type="http://schemas.openxmlformats.org/officeDocument/2006/relationships/slide" Target="slides/slide52.xml"/><Relationship Id="rId130" Type="http://schemas.openxmlformats.org/officeDocument/2006/relationships/slide" Target="slides/slide96.xml"/><Relationship Id="rId135" Type="http://schemas.openxmlformats.org/officeDocument/2006/relationships/slide" Target="slides/slide101.xml"/><Relationship Id="rId151" Type="http://schemas.openxmlformats.org/officeDocument/2006/relationships/slide" Target="slides/slide117.xml"/><Relationship Id="rId156" Type="http://schemas.openxmlformats.org/officeDocument/2006/relationships/slide" Target="slides/slide122.xml"/><Relationship Id="rId177" Type="http://schemas.openxmlformats.org/officeDocument/2006/relationships/slide" Target="slides/slide143.xml"/><Relationship Id="rId198" Type="http://schemas.openxmlformats.org/officeDocument/2006/relationships/slide" Target="slides/slide164.xml"/><Relationship Id="rId172" Type="http://schemas.openxmlformats.org/officeDocument/2006/relationships/slide" Target="slides/slide138.xml"/><Relationship Id="rId193" Type="http://schemas.openxmlformats.org/officeDocument/2006/relationships/slide" Target="slides/slide159.xml"/><Relationship Id="rId202" Type="http://schemas.openxmlformats.org/officeDocument/2006/relationships/slide" Target="slides/slide168.xml"/><Relationship Id="rId207" Type="http://schemas.openxmlformats.org/officeDocument/2006/relationships/slide" Target="slides/slide173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5.xml"/><Relationship Id="rId109" Type="http://schemas.openxmlformats.org/officeDocument/2006/relationships/slide" Target="slides/slide75.xml"/><Relationship Id="rId34" Type="http://schemas.openxmlformats.org/officeDocument/2006/relationships/slideMaster" Target="slideMasters/slideMaster34.xml"/><Relationship Id="rId50" Type="http://schemas.openxmlformats.org/officeDocument/2006/relationships/slide" Target="slides/slide16.xml"/><Relationship Id="rId55" Type="http://schemas.openxmlformats.org/officeDocument/2006/relationships/slide" Target="slides/slide21.xml"/><Relationship Id="rId76" Type="http://schemas.openxmlformats.org/officeDocument/2006/relationships/slide" Target="slides/slide42.xml"/><Relationship Id="rId97" Type="http://schemas.openxmlformats.org/officeDocument/2006/relationships/slide" Target="slides/slide63.xml"/><Relationship Id="rId104" Type="http://schemas.openxmlformats.org/officeDocument/2006/relationships/slide" Target="slides/slide70.xml"/><Relationship Id="rId120" Type="http://schemas.openxmlformats.org/officeDocument/2006/relationships/slide" Target="slides/slide86.xml"/><Relationship Id="rId125" Type="http://schemas.openxmlformats.org/officeDocument/2006/relationships/slide" Target="slides/slide91.xml"/><Relationship Id="rId141" Type="http://schemas.openxmlformats.org/officeDocument/2006/relationships/slide" Target="slides/slide107.xml"/><Relationship Id="rId146" Type="http://schemas.openxmlformats.org/officeDocument/2006/relationships/slide" Target="slides/slide112.xml"/><Relationship Id="rId167" Type="http://schemas.openxmlformats.org/officeDocument/2006/relationships/slide" Target="slides/slide133.xml"/><Relationship Id="rId188" Type="http://schemas.openxmlformats.org/officeDocument/2006/relationships/slide" Target="slides/slide154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37.xml"/><Relationship Id="rId92" Type="http://schemas.openxmlformats.org/officeDocument/2006/relationships/slide" Target="slides/slide58.xml"/><Relationship Id="rId162" Type="http://schemas.openxmlformats.org/officeDocument/2006/relationships/slide" Target="slides/slide128.xml"/><Relationship Id="rId183" Type="http://schemas.openxmlformats.org/officeDocument/2006/relationships/slide" Target="slides/slide149.xml"/><Relationship Id="rId213" Type="http://schemas.openxmlformats.org/officeDocument/2006/relationships/slide" Target="slides/slide179.xml"/><Relationship Id="rId21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29" Type="http://schemas.openxmlformats.org/officeDocument/2006/relationships/slideMaster" Target="slideMasters/slideMaster29.xml"/><Relationship Id="rId24" Type="http://schemas.openxmlformats.org/officeDocument/2006/relationships/slideMaster" Target="slideMasters/slideMaster24.xml"/><Relationship Id="rId40" Type="http://schemas.openxmlformats.org/officeDocument/2006/relationships/slide" Target="slides/slide6.xml"/><Relationship Id="rId45" Type="http://schemas.openxmlformats.org/officeDocument/2006/relationships/slide" Target="slides/slide11.xml"/><Relationship Id="rId66" Type="http://schemas.openxmlformats.org/officeDocument/2006/relationships/slide" Target="slides/slide32.xml"/><Relationship Id="rId87" Type="http://schemas.openxmlformats.org/officeDocument/2006/relationships/slide" Target="slides/slide53.xml"/><Relationship Id="rId110" Type="http://schemas.openxmlformats.org/officeDocument/2006/relationships/slide" Target="slides/slide76.xml"/><Relationship Id="rId115" Type="http://schemas.openxmlformats.org/officeDocument/2006/relationships/slide" Target="slides/slide81.xml"/><Relationship Id="rId131" Type="http://schemas.openxmlformats.org/officeDocument/2006/relationships/slide" Target="slides/slide97.xml"/><Relationship Id="rId136" Type="http://schemas.openxmlformats.org/officeDocument/2006/relationships/slide" Target="slides/slide102.xml"/><Relationship Id="rId157" Type="http://schemas.openxmlformats.org/officeDocument/2006/relationships/slide" Target="slides/slide123.xml"/><Relationship Id="rId178" Type="http://schemas.openxmlformats.org/officeDocument/2006/relationships/slide" Target="slides/slide144.xml"/><Relationship Id="rId61" Type="http://schemas.openxmlformats.org/officeDocument/2006/relationships/slide" Target="slides/slide27.xml"/><Relationship Id="rId82" Type="http://schemas.openxmlformats.org/officeDocument/2006/relationships/slide" Target="slides/slide48.xml"/><Relationship Id="rId152" Type="http://schemas.openxmlformats.org/officeDocument/2006/relationships/slide" Target="slides/slide118.xml"/><Relationship Id="rId173" Type="http://schemas.openxmlformats.org/officeDocument/2006/relationships/slide" Target="slides/slide139.xml"/><Relationship Id="rId194" Type="http://schemas.openxmlformats.org/officeDocument/2006/relationships/slide" Target="slides/slide160.xml"/><Relationship Id="rId199" Type="http://schemas.openxmlformats.org/officeDocument/2006/relationships/slide" Target="slides/slide165.xml"/><Relationship Id="rId203" Type="http://schemas.openxmlformats.org/officeDocument/2006/relationships/slide" Target="slides/slide169.xml"/><Relationship Id="rId208" Type="http://schemas.openxmlformats.org/officeDocument/2006/relationships/slide" Target="slides/slide174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30" Type="http://schemas.openxmlformats.org/officeDocument/2006/relationships/slideMaster" Target="slideMasters/slideMaster30.xml"/><Relationship Id="rId35" Type="http://schemas.openxmlformats.org/officeDocument/2006/relationships/slide" Target="slides/slide1.xml"/><Relationship Id="rId56" Type="http://schemas.openxmlformats.org/officeDocument/2006/relationships/slide" Target="slides/slide22.xml"/><Relationship Id="rId77" Type="http://schemas.openxmlformats.org/officeDocument/2006/relationships/slide" Target="slides/slide43.xml"/><Relationship Id="rId100" Type="http://schemas.openxmlformats.org/officeDocument/2006/relationships/slide" Target="slides/slide66.xml"/><Relationship Id="rId105" Type="http://schemas.openxmlformats.org/officeDocument/2006/relationships/slide" Target="slides/slide71.xml"/><Relationship Id="rId126" Type="http://schemas.openxmlformats.org/officeDocument/2006/relationships/slide" Target="slides/slide92.xml"/><Relationship Id="rId147" Type="http://schemas.openxmlformats.org/officeDocument/2006/relationships/slide" Target="slides/slide113.xml"/><Relationship Id="rId168" Type="http://schemas.openxmlformats.org/officeDocument/2006/relationships/slide" Target="slides/slide134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17.xml"/><Relationship Id="rId72" Type="http://schemas.openxmlformats.org/officeDocument/2006/relationships/slide" Target="slides/slide38.xml"/><Relationship Id="rId93" Type="http://schemas.openxmlformats.org/officeDocument/2006/relationships/slide" Target="slides/slide59.xml"/><Relationship Id="rId98" Type="http://schemas.openxmlformats.org/officeDocument/2006/relationships/slide" Target="slides/slide64.xml"/><Relationship Id="rId121" Type="http://schemas.openxmlformats.org/officeDocument/2006/relationships/slide" Target="slides/slide87.xml"/><Relationship Id="rId142" Type="http://schemas.openxmlformats.org/officeDocument/2006/relationships/slide" Target="slides/slide108.xml"/><Relationship Id="rId163" Type="http://schemas.openxmlformats.org/officeDocument/2006/relationships/slide" Target="slides/slide129.xml"/><Relationship Id="rId184" Type="http://schemas.openxmlformats.org/officeDocument/2006/relationships/slide" Target="slides/slide150.xml"/><Relationship Id="rId189" Type="http://schemas.openxmlformats.org/officeDocument/2006/relationships/slide" Target="slides/slide155.xml"/><Relationship Id="rId21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4" Type="http://schemas.openxmlformats.org/officeDocument/2006/relationships/slide" Target="slides/slide180.xml"/><Relationship Id="rId25" Type="http://schemas.openxmlformats.org/officeDocument/2006/relationships/slideMaster" Target="slideMasters/slideMaster25.xml"/><Relationship Id="rId46" Type="http://schemas.openxmlformats.org/officeDocument/2006/relationships/slide" Target="slides/slide12.xml"/><Relationship Id="rId67" Type="http://schemas.openxmlformats.org/officeDocument/2006/relationships/slide" Target="slides/slide33.xml"/><Relationship Id="rId116" Type="http://schemas.openxmlformats.org/officeDocument/2006/relationships/slide" Target="slides/slide82.xml"/><Relationship Id="rId137" Type="http://schemas.openxmlformats.org/officeDocument/2006/relationships/slide" Target="slides/slide103.xml"/><Relationship Id="rId158" Type="http://schemas.openxmlformats.org/officeDocument/2006/relationships/slide" Target="slides/slide124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7.xml"/><Relationship Id="rId62" Type="http://schemas.openxmlformats.org/officeDocument/2006/relationships/slide" Target="slides/slide28.xml"/><Relationship Id="rId83" Type="http://schemas.openxmlformats.org/officeDocument/2006/relationships/slide" Target="slides/slide49.xml"/><Relationship Id="rId88" Type="http://schemas.openxmlformats.org/officeDocument/2006/relationships/slide" Target="slides/slide54.xml"/><Relationship Id="rId111" Type="http://schemas.openxmlformats.org/officeDocument/2006/relationships/slide" Target="slides/slide77.xml"/><Relationship Id="rId132" Type="http://schemas.openxmlformats.org/officeDocument/2006/relationships/slide" Target="slides/slide98.xml"/><Relationship Id="rId153" Type="http://schemas.openxmlformats.org/officeDocument/2006/relationships/slide" Target="slides/slide119.xml"/><Relationship Id="rId174" Type="http://schemas.openxmlformats.org/officeDocument/2006/relationships/slide" Target="slides/slide140.xml"/><Relationship Id="rId179" Type="http://schemas.openxmlformats.org/officeDocument/2006/relationships/slide" Target="slides/slide145.xml"/><Relationship Id="rId195" Type="http://schemas.openxmlformats.org/officeDocument/2006/relationships/slide" Target="slides/slide161.xml"/><Relationship Id="rId209" Type="http://schemas.openxmlformats.org/officeDocument/2006/relationships/slide" Target="slides/slide175.xml"/><Relationship Id="rId190" Type="http://schemas.openxmlformats.org/officeDocument/2006/relationships/slide" Target="slides/slide156.xml"/><Relationship Id="rId204" Type="http://schemas.openxmlformats.org/officeDocument/2006/relationships/slide" Target="slides/slide170.xml"/><Relationship Id="rId220" Type="http://schemas.openxmlformats.org/officeDocument/2006/relationships/tableStyles" Target="tableStyles.xml"/><Relationship Id="rId15" Type="http://schemas.openxmlformats.org/officeDocument/2006/relationships/slideMaster" Target="slideMasters/slideMaster15.xml"/><Relationship Id="rId36" Type="http://schemas.openxmlformats.org/officeDocument/2006/relationships/slide" Target="slides/slide2.xml"/><Relationship Id="rId57" Type="http://schemas.openxmlformats.org/officeDocument/2006/relationships/slide" Target="slides/slide23.xml"/><Relationship Id="rId106" Type="http://schemas.openxmlformats.org/officeDocument/2006/relationships/slide" Target="slides/slide72.xml"/><Relationship Id="rId127" Type="http://schemas.openxmlformats.org/officeDocument/2006/relationships/slide" Target="slides/slide93.xml"/><Relationship Id="rId10" Type="http://schemas.openxmlformats.org/officeDocument/2006/relationships/slideMaster" Target="slideMasters/slideMaster10.xml"/><Relationship Id="rId31" Type="http://schemas.openxmlformats.org/officeDocument/2006/relationships/slideMaster" Target="slideMasters/slideMaster31.xml"/><Relationship Id="rId52" Type="http://schemas.openxmlformats.org/officeDocument/2006/relationships/slide" Target="slides/slide18.xml"/><Relationship Id="rId73" Type="http://schemas.openxmlformats.org/officeDocument/2006/relationships/slide" Target="slides/slide39.xml"/><Relationship Id="rId78" Type="http://schemas.openxmlformats.org/officeDocument/2006/relationships/slide" Target="slides/slide44.xml"/><Relationship Id="rId94" Type="http://schemas.openxmlformats.org/officeDocument/2006/relationships/slide" Target="slides/slide60.xml"/><Relationship Id="rId99" Type="http://schemas.openxmlformats.org/officeDocument/2006/relationships/slide" Target="slides/slide65.xml"/><Relationship Id="rId101" Type="http://schemas.openxmlformats.org/officeDocument/2006/relationships/slide" Target="slides/slide67.xml"/><Relationship Id="rId122" Type="http://schemas.openxmlformats.org/officeDocument/2006/relationships/slide" Target="slides/slide88.xml"/><Relationship Id="rId143" Type="http://schemas.openxmlformats.org/officeDocument/2006/relationships/slide" Target="slides/slide109.xml"/><Relationship Id="rId148" Type="http://schemas.openxmlformats.org/officeDocument/2006/relationships/slide" Target="slides/slide114.xml"/><Relationship Id="rId164" Type="http://schemas.openxmlformats.org/officeDocument/2006/relationships/slide" Target="slides/slide130.xml"/><Relationship Id="rId169" Type="http://schemas.openxmlformats.org/officeDocument/2006/relationships/slide" Target="slides/slide135.xml"/><Relationship Id="rId185" Type="http://schemas.openxmlformats.org/officeDocument/2006/relationships/slide" Target="slides/slide15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80" Type="http://schemas.openxmlformats.org/officeDocument/2006/relationships/slide" Target="slides/slide146.xml"/><Relationship Id="rId210" Type="http://schemas.openxmlformats.org/officeDocument/2006/relationships/slide" Target="slides/slide176.xml"/><Relationship Id="rId215" Type="http://schemas.openxmlformats.org/officeDocument/2006/relationships/notesMaster" Target="notesMasters/notesMaster1.xml"/><Relationship Id="rId26" Type="http://schemas.openxmlformats.org/officeDocument/2006/relationships/slideMaster" Target="slideMasters/slideMaster26.xml"/><Relationship Id="rId47" Type="http://schemas.openxmlformats.org/officeDocument/2006/relationships/slide" Target="slides/slide13.xml"/><Relationship Id="rId68" Type="http://schemas.openxmlformats.org/officeDocument/2006/relationships/slide" Target="slides/slide34.xml"/><Relationship Id="rId89" Type="http://schemas.openxmlformats.org/officeDocument/2006/relationships/slide" Target="slides/slide55.xml"/><Relationship Id="rId112" Type="http://schemas.openxmlformats.org/officeDocument/2006/relationships/slide" Target="slides/slide78.xml"/><Relationship Id="rId133" Type="http://schemas.openxmlformats.org/officeDocument/2006/relationships/slide" Target="slides/slide99.xml"/><Relationship Id="rId154" Type="http://schemas.openxmlformats.org/officeDocument/2006/relationships/slide" Target="slides/slide120.xml"/><Relationship Id="rId175" Type="http://schemas.openxmlformats.org/officeDocument/2006/relationships/slide" Target="slides/slide141.xml"/><Relationship Id="rId196" Type="http://schemas.openxmlformats.org/officeDocument/2006/relationships/slide" Target="slides/slide162.xml"/><Relationship Id="rId200" Type="http://schemas.openxmlformats.org/officeDocument/2006/relationships/slide" Target="slides/slide166.xml"/><Relationship Id="rId16" Type="http://schemas.openxmlformats.org/officeDocument/2006/relationships/slideMaster" Target="slideMasters/slideMaster16.xml"/><Relationship Id="rId37" Type="http://schemas.openxmlformats.org/officeDocument/2006/relationships/slide" Target="slides/slide3.xml"/><Relationship Id="rId58" Type="http://schemas.openxmlformats.org/officeDocument/2006/relationships/slide" Target="slides/slide24.xml"/><Relationship Id="rId79" Type="http://schemas.openxmlformats.org/officeDocument/2006/relationships/slide" Target="slides/slide45.xml"/><Relationship Id="rId102" Type="http://schemas.openxmlformats.org/officeDocument/2006/relationships/slide" Target="slides/slide68.xml"/><Relationship Id="rId123" Type="http://schemas.openxmlformats.org/officeDocument/2006/relationships/slide" Target="slides/slide89.xml"/><Relationship Id="rId144" Type="http://schemas.openxmlformats.org/officeDocument/2006/relationships/slide" Target="slides/slide1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9B4706-1D71-4DE2-9DAF-9E15BF20A038}" type="doc">
      <dgm:prSet loTypeId="urn:microsoft.com/office/officeart/2005/8/layout/chevron1" loCatId="process" qsTypeId="urn:microsoft.com/office/officeart/2005/8/quickstyle/simple1" qsCatId="simple" csTypeId="urn:microsoft.com/office/officeart/2005/8/colors/colorful5" csCatId="colorful" phldr="1"/>
      <dgm:spPr/>
    </dgm:pt>
    <dgm:pt modelId="{DFD8100B-AA1B-4950-A8BA-4F8846A2BC6F}">
      <dgm:prSet phldrT="[Текст]" custT="1"/>
      <dgm:spPr>
        <a:solidFill>
          <a:schemeClr val="accent5">
            <a:hueOff val="0"/>
            <a:satOff val="0"/>
            <a:lumOff val="0"/>
            <a:alpha val="60000"/>
          </a:schemeClr>
        </a:solidFill>
      </dgm:spPr>
      <dgm:t>
        <a:bodyPr/>
        <a:lstStyle/>
        <a:p>
          <a:r>
            <a:rPr lang="ru-RU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 ЭТАП</a:t>
          </a:r>
          <a:endParaRPr lang="ru-RU" sz="2000" i="1" dirty="0">
            <a:solidFill>
              <a:schemeClr val="tx1"/>
            </a:solidFill>
          </a:endParaRPr>
        </a:p>
      </dgm:t>
    </dgm:pt>
    <dgm:pt modelId="{846702AF-3394-4BC2-BB4A-5B3B40A478E8}" type="parTrans" cxnId="{3AEEE39C-D8EF-4A68-92DB-EEAC19C8C5B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96333E4-F658-4537-A7E9-34F8E09B90E2}" type="sibTrans" cxnId="{3AEEE39C-D8EF-4A68-92DB-EEAC19C8C5B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8A05365-C63E-4678-A3F5-96F4ADDB4426}">
      <dgm:prSet phldrT="[Текст]" custT="1"/>
      <dgm:spPr>
        <a:solidFill>
          <a:schemeClr val="accent5">
            <a:hueOff val="-7353344"/>
            <a:satOff val="-10228"/>
            <a:lumOff val="-3922"/>
            <a:alpha val="60000"/>
          </a:schemeClr>
        </a:solidFill>
      </dgm:spPr>
      <dgm:t>
        <a:bodyPr/>
        <a:lstStyle/>
        <a:p>
          <a:r>
            <a:rPr lang="ru-RU" sz="28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 ЭТАП</a:t>
          </a:r>
          <a:endParaRPr lang="ru-RU" sz="2000" i="1" dirty="0">
            <a:solidFill>
              <a:schemeClr val="tx1"/>
            </a:solidFill>
          </a:endParaRPr>
        </a:p>
      </dgm:t>
    </dgm:pt>
    <dgm:pt modelId="{9637B1F0-277E-446D-92E8-A85FC54BAABE}" type="parTrans" cxnId="{CC276638-9ED8-4889-A1A4-D80ECACE432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1467071-93E5-4824-9DC9-BB9F00C4D6B1}" type="sibTrans" cxnId="{CC276638-9ED8-4889-A1A4-D80ECACE432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E7A2D95-584C-4B27-B39E-6151E09F27F5}" type="pres">
      <dgm:prSet presAssocID="{399B4706-1D71-4DE2-9DAF-9E15BF20A038}" presName="Name0" presStyleCnt="0">
        <dgm:presLayoutVars>
          <dgm:dir/>
          <dgm:animLvl val="lvl"/>
          <dgm:resizeHandles val="exact"/>
        </dgm:presLayoutVars>
      </dgm:prSet>
      <dgm:spPr/>
    </dgm:pt>
    <dgm:pt modelId="{D0158130-EE5E-4207-8D06-9D49BE40E26A}" type="pres">
      <dgm:prSet presAssocID="{DFD8100B-AA1B-4950-A8BA-4F8846A2BC6F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6110F7-2DCC-4204-AAE4-111B9CB668E4}" type="pres">
      <dgm:prSet presAssocID="{796333E4-F658-4537-A7E9-34F8E09B90E2}" presName="parTxOnlySpace" presStyleCnt="0"/>
      <dgm:spPr/>
    </dgm:pt>
    <dgm:pt modelId="{82B917BD-2D02-421D-807B-BCD852B07C7F}" type="pres">
      <dgm:prSet presAssocID="{58A05365-C63E-4678-A3F5-96F4ADDB4426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14B9AC-3BB5-41FC-9B0E-5CD6F5B462D1}" type="presOf" srcId="{399B4706-1D71-4DE2-9DAF-9E15BF20A038}" destId="{DE7A2D95-584C-4B27-B39E-6151E09F27F5}" srcOrd="0" destOrd="0" presId="urn:microsoft.com/office/officeart/2005/8/layout/chevron1"/>
    <dgm:cxn modelId="{3AEEE39C-D8EF-4A68-92DB-EEAC19C8C5BA}" srcId="{399B4706-1D71-4DE2-9DAF-9E15BF20A038}" destId="{DFD8100B-AA1B-4950-A8BA-4F8846A2BC6F}" srcOrd="0" destOrd="0" parTransId="{846702AF-3394-4BC2-BB4A-5B3B40A478E8}" sibTransId="{796333E4-F658-4537-A7E9-34F8E09B90E2}"/>
    <dgm:cxn modelId="{291EDC17-599D-490F-B661-044DCB008F03}" type="presOf" srcId="{58A05365-C63E-4678-A3F5-96F4ADDB4426}" destId="{82B917BD-2D02-421D-807B-BCD852B07C7F}" srcOrd="0" destOrd="0" presId="urn:microsoft.com/office/officeart/2005/8/layout/chevron1"/>
    <dgm:cxn modelId="{CC276638-9ED8-4889-A1A4-D80ECACE432F}" srcId="{399B4706-1D71-4DE2-9DAF-9E15BF20A038}" destId="{58A05365-C63E-4678-A3F5-96F4ADDB4426}" srcOrd="1" destOrd="0" parTransId="{9637B1F0-277E-446D-92E8-A85FC54BAABE}" sibTransId="{A1467071-93E5-4824-9DC9-BB9F00C4D6B1}"/>
    <dgm:cxn modelId="{3FCA6999-43BC-427B-B97B-53B6B2039BE7}" type="presOf" srcId="{DFD8100B-AA1B-4950-A8BA-4F8846A2BC6F}" destId="{D0158130-EE5E-4207-8D06-9D49BE40E26A}" srcOrd="0" destOrd="0" presId="urn:microsoft.com/office/officeart/2005/8/layout/chevron1"/>
    <dgm:cxn modelId="{248AD9D8-79F3-4B2B-B40F-3DE276484167}" type="presParOf" srcId="{DE7A2D95-584C-4B27-B39E-6151E09F27F5}" destId="{D0158130-EE5E-4207-8D06-9D49BE40E26A}" srcOrd="0" destOrd="0" presId="urn:microsoft.com/office/officeart/2005/8/layout/chevron1"/>
    <dgm:cxn modelId="{DC619DF6-A757-4718-9BFE-EB4637744893}" type="presParOf" srcId="{DE7A2D95-584C-4B27-B39E-6151E09F27F5}" destId="{046110F7-2DCC-4204-AAE4-111B9CB668E4}" srcOrd="1" destOrd="0" presId="urn:microsoft.com/office/officeart/2005/8/layout/chevron1"/>
    <dgm:cxn modelId="{9DF074B1-D5CD-4AC3-A19F-9442001F02BD}" type="presParOf" srcId="{DE7A2D95-584C-4B27-B39E-6151E09F27F5}" destId="{82B917BD-2D02-421D-807B-BCD852B07C7F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876EEE-4CE7-4DA8-9183-97E9C95C0638}" type="doc">
      <dgm:prSet loTypeId="urn:microsoft.com/office/officeart/2005/8/layout/hProcess7#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EA7FB03-3D03-4C73-9C44-380DF44314AF}">
      <dgm:prSet phldrT="[Текст]"/>
      <dgm:spPr>
        <a:solidFill>
          <a:schemeClr val="accent5">
            <a:hueOff val="0"/>
            <a:satOff val="0"/>
            <a:lumOff val="0"/>
            <a:alpha val="5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ЗАКАЧИК.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 ДНЕЙ</a:t>
          </a:r>
          <a:endParaRPr lang="ru-RU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CFE2BF8-3DEA-4F83-9E50-24B870B6ECF3}" type="parTrans" cxnId="{D07D1824-555F-42D6-85DB-ED9F48B16B1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13259F2-201D-4EC0-B88D-8AF4E4BB04DB}" type="sibTrans" cxnId="{D07D1824-555F-42D6-85DB-ED9F48B16B1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69B28D8-DA22-487C-AFB6-080922C95A05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Направляет ПК победителю</a:t>
          </a:r>
        </a:p>
        <a:p>
          <a:r>
            <a:rPr lang="ru-RU" i="1" dirty="0" smtClean="0">
              <a:solidFill>
                <a:schemeClr val="tx1"/>
              </a:solidFill>
            </a:rPr>
            <a:t>(ч. 2 ст. 83.2)</a:t>
          </a:r>
          <a:endParaRPr lang="ru-RU" i="1" dirty="0">
            <a:solidFill>
              <a:schemeClr val="tx1"/>
            </a:solidFill>
          </a:endParaRPr>
        </a:p>
      </dgm:t>
    </dgm:pt>
    <dgm:pt modelId="{3EC7037A-84DC-4926-99B9-1882949A7DF5}" type="parTrans" cxnId="{94510BC2-62ED-4B58-A970-4B952F0CE70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C516168-A2E2-4F7E-8B51-DA80D60C62AA}" type="sibTrans" cxnId="{94510BC2-62ED-4B58-A970-4B952F0CE70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A625941-C26A-4D95-852E-67B5F0666316}">
      <dgm:prSet phldrT="[Текст]"/>
      <dgm:spPr>
        <a:solidFill>
          <a:schemeClr val="accent5">
            <a:hueOff val="-1838336"/>
            <a:satOff val="-2557"/>
            <a:lumOff val="-981"/>
            <a:alpha val="5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ПОБЕДИТЕЛЬ.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 ДНЕЙ</a:t>
          </a:r>
          <a:endParaRPr lang="ru-RU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6984A44-D113-4EC4-BB8A-D87D5B8C8417}" type="parTrans" cxnId="{BBF5DD87-9DC4-418F-8C46-8D922A6781E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613F369-9ABB-4068-8D2E-D6A1E43D17E5}" type="sibTrans" cxnId="{BBF5DD87-9DC4-418F-8C46-8D922A6781E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FD06237-A9F8-42D9-8EDB-FA3C035ECBE1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Подписывает ПК + ОИК</a:t>
          </a:r>
        </a:p>
        <a:p>
          <a:r>
            <a:rPr lang="ru-RU" dirty="0" smtClean="0">
              <a:solidFill>
                <a:schemeClr val="tx1"/>
              </a:solidFill>
            </a:rPr>
            <a:t>ЛИБО</a:t>
          </a:r>
        </a:p>
        <a:p>
          <a:r>
            <a:rPr lang="ru-RU" dirty="0" smtClean="0">
              <a:solidFill>
                <a:schemeClr val="tx1"/>
              </a:solidFill>
            </a:rPr>
            <a:t>Направляет протокол разногласий (ПР) </a:t>
          </a:r>
        </a:p>
        <a:p>
          <a:r>
            <a:rPr lang="ru-RU" i="1" dirty="0" smtClean="0">
              <a:solidFill>
                <a:schemeClr val="tx1"/>
              </a:solidFill>
            </a:rPr>
            <a:t>(ч. 3, 4 ст. 83.2)</a:t>
          </a:r>
          <a:endParaRPr lang="ru-RU" i="1" dirty="0">
            <a:solidFill>
              <a:schemeClr val="tx1"/>
            </a:solidFill>
          </a:endParaRPr>
        </a:p>
      </dgm:t>
    </dgm:pt>
    <dgm:pt modelId="{F55F0FDC-CD6C-48D3-927C-D56582E6CC5C}" type="parTrans" cxnId="{7311F065-4F8E-455F-8B32-97F75888B60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7FE606C-64C9-4446-AE60-E526694B48A7}" type="sibTrans" cxnId="{7311F065-4F8E-455F-8B32-97F75888B60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862C68A-E9FC-4A89-B2DA-5A7A3AA3C04C}">
      <dgm:prSet phldrT="[Текст]"/>
      <dgm:spPr>
        <a:solidFill>
          <a:schemeClr val="accent5">
            <a:hueOff val="-3676672"/>
            <a:satOff val="-5114"/>
            <a:lumOff val="-1961"/>
            <a:alpha val="5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ЗАКАЗЧИК.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 Р.Д.</a:t>
          </a:r>
          <a:endParaRPr lang="ru-RU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7A8171A-5943-488A-9CA2-19243D7F7CA5}" type="parTrans" cxnId="{F93827FB-E2DF-46E0-9DC3-5544C6223EB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D655F90-EB5F-4031-BE7C-4A25A74A7F3A}" type="sibTrans" cxnId="{F93827FB-E2DF-46E0-9DC3-5544C6223EB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F4365023-BA78-4AB8-9B61-14213424C007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Рассматривает ПР</a:t>
          </a:r>
        </a:p>
        <a:p>
          <a:r>
            <a:rPr lang="ru-RU" i="1" dirty="0" smtClean="0">
              <a:solidFill>
                <a:schemeClr val="tx1"/>
              </a:solidFill>
            </a:rPr>
            <a:t>(ч. 5 ст. 83.2)</a:t>
          </a:r>
          <a:endParaRPr lang="ru-RU" i="1" dirty="0">
            <a:solidFill>
              <a:schemeClr val="tx1"/>
            </a:solidFill>
          </a:endParaRPr>
        </a:p>
      </dgm:t>
    </dgm:pt>
    <dgm:pt modelId="{97E77160-2863-43C5-B0B7-585F7B85089B}" type="parTrans" cxnId="{D496F486-5948-497A-8EB9-39937C90A70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1A425E2-7A1C-49A9-983D-7633BA3D189F}" type="sibTrans" cxnId="{D496F486-5948-497A-8EB9-39937C90A70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F9C10311-13C2-4CD4-8A1D-DAF9B2B3CFA9}">
      <dgm:prSet phldrT="[Текст]"/>
      <dgm:spPr>
        <a:solidFill>
          <a:schemeClr val="accent5">
            <a:hueOff val="-5515009"/>
            <a:satOff val="-7671"/>
            <a:lumOff val="-2942"/>
            <a:alpha val="5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ПОБЕДИТЕЛЬ.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 Р.Д.</a:t>
          </a:r>
          <a:endParaRPr lang="ru-RU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70ECC0-92C6-42A2-A7BA-E04A307502FD}" type="parTrans" cxnId="{D18A538E-062B-47E3-B859-4EC2412E80B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FF4A45C-6E5B-4279-98FD-C09C4E5CAFCC}" type="sibTrans" cxnId="{D18A538E-062B-47E3-B859-4EC2412E80B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0DCEE2B-6BDF-4152-88AE-75B3822DA7CE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Подписывает ПК + ОИК</a:t>
          </a:r>
        </a:p>
        <a:p>
          <a:r>
            <a:rPr lang="ru-RU" i="1" dirty="0" smtClean="0">
              <a:solidFill>
                <a:schemeClr val="tx1"/>
              </a:solidFill>
            </a:rPr>
            <a:t>(ч. 6 ст. 83.2)</a:t>
          </a:r>
          <a:endParaRPr lang="ru-RU" i="1" dirty="0">
            <a:solidFill>
              <a:schemeClr val="tx1"/>
            </a:solidFill>
          </a:endParaRPr>
        </a:p>
      </dgm:t>
    </dgm:pt>
    <dgm:pt modelId="{E1FF4793-49BE-43D2-9575-F2EAD628C882}" type="parTrans" cxnId="{798851FC-6AEC-4964-BC42-9BD07904D9C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C430D4C-0C23-4D38-BA2F-A327659A34FF}" type="sibTrans" cxnId="{798851FC-6AEC-4964-BC42-9BD07904D9C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F6531B1-FC41-493A-8D57-5CDD9BD97F45}">
      <dgm:prSet phldrT="[Текст]"/>
      <dgm:spPr>
        <a:solidFill>
          <a:schemeClr val="accent5">
            <a:hueOff val="-7353344"/>
            <a:satOff val="-10228"/>
            <a:lumOff val="-3922"/>
            <a:alpha val="5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ЗАКАЗЧИК.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 Р.Д.</a:t>
          </a:r>
          <a:endParaRPr lang="ru-RU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142E584-DCF5-48B5-B973-C3DC4ED751F8}" type="parTrans" cxnId="{CB9A0B88-C4B6-4E79-B1CA-80D88244C89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54B7EF9-41A8-4A38-9B6F-10CE7AB4D9C4}" type="sibTrans" cxnId="{CB9A0B88-C4B6-4E79-B1CA-80D88244C89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17B3FE7-47D5-4D4C-A637-6F35578BDB5C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Подписывает ПК</a:t>
          </a:r>
        </a:p>
        <a:p>
          <a:r>
            <a:rPr lang="ru-RU" i="1" dirty="0" smtClean="0">
              <a:solidFill>
                <a:schemeClr val="tx1"/>
              </a:solidFill>
            </a:rPr>
            <a:t>(ч. 7 ст. 83.2)</a:t>
          </a:r>
          <a:endParaRPr lang="ru-RU" dirty="0">
            <a:solidFill>
              <a:schemeClr val="tx1"/>
            </a:solidFill>
          </a:endParaRPr>
        </a:p>
      </dgm:t>
    </dgm:pt>
    <dgm:pt modelId="{EFEDBC22-E3A8-4427-B8A2-B3D725627699}" type="parTrans" cxnId="{35794210-E55D-4C87-9B0E-2A3B5FFE423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6B17EB4-0F6A-45CA-BA7C-46296A8DDB97}" type="sibTrans" cxnId="{35794210-E55D-4C87-9B0E-2A3B5FFE423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9EF7060-EE68-420A-AD45-105D27C439E4}" type="pres">
      <dgm:prSet presAssocID="{6A876EEE-4CE7-4DA8-9183-97E9C95C063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1ADE2B-B10A-4E23-8C97-144269CC5F99}" type="pres">
      <dgm:prSet presAssocID="{5EA7FB03-3D03-4C73-9C44-380DF44314AF}" presName="compositeNode" presStyleCnt="0">
        <dgm:presLayoutVars>
          <dgm:bulletEnabled val="1"/>
        </dgm:presLayoutVars>
      </dgm:prSet>
      <dgm:spPr/>
    </dgm:pt>
    <dgm:pt modelId="{22E9FB73-B3C7-4A56-87C4-1317340F2979}" type="pres">
      <dgm:prSet presAssocID="{5EA7FB03-3D03-4C73-9C44-380DF44314AF}" presName="bgRect" presStyleLbl="node1" presStyleIdx="0" presStyleCnt="5"/>
      <dgm:spPr/>
      <dgm:t>
        <a:bodyPr/>
        <a:lstStyle/>
        <a:p>
          <a:endParaRPr lang="ru-RU"/>
        </a:p>
      </dgm:t>
    </dgm:pt>
    <dgm:pt modelId="{99DFDC29-CA31-4D80-B686-A0963D14B21A}" type="pres">
      <dgm:prSet presAssocID="{5EA7FB03-3D03-4C73-9C44-380DF44314AF}" presName="parentNode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7E0718-6999-4345-B97D-A42E73E46FBB}" type="pres">
      <dgm:prSet presAssocID="{5EA7FB03-3D03-4C73-9C44-380DF44314AF}" presName="child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2419F1-A51F-4928-9D06-D68ACE2E0C52}" type="pres">
      <dgm:prSet presAssocID="{E13259F2-201D-4EC0-B88D-8AF4E4BB04DB}" presName="hSp" presStyleCnt="0"/>
      <dgm:spPr/>
    </dgm:pt>
    <dgm:pt modelId="{37D4BFBF-3CF9-402D-9FD9-02CEFE57C202}" type="pres">
      <dgm:prSet presAssocID="{E13259F2-201D-4EC0-B88D-8AF4E4BB04DB}" presName="vProcSp" presStyleCnt="0"/>
      <dgm:spPr/>
    </dgm:pt>
    <dgm:pt modelId="{19BDA269-1910-4338-B186-3CE83FD4506B}" type="pres">
      <dgm:prSet presAssocID="{E13259F2-201D-4EC0-B88D-8AF4E4BB04DB}" presName="vSp1" presStyleCnt="0"/>
      <dgm:spPr/>
    </dgm:pt>
    <dgm:pt modelId="{A4ADEF03-8DA9-4CE1-9876-EF2C5A13A59F}" type="pres">
      <dgm:prSet presAssocID="{E13259F2-201D-4EC0-B88D-8AF4E4BB04DB}" presName="simulatedConn" presStyleLbl="solidFgAcc1" presStyleIdx="0" presStyleCnt="4"/>
      <dgm:spPr/>
    </dgm:pt>
    <dgm:pt modelId="{8CF589A3-95A8-4A0C-A4ED-11DE38AFD79B}" type="pres">
      <dgm:prSet presAssocID="{E13259F2-201D-4EC0-B88D-8AF4E4BB04DB}" presName="vSp2" presStyleCnt="0"/>
      <dgm:spPr/>
    </dgm:pt>
    <dgm:pt modelId="{F846837F-D592-4C19-8E86-2520424F6E4E}" type="pres">
      <dgm:prSet presAssocID="{E13259F2-201D-4EC0-B88D-8AF4E4BB04DB}" presName="sibTrans" presStyleCnt="0"/>
      <dgm:spPr/>
    </dgm:pt>
    <dgm:pt modelId="{04F0E2DE-D6D7-4FF9-AC31-A8C6FB612A6C}" type="pres">
      <dgm:prSet presAssocID="{AA625941-C26A-4D95-852E-67B5F0666316}" presName="compositeNode" presStyleCnt="0">
        <dgm:presLayoutVars>
          <dgm:bulletEnabled val="1"/>
        </dgm:presLayoutVars>
      </dgm:prSet>
      <dgm:spPr/>
    </dgm:pt>
    <dgm:pt modelId="{0E66578D-09D7-45B9-8A2C-715A374EF5B1}" type="pres">
      <dgm:prSet presAssocID="{AA625941-C26A-4D95-852E-67B5F0666316}" presName="bgRect" presStyleLbl="node1" presStyleIdx="1" presStyleCnt="5"/>
      <dgm:spPr/>
      <dgm:t>
        <a:bodyPr/>
        <a:lstStyle/>
        <a:p>
          <a:endParaRPr lang="ru-RU"/>
        </a:p>
      </dgm:t>
    </dgm:pt>
    <dgm:pt modelId="{87981480-646E-447C-8CFA-9199EB81CDF3}" type="pres">
      <dgm:prSet presAssocID="{AA625941-C26A-4D95-852E-67B5F0666316}" presName="parentNode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08500E-B17B-4FDB-8ABD-23F14AA1CC5E}" type="pres">
      <dgm:prSet presAssocID="{AA625941-C26A-4D95-852E-67B5F0666316}" presName="child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85F853-9780-4B9E-8F1E-8E276218859A}" type="pres">
      <dgm:prSet presAssocID="{1613F369-9ABB-4068-8D2E-D6A1E43D17E5}" presName="hSp" presStyleCnt="0"/>
      <dgm:spPr/>
    </dgm:pt>
    <dgm:pt modelId="{F7F157CD-A8F4-4ECC-8E68-6FAF4101DFD6}" type="pres">
      <dgm:prSet presAssocID="{1613F369-9ABB-4068-8D2E-D6A1E43D17E5}" presName="vProcSp" presStyleCnt="0"/>
      <dgm:spPr/>
    </dgm:pt>
    <dgm:pt modelId="{DE27C7A7-26AB-4620-BF31-AC19A5018DBB}" type="pres">
      <dgm:prSet presAssocID="{1613F369-9ABB-4068-8D2E-D6A1E43D17E5}" presName="vSp1" presStyleCnt="0"/>
      <dgm:spPr/>
    </dgm:pt>
    <dgm:pt modelId="{B71A89B2-7AD2-4273-A44A-A4B4B448941B}" type="pres">
      <dgm:prSet presAssocID="{1613F369-9ABB-4068-8D2E-D6A1E43D17E5}" presName="simulatedConn" presStyleLbl="solidFgAcc1" presStyleIdx="1" presStyleCnt="4"/>
      <dgm:spPr/>
    </dgm:pt>
    <dgm:pt modelId="{C88EE648-9CBA-41E3-812C-E0848495C663}" type="pres">
      <dgm:prSet presAssocID="{1613F369-9ABB-4068-8D2E-D6A1E43D17E5}" presName="vSp2" presStyleCnt="0"/>
      <dgm:spPr/>
    </dgm:pt>
    <dgm:pt modelId="{2B1960C9-2C4F-4963-93D1-1335F691A422}" type="pres">
      <dgm:prSet presAssocID="{1613F369-9ABB-4068-8D2E-D6A1E43D17E5}" presName="sibTrans" presStyleCnt="0"/>
      <dgm:spPr/>
    </dgm:pt>
    <dgm:pt modelId="{F92325EE-4055-4A37-AC8D-705709FADB3F}" type="pres">
      <dgm:prSet presAssocID="{B862C68A-E9FC-4A89-B2DA-5A7A3AA3C04C}" presName="compositeNode" presStyleCnt="0">
        <dgm:presLayoutVars>
          <dgm:bulletEnabled val="1"/>
        </dgm:presLayoutVars>
      </dgm:prSet>
      <dgm:spPr/>
    </dgm:pt>
    <dgm:pt modelId="{BB262235-431B-4A8A-87E3-C2B51929129A}" type="pres">
      <dgm:prSet presAssocID="{B862C68A-E9FC-4A89-B2DA-5A7A3AA3C04C}" presName="bgRect" presStyleLbl="node1" presStyleIdx="2" presStyleCnt="5"/>
      <dgm:spPr/>
      <dgm:t>
        <a:bodyPr/>
        <a:lstStyle/>
        <a:p>
          <a:endParaRPr lang="ru-RU"/>
        </a:p>
      </dgm:t>
    </dgm:pt>
    <dgm:pt modelId="{A84CF7F4-AE4A-4289-A347-F497A66366A1}" type="pres">
      <dgm:prSet presAssocID="{B862C68A-E9FC-4A89-B2DA-5A7A3AA3C04C}" presName="parentNode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F2635D-1B32-4D5B-B568-A8F40F306426}" type="pres">
      <dgm:prSet presAssocID="{B862C68A-E9FC-4A89-B2DA-5A7A3AA3C04C}" presName="child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03766C-E6DC-4E1B-9017-A58844F3AB76}" type="pres">
      <dgm:prSet presAssocID="{9D655F90-EB5F-4031-BE7C-4A25A74A7F3A}" presName="hSp" presStyleCnt="0"/>
      <dgm:spPr/>
    </dgm:pt>
    <dgm:pt modelId="{63F7A216-64DD-4B9F-AC97-89E890153647}" type="pres">
      <dgm:prSet presAssocID="{9D655F90-EB5F-4031-BE7C-4A25A74A7F3A}" presName="vProcSp" presStyleCnt="0"/>
      <dgm:spPr/>
    </dgm:pt>
    <dgm:pt modelId="{20D45234-726D-41A6-AABC-106BC43D2404}" type="pres">
      <dgm:prSet presAssocID="{9D655F90-EB5F-4031-BE7C-4A25A74A7F3A}" presName="vSp1" presStyleCnt="0"/>
      <dgm:spPr/>
    </dgm:pt>
    <dgm:pt modelId="{BE832893-EA78-4C77-BAA6-58218FE42B53}" type="pres">
      <dgm:prSet presAssocID="{9D655F90-EB5F-4031-BE7C-4A25A74A7F3A}" presName="simulatedConn" presStyleLbl="solidFgAcc1" presStyleIdx="2" presStyleCnt="4"/>
      <dgm:spPr/>
    </dgm:pt>
    <dgm:pt modelId="{35BDCBAF-196E-4ADC-AF44-4C731A618EEB}" type="pres">
      <dgm:prSet presAssocID="{9D655F90-EB5F-4031-BE7C-4A25A74A7F3A}" presName="vSp2" presStyleCnt="0"/>
      <dgm:spPr/>
    </dgm:pt>
    <dgm:pt modelId="{89AEEB04-ED40-4FBD-9E38-0C25C8415EA8}" type="pres">
      <dgm:prSet presAssocID="{9D655F90-EB5F-4031-BE7C-4A25A74A7F3A}" presName="sibTrans" presStyleCnt="0"/>
      <dgm:spPr/>
    </dgm:pt>
    <dgm:pt modelId="{A043E18E-668F-4B1B-8A6D-04EAD0ED3FD8}" type="pres">
      <dgm:prSet presAssocID="{F9C10311-13C2-4CD4-8A1D-DAF9B2B3CFA9}" presName="compositeNode" presStyleCnt="0">
        <dgm:presLayoutVars>
          <dgm:bulletEnabled val="1"/>
        </dgm:presLayoutVars>
      </dgm:prSet>
      <dgm:spPr/>
    </dgm:pt>
    <dgm:pt modelId="{BF859B5F-DB1F-41CD-A0D3-E14B10B2FAA1}" type="pres">
      <dgm:prSet presAssocID="{F9C10311-13C2-4CD4-8A1D-DAF9B2B3CFA9}" presName="bgRect" presStyleLbl="node1" presStyleIdx="3" presStyleCnt="5"/>
      <dgm:spPr/>
      <dgm:t>
        <a:bodyPr/>
        <a:lstStyle/>
        <a:p>
          <a:endParaRPr lang="ru-RU"/>
        </a:p>
      </dgm:t>
    </dgm:pt>
    <dgm:pt modelId="{C8614651-CA16-4C97-B157-1C7C8DFE8603}" type="pres">
      <dgm:prSet presAssocID="{F9C10311-13C2-4CD4-8A1D-DAF9B2B3CFA9}" presName="parentNode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600506-DF3E-4B39-BDB8-4E67E8E64A8A}" type="pres">
      <dgm:prSet presAssocID="{F9C10311-13C2-4CD4-8A1D-DAF9B2B3CFA9}" presName="child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4EC171-95A6-4D15-B96F-644F0A075608}" type="pres">
      <dgm:prSet presAssocID="{6FF4A45C-6E5B-4279-98FD-C09C4E5CAFCC}" presName="hSp" presStyleCnt="0"/>
      <dgm:spPr/>
    </dgm:pt>
    <dgm:pt modelId="{977DEB38-9DA0-4EE3-A5A9-0EE25EF7D98B}" type="pres">
      <dgm:prSet presAssocID="{6FF4A45C-6E5B-4279-98FD-C09C4E5CAFCC}" presName="vProcSp" presStyleCnt="0"/>
      <dgm:spPr/>
    </dgm:pt>
    <dgm:pt modelId="{ED170EA9-1125-42B9-BCE5-B43D477BF1E8}" type="pres">
      <dgm:prSet presAssocID="{6FF4A45C-6E5B-4279-98FD-C09C4E5CAFCC}" presName="vSp1" presStyleCnt="0"/>
      <dgm:spPr/>
    </dgm:pt>
    <dgm:pt modelId="{E31C2A45-B743-4FC1-90D0-7E6ACA193403}" type="pres">
      <dgm:prSet presAssocID="{6FF4A45C-6E5B-4279-98FD-C09C4E5CAFCC}" presName="simulatedConn" presStyleLbl="solidFgAcc1" presStyleIdx="3" presStyleCnt="4"/>
      <dgm:spPr/>
    </dgm:pt>
    <dgm:pt modelId="{7CB54B99-8F71-489F-AD4E-2A5CEC28B694}" type="pres">
      <dgm:prSet presAssocID="{6FF4A45C-6E5B-4279-98FD-C09C4E5CAFCC}" presName="vSp2" presStyleCnt="0"/>
      <dgm:spPr/>
    </dgm:pt>
    <dgm:pt modelId="{D9969731-4E47-4223-8495-846A5875D30D}" type="pres">
      <dgm:prSet presAssocID="{6FF4A45C-6E5B-4279-98FD-C09C4E5CAFCC}" presName="sibTrans" presStyleCnt="0"/>
      <dgm:spPr/>
    </dgm:pt>
    <dgm:pt modelId="{EDB42658-F70B-4D31-920A-27675F19785A}" type="pres">
      <dgm:prSet presAssocID="{8F6531B1-FC41-493A-8D57-5CDD9BD97F45}" presName="compositeNode" presStyleCnt="0">
        <dgm:presLayoutVars>
          <dgm:bulletEnabled val="1"/>
        </dgm:presLayoutVars>
      </dgm:prSet>
      <dgm:spPr/>
    </dgm:pt>
    <dgm:pt modelId="{5A083DF1-409D-49E6-8959-2521C7BB06A3}" type="pres">
      <dgm:prSet presAssocID="{8F6531B1-FC41-493A-8D57-5CDD9BD97F45}" presName="bgRect" presStyleLbl="node1" presStyleIdx="4" presStyleCnt="5"/>
      <dgm:spPr/>
      <dgm:t>
        <a:bodyPr/>
        <a:lstStyle/>
        <a:p>
          <a:endParaRPr lang="ru-RU"/>
        </a:p>
      </dgm:t>
    </dgm:pt>
    <dgm:pt modelId="{E34DA05F-3B3E-4D73-8169-FC532F9F1B4B}" type="pres">
      <dgm:prSet presAssocID="{8F6531B1-FC41-493A-8D57-5CDD9BD97F45}" presName="parentNode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079BF8-3CF2-483B-82E0-00F6C34AB0D8}" type="pres">
      <dgm:prSet presAssocID="{8F6531B1-FC41-493A-8D57-5CDD9BD97F45}" presName="child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8851FC-6AEC-4964-BC42-9BD07904D9CD}" srcId="{F9C10311-13C2-4CD4-8A1D-DAF9B2B3CFA9}" destId="{80DCEE2B-6BDF-4152-88AE-75B3822DA7CE}" srcOrd="0" destOrd="0" parTransId="{E1FF4793-49BE-43D2-9575-F2EAD628C882}" sibTransId="{7C430D4C-0C23-4D38-BA2F-A327659A34FF}"/>
    <dgm:cxn modelId="{D07D1824-555F-42D6-85DB-ED9F48B16B1F}" srcId="{6A876EEE-4CE7-4DA8-9183-97E9C95C0638}" destId="{5EA7FB03-3D03-4C73-9C44-380DF44314AF}" srcOrd="0" destOrd="0" parTransId="{DCFE2BF8-3DEA-4F83-9E50-24B870B6ECF3}" sibTransId="{E13259F2-201D-4EC0-B88D-8AF4E4BB04DB}"/>
    <dgm:cxn modelId="{D496F486-5948-497A-8EB9-39937C90A70D}" srcId="{B862C68A-E9FC-4A89-B2DA-5A7A3AA3C04C}" destId="{F4365023-BA78-4AB8-9B61-14213424C007}" srcOrd="0" destOrd="0" parTransId="{97E77160-2863-43C5-B0B7-585F7B85089B}" sibTransId="{B1A425E2-7A1C-49A9-983D-7633BA3D189F}"/>
    <dgm:cxn modelId="{E5BFB651-9313-420D-BFFE-395E23703943}" type="presOf" srcId="{C69B28D8-DA22-487C-AFB6-080922C95A05}" destId="{B17E0718-6999-4345-B97D-A42E73E46FBB}" srcOrd="0" destOrd="0" presId="urn:microsoft.com/office/officeart/2005/8/layout/hProcess7#1"/>
    <dgm:cxn modelId="{F93827FB-E2DF-46E0-9DC3-5544C6223EBF}" srcId="{6A876EEE-4CE7-4DA8-9183-97E9C95C0638}" destId="{B862C68A-E9FC-4A89-B2DA-5A7A3AA3C04C}" srcOrd="2" destOrd="0" parTransId="{D7A8171A-5943-488A-9CA2-19243D7F7CA5}" sibTransId="{9D655F90-EB5F-4031-BE7C-4A25A74A7F3A}"/>
    <dgm:cxn modelId="{A5CCB9B1-2305-4477-8E7F-1752D98D0343}" type="presOf" srcId="{80DCEE2B-6BDF-4152-88AE-75B3822DA7CE}" destId="{30600506-DF3E-4B39-BDB8-4E67E8E64A8A}" srcOrd="0" destOrd="0" presId="urn:microsoft.com/office/officeart/2005/8/layout/hProcess7#1"/>
    <dgm:cxn modelId="{94510BC2-62ED-4B58-A970-4B952F0CE707}" srcId="{5EA7FB03-3D03-4C73-9C44-380DF44314AF}" destId="{C69B28D8-DA22-487C-AFB6-080922C95A05}" srcOrd="0" destOrd="0" parTransId="{3EC7037A-84DC-4926-99B9-1882949A7DF5}" sibTransId="{0C516168-A2E2-4F7E-8B51-DA80D60C62AA}"/>
    <dgm:cxn modelId="{A0E37956-D495-4F98-AE86-2EF19C9FDFFE}" type="presOf" srcId="{8F6531B1-FC41-493A-8D57-5CDD9BD97F45}" destId="{5A083DF1-409D-49E6-8959-2521C7BB06A3}" srcOrd="0" destOrd="0" presId="urn:microsoft.com/office/officeart/2005/8/layout/hProcess7#1"/>
    <dgm:cxn modelId="{B524B95E-5257-4EFE-B809-70C0C873176E}" type="presOf" srcId="{1FD06237-A9F8-42D9-8EDB-FA3C035ECBE1}" destId="{1408500E-B17B-4FDB-8ABD-23F14AA1CC5E}" srcOrd="0" destOrd="0" presId="urn:microsoft.com/office/officeart/2005/8/layout/hProcess7#1"/>
    <dgm:cxn modelId="{9C8B8B14-222E-4BFA-9650-C570DE11A2E9}" type="presOf" srcId="{AA625941-C26A-4D95-852E-67B5F0666316}" destId="{87981480-646E-447C-8CFA-9199EB81CDF3}" srcOrd="1" destOrd="0" presId="urn:microsoft.com/office/officeart/2005/8/layout/hProcess7#1"/>
    <dgm:cxn modelId="{7293C26B-5359-468B-9E16-DBD7F97404FC}" type="presOf" srcId="{6A876EEE-4CE7-4DA8-9183-97E9C95C0638}" destId="{49EF7060-EE68-420A-AD45-105D27C439E4}" srcOrd="0" destOrd="0" presId="urn:microsoft.com/office/officeart/2005/8/layout/hProcess7#1"/>
    <dgm:cxn modelId="{6E2DF72D-845E-45DF-85F1-54FF394424B0}" type="presOf" srcId="{8F6531B1-FC41-493A-8D57-5CDD9BD97F45}" destId="{E34DA05F-3B3E-4D73-8169-FC532F9F1B4B}" srcOrd="1" destOrd="0" presId="urn:microsoft.com/office/officeart/2005/8/layout/hProcess7#1"/>
    <dgm:cxn modelId="{E93900D5-9AC1-4150-B64D-4AD794EB5E7C}" type="presOf" srcId="{917B3FE7-47D5-4D4C-A637-6F35578BDB5C}" destId="{49079BF8-3CF2-483B-82E0-00F6C34AB0D8}" srcOrd="0" destOrd="0" presId="urn:microsoft.com/office/officeart/2005/8/layout/hProcess7#1"/>
    <dgm:cxn modelId="{3A1E805D-9138-4049-B5AE-45C53536CFBD}" type="presOf" srcId="{B862C68A-E9FC-4A89-B2DA-5A7A3AA3C04C}" destId="{A84CF7F4-AE4A-4289-A347-F497A66366A1}" srcOrd="1" destOrd="0" presId="urn:microsoft.com/office/officeart/2005/8/layout/hProcess7#1"/>
    <dgm:cxn modelId="{5C7342CE-5176-46F7-A413-D5241DBCC45A}" type="presOf" srcId="{5EA7FB03-3D03-4C73-9C44-380DF44314AF}" destId="{99DFDC29-CA31-4D80-B686-A0963D14B21A}" srcOrd="1" destOrd="0" presId="urn:microsoft.com/office/officeart/2005/8/layout/hProcess7#1"/>
    <dgm:cxn modelId="{7A7140FF-E5B8-4C99-8B15-59E70B80ED26}" type="presOf" srcId="{5EA7FB03-3D03-4C73-9C44-380DF44314AF}" destId="{22E9FB73-B3C7-4A56-87C4-1317340F2979}" srcOrd="0" destOrd="0" presId="urn:microsoft.com/office/officeart/2005/8/layout/hProcess7#1"/>
    <dgm:cxn modelId="{35794210-E55D-4C87-9B0E-2A3B5FFE423E}" srcId="{8F6531B1-FC41-493A-8D57-5CDD9BD97F45}" destId="{917B3FE7-47D5-4D4C-A637-6F35578BDB5C}" srcOrd="0" destOrd="0" parTransId="{EFEDBC22-E3A8-4427-B8A2-B3D725627699}" sibTransId="{D6B17EB4-0F6A-45CA-BA7C-46296A8DDB97}"/>
    <dgm:cxn modelId="{CC5F0835-9E93-4469-8A54-12F7F3A4FC5E}" type="presOf" srcId="{B862C68A-E9FC-4A89-B2DA-5A7A3AA3C04C}" destId="{BB262235-431B-4A8A-87E3-C2B51929129A}" srcOrd="0" destOrd="0" presId="urn:microsoft.com/office/officeart/2005/8/layout/hProcess7#1"/>
    <dgm:cxn modelId="{7311F065-4F8E-455F-8B32-97F75888B60B}" srcId="{AA625941-C26A-4D95-852E-67B5F0666316}" destId="{1FD06237-A9F8-42D9-8EDB-FA3C035ECBE1}" srcOrd="0" destOrd="0" parTransId="{F55F0FDC-CD6C-48D3-927C-D56582E6CC5C}" sibTransId="{57FE606C-64C9-4446-AE60-E526694B48A7}"/>
    <dgm:cxn modelId="{27794635-2EB5-4928-B1E9-D9E2C02171E9}" type="presOf" srcId="{F9C10311-13C2-4CD4-8A1D-DAF9B2B3CFA9}" destId="{BF859B5F-DB1F-41CD-A0D3-E14B10B2FAA1}" srcOrd="0" destOrd="0" presId="urn:microsoft.com/office/officeart/2005/8/layout/hProcess7#1"/>
    <dgm:cxn modelId="{0B52165D-DB0D-4E56-B3DD-20AAFFB85890}" type="presOf" srcId="{F9C10311-13C2-4CD4-8A1D-DAF9B2B3CFA9}" destId="{C8614651-CA16-4C97-B157-1C7C8DFE8603}" srcOrd="1" destOrd="0" presId="urn:microsoft.com/office/officeart/2005/8/layout/hProcess7#1"/>
    <dgm:cxn modelId="{CB9A0B88-C4B6-4E79-B1CA-80D88244C895}" srcId="{6A876EEE-4CE7-4DA8-9183-97E9C95C0638}" destId="{8F6531B1-FC41-493A-8D57-5CDD9BD97F45}" srcOrd="4" destOrd="0" parTransId="{B142E584-DCF5-48B5-B973-C3DC4ED751F8}" sibTransId="{254B7EF9-41A8-4A38-9B6F-10CE7AB4D9C4}"/>
    <dgm:cxn modelId="{01ACE3C2-4A76-4BD6-89AB-D2F22AE7CDB5}" type="presOf" srcId="{F4365023-BA78-4AB8-9B61-14213424C007}" destId="{70F2635D-1B32-4D5B-B568-A8F40F306426}" srcOrd="0" destOrd="0" presId="urn:microsoft.com/office/officeart/2005/8/layout/hProcess7#1"/>
    <dgm:cxn modelId="{D18A538E-062B-47E3-B859-4EC2412E80BA}" srcId="{6A876EEE-4CE7-4DA8-9183-97E9C95C0638}" destId="{F9C10311-13C2-4CD4-8A1D-DAF9B2B3CFA9}" srcOrd="3" destOrd="0" parTransId="{4070ECC0-92C6-42A2-A7BA-E04A307502FD}" sibTransId="{6FF4A45C-6E5B-4279-98FD-C09C4E5CAFCC}"/>
    <dgm:cxn modelId="{91993FF0-AB51-4FE1-A272-E21311AA236F}" type="presOf" srcId="{AA625941-C26A-4D95-852E-67B5F0666316}" destId="{0E66578D-09D7-45B9-8A2C-715A374EF5B1}" srcOrd="0" destOrd="0" presId="urn:microsoft.com/office/officeart/2005/8/layout/hProcess7#1"/>
    <dgm:cxn modelId="{BBF5DD87-9DC4-418F-8C46-8D922A6781ED}" srcId="{6A876EEE-4CE7-4DA8-9183-97E9C95C0638}" destId="{AA625941-C26A-4D95-852E-67B5F0666316}" srcOrd="1" destOrd="0" parTransId="{46984A44-D113-4EC4-BB8A-D87D5B8C8417}" sibTransId="{1613F369-9ABB-4068-8D2E-D6A1E43D17E5}"/>
    <dgm:cxn modelId="{645B3D41-6960-471D-98A2-714F046AF57F}" type="presParOf" srcId="{49EF7060-EE68-420A-AD45-105D27C439E4}" destId="{6D1ADE2B-B10A-4E23-8C97-144269CC5F99}" srcOrd="0" destOrd="0" presId="urn:microsoft.com/office/officeart/2005/8/layout/hProcess7#1"/>
    <dgm:cxn modelId="{2E3955FE-6B2F-40A3-89BC-F2E23C5A4CD4}" type="presParOf" srcId="{6D1ADE2B-B10A-4E23-8C97-144269CC5F99}" destId="{22E9FB73-B3C7-4A56-87C4-1317340F2979}" srcOrd="0" destOrd="0" presId="urn:microsoft.com/office/officeart/2005/8/layout/hProcess7#1"/>
    <dgm:cxn modelId="{39C8DD98-9C97-4544-AFCA-56170B8F930D}" type="presParOf" srcId="{6D1ADE2B-B10A-4E23-8C97-144269CC5F99}" destId="{99DFDC29-CA31-4D80-B686-A0963D14B21A}" srcOrd="1" destOrd="0" presId="urn:microsoft.com/office/officeart/2005/8/layout/hProcess7#1"/>
    <dgm:cxn modelId="{D92DD325-29B7-40AF-A5BB-96A8FE0E9949}" type="presParOf" srcId="{6D1ADE2B-B10A-4E23-8C97-144269CC5F99}" destId="{B17E0718-6999-4345-B97D-A42E73E46FBB}" srcOrd="2" destOrd="0" presId="urn:microsoft.com/office/officeart/2005/8/layout/hProcess7#1"/>
    <dgm:cxn modelId="{2D0B3A71-69B6-4337-AF6A-0D0FE8A92143}" type="presParOf" srcId="{49EF7060-EE68-420A-AD45-105D27C439E4}" destId="{5A2419F1-A51F-4928-9D06-D68ACE2E0C52}" srcOrd="1" destOrd="0" presId="urn:microsoft.com/office/officeart/2005/8/layout/hProcess7#1"/>
    <dgm:cxn modelId="{0939B981-FCAC-452B-A38C-781B66983E96}" type="presParOf" srcId="{49EF7060-EE68-420A-AD45-105D27C439E4}" destId="{37D4BFBF-3CF9-402D-9FD9-02CEFE57C202}" srcOrd="2" destOrd="0" presId="urn:microsoft.com/office/officeart/2005/8/layout/hProcess7#1"/>
    <dgm:cxn modelId="{79BD0ED8-2BD5-44E9-9BFC-503B3B1E2D05}" type="presParOf" srcId="{37D4BFBF-3CF9-402D-9FD9-02CEFE57C202}" destId="{19BDA269-1910-4338-B186-3CE83FD4506B}" srcOrd="0" destOrd="0" presId="urn:microsoft.com/office/officeart/2005/8/layout/hProcess7#1"/>
    <dgm:cxn modelId="{084DA86D-5C12-4BE5-B1FD-72018F16CBAF}" type="presParOf" srcId="{37D4BFBF-3CF9-402D-9FD9-02CEFE57C202}" destId="{A4ADEF03-8DA9-4CE1-9876-EF2C5A13A59F}" srcOrd="1" destOrd="0" presId="urn:microsoft.com/office/officeart/2005/8/layout/hProcess7#1"/>
    <dgm:cxn modelId="{A598E514-CA08-43EC-BBE0-85EA3FF6DD4F}" type="presParOf" srcId="{37D4BFBF-3CF9-402D-9FD9-02CEFE57C202}" destId="{8CF589A3-95A8-4A0C-A4ED-11DE38AFD79B}" srcOrd="2" destOrd="0" presId="urn:microsoft.com/office/officeart/2005/8/layout/hProcess7#1"/>
    <dgm:cxn modelId="{01C8DDF9-0C82-410A-AFBD-7E9ED932562A}" type="presParOf" srcId="{49EF7060-EE68-420A-AD45-105D27C439E4}" destId="{F846837F-D592-4C19-8E86-2520424F6E4E}" srcOrd="3" destOrd="0" presId="urn:microsoft.com/office/officeart/2005/8/layout/hProcess7#1"/>
    <dgm:cxn modelId="{935BF0F8-9BF7-4C05-8037-A99DD04F1D7D}" type="presParOf" srcId="{49EF7060-EE68-420A-AD45-105D27C439E4}" destId="{04F0E2DE-D6D7-4FF9-AC31-A8C6FB612A6C}" srcOrd="4" destOrd="0" presId="urn:microsoft.com/office/officeart/2005/8/layout/hProcess7#1"/>
    <dgm:cxn modelId="{9B9CC2B5-B8AD-429E-B68B-269E3C519FA4}" type="presParOf" srcId="{04F0E2DE-D6D7-4FF9-AC31-A8C6FB612A6C}" destId="{0E66578D-09D7-45B9-8A2C-715A374EF5B1}" srcOrd="0" destOrd="0" presId="urn:microsoft.com/office/officeart/2005/8/layout/hProcess7#1"/>
    <dgm:cxn modelId="{373B292F-0A84-441B-9B38-3A8C5CAD6D91}" type="presParOf" srcId="{04F0E2DE-D6D7-4FF9-AC31-A8C6FB612A6C}" destId="{87981480-646E-447C-8CFA-9199EB81CDF3}" srcOrd="1" destOrd="0" presId="urn:microsoft.com/office/officeart/2005/8/layout/hProcess7#1"/>
    <dgm:cxn modelId="{92AB0165-F757-4453-B448-2A2AF65ED885}" type="presParOf" srcId="{04F0E2DE-D6D7-4FF9-AC31-A8C6FB612A6C}" destId="{1408500E-B17B-4FDB-8ABD-23F14AA1CC5E}" srcOrd="2" destOrd="0" presId="urn:microsoft.com/office/officeart/2005/8/layout/hProcess7#1"/>
    <dgm:cxn modelId="{70BF2A4E-B0DC-461B-A09F-5E1BDD8A37FC}" type="presParOf" srcId="{49EF7060-EE68-420A-AD45-105D27C439E4}" destId="{E785F853-9780-4B9E-8F1E-8E276218859A}" srcOrd="5" destOrd="0" presId="urn:microsoft.com/office/officeart/2005/8/layout/hProcess7#1"/>
    <dgm:cxn modelId="{652E71D7-4DF3-4DEC-86F7-F8BE23543EE9}" type="presParOf" srcId="{49EF7060-EE68-420A-AD45-105D27C439E4}" destId="{F7F157CD-A8F4-4ECC-8E68-6FAF4101DFD6}" srcOrd="6" destOrd="0" presId="urn:microsoft.com/office/officeart/2005/8/layout/hProcess7#1"/>
    <dgm:cxn modelId="{C3B22650-3E6A-4654-A9CB-6AF39ED9BAD4}" type="presParOf" srcId="{F7F157CD-A8F4-4ECC-8E68-6FAF4101DFD6}" destId="{DE27C7A7-26AB-4620-BF31-AC19A5018DBB}" srcOrd="0" destOrd="0" presId="urn:microsoft.com/office/officeart/2005/8/layout/hProcess7#1"/>
    <dgm:cxn modelId="{C7D8C411-10B1-4264-8A50-D303D054E695}" type="presParOf" srcId="{F7F157CD-A8F4-4ECC-8E68-6FAF4101DFD6}" destId="{B71A89B2-7AD2-4273-A44A-A4B4B448941B}" srcOrd="1" destOrd="0" presId="urn:microsoft.com/office/officeart/2005/8/layout/hProcess7#1"/>
    <dgm:cxn modelId="{EBDD6F9D-FF95-445A-8B49-B8DF90ACF993}" type="presParOf" srcId="{F7F157CD-A8F4-4ECC-8E68-6FAF4101DFD6}" destId="{C88EE648-9CBA-41E3-812C-E0848495C663}" srcOrd="2" destOrd="0" presId="urn:microsoft.com/office/officeart/2005/8/layout/hProcess7#1"/>
    <dgm:cxn modelId="{63B23E77-372D-40E9-915F-DD1502BADF0B}" type="presParOf" srcId="{49EF7060-EE68-420A-AD45-105D27C439E4}" destId="{2B1960C9-2C4F-4963-93D1-1335F691A422}" srcOrd="7" destOrd="0" presId="urn:microsoft.com/office/officeart/2005/8/layout/hProcess7#1"/>
    <dgm:cxn modelId="{05B7287E-5FAF-4268-81BB-3E59D972BD13}" type="presParOf" srcId="{49EF7060-EE68-420A-AD45-105D27C439E4}" destId="{F92325EE-4055-4A37-AC8D-705709FADB3F}" srcOrd="8" destOrd="0" presId="urn:microsoft.com/office/officeart/2005/8/layout/hProcess7#1"/>
    <dgm:cxn modelId="{8CB73A7A-29AE-4EDA-910D-B065E3A50486}" type="presParOf" srcId="{F92325EE-4055-4A37-AC8D-705709FADB3F}" destId="{BB262235-431B-4A8A-87E3-C2B51929129A}" srcOrd="0" destOrd="0" presId="urn:microsoft.com/office/officeart/2005/8/layout/hProcess7#1"/>
    <dgm:cxn modelId="{C877B1CB-9CBF-48E6-8FCD-D726B3C1F021}" type="presParOf" srcId="{F92325EE-4055-4A37-AC8D-705709FADB3F}" destId="{A84CF7F4-AE4A-4289-A347-F497A66366A1}" srcOrd="1" destOrd="0" presId="urn:microsoft.com/office/officeart/2005/8/layout/hProcess7#1"/>
    <dgm:cxn modelId="{04D9AF2D-42E9-4C1D-9B04-9062D9F67D4D}" type="presParOf" srcId="{F92325EE-4055-4A37-AC8D-705709FADB3F}" destId="{70F2635D-1B32-4D5B-B568-A8F40F306426}" srcOrd="2" destOrd="0" presId="urn:microsoft.com/office/officeart/2005/8/layout/hProcess7#1"/>
    <dgm:cxn modelId="{DEC37193-E619-4164-8AE2-B66EC369B979}" type="presParOf" srcId="{49EF7060-EE68-420A-AD45-105D27C439E4}" destId="{0103766C-E6DC-4E1B-9017-A58844F3AB76}" srcOrd="9" destOrd="0" presId="urn:microsoft.com/office/officeart/2005/8/layout/hProcess7#1"/>
    <dgm:cxn modelId="{4A8B5A30-F988-429C-ABC1-0531EE8F2812}" type="presParOf" srcId="{49EF7060-EE68-420A-AD45-105D27C439E4}" destId="{63F7A216-64DD-4B9F-AC97-89E890153647}" srcOrd="10" destOrd="0" presId="urn:microsoft.com/office/officeart/2005/8/layout/hProcess7#1"/>
    <dgm:cxn modelId="{8D9AB1C5-8265-4DD9-A197-B7E263E9B05B}" type="presParOf" srcId="{63F7A216-64DD-4B9F-AC97-89E890153647}" destId="{20D45234-726D-41A6-AABC-106BC43D2404}" srcOrd="0" destOrd="0" presId="urn:microsoft.com/office/officeart/2005/8/layout/hProcess7#1"/>
    <dgm:cxn modelId="{EDD10B8E-734D-434D-AD2E-565B0E280A75}" type="presParOf" srcId="{63F7A216-64DD-4B9F-AC97-89E890153647}" destId="{BE832893-EA78-4C77-BAA6-58218FE42B53}" srcOrd="1" destOrd="0" presId="urn:microsoft.com/office/officeart/2005/8/layout/hProcess7#1"/>
    <dgm:cxn modelId="{33C8D51E-0B21-4974-8872-D4D898307675}" type="presParOf" srcId="{63F7A216-64DD-4B9F-AC97-89E890153647}" destId="{35BDCBAF-196E-4ADC-AF44-4C731A618EEB}" srcOrd="2" destOrd="0" presId="urn:microsoft.com/office/officeart/2005/8/layout/hProcess7#1"/>
    <dgm:cxn modelId="{6EABB51A-0D09-4EE2-987A-07357A912EDC}" type="presParOf" srcId="{49EF7060-EE68-420A-AD45-105D27C439E4}" destId="{89AEEB04-ED40-4FBD-9E38-0C25C8415EA8}" srcOrd="11" destOrd="0" presId="urn:microsoft.com/office/officeart/2005/8/layout/hProcess7#1"/>
    <dgm:cxn modelId="{654E9E35-5092-4F77-A7C6-11208726B404}" type="presParOf" srcId="{49EF7060-EE68-420A-AD45-105D27C439E4}" destId="{A043E18E-668F-4B1B-8A6D-04EAD0ED3FD8}" srcOrd="12" destOrd="0" presId="urn:microsoft.com/office/officeart/2005/8/layout/hProcess7#1"/>
    <dgm:cxn modelId="{827E3D6E-E3D6-41AD-ACFF-0C0E4BFFF7DE}" type="presParOf" srcId="{A043E18E-668F-4B1B-8A6D-04EAD0ED3FD8}" destId="{BF859B5F-DB1F-41CD-A0D3-E14B10B2FAA1}" srcOrd="0" destOrd="0" presId="urn:microsoft.com/office/officeart/2005/8/layout/hProcess7#1"/>
    <dgm:cxn modelId="{7E372751-2DF8-4246-B634-59A3DB202D46}" type="presParOf" srcId="{A043E18E-668F-4B1B-8A6D-04EAD0ED3FD8}" destId="{C8614651-CA16-4C97-B157-1C7C8DFE8603}" srcOrd="1" destOrd="0" presId="urn:microsoft.com/office/officeart/2005/8/layout/hProcess7#1"/>
    <dgm:cxn modelId="{B2C4BA90-10A6-43CC-926A-E9B177D161B1}" type="presParOf" srcId="{A043E18E-668F-4B1B-8A6D-04EAD0ED3FD8}" destId="{30600506-DF3E-4B39-BDB8-4E67E8E64A8A}" srcOrd="2" destOrd="0" presId="urn:microsoft.com/office/officeart/2005/8/layout/hProcess7#1"/>
    <dgm:cxn modelId="{A7A5A782-B3C9-44A7-8D85-6EF0652FE1CF}" type="presParOf" srcId="{49EF7060-EE68-420A-AD45-105D27C439E4}" destId="{0E4EC171-95A6-4D15-B96F-644F0A075608}" srcOrd="13" destOrd="0" presId="urn:microsoft.com/office/officeart/2005/8/layout/hProcess7#1"/>
    <dgm:cxn modelId="{2602536F-1E64-44C9-A366-6D6F099C3D30}" type="presParOf" srcId="{49EF7060-EE68-420A-AD45-105D27C439E4}" destId="{977DEB38-9DA0-4EE3-A5A9-0EE25EF7D98B}" srcOrd="14" destOrd="0" presId="urn:microsoft.com/office/officeart/2005/8/layout/hProcess7#1"/>
    <dgm:cxn modelId="{0AD8816E-3521-42FA-A552-7843BE524ED0}" type="presParOf" srcId="{977DEB38-9DA0-4EE3-A5A9-0EE25EF7D98B}" destId="{ED170EA9-1125-42B9-BCE5-B43D477BF1E8}" srcOrd="0" destOrd="0" presId="urn:microsoft.com/office/officeart/2005/8/layout/hProcess7#1"/>
    <dgm:cxn modelId="{CB180938-5AD4-4418-A121-8973B6444C81}" type="presParOf" srcId="{977DEB38-9DA0-4EE3-A5A9-0EE25EF7D98B}" destId="{E31C2A45-B743-4FC1-90D0-7E6ACA193403}" srcOrd="1" destOrd="0" presId="urn:microsoft.com/office/officeart/2005/8/layout/hProcess7#1"/>
    <dgm:cxn modelId="{5C02B9FF-52AE-4F69-AE69-78995EFF912B}" type="presParOf" srcId="{977DEB38-9DA0-4EE3-A5A9-0EE25EF7D98B}" destId="{7CB54B99-8F71-489F-AD4E-2A5CEC28B694}" srcOrd="2" destOrd="0" presId="urn:microsoft.com/office/officeart/2005/8/layout/hProcess7#1"/>
    <dgm:cxn modelId="{7A0771E2-6A7C-48CE-93F3-5031FF526870}" type="presParOf" srcId="{49EF7060-EE68-420A-AD45-105D27C439E4}" destId="{D9969731-4E47-4223-8495-846A5875D30D}" srcOrd="15" destOrd="0" presId="urn:microsoft.com/office/officeart/2005/8/layout/hProcess7#1"/>
    <dgm:cxn modelId="{42470DA1-D2BF-40D5-98F9-074218AC075B}" type="presParOf" srcId="{49EF7060-EE68-420A-AD45-105D27C439E4}" destId="{EDB42658-F70B-4D31-920A-27675F19785A}" srcOrd="16" destOrd="0" presId="urn:microsoft.com/office/officeart/2005/8/layout/hProcess7#1"/>
    <dgm:cxn modelId="{92F52D3D-BB7B-4685-9B8A-592144DDDE2E}" type="presParOf" srcId="{EDB42658-F70B-4D31-920A-27675F19785A}" destId="{5A083DF1-409D-49E6-8959-2521C7BB06A3}" srcOrd="0" destOrd="0" presId="urn:microsoft.com/office/officeart/2005/8/layout/hProcess7#1"/>
    <dgm:cxn modelId="{949A142B-2357-4E65-9D7C-535BC1CED8C9}" type="presParOf" srcId="{EDB42658-F70B-4D31-920A-27675F19785A}" destId="{E34DA05F-3B3E-4D73-8169-FC532F9F1B4B}" srcOrd="1" destOrd="0" presId="urn:microsoft.com/office/officeart/2005/8/layout/hProcess7#1"/>
    <dgm:cxn modelId="{3928931C-FE71-4723-BE50-5794BE73D3AC}" type="presParOf" srcId="{EDB42658-F70B-4D31-920A-27675F19785A}" destId="{49079BF8-3CF2-483B-82E0-00F6C34AB0D8}" srcOrd="2" destOrd="0" presId="urn:microsoft.com/office/officeart/2005/8/layout/hProcess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A55367-11B0-43D5-93EB-FBAB9ECEFE63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</dgm:pt>
    <dgm:pt modelId="{1A5CFDB1-92BE-4883-A037-93CFD7879FB6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Поставка</a:t>
          </a:r>
          <a:r>
            <a:rPr lang="ru-RU" sz="1600" dirty="0" smtClean="0"/>
            <a:t> </a:t>
          </a:r>
          <a:r>
            <a:rPr lang="ru-RU" sz="2000" b="1" dirty="0" smtClean="0">
              <a:solidFill>
                <a:srgbClr val="FF0000"/>
              </a:solidFill>
            </a:rPr>
            <a:t>части</a:t>
          </a:r>
          <a:r>
            <a:rPr lang="ru-RU" sz="1600" dirty="0" smtClean="0"/>
            <a:t> </a:t>
          </a:r>
          <a:r>
            <a:rPr lang="ru-RU" sz="1600" dirty="0" smtClean="0">
              <a:solidFill>
                <a:schemeClr val="tx1"/>
              </a:solidFill>
            </a:rPr>
            <a:t>товара</a:t>
          </a:r>
        </a:p>
        <a:p>
          <a:r>
            <a:rPr lang="ru-RU" sz="1600" dirty="0" smtClean="0">
              <a:solidFill>
                <a:schemeClr val="tx1"/>
              </a:solidFill>
            </a:rPr>
            <a:t>Выполнение </a:t>
          </a:r>
          <a:r>
            <a:rPr lang="ru-RU" sz="2000" b="1" dirty="0" smtClean="0">
              <a:solidFill>
                <a:srgbClr val="FF0000"/>
              </a:solidFill>
            </a:rPr>
            <a:t>части</a:t>
          </a:r>
          <a:r>
            <a:rPr lang="ru-RU" sz="1600" dirty="0" smtClean="0"/>
            <a:t> </a:t>
          </a:r>
          <a:r>
            <a:rPr lang="ru-RU" sz="1600" dirty="0" smtClean="0">
              <a:solidFill>
                <a:schemeClr val="tx1"/>
              </a:solidFill>
            </a:rPr>
            <a:t>работы</a:t>
          </a:r>
        </a:p>
        <a:p>
          <a:r>
            <a:rPr lang="ru-RU" sz="1600" dirty="0" smtClean="0">
              <a:solidFill>
                <a:schemeClr val="tx1"/>
              </a:solidFill>
            </a:rPr>
            <a:t>Оказание </a:t>
          </a:r>
          <a:r>
            <a:rPr lang="ru-RU" sz="2000" b="1" dirty="0" smtClean="0">
              <a:solidFill>
                <a:srgbClr val="FF0000"/>
              </a:solidFill>
            </a:rPr>
            <a:t>части</a:t>
          </a:r>
          <a:r>
            <a:rPr lang="ru-RU" sz="1600" dirty="0" smtClean="0"/>
            <a:t> </a:t>
          </a:r>
          <a:r>
            <a:rPr lang="ru-RU" sz="1600" dirty="0" smtClean="0">
              <a:solidFill>
                <a:schemeClr val="tx1"/>
              </a:solidFill>
            </a:rPr>
            <a:t>услуги</a:t>
          </a:r>
          <a:endParaRPr lang="ru-RU" sz="1600" dirty="0">
            <a:solidFill>
              <a:schemeClr val="tx1"/>
            </a:solidFill>
          </a:endParaRPr>
        </a:p>
      </dgm:t>
    </dgm:pt>
    <dgm:pt modelId="{A51E8C15-F427-43EF-A9E2-C714F93F1DEE}" type="parTrans" cxnId="{37287C4F-BDE3-4D3D-BB54-C818CCD9C33E}">
      <dgm:prSet/>
      <dgm:spPr/>
      <dgm:t>
        <a:bodyPr/>
        <a:lstStyle/>
        <a:p>
          <a:endParaRPr lang="ru-RU"/>
        </a:p>
      </dgm:t>
    </dgm:pt>
    <dgm:pt modelId="{406F2108-DD94-4C40-896B-22F6C7606E15}" type="sibTrans" cxnId="{37287C4F-BDE3-4D3D-BB54-C818CCD9C33E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F38AD683-13C3-45E9-80B5-D37110998756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приемка и оплата </a:t>
          </a:r>
          <a:endParaRPr lang="ru-RU" sz="2000" dirty="0">
            <a:solidFill>
              <a:schemeClr val="tx1"/>
            </a:solidFill>
          </a:endParaRPr>
        </a:p>
      </dgm:t>
    </dgm:pt>
    <dgm:pt modelId="{EA047C62-8E48-4054-B208-F55D227B216E}" type="parTrans" cxnId="{A3892F51-36CF-4AD4-A6C0-AEC84048BC6D}">
      <dgm:prSet/>
      <dgm:spPr/>
      <dgm:t>
        <a:bodyPr/>
        <a:lstStyle/>
        <a:p>
          <a:endParaRPr lang="ru-RU"/>
        </a:p>
      </dgm:t>
    </dgm:pt>
    <dgm:pt modelId="{1062CF7A-FE26-46E3-A99F-13C32F3142E2}" type="sibTrans" cxnId="{A3892F51-36CF-4AD4-A6C0-AEC84048BC6D}">
      <dgm:prSet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28EF5EFD-A98B-4CCF-AE07-7C542F71DC78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Отдельный этап контракта</a:t>
          </a:r>
          <a:endParaRPr lang="ru-RU" sz="2000" b="1" dirty="0">
            <a:solidFill>
              <a:schemeClr val="tx1"/>
            </a:solidFill>
          </a:endParaRPr>
        </a:p>
      </dgm:t>
    </dgm:pt>
    <dgm:pt modelId="{EAFF62E2-C9D3-42C1-8C6F-52C0E6558B95}" type="parTrans" cxnId="{ABF996EC-74D8-4420-A89A-9D168F8832B8}">
      <dgm:prSet/>
      <dgm:spPr/>
      <dgm:t>
        <a:bodyPr/>
        <a:lstStyle/>
        <a:p>
          <a:endParaRPr lang="ru-RU"/>
        </a:p>
      </dgm:t>
    </dgm:pt>
    <dgm:pt modelId="{E4446BC4-1A33-4B72-9A40-ED2C1A70C801}" type="sibTrans" cxnId="{ABF996EC-74D8-4420-A89A-9D168F8832B8}">
      <dgm:prSet/>
      <dgm:spPr/>
      <dgm:t>
        <a:bodyPr/>
        <a:lstStyle/>
        <a:p>
          <a:endParaRPr lang="ru-RU"/>
        </a:p>
      </dgm:t>
    </dgm:pt>
    <dgm:pt modelId="{77B597C3-F6BC-4622-8C12-AA97B53B2B4F}" type="pres">
      <dgm:prSet presAssocID="{9FA55367-11B0-43D5-93EB-FBAB9ECEFE63}" presName="linearFlow" presStyleCnt="0">
        <dgm:presLayoutVars>
          <dgm:dir/>
          <dgm:resizeHandles val="exact"/>
        </dgm:presLayoutVars>
      </dgm:prSet>
      <dgm:spPr/>
    </dgm:pt>
    <dgm:pt modelId="{A9469CF9-DDED-4B33-A0F8-2D7269C9A046}" type="pres">
      <dgm:prSet presAssocID="{1A5CFDB1-92BE-4883-A037-93CFD7879FB6}" presName="node" presStyleLbl="node1" presStyleIdx="0" presStyleCnt="3" custScaleX="135609" custLinFactNeighborX="9280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E0C2C5-EDDD-41B1-BA75-8E36BCA47261}" type="pres">
      <dgm:prSet presAssocID="{406F2108-DD94-4C40-896B-22F6C7606E15}" presName="spacerL" presStyleCnt="0"/>
      <dgm:spPr/>
    </dgm:pt>
    <dgm:pt modelId="{A15867E4-7756-443F-BBD9-95BC7E9FEE3B}" type="pres">
      <dgm:prSet presAssocID="{406F2108-DD94-4C40-896B-22F6C7606E15}" presName="sibTrans" presStyleLbl="sibTrans2D1" presStyleIdx="0" presStyleCnt="2"/>
      <dgm:spPr/>
      <dgm:t>
        <a:bodyPr/>
        <a:lstStyle/>
        <a:p>
          <a:endParaRPr lang="ru-RU"/>
        </a:p>
      </dgm:t>
    </dgm:pt>
    <dgm:pt modelId="{BFBF5EB5-BBDE-48EC-8272-7240E3EDB213}" type="pres">
      <dgm:prSet presAssocID="{406F2108-DD94-4C40-896B-22F6C7606E15}" presName="spacerR" presStyleCnt="0"/>
      <dgm:spPr/>
    </dgm:pt>
    <dgm:pt modelId="{D3279981-5774-4C5B-8DB2-3416B72A405E}" type="pres">
      <dgm:prSet presAssocID="{F38AD683-13C3-45E9-80B5-D3711099875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4B0D08-1D6D-4ED1-8C1C-2F205B59AE69}" type="pres">
      <dgm:prSet presAssocID="{1062CF7A-FE26-46E3-A99F-13C32F3142E2}" presName="spacerL" presStyleCnt="0"/>
      <dgm:spPr/>
    </dgm:pt>
    <dgm:pt modelId="{A77154B2-D82B-4C72-AF60-E7056971F22F}" type="pres">
      <dgm:prSet presAssocID="{1062CF7A-FE26-46E3-A99F-13C32F3142E2}" presName="sibTrans" presStyleLbl="sibTrans2D1" presStyleIdx="1" presStyleCnt="2"/>
      <dgm:spPr/>
      <dgm:t>
        <a:bodyPr/>
        <a:lstStyle/>
        <a:p>
          <a:endParaRPr lang="ru-RU"/>
        </a:p>
      </dgm:t>
    </dgm:pt>
    <dgm:pt modelId="{928EFCE0-D353-4D88-A092-03D8FAFDEDE2}" type="pres">
      <dgm:prSet presAssocID="{1062CF7A-FE26-46E3-A99F-13C32F3142E2}" presName="spacerR" presStyleCnt="0"/>
      <dgm:spPr/>
    </dgm:pt>
    <dgm:pt modelId="{09682602-14AC-4249-89C7-B82A7A19A933}" type="pres">
      <dgm:prSet presAssocID="{28EF5EFD-A98B-4CCF-AE07-7C542F71DC78}" presName="node" presStyleLbl="node1" presStyleIdx="2" presStyleCnt="3" custLinFactNeighborX="-135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892F51-36CF-4AD4-A6C0-AEC84048BC6D}" srcId="{9FA55367-11B0-43D5-93EB-FBAB9ECEFE63}" destId="{F38AD683-13C3-45E9-80B5-D37110998756}" srcOrd="1" destOrd="0" parTransId="{EA047C62-8E48-4054-B208-F55D227B216E}" sibTransId="{1062CF7A-FE26-46E3-A99F-13C32F3142E2}"/>
    <dgm:cxn modelId="{4E393FE4-A5E3-4D4E-8853-2746E5ACDF57}" type="presOf" srcId="{1A5CFDB1-92BE-4883-A037-93CFD7879FB6}" destId="{A9469CF9-DDED-4B33-A0F8-2D7269C9A046}" srcOrd="0" destOrd="0" presId="urn:microsoft.com/office/officeart/2005/8/layout/equation1"/>
    <dgm:cxn modelId="{37287C4F-BDE3-4D3D-BB54-C818CCD9C33E}" srcId="{9FA55367-11B0-43D5-93EB-FBAB9ECEFE63}" destId="{1A5CFDB1-92BE-4883-A037-93CFD7879FB6}" srcOrd="0" destOrd="0" parTransId="{A51E8C15-F427-43EF-A9E2-C714F93F1DEE}" sibTransId="{406F2108-DD94-4C40-896B-22F6C7606E15}"/>
    <dgm:cxn modelId="{A3096C5F-BF9E-417A-B0D6-A8BE9EF1B4F3}" type="presOf" srcId="{406F2108-DD94-4C40-896B-22F6C7606E15}" destId="{A15867E4-7756-443F-BBD9-95BC7E9FEE3B}" srcOrd="0" destOrd="0" presId="urn:microsoft.com/office/officeart/2005/8/layout/equation1"/>
    <dgm:cxn modelId="{1314FBDF-4874-4AB0-ABAD-7FECB4867DD9}" type="presOf" srcId="{28EF5EFD-A98B-4CCF-AE07-7C542F71DC78}" destId="{09682602-14AC-4249-89C7-B82A7A19A933}" srcOrd="0" destOrd="0" presId="urn:microsoft.com/office/officeart/2005/8/layout/equation1"/>
    <dgm:cxn modelId="{ABF996EC-74D8-4420-A89A-9D168F8832B8}" srcId="{9FA55367-11B0-43D5-93EB-FBAB9ECEFE63}" destId="{28EF5EFD-A98B-4CCF-AE07-7C542F71DC78}" srcOrd="2" destOrd="0" parTransId="{EAFF62E2-C9D3-42C1-8C6F-52C0E6558B95}" sibTransId="{E4446BC4-1A33-4B72-9A40-ED2C1A70C801}"/>
    <dgm:cxn modelId="{071DB85B-8D28-46CD-979B-0430EBC42304}" type="presOf" srcId="{9FA55367-11B0-43D5-93EB-FBAB9ECEFE63}" destId="{77B597C3-F6BC-4622-8C12-AA97B53B2B4F}" srcOrd="0" destOrd="0" presId="urn:microsoft.com/office/officeart/2005/8/layout/equation1"/>
    <dgm:cxn modelId="{7D2198E1-1AB1-429E-8BA9-215B392C67C8}" type="presOf" srcId="{F38AD683-13C3-45E9-80B5-D37110998756}" destId="{D3279981-5774-4C5B-8DB2-3416B72A405E}" srcOrd="0" destOrd="0" presId="urn:microsoft.com/office/officeart/2005/8/layout/equation1"/>
    <dgm:cxn modelId="{90E9F494-8FFD-4815-9956-6B41C1C69CD2}" type="presOf" srcId="{1062CF7A-FE26-46E3-A99F-13C32F3142E2}" destId="{A77154B2-D82B-4C72-AF60-E7056971F22F}" srcOrd="0" destOrd="0" presId="urn:microsoft.com/office/officeart/2005/8/layout/equation1"/>
    <dgm:cxn modelId="{371A9546-8672-4584-B2B7-020D5EBBABAE}" type="presParOf" srcId="{77B597C3-F6BC-4622-8C12-AA97B53B2B4F}" destId="{A9469CF9-DDED-4B33-A0F8-2D7269C9A046}" srcOrd="0" destOrd="0" presId="urn:microsoft.com/office/officeart/2005/8/layout/equation1"/>
    <dgm:cxn modelId="{43BA0D49-A597-40A4-9243-871E646EFE2F}" type="presParOf" srcId="{77B597C3-F6BC-4622-8C12-AA97B53B2B4F}" destId="{F6E0C2C5-EDDD-41B1-BA75-8E36BCA47261}" srcOrd="1" destOrd="0" presId="urn:microsoft.com/office/officeart/2005/8/layout/equation1"/>
    <dgm:cxn modelId="{734E92F8-C27E-4A33-8D42-3C344BD40428}" type="presParOf" srcId="{77B597C3-F6BC-4622-8C12-AA97B53B2B4F}" destId="{A15867E4-7756-443F-BBD9-95BC7E9FEE3B}" srcOrd="2" destOrd="0" presId="urn:microsoft.com/office/officeart/2005/8/layout/equation1"/>
    <dgm:cxn modelId="{8E9C3697-FBA0-4488-93DF-567D6AED763E}" type="presParOf" srcId="{77B597C3-F6BC-4622-8C12-AA97B53B2B4F}" destId="{BFBF5EB5-BBDE-48EC-8272-7240E3EDB213}" srcOrd="3" destOrd="0" presId="urn:microsoft.com/office/officeart/2005/8/layout/equation1"/>
    <dgm:cxn modelId="{89F234F8-8DFE-47A2-AC2A-C87C78A547F9}" type="presParOf" srcId="{77B597C3-F6BC-4622-8C12-AA97B53B2B4F}" destId="{D3279981-5774-4C5B-8DB2-3416B72A405E}" srcOrd="4" destOrd="0" presId="urn:microsoft.com/office/officeart/2005/8/layout/equation1"/>
    <dgm:cxn modelId="{C734094D-6CE3-4B94-962B-4A03B311D282}" type="presParOf" srcId="{77B597C3-F6BC-4622-8C12-AA97B53B2B4F}" destId="{424B0D08-1D6D-4ED1-8C1C-2F205B59AE69}" srcOrd="5" destOrd="0" presId="urn:microsoft.com/office/officeart/2005/8/layout/equation1"/>
    <dgm:cxn modelId="{2E495C91-1BAC-48EF-A6D6-AFB8753DC18C}" type="presParOf" srcId="{77B597C3-F6BC-4622-8C12-AA97B53B2B4F}" destId="{A77154B2-D82B-4C72-AF60-E7056971F22F}" srcOrd="6" destOrd="0" presId="urn:microsoft.com/office/officeart/2005/8/layout/equation1"/>
    <dgm:cxn modelId="{17F2AB82-E378-4137-84D8-22010E1D1ED1}" type="presParOf" srcId="{77B597C3-F6BC-4622-8C12-AA97B53B2B4F}" destId="{928EFCE0-D353-4D88-A092-03D8FAFDEDE2}" srcOrd="7" destOrd="0" presId="urn:microsoft.com/office/officeart/2005/8/layout/equation1"/>
    <dgm:cxn modelId="{CFB684FB-3B5D-4A38-A5EA-D101D0543E42}" type="presParOf" srcId="{77B597C3-F6BC-4622-8C12-AA97B53B2B4F}" destId="{09682602-14AC-4249-89C7-B82A7A19A933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158130-EE5E-4207-8D06-9D49BE40E26A}">
      <dsp:nvSpPr>
        <dsp:cNvPr id="0" name=""/>
        <dsp:cNvSpPr/>
      </dsp:nvSpPr>
      <dsp:spPr>
        <a:xfrm>
          <a:off x="10216" y="0"/>
          <a:ext cx="6107354" cy="609866"/>
        </a:xfrm>
        <a:prstGeom prst="chevron">
          <a:avLst/>
        </a:prstGeom>
        <a:solidFill>
          <a:schemeClr val="accent5">
            <a:hueOff val="0"/>
            <a:satOff val="0"/>
            <a:lumOff val="0"/>
            <a:alpha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u="sng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 ЭТАП</a:t>
          </a:r>
          <a:endParaRPr lang="ru-RU" sz="2000" i="1" kern="1200" dirty="0">
            <a:solidFill>
              <a:schemeClr val="tx1"/>
            </a:solidFill>
          </a:endParaRPr>
        </a:p>
      </dsp:txBody>
      <dsp:txXfrm>
        <a:off x="315149" y="0"/>
        <a:ext cx="5497488" cy="609866"/>
      </dsp:txXfrm>
    </dsp:sp>
    <dsp:sp modelId="{82B917BD-2D02-421D-807B-BCD852B07C7F}">
      <dsp:nvSpPr>
        <dsp:cNvPr id="0" name=""/>
        <dsp:cNvSpPr/>
      </dsp:nvSpPr>
      <dsp:spPr>
        <a:xfrm>
          <a:off x="5506836" y="0"/>
          <a:ext cx="6107354" cy="609866"/>
        </a:xfrm>
        <a:prstGeom prst="chevron">
          <a:avLst/>
        </a:prstGeom>
        <a:solidFill>
          <a:schemeClr val="accent5">
            <a:hueOff val="-7353344"/>
            <a:satOff val="-10228"/>
            <a:lumOff val="-3922"/>
            <a:alpha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u="sng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 ЭТАП</a:t>
          </a:r>
          <a:endParaRPr lang="ru-RU" sz="2000" i="1" kern="1200" dirty="0">
            <a:solidFill>
              <a:schemeClr val="tx1"/>
            </a:solidFill>
          </a:endParaRPr>
        </a:p>
      </dsp:txBody>
      <dsp:txXfrm>
        <a:off x="5811769" y="0"/>
        <a:ext cx="5497488" cy="6098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E9FB73-B3C7-4A56-87C4-1317340F2979}">
      <dsp:nvSpPr>
        <dsp:cNvPr id="0" name=""/>
        <dsp:cNvSpPr/>
      </dsp:nvSpPr>
      <dsp:spPr>
        <a:xfrm>
          <a:off x="5992" y="1109103"/>
          <a:ext cx="2092022" cy="2510427"/>
        </a:xfrm>
        <a:prstGeom prst="roundRect">
          <a:avLst>
            <a:gd name="adj" fmla="val 5000"/>
          </a:avLst>
        </a:prstGeom>
        <a:solidFill>
          <a:schemeClr val="accent5">
            <a:hueOff val="0"/>
            <a:satOff val="0"/>
            <a:lumOff val="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71120" bIns="0" numCol="1" spcCol="1270" anchor="t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ЗАКАЧИК.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 ДНЕЙ</a:t>
          </a:r>
          <a:endParaRPr lang="ru-RU" sz="16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6200000">
        <a:off x="-814080" y="1929176"/>
        <a:ext cx="2058550" cy="418404"/>
      </dsp:txXfrm>
    </dsp:sp>
    <dsp:sp modelId="{B17E0718-6999-4345-B97D-A42E73E46FBB}">
      <dsp:nvSpPr>
        <dsp:cNvPr id="0" name=""/>
        <dsp:cNvSpPr/>
      </dsp:nvSpPr>
      <dsp:spPr>
        <a:xfrm>
          <a:off x="424396" y="1109103"/>
          <a:ext cx="1558556" cy="251042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Направляет ПК победителю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1" kern="1200" dirty="0" smtClean="0">
              <a:solidFill>
                <a:schemeClr val="tx1"/>
              </a:solidFill>
            </a:rPr>
            <a:t>(ч. 2 ст. 83.2)</a:t>
          </a:r>
          <a:endParaRPr lang="ru-RU" sz="1800" i="1" kern="1200" dirty="0">
            <a:solidFill>
              <a:schemeClr val="tx1"/>
            </a:solidFill>
          </a:endParaRPr>
        </a:p>
      </dsp:txBody>
      <dsp:txXfrm>
        <a:off x="424396" y="1109103"/>
        <a:ext cx="1558556" cy="2510427"/>
      </dsp:txXfrm>
    </dsp:sp>
    <dsp:sp modelId="{0E66578D-09D7-45B9-8A2C-715A374EF5B1}">
      <dsp:nvSpPr>
        <dsp:cNvPr id="0" name=""/>
        <dsp:cNvSpPr/>
      </dsp:nvSpPr>
      <dsp:spPr>
        <a:xfrm>
          <a:off x="2171235" y="1109103"/>
          <a:ext cx="2092022" cy="2510427"/>
        </a:xfrm>
        <a:prstGeom prst="roundRect">
          <a:avLst>
            <a:gd name="adj" fmla="val 5000"/>
          </a:avLst>
        </a:prstGeom>
        <a:solidFill>
          <a:schemeClr val="accent5">
            <a:hueOff val="-1838336"/>
            <a:satOff val="-2557"/>
            <a:lumOff val="-981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71120" bIns="0" numCol="1" spcCol="1270" anchor="t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ПОБЕДИТЕЛЬ.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 ДНЕЙ</a:t>
          </a:r>
          <a:endParaRPr lang="ru-RU" sz="16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6200000">
        <a:off x="1351162" y="1929176"/>
        <a:ext cx="2058550" cy="418404"/>
      </dsp:txXfrm>
    </dsp:sp>
    <dsp:sp modelId="{A4ADEF03-8DA9-4CE1-9876-EF2C5A13A59F}">
      <dsp:nvSpPr>
        <dsp:cNvPr id="0" name=""/>
        <dsp:cNvSpPr/>
      </dsp:nvSpPr>
      <dsp:spPr>
        <a:xfrm rot="5400000">
          <a:off x="1997186" y="3104815"/>
          <a:ext cx="369019" cy="31380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08500E-B17B-4FDB-8ABD-23F14AA1CC5E}">
      <dsp:nvSpPr>
        <dsp:cNvPr id="0" name=""/>
        <dsp:cNvSpPr/>
      </dsp:nvSpPr>
      <dsp:spPr>
        <a:xfrm>
          <a:off x="2589640" y="1109103"/>
          <a:ext cx="1558556" cy="251042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Подписывает ПК + ОИК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ЛИБО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Направляет протокол разногласий (ПР)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1" kern="1200" dirty="0" smtClean="0">
              <a:solidFill>
                <a:schemeClr val="tx1"/>
              </a:solidFill>
            </a:rPr>
            <a:t>(ч. 3, 4 ст. 83.2)</a:t>
          </a:r>
          <a:endParaRPr lang="ru-RU" sz="1800" i="1" kern="1200" dirty="0">
            <a:solidFill>
              <a:schemeClr val="tx1"/>
            </a:solidFill>
          </a:endParaRPr>
        </a:p>
      </dsp:txBody>
      <dsp:txXfrm>
        <a:off x="2589640" y="1109103"/>
        <a:ext cx="1558556" cy="2510427"/>
      </dsp:txXfrm>
    </dsp:sp>
    <dsp:sp modelId="{BB262235-431B-4A8A-87E3-C2B51929129A}">
      <dsp:nvSpPr>
        <dsp:cNvPr id="0" name=""/>
        <dsp:cNvSpPr/>
      </dsp:nvSpPr>
      <dsp:spPr>
        <a:xfrm>
          <a:off x="4336479" y="1109103"/>
          <a:ext cx="2092022" cy="2510427"/>
        </a:xfrm>
        <a:prstGeom prst="roundRect">
          <a:avLst>
            <a:gd name="adj" fmla="val 5000"/>
          </a:avLst>
        </a:prstGeom>
        <a:solidFill>
          <a:schemeClr val="accent5">
            <a:hueOff val="-3676672"/>
            <a:satOff val="-5114"/>
            <a:lumOff val="-1961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71120" bIns="0" numCol="1" spcCol="1270" anchor="t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ЗАКАЗЧИК.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 Р.Д.</a:t>
          </a:r>
          <a:endParaRPr lang="ru-RU" sz="16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6200000">
        <a:off x="3516406" y="1929176"/>
        <a:ext cx="2058550" cy="418404"/>
      </dsp:txXfrm>
    </dsp:sp>
    <dsp:sp modelId="{B71A89B2-7AD2-4273-A44A-A4B4B448941B}">
      <dsp:nvSpPr>
        <dsp:cNvPr id="0" name=""/>
        <dsp:cNvSpPr/>
      </dsp:nvSpPr>
      <dsp:spPr>
        <a:xfrm rot="5400000">
          <a:off x="4162429" y="3104815"/>
          <a:ext cx="369019" cy="31380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F2635D-1B32-4D5B-B568-A8F40F306426}">
      <dsp:nvSpPr>
        <dsp:cNvPr id="0" name=""/>
        <dsp:cNvSpPr/>
      </dsp:nvSpPr>
      <dsp:spPr>
        <a:xfrm>
          <a:off x="4754883" y="1109103"/>
          <a:ext cx="1558556" cy="251042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Рассматривает ПР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1" kern="1200" dirty="0" smtClean="0">
              <a:solidFill>
                <a:schemeClr val="tx1"/>
              </a:solidFill>
            </a:rPr>
            <a:t>(ч. 5 ст. 83.2)</a:t>
          </a:r>
          <a:endParaRPr lang="ru-RU" sz="1800" i="1" kern="1200" dirty="0">
            <a:solidFill>
              <a:schemeClr val="tx1"/>
            </a:solidFill>
          </a:endParaRPr>
        </a:p>
      </dsp:txBody>
      <dsp:txXfrm>
        <a:off x="4754883" y="1109103"/>
        <a:ext cx="1558556" cy="2510427"/>
      </dsp:txXfrm>
    </dsp:sp>
    <dsp:sp modelId="{BF859B5F-DB1F-41CD-A0D3-E14B10B2FAA1}">
      <dsp:nvSpPr>
        <dsp:cNvPr id="0" name=""/>
        <dsp:cNvSpPr/>
      </dsp:nvSpPr>
      <dsp:spPr>
        <a:xfrm>
          <a:off x="6501722" y="1109103"/>
          <a:ext cx="2092022" cy="2510427"/>
        </a:xfrm>
        <a:prstGeom prst="roundRect">
          <a:avLst>
            <a:gd name="adj" fmla="val 5000"/>
          </a:avLst>
        </a:prstGeom>
        <a:solidFill>
          <a:schemeClr val="accent5">
            <a:hueOff val="-5515009"/>
            <a:satOff val="-7671"/>
            <a:lumOff val="-2942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71120" bIns="0" numCol="1" spcCol="1270" anchor="t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ПОБЕДИТЕЛЬ.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 Р.Д.</a:t>
          </a:r>
          <a:endParaRPr lang="ru-RU" sz="16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6200000">
        <a:off x="5681649" y="1929176"/>
        <a:ext cx="2058550" cy="418404"/>
      </dsp:txXfrm>
    </dsp:sp>
    <dsp:sp modelId="{BE832893-EA78-4C77-BAA6-58218FE42B53}">
      <dsp:nvSpPr>
        <dsp:cNvPr id="0" name=""/>
        <dsp:cNvSpPr/>
      </dsp:nvSpPr>
      <dsp:spPr>
        <a:xfrm rot="5400000">
          <a:off x="6327672" y="3104815"/>
          <a:ext cx="369019" cy="31380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600506-DF3E-4B39-BDB8-4E67E8E64A8A}">
      <dsp:nvSpPr>
        <dsp:cNvPr id="0" name=""/>
        <dsp:cNvSpPr/>
      </dsp:nvSpPr>
      <dsp:spPr>
        <a:xfrm>
          <a:off x="6920127" y="1109103"/>
          <a:ext cx="1558556" cy="251042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Подписывает ПК + ОИК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1" kern="1200" dirty="0" smtClean="0">
              <a:solidFill>
                <a:schemeClr val="tx1"/>
              </a:solidFill>
            </a:rPr>
            <a:t>(ч. 6 ст. 83.2)</a:t>
          </a:r>
          <a:endParaRPr lang="ru-RU" sz="1800" i="1" kern="1200" dirty="0">
            <a:solidFill>
              <a:schemeClr val="tx1"/>
            </a:solidFill>
          </a:endParaRPr>
        </a:p>
      </dsp:txBody>
      <dsp:txXfrm>
        <a:off x="6920127" y="1109103"/>
        <a:ext cx="1558556" cy="2510427"/>
      </dsp:txXfrm>
    </dsp:sp>
    <dsp:sp modelId="{5A083DF1-409D-49E6-8959-2521C7BB06A3}">
      <dsp:nvSpPr>
        <dsp:cNvPr id="0" name=""/>
        <dsp:cNvSpPr/>
      </dsp:nvSpPr>
      <dsp:spPr>
        <a:xfrm>
          <a:off x="8666966" y="1109103"/>
          <a:ext cx="2092022" cy="2510427"/>
        </a:xfrm>
        <a:prstGeom prst="roundRect">
          <a:avLst>
            <a:gd name="adj" fmla="val 5000"/>
          </a:avLst>
        </a:prstGeom>
        <a:solidFill>
          <a:schemeClr val="accent5">
            <a:hueOff val="-7353344"/>
            <a:satOff val="-10228"/>
            <a:lumOff val="-3922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71120" bIns="0" numCol="1" spcCol="1270" anchor="t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ЗАКАЗЧИК.</a:t>
          </a:r>
          <a:r>
            <a:rPr lang="ru-RU" sz="1600" kern="1200" dirty="0" smtClean="0">
              <a:solidFill>
                <a:schemeClr val="tx1"/>
              </a:solidFill>
            </a:rPr>
            <a:t> </a:t>
          </a:r>
          <a:r>
            <a:rPr lang="ru-RU" sz="16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 Р.Д.</a:t>
          </a:r>
          <a:endParaRPr lang="ru-RU" sz="16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6200000">
        <a:off x="7846893" y="1929176"/>
        <a:ext cx="2058550" cy="418404"/>
      </dsp:txXfrm>
    </dsp:sp>
    <dsp:sp modelId="{E31C2A45-B743-4FC1-90D0-7E6ACA193403}">
      <dsp:nvSpPr>
        <dsp:cNvPr id="0" name=""/>
        <dsp:cNvSpPr/>
      </dsp:nvSpPr>
      <dsp:spPr>
        <a:xfrm rot="5400000">
          <a:off x="8492916" y="3104815"/>
          <a:ext cx="369019" cy="31380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079BF8-3CF2-483B-82E0-00F6C34AB0D8}">
      <dsp:nvSpPr>
        <dsp:cNvPr id="0" name=""/>
        <dsp:cNvSpPr/>
      </dsp:nvSpPr>
      <dsp:spPr>
        <a:xfrm>
          <a:off x="9085370" y="1109103"/>
          <a:ext cx="1558556" cy="251042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Подписывает ПК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1" kern="1200" dirty="0" smtClean="0">
              <a:solidFill>
                <a:schemeClr val="tx1"/>
              </a:solidFill>
            </a:rPr>
            <a:t>(ч. 7 ст. 83.2)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9085370" y="1109103"/>
        <a:ext cx="1558556" cy="25104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469CF9-DDED-4B33-A0F8-2D7269C9A046}">
      <dsp:nvSpPr>
        <dsp:cNvPr id="0" name=""/>
        <dsp:cNvSpPr/>
      </dsp:nvSpPr>
      <dsp:spPr>
        <a:xfrm>
          <a:off x="17585" y="1467338"/>
          <a:ext cx="3020977" cy="2227711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Поставка</a:t>
          </a:r>
          <a:r>
            <a:rPr lang="ru-RU" sz="1600" kern="1200" dirty="0" smtClean="0"/>
            <a:t> </a:t>
          </a:r>
          <a:r>
            <a:rPr lang="ru-RU" sz="2000" b="1" kern="1200" dirty="0" smtClean="0">
              <a:solidFill>
                <a:srgbClr val="FF0000"/>
              </a:solidFill>
            </a:rPr>
            <a:t>части</a:t>
          </a:r>
          <a:r>
            <a:rPr lang="ru-RU" sz="1600" kern="1200" dirty="0" smtClean="0"/>
            <a:t> </a:t>
          </a:r>
          <a:r>
            <a:rPr lang="ru-RU" sz="1600" kern="1200" dirty="0" smtClean="0">
              <a:solidFill>
                <a:schemeClr val="tx1"/>
              </a:solidFill>
            </a:rPr>
            <a:t>товара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Выполнение </a:t>
          </a:r>
          <a:r>
            <a:rPr lang="ru-RU" sz="2000" b="1" kern="1200" dirty="0" smtClean="0">
              <a:solidFill>
                <a:srgbClr val="FF0000"/>
              </a:solidFill>
            </a:rPr>
            <a:t>части</a:t>
          </a:r>
          <a:r>
            <a:rPr lang="ru-RU" sz="1600" kern="1200" dirty="0" smtClean="0"/>
            <a:t> </a:t>
          </a:r>
          <a:r>
            <a:rPr lang="ru-RU" sz="1600" kern="1200" dirty="0" smtClean="0">
              <a:solidFill>
                <a:schemeClr val="tx1"/>
              </a:solidFill>
            </a:rPr>
            <a:t>работы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Оказание </a:t>
          </a:r>
          <a:r>
            <a:rPr lang="ru-RU" sz="2000" b="1" kern="1200" dirty="0" smtClean="0">
              <a:solidFill>
                <a:srgbClr val="FF0000"/>
              </a:solidFill>
            </a:rPr>
            <a:t>части</a:t>
          </a:r>
          <a:r>
            <a:rPr lang="ru-RU" sz="1600" kern="1200" dirty="0" smtClean="0"/>
            <a:t> </a:t>
          </a:r>
          <a:r>
            <a:rPr lang="ru-RU" sz="1600" kern="1200" dirty="0" smtClean="0">
              <a:solidFill>
                <a:schemeClr val="tx1"/>
              </a:solidFill>
            </a:rPr>
            <a:t>услуги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459997" y="1793579"/>
        <a:ext cx="2136153" cy="1575229"/>
      </dsp:txXfrm>
    </dsp:sp>
    <dsp:sp modelId="{A15867E4-7756-443F-BBD9-95BC7E9FEE3B}">
      <dsp:nvSpPr>
        <dsp:cNvPr id="0" name=""/>
        <dsp:cNvSpPr/>
      </dsp:nvSpPr>
      <dsp:spPr>
        <a:xfrm>
          <a:off x="3202667" y="1935157"/>
          <a:ext cx="1292072" cy="1292072"/>
        </a:xfrm>
        <a:prstGeom prst="mathPlus">
          <a:avLst/>
        </a:prstGeom>
        <a:solidFill>
          <a:schemeClr val="accent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3373931" y="2429245"/>
        <a:ext cx="949544" cy="303896"/>
      </dsp:txXfrm>
    </dsp:sp>
    <dsp:sp modelId="{D3279981-5774-4C5B-8DB2-3416B72A405E}">
      <dsp:nvSpPr>
        <dsp:cNvPr id="0" name=""/>
        <dsp:cNvSpPr/>
      </dsp:nvSpPr>
      <dsp:spPr>
        <a:xfrm>
          <a:off x="4675630" y="1467338"/>
          <a:ext cx="2227711" cy="2227711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приемка и оплата 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5001871" y="1793579"/>
        <a:ext cx="1575229" cy="1575229"/>
      </dsp:txXfrm>
    </dsp:sp>
    <dsp:sp modelId="{A77154B2-D82B-4C72-AF60-E7056971F22F}">
      <dsp:nvSpPr>
        <dsp:cNvPr id="0" name=""/>
        <dsp:cNvSpPr/>
      </dsp:nvSpPr>
      <dsp:spPr>
        <a:xfrm>
          <a:off x="7084231" y="1935157"/>
          <a:ext cx="1292072" cy="1292072"/>
        </a:xfrm>
        <a:prstGeom prst="mathEqual">
          <a:avLst/>
        </a:prstGeom>
        <a:solidFill>
          <a:schemeClr val="accent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500" kern="1200"/>
        </a:p>
      </dsp:txBody>
      <dsp:txXfrm>
        <a:off x="7255495" y="2201324"/>
        <a:ext cx="949544" cy="759738"/>
      </dsp:txXfrm>
    </dsp:sp>
    <dsp:sp modelId="{09682602-14AC-4249-89C7-B82A7A19A933}">
      <dsp:nvSpPr>
        <dsp:cNvPr id="0" name=""/>
        <dsp:cNvSpPr/>
      </dsp:nvSpPr>
      <dsp:spPr>
        <a:xfrm>
          <a:off x="8532753" y="1467338"/>
          <a:ext cx="2227711" cy="2227711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Отдельный этап контракта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8858994" y="1793579"/>
        <a:ext cx="1575229" cy="15752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7#1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A74C1F-0B90-47FF-8806-408D426DC43D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8050D8-A5F5-4215-B019-CA3AD1FAB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0319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C13EA9-4F7E-4369-96C6-F35075283B8E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635D1E-199C-466A-85B4-3B0EDB520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67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2E225E-6CE2-4314-945D-D8A0EB7FA6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8626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2E225E-6CE2-4314-945D-D8A0EB7FA6A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0291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0.png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0.png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0.png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0.png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0.png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0.png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0.png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0.png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0.png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9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1.xml"/><Relationship Id="rId4" Type="http://schemas.openxmlformats.org/officeDocument/2006/relationships/image" Target="../media/image2.png"/></Relationships>
</file>

<file path=ppt/slideLayouts/_rels/slideLayout2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2.png"/></Relationships>
</file>

<file path=ppt/slideLayouts/_rels/slideLayout2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1.xml"/><Relationship Id="rId4" Type="http://schemas.openxmlformats.org/officeDocument/2006/relationships/image" Target="../media/image7.png"/></Relationships>
</file>

<file path=ppt/slideLayouts/_rels/slideLayout2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0.png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2.xml"/></Relationships>
</file>

<file path=ppt/slideLayouts/_rels/slideLayout2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2.xml"/></Relationships>
</file>

<file path=ppt/slideLayouts/_rels/slideLayout2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2.xml"/></Relationships>
</file>

<file path=ppt/slideLayouts/_rels/slideLayout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2.xml"/></Relationships>
</file>

<file path=ppt/slideLayouts/_rels/slideLayout2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2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2.xml"/></Relationships>
</file>

<file path=ppt/slideLayouts/_rels/slideLayout2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2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0.png"/></Relationships>
</file>

<file path=ppt/slideLayouts/_rels/slideLayout2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3.xml"/></Relationships>
</file>

<file path=ppt/slideLayouts/_rels/slideLayout2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3.xml"/></Relationships>
</file>

<file path=ppt/slideLayouts/_rels/slideLayout2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3.xml"/></Relationships>
</file>

<file path=ppt/slideLayouts/_rels/slideLayout2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3.xml"/></Relationships>
</file>

<file path=ppt/slideLayouts/_rels/slideLayout2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3.xml"/></Relationships>
</file>

<file path=ppt/slideLayouts/_rels/slideLayout2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3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0.png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4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4.xml"/></Relationships>
</file>

<file path=ppt/slideLayouts/_rels/slideLayout2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4.xml"/></Relationships>
</file>

<file path=ppt/slideLayouts/_rels/slideLayout2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4.xml"/></Relationships>
</file>

<file path=ppt/slideLayouts/_rels/slideLayout2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4.xml"/></Relationships>
</file>

<file path=ppt/slideLayouts/_rels/slideLayout2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4.xml"/></Relationships>
</file>

<file path=ppt/slideLayouts/_rels/slideLayout2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4.xml"/></Relationships>
</file>

<file path=ppt/slideLayouts/_rels/slideLayout2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0.png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5.xml"/></Relationships>
</file>

<file path=ppt/slideLayouts/_rels/slideLayout2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5.xml"/></Relationships>
</file>

<file path=ppt/slideLayouts/_rels/slideLayout2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0.png"/></Relationships>
</file>

<file path=ppt/slideLayouts/_rels/slideLayout3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5.xml"/></Relationships>
</file>

<file path=ppt/slideLayouts/_rels/slideLayout3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5.xml"/></Relationships>
</file>

<file path=ppt/slideLayouts/_rels/slideLayout3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5.xml"/></Relationships>
</file>

<file path=ppt/slideLayouts/_rels/slideLayout3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5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6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0.png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6.xml"/></Relationships>
</file>

<file path=ppt/slideLayouts/_rels/slideLayout3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6.xml"/></Relationships>
</file>

<file path=ppt/slideLayouts/_rels/slideLayout3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6.xml"/></Relationships>
</file>

<file path=ppt/slideLayouts/_rels/slideLayout3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6.xml"/></Relationships>
</file>

<file path=ppt/slideLayouts/_rels/slideLayout3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6.xml"/></Relationships>
</file>

<file path=ppt/slideLayouts/_rels/slideLayout3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6.xml"/></Relationships>
</file>

<file path=ppt/slideLayouts/_rels/slideLayout3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0.png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7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7.xml"/></Relationships>
</file>

<file path=ppt/slideLayouts/_rels/slideLayout3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7.xml"/></Relationships>
</file>

<file path=ppt/slideLayouts/_rels/slideLayout3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7.xml"/></Relationships>
</file>

<file path=ppt/slideLayouts/_rels/slideLayout3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7.xml"/></Relationships>
</file>

<file path=ppt/slideLayouts/_rels/slideLayout3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7.xml"/></Relationships>
</file>

<file path=ppt/slideLayouts/_rels/slideLayout3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7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8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8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8.xml"/></Relationships>
</file>

<file path=ppt/slideLayouts/_rels/slideLayout3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8.xml"/></Relationships>
</file>

<file path=ppt/slideLayouts/_rels/slideLayout3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8.xml"/></Relationships>
</file>

<file path=ppt/slideLayouts/_rels/slideLayout3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8.xml"/></Relationships>
</file>

<file path=ppt/slideLayouts/_rels/slideLayout3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8.xml"/></Relationships>
</file>

<file path=ppt/slideLayouts/_rels/slideLayout3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8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9.xml"/><Relationship Id="rId4" Type="http://schemas.openxmlformats.org/officeDocument/2006/relationships/image" Target="../media/image14.png"/></Relationships>
</file>

<file path=ppt/slideLayouts/_rels/slideLayout3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9.xml"/><Relationship Id="rId4" Type="http://schemas.openxmlformats.org/officeDocument/2006/relationships/image" Target="../media/image10.png"/></Relationships>
</file>

<file path=ppt/slideLayouts/_rels/slideLayout3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9.xml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3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9.xml"/><Relationship Id="rId4" Type="http://schemas.openxmlformats.org/officeDocument/2006/relationships/image" Target="../media/image10.png"/></Relationships>
</file>

<file path=ppt/slideLayouts/_rels/slideLayout3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9.xml"/><Relationship Id="rId4" Type="http://schemas.openxmlformats.org/officeDocument/2006/relationships/image" Target="../media/image10.png"/></Relationships>
</file>

<file path=ppt/slideLayouts/_rels/slideLayout3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9.xml"/><Relationship Id="rId4" Type="http://schemas.openxmlformats.org/officeDocument/2006/relationships/image" Target="../media/image10.png"/></Relationships>
</file>

<file path=ppt/slideLayouts/_rels/slideLayout3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9.xml"/><Relationship Id="rId4" Type="http://schemas.openxmlformats.org/officeDocument/2006/relationships/image" Target="../media/image10.png"/></Relationships>
</file>

<file path=ppt/slideLayouts/_rels/slideLayout3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9.xml"/><Relationship Id="rId4" Type="http://schemas.openxmlformats.org/officeDocument/2006/relationships/image" Target="../media/image10.png"/></Relationships>
</file>

<file path=ppt/slideLayouts/_rels/slideLayout3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9.xml"/><Relationship Id="rId4" Type="http://schemas.openxmlformats.org/officeDocument/2006/relationships/image" Target="../media/image10.png"/></Relationships>
</file>

<file path=ppt/slideLayouts/_rels/slideLayout3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9.xml"/><Relationship Id="rId4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0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0.xml"/></Relationships>
</file>

<file path=ppt/slideLayouts/_rels/slideLayout3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0.xml"/></Relationships>
</file>

<file path=ppt/slideLayouts/_rels/slideLayout3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0.xml"/></Relationships>
</file>

<file path=ppt/slideLayouts/_rels/slideLayout3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0.xml"/></Relationships>
</file>

<file path=ppt/slideLayouts/_rels/slideLayout3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0.xml"/></Relationships>
</file>

<file path=ppt/slideLayouts/_rels/slideLayout3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0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0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1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1.xml"/></Relationships>
</file>

<file path=ppt/slideLayouts/_rels/slideLayout3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1.xml"/></Relationships>
</file>

<file path=ppt/slideLayouts/_rels/slideLayout3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1.xml"/></Relationships>
</file>

<file path=ppt/slideLayouts/_rels/slideLayout3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1.xml"/></Relationships>
</file>

<file path=ppt/slideLayouts/_rels/slideLayout3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1.xml"/></Relationships>
</file>

<file path=ppt/slideLayouts/_rels/slideLayout3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1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2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2.xml"/></Relationships>
</file>

<file path=ppt/slideLayouts/_rels/slideLayout3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2.xml"/></Relationships>
</file>

<file path=ppt/slideLayouts/_rels/slideLayout3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2.xml"/></Relationships>
</file>

<file path=ppt/slideLayouts/_rels/slideLayout3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2.xml"/></Relationships>
</file>

<file path=ppt/slideLayouts/_rels/slideLayout3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2.xml"/></Relationships>
</file>

<file path=ppt/slideLayouts/_rels/slideLayout3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2.xml"/></Relationships>
</file>

<file path=ppt/slideLayouts/_rels/slideLayout3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2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3.xml"/><Relationship Id="rId4" Type="http://schemas.openxmlformats.org/officeDocument/2006/relationships/image" Target="../media/image3.png"/></Relationships>
</file>

<file path=ppt/slideLayouts/_rels/slideLayout4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3.xml"/></Relationships>
</file>

<file path=ppt/slideLayouts/_rels/slideLayout4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3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4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3.xml"/></Relationships>
</file>

<file path=ppt/slideLayouts/_rels/slideLayout4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3.xml"/></Relationships>
</file>

<file path=ppt/slideLayouts/_rels/slideLayout4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3.xml"/></Relationships>
</file>

<file path=ppt/slideLayouts/_rels/slideLayout4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3.xml"/></Relationships>
</file>

<file path=ppt/slideLayouts/_rels/slideLayout4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3.xml"/></Relationships>
</file>

<file path=ppt/slideLayouts/_rels/slideLayout4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3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4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4.xml"/></Relationships>
</file>

<file path=ppt/slideLayouts/_rels/slideLayout4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4.xml"/></Relationships>
</file>

<file path=ppt/slideLayouts/_rels/slideLayout4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4.xml"/></Relationships>
</file>

<file path=ppt/slideLayouts/_rels/slideLayout4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4.xml"/></Relationships>
</file>

<file path=ppt/slideLayouts/_rels/slideLayout4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4.xml"/></Relationships>
</file>

<file path=ppt/slideLayouts/_rels/slideLayout4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4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2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0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0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0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0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0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0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0.png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2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2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0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0.png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0.png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0.png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0.png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0.png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0.png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2.png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0.png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0.png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0.png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0.png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0.png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0" y="2529015"/>
            <a:ext cx="9144000" cy="980947"/>
          </a:xfrm>
        </p:spPr>
        <p:txBody>
          <a:bodyPr anchor="b">
            <a:normAutofit/>
          </a:bodyPr>
          <a:lstStyle>
            <a:lvl1pPr algn="ctr">
              <a:defRPr sz="3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19999" y="4135531"/>
            <a:ext cx="4440195" cy="1567249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 smtClean="0"/>
          </a:p>
        </p:txBody>
      </p:sp>
      <p:pic>
        <p:nvPicPr>
          <p:cNvPr id="7" name="Picture 2" descr="Похожее изображение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53" b="42191"/>
          <a:stretch/>
        </p:blipFill>
        <p:spPr bwMode="auto">
          <a:xfrm flipV="1">
            <a:off x="1" y="5720860"/>
            <a:ext cx="1219200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78" y="-286830"/>
            <a:ext cx="2681380" cy="26813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722" y="573209"/>
            <a:ext cx="1580932" cy="71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852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9379591" cy="792556"/>
          </a:xfrm>
        </p:spPr>
        <p:txBody>
          <a:bodyPr>
            <a:normAutofit/>
          </a:bodyPr>
          <a:lstStyle>
            <a:lvl1pPr>
              <a:defRPr sz="3000">
                <a:solidFill>
                  <a:srgbClr val="154676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0"/>
          </p:nvPr>
        </p:nvSpPr>
        <p:spPr>
          <a:xfrm>
            <a:off x="838200" y="1435100"/>
            <a:ext cx="10780713" cy="50752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64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9379591" cy="792556"/>
          </a:xfrm>
        </p:spPr>
        <p:txBody>
          <a:bodyPr>
            <a:normAutofit/>
          </a:bodyPr>
          <a:lstStyle>
            <a:lvl1pPr>
              <a:defRPr sz="3000">
                <a:solidFill>
                  <a:srgbClr val="154676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quarter" idx="10"/>
          </p:nvPr>
        </p:nvSpPr>
        <p:spPr>
          <a:xfrm>
            <a:off x="838200" y="1435100"/>
            <a:ext cx="10780713" cy="50752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9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625469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B66AE-6432-4FF5-8552-964853EBDB5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C37D4-8BA1-4035-AD73-9C0FE0C8098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40500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106D4F-EBE9-48DA-B8C1-43CD4C47AC8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11/11/2021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D5CA5D-59D8-4D68-8CD5-629EE4D5EAE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285522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19F417-BAAB-4147-A1D1-AF8D7E3A0A07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11/11/2021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ЦПО БГУЭП, 664003, г. Иркутск, ул. Ленина, 11, тел. (395-2) 255-894, 403-307, факс 24-13-86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9259E6-7C6C-4269-826B-20A8E43EA4D6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295195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A5EE4A-DE97-4A03-928A-1306FA2B2B23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11/11/2021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ЦПО БГУЭП, 664003, г. Иркутск, ул. Ленина, 11, тел. (395-2) 255-894, 403-307, факс 24-13-86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74863F-54CD-4A17-AF3A-55E861E25803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008484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B35823-C5EF-4F2B-BE88-E1A0F9BB333B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11/11/2021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ЦПО БГУЭП, 664003, г. Иркутск, ул. Ленина, 11, тел. (395-2) 255-894, 403-307, факс 24-13-86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E18543-9BD9-48E5-B346-B253D51B2A9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153598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AFF2D6-67BA-4DD2-A803-5F6C1CFAB25F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11/11/2021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ЦПО БГУЭП, 664003, г. Иркутск, ул. Ленина, 11, тел. (395-2) 255-894, 403-307, факс 24-13-86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72C7E1-E6D9-439D-B1CD-DEDC53419327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087367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D2DEDE-93E0-4A24-B3A3-716117CF32B1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11/11/2021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ЦПО БГУЭП, 664003, г. Иркутск, ул. Ленина, 11, тел. (395-2) 255-894, 403-307, факс 24-13-86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A8B237-069C-4A42-9D88-28CD040C5178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733919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A1AC14-B4B1-4216-8FCC-72726D5CA9C2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11/11/2021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ЦПО БГУЭП, 664003, г. Иркутск, ул. Ленина, 11, тел. (395-2) 255-894, 403-307, факс 24-13-86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5E7832-607B-4D1A-8A2F-B918E05BDEC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568460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3EFB36-D4FC-4455-A67B-1CDBE1F97AC1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11/11/2021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ЦПО БГУЭП, 664003, г. Иркутск, ул. Ленина, 11, тел. (395-2) 255-894, 403-307, факс 24-13-86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DE026D-E606-4F76-BD51-F3BD37990BFF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3128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825287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5A23FC-CB27-48BC-A97A-B607CF27F1A3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11/11/2021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ЦПО БГУЭП, 664003, г. Иркутск, ул. Ленина, 11, тел. (395-2) 255-894, 403-307, факс 24-13-86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F75BF5-B9A0-45EE-BAE3-97C39BFB680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872239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660E11-A4A8-4FDC-BF0B-18F0AB4858CC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11/11/2021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ЦПО БГУЭП, 664003, г. Иркутск, ул. Ленина, 11, тел. (395-2) 255-894, 403-307, факс 24-13-86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E362C9-217E-4C1E-864E-A243F417CB3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049127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C7B733-82F6-426D-A297-33A5138CBA4F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11/11/2021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ЦПО БГУЭП, 664003, г. Иркутск, ул. Ленина, 11, тел. (395-2) 255-894, 403-307, факс 24-13-86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E08185-DE85-4912-B85D-BDFC0380411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465264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127180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0FE32A-134A-4C30-AA86-43D1D5032C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896708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3F4BA2-B1FE-46E6-9846-2D8863D0D85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10075565" y="1009501"/>
            <a:ext cx="12782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CPO.IRK.RU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739767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42EC79-851E-4A01-AC7D-BA88B7B5B87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2" descr="Похожее изображение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53" b="42191"/>
          <a:stretch/>
        </p:blipFill>
        <p:spPr bwMode="auto">
          <a:xfrm flipV="1">
            <a:off x="1" y="6134099"/>
            <a:ext cx="1219200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 userDrawn="1"/>
        </p:nvSpPr>
        <p:spPr>
          <a:xfrm>
            <a:off x="10913765" y="0"/>
            <a:ext cx="12782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CPO.IRK.RU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00077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AB6F39-4309-4045-8F98-852B53248CE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10075565" y="1009501"/>
            <a:ext cx="12782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CPO.IRK.RU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390413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C81C4-8FFA-4968-9AD8-951A798510E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4" name="Прямоугольник 13"/>
          <p:cNvSpPr/>
          <p:nvPr userDrawn="1"/>
        </p:nvSpPr>
        <p:spPr>
          <a:xfrm>
            <a:off x="10075565" y="1009501"/>
            <a:ext cx="12782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CPO.IRK.RU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112972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C821F-967B-4C67-86AF-79892ED66E8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0075565" y="1009501"/>
            <a:ext cx="12782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CPO.IRK.RU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716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0FE32A-134A-4C30-AA86-43D1D5032C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634717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4552A-4944-48AC-B217-6C67F1B604B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56282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DF6CE5-D95D-4ED8-AA02-BF1819304C2B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10075565" y="1009501"/>
            <a:ext cx="12782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CPO.IRK.RU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95961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AFC34-21FE-43C5-B53B-E07CCB9669F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10075565" y="1009501"/>
            <a:ext cx="12782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CPO.IRK.RU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187195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D20DDB-8341-42C2-9335-2C74B917DEA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10075565" y="1009501"/>
            <a:ext cx="12782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CPO.IRK.RU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745161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CE6C6-FC20-4207-A067-7F3A3EDC332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295881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59715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0FE32A-134A-4C30-AA86-43D1D5032C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279179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" b="80730"/>
          <a:stretch/>
        </p:blipFill>
        <p:spPr>
          <a:xfrm>
            <a:off x="0" y="73181"/>
            <a:ext cx="12058650" cy="136144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3F4BA2-B1FE-46E6-9846-2D8863D0D85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rgbClr val="154676"/>
                </a:solidFill>
                <a:latin typeface="Century" panose="020406040505050203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54646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42EC79-851E-4A01-AC7D-BA88B7B5B87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879282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AB6F39-4309-4045-8F98-852B53248CE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3875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3F4BA2-B1FE-46E6-9846-2D8863D0D85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04960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C81C4-8FFA-4968-9AD8-951A798510E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02831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C821F-967B-4C67-86AF-79892ED66E8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58110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4552A-4944-48AC-B217-6C67F1B604B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65100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DF6CE5-D95D-4ED8-AA02-BF1819304C2B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23506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AFC34-21FE-43C5-B53B-E07CCB9669F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07066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D20DDB-8341-42C2-9335-2C74B917DEA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17196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CE6C6-FC20-4207-A067-7F3A3EDC332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741946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A47FD3-F132-4849-A815-72F84DDE021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657D76-1BEF-4B71-A29B-64AEBC72204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821169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A47FD3-F132-4849-A815-72F84DDE021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657D76-1BEF-4B71-A29B-64AEBC72204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525277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A47FD3-F132-4849-A815-72F84DDE021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657D76-1BEF-4B71-A29B-64AEBC72204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7279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42EC79-851E-4A01-AC7D-BA88B7B5B87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234278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A47FD3-F132-4849-A815-72F84DDE021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657D76-1BEF-4B71-A29B-64AEBC72204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027253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A47FD3-F132-4849-A815-72F84DDE021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657D76-1BEF-4B71-A29B-64AEBC72204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058393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A47FD3-F132-4849-A815-72F84DDE021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657D76-1BEF-4B71-A29B-64AEBC72204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596505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A47FD3-F132-4849-A815-72F84DDE021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657D76-1BEF-4B71-A29B-64AEBC72204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474958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A47FD3-F132-4849-A815-72F84DDE021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657D76-1BEF-4B71-A29B-64AEBC72204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986938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A47FD3-F132-4849-A815-72F84DDE021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657D76-1BEF-4B71-A29B-64AEBC72204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491744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A47FD3-F132-4849-A815-72F84DDE021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657D76-1BEF-4B71-A29B-64AEBC72204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2747212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A47FD3-F132-4849-A815-72F84DDE021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657D76-1BEF-4B71-A29B-64AEBC72204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602039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B66AE-6432-4FF5-8552-964853EBDB5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C37D4-8BA1-4035-AD73-9C0FE0C8098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819571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0" y="2529015"/>
            <a:ext cx="9144000" cy="980947"/>
          </a:xfrm>
        </p:spPr>
        <p:txBody>
          <a:bodyPr anchor="b">
            <a:normAutofit/>
          </a:bodyPr>
          <a:lstStyle>
            <a:lvl1pPr algn="ctr">
              <a:defRPr sz="3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19999" y="4135531"/>
            <a:ext cx="4440195" cy="1567249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 smtClean="0"/>
          </a:p>
        </p:txBody>
      </p:sp>
      <p:pic>
        <p:nvPicPr>
          <p:cNvPr id="7" name="Picture 2" descr="Похожее изображение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53" b="42191"/>
          <a:stretch/>
        </p:blipFill>
        <p:spPr bwMode="auto">
          <a:xfrm flipV="1">
            <a:off x="1" y="5720860"/>
            <a:ext cx="1219200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293" y="454760"/>
            <a:ext cx="1032387" cy="87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58" y="-853475"/>
            <a:ext cx="3529999" cy="352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40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AB6F39-4309-4045-8F98-852B53248CE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238995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184"/>
            <a:ext cx="12560060" cy="70650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14632" y="624516"/>
            <a:ext cx="9327292" cy="512305"/>
          </a:xfrm>
        </p:spPr>
        <p:txBody>
          <a:bodyPr>
            <a:normAutofit/>
          </a:bodyPr>
          <a:lstStyle>
            <a:lvl1pPr>
              <a:defRPr sz="3000" b="1">
                <a:solidFill>
                  <a:srgbClr val="154676"/>
                </a:solidFill>
                <a:latin typeface="+mj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714632" y="1669106"/>
            <a:ext cx="10515600" cy="4351338"/>
          </a:xfrm>
        </p:spPr>
        <p:txBody>
          <a:bodyPr/>
          <a:lstStyle>
            <a:lvl1pPr marL="0" indent="0">
              <a:buNone/>
              <a:defRPr sz="4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ТЕМА 1</a:t>
            </a:r>
          </a:p>
          <a:p>
            <a:pPr lvl="0"/>
            <a:r>
              <a:rPr lang="ru-RU" dirty="0" smtClean="0"/>
              <a:t>ТЕМА 2</a:t>
            </a:r>
          </a:p>
          <a:p>
            <a:pPr lvl="0"/>
            <a:r>
              <a:rPr lang="ru-RU" dirty="0" smtClean="0"/>
              <a:t>ТЕМА 3</a:t>
            </a:r>
          </a:p>
          <a:p>
            <a:pPr lvl="0"/>
            <a:endParaRPr lang="ru-RU" dirty="0"/>
          </a:p>
        </p:txBody>
      </p:sp>
      <p:pic>
        <p:nvPicPr>
          <p:cNvPr id="205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818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2" y="3962970"/>
            <a:ext cx="10052324" cy="548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326" y="1434723"/>
            <a:ext cx="3758068" cy="258311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4325" y="2261484"/>
            <a:ext cx="7727264" cy="819468"/>
          </a:xfrm>
        </p:spPr>
        <p:txBody>
          <a:bodyPr anchor="b">
            <a:normAutofit/>
          </a:bodyPr>
          <a:lstStyle>
            <a:lvl1pPr>
              <a:defRPr sz="4400" b="1" baseline="0">
                <a:solidFill>
                  <a:srgbClr val="154676"/>
                </a:solidFill>
              </a:defRPr>
            </a:lvl1pPr>
          </a:lstStyle>
          <a:p>
            <a:r>
              <a:rPr lang="ru-RU" b="1" dirty="0" smtClean="0"/>
              <a:t>НАЗВАНИЕ ТЕМЫ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2" y="4177590"/>
            <a:ext cx="11682152" cy="34462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1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2664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22870" y="469557"/>
            <a:ext cx="9236676" cy="659028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54676"/>
                </a:solidFill>
                <a:latin typeface="+mn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481597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04066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8732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04675" y="365125"/>
            <a:ext cx="9714452" cy="792556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0"/>
          </p:nvPr>
        </p:nvSpPr>
        <p:spPr>
          <a:xfrm>
            <a:off x="704850" y="1350963"/>
            <a:ext cx="10847388" cy="4899025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084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22870" y="469557"/>
            <a:ext cx="9236676" cy="659028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54676"/>
                </a:solidFill>
                <a:latin typeface="+mn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481597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04066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9712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9788" y="486032"/>
            <a:ext cx="9136234" cy="667266"/>
          </a:xfrm>
        </p:spPr>
        <p:txBody>
          <a:bodyPr>
            <a:normAutofit/>
          </a:bodyPr>
          <a:lstStyle>
            <a:lvl1pPr>
              <a:defRPr sz="3000">
                <a:solidFill>
                  <a:srgbClr val="154676"/>
                </a:solidFill>
                <a:latin typeface="+mn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2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623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264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67440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1600" y="83090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852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9379591" cy="792556"/>
          </a:xfrm>
        </p:spPr>
        <p:txBody>
          <a:bodyPr>
            <a:normAutofit/>
          </a:bodyPr>
          <a:lstStyle>
            <a:lvl1pPr>
              <a:defRPr sz="3000">
                <a:solidFill>
                  <a:srgbClr val="154676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0"/>
          </p:nvPr>
        </p:nvSpPr>
        <p:spPr>
          <a:xfrm>
            <a:off x="838200" y="1435100"/>
            <a:ext cx="10780713" cy="50752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9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8086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B66AE-6432-4FF5-8552-964853EBDB5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C37D4-8BA1-4035-AD73-9C0FE0C8098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2175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C81C4-8FFA-4968-9AD8-951A798510E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101910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0FE32A-134A-4C30-AA86-43D1D5032C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543834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3F4BA2-B1FE-46E6-9846-2D8863D0D85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8170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42EC79-851E-4A01-AC7D-BA88B7B5B87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8700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AB6F39-4309-4045-8F98-852B53248CE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942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C81C4-8FFA-4968-9AD8-951A798510E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215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C821F-967B-4C67-86AF-79892ED66E8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61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4552A-4944-48AC-B217-6C67F1B604B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477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DF6CE5-D95D-4ED8-AA02-BF1819304C2B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565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AFC34-21FE-43C5-B53B-E07CCB9669F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945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D20DDB-8341-42C2-9335-2C74B917DEA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8998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C821F-967B-4C67-86AF-79892ED66E8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77228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CE6C6-FC20-4207-A067-7F3A3EDC332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7064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6000" y="762001"/>
            <a:ext cx="10566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17602" y="2362200"/>
            <a:ext cx="5027084" cy="3724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47884" y="2362200"/>
            <a:ext cx="5027083" cy="3724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251201" y="6248400"/>
            <a:ext cx="2840567" cy="4746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EC3C0-0292-425B-B4DE-D07A652FEA9F}" type="datetime1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721599" y="6248400"/>
            <a:ext cx="3862918" cy="4746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Шабанова Е.В.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2185" y="6242050"/>
            <a:ext cx="783166" cy="48895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6DD195-6BCE-4ED7-83C9-60F6FEA137E9}" type="slidenum">
              <a:rPr kumimoji="0" lang="ru-RU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5416385"/>
      </p:ext>
    </p:extLst>
  </p:cSld>
  <p:clrMapOvr>
    <a:masterClrMapping/>
  </p:clrMapOvr>
  <p:transition/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992062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B66AE-6432-4FF5-8552-964853EBDB5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C37D4-8BA1-4035-AD73-9C0FE0C8098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27180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0FE32A-134A-4C30-AA86-43D1D5032C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26780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3F4BA2-B1FE-46E6-9846-2D8863D0D85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891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42EC79-851E-4A01-AC7D-BA88B7B5B87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51180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AB6F39-4309-4045-8F98-852B53248CE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07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C81C4-8FFA-4968-9AD8-951A798510E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101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C821F-967B-4C67-86AF-79892ED66E8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065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4552A-4944-48AC-B217-6C67F1B604B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988827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4552A-4944-48AC-B217-6C67F1B604B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756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DF6CE5-D95D-4ED8-AA02-BF1819304C2B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098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AFC34-21FE-43C5-B53B-E07CCB9669F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6276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D20DDB-8341-42C2-9335-2C74B917DEA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090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CE6C6-FC20-4207-A067-7F3A3EDC332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73330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6000" y="762001"/>
            <a:ext cx="10566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17602" y="2362200"/>
            <a:ext cx="5027084" cy="3724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47884" y="2362200"/>
            <a:ext cx="5027083" cy="3724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251201" y="6248400"/>
            <a:ext cx="2840567" cy="4746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EC3C0-0292-425B-B4DE-D07A652FEA9F}" type="datetime1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721599" y="6248400"/>
            <a:ext cx="3862918" cy="4746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Шабанова Е.В.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2185" y="6242050"/>
            <a:ext cx="783166" cy="48895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6DD195-6BCE-4ED7-83C9-60F6FEA137E9}" type="slidenum">
              <a:rPr kumimoji="0" lang="ru-RU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1434347"/>
      </p:ext>
    </p:extLst>
  </p:cSld>
  <p:clrMapOvr>
    <a:masterClrMapping/>
  </p:clrMapOvr>
  <p:transition/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919591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B66AE-6432-4FF5-8552-964853EBDB5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C37D4-8BA1-4035-AD73-9C0FE0C8098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5913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0FE32A-134A-4C30-AA86-43D1D5032C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5464822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3F4BA2-B1FE-46E6-9846-2D8863D0D85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029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DF6CE5-D95D-4ED8-AA02-BF1819304C2B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54418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42EC79-851E-4A01-AC7D-BA88B7B5B87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47163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AB6F39-4309-4045-8F98-852B53248CE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36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C81C4-8FFA-4968-9AD8-951A798510E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199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C821F-967B-4C67-86AF-79892ED66E8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0199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4552A-4944-48AC-B217-6C67F1B604B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739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DF6CE5-D95D-4ED8-AA02-BF1819304C2B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758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AFC34-21FE-43C5-B53B-E07CCB9669F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498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D20DDB-8341-42C2-9335-2C74B917DEA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6629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CE6C6-FC20-4207-A067-7F3A3EDC332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7238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6000" y="762001"/>
            <a:ext cx="10566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17602" y="2362200"/>
            <a:ext cx="5027084" cy="3724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47884" y="2362200"/>
            <a:ext cx="5027083" cy="3724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251201" y="6248400"/>
            <a:ext cx="2840567" cy="4746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EC3C0-0292-425B-B4DE-D07A652FEA9F}" type="datetime1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721599" y="6248400"/>
            <a:ext cx="3862918" cy="4746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Шабанова Е.В.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2185" y="6242050"/>
            <a:ext cx="783166" cy="48895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6DD195-6BCE-4ED7-83C9-60F6FEA137E9}" type="slidenum">
              <a:rPr kumimoji="0" lang="ru-RU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86952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14632" y="624516"/>
            <a:ext cx="9327292" cy="512305"/>
          </a:xfrm>
        </p:spPr>
        <p:txBody>
          <a:bodyPr>
            <a:normAutofit/>
          </a:bodyPr>
          <a:lstStyle>
            <a:lvl1pPr>
              <a:defRPr sz="3000" b="1">
                <a:solidFill>
                  <a:srgbClr val="154676"/>
                </a:solidFill>
                <a:latin typeface="+mj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714632" y="1669106"/>
            <a:ext cx="10515600" cy="4351338"/>
          </a:xfrm>
        </p:spPr>
        <p:txBody>
          <a:bodyPr/>
          <a:lstStyle>
            <a:lvl1pPr marL="0" indent="0">
              <a:buNone/>
              <a:defRPr sz="4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ТЕМА 1</a:t>
            </a:r>
          </a:p>
          <a:p>
            <a:pPr lvl="0"/>
            <a:r>
              <a:rPr lang="ru-RU" dirty="0" smtClean="0"/>
              <a:t>ТЕМА 2</a:t>
            </a:r>
          </a:p>
          <a:p>
            <a:pPr lvl="0"/>
            <a:r>
              <a:rPr lang="ru-RU" dirty="0" smtClean="0"/>
              <a:t>ТЕМА 3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5899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AFC34-21FE-43C5-B53B-E07CCB9669F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072857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8589774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B66AE-6432-4FF5-8552-964853EBDB5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C37D4-8BA1-4035-AD73-9C0FE0C8098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926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0FE32A-134A-4C30-AA86-43D1D5032C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207644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3F4BA2-B1FE-46E6-9846-2D8863D0D85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951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42EC79-851E-4A01-AC7D-BA88B7B5B87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0748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AB6F39-4309-4045-8F98-852B53248CE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95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C81C4-8FFA-4968-9AD8-951A798510E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754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C821F-967B-4C67-86AF-79892ED66E8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0061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4552A-4944-48AC-B217-6C67F1B604B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703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DF6CE5-D95D-4ED8-AA02-BF1819304C2B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525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D20DDB-8341-42C2-9335-2C74B917DEA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76200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AFC34-21FE-43C5-B53B-E07CCB9669F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903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D20DDB-8341-42C2-9335-2C74B917DEA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74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CE6C6-FC20-4207-A067-7F3A3EDC332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7463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6000" y="762001"/>
            <a:ext cx="10566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17602" y="2362200"/>
            <a:ext cx="5027084" cy="3724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47884" y="2362200"/>
            <a:ext cx="5027083" cy="3724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251201" y="6248400"/>
            <a:ext cx="2840567" cy="4746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EC3C0-0292-425B-B4DE-D07A652FEA9F}" type="datetime1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721599" y="6248400"/>
            <a:ext cx="3862918" cy="4746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Шабанова Е.В.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2185" y="6242050"/>
            <a:ext cx="783166" cy="48895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6DD195-6BCE-4ED7-83C9-60F6FEA137E9}" type="slidenum">
              <a:rPr kumimoji="0" lang="ru-RU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4965931"/>
      </p:ext>
    </p:extLst>
  </p:cSld>
  <p:clrMapOvr>
    <a:masterClrMapping/>
  </p:clrMapOvr>
  <p:transition/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521456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B66AE-6432-4FF5-8552-964853EBDB5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C37D4-8BA1-4035-AD73-9C0FE0C8098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2960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0FE32A-134A-4C30-AA86-43D1D5032C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8516624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" b="80730"/>
          <a:stretch/>
        </p:blipFill>
        <p:spPr>
          <a:xfrm>
            <a:off x="0" y="73181"/>
            <a:ext cx="12058650" cy="136144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3F4BA2-B1FE-46E6-9846-2D8863D0D85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rgbClr val="154676"/>
                </a:solidFill>
                <a:latin typeface="Century" panose="020406040505050203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275094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42EC79-851E-4A01-AC7D-BA88B7B5B87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7653203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AB6F39-4309-4045-8F98-852B53248CE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3621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CE6C6-FC20-4207-A067-7F3A3EDC332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4761247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C81C4-8FFA-4968-9AD8-951A798510E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112227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C821F-967B-4C67-86AF-79892ED66E8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014768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4552A-4944-48AC-B217-6C67F1B604B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175766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DF6CE5-D95D-4ED8-AA02-BF1819304C2B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819373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AFC34-21FE-43C5-B53B-E07CCB9669F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176756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D20DDB-8341-42C2-9335-2C74B917DEA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943395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CE6C6-FC20-4207-A067-7F3A3EDC332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8653323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0FE32A-134A-4C30-AA86-43D1D5032C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598762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" b="80730"/>
          <a:stretch/>
        </p:blipFill>
        <p:spPr>
          <a:xfrm>
            <a:off x="0" y="73181"/>
            <a:ext cx="12058650" cy="136144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3F4BA2-B1FE-46E6-9846-2D8863D0D85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rgbClr val="154676"/>
                </a:solidFill>
                <a:latin typeface="Century" panose="020406040505050203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367106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42EC79-851E-4A01-AC7D-BA88B7B5B87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6778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04675" y="365125"/>
            <a:ext cx="9714452" cy="792556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quarter" idx="10"/>
          </p:nvPr>
        </p:nvSpPr>
        <p:spPr>
          <a:xfrm>
            <a:off x="704850" y="1350963"/>
            <a:ext cx="10847388" cy="4899025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5655288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AB6F39-4309-4045-8F98-852B53248CE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200611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C81C4-8FFA-4968-9AD8-951A798510E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764628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C821F-967B-4C67-86AF-79892ED66E8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736215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4552A-4944-48AC-B217-6C67F1B604B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87500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DF6CE5-D95D-4ED8-AA02-BF1819304C2B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518187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AFC34-21FE-43C5-B53B-E07CCB9669F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188033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D20DDB-8341-42C2-9335-2C74B917DEA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308007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CE6C6-FC20-4207-A067-7F3A3EDC332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6827263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0" y="2529015"/>
            <a:ext cx="9144000" cy="980947"/>
          </a:xfrm>
        </p:spPr>
        <p:txBody>
          <a:bodyPr anchor="b">
            <a:normAutofit/>
          </a:bodyPr>
          <a:lstStyle>
            <a:lvl1pPr algn="ctr">
              <a:defRPr sz="3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19999" y="4135531"/>
            <a:ext cx="4440195" cy="1567249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11" name="Picture 2" descr="Похожее изображение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53" b="42191"/>
          <a:stretch/>
        </p:blipFill>
        <p:spPr bwMode="auto">
          <a:xfrm flipV="1">
            <a:off x="1" y="5720860"/>
            <a:ext cx="1219200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722" y="573209"/>
            <a:ext cx="1580932" cy="71240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78" y="-286830"/>
            <a:ext cx="2681380" cy="268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362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14632" y="624516"/>
            <a:ext cx="9327292" cy="512305"/>
          </a:xfrm>
        </p:spPr>
        <p:txBody>
          <a:bodyPr>
            <a:normAutofit/>
          </a:bodyPr>
          <a:lstStyle>
            <a:lvl1pPr>
              <a:defRPr sz="3000" b="1">
                <a:solidFill>
                  <a:srgbClr val="154676"/>
                </a:solidFill>
                <a:latin typeface="+mj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714632" y="1669106"/>
            <a:ext cx="10515600" cy="4351338"/>
          </a:xfrm>
        </p:spPr>
        <p:txBody>
          <a:bodyPr/>
          <a:lstStyle>
            <a:lvl1pPr marL="0" indent="0">
              <a:buNone/>
              <a:defRPr sz="4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ТЕМА 1</a:t>
            </a:r>
          </a:p>
          <a:p>
            <a:pPr lvl="0"/>
            <a:r>
              <a:rPr lang="ru-RU" dirty="0" smtClean="0"/>
              <a:t>ТЕМА 2</a:t>
            </a:r>
          </a:p>
          <a:p>
            <a:pPr lvl="0"/>
            <a:r>
              <a:rPr lang="ru-RU" dirty="0" smtClean="0"/>
              <a:t>ТЕМА 3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4682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0" y="2529015"/>
            <a:ext cx="9144000" cy="980947"/>
          </a:xfrm>
        </p:spPr>
        <p:txBody>
          <a:bodyPr anchor="b">
            <a:normAutofit/>
          </a:bodyPr>
          <a:lstStyle>
            <a:lvl1pPr algn="ctr">
              <a:defRPr sz="3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19999" y="4135531"/>
            <a:ext cx="4440195" cy="1567249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pic>
        <p:nvPicPr>
          <p:cNvPr id="7" name="Picture 2" descr="Похожее изображение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53" b="42191"/>
          <a:stretch/>
        </p:blipFill>
        <p:spPr bwMode="auto">
          <a:xfrm flipV="1">
            <a:off x="1" y="5720860"/>
            <a:ext cx="1219200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293" y="454760"/>
            <a:ext cx="1032387" cy="87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58" y="-853475"/>
            <a:ext cx="3529999" cy="352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705935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2" y="3962970"/>
            <a:ext cx="10052324" cy="548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326" y="1434723"/>
            <a:ext cx="3758068" cy="258311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4325" y="2261484"/>
            <a:ext cx="7727264" cy="819468"/>
          </a:xfrm>
        </p:spPr>
        <p:txBody>
          <a:bodyPr anchor="b">
            <a:normAutofit/>
          </a:bodyPr>
          <a:lstStyle>
            <a:lvl1pPr>
              <a:defRPr sz="4400" b="1" baseline="0">
                <a:solidFill>
                  <a:srgbClr val="154676"/>
                </a:solidFill>
              </a:defRPr>
            </a:lvl1pPr>
          </a:lstStyle>
          <a:p>
            <a:r>
              <a:rPr lang="ru-RU" b="1" dirty="0" smtClean="0"/>
              <a:t>НАЗВАНИЕ ТЕМЫ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2" y="4177590"/>
            <a:ext cx="11682152" cy="34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214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22870" y="469557"/>
            <a:ext cx="9236676" cy="659028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54676"/>
                </a:solidFill>
                <a:latin typeface="+mn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481597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04066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4441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22870" y="469557"/>
            <a:ext cx="9236676" cy="659028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54676"/>
                </a:solidFill>
                <a:latin typeface="+mn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481597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04066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613808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9788" y="486032"/>
            <a:ext cx="9136234" cy="667266"/>
          </a:xfrm>
        </p:spPr>
        <p:txBody>
          <a:bodyPr>
            <a:normAutofit/>
          </a:bodyPr>
          <a:lstStyle>
            <a:lvl1pPr>
              <a:defRPr sz="3000">
                <a:solidFill>
                  <a:srgbClr val="154676"/>
                </a:solidFill>
                <a:latin typeface="+mn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786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726" y="21453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394" y="486032"/>
            <a:ext cx="9533238" cy="675504"/>
          </a:xfrm>
        </p:spPr>
        <p:txBody>
          <a:bodyPr>
            <a:normAutofit/>
          </a:bodyPr>
          <a:lstStyle>
            <a:lvl1pPr>
              <a:defRPr sz="3000">
                <a:solidFill>
                  <a:srgbClr val="154676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57510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264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56285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1600" y="83090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75736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9379591" cy="792556"/>
          </a:xfrm>
        </p:spPr>
        <p:txBody>
          <a:bodyPr>
            <a:normAutofit/>
          </a:bodyPr>
          <a:lstStyle>
            <a:lvl1pPr>
              <a:defRPr sz="3000">
                <a:solidFill>
                  <a:srgbClr val="154676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0"/>
          </p:nvPr>
        </p:nvSpPr>
        <p:spPr>
          <a:xfrm>
            <a:off x="838200" y="1435100"/>
            <a:ext cx="10780713" cy="50752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85232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AB6F39-4309-4045-8F98-852B53248CE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350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C81C4-8FFA-4968-9AD8-951A798510E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8605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184"/>
            <a:ext cx="12560060" cy="70650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14632" y="624516"/>
            <a:ext cx="9327292" cy="512305"/>
          </a:xfrm>
        </p:spPr>
        <p:txBody>
          <a:bodyPr>
            <a:normAutofit/>
          </a:bodyPr>
          <a:lstStyle>
            <a:lvl1pPr>
              <a:defRPr sz="3000" b="1">
                <a:solidFill>
                  <a:srgbClr val="154676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714632" y="1669106"/>
            <a:ext cx="10515600" cy="4351338"/>
          </a:xfrm>
        </p:spPr>
        <p:txBody>
          <a:bodyPr/>
          <a:lstStyle>
            <a:lvl1pPr marL="0" indent="0">
              <a:buNone/>
              <a:defRPr sz="4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ТЕМА 1</a:t>
            </a:r>
          </a:p>
          <a:p>
            <a:pPr lvl="0"/>
            <a:r>
              <a:rPr lang="ru-RU" dirty="0"/>
              <a:t>ТЕМА 2</a:t>
            </a:r>
          </a:p>
          <a:p>
            <a:pPr lvl="0"/>
            <a:r>
              <a:rPr lang="ru-RU" dirty="0"/>
              <a:t>ТЕМА 3</a:t>
            </a:r>
          </a:p>
          <a:p>
            <a:pPr lvl="0"/>
            <a:endParaRPr lang="ru-RU" dirty="0"/>
          </a:p>
        </p:txBody>
      </p:sp>
      <p:pic>
        <p:nvPicPr>
          <p:cNvPr id="205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3648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C821F-967B-4C67-86AF-79892ED66E8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447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D20DDB-8341-42C2-9335-2C74B917DEA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031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0FE32A-134A-4C30-AA86-43D1D5032C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4683932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3F4BA2-B1FE-46E6-9846-2D8863D0D85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9661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42EC79-851E-4A01-AC7D-BA88B7B5B87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7349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AB6F39-4309-4045-8F98-852B53248CE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5826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C81C4-8FFA-4968-9AD8-951A798510E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696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C821F-967B-4C67-86AF-79892ED66E8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6175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4552A-4944-48AC-B217-6C67F1B604B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1692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DF6CE5-D95D-4ED8-AA02-BF1819304C2B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809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2" y="3962970"/>
            <a:ext cx="10052324" cy="548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326" y="1434723"/>
            <a:ext cx="3758068" cy="258311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4325" y="2261484"/>
            <a:ext cx="7727264" cy="819468"/>
          </a:xfrm>
        </p:spPr>
        <p:txBody>
          <a:bodyPr anchor="b">
            <a:normAutofit/>
          </a:bodyPr>
          <a:lstStyle>
            <a:lvl1pPr>
              <a:defRPr sz="4400" b="1" baseline="0">
                <a:solidFill>
                  <a:srgbClr val="154676"/>
                </a:solidFill>
              </a:defRPr>
            </a:lvl1pPr>
          </a:lstStyle>
          <a:p>
            <a:r>
              <a:rPr lang="ru-RU" b="1" dirty="0"/>
              <a:t>НАЗВАНИЕ ТЕМЫ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2" y="4177590"/>
            <a:ext cx="11682152" cy="34462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1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219411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AFC34-21FE-43C5-B53B-E07CCB9669F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492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D20DDB-8341-42C2-9335-2C74B917DEA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236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CE6C6-FC20-4207-A067-7F3A3EDC332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204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6000" y="762001"/>
            <a:ext cx="10566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17602" y="2362200"/>
            <a:ext cx="5027084" cy="3724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47884" y="2362200"/>
            <a:ext cx="5027083" cy="3724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251201" y="6248400"/>
            <a:ext cx="2840567" cy="4746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EC3C0-0292-425B-B4DE-D07A652FEA9F}" type="datetime1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721599" y="6248400"/>
            <a:ext cx="3862918" cy="4746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Шабанова Е.В.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2185" y="6242050"/>
            <a:ext cx="783166" cy="48895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6DD195-6BCE-4ED7-83C9-60F6FEA137E9}" type="slidenum">
              <a:rPr kumimoji="0" lang="ru-RU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5586003"/>
      </p:ext>
    </p:extLst>
  </p:cSld>
  <p:clrMapOvr>
    <a:masterClrMapping/>
  </p:clrMapOvr>
  <p:transition/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060104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B66AE-6432-4FF5-8552-964853EBDB5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C37D4-8BA1-4035-AD73-9C0FE0C8098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7238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0FE32A-134A-4C30-AA86-43D1D5032C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0989612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3F4BA2-B1FE-46E6-9846-2D8863D0D85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095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42EC79-851E-4A01-AC7D-BA88B7B5B87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9445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AB6F39-4309-4045-8F98-852B53248CE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537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22870" y="469557"/>
            <a:ext cx="9236676" cy="659028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54676"/>
                </a:solidFill>
                <a:latin typeface="+mn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4815979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04066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781868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C81C4-8FFA-4968-9AD8-951A798510E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881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C821F-967B-4C67-86AF-79892ED66E8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46732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4552A-4944-48AC-B217-6C67F1B604B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6265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DF6CE5-D95D-4ED8-AA02-BF1819304C2B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796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AFC34-21FE-43C5-B53B-E07CCB9669F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79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D20DDB-8341-42C2-9335-2C74B917DEA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351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CE6C6-FC20-4207-A067-7F3A3EDC332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0558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6000" y="762001"/>
            <a:ext cx="10566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17602" y="2362200"/>
            <a:ext cx="5027084" cy="3724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47884" y="2362200"/>
            <a:ext cx="5027083" cy="3724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251201" y="6248400"/>
            <a:ext cx="2840567" cy="4746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EC3C0-0292-425B-B4DE-D07A652FEA9F}" type="datetime1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721599" y="6248400"/>
            <a:ext cx="3862918" cy="4746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Шабанова Е.В.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2185" y="6242050"/>
            <a:ext cx="783166" cy="48895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6DD195-6BCE-4ED7-83C9-60F6FEA137E9}" type="slidenum">
              <a:rPr kumimoji="0" lang="ru-RU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3512106"/>
      </p:ext>
    </p:extLst>
  </p:cSld>
  <p:clrMapOvr>
    <a:masterClrMapping/>
  </p:clrMapOvr>
  <p:transition/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1092035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B66AE-6432-4FF5-8552-964853EBDB5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C37D4-8BA1-4035-AD73-9C0FE0C8098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68339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04675" y="365125"/>
            <a:ext cx="9714452" cy="792556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quarter" idx="10"/>
          </p:nvPr>
        </p:nvSpPr>
        <p:spPr>
          <a:xfrm>
            <a:off x="704850" y="1350963"/>
            <a:ext cx="10847388" cy="4899025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9089505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0FE32A-134A-4C30-AA86-43D1D5032C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5450941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3F4BA2-B1FE-46E6-9846-2D8863D0D85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682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42EC79-851E-4A01-AC7D-BA88B7B5B87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186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AB6F39-4309-4045-8F98-852B53248CE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099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C81C4-8FFA-4968-9AD8-951A798510E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1894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C821F-967B-4C67-86AF-79892ED66E8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94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4552A-4944-48AC-B217-6C67F1B604B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96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DF6CE5-D95D-4ED8-AA02-BF1819304C2B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604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AFC34-21FE-43C5-B53B-E07CCB9669F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484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D20DDB-8341-42C2-9335-2C74B917DEA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653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9788" y="486032"/>
            <a:ext cx="9136234" cy="667266"/>
          </a:xfrm>
        </p:spPr>
        <p:txBody>
          <a:bodyPr>
            <a:normAutofit/>
          </a:bodyPr>
          <a:lstStyle>
            <a:lvl1pPr>
              <a:defRPr sz="3000">
                <a:solidFill>
                  <a:srgbClr val="154676"/>
                </a:solidFill>
                <a:latin typeface="+mn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2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5686275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CE6C6-FC20-4207-A067-7F3A3EDC332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5850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6000" y="762001"/>
            <a:ext cx="10566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17602" y="2362200"/>
            <a:ext cx="5027084" cy="3724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47884" y="2362200"/>
            <a:ext cx="5027083" cy="3724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251201" y="6248400"/>
            <a:ext cx="2840567" cy="4746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EC3C0-0292-425B-B4DE-D07A652FEA9F}" type="datetime1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721599" y="6248400"/>
            <a:ext cx="3862918" cy="4746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Шабанова Е.В.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2185" y="6242050"/>
            <a:ext cx="783166" cy="48895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6DD195-6BCE-4ED7-83C9-60F6FEA137E9}" type="slidenum">
              <a:rPr kumimoji="0" lang="ru-RU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208288"/>
      </p:ext>
    </p:extLst>
  </p:cSld>
  <p:clrMapOvr>
    <a:masterClrMapping/>
  </p:clrMapOvr>
  <p:transition/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1460373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B66AE-6432-4FF5-8552-964853EBDB5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C37D4-8BA1-4035-AD73-9C0FE0C8098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18568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0FE32A-134A-4C30-AA86-43D1D5032C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3060448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3F4BA2-B1FE-46E6-9846-2D8863D0D85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31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42EC79-851E-4A01-AC7D-BA88B7B5B87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47801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AB6F39-4309-4045-8F98-852B53248CE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912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C81C4-8FFA-4968-9AD8-951A798510E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753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C821F-967B-4C67-86AF-79892ED66E8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60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2" y="3962970"/>
            <a:ext cx="10052324" cy="548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326" y="1434723"/>
            <a:ext cx="3758068" cy="258311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4325" y="2261484"/>
            <a:ext cx="7727264" cy="819468"/>
          </a:xfrm>
        </p:spPr>
        <p:txBody>
          <a:bodyPr anchor="b">
            <a:normAutofit/>
          </a:bodyPr>
          <a:lstStyle>
            <a:lvl1pPr>
              <a:defRPr sz="4400" b="1" baseline="0">
                <a:solidFill>
                  <a:srgbClr val="154676"/>
                </a:solidFill>
              </a:defRPr>
            </a:lvl1pPr>
          </a:lstStyle>
          <a:p>
            <a:r>
              <a:rPr lang="ru-RU" b="1" dirty="0" smtClean="0"/>
              <a:t>НАЗВАНИЕ ТЕМЫ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2" y="4177590"/>
            <a:ext cx="11682152" cy="34462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246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264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3265847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4552A-4944-48AC-B217-6C67F1B604B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45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DF6CE5-D95D-4ED8-AA02-BF1819304C2B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333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AFC34-21FE-43C5-B53B-E07CCB9669F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644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D20DDB-8341-42C2-9335-2C74B917DEA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578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CE6C6-FC20-4207-A067-7F3A3EDC332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75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6000" y="762001"/>
            <a:ext cx="10566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17602" y="2362200"/>
            <a:ext cx="5027084" cy="3724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47884" y="2362200"/>
            <a:ext cx="5027083" cy="3724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251201" y="6248400"/>
            <a:ext cx="2840567" cy="4746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EC3C0-0292-425B-B4DE-D07A652FEA9F}" type="datetime1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721599" y="6248400"/>
            <a:ext cx="3862918" cy="4746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Шабанова Е.В.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2185" y="6242050"/>
            <a:ext cx="783166" cy="48895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6DD195-6BCE-4ED7-83C9-60F6FEA137E9}" type="slidenum">
              <a:rPr kumimoji="0" lang="ru-RU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1068742"/>
      </p:ext>
    </p:extLst>
  </p:cSld>
  <p:clrMapOvr>
    <a:masterClrMapping/>
  </p:clrMapOvr>
  <p:transition/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320395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B66AE-6432-4FF5-8552-964853EBDB5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C37D4-8BA1-4035-AD73-9C0FE0C8098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0164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0FE32A-134A-4C30-AA86-43D1D5032C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4537931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3F4BA2-B1FE-46E6-9846-2D8863D0D85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637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1600" y="83090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757718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42EC79-851E-4A01-AC7D-BA88B7B5B87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08258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AB6F39-4309-4045-8F98-852B53248CE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232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C81C4-8FFA-4968-9AD8-951A798510E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504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C821F-967B-4C67-86AF-79892ED66E8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466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4552A-4944-48AC-B217-6C67F1B604B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321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DF6CE5-D95D-4ED8-AA02-BF1819304C2B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00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AFC34-21FE-43C5-B53B-E07CCB9669F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7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D20DDB-8341-42C2-9335-2C74B917DEA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4125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CE6C6-FC20-4207-A067-7F3A3EDC332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15242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6000" y="762001"/>
            <a:ext cx="10566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17602" y="2362200"/>
            <a:ext cx="5027084" cy="3724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47884" y="2362200"/>
            <a:ext cx="5027083" cy="3724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251201" y="6248400"/>
            <a:ext cx="2840567" cy="4746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EC3C0-0292-425B-B4DE-D07A652FEA9F}" type="datetime1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721599" y="6248400"/>
            <a:ext cx="3862918" cy="4746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Шабанова Е.В.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2185" y="6242050"/>
            <a:ext cx="783166" cy="48895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6DD195-6BCE-4ED7-83C9-60F6FEA137E9}" type="slidenum">
              <a:rPr kumimoji="0" lang="ru-RU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4840860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9379591" cy="792556"/>
          </a:xfrm>
        </p:spPr>
        <p:txBody>
          <a:bodyPr>
            <a:normAutofit/>
          </a:bodyPr>
          <a:lstStyle>
            <a:lvl1pPr>
              <a:defRPr sz="3000">
                <a:solidFill>
                  <a:srgbClr val="154676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quarter" idx="10"/>
          </p:nvPr>
        </p:nvSpPr>
        <p:spPr>
          <a:xfrm>
            <a:off x="838200" y="1435100"/>
            <a:ext cx="10780713" cy="50752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9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0778813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4325267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B66AE-6432-4FF5-8552-964853EBDB5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C37D4-8BA1-4035-AD73-9C0FE0C8098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5615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0FE32A-134A-4C30-AA86-43D1D5032C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7796971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3F4BA2-B1FE-46E6-9846-2D8863D0D85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0621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42EC79-851E-4A01-AC7D-BA88B7B5B87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7250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AB6F39-4309-4045-8F98-852B53248CE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946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C81C4-8FFA-4968-9AD8-951A798510E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112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C821F-967B-4C67-86AF-79892ED66E8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546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4552A-4944-48AC-B217-6C67F1B604B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685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DF6CE5-D95D-4ED8-AA02-BF1819304C2B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216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B66AE-6432-4FF5-8552-964853EBDB5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C37D4-8BA1-4035-AD73-9C0FE0C8098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633656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AFC34-21FE-43C5-B53B-E07CCB9669F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041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D20DDB-8341-42C2-9335-2C74B917DEA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947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CE6C6-FC20-4207-A067-7F3A3EDC332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948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6000" y="762001"/>
            <a:ext cx="10566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17602" y="2362200"/>
            <a:ext cx="5027084" cy="3724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47884" y="2362200"/>
            <a:ext cx="5027083" cy="3724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251201" y="6248400"/>
            <a:ext cx="2840567" cy="4746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EC3C0-0292-425B-B4DE-D07A652FEA9F}" type="datetime1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721599" y="6248400"/>
            <a:ext cx="3862918" cy="4746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Шабанова Е.В.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2185" y="6242050"/>
            <a:ext cx="783166" cy="48895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6DD195-6BCE-4ED7-83C9-60F6FEA137E9}" type="slidenum">
              <a:rPr kumimoji="0" lang="ru-RU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859212"/>
      </p:ext>
    </p:extLst>
  </p:cSld>
  <p:clrMapOvr>
    <a:masterClrMapping/>
  </p:clrMapOvr>
  <p:transition/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8335083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B66AE-6432-4FF5-8552-964853EBDB5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C37D4-8BA1-4035-AD73-9C0FE0C8098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8370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0FE32A-134A-4C30-AA86-43D1D5032C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3560393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3F4BA2-B1FE-46E6-9846-2D8863D0D85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877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42EC79-851E-4A01-AC7D-BA88B7B5B87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5861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AB6F39-4309-4045-8F98-852B53248CE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95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BEF0D-F0BB-DE4B-95CE-6DB70DBA9567}" type="datetimeFigureOut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11/11/2021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7357851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C81C4-8FFA-4968-9AD8-951A798510E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5208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C821F-967B-4C67-86AF-79892ED66E8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428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4552A-4944-48AC-B217-6C67F1B604B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329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DF6CE5-D95D-4ED8-AA02-BF1819304C2B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3857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AFC34-21FE-43C5-B53B-E07CCB9669F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6896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D20DDB-8341-42C2-9335-2C74B917DEA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326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CE6C6-FC20-4207-A067-7F3A3EDC332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0250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6000" y="762001"/>
            <a:ext cx="10566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17602" y="2362200"/>
            <a:ext cx="5027084" cy="3724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47884" y="2362200"/>
            <a:ext cx="5027083" cy="3724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251201" y="6248400"/>
            <a:ext cx="2840567" cy="4746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EC3C0-0292-425B-B4DE-D07A652FEA9F}" type="datetime1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721599" y="6248400"/>
            <a:ext cx="3862918" cy="4746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Шабанова Е.В.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2185" y="6242050"/>
            <a:ext cx="783166" cy="48895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6DD195-6BCE-4ED7-83C9-60F6FEA137E9}" type="slidenum">
              <a:rPr kumimoji="0" lang="ru-RU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6577010"/>
      </p:ext>
    </p:extLst>
  </p:cSld>
  <p:clrMapOvr>
    <a:masterClrMapping/>
  </p:clrMapOvr>
  <p:transition/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2188710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B66AE-6432-4FF5-8552-964853EBDB5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C37D4-8BA1-4035-AD73-9C0FE0C8098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0902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9518073" cy="787537"/>
          </a:xfrm>
        </p:spPr>
        <p:txBody>
          <a:bodyPr>
            <a:normAutofit/>
          </a:bodyPr>
          <a:lstStyle>
            <a:lvl1pPr>
              <a:defRPr sz="3000">
                <a:solidFill>
                  <a:srgbClr val="154676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824976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0" y="2529015"/>
            <a:ext cx="9144000" cy="980947"/>
          </a:xfrm>
        </p:spPr>
        <p:txBody>
          <a:bodyPr anchor="b">
            <a:normAutofit/>
          </a:bodyPr>
          <a:lstStyle>
            <a:lvl1pPr algn="ctr">
              <a:defRPr sz="3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19999" y="4135531"/>
            <a:ext cx="4440195" cy="1567249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 smtClean="0"/>
          </a:p>
        </p:txBody>
      </p:sp>
      <p:pic>
        <p:nvPicPr>
          <p:cNvPr id="7" name="Picture 2" descr="Похожее изображение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53" b="42191"/>
          <a:stretch/>
        </p:blipFill>
        <p:spPr bwMode="auto">
          <a:xfrm flipV="1">
            <a:off x="1" y="5720860"/>
            <a:ext cx="1219200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78" y="-286830"/>
            <a:ext cx="2681380" cy="2681380"/>
          </a:xfrm>
          <a:prstGeom prst="rect">
            <a:avLst/>
          </a:prstGeom>
        </p:spPr>
      </p:pic>
      <p:pic>
        <p:nvPicPr>
          <p:cNvPr id="1026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029" y="197710"/>
            <a:ext cx="1445650" cy="1223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3562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184"/>
            <a:ext cx="12560060" cy="70650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14632" y="624516"/>
            <a:ext cx="9327292" cy="512305"/>
          </a:xfrm>
        </p:spPr>
        <p:txBody>
          <a:bodyPr>
            <a:normAutofit/>
          </a:bodyPr>
          <a:lstStyle>
            <a:lvl1pPr>
              <a:defRPr sz="3000" b="1">
                <a:solidFill>
                  <a:srgbClr val="154676"/>
                </a:solidFill>
                <a:latin typeface="+mj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714632" y="1669106"/>
            <a:ext cx="10515600" cy="4351338"/>
          </a:xfrm>
        </p:spPr>
        <p:txBody>
          <a:bodyPr/>
          <a:lstStyle>
            <a:lvl1pPr marL="0" indent="0">
              <a:buNone/>
              <a:defRPr sz="4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ТЕМА 1</a:t>
            </a:r>
          </a:p>
          <a:p>
            <a:pPr lvl="0"/>
            <a:r>
              <a:rPr lang="ru-RU" dirty="0" smtClean="0"/>
              <a:t>ТЕМА 2</a:t>
            </a:r>
          </a:p>
          <a:p>
            <a:pPr lvl="0"/>
            <a:r>
              <a:rPr lang="ru-RU" dirty="0" smtClean="0"/>
              <a:t>ТЕМА 3</a:t>
            </a:r>
          </a:p>
          <a:p>
            <a:pPr lvl="0"/>
            <a:endParaRPr lang="ru-RU" dirty="0"/>
          </a:p>
        </p:txBody>
      </p:sp>
      <p:pic>
        <p:nvPicPr>
          <p:cNvPr id="205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08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2" y="3962970"/>
            <a:ext cx="10052324" cy="548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326" y="1434723"/>
            <a:ext cx="3758068" cy="258311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4325" y="2261484"/>
            <a:ext cx="7727264" cy="819468"/>
          </a:xfrm>
        </p:spPr>
        <p:txBody>
          <a:bodyPr anchor="b">
            <a:normAutofit/>
          </a:bodyPr>
          <a:lstStyle>
            <a:lvl1pPr>
              <a:defRPr sz="4400" b="1" baseline="0">
                <a:solidFill>
                  <a:srgbClr val="154676"/>
                </a:solidFill>
              </a:defRPr>
            </a:lvl1pPr>
          </a:lstStyle>
          <a:p>
            <a:r>
              <a:rPr lang="ru-RU" b="1" dirty="0" smtClean="0"/>
              <a:t>НАЗВАНИЕ ТЕМЫ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2" y="4177590"/>
            <a:ext cx="11682152" cy="34462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1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61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22870" y="469557"/>
            <a:ext cx="9236676" cy="659028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54676"/>
                </a:solidFill>
                <a:latin typeface="+mn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481597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04066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939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04675" y="365125"/>
            <a:ext cx="9714452" cy="792556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0"/>
          </p:nvPr>
        </p:nvSpPr>
        <p:spPr>
          <a:xfrm>
            <a:off x="704850" y="1350963"/>
            <a:ext cx="10847388" cy="4899025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0400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22870" y="469557"/>
            <a:ext cx="9236676" cy="659028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54676"/>
                </a:solidFill>
                <a:latin typeface="+mn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481597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04066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4342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9788" y="486032"/>
            <a:ext cx="9136234" cy="667266"/>
          </a:xfrm>
        </p:spPr>
        <p:txBody>
          <a:bodyPr>
            <a:normAutofit/>
          </a:bodyPr>
          <a:lstStyle>
            <a:lvl1pPr>
              <a:defRPr sz="3000">
                <a:solidFill>
                  <a:srgbClr val="154676"/>
                </a:solidFill>
                <a:latin typeface="+mn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2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7689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264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410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1600" y="83090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8333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9379591" cy="792556"/>
          </a:xfrm>
        </p:spPr>
        <p:txBody>
          <a:bodyPr>
            <a:normAutofit/>
          </a:bodyPr>
          <a:lstStyle>
            <a:lvl1pPr>
              <a:defRPr sz="3000">
                <a:solidFill>
                  <a:srgbClr val="154676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0"/>
          </p:nvPr>
        </p:nvSpPr>
        <p:spPr>
          <a:xfrm>
            <a:off x="838200" y="1435100"/>
            <a:ext cx="10780713" cy="50752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9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120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45388536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B66AE-6432-4FF5-8552-964853EBDB5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C37D4-8BA1-4035-AD73-9C0FE0C8098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8089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0FE32A-134A-4C30-AA86-43D1D5032C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9208788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3F4BA2-B1FE-46E6-9846-2D8863D0D85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805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42EC79-851E-4A01-AC7D-BA88B7B5B87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1426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AB6F39-4309-4045-8F98-852B53248CE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047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C81C4-8FFA-4968-9AD8-951A798510E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74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C821F-967B-4C67-86AF-79892ED66E8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357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4552A-4944-48AC-B217-6C67F1B604B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572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DF6CE5-D95D-4ED8-AA02-BF1819304C2B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220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AFC34-21FE-43C5-B53B-E07CCB9669F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173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38035" y="350777"/>
            <a:ext cx="9608689" cy="747419"/>
          </a:xfrm>
        </p:spPr>
        <p:txBody>
          <a:bodyPr>
            <a:normAutofit/>
          </a:bodyPr>
          <a:lstStyle>
            <a:lvl1pPr>
              <a:defRPr sz="3000">
                <a:solidFill>
                  <a:srgbClr val="154676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68652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D20DDB-8341-42C2-9335-2C74B917DEA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300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CE6C6-FC20-4207-A067-7F3A3EDC332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6560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6000" y="762001"/>
            <a:ext cx="10566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17602" y="2362200"/>
            <a:ext cx="5027084" cy="3724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47884" y="2362200"/>
            <a:ext cx="5027083" cy="3724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251201" y="6248400"/>
            <a:ext cx="2840567" cy="4746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EC3C0-0292-425B-B4DE-D07A652FEA9F}" type="datetime1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721599" y="6248400"/>
            <a:ext cx="3862918" cy="4746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Шабанова Е.В.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2185" y="6242050"/>
            <a:ext cx="783166" cy="48895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6DD195-6BCE-4ED7-83C9-60F6FEA137E9}" type="slidenum">
              <a:rPr kumimoji="0" lang="ru-RU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9647494"/>
      </p:ext>
    </p:extLst>
  </p:cSld>
  <p:clrMapOvr>
    <a:masterClrMapping/>
  </p:clrMapOvr>
  <p:transition/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8783416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B66AE-6432-4FF5-8552-964853EBDB5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C37D4-8BA1-4035-AD73-9C0FE0C8098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5731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0FE32A-134A-4C30-AA86-43D1D5032C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6466463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3F4BA2-B1FE-46E6-9846-2D8863D0D85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425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42EC79-851E-4A01-AC7D-BA88B7B5B87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2765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AB6F39-4309-4045-8F98-852B53248CE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3296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C81C4-8FFA-4968-9AD8-951A798510E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299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739221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C821F-967B-4C67-86AF-79892ED66E8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44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4552A-4944-48AC-B217-6C67F1B604B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044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DF6CE5-D95D-4ED8-AA02-BF1819304C2B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910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AFC34-21FE-43C5-B53B-E07CCB9669F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454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D20DDB-8341-42C2-9335-2C74B917DEA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9523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CE6C6-FC20-4207-A067-7F3A3EDC332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56473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6000" y="762001"/>
            <a:ext cx="10566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17602" y="2362200"/>
            <a:ext cx="5027084" cy="3724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47884" y="2362200"/>
            <a:ext cx="5027083" cy="3724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251201" y="6248400"/>
            <a:ext cx="2840567" cy="4746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EC3C0-0292-425B-B4DE-D07A652FEA9F}" type="datetime1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721599" y="6248400"/>
            <a:ext cx="3862918" cy="4746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Шабанова Е.В.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2185" y="6242050"/>
            <a:ext cx="783166" cy="48895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6DD195-6BCE-4ED7-83C9-60F6FEA137E9}" type="slidenum">
              <a:rPr kumimoji="0" lang="ru-RU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1317585"/>
      </p:ext>
    </p:extLst>
  </p:cSld>
  <p:clrMapOvr>
    <a:masterClrMapping/>
  </p:clrMapOvr>
  <p:transition/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1973097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B66AE-6432-4FF5-8552-964853EBDB5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C37D4-8BA1-4035-AD73-9C0FE0C8098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0914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0FE32A-134A-4C30-AA86-43D1D5032C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34976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220911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3F4BA2-B1FE-46E6-9846-2D8863D0D85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201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42EC79-851E-4A01-AC7D-BA88B7B5B87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7283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AB6F39-4309-4045-8F98-852B53248CE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882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C81C4-8FFA-4968-9AD8-951A798510E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172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C821F-967B-4C67-86AF-79892ED66E8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857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4552A-4944-48AC-B217-6C67F1B604B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958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DF6CE5-D95D-4ED8-AA02-BF1819304C2B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903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AFC34-21FE-43C5-B53B-E07CCB9669F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649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D20DDB-8341-42C2-9335-2C74B917DEA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710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CE6C6-FC20-4207-A067-7F3A3EDC332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4396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22870" y="469557"/>
            <a:ext cx="9236676" cy="659028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54676"/>
                </a:solidFill>
                <a:latin typeface="+mn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481597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04066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6802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427148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6000" y="762001"/>
            <a:ext cx="10566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17602" y="2362200"/>
            <a:ext cx="5027084" cy="3724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47884" y="2362200"/>
            <a:ext cx="5027083" cy="37242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251201" y="6248400"/>
            <a:ext cx="2840567" cy="4746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8EC3C0-0292-425B-B4DE-D07A652FEA9F}" type="datetime1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721599" y="6248400"/>
            <a:ext cx="3862918" cy="474663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Шабанова Е.В.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2185" y="6242050"/>
            <a:ext cx="783166" cy="488950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6DD195-6BCE-4ED7-83C9-60F6FEA137E9}" type="slidenum">
              <a:rPr kumimoji="0" lang="ru-RU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5463711"/>
      </p:ext>
    </p:extLst>
  </p:cSld>
  <p:clrMapOvr>
    <a:masterClrMapping/>
  </p:clrMapOvr>
  <p:transition/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3079803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B66AE-6432-4FF5-8552-964853EBDB5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C37D4-8BA1-4035-AD73-9C0FE0C8098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26451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0" y="2529015"/>
            <a:ext cx="9144000" cy="980947"/>
          </a:xfrm>
        </p:spPr>
        <p:txBody>
          <a:bodyPr anchor="b">
            <a:normAutofit/>
          </a:bodyPr>
          <a:lstStyle>
            <a:lvl1pPr algn="ctr">
              <a:defRPr sz="3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19999" y="4135531"/>
            <a:ext cx="4440195" cy="1567249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 smtClean="0"/>
          </a:p>
        </p:txBody>
      </p:sp>
      <p:pic>
        <p:nvPicPr>
          <p:cNvPr id="7" name="Picture 2" descr="Похожее изображение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53" b="42191"/>
          <a:stretch/>
        </p:blipFill>
        <p:spPr bwMode="auto">
          <a:xfrm flipV="1">
            <a:off x="1" y="5720860"/>
            <a:ext cx="1219200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78" y="-286830"/>
            <a:ext cx="2681380" cy="26813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722" y="573209"/>
            <a:ext cx="1580932" cy="71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545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14632" y="624516"/>
            <a:ext cx="9327292" cy="512305"/>
          </a:xfrm>
        </p:spPr>
        <p:txBody>
          <a:bodyPr>
            <a:normAutofit/>
          </a:bodyPr>
          <a:lstStyle>
            <a:lvl1pPr>
              <a:defRPr sz="3000" b="1">
                <a:solidFill>
                  <a:srgbClr val="154676"/>
                </a:solidFill>
                <a:latin typeface="+mj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714632" y="1669106"/>
            <a:ext cx="10515600" cy="4351338"/>
          </a:xfrm>
        </p:spPr>
        <p:txBody>
          <a:bodyPr/>
          <a:lstStyle>
            <a:lvl1pPr marL="0" indent="0">
              <a:buNone/>
              <a:defRPr sz="4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ТЕМА 1</a:t>
            </a:r>
          </a:p>
          <a:p>
            <a:pPr lvl="0"/>
            <a:r>
              <a:rPr lang="ru-RU" dirty="0" smtClean="0"/>
              <a:t>ТЕМА 2</a:t>
            </a:r>
          </a:p>
          <a:p>
            <a:pPr lvl="0"/>
            <a:r>
              <a:rPr lang="ru-RU" dirty="0" smtClean="0"/>
              <a:t>ТЕМА 3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64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2" y="3962970"/>
            <a:ext cx="10052324" cy="548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326" y="1434723"/>
            <a:ext cx="3758068" cy="258311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4325" y="2261484"/>
            <a:ext cx="7727264" cy="819468"/>
          </a:xfrm>
        </p:spPr>
        <p:txBody>
          <a:bodyPr anchor="b">
            <a:normAutofit/>
          </a:bodyPr>
          <a:lstStyle>
            <a:lvl1pPr>
              <a:defRPr sz="4400" b="1" baseline="0">
                <a:solidFill>
                  <a:srgbClr val="154676"/>
                </a:solidFill>
              </a:defRPr>
            </a:lvl1pPr>
          </a:lstStyle>
          <a:p>
            <a:r>
              <a:rPr lang="ru-RU" b="1" dirty="0" smtClean="0"/>
              <a:t>НАЗВАНИЕ ТЕМЫ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2" y="4177590"/>
            <a:ext cx="11682152" cy="34462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668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22870" y="469557"/>
            <a:ext cx="9236676" cy="659028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54676"/>
                </a:solidFill>
                <a:latin typeface="+mn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481597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04066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28012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04675" y="365125"/>
            <a:ext cx="9714452" cy="792556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0"/>
          </p:nvPr>
        </p:nvSpPr>
        <p:spPr>
          <a:xfrm>
            <a:off x="704850" y="1350963"/>
            <a:ext cx="10847388" cy="4899025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19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22870" y="469557"/>
            <a:ext cx="9236676" cy="659028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54676"/>
                </a:solidFill>
                <a:latin typeface="+mn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481597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04066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27168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9788" y="486032"/>
            <a:ext cx="9136234" cy="667266"/>
          </a:xfrm>
        </p:spPr>
        <p:txBody>
          <a:bodyPr>
            <a:normAutofit/>
          </a:bodyPr>
          <a:lstStyle>
            <a:lvl1pPr>
              <a:defRPr sz="3000">
                <a:solidFill>
                  <a:srgbClr val="154676"/>
                </a:solidFill>
                <a:latin typeface="+mn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731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96206246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264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610888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1600" y="83090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2547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9379591" cy="792556"/>
          </a:xfrm>
        </p:spPr>
        <p:txBody>
          <a:bodyPr>
            <a:normAutofit/>
          </a:bodyPr>
          <a:lstStyle>
            <a:lvl1pPr>
              <a:defRPr sz="3000">
                <a:solidFill>
                  <a:srgbClr val="154676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0"/>
          </p:nvPr>
        </p:nvSpPr>
        <p:spPr>
          <a:xfrm>
            <a:off x="838200" y="1435100"/>
            <a:ext cx="10780713" cy="50752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724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4045984"/>
      </p:ext>
    </p:extLst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0FE32A-134A-4C30-AA86-43D1D5032C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2180916"/>
      </p:ext>
    </p:extLst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" b="80730"/>
          <a:stretch/>
        </p:blipFill>
        <p:spPr>
          <a:xfrm>
            <a:off x="0" y="73181"/>
            <a:ext cx="12058650" cy="136144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3F4BA2-B1FE-46E6-9846-2D8863D0D85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rgbClr val="154676"/>
                </a:solidFill>
                <a:latin typeface="Century" panose="020406040505050203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845846"/>
      </p:ext>
    </p:extLst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42EC79-851E-4A01-AC7D-BA88B7B5B87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6292145"/>
      </p:ext>
    </p:extLst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AB6F39-4309-4045-8F98-852B53248CE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230730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C81C4-8FFA-4968-9AD8-951A798510E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093238"/>
      </p:ext>
    </p:extLst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C821F-967B-4C67-86AF-79892ED66E8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2101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3079216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4552A-4944-48AC-B217-6C67F1B604B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976870"/>
      </p:ext>
    </p:extLst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DF6CE5-D95D-4ED8-AA02-BF1819304C2B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023253"/>
      </p:ext>
    </p:extLst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AFC34-21FE-43C5-B53B-E07CCB9669F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297889"/>
      </p:ext>
    </p:extLst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D20DDB-8341-42C2-9335-2C74B917DEA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047539"/>
      </p:ext>
    </p:extLst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CE6C6-FC20-4207-A067-7F3A3EDC332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68597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0243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2934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726" y="0"/>
            <a:ext cx="12560060" cy="7065034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2327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0FE32A-134A-4C30-AA86-43D1D5032C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43278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2" b="80730"/>
          <a:stretch/>
        </p:blipFill>
        <p:spPr>
          <a:xfrm>
            <a:off x="0" y="73181"/>
            <a:ext cx="12058650" cy="136144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3F4BA2-B1FE-46E6-9846-2D8863D0D85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rgbClr val="154676"/>
                </a:solidFill>
                <a:latin typeface="Century" panose="020406040505050203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4057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42EC79-851E-4A01-AC7D-BA88B7B5B87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00313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AB6F39-4309-4045-8F98-852B53248CE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663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04675" y="365125"/>
            <a:ext cx="9714452" cy="792556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0"/>
          </p:nvPr>
        </p:nvSpPr>
        <p:spPr>
          <a:xfrm>
            <a:off x="704850" y="1350963"/>
            <a:ext cx="10847388" cy="4899025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357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C81C4-8FFA-4968-9AD8-951A798510E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9872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C821F-967B-4C67-86AF-79892ED66E8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12968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4552A-4944-48AC-B217-6C67F1B604B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00300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DF6CE5-D95D-4ED8-AA02-BF1819304C2B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98749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AFC34-21FE-43C5-B53B-E07CCB9669F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32588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D20DDB-8341-42C2-9335-2C74B917DEA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 flipV="1">
            <a:off x="838200" y="1223486"/>
            <a:ext cx="927735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Объект 13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640" y="109060"/>
            <a:ext cx="1740919" cy="1160145"/>
          </a:xfrm>
          <a:prstGeom prst="chevron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95" y="6270196"/>
            <a:ext cx="2106301" cy="587804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04501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ACE6C6-FC20-4207-A067-7F3A3EDC332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731973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0" y="2529015"/>
            <a:ext cx="9144000" cy="980947"/>
          </a:xfrm>
        </p:spPr>
        <p:txBody>
          <a:bodyPr anchor="b">
            <a:normAutofit/>
          </a:bodyPr>
          <a:lstStyle>
            <a:lvl1pPr algn="ctr">
              <a:defRPr sz="3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19999" y="4135531"/>
            <a:ext cx="4440195" cy="1567249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pic>
        <p:nvPicPr>
          <p:cNvPr id="7" name="Picture 2" descr="Похожее изображение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53" b="42191"/>
          <a:stretch/>
        </p:blipFill>
        <p:spPr bwMode="auto">
          <a:xfrm flipV="1">
            <a:off x="1" y="5720860"/>
            <a:ext cx="1219200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293" y="454760"/>
            <a:ext cx="1032387" cy="87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58" y="-853475"/>
            <a:ext cx="3529999" cy="352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9860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184"/>
            <a:ext cx="12560060" cy="70650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14632" y="624516"/>
            <a:ext cx="9327292" cy="512305"/>
          </a:xfrm>
        </p:spPr>
        <p:txBody>
          <a:bodyPr>
            <a:normAutofit/>
          </a:bodyPr>
          <a:lstStyle>
            <a:lvl1pPr>
              <a:defRPr sz="3000" b="1">
                <a:solidFill>
                  <a:srgbClr val="154676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714632" y="1669106"/>
            <a:ext cx="10515600" cy="4351338"/>
          </a:xfrm>
        </p:spPr>
        <p:txBody>
          <a:bodyPr/>
          <a:lstStyle>
            <a:lvl1pPr marL="0" indent="0">
              <a:buNone/>
              <a:defRPr sz="4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ТЕМА 1</a:t>
            </a:r>
          </a:p>
          <a:p>
            <a:pPr lvl="0"/>
            <a:r>
              <a:rPr lang="ru-RU" dirty="0"/>
              <a:t>ТЕМА 2</a:t>
            </a:r>
          </a:p>
          <a:p>
            <a:pPr lvl="0"/>
            <a:r>
              <a:rPr lang="ru-RU" dirty="0"/>
              <a:t>ТЕМА 3</a:t>
            </a:r>
          </a:p>
          <a:p>
            <a:pPr lvl="0"/>
            <a:endParaRPr lang="ru-RU" dirty="0"/>
          </a:p>
        </p:txBody>
      </p:sp>
      <p:pic>
        <p:nvPicPr>
          <p:cNvPr id="205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2222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2" y="3962970"/>
            <a:ext cx="10052324" cy="548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326" y="1434723"/>
            <a:ext cx="3758068" cy="258311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4325" y="2261484"/>
            <a:ext cx="7727264" cy="819468"/>
          </a:xfrm>
        </p:spPr>
        <p:txBody>
          <a:bodyPr anchor="b">
            <a:normAutofit/>
          </a:bodyPr>
          <a:lstStyle>
            <a:lvl1pPr>
              <a:defRPr sz="4400" b="1" baseline="0">
                <a:solidFill>
                  <a:srgbClr val="154676"/>
                </a:solidFill>
              </a:defRPr>
            </a:lvl1pPr>
          </a:lstStyle>
          <a:p>
            <a:r>
              <a:rPr lang="ru-RU" b="1" dirty="0"/>
              <a:t>НАЗВАНИЕ ТЕМЫ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2" y="4177590"/>
            <a:ext cx="11682152" cy="34462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1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1114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22870" y="469557"/>
            <a:ext cx="9236676" cy="659028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54676"/>
                </a:solidFill>
                <a:latin typeface="+mn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481597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04066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388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22870" y="469557"/>
            <a:ext cx="9236676" cy="659028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54676"/>
                </a:solidFill>
                <a:latin typeface="+mn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4815979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04066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063583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04675" y="365125"/>
            <a:ext cx="9714452" cy="792556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quarter" idx="10"/>
          </p:nvPr>
        </p:nvSpPr>
        <p:spPr>
          <a:xfrm>
            <a:off x="704850" y="1350963"/>
            <a:ext cx="10847388" cy="4899025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355437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9788" y="486032"/>
            <a:ext cx="9136234" cy="667266"/>
          </a:xfrm>
        </p:spPr>
        <p:txBody>
          <a:bodyPr>
            <a:normAutofit/>
          </a:bodyPr>
          <a:lstStyle>
            <a:lvl1pPr>
              <a:defRPr sz="3000">
                <a:solidFill>
                  <a:srgbClr val="154676"/>
                </a:solidFill>
                <a:latin typeface="+mn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2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455879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264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318903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1600" y="83090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23643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9379591" cy="792556"/>
          </a:xfrm>
        </p:spPr>
        <p:txBody>
          <a:bodyPr>
            <a:normAutofit/>
          </a:bodyPr>
          <a:lstStyle>
            <a:lvl1pPr>
              <a:defRPr sz="3000">
                <a:solidFill>
                  <a:srgbClr val="154676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quarter" idx="10"/>
          </p:nvPr>
        </p:nvSpPr>
        <p:spPr>
          <a:xfrm>
            <a:off x="838200" y="1435100"/>
            <a:ext cx="10780713" cy="50752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9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266556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B66AE-6432-4FF5-8552-964853EBDB5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C37D4-8BA1-4035-AD73-9C0FE0C8098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49096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0" y="2529015"/>
            <a:ext cx="9144000" cy="980947"/>
          </a:xfrm>
        </p:spPr>
        <p:txBody>
          <a:bodyPr anchor="b">
            <a:normAutofit/>
          </a:bodyPr>
          <a:lstStyle>
            <a:lvl1pPr algn="ctr">
              <a:defRPr sz="3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19999" y="4135531"/>
            <a:ext cx="4440195" cy="1567249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11" name="Picture 2" descr="Похожее изображение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53" b="42191"/>
          <a:stretch/>
        </p:blipFill>
        <p:spPr bwMode="auto">
          <a:xfrm flipV="1">
            <a:off x="1" y="5720860"/>
            <a:ext cx="1219200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722" y="573209"/>
            <a:ext cx="1580932" cy="71240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78" y="-286830"/>
            <a:ext cx="2681380" cy="268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076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14632" y="624516"/>
            <a:ext cx="9327292" cy="512305"/>
          </a:xfrm>
        </p:spPr>
        <p:txBody>
          <a:bodyPr>
            <a:normAutofit/>
          </a:bodyPr>
          <a:lstStyle>
            <a:lvl1pPr>
              <a:defRPr sz="3000" b="1">
                <a:solidFill>
                  <a:srgbClr val="154676"/>
                </a:solidFill>
                <a:latin typeface="+mj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714632" y="1669106"/>
            <a:ext cx="10515600" cy="4351338"/>
          </a:xfrm>
        </p:spPr>
        <p:txBody>
          <a:bodyPr/>
          <a:lstStyle>
            <a:lvl1pPr marL="0" indent="0">
              <a:buNone/>
              <a:defRPr sz="4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ТЕМА 1</a:t>
            </a:r>
          </a:p>
          <a:p>
            <a:pPr lvl="0"/>
            <a:r>
              <a:rPr lang="ru-RU" dirty="0" smtClean="0"/>
              <a:t>ТЕМА 2</a:t>
            </a:r>
          </a:p>
          <a:p>
            <a:pPr lvl="0"/>
            <a:r>
              <a:rPr lang="ru-RU" dirty="0" smtClean="0"/>
              <a:t>ТЕМА 3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3232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2" y="3962970"/>
            <a:ext cx="10052324" cy="548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326" y="1434723"/>
            <a:ext cx="3758068" cy="258311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4325" y="2261484"/>
            <a:ext cx="7727264" cy="819468"/>
          </a:xfrm>
        </p:spPr>
        <p:txBody>
          <a:bodyPr anchor="b">
            <a:normAutofit/>
          </a:bodyPr>
          <a:lstStyle>
            <a:lvl1pPr>
              <a:defRPr sz="4400" b="1" baseline="0">
                <a:solidFill>
                  <a:srgbClr val="154676"/>
                </a:solidFill>
              </a:defRPr>
            </a:lvl1pPr>
          </a:lstStyle>
          <a:p>
            <a:r>
              <a:rPr lang="ru-RU" b="1" dirty="0" smtClean="0"/>
              <a:t>НАЗВАНИЕ ТЕМЫ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2" y="4177590"/>
            <a:ext cx="11682152" cy="34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304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9788" y="486032"/>
            <a:ext cx="9136234" cy="667266"/>
          </a:xfrm>
        </p:spPr>
        <p:txBody>
          <a:bodyPr>
            <a:normAutofit/>
          </a:bodyPr>
          <a:lstStyle>
            <a:lvl1pPr>
              <a:defRPr sz="3000">
                <a:solidFill>
                  <a:srgbClr val="154676"/>
                </a:solidFill>
                <a:latin typeface="+mn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528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22870" y="469557"/>
            <a:ext cx="9236676" cy="659028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54676"/>
                </a:solidFill>
                <a:latin typeface="+mn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481597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04066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1959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22870" y="469557"/>
            <a:ext cx="9236676" cy="659028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54676"/>
                </a:solidFill>
                <a:latin typeface="+mn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481597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04066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408197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9788" y="486032"/>
            <a:ext cx="9136234" cy="667266"/>
          </a:xfrm>
        </p:spPr>
        <p:txBody>
          <a:bodyPr>
            <a:normAutofit/>
          </a:bodyPr>
          <a:lstStyle>
            <a:lvl1pPr>
              <a:defRPr sz="3000">
                <a:solidFill>
                  <a:srgbClr val="154676"/>
                </a:solidFill>
                <a:latin typeface="+mn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873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726" y="21453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394" y="486032"/>
            <a:ext cx="9533238" cy="675504"/>
          </a:xfrm>
        </p:spPr>
        <p:txBody>
          <a:bodyPr>
            <a:normAutofit/>
          </a:bodyPr>
          <a:lstStyle>
            <a:lvl1pPr>
              <a:defRPr sz="3000">
                <a:solidFill>
                  <a:srgbClr val="154676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99892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264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290381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1600" y="83090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253181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9379591" cy="792556"/>
          </a:xfrm>
        </p:spPr>
        <p:txBody>
          <a:bodyPr>
            <a:normAutofit/>
          </a:bodyPr>
          <a:lstStyle>
            <a:lvl1pPr>
              <a:defRPr sz="3000">
                <a:solidFill>
                  <a:srgbClr val="154676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0"/>
          </p:nvPr>
        </p:nvSpPr>
        <p:spPr>
          <a:xfrm>
            <a:off x="838200" y="1435100"/>
            <a:ext cx="10780713" cy="50752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03909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AB6F39-4309-4045-8F98-852B53248CE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870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C81C4-8FFA-4968-9AD8-951A798510E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2C821F-967B-4C67-86AF-79892ED66E8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1346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264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99334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D20DDB-8341-42C2-9335-2C74B917DEA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09060"/>
            <a:ext cx="10515600" cy="1325563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bg2">
                    <a:lumMod val="50000"/>
                  </a:schemeClr>
                </a:solidFill>
                <a:latin typeface="Cambria" panose="02040503050406030204" pitchFamily="18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3274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0" y="2529015"/>
            <a:ext cx="9144000" cy="980947"/>
          </a:xfrm>
        </p:spPr>
        <p:txBody>
          <a:bodyPr anchor="b">
            <a:normAutofit/>
          </a:bodyPr>
          <a:lstStyle>
            <a:lvl1pPr algn="ctr">
              <a:defRPr sz="3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19999" y="4135531"/>
            <a:ext cx="4440195" cy="1567249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 smtClean="0"/>
          </a:p>
        </p:txBody>
      </p:sp>
      <p:pic>
        <p:nvPicPr>
          <p:cNvPr id="7" name="Picture 2" descr="Похожее изображение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53" b="42191"/>
          <a:stretch/>
        </p:blipFill>
        <p:spPr bwMode="auto">
          <a:xfrm flipV="1">
            <a:off x="1" y="5720860"/>
            <a:ext cx="1219200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293" y="454760"/>
            <a:ext cx="1032387" cy="87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58" y="-853475"/>
            <a:ext cx="3529999" cy="352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146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184"/>
            <a:ext cx="12560060" cy="70650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14632" y="624516"/>
            <a:ext cx="9327292" cy="512305"/>
          </a:xfrm>
        </p:spPr>
        <p:txBody>
          <a:bodyPr>
            <a:normAutofit/>
          </a:bodyPr>
          <a:lstStyle>
            <a:lvl1pPr>
              <a:defRPr sz="3000" b="1">
                <a:solidFill>
                  <a:srgbClr val="154676"/>
                </a:solidFill>
                <a:latin typeface="+mj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714632" y="1669106"/>
            <a:ext cx="10515600" cy="4351338"/>
          </a:xfrm>
        </p:spPr>
        <p:txBody>
          <a:bodyPr/>
          <a:lstStyle>
            <a:lvl1pPr marL="0" indent="0">
              <a:buNone/>
              <a:defRPr sz="4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ТЕМА 1</a:t>
            </a:r>
          </a:p>
          <a:p>
            <a:pPr lvl="0"/>
            <a:r>
              <a:rPr lang="ru-RU" dirty="0" smtClean="0"/>
              <a:t>ТЕМА 2</a:t>
            </a:r>
          </a:p>
          <a:p>
            <a:pPr lvl="0"/>
            <a:r>
              <a:rPr lang="ru-RU" dirty="0" smtClean="0"/>
              <a:t>ТЕМА 3</a:t>
            </a:r>
          </a:p>
          <a:p>
            <a:pPr lvl="0"/>
            <a:endParaRPr lang="ru-RU" dirty="0"/>
          </a:p>
        </p:txBody>
      </p:sp>
      <p:pic>
        <p:nvPicPr>
          <p:cNvPr id="205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0464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2" y="3962970"/>
            <a:ext cx="10052324" cy="548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326" y="1434723"/>
            <a:ext cx="3758068" cy="258311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4325" y="2261484"/>
            <a:ext cx="7727264" cy="819468"/>
          </a:xfrm>
        </p:spPr>
        <p:txBody>
          <a:bodyPr anchor="b">
            <a:normAutofit/>
          </a:bodyPr>
          <a:lstStyle>
            <a:lvl1pPr>
              <a:defRPr sz="4400" b="1" baseline="0">
                <a:solidFill>
                  <a:srgbClr val="154676"/>
                </a:solidFill>
              </a:defRPr>
            </a:lvl1pPr>
          </a:lstStyle>
          <a:p>
            <a:r>
              <a:rPr lang="ru-RU" b="1" dirty="0" smtClean="0"/>
              <a:t>НАЗВАНИЕ ТЕМЫ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2" y="4177590"/>
            <a:ext cx="11682152" cy="34462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1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7184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22870" y="469557"/>
            <a:ext cx="9236676" cy="659028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54676"/>
                </a:solidFill>
                <a:latin typeface="+mn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481597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04066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431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04675" y="365125"/>
            <a:ext cx="9714452" cy="792556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0"/>
          </p:nvPr>
        </p:nvSpPr>
        <p:spPr>
          <a:xfrm>
            <a:off x="704850" y="1350963"/>
            <a:ext cx="10847388" cy="4899025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32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22870" y="469557"/>
            <a:ext cx="9236676" cy="659028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54676"/>
                </a:solidFill>
                <a:latin typeface="+mn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4815979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04066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50132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9788" y="486032"/>
            <a:ext cx="9136234" cy="667266"/>
          </a:xfrm>
        </p:spPr>
        <p:txBody>
          <a:bodyPr>
            <a:normAutofit/>
          </a:bodyPr>
          <a:lstStyle>
            <a:lvl1pPr>
              <a:defRPr sz="3000">
                <a:solidFill>
                  <a:srgbClr val="154676"/>
                </a:solidFill>
                <a:latin typeface="+mn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2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777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264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0157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1600" y="83090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7886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1600" y="83090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1622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9379591" cy="792556"/>
          </a:xfrm>
        </p:spPr>
        <p:txBody>
          <a:bodyPr>
            <a:normAutofit/>
          </a:bodyPr>
          <a:lstStyle>
            <a:lvl1pPr>
              <a:defRPr sz="3000">
                <a:solidFill>
                  <a:srgbClr val="154676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0"/>
          </p:nvPr>
        </p:nvSpPr>
        <p:spPr>
          <a:xfrm>
            <a:off x="838200" y="1435100"/>
            <a:ext cx="10780713" cy="50752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9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7481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B66AE-6432-4FF5-8552-964853EBDB5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C37D4-8BA1-4035-AD73-9C0FE0C8098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6353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524000" y="2529015"/>
            <a:ext cx="9144000" cy="980947"/>
          </a:xfrm>
        </p:spPr>
        <p:txBody>
          <a:bodyPr anchor="b">
            <a:normAutofit/>
          </a:bodyPr>
          <a:lstStyle>
            <a:lvl1pPr algn="ctr">
              <a:defRPr sz="3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19999" y="4135531"/>
            <a:ext cx="4440195" cy="1567249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pic>
        <p:nvPicPr>
          <p:cNvPr id="7" name="Picture 2" descr="Похожее изображение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53" b="42191"/>
          <a:stretch/>
        </p:blipFill>
        <p:spPr bwMode="auto">
          <a:xfrm flipV="1">
            <a:off x="1" y="5720860"/>
            <a:ext cx="1219200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293" y="454760"/>
            <a:ext cx="1032387" cy="87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58" y="-853475"/>
            <a:ext cx="3529999" cy="352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22116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184"/>
            <a:ext cx="12560060" cy="70650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14632" y="624516"/>
            <a:ext cx="9327292" cy="512305"/>
          </a:xfrm>
        </p:spPr>
        <p:txBody>
          <a:bodyPr>
            <a:normAutofit/>
          </a:bodyPr>
          <a:lstStyle>
            <a:lvl1pPr>
              <a:defRPr sz="3000" b="1">
                <a:solidFill>
                  <a:srgbClr val="154676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714632" y="1669106"/>
            <a:ext cx="10515600" cy="4351338"/>
          </a:xfrm>
        </p:spPr>
        <p:txBody>
          <a:bodyPr/>
          <a:lstStyle>
            <a:lvl1pPr marL="0" indent="0">
              <a:buNone/>
              <a:defRPr sz="4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ТЕМА 1</a:t>
            </a:r>
          </a:p>
          <a:p>
            <a:pPr lvl="0"/>
            <a:r>
              <a:rPr lang="ru-RU" dirty="0"/>
              <a:t>ТЕМА 2</a:t>
            </a:r>
          </a:p>
          <a:p>
            <a:pPr lvl="0"/>
            <a:r>
              <a:rPr lang="ru-RU" dirty="0"/>
              <a:t>ТЕМА 3</a:t>
            </a:r>
          </a:p>
          <a:p>
            <a:pPr lvl="0"/>
            <a:endParaRPr lang="ru-RU" dirty="0"/>
          </a:p>
        </p:txBody>
      </p:sp>
      <p:pic>
        <p:nvPicPr>
          <p:cNvPr id="205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543028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2" y="3962970"/>
            <a:ext cx="10052324" cy="548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326" y="1434723"/>
            <a:ext cx="3758068" cy="258311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4325" y="2261484"/>
            <a:ext cx="7727264" cy="819468"/>
          </a:xfrm>
        </p:spPr>
        <p:txBody>
          <a:bodyPr anchor="b">
            <a:normAutofit/>
          </a:bodyPr>
          <a:lstStyle>
            <a:lvl1pPr>
              <a:defRPr sz="4400" b="1" baseline="0">
                <a:solidFill>
                  <a:srgbClr val="154676"/>
                </a:solidFill>
              </a:defRPr>
            </a:lvl1pPr>
          </a:lstStyle>
          <a:p>
            <a:r>
              <a:rPr lang="ru-RU" b="1" dirty="0"/>
              <a:t>НАЗВАНИЕ ТЕМЫ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2" y="4177590"/>
            <a:ext cx="11682152" cy="34462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1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470411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22870" y="469557"/>
            <a:ext cx="9236676" cy="659028"/>
          </a:xfrm>
        </p:spPr>
        <p:txBody>
          <a:bodyPr>
            <a:normAutofit/>
          </a:bodyPr>
          <a:lstStyle>
            <a:lvl1pPr>
              <a:defRPr sz="2800">
                <a:solidFill>
                  <a:srgbClr val="154676"/>
                </a:solidFill>
                <a:latin typeface="+mn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4815979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04066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073834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04675" y="365125"/>
            <a:ext cx="9714452" cy="792556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quarter" idx="10"/>
          </p:nvPr>
        </p:nvSpPr>
        <p:spPr>
          <a:xfrm>
            <a:off x="704850" y="1350963"/>
            <a:ext cx="10847388" cy="4899025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421698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9788" y="486032"/>
            <a:ext cx="9136234" cy="667266"/>
          </a:xfrm>
        </p:spPr>
        <p:txBody>
          <a:bodyPr>
            <a:normAutofit/>
          </a:bodyPr>
          <a:lstStyle>
            <a:lvl1pPr>
              <a:defRPr sz="3000">
                <a:solidFill>
                  <a:srgbClr val="154676"/>
                </a:solidFill>
                <a:latin typeface="+mn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2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5801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964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264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51416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560060" cy="706503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1600" y="83090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5908" y="6193368"/>
            <a:ext cx="1069675" cy="482022"/>
          </a:xfrm>
          <a:prstGeom prst="rect">
            <a:avLst/>
          </a:prstGeom>
        </p:spPr>
      </p:pic>
      <p:pic>
        <p:nvPicPr>
          <p:cNvPr id="10" name="Picture 2" descr="H:\Суханова Лекции\.20 лет\Логотип 20 лет в закупках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9" y="6121387"/>
            <a:ext cx="739753" cy="6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5522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slideLayout" Target="../slideLayouts/slideLayout113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4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39.xml"/><Relationship Id="rId7" Type="http://schemas.openxmlformats.org/officeDocument/2006/relationships/slideLayout" Target="../slideLayouts/slideLayout143.xml"/><Relationship Id="rId12" Type="http://schemas.openxmlformats.org/officeDocument/2006/relationships/slideLayout" Target="../slideLayouts/slideLayout148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11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141.xml"/><Relationship Id="rId10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5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6.xml"/><Relationship Id="rId3" Type="http://schemas.openxmlformats.org/officeDocument/2006/relationships/slideLayout" Target="../slideLayouts/slideLayout151.xml"/><Relationship Id="rId7" Type="http://schemas.openxmlformats.org/officeDocument/2006/relationships/slideLayout" Target="../slideLayouts/slideLayout155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0.xml"/><Relationship Id="rId1" Type="http://schemas.openxmlformats.org/officeDocument/2006/relationships/slideLayout" Target="../slideLayouts/slideLayout149.xml"/><Relationship Id="rId6" Type="http://schemas.openxmlformats.org/officeDocument/2006/relationships/slideLayout" Target="../slideLayouts/slideLayout154.xml"/><Relationship Id="rId11" Type="http://schemas.openxmlformats.org/officeDocument/2006/relationships/slideLayout" Target="../slideLayouts/slideLayout159.xml"/><Relationship Id="rId5" Type="http://schemas.openxmlformats.org/officeDocument/2006/relationships/slideLayout" Target="../slideLayouts/slideLayout153.xml"/><Relationship Id="rId10" Type="http://schemas.openxmlformats.org/officeDocument/2006/relationships/slideLayout" Target="../slideLayouts/slideLayout158.xml"/><Relationship Id="rId4" Type="http://schemas.openxmlformats.org/officeDocument/2006/relationships/slideLayout" Target="../slideLayouts/slideLayout152.xml"/><Relationship Id="rId9" Type="http://schemas.openxmlformats.org/officeDocument/2006/relationships/slideLayout" Target="../slideLayouts/slideLayout157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7.xml"/><Relationship Id="rId13" Type="http://schemas.openxmlformats.org/officeDocument/2006/relationships/slideLayout" Target="../slideLayouts/slideLayout172.xml"/><Relationship Id="rId3" Type="http://schemas.openxmlformats.org/officeDocument/2006/relationships/slideLayout" Target="../slideLayouts/slideLayout162.xml"/><Relationship Id="rId7" Type="http://schemas.openxmlformats.org/officeDocument/2006/relationships/slideLayout" Target="../slideLayouts/slideLayout166.xml"/><Relationship Id="rId12" Type="http://schemas.openxmlformats.org/officeDocument/2006/relationships/slideLayout" Target="../slideLayouts/slideLayout171.xml"/><Relationship Id="rId2" Type="http://schemas.openxmlformats.org/officeDocument/2006/relationships/slideLayout" Target="../slideLayouts/slideLayout161.xml"/><Relationship Id="rId1" Type="http://schemas.openxmlformats.org/officeDocument/2006/relationships/slideLayout" Target="../slideLayouts/slideLayout160.xml"/><Relationship Id="rId6" Type="http://schemas.openxmlformats.org/officeDocument/2006/relationships/slideLayout" Target="../slideLayouts/slideLayout165.xml"/><Relationship Id="rId11" Type="http://schemas.openxmlformats.org/officeDocument/2006/relationships/slideLayout" Target="../slideLayouts/slideLayout170.xml"/><Relationship Id="rId5" Type="http://schemas.openxmlformats.org/officeDocument/2006/relationships/slideLayout" Target="../slideLayouts/slideLayout164.xml"/><Relationship Id="rId15" Type="http://schemas.openxmlformats.org/officeDocument/2006/relationships/theme" Target="../theme/theme15.xml"/><Relationship Id="rId10" Type="http://schemas.openxmlformats.org/officeDocument/2006/relationships/slideLayout" Target="../slideLayouts/slideLayout169.xml"/><Relationship Id="rId4" Type="http://schemas.openxmlformats.org/officeDocument/2006/relationships/slideLayout" Target="../slideLayouts/slideLayout163.xml"/><Relationship Id="rId9" Type="http://schemas.openxmlformats.org/officeDocument/2006/relationships/slideLayout" Target="../slideLayouts/slideLayout168.xml"/><Relationship Id="rId14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1.xml"/><Relationship Id="rId13" Type="http://schemas.openxmlformats.org/officeDocument/2006/relationships/slideLayout" Target="../slideLayouts/slideLayout186.xml"/><Relationship Id="rId3" Type="http://schemas.openxmlformats.org/officeDocument/2006/relationships/slideLayout" Target="../slideLayouts/slideLayout176.xml"/><Relationship Id="rId7" Type="http://schemas.openxmlformats.org/officeDocument/2006/relationships/slideLayout" Target="../slideLayouts/slideLayout180.xml"/><Relationship Id="rId12" Type="http://schemas.openxmlformats.org/officeDocument/2006/relationships/slideLayout" Target="../slideLayouts/slideLayout185.xml"/><Relationship Id="rId2" Type="http://schemas.openxmlformats.org/officeDocument/2006/relationships/slideLayout" Target="../slideLayouts/slideLayout175.xm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5" Type="http://schemas.openxmlformats.org/officeDocument/2006/relationships/slideLayout" Target="../slideLayouts/slideLayout178.xml"/><Relationship Id="rId15" Type="http://schemas.openxmlformats.org/officeDocument/2006/relationships/theme" Target="../theme/theme16.xml"/><Relationship Id="rId10" Type="http://schemas.openxmlformats.org/officeDocument/2006/relationships/slideLayout" Target="../slideLayouts/slideLayout183.xm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slideLayout" Target="../slideLayouts/slideLayout200.xml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slideLayout" Target="../slideLayouts/slideLayout199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5" Type="http://schemas.openxmlformats.org/officeDocument/2006/relationships/theme" Target="../theme/theme17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Relationship Id="rId14" Type="http://schemas.openxmlformats.org/officeDocument/2006/relationships/slideLayout" Target="../slideLayouts/slideLayout201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9.xml"/><Relationship Id="rId13" Type="http://schemas.openxmlformats.org/officeDocument/2006/relationships/slideLayout" Target="../slideLayouts/slideLayout214.xml"/><Relationship Id="rId3" Type="http://schemas.openxmlformats.org/officeDocument/2006/relationships/slideLayout" Target="../slideLayouts/slideLayout204.xml"/><Relationship Id="rId7" Type="http://schemas.openxmlformats.org/officeDocument/2006/relationships/slideLayout" Target="../slideLayouts/slideLayout208.xml"/><Relationship Id="rId12" Type="http://schemas.openxmlformats.org/officeDocument/2006/relationships/slideLayout" Target="../slideLayouts/slideLayout213.xml"/><Relationship Id="rId2" Type="http://schemas.openxmlformats.org/officeDocument/2006/relationships/slideLayout" Target="../slideLayouts/slideLayout203.xml"/><Relationship Id="rId1" Type="http://schemas.openxmlformats.org/officeDocument/2006/relationships/slideLayout" Target="../slideLayouts/slideLayout202.xml"/><Relationship Id="rId6" Type="http://schemas.openxmlformats.org/officeDocument/2006/relationships/slideLayout" Target="../slideLayouts/slideLayout207.xml"/><Relationship Id="rId11" Type="http://schemas.openxmlformats.org/officeDocument/2006/relationships/slideLayout" Target="../slideLayouts/slideLayout212.xml"/><Relationship Id="rId5" Type="http://schemas.openxmlformats.org/officeDocument/2006/relationships/slideLayout" Target="../slideLayouts/slideLayout206.xml"/><Relationship Id="rId15" Type="http://schemas.openxmlformats.org/officeDocument/2006/relationships/theme" Target="../theme/theme18.xml"/><Relationship Id="rId10" Type="http://schemas.openxmlformats.org/officeDocument/2006/relationships/slideLayout" Target="../slideLayouts/slideLayout211.xml"/><Relationship Id="rId4" Type="http://schemas.openxmlformats.org/officeDocument/2006/relationships/slideLayout" Target="../slideLayouts/slideLayout205.xml"/><Relationship Id="rId9" Type="http://schemas.openxmlformats.org/officeDocument/2006/relationships/slideLayout" Target="../slideLayouts/slideLayout210.xml"/><Relationship Id="rId14" Type="http://schemas.openxmlformats.org/officeDocument/2006/relationships/slideLayout" Target="../slideLayouts/slideLayout215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3.xml"/><Relationship Id="rId3" Type="http://schemas.openxmlformats.org/officeDocument/2006/relationships/slideLayout" Target="../slideLayouts/slideLayout218.xml"/><Relationship Id="rId7" Type="http://schemas.openxmlformats.org/officeDocument/2006/relationships/slideLayout" Target="../slideLayouts/slideLayout222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17.xml"/><Relationship Id="rId1" Type="http://schemas.openxmlformats.org/officeDocument/2006/relationships/slideLayout" Target="../slideLayouts/slideLayout216.xml"/><Relationship Id="rId6" Type="http://schemas.openxmlformats.org/officeDocument/2006/relationships/slideLayout" Target="../slideLayouts/slideLayout221.xml"/><Relationship Id="rId11" Type="http://schemas.openxmlformats.org/officeDocument/2006/relationships/slideLayout" Target="../slideLayouts/slideLayout226.xml"/><Relationship Id="rId5" Type="http://schemas.openxmlformats.org/officeDocument/2006/relationships/slideLayout" Target="../slideLayouts/slideLayout220.xml"/><Relationship Id="rId10" Type="http://schemas.openxmlformats.org/officeDocument/2006/relationships/slideLayout" Target="../slideLayouts/slideLayout225.xml"/><Relationship Id="rId4" Type="http://schemas.openxmlformats.org/officeDocument/2006/relationships/slideLayout" Target="../slideLayouts/slideLayout219.xml"/><Relationship Id="rId9" Type="http://schemas.openxmlformats.org/officeDocument/2006/relationships/slideLayout" Target="../slideLayouts/slideLayout22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4.xml"/><Relationship Id="rId3" Type="http://schemas.openxmlformats.org/officeDocument/2006/relationships/slideLayout" Target="../slideLayouts/slideLayout229.xml"/><Relationship Id="rId7" Type="http://schemas.openxmlformats.org/officeDocument/2006/relationships/slideLayout" Target="../slideLayouts/slideLayout233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28.xml"/><Relationship Id="rId1" Type="http://schemas.openxmlformats.org/officeDocument/2006/relationships/slideLayout" Target="../slideLayouts/slideLayout227.xml"/><Relationship Id="rId6" Type="http://schemas.openxmlformats.org/officeDocument/2006/relationships/slideLayout" Target="../slideLayouts/slideLayout232.xml"/><Relationship Id="rId11" Type="http://schemas.openxmlformats.org/officeDocument/2006/relationships/slideLayout" Target="../slideLayouts/slideLayout237.xml"/><Relationship Id="rId5" Type="http://schemas.openxmlformats.org/officeDocument/2006/relationships/slideLayout" Target="../slideLayouts/slideLayout231.xml"/><Relationship Id="rId10" Type="http://schemas.openxmlformats.org/officeDocument/2006/relationships/slideLayout" Target="../slideLayouts/slideLayout236.xml"/><Relationship Id="rId4" Type="http://schemas.openxmlformats.org/officeDocument/2006/relationships/slideLayout" Target="../slideLayouts/slideLayout230.xml"/><Relationship Id="rId9" Type="http://schemas.openxmlformats.org/officeDocument/2006/relationships/slideLayout" Target="../slideLayouts/slideLayout235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5.xml"/><Relationship Id="rId13" Type="http://schemas.openxmlformats.org/officeDocument/2006/relationships/slideLayout" Target="../slideLayouts/slideLayout250.xml"/><Relationship Id="rId3" Type="http://schemas.openxmlformats.org/officeDocument/2006/relationships/slideLayout" Target="../slideLayouts/slideLayout240.xml"/><Relationship Id="rId7" Type="http://schemas.openxmlformats.org/officeDocument/2006/relationships/slideLayout" Target="../slideLayouts/slideLayout244.xml"/><Relationship Id="rId12" Type="http://schemas.openxmlformats.org/officeDocument/2006/relationships/slideLayout" Target="../slideLayouts/slideLayout249.xml"/><Relationship Id="rId2" Type="http://schemas.openxmlformats.org/officeDocument/2006/relationships/slideLayout" Target="../slideLayouts/slideLayout239.xml"/><Relationship Id="rId1" Type="http://schemas.openxmlformats.org/officeDocument/2006/relationships/slideLayout" Target="../slideLayouts/slideLayout238.xml"/><Relationship Id="rId6" Type="http://schemas.openxmlformats.org/officeDocument/2006/relationships/slideLayout" Target="../slideLayouts/slideLayout243.xml"/><Relationship Id="rId11" Type="http://schemas.openxmlformats.org/officeDocument/2006/relationships/slideLayout" Target="../slideLayouts/slideLayout248.xml"/><Relationship Id="rId5" Type="http://schemas.openxmlformats.org/officeDocument/2006/relationships/slideLayout" Target="../slideLayouts/slideLayout242.xml"/><Relationship Id="rId15" Type="http://schemas.openxmlformats.org/officeDocument/2006/relationships/theme" Target="../theme/theme21.xml"/><Relationship Id="rId10" Type="http://schemas.openxmlformats.org/officeDocument/2006/relationships/slideLayout" Target="../slideLayouts/slideLayout247.xml"/><Relationship Id="rId4" Type="http://schemas.openxmlformats.org/officeDocument/2006/relationships/slideLayout" Target="../slideLayouts/slideLayout241.xml"/><Relationship Id="rId9" Type="http://schemas.openxmlformats.org/officeDocument/2006/relationships/slideLayout" Target="../slideLayouts/slideLayout246.xml"/><Relationship Id="rId14" Type="http://schemas.openxmlformats.org/officeDocument/2006/relationships/slideLayout" Target="../slideLayouts/slideLayout251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9.xml"/><Relationship Id="rId13" Type="http://schemas.openxmlformats.org/officeDocument/2006/relationships/slideLayout" Target="../slideLayouts/slideLayout264.xml"/><Relationship Id="rId3" Type="http://schemas.openxmlformats.org/officeDocument/2006/relationships/slideLayout" Target="../slideLayouts/slideLayout254.xml"/><Relationship Id="rId7" Type="http://schemas.openxmlformats.org/officeDocument/2006/relationships/slideLayout" Target="../slideLayouts/slideLayout258.xml"/><Relationship Id="rId12" Type="http://schemas.openxmlformats.org/officeDocument/2006/relationships/slideLayout" Target="../slideLayouts/slideLayout263.xml"/><Relationship Id="rId2" Type="http://schemas.openxmlformats.org/officeDocument/2006/relationships/slideLayout" Target="../slideLayouts/slideLayout253.xml"/><Relationship Id="rId1" Type="http://schemas.openxmlformats.org/officeDocument/2006/relationships/slideLayout" Target="../slideLayouts/slideLayout252.xml"/><Relationship Id="rId6" Type="http://schemas.openxmlformats.org/officeDocument/2006/relationships/slideLayout" Target="../slideLayouts/slideLayout257.xml"/><Relationship Id="rId11" Type="http://schemas.openxmlformats.org/officeDocument/2006/relationships/slideLayout" Target="../slideLayouts/slideLayout262.xml"/><Relationship Id="rId5" Type="http://schemas.openxmlformats.org/officeDocument/2006/relationships/slideLayout" Target="../slideLayouts/slideLayout256.xml"/><Relationship Id="rId15" Type="http://schemas.openxmlformats.org/officeDocument/2006/relationships/theme" Target="../theme/theme22.xml"/><Relationship Id="rId10" Type="http://schemas.openxmlformats.org/officeDocument/2006/relationships/slideLayout" Target="../slideLayouts/slideLayout261.xml"/><Relationship Id="rId4" Type="http://schemas.openxmlformats.org/officeDocument/2006/relationships/slideLayout" Target="../slideLayouts/slideLayout255.xml"/><Relationship Id="rId9" Type="http://schemas.openxmlformats.org/officeDocument/2006/relationships/slideLayout" Target="../slideLayouts/slideLayout260.xml"/><Relationship Id="rId14" Type="http://schemas.openxmlformats.org/officeDocument/2006/relationships/slideLayout" Target="../slideLayouts/slideLayout265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3.xml"/><Relationship Id="rId13" Type="http://schemas.openxmlformats.org/officeDocument/2006/relationships/slideLayout" Target="../slideLayouts/slideLayout278.xml"/><Relationship Id="rId3" Type="http://schemas.openxmlformats.org/officeDocument/2006/relationships/slideLayout" Target="../slideLayouts/slideLayout268.xml"/><Relationship Id="rId7" Type="http://schemas.openxmlformats.org/officeDocument/2006/relationships/slideLayout" Target="../slideLayouts/slideLayout272.xml"/><Relationship Id="rId12" Type="http://schemas.openxmlformats.org/officeDocument/2006/relationships/slideLayout" Target="../slideLayouts/slideLayout277.xml"/><Relationship Id="rId2" Type="http://schemas.openxmlformats.org/officeDocument/2006/relationships/slideLayout" Target="../slideLayouts/slideLayout267.xml"/><Relationship Id="rId1" Type="http://schemas.openxmlformats.org/officeDocument/2006/relationships/slideLayout" Target="../slideLayouts/slideLayout266.xml"/><Relationship Id="rId6" Type="http://schemas.openxmlformats.org/officeDocument/2006/relationships/slideLayout" Target="../slideLayouts/slideLayout271.xml"/><Relationship Id="rId11" Type="http://schemas.openxmlformats.org/officeDocument/2006/relationships/slideLayout" Target="../slideLayouts/slideLayout276.xml"/><Relationship Id="rId5" Type="http://schemas.openxmlformats.org/officeDocument/2006/relationships/slideLayout" Target="../slideLayouts/slideLayout270.xml"/><Relationship Id="rId15" Type="http://schemas.openxmlformats.org/officeDocument/2006/relationships/theme" Target="../theme/theme23.xml"/><Relationship Id="rId10" Type="http://schemas.openxmlformats.org/officeDocument/2006/relationships/slideLayout" Target="../slideLayouts/slideLayout275.xml"/><Relationship Id="rId4" Type="http://schemas.openxmlformats.org/officeDocument/2006/relationships/slideLayout" Target="../slideLayouts/slideLayout269.xml"/><Relationship Id="rId9" Type="http://schemas.openxmlformats.org/officeDocument/2006/relationships/slideLayout" Target="../slideLayouts/slideLayout274.xml"/><Relationship Id="rId14" Type="http://schemas.openxmlformats.org/officeDocument/2006/relationships/slideLayout" Target="../slideLayouts/slideLayout279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7.xml"/><Relationship Id="rId13" Type="http://schemas.openxmlformats.org/officeDocument/2006/relationships/slideLayout" Target="../slideLayouts/slideLayout292.xml"/><Relationship Id="rId3" Type="http://schemas.openxmlformats.org/officeDocument/2006/relationships/slideLayout" Target="../slideLayouts/slideLayout282.xml"/><Relationship Id="rId7" Type="http://schemas.openxmlformats.org/officeDocument/2006/relationships/slideLayout" Target="../slideLayouts/slideLayout286.xml"/><Relationship Id="rId12" Type="http://schemas.openxmlformats.org/officeDocument/2006/relationships/slideLayout" Target="../slideLayouts/slideLayout291.xml"/><Relationship Id="rId2" Type="http://schemas.openxmlformats.org/officeDocument/2006/relationships/slideLayout" Target="../slideLayouts/slideLayout281.xml"/><Relationship Id="rId1" Type="http://schemas.openxmlformats.org/officeDocument/2006/relationships/slideLayout" Target="../slideLayouts/slideLayout280.xml"/><Relationship Id="rId6" Type="http://schemas.openxmlformats.org/officeDocument/2006/relationships/slideLayout" Target="../slideLayouts/slideLayout285.xml"/><Relationship Id="rId11" Type="http://schemas.openxmlformats.org/officeDocument/2006/relationships/slideLayout" Target="../slideLayouts/slideLayout290.xml"/><Relationship Id="rId5" Type="http://schemas.openxmlformats.org/officeDocument/2006/relationships/slideLayout" Target="../slideLayouts/slideLayout284.xml"/><Relationship Id="rId15" Type="http://schemas.openxmlformats.org/officeDocument/2006/relationships/theme" Target="../theme/theme24.xml"/><Relationship Id="rId10" Type="http://schemas.openxmlformats.org/officeDocument/2006/relationships/slideLayout" Target="../slideLayouts/slideLayout289.xml"/><Relationship Id="rId4" Type="http://schemas.openxmlformats.org/officeDocument/2006/relationships/slideLayout" Target="../slideLayouts/slideLayout283.xml"/><Relationship Id="rId9" Type="http://schemas.openxmlformats.org/officeDocument/2006/relationships/slideLayout" Target="../slideLayouts/slideLayout288.xml"/><Relationship Id="rId14" Type="http://schemas.openxmlformats.org/officeDocument/2006/relationships/slideLayout" Target="../slideLayouts/slideLayout293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1.xml"/><Relationship Id="rId13" Type="http://schemas.openxmlformats.org/officeDocument/2006/relationships/slideLayout" Target="../slideLayouts/slideLayout306.xml"/><Relationship Id="rId3" Type="http://schemas.openxmlformats.org/officeDocument/2006/relationships/slideLayout" Target="../slideLayouts/slideLayout296.xml"/><Relationship Id="rId7" Type="http://schemas.openxmlformats.org/officeDocument/2006/relationships/slideLayout" Target="../slideLayouts/slideLayout300.xml"/><Relationship Id="rId12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295.xml"/><Relationship Id="rId1" Type="http://schemas.openxmlformats.org/officeDocument/2006/relationships/slideLayout" Target="../slideLayouts/slideLayout294.xml"/><Relationship Id="rId6" Type="http://schemas.openxmlformats.org/officeDocument/2006/relationships/slideLayout" Target="../slideLayouts/slideLayout299.xml"/><Relationship Id="rId11" Type="http://schemas.openxmlformats.org/officeDocument/2006/relationships/slideLayout" Target="../slideLayouts/slideLayout304.xml"/><Relationship Id="rId5" Type="http://schemas.openxmlformats.org/officeDocument/2006/relationships/slideLayout" Target="../slideLayouts/slideLayout298.xml"/><Relationship Id="rId15" Type="http://schemas.openxmlformats.org/officeDocument/2006/relationships/theme" Target="../theme/theme25.xml"/><Relationship Id="rId10" Type="http://schemas.openxmlformats.org/officeDocument/2006/relationships/slideLayout" Target="../slideLayouts/slideLayout303.xml"/><Relationship Id="rId4" Type="http://schemas.openxmlformats.org/officeDocument/2006/relationships/slideLayout" Target="../slideLayouts/slideLayout297.xml"/><Relationship Id="rId9" Type="http://schemas.openxmlformats.org/officeDocument/2006/relationships/slideLayout" Target="../slideLayouts/slideLayout302.xml"/><Relationship Id="rId14" Type="http://schemas.openxmlformats.org/officeDocument/2006/relationships/slideLayout" Target="../slideLayouts/slideLayout307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5.xml"/><Relationship Id="rId13" Type="http://schemas.openxmlformats.org/officeDocument/2006/relationships/slideLayout" Target="../slideLayouts/slideLayout320.xml"/><Relationship Id="rId3" Type="http://schemas.openxmlformats.org/officeDocument/2006/relationships/slideLayout" Target="../slideLayouts/slideLayout310.xml"/><Relationship Id="rId7" Type="http://schemas.openxmlformats.org/officeDocument/2006/relationships/slideLayout" Target="../slideLayouts/slideLayout314.xml"/><Relationship Id="rId12" Type="http://schemas.openxmlformats.org/officeDocument/2006/relationships/slideLayout" Target="../slideLayouts/slideLayout319.xml"/><Relationship Id="rId2" Type="http://schemas.openxmlformats.org/officeDocument/2006/relationships/slideLayout" Target="../slideLayouts/slideLayout309.xml"/><Relationship Id="rId1" Type="http://schemas.openxmlformats.org/officeDocument/2006/relationships/slideLayout" Target="../slideLayouts/slideLayout308.xml"/><Relationship Id="rId6" Type="http://schemas.openxmlformats.org/officeDocument/2006/relationships/slideLayout" Target="../slideLayouts/slideLayout313.xml"/><Relationship Id="rId11" Type="http://schemas.openxmlformats.org/officeDocument/2006/relationships/slideLayout" Target="../slideLayouts/slideLayout318.xml"/><Relationship Id="rId5" Type="http://schemas.openxmlformats.org/officeDocument/2006/relationships/slideLayout" Target="../slideLayouts/slideLayout312.xml"/><Relationship Id="rId15" Type="http://schemas.openxmlformats.org/officeDocument/2006/relationships/theme" Target="../theme/theme26.xml"/><Relationship Id="rId10" Type="http://schemas.openxmlformats.org/officeDocument/2006/relationships/slideLayout" Target="../slideLayouts/slideLayout317.xml"/><Relationship Id="rId4" Type="http://schemas.openxmlformats.org/officeDocument/2006/relationships/slideLayout" Target="../slideLayouts/slideLayout311.xml"/><Relationship Id="rId9" Type="http://schemas.openxmlformats.org/officeDocument/2006/relationships/slideLayout" Target="../slideLayouts/slideLayout316.xml"/><Relationship Id="rId14" Type="http://schemas.openxmlformats.org/officeDocument/2006/relationships/slideLayout" Target="../slideLayouts/slideLayout321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9.xml"/><Relationship Id="rId13" Type="http://schemas.openxmlformats.org/officeDocument/2006/relationships/slideLayout" Target="../slideLayouts/slideLayout334.xml"/><Relationship Id="rId3" Type="http://schemas.openxmlformats.org/officeDocument/2006/relationships/slideLayout" Target="../slideLayouts/slideLayout324.xml"/><Relationship Id="rId7" Type="http://schemas.openxmlformats.org/officeDocument/2006/relationships/slideLayout" Target="../slideLayouts/slideLayout328.xml"/><Relationship Id="rId12" Type="http://schemas.openxmlformats.org/officeDocument/2006/relationships/slideLayout" Target="../slideLayouts/slideLayout333.xml"/><Relationship Id="rId2" Type="http://schemas.openxmlformats.org/officeDocument/2006/relationships/slideLayout" Target="../slideLayouts/slideLayout323.xml"/><Relationship Id="rId1" Type="http://schemas.openxmlformats.org/officeDocument/2006/relationships/slideLayout" Target="../slideLayouts/slideLayout322.xml"/><Relationship Id="rId6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32.xml"/><Relationship Id="rId5" Type="http://schemas.openxmlformats.org/officeDocument/2006/relationships/slideLayout" Target="../slideLayouts/slideLayout326.xml"/><Relationship Id="rId15" Type="http://schemas.openxmlformats.org/officeDocument/2006/relationships/theme" Target="../theme/theme27.xml"/><Relationship Id="rId10" Type="http://schemas.openxmlformats.org/officeDocument/2006/relationships/slideLayout" Target="../slideLayouts/slideLayout331.xml"/><Relationship Id="rId4" Type="http://schemas.openxmlformats.org/officeDocument/2006/relationships/slideLayout" Target="../slideLayouts/slideLayout325.xml"/><Relationship Id="rId9" Type="http://schemas.openxmlformats.org/officeDocument/2006/relationships/slideLayout" Target="../slideLayouts/slideLayout330.xml"/><Relationship Id="rId14" Type="http://schemas.openxmlformats.org/officeDocument/2006/relationships/slideLayout" Target="../slideLayouts/slideLayout335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3.xml"/><Relationship Id="rId13" Type="http://schemas.openxmlformats.org/officeDocument/2006/relationships/slideLayout" Target="../slideLayouts/slideLayout348.xml"/><Relationship Id="rId3" Type="http://schemas.openxmlformats.org/officeDocument/2006/relationships/slideLayout" Target="../slideLayouts/slideLayout338.xml"/><Relationship Id="rId7" Type="http://schemas.openxmlformats.org/officeDocument/2006/relationships/slideLayout" Target="../slideLayouts/slideLayout342.xml"/><Relationship Id="rId12" Type="http://schemas.openxmlformats.org/officeDocument/2006/relationships/slideLayout" Target="../slideLayouts/slideLayout347.xml"/><Relationship Id="rId2" Type="http://schemas.openxmlformats.org/officeDocument/2006/relationships/slideLayout" Target="../slideLayouts/slideLayout337.xml"/><Relationship Id="rId1" Type="http://schemas.openxmlformats.org/officeDocument/2006/relationships/slideLayout" Target="../slideLayouts/slideLayout336.xml"/><Relationship Id="rId6" Type="http://schemas.openxmlformats.org/officeDocument/2006/relationships/slideLayout" Target="../slideLayouts/slideLayout341.xml"/><Relationship Id="rId11" Type="http://schemas.openxmlformats.org/officeDocument/2006/relationships/slideLayout" Target="../slideLayouts/slideLayout346.xml"/><Relationship Id="rId5" Type="http://schemas.openxmlformats.org/officeDocument/2006/relationships/slideLayout" Target="../slideLayouts/slideLayout340.xml"/><Relationship Id="rId15" Type="http://schemas.openxmlformats.org/officeDocument/2006/relationships/theme" Target="../theme/theme28.xml"/><Relationship Id="rId10" Type="http://schemas.openxmlformats.org/officeDocument/2006/relationships/slideLayout" Target="../slideLayouts/slideLayout345.xml"/><Relationship Id="rId4" Type="http://schemas.openxmlformats.org/officeDocument/2006/relationships/slideLayout" Target="../slideLayouts/slideLayout339.xml"/><Relationship Id="rId9" Type="http://schemas.openxmlformats.org/officeDocument/2006/relationships/slideLayout" Target="../slideLayouts/slideLayout344.xml"/><Relationship Id="rId14" Type="http://schemas.openxmlformats.org/officeDocument/2006/relationships/slideLayout" Target="../slideLayouts/slideLayout349.xml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7.xml"/><Relationship Id="rId3" Type="http://schemas.openxmlformats.org/officeDocument/2006/relationships/slideLayout" Target="../slideLayouts/slideLayout352.xml"/><Relationship Id="rId7" Type="http://schemas.openxmlformats.org/officeDocument/2006/relationships/slideLayout" Target="../slideLayouts/slideLayout356.xml"/><Relationship Id="rId12" Type="http://schemas.openxmlformats.org/officeDocument/2006/relationships/theme" Target="../theme/theme29.xml"/><Relationship Id="rId2" Type="http://schemas.openxmlformats.org/officeDocument/2006/relationships/slideLayout" Target="../slideLayouts/slideLayout351.xml"/><Relationship Id="rId1" Type="http://schemas.openxmlformats.org/officeDocument/2006/relationships/slideLayout" Target="../slideLayouts/slideLayout350.xml"/><Relationship Id="rId6" Type="http://schemas.openxmlformats.org/officeDocument/2006/relationships/slideLayout" Target="../slideLayouts/slideLayout355.xml"/><Relationship Id="rId11" Type="http://schemas.openxmlformats.org/officeDocument/2006/relationships/slideLayout" Target="../slideLayouts/slideLayout360.xml"/><Relationship Id="rId5" Type="http://schemas.openxmlformats.org/officeDocument/2006/relationships/slideLayout" Target="../slideLayouts/slideLayout354.xml"/><Relationship Id="rId10" Type="http://schemas.openxmlformats.org/officeDocument/2006/relationships/slideLayout" Target="../slideLayouts/slideLayout359.xml"/><Relationship Id="rId4" Type="http://schemas.openxmlformats.org/officeDocument/2006/relationships/slideLayout" Target="../slideLayouts/slideLayout353.xml"/><Relationship Id="rId9" Type="http://schemas.openxmlformats.org/officeDocument/2006/relationships/slideLayout" Target="../slideLayouts/slideLayout35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8.xml"/><Relationship Id="rId13" Type="http://schemas.openxmlformats.org/officeDocument/2006/relationships/slideLayout" Target="../slideLayouts/slideLayout373.xml"/><Relationship Id="rId3" Type="http://schemas.openxmlformats.org/officeDocument/2006/relationships/slideLayout" Target="../slideLayouts/slideLayout363.xml"/><Relationship Id="rId7" Type="http://schemas.openxmlformats.org/officeDocument/2006/relationships/slideLayout" Target="../slideLayouts/slideLayout367.xml"/><Relationship Id="rId12" Type="http://schemas.openxmlformats.org/officeDocument/2006/relationships/slideLayout" Target="../slideLayouts/slideLayout372.xml"/><Relationship Id="rId2" Type="http://schemas.openxmlformats.org/officeDocument/2006/relationships/slideLayout" Target="../slideLayouts/slideLayout362.xml"/><Relationship Id="rId1" Type="http://schemas.openxmlformats.org/officeDocument/2006/relationships/slideLayout" Target="../slideLayouts/slideLayout361.xml"/><Relationship Id="rId6" Type="http://schemas.openxmlformats.org/officeDocument/2006/relationships/slideLayout" Target="../slideLayouts/slideLayout366.xml"/><Relationship Id="rId11" Type="http://schemas.openxmlformats.org/officeDocument/2006/relationships/slideLayout" Target="../slideLayouts/slideLayout371.xml"/><Relationship Id="rId5" Type="http://schemas.openxmlformats.org/officeDocument/2006/relationships/slideLayout" Target="../slideLayouts/slideLayout365.xml"/><Relationship Id="rId15" Type="http://schemas.openxmlformats.org/officeDocument/2006/relationships/theme" Target="../theme/theme30.xml"/><Relationship Id="rId10" Type="http://schemas.openxmlformats.org/officeDocument/2006/relationships/slideLayout" Target="../slideLayouts/slideLayout370.xml"/><Relationship Id="rId4" Type="http://schemas.openxmlformats.org/officeDocument/2006/relationships/slideLayout" Target="../slideLayouts/slideLayout364.xml"/><Relationship Id="rId9" Type="http://schemas.openxmlformats.org/officeDocument/2006/relationships/slideLayout" Target="../slideLayouts/slideLayout369.xml"/><Relationship Id="rId14" Type="http://schemas.openxmlformats.org/officeDocument/2006/relationships/slideLayout" Target="../slideLayouts/slideLayout374.xml"/></Relationships>
</file>

<file path=ppt/slideMasters/_rels/slideMaster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2.xml"/><Relationship Id="rId13" Type="http://schemas.openxmlformats.org/officeDocument/2006/relationships/slideLayout" Target="../slideLayouts/slideLayout387.xml"/><Relationship Id="rId3" Type="http://schemas.openxmlformats.org/officeDocument/2006/relationships/slideLayout" Target="../slideLayouts/slideLayout377.xml"/><Relationship Id="rId7" Type="http://schemas.openxmlformats.org/officeDocument/2006/relationships/slideLayout" Target="../slideLayouts/slideLayout381.xml"/><Relationship Id="rId12" Type="http://schemas.openxmlformats.org/officeDocument/2006/relationships/slideLayout" Target="../slideLayouts/slideLayout386.xml"/><Relationship Id="rId2" Type="http://schemas.openxmlformats.org/officeDocument/2006/relationships/slideLayout" Target="../slideLayouts/slideLayout376.xml"/><Relationship Id="rId1" Type="http://schemas.openxmlformats.org/officeDocument/2006/relationships/slideLayout" Target="../slideLayouts/slideLayout375.xml"/><Relationship Id="rId6" Type="http://schemas.openxmlformats.org/officeDocument/2006/relationships/slideLayout" Target="../slideLayouts/slideLayout380.xml"/><Relationship Id="rId11" Type="http://schemas.openxmlformats.org/officeDocument/2006/relationships/slideLayout" Target="../slideLayouts/slideLayout385.xml"/><Relationship Id="rId5" Type="http://schemas.openxmlformats.org/officeDocument/2006/relationships/slideLayout" Target="../slideLayouts/slideLayout379.xml"/><Relationship Id="rId15" Type="http://schemas.openxmlformats.org/officeDocument/2006/relationships/theme" Target="../theme/theme31.xml"/><Relationship Id="rId10" Type="http://schemas.openxmlformats.org/officeDocument/2006/relationships/slideLayout" Target="../slideLayouts/slideLayout384.xml"/><Relationship Id="rId4" Type="http://schemas.openxmlformats.org/officeDocument/2006/relationships/slideLayout" Target="../slideLayouts/slideLayout378.xml"/><Relationship Id="rId9" Type="http://schemas.openxmlformats.org/officeDocument/2006/relationships/slideLayout" Target="../slideLayouts/slideLayout383.xml"/><Relationship Id="rId14" Type="http://schemas.openxmlformats.org/officeDocument/2006/relationships/slideLayout" Target="../slideLayouts/slideLayout388.xml"/></Relationships>
</file>

<file path=ppt/slideMasters/_rels/slideMaster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6.xml"/><Relationship Id="rId13" Type="http://schemas.openxmlformats.org/officeDocument/2006/relationships/slideLayout" Target="../slideLayouts/slideLayout401.xml"/><Relationship Id="rId3" Type="http://schemas.openxmlformats.org/officeDocument/2006/relationships/slideLayout" Target="../slideLayouts/slideLayout391.xml"/><Relationship Id="rId7" Type="http://schemas.openxmlformats.org/officeDocument/2006/relationships/slideLayout" Target="../slideLayouts/slideLayout395.xml"/><Relationship Id="rId12" Type="http://schemas.openxmlformats.org/officeDocument/2006/relationships/slideLayout" Target="../slideLayouts/slideLayout400.xml"/><Relationship Id="rId2" Type="http://schemas.openxmlformats.org/officeDocument/2006/relationships/slideLayout" Target="../slideLayouts/slideLayout390.xml"/><Relationship Id="rId1" Type="http://schemas.openxmlformats.org/officeDocument/2006/relationships/slideLayout" Target="../slideLayouts/slideLayout389.xml"/><Relationship Id="rId6" Type="http://schemas.openxmlformats.org/officeDocument/2006/relationships/slideLayout" Target="../slideLayouts/slideLayout394.xml"/><Relationship Id="rId11" Type="http://schemas.openxmlformats.org/officeDocument/2006/relationships/slideLayout" Target="../slideLayouts/slideLayout399.xml"/><Relationship Id="rId5" Type="http://schemas.openxmlformats.org/officeDocument/2006/relationships/slideLayout" Target="../slideLayouts/slideLayout393.xml"/><Relationship Id="rId15" Type="http://schemas.openxmlformats.org/officeDocument/2006/relationships/theme" Target="../theme/theme32.xml"/><Relationship Id="rId10" Type="http://schemas.openxmlformats.org/officeDocument/2006/relationships/slideLayout" Target="../slideLayouts/slideLayout398.xml"/><Relationship Id="rId4" Type="http://schemas.openxmlformats.org/officeDocument/2006/relationships/slideLayout" Target="../slideLayouts/slideLayout392.xml"/><Relationship Id="rId9" Type="http://schemas.openxmlformats.org/officeDocument/2006/relationships/slideLayout" Target="../slideLayouts/slideLayout397.xml"/><Relationship Id="rId14" Type="http://schemas.openxmlformats.org/officeDocument/2006/relationships/slideLayout" Target="../slideLayouts/slideLayout402.xml"/></Relationships>
</file>

<file path=ppt/slideMasters/_rels/slideMaster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0.xml"/><Relationship Id="rId3" Type="http://schemas.openxmlformats.org/officeDocument/2006/relationships/slideLayout" Target="../slideLayouts/slideLayout405.xml"/><Relationship Id="rId7" Type="http://schemas.openxmlformats.org/officeDocument/2006/relationships/slideLayout" Target="../slideLayouts/slideLayout409.xml"/><Relationship Id="rId12" Type="http://schemas.openxmlformats.org/officeDocument/2006/relationships/theme" Target="../theme/theme33.xml"/><Relationship Id="rId2" Type="http://schemas.openxmlformats.org/officeDocument/2006/relationships/slideLayout" Target="../slideLayouts/slideLayout404.xml"/><Relationship Id="rId1" Type="http://schemas.openxmlformats.org/officeDocument/2006/relationships/slideLayout" Target="../slideLayouts/slideLayout403.xml"/><Relationship Id="rId6" Type="http://schemas.openxmlformats.org/officeDocument/2006/relationships/slideLayout" Target="../slideLayouts/slideLayout408.xml"/><Relationship Id="rId11" Type="http://schemas.openxmlformats.org/officeDocument/2006/relationships/slideLayout" Target="../slideLayouts/slideLayout413.xml"/><Relationship Id="rId5" Type="http://schemas.openxmlformats.org/officeDocument/2006/relationships/slideLayout" Target="../slideLayouts/slideLayout407.xml"/><Relationship Id="rId10" Type="http://schemas.openxmlformats.org/officeDocument/2006/relationships/slideLayout" Target="../slideLayouts/slideLayout412.xml"/><Relationship Id="rId4" Type="http://schemas.openxmlformats.org/officeDocument/2006/relationships/slideLayout" Target="../slideLayouts/slideLayout406.xml"/><Relationship Id="rId9" Type="http://schemas.openxmlformats.org/officeDocument/2006/relationships/slideLayout" Target="../slideLayouts/slideLayout411.xml"/></Relationships>
</file>

<file path=ppt/slideMasters/_rels/slideMaster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1.xml"/><Relationship Id="rId3" Type="http://schemas.openxmlformats.org/officeDocument/2006/relationships/slideLayout" Target="../slideLayouts/slideLayout416.xml"/><Relationship Id="rId7" Type="http://schemas.openxmlformats.org/officeDocument/2006/relationships/slideLayout" Target="../slideLayouts/slideLayout420.xml"/><Relationship Id="rId12" Type="http://schemas.openxmlformats.org/officeDocument/2006/relationships/theme" Target="../theme/theme34.xml"/><Relationship Id="rId2" Type="http://schemas.openxmlformats.org/officeDocument/2006/relationships/slideLayout" Target="../slideLayouts/slideLayout415.xml"/><Relationship Id="rId1" Type="http://schemas.openxmlformats.org/officeDocument/2006/relationships/slideLayout" Target="../slideLayouts/slideLayout414.xml"/><Relationship Id="rId6" Type="http://schemas.openxmlformats.org/officeDocument/2006/relationships/slideLayout" Target="../slideLayouts/slideLayout419.xml"/><Relationship Id="rId11" Type="http://schemas.openxmlformats.org/officeDocument/2006/relationships/slideLayout" Target="../slideLayouts/slideLayout424.xml"/><Relationship Id="rId5" Type="http://schemas.openxmlformats.org/officeDocument/2006/relationships/slideLayout" Target="../slideLayouts/slideLayout418.xml"/><Relationship Id="rId10" Type="http://schemas.openxmlformats.org/officeDocument/2006/relationships/slideLayout" Target="../slideLayouts/slideLayout423.xml"/><Relationship Id="rId4" Type="http://schemas.openxmlformats.org/officeDocument/2006/relationships/slideLayout" Target="../slideLayouts/slideLayout417.xml"/><Relationship Id="rId9" Type="http://schemas.openxmlformats.org/officeDocument/2006/relationships/slideLayout" Target="../slideLayouts/slideLayout4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theme" Target="../theme/theme9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EB66AE-6432-4FF5-8552-964853EBDB50}" type="datetimeFigureOut">
              <a:rPr lang="ru-RU" smtClean="0"/>
              <a:t>11.11.2021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C37D4-8BA1-4035-AD73-9C0FE0C809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53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59" r:id="rId6"/>
    <p:sldLayoutId id="2147483653" r:id="rId7"/>
    <p:sldLayoutId id="2147483656" r:id="rId8"/>
    <p:sldLayoutId id="2147483657" r:id="rId9"/>
    <p:sldLayoutId id="2147483658" r:id="rId10"/>
    <p:sldLayoutId id="214748366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9B7C3D-A868-40C6-B0D6-3EC8B6708B65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11/11/2021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ЦПО БГУЭП, 664003, г. Иркутск, ул. Ленина, 11, тел. (395-2) 255-894, 403-307, факс 24-13-86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3342C9-302F-4191-887A-D28E5CBCCBE8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6919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A6DBC4-6F8F-4C2B-B798-E55E000CD1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2733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A6DBC4-6F8F-4C2B-B798-E55E000CD1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9931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A47FD3-F132-4849-A815-72F84DDE0217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657D76-1BEF-4B71-A29B-64AEBC72204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3598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B66AE-6432-4FF5-8552-964853EBDB5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C37D4-8BA1-4035-AD73-9C0FE0C8098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8913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A6DBC4-6F8F-4C2B-B798-E55E000CD1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7143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A6DBC4-6F8F-4C2B-B798-E55E000CD1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3361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  <p:sldLayoutId id="2147483850" r:id="rId12"/>
    <p:sldLayoutId id="2147483851" r:id="rId13"/>
    <p:sldLayoutId id="2147483852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A6DBC4-6F8F-4C2B-B798-E55E000CD1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0004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  <p:sldLayoutId id="2147483865" r:id="rId12"/>
    <p:sldLayoutId id="2147483866" r:id="rId13"/>
    <p:sldLayoutId id="2147483867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A6DBC4-6F8F-4C2B-B798-E55E000CD1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8621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  <p:sldLayoutId id="2147483881" r:id="rId13"/>
    <p:sldLayoutId id="2147483882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A6DBC4-6F8F-4C2B-B798-E55E000CD1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5613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5" r:id="rId2"/>
    <p:sldLayoutId id="2147483886" r:id="rId3"/>
    <p:sldLayoutId id="2147483887" r:id="rId4"/>
    <p:sldLayoutId id="2147483888" r:id="rId5"/>
    <p:sldLayoutId id="2147483889" r:id="rId6"/>
    <p:sldLayoutId id="2147483890" r:id="rId7"/>
    <p:sldLayoutId id="2147483891" r:id="rId8"/>
    <p:sldLayoutId id="2147483892" r:id="rId9"/>
    <p:sldLayoutId id="2147483893" r:id="rId10"/>
    <p:sldLayoutId id="214748389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A6DBC4-6F8F-4C2B-B798-E55E000CD1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007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A6DBC4-6F8F-4C2B-B798-E55E000CD1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8457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899" r:id="rId4"/>
    <p:sldLayoutId id="2147483900" r:id="rId5"/>
    <p:sldLayoutId id="2147483901" r:id="rId6"/>
    <p:sldLayoutId id="2147483902" r:id="rId7"/>
    <p:sldLayoutId id="2147483903" r:id="rId8"/>
    <p:sldLayoutId id="2147483904" r:id="rId9"/>
    <p:sldLayoutId id="2147483905" r:id="rId10"/>
    <p:sldLayoutId id="214748390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A6DBC4-6F8F-4C2B-B798-E55E000CD1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9014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  <p:sldLayoutId id="2147483919" r:id="rId12"/>
    <p:sldLayoutId id="2147483920" r:id="rId13"/>
    <p:sldLayoutId id="2147483921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A6DBC4-6F8F-4C2B-B798-E55E000CD1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7181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  <p:sldLayoutId id="2147483934" r:id="rId12"/>
    <p:sldLayoutId id="2147483935" r:id="rId13"/>
    <p:sldLayoutId id="2147483936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A6DBC4-6F8F-4C2B-B798-E55E000CD1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988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  <p:sldLayoutId id="2147483964" r:id="rId12"/>
    <p:sldLayoutId id="2147483965" r:id="rId13"/>
    <p:sldLayoutId id="2147483966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A6DBC4-6F8F-4C2B-B798-E55E000CD1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8066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8" r:id="rId1"/>
    <p:sldLayoutId id="2147483969" r:id="rId2"/>
    <p:sldLayoutId id="2147483970" r:id="rId3"/>
    <p:sldLayoutId id="2147483971" r:id="rId4"/>
    <p:sldLayoutId id="2147483972" r:id="rId5"/>
    <p:sldLayoutId id="2147483973" r:id="rId6"/>
    <p:sldLayoutId id="2147483974" r:id="rId7"/>
    <p:sldLayoutId id="2147483975" r:id="rId8"/>
    <p:sldLayoutId id="2147483976" r:id="rId9"/>
    <p:sldLayoutId id="2147483977" r:id="rId10"/>
    <p:sldLayoutId id="2147483978" r:id="rId11"/>
    <p:sldLayoutId id="2147483979" r:id="rId12"/>
    <p:sldLayoutId id="2147483980" r:id="rId13"/>
    <p:sldLayoutId id="2147483981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A6DBC4-6F8F-4C2B-B798-E55E000CD1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4311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3995" r:id="rId13"/>
    <p:sldLayoutId id="2147483996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A6DBC4-6F8F-4C2B-B798-E55E000CD1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73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8" r:id="rId1"/>
    <p:sldLayoutId id="2147483999" r:id="rId2"/>
    <p:sldLayoutId id="2147484000" r:id="rId3"/>
    <p:sldLayoutId id="2147484001" r:id="rId4"/>
    <p:sldLayoutId id="2147484002" r:id="rId5"/>
    <p:sldLayoutId id="2147484003" r:id="rId6"/>
    <p:sldLayoutId id="2147484004" r:id="rId7"/>
    <p:sldLayoutId id="2147484005" r:id="rId8"/>
    <p:sldLayoutId id="2147484006" r:id="rId9"/>
    <p:sldLayoutId id="2147484007" r:id="rId10"/>
    <p:sldLayoutId id="2147484008" r:id="rId11"/>
    <p:sldLayoutId id="2147484009" r:id="rId12"/>
    <p:sldLayoutId id="2147484010" r:id="rId13"/>
    <p:sldLayoutId id="2147484011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A6DBC4-6F8F-4C2B-B798-E55E000CD1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9861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3" r:id="rId1"/>
    <p:sldLayoutId id="2147484014" r:id="rId2"/>
    <p:sldLayoutId id="2147484015" r:id="rId3"/>
    <p:sldLayoutId id="2147484016" r:id="rId4"/>
    <p:sldLayoutId id="2147484017" r:id="rId5"/>
    <p:sldLayoutId id="2147484018" r:id="rId6"/>
    <p:sldLayoutId id="2147484019" r:id="rId7"/>
    <p:sldLayoutId id="2147484020" r:id="rId8"/>
    <p:sldLayoutId id="2147484021" r:id="rId9"/>
    <p:sldLayoutId id="2147484022" r:id="rId10"/>
    <p:sldLayoutId id="2147484023" r:id="rId11"/>
    <p:sldLayoutId id="2147484024" r:id="rId12"/>
    <p:sldLayoutId id="2147484025" r:id="rId13"/>
    <p:sldLayoutId id="2147484026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A6DBC4-6F8F-4C2B-B798-E55E000CD1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4557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8" r:id="rId1"/>
    <p:sldLayoutId id="2147484029" r:id="rId2"/>
    <p:sldLayoutId id="2147484030" r:id="rId3"/>
    <p:sldLayoutId id="2147484031" r:id="rId4"/>
    <p:sldLayoutId id="2147484032" r:id="rId5"/>
    <p:sldLayoutId id="2147484033" r:id="rId6"/>
    <p:sldLayoutId id="2147484034" r:id="rId7"/>
    <p:sldLayoutId id="2147484035" r:id="rId8"/>
    <p:sldLayoutId id="2147484036" r:id="rId9"/>
    <p:sldLayoutId id="2147484037" r:id="rId10"/>
    <p:sldLayoutId id="2147484038" r:id="rId11"/>
    <p:sldLayoutId id="2147484039" r:id="rId12"/>
    <p:sldLayoutId id="2147484040" r:id="rId13"/>
    <p:sldLayoutId id="2147484041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B66AE-6432-4FF5-8552-964853EBDB5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C37D4-8BA1-4035-AD73-9C0FE0C8098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4163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3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B66AE-6432-4FF5-8552-964853EBDB5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C37D4-8BA1-4035-AD73-9C0FE0C8098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2209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A6DBC4-6F8F-4C2B-B798-E55E000CD1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3261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5" r:id="rId1"/>
    <p:sldLayoutId id="2147484056" r:id="rId2"/>
    <p:sldLayoutId id="2147484057" r:id="rId3"/>
    <p:sldLayoutId id="2147484058" r:id="rId4"/>
    <p:sldLayoutId id="2147484059" r:id="rId5"/>
    <p:sldLayoutId id="2147484060" r:id="rId6"/>
    <p:sldLayoutId id="2147484061" r:id="rId7"/>
    <p:sldLayoutId id="2147484062" r:id="rId8"/>
    <p:sldLayoutId id="2147484063" r:id="rId9"/>
    <p:sldLayoutId id="2147484064" r:id="rId10"/>
    <p:sldLayoutId id="2147484065" r:id="rId11"/>
    <p:sldLayoutId id="2147484066" r:id="rId12"/>
    <p:sldLayoutId id="2147484067" r:id="rId13"/>
    <p:sldLayoutId id="2147484068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A6DBC4-6F8F-4C2B-B798-E55E000CD1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0357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0" r:id="rId1"/>
    <p:sldLayoutId id="2147484071" r:id="rId2"/>
    <p:sldLayoutId id="2147484072" r:id="rId3"/>
    <p:sldLayoutId id="2147484073" r:id="rId4"/>
    <p:sldLayoutId id="2147484074" r:id="rId5"/>
    <p:sldLayoutId id="2147484075" r:id="rId6"/>
    <p:sldLayoutId id="2147484076" r:id="rId7"/>
    <p:sldLayoutId id="2147484077" r:id="rId8"/>
    <p:sldLayoutId id="2147484078" r:id="rId9"/>
    <p:sldLayoutId id="2147484079" r:id="rId10"/>
    <p:sldLayoutId id="2147484080" r:id="rId11"/>
    <p:sldLayoutId id="2147484081" r:id="rId12"/>
    <p:sldLayoutId id="2147484082" r:id="rId13"/>
    <p:sldLayoutId id="2147484083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A6DBC4-6F8F-4C2B-B798-E55E000CD1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2212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5" r:id="rId1"/>
    <p:sldLayoutId id="2147484086" r:id="rId2"/>
    <p:sldLayoutId id="2147484087" r:id="rId3"/>
    <p:sldLayoutId id="2147484088" r:id="rId4"/>
    <p:sldLayoutId id="2147484089" r:id="rId5"/>
    <p:sldLayoutId id="2147484090" r:id="rId6"/>
    <p:sldLayoutId id="2147484091" r:id="rId7"/>
    <p:sldLayoutId id="2147484092" r:id="rId8"/>
    <p:sldLayoutId id="2147484093" r:id="rId9"/>
    <p:sldLayoutId id="2147484094" r:id="rId10"/>
    <p:sldLayoutId id="2147484095" r:id="rId11"/>
    <p:sldLayoutId id="2147484096" r:id="rId12"/>
    <p:sldLayoutId id="2147484097" r:id="rId13"/>
    <p:sldLayoutId id="2147484098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B66AE-6432-4FF5-8552-964853EBDB5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C37D4-8BA1-4035-AD73-9C0FE0C8098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7556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0" r:id="rId1"/>
    <p:sldLayoutId id="2147484101" r:id="rId2"/>
    <p:sldLayoutId id="2147484102" r:id="rId3"/>
    <p:sldLayoutId id="2147484103" r:id="rId4"/>
    <p:sldLayoutId id="2147484104" r:id="rId5"/>
    <p:sldLayoutId id="2147484105" r:id="rId6"/>
    <p:sldLayoutId id="2147484106" r:id="rId7"/>
    <p:sldLayoutId id="2147484107" r:id="rId8"/>
    <p:sldLayoutId id="2147484108" r:id="rId9"/>
    <p:sldLayoutId id="2147484109" r:id="rId10"/>
    <p:sldLayoutId id="2147484110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A6DBC4-6F8F-4C2B-B798-E55E000CD1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7592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A6DBC4-6F8F-4C2B-B798-E55E000CD1A8}" type="datetime1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6114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A6DBC4-6F8F-4C2B-B798-E55E000CD1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19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B66AE-6432-4FF5-8552-964853EBDB5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C37D4-8BA1-4035-AD73-9C0FE0C8098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2088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A6DBC4-6F8F-4C2B-B798-E55E000CD1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7754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B66AE-6432-4FF5-8552-964853EBDB5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C37D4-8BA1-4035-AD73-9C0FE0C8098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3173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B66AE-6432-4FF5-8552-964853EBDB50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11.11.2021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1C37D4-8BA1-4035-AD73-9C0FE0C8098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1335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hyperlink" Target="http://ivo.garant.ru/#/document/73502465/entry/11000" TargetMode="External"/><Relationship Id="rId1" Type="http://schemas.openxmlformats.org/officeDocument/2006/relationships/slideLayout" Target="../slideLayouts/slideLayout96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85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4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6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hyperlink" Target="http://ivo.garant.ru/#/document/73502465/entry/100" TargetMode="Externa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73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9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4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4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hyperlink" Target="http://ivo.garant.ru/#/document/12138258/entry/0" TargetMode="External"/><Relationship Id="rId1" Type="http://schemas.openxmlformats.org/officeDocument/2006/relationships/slideLayout" Target="../slideLayouts/slideLayout96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hyperlink" Target="http://ivo.garant.ru/#/document/71730208/entry/3" TargetMode="External"/><Relationship Id="rId1" Type="http://schemas.openxmlformats.org/officeDocument/2006/relationships/slideLayout" Target="../slideLayouts/slideLayout96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96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96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6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9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4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96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hyperlink" Target="http://ivo.garant.ru/#/document/73502465/entry/900" TargetMode="External"/><Relationship Id="rId1" Type="http://schemas.openxmlformats.org/officeDocument/2006/relationships/slideLayout" Target="../slideLayouts/slideLayout96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5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96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hyperlink" Target="http://ivo.garant.ru/#/document/73502465/entry/16000" TargetMode="External"/><Relationship Id="rId2" Type="http://schemas.openxmlformats.org/officeDocument/2006/relationships/hyperlink" Target="http://ivo.garant.ru/#/document/73502465/entry/1600" TargetMode="Externa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87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hyperlink" Target="http://ivo.garant.ru/#/document/73502465/entry/21000" TargetMode="External"/><Relationship Id="rId2" Type="http://schemas.openxmlformats.org/officeDocument/2006/relationships/hyperlink" Target="http://ivo.garant.ru/#/document/73502465/entry/1600" TargetMode="External"/><Relationship Id="rId1" Type="http://schemas.openxmlformats.org/officeDocument/2006/relationships/slideLayout" Target="../slideLayouts/slideLayout96.xml"/><Relationship Id="rId4" Type="http://schemas.openxmlformats.org/officeDocument/2006/relationships/hyperlink" Target="http://ivo.garant.ru/#/document/73502465/entry/1000" TargetMode="Externa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6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hyperlink" Target="http://ivo.garant.ru/#/document/73502465/entry/21100" TargetMode="External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96.xml"/><Relationship Id="rId4" Type="http://schemas.openxmlformats.org/officeDocument/2006/relationships/hyperlink" Target="http://ivo.garant.ru/#/document/73502465/entry/21004" TargetMode="Externa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9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4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66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6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7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9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3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1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5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30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3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3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7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36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hyperlink" Target="&#1053;&#1055;&#1040;/&#1055;&#1088;&#1080;&#1082;&#1072;&#1079;%2037.docx" TargetMode="External"/><Relationship Id="rId1" Type="http://schemas.openxmlformats.org/officeDocument/2006/relationships/slideLayout" Target="../slideLayouts/slideLayout376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0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9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4CA5B3CA20D587049EFE5CC6EB555BDA2BC3F6078468857F9107C0E44922523B3F36EC3E4F3D1B0A3485E04275FD9B308556F60450E47DE6s0r2E" TargetMode="External"/><Relationship Id="rId1" Type="http://schemas.openxmlformats.org/officeDocument/2006/relationships/slideLayout" Target="../slideLayouts/slideLayout15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4CA5B3CA20D587049EFE5CC6EB555BDA2BC3F6078468857F9107C0E44922523B3F36EC3E4F3D1B0A3485E04275FD9B308556F60450E47DE6s0r2E" TargetMode="External"/><Relationship Id="rId1" Type="http://schemas.openxmlformats.org/officeDocument/2006/relationships/slideLayout" Target="../slideLayouts/slideLayout153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3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3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3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3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3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3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3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FF8888C5B3C7EE2A963B54FA2FAA2208B1B1198D20454654B24E4BAC0A6757DDD8F9626054A0005BA4427DD6A6846B5E63127CCE92A9ADF" TargetMode="External"/><Relationship Id="rId1" Type="http://schemas.openxmlformats.org/officeDocument/2006/relationships/slideLayout" Target="../slideLayouts/slideLayout15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3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endery.ru/forum/viewtopic.php?f=521610&amp;t=2043451" TargetMode="External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3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endery.ru/forum/viewtopic.php?f=521610&amp;t=2044880" TargetMode="External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endery.ru/forum/viewtopic.php?f=521610&amp;t=2052700" TargetMode="External"/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endery.ru/forum/viewtopic.php?f=521610&amp;t=2052700" TargetMode="External"/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14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4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4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27.xml"/><Relationship Id="rId4" Type="http://schemas.openxmlformats.org/officeDocument/2006/relationships/image" Target="../media/image3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6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7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20CF9FD6BB136B9B71CE268B049BFD57EE082AAF4FFB7F0B9D6FF43C32B546BFE1AB98DD092C120052B3D52D80B2C0E4DB02244E8EEFD40ER3lAC" TargetMode="External"/><Relationship Id="rId1" Type="http://schemas.openxmlformats.org/officeDocument/2006/relationships/slideLayout" Target="../slideLayouts/slideLayout20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s://e.goszakaz-vo.ru/npd-doc?npmid=99&amp;npid=564814270&amp;anchor=ZAP21NG3E6#ZAP21NG3E6" TargetMode="External"/><Relationship Id="rId1" Type="http://schemas.openxmlformats.org/officeDocument/2006/relationships/slideLayout" Target="../slideLayouts/slideLayout18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0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0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5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6.xml"/><Relationship Id="rId4" Type="http://schemas.openxmlformats.org/officeDocument/2006/relationships/image" Target="../media/image48.emf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96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5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26.xml"/><Relationship Id="rId5" Type="http://schemas.openxmlformats.org/officeDocument/2006/relationships/image" Target="../media/image54.jpg"/><Relationship Id="rId4" Type="http://schemas.openxmlformats.org/officeDocument/2006/relationships/image" Target="../media/image3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6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6.xml"/><Relationship Id="rId4" Type="http://schemas.openxmlformats.org/officeDocument/2006/relationships/image" Target="../media/image3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6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6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96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hyperlink" Target="http://ivo.garant.ru/#/document/73502465/entry/2000" TargetMode="External"/><Relationship Id="rId2" Type="http://schemas.openxmlformats.org/officeDocument/2006/relationships/hyperlink" Target="http://ivo.garant.ru/#/document/73502465/entry/1000" TargetMode="External"/><Relationship Id="rId1" Type="http://schemas.openxmlformats.org/officeDocument/2006/relationships/slideLayout" Target="../slideLayouts/slideLayout96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7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6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hyperlink" Target="http://ivo.garant.ru/#/document/73502465/entry/1005" TargetMode="External"/><Relationship Id="rId1" Type="http://schemas.openxmlformats.org/officeDocument/2006/relationships/slideLayout" Target="../slideLayouts/slideLayout96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hyperlink" Target="https://www.gks.ru/dbscripts/cbsd/DBInet.cgi?pl=9460004" TargetMode="External"/><Relationship Id="rId1" Type="http://schemas.openxmlformats.org/officeDocument/2006/relationships/slideLayout" Target="../slideLayouts/slideLayout5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3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hyperlink" Target="https://economy.gov.ru/material/directions/makroec/prognozy_socialno_ekonomicheskogo_razvitiya/prognoz_socialno_ekonomicheskogo_razvitiya_rf_na_period_do_2024_goda_.html" TargetMode="External"/><Relationship Id="rId1" Type="http://schemas.openxmlformats.org/officeDocument/2006/relationships/slideLayout" Target="../slideLayouts/slideLayout5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975449"/>
            <a:ext cx="9144000" cy="1534513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Arial Black" panose="020B0A04020102020204" pitchFamily="34" charset="0"/>
              </a:rPr>
              <a:t>РЕФОРМА </a:t>
            </a:r>
            <a:r>
              <a:rPr lang="ru-RU" sz="3200" dirty="0">
                <a:latin typeface="Arial Black" panose="020B0A04020102020204" pitchFamily="34" charset="0"/>
              </a:rPr>
              <a:t>СТРОИТЕЛЬНЫХ ЗАКУПОК: </a:t>
            </a:r>
            <a:r>
              <a:rPr lang="ru-RU" sz="3200" dirty="0" smtClean="0">
                <a:latin typeface="Arial Black" panose="020B0A04020102020204" pitchFamily="34" charset="0"/>
              </a:rPr>
              <a:t/>
            </a:r>
            <a:br>
              <a:rPr lang="ru-RU" sz="3200" dirty="0" smtClean="0">
                <a:latin typeface="Arial Black" panose="020B0A04020102020204" pitchFamily="34" charset="0"/>
              </a:rPr>
            </a:br>
            <a:r>
              <a:rPr lang="ru-RU" sz="3200" dirty="0" smtClean="0">
                <a:latin typeface="Arial Black" panose="020B0A04020102020204" pitchFamily="34" charset="0"/>
              </a:rPr>
              <a:t>опыт</a:t>
            </a:r>
            <a:r>
              <a:rPr lang="ru-RU" sz="3200" dirty="0">
                <a:latin typeface="Arial Black" panose="020B0A04020102020204" pitchFamily="34" charset="0"/>
              </a:rPr>
              <a:t>, квалификация, результат</a:t>
            </a:r>
            <a:endParaRPr lang="ru-RU" sz="3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prstClr val="black">
                    <a:lumMod val="65000"/>
                    <a:lumOff val="35000"/>
                  </a:prstClr>
                </a:solidFill>
                <a:latin typeface="Century" panose="02040604050505020304" pitchFamily="18" charset="0"/>
              </a:rPr>
              <a:t>Дорошенко Татьяна Геннадьевна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" panose="02040604050505020304" pitchFamily="18" charset="0"/>
              </a:rPr>
              <a:t>к.э.н. директор , ЦПО БГУ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" panose="02040604050505020304" pitchFamily="18" charset="0"/>
              </a:rPr>
              <a:t>E-mail</a:t>
            </a:r>
            <a:r>
              <a:rPr lang="ru-RU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" panose="02040604050505020304" pitchFamily="18" charset="0"/>
              </a:rPr>
              <a:t>:</a:t>
            </a:r>
            <a:r>
              <a:rPr 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" panose="02040604050505020304" pitchFamily="18" charset="0"/>
              </a:rPr>
              <a:t> </a:t>
            </a: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Century" panose="02040604050505020304" pitchFamily="18" charset="0"/>
              </a:rPr>
              <a:t>mail</a:t>
            </a:r>
            <a:r>
              <a:rPr 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" panose="02040604050505020304" pitchFamily="18" charset="0"/>
              </a:rPr>
              <a:t>@cpo.irk.ru</a:t>
            </a:r>
            <a:endParaRPr lang="ru-RU" sz="2000" dirty="0">
              <a:solidFill>
                <a:prstClr val="black">
                  <a:lumMod val="65000"/>
                  <a:lumOff val="35000"/>
                </a:prstClr>
              </a:solidFill>
              <a:latin typeface="Century" panose="02040604050505020304" pitchFamily="18" charset="0"/>
            </a:endParaRP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" panose="02040604050505020304" pitchFamily="18" charset="0"/>
              </a:rPr>
              <a:t>Тел.: 8 (3952) </a:t>
            </a:r>
            <a:r>
              <a:rPr 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" panose="02040604050505020304" pitchFamily="18" charset="0"/>
              </a:rPr>
              <a:t>52</a:t>
            </a:r>
            <a:r>
              <a:rPr lang="ru-RU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" panose="02040604050505020304" pitchFamily="18" charset="0"/>
              </a:rPr>
              <a:t>-</a:t>
            </a:r>
            <a:r>
              <a:rPr 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" panose="02040604050505020304" pitchFamily="18" charset="0"/>
              </a:rPr>
              <a:t>26-28</a:t>
            </a:r>
            <a:r>
              <a:rPr lang="ru-RU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" panose="02040604050505020304" pitchFamily="18" charset="0"/>
              </a:rPr>
              <a:t>, 403-307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" panose="02040604050505020304" pitchFamily="18" charset="0"/>
              </a:rPr>
              <a:t>Сайт: </a:t>
            </a:r>
            <a:r>
              <a:rPr 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" panose="02040604050505020304" pitchFamily="18" charset="0"/>
              </a:rPr>
              <a:t>cpo.irk.ru</a:t>
            </a:r>
            <a:endParaRPr lang="ru-RU" sz="2000" dirty="0">
              <a:solidFill>
                <a:prstClr val="black">
                  <a:lumMod val="65000"/>
                  <a:lumOff val="35000"/>
                </a:prstClr>
              </a:solidFill>
              <a:latin typeface="Century" panose="020406040505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9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6621" y="433324"/>
            <a:ext cx="9327292" cy="512305"/>
          </a:xfrm>
        </p:spPr>
        <p:txBody>
          <a:bodyPr/>
          <a:lstStyle/>
          <a:p>
            <a:r>
              <a:rPr lang="ru-RU" dirty="0" smtClean="0"/>
              <a:t>Открытый аукцион в электронной форме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321945" y="1662546"/>
          <a:ext cx="11870055" cy="50149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4349">
                  <a:extLst>
                    <a:ext uri="{9D8B030D-6E8A-4147-A177-3AD203B41FA5}">
                      <a16:colId xmlns:a16="http://schemas.microsoft.com/office/drawing/2014/main" val="3445875460"/>
                    </a:ext>
                  </a:extLst>
                </a:gridCol>
                <a:gridCol w="3948545">
                  <a:extLst>
                    <a:ext uri="{9D8B030D-6E8A-4147-A177-3AD203B41FA5}">
                      <a16:colId xmlns:a16="http://schemas.microsoft.com/office/drawing/2014/main" val="3173900146"/>
                    </a:ext>
                  </a:extLst>
                </a:gridCol>
                <a:gridCol w="4297161">
                  <a:extLst>
                    <a:ext uri="{9D8B030D-6E8A-4147-A177-3AD203B41FA5}">
                      <a16:colId xmlns:a16="http://schemas.microsoft.com/office/drawing/2014/main" val="530782452"/>
                    </a:ext>
                  </a:extLst>
                </a:gridCol>
              </a:tblGrid>
              <a:tr h="47341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До 31.12.2021 г.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С 01.01.2022 г.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6791809"/>
                  </a:ext>
                </a:extLst>
              </a:tr>
              <a:tr h="42353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Направление заказчику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en-US" sz="1600" baseline="0" dirty="0" smtClean="0"/>
                        <a:t>I </a:t>
                      </a:r>
                      <a:r>
                        <a:rPr lang="ru-RU" sz="1600" baseline="0" dirty="0" smtClean="0"/>
                        <a:t>части заявок на рассмотрение ОЭП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В течение 1 рабочего дня с даты окончания СПЗ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9175050"/>
                  </a:ext>
                </a:extLst>
              </a:tr>
              <a:tr h="42353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Срок рассмотрения </a:t>
                      </a:r>
                      <a:r>
                        <a:rPr lang="en-US" sz="1600" dirty="0" smtClean="0"/>
                        <a:t>I</a:t>
                      </a:r>
                      <a:r>
                        <a:rPr lang="ru-RU" sz="1600" baseline="0" dirty="0" smtClean="0"/>
                        <a:t> части заявки (Р</a:t>
                      </a:r>
                      <a:r>
                        <a:rPr lang="en-US" sz="1600" dirty="0" smtClean="0"/>
                        <a:t>I</a:t>
                      </a:r>
                      <a:r>
                        <a:rPr lang="ru-RU" sz="1600" baseline="0" dirty="0" smtClean="0"/>
                        <a:t>ЧЗ)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Не более  3 рабочих дней (не более 1 рабочего дня, если Н(М)ЦК ≤ 300 млн. руб.)  до окончания СПЗ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6117423"/>
                  </a:ext>
                </a:extLst>
              </a:tr>
              <a:tr h="72403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АУКЦИОН(торг)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Следующий  рабочий день с даты окончания РIЧЗ</a:t>
                      </a:r>
                    </a:p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Время подачи ЦП – 10 минут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Через 2 часа с момента окончания СПЗ</a:t>
                      </a:r>
                    </a:p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Время подачи ЦП – 4 минуты</a:t>
                      </a:r>
                    </a:p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Продолжительность не более 5 часов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760584"/>
                  </a:ext>
                </a:extLst>
              </a:tr>
              <a:tr h="42353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Протокол проведения</a:t>
                      </a:r>
                      <a:br>
                        <a:rPr lang="ru-RU" sz="1600" dirty="0" smtClean="0"/>
                      </a:br>
                      <a:r>
                        <a:rPr lang="ru-RU" sz="1600" dirty="0" smtClean="0"/>
                        <a:t>аукциона размещается ОЭП 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в </a:t>
                      </a:r>
                      <a:r>
                        <a:rPr lang="ru-RU" sz="1600" dirty="0" err="1" smtClean="0">
                          <a:solidFill>
                            <a:srgbClr val="002060"/>
                          </a:solidFill>
                        </a:rPr>
                        <a:t>теч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. 30 мин. после окончания аукциона на ЭП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В теч.1 часа после окончания аукциона на ЭП и в ЕИС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242951"/>
                  </a:ext>
                </a:extLst>
              </a:tr>
              <a:tr h="42353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Срок рассмотрения II части заявки (РIIЧЗ) 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Не более  3 рабочих дней с даты Аукциона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</a:rPr>
                        <a:t>    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(max 10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заявок) 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Не более  2 рабочих дней с даты окончания СПЗ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(все заявки) 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8566477"/>
                  </a:ext>
                </a:extLst>
              </a:tr>
              <a:tr h="42353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Размещение протокола подведения итогов </a:t>
                      </a:r>
                      <a:r>
                        <a:rPr lang="ru-RU" sz="1600" baseline="0" dirty="0" smtClean="0"/>
                        <a:t> в ЕИС и ЭП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В дату окончания Р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II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ЧЗ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</a:rPr>
                        <a:t>В дату окончания рассмотрения заявок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240477"/>
                  </a:ext>
                </a:extLst>
              </a:tr>
              <a:tr h="42353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Заключение контракта с победителем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не ранее 10 дней с даты размещения в ЕИС протокола подведения итогов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6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46649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303471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7092" y="259618"/>
            <a:ext cx="9617494" cy="7925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dirty="0"/>
              <a:t>I. </a:t>
            </a:r>
            <a:r>
              <a:rPr lang="ru-RU" sz="2400" dirty="0"/>
              <a:t>Общие положения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0842" y="2565400"/>
            <a:ext cx="23029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Результат определения НМЦК оформляется заказчиком в виде протокола. Рекомендуемый образец такого протокола приведен в 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Приложении N 1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к Порядку.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974850" y="2108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2241" y="1251872"/>
            <a:ext cx="8639175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0165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708053" y="234565"/>
            <a:ext cx="10081798" cy="7925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2800" b="1" dirty="0">
                <a:latin typeface="Century" panose="02040604050505020304" pitchFamily="18" charset="0"/>
              </a:rPr>
              <a:t>Приложение № 3 к конкурсной документации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530858" y="1270830"/>
            <a:ext cx="9402379" cy="3891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Протокол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начальной (максимальной) цены контракта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Объект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закупки</a:t>
            </a: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Начальная (максимальная) цена контракта составляет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195 692 867,00</a:t>
            </a:r>
            <a:r>
              <a:rPr kumimoji="0" lang="ru-RU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(Сто девяносто пять миллионов шестьсот девяносто две тысячи восемьсот шестьдесят семь рублей 00 копеек)                                                                                              ­­­­­­­­­­­­                                                                     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(сумма цифрами и прописью)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начальная  (максимальная)  цена  контракта  включает  в  себя  расходы  на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1.Затраты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подготовку территории;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2.Затраты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выполнение строительно-монтажных работ;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3.Затраты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энергетическое хозяйство;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4.Затраты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устройство сетей связи;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5.Затраты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выполнение пусконаладочных работ;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6.Затраты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производство работ в зимнее время;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7.Затраты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утилизацию мусора;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8.Затраты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непредвиденные работы;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9.Затраты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 уплате НДС-20%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Приложение: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Расчет начальной (максимальной) цены контракта.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45698" y="5215643"/>
            <a:ext cx="877269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Расчет начальной (максимальной) цены контракта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осуществлении закупок на выполнение подрядных работ по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строительству, реконструкции, капитальному ремонту, сносу объектов капитального строительства, работам по сохранению объектов культурного наследия (памятников истории и культуры) народов Российской Федерации и выполнению строительных работ в отношении объектов, не являющихся объектами капитального строительства</a:t>
            </a:r>
          </a:p>
        </p:txBody>
      </p:sp>
    </p:spTree>
    <p:extLst>
      <p:ext uri="{BB962C8B-B14F-4D97-AF65-F5344CB8AC3E}">
        <p14:creationId xmlns:p14="http://schemas.microsoft.com/office/powerpoint/2010/main" val="355585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293927" y="5885410"/>
            <a:ext cx="1676400" cy="8845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6255" y="5885411"/>
            <a:ext cx="1213658" cy="8845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708053" y="234565"/>
            <a:ext cx="10081798" cy="7925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2800" b="1" dirty="0">
                <a:latin typeface="Century" panose="02040604050505020304" pitchFamily="18" charset="0"/>
              </a:rPr>
              <a:t>Приложение № 3 к конкурсной документации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4799" y="1215280"/>
            <a:ext cx="10343803" cy="863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8335" marR="0" lvl="0" indent="0" algn="l" defTabSz="457200" rtl="0" eaLnBrk="1" fontAlgn="auto" latinLnBrk="0" hangingPunct="1">
              <a:lnSpc>
                <a:spcPct val="115000"/>
              </a:lnSpc>
              <a:spcBef>
                <a:spcPts val="4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Основания для расчета: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391795" lvl="1" indent="-285750" algn="just" defTabSz="457200" rtl="0" eaLnBrk="1" fontAlgn="auto" latinLnBrk="0" hangingPunct="1">
              <a:lnSpc>
                <a:spcPct val="115000"/>
              </a:lnSpc>
              <a:spcBef>
                <a:spcPts val="10"/>
              </a:spcBef>
              <a:spcAft>
                <a:spcPts val="0"/>
              </a:spcAft>
              <a:buClrTx/>
              <a:buSzPts val="1050"/>
              <a:buFont typeface="+mj-lt"/>
              <a:buAutoNum type="arabicPeriod"/>
              <a:tabLst>
                <a:tab pos="904875" algn="l"/>
                <a:tab pos="4685665" algn="l"/>
                <a:tab pos="5464175" algn="l"/>
              </a:tabLst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 об утверждении проектной документации, включая сводный сметный расчет стоимости строительства</a:t>
            </a:r>
            <a:r>
              <a:rPr kumimoji="0" lang="ru-RU" sz="105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объекта,</a:t>
            </a:r>
            <a:r>
              <a:rPr kumimoji="0" lang="ru-RU" sz="105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kumimoji="0" lang="ru-RU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r>
              <a:rPr kumimoji="0" lang="ru-RU" sz="1050" b="0" i="0" u="none" strike="noStrike" kern="1200" cap="none" spc="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0" lvl="1" indent="-285750" algn="just" defTabSz="457200" rtl="0" eaLnBrk="1" fontAlgn="auto" latinLnBrk="0" hangingPunct="1">
              <a:lnSpc>
                <a:spcPts val="1605"/>
              </a:lnSpc>
              <a:spcBef>
                <a:spcPts val="0"/>
              </a:spcBef>
              <a:spcAft>
                <a:spcPts val="0"/>
              </a:spcAft>
              <a:buClrTx/>
              <a:buSzPts val="1050"/>
              <a:buFont typeface="+mj-lt"/>
              <a:buAutoNum type="arabicPeriod"/>
              <a:tabLst>
                <a:tab pos="630555" algn="l"/>
                <a:tab pos="900430" algn="l"/>
                <a:tab pos="5407660" algn="l"/>
              </a:tabLst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Заключение государственной</a:t>
            </a:r>
            <a:r>
              <a:rPr kumimoji="0" lang="ru-RU" sz="105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экспертизы</a:t>
            </a:r>
            <a:r>
              <a:rPr kumimoji="0" lang="ru-RU" sz="105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kumimoji="0" lang="ru-RU" sz="105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r>
              <a:rPr kumimoji="0" lang="ru-RU" sz="105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387985" lvl="1" indent="-285750" algn="just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Pts val="1050"/>
              <a:buFont typeface="+mj-lt"/>
              <a:buAutoNum type="arabicPeriod"/>
              <a:tabLst>
                <a:tab pos="900430" algn="l"/>
                <a:tab pos="2287905" algn="l"/>
                <a:tab pos="3116580" algn="l"/>
                <a:tab pos="3949700" algn="l"/>
                <a:tab pos="4666615" algn="l"/>
                <a:tab pos="5204460" algn="l"/>
              </a:tabLst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Утвержденный сводный сметный </a:t>
            </a:r>
            <a:r>
              <a:rPr kumimoji="0" lang="ru-RU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  <a: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(руб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957435" y="2079106"/>
          <a:ext cx="10647133" cy="4690872"/>
        </p:xfrm>
        <a:graphic>
          <a:graphicData uri="http://schemas.openxmlformats.org/drawingml/2006/table">
            <a:tbl>
              <a:tblPr/>
              <a:tblGrid>
                <a:gridCol w="2278285">
                  <a:extLst>
                    <a:ext uri="{9D8B030D-6E8A-4147-A177-3AD203B41FA5}">
                      <a16:colId xmlns:a16="http://schemas.microsoft.com/office/drawing/2014/main" val="1185126692"/>
                    </a:ext>
                  </a:extLst>
                </a:gridCol>
                <a:gridCol w="1877833">
                  <a:extLst>
                    <a:ext uri="{9D8B030D-6E8A-4147-A177-3AD203B41FA5}">
                      <a16:colId xmlns:a16="http://schemas.microsoft.com/office/drawing/2014/main" val="2278663230"/>
                    </a:ext>
                  </a:extLst>
                </a:gridCol>
                <a:gridCol w="1411871">
                  <a:extLst>
                    <a:ext uri="{9D8B030D-6E8A-4147-A177-3AD203B41FA5}">
                      <a16:colId xmlns:a16="http://schemas.microsoft.com/office/drawing/2014/main" val="1743979961"/>
                    </a:ext>
                  </a:extLst>
                </a:gridCol>
                <a:gridCol w="1932562">
                  <a:extLst>
                    <a:ext uri="{9D8B030D-6E8A-4147-A177-3AD203B41FA5}">
                      <a16:colId xmlns:a16="http://schemas.microsoft.com/office/drawing/2014/main" val="3496177118"/>
                    </a:ext>
                  </a:extLst>
                </a:gridCol>
                <a:gridCol w="1408765">
                  <a:extLst>
                    <a:ext uri="{9D8B030D-6E8A-4147-A177-3AD203B41FA5}">
                      <a16:colId xmlns:a16="http://schemas.microsoft.com/office/drawing/2014/main" val="3878322994"/>
                    </a:ext>
                  </a:extLst>
                </a:gridCol>
                <a:gridCol w="1737817">
                  <a:extLst>
                    <a:ext uri="{9D8B030D-6E8A-4147-A177-3AD203B41FA5}">
                      <a16:colId xmlns:a16="http://schemas.microsoft.com/office/drawing/2014/main" val="1947959239"/>
                    </a:ext>
                  </a:extLst>
                </a:gridCol>
              </a:tblGrid>
              <a:tr h="10166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r>
                        <a:rPr lang="en-US" sz="1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абот</a:t>
                      </a: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en-US" sz="1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затрат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marR="86360" indent="2540" algn="ctr">
                        <a:lnSpc>
                          <a:spcPct val="115000"/>
                        </a:lnSpc>
                        <a:spcBef>
                          <a:spcPts val="54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Стоимость работ в ценах на дату утверждения сметной </a:t>
                      </a: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документации</a:t>
                      </a:r>
                      <a:r>
                        <a:rPr lang="ru-RU" sz="1000" b="1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b="1" spc="-2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en-US" sz="1000" b="1" spc="-2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квартал</a:t>
                      </a:r>
                      <a:r>
                        <a:rPr lang="en-US" sz="1000" b="1" spc="0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1" u="sng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2715" marR="123825" indent="635" algn="ctr">
                        <a:lnSpc>
                          <a:spcPct val="115000"/>
                        </a:lnSpc>
                        <a:spcBef>
                          <a:spcPts val="885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</a:t>
                      </a:r>
                      <a:r>
                        <a:rPr lang="en-US" sz="1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фактической</a:t>
                      </a: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инфляции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660" marR="63500" indent="6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Стоимость работ в ценах на дату формирования начальной (максимальной) цены</a:t>
                      </a:r>
                      <a:r>
                        <a:rPr lang="ru-RU" sz="1000" b="1" spc="-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контракта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154305" marR="116205" indent="-285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85190" algn="l"/>
                        </a:tabLst>
                      </a:pPr>
                      <a:r>
                        <a:rPr lang="ru-RU" sz="1000" b="1" u="none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</a:t>
                      </a:r>
                      <a:r>
                        <a:rPr lang="ru-RU" sz="1000" b="1" u="none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1" u="none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2020г</a:t>
                      </a:r>
                      <a:endParaRPr lang="ru-RU" sz="1000" b="1" u="none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</a:t>
                      </a: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прогнозный инфляции </a:t>
                      </a:r>
                      <a:r>
                        <a:rPr lang="ru-RU" sz="1000" b="1" spc="-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</a:t>
                      </a: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 выполнения работ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8265" marR="79375" indent="1905" algn="ctr">
                        <a:lnSpc>
                          <a:spcPct val="115000"/>
                        </a:lnSpc>
                        <a:spcBef>
                          <a:spcPts val="66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Начальная (максимальная) цена контракта с учетом индекса прогнозной инфляции на период выполнения работ</a:t>
                      </a:r>
                      <a:endParaRPr lang="ru-RU" sz="1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0693240"/>
                  </a:ext>
                </a:extLst>
              </a:tr>
              <a:tr h="128375">
                <a:tc>
                  <a:txBody>
                    <a:bodyPr/>
                    <a:lstStyle/>
                    <a:p>
                      <a:pPr marL="44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0365177"/>
                  </a:ext>
                </a:extLst>
              </a:tr>
              <a:tr h="265374">
                <a:tc>
                  <a:txBody>
                    <a:bodyPr/>
                    <a:lstStyle/>
                    <a:p>
                      <a:pPr marL="158115" marR="141605" indent="164465" algn="ctr">
                        <a:lnSpc>
                          <a:spcPct val="115000"/>
                        </a:lnSpc>
                        <a:spcBef>
                          <a:spcPts val="625"/>
                        </a:spcBef>
                        <a:spcAft>
                          <a:spcPts val="0"/>
                        </a:spcAft>
                      </a:pPr>
                      <a:r>
                        <a:rPr lang="en-US" sz="8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Строительно-монтажные</a:t>
                      </a:r>
                      <a:r>
                        <a:rPr lang="en-US" sz="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работы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123848268,0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1,06723175838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132174804,83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1,029662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136095430,33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9089816"/>
                  </a:ext>
                </a:extLst>
              </a:tr>
              <a:tr h="402373">
                <a:tc>
                  <a:txBody>
                    <a:bodyPr/>
                    <a:lstStyle/>
                    <a:p>
                      <a:pPr marL="92710" marR="86995" algn="ctr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en-US" sz="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Стоимость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2710" marR="85725" algn="ctr">
                        <a:lnSpc>
                          <a:spcPts val="119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оборудования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16 897 622,00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1,06723175838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18033678,84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1,029662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18568601,52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1410880"/>
                  </a:ext>
                </a:extLst>
              </a:tr>
              <a:tr h="286222">
                <a:tc>
                  <a:txBody>
                    <a:bodyPr/>
                    <a:lstStyle/>
                    <a:p>
                      <a:pPr marL="92710" marR="88900" algn="ctr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Пусконаладочные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2710" marR="85090" algn="ctr">
                        <a:lnSpc>
                          <a:spcPts val="119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работы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906329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1,06723175838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967263,09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1,029662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995954,46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8475771"/>
                  </a:ext>
                </a:extLst>
              </a:tr>
              <a:tr h="548307">
                <a:tc>
                  <a:txBody>
                    <a:bodyPr/>
                    <a:lstStyle/>
                    <a:p>
                      <a:pPr marL="94615" marR="88265" indent="12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Затраты на осуществление работ вахтовым методом, командирование рабочих, перебазирование строительно- монтажных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2710" marR="8636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организаций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1,06723175838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1,029662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0599376"/>
                  </a:ext>
                </a:extLst>
              </a:tr>
              <a:tr h="286222">
                <a:tc>
                  <a:txBody>
                    <a:bodyPr/>
                    <a:lstStyle/>
                    <a:p>
                      <a:pPr marL="92710" marR="85725" algn="ctr">
                        <a:lnSpc>
                          <a:spcPts val="123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Удорожание работ в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2710" marR="8636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зимнее время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3715450,00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1,06723175838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3965246,24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1,029662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4082865,06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6227966"/>
                  </a:ext>
                </a:extLst>
              </a:tr>
              <a:tr h="286222">
                <a:tc>
                  <a:txBody>
                    <a:bodyPr/>
                    <a:lstStyle/>
                    <a:p>
                      <a:pPr marL="92710" marR="88900" algn="ctr">
                        <a:lnSpc>
                          <a:spcPts val="123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Иные прочие работы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2710" marR="8509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 затраты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173535,00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1,06723175838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185202,06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1,029662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190695,61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6820877"/>
                  </a:ext>
                </a:extLst>
              </a:tr>
              <a:tr h="411308">
                <a:tc>
                  <a:txBody>
                    <a:bodyPr/>
                    <a:lstStyle/>
                    <a:p>
                      <a:pPr marL="92710" marR="8699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 средств на непредвиденные работы и затраты (если это предусмотрено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2710" marR="85725" algn="ctr"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контрактом)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2910830,00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1,06723175838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3106530,22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1,029662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3198677,45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8749646"/>
                  </a:ext>
                </a:extLst>
              </a:tr>
              <a:tr h="274309">
                <a:tc>
                  <a:txBody>
                    <a:bodyPr/>
                    <a:lstStyle/>
                    <a:p>
                      <a:pPr marL="92710" marR="8636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Стоимость без учета НДС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2710" marR="85725" algn="ctr">
                        <a:lnSpc>
                          <a:spcPts val="118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(при наличии)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148452034,00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1,06723175838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158432725,28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1,029662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163132224,43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7957362"/>
                  </a:ext>
                </a:extLst>
              </a:tr>
              <a:tr h="274309">
                <a:tc>
                  <a:txBody>
                    <a:bodyPr/>
                    <a:lstStyle/>
                    <a:p>
                      <a:pPr marL="92710" marR="8636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НДС (размер ставки, в %)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2710" marR="85725" algn="ctr">
                        <a:lnSpc>
                          <a:spcPts val="119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(при наличии)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29630526,00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1,06723175838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31622638,36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1,029662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32560642,57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9445026"/>
                  </a:ext>
                </a:extLst>
              </a:tr>
              <a:tr h="274309">
                <a:tc>
                  <a:txBody>
                    <a:bodyPr/>
                    <a:lstStyle/>
                    <a:p>
                      <a:pPr marL="92710" marR="8572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Стоимость с учетом НДС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92710" marR="85725" algn="ctr">
                        <a:lnSpc>
                          <a:spcPts val="118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(при наличии)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178082560,00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1,06723175838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190055363,65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1,029662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195 692 867,00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318" marR="2231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4602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661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708053" y="234565"/>
            <a:ext cx="10081798" cy="7925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2800" b="1" dirty="0">
                <a:latin typeface="Century" panose="02040604050505020304" pitchFamily="18" charset="0"/>
              </a:rPr>
              <a:t>Приложение № 3 к конкурсной документации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08053" y="1304081"/>
            <a:ext cx="9402379" cy="8356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Продолжительность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строительства </a:t>
            </a:r>
            <a:r>
              <a:rPr kumimoji="0" lang="ru-RU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11 месяцев</a:t>
            </a: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Начало строительства     февраль </a:t>
            </a:r>
            <a:r>
              <a:rPr kumimoji="0" lang="ru-RU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2021г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kumimoji="0" lang="ru-RU" sz="105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Окончание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строительства </a:t>
            </a:r>
            <a:r>
              <a:rPr kumimoji="0" lang="ru-RU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декабрь </a:t>
            </a:r>
            <a:r>
              <a:rPr kumimoji="0" lang="ru-RU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2021г</a:t>
            </a:r>
            <a:r>
              <a:rPr kumimoji="0" lang="ru-RU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Уровень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цен утвержденной сметы - 2 квартал 2019 года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6239" y="2055503"/>
            <a:ext cx="7176655" cy="409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8755" marR="152908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00880" algn="l"/>
              </a:tabLst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Расчет индекса фактического инфляции с использованием </a:t>
            </a:r>
            <a:r>
              <a:rPr kumimoji="0" lang="ru-RU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ИПЦ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Росстата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/>
          </p:nvPr>
        </p:nvGraphicFramePr>
        <p:xfrm>
          <a:off x="708053" y="2569427"/>
          <a:ext cx="3381810" cy="1051560"/>
        </p:xfrm>
        <a:graphic>
          <a:graphicData uri="http://schemas.openxmlformats.org/drawingml/2006/table">
            <a:tbl>
              <a:tblPr/>
              <a:tblGrid>
                <a:gridCol w="1985271">
                  <a:extLst>
                    <a:ext uri="{9D8B030D-6E8A-4147-A177-3AD203B41FA5}">
                      <a16:colId xmlns:a16="http://schemas.microsoft.com/office/drawing/2014/main" val="395928359"/>
                    </a:ext>
                  </a:extLst>
                </a:gridCol>
                <a:gridCol w="1396539">
                  <a:extLst>
                    <a:ext uri="{9D8B030D-6E8A-4147-A177-3AD203B41FA5}">
                      <a16:colId xmlns:a16="http://schemas.microsoft.com/office/drawing/2014/main" val="2460725769"/>
                    </a:ext>
                  </a:extLst>
                </a:gridCol>
              </a:tblGrid>
              <a:tr h="175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июнь        2019 / июнь 2020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104,49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8313992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июль        2020 /  июнь   2020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100,47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679176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      2020 /  июль   2020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100,63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9021034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  2020 /  август   2020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100,52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9794698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    2020 /  сентябрь   2020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100,41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1391937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     2020 /  октябрь   2020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100,09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323315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178531" y="2789360"/>
            <a:ext cx="6096000" cy="4617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198755" marR="1439545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627120" algn="l"/>
              </a:tabLst>
              <a:defRPr/>
            </a:pPr>
            <a:r>
              <a:rPr kumimoji="0" lang="ru-RU" sz="14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Итого индекс фактической инфляции: </a:t>
            </a:r>
            <a:r>
              <a:rPr kumimoji="0" lang="ru-RU" sz="14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1,067232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6239" y="3714988"/>
            <a:ext cx="8390313" cy="409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8755" marR="1529080" lvl="0" indent="0" algn="l" defTabSz="4572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00880" algn="l"/>
              </a:tabLst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Расчет индексов прогнозной инфляции</a:t>
            </a: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9863" y="3900755"/>
            <a:ext cx="6439368" cy="3024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5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4"/>
          <p:cNvSpPr txBox="1">
            <a:spLocks/>
          </p:cNvSpPr>
          <p:nvPr/>
        </p:nvSpPr>
        <p:spPr>
          <a:xfrm>
            <a:off x="632506" y="320043"/>
            <a:ext cx="10578419" cy="6691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entury" panose="02040604050505020304" pitchFamily="18" charset="0"/>
                <a:ea typeface="+mj-ea"/>
                <a:cs typeface="+mj-cs"/>
              </a:rPr>
              <a:t>Классификация возможных нарушений в торгах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entury" panose="02040604050505020304" pitchFamily="18" charset="0"/>
              <a:ea typeface="Yu Gothic UI Semibold" panose="020B0700000000000000" pitchFamily="34" charset="-128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8052" y="1337003"/>
            <a:ext cx="109161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•Неправильное обоснование НМЦК (завышение или занижение цен)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48887" y="2124022"/>
            <a:ext cx="49773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entury"/>
                <a:ea typeface="Calibri" panose="020F0502020204030204" pitchFamily="34" charset="0"/>
                <a:cs typeface="Times New Roman" panose="02020603050405020304" pitchFamily="18" charset="0"/>
              </a:rPr>
              <a:t>Расчет НМЦК Заказчиком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entury"/>
                <a:ea typeface="Calibri" panose="020F0502020204030204" pitchFamily="34" charset="0"/>
                <a:cs typeface="Times New Roman" panose="02020603050405020304" pitchFamily="18" charset="0"/>
              </a:rPr>
              <a:t>и объявленном на аукционе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602778" y="2190927"/>
            <a:ext cx="60836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entury"/>
                <a:ea typeface="Calibri" panose="020F0502020204030204" pitchFamily="34" charset="0"/>
                <a:cs typeface="Times New Roman" panose="02020603050405020304" pitchFamily="18" charset="0"/>
              </a:rPr>
              <a:t>Расчет НМЦК контрольным органом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entury"/>
                <a:ea typeface="Calibri" panose="020F0502020204030204" pitchFamily="34" charset="0"/>
                <a:cs typeface="Times New Roman" panose="02020603050405020304" pitchFamily="18" charset="0"/>
              </a:rPr>
              <a:t>после проведения контрольной проверки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/>
          <a:stretch>
            <a:fillRect/>
          </a:stretch>
        </p:blipFill>
        <p:spPr>
          <a:xfrm>
            <a:off x="648336" y="2770352"/>
            <a:ext cx="5212079" cy="2633631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5307071" y="4615642"/>
            <a:ext cx="543059" cy="22859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9900" y="2772747"/>
            <a:ext cx="5656566" cy="1957195"/>
          </a:xfrm>
          <a:prstGeom prst="rect">
            <a:avLst/>
          </a:prstGeom>
        </p:spPr>
      </p:pic>
      <p:sp>
        <p:nvSpPr>
          <p:cNvPr id="12" name="Овал 11"/>
          <p:cNvSpPr/>
          <p:nvPr/>
        </p:nvSpPr>
        <p:spPr>
          <a:xfrm>
            <a:off x="11085395" y="4112645"/>
            <a:ext cx="676275" cy="2688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9900" y="4745097"/>
            <a:ext cx="5181025" cy="732990"/>
          </a:xfrm>
          <a:prstGeom prst="rect">
            <a:avLst/>
          </a:prstGeom>
        </p:spPr>
      </p:pic>
      <p:sp>
        <p:nvSpPr>
          <p:cNvPr id="19" name="Овал 18"/>
          <p:cNvSpPr/>
          <p:nvPr/>
        </p:nvSpPr>
        <p:spPr>
          <a:xfrm>
            <a:off x="10149839" y="5062908"/>
            <a:ext cx="1061086" cy="41517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2505" y="5365563"/>
            <a:ext cx="5128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entury"/>
                <a:ea typeface="Calibri" panose="020F0502020204030204" pitchFamily="34" charset="0"/>
                <a:cs typeface="Times New Roman" panose="02020603050405020304" pitchFamily="18" charset="0"/>
              </a:rPr>
              <a:t>Цена контракта по результатам процедуры аукциона составила =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entury"/>
                <a:ea typeface="Calibri" panose="020F0502020204030204" pitchFamily="34" charset="0"/>
                <a:cs typeface="Times New Roman" panose="02020603050405020304" pitchFamily="18" charset="0"/>
              </a:rPr>
              <a:t>43 825 759,26 руб.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9900" y="5478087"/>
            <a:ext cx="5450206" cy="1084638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7515225" y="6110540"/>
            <a:ext cx="3908307" cy="10053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045893" y="6296108"/>
            <a:ext cx="5393632" cy="112656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6045893" y="6562725"/>
            <a:ext cx="1294825" cy="14374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931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" y="654424"/>
            <a:ext cx="8659906" cy="3166834"/>
          </a:xfrm>
        </p:spPr>
        <p:txBody>
          <a:bodyPr>
            <a:noAutofit/>
          </a:bodyPr>
          <a:lstStyle/>
          <a:p>
            <a:r>
              <a:rPr lang="ru-RU" sz="2400" dirty="0"/>
              <a:t>Определение НМЦК при осуществлении закупок услуг по исполнению функций технического заказчика, подрядных работ по строительству, реконструкции, капитальному ремонту, сносу объектов капитального строительства, сохранению объектов культурного наследия (памятников истории и культуры) народов Российской Федерации, строительству некапитальных строений и сооружений, </a:t>
            </a:r>
            <a:r>
              <a:rPr lang="ru-RU" sz="2400" u="sng" dirty="0"/>
              <a:t>оставшихся невыполненными в связи с расторжением ранее заключенных контрактов</a:t>
            </a:r>
          </a:p>
        </p:txBody>
      </p:sp>
    </p:spTree>
    <p:extLst>
      <p:ext uri="{BB962C8B-B14F-4D97-AF65-F5344CB8AC3E}">
        <p14:creationId xmlns:p14="http://schemas.microsoft.com/office/powerpoint/2010/main" val="305970112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83905" y="270234"/>
            <a:ext cx="9714452" cy="79255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+mn-lt"/>
              </a:rPr>
              <a:t>Новые требования к квалификации участников</a:t>
            </a:r>
            <a:br>
              <a:rPr lang="ru-RU" b="1" dirty="0">
                <a:latin typeface="+mn-lt"/>
              </a:rPr>
            </a:br>
            <a:r>
              <a:rPr lang="ru-RU" b="1" dirty="0">
                <a:latin typeface="+mn-lt"/>
              </a:rPr>
              <a:t>закупок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83905" y="1353636"/>
            <a:ext cx="1109626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 29 марта вступил в действие приказ Минстроя России от 21 декабря 2020 года № 810/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«Об обязательных квалификационных требованиях к участникам закупок, связанных с поставкой товаров, выполнением работ или оказанием услуг, необходимых для завершения строительства объекта незавершенного строительства или объекта инфраструктуры, права на которые переданы в порядке, предусмотренном статьями 201.15-1 - 201.15-2-1 Федерального закона от 26 октября 2002 года № 127-ФЗ «О несостоятельности (банкротстве)».⠀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83905" y="3232459"/>
            <a:ext cx="10783019" cy="70736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Теперь при осуществлении таких закупок в период с 29 марта 2021 года по 29 марта 2027 года заказчики должны устанавливать к участникам обязательные квалификационные требования:⠀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83905" y="4064323"/>
            <a:ext cx="744728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• отсутствие сведений об участнике в реестрах недобросовестных поставщиков, предусмотренных законами № 44-ФЗ и № 223-ФЗ;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• наличие за последние 5 лет до даты подачи заявки на участие в закупке опыта исполнения (с учетом правопреемства) хотя бы одного договора из вариантов, предусмотренных приказом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№ 810/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с учетом предмета осуществляемой закупки.⠀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0" r="9384"/>
          <a:stretch/>
        </p:blipFill>
        <p:spPr>
          <a:xfrm>
            <a:off x="8031192" y="4064322"/>
            <a:ext cx="2818777" cy="266909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9801607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26216" y="2903178"/>
            <a:ext cx="8435077" cy="819468"/>
          </a:xfrm>
        </p:spPr>
        <p:txBody>
          <a:bodyPr>
            <a:noAutofit/>
          </a:bodyPr>
          <a:lstStyle/>
          <a:p>
            <a:r>
              <a:rPr lang="ru-RU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НМЦК при осуществлении закупок подрядных работ </a:t>
            </a:r>
            <a:r>
              <a:rPr lang="ru-RU" sz="3600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 инженерным изысканиям и (или) по подготовке проектной документации</a:t>
            </a:r>
            <a:endParaRPr lang="ru-RU" sz="3600" u="sng" dirty="0"/>
          </a:p>
        </p:txBody>
      </p:sp>
    </p:spTree>
    <p:extLst>
      <p:ext uri="{BB962C8B-B14F-4D97-AF65-F5344CB8AC3E}">
        <p14:creationId xmlns:p14="http://schemas.microsoft.com/office/powerpoint/2010/main" val="257711245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7092" y="259618"/>
            <a:ext cx="9617494" cy="7925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2000" dirty="0"/>
              <a:t>II. Определение НМЦК при осуществлении закупок подрядных работ по инженерным изысканиям и (или) по подготовке проектной документации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7364" y="1305472"/>
            <a:ext cx="108722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13. НМЦК при осуществлении закупок подрядных работ по инженерным изысканиям и (или) по подготовке проектной документации определяется по 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формуле (1)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974850" y="2108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1196" y="2427011"/>
            <a:ext cx="1924050" cy="5715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0611" y="3097571"/>
            <a:ext cx="9471332" cy="226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58630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7092" y="259618"/>
            <a:ext cx="9617494" cy="7925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2400" dirty="0"/>
              <a:t>Приказ Министерства строительства и жилищно-коммунального хозяйства РФ от 23 декабря 2019 г. N 841/</a:t>
            </a:r>
            <a:r>
              <a:rPr lang="ru-RU" sz="2400" dirty="0" err="1"/>
              <a:t>пр</a:t>
            </a:r>
            <a:endParaRPr lang="ru-RU" sz="2400" dirty="0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974850" y="2108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06" y="1620571"/>
            <a:ext cx="6029637" cy="39054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3095" y="1280949"/>
            <a:ext cx="4710486" cy="5564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426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604" y="474785"/>
            <a:ext cx="9751092" cy="51230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Открытый «строительный» аукцион в электронной форме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266007" y="1354976"/>
          <a:ext cx="11795242" cy="5384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1594">
                  <a:extLst>
                    <a:ext uri="{9D8B030D-6E8A-4147-A177-3AD203B41FA5}">
                      <a16:colId xmlns:a16="http://schemas.microsoft.com/office/drawing/2014/main" val="3445875460"/>
                    </a:ext>
                  </a:extLst>
                </a:gridCol>
                <a:gridCol w="4236267">
                  <a:extLst>
                    <a:ext uri="{9D8B030D-6E8A-4147-A177-3AD203B41FA5}">
                      <a16:colId xmlns:a16="http://schemas.microsoft.com/office/drawing/2014/main" val="3173900146"/>
                    </a:ext>
                  </a:extLst>
                </a:gridCol>
                <a:gridCol w="4167381">
                  <a:extLst>
                    <a:ext uri="{9D8B030D-6E8A-4147-A177-3AD203B41FA5}">
                      <a16:colId xmlns:a16="http://schemas.microsoft.com/office/drawing/2014/main" val="530782452"/>
                    </a:ext>
                  </a:extLst>
                </a:gridCol>
              </a:tblGrid>
              <a:tr h="42353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До 31.12.2021 г.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bg1"/>
                          </a:solidFill>
                        </a:rPr>
                        <a:t>С 01.01.2022 г.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6791809"/>
                  </a:ext>
                </a:extLst>
              </a:tr>
              <a:tr h="423534">
                <a:tc>
                  <a:txBody>
                    <a:bodyPr/>
                    <a:lstStyle/>
                    <a:p>
                      <a:r>
                        <a:rPr lang="ru-RU" dirty="0" smtClean="0"/>
                        <a:t>Срок подачи заявок (СПЗ)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Не менее 15 дней</a:t>
                      </a:r>
                    </a:p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(не менее 7 дней если Н(М)ЦК С/Р/КР/С ОКС ≤ 2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млрд.руб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.)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Не менее 15 дней</a:t>
                      </a:r>
                    </a:p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(не менее 7 дней если Н(М)ЦК С/Р/КР/С ОКС ≤ 2 </a:t>
                      </a:r>
                      <a:r>
                        <a:rPr lang="ru-RU" b="1" dirty="0" err="1" smtClean="0">
                          <a:solidFill>
                            <a:schemeClr val="tx1"/>
                          </a:solidFill>
                        </a:rPr>
                        <a:t>млрд.руб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.)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9175050"/>
                  </a:ext>
                </a:extLst>
              </a:tr>
              <a:tr h="42353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АУКЦИОН(торг)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Через 4 часа с момента окончания СПЗ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Через 2 часа с момента окончания СПЗ</a:t>
                      </a:r>
                    </a:p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Время подачи ЦП – 4 минуты</a:t>
                      </a:r>
                    </a:p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Продолжительность не более 5 часов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6117423"/>
                  </a:ext>
                </a:extLst>
              </a:tr>
              <a:tr h="724036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 pitchFamily="18" charset="0"/>
                        </a:rPr>
                        <a:t>Протокол проведения</a:t>
                      </a:r>
                      <a:br>
                        <a:rPr lang="ru-RU" sz="1800" dirty="0" smtClean="0">
                          <a:latin typeface="Times New Roman" pitchFamily="18" charset="0"/>
                        </a:rPr>
                      </a:br>
                      <a:r>
                        <a:rPr lang="ru-RU" sz="1800" dirty="0" smtClean="0">
                          <a:latin typeface="Times New Roman" pitchFamily="18" charset="0"/>
                        </a:rPr>
                        <a:t>аукциона размещается ОЭП</a:t>
                      </a:r>
                      <a:endParaRPr lang="ru-RU" sz="1800" dirty="0" smtClean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в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теч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. 30 мин. после окончания аукциона на ЭП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В теч.1 часа после окончания аукциона на ЭП и в ЕИС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760584"/>
                  </a:ext>
                </a:extLst>
              </a:tr>
              <a:tr h="423534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Срок рассмотрения II части заявки (РIIЧЗ) 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Не более  3 рабочих дней с даты Аукциона    (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</a:rPr>
                        <a:t>max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10 заявок) 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Не более  2 рабочих дней с даты окончания СПЗ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(все заявки) 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8566477"/>
                  </a:ext>
                </a:extLst>
              </a:tr>
              <a:tr h="42353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Размещение протокола подведения итогов </a:t>
                      </a:r>
                      <a:r>
                        <a:rPr lang="ru-RU" sz="1600" baseline="0" dirty="0" smtClean="0"/>
                        <a:t> в ЕИС и ЭП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В дату окончания Р</a:t>
                      </a:r>
                      <a:r>
                        <a:rPr lang="en-US" dirty="0" smtClean="0">
                          <a:solidFill>
                            <a:srgbClr val="002060"/>
                          </a:solidFill>
                        </a:rPr>
                        <a:t>II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ЧЗ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В дату окончания рассмотрения заявок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240477"/>
                  </a:ext>
                </a:extLst>
              </a:tr>
              <a:tr h="42353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Заключение контракта с победителем</a:t>
                      </a:r>
                      <a:endParaRPr lang="ru-RU" sz="16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не ранее 10 дней с даты размещения в ЕИС протокола подведения итогов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600" b="1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46649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511368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4"/>
          <p:cNvSpPr txBox="1">
            <a:spLocks/>
          </p:cNvSpPr>
          <p:nvPr/>
        </p:nvSpPr>
        <p:spPr>
          <a:xfrm>
            <a:off x="632506" y="320044"/>
            <a:ext cx="10578419" cy="5943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 panose="02040604050505020304" pitchFamily="18" charset="0"/>
                <a:ea typeface="Yu Gothic UI Semibold" panose="020B0700000000000000" pitchFamily="34" charset="-128"/>
                <a:cs typeface="+mj-cs"/>
              </a:rPr>
              <a:t>Пример расчета НМЦК на </a:t>
            </a:r>
            <a:r>
              <a:rPr kumimoji="0" lang="ru-RU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 panose="02040604050505020304" pitchFamily="18" charset="0"/>
                <a:ea typeface="Yu Gothic UI Semibold" panose="020B0700000000000000" pitchFamily="34" charset="-128"/>
                <a:cs typeface="+mj-cs"/>
              </a:rPr>
              <a:t>проектно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 panose="02040604050505020304" pitchFamily="18" charset="0"/>
                <a:ea typeface="Yu Gothic UI Semibold" panose="020B0700000000000000" pitchFamily="34" charset="-128"/>
                <a:cs typeface="+mj-cs"/>
              </a:rPr>
              <a:t>-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 panose="02040604050505020304" pitchFamily="18" charset="0"/>
                <a:ea typeface="Yu Gothic UI Semibold" panose="020B0700000000000000" pitchFamily="34" charset="-128"/>
                <a:cs typeface="+mj-cs"/>
              </a:rPr>
              <a:t>изыскательские работы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8125" y="5724525"/>
            <a:ext cx="1638300" cy="1019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3618" y="1179255"/>
            <a:ext cx="10003175" cy="374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 сопоставимых рыночных цен (анализа рынка)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3985" y="1553332"/>
            <a:ext cx="8146473" cy="483794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876425" y="1553332"/>
            <a:ext cx="8223539" cy="48379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466408" y="4746568"/>
            <a:ext cx="4297680" cy="2493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974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4"/>
          <p:cNvSpPr txBox="1">
            <a:spLocks/>
          </p:cNvSpPr>
          <p:nvPr/>
        </p:nvSpPr>
        <p:spPr>
          <a:xfrm>
            <a:off x="632506" y="320044"/>
            <a:ext cx="10578419" cy="5943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 panose="02040604050505020304" pitchFamily="18" charset="0"/>
                <a:ea typeface="Yu Gothic UI Semibold" panose="020B0700000000000000" pitchFamily="34" charset="-128"/>
                <a:cs typeface="+mj-cs"/>
              </a:rPr>
              <a:t>Пример расчета НМЦК на </a:t>
            </a:r>
            <a:r>
              <a:rPr kumimoji="0" lang="ru-RU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 panose="02040604050505020304" pitchFamily="18" charset="0"/>
                <a:ea typeface="Yu Gothic UI Semibold" panose="020B0700000000000000" pitchFamily="34" charset="-128"/>
                <a:cs typeface="+mj-cs"/>
              </a:rPr>
              <a:t>проектно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 panose="02040604050505020304" pitchFamily="18" charset="0"/>
                <a:ea typeface="Yu Gothic UI Semibold" panose="020B0700000000000000" pitchFamily="34" charset="-128"/>
                <a:cs typeface="+mj-cs"/>
              </a:rPr>
              <a:t>-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 panose="02040604050505020304" pitchFamily="18" charset="0"/>
                <a:ea typeface="Yu Gothic UI Semibold" panose="020B0700000000000000" pitchFamily="34" charset="-128"/>
                <a:cs typeface="+mj-cs"/>
              </a:rPr>
              <a:t>изыскательские работы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8125" y="5724525"/>
            <a:ext cx="1638300" cy="1019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5767646" y="1864314"/>
          <a:ext cx="5957628" cy="45269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2213">
                  <a:extLst>
                    <a:ext uri="{9D8B030D-6E8A-4147-A177-3AD203B41FA5}">
                      <a16:colId xmlns:a16="http://schemas.microsoft.com/office/drawing/2014/main" val="2177973875"/>
                    </a:ext>
                  </a:extLst>
                </a:gridCol>
                <a:gridCol w="813841">
                  <a:extLst>
                    <a:ext uri="{9D8B030D-6E8A-4147-A177-3AD203B41FA5}">
                      <a16:colId xmlns:a16="http://schemas.microsoft.com/office/drawing/2014/main" val="2897560634"/>
                    </a:ext>
                  </a:extLst>
                </a:gridCol>
                <a:gridCol w="737461">
                  <a:extLst>
                    <a:ext uri="{9D8B030D-6E8A-4147-A177-3AD203B41FA5}">
                      <a16:colId xmlns:a16="http://schemas.microsoft.com/office/drawing/2014/main" val="3173740639"/>
                    </a:ext>
                  </a:extLst>
                </a:gridCol>
                <a:gridCol w="895488">
                  <a:extLst>
                    <a:ext uri="{9D8B030D-6E8A-4147-A177-3AD203B41FA5}">
                      <a16:colId xmlns:a16="http://schemas.microsoft.com/office/drawing/2014/main" val="2524560168"/>
                    </a:ext>
                  </a:extLst>
                </a:gridCol>
                <a:gridCol w="716390">
                  <a:extLst>
                    <a:ext uri="{9D8B030D-6E8A-4147-A177-3AD203B41FA5}">
                      <a16:colId xmlns:a16="http://schemas.microsoft.com/office/drawing/2014/main" val="849403366"/>
                    </a:ext>
                  </a:extLst>
                </a:gridCol>
                <a:gridCol w="782235">
                  <a:extLst>
                    <a:ext uri="{9D8B030D-6E8A-4147-A177-3AD203B41FA5}">
                      <a16:colId xmlns:a16="http://schemas.microsoft.com/office/drawing/2014/main" val="3131287571"/>
                    </a:ext>
                  </a:extLst>
                </a:gridCol>
              </a:tblGrid>
              <a:tr h="324082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Расчет начальной (максимальной) цены контракта</a:t>
                      </a:r>
                      <a:br>
                        <a:rPr lang="ru-RU" sz="1000" u="none" strike="noStrike" dirty="0">
                          <a:effectLst/>
                        </a:rPr>
                      </a:br>
                      <a:r>
                        <a:rPr lang="ru-RU" sz="1000" u="none" strike="noStrike" dirty="0">
                          <a:effectLst/>
                        </a:rPr>
                        <a:t>на выполнение проектно-изыскательских работ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3516325"/>
                  </a:ext>
                </a:extLst>
              </a:tr>
              <a:tr h="483173">
                <a:tc gridSpan="6"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Наименование объекта (проекта): «Строительство жилых домов на острове Шикотан  (в том числе проектные и изыскательские работы) и (или) приобретение  квартир в новых жилых домах».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2651131"/>
                  </a:ext>
                </a:extLst>
              </a:tr>
              <a:tr h="333009">
                <a:tc gridSpan="6"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Наименование организации заказчика: ГКУ «Дирекция по реализации федеральной программы социально-экономического развития Курильских островов Сахалинской области».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0782571"/>
                  </a:ext>
                </a:extLst>
              </a:tr>
              <a:tr h="11959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Наименование работ и затрат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Стоимость работ в ценах на дату утверждения сметной документации I квартал 2020 года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Индекс фактической инфляции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Стоимость работ в ценах на дату формирования начальной (максимальной) цены контракта I квартал 2020 года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Индекс прогнозный инфляции на период выполнения работ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Начальная (максимальная) цена контракта с учетом индекса прогнозной инфляции на период выполнения работ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164993"/>
                  </a:ext>
                </a:extLst>
              </a:tr>
              <a:tr h="1456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2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3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4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5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8418700"/>
                  </a:ext>
                </a:extLst>
              </a:tr>
              <a:tr h="2913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Выполнение инженерных изысканий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u="none" strike="noStrike" dirty="0">
                          <a:effectLst/>
                        </a:rPr>
                        <a:t>2 322 360,93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u="none" strike="noStrike" dirty="0">
                          <a:effectLst/>
                        </a:rPr>
                        <a:t>100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u="none" strike="noStrike" dirty="0">
                          <a:effectLst/>
                        </a:rPr>
                        <a:t>2 322 360,93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u="none" strike="noStrike" dirty="0">
                          <a:effectLst/>
                        </a:rPr>
                        <a:t>101,64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u="none" strike="noStrike">
                          <a:effectLst/>
                        </a:rPr>
                        <a:t>2 360 447,65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3757298"/>
                  </a:ext>
                </a:extLst>
              </a:tr>
              <a:tr h="1626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Разработка проектной документации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u="none" strike="noStrike" dirty="0">
                          <a:effectLst/>
                        </a:rPr>
                        <a:t>4 145 096,59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u="none" strike="noStrike" dirty="0">
                          <a:effectLst/>
                        </a:rPr>
                        <a:t>100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u="none" strike="noStrike" dirty="0">
                          <a:effectLst/>
                        </a:rPr>
                        <a:t>4 145 096,59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u="none" strike="noStrike" dirty="0">
                          <a:effectLst/>
                        </a:rPr>
                        <a:t>101,64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u="none" strike="noStrike">
                          <a:effectLst/>
                        </a:rPr>
                        <a:t>4 213 076,17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1635068"/>
                  </a:ext>
                </a:extLst>
              </a:tr>
              <a:tr h="397728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Государственная экспертиза результатов инженерных изысканий и проектной документации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u="none" strike="noStrike" dirty="0">
                          <a:effectLst/>
                        </a:rPr>
                        <a:t>861 889,43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 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 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 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u="none" strike="noStrike">
                          <a:effectLst/>
                        </a:rPr>
                        <a:t>861 889,43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6448223"/>
                  </a:ext>
                </a:extLst>
              </a:tr>
              <a:tr h="2913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С понижающим коэффициентом (0,998829551717698)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 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 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 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u="none" strike="noStrike" dirty="0">
                          <a:effectLst/>
                        </a:rPr>
                        <a:t>7 426 710,48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6353846"/>
                  </a:ext>
                </a:extLst>
              </a:tr>
              <a:tr h="1456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НДС (размер ставки, в 20%)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 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 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 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u="none" strike="noStrike">
                          <a:effectLst/>
                        </a:rPr>
                        <a:t>1 485 342,10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7625968"/>
                  </a:ext>
                </a:extLst>
              </a:tr>
              <a:tr h="1456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Стоимость с учетом НДС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 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 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 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u="none" strike="noStrike" dirty="0">
                          <a:effectLst/>
                        </a:rPr>
                        <a:t>8 912 052,58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4333685"/>
                  </a:ext>
                </a:extLst>
              </a:tr>
              <a:tr h="145693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Продолжительность выполнения работ - 180 календарных дней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778401"/>
                  </a:ext>
                </a:extLst>
              </a:tr>
              <a:tr h="14569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Начало выполнения работ - июнь 2020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4734145"/>
                  </a:ext>
                </a:extLst>
              </a:tr>
              <a:tr h="14569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Окончание выполнения работ - ноябрь 2020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8481586"/>
                  </a:ext>
                </a:extLst>
              </a:tr>
              <a:tr h="173442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Расчет прогнозного индекса инфляции: (1,00295</a:t>
                      </a:r>
                      <a:r>
                        <a:rPr lang="ru-RU" sz="700" u="none" strike="noStrike" baseline="30000" dirty="0">
                          <a:effectLst/>
                        </a:rPr>
                        <a:t>3</a:t>
                      </a:r>
                      <a:r>
                        <a:rPr lang="ru-RU" sz="700" u="none" strike="noStrike" dirty="0">
                          <a:effectLst/>
                        </a:rPr>
                        <a:t>+1,00295</a:t>
                      </a:r>
                      <a:r>
                        <a:rPr lang="ru-RU" sz="700" u="none" strike="noStrike" baseline="30000" dirty="0">
                          <a:effectLst/>
                        </a:rPr>
                        <a:t>8</a:t>
                      </a:r>
                      <a:r>
                        <a:rPr lang="ru-RU" sz="700" u="none" strike="noStrike" dirty="0">
                          <a:effectLst/>
                        </a:rPr>
                        <a:t>)/2=1,0164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651" marR="5651" marT="565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51" marR="5651" marT="565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51" marR="5651" marT="5651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557432"/>
                  </a:ext>
                </a:extLst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698269" y="1179255"/>
            <a:ext cx="11027005" cy="405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Обоснование по приказу Минстроя России от 23.12.2019 г. №841/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7980218" y="4630189"/>
            <a:ext cx="656706" cy="17456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1068568" y="5637241"/>
            <a:ext cx="656706" cy="17456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65265" y="1832808"/>
          <a:ext cx="4804757" cy="45604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4619">
                  <a:extLst>
                    <a:ext uri="{9D8B030D-6E8A-4147-A177-3AD203B41FA5}">
                      <a16:colId xmlns:a16="http://schemas.microsoft.com/office/drawing/2014/main" val="1617151278"/>
                    </a:ext>
                  </a:extLst>
                </a:gridCol>
                <a:gridCol w="1171113">
                  <a:extLst>
                    <a:ext uri="{9D8B030D-6E8A-4147-A177-3AD203B41FA5}">
                      <a16:colId xmlns:a16="http://schemas.microsoft.com/office/drawing/2014/main" val="336959905"/>
                    </a:ext>
                  </a:extLst>
                </a:gridCol>
                <a:gridCol w="1433817">
                  <a:extLst>
                    <a:ext uri="{9D8B030D-6E8A-4147-A177-3AD203B41FA5}">
                      <a16:colId xmlns:a16="http://schemas.microsoft.com/office/drawing/2014/main" val="3596766013"/>
                    </a:ext>
                  </a:extLst>
                </a:gridCol>
                <a:gridCol w="1070452">
                  <a:extLst>
                    <a:ext uri="{9D8B030D-6E8A-4147-A177-3AD203B41FA5}">
                      <a16:colId xmlns:a16="http://schemas.microsoft.com/office/drawing/2014/main" val="1229455021"/>
                    </a:ext>
                  </a:extLst>
                </a:gridCol>
                <a:gridCol w="834756">
                  <a:extLst>
                    <a:ext uri="{9D8B030D-6E8A-4147-A177-3AD203B41FA5}">
                      <a16:colId xmlns:a16="http://schemas.microsoft.com/office/drawing/2014/main" val="1960290418"/>
                    </a:ext>
                  </a:extLst>
                </a:gridCol>
              </a:tblGrid>
              <a:tr h="320760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СМЕТА № 7</a:t>
                      </a:r>
                      <a:br>
                        <a:rPr lang="ru-RU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выполнение проектных работ</a:t>
                      </a:r>
                    </a:p>
                  </a:txBody>
                  <a:tcPr marL="5174" marR="5174" marT="51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8968928"/>
                  </a:ext>
                </a:extLst>
              </a:tr>
              <a:tr h="478463">
                <a:tc gridSpan="5">
                  <a:txBody>
                    <a:bodyPr/>
                    <a:lstStyle/>
                    <a:p>
                      <a:pPr algn="just" fontAlgn="ctr"/>
                      <a:r>
                        <a:rPr lang="ru-RU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Наименование объекта (проекта): «Строительство жилых домов на острове Шикотан  (в том числе проектные и изыскательские работы) и (или) приобретение  квартир в новых жилых домах». </a:t>
                      </a:r>
                    </a:p>
                  </a:txBody>
                  <a:tcPr marL="5174" marR="5174" marT="51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6479734"/>
                  </a:ext>
                </a:extLst>
              </a:tr>
              <a:tr h="478463">
                <a:tc gridSpan="5">
                  <a:txBody>
                    <a:bodyPr/>
                    <a:lstStyle/>
                    <a:p>
                      <a:pPr algn="just" fontAlgn="ctr"/>
                      <a:r>
                        <a:rPr lang="ru-RU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Наименование организации заказчика: ГКУ «Дирекция по реализации федеральной программы социально-экономического развития Курильских островов Сахалинской области».</a:t>
                      </a:r>
                    </a:p>
                  </a:txBody>
                  <a:tcPr marL="5174" marR="5174" marT="51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2777936"/>
                  </a:ext>
                </a:extLst>
              </a:tr>
              <a:tr h="557314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№ п/п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74" marR="5174" marT="5174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dirty="0">
                          <a:effectLst/>
                        </a:rPr>
                        <a:t>Характеристика предприятия, здания, сооружения или ви­ды работ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74" marR="5174" marT="517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№ частей, глав, таблиц и пунктов указаний к разделу или главе сборника цен на проектные и изыскательские работы для строительства</a:t>
                      </a:r>
                    </a:p>
                  </a:txBody>
                  <a:tcPr marL="5174" marR="5174" marT="517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Расчет стоимости: а + в х или (объем строительно-монтажных работ) х % 100 или количество х цена</a:t>
                      </a:r>
                    </a:p>
                  </a:txBody>
                  <a:tcPr marL="5174" marR="5174" marT="517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Стоимость (руб. )</a:t>
                      </a:r>
                    </a:p>
                  </a:txBody>
                  <a:tcPr marL="5174" marR="5174" marT="5174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6286600"/>
                  </a:ext>
                </a:extLst>
              </a:tr>
              <a:tr h="1263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74" marR="5174" marT="51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2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74" marR="5174" marT="517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5174" marR="5174" marT="517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5174" marR="5174" marT="517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5174" marR="5174" marT="517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2544565"/>
                  </a:ext>
                </a:extLst>
              </a:tr>
              <a:tr h="22029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74" marR="5174" marT="51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Трехэтажный жилой дом, строительный объем 4590 м3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74" marR="5174" marT="517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СБЦП 81-2001-03 «Объекты жилищно-гражданского строительства»</a:t>
                      </a:r>
                      <a:br>
                        <a:rPr lang="ru-RU" sz="7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7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табл. 1, п. 3</a:t>
                      </a:r>
                      <a:br>
                        <a:rPr lang="ru-RU" sz="7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7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К=1,3 - сейсмика, методические указания P. III п.3.7</a:t>
                      </a:r>
                      <a:br>
                        <a:rPr lang="ru-RU" sz="7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7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К=2,1 - поясной коэффициент</a:t>
                      </a:r>
                      <a:br>
                        <a:rPr lang="ru-RU" sz="7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7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К=4,32 - индекс изменения стоимости проектных работ на I кв. 2020 г., письмо Минстроя России от 19.02.2020 N 5414-ИФ/09</a:t>
                      </a:r>
                      <a:br>
                        <a:rPr lang="ru-RU" sz="7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ru-RU" sz="7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74" marR="5174" marT="517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(273,44 + 0,017 х 4590) х 1,3 x 2,1 x 4,32 =</a:t>
                      </a:r>
                    </a:p>
                  </a:txBody>
                  <a:tcPr marL="5174" marR="5174" marT="517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7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4 145 096,59</a:t>
                      </a:r>
                    </a:p>
                  </a:txBody>
                  <a:tcPr marL="5174" marR="5174" marT="517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7248455"/>
                  </a:ext>
                </a:extLst>
              </a:tr>
              <a:tr h="128321">
                <a:tc>
                  <a:txBody>
                    <a:bodyPr/>
                    <a:lstStyle/>
                    <a:p>
                      <a:pPr algn="ctr" fontAlgn="ctr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74" marR="5174" marT="51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174" marR="5174" marT="517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7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74" marR="5174" marT="517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</a:p>
                  </a:txBody>
                  <a:tcPr marL="5174" marR="5174" marT="517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4 145 096,59</a:t>
                      </a:r>
                    </a:p>
                  </a:txBody>
                  <a:tcPr marL="5174" marR="5174" marT="517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229961"/>
                  </a:ext>
                </a:extLst>
              </a:tr>
              <a:tr h="267931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 по смете: четыре миллиона сто сорок пять тысяч девяносто шесть рублей 59 копейки</a:t>
                      </a:r>
                    </a:p>
                  </a:txBody>
                  <a:tcPr marL="5174" marR="5174" marT="517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176989"/>
                  </a:ext>
                </a:extLst>
              </a:tr>
            </a:tbl>
          </a:graphicData>
        </a:graphic>
      </p:graphicFrame>
      <p:sp>
        <p:nvSpPr>
          <p:cNvPr id="13" name="Овал 12"/>
          <p:cNvSpPr/>
          <p:nvPr/>
        </p:nvSpPr>
        <p:spPr>
          <a:xfrm>
            <a:off x="4648200" y="5895976"/>
            <a:ext cx="721822" cy="27622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283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4"/>
          <p:cNvSpPr txBox="1">
            <a:spLocks/>
          </p:cNvSpPr>
          <p:nvPr/>
        </p:nvSpPr>
        <p:spPr>
          <a:xfrm>
            <a:off x="632506" y="320044"/>
            <a:ext cx="10578419" cy="5943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 panose="02040604050505020304" pitchFamily="18" charset="0"/>
                <a:ea typeface="Yu Gothic UI Semibold" panose="020B0700000000000000" pitchFamily="34" charset="-128"/>
                <a:cs typeface="+mj-cs"/>
              </a:rPr>
              <a:t>О методе определения НМЦК при закупке подрядных работ по инженерным изысканиям и (или) по подготовке проектной документации   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 panose="02040604050505020304" pitchFamily="18" charset="0"/>
                <a:ea typeface="Yu Gothic UI Semibold" panose="020B0700000000000000" pitchFamily="34" charset="-128"/>
                <a:cs typeface="+mj-cs"/>
              </a:rPr>
              <a:t>(Два разных мнения)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8125" y="5724525"/>
            <a:ext cx="1638300" cy="1019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3062" y="1321723"/>
            <a:ext cx="4821382" cy="5025094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 panose="02040604050505020304" pitchFamily="18" charset="0"/>
                <a:ea typeface="Yu Gothic UI Semibold" panose="020B0700000000000000" pitchFamily="34" charset="-128"/>
                <a:cs typeface="+mn-cs"/>
              </a:rPr>
              <a:t>Минстрой России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Основным методом определения НМЦК при осуществлении закупок подрядных работ по инженерным изысканиям и (или) по подготовке проектной документации является проектно-сметный метод расчета</a:t>
            </a:r>
            <a:r>
              <a:rPr kumimoji="0" lang="ru-RU" sz="13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,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 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выполняемый на основании сметных нормативов, включенных в федеральный реестр сметных нормативов, формируемый Министерством строительства и жилищно-коммунального хозяйства Российской Федерации.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Применение иных методов, предусмотренных частью 1 статьи 22 Федерального закона от 5 апреля 2013 г. № 44-ФЗ "О контрактной системе в сфере закупок, товаров, работ, услуг для обеспечения государственных и муниципальных нужд", в том числе метода сопоставимых рыночных цен, рекомендуется использовать при отсутствии соответствующих сметных нормативов на проектные работы и (или) инженерные изыскания, включенных в федеральный реестр сметных нормативов, формируемый Министерством строительства и жилищно-коммунального хозяйства Российской Федерации (</a:t>
            </a:r>
            <a:r>
              <a: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из письма Минстроя России от 18 марта 2020 г. № 8323-ОГ/09 и письма от 16.03.2020 N 9333-ИФ/09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)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3208" y="1321723"/>
            <a:ext cx="5943600" cy="5054974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sng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 panose="02040604050505020304" pitchFamily="18" charset="0"/>
                <a:ea typeface="Yu Gothic UI Semibold" panose="020B0700000000000000" pitchFamily="34" charset="-128"/>
                <a:cs typeface="+mn-cs"/>
              </a:rPr>
              <a:t>Минфин России</a:t>
            </a: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При осуществлении закупок подрядных работ по инженерным изысканиям и (или) по подготовке проектной документации НМЦК определяется методом сопоставимых рыночных цен (анализа рынка) в соответствии с положениями статьи 22 Закона № 44-ФЗ.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ПИСЬМО МИНИСТЕРСТВА ФИНАНСОВ РОССИЙСКОЙ ФЕДЕРАЦИИ от 5 июня 2020 г. N 24-01-07/48431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По вопросу возможности применения проектно-сметного метода при определении начальной (максимальной) цены контракта (далее - НМЦК) на выполнение подрядных работ по подготовке проектной документации Департамент полагает необходимым отметить, что приказом Минстроя России от 23.12.2019 N 841/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пр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 утвержден Порядок определения НМКЦ, ЦК, заключаемого с единственным поставщиком (подрядчиком, исполнителем), НЦЕ товара, работы, услуги при осуществлении закупок в сфере градостроительной деятельности (за исключением территориального планирования) (далее - Порядок)……</a:t>
            </a: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Следовательно, применение проектно-сметного метода в целях определения НМЦК на выполнение подрядных работ по инженерным изысканиям и (или) по подготовке проектной документации положениями частей 9 и 9.1 статьи 22 Закона N 44-ФЗ не предусмотрено.</a:t>
            </a: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Учитывая изложенное, при осуществлении закупок подрядных работ по инженерным изысканиям и (или) по подготовке проектной документации НМЦК определяется методом сопоставимых рыночных цен (анализа рынка) в соответствии с положениями статьи 22 Закона N 44-ФЗ</a:t>
            </a:r>
            <a:r>
              <a:rPr kumimoji="0" lang="ru-RU" sz="12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.</a:t>
            </a:r>
            <a:endParaRPr kumimoji="0" lang="ru-RU" sz="1200" b="0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7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" y="654424"/>
            <a:ext cx="8659906" cy="3166834"/>
          </a:xfrm>
        </p:spPr>
        <p:txBody>
          <a:bodyPr>
            <a:noAutofit/>
          </a:bodyPr>
          <a:lstStyle/>
          <a:p>
            <a:r>
              <a:rPr lang="ru-RU" sz="2400" u="sng" dirty="0"/>
              <a:t>Проект сметы контракта </a:t>
            </a:r>
            <a:r>
              <a:rPr lang="ru-RU" sz="2400" dirty="0"/>
              <a:t>на выполнение подрядных работ по строительству, реконструкции, капитальному ремонту, сносу объектов капитального строительства, работ по сохранению объектов культурного наследия (памятников истории и культуры) народов Российской Федерации, а также строительству некапитальных строений и сооружений</a:t>
            </a:r>
          </a:p>
        </p:txBody>
      </p:sp>
    </p:spTree>
    <p:extLst>
      <p:ext uri="{BB962C8B-B14F-4D97-AF65-F5344CB8AC3E}">
        <p14:creationId xmlns:p14="http://schemas.microsoft.com/office/powerpoint/2010/main" val="1228312053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7092" y="259618"/>
            <a:ext cx="9617494" cy="7925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1400" dirty="0"/>
              <a:t>VI. </a:t>
            </a:r>
            <a:r>
              <a:rPr lang="ru-RU" sz="1800" b="1" dirty="0"/>
              <a:t>Составление проекта сметы контракта</a:t>
            </a:r>
            <a:r>
              <a:rPr lang="ru-RU" sz="1400" dirty="0"/>
              <a:t> на выполнение подрядных работ по строительству, реконструкции, капитальному ремонту, сносу объектов капитального строительства, работ по сохранению объектов культурного наследия (памятников истории и культуры) народов Российской Федерации, а также строительству некапитальных строений и сооружений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51100" y="1620767"/>
            <a:ext cx="1087225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29. НМЦК на выполнение подрядных работ по строительству, реконструкции, капитальному ремонту, сносу объектов капитального строительства, работ по сохранению объектов культурного наследия (памятников истории и культуры) народов Российской Федерации, а также строительству некапитальных строений и сооружений (далее - подрядные работы) осуществляется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виде проекта сметы контракта в пределах НМЦК на выполнение подрядных работ без использования предусмотренных проектной документацией в соответствии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 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Градостроительным кодексом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Российской Федерации сметных нормативов, сведения о которых включены в федеральный реестр сметных нормативов, и сметных цен строительных ресурсов.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30.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проекте сметы контракта приводятся затраты на подрядные работы, входящие в объект закупки и предусмотренные проектной документацией, получившей положительное заключение экспертизы проектной документации, а также рабочей документацией (при наличии).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974850" y="2108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3115347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7092" y="259618"/>
            <a:ext cx="9617494" cy="7925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2400" dirty="0"/>
              <a:t>Алгоритм составления ПРОЕКТА СМЕТЫ КОНТРАКТА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5575" y="1245863"/>
            <a:ext cx="68384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проводится анализ, обобщение и систематизация проектной документации, получившей положительное заключение экспертизы проектной документации, в том числе сметной документации, составленной с использованием сметных цен строительных ресурсов, а также сметных нормативов, индексов изменения сметной стоимости строительства, расценок, цен, методических и других документов в сфере ценообразования и сметного нормирования в области градостроительной деятельности, сведения о которых включены в федеральный реестр сметных нормативов, и применяемых с учетом положений 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статьи 3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Федерального закона от 26 июля 2017 г. N 191-ФЗ "О внесении изменений в Градостроительный кодекс Российской Федерации и признании утратившими силу отдельных положений законодательных актов Российской Федерации" (Собрание законодательства Российской Федерации, 2017, N 31, ст. 4740; 2019, N 26, ст. 3317 (далее - Федеральный закон N 191-ФЗ), рабочей документацией (при наличии);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974850" y="2108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2" name="AutoShape 2" descr="Картинки по запросу &quot;проектно изыскательские работы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9920" y="1546796"/>
            <a:ext cx="5212080" cy="401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17317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7092" y="259618"/>
            <a:ext cx="9617494" cy="7925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2400" dirty="0"/>
              <a:t>Алгоритм составления ПРОЕКТА СМЕТЫ КОНТРАКТА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5574" y="1245862"/>
            <a:ext cx="7342505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2.составляется ведомость объемов технологически законченных элементов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включающих определенные в соответствии с проектной документацией, рабочей документацией (при наличии) необходимые для его возведения (устройства) комплексы работ (строительные конструкции, в том числе подземная часть, несущие конструкции, наружные стены, полы, внутренние стены, заполнение оконных и дверных проемов, перекрытия, покрытие, кровля, отделочные работы и тому подобное; системы инженерно-технического обеспечения, в том числе водоснабжение, водоотведение, теплоснабжение, газоснабжение, вентиляцию, кондиционирование, электроосвещение, электроснабжение) и работ, связанных между собой и необходимых в соответствии с проектной документацией, рабочей документации (при наличии) для возведения (устройства) технологически законченного конструктивного решения (элемента) (далее - конструктивные решения (элементы), комплексы (видов) работ соответственно). Ведомость объемов конструктивных решений (элементов) и комплексов (видов) работ (далее - Ведомость) предусматривает детализацию объекта капитального строительства по основным конструктивным решениям (элементам), комплексам (видам) работ и определение объемов работ и единиц измерения конструктивных решений (элементов), комплексов (видов) работ.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Отдельной строкой учитывается количество и стоимость оборудования, мебели, инвентаря (далее - оборудование), поставляемых в рамках контракта, в случае если такое решение принято заказчиком. При выполнении проектных и изыскательских работ составление Ведомости осуществляется заказчиком или подрядчиком, если это предусмотрено заданием на проектирование;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974850" y="2108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2" name="AutoShape 2" descr="Картинки по запросу &quot;проектно изыскательские работы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6788" y="1687576"/>
            <a:ext cx="4483772" cy="345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05568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7092" y="259618"/>
            <a:ext cx="9617494" cy="7925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2400" dirty="0"/>
              <a:t>Приказ Министерства строительства и жилищно-коммунального хозяйства РФ от 23 декабря 2019 г. N 841/</a:t>
            </a:r>
            <a:r>
              <a:rPr lang="ru-RU" sz="2400" dirty="0" err="1"/>
              <a:t>пр</a:t>
            </a:r>
            <a:endParaRPr lang="ru-RU" sz="2400" dirty="0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974850" y="2108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1450" y="1819275"/>
            <a:ext cx="6674600" cy="3314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6304" y="1343025"/>
            <a:ext cx="4728445" cy="5281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544820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7092" y="259618"/>
            <a:ext cx="9617494" cy="7925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2400" dirty="0"/>
              <a:t>Алгоритм составления ПРОЕКТА СМЕТЫ КОНТРАКТА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42540" y="1867655"/>
            <a:ext cx="993823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3.на основании Ведомости составляется проект сметы контракта, предусматривающий определение цены каждого конструктивного решения (элемента), комплекса (вида) работ всего и на принятую единицу измерения в пределах НМЦК на выполнение подрядных работ.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Составление Ведомости осуществляется в соответствии с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проектной документацией, получившей положительное заключение экспертизы!!!,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том числе сметной документацией, рабочей документацией (при наличии), исключительно в целях составления проекта сметы контракта.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974850" y="2108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7197713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856" y="1618486"/>
            <a:ext cx="6399232" cy="3859537"/>
          </a:xfrm>
          <a:prstGeom prst="parallelogram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7092" y="259618"/>
            <a:ext cx="9617494" cy="792556"/>
          </a:xfrm>
        </p:spPr>
        <p:txBody>
          <a:bodyPr>
            <a:noAutofit/>
          </a:bodyPr>
          <a:lstStyle/>
          <a:p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Ведомость включается следующая информация: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57784" y="1963206"/>
            <a:ext cx="42336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а) номера сметных расчетов (смет) и позиций в сметных расчетах (сметах), относящиеся к соответствующим конструктивным решениям (элементам), комплексам (видам) работ;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б) наименование конструктивного решения (элемента), комплекса (вида) работ.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974850" y="2108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2143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трелка вправо 5"/>
          <p:cNvSpPr/>
          <p:nvPr/>
        </p:nvSpPr>
        <p:spPr>
          <a:xfrm>
            <a:off x="100284" y="1103742"/>
            <a:ext cx="12030756" cy="4844103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5427" y="2649386"/>
            <a:ext cx="1536927" cy="196922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день</a:t>
            </a:r>
            <a:b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Извещение и документация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размещаются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ЕИС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5902" y="4596424"/>
            <a:ext cx="1466215" cy="292691"/>
          </a:xfrm>
          <a:prstGeom prst="roundRect">
            <a:avLst/>
          </a:prstGeom>
          <a:solidFill>
            <a:sysClr val="windowText" lastClr="000000">
              <a:lumMod val="65000"/>
              <a:lumOff val="35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www.zakupki.gov.ru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93697" y="2711795"/>
            <a:ext cx="1391285" cy="19068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день</a:t>
            </a:r>
            <a:b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Дата окончания подачи заявок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1944880" y="3830660"/>
            <a:ext cx="292735" cy="0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stealth" w="lg" len="lg"/>
          </a:ln>
          <a:effectLst/>
        </p:spPr>
      </p:cxnSp>
      <p:cxnSp>
        <p:nvCxnSpPr>
          <p:cNvPr id="12" name="Прямая со стрелкой 11"/>
          <p:cNvCxnSpPr/>
          <p:nvPr/>
        </p:nvCxnSpPr>
        <p:spPr>
          <a:xfrm>
            <a:off x="8559901" y="3899434"/>
            <a:ext cx="433796" cy="7548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stealth" w="lg" len="lg"/>
          </a:ln>
          <a:effectLst/>
        </p:spPr>
      </p:cxnSp>
      <p:sp>
        <p:nvSpPr>
          <p:cNvPr id="15" name="Прямоугольник 14"/>
          <p:cNvSpPr/>
          <p:nvPr/>
        </p:nvSpPr>
        <p:spPr>
          <a:xfrm>
            <a:off x="2304515" y="2307770"/>
            <a:ext cx="4487523" cy="126546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Право отмены не позднее чем за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раб. день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до ОСПЗ – ч. 2 ст. 36.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Извещение об отмене в ЕИС 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позднее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одного часа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ОЭП уведомляет об отмене  и возвращает поданные заявки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04516" y="3525793"/>
            <a:ext cx="6255385" cy="74728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Срок приема заявок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менее 15 дней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 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ОСПЗ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ч. 1 ст. 54.2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848643" y="3291840"/>
            <a:ext cx="1800861" cy="416434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"/>
                <a:ea typeface="Calibri" panose="020F0502020204030204" pitchFamily="34" charset="0"/>
                <a:cs typeface="Times New Roman" panose="02020603050405020304" pitchFamily="18" charset="0"/>
              </a:rPr>
              <a:t>Электронная площадка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304515" y="4286818"/>
            <a:ext cx="4487523" cy="93832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Участник ОКЭФ вправе направить н на разъяснение положений извещения на адрес электронной площадки не позднее чем за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дня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 ОСПЗ – ч. 5 ст. 42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304515" y="924732"/>
            <a:ext cx="4487523" cy="139003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позднее чем за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раб. день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до ОСПЗ можно принять решение о внесении изменений в извещение и продлить срок подачи заявок при необходимости (должен составлять не менее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 дней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ч. 4 ст42)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7651668" y="1010194"/>
            <a:ext cx="2063933" cy="106244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Нельзя менять объект закупки и размер ОЗ</a:t>
            </a:r>
          </a:p>
        </p:txBody>
      </p:sp>
      <p:cxnSp>
        <p:nvCxnSpPr>
          <p:cNvPr id="18" name="Прямая соединительная линия 17"/>
          <p:cNvCxnSpPr>
            <a:stCxn id="16" idx="2"/>
          </p:cNvCxnSpPr>
          <p:nvPr/>
        </p:nvCxnSpPr>
        <p:spPr>
          <a:xfrm flipH="1">
            <a:off x="6848643" y="1541417"/>
            <a:ext cx="803025" cy="60916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6176462" y="5006626"/>
            <a:ext cx="1716405" cy="396066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"/>
                <a:ea typeface="Calibri" panose="020F0502020204030204" pitchFamily="34" charset="0"/>
                <a:cs typeface="Times New Roman" panose="02020603050405020304" pitchFamily="18" charset="0"/>
              </a:rPr>
              <a:t>Электронная площадка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07060" y="5358490"/>
            <a:ext cx="4487523" cy="48532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теч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1 часа ОЭП направляет запрос заказчику</a:t>
            </a:r>
          </a:p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ч. </a:t>
            </a:r>
            <a: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ст. </a:t>
            </a:r>
            <a: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42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07060" y="5962655"/>
            <a:ext cx="4487523" cy="48532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теч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 дней Заказчик размещает ответ в ЕИС</a:t>
            </a:r>
          </a:p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ч. 5 ст. 42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 стрелкой 22"/>
          <p:cNvCxnSpPr>
            <a:endCxn id="21" idx="0"/>
          </p:cNvCxnSpPr>
          <p:nvPr/>
        </p:nvCxnSpPr>
        <p:spPr>
          <a:xfrm flipH="1">
            <a:off x="3150822" y="5225143"/>
            <a:ext cx="291931" cy="133347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stealth" w="lg" len="lg"/>
          </a:ln>
          <a:effectLst/>
        </p:spPr>
      </p:cxnSp>
      <p:cxnSp>
        <p:nvCxnSpPr>
          <p:cNvPr id="25" name="Прямая со стрелкой 24"/>
          <p:cNvCxnSpPr/>
          <p:nvPr/>
        </p:nvCxnSpPr>
        <p:spPr>
          <a:xfrm>
            <a:off x="3134182" y="5816303"/>
            <a:ext cx="0" cy="180000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stealth" w="lg" len="lg"/>
          </a:ln>
          <a:effectLst/>
        </p:spPr>
      </p:cxnSp>
      <p:sp>
        <p:nvSpPr>
          <p:cNvPr id="30" name="Скругленный прямоугольник 29"/>
          <p:cNvSpPr/>
          <p:nvPr/>
        </p:nvSpPr>
        <p:spPr>
          <a:xfrm>
            <a:off x="4041579" y="6343809"/>
            <a:ext cx="1466215" cy="292691"/>
          </a:xfrm>
          <a:prstGeom prst="roundRect">
            <a:avLst/>
          </a:prstGeom>
          <a:solidFill>
            <a:sysClr val="windowText" lastClr="000000">
              <a:lumMod val="65000"/>
              <a:lumOff val="35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www.zakupki.gov.ru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211602" y="353127"/>
            <a:ext cx="10805160" cy="50405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j-ea"/>
                <a:cs typeface="+mj-cs"/>
              </a:rPr>
              <a:t>Временные параметры «строительного»  конкурса 1 ч. ( подача заявок)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237615" y="3523798"/>
            <a:ext cx="1466215" cy="292100"/>
          </a:xfrm>
          <a:prstGeom prst="roundRect">
            <a:avLst/>
          </a:prstGeom>
          <a:solidFill>
            <a:sysClr val="windowText" lastClr="000000">
              <a:lumMod val="65000"/>
              <a:lumOff val="35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www.zakupki.gov.ru</a:t>
            </a:r>
            <a:endParaRPr kumimoji="0" lang="ru-RU" sz="11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579762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7092" y="259618"/>
            <a:ext cx="9617494" cy="7925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2400" dirty="0"/>
              <a:t>Приказ Министерства строительства и жилищно-коммунального хозяйства РФ от 23 декабря 2019 г. N 841/</a:t>
            </a:r>
            <a:r>
              <a:rPr lang="ru-RU" sz="2400" dirty="0" err="1"/>
              <a:t>пр</a:t>
            </a:r>
            <a:endParaRPr lang="ru-RU" sz="2400" dirty="0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974850" y="2108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39" y="1278148"/>
            <a:ext cx="5372100" cy="22994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7129" y="1371600"/>
            <a:ext cx="5459784" cy="517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8115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7092" y="259618"/>
            <a:ext cx="9617494" cy="792556"/>
          </a:xfrm>
        </p:spPr>
        <p:txBody>
          <a:bodyPr>
            <a:noAutofit/>
          </a:bodyPr>
          <a:lstStyle/>
          <a:p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Цена конструктивных решений (элементов), комплексов (видов) работ определяется в соответствии с НМЦК на выполнение подрядных работ на основании данных, содержащихся в сводном сметном расчете стоимости строительства, объектных и локальных сметах (сметных расчетах), информация о которых указана в Ведомости, по 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формуле (9)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974850" y="2108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011" y="2248727"/>
            <a:ext cx="11438181" cy="270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852618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Проект сметы контракта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704674" y="1184941"/>
            <a:ext cx="10529383" cy="4899025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04674" y="1114713"/>
            <a:ext cx="963445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1. Электронный аукцион № 0891200000620002266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«"Универсальный спортивный зал в г.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Краснокаменск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" (2552-ЭА)»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 Размещено в ЕИС 10.03.2020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571" y="2212381"/>
            <a:ext cx="9300483" cy="40381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2646" y="3099872"/>
            <a:ext cx="1340741" cy="13407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7355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80005" y="2983860"/>
            <a:ext cx="7727264" cy="819468"/>
          </a:xfrm>
        </p:spPr>
        <p:txBody>
          <a:bodyPr>
            <a:noAutofit/>
          </a:bodyPr>
          <a:lstStyle/>
          <a:p>
            <a:r>
              <a:rPr lang="ru-RU" sz="3600" u="sng" dirty="0"/>
              <a:t>Методика составления сметы </a:t>
            </a:r>
            <a:r>
              <a:rPr lang="ru-RU" sz="3600" dirty="0"/>
              <a:t>контракта, предметом которого являются строительство, реконструкция объектов капитального строительства</a:t>
            </a:r>
          </a:p>
        </p:txBody>
      </p:sp>
    </p:spTree>
    <p:extLst>
      <p:ext uri="{BB962C8B-B14F-4D97-AF65-F5344CB8AC3E}">
        <p14:creationId xmlns:p14="http://schemas.microsoft.com/office/powerpoint/2010/main" val="1829633556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7092" y="259618"/>
            <a:ext cx="9617494" cy="7925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2000" dirty="0"/>
              <a:t>Методика составления сметы контракта, предметом которого являются строительство, реконструкция объектов капитального строительства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7092" y="1319015"/>
            <a:ext cx="564255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Методика составления сметы контракта, предметом которого являются строительство, реконструкция объектов капитального строительства (далее - Методика), определяет общие правила составления сметы контракта, предметом которого являются строительство, реконструкция объектов капитального строительства (далее - контракт), при его заключении и внесении изменений в такой контракт в соответствии с законодательством Российской Федерации о контрактной системе в сфере закупок товаров, работ, услуг для обеспечения государственных и муниципальных нужд.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974850" y="2108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2" name="AutoShape 2" descr="Картинки по запросу &quot;смета в три кирпича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2024" y="1319015"/>
            <a:ext cx="4323112" cy="501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090609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7092" y="259618"/>
            <a:ext cx="9617494" cy="7925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2000" dirty="0"/>
              <a:t>Методика составления сметы контракта, предметом которого являются строительство, реконструкция объектов капитального строительства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13356" y="1940807"/>
            <a:ext cx="64086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Смета контракта на выполнение подрядных работ по строительству некапитальных строений и сооружений, а также других подрядных работ, указанных в 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разделе VI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Порядка определения начальной (максимальной) цены контракта, цены контракта, заключаемого с единственным поставщиком (подрядчиком, исполнителем), начальной цены единицы товара, работы, услуги при осуществлении закупок в сфере градостроительной деятельности (за исключением территориального планирования) (далее - Порядок), по соглашению сторон контракта может быть составлена в соответствии с Методикой, если в составе документации о закупке размещен проект сметы контракта. Рекомендуемый образец проекта сметы контракта приведен в 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приложении N 6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к Порядку.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974850" y="2108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1588" y="1733024"/>
            <a:ext cx="4415028" cy="3539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17922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7092" y="259618"/>
            <a:ext cx="9617494" cy="7925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2000" dirty="0"/>
              <a:t>Методика составления сметы контракта, предметом которого являются строительство, реконструкция объектов капитального строительства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7092" y="1319015"/>
            <a:ext cx="10872258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Смета контракта должна содержать определенные в соответствии с 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разделом VI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Порядка наименования конструктивных решений (элементов), комплексов (видов) работ, их цены на принятую единицу измерения, и общую стоимость, определенную с учетом подлежащих выполнению объемов работ. Рекомендуемый образец сметы контракта приведен в 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Приложении N 1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к Методике.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При осуществлении закупки подрядных работ по строительству и реконструкции путем проведения конкурентных способов определения подрядчиков смета контракта составляется заказчиком на основании размещенного в единой информационной системе в сфере закупок в порядке, установленном в 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Порядке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проекта сметы контракта посредством указания цены каждого конструктивного решения (элемента), комплекса (вида) работ </a:t>
            </a:r>
            <a:r>
              <a:rPr kumimoji="0" lang="ru-RU" sz="18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 учетом пропорционального снижения начальной (максимальной) цены контракта участником закупки, с которым заключается контракт.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При осуществлении закупки подрядных работ по строительству и реконструкции у единственного подрядчика смета контракта составляется в соответствии с 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разделом VI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Порядка.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974850" y="2108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9771815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575094" y="179397"/>
            <a:ext cx="9045875" cy="1077314"/>
          </a:xfrm>
        </p:spPr>
        <p:txBody>
          <a:bodyPr>
            <a:noAutofit/>
          </a:bodyPr>
          <a:lstStyle/>
          <a:p>
            <a:pPr algn="l"/>
            <a:r>
              <a:rPr lang="ru-RU" sz="3000" dirty="0">
                <a:solidFill>
                  <a:srgbClr val="154676"/>
                </a:solidFill>
                <a:latin typeface="Century" panose="02040604050505020304" pitchFamily="18" charset="0"/>
                <a:ea typeface="Yu Gothic UI Semibold" panose="020B0700000000000000" pitchFamily="34" charset="-128"/>
              </a:rPr>
              <a:t>Статья 110.2 Закона № 44-ФЗ в новой редакции с 08.07.2019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75093" y="1352160"/>
            <a:ext cx="11474032" cy="838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828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22"/>
              </a:spcAft>
              <a:buClrTx/>
              <a:buSzTx/>
              <a:buFontTx/>
              <a:buNone/>
              <a:tabLst/>
              <a:defRPr/>
            </a:pPr>
            <a:endParaRPr kumimoji="0" lang="ru" sz="1800" b="0" i="0" u="none" strike="noStrike" kern="1200" cap="none" spc="0" normalizeH="0" baseline="0" noProof="0" dirty="0" smtClean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828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22"/>
              </a:spcAft>
              <a:buClrTx/>
              <a:buSzTx/>
              <a:buFontTx/>
              <a:buNone/>
              <a:tabLst/>
              <a:defRPr/>
            </a:pPr>
            <a:endParaRPr kumimoji="0" lang="ru" sz="1800" b="0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207112"/>
            <a:ext cx="1069675" cy="48202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657225" y="1493550"/>
            <a:ext cx="10963275" cy="354835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0" algn="l" defTabSz="828446" rtl="0" eaLnBrk="1" fontAlgn="auto" latinLnBrk="0" hangingPunct="1">
              <a:lnSpc>
                <a:spcPts val="2169"/>
              </a:lnSpc>
              <a:spcBef>
                <a:spcPts val="1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20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6.1. </a:t>
            </a:r>
            <a:r>
              <a:rPr kumimoji="0" lang="ru" sz="2000" b="1" i="0" u="sng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Оплата выполненных работ</a:t>
            </a:r>
            <a:r>
              <a:rPr kumimoji="0" lang="ru" sz="20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" sz="20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осуществляется в пределах цены контрактов, предметом которых являются </a:t>
            </a:r>
            <a:r>
              <a:rPr kumimoji="0" lang="ru" sz="2000" b="0" i="0" u="sng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строительство, реконструкция</a:t>
            </a:r>
            <a:r>
              <a:rPr kumimoji="0" lang="ru" sz="20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объектов </a:t>
            </a:r>
            <a:r>
              <a:rPr kumimoji="0" lang="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капитального</a:t>
            </a:r>
          </a:p>
          <a:p>
            <a:pPr marL="0" marR="0" lvl="0" indent="0" algn="l" defTabSz="828446" rtl="0" eaLnBrk="1" fontAlgn="auto" latinLnBrk="0" hangingPunct="1">
              <a:lnSpc>
                <a:spcPts val="2169"/>
              </a:lnSpc>
              <a:spcBef>
                <a:spcPts val="0"/>
              </a:spcBef>
              <a:spcAft>
                <a:spcPts val="190"/>
              </a:spcAft>
              <a:buClrTx/>
              <a:buSzTx/>
              <a:buFontTx/>
              <a:buNone/>
              <a:tabLst/>
              <a:defRPr/>
            </a:pPr>
            <a:r>
              <a:rPr kumimoji="0" lang="ru" sz="20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строительства, в </a:t>
            </a:r>
            <a:r>
              <a:rPr kumimoji="0" lang="ru" sz="2000" b="1" i="0" u="sng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соответствии с их сметой</a:t>
            </a:r>
            <a:r>
              <a:rPr kumimoji="0" lang="ru" sz="20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" sz="20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сроки и в размерах, которые установлены таким контрактом или графиком оплаты выполненных по контракту работ (при наличии) с учетом графика выполнения строительно-монтажных работ и фактически выполненных подрядчиком работ.</a:t>
            </a:r>
          </a:p>
          <a:p>
            <a:pPr marL="0" marR="0" lvl="0" indent="0" algn="l" defTabSz="828446" rtl="0" eaLnBrk="1" fontAlgn="auto" latinLnBrk="0" hangingPunct="1">
              <a:lnSpc>
                <a:spcPts val="2169"/>
              </a:lnSpc>
              <a:spcBef>
                <a:spcPts val="0"/>
              </a:spcBef>
              <a:spcAft>
                <a:spcPts val="2093"/>
              </a:spcAft>
              <a:buClrTx/>
              <a:buSzTx/>
              <a:buFontTx/>
              <a:buNone/>
              <a:tabLst/>
              <a:defRPr/>
            </a:pPr>
            <a:r>
              <a:rPr kumimoji="0" lang="ru" sz="20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 этом </a:t>
            </a:r>
            <a:r>
              <a:rPr kumimoji="0" lang="ru" sz="2000" b="1" i="0" u="sng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составление сметы такого контракта осуществляется в пределах цены контракта </a:t>
            </a:r>
            <a:r>
              <a:rPr kumimoji="0" lang="ru" sz="20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без использования</a:t>
            </a:r>
            <a:r>
              <a:rPr kumimoji="0" lang="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" sz="20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предусмотренных проектной документацией в соответствии с Градостроительным кодексом Российской Федерации </a:t>
            </a:r>
            <a:r>
              <a:rPr kumimoji="0" lang="ru" sz="2000" b="1" i="0" u="sng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сметных нормативов</a:t>
            </a:r>
            <a:r>
              <a:rPr kumimoji="0" lang="ru" sz="20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ru" sz="20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сведения о которых включены в федеральный реестр сметных нормативов, и сметных цен строительных ресурсов.</a:t>
            </a:r>
          </a:p>
          <a:p>
            <a:pPr marL="0" marR="0" lvl="0" indent="0" algn="l" defTabSz="828446" rtl="0" eaLnBrk="1" fontAlgn="auto" latinLnBrk="0" hangingPunct="1">
              <a:lnSpc>
                <a:spcPts val="216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20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7. </a:t>
            </a:r>
            <a:r>
              <a:rPr kumimoji="0" lang="ru" sz="2000" b="1" i="0" u="sng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Методики составления сметы контракта,</a:t>
            </a:r>
            <a:r>
              <a:rPr kumimoji="0" lang="ru" sz="20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" sz="20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графика оплаты выполненных по контракту работ, графика выполнения строительно-монтажных работ утверждаются уполномоченным Правительством Российской Федерации федеральным органом исполнительной власти</a:t>
            </a:r>
            <a:r>
              <a:rPr kumimoji="0" lang="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" sz="2000" b="0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79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7092" y="259618"/>
            <a:ext cx="9617494" cy="7925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2000" dirty="0"/>
              <a:t>Методика составления сметы контракта, предметом которого являются строительство, реконструкция объектов капитального строительства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974850" y="2108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7840" y="1352549"/>
            <a:ext cx="5090108" cy="524827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983118" y="1390648"/>
            <a:ext cx="489455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1 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Графы 1-4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сметы контракта заполняются в соответствии с проектом сметы без изменения их содержания.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2 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Графы 5-6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сметы контракта заполняются путем указания цены каждого конструктивного решения (элемента), комплекса (вида) работ с учетом пропорционального снижения начальной (максимальной) цены контракта участником закупки, с которым заключается контракт.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 Значения в 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строке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"Твердая цена контракта с НДС" не указываются в случае заключения контракта с лицами, не являющимися в соответствии с законодательством Российской Федерации о налогах и сборах плательщиками НДС.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749292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7092" y="259618"/>
            <a:ext cx="9617494" cy="7925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2000" dirty="0"/>
              <a:t>Методика составления сметы контракта, предметом которого являются строительство, реконструкция объектов капитального строительства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974850" y="2108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363" y="1238249"/>
            <a:ext cx="5211918" cy="54959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8157" y="1933575"/>
            <a:ext cx="5873843" cy="331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992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трелка вправо 5"/>
          <p:cNvSpPr/>
          <p:nvPr/>
        </p:nvSpPr>
        <p:spPr>
          <a:xfrm>
            <a:off x="100284" y="1103742"/>
            <a:ext cx="12030756" cy="4844103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32256" y="2183224"/>
            <a:ext cx="1935677" cy="172647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позднее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раб. дня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КЗ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завершает оценку заявок  и выбирает победителя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ч.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15, ст. 48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1436319" y="3652907"/>
            <a:ext cx="292735" cy="0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stealth" w="lg" len="lg"/>
          </a:ln>
          <a:effectLst/>
        </p:spPr>
      </p:cxnSp>
      <p:cxnSp>
        <p:nvCxnSpPr>
          <p:cNvPr id="12" name="Прямая со стрелкой 11"/>
          <p:cNvCxnSpPr/>
          <p:nvPr/>
        </p:nvCxnSpPr>
        <p:spPr>
          <a:xfrm>
            <a:off x="6588086" y="3652907"/>
            <a:ext cx="292735" cy="0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stealth" w="lg" len="lg"/>
          </a:ln>
          <a:effectLst/>
        </p:spPr>
      </p:cxnSp>
      <p:sp>
        <p:nvSpPr>
          <p:cNvPr id="24" name="Прямоугольник 23"/>
          <p:cNvSpPr/>
          <p:nvPr/>
        </p:nvSpPr>
        <p:spPr>
          <a:xfrm>
            <a:off x="158786" y="2638651"/>
            <a:ext cx="1249946" cy="19068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день</a:t>
            </a:r>
            <a:b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Дата окончания подачи заявок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40682" y="699567"/>
            <a:ext cx="1252168" cy="157820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позднее 1 часа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ОЭП с момента ОСПЗ направляет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части заявки З - п.2, ч.19, ст.48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4319368" y="3652907"/>
            <a:ext cx="292735" cy="0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stealth" w="lg" len="lg"/>
          </a:ln>
          <a:effectLst/>
        </p:spPr>
      </p:cxnSp>
      <p:sp>
        <p:nvSpPr>
          <p:cNvPr id="36" name="Прямоугольник 35"/>
          <p:cNvSpPr/>
          <p:nvPr/>
        </p:nvSpPr>
        <p:spPr>
          <a:xfrm>
            <a:off x="1770434" y="2990351"/>
            <a:ext cx="2535140" cy="96870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Рассмотрение и оценка 2-х частей заявок m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ax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2 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раб.дня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–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п.3,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ч.19, ст.48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966766" y="43508"/>
            <a:ext cx="10018965" cy="50405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j-ea"/>
                <a:cs typeface="+mj-cs"/>
              </a:rPr>
              <a:t>Временные параметры «строительного» конкурса 2 ч.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j-ea"/>
                <a:cs typeface="+mj-cs"/>
              </a:rPr>
              <a:t>(рассмотрение заявок, выбор победителя и подписание контракта)</a:t>
            </a:r>
          </a:p>
        </p:txBody>
      </p:sp>
      <p:cxnSp>
        <p:nvCxnSpPr>
          <p:cNvPr id="22" name="Прямая соединительная линия 21"/>
          <p:cNvCxnSpPr>
            <a:stCxn id="28" idx="2"/>
            <a:endCxn id="24" idx="0"/>
          </p:cNvCxnSpPr>
          <p:nvPr/>
        </p:nvCxnSpPr>
        <p:spPr>
          <a:xfrm flipH="1">
            <a:off x="783759" y="2277773"/>
            <a:ext cx="183007" cy="36087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6888724" y="3449750"/>
            <a:ext cx="2630934" cy="187869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Участник ОКЭФ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вправе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направить запрос на разъяснение результатов ОКЭФ ОЭП  после размещения протокола подведения итогов в ЕИС, но не позднее даты заключения контракта– ч. 18 ст. 48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880821" y="2423540"/>
            <a:ext cx="2630934" cy="102892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УЗ вправе обжаловать результаты закупки в течение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дней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 момента ППИ</a:t>
            </a:r>
          </a:p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ч. 2 ст. 105</a:t>
            </a:r>
          </a:p>
        </p:txBody>
      </p:sp>
      <p:cxnSp>
        <p:nvCxnSpPr>
          <p:cNvPr id="40" name="Прямая со стрелкой 39"/>
          <p:cNvCxnSpPr/>
          <p:nvPr/>
        </p:nvCxnSpPr>
        <p:spPr>
          <a:xfrm>
            <a:off x="9511755" y="3686047"/>
            <a:ext cx="292735" cy="0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stealth" w="lg" len="lg"/>
          </a:ln>
          <a:effectLst/>
        </p:spPr>
      </p:cxnSp>
      <p:sp>
        <p:nvSpPr>
          <p:cNvPr id="41" name="Прямоугольник 40"/>
          <p:cNvSpPr/>
          <p:nvPr/>
        </p:nvSpPr>
        <p:spPr>
          <a:xfrm>
            <a:off x="9847346" y="2759972"/>
            <a:ext cx="1873623" cy="185214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Заключение контракта с победителем не ранее чем через 10 дней с размещения в ЕИС ППИ</a:t>
            </a:r>
          </a:p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ч.1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ст. </a:t>
            </a:r>
            <a: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41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70433" y="4249361"/>
            <a:ext cx="2521345" cy="249226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КЗ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формирует на ЭП и подписывает ЭЦП протокол рассмотрения и оценки  2-х частей заявок ОКЭФ </a:t>
            </a:r>
            <a:b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п.3, ч.19, ст.48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течение 1 часа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ОЭП направляет КЗ ценовые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предложения (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III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часть заявки)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размещает в ЕИС протоколы рассмотрения и оценки 2-х частей заявок ОКЭФ –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п.4,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ч.19, ст.48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1-х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2-х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частй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заявок ч.14, ст.48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639690" y="4249361"/>
            <a:ext cx="1935676" cy="249226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КЗ формирует на ЭП и подписывает ЭЦП протокол подведения итогов– п.2, ч. 15 ст. 48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течение 1 часа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ОЭП размещает в ЕИС и на ЭП протокол подведения итогов - ч. 16 ст. 48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358342" y="3996987"/>
            <a:ext cx="0" cy="25237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10" idx="2"/>
            <a:endCxn id="19" idx="0"/>
          </p:cNvCxnSpPr>
          <p:nvPr/>
        </p:nvCxnSpPr>
        <p:spPr>
          <a:xfrm>
            <a:off x="5600095" y="3909698"/>
            <a:ext cx="7433" cy="33966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Скругленный прямоугольник 25"/>
          <p:cNvSpPr/>
          <p:nvPr/>
        </p:nvSpPr>
        <p:spPr>
          <a:xfrm>
            <a:off x="6561036" y="6218455"/>
            <a:ext cx="1800861" cy="416434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"/>
                <a:ea typeface="Calibri" panose="020F0502020204030204" pitchFamily="34" charset="0"/>
                <a:cs typeface="Times New Roman" panose="02020603050405020304" pitchFamily="18" charset="0"/>
              </a:rPr>
              <a:t>Электронная площадка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865873" y="5328443"/>
            <a:ext cx="1800861" cy="416434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"/>
                <a:ea typeface="Calibri" panose="020F0502020204030204" pitchFamily="34" charset="0"/>
                <a:cs typeface="Times New Roman" panose="02020603050405020304" pitchFamily="18" charset="0"/>
              </a:rPr>
              <a:t>Электронная площадка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28941" y="5287274"/>
            <a:ext cx="1800861" cy="416434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"/>
                <a:ea typeface="Calibri" panose="020F0502020204030204" pitchFamily="34" charset="0"/>
                <a:cs typeface="Times New Roman" panose="02020603050405020304" pitchFamily="18" charset="0"/>
              </a:rPr>
              <a:t>Электронная площадка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" y="2277773"/>
            <a:ext cx="1729054" cy="333974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"/>
                <a:ea typeface="Calibri" panose="020F0502020204030204" pitchFamily="34" charset="0"/>
                <a:cs typeface="Times New Roman" panose="02020603050405020304" pitchFamily="18" charset="0"/>
              </a:rPr>
              <a:t>Электронная площадка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1592850" y="3905282"/>
            <a:ext cx="1620530" cy="415054"/>
          </a:xfrm>
          <a:prstGeom prst="roundRect">
            <a:avLst/>
          </a:prstGeom>
          <a:solidFill>
            <a:sysClr val="windowText" lastClr="000000">
              <a:lumMod val="65000"/>
              <a:lumOff val="35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Комиссия заказчика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612103" y="3827135"/>
            <a:ext cx="1620530" cy="269802"/>
          </a:xfrm>
          <a:prstGeom prst="roundRect">
            <a:avLst/>
          </a:prstGeom>
          <a:solidFill>
            <a:sysClr val="windowText" lastClr="000000">
              <a:lumMod val="65000"/>
              <a:lumOff val="35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Комиссия заказчика</a:t>
            </a:r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7771503" y="2161549"/>
            <a:ext cx="1748155" cy="310515"/>
          </a:xfrm>
          <a:prstGeom prst="roundRect">
            <a:avLst/>
          </a:prstGeom>
          <a:solidFill>
            <a:sysClr val="windowText" lastClr="000000">
              <a:lumMod val="65000"/>
              <a:lumOff val="35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Контрольный орган</a:t>
            </a: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125909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779447" y="231558"/>
            <a:ext cx="9471458" cy="730967"/>
          </a:xfrm>
        </p:spPr>
        <p:txBody>
          <a:bodyPr>
            <a:normAutofit fontScale="92500" lnSpcReduction="10000"/>
          </a:bodyPr>
          <a:lstStyle/>
          <a:p>
            <a:pPr algn="ctr">
              <a:defRPr/>
            </a:pPr>
            <a:r>
              <a:rPr lang="ru-RU" sz="5400" dirty="0"/>
              <a:t>Проект сметы контракта</a:t>
            </a:r>
            <a:endParaRPr lang="ru-RU" altLang="ru-RU" sz="54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962526" y="1597794"/>
            <a:ext cx="8951495" cy="4235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6685" y="1413127"/>
            <a:ext cx="52748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	        Электронный аукцион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№ 01313000221121000039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«Реконструкция стадиона по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ул.Ленина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, 35 в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г.Бутурлиновка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 Воронежской области» (дополнительные работы)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Организация, осуществляющая размещение: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Администрация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Бутурлиновского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 городского поселения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Бутурлиновского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 муниципального района Воронежской области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НМЦК 8 985 184,00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Размещено 15.10.2021 года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t="7982" r="49973" b="3815"/>
          <a:stretch/>
        </p:blipFill>
        <p:spPr bwMode="auto">
          <a:xfrm>
            <a:off x="5919537" y="1482291"/>
            <a:ext cx="6044665" cy="48068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9297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779447" y="231558"/>
            <a:ext cx="9471458" cy="730967"/>
          </a:xfrm>
        </p:spPr>
        <p:txBody>
          <a:bodyPr>
            <a:normAutofit fontScale="92500" lnSpcReduction="10000"/>
          </a:bodyPr>
          <a:lstStyle/>
          <a:p>
            <a:pPr algn="ctr">
              <a:defRPr/>
            </a:pPr>
            <a:r>
              <a:rPr lang="ru-RU" sz="5400" dirty="0"/>
              <a:t>Проект сметы контракта</a:t>
            </a:r>
            <a:endParaRPr lang="ru-RU" altLang="ru-RU" sz="5400" b="1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3112455" y="6524056"/>
            <a:ext cx="6063916" cy="4030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Минус 10 %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149478" y="1173275"/>
          <a:ext cx="5885562" cy="53565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0000">
                  <a:extLst>
                    <a:ext uri="{9D8B030D-6E8A-4147-A177-3AD203B41FA5}">
                      <a16:colId xmlns:a16="http://schemas.microsoft.com/office/drawing/2014/main" val="3405463535"/>
                    </a:ext>
                  </a:extLst>
                </a:gridCol>
                <a:gridCol w="2011934">
                  <a:extLst>
                    <a:ext uri="{9D8B030D-6E8A-4147-A177-3AD203B41FA5}">
                      <a16:colId xmlns:a16="http://schemas.microsoft.com/office/drawing/2014/main" val="279187060"/>
                    </a:ext>
                  </a:extLst>
                </a:gridCol>
                <a:gridCol w="731612">
                  <a:extLst>
                    <a:ext uri="{9D8B030D-6E8A-4147-A177-3AD203B41FA5}">
                      <a16:colId xmlns:a16="http://schemas.microsoft.com/office/drawing/2014/main" val="4216804722"/>
                    </a:ext>
                  </a:extLst>
                </a:gridCol>
                <a:gridCol w="627095">
                  <a:extLst>
                    <a:ext uri="{9D8B030D-6E8A-4147-A177-3AD203B41FA5}">
                      <a16:colId xmlns:a16="http://schemas.microsoft.com/office/drawing/2014/main" val="3683085234"/>
                    </a:ext>
                  </a:extLst>
                </a:gridCol>
                <a:gridCol w="813266">
                  <a:extLst>
                    <a:ext uri="{9D8B030D-6E8A-4147-A177-3AD203B41FA5}">
                      <a16:colId xmlns:a16="http://schemas.microsoft.com/office/drawing/2014/main" val="513069800"/>
                    </a:ext>
                  </a:extLst>
                </a:gridCol>
                <a:gridCol w="891655">
                  <a:extLst>
                    <a:ext uri="{9D8B030D-6E8A-4147-A177-3AD203B41FA5}">
                      <a16:colId xmlns:a16="http://schemas.microsoft.com/office/drawing/2014/main" val="287338247"/>
                    </a:ext>
                  </a:extLst>
                </a:gridCol>
              </a:tblGrid>
              <a:tr h="152875"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Приложение №1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6247026"/>
                  </a:ext>
                </a:extLst>
              </a:tr>
              <a:tr h="738421"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 муниципальному контракту №______________________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extLst>
                  <a:ext uri="{0D108BD9-81ED-4DB2-BD59-A6C34878D82A}">
                    <a16:rowId xmlns:a16="http://schemas.microsoft.com/office/drawing/2014/main" val="3562268632"/>
                  </a:ext>
                </a:extLst>
              </a:tr>
              <a:tr h="445648"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 ______________2021 г.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/>
                </a:tc>
                <a:extLst>
                  <a:ext uri="{0D108BD9-81ED-4DB2-BD59-A6C34878D82A}">
                    <a16:rowId xmlns:a16="http://schemas.microsoft.com/office/drawing/2014/main" val="1292845561"/>
                  </a:ext>
                </a:extLst>
              </a:tr>
              <a:tr h="182152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 сметы </a:t>
                      </a:r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контракта</a:t>
                      </a:r>
                      <a:endParaRPr lang="ru-RU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4895150"/>
                  </a:ext>
                </a:extLst>
              </a:tr>
              <a:tr h="313900">
                <a:tc gridSpan="6">
                  <a:txBody>
                    <a:bodyPr/>
                    <a:lstStyle/>
                    <a:p>
                      <a:pPr algn="ctr" fontAlgn="t"/>
                      <a:r>
                        <a:rPr lang="ru-RU" sz="1050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Выполнение подрядных  работ для муниципальных нужд по реконструкции объекта " Реконструкция стадиона по ул.Ленина,35 в </a:t>
                      </a:r>
                      <a:r>
                        <a:rPr lang="ru-RU" sz="1050" u="sng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г.Бутурлиновка</a:t>
                      </a:r>
                      <a:r>
                        <a:rPr lang="ru-RU" sz="1050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Воронежской области" (дополнительные работы).</a:t>
                      </a:r>
                      <a:endParaRPr lang="ru-RU" sz="1050" b="0" i="0" u="sng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7958088"/>
                  </a:ext>
                </a:extLst>
              </a:tr>
              <a:tr h="152875"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extLst>
                  <a:ext uri="{0D108BD9-81ED-4DB2-BD59-A6C34878D82A}">
                    <a16:rowId xmlns:a16="http://schemas.microsoft.com/office/drawing/2014/main" val="3915664725"/>
                  </a:ext>
                </a:extLst>
              </a:tr>
              <a:tr h="15287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№ п/п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Наименование конструктивных решений (элементов), комплексов (видов) работ</a:t>
                      </a:r>
                      <a:br>
                        <a:rPr lang="ru-RU" sz="1100" u="none" strike="noStrike" dirty="0">
                          <a:effectLst/>
                        </a:rPr>
                      </a:b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Единица измерения</a:t>
                      </a:r>
                      <a:r>
                        <a:rPr lang="ru-RU" sz="1100" u="none" strike="noStrike" dirty="0">
                          <a:effectLst/>
                        </a:rPr>
                        <a:t/>
                      </a:r>
                      <a:br>
                        <a:rPr lang="ru-RU" sz="1100" u="none" strike="noStrike" dirty="0">
                          <a:effectLst/>
                        </a:rPr>
                      </a:b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</a:rPr>
                        <a:t>Количество (объем работ)</a:t>
                      </a:r>
                      <a:br>
                        <a:rPr lang="ru-RU" sz="1100" u="none" strike="noStrike" dirty="0">
                          <a:effectLst/>
                        </a:rPr>
                      </a:b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Цена, руб.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1175809"/>
                  </a:ext>
                </a:extLst>
              </a:tr>
              <a:tr h="6587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На единицу измерения</a:t>
                      </a:r>
                      <a:br>
                        <a:rPr lang="ru-RU" sz="1100" u="none" strike="noStrike" dirty="0">
                          <a:effectLst/>
                        </a:rPr>
                      </a:b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extLst>
                  <a:ext uri="{0D108BD9-81ED-4DB2-BD59-A6C34878D82A}">
                    <a16:rowId xmlns:a16="http://schemas.microsoft.com/office/drawing/2014/main" val="1114812145"/>
                  </a:ext>
                </a:extLst>
              </a:tr>
              <a:tr h="1675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5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extLst>
                  <a:ext uri="{0D108BD9-81ED-4DB2-BD59-A6C34878D82A}">
                    <a16:rowId xmlns:a16="http://schemas.microsoft.com/office/drawing/2014/main" val="975505107"/>
                  </a:ext>
                </a:extLst>
              </a:tr>
              <a:tr h="1675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</a:rPr>
                        <a:t>Трибуна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Комплекс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6 720 189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6 720 189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extLst>
                  <a:ext uri="{0D108BD9-81ED-4DB2-BD59-A6C34878D82A}">
                    <a16:rowId xmlns:a16="http://schemas.microsoft.com/office/drawing/2014/main" val="3075182639"/>
                  </a:ext>
                </a:extLst>
              </a:tr>
              <a:tr h="1675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Подсыпка песка и гранулята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Комплекс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557 404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557 404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extLst>
                  <a:ext uri="{0D108BD9-81ED-4DB2-BD59-A6C34878D82A}">
                    <a16:rowId xmlns:a16="http://schemas.microsoft.com/office/drawing/2014/main" val="2200302391"/>
                  </a:ext>
                </a:extLst>
              </a:tr>
              <a:tr h="1675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</a:rPr>
                        <a:t>Разметка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Комплекс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191 304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191 304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extLst>
                  <a:ext uri="{0D108BD9-81ED-4DB2-BD59-A6C34878D82A}">
                    <a16:rowId xmlns:a16="http://schemas.microsoft.com/office/drawing/2014/main" val="3287979691"/>
                  </a:ext>
                </a:extLst>
              </a:tr>
              <a:tr h="3285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</a:rPr>
                        <a:t>Спортоборудование хоккейной площадки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Комплекс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18 756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18 756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extLst>
                  <a:ext uri="{0D108BD9-81ED-4DB2-BD59-A6C34878D82A}">
                    <a16:rowId xmlns:a16="http://schemas.microsoft.com/office/drawing/2014/main" val="2910471534"/>
                  </a:ext>
                </a:extLst>
              </a:tr>
              <a:tr h="328539">
                <a:tc gridSpan="5"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Начальная (максимальная) цена контракта без НДС</a:t>
                      </a:r>
                      <a:br>
                        <a:rPr lang="ru-RU" sz="1100" u="none" strike="noStrike">
                          <a:effectLst/>
                        </a:rPr>
                      </a:b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7 487 653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extLst>
                  <a:ext uri="{0D108BD9-81ED-4DB2-BD59-A6C34878D82A}">
                    <a16:rowId xmlns:a16="http://schemas.microsoft.com/office/drawing/2014/main" val="546925416"/>
                  </a:ext>
                </a:extLst>
              </a:tr>
              <a:tr h="167514">
                <a:tc gridSpan="5"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НДС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1 497 531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extLst>
                  <a:ext uri="{0D108BD9-81ED-4DB2-BD59-A6C34878D82A}">
                    <a16:rowId xmlns:a16="http://schemas.microsoft.com/office/drawing/2014/main" val="2230372341"/>
                  </a:ext>
                </a:extLst>
              </a:tr>
              <a:tr h="328539">
                <a:tc gridSpan="5"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Начальная (максимальная) цена контракта с НДС</a:t>
                      </a:r>
                      <a:br>
                        <a:rPr lang="ru-RU" sz="1100" u="none" strike="noStrike">
                          <a:effectLst/>
                        </a:rPr>
                      </a:b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8 985 184</a:t>
                      </a:r>
                      <a:endParaRPr lang="ru-RU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extLst>
                  <a:ext uri="{0D108BD9-81ED-4DB2-BD59-A6C34878D82A}">
                    <a16:rowId xmlns:a16="http://schemas.microsoft.com/office/drawing/2014/main" val="2795370771"/>
                  </a:ext>
                </a:extLst>
              </a:tr>
              <a:tr h="152875">
                <a:tc gridSpan="6"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Заказчик:______________________________________________________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2569465"/>
                  </a:ext>
                </a:extLst>
              </a:tr>
              <a:tr h="152875"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extLst>
                  <a:ext uri="{0D108BD9-81ED-4DB2-BD59-A6C34878D82A}">
                    <a16:rowId xmlns:a16="http://schemas.microsoft.com/office/drawing/2014/main" val="371149176"/>
                  </a:ext>
                </a:extLst>
              </a:tr>
              <a:tr h="152875">
                <a:tc gridSpan="5"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Подрядчик:</a:t>
                      </a:r>
                      <a:endParaRPr lang="ru-RU" sz="105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extLst>
                  <a:ext uri="{0D108BD9-81ED-4DB2-BD59-A6C34878D82A}">
                    <a16:rowId xmlns:a16="http://schemas.microsoft.com/office/drawing/2014/main" val="296188226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6144413" y="1173275"/>
          <a:ext cx="5887166" cy="53108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0221">
                  <a:extLst>
                    <a:ext uri="{9D8B030D-6E8A-4147-A177-3AD203B41FA5}">
                      <a16:colId xmlns:a16="http://schemas.microsoft.com/office/drawing/2014/main" val="3405463535"/>
                    </a:ext>
                  </a:extLst>
                </a:gridCol>
                <a:gridCol w="2012482">
                  <a:extLst>
                    <a:ext uri="{9D8B030D-6E8A-4147-A177-3AD203B41FA5}">
                      <a16:colId xmlns:a16="http://schemas.microsoft.com/office/drawing/2014/main" val="279187060"/>
                    </a:ext>
                  </a:extLst>
                </a:gridCol>
                <a:gridCol w="731811">
                  <a:extLst>
                    <a:ext uri="{9D8B030D-6E8A-4147-A177-3AD203B41FA5}">
                      <a16:colId xmlns:a16="http://schemas.microsoft.com/office/drawing/2014/main" val="4216804722"/>
                    </a:ext>
                  </a:extLst>
                </a:gridCol>
                <a:gridCol w="627266">
                  <a:extLst>
                    <a:ext uri="{9D8B030D-6E8A-4147-A177-3AD203B41FA5}">
                      <a16:colId xmlns:a16="http://schemas.microsoft.com/office/drawing/2014/main" val="3683085234"/>
                    </a:ext>
                  </a:extLst>
                </a:gridCol>
                <a:gridCol w="813488">
                  <a:extLst>
                    <a:ext uri="{9D8B030D-6E8A-4147-A177-3AD203B41FA5}">
                      <a16:colId xmlns:a16="http://schemas.microsoft.com/office/drawing/2014/main" val="513069800"/>
                    </a:ext>
                  </a:extLst>
                </a:gridCol>
                <a:gridCol w="891898">
                  <a:extLst>
                    <a:ext uri="{9D8B030D-6E8A-4147-A177-3AD203B41FA5}">
                      <a16:colId xmlns:a16="http://schemas.microsoft.com/office/drawing/2014/main" val="287338247"/>
                    </a:ext>
                  </a:extLst>
                </a:gridCol>
              </a:tblGrid>
              <a:tr h="152875"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 gridSpan="3"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Приложение №1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6247026"/>
                  </a:ext>
                </a:extLst>
              </a:tr>
              <a:tr h="738421"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 муниципальному контракту №______________________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extLst>
                  <a:ext uri="{0D108BD9-81ED-4DB2-BD59-A6C34878D82A}">
                    <a16:rowId xmlns:a16="http://schemas.microsoft.com/office/drawing/2014/main" val="3562268632"/>
                  </a:ext>
                </a:extLst>
              </a:tr>
              <a:tr h="445648"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 ______________2021 г.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/>
                </a:tc>
                <a:extLst>
                  <a:ext uri="{0D108BD9-81ED-4DB2-BD59-A6C34878D82A}">
                    <a16:rowId xmlns:a16="http://schemas.microsoft.com/office/drawing/2014/main" val="1292845561"/>
                  </a:ext>
                </a:extLst>
              </a:tr>
              <a:tr h="182152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Смета</a:t>
                      </a:r>
                      <a:r>
                        <a:rPr lang="ru-RU" sz="1200" b="1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контракта</a:t>
                      </a:r>
                      <a:endParaRPr lang="ru-RU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4895150"/>
                  </a:ext>
                </a:extLst>
              </a:tr>
              <a:tr h="313900">
                <a:tc gridSpan="6">
                  <a:txBody>
                    <a:bodyPr/>
                    <a:lstStyle/>
                    <a:p>
                      <a:pPr algn="ctr" fontAlgn="t"/>
                      <a:r>
                        <a:rPr lang="ru-RU" sz="1050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Выполнение подрядных  работ для муниципальных нужд по реконструкции объекта " Реконструкция стадиона по ул.Ленина,35 в </a:t>
                      </a:r>
                      <a:r>
                        <a:rPr lang="ru-RU" sz="1050" u="sng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г.Бутурлиновка</a:t>
                      </a:r>
                      <a:r>
                        <a:rPr lang="ru-RU" sz="1050" u="sng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Воронежской области" (дополнительные работы).</a:t>
                      </a:r>
                      <a:endParaRPr lang="ru-RU" sz="1050" b="0" i="0" u="sng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7958088"/>
                  </a:ext>
                </a:extLst>
              </a:tr>
              <a:tr h="152875"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extLst>
                  <a:ext uri="{0D108BD9-81ED-4DB2-BD59-A6C34878D82A}">
                    <a16:rowId xmlns:a16="http://schemas.microsoft.com/office/drawing/2014/main" val="3915664725"/>
                  </a:ext>
                </a:extLst>
              </a:tr>
              <a:tr h="15287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№ п/п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Наименование конструктивных решений (элементов), комплексов (видов) работ</a:t>
                      </a:r>
                      <a:br>
                        <a:rPr lang="ru-RU" sz="1100" u="none" strike="noStrike" dirty="0">
                          <a:effectLst/>
                        </a:rPr>
                      </a:b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</a:rPr>
                        <a:t>Единица измерения</a:t>
                      </a:r>
                      <a:r>
                        <a:rPr lang="ru-RU" sz="1100" u="none" strike="noStrike" dirty="0">
                          <a:effectLst/>
                        </a:rPr>
                        <a:t/>
                      </a:r>
                      <a:br>
                        <a:rPr lang="ru-RU" sz="1100" u="none" strike="noStrike" dirty="0">
                          <a:effectLst/>
                        </a:rPr>
                      </a:b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</a:rPr>
                        <a:t>Количество (объем работ)</a:t>
                      </a:r>
                      <a:br>
                        <a:rPr lang="ru-RU" sz="1100" u="none" strike="noStrike" dirty="0">
                          <a:effectLst/>
                        </a:rPr>
                      </a:b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Цена, руб.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1175809"/>
                  </a:ext>
                </a:extLst>
              </a:tr>
              <a:tr h="6587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На единицу измерения</a:t>
                      </a:r>
                      <a:br>
                        <a:rPr lang="ru-RU" sz="1100" u="none" strike="noStrike" dirty="0">
                          <a:effectLst/>
                        </a:rPr>
                      </a:b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extLst>
                  <a:ext uri="{0D108BD9-81ED-4DB2-BD59-A6C34878D82A}">
                    <a16:rowId xmlns:a16="http://schemas.microsoft.com/office/drawing/2014/main" val="1114812145"/>
                  </a:ext>
                </a:extLst>
              </a:tr>
              <a:tr h="1675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</a:rPr>
                        <a:t>5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extLst>
                  <a:ext uri="{0D108BD9-81ED-4DB2-BD59-A6C34878D82A}">
                    <a16:rowId xmlns:a16="http://schemas.microsoft.com/office/drawing/2014/main" val="975505107"/>
                  </a:ext>
                </a:extLst>
              </a:tr>
              <a:tr h="1675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</a:rPr>
                        <a:t>Трибуна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Комплекс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</a:rPr>
                        <a:t> 6 048170,10</a:t>
                      </a:r>
                      <a:endParaRPr lang="ru-RU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6 048 170,10</a:t>
                      </a:r>
                      <a:endParaRPr lang="ru-RU" sz="105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extLst>
                  <a:ext uri="{0D108BD9-81ED-4DB2-BD59-A6C34878D82A}">
                    <a16:rowId xmlns:a16="http://schemas.microsoft.com/office/drawing/2014/main" val="3075182639"/>
                  </a:ext>
                </a:extLst>
              </a:tr>
              <a:tr h="1675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2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</a:rPr>
                        <a:t>Подсыпка песка и гранулята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Комплекс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</a:rPr>
                        <a:t> 501 663,60</a:t>
                      </a:r>
                      <a:endParaRPr lang="ru-RU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501 663,60 </a:t>
                      </a:r>
                      <a:endParaRPr lang="ru-RU" sz="105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extLst>
                  <a:ext uri="{0D108BD9-81ED-4DB2-BD59-A6C34878D82A}">
                    <a16:rowId xmlns:a16="http://schemas.microsoft.com/office/drawing/2014/main" val="2200302391"/>
                  </a:ext>
                </a:extLst>
              </a:tr>
              <a:tr h="1675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3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</a:rPr>
                        <a:t>Разметка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Комплекс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</a:rPr>
                        <a:t>172 173,60 </a:t>
                      </a:r>
                      <a:endParaRPr lang="ru-RU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172 173,60</a:t>
                      </a:r>
                      <a:endParaRPr lang="ru-RU" sz="105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extLst>
                  <a:ext uri="{0D108BD9-81ED-4DB2-BD59-A6C34878D82A}">
                    <a16:rowId xmlns:a16="http://schemas.microsoft.com/office/drawing/2014/main" val="3287979691"/>
                  </a:ext>
                </a:extLst>
              </a:tr>
              <a:tr h="3285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</a:rPr>
                        <a:t>4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>
                          <a:effectLst/>
                        </a:rPr>
                        <a:t>Спортоборудование хоккейной площадки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Комплекс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1</a:t>
                      </a:r>
                      <a:endParaRPr lang="ru-RU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</a:rPr>
                        <a:t>  16 880,40</a:t>
                      </a:r>
                      <a:endParaRPr lang="ru-RU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16 880,40 </a:t>
                      </a:r>
                      <a:endParaRPr lang="ru-RU" sz="105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extLst>
                  <a:ext uri="{0D108BD9-81ED-4DB2-BD59-A6C34878D82A}">
                    <a16:rowId xmlns:a16="http://schemas.microsoft.com/office/drawing/2014/main" val="2910471534"/>
                  </a:ext>
                </a:extLst>
              </a:tr>
              <a:tr h="328539">
                <a:tc gridSpan="5"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dirty="0">
                          <a:effectLst/>
                        </a:rPr>
                        <a:t>Начальная (максимальная) цена контракта без НДС</a:t>
                      </a:r>
                      <a:br>
                        <a:rPr lang="ru-RU" sz="1100" u="none" strike="noStrike" dirty="0">
                          <a:effectLst/>
                        </a:rPr>
                      </a:b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6 738 887,70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extLst>
                  <a:ext uri="{0D108BD9-81ED-4DB2-BD59-A6C34878D82A}">
                    <a16:rowId xmlns:a16="http://schemas.microsoft.com/office/drawing/2014/main" val="546925416"/>
                  </a:ext>
                </a:extLst>
              </a:tr>
              <a:tr h="167514">
                <a:tc gridSpan="5"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>
                          <a:effectLst/>
                        </a:rPr>
                        <a:t>НДС</a:t>
                      </a:r>
                      <a:endParaRPr lang="ru-RU" sz="11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1 123 147,95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extLst>
                  <a:ext uri="{0D108BD9-81ED-4DB2-BD59-A6C34878D82A}">
                    <a16:rowId xmlns:a16="http://schemas.microsoft.com/office/drawing/2014/main" val="2230372341"/>
                  </a:ext>
                </a:extLst>
              </a:tr>
              <a:tr h="328539">
                <a:tc gridSpan="5">
                  <a:txBody>
                    <a:bodyPr/>
                    <a:lstStyle/>
                    <a:p>
                      <a:pPr algn="l" fontAlgn="t"/>
                      <a:r>
                        <a:rPr lang="ru-RU" sz="1100" u="none" strike="noStrike" smtClean="0">
                          <a:effectLst/>
                        </a:rPr>
                        <a:t>Цена </a:t>
                      </a:r>
                      <a:r>
                        <a:rPr lang="ru-RU" sz="1100" u="none" strike="noStrike" dirty="0">
                          <a:effectLst/>
                        </a:rPr>
                        <a:t>контракта с НДС</a:t>
                      </a:r>
                      <a:br>
                        <a:rPr lang="ru-RU" sz="1100" u="none" strike="noStrike" dirty="0">
                          <a:effectLst/>
                        </a:rPr>
                      </a:b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55" marR="6755" marT="675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7 862 035,65</a:t>
                      </a:r>
                      <a:endParaRPr lang="ru-RU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extLst>
                  <a:ext uri="{0D108BD9-81ED-4DB2-BD59-A6C34878D82A}">
                    <a16:rowId xmlns:a16="http://schemas.microsoft.com/office/drawing/2014/main" val="2795370771"/>
                  </a:ext>
                </a:extLst>
              </a:tr>
              <a:tr h="152875">
                <a:tc gridSpan="6"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Заказчик:______________________________________________________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2569465"/>
                  </a:ext>
                </a:extLst>
              </a:tr>
              <a:tr h="152875"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55" marR="6755" marT="675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extLst>
                  <a:ext uri="{0D108BD9-81ED-4DB2-BD59-A6C34878D82A}">
                    <a16:rowId xmlns:a16="http://schemas.microsoft.com/office/drawing/2014/main" val="371149176"/>
                  </a:ext>
                </a:extLst>
              </a:tr>
              <a:tr h="152875">
                <a:tc gridSpan="5">
                  <a:txBody>
                    <a:bodyPr/>
                    <a:lstStyle/>
                    <a:p>
                      <a:pPr algn="l" fontAlgn="b"/>
                      <a:r>
                        <a:rPr lang="ru-RU" sz="10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Подрядчик:</a:t>
                      </a:r>
                      <a:endParaRPr lang="ru-RU" sz="105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5" marR="6755" marT="6755" marB="0" anchor="b"/>
                </a:tc>
                <a:extLst>
                  <a:ext uri="{0D108BD9-81ED-4DB2-BD59-A6C34878D82A}">
                    <a16:rowId xmlns:a16="http://schemas.microsoft.com/office/drawing/2014/main" val="2961882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387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53" b="42191"/>
          <a:stretch/>
        </p:blipFill>
        <p:spPr bwMode="auto">
          <a:xfrm flipV="1">
            <a:off x="1" y="6134099"/>
            <a:ext cx="1219200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9665" y="1147156"/>
            <a:ext cx="1546168" cy="266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44737" y="4751575"/>
            <a:ext cx="4947263" cy="2221202"/>
          </a:xfrm>
        </p:spPr>
        <p:txBody>
          <a:bodyPr>
            <a:noAutofit/>
          </a:bodyPr>
          <a:lstStyle/>
          <a:p>
            <a:pPr algn="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766E63-6141-4338-8FBD-59C241082388}"/>
              </a:ext>
            </a:extLst>
          </p:cNvPr>
          <p:cNvSpPr txBox="1"/>
          <p:nvPr/>
        </p:nvSpPr>
        <p:spPr>
          <a:xfrm>
            <a:off x="430695" y="1681986"/>
            <a:ext cx="1133060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Порядок </a:t>
            </a: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изменения цены контракта, корректировки  сметы контракта в связи с существенным ростом  стоимости строительных ресурсов</a:t>
            </a:r>
          </a:p>
        </p:txBody>
      </p:sp>
    </p:spTree>
    <p:extLst>
      <p:ext uri="{BB962C8B-B14F-4D97-AF65-F5344CB8AC3E}">
        <p14:creationId xmlns:p14="http://schemas.microsoft.com/office/powerpoint/2010/main" val="323184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682388" y="130651"/>
            <a:ext cx="10235820" cy="171059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altLang="ru-RU" sz="28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изменения средних отпускных цен </a:t>
            </a:r>
          </a:p>
          <a:p>
            <a:pPr algn="ctr">
              <a:lnSpc>
                <a:spcPct val="100000"/>
              </a:lnSpc>
              <a:defRPr/>
            </a:pPr>
            <a:r>
              <a:rPr lang="ru-RU" altLang="ru-RU" sz="28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индикативных материальных ресурсов </a:t>
            </a:r>
          </a:p>
          <a:p>
            <a:pPr algn="ctr">
              <a:lnSpc>
                <a:spcPct val="100000"/>
              </a:lnSpc>
              <a:defRPr/>
            </a:pPr>
            <a:r>
              <a:rPr lang="ru-RU" altLang="ru-RU" sz="28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с ноября 2020 года по сентябрь 2021 года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0BEC54-16D9-4667-A6D9-8FE2B02C2BA1}"/>
              </a:ext>
            </a:extLst>
          </p:cNvPr>
          <p:cNvSpPr txBox="1"/>
          <p:nvPr/>
        </p:nvSpPr>
        <p:spPr>
          <a:xfrm>
            <a:off x="9007306" y="2551837"/>
            <a:ext cx="3003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Средний рост цен на сталь  арматурную рифленую класс  А500С с ноября 2020 года по  сентябрь 2021 года составил -  54,23%.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23F26C4-999A-402A-8625-27A4A3A2EA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260" t="34388" r="32827" b="13539"/>
          <a:stretch/>
        </p:blipFill>
        <p:spPr>
          <a:xfrm>
            <a:off x="344557" y="1737121"/>
            <a:ext cx="8498976" cy="4990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44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B8FC709-3363-4D38-BF28-282BE13DAB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151" t="69212" r="33800" b="15322"/>
          <a:stretch/>
        </p:blipFill>
        <p:spPr>
          <a:xfrm>
            <a:off x="0" y="5192996"/>
            <a:ext cx="9199543" cy="166500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1E9C71A-CE28-4918-8D51-4461A4B768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870" t="31102" r="34549" b="30711"/>
          <a:stretch/>
        </p:blipFill>
        <p:spPr>
          <a:xfrm>
            <a:off x="497742" y="1081429"/>
            <a:ext cx="8537359" cy="4111567"/>
          </a:xfrm>
          <a:prstGeom prst="rect">
            <a:avLst/>
          </a:prstGeom>
        </p:spPr>
      </p:pic>
      <p:sp>
        <p:nvSpPr>
          <p:cNvPr id="7" name="object 28">
            <a:extLst>
              <a:ext uri="{FF2B5EF4-FFF2-40B4-BE49-F238E27FC236}">
                <a16:creationId xmlns:a16="http://schemas.microsoft.com/office/drawing/2014/main" id="{C723FF1E-89C0-4D92-BDA6-B10166B9961A}"/>
              </a:ext>
            </a:extLst>
          </p:cNvPr>
          <p:cNvSpPr txBox="1"/>
          <p:nvPr/>
        </p:nvSpPr>
        <p:spPr>
          <a:xfrm>
            <a:off x="8939284" y="2591270"/>
            <a:ext cx="3098043" cy="1398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marL="12700" marR="5080" lvl="0" indent="0" algn="just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kumimoji="0" sz="1800" b="0" i="0" u="none" strike="noStrike" kern="1200" cap="none" spc="-1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Средний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рост цен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битум нефтяной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дорожный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БНД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70/100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ноября 2020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года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сентябрь 2021 </a:t>
            </a: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года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составляет </a:t>
            </a:r>
            <a:r>
              <a:rPr kumimoji="0" sz="1800" b="0" i="0" u="none" strike="noStrike" kern="1200" cap="none" spc="-3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sz="1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67,63%.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25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3234" y="1"/>
            <a:ext cx="9695664" cy="1360870"/>
          </a:xfrm>
        </p:spPr>
        <p:txBody>
          <a:bodyPr>
            <a:noAutofit/>
          </a:bodyPr>
          <a:lstStyle/>
          <a:p>
            <a:r>
              <a:rPr lang="ru-RU" sz="2600" b="1" dirty="0" smtClean="0">
                <a:solidFill>
                  <a:srgbClr val="154676"/>
                </a:solidFill>
              </a:rPr>
              <a:t>Постановление Правительства от 09.08.2021 </a:t>
            </a:r>
            <a:r>
              <a:rPr lang="ru-RU" sz="2600" b="1" dirty="0">
                <a:solidFill>
                  <a:srgbClr val="154676"/>
                </a:solidFill>
              </a:rPr>
              <a:t>№ 1315 «О внесении изменений в некоторые акты </a:t>
            </a:r>
            <a:r>
              <a:rPr lang="ru-RU" sz="2600" b="1" dirty="0" smtClean="0">
                <a:solidFill>
                  <a:srgbClr val="154676"/>
                </a:solidFill>
              </a:rPr>
              <a:t>Правительства РФ </a:t>
            </a:r>
            <a:endParaRPr lang="ru-RU" sz="2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46910" y="1405647"/>
            <a:ext cx="89517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all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изменение существенных условий контракта </a:t>
            </a:r>
            <a:endParaRPr kumimoji="0" lang="ru-RU" sz="1800" b="0" i="0" u="none" strike="noStrike" kern="1200" cap="all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</a:t>
            </a:r>
            <a:r>
              <a:rPr kumimoji="0" lang="ru-RU" sz="1800" b="0" i="0" u="none" strike="noStrike" kern="1200" cap="all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связи с увеличением цен на строительные ресурсы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426511" y="2037709"/>
            <a:ext cx="1051560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п. 8 ч. 1 ст. 95 44-ФЗ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402080" y="2856182"/>
            <a:ext cx="3726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Предпринимательские риски</a:t>
            </a:r>
            <a:endParaRPr kumimoji="0" lang="ru-RU" sz="18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613234" y="2399064"/>
            <a:ext cx="9585437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Рост цен на строительные ресурсы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128260" y="2811407"/>
            <a:ext cx="10085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rnard MT Condensed" panose="02050806060905020404" pitchFamily="18" charset="0"/>
                <a:ea typeface="+mn-ea"/>
                <a:cs typeface="+mn-cs"/>
              </a:rPr>
              <a:t>VS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743909" y="2848138"/>
            <a:ext cx="39686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Обстоятельства непредвиденной силы</a:t>
            </a:r>
            <a:endParaRPr kumimoji="0" lang="ru-RU" sz="18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/>
          </p:nvPr>
        </p:nvGraphicFramePr>
        <p:xfrm>
          <a:off x="613234" y="4299643"/>
          <a:ext cx="10847246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1957">
                  <a:extLst>
                    <a:ext uri="{9D8B030D-6E8A-4147-A177-3AD203B41FA5}">
                      <a16:colId xmlns:a16="http://schemas.microsoft.com/office/drawing/2014/main" val="857808697"/>
                    </a:ext>
                  </a:extLst>
                </a:gridCol>
                <a:gridCol w="1607546">
                  <a:extLst>
                    <a:ext uri="{9D8B030D-6E8A-4147-A177-3AD203B41FA5}">
                      <a16:colId xmlns:a16="http://schemas.microsoft.com/office/drawing/2014/main" val="1375715474"/>
                    </a:ext>
                  </a:extLst>
                </a:gridCol>
                <a:gridCol w="3445783">
                  <a:extLst>
                    <a:ext uri="{9D8B030D-6E8A-4147-A177-3AD203B41FA5}">
                      <a16:colId xmlns:a16="http://schemas.microsoft.com/office/drawing/2014/main" val="3931526128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400723922"/>
                    </a:ext>
                  </a:extLst>
                </a:gridCol>
                <a:gridCol w="1889760">
                  <a:extLst>
                    <a:ext uri="{9D8B030D-6E8A-4147-A177-3AD203B41FA5}">
                      <a16:colId xmlns:a16="http://schemas.microsoft.com/office/drawing/2014/main" val="2070699888"/>
                    </a:ext>
                  </a:extLst>
                </a:gridCol>
              </a:tblGrid>
              <a:tr h="333771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совокупность условий: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114303"/>
                  </a:ext>
                </a:extLst>
              </a:tr>
              <a:tr h="179022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 пределах лимитов 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фед.бюдж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.), без 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увелич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срока исполнения и (или) цены контракта более чем на 30 %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объемы работ в ПД, конструктивные, организационно-технологические и другие решения не изменяются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размер изменения  цены контракта определяется в порядке, установленном Министерством строительства и ЖКХ РФ (841/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с изм.), а цены контракта, размер которой составляет или превышает 100 млн. рублей, - по результатам повторной гос. экспертизы ПД </a:t>
                      </a:r>
                      <a:r>
                        <a:rPr lang="ru-RU" sz="1400" b="1" i="1" dirty="0" smtClean="0">
                          <a:solidFill>
                            <a:srgbClr val="0000C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(дополнен Порядок </a:t>
                      </a:r>
                      <a:r>
                        <a:rPr lang="ru-RU" sz="1400" b="1" i="1" dirty="0" err="1" smtClean="0">
                          <a:solidFill>
                            <a:srgbClr val="0000C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провед</a:t>
                      </a:r>
                      <a:r>
                        <a:rPr lang="ru-RU" sz="1400" b="1" i="1" dirty="0" smtClean="0">
                          <a:solidFill>
                            <a:srgbClr val="0000C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ru-RU" sz="1400" b="1" i="1" baseline="0" dirty="0" smtClean="0">
                          <a:solidFill>
                            <a:srgbClr val="0000C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гос. </a:t>
                      </a:r>
                      <a:r>
                        <a:rPr lang="ru-RU" sz="1400" b="1" i="1" baseline="0" dirty="0" err="1" smtClean="0">
                          <a:solidFill>
                            <a:srgbClr val="0000C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эксп</a:t>
                      </a:r>
                      <a:r>
                        <a:rPr lang="ru-RU" sz="1400" b="1" i="1" baseline="0" dirty="0" smtClean="0">
                          <a:solidFill>
                            <a:srgbClr val="0000C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ППРФ № 145</a:t>
                      </a:r>
                      <a:r>
                        <a:rPr lang="ru-RU" sz="1400" b="1" i="1" dirty="0" smtClean="0">
                          <a:solidFill>
                            <a:srgbClr val="0000CC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 </a:t>
                      </a:r>
                      <a:endParaRPr lang="ru-RU" sz="1400" b="1" i="1" dirty="0">
                        <a:solidFill>
                          <a:srgbClr val="0000C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изменение существенных условий контракта осуществляется путем заключения соглашения на основании предложения поставщика в связи с существенным увеличением цен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контракт заключен до 1 июля 2021 г. и обязательства на дату заключения соглашения об изменении условий контракта не исполнены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8880183"/>
                  </a:ext>
                </a:extLst>
              </a:tr>
            </a:tbl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613235" y="3470812"/>
            <a:ext cx="9296492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!Рекомендовать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ВИОГВ субъектов РФ,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местным администрациям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принять меры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обеспечивающие возможность изменения (увеличения) цены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таких контрактов в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связи с увеличением цен на строительные ресурсы, подлежащие поставке и (или) использованию при исполнении такого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контракта.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843092" y="3481558"/>
            <a:ext cx="18075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all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более  59 </a:t>
            </a:r>
            <a:r>
              <a:rPr kumimoji="0" lang="ru-RU" sz="2400" b="1" i="0" u="none" strike="noStrike" kern="1200" cap="all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регионов</a:t>
            </a:r>
            <a:endParaRPr kumimoji="0" lang="ru-RU" sz="2400" b="1" i="0" u="none" strike="noStrike" kern="1200" cap="all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59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673" y="0"/>
            <a:ext cx="9613576" cy="1321724"/>
          </a:xfrm>
        </p:spPr>
        <p:txBody>
          <a:bodyPr>
            <a:noAutofit/>
          </a:bodyPr>
          <a:lstStyle/>
          <a:p>
            <a:r>
              <a:rPr lang="ru-RU" sz="2600" b="1" dirty="0">
                <a:solidFill>
                  <a:srgbClr val="154676"/>
                </a:solidFill>
              </a:rPr>
              <a:t>Постановление Правительства от 09.08.2021 № 1315 «О внесении изменений в некоторые акты Правительства РФ </a:t>
            </a:r>
            <a:endParaRPr lang="ru-RU" sz="2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04673" y="1629295"/>
            <a:ext cx="107558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all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изменение существенных условий контракта </a:t>
            </a:r>
            <a:endParaRPr kumimoji="0" lang="ru-RU" sz="1800" b="0" i="0" u="none" strike="noStrike" kern="1200" cap="all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соответствии </a:t>
            </a:r>
            <a:r>
              <a:rPr kumimoji="0" lang="ru-RU" sz="1800" b="0" i="0" u="none" strike="noStrike" kern="1200" cap="all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 </a:t>
            </a:r>
            <a:r>
              <a:rPr kumimoji="0" lang="ru-RU" sz="1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пунктом 8 части 1 статьи 95 44-ФЗ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(при возникновении независящих от сторон обстоятельств)</a:t>
            </a:r>
            <a:endParaRPr kumimoji="0" lang="ru-RU" sz="1800" b="0" i="0" u="none" strike="noStrike" kern="1200" cap="all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1794" y="2945791"/>
            <a:ext cx="1093868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Изменен пункт 1(1)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Постановления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Правительства Российской Федерации от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19.12.2013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г.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№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1186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«Об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установлении размера цены контракта, </a:t>
            </a:r>
            <a:r>
              <a:rPr kumimoji="0" lang="ru-RU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предельного размера цены контракта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при которых или при превышении которых существенные условия контракта могут быть изменены по соглашению сторон на основании решения Правительства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РФ,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высшего исполнительного органа государственной власти субъекта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РФ и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местной администрации, в случае если исполнение контракта по независящим от сторон контракта обстоятельствам без изменения его условий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невозможно»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603797" y="4321618"/>
          <a:ext cx="1077468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4645">
                  <a:extLst>
                    <a:ext uri="{9D8B030D-6E8A-4147-A177-3AD203B41FA5}">
                      <a16:colId xmlns:a16="http://schemas.microsoft.com/office/drawing/2014/main" val="4007773151"/>
                    </a:ext>
                  </a:extLst>
                </a:gridCol>
                <a:gridCol w="7900035">
                  <a:extLst>
                    <a:ext uri="{9D8B030D-6E8A-4147-A177-3AD203B41FA5}">
                      <a16:colId xmlns:a16="http://schemas.microsoft.com/office/drawing/2014/main" val="29843220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009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БЫЛО</a:t>
                      </a:r>
                      <a:endParaRPr lang="ru-RU" dirty="0">
                        <a:solidFill>
                          <a:srgbClr val="00009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009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СТАЛО</a:t>
                      </a:r>
                      <a:endParaRPr lang="ru-RU" dirty="0">
                        <a:solidFill>
                          <a:srgbClr val="00009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3385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009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 млн. рублей</a:t>
                      </a:r>
                      <a:endParaRPr lang="ru-RU" dirty="0">
                        <a:solidFill>
                          <a:srgbClr val="00009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009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 млн. рублей, за исключением контрактов, заключенных до 1 июля 2021 г., в отношении которых такой предельный размер составляет 1 млн. рублей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1599568"/>
                  </a:ext>
                </a:extLst>
              </a:tr>
            </a:tbl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1587732" y="5437313"/>
            <a:ext cx="98727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Более 65 тысяч контрактов на сумму более чем на 800 млрд. руб. находится на исполнении по 44-ФЗ со сроком реализации менее 1 года, на которые не распространяется действие постановления Правительства № 1315 и Приказа Минстроя России № 500/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пр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06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1396" y="174567"/>
            <a:ext cx="9553910" cy="1080655"/>
          </a:xfrm>
        </p:spPr>
        <p:txBody>
          <a:bodyPr>
            <a:noAutofit/>
          </a:bodyPr>
          <a:lstStyle/>
          <a:p>
            <a:r>
              <a:rPr lang="ru-RU" sz="2600" b="1" dirty="0" smtClean="0">
                <a:solidFill>
                  <a:srgbClr val="154676"/>
                </a:solidFill>
              </a:rPr>
              <a:t>Постановление Правительства от 09.08.2021 </a:t>
            </a:r>
            <a:r>
              <a:rPr lang="ru-RU" sz="2600" b="1" dirty="0">
                <a:solidFill>
                  <a:srgbClr val="154676"/>
                </a:solidFill>
              </a:rPr>
              <a:t>№ 1315 «О внесении изменений в некоторые акты </a:t>
            </a:r>
            <a:r>
              <a:rPr lang="ru-RU" sz="2600" b="1" dirty="0" smtClean="0">
                <a:solidFill>
                  <a:srgbClr val="154676"/>
                </a:solidFill>
              </a:rPr>
              <a:t>Правительства РФ </a:t>
            </a:r>
            <a:endParaRPr lang="ru-RU" sz="2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30531" y="1492083"/>
            <a:ext cx="90681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Пересчет стоимости смет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</a:t>
            </a:r>
            <a:r>
              <a:rPr kumimoji="0" lang="ru-RU" sz="1800" b="0" i="0" u="none" strike="noStrike" kern="1200" cap="all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связи с увеличением цен на строительные ресурсы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0854" y="2812650"/>
            <a:ext cx="10778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Индексы, покрывающие стоимость строительных материалов (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разраб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в каждом регионе) не всегда покрывают рост цен на строительные ресурсы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0854" y="3509176"/>
            <a:ext cx="10778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Контракты, заключенные после 01.07.2021 года не подлежат изменению по утвержденной методике, а должны рассчитываться сразу с учетом текущих цен на строительные ресурсы!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4846320" y="4111265"/>
            <a:ext cx="1798320" cy="4724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21" name="Стрелка вниз 20"/>
          <p:cNvSpPr/>
          <p:nvPr/>
        </p:nvSpPr>
        <p:spPr>
          <a:xfrm>
            <a:off x="4846320" y="4981961"/>
            <a:ext cx="1798320" cy="3004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56485" y="5226761"/>
            <a:ext cx="91268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Рекомендация: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использовать Методику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определения сметной стоимости строительства, реконструкции, капитального ремонта, сноса объектов капитального строительства, работ по сохранению объектов культурного наследия (памятников истории и культуры) народов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РФ на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территории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РФ, утвержденную приказом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Минстроя России от 04.08.2020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№ 421/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пр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4674" y="4620569"/>
            <a:ext cx="10778666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Большое количество несостоявшихся процедур закупок, размещенных после 01.07.2021</a:t>
            </a:r>
            <a:endParaRPr kumimoji="0" lang="ru-RU" sz="18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66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627798" y="359296"/>
            <a:ext cx="10194878" cy="158776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altLang="ru-RU" sz="40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</a:t>
            </a:r>
          </a:p>
          <a:p>
            <a:pPr algn="ctr">
              <a:lnSpc>
                <a:spcPct val="100000"/>
              </a:lnSpc>
              <a:defRPr/>
            </a:pPr>
            <a:r>
              <a:rPr lang="ru-RU" altLang="ru-RU" sz="40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22.10.2021 № 1812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900AD8-45D1-4360-A425-9E0EBEF4494F}"/>
              </a:ext>
            </a:extLst>
          </p:cNvPr>
          <p:cNvSpPr txBox="1"/>
          <p:nvPr/>
        </p:nvSpPr>
        <p:spPr>
          <a:xfrm>
            <a:off x="4589958" y="1962571"/>
            <a:ext cx="746556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Принятое решение Председатель Правительства Михаил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Мишустин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анонсировал на оперативном совещании с вице-премьерами 1 ноября. Продление меры поддержки позволит поддержать участников рынка и обеспечить реализацию крупных государственных проектов без сбоев и задержек.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Речь идёт о праве подрядчиков по согласованию с заказчиками увеличивать цену госконтрактов в пределах 30%. Такая мера поддержки появилась в августе 2021 года. Решение распространялось на действующие контракты, заключённые до 1 июля текущего года.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Ещё одна новация – расширение перечня заказчиков, контракты которых могут быть пересмотрены в сторону увеличения цены. По сравнению с предыдущей версией документа их число увеличилось почти вдвое.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E97F938-6C8D-4AEE-9D3C-12AEB9EBEC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35" t="34221" r="42551" b="6061"/>
          <a:stretch/>
        </p:blipFill>
        <p:spPr>
          <a:xfrm>
            <a:off x="136476" y="1789724"/>
            <a:ext cx="4153469" cy="47089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0" y="6488668"/>
            <a:ext cx="10332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            В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абзаце шестом слова «1 июля» заменить словами «1 октября»</a:t>
            </a:r>
          </a:p>
        </p:txBody>
      </p:sp>
    </p:spTree>
    <p:extLst>
      <p:ext uri="{BB962C8B-B14F-4D97-AF65-F5344CB8AC3E}">
        <p14:creationId xmlns:p14="http://schemas.microsoft.com/office/powerpoint/2010/main" val="88251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779447" y="231558"/>
            <a:ext cx="9471458" cy="817596"/>
          </a:xfrm>
        </p:spPr>
        <p:txBody>
          <a:bodyPr>
            <a:normAutofit fontScale="25000" lnSpcReduction="20000"/>
          </a:bodyPr>
          <a:lstStyle/>
          <a:p>
            <a:pPr algn="ctr">
              <a:defRPr/>
            </a:pPr>
            <a:r>
              <a:rPr lang="ru-RU" sz="7200" dirty="0"/>
              <a:t>Постановление Правительства Российской Федерации от 22 октября 2021 года </a:t>
            </a:r>
            <a:br>
              <a:rPr lang="ru-RU" sz="7200" dirty="0"/>
            </a:br>
            <a:r>
              <a:rPr lang="ru-RU" sz="7200" dirty="0"/>
              <a:t>№ 1812 «О внесении изменений в некоторые акты Правительства Российской Федерации»: </a:t>
            </a:r>
          </a:p>
          <a:p>
            <a:pPr algn="ctr">
              <a:defRPr/>
            </a:pPr>
            <a:r>
              <a:rPr lang="ru-RU" sz="5400" dirty="0" smtClean="0"/>
              <a:t> </a:t>
            </a:r>
            <a:endParaRPr lang="ru-RU" altLang="ru-RU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9882" y="1434164"/>
            <a:ext cx="1168506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	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ДОПОЛНЕН ПЕРЕЧЕНЬ ЗАКАЗЧИКОВ,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являющихся стороной контракта, предметом которого является выполнение работ по строительству, реконструкции, капитальному ремонту, сносу объекта капитального строительства, проведению работ по сохранению объектов культурного наследия и который заключен в соответствии с федеральным законом «О контрактной системе в сфере закупок товаров, работ, услуг для обеспечения государственных и муниципальных нужд" для обеспечения федеральных нужд: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40. Министерство обороны Российской обороны Российской Федерации, а также находящиеся в ведении Министерства организации;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41. Министерство внутренних дел Российской Федерации, а также находящиеся в ведении Министерства организации;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42. Министерство Российской Федерации по делам гражданской обороны, чрезвычайным ситуациям и ликвидации последствий стихийных бедствий, а также находящиеся в ведении Министерства организации;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43. Министерство природных ресурсов и экологии Российской Федерации,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а также находящиеся в ведении Министерства организации;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44. Министерство иностранных дел Российской Федерации,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а также находящиеся в ведении Министерства организации;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197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44624"/>
            <a:ext cx="9305290" cy="1368152"/>
          </a:xfrm>
        </p:spPr>
        <p:txBody>
          <a:bodyPr/>
          <a:lstStyle/>
          <a:p>
            <a:pPr algn="ctr"/>
            <a:r>
              <a:rPr lang="ru-RU" sz="2000" dirty="0"/>
              <a:t>Предельные значения величин значимости критериев оценки заявок</a:t>
            </a:r>
            <a:br>
              <a:rPr lang="ru-RU" sz="2000" dirty="0"/>
            </a:br>
            <a:endParaRPr lang="ru-RU" sz="20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/>
          </p:nvPr>
        </p:nvGraphicFramePr>
        <p:xfrm>
          <a:off x="1280160" y="1737358"/>
          <a:ext cx="9709266" cy="4239492"/>
        </p:xfrm>
        <a:graphic>
          <a:graphicData uri="http://schemas.openxmlformats.org/drawingml/2006/table">
            <a:tbl>
              <a:tblPr firstRow="1" firstCol="1" bandRow="1"/>
              <a:tblGrid>
                <a:gridCol w="5594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9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49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101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 </a:t>
                      </a:r>
                      <a:r>
                        <a:rPr lang="ru-RU" sz="1350" b="1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контракта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DEE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E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E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Предельные величины значимости критериев оценки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DEE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E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E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27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Минимальная значимость </a:t>
                      </a:r>
                      <a:r>
                        <a:rPr lang="ru-RU" sz="13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стоимостных критериев оценки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DEE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E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E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Максимальная значимость </a:t>
                      </a:r>
                      <a:r>
                        <a:rPr lang="ru-RU" sz="135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нестоимостных</a:t>
                      </a:r>
                      <a:r>
                        <a:rPr lang="ru-RU" sz="13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критериев оценки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DEE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E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E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570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выполнение работ по строительству,</a:t>
                      </a:r>
                      <a:r>
                        <a:rPr lang="en-US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реконструкции, капитальному ремонту, сносу объекта капитального строительства (в</a:t>
                      </a:r>
                      <a:r>
                        <a:rPr lang="ru-RU" sz="1400" b="1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том числе линейного объекта)</a:t>
                      </a:r>
                      <a:r>
                        <a:rPr lang="ru-RU" sz="14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а также выполнение работ по контракту жизненного цикла (если КЖЦ предусматривает проектирование, строительство, реконструкцию, капремонт объекта капстроительства), контракту «под ключ», и объектов капстроительства</a:t>
                      </a:r>
                      <a:r>
                        <a:rPr lang="ru-RU" sz="1400" b="1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утвержденных Правительством РФ или субъектов РФ.</a:t>
                      </a:r>
                      <a:endParaRPr lang="ru-RU" sz="1400" b="1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DEE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E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E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8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48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48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4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DEE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E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E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48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48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48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4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DEE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EE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EE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EE5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580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779447" y="231558"/>
            <a:ext cx="9471458" cy="817596"/>
          </a:xfrm>
        </p:spPr>
        <p:txBody>
          <a:bodyPr>
            <a:normAutofit fontScale="25000" lnSpcReduction="20000"/>
          </a:bodyPr>
          <a:lstStyle/>
          <a:p>
            <a:pPr algn="ctr">
              <a:defRPr/>
            </a:pPr>
            <a:r>
              <a:rPr lang="ru-RU" sz="7200" dirty="0"/>
              <a:t>Постановление Правительства Российской Федерации от 22 октября 2021 года </a:t>
            </a:r>
            <a:br>
              <a:rPr lang="ru-RU" sz="7200" dirty="0"/>
            </a:br>
            <a:r>
              <a:rPr lang="ru-RU" sz="7200" dirty="0"/>
              <a:t>№ 1812 «О внесении изменений в некоторые акты Правительства Российской Федерации»: </a:t>
            </a:r>
          </a:p>
          <a:p>
            <a:pPr algn="ctr">
              <a:defRPr/>
            </a:pPr>
            <a:r>
              <a:rPr lang="ru-RU" sz="5400" dirty="0" smtClean="0"/>
              <a:t> </a:t>
            </a:r>
            <a:endParaRPr lang="ru-RU" altLang="ru-RU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9882" y="1434164"/>
            <a:ext cx="11685069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	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 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45. Министерство труда и социальной защиты Российской Федерации,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а также находящиеся в ведении Министерства организации; 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46. Федеральная служба войск национальной гвардии Российской Федерации, а также находящиеся в ведении Федеральной службы организации;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47. Федеральная служба охраны Российской Федерации,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а также находящиеся в ведении Федеральной службы организации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48. Федеральная служба безопасности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Российской Федерации, а также находящиеся в ведении Федеральной службы организации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49. Федеральная служба судебных приставов;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50. Федеральная антимонопольная служба;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51. Федеральная служба по техническому и экспортному контролю,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 а также находящиеся в ведении Федеральной службы организации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52. Федеральная таможенная служба,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а также находящиеся в ведении Федеральной службы организации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53. Служба внешней разведки Российской Федерации;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54. Федеральное агентство по государственным резервам,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а также находящиеся в ведении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Федерального агентства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организации;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99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779447" y="231558"/>
            <a:ext cx="9471458" cy="817596"/>
          </a:xfrm>
        </p:spPr>
        <p:txBody>
          <a:bodyPr>
            <a:normAutofit fontScale="25000" lnSpcReduction="20000"/>
          </a:bodyPr>
          <a:lstStyle/>
          <a:p>
            <a:pPr algn="ctr">
              <a:defRPr/>
            </a:pPr>
            <a:r>
              <a:rPr lang="ru-RU" sz="7200" dirty="0"/>
              <a:t>Постановление Правительства Российской Федерации от 22 октября 2021 года </a:t>
            </a:r>
            <a:br>
              <a:rPr lang="ru-RU" sz="7200" dirty="0"/>
            </a:br>
            <a:r>
              <a:rPr lang="ru-RU" sz="7200" dirty="0"/>
              <a:t>№ 1812 «О внесении изменений в некоторые акты Правительства Российской Федерации»: </a:t>
            </a:r>
          </a:p>
          <a:p>
            <a:pPr algn="ctr">
              <a:defRPr/>
            </a:pPr>
            <a:r>
              <a:rPr lang="ru-RU" sz="5400" dirty="0" smtClean="0"/>
              <a:t> </a:t>
            </a:r>
            <a:endParaRPr lang="ru-RU" altLang="ru-RU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9882" y="1434164"/>
            <a:ext cx="1168506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	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 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55. Федеральное агентство лесного хозяйства, а 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также находящиеся в ведении Федерального агентства организации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56. Федеральное агентство по недропользованию,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 а также находящиеся в ведении Федерального агентства организации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57. Федеральное агентство по техническому регулированию и метрологии,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а также находящиеся в ведении Федерального агентства организации;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58. Главное управление специальных программ Президента Российской Федерации, а также находящиеся в ведении указанного управления организации;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59. Органы управления Фонда социального страхования Российской Федерации, а также находящиеся в ведении Фонда социального страхования Российской Федерации федеральные бюджетные учреждения;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60. Органы управления Пенсионного фонда Российской Федерации;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61. ………………………….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399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5794" y="1619060"/>
            <a:ext cx="11836206" cy="2680155"/>
          </a:xfrm>
        </p:spPr>
        <p:txBody>
          <a:bodyPr>
            <a:noAutofit/>
          </a:bodyPr>
          <a:lstStyle/>
          <a:p>
            <a:pPr fontAlgn="base">
              <a:lnSpc>
                <a:spcPct val="80000"/>
              </a:lnSpc>
              <a:spcAft>
                <a:spcPct val="0"/>
              </a:spcAft>
            </a:pPr>
            <a:r>
              <a:rPr lang="ru-RU" sz="3200" b="1" dirty="0">
                <a:solidFill>
                  <a:srgbClr val="212C49"/>
                </a:solidFill>
                <a:latin typeface="+mn-lt"/>
              </a:rPr>
              <a:t>Практические вопросы составления и исполнения контракта (договора) строительного подряда.</a:t>
            </a:r>
            <a:br>
              <a:rPr lang="ru-RU" sz="3200" b="1" dirty="0">
                <a:solidFill>
                  <a:srgbClr val="212C49"/>
                </a:solidFill>
                <a:latin typeface="+mn-lt"/>
              </a:rPr>
            </a:br>
            <a:r>
              <a:rPr lang="ru-RU" sz="3200" b="1" dirty="0">
                <a:solidFill>
                  <a:srgbClr val="212C49"/>
                </a:solidFill>
                <a:latin typeface="+mn-lt"/>
              </a:rPr>
              <a:t>Новые требование Закона 44-ФЗ к составу условий контракта. </a:t>
            </a:r>
            <a:br>
              <a:rPr lang="ru-RU" sz="3200" b="1" dirty="0">
                <a:solidFill>
                  <a:srgbClr val="212C49"/>
                </a:solidFill>
                <a:latin typeface="+mn-lt"/>
              </a:rPr>
            </a:br>
            <a:r>
              <a:rPr lang="ru-RU" sz="3200" b="1" dirty="0">
                <a:solidFill>
                  <a:srgbClr val="212C49"/>
                </a:solidFill>
                <a:latin typeface="+mn-lt"/>
              </a:rPr>
              <a:t>Правила применения типовых контрактов на ПИР и СМР, а также методики составления графика выполнения СМР и графика оплаты выполненных по контракту работ</a:t>
            </a:r>
            <a:r>
              <a:rPr lang="ru-RU" sz="3200" b="1" dirty="0" smtClean="0">
                <a:solidFill>
                  <a:srgbClr val="212C49"/>
                </a:solidFill>
                <a:latin typeface="+mn-lt"/>
              </a:rPr>
              <a:t>.</a:t>
            </a:r>
            <a:br>
              <a:rPr lang="ru-RU" sz="3200" b="1" dirty="0" smtClean="0">
                <a:solidFill>
                  <a:srgbClr val="212C49"/>
                </a:solidFill>
                <a:latin typeface="+mn-lt"/>
              </a:rPr>
            </a:br>
            <a:r>
              <a:rPr lang="ru-RU" sz="2000" b="1" u="sng" dirty="0">
                <a:solidFill>
                  <a:srgbClr val="15467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/>
              </a:rPr>
              <a:t>Приказ Минстроя России от 05.06.2018 № 336/</a:t>
            </a:r>
            <a:r>
              <a:rPr lang="ru-RU" sz="2000" b="1" u="sng" dirty="0" err="1">
                <a:solidFill>
                  <a:srgbClr val="15467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/>
              </a:rPr>
              <a:t>пр</a:t>
            </a:r>
            <a:endParaRPr lang="ru-RU" sz="3200" b="1" dirty="0">
              <a:solidFill>
                <a:srgbClr val="212C49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1775" y="4478337"/>
            <a:ext cx="9144000" cy="1655762"/>
          </a:xfrm>
        </p:spPr>
        <p:txBody>
          <a:bodyPr>
            <a:noAutofit/>
          </a:bodyPr>
          <a:lstStyle/>
          <a:p>
            <a:pPr algn="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  <a:ea typeface="+mj-ea"/>
              <a:cs typeface="+mj-cs"/>
            </a:endParaRPr>
          </a:p>
          <a:p>
            <a:pPr algn="r">
              <a:lnSpc>
                <a:spcPct val="100000"/>
              </a:lnSpc>
              <a:spcBef>
                <a:spcPct val="0"/>
              </a:spcBef>
            </a:pPr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  <a:ea typeface="+mj-ea"/>
              <a:cs typeface="+mj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50" y="277007"/>
            <a:ext cx="4809025" cy="1342053"/>
          </a:xfrm>
          <a:prstGeom prst="rect">
            <a:avLst/>
          </a:prstGeom>
        </p:spPr>
      </p:pic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53" b="42191"/>
          <a:stretch/>
        </p:blipFill>
        <p:spPr bwMode="auto">
          <a:xfrm flipV="1">
            <a:off x="1" y="6134099"/>
            <a:ext cx="1219200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506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/>
          </p:nvPr>
        </p:nvGraphicFramePr>
        <p:xfrm>
          <a:off x="675755" y="466572"/>
          <a:ext cx="10764981" cy="47286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125" y="109060"/>
            <a:ext cx="7758719" cy="116278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Порядок заключения электронного контракта (ЭК) с 01.07.2018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21287" y="466572"/>
            <a:ext cx="2148840" cy="369332"/>
          </a:xfrm>
          <a:prstGeom prst="rect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ст.83.2 §4.1 44-ФЗ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2830664" y="4211049"/>
            <a:ext cx="2092022" cy="1341670"/>
            <a:chOff x="5992" y="1109103"/>
            <a:chExt cx="2092022" cy="2510427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5992" y="1109103"/>
              <a:ext cx="2092022" cy="2510427"/>
            </a:xfrm>
            <a:prstGeom prst="roundRect">
              <a:avLst>
                <a:gd name="adj" fmla="val 5000"/>
              </a:avLst>
            </a:prstGeom>
            <a:solidFill>
              <a:schemeClr val="accent5">
                <a:hueOff val="0"/>
                <a:satOff val="0"/>
                <a:lumOff val="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Скругленный прямоугольник 4"/>
            <p:cNvSpPr txBox="1"/>
            <p:nvPr/>
          </p:nvSpPr>
          <p:spPr>
            <a:xfrm>
              <a:off x="147128" y="1552794"/>
              <a:ext cx="1847849" cy="10919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54864" rIns="71120" bIns="0" numCol="1" spcCol="1270" anchor="t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rPr>
                <a:t>!ДОПУСКАЕТСЯ ТОЛЬКО 1 ПРОТОКОЛ РАЗНОГЛАСИЙ!</a:t>
              </a:r>
              <a:endPara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635605" y="4211049"/>
            <a:ext cx="2092022" cy="1341670"/>
            <a:chOff x="5992" y="1109103"/>
            <a:chExt cx="2092022" cy="2510427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5992" y="1109103"/>
              <a:ext cx="2092022" cy="2510427"/>
            </a:xfrm>
            <a:prstGeom prst="roundRect">
              <a:avLst>
                <a:gd name="adj" fmla="val 5000"/>
              </a:avLst>
            </a:prstGeom>
            <a:solidFill>
              <a:schemeClr val="accent5">
                <a:hueOff val="0"/>
                <a:satOff val="0"/>
                <a:lumOff val="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4"/>
            <p:cNvSpPr txBox="1"/>
            <p:nvPr/>
          </p:nvSpPr>
          <p:spPr>
            <a:xfrm>
              <a:off x="147128" y="1552794"/>
              <a:ext cx="1847849" cy="109193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54864" rIns="71120" bIns="0" numCol="1" spcCol="1270" anchor="t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rPr>
                <a:t>Заказчик </a:t>
              </a:r>
              <a:r>
                <a:rPr kumimoji="0" lang="ru-RU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rPr>
                <a:t>размещает </a:t>
              </a:r>
              <a:r>
                <a:rPr kumimoji="0" lang="ru-RU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rPr>
                <a:t>в ЕИС и на ЭП</a:t>
              </a:r>
              <a:endPara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5" name="Левая фигурная скобка 14"/>
          <p:cNvSpPr/>
          <p:nvPr/>
        </p:nvSpPr>
        <p:spPr>
          <a:xfrm rot="16200000">
            <a:off x="5895409" y="103849"/>
            <a:ext cx="533400" cy="11431138"/>
          </a:xfrm>
          <a:prstGeom prst="leftBrace">
            <a:avLst/>
          </a:prstGeom>
          <a:ln w="3810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6393013" y="6000750"/>
            <a:ext cx="3617761" cy="799742"/>
            <a:chOff x="5992" y="1109103"/>
            <a:chExt cx="2092022" cy="2510427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5992" y="1109103"/>
              <a:ext cx="2092022" cy="2510427"/>
            </a:xfrm>
            <a:prstGeom prst="roundRect">
              <a:avLst>
                <a:gd name="adj" fmla="val 5000"/>
              </a:avLst>
            </a:prstGeom>
            <a:solidFill>
              <a:schemeClr val="accent5">
                <a:hueOff val="0"/>
                <a:satOff val="0"/>
                <a:lumOff val="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4"/>
            <p:cNvSpPr txBox="1"/>
            <p:nvPr/>
          </p:nvSpPr>
          <p:spPr>
            <a:xfrm>
              <a:off x="147128" y="1552795"/>
              <a:ext cx="1847849" cy="20667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54864" rIns="71120" bIns="0" numCol="1" spcCol="1270" anchor="t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rPr>
                <a:t>Min </a:t>
              </a:r>
              <a:r>
                <a:rPr kumimoji="0" lang="ru-RU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rPr>
                <a:t>10 дней в торгах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rPr>
                <a:t>Min</a:t>
              </a:r>
              <a:r>
                <a:rPr kumimoji="0" lang="ru-RU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rPr>
                <a:t> 7 дней в ЗК, ЗП (ч. 9 ст. 83.2)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664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633" y="0"/>
            <a:ext cx="7131510" cy="113682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Новые термины относительно контракта с 08.01.2020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632" y="1283109"/>
            <a:ext cx="10515600" cy="4955459"/>
          </a:xfrm>
        </p:spPr>
        <p:txBody>
          <a:bodyPr>
            <a:noAutofit/>
          </a:bodyPr>
          <a:lstStyle/>
          <a:p>
            <a:r>
              <a:rPr lang="ru-RU" sz="1800" dirty="0"/>
              <a:t>8) государственный контракт, муниципальный контракт - </a:t>
            </a:r>
            <a:r>
              <a:rPr lang="ru-RU" sz="1800" b="1" strike="sngStrike" dirty="0"/>
              <a:t>договор, заключенный </a:t>
            </a:r>
            <a:r>
              <a:rPr lang="ru-RU" sz="1800" b="1" dirty="0"/>
              <a:t>гражданско-правовой договор, предметом которого являются поставка товара, выполнение работы, оказание услуги (в том числе приобретение недвижимого имущества или аренда имущества) и который заключен </a:t>
            </a:r>
            <a:r>
              <a:rPr lang="ru-RU" sz="1800" dirty="0"/>
              <a:t>от имени Российской Федерации, субъекта Российской Федерации (государственный контракт), муниципального образования (муниципальный контракт) государственным или муниципальным заказчиком для обеспечения соответственно государственных нужд, муниципальных нужд; </a:t>
            </a:r>
          </a:p>
          <a:p>
            <a:r>
              <a:rPr lang="ru-RU" sz="1800" dirty="0" smtClean="0"/>
              <a:t>8.1</a:t>
            </a:r>
            <a:r>
              <a:rPr lang="ru-RU" sz="1800" dirty="0"/>
              <a:t>) контракт - государственный или муниципальный контракт либо </a:t>
            </a:r>
            <a:r>
              <a:rPr lang="ru-RU" sz="1800" dirty="0" smtClean="0"/>
              <a:t>гражданско-правовой </a:t>
            </a:r>
            <a:r>
              <a:rPr lang="ru-RU" sz="1800" dirty="0"/>
              <a:t>договор, предметом которого являются поставка товара, выполнение работы, оказание услуги (в том числе приобретение недвижимого имущества или аренда имущества) и который заключен бюджетным учреждением, государственным или муниципальным унитарным предприятием либо иным юридическим лицом в соответствии с частями 1, 21, 4 и 5 статьи 15 настоящего Федерального закона; </a:t>
            </a:r>
          </a:p>
          <a:p>
            <a:r>
              <a:rPr lang="ru-RU" sz="1800" dirty="0" smtClean="0"/>
              <a:t>8.2</a:t>
            </a:r>
            <a:r>
              <a:rPr lang="ru-RU" sz="1800" dirty="0"/>
              <a:t>) контракт жизненного цикла - контракт, предусматривающий поставку товара или выполнение работы (в том числе при необходимости проектирование объекта капитального строительства, конструирование товара, который должен быть создан в результате выполнения работы), последующие обслуживание, при необходимости эксплуатацию в течение срока службы, ремонт и (или) утилизацию поставленного товара или созданного в результате выполнения работы объекта капитального строительства или товара;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67178" y="554619"/>
            <a:ext cx="2204581" cy="369332"/>
          </a:xfrm>
          <a:prstGeom prst="rect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П.п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8-8.2 ст. 3 44-ФЗ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218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130" y="608952"/>
            <a:ext cx="9327292" cy="512305"/>
          </a:xfrm>
        </p:spPr>
        <p:txBody>
          <a:bodyPr>
            <a:normAutofit/>
          </a:bodyPr>
          <a:lstStyle/>
          <a:p>
            <a:r>
              <a:rPr lang="ru-RU" dirty="0" smtClean="0"/>
              <a:t>ПОНЯТИЕ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8130" y="1581613"/>
            <a:ext cx="11309408" cy="3536231"/>
          </a:xfrm>
        </p:spPr>
        <p:txBody>
          <a:bodyPr>
            <a:normAutofit/>
          </a:bodyPr>
          <a:lstStyle/>
          <a:p>
            <a:r>
              <a:rPr lang="ru-RU" sz="3100" b="1" dirty="0" smtClean="0"/>
              <a:t>Отдельный </a:t>
            </a:r>
            <a:r>
              <a:rPr lang="ru-RU" sz="3100" b="1" dirty="0"/>
              <a:t>этап исполнения контракта </a:t>
            </a:r>
            <a:r>
              <a:rPr lang="ru-RU" sz="3100" dirty="0"/>
              <a:t>- </a:t>
            </a:r>
            <a:r>
              <a:rPr lang="ru-RU" sz="3100" dirty="0">
                <a:solidFill>
                  <a:srgbClr val="FF0000"/>
                </a:solidFill>
              </a:rPr>
              <a:t>часть обязательства поставщика</a:t>
            </a:r>
            <a:r>
              <a:rPr lang="ru-RU" sz="3100" dirty="0"/>
              <a:t> (подрядчика, исполнителя), в отношении которого контрактом установлена </a:t>
            </a:r>
            <a:r>
              <a:rPr lang="ru-RU" sz="3100" dirty="0">
                <a:solidFill>
                  <a:srgbClr val="FF0000"/>
                </a:solidFill>
              </a:rPr>
              <a:t>обязанность заказчика обеспечить приемку </a:t>
            </a:r>
            <a:r>
              <a:rPr lang="ru-RU" sz="3100" dirty="0"/>
              <a:t>(с оформлением в соответствии с настоящим Федеральным законом документа о приемке) </a:t>
            </a:r>
            <a:r>
              <a:rPr lang="ru-RU" sz="3100" dirty="0">
                <a:solidFill>
                  <a:srgbClr val="FF0000"/>
                </a:solidFill>
              </a:rPr>
              <a:t>и оплату поставленного товара, выполненной работы, оказанной услуги</a:t>
            </a:r>
          </a:p>
          <a:p>
            <a:endParaRPr lang="ru-RU" sz="8600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227126" y="1166769"/>
            <a:ext cx="2148840" cy="369332"/>
          </a:xfrm>
          <a:prstGeom prst="rect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п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. 8.4 ст.3 44-ФЗ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23592" y="5803644"/>
            <a:ext cx="7833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Федеральный закон от 02.07.2021 № 360-ФЗ «О внесении изменений в отдельные законодательные акты Российской </a:t>
            </a:r>
            <a:r>
              <a:rPr kumimoji="0" 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Федерации»</a:t>
            </a:r>
            <a:endParaRPr kumimoji="0" lang="ru-RU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79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Письмо Минфина от 15.10.2021 № 24-06-06/86152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/>
          </p:nvPr>
        </p:nvGraphicFramePr>
        <p:xfrm>
          <a:off x="415693" y="424645"/>
          <a:ext cx="10785706" cy="5162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069015" y="4742833"/>
            <a:ext cx="48709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 условии, если контрактом установлена обязанность обеспечить приемку и оплату и исполнении части обязательств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267847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Стройка, реконструкция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/>
          </p:nvPr>
        </p:nvGraphicFramePr>
        <p:xfrm>
          <a:off x="550100" y="1274480"/>
          <a:ext cx="11261943" cy="540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17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30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БЫЛО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СТАЛО</a:t>
                      </a:r>
                      <a:r>
                        <a:rPr lang="ru-RU" baseline="0" dirty="0" smtClean="0"/>
                        <a:t> с 27.06.2019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Объем выполненных по контракту работ определяется с учетом статьи 743 Гражданского кодекса Российской Федерации. При этом оплата выполненных по контракту работ осуществляется в сроки и в размерах, которые установлены графиком оплаты выполненных по контракту работ с учетом графика выполнения строительно-монтажных работ</a:t>
                      </a:r>
                      <a:endParaRPr lang="ru-RU" strike="noStri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 Объем, содержание работ по контрактам, предметом которых являются строительство, реконструкция объектов капитального строительства, определяются проектной документацией объектов капитального строительства, а также иной технической документацией, предусмотренной такими контрактами.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 этом выполнение работ по таким контрактам осуществляется в соответствии с </a:t>
                      </a: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графиком выполнения строительно-монтажных работ, являющимся обязательным приложением к таким контрактам.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6.1. Оплата выполненных работ осуществляется в пределах цены контрактов, предметом которых являются строительство, реконструкция объектов капитального строительства, в соответствии с их сметой в сроки и в размерах, которые установлены таким контрактом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или </a:t>
                      </a:r>
                      <a:r>
                        <a:rPr lang="ru-RU" sz="1800" b="1" kern="1200" dirty="0" smtClean="0">
                          <a:solidFill>
                            <a:schemeClr val="accent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графиком оплаты выполненных по контракту работ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(при наличии)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учетом графика выполнения строительно-монтажных работ и фактически выполненных подрядчиком работ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При этом составление 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сметы такого контракта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осуществляется в пределах цены контракта без использования предусмотренных проектной документацией в соответствии с Градостроительным кодексом Российской Федерации сметных нормативов, сведения о которых включены в федеральный реестр сметных нормативов, и сметных цен строительных ресурсов.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66346" y="466572"/>
            <a:ext cx="2503782" cy="369332"/>
          </a:xfrm>
          <a:prstGeom prst="rect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ч.6,ч.6.1 ст.110.2 44-ФЗ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244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Типовые условия контракта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/>
          </p:nvPr>
        </p:nvGraphicFramePr>
        <p:xfrm>
          <a:off x="238125" y="1310798"/>
          <a:ext cx="11772900" cy="338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86412">
                  <a:extLst>
                    <a:ext uri="{9D8B030D-6E8A-4147-A177-3AD203B41FA5}">
                      <a16:colId xmlns:a16="http://schemas.microsoft.com/office/drawing/2014/main" val="107927011"/>
                    </a:ext>
                  </a:extLst>
                </a:gridCol>
                <a:gridCol w="1886488">
                  <a:extLst>
                    <a:ext uri="{9D8B030D-6E8A-4147-A177-3AD203B41FA5}">
                      <a16:colId xmlns:a16="http://schemas.microsoft.com/office/drawing/2014/main" val="27320313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Документ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Начало действия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22598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/>
                        <a:t>Приказ Минстроя России от 14.01.2020 № 9/</a:t>
                      </a:r>
                      <a:r>
                        <a:rPr lang="ru-RU" b="1" dirty="0" err="1" smtClean="0"/>
                        <a:t>пр</a:t>
                      </a:r>
                      <a:r>
                        <a:rPr lang="ru-RU" b="1" dirty="0" smtClean="0"/>
                        <a:t> </a:t>
                      </a:r>
                      <a:r>
                        <a:rPr lang="ru-RU" dirty="0" smtClean="0"/>
                        <a:t>«Об утверждении Типовых условий контрактов на выполнение работ по строительству (реконструкции) объекта капитального строительства и информационной карты типовых условий контракта»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10.04.2020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28549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Приказ Минстроя России от 14.01.2020 № 10/</a:t>
                      </a:r>
                      <a:r>
                        <a:rPr lang="ru-RU" b="1" dirty="0" err="1" smtClean="0"/>
                        <a:t>пр</a:t>
                      </a:r>
                      <a:r>
                        <a:rPr lang="ru-RU" b="1" dirty="0" smtClean="0"/>
                        <a:t> </a:t>
                      </a:r>
                      <a:r>
                        <a:rPr lang="ru-RU" dirty="0" smtClean="0"/>
                        <a:t>«Об утверждении Типовых условий контрактов на выполнение проектных и (или) изыскательских  работ  и  информационной  карты  типовых  условий  контракта»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01.01.2021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9217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Приказ Минтранса России от 05.02.2019 № 37</a:t>
                      </a:r>
                      <a:r>
                        <a:rPr lang="ru-RU" dirty="0" smtClean="0"/>
                        <a:t> «Об утверждении типовых условий контрактов на выполнение работ по строительству (реконструкции), капитальному ремонту, ремонту автомобильных дорог, искусственных дорожных сооружений и информационной карты типовых условий контракта»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26.08.2019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1368850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00187" y="4978390"/>
            <a:ext cx="9191626" cy="1477328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Типовые 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условия  контрактов  содержат 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обязательные  условия, предусмотренные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законодательством Российской Федерации о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контрактной системе 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в  сфере  закупок 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товаров, работ,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услуг  для 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обеспечения государственных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и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муниципальных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нужд.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Менять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типовые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условия контракта нельзя. Если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вы обязаны использовать типовые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условия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контрактов,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то применять нужно те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формулировки, которые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установлен в них!</a:t>
            </a:r>
          </a:p>
        </p:txBody>
      </p:sp>
    </p:spTree>
    <p:extLst>
      <p:ext uri="{BB962C8B-B14F-4D97-AF65-F5344CB8AC3E}">
        <p14:creationId xmlns:p14="http://schemas.microsoft.com/office/powerpoint/2010/main" val="446932186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9034" y="1568815"/>
            <a:ext cx="10515600" cy="138142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/>
              <a:t>"</a:t>
            </a:r>
            <a:r>
              <a:rPr lang="ru-RU" sz="2000" b="1" dirty="0"/>
              <a:t>Об утверждении Типовых условий контрактов на выполнение работ по строительству (реконструкции) объекта капитального строительства и информационной карты типовых условий контракта" (вместе с "Типовыми условиями государственного или муниципального контракта, предметом которого является выполнение работ по строительству (реконструкции) объекта капитального строительства")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79034" y="544266"/>
            <a:ext cx="9424760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Приказ Минстроя России от 14.01.2020 N 9/</a:t>
            </a:r>
            <a:r>
              <a:rPr kumimoji="0" lang="ru-RU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пр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4196" y="3639242"/>
            <a:ext cx="4644798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Типовые условия контрактов применяются, если извещения (приглашения) размещены (направлены) или если контракт с единственным поставщиком заключается по истечении 30 дней после дня их размещения в ЕИС, но не ранее 26.03.2020.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91413" y="3215437"/>
            <a:ext cx="5608135" cy="3286058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5237161" y="6012730"/>
            <a:ext cx="1376126" cy="39917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5805" y="5750650"/>
            <a:ext cx="36615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ПРИМЕНЯЕМ С 10.04.2020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234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46167" y="456049"/>
            <a:ext cx="8718275" cy="92386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0" algn="l" defTabSz="801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36"/>
              </a:spcAft>
              <a:buClrTx/>
              <a:buSzTx/>
              <a:buFontTx/>
              <a:buNone/>
              <a:tabLst/>
              <a:defRPr/>
            </a:pPr>
            <a:r>
              <a:rPr kumimoji="0" lang="ru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Оценка заявок:</a:t>
            </a:r>
          </a:p>
          <a:p>
            <a:pPr marL="0" marR="0" lvl="0" indent="0" algn="l" defTabSz="801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Показатель нестоимостного критерия</a:t>
            </a:r>
            <a:endParaRPr kumimoji="0" lang="ru" sz="2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88949" y="1520163"/>
            <a:ext cx="8164349" cy="44222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-244851" algn="l" defTabSz="801330" rtl="0" eaLnBrk="1" fontAlgn="auto" latinLnBrk="0" hangingPunct="1">
              <a:lnSpc>
                <a:spcPts val="189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800" b="0" i="0" u="none" strike="noStrike" kern="1200" cap="none" spc="0" normalizeH="0" baseline="0" noProof="0">
                <a:ln>
                  <a:noFill/>
                </a:ln>
                <a:solidFill>
                  <a:srgbClr val="00638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□    </a:t>
            </a:r>
            <a:r>
              <a:rPr kumimoji="0" lang="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Показателями критерия «качественные, функциональные и экологические характеристики объекта закупок», </a:t>
            </a:r>
            <a:r>
              <a:rPr kumimoji="0" lang="ru" sz="1800" b="0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в том числе, могут быть</a:t>
            </a:r>
            <a:r>
              <a:rPr kumimoji="0" lang="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94159" y="2014906"/>
            <a:ext cx="5145730" cy="196239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0" marR="0" lvl="0" indent="-411795" algn="just" defTabSz="801330" rtl="0" eaLnBrk="1" fontAlgn="auto" latinLnBrk="0" hangingPunct="1">
              <a:lnSpc>
                <a:spcPts val="189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800" b="0" i="0" u="none" strike="noStrike" kern="1200" cap="none" spc="0" normalizeH="0" baseline="0" noProof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1.    </a:t>
            </a:r>
            <a:r>
              <a:rPr kumimoji="0" lang="ru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качество товаров (качество работ, качество услуг)*</a:t>
            </a:r>
            <a:r>
              <a:rPr kumimoji="0" lang="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;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78518" y="2263660"/>
            <a:ext cx="5216112" cy="196239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0" marR="0" lvl="0" indent="-411795" algn="just" defTabSz="801330" rtl="0" eaLnBrk="1" fontAlgn="auto" latinLnBrk="0" hangingPunct="1">
              <a:lnSpc>
                <a:spcPts val="189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800" b="0" i="0" u="none" strike="noStrike" kern="1200" cap="none" spc="0" normalizeH="0" baseline="0" noProof="0" dirty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2.    </a:t>
            </a:r>
            <a:r>
              <a:rPr kumimoji="0" lang="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функциональные, потребительские свойства товара;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81125" y="2515179"/>
            <a:ext cx="3732870" cy="190711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0" marR="0" lvl="0" indent="-411795" algn="just" defTabSz="801330" rtl="0" eaLnBrk="1" fontAlgn="auto" latinLnBrk="0" hangingPunct="1">
              <a:lnSpc>
                <a:spcPts val="1892"/>
              </a:lnSpc>
              <a:spcBef>
                <a:spcPts val="0"/>
              </a:spcBef>
              <a:spcAft>
                <a:spcPts val="1104"/>
              </a:spcAft>
              <a:buClrTx/>
              <a:buSzTx/>
              <a:buFontTx/>
              <a:buNone/>
              <a:tabLst/>
              <a:defRPr/>
            </a:pPr>
            <a:r>
              <a:rPr kumimoji="0" lang="ru" sz="1800" b="0" i="0" u="none" strike="noStrike" kern="1200" cap="none" spc="0" normalizeH="0" baseline="0" noProof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3.    </a:t>
            </a:r>
            <a:r>
              <a:rPr kumimoji="0" lang="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соответствие экологическим нормам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363287" y="2846139"/>
            <a:ext cx="9792393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При закупке Проектно-изыскательских работ, услуг строительного контроля,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работ по текущему ремонту!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Заказчик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вправе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 установить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такой критерий оценки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5995" y="3745803"/>
            <a:ext cx="3143250" cy="237172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4688" y="4912822"/>
            <a:ext cx="2600746" cy="171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535444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Приказ Минстроя России от 14.01.2020 N 9/</a:t>
            </a:r>
            <a:r>
              <a:rPr lang="ru-RU" sz="3200" b="1" dirty="0" err="1"/>
              <a:t>пр</a:t>
            </a:r>
            <a:endParaRPr lang="ru-RU" sz="32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/>
          </p:nvPr>
        </p:nvGraphicFramePr>
        <p:xfrm>
          <a:off x="242976" y="1359798"/>
          <a:ext cx="11575213" cy="3205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75213">
                  <a:extLst>
                    <a:ext uri="{9D8B030D-6E8A-4147-A177-3AD203B41FA5}">
                      <a16:colId xmlns:a16="http://schemas.microsoft.com/office/drawing/2014/main" val="12412360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 Условия об изменении контракта:</a:t>
                      </a:r>
                      <a:endParaRPr lang="ru-RU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3077049"/>
                  </a:ext>
                </a:extLst>
              </a:tr>
              <a:tr h="2737845">
                <a:tc>
                  <a:txBody>
                    <a:bodyPr/>
                    <a:lstStyle/>
                    <a:p>
                      <a:r>
                        <a:rPr lang="ru-RU" sz="3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6.1. Изменение существенных условий контракта при его исполнении не допускается, </a:t>
                      </a:r>
                      <a:r>
                        <a:rPr lang="ru-RU" sz="3600" b="1" u="sng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за исключением случаев, предусмотренных Федеральным законом о контрактной системе.</a:t>
                      </a:r>
                      <a:endParaRPr lang="ru-RU" sz="1800" b="1" u="sng" kern="1200" dirty="0" smtClean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endParaRPr lang="ru-RU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330096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0098" y="4922205"/>
            <a:ext cx="11971803" cy="107721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ВНИМАНИЕ!!! Нет необходимости переписывать нормы закона!!!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Наоборот – это может в последующем даже стать проблемой!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232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Приказ Минстроя России от 14.01.2020 N 9/</a:t>
            </a:r>
            <a:r>
              <a:rPr lang="ru-RU" sz="3200" b="1" dirty="0" err="1"/>
              <a:t>пр</a:t>
            </a:r>
            <a:endParaRPr lang="ru-RU" sz="32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/>
          </p:nvPr>
        </p:nvGraphicFramePr>
        <p:xfrm>
          <a:off x="308393" y="1351171"/>
          <a:ext cx="11575213" cy="3108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75213">
                  <a:extLst>
                    <a:ext uri="{9D8B030D-6E8A-4147-A177-3AD203B41FA5}">
                      <a16:colId xmlns:a16="http://schemas.microsoft.com/office/drawing/2014/main" val="12412360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 Условия о сроке действия контракта:</a:t>
                      </a:r>
                      <a:endParaRPr lang="ru-RU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3077049"/>
                  </a:ext>
                </a:extLst>
              </a:tr>
              <a:tr h="2737845">
                <a:tc>
                  <a:txBody>
                    <a:bodyPr/>
                    <a:lstStyle/>
                    <a:p>
                      <a:r>
                        <a:rPr lang="ru-RU" sz="3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7.1. Контракт вступает в силу со дня его заключения сторонами и </a:t>
                      </a:r>
                      <a:r>
                        <a:rPr lang="ru-RU" sz="36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действует до полного исполнения сторонами своих обязательств по контракту</a:t>
                      </a:r>
                      <a:r>
                        <a:rPr lang="ru-RU" sz="3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ru-RU" sz="3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endParaRPr lang="ru-RU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330096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3450" y="4659372"/>
            <a:ext cx="10325100" cy="206210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ВНИМАНИЕ!!! Нет необходимости указывать конкретную календарную дату!!!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Наоборот – это может в последующем даже стать проблемой!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721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Приказ Минстроя России от 14.01.2020 N 9/</a:t>
            </a:r>
            <a:r>
              <a:rPr lang="ru-RU" sz="3200" b="1" dirty="0" err="1"/>
              <a:t>пр</a:t>
            </a:r>
            <a:endParaRPr lang="ru-RU" sz="32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7336067"/>
              </p:ext>
            </p:extLst>
          </p:nvPr>
        </p:nvGraphicFramePr>
        <p:xfrm>
          <a:off x="308393" y="1351171"/>
          <a:ext cx="11575213" cy="3195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75213">
                  <a:extLst>
                    <a:ext uri="{9D8B030D-6E8A-4147-A177-3AD203B41FA5}">
                      <a16:colId xmlns:a16="http://schemas.microsoft.com/office/drawing/2014/main" val="12412360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НАЦРЕЖИМ В СТРОЙКЕ????!!!!</a:t>
                      </a:r>
                      <a:endParaRPr lang="ru-RU" sz="2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3077049"/>
                  </a:ext>
                </a:extLst>
              </a:tr>
              <a:tr h="2737845"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 В случае, 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если в рамках исполнения контракта, предметом которого является выполнение работ по строительству (реконструкции) объекта капитального строительства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предусматривается 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поставка товаров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в отношении которых 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Правительством Российской Федерации в соответствии со статьей 14 Федерального закона о контрактной системе установлены </a:t>
                      </a:r>
                      <a:r>
                        <a:rPr lang="ru-RU" sz="24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запрет на допуск товаров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происходящих из иностранных государств, и </a:t>
                      </a:r>
                      <a:r>
                        <a:rPr lang="ru-RU" sz="24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ограничения допуска указанных товаров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такой </a:t>
                      </a:r>
                      <a:r>
                        <a:rPr lang="ru-RU" sz="24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контракт должен содержать отдельный перечень таких товаров</a:t>
                      </a:r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330096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809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4325" y="2261483"/>
            <a:ext cx="7727264" cy="1620403"/>
          </a:xfrm>
        </p:spPr>
        <p:txBody>
          <a:bodyPr>
            <a:noAutofit/>
          </a:bodyPr>
          <a:lstStyle/>
          <a:p>
            <a:r>
              <a:rPr lang="ru-RU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Приказ Минстроя России от 14.01.2020 № 10/</a:t>
            </a:r>
            <a:r>
              <a:rPr lang="ru-RU" sz="28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</a:t>
            </a:r>
            <a:r>
              <a:rPr lang="ru-RU" sz="2800" dirty="0"/>
              <a:t> «Об утверждении Типовых условий контрактов на выполнение проектных и (или) изыскательских работ и информационной карты типовых условий контракта»: </a:t>
            </a:r>
            <a:r>
              <a:rPr lang="ru-RU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применять с 01.01.2021</a:t>
            </a:r>
            <a:endParaRPr lang="ru-RU" sz="12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041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87520" y="2975043"/>
            <a:ext cx="6107114" cy="36631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9034" y="1568815"/>
            <a:ext cx="10515600" cy="91721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/>
              <a:t>"Об утверждении Типовых условий контрактов на выполнение проектных и (или) изыскательских работ и информационной карты типовых условий контракта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79034" y="544266"/>
            <a:ext cx="9668416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Приказ Минстроя России от 14.01.2020 N 10/</a:t>
            </a:r>
            <a:r>
              <a:rPr kumimoji="0" lang="ru-RU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пр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4196" y="3639242"/>
            <a:ext cx="4644798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Типовые условия контрактов применяются, если извещения (приглашения) размещены (направлены) или если контракт с единственным поставщиком заключается по истечении 30 дней после дня их размещения в ЕИС, но не ранее 01.01.2021.</a:t>
            </a:r>
          </a:p>
        </p:txBody>
      </p:sp>
      <p:sp>
        <p:nvSpPr>
          <p:cNvPr id="7" name="Овал 6"/>
          <p:cNvSpPr/>
          <p:nvPr/>
        </p:nvSpPr>
        <p:spPr>
          <a:xfrm>
            <a:off x="4925179" y="6002107"/>
            <a:ext cx="1376126" cy="71936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5805" y="5750650"/>
            <a:ext cx="36615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ПРИМЕНЯЕМ С 01.01.2021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207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  <a:hlinkClick r:id="rId2" action="ppaction://hlinkfile"/>
              </a:rPr>
              <a:t>Приказ </a:t>
            </a:r>
            <a:r>
              <a:rPr lang="ru-RU" dirty="0">
                <a:solidFill>
                  <a:srgbClr val="002060"/>
                </a:solidFill>
              </a:rPr>
              <a:t>Минтранса России от 05.02.2019 N 37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с 17.06.2019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1553227"/>
            <a:ext cx="10515600" cy="36743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/>
              <a:t>"Об утверждении типовых условий контрактов на выполнение работ по </a:t>
            </a:r>
            <a:r>
              <a:rPr lang="ru-RU" sz="3600" b="1" u="sng" dirty="0"/>
              <a:t>строительству (реконструкции), капитальному ремонту, ремонту автомобильных дорог, искусственных дорожных сооружений</a:t>
            </a:r>
            <a:r>
              <a:rPr lang="ru-RU" sz="3600" dirty="0"/>
              <a:t> и информационной карты типовых условий контракта"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30037" y="4889197"/>
            <a:ext cx="84340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!!!ОБРАТИТЬ ВНИМАНИЕ НА ГАРАНТИЙНЫЕ СРОКИ!!!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3538" y="5530369"/>
            <a:ext cx="54892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!!!Размещено 26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/07/2019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ЕИС!!!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17842" y="5521902"/>
            <a:ext cx="47195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!!!Применять с 26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/0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/2019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!!!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504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Приказ Минтранса России от 05.02.2019 N 37</a:t>
            </a:r>
            <a:endParaRPr lang="ru-RU" sz="32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/>
          </p:nvPr>
        </p:nvGraphicFramePr>
        <p:xfrm>
          <a:off x="468446" y="1409902"/>
          <a:ext cx="11575213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75213">
                  <a:extLst>
                    <a:ext uri="{9D8B030D-6E8A-4147-A177-3AD203B41FA5}">
                      <a16:colId xmlns:a16="http://schemas.microsoft.com/office/drawing/2014/main" val="1241236036"/>
                    </a:ext>
                  </a:extLst>
                </a:gridCol>
              </a:tblGrid>
              <a:tr h="3562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Условия об обязанностях заказчика (всего 11 обязательных)</a:t>
                      </a:r>
                      <a:endParaRPr lang="ru-RU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3077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2.1. Оплачивать результаты выполненных по контракту работ в размерах, установленных контрактом, </a:t>
                      </a:r>
                      <a:r>
                        <a:rPr lang="ru-RU" sz="20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графиком оплаты выполненных по контракту работ 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</a:t>
                      </a:r>
                      <a:r>
                        <a:rPr lang="ru-RU" sz="20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учетом графика выполнения строительно-монтажных работ (отдельных этапов исполнения контракта)</a:t>
                      </a: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 сроки ___________________________: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вариант 1: не более тридцати дней с даты подписания заказчиком документа о приемке, предусмотренного частью 7 статьи 94 Федерального закона о контрактной системе;</a:t>
                      </a:r>
                    </a:p>
                    <a:p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вариант 2: не более чем в течение пятнадцати рабочих дней с даты подписания заказчиком документа о приемке, предусмотренного частью 7 статьи 94 Федерального закона о контрактной системе (в случае если подрядчиком являются субъекты малого предпринимательства, социально ориентированные некоммерческие организации).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330096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22594" y="4786690"/>
            <a:ext cx="8021065" cy="15696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Нет условия о смете контракта – но ст.110.2 и  приказ 841/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пр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при строительстве (реконструкции) применить обязаны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8446" y="5063688"/>
            <a:ext cx="3318889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 забываем про график исполнения контракта: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Ч.12 ст.34  Закона № 44-ФЗ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784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586854" y="482126"/>
            <a:ext cx="10194878" cy="158776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altLang="ru-RU" sz="40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транспорта РФ </a:t>
            </a:r>
          </a:p>
          <a:p>
            <a:pPr algn="ctr">
              <a:lnSpc>
                <a:spcPct val="100000"/>
              </a:lnSpc>
              <a:defRPr/>
            </a:pPr>
            <a:r>
              <a:rPr lang="ru-RU" altLang="ru-RU" sz="40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17.08.2021 № 276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64136D4-C5E9-4900-B1D0-D042788501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164" t="18625" r="35075" b="12261"/>
          <a:stretch/>
        </p:blipFill>
        <p:spPr>
          <a:xfrm>
            <a:off x="8079475" y="1276006"/>
            <a:ext cx="3887337" cy="54411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B900AD8-45D1-4360-A425-9E0EBEF4494F}"/>
              </a:ext>
            </a:extLst>
          </p:cNvPr>
          <p:cNvSpPr txBox="1"/>
          <p:nvPr/>
        </p:nvSpPr>
        <p:spPr>
          <a:xfrm>
            <a:off x="493595" y="2069886"/>
            <a:ext cx="7253785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	«В случае досрочного исполнения подрядчиком обязательств по выполнению работ, предусмотренных графиком выполнения строительно-монтажных работ, заказчик вправе, при условии наличия необходимых средств в связи с перераспределением объемов финансирования с последующих периодов на более ранние периоды, принять предъявленные подрядчиком работы в установленном контрактом порядке, и оплатить выполненные работы в соответствии со сметой контракта или графиком оплаты выполненных по контракту работ (при наличии). Цена контракта, его отдельных этапов исполнения и (или) отдельных видов работ при досрочном выполнении подрядчиком работ по контракту, их приемке и оплате заказчиком, изменению не подлежит.»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375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564875"/>
            <a:ext cx="9144000" cy="980947"/>
          </a:xfrm>
        </p:spPr>
        <p:txBody>
          <a:bodyPr>
            <a:noAutofit/>
          </a:bodyPr>
          <a:lstStyle/>
          <a:p>
            <a:r>
              <a:rPr lang="ru-RU" sz="3600" b="1" dirty="0"/>
              <a:t>Изменение условий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«строительного контракта»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25552" y="3926541"/>
            <a:ext cx="4440195" cy="1874851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2289073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0774980" y="6099000"/>
            <a:ext cx="1390996" cy="592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0886" y="1351305"/>
            <a:ext cx="10109716" cy="378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3465A"/>
              </a:buClr>
              <a:buSzTx/>
              <a:buFontTx/>
              <a:buNone/>
              <a:tabLst/>
              <a:defRPr/>
            </a:pP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8872" y="325163"/>
            <a:ext cx="97817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Нормативное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регулирование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78872" y="1561095"/>
            <a:ext cx="2472301" cy="506815"/>
          </a:xfrm>
          <a:prstGeom prst="roundRect">
            <a:avLst/>
          </a:prstGeom>
          <a:ln w="38100">
            <a:solidFill>
              <a:srgbClr val="4773A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ч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.1 ст. 34 44-ФЗ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sz="quarter" idx="10"/>
          </p:nvPr>
        </p:nvSpPr>
        <p:spPr>
          <a:xfrm>
            <a:off x="3315864" y="1561095"/>
            <a:ext cx="8154614" cy="2691777"/>
          </a:xfrm>
        </p:spPr>
        <p:txBody>
          <a:bodyPr>
            <a:normAutofit lnSpcReduction="10000"/>
          </a:bodyPr>
          <a:lstStyle/>
          <a:p>
            <a:r>
              <a:rPr lang="ru-RU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контракт </a:t>
            </a:r>
            <a:r>
              <a:rPr lang="ru-RU" sz="2600" dirty="0">
                <a:latin typeface="Calibri" panose="020F0502020204030204" pitchFamily="34" charset="0"/>
                <a:cs typeface="Calibri" panose="020F0502020204030204" pitchFamily="34" charset="0"/>
              </a:rPr>
              <a:t>заключается </a:t>
            </a:r>
            <a:r>
              <a:rPr lang="ru-RU" sz="2600" b="1" u="sng" dirty="0">
                <a:latin typeface="Calibri" panose="020F0502020204030204" pitchFamily="34" charset="0"/>
                <a:cs typeface="Calibri" panose="020F0502020204030204" pitchFamily="34" charset="0"/>
              </a:rPr>
              <a:t>на условиях, </a:t>
            </a:r>
            <a:r>
              <a:rPr lang="ru-RU" sz="2600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предусмотренных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извещением </a:t>
            </a:r>
            <a:r>
              <a:rPr lang="ru-RU" sz="2600" dirty="0">
                <a:latin typeface="Calibri" panose="020F0502020204030204" pitchFamily="34" charset="0"/>
                <a:cs typeface="Calibri" panose="020F0502020204030204" pitchFamily="34" charset="0"/>
              </a:rPr>
              <a:t>об осуществлении закупки или приглашением принять участие в определении поставщика </a:t>
            </a:r>
            <a:r>
              <a:rPr lang="ru-RU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(П,И)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документацией </a:t>
            </a:r>
            <a:r>
              <a:rPr lang="ru-RU" sz="2600" dirty="0">
                <a:latin typeface="Calibri" panose="020F0502020204030204" pitchFamily="34" charset="0"/>
                <a:cs typeface="Calibri" panose="020F0502020204030204" pitchFamily="34" charset="0"/>
              </a:rPr>
              <a:t>о </a:t>
            </a:r>
            <a:r>
              <a:rPr lang="ru-RU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закупке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заявкой</a:t>
            </a:r>
            <a:r>
              <a:rPr lang="ru-RU" sz="2600" dirty="0">
                <a:latin typeface="Calibri" panose="020F0502020204030204" pitchFamily="34" charset="0"/>
                <a:cs typeface="Calibri" panose="020F0502020204030204" pitchFamily="34" charset="0"/>
              </a:rPr>
              <a:t>, окончательным предложением </a:t>
            </a:r>
            <a:r>
              <a:rPr lang="ru-RU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УЗ, </a:t>
            </a:r>
            <a:r>
              <a:rPr lang="ru-RU" sz="2600" dirty="0">
                <a:latin typeface="Calibri" panose="020F0502020204030204" pitchFamily="34" charset="0"/>
                <a:cs typeface="Calibri" panose="020F0502020204030204" pitchFamily="34" charset="0"/>
              </a:rPr>
              <a:t>с которым заключается </a:t>
            </a:r>
            <a:r>
              <a:rPr lang="ru-RU" sz="2600" dirty="0" smtClean="0">
                <a:latin typeface="Calibri" panose="020F0502020204030204" pitchFamily="34" charset="0"/>
                <a:cs typeface="Calibri" panose="020F0502020204030204" pitchFamily="34" charset="0"/>
              </a:rPr>
              <a:t>контракт</a:t>
            </a:r>
            <a:endParaRPr lang="ru-RU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8872" y="4344938"/>
            <a:ext cx="1079160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Ст.451 ГК РФ – существенное изменение обстоятельств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из которых 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стороны исходили при заключении договора, является основанием для его </a:t>
            </a:r>
            <a:r>
              <a:rPr kumimoji="0" 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изменения</a:t>
            </a: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2"/>
              </a:rPr>
              <a:t>44-ФЗ позволяет изменить существенные условия контракта в исключительных случаях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hlinkClick r:id="rId2"/>
            </a:endParaRPr>
          </a:p>
        </p:txBody>
      </p:sp>
    </p:spTree>
    <p:extLst>
      <p:ext uri="{BB962C8B-B14F-4D97-AF65-F5344CB8AC3E}">
        <p14:creationId xmlns:p14="http://schemas.microsoft.com/office/powerpoint/2010/main" val="1235980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71665" y="336457"/>
            <a:ext cx="5732249" cy="38695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0" marR="0" lvl="0" indent="0" algn="l" defTabSz="801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 </a:t>
            </a:r>
            <a:r>
              <a:rPr kumimoji="0" lang="ru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Качество работ: прозрачность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1821598" y="1196753"/>
          <a:ext cx="8522875" cy="5297413"/>
        </p:xfrm>
        <a:graphic>
          <a:graphicData uri="http://schemas.openxmlformats.org/drawingml/2006/table">
            <a:tbl>
              <a:tblPr firstRow="1" firstCol="1" bandRow="1"/>
              <a:tblGrid>
                <a:gridCol w="2978259">
                  <a:extLst>
                    <a:ext uri="{9D8B030D-6E8A-4147-A177-3AD203B41FA5}">
                      <a16:colId xmlns:a16="http://schemas.microsoft.com/office/drawing/2014/main" val="2070136587"/>
                    </a:ext>
                  </a:extLst>
                </a:gridCol>
                <a:gridCol w="5544616">
                  <a:extLst>
                    <a:ext uri="{9D8B030D-6E8A-4147-A177-3AD203B41FA5}">
                      <a16:colId xmlns:a16="http://schemas.microsoft.com/office/drawing/2014/main" val="3450652805"/>
                    </a:ext>
                  </a:extLst>
                </a:gridCol>
              </a:tblGrid>
              <a:tr h="2164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Показатель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Количество баллов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2898229"/>
                  </a:ext>
                </a:extLst>
              </a:tr>
              <a:tr h="879645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«Качество работ» 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каждой  заявке выставляется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значение</a:t>
                      </a:r>
                      <a:endParaRPr lang="en-US" sz="24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от 0 до 100 баллов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 баллов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– присваивается заявке в случае если описание предложения о качестве выполняемых работ не представлено либо представлено только скопированное задание на разработку проектной документации.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0618504"/>
                  </a:ext>
                </a:extLst>
              </a:tr>
              <a:tr h="15754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50 баллов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– присваивается заявке в случае если описание предложения о качестве выполняемых работ представлено с учетом требований задания на разработку проектной документации. Технические требования и технология выполнения работ учтены не полностью, организационно-технические предложения и методология выполнения работ не представлены.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2999519"/>
                  </a:ext>
                </a:extLst>
              </a:tr>
              <a:tr h="26258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100 баллов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– присваивается заявке в случае если описание предложения о качестве выполняемых работ представлено с учетом требований задания на разработку проектной документации. По каждому пункту задания представлено подробное описание выполнения                         работ. Участником полностью учтены требования и технология выполнения работ, проработаны организационно-технические предложения и методология выполнения работ, описаны используемые элементы системного анализа, методика выполнения поставленной задачи, представлен детальный и обоснованный план-график работ с ожидаемыми результатами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03763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855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0774980" y="6099000"/>
            <a:ext cx="1390996" cy="592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0886" y="1351305"/>
            <a:ext cx="10109716" cy="378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3465A"/>
              </a:buClr>
              <a:buSzTx/>
              <a:buFontTx/>
              <a:buNone/>
              <a:tabLst/>
              <a:defRPr/>
            </a:pP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8872" y="325163"/>
            <a:ext cx="97817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Нормативное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регулирование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78872" y="1351305"/>
            <a:ext cx="2472301" cy="506815"/>
          </a:xfrm>
          <a:prstGeom prst="roundRect">
            <a:avLst/>
          </a:prstGeom>
          <a:ln w="38100">
            <a:solidFill>
              <a:srgbClr val="4773A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3883C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статья 95 44-ФЗ</a:t>
            </a:r>
            <a:endParaRPr kumimoji="0" lang="ru-RU" sz="2400" b="1" i="0" u="sng" strike="noStrike" kern="1200" cap="none" spc="0" normalizeH="0" baseline="0" noProof="0" dirty="0">
              <a:ln>
                <a:noFill/>
              </a:ln>
              <a:solidFill>
                <a:srgbClr val="3883C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41651" y="2888896"/>
            <a:ext cx="10791606" cy="324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снижение цены (без изм. объема, качества работ и иных условий), </a:t>
            </a:r>
            <a:r>
              <a:rPr kumimoji="0" lang="ru-RU" sz="19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если это предусмотрено </a:t>
            </a:r>
            <a:r>
              <a:rPr kumimoji="0" lang="ru-RU" sz="19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документацией </a:t>
            </a:r>
            <a:r>
              <a:rPr kumimoji="0" lang="ru-RU" sz="19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 контрактом</a:t>
            </a: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(контрактом – </a:t>
            </a:r>
            <a:r>
              <a:rPr kumimoji="0" lang="ru-RU" sz="19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ед.ППИ</a:t>
            </a: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 </a:t>
            </a:r>
            <a:r>
              <a:rPr kumimoji="0" lang="ru-RU" sz="19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</a:t>
            </a:r>
            <a:r>
              <a:rPr kumimoji="0" lang="ru-RU" sz="19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пп</a:t>
            </a:r>
            <a:r>
              <a:rPr kumimoji="0" lang="ru-RU" sz="19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.«а» п.1 ч.1)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изменение цены не более, чем на 10% (при изменении объема и (или) видов работ) </a:t>
            </a:r>
            <a:r>
              <a:rPr kumimoji="0" lang="ru-RU" sz="19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если это предусмотрено документацией и контрактом</a:t>
            </a:r>
            <a:r>
              <a:rPr kumimoji="0" 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(контрактом – </a:t>
            </a:r>
            <a:r>
              <a:rPr kumimoji="0" lang="ru-RU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ед.ППИ</a:t>
            </a: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 </a:t>
            </a:r>
            <a:r>
              <a:rPr kumimoji="0" lang="ru-RU" sz="19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</a:t>
            </a:r>
            <a:r>
              <a:rPr kumimoji="0" lang="ru-RU" sz="19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пп</a:t>
            </a:r>
            <a:r>
              <a:rPr kumimoji="0" lang="ru-RU" sz="19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.«в» </a:t>
            </a:r>
            <a:r>
              <a:rPr kumimoji="0" lang="ru-RU" sz="19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п.1 ч.1)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</a:t>
            </a: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зменение любых существенных условий на основании </a:t>
            </a:r>
            <a:r>
              <a:rPr kumimoji="0" lang="ru-RU" sz="19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решения органа власти</a:t>
            </a: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(с учетом цены контракта, срока действия контракта, если исполнение невозможно по независящим обстоятельствам) </a:t>
            </a:r>
            <a:r>
              <a:rPr kumimoji="0" lang="ru-RU" sz="19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(пункты 2,3,4 </a:t>
            </a:r>
            <a:r>
              <a:rPr kumimoji="0" lang="ru-RU" sz="19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ч.1</a:t>
            </a:r>
            <a:r>
              <a:rPr kumimoji="0" lang="ru-RU" sz="19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)+ПП № 1186</a:t>
            </a:r>
            <a:endParaRPr kumimoji="0" lang="ru-RU" sz="1900" b="0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изменение любых существенных условий (в том числе цены и (или) сроков и (или) объема работы) </a:t>
            </a:r>
            <a:r>
              <a:rPr kumimoji="0" lang="ru-RU" sz="19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при уменьшении лимитов бюджетных обязательств</a:t>
            </a:r>
            <a:r>
              <a:rPr kumimoji="0" lang="en-US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</a:t>
            </a: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ГКУ, МКУ</a:t>
            </a:r>
            <a:r>
              <a:rPr kumimoji="0" lang="en-US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  <a:r>
              <a: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sz="19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(п.6 п.1 ч.1) + ПП № 1090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51173" y="1540740"/>
            <a:ext cx="825193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При исполнении контракта изменение существенных условий </a:t>
            </a:r>
            <a:endParaRPr kumimoji="0" lang="ru-RU" sz="2000" b="0" i="1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не допускается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за исключением случаев, предусмотренных статьей 95 44-ФЗ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hlinkClick r:id="rId2"/>
            </a:endParaRPr>
          </a:p>
        </p:txBody>
      </p:sp>
    </p:spTree>
    <p:extLst>
      <p:ext uri="{BB962C8B-B14F-4D97-AF65-F5344CB8AC3E}">
        <p14:creationId xmlns:p14="http://schemas.microsoft.com/office/powerpoint/2010/main" val="830777591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0774980" y="6099000"/>
            <a:ext cx="1390996" cy="592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0886" y="1351305"/>
            <a:ext cx="10109716" cy="378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3465A"/>
              </a:buClr>
              <a:buSzTx/>
              <a:buFontTx/>
              <a:buNone/>
              <a:tabLst/>
              <a:defRPr/>
            </a:pP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8872" y="325163"/>
            <a:ext cx="97817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Нормативное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регулирование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78872" y="1351305"/>
            <a:ext cx="2472301" cy="506815"/>
          </a:xfrm>
          <a:prstGeom prst="roundRect">
            <a:avLst/>
          </a:prstGeom>
          <a:ln w="38100">
            <a:solidFill>
              <a:srgbClr val="4773A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3883C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статья 95 44-ФЗ</a:t>
            </a:r>
            <a:endParaRPr kumimoji="0" lang="ru-RU" sz="2400" b="1" i="0" u="sng" strike="noStrike" kern="1200" cap="none" spc="0" normalizeH="0" baseline="0" noProof="0" dirty="0">
              <a:ln>
                <a:noFill/>
              </a:ln>
              <a:solidFill>
                <a:srgbClr val="3883C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78872" y="2171543"/>
            <a:ext cx="10791606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изменение любых существенных условий, если изменение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не приведет к увеличению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срока исполнения и (или) цены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более чем на 30%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</a:t>
            </a: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п.8 </a:t>
            </a: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п.1 ч.1) 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	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!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при обстоятельствах влекущих невозможность исполнения контракта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	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!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только по контрактам с ценой более 100 </a:t>
            </a:r>
            <a:r>
              <a:rPr kumimoji="0" lang="ru-RU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млн.руб</a:t>
            </a:r>
            <a:r>
              <a:rPr kumimoji="0" 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(ПП № 1186)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	!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только по контрактам </a:t>
            </a:r>
            <a:r>
              <a:rPr kumimoji="0" 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со сроком действия более 1 года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1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однократное изменение срока исполнения, </a:t>
            </a:r>
            <a:r>
              <a:rPr kumimoji="0" lang="ru-RU" sz="22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если не исполнен в срок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(не более срока, указанного при заключении) 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</a:t>
            </a:r>
            <a:r>
              <a:rPr kumimoji="0" lang="ru-RU" sz="2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п.9 </a:t>
            </a:r>
            <a:r>
              <a:rPr kumimoji="0" lang="ru-RU" sz="22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п.1 ч.1) 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	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!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при независящих обстоятельствах влекущих 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невозможность </a:t>
            </a:r>
            <a:r>
              <a:rPr kumimoji="0" 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исполнения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	!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по </a:t>
            </a:r>
            <a:r>
              <a:rPr kumimoji="0" 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вине подрядчика </a:t>
            </a:r>
            <a:r>
              <a:rPr kumimoji="0" lang="ru-RU" sz="2000" b="0" i="1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(после оплаты неустоек)</a:t>
            </a:r>
          </a:p>
        </p:txBody>
      </p:sp>
    </p:spTree>
    <p:extLst>
      <p:ext uri="{BB962C8B-B14F-4D97-AF65-F5344CB8AC3E}">
        <p14:creationId xmlns:p14="http://schemas.microsoft.com/office/powerpoint/2010/main" val="53457246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0774980" y="6099000"/>
            <a:ext cx="1390996" cy="592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0886" y="1351305"/>
            <a:ext cx="10109716" cy="378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3465A"/>
              </a:buClr>
              <a:buSzTx/>
              <a:buFontTx/>
              <a:buNone/>
              <a:tabLst/>
              <a:defRPr/>
            </a:pP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8872" y="325163"/>
            <a:ext cx="97817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Пролонгация или продление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78872" y="1351305"/>
            <a:ext cx="2472301" cy="506815"/>
          </a:xfrm>
          <a:prstGeom prst="roundRect">
            <a:avLst/>
          </a:prstGeom>
          <a:ln w="38100">
            <a:solidFill>
              <a:srgbClr val="4773A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3883C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статья 95 44-ФЗ</a:t>
            </a:r>
            <a:endParaRPr kumimoji="0" lang="ru-RU" sz="2400" b="1" i="0" u="sng" strike="noStrike" kern="1200" cap="none" spc="0" normalizeH="0" baseline="0" noProof="0" dirty="0">
              <a:ln>
                <a:noFill/>
              </a:ln>
              <a:solidFill>
                <a:srgbClr val="3883C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82496" y="1442621"/>
            <a:ext cx="83507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Как продлить срок «строительного» контракта?</a:t>
            </a: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8872" y="2198392"/>
            <a:ext cx="1085438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нормам ст. 425 ГК договор вступает в силу с момента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заключения (подписания) 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</a:t>
            </a:r>
            <a:r>
              <a:rPr kumimoji="0" lang="ru-RU" sz="2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действует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до окончания </a:t>
            </a:r>
            <a:r>
              <a:rPr kumimoji="0" lang="ru-RU" sz="2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исполнения обязательств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или до конкретной даты, которая прописана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договоре.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69182" y="3431315"/>
            <a:ext cx="80379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срок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действия контракта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≠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срок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исполнения контракта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≠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срок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исполнения обязательств (выполнения работ)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8872" y="5322457"/>
            <a:ext cx="1078698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по 44-ФЗ именно 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срок исполнения контракта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является существенным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условием и </a:t>
            </a:r>
            <a:r>
              <a:rPr kumimoji="0" lang="ru-RU" sz="22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вносится в реестр контрактов</a:t>
            </a:r>
            <a:endParaRPr kumimoji="0" lang="ru-RU" sz="22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2929" y="4396766"/>
            <a:ext cx="1085438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 </a:t>
            </a:r>
            <a:r>
              <a:rPr kumimoji="0" lang="ru-RU" sz="2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сроком исполнения контракта 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понимается временной период, за который поставщик и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заказчик 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обязаны полностью исполнить свои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обязательства 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633024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0774980" y="6099000"/>
            <a:ext cx="1390996" cy="592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0886" y="1351305"/>
            <a:ext cx="10109716" cy="378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3465A"/>
              </a:buClr>
              <a:buSzTx/>
              <a:buFontTx/>
              <a:buNone/>
              <a:tabLst/>
              <a:defRPr/>
            </a:pP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8872" y="325163"/>
            <a:ext cx="97817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Пролонгация или продление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78872" y="1351305"/>
            <a:ext cx="2472301" cy="506815"/>
          </a:xfrm>
          <a:prstGeom prst="roundRect">
            <a:avLst/>
          </a:prstGeom>
          <a:ln w="38100">
            <a:solidFill>
              <a:srgbClr val="4773A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3883C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статья 95 44-ФЗ</a:t>
            </a:r>
            <a:endParaRPr kumimoji="0" lang="ru-RU" sz="2400" b="1" i="0" u="sng" strike="noStrike" kern="1200" cap="none" spc="0" normalizeH="0" baseline="0" noProof="0" dirty="0">
              <a:ln>
                <a:noFill/>
              </a:ln>
              <a:solidFill>
                <a:srgbClr val="3883C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41651" y="2262859"/>
            <a:ext cx="10791606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по решению 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органа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власти в том числе 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разрешается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продлить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срок исполнения контракта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sz="22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(пункты 2,3,4 ч.1)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связи с 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уменьшением лимитов в том числе разрешается продлить 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срок исполнения контракта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sz="22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(п.6 п.1 ч.1)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ри возникновении непредвиденных обстоятельств разрешается увеличение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срока 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исполнения контракта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не более, чем на 30%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</a:t>
            </a:r>
            <a:r>
              <a:rPr kumimoji="0" lang="ru-RU" sz="2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п.8 </a:t>
            </a:r>
            <a:r>
              <a:rPr kumimoji="0" lang="ru-RU" sz="22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п.1 ч.1) </a:t>
            </a:r>
            <a:endParaRPr kumimoji="0" lang="ru-RU" sz="2200" b="0" i="1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при возникновении непредвиденных обстоятельств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или 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не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исполнении 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срок по 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вине подрядчика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разрешается однократное изменение </a:t>
            </a: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срока исполнения контракта 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</a:t>
            </a:r>
            <a:r>
              <a:rPr kumimoji="0" lang="ru-RU" sz="2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п.9 </a:t>
            </a:r>
            <a:r>
              <a:rPr kumimoji="0" lang="ru-RU" sz="22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п.1 ч.1) 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82496" y="1442621"/>
            <a:ext cx="83507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Как продлить срок «строительного» контракта?</a:t>
            </a: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3050400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0774980" y="6099000"/>
            <a:ext cx="1390996" cy="592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0886" y="1351305"/>
            <a:ext cx="10109716" cy="378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3465A"/>
              </a:buClr>
              <a:buSzTx/>
              <a:buFontTx/>
              <a:buNone/>
              <a:tabLst/>
              <a:defRPr/>
            </a:pP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8872" y="325163"/>
            <a:ext cx="97817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Пример применения пунктов 8, 9 ч. 1 ст. 95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745700" y="1484872"/>
          <a:ext cx="10724778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5438">
                  <a:extLst>
                    <a:ext uri="{9D8B030D-6E8A-4147-A177-3AD203B41FA5}">
                      <a16:colId xmlns:a16="http://schemas.microsoft.com/office/drawing/2014/main" val="1569680369"/>
                    </a:ext>
                  </a:extLst>
                </a:gridCol>
                <a:gridCol w="7279340">
                  <a:extLst>
                    <a:ext uri="{9D8B030D-6E8A-4147-A177-3AD203B41FA5}">
                      <a16:colId xmlns:a16="http://schemas.microsoft.com/office/drawing/2014/main" val="1638767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Объект закупки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Выполнение работ по строительству дороги в соответствии с проектной документацией.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29446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Заказчик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 муниципальной власти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09124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Цена контракта 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 млн. руб.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2904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 действия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контракта 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ru-RU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месяцев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6238745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678872" y="3237472"/>
            <a:ext cx="1079160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 ходе исполнения контракта у подрядчика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возникли независящие от сторон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контракта обстоятельства, влекущие невозможность исполнения контракта без внесения изменений в проектную документацию, и требовали изменение цены контракта в сторону увеличения.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Использовать пункт 8 Заказчик не мог, в связи с тем, что срок действия контракта составлял менее 1 года. Заказчик принял решение использовать пункт 9 части 1 статьи 95 44-ФЗ для увеличения срока контракта.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Заключив дополнительное соглашение и увеличив срок исполнения контракта (более 1 года) Заказчик получил возможность использовать пункт 8 и изменить в том числе цену контракта.</a:t>
            </a:r>
          </a:p>
        </p:txBody>
      </p:sp>
    </p:spTree>
    <p:extLst>
      <p:ext uri="{BB962C8B-B14F-4D97-AF65-F5344CB8AC3E}">
        <p14:creationId xmlns:p14="http://schemas.microsoft.com/office/powerpoint/2010/main" val="3876564067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0774980" y="6099000"/>
            <a:ext cx="1390996" cy="592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0886" y="1351305"/>
            <a:ext cx="10109716" cy="378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3465A"/>
              </a:buClr>
              <a:buSzTx/>
              <a:buFontTx/>
              <a:buNone/>
              <a:tabLst/>
              <a:defRPr/>
            </a:pP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8872" y="325163"/>
            <a:ext cx="97817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Нюансы применения пунктов 8, 9 ч. 1 ст. 95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38304" y="1730176"/>
            <a:ext cx="1079160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Заключение дополнительного соглашения по пункту 9 части 1 статьи 95 требует согласования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нового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срока возврата ОИК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если обеспечение было внесено денежными средствами, </a:t>
            </a:r>
            <a:r>
              <a:rPr kumimoji="0" lang="ru-RU" sz="20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а также предоставления </a:t>
            </a:r>
            <a:r>
              <a:rPr kumimoji="0" lang="ru-RU" sz="2000" b="0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новой банковской гарантии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sz="2000" b="0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ДО ПОДПИСАНИЯ ДС!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38304" y="3432486"/>
            <a:ext cx="10791606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Изменение ПСД требует времени? Когда подписывать ДС?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Остается законодательно не урегулированным вопрос момента подписания дополнительного соглашения.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Например, часть заказчиков не используют изменения по пункту 9, мотивируя это формулировкой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указанной в 44-ФЗ 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«если </a:t>
            </a:r>
            <a:r>
              <a:rPr kumimoji="0" 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контракт 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по независящим от сторон контракта обстоятельствам, влекущим невозможность его </a:t>
            </a:r>
            <a:r>
              <a:rPr kumimoji="0" 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исполнения 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либо по вине подрядчика 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не исполнен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 установленный в контракте </a:t>
            </a: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срок</a:t>
            </a:r>
            <a:r>
              <a:rPr kumimoji="0" 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..»</a:t>
            </a:r>
          </a:p>
        </p:txBody>
      </p:sp>
    </p:spTree>
    <p:extLst>
      <p:ext uri="{BB962C8B-B14F-4D97-AF65-F5344CB8AC3E}">
        <p14:creationId xmlns:p14="http://schemas.microsoft.com/office/powerpoint/2010/main" val="2808939231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641445" y="336574"/>
            <a:ext cx="10235821" cy="1778829"/>
          </a:xfrm>
        </p:spPr>
        <p:txBody>
          <a:bodyPr/>
          <a:lstStyle/>
          <a:p>
            <a:pPr algn="ctr">
              <a:lnSpc>
                <a:spcPct val="100000"/>
              </a:lnSpc>
              <a:defRPr/>
            </a:pPr>
            <a:r>
              <a:rPr lang="ru-RU" alt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Минфина России </a:t>
            </a:r>
          </a:p>
          <a:p>
            <a:pPr algn="ctr">
              <a:lnSpc>
                <a:spcPct val="100000"/>
              </a:lnSpc>
              <a:defRPr/>
            </a:pPr>
            <a:r>
              <a:rPr lang="ru-RU" alt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22.11.2019 г. № 24-03-07/90712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518CA8-9C66-4E2D-86D0-FCA7BC38B84B}"/>
              </a:ext>
            </a:extLst>
          </p:cNvPr>
          <p:cNvSpPr txBox="1"/>
          <p:nvPr/>
        </p:nvSpPr>
        <p:spPr>
          <a:xfrm>
            <a:off x="641445" y="2115403"/>
            <a:ext cx="1105468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Вместе с тем полагаем необходимым отметить, что согласно подпункту «в» пункту 1 части 1 статьи 95 Закона № 44-ФЗ, изменение существенных условий контракта при его исполнении допускается в случае, если при изменении объема и (или) видов выполняемых работ по контракту, предметом которого является выполнение работ по строительству, реконструкции, капитальному ремонту, сносу объекта капитального строительства, проведение работ по сохранению объектов культурного наследия. 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 этом допускается изменение с учетом положений бюджетного законодательства Российской Федерации цены контракта не более чем на десять процентов цены контракта.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При принятии решения, предусмотренного п. 8 ч. 1 ст. 95 Закона № 44-ФЗ, вносимые изменения в условия контракта не должны приводить к увеличению более чем на 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тридцать процентов цены контракта, действующей на момент принятия такого решения.</a:t>
            </a:r>
          </a:p>
        </p:txBody>
      </p:sp>
    </p:spTree>
    <p:extLst>
      <p:ext uri="{BB962C8B-B14F-4D97-AF65-F5344CB8AC3E}">
        <p14:creationId xmlns:p14="http://schemas.microsoft.com/office/powerpoint/2010/main" val="1808005864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0774980" y="6099000"/>
            <a:ext cx="1390996" cy="592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0886" y="1351305"/>
            <a:ext cx="10109716" cy="378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3465A"/>
              </a:buClr>
              <a:buSzTx/>
              <a:buFontTx/>
              <a:buNone/>
              <a:tabLst/>
              <a:defRPr/>
            </a:pP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8872" y="325163"/>
            <a:ext cx="97817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Нюансы применения пунктов 8, 9 ч. 1 ст. 95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38304" y="1730176"/>
            <a:ext cx="1079160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Пункт 8 : </a:t>
            </a:r>
            <a:r>
              <a:rPr kumimoji="0" 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«в 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указанный срок </a:t>
            </a:r>
            <a:r>
              <a:rPr kumimoji="0" lang="ru-RU" sz="2000" b="0" i="1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не включается срок получения</a:t>
            </a:r>
            <a:r>
              <a:rPr kumimoji="0" lang="ru-RU" sz="20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 соответствии с законодательством о градостроительной деятельности положительного </a:t>
            </a:r>
            <a:r>
              <a:rPr kumimoji="0" lang="ru-RU" sz="2000" b="0" i="1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заключения экспертизы проектной документации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в случае необходимости внесения в нее </a:t>
            </a:r>
            <a:r>
              <a:rPr kumimoji="0" 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изменений»</a:t>
            </a: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38304" y="3197528"/>
            <a:ext cx="1071581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Случаи, когда существует необходимость проведения повторной экспертизы указаны в части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3.8 статьи 49 Градостроительного кодекса Российской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Федерации.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Корректировка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ПД может осуществляться по решению застройщика, либо в силу прямого указания закона.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Например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в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пункте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статьи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52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ГрК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РФ указано, что вносить изменения нужно, если в ходе реконструкции, строительства или капремонта выявлена необходимость отклонения параметров объекта от исходного проекта. 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Кроме того,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если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корректировка проводится в ходе возведения или реконструкции объекта, на основании заключения экспертов необходимо получить </a:t>
            </a:r>
            <a:r>
              <a:rPr kumimoji="0" lang="ru-RU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измененное разрешение на строительство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8579557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0774980" y="6099000"/>
            <a:ext cx="1390996" cy="592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0886" y="1351305"/>
            <a:ext cx="10109716" cy="378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3465A"/>
              </a:buClr>
              <a:buSzTx/>
              <a:buFontTx/>
              <a:buNone/>
              <a:tabLst/>
              <a:defRPr/>
            </a:pP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8872" y="325163"/>
            <a:ext cx="97817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Нюансы применения пунктов 8, 9 ч. 1 ст. 95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84516" y="1378187"/>
            <a:ext cx="107916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sng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Изменения в ПСД внесены, экспертиза пройдена. Что не учли?</a:t>
            </a:r>
            <a:endParaRPr kumimoji="0" lang="ru-RU" sz="2000" b="0" i="0" u="sng" strike="noStrike" kern="1200" cap="none" spc="0" normalizeH="0" baseline="0" noProof="0" dirty="0" smtClean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4664" y="2050857"/>
            <a:ext cx="1071581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 большинстве случаев при  выполнение работ по строительству требуется осуществление  строительного контроля.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sng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Ст. </a:t>
            </a:r>
            <a:r>
              <a:rPr kumimoji="0" lang="ru-RU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53 </a:t>
            </a:r>
            <a:r>
              <a:rPr kumimoji="0" lang="ru-RU" sz="1800" b="0" i="0" u="sng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ГрК</a:t>
            </a:r>
            <a:r>
              <a:rPr kumimoji="0" lang="ru-RU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РФ: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строительный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контроль проводится в процессе строительства, реконструкции, капитального ремонта объектов капитального строительства в целях проверки соответствия выполняемых работ проектной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документации. 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1864659" y="3935505"/>
            <a:ext cx="4840942" cy="528918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сновной контракт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1864658" y="4589929"/>
            <a:ext cx="4840944" cy="5289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контракт на строительный контроль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6705601" y="3917576"/>
            <a:ext cx="2366681" cy="528918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продление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6705601" y="4589929"/>
            <a:ext cx="2366681" cy="528918"/>
          </a:xfrm>
          <a:prstGeom prst="rightArrow">
            <a:avLst/>
          </a:prstGeom>
          <a:pattFill prst="wdUpDiag">
            <a:fgClr>
              <a:srgbClr val="00B05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продление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28212" y="4446494"/>
            <a:ext cx="977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1864658" y="5208494"/>
            <a:ext cx="4840944" cy="5289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контракт на авторский надзор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6705601" y="5208494"/>
            <a:ext cx="2366681" cy="528918"/>
          </a:xfrm>
          <a:prstGeom prst="rightArrow">
            <a:avLst/>
          </a:prstGeom>
          <a:pattFill prst="wdUpDiag">
            <a:fgClr>
              <a:srgbClr val="00B05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продление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28212" y="5065059"/>
            <a:ext cx="977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337150" y="4392723"/>
            <a:ext cx="22093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Оплата дополнительных работ?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475458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0774980" y="6099000"/>
            <a:ext cx="1390996" cy="592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0886" y="1351305"/>
            <a:ext cx="10109716" cy="378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3465A"/>
              </a:buClr>
              <a:buSzTx/>
              <a:buFontTx/>
              <a:buNone/>
              <a:tabLst/>
              <a:defRPr/>
            </a:pP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8872" y="325163"/>
            <a:ext cx="97817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Замена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строительных материалов на эквивалентные при исполнении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контракта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5117" y="1923998"/>
            <a:ext cx="1067044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Подпункт «в» </a:t>
            </a:r>
            <a:r>
              <a:rPr kumimoji="0" 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пункта 1 части 1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статьи 95</a:t>
            </a:r>
            <a:r>
              <a:rPr kumimoji="0" 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предусматривает изменение объема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 (или)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видов работ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при изменении цены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не более, чем на 10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Пункты 2,3,4 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части 1 статьи 95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допускают изменение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любых существенных условий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контракта на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основании решения органа власти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(в том числе) изменение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видов работ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(товаров, поставляемых, используемых при выполнении работ)</a:t>
            </a:r>
            <a:endParaRPr kumimoji="0" lang="ru-RU" sz="1800" b="0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5117" y="3533050"/>
            <a:ext cx="1082488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Часть 7 статьи 95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исполнении контракта (за исключением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случаев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установления ограничений, условий допуска в ходе закупки)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согласованию заказчика с поставщиком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(П,И)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допускается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поставка товара, выполнение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работы или оказание услуги, качество, технические и функциональные характеристики (потребительские свойства) которых </a:t>
            </a:r>
            <a:r>
              <a:rPr kumimoji="0" lang="ru-RU" sz="18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являются улучшенными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по сравнению с качеством и соответствующими техническими и функциональными характеристиками, указанными в контракте. В этом случае соответствующие изменения должны быть внесены заказчиком в реестр контрактов, заключенных заказчиком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 идет речь о количестве, цене и </a:t>
            </a:r>
            <a:r>
              <a:rPr kumimoji="0" 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др.условиях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hlinkClick r:id="rId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1464" y="1516336"/>
            <a:ext cx="101121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sng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Необходимо заменить товары, поставляемые (используемые) при выполнении работ.</a:t>
            </a:r>
            <a:endParaRPr kumimoji="0" lang="ru-RU" sz="1600" b="0" i="0" u="sng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2330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46167" y="456049"/>
            <a:ext cx="8718275" cy="92386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0" algn="l" defTabSz="801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36"/>
              </a:spcAft>
              <a:buClrTx/>
              <a:buSzTx/>
              <a:buFontTx/>
              <a:buNone/>
              <a:tabLst/>
              <a:defRPr/>
            </a:pPr>
            <a:r>
              <a:rPr kumimoji="0" lang="ru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Оценка заявок:</a:t>
            </a:r>
          </a:p>
          <a:p>
            <a:pPr marL="0" marR="0" lvl="0" indent="0" algn="l" defTabSz="801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Показатель нестоимостного критерия</a:t>
            </a:r>
            <a:endParaRPr kumimoji="0" lang="ru" sz="2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55944" y="1379913"/>
            <a:ext cx="7212885" cy="196239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0" marR="0" lvl="0" indent="-411795" algn="just" defTabSz="801330" rtl="0" eaLnBrk="1" fontAlgn="auto" latinLnBrk="0" hangingPunct="1">
              <a:lnSpc>
                <a:spcPts val="189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38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Показателями критерия «квалификация участников закупки...» </a:t>
            </a:r>
            <a:r>
              <a:rPr kumimoji="0" lang="ru" sz="18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могут быть*</a:t>
            </a:r>
            <a:r>
              <a:rPr kumimoji="0" lang="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55944" y="1877420"/>
            <a:ext cx="8148709" cy="439465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-411795" algn="just" defTabSz="801330" rtl="0" eaLnBrk="1" fontAlgn="auto" latinLnBrk="0" hangingPunct="1">
              <a:lnSpc>
                <a:spcPts val="189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800" b="0" i="0" u="none" strike="noStrike" kern="1200" cap="none" spc="0" normalizeH="0" baseline="0" noProof="0" dirty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1.    </a:t>
            </a:r>
            <a:r>
              <a:rPr kumimoji="0" lang="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квалификация трудовых ресурсов (руководителей и ключевых специалистов), предлагаемых для выполнения работ, оказания услуг;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755944" y="2726973"/>
            <a:ext cx="8179990" cy="44222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-411795" algn="just" defTabSz="801330" rtl="0" eaLnBrk="1" fontAlgn="auto" latinLnBrk="0" hangingPunct="1">
              <a:lnSpc>
                <a:spcPts val="189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800" b="0" i="0" u="none" strike="noStrike" kern="1200" cap="none" spc="0" normalizeH="0" baseline="0" noProof="0" dirty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2.    </a:t>
            </a:r>
            <a:r>
              <a:rPr kumimoji="0" lang="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опыт участника по успешной поставке товара, выполнению работ, оказанию услуг </a:t>
            </a:r>
            <a:r>
              <a:rPr kumimoji="0" lang="ru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сопоставимого характера и объема</a:t>
            </a:r>
            <a:r>
              <a:rPr kumimoji="0" lang="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;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42910" y="3530096"/>
            <a:ext cx="8174776" cy="93973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-411795" algn="just" defTabSz="801330" rtl="0" eaLnBrk="1" fontAlgn="auto" latinLnBrk="0" hangingPunct="1">
              <a:lnSpc>
                <a:spcPts val="189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800" b="0" i="0" u="none" strike="noStrike" kern="1200" cap="none" spc="0" normalizeH="0" baseline="0" noProof="0" dirty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3.    </a:t>
            </a:r>
            <a:r>
              <a:rPr kumimoji="0" lang="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обеспеченность участника закупки материально-техническими ресурсами в части наличия у участника процедур закупки собственных или арендованных производственных мощностей, технологического оборудования, необходимых для выполнения работ, оказания услуг;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742910" y="4848846"/>
            <a:ext cx="5672294" cy="196239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0" marR="0" lvl="0" indent="-411795" algn="just" defTabSz="801330" rtl="0" eaLnBrk="1" fontAlgn="auto" latinLnBrk="0" hangingPunct="1">
              <a:lnSpc>
                <a:spcPts val="189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800" b="0" i="0" u="none" strike="noStrike" kern="1200" cap="none" spc="0" normalizeH="0" baseline="0" noProof="0" dirty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4.    </a:t>
            </a:r>
            <a:r>
              <a:rPr kumimoji="0" lang="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обеспеченность участника закупки трудовыми ресурсами;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42910" y="5424099"/>
            <a:ext cx="3878848" cy="190711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0" marR="0" lvl="0" indent="-411795" algn="just" defTabSz="801330" rtl="0" eaLnBrk="1" fontAlgn="auto" latinLnBrk="0" hangingPunct="1">
              <a:lnSpc>
                <a:spcPts val="1892"/>
              </a:lnSpc>
              <a:spcBef>
                <a:spcPts val="0"/>
              </a:spcBef>
              <a:spcAft>
                <a:spcPts val="1104"/>
              </a:spcAft>
              <a:buClrTx/>
              <a:buSzTx/>
              <a:buFontTx/>
              <a:buNone/>
              <a:tabLst/>
              <a:defRPr/>
            </a:pPr>
            <a:r>
              <a:rPr kumimoji="0" lang="ru" sz="1800" b="0" i="0" u="none" strike="noStrike" kern="1200" cap="none" spc="0" normalizeH="0" baseline="0" noProof="0" dirty="0">
                <a:ln>
                  <a:noFill/>
                </a:ln>
                <a:solidFill>
                  <a:srgbClr val="558ED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5.    </a:t>
            </a:r>
            <a:r>
              <a:rPr kumimoji="0" lang="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деловая репутация участника закупки.</a:t>
            </a:r>
          </a:p>
        </p:txBody>
      </p:sp>
    </p:spTree>
    <p:extLst>
      <p:ext uri="{BB962C8B-B14F-4D97-AF65-F5344CB8AC3E}">
        <p14:creationId xmlns:p14="http://schemas.microsoft.com/office/powerpoint/2010/main" val="2514809893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0774980" y="6099000"/>
            <a:ext cx="1390996" cy="592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0886" y="1351305"/>
            <a:ext cx="10109716" cy="378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3465A"/>
              </a:buClr>
              <a:buSzTx/>
              <a:buFontTx/>
              <a:buNone/>
              <a:tabLst/>
              <a:defRPr/>
            </a:pP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8872" y="325163"/>
            <a:ext cx="97817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Замена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строительных материалов на эквивалентные при исполнении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контракта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8872" y="2327698"/>
            <a:ext cx="106704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Критерии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определения улучшенных технических и функциональных характеристик товаров Законом № 44-ФЗ не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установлены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заказчик самостоятельно определяет такие критерии и согласовывает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контрагентом их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изменение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61464" y="1516336"/>
            <a:ext cx="101121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sng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Необходимо заменить товары, поставляемые (используемые) при выполнении работ или указанные в ПСД.</a:t>
            </a:r>
            <a:endParaRPr kumimoji="0" lang="ru-RU" sz="1600" b="0" i="0" u="sng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8872" y="3700984"/>
            <a:ext cx="106704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Поставляемый при выполнении работ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(показатели могли быть установлены в 1 части заявки и содержатся в спецификации к контракту)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Используемый при выполнении работ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(показатели в 1 части заявки </a:t>
            </a:r>
            <a:r>
              <a:rPr kumimoji="0" lang="ru-RU" sz="18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не устанавливаются!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и не указываются в спецификации к контракту)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Товар указанный в ПСД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(показатели в 1 части заявки </a:t>
            </a:r>
            <a:r>
              <a:rPr kumimoji="0" lang="ru-RU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не устанавливаются!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и не указываются в спецификации к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контракту, в ПСД только наименование и товарные наименования (знаки))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8059612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859809" y="213744"/>
            <a:ext cx="10194878" cy="1655999"/>
          </a:xfrm>
        </p:spPr>
        <p:txBody>
          <a:bodyPr/>
          <a:lstStyle/>
          <a:p>
            <a:pPr algn="ctr">
              <a:lnSpc>
                <a:spcPct val="100000"/>
              </a:lnSpc>
              <a:defRPr/>
            </a:pPr>
            <a:r>
              <a:rPr lang="ru-RU" alt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</a:t>
            </a:r>
          </a:p>
          <a:p>
            <a:pPr algn="ctr">
              <a:lnSpc>
                <a:spcPct val="100000"/>
              </a:lnSpc>
              <a:defRPr/>
            </a:pPr>
            <a:r>
              <a:rPr lang="ru-RU" alt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замена материалов, фиктивная приемка</a:t>
            </a:r>
          </a:p>
          <a:p>
            <a:pPr algn="ctr">
              <a:defRPr/>
            </a:pPr>
            <a:endParaRPr lang="ru-RU" altLang="ru-RU" sz="6000" b="1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4C8D8C-B07D-471C-B174-CC99F6BA9DBB}"/>
              </a:ext>
            </a:extLst>
          </p:cNvPr>
          <p:cNvSpPr txBox="1"/>
          <p:nvPr/>
        </p:nvSpPr>
        <p:spPr>
          <a:xfrm>
            <a:off x="750627" y="1997839"/>
            <a:ext cx="10686197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	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Глава городского поселения заключил с подрядной организацией муниципальный контракт на ремонт дороги на сумму более 400 тыс. рублей.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При выполнении работ подрядчик использовал материалы, не предусмотренные контрактами и имеющие меньшую стоимость.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Кроме того, экспертизу качества выполненных работ чиновник не провел.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Подозреваемый, зная о допущенных подрядчиком нарушениях, внес в акт приемки выполненных работ ложные сведения об исполнении условий контракта, что повлекло необоснованную оплату работ организации.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Возбуждено уголовное дело в отношении главы поселения по части 1 статьи 292 УК РФ (служебный подлог).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212EA1-1209-4868-94D4-A0BE227DF1B2}"/>
              </a:ext>
            </a:extLst>
          </p:cNvPr>
          <p:cNvSpPr txBox="1"/>
          <p:nvPr/>
        </p:nvSpPr>
        <p:spPr>
          <a:xfrm>
            <a:off x="2924032" y="6416806"/>
            <a:ext cx="93771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ПРОКУРАТУРА |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"/>
              </a:rPr>
              <a:t>http://www.tendery.ru/forum/viewtopic.php?f=521610&amp;t=2043451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624948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u="sng" dirty="0" smtClean="0">
                <a:solidFill>
                  <a:srgbClr val="154676"/>
                </a:solidFill>
              </a:rPr>
              <a:t>Нужно ли менять цену контракта при изменении рыночных цен на материалы?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В настоящее время публичное обсуждение проходит проект Федерального закона</a:t>
            </a:r>
            <a:r>
              <a:rPr lang="ru-RU" sz="2000" dirty="0"/>
              <a:t>, </a:t>
            </a:r>
            <a:r>
              <a:rPr lang="ru-RU" sz="2000" dirty="0" smtClean="0"/>
              <a:t>согласно которому планируется </a:t>
            </a:r>
            <a:r>
              <a:rPr lang="ru-RU" sz="2000" dirty="0"/>
              <a:t>расширить перечень случаев, когда можно изменить </a:t>
            </a:r>
            <a:r>
              <a:rPr lang="ru-RU" sz="2000" dirty="0" smtClean="0"/>
              <a:t>сущ. </a:t>
            </a:r>
            <a:r>
              <a:rPr lang="ru-RU" sz="2000" dirty="0"/>
              <a:t>условия </a:t>
            </a:r>
            <a:r>
              <a:rPr lang="ru-RU" sz="2000" dirty="0" smtClean="0"/>
              <a:t>контрактов </a:t>
            </a:r>
            <a:r>
              <a:rPr lang="ru-RU" sz="2000" u="sng" dirty="0"/>
              <a:t>сроком не меньше 1 года 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Внести </a:t>
            </a:r>
            <a:r>
              <a:rPr lang="ru-RU" sz="2000" dirty="0"/>
              <a:t>изменения можно, если выполняется </a:t>
            </a:r>
            <a:r>
              <a:rPr lang="ru-RU" sz="2000" dirty="0">
                <a:solidFill>
                  <a:srgbClr val="FF0000"/>
                </a:solidFill>
              </a:rPr>
              <a:t>несколько условий:</a:t>
            </a:r>
          </a:p>
          <a:p>
            <a:r>
              <a:rPr lang="ru-RU" sz="2000" dirty="0" smtClean="0"/>
              <a:t>- </a:t>
            </a:r>
            <a:r>
              <a:rPr lang="ru-RU" sz="2000" dirty="0"/>
              <a:t>существенно изменилась стоимость 1 или более позиции </a:t>
            </a:r>
            <a:r>
              <a:rPr lang="ru-RU" sz="2000" dirty="0" err="1"/>
              <a:t>ценообразующих</a:t>
            </a:r>
            <a:r>
              <a:rPr lang="ru-RU" sz="2000" dirty="0"/>
              <a:t> ресурсов, что привело к изменению общей стоимости строительства, реконструкции или других работ более чем на 5%;</a:t>
            </a:r>
          </a:p>
          <a:p>
            <a:r>
              <a:rPr lang="ru-RU" sz="2000" dirty="0" smtClean="0"/>
              <a:t>- </a:t>
            </a:r>
            <a:r>
              <a:rPr lang="ru-RU" sz="2000" dirty="0"/>
              <a:t>контракт нельзя исполнить по независящим от сторон </a:t>
            </a:r>
            <a:r>
              <a:rPr lang="ru-RU" sz="2000" dirty="0" smtClean="0"/>
              <a:t>обстоятельствам без </a:t>
            </a:r>
            <a:r>
              <a:rPr lang="ru-RU" sz="2000" dirty="0"/>
              <a:t>изменения </a:t>
            </a:r>
            <a:r>
              <a:rPr lang="ru-RU" sz="2000" dirty="0" smtClean="0"/>
              <a:t>условий;</a:t>
            </a:r>
            <a:endParaRPr lang="ru-RU" sz="2000" dirty="0"/>
          </a:p>
          <a:p>
            <a:r>
              <a:rPr lang="ru-RU" sz="2000" dirty="0" smtClean="0"/>
              <a:t>- </a:t>
            </a:r>
            <a:r>
              <a:rPr lang="ru-RU" sz="2000" dirty="0"/>
              <a:t>есть решение правительства, </a:t>
            </a:r>
            <a:r>
              <a:rPr lang="ru-RU" sz="2000" dirty="0" smtClean="0"/>
              <a:t>органа </a:t>
            </a:r>
            <a:r>
              <a:rPr lang="ru-RU" sz="2000" dirty="0" err="1" smtClean="0"/>
              <a:t>власи</a:t>
            </a:r>
            <a:r>
              <a:rPr lang="ru-RU" sz="2000" dirty="0" smtClean="0"/>
              <a:t> </a:t>
            </a:r>
            <a:r>
              <a:rPr lang="ru-RU" sz="2000" dirty="0"/>
              <a:t>субъекта РФ или местной администрации.</a:t>
            </a:r>
          </a:p>
          <a:p>
            <a:r>
              <a:rPr lang="ru-RU" sz="2000" dirty="0" smtClean="0"/>
              <a:t>Корректировка </a:t>
            </a:r>
            <a:r>
              <a:rPr lang="ru-RU" sz="2000" dirty="0"/>
              <a:t>не должна увеличивать срок исполнения контракта и (или) его цену </a:t>
            </a:r>
            <a:r>
              <a:rPr lang="ru-RU" sz="2000" dirty="0">
                <a:solidFill>
                  <a:srgbClr val="FF0000"/>
                </a:solidFill>
              </a:rPr>
              <a:t>более чем на 30%.</a:t>
            </a:r>
            <a:r>
              <a:rPr lang="ru-RU" sz="2000" dirty="0"/>
              <a:t> Порядок обоснования изменения </a:t>
            </a:r>
            <a:r>
              <a:rPr lang="ru-RU" sz="2000" dirty="0" smtClean="0"/>
              <a:t>установит </a:t>
            </a:r>
            <a:r>
              <a:rPr lang="ru-RU" sz="2000" dirty="0"/>
              <a:t>правительство.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03669333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682389" y="281983"/>
            <a:ext cx="10235820" cy="171059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alt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контракта. Замена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0BEC54-16D9-4667-A6D9-8FE2B02C2BA1}"/>
              </a:ext>
            </a:extLst>
          </p:cNvPr>
          <p:cNvSpPr txBox="1"/>
          <p:nvPr/>
        </p:nvSpPr>
        <p:spPr>
          <a:xfrm>
            <a:off x="682389" y="1608175"/>
            <a:ext cx="10827222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Согласно акту контрольного обмера установлено использование материалов не предусмотренных локальной сметой к муниципальному контракту.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Также подрядчиком принято техническое решение о замене декоративной тротуарной плитки меньшего размера, чем предусмотрено локальной сметой, при этом оплата по контракту произведена по основной смете в полном объеме.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Таким образом, администрацией приняты работы не соответствующие условиям контракта, что повлекло причинение ущерба бюджету на сумму 22 046 рублей.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По результатам проверки в отношении главы поселения вынесено постановление о возбуждении дела об административной правонарушении по ч.10 ст.7.32 КоАП РФ (изменение условий контракта, 20 тыс. руб.), внесено представление.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Приняты меры к возврату в бюджет излишне уплаченных подрядчику денежных средств.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D28E3C-C08C-4EEA-8B1C-16FDF8B41062}"/>
              </a:ext>
            </a:extLst>
          </p:cNvPr>
          <p:cNvSpPr txBox="1"/>
          <p:nvPr/>
        </p:nvSpPr>
        <p:spPr>
          <a:xfrm>
            <a:off x="1975514" y="6404999"/>
            <a:ext cx="92702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ПРОКУРАТУРА |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  <a:hlinkClick r:id="rId2"/>
              </a:rPr>
              <a:t>http://www.tendery.ru/forum/viewtopic.php?f=521610&amp;t=2044880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9701410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1847851" y="309279"/>
            <a:ext cx="8207375" cy="823486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Срочная закупка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A2325D-B55B-4F6C-B446-CC0C5D472C8C}"/>
              </a:ext>
            </a:extLst>
          </p:cNvPr>
          <p:cNvSpPr txBox="1"/>
          <p:nvPr/>
        </p:nvSpPr>
        <p:spPr>
          <a:xfrm>
            <a:off x="655094" y="1500453"/>
            <a:ext cx="1084997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Летом 2020 года пешеходная дорожка Покровского парка в г. Владивостоке начала разрушаться.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В ноябре 2020 года управлением дорог и благоустройства администрации г. Владивостока признан аварийным участок дорожной инфраструктуры — пешеходная дорожка.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В этой связи между управлением и юридическим лицом как с единственным поставщиком заключен муниципальный контракт на выполнение работ по ремонту покрытия брусчатки пешеходной дорожки стоимостью более 5 млн рублей.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17BD4C-57E6-47EE-B90A-25D1EEAADBB7}"/>
              </a:ext>
            </a:extLst>
          </p:cNvPr>
          <p:cNvSpPr txBox="1"/>
          <p:nvPr/>
        </p:nvSpPr>
        <p:spPr>
          <a:xfrm>
            <a:off x="5585584" y="6392808"/>
            <a:ext cx="77346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"/>
              </a:rPr>
              <a:t>http://www.tendery.ru/forum/viewtopic.php?f=521610&amp;t=2052700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928267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671015" y="309279"/>
            <a:ext cx="10697570" cy="823486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чем допущена ошибка заказчиком?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0E5AD1-8EDE-4F3F-9720-F080FDE7C3F4}"/>
              </a:ext>
            </a:extLst>
          </p:cNvPr>
          <p:cNvSpPr txBox="1"/>
          <p:nvPr/>
        </p:nvSpPr>
        <p:spPr>
          <a:xfrm>
            <a:off x="686936" y="1562184"/>
            <a:ext cx="1084997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Тротуар разрушался постепенно, о необходимости выполнения работ по аварийному ремонту должностным лицам администрации г. Владивостока было известно еще в июне 2020 года.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Отсутствовали факторы внезапности и непреодолимости возникшей ситуации, как того требует законодательство для заключения контракта с единственным поставщиком.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Заместитель начальника управления привлечен к административной ответственности в виде штрафа в размере 30 тыс. рублей (ч. 2 ст. 7.29 КоАП).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МБУ «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Стройзаказчик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 заключило с ООО «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Регионстрой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 3 контракта на ремонт общественных пространств в рамках муниципальной программы.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ООО «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Регионстрой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 в составе второй части заявки на участие в закупке, направило копии договора подряда, проектно-сметный расчет к нему, справку о стоимости выполненных работ и затрат, а также соответствующий акт приемки.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Прокуратурой установлено, что по представленному контракту благоустройство территории парка имени Горького осуществлялось другой организацией.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Более того, ООО «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Регионстрой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 было создано лишь накануне 2020 года.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3DE680-0664-4AAE-AFE0-C1BF098733E8}"/>
              </a:ext>
            </a:extLst>
          </p:cNvPr>
          <p:cNvSpPr txBox="1"/>
          <p:nvPr/>
        </p:nvSpPr>
        <p:spPr>
          <a:xfrm>
            <a:off x="655094" y="3804607"/>
            <a:ext cx="62847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endParaRPr kumimoji="0" lang="ru-RU" sz="20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17BD4C-57E6-47EE-B90A-25D1EEAADBB7}"/>
              </a:ext>
            </a:extLst>
          </p:cNvPr>
          <p:cNvSpPr txBox="1"/>
          <p:nvPr/>
        </p:nvSpPr>
        <p:spPr>
          <a:xfrm>
            <a:off x="5585584" y="6392808"/>
            <a:ext cx="77346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"/>
              </a:rPr>
              <a:t>http://www.tendery.ru/forum/viewtopic.php?f=521610&amp;t=2052700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894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641445" y="295631"/>
            <a:ext cx="10194878" cy="2270148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могут быть последствия </a:t>
            </a:r>
          </a:p>
          <a:p>
            <a:pPr algn="ctr">
              <a:lnSpc>
                <a:spcPct val="100000"/>
              </a:lnSpc>
              <a:defRPr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уже исполненного </a:t>
            </a:r>
          </a:p>
          <a:p>
            <a:pPr algn="ctr">
              <a:lnSpc>
                <a:spcPct val="100000"/>
              </a:lnSpc>
              <a:defRPr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подрядчиком контракта?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7467ED-B10C-43D0-81AA-CA22BBC07C43}"/>
              </a:ext>
            </a:extLst>
          </p:cNvPr>
          <p:cNvSpPr txBox="1"/>
          <p:nvPr/>
        </p:nvSpPr>
        <p:spPr>
          <a:xfrm>
            <a:off x="830807" y="2975212"/>
            <a:ext cx="1053038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Прокуратура направила иски о признании 3 контрактов недействительными.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Применены обеспечительные меры в виде запрета муниципальному бюджетному учреждению перечислять денежные средства указанной фирме.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Уголовные дела по части 5 статьи 327 УК РФ (использование заведомо подложного документа), предусматривающей наказание в виде исправительных работ на срок до 2 лет либо ареста на срок до 6 месяцев.</a:t>
            </a:r>
          </a:p>
        </p:txBody>
      </p:sp>
    </p:spTree>
    <p:extLst>
      <p:ext uri="{BB962C8B-B14F-4D97-AF65-F5344CB8AC3E}">
        <p14:creationId xmlns:p14="http://schemas.microsoft.com/office/powerpoint/2010/main" val="3044427722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975449"/>
            <a:ext cx="9144000" cy="1534513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Arial Black" panose="020B0A04020102020204" pitchFamily="34" charset="0"/>
              </a:rPr>
              <a:t>РЕФОРМА </a:t>
            </a:r>
            <a:r>
              <a:rPr lang="ru-RU" sz="3200" dirty="0">
                <a:latin typeface="Arial Black" panose="020B0A04020102020204" pitchFamily="34" charset="0"/>
              </a:rPr>
              <a:t>СТРОИТЕЛЬНЫХ ЗАКУПОК: </a:t>
            </a:r>
            <a:r>
              <a:rPr lang="ru-RU" sz="3200" dirty="0" smtClean="0">
                <a:latin typeface="Arial Black" panose="020B0A04020102020204" pitchFamily="34" charset="0"/>
              </a:rPr>
              <a:t/>
            </a:r>
            <a:br>
              <a:rPr lang="ru-RU" sz="3200" dirty="0" smtClean="0">
                <a:latin typeface="Arial Black" panose="020B0A04020102020204" pitchFamily="34" charset="0"/>
              </a:rPr>
            </a:br>
            <a:r>
              <a:rPr lang="ru-RU" sz="3200" dirty="0" smtClean="0">
                <a:latin typeface="Arial Black" panose="020B0A04020102020204" pitchFamily="34" charset="0"/>
              </a:rPr>
              <a:t>опыт</a:t>
            </a:r>
            <a:r>
              <a:rPr lang="ru-RU" sz="3200" dirty="0">
                <a:latin typeface="Arial Black" panose="020B0A04020102020204" pitchFamily="34" charset="0"/>
              </a:rPr>
              <a:t>, квалификация, результат</a:t>
            </a:r>
            <a:endParaRPr lang="ru-RU" sz="3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prstClr val="black">
                    <a:lumMod val="65000"/>
                    <a:lumOff val="35000"/>
                  </a:prstClr>
                </a:solidFill>
                <a:latin typeface="Century" panose="02040604050505020304" pitchFamily="18" charset="0"/>
              </a:rPr>
              <a:t>Дорошенко Татьяна Геннадьевна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" panose="02040604050505020304" pitchFamily="18" charset="0"/>
              </a:rPr>
              <a:t>к.э.н. директор , ЦПО БГУ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" panose="02040604050505020304" pitchFamily="18" charset="0"/>
              </a:rPr>
              <a:t>E-mail</a:t>
            </a:r>
            <a:r>
              <a:rPr lang="ru-RU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" panose="02040604050505020304" pitchFamily="18" charset="0"/>
              </a:rPr>
              <a:t>:</a:t>
            </a:r>
            <a:r>
              <a:rPr 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" panose="02040604050505020304" pitchFamily="18" charset="0"/>
              </a:rPr>
              <a:t> </a:t>
            </a:r>
            <a:r>
              <a:rPr lang="en-U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Century" panose="02040604050505020304" pitchFamily="18" charset="0"/>
              </a:rPr>
              <a:t>mail</a:t>
            </a:r>
            <a:r>
              <a:rPr 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" panose="02040604050505020304" pitchFamily="18" charset="0"/>
              </a:rPr>
              <a:t>@cpo.irk.ru</a:t>
            </a:r>
            <a:endParaRPr lang="ru-RU" sz="2000" dirty="0">
              <a:solidFill>
                <a:prstClr val="black">
                  <a:lumMod val="65000"/>
                  <a:lumOff val="35000"/>
                </a:prstClr>
              </a:solidFill>
              <a:latin typeface="Century" panose="02040604050505020304" pitchFamily="18" charset="0"/>
            </a:endParaRP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" panose="02040604050505020304" pitchFamily="18" charset="0"/>
              </a:rPr>
              <a:t>Тел.: 8 (3952) </a:t>
            </a:r>
            <a:r>
              <a:rPr 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" panose="02040604050505020304" pitchFamily="18" charset="0"/>
              </a:rPr>
              <a:t>52</a:t>
            </a:r>
            <a:r>
              <a:rPr lang="ru-RU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" panose="02040604050505020304" pitchFamily="18" charset="0"/>
              </a:rPr>
              <a:t>-</a:t>
            </a:r>
            <a:r>
              <a:rPr 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" panose="02040604050505020304" pitchFamily="18" charset="0"/>
              </a:rPr>
              <a:t>26-28</a:t>
            </a:r>
            <a:r>
              <a:rPr lang="ru-RU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" panose="02040604050505020304" pitchFamily="18" charset="0"/>
              </a:rPr>
              <a:t>, 403-307</a:t>
            </a:r>
          </a:p>
          <a:p>
            <a:pPr lv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" panose="02040604050505020304" pitchFamily="18" charset="0"/>
              </a:rPr>
              <a:t>Сайт: </a:t>
            </a:r>
            <a:r>
              <a:rPr lang="en-US" sz="2000" dirty="0">
                <a:solidFill>
                  <a:prstClr val="black">
                    <a:lumMod val="65000"/>
                    <a:lumOff val="35000"/>
                  </a:prstClr>
                </a:solidFill>
                <a:latin typeface="Century" panose="02040604050505020304" pitchFamily="18" charset="0"/>
              </a:rPr>
              <a:t>cpo.irk.ru</a:t>
            </a:r>
            <a:endParaRPr lang="ru-RU" sz="2000" dirty="0">
              <a:solidFill>
                <a:prstClr val="black">
                  <a:lumMod val="65000"/>
                  <a:lumOff val="35000"/>
                </a:prstClr>
              </a:solidFill>
              <a:latin typeface="Century" panose="020406040505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52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317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106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946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 9 июля 2020 года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632" y="1313411"/>
            <a:ext cx="11214132" cy="4707033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ru-RU" dirty="0"/>
              <a:t>В случае осуществления закупки, по результатам которой заключается контракт, предметом которого </a:t>
            </a:r>
            <a:r>
              <a:rPr lang="ru-RU" dirty="0" smtClean="0"/>
              <a:t>является: </a:t>
            </a:r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ru-RU" dirty="0" smtClean="0"/>
              <a:t>выполнение </a:t>
            </a:r>
            <a:r>
              <a:rPr lang="ru-RU" dirty="0"/>
              <a:t>работ по строительству, реконструкции, капитальному ремонту, сносу объекта капитального строительства (в том числе линейного объекта), </a:t>
            </a:r>
            <a:endParaRPr lang="ru-RU" dirty="0" smtClean="0"/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ru-RU" dirty="0" smtClean="0"/>
              <a:t>проведению </a:t>
            </a:r>
            <a:r>
              <a:rPr lang="ru-RU" dirty="0"/>
              <a:t>работ по сохранению объектов культурного наследия (памятников истории и культуры) народов Российской Федерации (далее - объекты культурного наследия</a:t>
            </a:r>
            <a:r>
              <a:rPr lang="ru-RU" dirty="0" smtClean="0"/>
              <a:t>),</a:t>
            </a:r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ru-RU" dirty="0" smtClean="0"/>
              <a:t>контракт жизненного цикла (если </a:t>
            </a:r>
            <a:r>
              <a:rPr lang="ru-RU" dirty="0"/>
              <a:t>контракт жизненного цикла предусматривает проектирование, строительство, реконструкцию, капитальный ремонт объекта капитального строительства), </a:t>
            </a:r>
            <a:endParaRPr lang="ru-RU" dirty="0" smtClean="0"/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ru-RU" dirty="0" smtClean="0"/>
              <a:t>контракт «под ключ»</a:t>
            </a:r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ru-RU" dirty="0" smtClean="0"/>
              <a:t>объекты </a:t>
            </a:r>
            <a:r>
              <a:rPr lang="ru-RU" dirty="0"/>
              <a:t>капстроительства, </a:t>
            </a:r>
            <a:r>
              <a:rPr lang="ru-RU" dirty="0" smtClean="0"/>
              <a:t>утвержденные </a:t>
            </a:r>
            <a:r>
              <a:rPr lang="ru-RU" dirty="0"/>
              <a:t>Правительством РФ или субъектов </a:t>
            </a:r>
            <a:r>
              <a:rPr lang="ru-RU" dirty="0" smtClean="0"/>
              <a:t>РФ или МО</a:t>
            </a:r>
            <a:endParaRPr lang="ru-RU" dirty="0"/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допускается </a:t>
            </a:r>
            <a:r>
              <a:rPr lang="ru-RU" dirty="0"/>
              <a:t>установление в документации о закупке в качестве </a:t>
            </a:r>
            <a:r>
              <a:rPr lang="ru-RU" dirty="0" err="1"/>
              <a:t>нестоимостных</a:t>
            </a:r>
            <a:r>
              <a:rPr lang="ru-RU" dirty="0"/>
              <a:t> критериев оценки </a:t>
            </a:r>
            <a:r>
              <a:rPr lang="ru-RU" sz="6500" dirty="0"/>
              <a:t>исключительно критерия оценки "квалификация участников закупки</a:t>
            </a:r>
            <a:r>
              <a:rPr lang="ru-RU" dirty="0"/>
              <a:t>, </a:t>
            </a:r>
            <a:r>
              <a:rPr lang="ru-RU" dirty="0" smtClean="0"/>
              <a:t>в </a:t>
            </a:r>
            <a:r>
              <a:rPr lang="ru-RU" dirty="0"/>
              <a:t>том числе наличие у них финансовых ресурсов, оборудования и других материальных ресурсов, принадлежащих им на праве собственности или ином законном основании, опыта работы, связанного с предметом контракта, и деловой репутации, специалистов и иных работников определенного уровня квалификации</a:t>
            </a:r>
            <a:r>
              <a:rPr lang="ru-RU" dirty="0" smtClean="0"/>
              <a:t>"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997503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9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 9 июля 2020 года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632" y="1313411"/>
            <a:ext cx="11214132" cy="4707033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6500" dirty="0" smtClean="0"/>
              <a:t>исключительно критерий </a:t>
            </a:r>
            <a:r>
              <a:rPr lang="ru-RU" sz="6500" dirty="0"/>
              <a:t>оценки "квалификация участников закупки</a:t>
            </a:r>
            <a:r>
              <a:rPr lang="ru-RU" dirty="0"/>
              <a:t>, </a:t>
            </a:r>
            <a:r>
              <a:rPr lang="ru-RU" dirty="0" smtClean="0"/>
              <a:t>в </a:t>
            </a:r>
            <a:r>
              <a:rPr lang="ru-RU" dirty="0"/>
              <a:t>том числе наличие у них финансовых ресурсов, оборудования и других материальных ресурсов, принадлежащих им на праве собственности или ином законном основании, опыта работы, связанного с предметом контракта, и деловой репутации, специалистов и иных работников определенного уровня </a:t>
            </a:r>
            <a:r>
              <a:rPr lang="ru-RU" dirty="0" smtClean="0"/>
              <a:t>квалификации»</a:t>
            </a:r>
          </a:p>
          <a:p>
            <a:pPr algn="just"/>
            <a:r>
              <a:rPr lang="ru-RU" dirty="0"/>
              <a:t>в документации о закупке устанавливается один или несколько следующих показателей:</a:t>
            </a:r>
          </a:p>
          <a:p>
            <a:pPr algn="just"/>
            <a:r>
              <a:rPr lang="ru-RU" b="1" dirty="0">
                <a:solidFill>
                  <a:srgbClr val="7030A0"/>
                </a:solidFill>
              </a:rPr>
              <a:t>а) общая стоимость исполненных контрактов (договоров</a:t>
            </a:r>
            <a:r>
              <a:rPr lang="ru-RU" b="1" dirty="0" smtClean="0">
                <a:solidFill>
                  <a:srgbClr val="7030A0"/>
                </a:solidFill>
              </a:rPr>
              <a:t>);</a:t>
            </a:r>
          </a:p>
          <a:p>
            <a:pPr algn="just"/>
            <a:r>
              <a:rPr lang="ru-RU" b="1" dirty="0" smtClean="0"/>
              <a:t>и (или)</a:t>
            </a:r>
            <a:endParaRPr lang="ru-RU" b="1" dirty="0"/>
          </a:p>
          <a:p>
            <a:pPr algn="just"/>
            <a:r>
              <a:rPr lang="ru-RU" b="1" dirty="0">
                <a:solidFill>
                  <a:srgbClr val="7030A0"/>
                </a:solidFill>
              </a:rPr>
              <a:t>б) общее количество исполненных контрактов (договоров</a:t>
            </a:r>
            <a:r>
              <a:rPr lang="ru-RU" b="1" dirty="0" smtClean="0">
                <a:solidFill>
                  <a:srgbClr val="7030A0"/>
                </a:solidFill>
              </a:rPr>
              <a:t>);</a:t>
            </a:r>
          </a:p>
          <a:p>
            <a:pPr algn="just"/>
            <a:r>
              <a:rPr lang="ru-RU" b="1" dirty="0"/>
              <a:t>и (или)</a:t>
            </a:r>
          </a:p>
          <a:p>
            <a:pPr algn="just"/>
            <a:r>
              <a:rPr lang="ru-RU" b="1" dirty="0" smtClean="0">
                <a:solidFill>
                  <a:srgbClr val="7030A0"/>
                </a:solidFill>
              </a:rPr>
              <a:t>в</a:t>
            </a:r>
            <a:r>
              <a:rPr lang="ru-RU" b="1" dirty="0">
                <a:solidFill>
                  <a:srgbClr val="7030A0"/>
                </a:solidFill>
              </a:rPr>
              <a:t>) наибольшая цена одного из исполненных контрактов (договоров</a:t>
            </a:r>
            <a:r>
              <a:rPr lang="ru-RU" b="1" dirty="0" smtClean="0">
                <a:solidFill>
                  <a:srgbClr val="7030A0"/>
                </a:solidFill>
              </a:rPr>
              <a:t>).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51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1545" y="838514"/>
            <a:ext cx="68435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Дорошенко Татьяна Геннадьевна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1545" y="1518181"/>
            <a:ext cx="5561285" cy="523220"/>
          </a:xfrm>
          <a:prstGeom prst="rect">
            <a:avLst/>
          </a:prstGeom>
          <a:solidFill>
            <a:schemeClr val="accent1">
              <a:alpha val="7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Директор Центра профессионального образования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Байкальского государственного университета, доцент, к.э.н.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188200" y="1200151"/>
            <a:ext cx="2232025" cy="0"/>
          </a:xfrm>
          <a:prstGeom prst="line">
            <a:avLst/>
          </a:prstGeom>
          <a:ln w="19050">
            <a:solidFill>
              <a:srgbClr val="1546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308953" y="2675367"/>
            <a:ext cx="1156962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—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Сертифицированный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специалист в категории «Специалист, эксперт в сфере закупок»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—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Сертифицированный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судебный эксперт по специализации «Судебная экспертиза в сфере государственных, муниципальных и корпоративных закупок (организация закупочной деятельности, планирование закупок, проведение процедур по выбору поставщика (подрядчика, исполнителя), заключение и исполнение контракта (договора), мониторинг, аудит и контроль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—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Научно-преподавательский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стаж, опыт практической работы в сфере государственных, муниципальных и корпоративных закупок, в том числе в сфере правового консалтинга в области закупок, более 20 лет. </a:t>
            </a:r>
            <a:endParaRPr kumimoji="0" lang="en-US" sz="16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US" sz="16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—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Автор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более 100 научных и методических работ в области строительства, государственных, муниципальных и корпоративных закупок.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69412" y="6191713"/>
            <a:ext cx="96656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E-mail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: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t_doro@mail.ru,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тел.: 8 (3952)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522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-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628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, сайт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cpo.irk.ru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44" t="20484" r="10741" b="24365"/>
          <a:stretch/>
        </p:blipFill>
        <p:spPr>
          <a:xfrm>
            <a:off x="9071971" y="270977"/>
            <a:ext cx="2470174" cy="2494408"/>
          </a:xfrm>
          <a:prstGeom prst="ellipse">
            <a:avLst/>
          </a:prstGeom>
          <a:ln w="38100">
            <a:solidFill>
              <a:srgbClr val="154676"/>
            </a:solidFill>
          </a:ln>
        </p:spPr>
      </p:pic>
    </p:spTree>
    <p:extLst>
      <p:ext uri="{BB962C8B-B14F-4D97-AF65-F5344CB8AC3E}">
        <p14:creationId xmlns:p14="http://schemas.microsoft.com/office/powerpoint/2010/main" val="339654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 9 июля 2020 года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714632" y="1437554"/>
          <a:ext cx="11214099" cy="489204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621244">
                  <a:extLst>
                    <a:ext uri="{9D8B030D-6E8A-4147-A177-3AD203B41FA5}">
                      <a16:colId xmlns:a16="http://schemas.microsoft.com/office/drawing/2014/main" val="2760879118"/>
                    </a:ext>
                  </a:extLst>
                </a:gridCol>
                <a:gridCol w="5660968">
                  <a:extLst>
                    <a:ext uri="{9D8B030D-6E8A-4147-A177-3AD203B41FA5}">
                      <a16:colId xmlns:a16="http://schemas.microsoft.com/office/drawing/2014/main" val="3756567856"/>
                    </a:ext>
                  </a:extLst>
                </a:gridCol>
                <a:gridCol w="3931887">
                  <a:extLst>
                    <a:ext uri="{9D8B030D-6E8A-4147-A177-3AD203B41FA5}">
                      <a16:colId xmlns:a16="http://schemas.microsoft.com/office/drawing/2014/main" val="2827046914"/>
                    </a:ext>
                  </a:extLst>
                </a:gridCol>
              </a:tblGrid>
              <a:tr h="1120140">
                <a:tc rowSpan="4">
                  <a:txBody>
                    <a:bodyPr/>
                    <a:lstStyle/>
                    <a:p>
                      <a:r>
                        <a:rPr lang="ru-RU" dirty="0" smtClean="0"/>
                        <a:t>Вид объекта закупки</a:t>
                      </a:r>
                      <a:endParaRPr lang="ru-RU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r>
                        <a:rPr lang="ru-RU" dirty="0" smtClean="0"/>
                        <a:t>контракты (договоры), предусматривающие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/>
                        <a:t> выполнение работ по строительству, реконструкции объектов капитального строительства,</a:t>
                      </a: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r>
                        <a:rPr lang="ru-RU" baseline="0" dirty="0" smtClean="0"/>
                        <a:t>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/>
                        <a:t>проведение работ по сохранению объектов культурного наследия, относящихся к виду объекта капитального строительства,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выполнение работ по строительству, реконструкции, капитальному ремонту, сносу которого является объектом закупки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объекты капитального строительства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(за исключением линейных объектов)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845259"/>
                  </a:ext>
                </a:extLst>
              </a:tr>
              <a:tr h="11201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линейные объекты капитального строительства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0892818"/>
                  </a:ext>
                </a:extLst>
              </a:tr>
              <a:tr h="11201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особо опасные, технически сложные и уникальные объекты капитального строительства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9222716"/>
                  </a:ext>
                </a:extLst>
              </a:tr>
              <a:tr h="11201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объекты культурного наследия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2049520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479" y="5456857"/>
            <a:ext cx="4876800" cy="13239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21" y="4621876"/>
            <a:ext cx="1839883" cy="13799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608601" y="4846320"/>
            <a:ext cx="2088173" cy="138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5457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 9 июля 2020 года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714632" y="1213110"/>
          <a:ext cx="11214099" cy="5569725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197295">
                  <a:extLst>
                    <a:ext uri="{9D8B030D-6E8A-4147-A177-3AD203B41FA5}">
                      <a16:colId xmlns:a16="http://schemas.microsoft.com/office/drawing/2014/main" val="2760879118"/>
                    </a:ext>
                  </a:extLst>
                </a:gridCol>
                <a:gridCol w="1720735">
                  <a:extLst>
                    <a:ext uri="{9D8B030D-6E8A-4147-A177-3AD203B41FA5}">
                      <a16:colId xmlns:a16="http://schemas.microsoft.com/office/drawing/2014/main" val="3756567856"/>
                    </a:ext>
                  </a:extLst>
                </a:gridCol>
                <a:gridCol w="8296069">
                  <a:extLst>
                    <a:ext uri="{9D8B030D-6E8A-4147-A177-3AD203B41FA5}">
                      <a16:colId xmlns:a16="http://schemas.microsoft.com/office/drawing/2014/main" val="2827046914"/>
                    </a:ext>
                  </a:extLst>
                </a:gridCol>
              </a:tblGrid>
              <a:tr h="1226338">
                <a:tc rowSpan="5">
                  <a:txBody>
                    <a:bodyPr/>
                    <a:lstStyle/>
                    <a:p>
                      <a:r>
                        <a:rPr lang="ru-RU" sz="1600" dirty="0" smtClean="0"/>
                        <a:t>Вид контракта</a:t>
                      </a:r>
                      <a:endParaRPr lang="ru-RU" sz="1600" dirty="0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r>
                        <a:rPr lang="ru-RU" sz="16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контракты (договоры), соответствующие виду контракта, заключаемого по результатам закупки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b="0" dirty="0" smtClean="0"/>
                        <a:t>Контракт жизненного цикла,  предусматривающий проектирование, строительство, реконструкцию, капитальный ремонт объекта капитального строительства соответствующего вида.</a:t>
                      </a:r>
                    </a:p>
                    <a:p>
                      <a:pPr algn="just"/>
                      <a:r>
                        <a:rPr lang="ru-RU" sz="1400" b="0" dirty="0" smtClean="0"/>
                        <a:t>Порядок и основания заключения таких контрактов устанавливаются Постановлением Правительства РФ от </a:t>
                      </a:r>
                      <a:r>
                        <a:rPr lang="en-US" sz="1400" b="0" dirty="0" smtClean="0"/>
                        <a:t>28.11.2013 N 1087</a:t>
                      </a:r>
                      <a:endParaRPr lang="ru-RU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845259"/>
                  </a:ext>
                </a:extLst>
              </a:tr>
              <a:tr h="12263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Контракт «под ключ», т.е. одновременно выполнение работ по проектированию, строительству и вводу в эксплуатацию объектов капитального строительства соответствующего вида. </a:t>
                      </a:r>
                    </a:p>
                    <a:p>
                      <a:pPr algn="just"/>
                      <a:r>
                        <a:rPr lang="ru-RU" sz="1400" dirty="0" smtClean="0"/>
                        <a:t>Порядок и основания заключения таких контрактов устанавливаются Постановлением Правительства РФ от 12.05.2017 N 563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375866"/>
                  </a:ext>
                </a:extLst>
              </a:tr>
              <a:tr h="15254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До 1 января 2024 года Правительство РФ, высшие ИОГВ субъектов РФ, местные администрации вправе утвердить перечни объектов капитального строительства, в целях архитектурно-строительного проектирования, строительства, реконструкции, капитального ремонта которых применяются особенности осуществления закупок и исполнения контрактов.</a:t>
                      </a:r>
                    </a:p>
                    <a:p>
                      <a:pPr algn="just"/>
                      <a:r>
                        <a:rPr lang="ru-RU" sz="1600" dirty="0" smtClean="0"/>
                        <a:t>Контракт для объекта капитального строительства соответствующего вида.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1212361"/>
                  </a:ext>
                </a:extLst>
              </a:tr>
              <a:tr h="8075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Контракт, предметом которого является выполнение работ по строительству, реконструкции, капитальному ремонту, сносу объекта капитального строительства соответствующего вида.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941331"/>
                  </a:ext>
                </a:extLst>
              </a:tr>
              <a:tr h="6929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 smtClean="0"/>
                        <a:t>Контракт, предметом которого является проведение работ по сохранению объектов культурного наследия.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0369313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025" y="4488873"/>
            <a:ext cx="2357120" cy="1600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8299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ВАЖНО!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632" y="1305097"/>
            <a:ext cx="10515600" cy="4995949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КОНТРОЛЬ ч.12, ст. 99</a:t>
            </a:r>
            <a:r>
              <a:rPr lang="ru-RU" b="1" dirty="0">
                <a:solidFill>
                  <a:srgbClr val="7030A0"/>
                </a:solidFill>
              </a:rPr>
              <a:t>, Закона №</a:t>
            </a:r>
            <a:r>
              <a:rPr lang="ru-RU" b="1" dirty="0" smtClean="0">
                <a:solidFill>
                  <a:srgbClr val="7030A0"/>
                </a:solidFill>
              </a:rPr>
              <a:t>44-ФЗ</a:t>
            </a:r>
          </a:p>
          <a:p>
            <a:pPr algn="just"/>
            <a:r>
              <a:rPr lang="ru-RU" dirty="0" smtClean="0"/>
              <a:t>При </a:t>
            </a:r>
            <a:r>
              <a:rPr lang="ru-RU" dirty="0"/>
              <a:t>проведении плановых и внеплановых проверок </a:t>
            </a:r>
            <a:r>
              <a:rPr lang="ru-RU" dirty="0">
                <a:solidFill>
                  <a:srgbClr val="7030A0"/>
                </a:solidFill>
              </a:rPr>
              <a:t>не подлежат контролю результаты оценки заявок</a:t>
            </a:r>
            <a:r>
              <a:rPr lang="ru-RU" dirty="0"/>
              <a:t> участников закупок в соответствии с </a:t>
            </a:r>
            <a:r>
              <a:rPr lang="ru-RU" dirty="0" err="1" smtClean="0"/>
              <a:t>нестоимостными</a:t>
            </a:r>
            <a:r>
              <a:rPr lang="ru-RU" dirty="0" smtClean="0"/>
              <a:t> критериями. </a:t>
            </a:r>
            <a:r>
              <a:rPr lang="ru-RU" dirty="0"/>
              <a:t>Такие результаты могут быть обжалованы участниками закупок в судебном </a:t>
            </a:r>
            <a:r>
              <a:rPr lang="ru-RU" dirty="0" smtClean="0"/>
              <a:t>порядке.</a:t>
            </a:r>
          </a:p>
          <a:p>
            <a:endParaRPr lang="ru-RU" dirty="0" smtClean="0"/>
          </a:p>
          <a:p>
            <a:r>
              <a:rPr lang="ru-RU" b="1" dirty="0" smtClean="0">
                <a:solidFill>
                  <a:srgbClr val="7030A0"/>
                </a:solidFill>
              </a:rPr>
              <a:t>ОБЖАЛОВАНИЕ ч.6, ст.106, Закона №44-ФЗ</a:t>
            </a:r>
            <a:endParaRPr lang="ru-RU" b="1" dirty="0">
              <a:solidFill>
                <a:srgbClr val="7030A0"/>
              </a:solidFill>
            </a:endParaRPr>
          </a:p>
          <a:p>
            <a:pPr algn="just"/>
            <a:r>
              <a:rPr lang="ru-RU" dirty="0"/>
              <a:t>Рассмотрение жалобы </a:t>
            </a:r>
            <a:r>
              <a:rPr lang="ru-RU" dirty="0">
                <a:solidFill>
                  <a:srgbClr val="7030A0"/>
                </a:solidFill>
              </a:rPr>
              <a:t>не осуществляется в отношении результатов оценки заявок </a:t>
            </a:r>
            <a:r>
              <a:rPr lang="ru-RU" dirty="0"/>
              <a:t>на участие в конкурсе, в запросе предложений, окончательных предложений в соответствии с </a:t>
            </a:r>
            <a:r>
              <a:rPr lang="ru-RU" dirty="0" err="1" smtClean="0"/>
              <a:t>нестоимостными</a:t>
            </a:r>
            <a:r>
              <a:rPr lang="ru-RU" dirty="0" smtClean="0"/>
              <a:t> критериями </a:t>
            </a:r>
            <a:r>
              <a:rPr lang="ru-RU" dirty="0"/>
              <a:t>оценки этих заявок, окончательных предложений.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00257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691" y="73654"/>
            <a:ext cx="11230494" cy="1007963"/>
          </a:xfrm>
        </p:spPr>
        <p:txBody>
          <a:bodyPr/>
          <a:lstStyle/>
          <a:p>
            <a:r>
              <a:rPr lang="ru-RU" sz="2000" dirty="0"/>
              <a:t>Нарушения в отношении </a:t>
            </a:r>
            <a:r>
              <a:rPr lang="ru-RU" sz="2000" dirty="0" smtClean="0"/>
              <a:t>оценки заявок (окончательных предложений)участников закупки                                                       </a:t>
            </a:r>
            <a:r>
              <a:rPr lang="ru-RU" sz="2000" dirty="0" smtClean="0">
                <a:solidFill>
                  <a:srgbClr val="C00000"/>
                </a:solidFill>
              </a:rPr>
              <a:t>ответственность</a:t>
            </a:r>
            <a:endParaRPr lang="ru-RU" sz="2000" dirty="0">
              <a:solidFill>
                <a:srgbClr val="C0000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/>
          </p:nvPr>
        </p:nvGraphicFramePr>
        <p:xfrm>
          <a:off x="1371600" y="1413164"/>
          <a:ext cx="9368444" cy="460812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310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41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045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89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04062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–"/>
                      </a:pPr>
                      <a:r>
                        <a:rPr lang="ru-RU" sz="18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установление</a:t>
                      </a:r>
                      <a:r>
                        <a:rPr lang="ru-RU" sz="18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порядка рассмотрения и оценки заявок на участие в определении поставщика (подрядчика, исполнителя), окончательных предложений участников закупки,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  <a:tabLst>
                          <a:tab pos="152400" algn="l"/>
                        </a:tabLst>
                      </a:pPr>
                      <a:endParaRPr lang="ru-RU" sz="14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  <a:tabLst>
                          <a:tab pos="152400" algn="l"/>
                        </a:tabLst>
                      </a:pPr>
                      <a:endParaRPr lang="ru-RU" sz="14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  <a:tabLst>
                          <a:tab pos="152400" algn="l"/>
                        </a:tabLst>
                      </a:pPr>
                      <a:endParaRPr lang="ru-RU" sz="14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  <a:tabLst>
                          <a:tab pos="152400" algn="l"/>
                        </a:tabLst>
                      </a:pPr>
                      <a:endParaRPr lang="ru-RU" sz="14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  <a:tabLst>
                          <a:tab pos="152400" algn="l"/>
                        </a:tabLst>
                      </a:pPr>
                      <a:endParaRPr lang="ru-RU" sz="14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  <a:tabLst>
                          <a:tab pos="152400" algn="l"/>
                        </a:tabLs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должностные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лица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</a:t>
                      </a: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% НМЦК, </a:t>
                      </a:r>
                      <a:endParaRPr lang="ru-RU" sz="180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но </a:t>
                      </a: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 менее </a:t>
                      </a:r>
                      <a:endParaRPr lang="ru-RU" sz="180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000 </a:t>
                      </a: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рублей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 </a:t>
                      </a: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 более </a:t>
                      </a:r>
                      <a:endParaRPr lang="ru-RU" sz="180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</a:t>
                      </a: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000 рублей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ч. 4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ст. 7.30 КоАП РФ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4062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–"/>
                      </a:pPr>
                      <a:endParaRPr lang="ru-RU" sz="1800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–"/>
                      </a:pPr>
                      <a:r>
                        <a:rPr lang="ru-RU" sz="18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нарушение </a:t>
                      </a: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порядка рассмотрения и оценки таких заявок, окончательных предложений участников закупки, установленного конкурсной документацией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  <a:tabLst>
                          <a:tab pos="152400" algn="l"/>
                        </a:tabLst>
                      </a:pPr>
                      <a:endParaRPr lang="ru-RU" sz="14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  <a:tabLst>
                          <a:tab pos="152400" algn="l"/>
                        </a:tabLst>
                      </a:pPr>
                      <a:endParaRPr lang="ru-RU" sz="14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  <a:tabLst>
                          <a:tab pos="152400" algn="l"/>
                        </a:tabLst>
                      </a:pPr>
                      <a:endParaRPr lang="ru-RU" sz="14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  <a:tabLst>
                          <a:tab pos="152400" algn="l"/>
                        </a:tabLst>
                      </a:pPr>
                      <a:endParaRPr lang="ru-RU" sz="14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  <a:tabLst>
                          <a:tab pos="152400" algn="l"/>
                        </a:tabLst>
                      </a:pPr>
                      <a:endParaRPr lang="ru-RU" sz="14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lvl="0" indent="0" algn="just"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  <a:tabLst>
                          <a:tab pos="152400" algn="l"/>
                        </a:tabLst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должностные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лица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</a:t>
                      </a: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% НМЦК, </a:t>
                      </a:r>
                      <a:endParaRPr lang="ru-RU" sz="180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но </a:t>
                      </a: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 менее </a:t>
                      </a:r>
                      <a:endParaRPr lang="ru-RU" sz="180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</a:t>
                      </a: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000 </a:t>
                      </a: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рублей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 </a:t>
                      </a: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 более </a:t>
                      </a:r>
                      <a:endParaRPr lang="ru-RU" sz="180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</a:t>
                      </a:r>
                      <a:r>
                        <a:rPr lang="ru-RU" sz="1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000 рублей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ч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 2 ст. 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7.30 КоАП РФ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464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0774980" y="6099000"/>
            <a:ext cx="1390996" cy="5927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0886" y="1351305"/>
            <a:ext cx="10109716" cy="378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3465A"/>
              </a:buClr>
              <a:buSzTx/>
              <a:buFontTx/>
              <a:buNone/>
              <a:tabLst/>
              <a:defRPr/>
            </a:pP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94869" y="174567"/>
            <a:ext cx="966573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Значительная разница между участниками конкурса в части документов, подтверждающих квалификацию </a:t>
            </a:r>
            <a:endParaRPr kumimoji="0" lang="ru-RU" sz="2600" b="1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94869" y="1674368"/>
            <a:ext cx="10425953" cy="583895"/>
          </a:xfrm>
          <a:prstGeom prst="round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33400" algn="l"/>
              </a:tabLst>
              <a:defRPr/>
            </a:pPr>
            <a:r>
              <a:rPr kumimoji="0" lang="ru-RU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Конкурс на выполнение работ по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капитальному ремонту </a:t>
            </a:r>
            <a:r>
              <a:rPr kumimoji="0" lang="ru-RU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линейного объекта в Иркутской области, </a:t>
            </a:r>
            <a:r>
              <a:rPr kumimoji="0" lang="ru-RU" sz="19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НМЦК 90 млн. руб.</a:t>
            </a:r>
            <a:endParaRPr kumimoji="0" lang="ru-RU" sz="19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7958687"/>
              </p:ext>
            </p:extLst>
          </p:nvPr>
        </p:nvGraphicFramePr>
        <p:xfrm>
          <a:off x="794869" y="3162993"/>
          <a:ext cx="10832328" cy="240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0706">
                  <a:extLst>
                    <a:ext uri="{9D8B030D-6E8A-4147-A177-3AD203B41FA5}">
                      <a16:colId xmlns:a16="http://schemas.microsoft.com/office/drawing/2014/main" val="796972985"/>
                    </a:ext>
                  </a:extLst>
                </a:gridCol>
                <a:gridCol w="1703295">
                  <a:extLst>
                    <a:ext uri="{9D8B030D-6E8A-4147-A177-3AD203B41FA5}">
                      <a16:colId xmlns:a16="http://schemas.microsoft.com/office/drawing/2014/main" val="1591501679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664522607"/>
                    </a:ext>
                  </a:extLst>
                </a:gridCol>
                <a:gridCol w="1631576">
                  <a:extLst>
                    <a:ext uri="{9D8B030D-6E8A-4147-A177-3AD203B41FA5}">
                      <a16:colId xmlns:a16="http://schemas.microsoft.com/office/drawing/2014/main" val="615675355"/>
                    </a:ext>
                  </a:extLst>
                </a:gridCol>
                <a:gridCol w="1654963">
                  <a:extLst>
                    <a:ext uri="{9D8B030D-6E8A-4147-A177-3AD203B41FA5}">
                      <a16:colId xmlns:a16="http://schemas.microsoft.com/office/drawing/2014/main" val="1753283182"/>
                    </a:ext>
                  </a:extLst>
                </a:gridCol>
                <a:gridCol w="1805388">
                  <a:extLst>
                    <a:ext uri="{9D8B030D-6E8A-4147-A177-3AD203B41FA5}">
                      <a16:colId xmlns:a16="http://schemas.microsoft.com/office/drawing/2014/main" val="35336865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Показатель критерия КВАЛИФИКАЦИЯ…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Участник 1</a:t>
                      </a:r>
                      <a:endParaRPr kumimoji="0" lang="ru-RU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Участник 2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Участник 3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Участник 4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Участник 5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148045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Общее количество контрактов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1621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Общая</a:t>
                      </a:r>
                      <a:r>
                        <a:rPr lang="ru-RU" sz="20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сумма</a:t>
                      </a:r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контрактов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300 </a:t>
                      </a:r>
                      <a:r>
                        <a:rPr lang="ru-RU" sz="20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млн.руб</a:t>
                      </a:r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300 </a:t>
                      </a:r>
                      <a:r>
                        <a:rPr lang="ru-RU" sz="20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млн.руб</a:t>
                      </a:r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870 </a:t>
                      </a:r>
                      <a:r>
                        <a:rPr lang="ru-RU" sz="20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млн.руб</a:t>
                      </a:r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560 </a:t>
                      </a:r>
                      <a:r>
                        <a:rPr lang="ru-RU" sz="20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млн.руб</a:t>
                      </a:r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ru-RU" sz="2000" b="1" baseline="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300</a:t>
                      </a:r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20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млн.руб</a:t>
                      </a:r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7129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630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0886" y="1351305"/>
            <a:ext cx="10109716" cy="378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3465A"/>
              </a:buClr>
              <a:buSzTx/>
              <a:buFontTx/>
              <a:buNone/>
              <a:tabLst/>
              <a:defRPr/>
            </a:pP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96377" y="191193"/>
            <a:ext cx="966422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Значительная разница между участниками конкурса в части документов, подтверждающих квалификацию </a:t>
            </a:r>
            <a:endParaRPr kumimoji="0" lang="ru-RU" sz="2600" b="1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07234" y="1756786"/>
            <a:ext cx="10425953" cy="583895"/>
          </a:xfrm>
          <a:prstGeom prst="round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33400" algn="l"/>
              </a:tabLst>
              <a:defRPr/>
            </a:pPr>
            <a:r>
              <a:rPr kumimoji="0" lang="ru-RU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Конкурс на выполнение работ по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ремонту и содержанию </a:t>
            </a:r>
            <a:r>
              <a:rPr kumimoji="0" lang="ru-RU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линейного объекта в Иркутской области, </a:t>
            </a:r>
            <a:r>
              <a:rPr kumimoji="0" lang="ru-RU" sz="19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НМЦК 90 млн. руб.</a:t>
            </a:r>
            <a:endParaRPr kumimoji="0" lang="ru-RU" sz="19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1033762"/>
              </p:ext>
            </p:extLst>
          </p:nvPr>
        </p:nvGraphicFramePr>
        <p:xfrm>
          <a:off x="796377" y="3033856"/>
          <a:ext cx="10832328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0706">
                  <a:extLst>
                    <a:ext uri="{9D8B030D-6E8A-4147-A177-3AD203B41FA5}">
                      <a16:colId xmlns:a16="http://schemas.microsoft.com/office/drawing/2014/main" val="796972985"/>
                    </a:ext>
                  </a:extLst>
                </a:gridCol>
                <a:gridCol w="1703295">
                  <a:extLst>
                    <a:ext uri="{9D8B030D-6E8A-4147-A177-3AD203B41FA5}">
                      <a16:colId xmlns:a16="http://schemas.microsoft.com/office/drawing/2014/main" val="1591501679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664522607"/>
                    </a:ext>
                  </a:extLst>
                </a:gridCol>
                <a:gridCol w="1631576">
                  <a:extLst>
                    <a:ext uri="{9D8B030D-6E8A-4147-A177-3AD203B41FA5}">
                      <a16:colId xmlns:a16="http://schemas.microsoft.com/office/drawing/2014/main" val="615675355"/>
                    </a:ext>
                  </a:extLst>
                </a:gridCol>
                <a:gridCol w="1654963">
                  <a:extLst>
                    <a:ext uri="{9D8B030D-6E8A-4147-A177-3AD203B41FA5}">
                      <a16:colId xmlns:a16="http://schemas.microsoft.com/office/drawing/2014/main" val="1753283182"/>
                    </a:ext>
                  </a:extLst>
                </a:gridCol>
                <a:gridCol w="1805388">
                  <a:extLst>
                    <a:ext uri="{9D8B030D-6E8A-4147-A177-3AD203B41FA5}">
                      <a16:colId xmlns:a16="http://schemas.microsoft.com/office/drawing/2014/main" val="35336865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Показатель критерия КВАЛИФИКАЦИЯ…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Участник 1</a:t>
                      </a:r>
                      <a:endParaRPr kumimoji="0" lang="ru-RU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Участник 2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Участник 3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Участник 4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Участник 5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148045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Общее количество контрактов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1621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Общая</a:t>
                      </a:r>
                      <a:r>
                        <a:rPr lang="ru-RU" sz="20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сумма</a:t>
                      </a:r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контрактов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300 </a:t>
                      </a:r>
                      <a:r>
                        <a:rPr lang="ru-RU" sz="20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млн.руб</a:t>
                      </a:r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300 </a:t>
                      </a:r>
                      <a:r>
                        <a:rPr lang="ru-RU" sz="20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млн.руб</a:t>
                      </a:r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870 </a:t>
                      </a:r>
                      <a:r>
                        <a:rPr lang="ru-RU" sz="20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млн.руб</a:t>
                      </a:r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560 </a:t>
                      </a:r>
                      <a:r>
                        <a:rPr lang="ru-RU" sz="20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млн.руб</a:t>
                      </a:r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ru-RU" sz="2000" b="1" baseline="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300</a:t>
                      </a:r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200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млн.руб</a:t>
                      </a:r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7129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Количество единиц техники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754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83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0886" y="1351305"/>
            <a:ext cx="10109716" cy="378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3465A"/>
              </a:buClr>
              <a:buSzTx/>
              <a:buFontTx/>
              <a:buNone/>
              <a:tabLst/>
              <a:defRPr/>
            </a:pP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0886" y="224444"/>
            <a:ext cx="1068010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Один из способов решения проблемы разницы между участниками закупки в части документов подтверждающих опыт </a:t>
            </a:r>
            <a:endParaRPr kumimoji="0" lang="ru-RU" sz="2600" b="1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18615" y="1654233"/>
            <a:ext cx="10425953" cy="1173519"/>
          </a:xfrm>
          <a:prstGeom prst="round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33400" algn="l"/>
              </a:tabLst>
              <a:defRPr/>
            </a:pPr>
            <a:r>
              <a:rPr kumimoji="0" lang="ru-RU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Конкурс на выполнение работ по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капитальному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ремонту </a:t>
            </a:r>
            <a:r>
              <a:rPr kumimoji="0" lang="ru-RU" sz="1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линейного объекта в Иркутской области, </a:t>
            </a:r>
            <a:r>
              <a:rPr kumimoji="0" lang="ru-RU" sz="19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НМЦК 105 млн. руб.</a:t>
            </a:r>
            <a:endParaRPr kumimoji="0" lang="ru-RU" sz="19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196863"/>
              </p:ext>
            </p:extLst>
          </p:nvPr>
        </p:nvGraphicFramePr>
        <p:xfrm>
          <a:off x="818775" y="2909145"/>
          <a:ext cx="10554449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2370">
                  <a:extLst>
                    <a:ext uri="{9D8B030D-6E8A-4147-A177-3AD203B41FA5}">
                      <a16:colId xmlns:a16="http://schemas.microsoft.com/office/drawing/2014/main" val="796972985"/>
                    </a:ext>
                  </a:extLst>
                </a:gridCol>
                <a:gridCol w="1805940">
                  <a:extLst>
                    <a:ext uri="{9D8B030D-6E8A-4147-A177-3AD203B41FA5}">
                      <a16:colId xmlns:a16="http://schemas.microsoft.com/office/drawing/2014/main" val="1591501679"/>
                    </a:ext>
                  </a:extLst>
                </a:gridCol>
                <a:gridCol w="1440180">
                  <a:extLst>
                    <a:ext uri="{9D8B030D-6E8A-4147-A177-3AD203B41FA5}">
                      <a16:colId xmlns:a16="http://schemas.microsoft.com/office/drawing/2014/main" val="664522607"/>
                    </a:ext>
                  </a:extLst>
                </a:gridCol>
                <a:gridCol w="1775460">
                  <a:extLst>
                    <a:ext uri="{9D8B030D-6E8A-4147-A177-3AD203B41FA5}">
                      <a16:colId xmlns:a16="http://schemas.microsoft.com/office/drawing/2014/main" val="615675355"/>
                    </a:ext>
                  </a:extLst>
                </a:gridCol>
                <a:gridCol w="1740499">
                  <a:extLst>
                    <a:ext uri="{9D8B030D-6E8A-4147-A177-3AD203B41FA5}">
                      <a16:colId xmlns:a16="http://schemas.microsoft.com/office/drawing/2014/main" val="17532831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Показатель критерия КВАЛИФИКАЦИЯ…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Участник 1</a:t>
                      </a:r>
                      <a:endParaRPr kumimoji="0" lang="ru-RU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Участник 2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Участник 3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Участник 4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148045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1е части (поставляемый в рамках выполнения работ товар)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соответствует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отклонен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соответствует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соответствует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74853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Общее количество контрактов,</a:t>
                      </a:r>
                      <a:r>
                        <a:rPr lang="ru-RU" sz="20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2000" baseline="0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 предельным значением 3 шт.</a:t>
                      </a:r>
                      <a:endParaRPr lang="ru-RU" sz="20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 (100%)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 (100%)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 (100%)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1621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Снижение ценового</a:t>
                      </a:r>
                      <a:r>
                        <a:rPr lang="ru-RU" sz="20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предложения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7%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5%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2% 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7129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Итог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победитель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место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 место</a:t>
                      </a:r>
                      <a:endParaRPr lang="ru-RU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754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144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990182" y="2113870"/>
            <a:ext cx="6600825" cy="17341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3569"/>
              </a:spcBef>
              <a:spcAft>
                <a:spcPts val="1260"/>
              </a:spcAft>
              <a:buClrTx/>
              <a:buSzTx/>
              <a:buFontTx/>
              <a:buNone/>
              <a:tabLst/>
              <a:defRPr/>
            </a:pPr>
            <a:endParaRPr kumimoji="0" lang="ru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44144" y="4453399"/>
            <a:ext cx="6600825" cy="14049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/>
          <a:lstStyle/>
          <a:p>
            <a:pPr marL="0" marR="0" lvl="0" indent="0" algn="l" defTabSz="914400" rtl="0" eaLnBrk="0" fontAlgn="base" latinLnBrk="0" hangingPunct="0">
              <a:lnSpc>
                <a:spcPts val="2064"/>
              </a:lnSpc>
              <a:spcBef>
                <a:spcPct val="0"/>
              </a:spcBef>
              <a:spcAft>
                <a:spcPts val="630"/>
              </a:spcAft>
              <a:buClrTx/>
              <a:buSzTx/>
              <a:buFontTx/>
              <a:buNone/>
              <a:tabLst/>
              <a:defRPr/>
            </a:pPr>
            <a:endParaRPr kumimoji="0" lang="ru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529889" y="5537201"/>
            <a:ext cx="122237" cy="119063"/>
          </a:xfrm>
          <a:prstGeom prst="rect">
            <a:avLst/>
          </a:prstGeom>
        </p:spPr>
        <p:txBody>
          <a:bodyPr wrap="none" lIns="0" tIns="0" rIns="0" bIns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" sz="1300" b="0" i="1" u="none" strike="noStrike" kern="1200" cap="none" spc="-200" normalizeH="0" baseline="0" noProof="0" dirty="0">
              <a:ln>
                <a:noFill/>
              </a:ln>
              <a:solidFill>
                <a:srgbClr val="2BA0BD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32777" name="TextBox 14"/>
          <p:cNvSpPr txBox="1">
            <a:spLocks noChangeArrowheads="1"/>
          </p:cNvSpPr>
          <p:nvPr/>
        </p:nvSpPr>
        <p:spPr bwMode="auto">
          <a:xfrm>
            <a:off x="3944143" y="2167623"/>
            <a:ext cx="644048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ru-RU" alt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Членство в саморегулируемой организации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Федеральный </a:t>
            </a: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закон 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«О </a:t>
            </a: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саморегулируемых 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организациях» </a:t>
            </a: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 01.12.2007 </a:t>
            </a:r>
            <a:r>
              <a:rPr kumimoji="0" lang="ru-RU" alt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№ </a:t>
            </a:r>
            <a:r>
              <a:rPr kumimoji="0" lang="ru-RU" alt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315-ФЗ</a:t>
            </a:r>
          </a:p>
        </p:txBody>
      </p:sp>
      <p:sp>
        <p:nvSpPr>
          <p:cNvPr id="32778" name="TextBox 15"/>
          <p:cNvSpPr txBox="1">
            <a:spLocks noChangeArrowheads="1"/>
          </p:cNvSpPr>
          <p:nvPr/>
        </p:nvSpPr>
        <p:spPr bwMode="auto">
          <a:xfrm>
            <a:off x="4021137" y="4590826"/>
            <a:ext cx="62865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ru-RU" alt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Лицензия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Федеральный закон </a:t>
            </a: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«О 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лицензировании отдельных видов </a:t>
            </a: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деятельности» 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от 04.05.2011 </a:t>
            </a: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№ 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99-ФЗ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1545" b="13853"/>
          <a:stretch/>
        </p:blipFill>
        <p:spPr>
          <a:xfrm>
            <a:off x="1481359" y="2143906"/>
            <a:ext cx="2303559" cy="17041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857" y="4400535"/>
            <a:ext cx="2353779" cy="1457801"/>
          </a:xfrm>
          <a:prstGeom prst="rect">
            <a:avLst/>
          </a:prstGeom>
        </p:spPr>
      </p:pic>
      <p:sp>
        <p:nvSpPr>
          <p:cNvPr id="10" name="Нижний колонтитул 3"/>
          <p:cNvSpPr txBox="1">
            <a:spLocks/>
          </p:cNvSpPr>
          <p:nvPr/>
        </p:nvSpPr>
        <p:spPr>
          <a:xfrm>
            <a:off x="7780712" y="1245914"/>
            <a:ext cx="3707214" cy="27775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П. 1 ч. 1 ст. 31 44-ФЗ</a:t>
            </a:r>
            <a:endParaRPr kumimoji="0" lang="ru-RU" altLang="ru-RU" sz="2000" b="0" i="0" u="none" strike="noStrike" kern="1200" cap="none" spc="0" normalizeH="0" baseline="0" noProof="0" dirty="0" smtClean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748146" y="477564"/>
            <a:ext cx="9351818" cy="768350"/>
          </a:xfrm>
        </p:spPr>
        <p:txBody>
          <a:bodyPr>
            <a:noAutofit/>
          </a:bodyPr>
          <a:lstStyle/>
          <a:p>
            <a:r>
              <a:rPr lang="ru-RU" altLang="ru-RU" sz="2800" dirty="0" smtClean="0"/>
              <a:t>Единые требования (</a:t>
            </a:r>
            <a:r>
              <a:rPr lang="ru-RU" altLang="ru-RU" sz="2800" dirty="0">
                <a:solidFill>
                  <a:schemeClr val="tx2"/>
                </a:solidFill>
              </a:rPr>
              <a:t>П. </a:t>
            </a:r>
            <a:r>
              <a:rPr lang="ru-RU" altLang="ru-RU" sz="2800" dirty="0" smtClean="0">
                <a:solidFill>
                  <a:schemeClr val="tx2"/>
                </a:solidFill>
              </a:rPr>
              <a:t>1 ч</a:t>
            </a:r>
            <a:r>
              <a:rPr lang="ru-RU" altLang="ru-RU" sz="2800" dirty="0">
                <a:solidFill>
                  <a:schemeClr val="tx2"/>
                </a:solidFill>
              </a:rPr>
              <a:t>. 1 ст. 31 </a:t>
            </a:r>
            <a:r>
              <a:rPr lang="ru-RU" altLang="ru-RU" sz="2800" dirty="0" smtClean="0">
                <a:solidFill>
                  <a:schemeClr val="tx2"/>
                </a:solidFill>
              </a:rPr>
              <a:t>44-ФЗ</a:t>
            </a:r>
            <a:r>
              <a:rPr lang="ru-RU" altLang="ru-RU" sz="2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919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990182" y="2113870"/>
            <a:ext cx="6600825" cy="17341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3569"/>
              </a:spcBef>
              <a:spcAft>
                <a:spcPts val="1260"/>
              </a:spcAft>
              <a:buClrTx/>
              <a:buSzTx/>
              <a:buFontTx/>
              <a:buNone/>
              <a:tabLst/>
              <a:defRPr/>
            </a:pPr>
            <a:endParaRPr kumimoji="0" lang="ru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44144" y="4453399"/>
            <a:ext cx="6600825" cy="14049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tIns="0" rIns="0" bIns="0"/>
          <a:lstStyle/>
          <a:p>
            <a:pPr marL="0" marR="0" lvl="0" indent="0" algn="l" defTabSz="914400" rtl="0" eaLnBrk="0" fontAlgn="base" latinLnBrk="0" hangingPunct="0">
              <a:lnSpc>
                <a:spcPts val="2064"/>
              </a:lnSpc>
              <a:spcBef>
                <a:spcPct val="0"/>
              </a:spcBef>
              <a:spcAft>
                <a:spcPts val="630"/>
              </a:spcAft>
              <a:buClrTx/>
              <a:buSzTx/>
              <a:buFontTx/>
              <a:buNone/>
              <a:tabLst/>
              <a:defRPr/>
            </a:pPr>
            <a:endParaRPr kumimoji="0" lang="ru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529889" y="5537201"/>
            <a:ext cx="122237" cy="119063"/>
          </a:xfrm>
          <a:prstGeom prst="rect">
            <a:avLst/>
          </a:prstGeom>
        </p:spPr>
        <p:txBody>
          <a:bodyPr wrap="none" lIns="0" tIns="0" rIns="0" bIns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" sz="1300" b="0" i="1" u="none" strike="noStrike" kern="1200" cap="none" spc="-200" normalizeH="0" baseline="0" noProof="0" dirty="0">
              <a:ln>
                <a:noFill/>
              </a:ln>
              <a:solidFill>
                <a:srgbClr val="2BA0BD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32777" name="TextBox 14"/>
          <p:cNvSpPr txBox="1">
            <a:spLocks noChangeArrowheads="1"/>
          </p:cNvSpPr>
          <p:nvPr/>
        </p:nvSpPr>
        <p:spPr bwMode="auto">
          <a:xfrm>
            <a:off x="4104481" y="2242278"/>
            <a:ext cx="6440488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ВЫПИСКА ИЗ РЕЕСТРА ЧЛЕНОВ САМОРЕГУЛИРУЕМОЙ ОРГАНИЗАЦИИ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Приказ </a:t>
            </a:r>
            <a:r>
              <a:rPr kumimoji="0" lang="ru-RU" alt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Ростехнадзора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от 4 марта 2019 года </a:t>
            </a: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№ </a:t>
            </a:r>
            <a:r>
              <a:rPr kumimoji="0" lang="ru-RU" alt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86 «</a:t>
            </a: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 утверждении формы выписки из реестра членов саморегулируемой организации»</a:t>
            </a: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778" name="TextBox 15"/>
          <p:cNvSpPr txBox="1">
            <a:spLocks noChangeArrowheads="1"/>
          </p:cNvSpPr>
          <p:nvPr/>
        </p:nvSpPr>
        <p:spPr bwMode="auto">
          <a:xfrm>
            <a:off x="3990182" y="4653204"/>
            <a:ext cx="62865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ru-RU" alt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КОПИЯ ЛИЦЕНЗИИ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ru-RU" alt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(со всеми приложениями)</a:t>
            </a: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1545" b="13853"/>
          <a:stretch/>
        </p:blipFill>
        <p:spPr>
          <a:xfrm>
            <a:off x="1481359" y="2143906"/>
            <a:ext cx="2303559" cy="17041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857" y="4400535"/>
            <a:ext cx="2353779" cy="1457801"/>
          </a:xfrm>
          <a:prstGeom prst="rect">
            <a:avLst/>
          </a:prstGeom>
        </p:spPr>
      </p:pic>
      <p:sp>
        <p:nvSpPr>
          <p:cNvPr id="10" name="TextBox 15"/>
          <p:cNvSpPr txBox="1">
            <a:spLocks noChangeArrowheads="1"/>
          </p:cNvSpPr>
          <p:nvPr/>
        </p:nvSpPr>
        <p:spPr bwMode="auto">
          <a:xfrm>
            <a:off x="2928924" y="1322216"/>
            <a:ext cx="6286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ru-RU" alt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Чем подтверждается?</a:t>
            </a: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748146" y="553866"/>
            <a:ext cx="9351818" cy="768350"/>
          </a:xfrm>
        </p:spPr>
        <p:txBody>
          <a:bodyPr>
            <a:noAutofit/>
          </a:bodyPr>
          <a:lstStyle/>
          <a:p>
            <a:r>
              <a:rPr lang="ru-RU" altLang="ru-RU" sz="2800" dirty="0" smtClean="0"/>
              <a:t>Единые требования (</a:t>
            </a:r>
            <a:r>
              <a:rPr lang="ru-RU" altLang="ru-RU" sz="2800" dirty="0">
                <a:solidFill>
                  <a:schemeClr val="tx2"/>
                </a:solidFill>
              </a:rPr>
              <a:t>П. </a:t>
            </a:r>
            <a:r>
              <a:rPr lang="ru-RU" altLang="ru-RU" sz="2800" dirty="0" smtClean="0">
                <a:solidFill>
                  <a:schemeClr val="tx2"/>
                </a:solidFill>
              </a:rPr>
              <a:t>1 ч</a:t>
            </a:r>
            <a:r>
              <a:rPr lang="ru-RU" altLang="ru-RU" sz="2800" dirty="0">
                <a:solidFill>
                  <a:schemeClr val="tx2"/>
                </a:solidFill>
              </a:rPr>
              <a:t>. 1 ст. 31 </a:t>
            </a:r>
            <a:r>
              <a:rPr lang="ru-RU" altLang="ru-RU" sz="2800" dirty="0" smtClean="0">
                <a:solidFill>
                  <a:schemeClr val="tx2"/>
                </a:solidFill>
              </a:rPr>
              <a:t>44-ФЗ</a:t>
            </a:r>
            <a:r>
              <a:rPr lang="ru-RU" altLang="ru-RU" sz="2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1410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708053" y="234565"/>
            <a:ext cx="10081798" cy="7925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2800" b="1" dirty="0" smtClean="0">
                <a:solidFill>
                  <a:srgbClr val="FF0000"/>
                </a:solidFill>
                <a:latin typeface="Century" panose="02040604050505020304" pitchFamily="18" charset="0"/>
              </a:rPr>
              <a:t>ВАЖНО!</a:t>
            </a:r>
            <a:endParaRPr lang="ru-RU" sz="2800" b="1" dirty="0">
              <a:solidFill>
                <a:srgbClr val="FF0000"/>
              </a:solidFill>
              <a:latin typeface="Century" panose="020406040505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2450" y="1307336"/>
            <a:ext cx="112871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Согласно части 3 ст. 13 ФЗ от 27.12.2019 № 478-ФЗ лицензии, выданные до дня вступления в силу этого закона, подтверждают наличие у лицензиата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день вступления в силу данного закона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то есть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выданные до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01.01.2021г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участникам закупки лицензии сохраняют свою юридическую силу.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66528" t="31482" r="16910" b="29135"/>
          <a:stretch/>
        </p:blipFill>
        <p:spPr>
          <a:xfrm>
            <a:off x="2720001" y="2273300"/>
            <a:ext cx="6057901" cy="405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5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25382" y="254654"/>
            <a:ext cx="9731348" cy="7925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2500" b="1" dirty="0">
                <a:solidFill>
                  <a:srgbClr val="154676"/>
                </a:solidFill>
              </a:rPr>
              <a:t>Каждый</a:t>
            </a:r>
            <a:r>
              <a:rPr lang="ru-RU" sz="2800" b="1" dirty="0" smtClean="0">
                <a:latin typeface="Century" panose="02040604050505020304" pitchFamily="18" charset="0"/>
              </a:rPr>
              <a:t> </a:t>
            </a:r>
            <a:r>
              <a:rPr lang="ru-RU" sz="2800" b="1" dirty="0">
                <a:latin typeface="Century" panose="02040604050505020304" pitchFamily="18" charset="0"/>
              </a:rPr>
              <a:t>четвертый </a:t>
            </a:r>
            <a:r>
              <a:rPr lang="ru-RU" sz="2800" b="1" dirty="0" err="1">
                <a:latin typeface="Century" panose="02040604050505020304" pitchFamily="18" charset="0"/>
              </a:rPr>
              <a:t>госконтракт</a:t>
            </a:r>
            <a:r>
              <a:rPr lang="ru-RU" sz="2800" b="1" dirty="0">
                <a:latin typeface="Century" panose="02040604050505020304" pitchFamily="18" charset="0"/>
              </a:rPr>
              <a:t> на строительство не исполняется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992344" y="1396123"/>
            <a:ext cx="6257925" cy="838200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 три года сорвано возведение транспортных и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соцобъектов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на 750 млрд рублей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53184" y="2371725"/>
            <a:ext cx="106640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юджетные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средства расходуются крайне неэффективно, считают эксперты. Любой срыв контакта, даже по согласию сторон, несет риск для бюджета — затягивается реализация проектов. Значительное число неисполненных контрактов говорит о недостаточной эффективности </a:t>
            </a:r>
            <a:r>
              <a:rPr kumimoji="0" lang="ru-RU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госзакупок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ограниченной конкуренции, а также о проблемах в ценообразовании, которые снижают интерес компаний участвовать в конкурсах, полагают в отрасли.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53184" y="3387388"/>
            <a:ext cx="3159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Процент расторжения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53183" y="3753662"/>
            <a:ext cx="10459563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Одна из ключевых проблем </a:t>
            </a:r>
            <a:r>
              <a:rPr kumimoji="0" lang="ru-RU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госконтрактов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(в рамках 44-ФЗ и 223-ФЗ) в строительной сфере — </a:t>
            </a: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их неполное исполнение из-за </a:t>
            </a: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расторжений.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2020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году было полностью или частично расторгнуто более </a:t>
            </a: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33 тыс. соглашений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или </a:t>
            </a: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23%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от их общего числа за минувший год. Каждый</a:t>
            </a: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четвертый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строительный </a:t>
            </a:r>
            <a:r>
              <a:rPr kumimoji="0" lang="ru-RU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госконтракт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не исполняется в первоначальном виде, сообщил он.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денежном выражении на данные контракты пришлось порядка </a:t>
            </a: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312 млрд рублей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за три последних года объем расторгнутых договоров составил </a:t>
            </a: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750 млрд </a:t>
            </a: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рублей.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Сейчас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стадии исполнения находятся </a:t>
            </a:r>
            <a:r>
              <a:rPr kumimoji="0" lang="ru-RU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госконтракты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на общую сумму 5,3 трлн рублей — фактически это портфель текущего бюджетного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строительства.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 расторгнуто около 14% от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него. Это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происходит как по инициативе заказчика или исполнителя, так и по соглашению сторон.</a:t>
            </a:r>
          </a:p>
        </p:txBody>
      </p:sp>
    </p:spTree>
    <p:extLst>
      <p:ext uri="{BB962C8B-B14F-4D97-AF65-F5344CB8AC3E}">
        <p14:creationId xmlns:p14="http://schemas.microsoft.com/office/powerpoint/2010/main" val="57943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86911" t="24122" r="3763" b="62452"/>
          <a:stretch/>
        </p:blipFill>
        <p:spPr>
          <a:xfrm>
            <a:off x="9021039" y="1429658"/>
            <a:ext cx="2789961" cy="1129771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708053" y="234565"/>
            <a:ext cx="10081798" cy="7925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2800" b="1" dirty="0" smtClean="0">
                <a:latin typeface="Century" panose="02040604050505020304" pitchFamily="18" charset="0"/>
              </a:rPr>
              <a:t>Типовая форма</a:t>
            </a:r>
            <a:endParaRPr lang="ru-RU" sz="2800" b="1" dirty="0">
              <a:latin typeface="Century" panose="020406040505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6463" t="38889" r="17516" b="15397"/>
          <a:stretch/>
        </p:blipFill>
        <p:spPr>
          <a:xfrm>
            <a:off x="1007223" y="2347802"/>
            <a:ext cx="8251077" cy="407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52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454325" y="5621953"/>
            <a:ext cx="313944" cy="11277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5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4325" y="478139"/>
            <a:ext cx="108434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Таблица 1: размеры взносов в компенсационный фонд обеспечения договорных обязательств для членов СРО в области архитектурно-строительного проектирования или инженерных изысканий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4325" y="3336144"/>
            <a:ext cx="108434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Таблица 2: размеры взносов в компенсационный фонд обеспечения договорных обязательств для членов СРО в области строительства, реконструкции, капитального ремонта объектов капитального строительства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/>
          </p:nvPr>
        </p:nvGraphicFramePr>
        <p:xfrm>
          <a:off x="454325" y="1045173"/>
          <a:ext cx="10747978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3917">
                  <a:extLst>
                    <a:ext uri="{9D8B030D-6E8A-4147-A177-3AD203B41FA5}">
                      <a16:colId xmlns:a16="http://schemas.microsoft.com/office/drawing/2014/main" val="2295478065"/>
                    </a:ext>
                  </a:extLst>
                </a:gridCol>
                <a:gridCol w="4741402">
                  <a:extLst>
                    <a:ext uri="{9D8B030D-6E8A-4147-A177-3AD203B41FA5}">
                      <a16:colId xmlns:a16="http://schemas.microsoft.com/office/drawing/2014/main" val="2028058425"/>
                    </a:ext>
                  </a:extLst>
                </a:gridCol>
                <a:gridCol w="3582659">
                  <a:extLst>
                    <a:ext uri="{9D8B030D-6E8A-4147-A177-3AD203B41FA5}">
                      <a16:colId xmlns:a16="http://schemas.microsoft.com/office/drawing/2014/main" val="454044471"/>
                    </a:ext>
                  </a:extLst>
                </a:gridCol>
              </a:tblGrid>
              <a:tr h="228993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Градостроительный кодекс РФ (часть 11 ст. 55.16)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467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4817391"/>
                  </a:ext>
                </a:extLst>
              </a:tr>
              <a:tr h="309141"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Объем выполняемых работ</a:t>
                      </a:r>
                      <a:endParaRPr lang="ru-RU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Стоимость/совокупный размер обязательств</a:t>
                      </a:r>
                      <a:endParaRPr lang="ru-RU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Взнос в КФ обеспечения договорных обязательств, рублей</a:t>
                      </a:r>
                      <a:endParaRPr lang="ru-RU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6237119"/>
                  </a:ext>
                </a:extLst>
              </a:tr>
              <a:tr h="194644"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уровень ответственности</a:t>
                      </a:r>
                      <a:endParaRPr lang="ru-RU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превышает 25 млн. рублей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150 000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3901324"/>
                  </a:ext>
                </a:extLst>
              </a:tr>
              <a:tr h="30914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уровень ответственности</a:t>
                      </a:r>
                    </a:p>
                    <a:p>
                      <a:pPr algn="ctr"/>
                      <a:endParaRPr lang="ru-RU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превышает 50 млн. рублей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350 000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518581"/>
                  </a:ext>
                </a:extLst>
              </a:tr>
              <a:tr h="30914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уровень ответственности</a:t>
                      </a:r>
                    </a:p>
                    <a:p>
                      <a:pPr algn="ctr"/>
                      <a:endParaRPr lang="ru-RU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превышает 300 млн. рублей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2 500 000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648742"/>
                  </a:ext>
                </a:extLst>
              </a:tr>
              <a:tr h="32059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уровень ответственности</a:t>
                      </a:r>
                    </a:p>
                    <a:p>
                      <a:pPr algn="ctr"/>
                      <a:endParaRPr lang="ru-RU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  <a:r>
                        <a:rPr lang="ru-RU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рублей и более</a:t>
                      </a:r>
                    </a:p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3 500 000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9966563"/>
                  </a:ext>
                </a:extLst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/>
          </p:nvPr>
        </p:nvGraphicFramePr>
        <p:xfrm>
          <a:off x="454325" y="3925295"/>
          <a:ext cx="10747978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3917">
                  <a:extLst>
                    <a:ext uri="{9D8B030D-6E8A-4147-A177-3AD203B41FA5}">
                      <a16:colId xmlns:a16="http://schemas.microsoft.com/office/drawing/2014/main" val="2295478065"/>
                    </a:ext>
                  </a:extLst>
                </a:gridCol>
                <a:gridCol w="4741402">
                  <a:extLst>
                    <a:ext uri="{9D8B030D-6E8A-4147-A177-3AD203B41FA5}">
                      <a16:colId xmlns:a16="http://schemas.microsoft.com/office/drawing/2014/main" val="2028058425"/>
                    </a:ext>
                  </a:extLst>
                </a:gridCol>
                <a:gridCol w="3582659">
                  <a:extLst>
                    <a:ext uri="{9D8B030D-6E8A-4147-A177-3AD203B41FA5}">
                      <a16:colId xmlns:a16="http://schemas.microsoft.com/office/drawing/2014/main" val="454044471"/>
                    </a:ext>
                  </a:extLst>
                </a:gridCol>
              </a:tblGrid>
              <a:tr h="178922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Градостроительный кодекс РФ (часть 13 ст. 55.16)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467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4817391"/>
                  </a:ext>
                </a:extLst>
              </a:tr>
              <a:tr h="241544"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Объем выполняемых работ</a:t>
                      </a:r>
                      <a:endParaRPr lang="ru-RU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Стоимость/совокупный размер обязательств</a:t>
                      </a:r>
                      <a:endParaRPr lang="ru-RU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Взнос в КФ обеспечения договорных обязательств, рублей</a:t>
                      </a:r>
                      <a:endParaRPr lang="ru-RU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6237119"/>
                  </a:ext>
                </a:extLst>
              </a:tr>
              <a:tr h="152083"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уровень ответственности</a:t>
                      </a:r>
                      <a:endParaRPr lang="ru-RU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превышает 60 млн. рублей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200 000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3901324"/>
                  </a:ext>
                </a:extLst>
              </a:tr>
              <a:tr h="2415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уровень ответственности</a:t>
                      </a:r>
                    </a:p>
                    <a:p>
                      <a:pPr algn="ctr"/>
                      <a:endParaRPr lang="ru-RU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превышает 500 млн. рублей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50</a:t>
                      </a: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0 000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518581"/>
                  </a:ext>
                </a:extLst>
              </a:tr>
              <a:tr h="2415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уровень ответственности</a:t>
                      </a:r>
                    </a:p>
                    <a:p>
                      <a:pPr algn="ctr"/>
                      <a:endParaRPr lang="ru-RU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превышает 3 млрд. рублей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4 500 000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648742"/>
                  </a:ext>
                </a:extLst>
              </a:tr>
              <a:tr h="25049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уровень ответственности</a:t>
                      </a:r>
                    </a:p>
                    <a:p>
                      <a:pPr algn="ctr"/>
                      <a:endParaRPr lang="ru-RU" sz="105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превышает 10 млрд. рублей</a:t>
                      </a:r>
                    </a:p>
                    <a:p>
                      <a:pPr algn="ctr"/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7 000 000</a:t>
                      </a:r>
                      <a:endParaRPr lang="ru-RU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9966563"/>
                  </a:ext>
                </a:extLst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454325" y="6144778"/>
          <a:ext cx="10747978" cy="42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3917">
                  <a:extLst>
                    <a:ext uri="{9D8B030D-6E8A-4147-A177-3AD203B41FA5}">
                      <a16:colId xmlns:a16="http://schemas.microsoft.com/office/drawing/2014/main" val="4191475898"/>
                    </a:ext>
                  </a:extLst>
                </a:gridCol>
                <a:gridCol w="4741402">
                  <a:extLst>
                    <a:ext uri="{9D8B030D-6E8A-4147-A177-3AD203B41FA5}">
                      <a16:colId xmlns:a16="http://schemas.microsoft.com/office/drawing/2014/main" val="1540661273"/>
                    </a:ext>
                  </a:extLst>
                </a:gridCol>
                <a:gridCol w="3582659">
                  <a:extLst>
                    <a:ext uri="{9D8B030D-6E8A-4147-A177-3AD203B41FA5}">
                      <a16:colId xmlns:a16="http://schemas.microsoft.com/office/drawing/2014/main" val="16789868"/>
                    </a:ext>
                  </a:extLst>
                </a:gridCol>
              </a:tblGrid>
              <a:tr h="25049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уровень ответственности</a:t>
                      </a:r>
                    </a:p>
                    <a:p>
                      <a:pPr algn="ctr"/>
                      <a:endParaRPr lang="ru-RU" sz="105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</a:t>
                      </a:r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млрд. рублей и более</a:t>
                      </a:r>
                    </a:p>
                    <a:p>
                      <a:pPr algn="ctr"/>
                      <a:endParaRPr lang="ru-RU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25 000 000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18925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204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Требование о членстве СРО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Позиция 1: </a:t>
            </a:r>
            <a:r>
              <a:rPr lang="ru-RU" dirty="0"/>
              <a:t>Требование о членстве в трех СРО законно!</a:t>
            </a:r>
          </a:p>
          <a:p>
            <a:pPr marL="0" indent="0">
              <a:buNone/>
            </a:pPr>
            <a:r>
              <a:rPr lang="ru-RU" i="1" dirty="0"/>
              <a:t>Решение Псковского УФАС России от 07.11.2019 по делу N 060/06/34-314/2019</a:t>
            </a:r>
          </a:p>
          <a:p>
            <a:pPr marL="0" indent="0">
              <a:buNone/>
            </a:pPr>
            <a:r>
              <a:rPr lang="ru-RU" b="1" dirty="0"/>
              <a:t>Позиция 2: </a:t>
            </a:r>
            <a:r>
              <a:rPr lang="ru-RU" dirty="0"/>
              <a:t>Требование о членстве только в одном СРО в </a:t>
            </a:r>
            <a:r>
              <a:rPr lang="ru-RU" dirty="0" smtClean="0"/>
              <a:t>области строительства </a:t>
            </a:r>
            <a:r>
              <a:rPr lang="ru-RU" dirty="0"/>
              <a:t>законно, т.к. иное могло бы повлечь ограничение конкуренции.</a:t>
            </a:r>
          </a:p>
          <a:p>
            <a:pPr marL="0" indent="0">
              <a:buNone/>
            </a:pPr>
            <a:r>
              <a:rPr lang="ru-RU" i="1" dirty="0"/>
              <a:t>Решение Нижегородского УФАС России от 08.10.2019 N </a:t>
            </a:r>
            <a:r>
              <a:rPr lang="ru-RU" i="1" dirty="0" smtClean="0"/>
              <a:t>052/06/64-2400/2019(09/753-СМ</a:t>
            </a:r>
            <a:r>
              <a:rPr lang="ru-RU" i="1" dirty="0"/>
              <a:t>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88375" y="6413698"/>
            <a:ext cx="6096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ИНСТИТУТ ГОСЗАКУПОК, ЕВСТАШЕНКОВ АЛЕКСАНДР НИКОЛАЕВИЧ, 2020</a:t>
            </a:r>
          </a:p>
        </p:txBody>
      </p:sp>
    </p:spTree>
    <p:extLst>
      <p:ext uri="{BB962C8B-B14F-4D97-AF65-F5344CB8AC3E}">
        <p14:creationId xmlns:p14="http://schemas.microsoft.com/office/powerpoint/2010/main" val="32377536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513671" y="356948"/>
            <a:ext cx="10257182" cy="85770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buNone/>
              <a:defRPr/>
            </a:pPr>
            <a:r>
              <a:rPr lang="ru-RU" alt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Инженерные изыскания и проектирование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729727-AB37-43FC-A2CE-A34C93F6F822}"/>
              </a:ext>
            </a:extLst>
          </p:cNvPr>
          <p:cNvSpPr txBox="1"/>
          <p:nvPr/>
        </p:nvSpPr>
        <p:spPr>
          <a:xfrm>
            <a:off x="234287" y="1225689"/>
            <a:ext cx="1172342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Установленное требование к участнику закупки о наличии членства в двух саморегулируемых организациях (в области архитектурно-строительного проектирования и в области инженерных изысканий), а также обязанность представить в заявке на участие в аукционе действующую на дату окончания срока подачи заявок на участие в аукционе выписку (копию такой выписки) как из реестра членов СРО в области инженерных изысканий, так и из реестра членов СРО архитектурно-строительного проектирования, членом которых должен являться именно участник закупки, не позволяют реализовать принцип, закрепленный в ч.5.2 ст.48 Градостроительного кодекса (возможность проведения проектных работ и координацию работ по инженерным изысканиям с привлечением субподрядной организации).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Кроме того, согласно Письму ФАС России от 02.08.2019 N ДФ/67066/19 «О требовании членства в СРО по контракту на разработку проектной документации и выполнение инженерных изысканий», в случае, если объектом закупки являются работы по разработке проектной документации и в том числе выполнению инженерных изысканий, целесообразно устанавливать требования к участнику закупки о наличии членства в СРО в области архитектурно- строительного проектирования.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Таким образом, учитывая, что объектом закупки являются работы по разработке проектной документации, следует устанавливать требования к участнику закупки о наличии членства в СРО в области архитектурно-строительного проектирования.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3EE97F-E4B9-4588-B6D2-694CBE603BFD}"/>
              </a:ext>
            </a:extLst>
          </p:cNvPr>
          <p:cNvSpPr txBox="1"/>
          <p:nvPr/>
        </p:nvSpPr>
        <p:spPr>
          <a:xfrm>
            <a:off x="4626591" y="6488668"/>
            <a:ext cx="76939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Владимирского УФАС России от 22.03.2021 № 033/06/69-240/2021</a:t>
            </a:r>
          </a:p>
        </p:txBody>
      </p:sp>
    </p:spTree>
    <p:extLst>
      <p:ext uri="{BB962C8B-B14F-4D97-AF65-F5344CB8AC3E}">
        <p14:creationId xmlns:p14="http://schemas.microsoft.com/office/powerpoint/2010/main" val="19435737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2800" dirty="0"/>
              <a:t>Дополнительные требования к УЗ</a:t>
            </a:r>
          </a:p>
        </p:txBody>
      </p:sp>
      <p:sp>
        <p:nvSpPr>
          <p:cNvPr id="28675" name="Объект 2"/>
          <p:cNvSpPr>
            <a:spLocks noGrp="1"/>
          </p:cNvSpPr>
          <p:nvPr>
            <p:ph idx="1"/>
          </p:nvPr>
        </p:nvSpPr>
        <p:spPr>
          <a:xfrm>
            <a:off x="980209" y="1614748"/>
            <a:ext cx="10083339" cy="4812895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3200" dirty="0"/>
              <a:t>Правительство РФ вправе устанавливать к участникам закупок отдельных видов товаров, работ, услуг, закупки которых осуществляются путем проведения </a:t>
            </a:r>
            <a:r>
              <a:rPr lang="ru-RU" sz="3200" b="1" i="1" dirty="0">
                <a:solidFill>
                  <a:srgbClr val="C00000"/>
                </a:solidFill>
              </a:rPr>
              <a:t>конкурсов с ограниченным участием, двухэтапных конкурсов, закрытых конкурсов с ограниченным участием, закрытых двухэтапных конкурсов или аукционов, дополнительные требования</a:t>
            </a:r>
            <a:r>
              <a:rPr lang="ru-RU" sz="3200" dirty="0"/>
              <a:t>, в том числе к наличию:</a:t>
            </a:r>
          </a:p>
        </p:txBody>
      </p:sp>
    </p:spTree>
    <p:extLst>
      <p:ext uri="{BB962C8B-B14F-4D97-AF65-F5344CB8AC3E}">
        <p14:creationId xmlns:p14="http://schemas.microsoft.com/office/powerpoint/2010/main" val="160672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Объект 2"/>
          <p:cNvSpPr>
            <a:spLocks noGrp="1"/>
          </p:cNvSpPr>
          <p:nvPr>
            <p:ph idx="1"/>
          </p:nvPr>
        </p:nvSpPr>
        <p:spPr>
          <a:xfrm>
            <a:off x="240605" y="1341690"/>
            <a:ext cx="4673889" cy="4153256"/>
          </a:xfrm>
        </p:spPr>
        <p:txBody>
          <a:bodyPr>
            <a:normAutofit fontScale="92500" lnSpcReduction="10000"/>
          </a:bodyPr>
          <a:lstStyle/>
          <a:p>
            <a:r>
              <a:rPr lang="ru-RU" altLang="ru-RU" sz="2800" dirty="0"/>
              <a:t>1) финансовых ресурсов для исполнения контракта;</a:t>
            </a:r>
          </a:p>
          <a:p>
            <a:r>
              <a:rPr lang="ru-RU" altLang="ru-RU" sz="2800" dirty="0">
                <a:solidFill>
                  <a:srgbClr val="FF0000"/>
                </a:solidFill>
              </a:rPr>
              <a:t>2) на праве собственности или ином законном основании оборудования и других материальных ресурсов для исполнения контракта;</a:t>
            </a:r>
          </a:p>
          <a:p>
            <a:r>
              <a:rPr lang="ru-RU" altLang="ru-RU" sz="2800" dirty="0">
                <a:solidFill>
                  <a:srgbClr val="FF0000"/>
                </a:solidFill>
              </a:rPr>
              <a:t>3) опыта работы, связанного с предметом контракта, и деловой репутации;</a:t>
            </a:r>
          </a:p>
          <a:p>
            <a:pPr algn="just"/>
            <a:endParaRPr lang="ru-RU" altLang="ru-RU" sz="28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68220" y="393673"/>
            <a:ext cx="9327292" cy="5123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rgbClr val="15467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j-ea"/>
                <a:cs typeface="+mj-cs"/>
              </a:rPr>
              <a:t>Дополнительные требования к УЗ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494" y="1341690"/>
            <a:ext cx="6981253" cy="418177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19956" y="5494946"/>
            <a:ext cx="9975791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4) необходимого количества специалистов и иных работников определенного уровня квалификации для исполнения контракта.</a:t>
            </a:r>
          </a:p>
        </p:txBody>
      </p:sp>
    </p:spTree>
    <p:extLst>
      <p:ext uri="{BB962C8B-B14F-4D97-AF65-F5344CB8AC3E}">
        <p14:creationId xmlns:p14="http://schemas.microsoft.com/office/powerpoint/2010/main" val="245282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Дополнительные требования: проверка с 01.07.19 при проведении электронного аукциона. </a:t>
            </a:r>
            <a:r>
              <a:rPr lang="ru-RU" b="1" dirty="0"/>
              <a:t>ПРАКТИКА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290146" y="1239717"/>
          <a:ext cx="11624408" cy="609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55954" y="1936003"/>
          <a:ext cx="11658600" cy="323289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829300">
                  <a:extLst>
                    <a:ext uri="{9D8B030D-6E8A-4147-A177-3AD203B41FA5}">
                      <a16:colId xmlns:a16="http://schemas.microsoft.com/office/drawing/2014/main" val="2355754942"/>
                    </a:ext>
                  </a:extLst>
                </a:gridCol>
                <a:gridCol w="5829300">
                  <a:extLst>
                    <a:ext uri="{9D8B030D-6E8A-4147-A177-3AD203B41FA5}">
                      <a16:colId xmlns:a16="http://schemas.microsoft.com/office/drawing/2014/main" val="3441206035"/>
                    </a:ext>
                  </a:extLst>
                </a:gridCol>
              </a:tblGrid>
              <a:tr h="491576">
                <a:tc>
                  <a:txBody>
                    <a:bodyPr/>
                    <a:lstStyle/>
                    <a:p>
                      <a:pPr algn="ctr"/>
                      <a:r>
                        <a:rPr lang="ru-RU" sz="2400" b="1" baseline="0" dirty="0"/>
                        <a:t>ОЭП</a:t>
                      </a:r>
                      <a:endParaRPr lang="ru-RU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Комиссия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5330348"/>
                  </a:ext>
                </a:extLst>
              </a:tr>
              <a:tr h="2741321">
                <a:tc>
                  <a:txBody>
                    <a:bodyPr/>
                    <a:lstStyle/>
                    <a:p>
                      <a:r>
                        <a:rPr lang="ru-RU" dirty="0"/>
                        <a:t>На ОЭП не лежит обязанность проверять достоверность представленных</a:t>
                      </a:r>
                      <a:r>
                        <a:rPr lang="ru-RU" baseline="0" dirty="0"/>
                        <a:t> сведений и документов</a:t>
                      </a:r>
                    </a:p>
                    <a:p>
                      <a:r>
                        <a:rPr lang="ru-RU" baseline="0" dirty="0"/>
                        <a:t>Согласно п. 7 проекта ПП: «</a:t>
                      </a:r>
                      <a:r>
                        <a:rPr lang="ru-RU" b="1" baseline="0" dirty="0"/>
                        <a:t>Ответственность за достоверность информации и документов</a:t>
                      </a:r>
                      <a:r>
                        <a:rPr lang="ru-RU" baseline="0" dirty="0"/>
                        <a:t>, включенных в реестр участников закупки, …, за действия, совершенные на основании указанных информации и документов, </a:t>
                      </a:r>
                      <a:r>
                        <a:rPr lang="ru-RU" b="1" baseline="0" dirty="0"/>
                        <a:t>несет участник закупки</a:t>
                      </a:r>
                      <a:r>
                        <a:rPr lang="ru-RU" baseline="0" dirty="0"/>
                        <a:t>.»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dirty="0"/>
                        <a:t>Признать</a:t>
                      </a:r>
                      <a:r>
                        <a:rPr lang="ru-RU" baseline="0" dirty="0"/>
                        <a:t> заявку не соответствующей при рассмотрении вторых частей заявок согласно п.1 ч.6 ст.69 44-ФЗ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dirty="0"/>
                        <a:t>В случае установления недостоверности информации, …, комиссия обязана отстранить такого участника от участия в электронном аукционе на любом этапе его проведения согласно ч.6.1</a:t>
                      </a:r>
                      <a:r>
                        <a:rPr lang="ru-RU" baseline="0" dirty="0"/>
                        <a:t> ст.66 44-ФЗ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1537456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778472" y="5351730"/>
            <a:ext cx="4216400" cy="1323439"/>
          </a:xfrm>
          <a:prstGeom prst="rect">
            <a:avLst/>
          </a:prstGeom>
          <a:solidFill>
            <a:schemeClr val="accent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ОБЯЗАНА ЛИ КОМИССИЯ ПРОВЕРЯТЬ ДОСТОВЕРНОСТЬ СВЕДЕНИЙ И ДОКМУЕНТОВ?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09812" y="4744982"/>
            <a:ext cx="2820988" cy="2113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5952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2045316" y="245659"/>
            <a:ext cx="8101367" cy="88710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  <a:defRPr/>
            </a:pPr>
            <a:r>
              <a:rPr lang="ru-RU" alt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Реестр участников на ЭП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4604FB-DB4B-4189-8201-65F4EA6919A9}"/>
              </a:ext>
            </a:extLst>
          </p:cNvPr>
          <p:cNvSpPr txBox="1"/>
          <p:nvPr/>
        </p:nvSpPr>
        <p:spPr>
          <a:xfrm>
            <a:off x="682388" y="1400499"/>
            <a:ext cx="11081982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Заявителем 21.01.2021 в личном кабинете на сайте Оператора электронной площадки получено уведомление об отказе в размещении документов по п. 2.4 ПП РФ № 99.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На заседании Комиссии представитель Оператора электронной площадки пояснил, что Заявителю отказано в размещении документов в связи с тем, что данные документы не соответствуют требованиям Перечня, а именно письмо о том, что разрешение на ввод объекта капитального строительства в эксплуатацию не требуется, не подписано уполномоченным представителем Заявителя.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В соответствии с пунктом 2.4 приложения № 1 Постановления Правительства №99, копия разрешения на ввод объекта капитального строительства в эксплуатацию не предоставляется в случаях, при которых разрешение на ввод объекта капитального строительства в эксплуатацию не выдается в соответствии с законодательством о градостроительной деятельности.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соответствии с подпунктом «а» пункта 2 части 13 статьи 24.2 Закона о контрактной системе, Оператор электронной площадки проверяет документы на соответствие Перечню, а не осуществляет оценку указанных документов на предмет соответствия участника закупки требованиям Постановления Правительства № 99.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E8EE4F-CFBF-4EBB-9803-34E6CF0240EB}"/>
              </a:ext>
            </a:extLst>
          </p:cNvPr>
          <p:cNvSpPr txBox="1"/>
          <p:nvPr/>
        </p:nvSpPr>
        <p:spPr>
          <a:xfrm>
            <a:off x="5907206" y="6427675"/>
            <a:ext cx="62847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ФАС России от 29.01.2021 по делу N 21/44/105/78</a:t>
            </a:r>
          </a:p>
        </p:txBody>
      </p:sp>
    </p:spTree>
    <p:extLst>
      <p:ext uri="{BB962C8B-B14F-4D97-AF65-F5344CB8AC3E}">
        <p14:creationId xmlns:p14="http://schemas.microsoft.com/office/powerpoint/2010/main" val="6973376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580" y="69521"/>
            <a:ext cx="12560060" cy="7065034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550155" y="343947"/>
            <a:ext cx="10117845" cy="716384"/>
          </a:xfrm>
        </p:spPr>
        <p:txBody>
          <a:bodyPr>
            <a:noAutofit/>
          </a:bodyPr>
          <a:lstStyle/>
          <a:p>
            <a:pPr marR="462788">
              <a:lnSpc>
                <a:spcPts val="3840"/>
              </a:lnSpc>
              <a:spcAft>
                <a:spcPts val="630"/>
              </a:spcAft>
            </a:pPr>
            <a:r>
              <a:rPr lang="ru-RU" sz="2800" b="1" spc="-100" dirty="0">
                <a:solidFill>
                  <a:srgbClr val="526DB0"/>
                </a:solidFill>
                <a:latin typeface="Arial Narrow"/>
              </a:rPr>
              <a:t>Новые требования к участникам закупок в сфере строительства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54325" y="5621953"/>
            <a:ext cx="313944" cy="11277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5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4418" y="1403743"/>
            <a:ext cx="10963164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Постановление Правительства РФ от 04.02.2015 N 99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«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 УСТАНОВЛЕНИИ ДОПОЛНИТЕЛЬНЫХ ТРЕБОВАНИЙ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к участникам закупки отдельных видов товаров, работ, услуг, случаев отнесения товаров, работ, услуг к товарам, работам, услугам, которые по причине их технической и (или) технологической сложности, инновационного, высокотехнологичного или специализированного характера способны поставить, выполнить, оказать только поставщики (подрядчики, исполнители), имеющие необходимый уровень квалификации, а также документов, подтверждающих соответствие участников закупки указанным дополнительным требованиям»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(в редакции постановления Правительства РФ от 25 июня 2020 г. N 921)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Начало действия документа - 09.07.2020.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Изменения не распространяются на отношения, связанные с осуществлением закупок, извещения об осуществлении которых размещены в ЕИС до 09.07.2020 г.</a:t>
            </a:r>
          </a:p>
        </p:txBody>
      </p:sp>
    </p:spTree>
    <p:extLst>
      <p:ext uri="{BB962C8B-B14F-4D97-AF65-F5344CB8AC3E}">
        <p14:creationId xmlns:p14="http://schemas.microsoft.com/office/powerpoint/2010/main" val="34093696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391" y="69521"/>
            <a:ext cx="12560060" cy="7065034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550155" y="343947"/>
            <a:ext cx="10117845" cy="716384"/>
          </a:xfrm>
        </p:spPr>
        <p:txBody>
          <a:bodyPr>
            <a:noAutofit/>
          </a:bodyPr>
          <a:lstStyle/>
          <a:p>
            <a:pPr marR="462788">
              <a:lnSpc>
                <a:spcPts val="3840"/>
              </a:lnSpc>
              <a:spcAft>
                <a:spcPts val="630"/>
              </a:spcAft>
            </a:pPr>
            <a:r>
              <a:rPr lang="ru-RU" sz="2800" b="1" spc="-100" dirty="0">
                <a:solidFill>
                  <a:srgbClr val="526DB0"/>
                </a:solidFill>
                <a:latin typeface="Arial Narrow"/>
              </a:rPr>
              <a:t>Общие изменения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54325" y="5621953"/>
            <a:ext cx="313944" cy="11277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5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4418" y="1403743"/>
            <a:ext cx="1096316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Ввели отдельные требования по опыту при выполнении работ по капитальному ремонту, сносу, проектированию и инженерным изысканиям.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 выполнении работ по капитальному ремонту или сносу особо опасных, технически сложных, уникальных объектов капитального строительства, искусственных дорожных сооружений (включенных в состав автомобильных дорог федерального, регионального или межмуниципального, местного значения) нельзя проводить конкурс с ограниченным участием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Увеличили период предыдущего опыта с 3 до 5 лет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Снизили стоимостную планку для региональных и муниципальных нужд с 10 до 5 млн. руб.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530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25382" y="254654"/>
            <a:ext cx="9731348" cy="7925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2800" b="1" dirty="0">
                <a:latin typeface="Century" panose="02040604050505020304" pitchFamily="18" charset="0"/>
              </a:rPr>
              <a:t>К</a:t>
            </a:r>
            <a:r>
              <a:rPr lang="ru-RU" sz="2800" b="1" dirty="0" smtClean="0">
                <a:latin typeface="Century" panose="02040604050505020304" pitchFamily="18" charset="0"/>
              </a:rPr>
              <a:t>аждый </a:t>
            </a:r>
            <a:r>
              <a:rPr lang="ru-RU" sz="2800" b="1" dirty="0">
                <a:latin typeface="Century" panose="02040604050505020304" pitchFamily="18" charset="0"/>
              </a:rPr>
              <a:t>четвертый </a:t>
            </a:r>
            <a:r>
              <a:rPr lang="ru-RU" sz="2800" b="1" dirty="0" err="1">
                <a:latin typeface="Century" panose="02040604050505020304" pitchFamily="18" charset="0"/>
              </a:rPr>
              <a:t>госконтракт</a:t>
            </a:r>
            <a:r>
              <a:rPr lang="ru-RU" sz="2800" b="1" dirty="0">
                <a:latin typeface="Century" panose="02040604050505020304" pitchFamily="18" charset="0"/>
              </a:rPr>
              <a:t> на строительство не исполняется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25380" y="1387198"/>
            <a:ext cx="3583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Кто виноват и что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делать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?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25380" y="1756530"/>
            <a:ext cx="759469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Глобальная проблема всех текущих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госконтрактов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заключается в том, что цена фиксирована и не учитывает рост стоимости материалов и затрат на рабочую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силу.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 последний год стройматериалы подорожали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20–40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%.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итогам 2020-го из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более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144,9 тыс.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госконтрактов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76,3 тыс. (53%)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были заключены практически без снижения начальной максимальной стоимости. Как правило, в торгах побеждают подрядчики, которые предлагают наименьшую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цену. Это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свидетельствует о недостаточной эффективности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госзакупок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ограниченной конкуренции, а также о наличии проблем в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ценообразовании.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Всё это снижает заинтересованность компаний в участии в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конкурсах.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декабрю 2021-го будет подготовлен закон о внедрении цифровых паспортов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объектов капстроительства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(вся информация об объекте будет объединена). Это может повысить эффективность расходования бюджетных средств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26"/>
          <a:stretch/>
        </p:blipFill>
        <p:spPr>
          <a:xfrm>
            <a:off x="8306178" y="2083489"/>
            <a:ext cx="3314322" cy="331718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6024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391" y="69521"/>
            <a:ext cx="12560060" cy="7065034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550155" y="343947"/>
            <a:ext cx="10117845" cy="716384"/>
          </a:xfrm>
        </p:spPr>
        <p:txBody>
          <a:bodyPr>
            <a:noAutofit/>
          </a:bodyPr>
          <a:lstStyle/>
          <a:p>
            <a:pPr marR="462788">
              <a:lnSpc>
                <a:spcPts val="3840"/>
              </a:lnSpc>
              <a:spcAft>
                <a:spcPts val="630"/>
              </a:spcAft>
            </a:pPr>
            <a:r>
              <a:rPr lang="ru-RU" sz="2800" b="1" spc="-100" dirty="0">
                <a:solidFill>
                  <a:srgbClr val="526DB0"/>
                </a:solidFill>
                <a:latin typeface="Arial Narrow"/>
              </a:rPr>
              <a:t>Общие изменения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54325" y="5621953"/>
            <a:ext cx="313944" cy="11277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5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4418" y="1403743"/>
            <a:ext cx="10963164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Выполнение работ по СТРОИТЕЛЬСТВУ, РЕКОНСТРУКЦИИ объекта капитального строительства, ЗА ИСКЛЮЧЕНИЕМ ЛИНЕЙНОГО ОБЪЕКТА, если НМЦК: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   для обеспечения федеральных нужд &gt;10 млн. рублей,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   для обеспечения нужд субъектов РФ &gt; 5 млн. рублей,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для обеспечения муниципальных нужд &gt; 5 млн. рублей.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наличие за последние </a:t>
            </a: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лет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 даты подачи заявки на участие в закупке опыта исполнения (с учетом правопреемства) </a:t>
            </a: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одного контракта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(договора) на выполнение работ по </a:t>
            </a: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строительству, реконструкции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объекта капитального строительства (за исключением линейного объекта)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 этом </a:t>
            </a:r>
            <a:r>
              <a:rPr kumimoji="0" lang="ru-RU" sz="1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стоимость исполненного контракта (договора)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должна составлять: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400" b="0" i="0" u="none" strike="noStrike" kern="1200" cap="none" spc="0" normalizeH="0" baseline="0" noProof="0" dirty="0">
                <a:ln>
                  <a:noFill/>
                </a:ln>
                <a:solidFill>
                  <a:srgbClr val="7A7A7A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□    </a:t>
            </a:r>
            <a:r>
              <a:rPr kumimoji="0" lang="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копия исполненного контракта (договора) с учетом правопреемства;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400" b="0" i="0" u="none" strike="noStrike" kern="1200" cap="none" spc="0" normalizeH="0" baseline="0" noProof="0" dirty="0">
                <a:ln>
                  <a:noFill/>
                </a:ln>
                <a:solidFill>
                  <a:srgbClr val="7A7A7A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□    </a:t>
            </a:r>
            <a:r>
              <a:rPr kumimoji="0" lang="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копия акта (актов) выполненных работ;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400" b="0" i="0" u="none" strike="noStrike" kern="1200" cap="none" spc="0" normalizeH="0" baseline="0" noProof="0" dirty="0">
                <a:ln>
                  <a:noFill/>
                </a:ln>
                <a:solidFill>
                  <a:srgbClr val="7A7A7A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□    </a:t>
            </a:r>
            <a:r>
              <a:rPr kumimoji="0" lang="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копия разрешения на ввод объекта капитального строительства в эксплуатацию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r="42619"/>
          <a:stretch/>
        </p:blipFill>
        <p:spPr>
          <a:xfrm>
            <a:off x="3700368" y="3602038"/>
            <a:ext cx="4840542" cy="161558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748583" y="5463698"/>
            <a:ext cx="2586681" cy="1066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19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ДАТА ПОДПИСАНИЯ -не ранее чем за </a:t>
            </a:r>
            <a:r>
              <a:rPr kumimoji="0" lang="ru" sz="14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лет </a:t>
            </a:r>
            <a:r>
              <a:rPr kumimoji="0" lang="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 даты окончания срока подачи заявок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609077" y="6396925"/>
            <a:ext cx="27895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П. 2 Приложения №1 к ПП 99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228114" y="2996030"/>
            <a:ext cx="357486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для обеспечения федеральных нужд превышает 10 млн. рублей, для обеспечения нужд субъектов Российской Федерации, муниципальных нужд - 5 млн. рублей;</a:t>
            </a:r>
          </a:p>
        </p:txBody>
      </p:sp>
    </p:spTree>
    <p:extLst>
      <p:ext uri="{BB962C8B-B14F-4D97-AF65-F5344CB8AC3E}">
        <p14:creationId xmlns:p14="http://schemas.microsoft.com/office/powerpoint/2010/main" val="29980729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8818" y="0"/>
            <a:ext cx="12560060" cy="7065034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550155" y="343947"/>
            <a:ext cx="10117845" cy="716384"/>
          </a:xfrm>
        </p:spPr>
        <p:txBody>
          <a:bodyPr>
            <a:noAutofit/>
          </a:bodyPr>
          <a:lstStyle/>
          <a:p>
            <a:pPr marR="462788">
              <a:lnSpc>
                <a:spcPts val="3840"/>
              </a:lnSpc>
              <a:spcAft>
                <a:spcPts val="630"/>
              </a:spcAft>
            </a:pPr>
            <a:r>
              <a:rPr lang="ru-RU" sz="2800" b="1" spc="-100" dirty="0">
                <a:solidFill>
                  <a:srgbClr val="526DB0"/>
                </a:solidFill>
                <a:latin typeface="Arial Narrow"/>
              </a:rPr>
              <a:t>Общие изменения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54325" y="5621953"/>
            <a:ext cx="313944" cy="11277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5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4418" y="1403743"/>
            <a:ext cx="1096316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Выполнение работ по СТРОИТЕЛЬСТВУ, РЕКОНСТРУКЦИИ ЛИНЕЙНОГО ОБЪЕКТА, если НМЦК: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   для обеспечения федеральных нужд &gt;10 млн. рублей,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   для обеспечения нужд субъектов РФ &gt; 5 млн. рублей,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   для обеспечения муниципальных нужд &gt; 5 млн. рублей.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наличие за последние </a:t>
            </a: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лет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 даты подачи заявки на участие в закупке опыта исполнения (с учетом правопреемства) </a:t>
            </a: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одного контракта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(договора) на выполнение работ по </a:t>
            </a: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строительству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реконструкции линейного объекта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 этом </a:t>
            </a: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стоимость исполненного контракта (договора)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должна составлять: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400" b="0" i="0" u="none" strike="noStrike" kern="1200" cap="none" spc="0" normalizeH="0" baseline="0" noProof="0" dirty="0">
                <a:ln>
                  <a:noFill/>
                </a:ln>
                <a:solidFill>
                  <a:srgbClr val="7A7A7A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□    </a:t>
            </a:r>
            <a:r>
              <a:rPr kumimoji="0" lang="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копия исполненного контракта (договора) с учетом правопреемства;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400" b="0" i="0" u="none" strike="noStrike" kern="1200" cap="none" spc="0" normalizeH="0" baseline="0" noProof="0" dirty="0">
                <a:ln>
                  <a:noFill/>
                </a:ln>
                <a:solidFill>
                  <a:srgbClr val="7A7A7A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□    </a:t>
            </a:r>
            <a:r>
              <a:rPr kumimoji="0" lang="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копия акта (актов) выполненных работ;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400" b="0" i="0" u="none" strike="noStrike" kern="1200" cap="none" spc="0" normalizeH="0" baseline="0" noProof="0" dirty="0">
                <a:ln>
                  <a:noFill/>
                </a:ln>
                <a:solidFill>
                  <a:srgbClr val="7A7A7A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□    </a:t>
            </a:r>
            <a:r>
              <a:rPr kumimoji="0" lang="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копия разрешения на ввод объекта капитального строительства в эксплуатацию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748583" y="5463698"/>
            <a:ext cx="2586681" cy="1066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19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ДАТА ПОДПИСАНИЯ -не ранее чем за </a:t>
            </a:r>
            <a:r>
              <a:rPr kumimoji="0" lang="ru" sz="14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лет </a:t>
            </a:r>
            <a:r>
              <a:rPr kumimoji="0" lang="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 даты окончания срока подачи заявок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609077" y="6396925"/>
            <a:ext cx="29482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П. 2.1 Приложения №1 к ПП 99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844040" y="3225504"/>
          <a:ext cx="8001000" cy="1350264"/>
        </p:xfrm>
        <a:graphic>
          <a:graphicData uri="http://schemas.openxmlformats.org/drawingml/2006/table">
            <a:tbl>
              <a:tblPr/>
              <a:tblGrid>
                <a:gridCol w="3407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3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2232">
                <a:tc>
                  <a:txBody>
                    <a:bodyPr/>
                    <a:lstStyle/>
                    <a:p>
                      <a:pPr marL="101600" indent="0"/>
                      <a:r>
                        <a:rPr lang="ru" sz="1500" dirty="0">
                          <a:solidFill>
                            <a:srgbClr val="FFFFFF"/>
                          </a:solidFill>
                          <a:latin typeface="Arial Narrow"/>
                        </a:rPr>
                        <a:t>НМЦК</a:t>
                      </a:r>
                    </a:p>
                  </a:txBody>
                  <a:tcPr marL="0" marR="0" marT="0" marB="0" anchor="b">
                    <a:solidFill>
                      <a:srgbClr val="7A7A7A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/>
                      <a:r>
                        <a:rPr lang="ru" sz="1500" dirty="0">
                          <a:solidFill>
                            <a:srgbClr val="FFFFFF"/>
                          </a:solidFill>
                          <a:latin typeface="Arial Narrow"/>
                        </a:rPr>
                        <a:t>Цена контракта</a:t>
                      </a:r>
                    </a:p>
                  </a:txBody>
                  <a:tcPr marL="0" marR="0" marT="0" marB="0" anchor="b">
                    <a:solidFill>
                      <a:srgbClr val="7A7A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424">
                <a:tc>
                  <a:txBody>
                    <a:bodyPr/>
                    <a:lstStyle/>
                    <a:p>
                      <a:pPr marL="101600" indent="0"/>
                      <a:r>
                        <a:rPr lang="ru" sz="1500" dirty="0">
                          <a:latin typeface="Arial Narrow"/>
                        </a:rPr>
                        <a:t>&gt; 10 млн. руб.</a:t>
                      </a:r>
                    </a:p>
                  </a:txBody>
                  <a:tcPr marL="0" marR="0" marT="0" marB="0" anchor="b"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/>
                      <a:r>
                        <a:rPr lang="ru" sz="1500" dirty="0">
                          <a:latin typeface="Arial Narrow"/>
                        </a:rPr>
                        <a:t>Не менее 50% НМЦК</a:t>
                      </a:r>
                    </a:p>
                  </a:txBody>
                  <a:tcPr marL="0" marR="0" marT="0" marB="0" anchor="b"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marL="101600" indent="0"/>
                      <a:r>
                        <a:rPr lang="ru" sz="1500">
                          <a:latin typeface="Arial Narrow"/>
                        </a:rPr>
                        <a:t>&gt; 100 млн. руб.</a:t>
                      </a:r>
                    </a:p>
                  </a:txBody>
                  <a:tcPr marL="0" marR="0" marT="0" marB="0" anchor="b">
                    <a:solidFill>
                      <a:srgbClr val="EFEBEA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/>
                      <a:r>
                        <a:rPr lang="ru" sz="1500" dirty="0">
                          <a:latin typeface="Arial Narrow"/>
                        </a:rPr>
                        <a:t>Не менее 40% НМЦК</a:t>
                      </a:r>
                    </a:p>
                  </a:txBody>
                  <a:tcPr marL="0" marR="0" marT="0" marB="0" anchor="b">
                    <a:solidFill>
                      <a:srgbClr val="EFEB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101600" indent="0"/>
                      <a:r>
                        <a:rPr lang="ru" sz="1500" dirty="0">
                          <a:latin typeface="Arial Narrow"/>
                        </a:rPr>
                        <a:t>&gt; 500 млн. руб.</a:t>
                      </a:r>
                    </a:p>
                  </a:txBody>
                  <a:tcPr marL="0" marR="0" marT="0" marB="0" anchor="b"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/>
                      <a:r>
                        <a:rPr lang="ru" sz="1500" dirty="0">
                          <a:latin typeface="Arial Narrow"/>
                        </a:rPr>
                        <a:t>Не менее 30% НМЦК</a:t>
                      </a:r>
                    </a:p>
                  </a:txBody>
                  <a:tcPr marL="0" marR="0" marT="0" marB="0" anchor="b"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61103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8818" y="0"/>
            <a:ext cx="12560060" cy="7065034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550155" y="343947"/>
            <a:ext cx="10117845" cy="716384"/>
          </a:xfrm>
        </p:spPr>
        <p:txBody>
          <a:bodyPr>
            <a:noAutofit/>
          </a:bodyPr>
          <a:lstStyle/>
          <a:p>
            <a:pPr marR="462788">
              <a:lnSpc>
                <a:spcPts val="3840"/>
              </a:lnSpc>
              <a:spcAft>
                <a:spcPts val="630"/>
              </a:spcAft>
            </a:pPr>
            <a:r>
              <a:rPr lang="ru-RU" sz="2800" b="1" spc="-100" dirty="0">
                <a:solidFill>
                  <a:srgbClr val="526DB0"/>
                </a:solidFill>
                <a:latin typeface="Arial Narrow"/>
              </a:rPr>
              <a:t>Общие изменения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54325" y="5621953"/>
            <a:ext cx="313944" cy="11277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5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4418" y="1403743"/>
            <a:ext cx="1096316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Выполнение работ по СТРОИТЕЛЬСТВУ НЕКАПИТАЛЬНОГО СТРОЕНИЯ, СООРУЖЕНИЯ (СТРОЕНИЙ, СООРУЖЕНИЙ), БЛАГОУСТРОЙСТВУ ТЕРРИТОРИИ, если НМЦК: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   для обеспечения федеральных нужд &gt;10 млн. рублей,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   для обеспечения нужд субъектов РФ &gt; 5 млн. рублей,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   для обеспечения муниципальных нужд &gt; 5 млн. рублей.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наличие за последние </a:t>
            </a: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лет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 даты подачи заявки опыта исполнения: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2980944" y="3004181"/>
          <a:ext cx="6607778" cy="3427355"/>
        </p:xfrm>
        <a:graphic>
          <a:graphicData uri="http://schemas.openxmlformats.org/drawingml/2006/table">
            <a:tbl>
              <a:tblPr/>
              <a:tblGrid>
                <a:gridCol w="29621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21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34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3188">
                <a:tc>
                  <a:txBody>
                    <a:bodyPr/>
                    <a:lstStyle/>
                    <a:p>
                      <a:pPr marL="114300" marR="279400" indent="0" algn="just">
                        <a:lnSpc>
                          <a:spcPts val="1920"/>
                        </a:lnSpc>
                      </a:pPr>
                      <a:r>
                        <a:rPr lang="ru" sz="1200" dirty="0">
                          <a:latin typeface="Arial Narrow"/>
                        </a:rPr>
                        <a:t>1 контракт (договор) на выполнение работ по строительству, реконструкции объекта капитального строительства, в том числе линейного объекта</a:t>
                      </a:r>
                    </a:p>
                  </a:txBody>
                  <a:tcPr marL="0" marR="0" marT="0" marB="0">
                    <a:solidFill>
                      <a:srgbClr val="EFEBEA"/>
                    </a:solidFill>
                  </a:tcPr>
                </a:tc>
                <a:tc>
                  <a:txBody>
                    <a:bodyPr/>
                    <a:lstStyle/>
                    <a:p>
                      <a:pPr marL="139700" indent="0"/>
                      <a:r>
                        <a:rPr lang="ru" sz="1200" dirty="0">
                          <a:latin typeface="Arial Narrow"/>
                        </a:rPr>
                        <a:t>ИЛИ</a:t>
                      </a:r>
                    </a:p>
                  </a:txBody>
                  <a:tcPr marL="0" marR="0" marT="0" marB="0">
                    <a:solidFill>
                      <a:srgbClr val="EFEBEA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>
                        <a:lnSpc>
                          <a:spcPts val="1920"/>
                        </a:lnSpc>
                      </a:pPr>
                      <a:r>
                        <a:rPr lang="ru" sz="1200">
                          <a:latin typeface="Arial Narrow"/>
                        </a:rPr>
                        <a:t>1 контракт (договор) по 44-ФЗ или 223-ФЗ на выполнение работ по строительству некапитального строения, сооружения (строений, сооружений), благоустройству территории</a:t>
                      </a:r>
                    </a:p>
                  </a:txBody>
                  <a:tcPr marL="0" marR="0" marT="0" marB="0">
                    <a:solidFill>
                      <a:srgbClr val="EFEB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662">
                <a:tc gridSpan="3">
                  <a:txBody>
                    <a:bodyPr/>
                    <a:lstStyle/>
                    <a:p>
                      <a:pPr indent="0" algn="ctr"/>
                      <a:r>
                        <a:rPr lang="ru" sz="1200" dirty="0">
                          <a:latin typeface="Arial Narrow"/>
                        </a:rPr>
                        <a:t>С учетом правопреемства</a:t>
                      </a:r>
                    </a:p>
                  </a:txBody>
                  <a:tcPr marL="0" marR="0" marT="0" marB="0" anchor="b">
                    <a:solidFill>
                      <a:srgbClr val="D7D7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sz="180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18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662">
                <a:tc gridSpan="3">
                  <a:txBody>
                    <a:bodyPr/>
                    <a:lstStyle/>
                    <a:p>
                      <a:pPr indent="0" algn="ctr"/>
                      <a:r>
                        <a:rPr lang="ru" sz="1200">
                          <a:latin typeface="Arial Narrow"/>
                        </a:rPr>
                        <a:t>Цена контракта &gt; 20% НМЦК</a:t>
                      </a:r>
                    </a:p>
                  </a:txBody>
                  <a:tcPr marL="0" marR="0" marT="0" marB="0" anchor="b">
                    <a:solidFill>
                      <a:srgbClr val="EFEB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sz="180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18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6654">
                <a:tc>
                  <a:txBody>
                    <a:bodyPr/>
                    <a:lstStyle/>
                    <a:p>
                      <a:pPr marL="393700" marR="495300" indent="-266700">
                        <a:lnSpc>
                          <a:spcPts val="1944"/>
                        </a:lnSpc>
                      </a:pPr>
                      <a:r>
                        <a:rPr lang="ru" sz="1200">
                          <a:latin typeface="Arial Narrow"/>
                        </a:rPr>
                        <a:t>□ копия исполненного контракта (договора);</a:t>
                      </a:r>
                    </a:p>
                  </a:txBody>
                  <a:tcPr marL="0" marR="0" marT="0" marB="0"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endParaRPr sz="2700" dirty="0"/>
                    </a:p>
                  </a:txBody>
                  <a:tcPr marL="0" marR="0" marT="0" marB="0"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368300" indent="-266700">
                        <a:lnSpc>
                          <a:spcPts val="1944"/>
                        </a:lnSpc>
                      </a:pPr>
                      <a:r>
                        <a:rPr lang="ru" sz="1200" dirty="0">
                          <a:latin typeface="Arial Narrow"/>
                        </a:rPr>
                        <a:t>□ копия исполненного контракта (договора) из реестра контрактов (реестра договоров);</a:t>
                      </a:r>
                    </a:p>
                  </a:txBody>
                  <a:tcPr marL="0" marR="0" marT="0" marB="0"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1385">
                <a:tc rowSpan="2">
                  <a:txBody>
                    <a:bodyPr/>
                    <a:lstStyle/>
                    <a:p>
                      <a:pPr marL="127000" indent="0" algn="just">
                        <a:lnSpc>
                          <a:spcPts val="1920"/>
                        </a:lnSpc>
                      </a:pPr>
                      <a:r>
                        <a:rPr lang="ru" sz="1200">
                          <a:latin typeface="Arial Narrow"/>
                        </a:rPr>
                        <a:t>□    копия акта (актов) выполненных работ;</a:t>
                      </a:r>
                    </a:p>
                    <a:p>
                      <a:pPr marL="393700" indent="-266700">
                        <a:lnSpc>
                          <a:spcPts val="1920"/>
                        </a:lnSpc>
                      </a:pPr>
                      <a:r>
                        <a:rPr lang="ru" sz="1200">
                          <a:latin typeface="Arial Narrow"/>
                        </a:rPr>
                        <a:t>□    копия разрешения на ввод объекта капитального строительства в эксплуатацию</a:t>
                      </a:r>
                    </a:p>
                  </a:txBody>
                  <a:tcPr marL="0" marR="0" marT="0" marB="0" anchor="b"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endParaRPr sz="2900"/>
                    </a:p>
                  </a:txBody>
                  <a:tcPr marL="0" marR="0" marT="0" marB="0"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368300" indent="-266700"/>
                      <a:r>
                        <a:rPr lang="ru" sz="1200" dirty="0">
                          <a:latin typeface="Arial Narrow"/>
                        </a:rPr>
                        <a:t>□ копия акта (актов) выполненных работ</a:t>
                      </a:r>
                    </a:p>
                  </a:txBody>
                  <a:tcPr marL="0" marR="0" marT="0" marB="0"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8028">
                <a:tc vMerge="1">
                  <a:txBody>
                    <a:bodyPr/>
                    <a:lstStyle/>
                    <a:p>
                      <a:endParaRPr sz="1900"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54000" indent="0"/>
                      <a:r>
                        <a:rPr lang="ru" sz="1200" i="1" dirty="0">
                          <a:latin typeface="Arial Narrow"/>
                        </a:rPr>
                        <a:t>ДАТА ПОДПИСАНИЯ - не ранее чем </a:t>
                      </a:r>
                      <a:r>
                        <a:rPr lang="ru" sz="1200" b="1" i="1" dirty="0">
                          <a:solidFill>
                            <a:srgbClr val="D1282E"/>
                          </a:solidFill>
                          <a:latin typeface="Arial Narrow"/>
                        </a:rPr>
                        <a:t>за 5лет </a:t>
                      </a:r>
                      <a:r>
                        <a:rPr lang="ru" sz="1200" i="1" dirty="0">
                          <a:latin typeface="Arial Narrow"/>
                        </a:rPr>
                        <a:t>до </a:t>
                      </a:r>
                      <a:r>
                        <a:rPr lang="ru-RU" sz="1200" i="1" dirty="0">
                          <a:latin typeface="Arial Narrow"/>
                        </a:rPr>
                        <a:t>даты окончания срока</a:t>
                      </a:r>
                      <a:r>
                        <a:rPr lang="ru" sz="1200" i="1" baseline="0" dirty="0">
                          <a:latin typeface="Arial Narrow"/>
                        </a:rPr>
                        <a:t> подачи заявок</a:t>
                      </a:r>
                      <a:endParaRPr lang="ru-RU" sz="1200" i="1" dirty="0">
                        <a:latin typeface="Arial Narrow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19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9044">
                <a:tc gridSpan="3">
                  <a:txBody>
                    <a:bodyPr/>
                    <a:lstStyle/>
                    <a:p>
                      <a:endParaRPr sz="800" dirty="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100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10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5609077" y="6396925"/>
            <a:ext cx="29482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П. 2.2 Приложения №1 к ПП 99</a:t>
            </a:r>
          </a:p>
        </p:txBody>
      </p:sp>
    </p:spTree>
    <p:extLst>
      <p:ext uri="{BB962C8B-B14F-4D97-AF65-F5344CB8AC3E}">
        <p14:creationId xmlns:p14="http://schemas.microsoft.com/office/powerpoint/2010/main" val="16378564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677" y="0"/>
            <a:ext cx="12560060" cy="7065034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550155" y="343947"/>
            <a:ext cx="10117845" cy="716384"/>
          </a:xfrm>
        </p:spPr>
        <p:txBody>
          <a:bodyPr>
            <a:noAutofit/>
          </a:bodyPr>
          <a:lstStyle/>
          <a:p>
            <a:pPr marR="462788">
              <a:lnSpc>
                <a:spcPts val="3840"/>
              </a:lnSpc>
              <a:spcAft>
                <a:spcPts val="630"/>
              </a:spcAft>
            </a:pPr>
            <a:r>
              <a:rPr lang="ru-RU" sz="2800" b="1" spc="-100" dirty="0">
                <a:solidFill>
                  <a:srgbClr val="526DB0"/>
                </a:solidFill>
                <a:latin typeface="Arial Narrow"/>
              </a:rPr>
              <a:t>Общие изменения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54325" y="5621953"/>
            <a:ext cx="313944" cy="11277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5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4418" y="1403743"/>
            <a:ext cx="109631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Выполнение работ по РЕМОНТУ, СОДЕРЖАНИЮ АВТОМОБИЛЬНЫХ ДОРОГ, если НМЦК: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   для обеспечения федеральных нужд &gt;10 млн. рублей,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   для обеспечения нужд субъектов РФ &gt; 5 млн. рублей,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   для обеспечения муниципальных нужд &gt; 5 млн. рублей.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наличие за последние </a:t>
            </a: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лет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 даты подачи заявки опыта исполнения: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609077" y="6396925"/>
            <a:ext cx="29482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П. 2.3 Приложения №1 к ПП 99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596196" y="2908624"/>
          <a:ext cx="6999608" cy="3212763"/>
        </p:xfrm>
        <a:graphic>
          <a:graphicData uri="http://schemas.openxmlformats.org/drawingml/2006/table">
            <a:tbl>
              <a:tblPr/>
              <a:tblGrid>
                <a:gridCol w="3136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24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207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1056">
                <a:tc>
                  <a:txBody>
                    <a:bodyPr/>
                    <a:lstStyle/>
                    <a:p>
                      <a:pPr marL="114300" indent="0">
                        <a:lnSpc>
                          <a:spcPts val="1920"/>
                        </a:lnSpc>
                      </a:pPr>
                      <a:r>
                        <a:rPr lang="ru" sz="1300" dirty="0">
                          <a:latin typeface="Arial Narrow"/>
                        </a:rPr>
                        <a:t>1 контракта (договора) на выполнение работ по строительству, реконструкции, капитальному ремонту линейного объект</a:t>
                      </a:r>
                    </a:p>
                  </a:txBody>
                  <a:tcPr marL="0" marR="0" marT="0" marB="0" anchor="b">
                    <a:solidFill>
                      <a:srgbClr val="EFEBEA"/>
                    </a:solidFill>
                  </a:tcPr>
                </a:tc>
                <a:tc>
                  <a:txBody>
                    <a:bodyPr/>
                    <a:lstStyle/>
                    <a:p>
                      <a:pPr marL="152400" indent="0"/>
                      <a:r>
                        <a:rPr lang="ru" sz="1300">
                          <a:latin typeface="Arial Narrow"/>
                        </a:rPr>
                        <a:t>ИЛИ</a:t>
                      </a:r>
                    </a:p>
                  </a:txBody>
                  <a:tcPr marL="0" marR="0" marT="0" marB="0">
                    <a:solidFill>
                      <a:srgbClr val="EFEBEA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>
                        <a:lnSpc>
                          <a:spcPts val="1920"/>
                        </a:lnSpc>
                      </a:pPr>
                      <a:r>
                        <a:rPr lang="ru" sz="1300" dirty="0">
                          <a:latin typeface="Arial Narrow"/>
                        </a:rPr>
                        <a:t>1 контракта (договора) по 44-ФЗ или 223-ФЗ на выполнение работ по ремонту, содержанию автомобильных дорог</a:t>
                      </a:r>
                    </a:p>
                  </a:txBody>
                  <a:tcPr marL="0" marR="0" marT="0" marB="0" anchor="b">
                    <a:solidFill>
                      <a:srgbClr val="EFEB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910">
                <a:tc gridSpan="3">
                  <a:txBody>
                    <a:bodyPr/>
                    <a:lstStyle/>
                    <a:p>
                      <a:pPr indent="0" algn="ctr"/>
                      <a:r>
                        <a:rPr lang="ru" sz="1300">
                          <a:latin typeface="Arial Narrow"/>
                        </a:rPr>
                        <a:t>С учетом правопреемства</a:t>
                      </a:r>
                    </a:p>
                  </a:txBody>
                  <a:tcPr marL="0" marR="0" marT="0" marB="0" anchor="b">
                    <a:solidFill>
                      <a:srgbClr val="D7D7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sz="180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18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910">
                <a:tc gridSpan="3">
                  <a:txBody>
                    <a:bodyPr/>
                    <a:lstStyle/>
                    <a:p>
                      <a:pPr indent="0" algn="ctr"/>
                      <a:r>
                        <a:rPr lang="ru" sz="1300" dirty="0">
                          <a:latin typeface="Arial Narrow"/>
                        </a:rPr>
                        <a:t>Цена контракта &gt; 20% НМЦК</a:t>
                      </a:r>
                    </a:p>
                  </a:txBody>
                  <a:tcPr marL="0" marR="0" marT="0" marB="0">
                    <a:solidFill>
                      <a:srgbClr val="EFEB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sz="180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18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0023">
                <a:tc>
                  <a:txBody>
                    <a:bodyPr/>
                    <a:lstStyle/>
                    <a:p>
                      <a:pPr marL="393700" marR="863600" indent="-279400">
                        <a:lnSpc>
                          <a:spcPts val="1944"/>
                        </a:lnSpc>
                      </a:pPr>
                      <a:r>
                        <a:rPr lang="ru" sz="1300">
                          <a:latin typeface="Arial Narrow"/>
                        </a:rPr>
                        <a:t>□ копия исполненного контракта (договора);</a:t>
                      </a:r>
                    </a:p>
                  </a:txBody>
                  <a:tcPr marL="0" marR="0" marT="0" marB="0"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endParaRPr sz="3800"/>
                    </a:p>
                  </a:txBody>
                  <a:tcPr marL="0" marR="0" marT="0" marB="0"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355600" indent="-254000">
                        <a:lnSpc>
                          <a:spcPts val="1920"/>
                        </a:lnSpc>
                      </a:pPr>
                      <a:r>
                        <a:rPr lang="ru" sz="1300">
                          <a:latin typeface="Arial Narrow"/>
                        </a:rPr>
                        <a:t>□ копия исполненного контракта (договора) из реестра контрактов в ЕИС (реестра договоров в ЕИС);</a:t>
                      </a:r>
                    </a:p>
                  </a:txBody>
                  <a:tcPr marL="0" marR="0" marT="0" marB="0"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7715">
                <a:tc rowSpan="2">
                  <a:txBody>
                    <a:bodyPr/>
                    <a:lstStyle/>
                    <a:p>
                      <a:pPr marL="114300" indent="0" algn="just">
                        <a:lnSpc>
                          <a:spcPts val="1920"/>
                        </a:lnSpc>
                      </a:pPr>
                      <a:r>
                        <a:rPr lang="ru" sz="1300" dirty="0">
                          <a:latin typeface="Arial Narrow"/>
                        </a:rPr>
                        <a:t>□    копия акта (актов) выполненных работ;</a:t>
                      </a:r>
                    </a:p>
                    <a:p>
                      <a:pPr marL="393700" indent="-279400">
                        <a:lnSpc>
                          <a:spcPts val="1920"/>
                        </a:lnSpc>
                      </a:pPr>
                      <a:r>
                        <a:rPr lang="ru" sz="1300" dirty="0">
                          <a:latin typeface="Arial Narrow"/>
                        </a:rPr>
                        <a:t>□    копия разрешения на ввод объекта капитального</a:t>
                      </a:r>
                      <a:r>
                        <a:rPr lang="en-US" sz="1300" dirty="0">
                          <a:latin typeface="Arial Narrow"/>
                        </a:rPr>
                        <a:t> </a:t>
                      </a:r>
                      <a:r>
                        <a:rPr lang="ru" sz="1300" dirty="0">
                          <a:latin typeface="Arial Narrow"/>
                        </a:rPr>
                        <a:t>строительства в эксплуатацию</a:t>
                      </a:r>
                    </a:p>
                  </a:txBody>
                  <a:tcPr marL="0" marR="0" marT="0" marB="0" anchor="b">
                    <a:solidFill>
                      <a:srgbClr val="D7D7D7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sz="2400"/>
                    </a:p>
                  </a:txBody>
                  <a:tcPr marL="0" marR="0" marT="0" marB="0"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355600" indent="-254000"/>
                      <a:r>
                        <a:rPr lang="ru" sz="1300">
                          <a:latin typeface="Arial Narrow"/>
                        </a:rPr>
                        <a:t>□ копия акта (актов) выполненных работ</a:t>
                      </a:r>
                    </a:p>
                  </a:txBody>
                  <a:tcPr marL="0" marR="0" marT="0" marB="0" anchor="ctr"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6149">
                <a:tc vMerge="1">
                  <a:txBody>
                    <a:bodyPr/>
                    <a:lstStyle/>
                    <a:p>
                      <a:endParaRPr sz="2900"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sz="29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14300" indent="0" algn="ctr">
                        <a:lnSpc>
                          <a:spcPts val="1944"/>
                        </a:lnSpc>
                      </a:pPr>
                      <a:r>
                        <a:rPr lang="ru" sz="1300" dirty="0">
                          <a:solidFill>
                            <a:srgbClr val="D1282E"/>
                          </a:solidFill>
                          <a:latin typeface="Arial Narrow"/>
                        </a:rPr>
                        <a:t>| </a:t>
                      </a:r>
                      <a:r>
                        <a:rPr lang="ru" sz="1300" i="1" dirty="0">
                          <a:latin typeface="Arial Narrow"/>
                        </a:rPr>
                        <a:t>ДАТА ПОДПИСАНИЯ - не ранее чем </a:t>
                      </a:r>
                      <a:r>
                        <a:rPr lang="ru" sz="1300" b="1" i="1" dirty="0">
                          <a:solidFill>
                            <a:srgbClr val="D1282E"/>
                          </a:solidFill>
                          <a:latin typeface="Arial Narrow"/>
                        </a:rPr>
                        <a:t>за 5 лет </a:t>
                      </a:r>
                      <a:r>
                        <a:rPr lang="ru" sz="1300" i="1" dirty="0">
                          <a:latin typeface="Arial Narrow"/>
                        </a:rPr>
                        <a:t>до даты окончания срока подачи заявок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40527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677" y="0"/>
            <a:ext cx="12560060" cy="7065034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550155" y="343947"/>
            <a:ext cx="10117845" cy="716384"/>
          </a:xfrm>
        </p:spPr>
        <p:txBody>
          <a:bodyPr>
            <a:noAutofit/>
          </a:bodyPr>
          <a:lstStyle/>
          <a:p>
            <a:pPr marR="462788">
              <a:lnSpc>
                <a:spcPts val="3840"/>
              </a:lnSpc>
              <a:spcAft>
                <a:spcPts val="630"/>
              </a:spcAft>
            </a:pPr>
            <a:r>
              <a:rPr lang="ru-RU" sz="2800" b="1" spc="-100" dirty="0">
                <a:solidFill>
                  <a:srgbClr val="526DB0"/>
                </a:solidFill>
                <a:latin typeface="Arial Narrow"/>
              </a:rPr>
              <a:t>Общие изменения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54325" y="5621953"/>
            <a:ext cx="313944" cy="11277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5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4418" y="1403743"/>
            <a:ext cx="1096316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Выполнение работ по КАПИТАЛЬНОМУ РЕМОНТУ объекта капитального строительства (ЗА ИСКЛЮЧЕНИЕМ ЛИНЕЙНОГО ОБЪЕКТА), если НМЦК: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   для обеспечения федеральных нужд &gt;10 млн. рублей,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   для обеспечения нужд субъектов РФ &gt; 5 млн. рублей,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   для обеспечения муниципальных нужд &gt; 5 млн. рублей.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наличие за последние </a:t>
            </a: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лет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 даты подачи заявки опыта исполнения: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609077" y="6396925"/>
            <a:ext cx="29482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П. 2.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4</a:t>
            </a:r>
            <a:r>
              <a:rPr kumimoji="0" lang="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Приложения №1 к ПП 99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530293" y="3004181"/>
          <a:ext cx="6999608" cy="3416907"/>
        </p:xfrm>
        <a:graphic>
          <a:graphicData uri="http://schemas.openxmlformats.org/drawingml/2006/table">
            <a:tbl>
              <a:tblPr/>
              <a:tblGrid>
                <a:gridCol w="3136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24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207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1056">
                <a:tc>
                  <a:txBody>
                    <a:bodyPr/>
                    <a:lstStyle/>
                    <a:p>
                      <a:pPr marL="114300" indent="0">
                        <a:lnSpc>
                          <a:spcPts val="1920"/>
                        </a:lnSpc>
                      </a:pPr>
                      <a:r>
                        <a:rPr lang="ru-RU" sz="1300" dirty="0">
                          <a:latin typeface="Arial Narrow"/>
                        </a:rPr>
                        <a:t>1 контракта (договора) на выполнение работ по строительству, реконструкции объекта капитального строительства (за исключением линейного объекта)</a:t>
                      </a:r>
                    </a:p>
                  </a:txBody>
                  <a:tcPr marL="0" marR="0" marT="0" marB="0" anchor="b">
                    <a:solidFill>
                      <a:srgbClr val="EFEBEA"/>
                    </a:solidFill>
                  </a:tcPr>
                </a:tc>
                <a:tc>
                  <a:txBody>
                    <a:bodyPr/>
                    <a:lstStyle/>
                    <a:p>
                      <a:pPr marL="152400" indent="0"/>
                      <a:r>
                        <a:rPr lang="ru" sz="1300">
                          <a:latin typeface="Arial Narrow"/>
                        </a:rPr>
                        <a:t>ИЛИ</a:t>
                      </a:r>
                    </a:p>
                  </a:txBody>
                  <a:tcPr marL="0" marR="0" marT="0" marB="0">
                    <a:solidFill>
                      <a:srgbClr val="EFEBEA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>
                        <a:lnSpc>
                          <a:spcPts val="1920"/>
                        </a:lnSpc>
                      </a:pPr>
                      <a:r>
                        <a:rPr lang="ru-RU" sz="1300" dirty="0">
                          <a:latin typeface="Arial Narrow"/>
                        </a:rPr>
                        <a:t>1 контракта (договора) по 44-ФЗ или 223-ФЗ на выполнение работ по капитальному ремонту объекта капитального строительства (за исключением линейного объекта)</a:t>
                      </a:r>
                    </a:p>
                  </a:txBody>
                  <a:tcPr marL="0" marR="0" marT="0" marB="0" anchor="b">
                    <a:solidFill>
                      <a:srgbClr val="EFEB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910">
                <a:tc gridSpan="3">
                  <a:txBody>
                    <a:bodyPr/>
                    <a:lstStyle/>
                    <a:p>
                      <a:pPr indent="0" algn="ctr"/>
                      <a:r>
                        <a:rPr lang="ru" sz="1300">
                          <a:latin typeface="Arial Narrow"/>
                        </a:rPr>
                        <a:t>С учетом правопреемства</a:t>
                      </a:r>
                    </a:p>
                  </a:txBody>
                  <a:tcPr marL="0" marR="0" marT="0" marB="0" anchor="b">
                    <a:solidFill>
                      <a:srgbClr val="D7D7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sz="180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18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910">
                <a:tc gridSpan="3">
                  <a:txBody>
                    <a:bodyPr/>
                    <a:lstStyle/>
                    <a:p>
                      <a:pPr indent="0" algn="ctr"/>
                      <a:r>
                        <a:rPr lang="ru" sz="1300" dirty="0">
                          <a:latin typeface="Arial Narrow"/>
                        </a:rPr>
                        <a:t>Цена контракта &gt; 20% НМЦК</a:t>
                      </a:r>
                    </a:p>
                  </a:txBody>
                  <a:tcPr marL="0" marR="0" marT="0" marB="0">
                    <a:solidFill>
                      <a:srgbClr val="EFEB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sz="180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18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0023">
                <a:tc>
                  <a:txBody>
                    <a:bodyPr/>
                    <a:lstStyle/>
                    <a:p>
                      <a:pPr marL="393700" marR="863600" indent="-279400">
                        <a:lnSpc>
                          <a:spcPts val="1944"/>
                        </a:lnSpc>
                      </a:pPr>
                      <a:r>
                        <a:rPr lang="ru" sz="1300">
                          <a:latin typeface="Arial Narrow"/>
                        </a:rPr>
                        <a:t>□ копия исполненного контракта (договора);</a:t>
                      </a:r>
                    </a:p>
                  </a:txBody>
                  <a:tcPr marL="0" marR="0" marT="0" marB="0"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endParaRPr sz="3800"/>
                    </a:p>
                  </a:txBody>
                  <a:tcPr marL="0" marR="0" marT="0" marB="0"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355600" indent="-254000">
                        <a:lnSpc>
                          <a:spcPts val="1920"/>
                        </a:lnSpc>
                      </a:pPr>
                      <a:r>
                        <a:rPr lang="ru" sz="1300">
                          <a:latin typeface="Arial Narrow"/>
                        </a:rPr>
                        <a:t>□ копия исполненного контракта (договора) из реестра контрактов в ЕИС (реестра договоров в ЕИС);</a:t>
                      </a:r>
                    </a:p>
                  </a:txBody>
                  <a:tcPr marL="0" marR="0" marT="0" marB="0"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7715">
                <a:tc rowSpan="2">
                  <a:txBody>
                    <a:bodyPr/>
                    <a:lstStyle/>
                    <a:p>
                      <a:pPr marL="114300" indent="0" algn="just">
                        <a:lnSpc>
                          <a:spcPts val="1920"/>
                        </a:lnSpc>
                      </a:pPr>
                      <a:r>
                        <a:rPr lang="ru" sz="1300" dirty="0">
                          <a:latin typeface="Arial Narrow"/>
                        </a:rPr>
                        <a:t>□    копия акта (актов) выполненных работ;</a:t>
                      </a:r>
                    </a:p>
                    <a:p>
                      <a:pPr marL="393700" indent="-279400">
                        <a:lnSpc>
                          <a:spcPts val="1920"/>
                        </a:lnSpc>
                      </a:pPr>
                      <a:r>
                        <a:rPr lang="ru" sz="1300" dirty="0">
                          <a:latin typeface="Arial Narrow"/>
                        </a:rPr>
                        <a:t>□    копия разрешения на ввод объекта капитального</a:t>
                      </a:r>
                      <a:r>
                        <a:rPr lang="en-US" sz="1300" dirty="0">
                          <a:latin typeface="Arial Narrow"/>
                        </a:rPr>
                        <a:t> </a:t>
                      </a:r>
                      <a:r>
                        <a:rPr lang="ru" sz="1300" dirty="0">
                          <a:latin typeface="Arial Narrow"/>
                        </a:rPr>
                        <a:t>строительства в эксплуатацию</a:t>
                      </a:r>
                    </a:p>
                  </a:txBody>
                  <a:tcPr marL="0" marR="0" marT="0" marB="0" anchor="b">
                    <a:solidFill>
                      <a:srgbClr val="D7D7D7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sz="2400"/>
                    </a:p>
                  </a:txBody>
                  <a:tcPr marL="0" marR="0" marT="0" marB="0"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355600" indent="-254000"/>
                      <a:r>
                        <a:rPr lang="ru" sz="1300">
                          <a:latin typeface="Arial Narrow"/>
                        </a:rPr>
                        <a:t>□ копия акта (актов) выполненных работ</a:t>
                      </a:r>
                    </a:p>
                  </a:txBody>
                  <a:tcPr marL="0" marR="0" marT="0" marB="0" anchor="ctr"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6149">
                <a:tc vMerge="1">
                  <a:txBody>
                    <a:bodyPr/>
                    <a:lstStyle/>
                    <a:p>
                      <a:endParaRPr sz="2900"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sz="29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14300" indent="0" algn="ctr">
                        <a:lnSpc>
                          <a:spcPts val="1944"/>
                        </a:lnSpc>
                      </a:pPr>
                      <a:r>
                        <a:rPr lang="ru" sz="1300" dirty="0">
                          <a:solidFill>
                            <a:srgbClr val="D1282E"/>
                          </a:solidFill>
                          <a:latin typeface="Arial Narrow"/>
                        </a:rPr>
                        <a:t>| </a:t>
                      </a:r>
                      <a:r>
                        <a:rPr lang="ru" sz="1300" i="1" dirty="0">
                          <a:latin typeface="Arial Narrow"/>
                        </a:rPr>
                        <a:t>ДАТА ПОДПИСАНИЯ - не ранее чем </a:t>
                      </a:r>
                      <a:r>
                        <a:rPr lang="ru" sz="1300" b="1" i="1" dirty="0">
                          <a:solidFill>
                            <a:srgbClr val="D1282E"/>
                          </a:solidFill>
                          <a:latin typeface="Arial Narrow"/>
                        </a:rPr>
                        <a:t>за 5 лет </a:t>
                      </a:r>
                      <a:r>
                        <a:rPr lang="ru" sz="1300" i="1" dirty="0">
                          <a:latin typeface="Arial Narrow"/>
                        </a:rPr>
                        <a:t>до даты окончания срока подачи заявок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21251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677" y="0"/>
            <a:ext cx="12560060" cy="7065034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550155" y="343947"/>
            <a:ext cx="10117845" cy="716384"/>
          </a:xfrm>
        </p:spPr>
        <p:txBody>
          <a:bodyPr>
            <a:noAutofit/>
          </a:bodyPr>
          <a:lstStyle/>
          <a:p>
            <a:pPr marR="462788">
              <a:lnSpc>
                <a:spcPts val="3840"/>
              </a:lnSpc>
              <a:spcAft>
                <a:spcPts val="630"/>
              </a:spcAft>
            </a:pPr>
            <a:r>
              <a:rPr lang="ru-RU" sz="2800" b="1" spc="-100" dirty="0">
                <a:solidFill>
                  <a:srgbClr val="526DB0"/>
                </a:solidFill>
                <a:latin typeface="Arial Narrow"/>
              </a:rPr>
              <a:t>Общие изменения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54325" y="5621953"/>
            <a:ext cx="313944" cy="11277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5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4418" y="1403743"/>
            <a:ext cx="109631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Выполнение работ по КАПИТАЛЬНОМУ РЕМОНТУ ЛИНЕЙНОГО ОБЪЕКТА, если НМЦК: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   для обеспечения федеральных нужд &gt;10 млн. рублей,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   для обеспечения нужд субъектов РФ &gt; 5 млн. рублей,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   для обеспечения муниципальных нужд &gt; 5 млн. рублей.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наличие за последние </a:t>
            </a: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лет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 даты подачи заявки опыта исполнения: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609077" y="6396925"/>
            <a:ext cx="29482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П. 2.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5</a:t>
            </a:r>
            <a:r>
              <a:rPr kumimoji="0" lang="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Приложения №1 к ПП 99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530293" y="3004181"/>
          <a:ext cx="6999608" cy="3212763"/>
        </p:xfrm>
        <a:graphic>
          <a:graphicData uri="http://schemas.openxmlformats.org/drawingml/2006/table">
            <a:tbl>
              <a:tblPr/>
              <a:tblGrid>
                <a:gridCol w="3136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24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207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1056">
                <a:tc>
                  <a:txBody>
                    <a:bodyPr/>
                    <a:lstStyle/>
                    <a:p>
                      <a:pPr marL="114300" indent="0">
                        <a:lnSpc>
                          <a:spcPts val="1920"/>
                        </a:lnSpc>
                      </a:pPr>
                      <a:r>
                        <a:rPr lang="ru-RU" sz="1300" dirty="0">
                          <a:latin typeface="Arial Narrow"/>
                        </a:rPr>
                        <a:t>1 контракта (договора) на выполнение работ по строительству, реконструкции линейного объекта</a:t>
                      </a:r>
                    </a:p>
                  </a:txBody>
                  <a:tcPr marL="0" marR="0" marT="0" marB="0" anchor="b">
                    <a:solidFill>
                      <a:srgbClr val="EFEBEA"/>
                    </a:solidFill>
                  </a:tcPr>
                </a:tc>
                <a:tc>
                  <a:txBody>
                    <a:bodyPr/>
                    <a:lstStyle/>
                    <a:p>
                      <a:pPr marL="152400" indent="0"/>
                      <a:r>
                        <a:rPr lang="ru" sz="1300">
                          <a:latin typeface="Arial Narrow"/>
                        </a:rPr>
                        <a:t>ИЛИ</a:t>
                      </a:r>
                    </a:p>
                  </a:txBody>
                  <a:tcPr marL="0" marR="0" marT="0" marB="0">
                    <a:solidFill>
                      <a:srgbClr val="EFEBEA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>
                        <a:lnSpc>
                          <a:spcPts val="1920"/>
                        </a:lnSpc>
                      </a:pPr>
                      <a:r>
                        <a:rPr lang="ru-RU" sz="1300" dirty="0">
                          <a:latin typeface="Arial Narrow"/>
                        </a:rPr>
                        <a:t>1 контракта (договора) по 44-ФЗ или 223-ФЗ на выполнение работ по капитальному ремонту линейного объекта</a:t>
                      </a:r>
                    </a:p>
                  </a:txBody>
                  <a:tcPr marL="0" marR="0" marT="0" marB="0" anchor="b">
                    <a:solidFill>
                      <a:srgbClr val="EFEB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910">
                <a:tc gridSpan="3">
                  <a:txBody>
                    <a:bodyPr/>
                    <a:lstStyle/>
                    <a:p>
                      <a:pPr indent="0" algn="ctr"/>
                      <a:r>
                        <a:rPr lang="ru" sz="1300" dirty="0">
                          <a:latin typeface="Arial Narrow"/>
                        </a:rPr>
                        <a:t>С учетом правопреемства</a:t>
                      </a:r>
                    </a:p>
                  </a:txBody>
                  <a:tcPr marL="0" marR="0" marT="0" marB="0" anchor="b">
                    <a:solidFill>
                      <a:srgbClr val="D7D7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sz="180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18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910">
                <a:tc gridSpan="3">
                  <a:txBody>
                    <a:bodyPr/>
                    <a:lstStyle/>
                    <a:p>
                      <a:pPr indent="0" algn="ctr"/>
                      <a:r>
                        <a:rPr lang="ru" sz="1300" dirty="0">
                          <a:latin typeface="Arial Narrow"/>
                        </a:rPr>
                        <a:t>Цена контракта &gt; 20% НМЦК</a:t>
                      </a:r>
                    </a:p>
                  </a:txBody>
                  <a:tcPr marL="0" marR="0" marT="0" marB="0">
                    <a:solidFill>
                      <a:srgbClr val="EFEB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sz="180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18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0023">
                <a:tc>
                  <a:txBody>
                    <a:bodyPr/>
                    <a:lstStyle/>
                    <a:p>
                      <a:pPr marL="393700" marR="863600" indent="-279400">
                        <a:lnSpc>
                          <a:spcPts val="1944"/>
                        </a:lnSpc>
                      </a:pPr>
                      <a:r>
                        <a:rPr lang="ru" sz="1300">
                          <a:latin typeface="Arial Narrow"/>
                        </a:rPr>
                        <a:t>□ копия исполненного контракта (договора);</a:t>
                      </a:r>
                    </a:p>
                  </a:txBody>
                  <a:tcPr marL="0" marR="0" marT="0" marB="0"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endParaRPr sz="3800" dirty="0"/>
                    </a:p>
                  </a:txBody>
                  <a:tcPr marL="0" marR="0" marT="0" marB="0"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355600" indent="-254000">
                        <a:lnSpc>
                          <a:spcPts val="1920"/>
                        </a:lnSpc>
                      </a:pPr>
                      <a:r>
                        <a:rPr lang="ru" sz="1300">
                          <a:latin typeface="Arial Narrow"/>
                        </a:rPr>
                        <a:t>□ копия исполненного контракта (договора) из реестра контрактов в ЕИС (реестра договоров в ЕИС);</a:t>
                      </a:r>
                    </a:p>
                  </a:txBody>
                  <a:tcPr marL="0" marR="0" marT="0" marB="0"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7715">
                <a:tc rowSpan="2">
                  <a:txBody>
                    <a:bodyPr/>
                    <a:lstStyle/>
                    <a:p>
                      <a:pPr marL="114300" indent="0" algn="just">
                        <a:lnSpc>
                          <a:spcPts val="1920"/>
                        </a:lnSpc>
                      </a:pPr>
                      <a:r>
                        <a:rPr lang="ru" sz="1300" dirty="0">
                          <a:latin typeface="Arial Narrow"/>
                        </a:rPr>
                        <a:t>□    копия акта (актов) выполненных работ;</a:t>
                      </a:r>
                    </a:p>
                    <a:p>
                      <a:pPr marL="393700" indent="-279400">
                        <a:lnSpc>
                          <a:spcPts val="1920"/>
                        </a:lnSpc>
                      </a:pPr>
                      <a:r>
                        <a:rPr lang="ru" sz="1300" dirty="0">
                          <a:latin typeface="Arial Narrow"/>
                        </a:rPr>
                        <a:t>□    копия разрешения на ввод объекта капитального</a:t>
                      </a:r>
                      <a:r>
                        <a:rPr lang="en-US" sz="1300" dirty="0">
                          <a:latin typeface="Arial Narrow"/>
                        </a:rPr>
                        <a:t> </a:t>
                      </a:r>
                      <a:r>
                        <a:rPr lang="ru" sz="1300" dirty="0">
                          <a:latin typeface="Arial Narrow"/>
                        </a:rPr>
                        <a:t>строительства в эксплуатацию</a:t>
                      </a:r>
                    </a:p>
                  </a:txBody>
                  <a:tcPr marL="0" marR="0" marT="0" marB="0" anchor="b">
                    <a:solidFill>
                      <a:srgbClr val="D7D7D7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sz="2400" dirty="0"/>
                    </a:p>
                  </a:txBody>
                  <a:tcPr marL="0" marR="0" marT="0" marB="0"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355600" indent="-254000"/>
                      <a:r>
                        <a:rPr lang="ru" sz="1300" dirty="0">
                          <a:latin typeface="Arial Narrow"/>
                        </a:rPr>
                        <a:t>□ копия акта (актов) выполненных работ</a:t>
                      </a:r>
                    </a:p>
                  </a:txBody>
                  <a:tcPr marL="0" marR="0" marT="0" marB="0" anchor="ctr"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6149">
                <a:tc vMerge="1">
                  <a:txBody>
                    <a:bodyPr/>
                    <a:lstStyle/>
                    <a:p>
                      <a:endParaRPr sz="2900"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sz="29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14300" indent="0" algn="ctr">
                        <a:lnSpc>
                          <a:spcPts val="1944"/>
                        </a:lnSpc>
                      </a:pPr>
                      <a:r>
                        <a:rPr lang="ru" sz="1300" dirty="0">
                          <a:solidFill>
                            <a:srgbClr val="D1282E"/>
                          </a:solidFill>
                          <a:latin typeface="Arial Narrow"/>
                        </a:rPr>
                        <a:t>| </a:t>
                      </a:r>
                      <a:r>
                        <a:rPr lang="ru" sz="1300" i="1" dirty="0">
                          <a:latin typeface="Arial Narrow"/>
                        </a:rPr>
                        <a:t>ДАТА ПОДПИСАНИЯ - не ранее чем </a:t>
                      </a:r>
                      <a:r>
                        <a:rPr lang="ru" sz="1300" b="1" i="1" dirty="0">
                          <a:solidFill>
                            <a:srgbClr val="D1282E"/>
                          </a:solidFill>
                          <a:latin typeface="Arial Narrow"/>
                        </a:rPr>
                        <a:t>за 5 лет </a:t>
                      </a:r>
                      <a:r>
                        <a:rPr lang="ru" sz="1300" i="1" dirty="0">
                          <a:latin typeface="Arial Narrow"/>
                        </a:rPr>
                        <a:t>до даты окончания срока подачи заявок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45770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677" y="0"/>
            <a:ext cx="12560060" cy="7065034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550155" y="343947"/>
            <a:ext cx="10117845" cy="716384"/>
          </a:xfrm>
        </p:spPr>
        <p:txBody>
          <a:bodyPr>
            <a:noAutofit/>
          </a:bodyPr>
          <a:lstStyle/>
          <a:p>
            <a:pPr marR="462788">
              <a:lnSpc>
                <a:spcPts val="3840"/>
              </a:lnSpc>
              <a:spcAft>
                <a:spcPts val="630"/>
              </a:spcAft>
            </a:pPr>
            <a:r>
              <a:rPr lang="ru-RU" sz="2800" b="1" spc="-100" dirty="0">
                <a:solidFill>
                  <a:srgbClr val="526DB0"/>
                </a:solidFill>
                <a:latin typeface="Arial Narrow"/>
              </a:rPr>
              <a:t>Общие изменения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54325" y="5621953"/>
            <a:ext cx="313944" cy="11277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5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4418" y="1403743"/>
            <a:ext cx="1096316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Выполнение работ по СНОСУ ОБЪЕКТА КАПИТАЛЬНОГО СТРОИТЕЛЬСТВА (В ТОМ ЧИСЛЕ ЛИНЕЙНОГО ОБЪЕКТА), если НМЦК: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   для обеспечения федеральных нужд &gt;10 млн. рублей,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   для обеспечения нужд субъектов РФ &gt; 5 млн. рублей,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   для обеспечения муниципальных нужд &gt; 5 млн. рублей.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наличие за последние </a:t>
            </a: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лет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 даты подачи заявки опыта исполнения: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609077" y="6396925"/>
            <a:ext cx="29482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П. 2.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6</a:t>
            </a:r>
            <a:r>
              <a:rPr kumimoji="0" lang="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Приложения №1 к ПП 99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530293" y="3004181"/>
          <a:ext cx="6999608" cy="3416907"/>
        </p:xfrm>
        <a:graphic>
          <a:graphicData uri="http://schemas.openxmlformats.org/drawingml/2006/table">
            <a:tbl>
              <a:tblPr/>
              <a:tblGrid>
                <a:gridCol w="3136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24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207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1056">
                <a:tc>
                  <a:txBody>
                    <a:bodyPr/>
                    <a:lstStyle/>
                    <a:p>
                      <a:pPr marL="114300" indent="0">
                        <a:lnSpc>
                          <a:spcPts val="1920"/>
                        </a:lnSpc>
                      </a:pPr>
                      <a:r>
                        <a:rPr lang="ru-RU" sz="1300" dirty="0">
                          <a:latin typeface="Arial Narrow"/>
                        </a:rPr>
                        <a:t>1 контракта (договора) на выполнение работ по строительству, реконструкции объекта капитального строительства (в том числе линейного объекта)</a:t>
                      </a:r>
                    </a:p>
                  </a:txBody>
                  <a:tcPr marL="0" marR="0" marT="0" marB="0" anchor="b">
                    <a:solidFill>
                      <a:srgbClr val="EFEBEA"/>
                    </a:solidFill>
                  </a:tcPr>
                </a:tc>
                <a:tc>
                  <a:txBody>
                    <a:bodyPr/>
                    <a:lstStyle/>
                    <a:p>
                      <a:pPr marL="152400" indent="0"/>
                      <a:r>
                        <a:rPr lang="ru" sz="1300">
                          <a:latin typeface="Arial Narrow"/>
                        </a:rPr>
                        <a:t>ИЛИ</a:t>
                      </a:r>
                    </a:p>
                  </a:txBody>
                  <a:tcPr marL="0" marR="0" marT="0" marB="0">
                    <a:solidFill>
                      <a:srgbClr val="EFEBEA"/>
                    </a:solidFill>
                  </a:tcPr>
                </a:tc>
                <a:tc>
                  <a:txBody>
                    <a:bodyPr/>
                    <a:lstStyle/>
                    <a:p>
                      <a:pPr marL="101600" indent="0">
                        <a:lnSpc>
                          <a:spcPts val="1920"/>
                        </a:lnSpc>
                      </a:pPr>
                      <a:r>
                        <a:rPr lang="ru-RU" sz="1300" dirty="0">
                          <a:latin typeface="Arial Narrow"/>
                        </a:rPr>
                        <a:t>1 контракта (договора) по 44-ФЗ или 223-ФЗ на выполнение работ по сносу объекта капитального строительства (в том числе линейного объекта</a:t>
                      </a:r>
                    </a:p>
                  </a:txBody>
                  <a:tcPr marL="0" marR="0" marT="0" marB="0" anchor="b">
                    <a:solidFill>
                      <a:srgbClr val="EFEB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910">
                <a:tc gridSpan="3">
                  <a:txBody>
                    <a:bodyPr/>
                    <a:lstStyle/>
                    <a:p>
                      <a:pPr indent="0" algn="ctr"/>
                      <a:r>
                        <a:rPr lang="ru" sz="1300" dirty="0">
                          <a:latin typeface="Arial Narrow"/>
                        </a:rPr>
                        <a:t>С учетом правопреемства</a:t>
                      </a:r>
                    </a:p>
                  </a:txBody>
                  <a:tcPr marL="0" marR="0" marT="0" marB="0" anchor="b">
                    <a:solidFill>
                      <a:srgbClr val="D7D7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sz="180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18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910">
                <a:tc gridSpan="3">
                  <a:txBody>
                    <a:bodyPr/>
                    <a:lstStyle/>
                    <a:p>
                      <a:pPr indent="0" algn="ctr"/>
                      <a:r>
                        <a:rPr lang="ru" sz="1300" dirty="0">
                          <a:latin typeface="Arial Narrow"/>
                        </a:rPr>
                        <a:t>Цена контракта &gt; 20% НМЦК</a:t>
                      </a:r>
                    </a:p>
                  </a:txBody>
                  <a:tcPr marL="0" marR="0" marT="0" marB="0">
                    <a:solidFill>
                      <a:srgbClr val="EFEB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sz="180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180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0023">
                <a:tc>
                  <a:txBody>
                    <a:bodyPr/>
                    <a:lstStyle/>
                    <a:p>
                      <a:pPr marL="393700" marR="863600" indent="-279400">
                        <a:lnSpc>
                          <a:spcPts val="1944"/>
                        </a:lnSpc>
                      </a:pPr>
                      <a:r>
                        <a:rPr lang="ru" sz="1300">
                          <a:latin typeface="Arial Narrow"/>
                        </a:rPr>
                        <a:t>□ копия исполненного контракта (договора);</a:t>
                      </a:r>
                    </a:p>
                  </a:txBody>
                  <a:tcPr marL="0" marR="0" marT="0" marB="0"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endParaRPr sz="3800" dirty="0"/>
                    </a:p>
                  </a:txBody>
                  <a:tcPr marL="0" marR="0" marT="0" marB="0"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355600" indent="-254000">
                        <a:lnSpc>
                          <a:spcPts val="1920"/>
                        </a:lnSpc>
                      </a:pPr>
                      <a:r>
                        <a:rPr lang="ru" sz="1300">
                          <a:latin typeface="Arial Narrow"/>
                        </a:rPr>
                        <a:t>□ копия исполненного контракта (договора) из реестра контрактов в ЕИС (реестра договоров в ЕИС);</a:t>
                      </a:r>
                    </a:p>
                  </a:txBody>
                  <a:tcPr marL="0" marR="0" marT="0" marB="0"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7715">
                <a:tc rowSpan="2">
                  <a:txBody>
                    <a:bodyPr/>
                    <a:lstStyle/>
                    <a:p>
                      <a:pPr marL="114300" indent="0" algn="just">
                        <a:lnSpc>
                          <a:spcPts val="1920"/>
                        </a:lnSpc>
                      </a:pPr>
                      <a:r>
                        <a:rPr lang="ru" sz="1300" dirty="0">
                          <a:latin typeface="Arial Narrow"/>
                        </a:rPr>
                        <a:t>□    копия акта (актов) выполненных работ;</a:t>
                      </a:r>
                    </a:p>
                    <a:p>
                      <a:pPr marL="393700" indent="-279400">
                        <a:lnSpc>
                          <a:spcPts val="1920"/>
                        </a:lnSpc>
                      </a:pPr>
                      <a:r>
                        <a:rPr lang="ru" sz="1300" dirty="0">
                          <a:latin typeface="Arial Narrow"/>
                        </a:rPr>
                        <a:t>□    копия разрешения на ввод объекта капитального</a:t>
                      </a:r>
                      <a:r>
                        <a:rPr lang="en-US" sz="1300" dirty="0">
                          <a:latin typeface="Arial Narrow"/>
                        </a:rPr>
                        <a:t> </a:t>
                      </a:r>
                      <a:r>
                        <a:rPr lang="ru" sz="1300" dirty="0">
                          <a:latin typeface="Arial Narrow"/>
                        </a:rPr>
                        <a:t>строительства в эксплуатацию</a:t>
                      </a:r>
                    </a:p>
                  </a:txBody>
                  <a:tcPr marL="0" marR="0" marT="0" marB="0" anchor="b">
                    <a:solidFill>
                      <a:srgbClr val="D7D7D7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sz="2400" dirty="0"/>
                    </a:p>
                  </a:txBody>
                  <a:tcPr marL="0" marR="0" marT="0" marB="0"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marL="355600" indent="-254000"/>
                      <a:r>
                        <a:rPr lang="ru" sz="1300" dirty="0">
                          <a:latin typeface="Arial Narrow"/>
                        </a:rPr>
                        <a:t>□ копия акта (актов) выполненных работ</a:t>
                      </a:r>
                    </a:p>
                  </a:txBody>
                  <a:tcPr marL="0" marR="0" marT="0" marB="0" anchor="ctr"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6149">
                <a:tc vMerge="1">
                  <a:txBody>
                    <a:bodyPr/>
                    <a:lstStyle/>
                    <a:p>
                      <a:endParaRPr sz="2900"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sz="29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14300" indent="0" algn="ctr">
                        <a:lnSpc>
                          <a:spcPts val="1944"/>
                        </a:lnSpc>
                      </a:pPr>
                      <a:r>
                        <a:rPr lang="ru" sz="1300" dirty="0">
                          <a:solidFill>
                            <a:srgbClr val="D1282E"/>
                          </a:solidFill>
                          <a:latin typeface="Arial Narrow"/>
                        </a:rPr>
                        <a:t>| </a:t>
                      </a:r>
                      <a:r>
                        <a:rPr lang="ru" sz="1300" i="1" dirty="0">
                          <a:latin typeface="Arial Narrow"/>
                        </a:rPr>
                        <a:t>ДАТА ПОДПИСАНИЯ - не ранее чем </a:t>
                      </a:r>
                      <a:r>
                        <a:rPr lang="ru" sz="1300" b="1" i="1" dirty="0">
                          <a:solidFill>
                            <a:srgbClr val="D1282E"/>
                          </a:solidFill>
                          <a:latin typeface="Arial Narrow"/>
                        </a:rPr>
                        <a:t>за 5 лет </a:t>
                      </a:r>
                      <a:r>
                        <a:rPr lang="ru" sz="1300" i="1" dirty="0">
                          <a:latin typeface="Arial Narrow"/>
                        </a:rPr>
                        <a:t>до даты окончания срока подачи заявок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76283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83905" y="270234"/>
            <a:ext cx="9714452" cy="79255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+mn-lt"/>
              </a:rPr>
              <a:t>Новые требования к квалификации участников</a:t>
            </a:r>
            <a:br>
              <a:rPr lang="ru-RU" b="1" dirty="0">
                <a:latin typeface="+mn-lt"/>
              </a:rPr>
            </a:br>
            <a:r>
              <a:rPr lang="ru-RU" b="1" dirty="0">
                <a:latin typeface="+mn-lt"/>
              </a:rPr>
              <a:t>закупок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83905" y="1353636"/>
            <a:ext cx="1109626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 29 марта вступил в действие приказ Минстроя России от 21 декабря 2020 года № 810/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«Об обязательных квалификационных требованиях к участникам закупок, связанных с поставкой товаров, выполнением работ или оказанием услуг, необходимых для завершения строительства объекта незавершенного строительства или объекта инфраструктуры, права на которые переданы в порядке, предусмотренном статьями 201.15-1 - 201.15-2-1 Федерального закона от 26 октября 2002 года № 127-ФЗ «О несостоятельности (банкротстве)».⠀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83905" y="3232459"/>
            <a:ext cx="10783019" cy="70736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Теперь при осуществлении таких закупок в период с 29 марта 2021 года по 29 марта 2027 года заказчики должны устанавливать к участникам обязательные квалификационные требования:⠀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83905" y="4064323"/>
            <a:ext cx="744728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• отсутствие сведений об участнике в реестрах недобросовестных поставщиков, предусмотренных законами № 44-ФЗ и № 223-ФЗ;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• наличие за последние 5 лет до даты подачи заявки на участие в закупке опыта исполнения (с учетом правопреемства) хотя бы одного договора из вариантов, предусмотренных приказом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№ 810/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с учетом предмета осуществляемой закупки.⠀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0" r="9384"/>
          <a:stretch/>
        </p:blipFill>
        <p:spPr>
          <a:xfrm>
            <a:off x="8031192" y="4064322"/>
            <a:ext cx="2818777" cy="266909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1239209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391" y="69521"/>
            <a:ext cx="12560060" cy="7065034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550155" y="343947"/>
            <a:ext cx="10117845" cy="716384"/>
          </a:xfrm>
        </p:spPr>
        <p:txBody>
          <a:bodyPr>
            <a:noAutofit/>
          </a:bodyPr>
          <a:lstStyle/>
          <a:p>
            <a:pPr marR="462788">
              <a:lnSpc>
                <a:spcPts val="3840"/>
              </a:lnSpc>
              <a:spcAft>
                <a:spcPts val="630"/>
              </a:spcAft>
            </a:pPr>
            <a:r>
              <a:rPr lang="ru-RU" sz="2800" b="1" spc="-100" dirty="0">
                <a:solidFill>
                  <a:srgbClr val="526DB0"/>
                </a:solidFill>
                <a:latin typeface="Arial Narrow"/>
              </a:rPr>
              <a:t>Общие изменения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54325" y="5621953"/>
            <a:ext cx="313944" cy="11277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5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4418" y="1403743"/>
            <a:ext cx="1096316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Выполнение в соответствии с законодательством о градостроительной деятельности работ по ПОДГОТОВКЕ ПРОЕКТНОЙ ДОКУМЕНТАЦИИ И (ИЛИ) ВЫПОЛНЕНИЮ ИНЖЕНЕРНЫХ ИЗЫСКАНИЙ, если НМЦК: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   для обеспечения федеральных нужд &gt;10 млн. рублей,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   для обеспечения нужд субъектов РФ &gt; 5 млн. рублей,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для обеспечения муниципальных нужд &gt; 5 млн. рублей.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наличие за последние </a:t>
            </a: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лет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 даты подачи заявки на участие в закупке опыта исполнения (с учетом правопреемства) </a:t>
            </a: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одного контракта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(договора) на выполнение в соответствии с законодательством о градостроительной деятельности работ по подготовке проектной документации и (или) выполнению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инженерных изысканий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1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 </a:t>
            </a:r>
            <a:r>
              <a:rPr kumimoji="0" lang="ru-RU" sz="1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этом стоимость исполненного контракта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(договора) должна составлять: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1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Цена контракта &gt; 20% НМЦК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□ копия исполненного контракта (договора) с учетом правопреемства;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□ копия акта (актов) выполненных работ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748583" y="5463698"/>
            <a:ext cx="2586681" cy="1066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19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ДАТА ПОДПИСАНИЯ -не ранее чем за </a:t>
            </a:r>
            <a:r>
              <a:rPr kumimoji="0" lang="ru" sz="14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лет </a:t>
            </a:r>
            <a:r>
              <a:rPr kumimoji="0" lang="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 даты окончания срока подачи заявок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609077" y="6396925"/>
            <a:ext cx="29482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П. 2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.7</a:t>
            </a:r>
            <a:r>
              <a:rPr kumimoji="0" lang="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Приложения №1 к ПП 99</a:t>
            </a:r>
          </a:p>
        </p:txBody>
      </p:sp>
    </p:spTree>
    <p:extLst>
      <p:ext uri="{BB962C8B-B14F-4D97-AF65-F5344CB8AC3E}">
        <p14:creationId xmlns:p14="http://schemas.microsoft.com/office/powerpoint/2010/main" val="4627673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3340" y="69521"/>
            <a:ext cx="12560060" cy="7065034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550155" y="343947"/>
            <a:ext cx="10117845" cy="716384"/>
          </a:xfrm>
        </p:spPr>
        <p:txBody>
          <a:bodyPr>
            <a:noAutofit/>
          </a:bodyPr>
          <a:lstStyle/>
          <a:p>
            <a:pPr marR="462788">
              <a:lnSpc>
                <a:spcPts val="3840"/>
              </a:lnSpc>
              <a:spcAft>
                <a:spcPts val="630"/>
              </a:spcAft>
            </a:pPr>
            <a:r>
              <a:rPr lang="ru-RU" sz="2800" b="1" spc="-100" dirty="0">
                <a:solidFill>
                  <a:srgbClr val="526DB0"/>
                </a:solidFill>
                <a:latin typeface="Arial Narrow"/>
              </a:rPr>
              <a:t>Общие изменения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54325" y="5621953"/>
            <a:ext cx="313944" cy="11277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5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4418" y="1403743"/>
            <a:ext cx="75328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Выполнение работ по строительству и (или) реконструкции особо опасных, технически сложных, уникальных объектов кап.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стр-ва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искусственных дорожных сооружений (включенных в состав автомобильных дорог федерального, регионального или межмуниципального, местного значения), в случае если НМЦК &gt; 100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млн. рублей.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748583" y="5463698"/>
            <a:ext cx="2586681" cy="1066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ts val="19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ДАТА ПОДПИСАНИЯ -не ранее чем за </a:t>
            </a:r>
            <a:r>
              <a:rPr kumimoji="0" lang="ru" sz="14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лет </a:t>
            </a:r>
            <a:r>
              <a:rPr kumimoji="0" lang="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 даты окончания срока подачи заявок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609077" y="6396925"/>
            <a:ext cx="27895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П.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5 </a:t>
            </a:r>
            <a:r>
              <a:rPr kumimoji="0" lang="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Приложения №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2</a:t>
            </a:r>
            <a:r>
              <a:rPr kumimoji="0" lang="ru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к ПП 99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39057" y="3691255"/>
            <a:ext cx="109631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наличие за последние </a:t>
            </a: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 лет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 даты подачи заявки опыта исполнения (с учетом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правопреемства):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контракта (договора) на выполнение работ по строительству И (ИЛИ) реконструкции одного из особо опасных, технически сложных, уникальных объектов кап. строительства, искусственных дорожных сооружений (включенных в состав автомобильных дорог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фед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., рег. Или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межмуниципального, местного значения)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Цена контракта &gt; 20% НМЦК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□ копия исполненного контракта (договора);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□ копия акта (актов) выполненных работ;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□ копия разрешения на ввод объекта капитального строительства в эксплуатацию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9212538" y="1481440"/>
            <a:ext cx="1207008" cy="96926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19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Проводится конкурс с ограниченным участием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68269" y="2849701"/>
            <a:ext cx="10253957" cy="29687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19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Исключили капитальный ремонт и снос!</a:t>
            </a:r>
          </a:p>
        </p:txBody>
      </p:sp>
    </p:spTree>
    <p:extLst>
      <p:ext uri="{BB962C8B-B14F-4D97-AF65-F5344CB8AC3E}">
        <p14:creationId xmlns:p14="http://schemas.microsoft.com/office/powerpoint/2010/main" val="3630379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3331" y="228366"/>
            <a:ext cx="8064500" cy="889591"/>
          </a:xfrm>
        </p:spPr>
        <p:txBody>
          <a:bodyPr/>
          <a:lstStyle/>
          <a:p>
            <a:pPr algn="ctr"/>
            <a:r>
              <a:rPr lang="ru-RU" sz="1800" dirty="0">
                <a:solidFill>
                  <a:srgbClr val="FF0000"/>
                </a:solidFill>
              </a:rPr>
              <a:t>Способы закупок, с учетом особенностей установленных Законом </a:t>
            </a:r>
            <a:r>
              <a:rPr lang="ru-RU" sz="1800" dirty="0" smtClean="0">
                <a:solidFill>
                  <a:srgbClr val="FF0000"/>
                </a:solidFill>
              </a:rPr>
              <a:t/>
            </a:r>
            <a:br>
              <a:rPr lang="ru-RU" sz="1800" dirty="0" smtClean="0">
                <a:solidFill>
                  <a:srgbClr val="FF0000"/>
                </a:solidFill>
              </a:rPr>
            </a:br>
            <a:r>
              <a:rPr lang="ru-RU" sz="1800" dirty="0" smtClean="0">
                <a:solidFill>
                  <a:srgbClr val="FF0000"/>
                </a:solidFill>
              </a:rPr>
              <a:t>с </a:t>
            </a:r>
            <a:r>
              <a:rPr lang="ru-RU" sz="1800" dirty="0">
                <a:solidFill>
                  <a:srgbClr val="FF0000"/>
                </a:solidFill>
              </a:rPr>
              <a:t>1 </a:t>
            </a:r>
            <a:r>
              <a:rPr lang="ru-RU" sz="1800" dirty="0" smtClean="0">
                <a:solidFill>
                  <a:srgbClr val="FF0000"/>
                </a:solidFill>
              </a:rPr>
              <a:t>сентября 2020 </a:t>
            </a:r>
            <a:r>
              <a:rPr lang="ru-RU" sz="1800" dirty="0">
                <a:solidFill>
                  <a:srgbClr val="FF0000"/>
                </a:solidFill>
              </a:rPr>
              <a:t>года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458905" y="1207356"/>
            <a:ext cx="4320480" cy="36004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торги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21686" y="1763513"/>
            <a:ext cx="4295732" cy="396043"/>
          </a:xfrm>
          <a:prstGeom prst="rect">
            <a:avLst/>
          </a:prstGeom>
          <a:solidFill>
            <a:schemeClr val="bg2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конкурсы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99684" y="2467202"/>
            <a:ext cx="2655517" cy="963108"/>
          </a:xfrm>
          <a:prstGeom prst="rect">
            <a:avLst/>
          </a:prstGeom>
          <a:solidFill>
            <a:schemeClr val="bg2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открытый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конкурс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в электронной форме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СРКР ОКС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(ч.68 ст.112)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309144" y="5328342"/>
            <a:ext cx="2738144" cy="698498"/>
          </a:xfrm>
          <a:prstGeom prst="rect">
            <a:avLst/>
          </a:prstGeom>
          <a:solidFill>
            <a:schemeClr val="bg2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с ограниченным </a:t>
            </a:r>
            <a:r>
              <a:rPr kumimoji="0" lang="ru-RU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участием в электронной форме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874166" y="2860466"/>
            <a:ext cx="398563" cy="1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flipH="1">
            <a:off x="3436093" y="1504604"/>
            <a:ext cx="1022812" cy="22280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7198336" y="1727404"/>
            <a:ext cx="4295732" cy="396043"/>
          </a:xfrm>
          <a:prstGeom prst="rect">
            <a:avLst/>
          </a:prstGeom>
          <a:solidFill>
            <a:schemeClr val="bg2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аукционы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cxnSp>
        <p:nvCxnSpPr>
          <p:cNvPr id="22" name="Соединительная линия уступом 21"/>
          <p:cNvCxnSpPr/>
          <p:nvPr/>
        </p:nvCxnSpPr>
        <p:spPr>
          <a:xfrm rot="10800000" flipV="1">
            <a:off x="874167" y="1925425"/>
            <a:ext cx="347518" cy="3752167"/>
          </a:xfrm>
          <a:prstGeom prst="bentConnector2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883626" y="5677591"/>
            <a:ext cx="416058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8256989" y="2467202"/>
            <a:ext cx="2655517" cy="744871"/>
          </a:xfrm>
          <a:prstGeom prst="rect">
            <a:avLst/>
          </a:prstGeom>
          <a:solidFill>
            <a:schemeClr val="bg2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Электронный аукцион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8779385" y="1504604"/>
            <a:ext cx="1248446" cy="222800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stCxn id="24" idx="2"/>
          </p:cNvCxnSpPr>
          <p:nvPr/>
        </p:nvCxnSpPr>
        <p:spPr>
          <a:xfrm>
            <a:off x="9346202" y="2123447"/>
            <a:ext cx="0" cy="343755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198336" y="3555828"/>
            <a:ext cx="4295732" cy="2646878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Распоряжение Правительства РФ от 21.03.2016 N 471-р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«О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перечне товаров, работ, услуг, в случае осуществления закупок которых заказчик обязан проводить аукцион в электронной форме (электронный аукцион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)»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Позиции кодов ОКПД2: 41.1, 42, 43 ИСКЛЮЧЕНЫ с 1 сентября 2020 года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МОЖНО!!! Провести электронный аукцион!!!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033199" y="2653465"/>
            <a:ext cx="2531094" cy="584775"/>
          </a:xfrm>
          <a:prstGeom prst="rect">
            <a:avLst/>
          </a:prstGeom>
          <a:noFill/>
          <a:ln w="127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Возможность проводить до 1 января 2024 года</a:t>
            </a:r>
          </a:p>
        </p:txBody>
      </p:sp>
      <p:cxnSp>
        <p:nvCxnSpPr>
          <p:cNvPr id="54" name="Соединительная линия уступом 53"/>
          <p:cNvCxnSpPr>
            <a:stCxn id="34" idx="1"/>
          </p:cNvCxnSpPr>
          <p:nvPr/>
        </p:nvCxnSpPr>
        <p:spPr>
          <a:xfrm rot="10800000" flipV="1">
            <a:off x="7714211" y="2839638"/>
            <a:ext cx="542778" cy="716190"/>
          </a:xfrm>
          <a:prstGeom prst="bentConnector2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Рисунок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9900" y="1727404"/>
            <a:ext cx="895953" cy="624809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21" name="Прямоугольник 20"/>
          <p:cNvSpPr/>
          <p:nvPr/>
        </p:nvSpPr>
        <p:spPr>
          <a:xfrm>
            <a:off x="1299684" y="3880203"/>
            <a:ext cx="2655517" cy="954230"/>
          </a:xfrm>
          <a:prstGeom prst="rect">
            <a:avLst/>
          </a:prstGeom>
          <a:solidFill>
            <a:schemeClr val="bg2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открытый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конкурс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в электронной форме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874166" y="4273467"/>
            <a:ext cx="398563" cy="1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033199" y="3594496"/>
            <a:ext cx="2531094" cy="1569660"/>
          </a:xfrm>
          <a:prstGeom prst="rect">
            <a:avLst/>
          </a:prstGeom>
          <a:noFill/>
          <a:ln w="127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Текущий ремонт,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ПИРы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стройконтроль,благоустройство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, СРКП объектов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некап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.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стр-ва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по кодам 41.1-43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088051" y="5385203"/>
            <a:ext cx="2476242" cy="584775"/>
          </a:xfrm>
          <a:prstGeom prst="rect">
            <a:avLst/>
          </a:prstGeom>
          <a:noFill/>
          <a:ln w="127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по ст. 56.1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с доп. требованиями</a:t>
            </a:r>
          </a:p>
        </p:txBody>
      </p:sp>
    </p:spTree>
    <p:extLst>
      <p:ext uri="{BB962C8B-B14F-4D97-AF65-F5344CB8AC3E}">
        <p14:creationId xmlns:p14="http://schemas.microsoft.com/office/powerpoint/2010/main" val="313870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1769" y="-207034"/>
            <a:ext cx="12560060" cy="70650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54325" y="5621953"/>
            <a:ext cx="313944" cy="11277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5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4325" y="309075"/>
            <a:ext cx="96802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Отклонение заявки по документам по ПП №99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Рисунок 11"/>
          <p:cNvPicPr/>
          <p:nvPr/>
        </p:nvPicPr>
        <p:blipFill>
          <a:blip r:embed="rId4"/>
          <a:stretch>
            <a:fillRect/>
          </a:stretch>
        </p:blipFill>
        <p:spPr>
          <a:xfrm>
            <a:off x="5072332" y="1027056"/>
            <a:ext cx="6933463" cy="1239838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454325" y="1207167"/>
            <a:ext cx="4451230" cy="865170"/>
          </a:xfrm>
          <a:prstGeom prst="roundRect">
            <a:avLst/>
          </a:prstGeom>
          <a:solidFill>
            <a:srgbClr val="154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4325" y="1330116"/>
            <a:ext cx="4451230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Решение Управления ФАС по Иркутской области от 17.04.2020 г. №038/473/20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54325" y="2336046"/>
            <a:ext cx="11398369" cy="3346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Следовательно, из приведенных выше положений Постановления Правительства №99, норм Федерального закона №44-ФЗ, а также положений документации по указанной закупке следует, что </a:t>
            </a:r>
            <a:r>
              <a:rPr kumimoji="0" lang="ru-RU" sz="15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надлежащим подтверждением соответствия участника закупки требованию о наличии опыта выполнения соответствующих работ в рассматриваемом случае являются в совокупности следующие документы: копия исполненного контракта (договора); копия акта (актов) выполненных работ и копия разрешения на ввод объекта капитального строительства в эксплуатацию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 этом названные акты, по смыслу части 4 статьи 31 Федерального закона №44-ФЗ и приложения №1 к Постановлению Правительства №99, должны содержать сведения о конкретных работах, явившиеся предметом ранее выполненных контрактов.</a:t>
            </a: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Также согласно буквальному толкованию положений Постановления Правительства №99 </a:t>
            </a:r>
            <a:r>
              <a:rPr kumimoji="0" lang="ru-RU" sz="15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только в совокупности данные документы могут свидетельствовать о наличии успешного опыта в выполнении работ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этой связи, </a:t>
            </a:r>
            <a:r>
              <a:rPr kumimoji="0" lang="ru-RU" sz="15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представленные в подтверждении опыта документы не должны оцениваться комиссией по отдельности</a:t>
            </a: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11277" y="5928026"/>
            <a:ext cx="98197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Аналогично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Решение ФАС России от 27.03.2020 по делу № 20/44/105/522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2921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9391" y="69521"/>
            <a:ext cx="12560060" cy="7065034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550155" y="343947"/>
            <a:ext cx="10117845" cy="716384"/>
          </a:xfrm>
        </p:spPr>
        <p:txBody>
          <a:bodyPr>
            <a:noAutofit/>
          </a:bodyPr>
          <a:lstStyle/>
          <a:p>
            <a:pPr marR="462788">
              <a:lnSpc>
                <a:spcPts val="3840"/>
              </a:lnSpc>
              <a:spcAft>
                <a:spcPts val="630"/>
              </a:spcAft>
            </a:pPr>
            <a:r>
              <a:rPr lang="ru-RU" sz="2800" b="1" spc="-100" dirty="0">
                <a:solidFill>
                  <a:srgbClr val="526DB0"/>
                </a:solidFill>
                <a:latin typeface="Arial Narrow"/>
              </a:rPr>
              <a:t>Общие изменения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54325" y="5621953"/>
            <a:ext cx="313944" cy="11277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5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4418" y="1403743"/>
            <a:ext cx="1096316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Подтвердить соответствие требованиям постановления Правительства РФ N 99 при проведении закупки строительства объекта возможно только предоставив контракт (договор) строительного подряда. </a:t>
            </a:r>
            <a:r>
              <a:rPr kumimoji="0" lang="ru-RU" sz="20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Субподрядный договор - нельзя!</a:t>
            </a:r>
            <a:endParaRPr kumimoji="0" lang="en-US" sz="2000" b="1" i="0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Постановление Девятого арбитражного апелляционного суда от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23.03.2020 г. по делу N А40-180104/19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Заказчик не вправе установить в документации требования о соответствии участника закупки положениям постановления Правительства РФ N 99 в случае, если объект закупки не входит в перечни указанного нормативно правового акта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постановление Федеральной антимонопольной службы от 21.05.2020 г. по делу N 17/04/7.30-18/2020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4829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614149" y="404813"/>
            <a:ext cx="10181230" cy="768894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alt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требования</a:t>
            </a:r>
          </a:p>
          <a:p>
            <a:pPr algn="ctr">
              <a:defRPr/>
            </a:pPr>
            <a:endParaRPr lang="ru-RU" altLang="ru-RU" sz="6000" b="1" i="1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C406E5-08A3-4CFA-90DD-8C720A5314FD}"/>
              </a:ext>
            </a:extLst>
          </p:cNvPr>
          <p:cNvSpPr txBox="1"/>
          <p:nvPr/>
        </p:nvSpPr>
        <p:spPr>
          <a:xfrm>
            <a:off x="614149" y="1494010"/>
            <a:ext cx="11204812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	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Участник закупки «ООО Стройное» в составе заявки на участие в Аукционе в качестве подтверждения наличия опыта ранее исполненного контракта (договора) представил копию договора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субподряда № 30/09 от 30.09.2019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заключенного между ООО «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Стройнов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 и ООО «РСУ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ПромСтрой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 на выполнение работ по капитальному ремонту здания ДГП на сумму 10 661 531 руб.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Кроме того, участником ООО «СП» в составе заявки на участие в Аукционе в качестве подтверждения наличия опыта ранее исполненного контракта (договора) приложена копия договора субподряда № 100320 от 10.03.2020 на выполнение работ по капитальному ремонту общего имущества многоквартирных домов, заключенного между ООО «СП» и ООО «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Ставгражданстрой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 на сумму 18 154 909, 20 руб.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 учетом изложенного, Комиссия приходит к выводу, что участники закупки ООО «С», ООО «СП» в составе заявок на участие в Аукционе не представили документы, подтверждающие соответствие участников Аукциона дополнительным требованиям, установленным Постановлением Правительства № 99, поскольку лица, выполнявшие в качестве субподрядчика отдельные виды строительных работ, не имеют надлежащего опыта строительства (капитального ремонта, реконструкции) самого объекта капитального строительства.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CB459D-C4A8-4936-A86E-97A80C94EFF2}"/>
              </a:ext>
            </a:extLst>
          </p:cNvPr>
          <p:cNvSpPr txBox="1"/>
          <p:nvPr/>
        </p:nvSpPr>
        <p:spPr>
          <a:xfrm>
            <a:off x="5907206" y="6488668"/>
            <a:ext cx="62847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ФАС России от 26.08.2020 по делу № 20/44/105/1447</a:t>
            </a:r>
          </a:p>
        </p:txBody>
      </p:sp>
    </p:spTree>
    <p:extLst>
      <p:ext uri="{BB962C8B-B14F-4D97-AF65-F5344CB8AC3E}">
        <p14:creationId xmlns:p14="http://schemas.microsoft.com/office/powerpoint/2010/main" val="12380172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Жалоба </a:t>
            </a:r>
            <a:r>
              <a:rPr lang="ru-RU" dirty="0"/>
              <a:t>по закупке </a:t>
            </a:r>
            <a:r>
              <a:rPr lang="ru-RU" dirty="0" smtClean="0"/>
              <a:t>№ 0134200000121000580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258" y="1270634"/>
            <a:ext cx="4575084" cy="526827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35141" y="1902038"/>
            <a:ext cx="6726117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В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п. 2(3)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ПП РФ от 4.02. 2015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г. N 99 указано, что опыт подтверждается в том числе договором, заключенным в соответствии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 Законом 223-ФЗ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выполнение работ по ремонту, содержанию автомобильных дорог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что и было сделано ООО «Строительные технологии». 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Договор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представленный в качестве опыта участника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содержится в Единой информационной системе в реестре договоров под №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53808065646190002040000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Подрядчик выполнил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полный объем работ по ремонту дорог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полностью отвечает за осуществление ремонта в соответствии с приложенной на данные объекты сметной документацией и техническим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заданием.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Цена контракта 51 294 416,27 руб.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5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" t="11772" r="2365" b="12863"/>
          <a:stretch/>
        </p:blipFill>
        <p:spPr>
          <a:xfrm>
            <a:off x="7227276" y="5344987"/>
            <a:ext cx="4774224" cy="92664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50864" y="1225233"/>
            <a:ext cx="11295659" cy="3870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Комиссия, исследовав представленные документы в составе заявки участников закупки 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пришла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 выводу о том, что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заявка ООО «Строительные технологии» не соответствует 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требованиям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установленным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документацией об электронном аукционе, так как им в составе 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заявки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представлены 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следующие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документы, подтверждающие опыт исполнения 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обязательств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контракту: 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договор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субподряда от 17 июня 2019 года №398-19-ЕП, заключенный ООО «Строительные технологии» 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МУП «Иркутскавтодор» в соответствии с положениями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Закона 223-ФЗ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 выполнение работ по ремонту автомобильных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дорог.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Согласно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сведениям ЕИС в реестре контрактов, заключенных заказчиками в соответствии с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Законом №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44-ФЗ, содержится информация о муниципальном контракте от 15.04.2019г. №010-64-381/19.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Указанный муниципальный контракт заключен по результатам проведенного в соответствии с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Законом №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44-ФЗ электронного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аукциона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Комитетом городского обустройства администрации города Иркутска с МУП «Иркутскавтодор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реестре контрактов, во вкладке «Общая информация» карточки муниципального контракта от 15.04.2019г. №010-64-381/19 (реестровый номер контракта № 3380821942319000021) в разделе «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Информации о субподрядчиках, соисполнителях из числа СМП, СОНО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 указаны следующие юридические лица: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 ……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 ООО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«Строительные технологии», договор №398-19-ЕП от 17.06.2019;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 …….;</a:t>
            </a:r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714632" y="624516"/>
            <a:ext cx="9327292" cy="512305"/>
          </a:xfrm>
        </p:spPr>
        <p:txBody>
          <a:bodyPr/>
          <a:lstStyle/>
          <a:p>
            <a:r>
              <a:rPr lang="ru-RU" dirty="0" smtClean="0"/>
              <a:t>Жалоба </a:t>
            </a:r>
            <a:r>
              <a:rPr lang="ru-RU" dirty="0"/>
              <a:t>по закупке </a:t>
            </a:r>
            <a:r>
              <a:rPr lang="ru-RU" dirty="0" smtClean="0"/>
              <a:t>№ 0134200000121000580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560871" y="5183935"/>
            <a:ext cx="530299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В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связи с этим, договор субподряда от 17 июня 2019 года №398-19-ЕП на выполнение работ по ремонту автомобильных дорог общего пользования местного значения в городе Иркутске </a:t>
            </a: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этап) на сумму 51 294 416 рублей, представленный участником закупки,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может являться подтверждением наличия опыта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соответствии с Постановлением Правительства РФ от 04.02.2015 № 99.</a:t>
            </a:r>
          </a:p>
        </p:txBody>
      </p:sp>
    </p:spTree>
    <p:extLst>
      <p:ext uri="{BB962C8B-B14F-4D97-AF65-F5344CB8AC3E}">
        <p14:creationId xmlns:p14="http://schemas.microsoft.com/office/powerpoint/2010/main" val="351617840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5018" y="-166255"/>
            <a:ext cx="9599258" cy="2086673"/>
          </a:xfrm>
        </p:spPr>
        <p:txBody>
          <a:bodyPr>
            <a:noAutofit/>
          </a:bodyPr>
          <a:lstStyle/>
          <a:p>
            <a:r>
              <a:rPr lang="ru-RU" sz="2600" b="1" dirty="0" smtClean="0">
                <a:solidFill>
                  <a:srgbClr val="154676"/>
                </a:solidFill>
              </a:rPr>
              <a:t>Договоры субподряда как опыт по ПП РФ № 99</a:t>
            </a:r>
            <a:endParaRPr lang="ru-RU" sz="2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4303" y="1716639"/>
            <a:ext cx="27787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Судебная практика</a:t>
            </a:r>
            <a:endParaRPr kumimoji="0" lang="ru-RU" sz="1800" b="0" i="0" u="none" strike="noStrike" kern="1200" cap="all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9824" y="2041420"/>
            <a:ext cx="10933515" cy="646331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Д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оговоры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субподряда, заключённые в рамках Закона № 223-ФЗ, могут использоваться для подтверждения опыта подрядчика в соответствии с 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ПП РФ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от 04.02.2015 г. № 99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9823" y="2674748"/>
            <a:ext cx="1096726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Проводился ЭА (содержание дорог). Все заявки признаны соответствующими. Участник под № 3 обратился с жалобой на действия комиссии, считая заявку победителя несоответствующей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Победитель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в качестве опыта представил </a:t>
            </a:r>
            <a:r>
              <a:rPr kumimoji="0" lang="ru-RU" sz="18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договор субподряда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который предусматривал выполнение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работ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по содержанию дорог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Решением ФАС 29.06.2020 по делу № 44-3532/20 </a:t>
            </a:r>
            <a:r>
              <a:rPr kumimoji="0" lang="ru-RU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жалоба признана </a:t>
            </a:r>
            <a:r>
              <a:rPr kumimoji="0" lang="ru-RU" sz="1800" b="0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обоснованной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победитель не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представил опыт по ПП РФ № 99, поскольку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лицо, выполнявшее в качестве субподрядчика отдельные виды работ, не имеет надлежащего опыта выполнения работ по содержанию автомобильных дорог (не выполняет их в полном объеме)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сославшись на письмо  ФАС России от 19.06.2019 № МЕ/51304/19.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Итоги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аукциона были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пересмотрены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Заявка победителя отклонена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комиссией,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при этом двое из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4х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членов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комиссии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проголосовавших «против», сослались на решение УФАС (остальные двое членов комиссии признали заявку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победителя соответствующей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требованиям)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;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10815" y="5445485"/>
            <a:ext cx="87725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Не согласившись с решением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УФАС победитель обратился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в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суд.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Комитет по госзаказу Санкт-Петербурга также обратился в суд с заявлением о недействительности решения и предписания УФАС.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Арбитражный суд Северо-Западного округа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согласился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с незаконностью решения и предписания УФАС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обосновав свою позицию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следующим: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03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9824" y="-149629"/>
            <a:ext cx="9714452" cy="2070047"/>
          </a:xfrm>
        </p:spPr>
        <p:txBody>
          <a:bodyPr>
            <a:noAutofit/>
          </a:bodyPr>
          <a:lstStyle/>
          <a:p>
            <a:r>
              <a:rPr lang="ru-RU" sz="2600" b="1" dirty="0" smtClean="0">
                <a:solidFill>
                  <a:srgbClr val="154676"/>
                </a:solidFill>
              </a:rPr>
              <a:t>Договоры субподряда как опыт по ПП РФ № 99</a:t>
            </a:r>
            <a:endParaRPr lang="ru-RU" sz="2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4303" y="1716639"/>
            <a:ext cx="27787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Судебная практика</a:t>
            </a:r>
            <a:endParaRPr kumimoji="0" lang="ru-RU" sz="1800" b="0" i="0" u="none" strike="noStrike" kern="1200" cap="all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4303" y="2085971"/>
            <a:ext cx="11084554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Представленный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ООО договор соответствует совокупности двух факторов, предусмотренных пунктом 2(3) приложения № 1 к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ПП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РФ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№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99, а именно: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стоимостному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(не менее 20% от начальной цены закупки) и фактору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сопоставимости по характеру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(выполнение работ по ремонту, содержанию автомобильных дорог в рамках исполнения договора, заключенного в соответствии с Законом № 44-ФЗ или Законом № 223-ФЗ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Кроме того, суды обратили внимание на то, что аналогичные предмету торгов работы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участником закупки выполнялись самостоятельно,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то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есть участник закупки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представил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документы в обоснование </a:t>
            </a:r>
            <a:r>
              <a:rPr kumimoji="0" lang="ru-RU" sz="1800" b="1" i="0" u="sng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своего собственного опыта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работы по ремонту и содержанию дорог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Кроме того,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ни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условия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документации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ни пункт 1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ПП РФ №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99 такого требования не содержат,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а разъяснения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ФАС России, содержащиеся в письме от 19.06.2019 № МЕ/51304/19, не обладают статусом нормативного правового акта, обязательного для применения и противоречат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ПП РФ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№ 99.</a:t>
            </a: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05743" y="5025237"/>
            <a:ext cx="90460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Арбитражный суд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Северо-Западного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округа полагает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что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необходимо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руководствоваться не формальным подходом в виде названия договора (не имеет значения речь идёт о генеральном подряде или субподряде), а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следует проверять обладает ли участник собственным опытом выполнения таких работ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(то есть нужно проверять стоимостной фактор и фактор сопоставимости работ, выполненных подрядчиком). </a:t>
            </a:r>
          </a:p>
        </p:txBody>
      </p:sp>
    </p:spTree>
    <p:extLst>
      <p:ext uri="{BB962C8B-B14F-4D97-AF65-F5344CB8AC3E}">
        <p14:creationId xmlns:p14="http://schemas.microsoft.com/office/powerpoint/2010/main" val="425919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ТЕХНИЧЕСКОЕ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8585" y="1515074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ПСД, </a:t>
            </a:r>
            <a:r>
              <a:rPr lang="ru-RU" b="1" dirty="0"/>
              <a:t>которая, согласно устоявшейся судебной и административной практики, многочисленным разъяснениям должна быть представлена в ЕИС в полном </a:t>
            </a:r>
            <a:r>
              <a:rPr lang="ru-RU" b="1" dirty="0" smtClean="0"/>
              <a:t>объеме.</a:t>
            </a:r>
          </a:p>
          <a:p>
            <a:r>
              <a:rPr lang="ru-RU" sz="2200" dirty="0" smtClean="0"/>
              <a:t>Например</a:t>
            </a:r>
            <a:r>
              <a:rPr lang="ru-RU" sz="2200" dirty="0"/>
              <a:t>, письмо Минэкономразвития России от 20 апреля 2017 г. № Д28и-1623</a:t>
            </a:r>
            <a:r>
              <a:rPr lang="ru-RU" sz="2200" dirty="0" smtClean="0"/>
              <a:t>,</a:t>
            </a:r>
            <a:r>
              <a:rPr lang="ru-RU" sz="2200" dirty="0"/>
              <a:t> решение ФАС России от 27.11.2014 по делу № </a:t>
            </a:r>
            <a:r>
              <a:rPr lang="ru-RU" sz="2200" dirty="0" smtClean="0"/>
              <a:t>К-1757/14, решение ФАС </a:t>
            </a:r>
            <a:r>
              <a:rPr lang="ru-RU" sz="2200" dirty="0"/>
              <a:t>России от 20.01.2017 по делу № К-55/17, Определение Верховного суда России от 25 мая 2016 г. № 305-КГ16-4543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6" name="Picture 2" descr="ÐÐ°ÑÑÐ¸Ð½ÐºÐ¸ Ð¿Ð¾ Ð·Ð°Ð¿ÑÐ¾ÑÑ Ð´Ð¾ÐºÑÐ¼ÐµÐ½ÑÐ°ÑÐ¸Ñ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330" y="4014651"/>
            <a:ext cx="4265024" cy="2843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333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1847851" y="309278"/>
            <a:ext cx="8207375" cy="755247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alt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Техническое задание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63DDFF-05D3-4CE6-A355-416EFC8C10A5}"/>
              </a:ext>
            </a:extLst>
          </p:cNvPr>
          <p:cNvSpPr txBox="1"/>
          <p:nvPr/>
        </p:nvSpPr>
        <p:spPr>
          <a:xfrm>
            <a:off x="590265" y="1643629"/>
            <a:ext cx="1106492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kumimoji="0" lang="ru-RU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Техническое задание - требования </a:t>
            </a:r>
            <a:r>
              <a:rPr kumimoji="0" lang="ru-RU" sz="20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ГрК</a:t>
            </a:r>
            <a:r>
              <a:rPr kumimoji="0" lang="ru-RU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РФ: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раздел проектной документации "Смета на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объект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капитального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строительства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пояснительная записка + сметная документация (локальные, объектные сметные расчеты);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формируется на основе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проекта или акта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дефектов (дефектная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ведомость на ремонт).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6648B7-5524-4008-80AE-E88DCBE1B00A}"/>
              </a:ext>
            </a:extLst>
          </p:cNvPr>
          <p:cNvSpPr txBox="1"/>
          <p:nvPr/>
        </p:nvSpPr>
        <p:spPr>
          <a:xfrm>
            <a:off x="563538" y="3474900"/>
            <a:ext cx="1106492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kumimoji="0" lang="ru-RU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Техническое задание - п. 8 ч. 1 ст. 33 Закона № 44-ФЗ 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документация о закупке при осуществлении закупки работ по капитальному ремонту объекта капитального строительства должна содержать проектную документацию, утвержденную в порядке, установленном законодательством о градостроительной деятельности – смета на капитальный ремонт ОКС;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включение проектной документации в документацию о закупке в соответствии с настоящим пунктом является надлежащим исполнением требований п. 1 - 3 ч. 1 ст. 33 Закона № 44-ФЗ;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заявке – согласие на выполнение работ на условиях, предусмотренных документацией об электронном аукционе (для всех способов закупки).</a:t>
            </a:r>
          </a:p>
        </p:txBody>
      </p:sp>
    </p:spTree>
    <p:extLst>
      <p:ext uri="{BB962C8B-B14F-4D97-AF65-F5344CB8AC3E}">
        <p14:creationId xmlns:p14="http://schemas.microsoft.com/office/powerpoint/2010/main" val="248054956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74802" y="283564"/>
            <a:ext cx="9790922" cy="792556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sz="2400" b="1" dirty="0">
                <a:latin typeface="Century" panose="02040604050505020304" pitchFamily="18" charset="0"/>
              </a:rPr>
              <a:t>Смета на кап. ремонт </a:t>
            </a:r>
            <a:r>
              <a:rPr lang="ru-RU" sz="2400" b="1" dirty="0" err="1">
                <a:latin typeface="Century" panose="02040604050505020304" pitchFamily="18" charset="0"/>
              </a:rPr>
              <a:t>ОКС</a:t>
            </a:r>
            <a:r>
              <a:rPr lang="ru-RU" sz="2400" b="1" dirty="0">
                <a:latin typeface="Century" panose="02040604050505020304" pitchFamily="18" charset="0"/>
              </a:rPr>
              <a:t> = проектная </a:t>
            </a:r>
            <a:r>
              <a:rPr lang="ru-RU" sz="2400" b="1" dirty="0" err="1">
                <a:latin typeface="Century" panose="02040604050505020304" pitchFamily="18" charset="0"/>
              </a:rPr>
              <a:t>документаци</a:t>
            </a:r>
            <a:endParaRPr lang="ru-RU" sz="2400" b="1" dirty="0">
              <a:latin typeface="Century" panose="020406040505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74802" y="1458380"/>
            <a:ext cx="3263396" cy="606136"/>
          </a:xfrm>
          <a:prstGeom prst="roundRect">
            <a:avLst/>
          </a:prstGeom>
          <a:solidFill>
            <a:srgbClr val="15467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П. 8 ч. 1 ст. 33 сейчас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74802" y="2199127"/>
            <a:ext cx="3850375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Документация о закупке </a:t>
            </a: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 осуществлении 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закупки работ по строительству, реконструкции, капитальному ремонту, сносу </a:t>
            </a:r>
            <a:r>
              <a:rPr kumimoji="0" lang="ru-RU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ОКС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должна содержать </a:t>
            </a:r>
            <a:r>
              <a:rPr kumimoji="0" lang="ru-RU" sz="17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проектную документацию, утвержденную в порядке, установленном законодательством о градостроительной деятельности, 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 исключением случая, если подготовка проектной документации в соответствии с указанным законодательством не </a:t>
            </a: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требуется…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972050" y="1458380"/>
            <a:ext cx="4278198" cy="606136"/>
          </a:xfrm>
          <a:prstGeom prst="roundRect">
            <a:avLst/>
          </a:prstGeom>
          <a:solidFill>
            <a:srgbClr val="15467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П. </a:t>
            </a:r>
            <a:r>
              <a: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 </a:t>
            </a:r>
            <a:r>
              <a:rPr kumimoji="0" lang="ru-RU" sz="1800" b="1" i="0" u="none" strike="noStrike" kern="1200" cap="all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ч.1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ст.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33 после 01.01.2022</a:t>
            </a:r>
            <a:endParaRPr kumimoji="0" lang="ru-RU" sz="1600" b="0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972049" y="2199127"/>
            <a:ext cx="6943726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Описание объекта закупки 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 осуществлении закупки работ по строительству, реконструкции, капитальному ремонту, сносу </a:t>
            </a:r>
            <a:r>
              <a:rPr kumimoji="0" lang="ru-RU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ОКС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должно содержать </a:t>
            </a:r>
            <a:r>
              <a:rPr kumimoji="0" lang="ru-RU" sz="2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проектную документацию, утвержденную в порядке, установленном законодательством о градостроительной деятельности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ru-RU" sz="21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или типовую проектную документацию, или смету  на капитальный ремонт </a:t>
            </a:r>
            <a:r>
              <a:rPr kumimoji="0" lang="ru-RU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ОКС</a:t>
            </a:r>
            <a:r>
              <a:rPr kumimoji="0" lang="ru-RU" sz="21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за исключением случая, если подготовка таких проектных документаций, сметы 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соответствии с указанным законодательством не требуется…</a:t>
            </a:r>
          </a:p>
        </p:txBody>
      </p:sp>
    </p:spTree>
    <p:extLst>
      <p:ext uri="{BB962C8B-B14F-4D97-AF65-F5344CB8AC3E}">
        <p14:creationId xmlns:p14="http://schemas.microsoft.com/office/powerpoint/2010/main" val="312830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3331" y="228366"/>
            <a:ext cx="8064500" cy="889591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Открытые способы закупок с 1.01.2022 года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832166" y="1207356"/>
            <a:ext cx="5104015" cy="36004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Конкурентные открытые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21686" y="1763513"/>
            <a:ext cx="4295732" cy="396043"/>
          </a:xfrm>
          <a:prstGeom prst="rect">
            <a:avLst/>
          </a:prstGeom>
          <a:solidFill>
            <a:schemeClr val="bg2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конкурс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31816" y="2535693"/>
            <a:ext cx="2655517" cy="1358865"/>
          </a:xfrm>
          <a:prstGeom prst="rect">
            <a:avLst/>
          </a:prstGeom>
          <a:solidFill>
            <a:schemeClr val="bg2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открытый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конкурс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в электронной форме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(электронный конкурс)</a:t>
            </a: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924949" y="5203558"/>
            <a:ext cx="296737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flipH="1">
            <a:off x="3436093" y="1567396"/>
            <a:ext cx="994591" cy="160008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7198336" y="1727404"/>
            <a:ext cx="4295732" cy="396043"/>
          </a:xfrm>
          <a:prstGeom prst="rect">
            <a:avLst/>
          </a:prstGeom>
          <a:solidFill>
            <a:schemeClr val="bg2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аукцион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cxnSp>
        <p:nvCxnSpPr>
          <p:cNvPr id="22" name="Соединительная линия уступом 21"/>
          <p:cNvCxnSpPr>
            <a:stCxn id="8" idx="1"/>
          </p:cNvCxnSpPr>
          <p:nvPr/>
        </p:nvCxnSpPr>
        <p:spPr>
          <a:xfrm rot="10800000" flipV="1">
            <a:off x="924950" y="1387376"/>
            <a:ext cx="2907217" cy="3816182"/>
          </a:xfrm>
          <a:prstGeom prst="bentConnector2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8256987" y="2342628"/>
            <a:ext cx="2655517" cy="744871"/>
          </a:xfrm>
          <a:prstGeom prst="rect">
            <a:avLst/>
          </a:prstGeom>
          <a:solidFill>
            <a:srgbClr val="CCFF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Электронный аукцион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8786553" y="1567396"/>
            <a:ext cx="1241278" cy="160008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9549827" y="2131858"/>
            <a:ext cx="5616" cy="202359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198336" y="3165130"/>
            <a:ext cx="4714215" cy="3539430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Распоряжение Правительства РФ от 21.03.2016 N 471-р «О перечне товаров, работ, услуг, в случае осуществления закупок которых заказчик обязан проводить аукцион в электронной форме (электронный аукцион)» -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ОБЯЗНЫ (с НМЦК &gt; 600 тыс. руб.)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Извещение,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проект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контракта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С НМЦК ≤ 600 тыс. руб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. (3 млн. руб.)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можно купить у ЕП(ПИ) по п.п.4,5, ч.1, ст.93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С НМЦК ≤ 3 млн. руб. можно купить запросом котировок в электронной форме по п.1. ч.10, ст.24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МОЖНО!!! Провести электронный аукцион!!!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НЕЛЬЗЯ!!!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Закупки услуг по организации отдыха детей и их оздоровления 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060203" y="2388351"/>
            <a:ext cx="2826940" cy="1631216"/>
          </a:xfrm>
          <a:prstGeom prst="rect">
            <a:avLst/>
          </a:prstGeom>
          <a:noFill/>
          <a:ln w="127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Любой объект закупки,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не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 входящий в перечень РП РФ №471р.(аукционный перечень)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Извещение,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Проект контракта</a:t>
            </a:r>
          </a:p>
        </p:txBody>
      </p:sp>
      <p:cxnSp>
        <p:nvCxnSpPr>
          <p:cNvPr id="54" name="Соединительная линия уступом 53"/>
          <p:cNvCxnSpPr/>
          <p:nvPr/>
        </p:nvCxnSpPr>
        <p:spPr>
          <a:xfrm rot="5400000">
            <a:off x="7654578" y="2562722"/>
            <a:ext cx="653726" cy="551091"/>
          </a:xfrm>
          <a:prstGeom prst="bentConnector3">
            <a:avLst>
              <a:gd name="adj1" fmla="val 50000"/>
            </a:avLst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1231816" y="4408936"/>
            <a:ext cx="2655517" cy="1456342"/>
          </a:xfrm>
          <a:prstGeom prst="rect">
            <a:avLst/>
          </a:prstGeom>
          <a:solidFill>
            <a:schemeClr val="bg2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запрос котировок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в электронной форме (электронный запрос котировок)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088051" y="4468036"/>
            <a:ext cx="2420814" cy="1323439"/>
          </a:xfrm>
          <a:prstGeom prst="rect">
            <a:avLst/>
          </a:prstGeom>
          <a:noFill/>
          <a:ln w="127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По основаниям, установленным ч.10, ст. 24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Извещение, 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проект контракта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2559574" y="2183821"/>
            <a:ext cx="1" cy="327583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14" idx="3"/>
            <a:endCxn id="44" idx="1"/>
          </p:cNvCxnSpPr>
          <p:nvPr/>
        </p:nvCxnSpPr>
        <p:spPr>
          <a:xfrm flipV="1">
            <a:off x="3887333" y="3203959"/>
            <a:ext cx="172870" cy="11167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3908684" y="5129756"/>
            <a:ext cx="179367" cy="7351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179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838200" y="109061"/>
            <a:ext cx="10515600" cy="675944"/>
          </a:xfrm>
        </p:spPr>
        <p:txBody>
          <a:bodyPr/>
          <a:lstStyle/>
          <a:p>
            <a:r>
              <a:rPr lang="ru-RU" dirty="0" err="1" smtClean="0"/>
              <a:t>Техзадание</a:t>
            </a:r>
            <a:endParaRPr lang="ru-RU" dirty="0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2841538"/>
              </p:ext>
            </p:extLst>
          </p:nvPr>
        </p:nvGraphicFramePr>
        <p:xfrm>
          <a:off x="127696" y="643689"/>
          <a:ext cx="11609718" cy="658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7503">
                  <a:extLst>
                    <a:ext uri="{9D8B030D-6E8A-4147-A177-3AD203B41FA5}">
                      <a16:colId xmlns:a16="http://schemas.microsoft.com/office/drawing/2014/main" val="1652824536"/>
                    </a:ext>
                  </a:extLst>
                </a:gridCol>
                <a:gridCol w="4638173">
                  <a:extLst>
                    <a:ext uri="{9D8B030D-6E8A-4147-A177-3AD203B41FA5}">
                      <a16:colId xmlns:a16="http://schemas.microsoft.com/office/drawing/2014/main" val="1099609370"/>
                    </a:ext>
                  </a:extLst>
                </a:gridCol>
                <a:gridCol w="4354042">
                  <a:extLst>
                    <a:ext uri="{9D8B030D-6E8A-4147-A177-3AD203B41FA5}">
                      <a16:colId xmlns:a16="http://schemas.microsoft.com/office/drawing/2014/main" val="35216916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Вид работ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Что должно быть в ТЗ (как минимум)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Чем продиктованы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2829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Инженерные изыскания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Программа инженерных изысканий</a:t>
                      </a:r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/>
                        <a:t>Ч.5 ст.47, ст. 48 </a:t>
                      </a:r>
                      <a:r>
                        <a:rPr lang="ru-RU" dirty="0" err="1" smtClean="0"/>
                        <a:t>ГрК</a:t>
                      </a:r>
                      <a:r>
                        <a:rPr lang="ru-RU" dirty="0" smtClean="0"/>
                        <a:t> РФ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err="1" smtClean="0"/>
                        <a:t>Техрегламент</a:t>
                      </a:r>
                      <a:r>
                        <a:rPr lang="ru-RU" dirty="0" smtClean="0"/>
                        <a:t> № 384-ФЗ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/>
                        <a:t>Приказ Минстроя России от 14.01.2020 N 10/</a:t>
                      </a:r>
                      <a:r>
                        <a:rPr lang="ru-RU" dirty="0" err="1" smtClean="0"/>
                        <a:t>пр</a:t>
                      </a:r>
                      <a:r>
                        <a:rPr lang="ru-RU" dirty="0" smtClean="0"/>
                        <a:t> с 01.01.2021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smtClean="0"/>
                        <a:t>Приказ Минстроя от 1.03.2018 г. № 125/</a:t>
                      </a:r>
                      <a:r>
                        <a:rPr lang="ru-RU" dirty="0" err="1" smtClean="0"/>
                        <a:t>пр</a:t>
                      </a:r>
                      <a:r>
                        <a:rPr lang="ru-RU" dirty="0" smtClean="0"/>
                        <a:t> «Типовая форма задания на проектирование»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1898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Проектные работы или ПИР (ПР и ИИ могут закупаться </a:t>
                      </a:r>
                      <a:r>
                        <a:rPr lang="ru-RU" dirty="0" err="1" smtClean="0"/>
                        <a:t>одноврем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Задание на проектирование, ГПЗУ, Технические условия на подключение объекта к сетям 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7806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Текущий ремонт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Дефектная ведомость (но рекомендуется – смета, локальный сметный расчет)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Ст. 22 и ст.33 Закона № 44- ФЗ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04193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61950" indent="0"/>
                      <a:r>
                        <a:rPr lang="ru-RU" dirty="0" smtClean="0"/>
                        <a:t>Капитальный ремонт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ПД (но </a:t>
                      </a:r>
                      <a:r>
                        <a:rPr lang="ru-RU" dirty="0" err="1" smtClean="0"/>
                        <a:t>м.б</a:t>
                      </a:r>
                      <a:r>
                        <a:rPr lang="ru-RU" dirty="0" smtClean="0"/>
                        <a:t>. не полностью) обязательно смета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Ч.12.2 ст.48 </a:t>
                      </a:r>
                      <a:r>
                        <a:rPr lang="ru-RU" dirty="0" err="1" smtClean="0"/>
                        <a:t>ГрК</a:t>
                      </a:r>
                      <a:r>
                        <a:rPr lang="ru-RU" dirty="0" smtClean="0"/>
                        <a:t> РФ Пункт 7 Положения, утв. Постановлением № 87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7974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Реконструкция</a:t>
                      </a:r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ПД с положительным заключением ГЭ и</a:t>
                      </a:r>
                    </a:p>
                    <a:p>
                      <a:r>
                        <a:rPr lang="ru-RU" dirty="0" smtClean="0"/>
                        <a:t>положительным заключением о</a:t>
                      </a:r>
                    </a:p>
                    <a:p>
                      <a:r>
                        <a:rPr lang="ru-RU" dirty="0" smtClean="0"/>
                        <a:t>достоверности сметной стоимости</a:t>
                      </a:r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Постановление № 87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99992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Новое строительство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97653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Строительство «под ключ»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Задание на проектирование, ГПЗУ, ТУ на подключение к сетям, Заключение технологического и ценового аудита обоснования инвестиций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Постановление № 563 Ч.5 ст.47, ст. 48 </a:t>
                      </a:r>
                      <a:r>
                        <a:rPr lang="ru-RU" dirty="0" err="1" smtClean="0"/>
                        <a:t>ГрК</a:t>
                      </a:r>
                      <a:r>
                        <a:rPr lang="ru-RU" dirty="0" smtClean="0"/>
                        <a:t> РФ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7210031"/>
                  </a:ext>
                </a:extLst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8BB46B95-BC60-4436-B469-D3134B344571}" type="slidenum">
              <a:rPr lang="ru-RU" smtClean="0"/>
              <a:pPr/>
              <a:t>60</a:t>
            </a:fld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9247517" y="6538912"/>
            <a:ext cx="1804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© Ермакова А.В.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1503" y="3246855"/>
            <a:ext cx="5405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787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6057" y="0"/>
            <a:ext cx="9677400" cy="1325563"/>
          </a:xfrm>
        </p:spPr>
        <p:txBody>
          <a:bodyPr>
            <a:noAutofit/>
          </a:bodyPr>
          <a:lstStyle/>
          <a:p>
            <a:r>
              <a:rPr lang="ru-RU" sz="2800" dirty="0" smtClean="0"/>
              <a:t>Описание объекта </a:t>
            </a:r>
            <a:r>
              <a:rPr lang="ru-RU" sz="2800" dirty="0"/>
              <a:t>закупки </a:t>
            </a:r>
            <a:r>
              <a:rPr lang="ru-RU" sz="2800" dirty="0" smtClean="0"/>
              <a:t>при закупке работ </a:t>
            </a:r>
            <a:r>
              <a:rPr lang="ru-RU" sz="2800" dirty="0"/>
              <a:t>по строительству, реконструкции, капитальному ремонту, сносу объекта капитального </a:t>
            </a:r>
            <a:r>
              <a:rPr lang="ru-RU" sz="2800" dirty="0" smtClean="0"/>
              <a:t>строительства </a:t>
            </a:r>
            <a:r>
              <a:rPr lang="ru-RU" sz="2800" b="1" dirty="0" smtClean="0">
                <a:solidFill>
                  <a:srgbClr val="FF0000"/>
                </a:solidFill>
              </a:rPr>
              <a:t>с 01.07.2019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7351" y="0"/>
            <a:ext cx="2210976" cy="369332"/>
          </a:xfrm>
          <a:prstGeom prst="rect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П. 8 ч. 1 ст. 33 44-ФЗ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/>
          </p:nvPr>
        </p:nvGraphicFramePr>
        <p:xfrm>
          <a:off x="1028700" y="1558925"/>
          <a:ext cx="10515600" cy="420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79600">
                  <a:extLst>
                    <a:ext uri="{9D8B030D-6E8A-4147-A177-3AD203B41FA5}">
                      <a16:colId xmlns:a16="http://schemas.microsoft.com/office/drawing/2014/main" val="1559623167"/>
                    </a:ext>
                  </a:extLst>
                </a:gridCol>
                <a:gridCol w="8636000">
                  <a:extLst>
                    <a:ext uri="{9D8B030D-6E8A-4147-A177-3AD203B41FA5}">
                      <a16:colId xmlns:a16="http://schemas.microsoft.com/office/drawing/2014/main" val="1244034597"/>
                    </a:ext>
                  </a:extLst>
                </a:gridCol>
              </a:tblGrid>
              <a:tr h="638175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Проектная документация </a:t>
                      </a:r>
                      <a:r>
                        <a:rPr lang="ru-RU" dirty="0" smtClean="0"/>
                        <a:t>заменяет следующие правила описания</a:t>
                      </a:r>
                      <a:r>
                        <a:rPr lang="ru-RU" baseline="0" dirty="0" smtClean="0"/>
                        <a:t> объекта закупки: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dirty="0" smtClean="0"/>
                        <a:t>в описании объекта закупки указываются функциональные, технические и качественные характеристики, эксплуатационные характеристики объекта закупки (при необходимости). В описание объекта закупки не должны включаться требования или указания в отношении товарных знаков, знаков обслуживания, …. Допускается использование в описании объекта закупки указания на товарный знак при условии сопровождения такого указания словами «или эквивалент»…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dirty="0" smtClean="0"/>
                        <a:t>использование при составлении описания объекта закупки показателей, требований, условных обозначений и терминологии, касающихся технических характеристик, функциональных характеристик (потребительских свойств) товара, работы, услуги и качественных характеристик объекта закупки, которые предусмотрены техническими регламентами, принятыми в соответствии с законодательством РФ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о техническом регулировании, …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dirty="0" smtClean="0"/>
                        <a:t> описание объекта закупки может включать в себя спецификации, планы, чертежи, эскизы, фотографии, результаты работы…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8955899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522583"/>
            <a:ext cx="2946400" cy="354012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624036" y="2048282"/>
            <a:ext cx="64472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1200" cap="none" spc="0" normalizeH="0" baseline="0" noProof="0" dirty="0" smtClean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=</a:t>
            </a:r>
            <a:endParaRPr kumimoji="0" lang="ru-RU" sz="72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37150" y="6138802"/>
            <a:ext cx="4216400" cy="400110"/>
          </a:xfrm>
          <a:prstGeom prst="rect">
            <a:avLst/>
          </a:prstGeom>
          <a:solidFill>
            <a:schemeClr val="accent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ИЛИ НЕТ?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715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РЕШЕНИЕ Иркутского УФАС </a:t>
            </a:r>
            <a:r>
              <a:rPr lang="ru-RU" dirty="0" smtClean="0"/>
              <a:t>России №038/816/19 от 06.08.2019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1200" y="1434623"/>
            <a:ext cx="11061700" cy="372157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ЭА: </a:t>
            </a:r>
            <a:r>
              <a:rPr lang="ru-RU" b="1" dirty="0"/>
              <a:t>Выборочный капитальный ремонт здания МБДОУ «Детский сад № 33</a:t>
            </a:r>
            <a:r>
              <a:rPr lang="ru-RU" b="1" dirty="0" smtClean="0"/>
              <a:t>»</a:t>
            </a:r>
          </a:p>
          <a:p>
            <a:pPr marL="0" indent="0">
              <a:buNone/>
            </a:pPr>
            <a:r>
              <a:rPr lang="ru-RU" dirty="0" smtClean="0"/>
              <a:t>Суть решения:</a:t>
            </a:r>
          </a:p>
          <a:p>
            <a:pPr marL="0" indent="0" algn="just">
              <a:buNone/>
            </a:pPr>
            <a:r>
              <a:rPr lang="ru-RU" i="1" dirty="0"/>
              <a:t>«Вместе с тем, в рабочей документации, являющейся неотъемлемой частью проектной документации установлено требование о необходимости выполнения работ по установке окон, имеющих определенный товарный знак «NOVOTEX 58» без указания на возможность поставки эквивалентного товара, что свидетельствует о нарушении заказчиком, уполномоченным органом пункта 1 части 1 статьи 33 Федерального закона № </a:t>
            </a:r>
            <a:r>
              <a:rPr lang="ru-RU" i="1" dirty="0" smtClean="0"/>
              <a:t>44-ФЗ»</a:t>
            </a:r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41500" y="5135502"/>
            <a:ext cx="9334500" cy="1384995"/>
          </a:xfrm>
          <a:prstGeom prst="rect">
            <a:avLst/>
          </a:prstGeom>
          <a:solidFill>
            <a:schemeClr val="accent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 этом в составе 1й части заявки только согласие. Где и когда УЗ должен предложить «эквивалент»? И как это отобразить в контракте?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50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&lt;Письмо&gt; ФАС России от </a:t>
            </a:r>
            <a:r>
              <a:rPr lang="ru-RU" dirty="0" smtClean="0"/>
              <a:t>25.06.2020</a:t>
            </a:r>
            <a:br>
              <a:rPr lang="ru-RU" dirty="0" smtClean="0"/>
            </a:br>
            <a:r>
              <a:rPr lang="ru-RU" dirty="0" smtClean="0"/>
              <a:t>N </a:t>
            </a:r>
            <a:r>
              <a:rPr lang="ru-RU" dirty="0" smtClean="0"/>
              <a:t>ИА/53616/20     </a:t>
            </a:r>
            <a:r>
              <a:rPr lang="ru-RU" dirty="0" err="1" smtClean="0"/>
              <a:t>Импортозамещение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38199" y="1825625"/>
            <a:ext cx="11031747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Учитывая изложенное, по мнению ФАС России, заказчик при проведении закупки работ, услуг не вправе требовать предоставления в составе заявки конкретных показателей товара, соответствующих значениям, установленным в документации о закупке, указание на товарный знак (при наличии), если:</a:t>
            </a:r>
          </a:p>
          <a:p>
            <a:r>
              <a:rPr lang="ru-RU" dirty="0"/>
              <a:t>1) товар не передается заказчику по товарной накладной или акту передачи;</a:t>
            </a:r>
          </a:p>
          <a:p>
            <a:r>
              <a:rPr lang="ru-RU" dirty="0"/>
              <a:t>2) товар не принимается к бухгалтерскому учету заказчика в соответствии с Федеральным </a:t>
            </a:r>
            <a:r>
              <a:rPr lang="ru-RU" dirty="0">
                <a:hlinkClick r:id="rId2"/>
              </a:rPr>
              <a:t>законом от 06.12.2011 N 402-ФЗ "О бухгалтерском учете";</a:t>
            </a:r>
          </a:p>
          <a:p>
            <a:r>
              <a:rPr lang="ru-RU" dirty="0"/>
              <a:t>3) товаром являются строительные и расходные материалы, моющие средства и т.п., используемые при выполнении работ, оказании услуг, без которых невозможно выполнить (оказать) такую работу (услугу).</a:t>
            </a:r>
          </a:p>
          <a:p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109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3416" y="3240024"/>
            <a:ext cx="984504" cy="62788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4099" y="167640"/>
            <a:ext cx="10920984" cy="335280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indent="0" algn="ctr"/>
            <a:r>
              <a:rPr lang="ru" sz="2500" b="1" dirty="0">
                <a:solidFill>
                  <a:srgbClr val="154676"/>
                </a:solidFill>
                <a:latin typeface="+mj-lt"/>
                <a:ea typeface="+mj-ea"/>
                <a:cs typeface="+mj-cs"/>
              </a:rPr>
              <a:t>Постановление № 617 - поставляемый товар при выполнении работ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3296" y="1459992"/>
            <a:ext cx="6275832" cy="3651504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1810072" indent="-1854200">
              <a:lnSpc>
                <a:spcPct val="130000"/>
              </a:lnSpc>
              <a:spcAft>
                <a:spcPts val="700"/>
              </a:spcAft>
            </a:pPr>
            <a:r>
              <a:rPr lang="ru" dirty="0">
                <a:latin typeface="Calibri" panose="020F0502020204030204" pitchFamily="34" charset="0"/>
                <a:cs typeface="Calibri" panose="020F0502020204030204" pitchFamily="34" charset="0"/>
              </a:rPr>
              <a:t>89. 25.11.23.120 Конструкции и детали конструкций из алюминия прочие</a:t>
            </a:r>
          </a:p>
          <a:p>
            <a:pPr marL="1810072" indent="-1854200">
              <a:lnSpc>
                <a:spcPct val="131000"/>
              </a:lnSpc>
              <a:spcAft>
                <a:spcPts val="700"/>
              </a:spcAft>
            </a:pPr>
            <a:r>
              <a:rPr lang="ru" dirty="0">
                <a:latin typeface="Calibri" panose="020F0502020204030204" pitchFamily="34" charset="0"/>
                <a:cs typeface="Calibri" panose="020F0502020204030204" pitchFamily="34" charset="0"/>
              </a:rPr>
              <a:t>90. 25.12.10.000 Двери, окна и их рамы и пороги для дверей из металлов</a:t>
            </a:r>
          </a:p>
          <a:p>
            <a:pPr marL="1810072" indent="-1854200">
              <a:lnSpc>
                <a:spcPct val="130000"/>
              </a:lnSpc>
              <a:spcAft>
                <a:spcPts val="700"/>
              </a:spcAft>
            </a:pPr>
            <a:r>
              <a:rPr lang="ru" dirty="0">
                <a:latin typeface="Calibri" panose="020F0502020204030204" pitchFamily="34" charset="0"/>
                <a:cs typeface="Calibri" panose="020F0502020204030204" pitchFamily="34" charset="0"/>
              </a:rPr>
              <a:t>91. 25.21.11.110 Радиаторы центрального отопления и их секции чугунные</a:t>
            </a:r>
          </a:p>
          <a:p>
            <a:pPr marL="1810072" indent="-1854200">
              <a:lnSpc>
                <a:spcPct val="131000"/>
              </a:lnSpc>
              <a:spcAft>
                <a:spcPts val="700"/>
              </a:spcAft>
            </a:pPr>
            <a:r>
              <a:rPr lang="ru" dirty="0">
                <a:latin typeface="Calibri" panose="020F0502020204030204" pitchFamily="34" charset="0"/>
                <a:cs typeface="Calibri" panose="020F0502020204030204" pitchFamily="34" charset="0"/>
              </a:rPr>
              <a:t>92. 25.21.11.120 Радиаторы центрального отопления и их секции стальные</a:t>
            </a:r>
          </a:p>
          <a:p>
            <a:pPr indent="101600">
              <a:lnSpc>
                <a:spcPct val="130000"/>
              </a:lnSpc>
              <a:spcAft>
                <a:spcPts val="1540"/>
              </a:spcAft>
            </a:pPr>
            <a:r>
              <a:rPr lang="ru" dirty="0">
                <a:latin typeface="Calibri" panose="020F0502020204030204" pitchFamily="34" charset="0"/>
                <a:cs typeface="Calibri" panose="020F0502020204030204" pitchFamily="34" charset="0"/>
              </a:rPr>
              <a:t>115. 28.22.14.126 Краны башенные строительные</a:t>
            </a:r>
          </a:p>
          <a:p>
            <a:pPr indent="101600">
              <a:lnSpc>
                <a:spcPct val="130000"/>
              </a:lnSpc>
            </a:pPr>
            <a:r>
              <a:rPr lang="ru" dirty="0">
                <a:latin typeface="Calibri" panose="020F0502020204030204" pitchFamily="34" charset="0"/>
                <a:cs typeface="Calibri" panose="020F0502020204030204" pitchFamily="34" charset="0"/>
              </a:rPr>
              <a:t>116. 28.22.16.110 Лифты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616952" y="2100072"/>
            <a:ext cx="3654552" cy="752856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indent="0" algn="ctr">
              <a:lnSpc>
                <a:spcPct val="105000"/>
              </a:lnSpc>
            </a:pPr>
            <a:r>
              <a:rPr lang="ru" sz="1800" b="1" dirty="0">
                <a:latin typeface="Arial"/>
              </a:rPr>
              <a:t>НЕ ПРИМЕНЯЕМ ПП РФ № 617 </a:t>
            </a:r>
            <a:r>
              <a:rPr lang="ru" sz="1800" dirty="0">
                <a:latin typeface="Arial"/>
              </a:rPr>
              <a:t>-товары используются, а не поставляются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687056" y="4187952"/>
            <a:ext cx="3493008" cy="1072896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indent="0" algn="ctr"/>
            <a:r>
              <a:rPr lang="ru" sz="1800" b="1" dirty="0">
                <a:latin typeface="Arial"/>
              </a:rPr>
              <a:t>Приказ Минфина России от 01.12.2010 </a:t>
            </a:r>
            <a:r>
              <a:rPr lang="en-US" sz="1800" b="1" dirty="0">
                <a:latin typeface="Arial"/>
              </a:rPr>
              <a:t>N </a:t>
            </a:r>
            <a:r>
              <a:rPr lang="ru" sz="1800" b="1" dirty="0">
                <a:latin typeface="Arial"/>
              </a:rPr>
              <a:t>157н </a:t>
            </a:r>
            <a:r>
              <a:rPr lang="ru" sz="1800" dirty="0">
                <a:latin typeface="Arial"/>
              </a:rPr>
              <a:t>"Об утверждении Единого плана счетов бухгалтерского учета</a:t>
            </a: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33085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9462" y="415636"/>
            <a:ext cx="9218814" cy="631767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indent="0" algn="just"/>
            <a:r>
              <a:rPr lang="ru" sz="2500" b="1" dirty="0">
                <a:solidFill>
                  <a:srgbClr val="154676"/>
                </a:solidFill>
                <a:latin typeface="+mj-lt"/>
                <a:ea typeface="+mj-ea"/>
                <a:cs typeface="+mj-cs"/>
              </a:rPr>
              <a:t>Приказ Минфина России от 01.12.2010 </a:t>
            </a:r>
            <a:r>
              <a:rPr lang="en-US" sz="2500" b="1" dirty="0">
                <a:solidFill>
                  <a:srgbClr val="154676"/>
                </a:solidFill>
                <a:latin typeface="+mj-lt"/>
                <a:ea typeface="+mj-ea"/>
                <a:cs typeface="+mj-cs"/>
              </a:rPr>
              <a:t>N </a:t>
            </a:r>
            <a:r>
              <a:rPr lang="ru" sz="2500" b="1" dirty="0">
                <a:solidFill>
                  <a:srgbClr val="154676"/>
                </a:solidFill>
                <a:latin typeface="+mj-lt"/>
                <a:ea typeface="+mj-ea"/>
                <a:cs typeface="+mj-cs"/>
              </a:rPr>
              <a:t>157н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47651" y="2061328"/>
            <a:ext cx="10166466" cy="3765894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indent="0" algn="just">
              <a:lnSpc>
                <a:spcPct val="111000"/>
              </a:lnSpc>
              <a:spcAft>
                <a:spcPts val="1750"/>
              </a:spcAft>
            </a:pPr>
            <a:r>
              <a:rPr lang="ru" sz="1800" dirty="0">
                <a:solidFill>
                  <a:srgbClr val="404040"/>
                </a:solidFill>
                <a:latin typeface="Arial"/>
              </a:rPr>
              <a:t>Инвентарные объекты основных средств принимаются к бухгалтерскому учету согласно следующим особенностям</a:t>
            </a:r>
            <a:r>
              <a:rPr lang="ru" sz="1800" dirty="0" smtClean="0">
                <a:solidFill>
                  <a:srgbClr val="404040"/>
                </a:solidFill>
                <a:latin typeface="Arial"/>
              </a:rPr>
              <a:t>...:</a:t>
            </a:r>
          </a:p>
          <a:p>
            <a:pPr indent="0" algn="just">
              <a:lnSpc>
                <a:spcPct val="111000"/>
              </a:lnSpc>
              <a:spcAft>
                <a:spcPts val="1750"/>
              </a:spcAft>
            </a:pPr>
            <a:endParaRPr lang="ru" sz="1800" dirty="0">
              <a:solidFill>
                <a:srgbClr val="404040"/>
              </a:solidFill>
              <a:latin typeface="Arial"/>
            </a:endParaRPr>
          </a:p>
          <a:p>
            <a:pPr indent="0" algn="just">
              <a:lnSpc>
                <a:spcPct val="115000"/>
              </a:lnSpc>
            </a:pPr>
            <a:r>
              <a:rPr lang="ru" sz="1800" dirty="0">
                <a:solidFill>
                  <a:srgbClr val="404040"/>
                </a:solidFill>
                <a:latin typeface="Arial"/>
              </a:rPr>
              <a:t>коммуникации внутри зданий, необходимые для их эксплуатации, в частности, </a:t>
            </a:r>
            <a:r>
              <a:rPr lang="ru" sz="1800" u="sng" dirty="0">
                <a:solidFill>
                  <a:srgbClr val="404040"/>
                </a:solidFill>
                <a:latin typeface="Arial"/>
              </a:rPr>
              <a:t>система отопления</a:t>
            </a:r>
            <a:r>
              <a:rPr lang="ru" sz="1800" dirty="0">
                <a:solidFill>
                  <a:srgbClr val="404040"/>
                </a:solidFill>
                <a:latin typeface="Arial"/>
              </a:rPr>
              <a:t>, включая котельную установку для отопления (если последняя находится в самом здании); </a:t>
            </a:r>
            <a:r>
              <a:rPr lang="ru" sz="1800" u="sng" dirty="0">
                <a:solidFill>
                  <a:srgbClr val="404040"/>
                </a:solidFill>
                <a:latin typeface="Arial"/>
              </a:rPr>
              <a:t>внутренняя сеть водопровода</a:t>
            </a:r>
            <a:r>
              <a:rPr lang="ru" sz="1800" dirty="0">
                <a:solidFill>
                  <a:srgbClr val="404040"/>
                </a:solidFill>
                <a:latin typeface="Arial"/>
              </a:rPr>
              <a:t>, </a:t>
            </a:r>
            <a:r>
              <a:rPr lang="ru" sz="1800" u="sng" dirty="0">
                <a:solidFill>
                  <a:srgbClr val="404040"/>
                </a:solidFill>
                <a:latin typeface="Arial"/>
              </a:rPr>
              <a:t>газопровода и канализации со всеми устройствами</a:t>
            </a:r>
            <a:r>
              <a:rPr lang="ru" sz="1800" dirty="0">
                <a:solidFill>
                  <a:srgbClr val="404040"/>
                </a:solidFill>
                <a:latin typeface="Arial"/>
              </a:rPr>
              <a:t>; внутренняя сеть </a:t>
            </a:r>
            <a:r>
              <a:rPr lang="ru" sz="1800" u="sng" dirty="0">
                <a:solidFill>
                  <a:srgbClr val="404040"/>
                </a:solidFill>
                <a:latin typeface="Arial"/>
              </a:rPr>
              <a:t>силовой и осветительной электропроводки</a:t>
            </a:r>
            <a:r>
              <a:rPr lang="ru" sz="1800" dirty="0">
                <a:solidFill>
                  <a:srgbClr val="404040"/>
                </a:solidFill>
                <a:latin typeface="Arial"/>
              </a:rPr>
              <a:t> со </a:t>
            </a:r>
            <a:r>
              <a:rPr lang="ru" sz="1800" u="sng" dirty="0">
                <a:solidFill>
                  <a:srgbClr val="404040"/>
                </a:solidFill>
                <a:latin typeface="Arial"/>
              </a:rPr>
              <a:t>всей осветительной арматурой</a:t>
            </a:r>
            <a:r>
              <a:rPr lang="ru" sz="1800" dirty="0">
                <a:solidFill>
                  <a:srgbClr val="404040"/>
                </a:solidFill>
                <a:latin typeface="Arial"/>
              </a:rPr>
              <a:t>; </a:t>
            </a:r>
            <a:r>
              <a:rPr lang="ru" sz="1800" u="sng" dirty="0">
                <a:solidFill>
                  <a:srgbClr val="404040"/>
                </a:solidFill>
                <a:latin typeface="Arial"/>
              </a:rPr>
              <a:t>внутренние телефонные и сигнализационные сети</a:t>
            </a:r>
            <a:r>
              <a:rPr lang="ru" sz="1800" dirty="0">
                <a:solidFill>
                  <a:srgbClr val="404040"/>
                </a:solidFill>
                <a:latin typeface="Arial"/>
              </a:rPr>
              <a:t>; вентиляционные устройства общесанитарного назначения; </a:t>
            </a:r>
            <a:r>
              <a:rPr lang="ru" sz="1800" b="1" dirty="0">
                <a:solidFill>
                  <a:srgbClr val="FF0000"/>
                </a:solidFill>
                <a:latin typeface="Arial"/>
              </a:rPr>
              <a:t>подъемники и лифты входят в состав здания и отдельными инвентарными объектами не являются.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48377" y="3522844"/>
            <a:ext cx="10861672" cy="4773258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792899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3984" y="174918"/>
            <a:ext cx="7159752" cy="329184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2500" b="1" dirty="0">
                <a:solidFill>
                  <a:srgbClr val="154676"/>
                </a:solidFill>
                <a:latin typeface="+mj-lt"/>
                <a:ea typeface="+mj-ea"/>
                <a:cs typeface="+mj-cs"/>
              </a:rPr>
              <a:t>Приказ Минфина России от 01.12.2010 </a:t>
            </a:r>
            <a:r>
              <a:rPr lang="en-US" sz="2500" b="1" dirty="0">
                <a:solidFill>
                  <a:srgbClr val="154676"/>
                </a:solidFill>
                <a:latin typeface="+mj-lt"/>
                <a:ea typeface="+mj-ea"/>
                <a:cs typeface="+mj-cs"/>
              </a:rPr>
              <a:t>N </a:t>
            </a:r>
            <a:r>
              <a:rPr lang="ru" sz="2500" b="1" dirty="0">
                <a:solidFill>
                  <a:srgbClr val="154676"/>
                </a:solidFill>
                <a:latin typeface="+mj-lt"/>
                <a:ea typeface="+mj-ea"/>
                <a:cs typeface="+mj-cs"/>
              </a:rPr>
              <a:t>157н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33984" y="1524000"/>
            <a:ext cx="10936224" cy="3270504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marL="298264" indent="-355600"/>
            <a:r>
              <a:rPr lang="ru" sz="2700" dirty="0">
                <a:solidFill>
                  <a:srgbClr val="404040"/>
                </a:solidFill>
                <a:latin typeface="Arial"/>
              </a:rPr>
              <a:t>&gt;</a:t>
            </a:r>
            <a:r>
              <a:rPr lang="ru" sz="1800" b="1" dirty="0">
                <a:latin typeface="Arial"/>
              </a:rPr>
              <a:t> </a:t>
            </a:r>
            <a:r>
              <a:rPr lang="ru" sz="1800" b="1" dirty="0">
                <a:solidFill>
                  <a:srgbClr val="404040"/>
                </a:solidFill>
                <a:latin typeface="Arial"/>
              </a:rPr>
              <a:t>К самостоятельным инвентарным объектам относится, </a:t>
            </a:r>
            <a:r>
              <a:rPr lang="ru" sz="1800" dirty="0">
                <a:solidFill>
                  <a:srgbClr val="404040"/>
                </a:solidFill>
                <a:latin typeface="Arial"/>
              </a:rPr>
              <a:t>например: оконечные аппараты, приборы, устройства средства измерения, управления; средства преобразования, принятия, передачи, хранения информации; средства вычислительной техники и оргтехники; средства визуального и акустического отображения информации, театрально-сценическое оборудование;</a:t>
            </a:r>
          </a:p>
          <a:p>
            <a:pPr marL="298264" indent="-355600">
              <a:lnSpc>
                <a:spcPct val="107000"/>
              </a:lnSpc>
            </a:pPr>
            <a:r>
              <a:rPr lang="ru" sz="2700" dirty="0">
                <a:solidFill>
                  <a:srgbClr val="404040"/>
                </a:solidFill>
                <a:latin typeface="Arial"/>
              </a:rPr>
              <a:t>&gt;</a:t>
            </a:r>
            <a:r>
              <a:rPr lang="ru" sz="1800" dirty="0">
                <a:latin typeface="Arial"/>
              </a:rPr>
              <a:t> </a:t>
            </a:r>
            <a:r>
              <a:rPr lang="ru" sz="1800" dirty="0">
                <a:solidFill>
                  <a:srgbClr val="404040"/>
                </a:solidFill>
                <a:latin typeface="Arial"/>
              </a:rPr>
              <a:t>обстановка дороги (технические средства организации дорожного движения, в том числе дорожные знаки, ограждение, разметка, направляющие устройства, светофоры, системы автоматизированного управления движением, сети освещения, озеленение и малые архитектурные формы) </a:t>
            </a:r>
            <a:r>
              <a:rPr lang="ru" sz="1800" b="1" dirty="0">
                <a:solidFill>
                  <a:srgbClr val="404040"/>
                </a:solidFill>
                <a:latin typeface="Arial"/>
              </a:rPr>
              <a:t>объединяются согласно учетной политике субъекта учета в один инвентарный объект, признаваемый для целей бухгалтерского учета комплексом объектов основных средств (учитывается в составе дороги), если иное не установлено порядком ведения реестра имущества соответствующего публично-правового образования</a:t>
            </a:r>
            <a:r>
              <a:rPr lang="ru" sz="1800" dirty="0">
                <a:solidFill>
                  <a:srgbClr val="404040"/>
                </a:solidFill>
                <a:latin typeface="Arial"/>
              </a:rPr>
              <a:t>;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97349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7941" y="1316487"/>
            <a:ext cx="10966704" cy="4465320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indent="203200">
              <a:spcAft>
                <a:spcPts val="1260"/>
              </a:spcAft>
            </a:pPr>
            <a:r>
              <a:rPr lang="ru" sz="2500" b="1" dirty="0">
                <a:solidFill>
                  <a:srgbClr val="154676"/>
                </a:solidFill>
                <a:latin typeface="+mj-lt"/>
                <a:ea typeface="+mj-ea"/>
                <a:cs typeface="+mj-cs"/>
              </a:rPr>
              <a:t>Применение ПП РФ 617 - текущий ремонт кабинетов</a:t>
            </a:r>
          </a:p>
          <a:p>
            <a:pPr indent="0">
              <a:lnSpc>
                <a:spcPct val="115000"/>
              </a:lnSpc>
            </a:pPr>
            <a:r>
              <a:rPr lang="ru" sz="1800" dirty="0">
                <a:solidFill>
                  <a:srgbClr val="404040"/>
                </a:solidFill>
                <a:latin typeface="Arial"/>
              </a:rPr>
              <a:t>Текущий ремонт кабинетов</a:t>
            </a:r>
          </a:p>
          <a:p>
            <a:pPr indent="0">
              <a:lnSpc>
                <a:spcPct val="115000"/>
              </a:lnSpc>
            </a:pPr>
            <a:r>
              <a:rPr lang="ru" sz="1800" dirty="0">
                <a:solidFill>
                  <a:srgbClr val="404040"/>
                </a:solidFill>
                <a:latin typeface="Arial"/>
              </a:rPr>
              <a:t>Комиссия УФАС констатирует, что Заказчиком </a:t>
            </a:r>
            <a:r>
              <a:rPr lang="ru" sz="1800" b="1" dirty="0">
                <a:solidFill>
                  <a:srgbClr val="404040"/>
                </a:solidFill>
                <a:latin typeface="Arial"/>
              </a:rPr>
              <a:t>установлены требования к таким товарам как </a:t>
            </a:r>
            <a:r>
              <a:rPr lang="ru" sz="1800" dirty="0">
                <a:solidFill>
                  <a:srgbClr val="404040"/>
                </a:solidFill>
                <a:latin typeface="Arial"/>
              </a:rPr>
              <a:t>"</a:t>
            </a:r>
            <a:r>
              <a:rPr lang="ru" sz="1800" b="1" dirty="0">
                <a:solidFill>
                  <a:srgbClr val="404040"/>
                </a:solidFill>
                <a:latin typeface="Arial"/>
              </a:rPr>
              <a:t>Чугунные секционные радиаторы</a:t>
            </a:r>
            <a:r>
              <a:rPr lang="ru" sz="1800" dirty="0">
                <a:solidFill>
                  <a:srgbClr val="404040"/>
                </a:solidFill>
                <a:latin typeface="Arial"/>
              </a:rPr>
              <a:t>".</a:t>
            </a:r>
          </a:p>
          <a:p>
            <a:pPr indent="0" algn="just">
              <a:lnSpc>
                <a:spcPct val="115000"/>
              </a:lnSpc>
            </a:pPr>
            <a:r>
              <a:rPr lang="ru" sz="1800" dirty="0">
                <a:solidFill>
                  <a:srgbClr val="404040"/>
                </a:solidFill>
                <a:latin typeface="Arial"/>
              </a:rPr>
              <a:t>Данный товар входит в указанный перечень отдельных видов промышленных товаров, происходящих из иностранных государств (код 25.21.11.110 Радиаторы центрального отопления и их секции чугунные).</a:t>
            </a:r>
          </a:p>
          <a:p>
            <a:pPr indent="0" algn="just">
              <a:lnSpc>
                <a:spcPct val="115000"/>
              </a:lnSpc>
              <a:spcAft>
                <a:spcPts val="3290"/>
              </a:spcAft>
            </a:pPr>
            <a:r>
              <a:rPr lang="ru" sz="1800" dirty="0">
                <a:solidFill>
                  <a:srgbClr val="404040"/>
                </a:solidFill>
                <a:latin typeface="Arial"/>
              </a:rPr>
              <a:t>Вместе с тем, извещение о проведении рассматриваемого аукциона, а также </a:t>
            </a:r>
            <a:r>
              <a:rPr lang="ru" sz="1800" b="1" dirty="0">
                <a:solidFill>
                  <a:srgbClr val="404040"/>
                </a:solidFill>
                <a:latin typeface="Arial"/>
              </a:rPr>
              <a:t>документация об аукционе не содержат информации об условиях</a:t>
            </a:r>
            <a:r>
              <a:rPr lang="ru" sz="1800" dirty="0">
                <a:solidFill>
                  <a:srgbClr val="404040"/>
                </a:solidFill>
                <a:latin typeface="Arial"/>
              </a:rPr>
              <a:t>, о запретах и об ограничениях допуска товаров, происходящих из иностранного государства или группы иностранных государств, </a:t>
            </a:r>
            <a:r>
              <a:rPr lang="ru" sz="1800" b="1" dirty="0">
                <a:solidFill>
                  <a:srgbClr val="404040"/>
                </a:solidFill>
                <a:latin typeface="Arial"/>
              </a:rPr>
              <a:t>предусмотренных Постановлением Правительства РФ от 30 апреля 2020 г. № 617</a:t>
            </a:r>
            <a:r>
              <a:rPr lang="ru" sz="1800" dirty="0">
                <a:solidFill>
                  <a:srgbClr val="404040"/>
                </a:solidFill>
                <a:latin typeface="Arial"/>
              </a:rPr>
              <a:t>. НАРУШЕНИЕ</a:t>
            </a:r>
          </a:p>
          <a:p>
            <a:pPr indent="0" algn="r">
              <a:lnSpc>
                <a:spcPct val="115000"/>
              </a:lnSpc>
            </a:pPr>
            <a:r>
              <a:rPr lang="ru" sz="1800" i="1" dirty="0">
                <a:solidFill>
                  <a:srgbClr val="242852"/>
                </a:solidFill>
                <a:latin typeface="Arial"/>
              </a:rPr>
              <a:t>Решение Санкт-Петербургского УФАС России от 01.04.2021 по делу № 44-1470/21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95804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2"/>
          <p:cNvSpPr>
            <a:spLocks noGrp="1"/>
          </p:cNvSpPr>
          <p:nvPr>
            <p:ph idx="1"/>
          </p:nvPr>
        </p:nvSpPr>
        <p:spPr>
          <a:xfrm>
            <a:off x="286603" y="459404"/>
            <a:ext cx="10686197" cy="156046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  <a:defRPr/>
            </a:pPr>
            <a:r>
              <a:rPr lang="ru-RU" alt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Технологическое оборудование и СМР </a:t>
            </a:r>
          </a:p>
          <a:p>
            <a:pPr marL="0" indent="0" algn="ctr">
              <a:lnSpc>
                <a:spcPct val="100000"/>
              </a:lnSpc>
              <a:buNone/>
              <a:defRPr/>
            </a:pPr>
            <a:r>
              <a:rPr lang="ru-RU" alt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одном лоте?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8F7CEB-4033-493D-8503-02591C9F6099}"/>
              </a:ext>
            </a:extLst>
          </p:cNvPr>
          <p:cNvSpPr txBox="1"/>
          <p:nvPr/>
        </p:nvSpPr>
        <p:spPr>
          <a:xfrm>
            <a:off x="676701" y="1975810"/>
            <a:ext cx="11228696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Позиция 1. Монтируемое в ходе работ - можно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Локальная смета «02-01-31» как и проектная документация предусматривают не только поставку определенного товара (технологического оборудования), но и его монтаж.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Итоговой целью закупки является создание полностью готового к эксплуатации объекта. 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связи с этим участник закупки может приобрести оборудование технологически более эффективное и пригодное для установки на строящемся объекте, что также подтверждается правовой позицией Верховного суда Российской Федерации, изложенной в Определении от 23.03.2015 г. по делу № 304-КГ15-1413. Объединение в объекте закупки работ по строительству и услуг по установке закупаемого оборудования не противоречит действующему законодательству.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7D46CB-554F-461F-A8D3-5F671FF42ABB}"/>
              </a:ext>
            </a:extLst>
          </p:cNvPr>
          <p:cNvSpPr txBox="1"/>
          <p:nvPr/>
        </p:nvSpPr>
        <p:spPr>
          <a:xfrm>
            <a:off x="4123330" y="6398596"/>
            <a:ext cx="80686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Решение Алтайского УФАС России от 06.04.2020 по делу № 022/06/64-229/2020</a:t>
            </a:r>
          </a:p>
        </p:txBody>
      </p:sp>
    </p:spTree>
    <p:extLst>
      <p:ext uri="{BB962C8B-B14F-4D97-AF65-F5344CB8AC3E}">
        <p14:creationId xmlns:p14="http://schemas.microsoft.com/office/powerpoint/2010/main" val="221512001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891" y="100434"/>
            <a:ext cx="9720532" cy="1325563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Вопрос.  Как </a:t>
            </a:r>
            <a:r>
              <a:rPr lang="ru-RU" sz="2800" b="1" dirty="0"/>
              <a:t>закупать товары, работы, услуги, включенные и не включенные в постановление № </a:t>
            </a:r>
            <a:r>
              <a:rPr lang="ru-RU" sz="2800" b="1" dirty="0" smtClean="0"/>
              <a:t>616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25997"/>
            <a:ext cx="7865853" cy="4750966"/>
          </a:xfrm>
        </p:spPr>
        <p:txBody>
          <a:bodyPr>
            <a:normAutofit fontScale="62500" lnSpcReduction="20000"/>
          </a:bodyPr>
          <a:lstStyle/>
          <a:p>
            <a:r>
              <a:rPr lang="ru-RU" i="1" dirty="0" smtClean="0"/>
              <a:t>Закупаем </a:t>
            </a:r>
            <a:r>
              <a:rPr lang="ru-RU" i="1" dirty="0"/>
              <a:t>работы по благоустройству территории. В </a:t>
            </a:r>
            <a:r>
              <a:rPr lang="ru-RU" i="1" dirty="0" err="1"/>
              <a:t>техзадании</a:t>
            </a:r>
            <a:r>
              <a:rPr lang="ru-RU" i="1" dirty="0"/>
              <a:t> перечислены материалы, которые подрядчик использует при выполнении работ. Часть </a:t>
            </a:r>
            <a:r>
              <a:rPr lang="ru-RU" b="1" i="1" dirty="0"/>
              <a:t>материалов</a:t>
            </a:r>
            <a:r>
              <a:rPr lang="ru-RU" i="1" dirty="0"/>
              <a:t> включена в перечень товаров по постановлению № 616. Устанавливать ли при закупке работ по капитальному и текущему ремонтам и работ по благоустройству запрет по </a:t>
            </a:r>
            <a:r>
              <a:rPr lang="ru-RU" i="1" dirty="0">
                <a:hlinkClick r:id="rId2"/>
              </a:rPr>
              <a:t>пункту 4</a:t>
            </a:r>
            <a:r>
              <a:rPr lang="ru-RU" i="1" dirty="0"/>
              <a:t> постановления № 616, и нужно ли применять пункт 12 и исключать из закупки работы с применением материалов не из перечня?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Ответ.</a:t>
            </a:r>
            <a:r>
              <a:rPr lang="ru-RU" dirty="0"/>
              <a:t> Запреты </a:t>
            </a:r>
            <a:r>
              <a:rPr lang="ru-RU" b="1" dirty="0"/>
              <a:t>распространяются также на продукцию, поставляемую </a:t>
            </a:r>
            <a:r>
              <a:rPr lang="ru-RU" dirty="0"/>
              <a:t>при выполнении работ или услуг, и товары, передаваемые в аренду или лизинг. Если при выполнении работ по благоустройству, капитальному и текущему ремонту товары будут переданы заказчику с оформлением дополнительных приемочных документов на товар, нужно устанавливать ограничение. Товары должны быть поставляемыми, а не используемыми при выполнении работ. Если товар будет поставлен, нужно применять пункт 12 постановления № 616. Тогда заказчик исключает из сметы товары из перечня, оставшиеся закупает отдельно. Но нужно будет переделывать смету и уменьшать ее на стоимость исключенных материалов. Следует закупать отдельно работы, в которых используются материалы и товары из перечня по постановлению № 616, и отдельно работы, в которых используются товары и материалы не из перечня. </a:t>
            </a:r>
            <a:r>
              <a:rPr lang="ru-RU" b="1" dirty="0"/>
              <a:t>Рекомендуем исключить из закупки работы с применением материалов, не включенных в перечень товаров постановления № 616.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0" y="1923691"/>
            <a:ext cx="3269475" cy="211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673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632" y="274320"/>
            <a:ext cx="9327292" cy="58818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Особые условия проведения электронного конкурса ч.19, ст.48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632" y="1255223"/>
            <a:ext cx="10515600" cy="5602778"/>
          </a:xfrm>
        </p:spPr>
        <p:txBody>
          <a:bodyPr>
            <a:normAutofit fontScale="47500" lnSpcReduction="20000"/>
          </a:bodyPr>
          <a:lstStyle/>
          <a:p>
            <a:pPr marL="742950" indent="-742950" algn="just">
              <a:buAutoNum type="arabicPeriod"/>
            </a:pPr>
            <a:r>
              <a:rPr lang="ru-RU" dirty="0" smtClean="0">
                <a:solidFill>
                  <a:srgbClr val="C00000"/>
                </a:solidFill>
              </a:rPr>
              <a:t>«</a:t>
            </a:r>
            <a:r>
              <a:rPr lang="ru-RU" dirty="0">
                <a:solidFill>
                  <a:srgbClr val="C00000"/>
                </a:solidFill>
              </a:rPr>
              <a:t>Строительный» конкурс</a:t>
            </a:r>
            <a:r>
              <a:rPr lang="ru-RU" dirty="0"/>
              <a:t> - </a:t>
            </a:r>
            <a:r>
              <a:rPr lang="ru-RU" dirty="0" smtClean="0"/>
              <a:t>включение </a:t>
            </a:r>
            <a:r>
              <a:rPr lang="ru-RU" dirty="0"/>
              <a:t>заказчиком </a:t>
            </a:r>
            <a:r>
              <a:rPr lang="ru-RU" dirty="0" smtClean="0"/>
              <a:t>в </a:t>
            </a:r>
            <a:r>
              <a:rPr lang="ru-RU" dirty="0"/>
              <a:t>описание объекта закупки проектной документации, или типовой проектной документации, или сметы на капитальный ремонт объекта капитального </a:t>
            </a:r>
            <a:r>
              <a:rPr lang="ru-RU" dirty="0" smtClean="0"/>
              <a:t>строительства.</a:t>
            </a:r>
          </a:p>
          <a:p>
            <a:pPr algn="just"/>
            <a:endParaRPr lang="ru-RU" dirty="0" smtClean="0"/>
          </a:p>
          <a:p>
            <a:pPr marL="742950" indent="-742950" algn="just">
              <a:buAutoNum type="arabicPeriod" startAt="2"/>
            </a:pPr>
            <a:r>
              <a:rPr lang="ru-RU" dirty="0" smtClean="0">
                <a:solidFill>
                  <a:srgbClr val="C00000"/>
                </a:solidFill>
              </a:rPr>
              <a:t>Закупка </a:t>
            </a:r>
            <a:r>
              <a:rPr lang="ru-RU" dirty="0">
                <a:solidFill>
                  <a:srgbClr val="C00000"/>
                </a:solidFill>
              </a:rPr>
              <a:t>ТРУ</a:t>
            </a:r>
            <a:r>
              <a:rPr lang="ru-RU" dirty="0"/>
              <a:t>, </a:t>
            </a:r>
            <a:r>
              <a:rPr lang="ru-RU" dirty="0" smtClean="0"/>
              <a:t>в </a:t>
            </a:r>
            <a:r>
              <a:rPr lang="ru-RU" dirty="0"/>
              <a:t>случае, </a:t>
            </a:r>
            <a:r>
              <a:rPr lang="ru-RU" dirty="0">
                <a:solidFill>
                  <a:srgbClr val="C00000"/>
                </a:solidFill>
              </a:rPr>
              <a:t>если</a:t>
            </a:r>
            <a:r>
              <a:rPr lang="ru-RU" dirty="0"/>
              <a:t> в извещении об осуществлении закупки </a:t>
            </a:r>
            <a:r>
              <a:rPr lang="ru-RU" b="1" dirty="0">
                <a:solidFill>
                  <a:srgbClr val="C00000"/>
                </a:solidFill>
              </a:rPr>
              <a:t>не установлены </a:t>
            </a:r>
            <a:r>
              <a:rPr lang="ru-RU" b="1" dirty="0" smtClean="0">
                <a:solidFill>
                  <a:srgbClr val="C00000"/>
                </a:solidFill>
              </a:rPr>
              <a:t>критерии</a:t>
            </a:r>
            <a:r>
              <a:rPr lang="ru-RU" dirty="0" smtClean="0"/>
              <a:t>: 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ru-RU" dirty="0" smtClean="0"/>
              <a:t>расходы </a:t>
            </a:r>
            <a:r>
              <a:rPr lang="ru-RU" dirty="0"/>
              <a:t>на эксплуатацию и ремонт товаров, использование результатов работ; </a:t>
            </a:r>
            <a:endParaRPr lang="ru-RU" dirty="0" smtClean="0"/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ru-RU" dirty="0" smtClean="0"/>
              <a:t>качественные</a:t>
            </a:r>
            <a:r>
              <a:rPr lang="ru-RU" dirty="0"/>
              <a:t>, функциональные и экологические характеристики объекта </a:t>
            </a:r>
            <a:r>
              <a:rPr lang="ru-RU" dirty="0" smtClean="0"/>
              <a:t>закупки.</a:t>
            </a:r>
          </a:p>
          <a:p>
            <a:pPr algn="just"/>
            <a:endParaRPr lang="ru-RU" dirty="0" smtClean="0"/>
          </a:p>
          <a:p>
            <a:pPr algn="just"/>
            <a:r>
              <a:rPr lang="ru-RU" b="1" dirty="0" smtClean="0">
                <a:solidFill>
                  <a:srgbClr val="7030A0"/>
                </a:solidFill>
              </a:rPr>
              <a:t>Заявка состоит только из </a:t>
            </a:r>
            <a:r>
              <a:rPr lang="en-US" b="1" dirty="0" smtClean="0">
                <a:solidFill>
                  <a:srgbClr val="7030A0"/>
                </a:solidFill>
              </a:rPr>
              <a:t>II</a:t>
            </a:r>
            <a:r>
              <a:rPr lang="ru-RU" b="1" dirty="0" smtClean="0">
                <a:solidFill>
                  <a:srgbClr val="7030A0"/>
                </a:solidFill>
              </a:rPr>
              <a:t> части</a:t>
            </a:r>
          </a:p>
          <a:p>
            <a:pPr algn="just"/>
            <a:r>
              <a:rPr lang="ru-RU" b="1" dirty="0" smtClean="0">
                <a:solidFill>
                  <a:srgbClr val="7030A0"/>
                </a:solidFill>
              </a:rPr>
              <a:t>(включается наименование </a:t>
            </a:r>
            <a:r>
              <a:rPr lang="ru-RU" b="1" dirty="0">
                <a:solidFill>
                  <a:srgbClr val="7030A0"/>
                </a:solidFill>
              </a:rPr>
              <a:t>страны </a:t>
            </a:r>
            <a:endParaRPr lang="ru-RU" b="1" dirty="0" smtClean="0">
              <a:solidFill>
                <a:srgbClr val="7030A0"/>
              </a:solidFill>
            </a:endParaRPr>
          </a:p>
          <a:p>
            <a:pPr algn="just"/>
            <a:r>
              <a:rPr lang="ru-RU" b="1" dirty="0" smtClean="0">
                <a:solidFill>
                  <a:srgbClr val="7030A0"/>
                </a:solidFill>
              </a:rPr>
              <a:t>происхождения поставляемого товара) </a:t>
            </a:r>
          </a:p>
          <a:p>
            <a:pPr algn="just"/>
            <a:r>
              <a:rPr lang="ru-RU" b="1" dirty="0" smtClean="0">
                <a:solidFill>
                  <a:srgbClr val="7030A0"/>
                </a:solidFill>
              </a:rPr>
              <a:t>		и</a:t>
            </a:r>
            <a:r>
              <a:rPr lang="en-US" b="1" dirty="0" smtClean="0">
                <a:solidFill>
                  <a:srgbClr val="7030A0"/>
                </a:solidFill>
              </a:rPr>
              <a:t> III</a:t>
            </a:r>
            <a:r>
              <a:rPr lang="ru-RU" b="1" dirty="0" smtClean="0">
                <a:solidFill>
                  <a:srgbClr val="7030A0"/>
                </a:solidFill>
              </a:rPr>
              <a:t> части</a:t>
            </a:r>
          </a:p>
          <a:p>
            <a:pPr algn="just"/>
            <a:endParaRPr lang="ru-RU" b="1" dirty="0" smtClean="0">
              <a:solidFill>
                <a:srgbClr val="7030A0"/>
              </a:solidFill>
            </a:endParaRPr>
          </a:p>
          <a:p>
            <a:pPr algn="just"/>
            <a:r>
              <a:rPr lang="ru-RU" b="1" dirty="0">
                <a:solidFill>
                  <a:srgbClr val="7030A0"/>
                </a:solidFill>
              </a:rPr>
              <a:t>	 </a:t>
            </a:r>
            <a:r>
              <a:rPr lang="ru-RU" b="1" dirty="0" smtClean="0">
                <a:solidFill>
                  <a:srgbClr val="7030A0"/>
                </a:solidFill>
              </a:rPr>
              <a:t>    </a:t>
            </a:r>
            <a:r>
              <a:rPr lang="ru-RU" b="1" dirty="0" smtClean="0">
                <a:solidFill>
                  <a:srgbClr val="C00000"/>
                </a:solidFill>
              </a:rPr>
              <a:t>НЕТ ПЕРЕТОРЖКИ!!!</a:t>
            </a:r>
            <a:endParaRPr lang="ru-RU" b="1" dirty="0">
              <a:solidFill>
                <a:srgbClr val="C00000"/>
              </a:solidFill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endParaRPr lang="ru-RU" dirty="0" smtClean="0"/>
          </a:p>
          <a:p>
            <a:pPr marL="571500" indent="-571500" algn="just">
              <a:buFont typeface="Wingdings" panose="05000000000000000000" pitchFamily="2" charset="2"/>
              <a:buChar char="ü"/>
            </a:pPr>
            <a:endParaRPr lang="ru-RU" dirty="0"/>
          </a:p>
          <a:p>
            <a:pPr algn="just"/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2153" y="4605251"/>
            <a:ext cx="3250276" cy="194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96025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9288" y="685800"/>
            <a:ext cx="11378184" cy="5455920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indent="203200">
              <a:spcAft>
                <a:spcPts val="1120"/>
              </a:spcAft>
            </a:pPr>
            <a:r>
              <a:rPr lang="ru" sz="2500" b="1" dirty="0">
                <a:solidFill>
                  <a:srgbClr val="154676"/>
                </a:solidFill>
                <a:latin typeface="+mj-lt"/>
                <a:ea typeface="+mj-ea"/>
                <a:cs typeface="+mj-cs"/>
              </a:rPr>
              <a:t>НПА ст. 14 - ????</a:t>
            </a:r>
          </a:p>
          <a:p>
            <a:pPr indent="0">
              <a:lnSpc>
                <a:spcPct val="119000"/>
              </a:lnSpc>
            </a:pPr>
            <a:r>
              <a:rPr lang="ru" sz="1500" b="1" dirty="0">
                <a:solidFill>
                  <a:srgbClr val="404040"/>
                </a:solidFill>
                <a:latin typeface="Arial"/>
              </a:rPr>
              <a:t>На выполнение работ по текущему ремонту помещений 3-го этажа</a:t>
            </a:r>
          </a:p>
          <a:p>
            <a:pPr indent="0">
              <a:lnSpc>
                <a:spcPct val="119000"/>
              </a:lnSpc>
            </a:pPr>
            <a:r>
              <a:rPr lang="ru" sz="1500" dirty="0">
                <a:solidFill>
                  <a:srgbClr val="404040"/>
                </a:solidFill>
                <a:latin typeface="Arial"/>
              </a:rPr>
              <a:t>Таким образом, условия ограничения допуска, </a:t>
            </a:r>
            <a:r>
              <a:rPr lang="ru" sz="1500" b="1" dirty="0">
                <a:solidFill>
                  <a:srgbClr val="404040"/>
                </a:solidFill>
                <a:latin typeface="Arial"/>
              </a:rPr>
              <a:t>предусмотренные Приказом 126н, распространяются на товары, относящиеся к коду ОКПД 2 27.12.31.000 - "Панели и прочие комплекты электрической аппаратуры коммутации или защиты на напряжение не более 1 кВ", код ОКПД 2 27.12.22.000 - "Выключатели автоматические на напряжение не более 1 кВ".</a:t>
            </a:r>
          </a:p>
          <a:p>
            <a:pPr indent="0">
              <a:lnSpc>
                <a:spcPct val="119000"/>
              </a:lnSpc>
            </a:pPr>
            <a:r>
              <a:rPr lang="ru" sz="1500" dirty="0">
                <a:solidFill>
                  <a:srgbClr val="404040"/>
                </a:solidFill>
                <a:latin typeface="Arial"/>
              </a:rPr>
              <a:t>Из содержания документации следует, что в объект рассматриваемой закупки Заказчиком включены, в том числе, товарные позиции, которые по своему описанию относятся к вышеуказанному коду, а, следовательно, </a:t>
            </a:r>
            <a:r>
              <a:rPr lang="ru" sz="1500" b="1" dirty="0">
                <a:solidFill>
                  <a:srgbClr val="FF0000"/>
                </a:solidFill>
                <a:latin typeface="Arial"/>
              </a:rPr>
              <a:t>Заказчик был обязан установить условия допуска товаров, предусмотренные Приказом № 126н</a:t>
            </a:r>
            <a:r>
              <a:rPr lang="ru" sz="1500" b="1" dirty="0">
                <a:solidFill>
                  <a:srgbClr val="404040"/>
                </a:solidFill>
                <a:latin typeface="Arial"/>
              </a:rPr>
              <a:t>. Нарушение</a:t>
            </a:r>
            <a:r>
              <a:rPr lang="ru" sz="1500" dirty="0">
                <a:solidFill>
                  <a:srgbClr val="404040"/>
                </a:solidFill>
                <a:latin typeface="Arial"/>
              </a:rPr>
              <a:t>.</a:t>
            </a:r>
          </a:p>
          <a:p>
            <a:pPr indent="0">
              <a:lnSpc>
                <a:spcPct val="119000"/>
              </a:lnSpc>
            </a:pPr>
            <a:r>
              <a:rPr lang="ru" sz="1500" dirty="0">
                <a:solidFill>
                  <a:srgbClr val="404040"/>
                </a:solidFill>
                <a:latin typeface="Arial"/>
              </a:rPr>
              <a:t>Перечень также включает в себя код </a:t>
            </a:r>
            <a:r>
              <a:rPr lang="ru" sz="1500" b="1" dirty="0">
                <a:solidFill>
                  <a:srgbClr val="404040"/>
                </a:solidFill>
                <a:latin typeface="Arial"/>
              </a:rPr>
              <a:t>ОКПД 2 25.21.11.110 - "Радиаторы центрального отопления и их секции чугунные", код ОКПД 2 25.21.11.120 - "Радиаторы центрального отопления и их секции стальные", ОКПД 2 25.21.11.130 - "Радиаторы центрального отопления и их секции из прочих металлов".</a:t>
            </a:r>
          </a:p>
          <a:p>
            <a:pPr indent="0" algn="just">
              <a:lnSpc>
                <a:spcPct val="119000"/>
              </a:lnSpc>
            </a:pPr>
            <a:r>
              <a:rPr lang="ru" sz="1500" dirty="0">
                <a:solidFill>
                  <a:srgbClr val="404040"/>
                </a:solidFill>
                <a:latin typeface="Arial"/>
              </a:rPr>
              <a:t>Таким образом, в отношении рассматриваемого товара распространяются ограничения в соответствии Постановлением. Из содержания Приложения </a:t>
            </a:r>
            <a:r>
              <a:rPr lang="en-US" sz="1500" dirty="0">
                <a:solidFill>
                  <a:srgbClr val="404040"/>
                </a:solidFill>
                <a:latin typeface="Arial"/>
              </a:rPr>
              <a:t>N </a:t>
            </a:r>
            <a:r>
              <a:rPr lang="ru" sz="1500" dirty="0">
                <a:solidFill>
                  <a:srgbClr val="404040"/>
                </a:solidFill>
                <a:latin typeface="Arial"/>
              </a:rPr>
              <a:t>3 к Техническому заданию документации следует, что Заказчиком в объект закупки включена, в том числе, поставка Материала тип 10: "тип должен быть секционный радиатор", "материал секции сплавы алюминия или биметаллический или серый чугун" и т.п. которое, в свою очередь, отнесено к вышеуказанной группе товаров, а, следовательно, </a:t>
            </a:r>
            <a:r>
              <a:rPr lang="ru" sz="1500" b="1" dirty="0">
                <a:solidFill>
                  <a:srgbClr val="404040"/>
                </a:solidFill>
                <a:latin typeface="Arial"/>
              </a:rPr>
              <a:t>Заказчик был обязан установить соответствующие ограничения, предусмотренные Постановлением Правительства РФ от 30.04.2020 </a:t>
            </a:r>
            <a:r>
              <a:rPr lang="en-US" sz="1500" b="1" dirty="0">
                <a:solidFill>
                  <a:srgbClr val="404040"/>
                </a:solidFill>
                <a:latin typeface="Arial"/>
              </a:rPr>
              <a:t>N </a:t>
            </a:r>
            <a:r>
              <a:rPr lang="ru" sz="1500" b="1" dirty="0">
                <a:solidFill>
                  <a:srgbClr val="404040"/>
                </a:solidFill>
                <a:latin typeface="Arial"/>
              </a:rPr>
              <a:t>617, при этом, Заказчиком указанные ограничения не были установлены.</a:t>
            </a:r>
          </a:p>
          <a:p>
            <a:pPr indent="0" algn="r">
              <a:lnSpc>
                <a:spcPct val="119000"/>
              </a:lnSpc>
            </a:pPr>
            <a:r>
              <a:rPr lang="ru" sz="1500" i="1" dirty="0">
                <a:solidFill>
                  <a:srgbClr val="242852"/>
                </a:solidFill>
                <a:latin typeface="Arial"/>
              </a:rPr>
              <a:t>Решение Санкт-Петербургского УФАС России от 29.03.2021 по делу № 44-1366/21</a:t>
            </a:r>
          </a:p>
        </p:txBody>
      </p:sp>
    </p:spTree>
    <p:extLst>
      <p:ext uri="{BB962C8B-B14F-4D97-AF65-F5344CB8AC3E}">
        <p14:creationId xmlns:p14="http://schemas.microsoft.com/office/powerpoint/2010/main" val="137221949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2661" y="234667"/>
            <a:ext cx="9492289" cy="633984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indent="0"/>
            <a:r>
              <a:rPr lang="ru" sz="2500" b="1" dirty="0">
                <a:solidFill>
                  <a:srgbClr val="154676"/>
                </a:solidFill>
                <a:latin typeface="+mj-lt"/>
                <a:ea typeface="+mj-ea"/>
                <a:cs typeface="+mj-cs"/>
              </a:rPr>
              <a:t>Решение Московского УФАС России от 24.03.2021 по делу № 077/06/106-4713/2021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1104" y="1328928"/>
            <a:ext cx="11323320" cy="4669536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indent="0">
              <a:lnSpc>
                <a:spcPct val="94000"/>
              </a:lnSpc>
            </a:pPr>
            <a:r>
              <a:rPr lang="ru" sz="1700" dirty="0">
                <a:solidFill>
                  <a:srgbClr val="404040"/>
                </a:solidFill>
                <a:latin typeface="Arial"/>
              </a:rPr>
              <a:t>На заседании Комиссии Управления установлено, что в рамках данной закупки Заказчиком установлены требования к </a:t>
            </a:r>
            <a:r>
              <a:rPr lang="ru" sz="1700" dirty="0" smtClean="0">
                <a:solidFill>
                  <a:srgbClr val="404040"/>
                </a:solidFill>
                <a:latin typeface="Arial"/>
              </a:rPr>
              <a:t>товарам, </a:t>
            </a:r>
            <a:r>
              <a:rPr lang="ru" sz="1700" dirty="0">
                <a:solidFill>
                  <a:srgbClr val="404040"/>
                </a:solidFill>
                <a:latin typeface="Arial"/>
              </a:rPr>
              <a:t>например, к товару по п. 1 "Светильник. тип 1", относящийся к коду ОКПД2 27.4 "Оборудование электрическое осветительное" который, в свою очередь, включен в перечень радиоэлектронной продукции, происходящей из иностранных государств, в отношении которой устанавливаются ограничения для целей осуществления закупок для обеспечения государственных и муниципальных нужд, </a:t>
            </a:r>
            <a:r>
              <a:rPr lang="ru" sz="1700" b="1" dirty="0">
                <a:solidFill>
                  <a:srgbClr val="404040"/>
                </a:solidFill>
                <a:latin typeface="Arial"/>
              </a:rPr>
              <a:t>утвержденный постановлением № 878</a:t>
            </a:r>
            <a:r>
              <a:rPr lang="ru" sz="1700" dirty="0">
                <a:solidFill>
                  <a:srgbClr val="404040"/>
                </a:solidFill>
                <a:latin typeface="Arial"/>
              </a:rPr>
              <a:t>. Вместе с тем, Комиссией Управления установлено, что Заказчиком установлены, например, требования к товару по п. 1 "Светильник. тип 1", относящийся к коду ОКПД2 27.4 "Оборудование электрическое осветительное", которые, в свою очередь, </a:t>
            </a:r>
            <a:r>
              <a:rPr lang="ru" sz="1700" b="1" dirty="0">
                <a:solidFill>
                  <a:srgbClr val="FF0000"/>
                </a:solidFill>
                <a:latin typeface="Arial"/>
              </a:rPr>
              <a:t>включены в Приложение № 1 к приказу </a:t>
            </a:r>
            <a:r>
              <a:rPr lang="en-US" sz="1700" b="1" dirty="0">
                <a:solidFill>
                  <a:srgbClr val="FF0000"/>
                </a:solidFill>
                <a:latin typeface="Arial"/>
              </a:rPr>
              <a:t>N </a:t>
            </a:r>
            <a:r>
              <a:rPr lang="ru" sz="1700" b="1" dirty="0">
                <a:solidFill>
                  <a:srgbClr val="FF0000"/>
                </a:solidFill>
                <a:latin typeface="Arial"/>
              </a:rPr>
              <a:t>126н</a:t>
            </a:r>
            <a:r>
              <a:rPr lang="ru" sz="1700" dirty="0">
                <a:solidFill>
                  <a:srgbClr val="404040"/>
                </a:solidFill>
                <a:latin typeface="Arial"/>
              </a:rPr>
              <a:t>. Также Комиссией Управления установлено, что Заказчиком установлены, например, требования к товару по п. 13 "Доводчик дверной тип 1" относящийся к коду ОКПД2 25.72.14.120 "Петли, арматура крепежная, фурнитура и аналогичные изделия для дверей и окон из недрагоценных металлов", которые, в свою очередь, включены в перечень товаров, </a:t>
            </a:r>
            <a:r>
              <a:rPr lang="ru" sz="1700" b="1" dirty="0">
                <a:solidFill>
                  <a:srgbClr val="404040"/>
                </a:solidFill>
                <a:latin typeface="Arial"/>
              </a:rPr>
              <a:t>предусмотренных постановлением правительства № 617</a:t>
            </a:r>
            <a:r>
              <a:rPr lang="ru" sz="1700" dirty="0">
                <a:solidFill>
                  <a:srgbClr val="404040"/>
                </a:solidFill>
                <a:latin typeface="Arial"/>
              </a:rPr>
              <a:t>, при этом в нарушение п. 10 ст. 42, ч. 1 ст. 64, ч. 3, ч. 4 ст. 14 Закона о контрактной системе в составе аукционной документации в единой информационной системе в сфере закупок отсутствует ограничение, предусмотренное положениями постановления </a:t>
            </a:r>
            <a:r>
              <a:rPr lang="en-US" sz="1700" dirty="0">
                <a:solidFill>
                  <a:srgbClr val="404040"/>
                </a:solidFill>
                <a:latin typeface="Arial"/>
              </a:rPr>
              <a:t>N </a:t>
            </a:r>
            <a:r>
              <a:rPr lang="ru" sz="1700" dirty="0">
                <a:solidFill>
                  <a:srgbClr val="404040"/>
                </a:solidFill>
                <a:latin typeface="Arial"/>
              </a:rPr>
              <a:t>878 и постановлением </a:t>
            </a:r>
            <a:r>
              <a:rPr lang="en-US" sz="1700" dirty="0">
                <a:solidFill>
                  <a:srgbClr val="404040"/>
                </a:solidFill>
                <a:latin typeface="Arial"/>
              </a:rPr>
              <a:t>N </a:t>
            </a:r>
            <a:r>
              <a:rPr lang="ru" sz="1700" dirty="0">
                <a:solidFill>
                  <a:srgbClr val="404040"/>
                </a:solidFill>
                <a:latin typeface="Arial"/>
              </a:rPr>
              <a:t>617, а также условия допуска, предусмотренные приказом </a:t>
            </a:r>
            <a:r>
              <a:rPr lang="en-US" sz="1700" dirty="0">
                <a:solidFill>
                  <a:srgbClr val="404040"/>
                </a:solidFill>
                <a:latin typeface="Arial"/>
              </a:rPr>
              <a:t>N </a:t>
            </a:r>
            <a:r>
              <a:rPr lang="ru" sz="1700" dirty="0">
                <a:solidFill>
                  <a:srgbClr val="404040"/>
                </a:solidFill>
                <a:latin typeface="Arial"/>
              </a:rPr>
              <a:t>126н.</a:t>
            </a:r>
          </a:p>
          <a:p>
            <a:pPr indent="0">
              <a:lnSpc>
                <a:spcPct val="94000"/>
              </a:lnSpc>
            </a:pPr>
            <a:r>
              <a:rPr lang="ru" sz="1700" dirty="0">
                <a:solidFill>
                  <a:srgbClr val="404040"/>
                </a:solidFill>
                <a:latin typeface="Arial"/>
              </a:rPr>
              <a:t>Таким образом, в случае </a:t>
            </a:r>
            <a:r>
              <a:rPr lang="ru" sz="1700" b="1" u="sng" dirty="0">
                <a:solidFill>
                  <a:srgbClr val="404040"/>
                </a:solidFill>
                <a:latin typeface="Arial"/>
              </a:rPr>
              <a:t>квалифицирования Заказчиком тех или иных товаров как "поставляемые", Заказчик обязан при проведении закупки установить соответствующие запреты, ограничения</a:t>
            </a:r>
            <a:r>
              <a:rPr lang="ru" sz="1700" b="1" dirty="0">
                <a:solidFill>
                  <a:srgbClr val="404040"/>
                </a:solidFill>
                <a:latin typeface="Arial"/>
              </a:rPr>
              <a:t>, </a:t>
            </a:r>
            <a:r>
              <a:rPr lang="ru" sz="1700" b="1" dirty="0">
                <a:solidFill>
                  <a:srgbClr val="FF0000"/>
                </a:solidFill>
                <a:latin typeface="Arial"/>
              </a:rPr>
              <a:t>условия допуска</a:t>
            </a:r>
            <a:r>
              <a:rPr lang="ru" sz="1700" b="1" dirty="0">
                <a:solidFill>
                  <a:srgbClr val="404040"/>
                </a:solidFill>
                <a:latin typeface="Arial"/>
              </a:rPr>
              <a:t>, учитывая положения соответствующих Постановлений и Приказов (в том числе касательно запретов на объединение в 1 лот тех или иных товаров)</a:t>
            </a:r>
            <a:r>
              <a:rPr lang="ru" sz="1700" dirty="0">
                <a:solidFill>
                  <a:srgbClr val="404040"/>
                </a:solidFill>
                <a:latin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4463259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1792" y="688848"/>
            <a:ext cx="5946648" cy="362712"/>
          </a:xfrm>
          <a:prstGeom prst="rect">
            <a:avLst/>
          </a:prstGeom>
          <a:noFill/>
        </p:spPr>
        <p:txBody>
          <a:bodyPr wrap="none" lIns="0" tIns="0" rIns="0" bIns="0">
            <a:noAutofit/>
          </a:bodyPr>
          <a:lstStyle/>
          <a:p>
            <a:pPr indent="0" algn="just"/>
            <a:r>
              <a:rPr lang="ru" sz="2500" b="1" dirty="0">
                <a:solidFill>
                  <a:srgbClr val="154676"/>
                </a:solidFill>
                <a:latin typeface="+mj-lt"/>
                <a:ea typeface="+mj-ea"/>
                <a:cs typeface="+mj-cs"/>
              </a:rPr>
              <a:t>Перечень поставляемых товаров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2648" y="1517904"/>
            <a:ext cx="10963656" cy="4379976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/>
          <a:p>
            <a:pPr indent="0" algn="just">
              <a:spcAft>
                <a:spcPts val="1470"/>
              </a:spcAft>
            </a:pPr>
            <a:r>
              <a:rPr lang="ru" sz="1700" b="1" dirty="0">
                <a:solidFill>
                  <a:srgbClr val="404040"/>
                </a:solidFill>
                <a:latin typeface="Arial"/>
              </a:rPr>
              <a:t>Приказ Минстроя России от 14.01.2020 </a:t>
            </a:r>
            <a:r>
              <a:rPr lang="en-US" sz="1700" b="1" dirty="0">
                <a:solidFill>
                  <a:srgbClr val="404040"/>
                </a:solidFill>
                <a:latin typeface="Arial"/>
              </a:rPr>
              <a:t>N </a:t>
            </a:r>
            <a:r>
              <a:rPr lang="ru" sz="1700" b="1" dirty="0">
                <a:solidFill>
                  <a:srgbClr val="404040"/>
                </a:solidFill>
                <a:latin typeface="Arial"/>
              </a:rPr>
              <a:t>9/пр</a:t>
            </a:r>
          </a:p>
          <a:p>
            <a:pPr indent="0" algn="just">
              <a:spcAft>
                <a:spcPts val="1470"/>
              </a:spcAft>
            </a:pPr>
            <a:r>
              <a:rPr lang="ru" sz="1700" dirty="0">
                <a:solidFill>
                  <a:srgbClr val="404040"/>
                </a:solidFill>
                <a:latin typeface="Arial"/>
              </a:rPr>
              <a:t>8. В случае, если в рамках исполнения контракта, предметом которого является выполнение работ </a:t>
            </a:r>
            <a:r>
              <a:rPr lang="ru" sz="1700" dirty="0">
                <a:solidFill>
                  <a:srgbClr val="FF0000"/>
                </a:solidFill>
                <a:latin typeface="Arial"/>
              </a:rPr>
              <a:t>по строительству (реконструкции) </a:t>
            </a:r>
            <a:r>
              <a:rPr lang="ru" sz="1700" dirty="0">
                <a:solidFill>
                  <a:srgbClr val="404040"/>
                </a:solidFill>
                <a:latin typeface="Arial"/>
              </a:rPr>
              <a:t>объекта капитального строительства, предусматривается поставка товаров, </a:t>
            </a:r>
            <a:r>
              <a:rPr lang="ru" sz="1700" i="1" dirty="0">
                <a:latin typeface="Arial"/>
              </a:rPr>
              <a:t>в отношении которых Правительством Российской Федерации в соответствии со статьей 14 Федерального закона о контрактной системе установлены запрет на допуск товаров, происходящих из иностранных государств, и ограничения допуска указанных товаров</a:t>
            </a:r>
            <a:r>
              <a:rPr lang="ru" sz="1700" i="1" dirty="0">
                <a:solidFill>
                  <a:srgbClr val="0063A1"/>
                </a:solidFill>
                <a:latin typeface="Arial"/>
              </a:rPr>
              <a:t>, </a:t>
            </a:r>
            <a:r>
              <a:rPr lang="ru" sz="1700" b="1" i="1" dirty="0">
                <a:solidFill>
                  <a:srgbClr val="FF0000"/>
                </a:solidFill>
                <a:latin typeface="Arial"/>
              </a:rPr>
              <a:t>такой контракт должен содержать отдельный перечень таких товаров.</a:t>
            </a:r>
          </a:p>
          <a:p>
            <a:pPr indent="0" algn="just"/>
            <a:r>
              <a:rPr lang="ru" sz="1700" b="1" dirty="0">
                <a:solidFill>
                  <a:srgbClr val="404040"/>
                </a:solidFill>
                <a:latin typeface="Arial"/>
              </a:rPr>
              <a:t>Приказ Минстроя России от 14.01.2020 </a:t>
            </a:r>
            <a:r>
              <a:rPr lang="en-US" sz="1700" b="1" dirty="0">
                <a:solidFill>
                  <a:srgbClr val="404040"/>
                </a:solidFill>
                <a:latin typeface="Arial"/>
              </a:rPr>
              <a:t>N </a:t>
            </a:r>
            <a:r>
              <a:rPr lang="ru" sz="1700" b="1" dirty="0">
                <a:solidFill>
                  <a:srgbClr val="404040"/>
                </a:solidFill>
                <a:latin typeface="Arial"/>
              </a:rPr>
              <a:t>10/пр</a:t>
            </a:r>
          </a:p>
          <a:p>
            <a:pPr indent="0" algn="just"/>
            <a:r>
              <a:rPr lang="ru" sz="1700" dirty="0">
                <a:latin typeface="Arial"/>
              </a:rPr>
              <a:t>8. В случае если проектная документация и (или) рабочая документация предусматривают при осуществлении работ </a:t>
            </a:r>
            <a:r>
              <a:rPr lang="ru" sz="1700" dirty="0">
                <a:solidFill>
                  <a:srgbClr val="FF0000"/>
                </a:solidFill>
                <a:latin typeface="Arial"/>
              </a:rPr>
              <a:t>по строительству (реконструкции) </a:t>
            </a:r>
            <a:r>
              <a:rPr lang="ru" sz="1700" dirty="0">
                <a:latin typeface="Arial"/>
              </a:rPr>
              <a:t>объектов капитального строительства поставку товаров, в отношении которых Правительством Российской Федерации в соответствии со статьей 14 Федерального закона о контрактной системе установлены запрет на допуск товаров, происходящих из иностранных государств, и ограничения допуска указанных товаров, </a:t>
            </a:r>
            <a:r>
              <a:rPr lang="ru" sz="1700" dirty="0">
                <a:solidFill>
                  <a:srgbClr val="FF0000"/>
                </a:solidFill>
                <a:latin typeface="Arial"/>
              </a:rPr>
              <a:t>то проектная документация и (или) рабочая документация, являющиеся предметом контракта, должны содержать отдельный перечень таких товаров.</a:t>
            </a:r>
          </a:p>
        </p:txBody>
      </p:sp>
    </p:spTree>
    <p:extLst>
      <p:ext uri="{BB962C8B-B14F-4D97-AF65-F5344CB8AC3E}">
        <p14:creationId xmlns:p14="http://schemas.microsoft.com/office/powerpoint/2010/main" val="11401555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833" y="433753"/>
            <a:ext cx="5089930" cy="508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11100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736" y="-363882"/>
            <a:ext cx="10044608" cy="7533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19536" y="1916833"/>
            <a:ext cx="9073008" cy="2796665"/>
          </a:xfrm>
          <a:prstGeom prst="rect">
            <a:avLst/>
          </a:prstGeom>
          <a:solidFill>
            <a:schemeClr val="bg1">
              <a:alpha val="97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151130" lvl="0" indent="-34290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4490"/>
              </a:spcAft>
              <a:buClr>
                <a:srgbClr val="000000"/>
              </a:buClr>
              <a:buSzPts val="2200"/>
              <a:buFont typeface="+mj-lt"/>
              <a:buAutoNum type="arabicParenR"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Статья 22.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Начальная (максимальная) цена контракта, цена контракта, заключаемого с единственным поставщиком (подрядчиком, исполнителем) 44-ФЗ от 05.04.2013 г.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marR="151130" lvl="0" indent="-34290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2080"/>
              </a:spcAft>
              <a:buClr>
                <a:srgbClr val="000000"/>
              </a:buClr>
              <a:buSzPts val="2200"/>
              <a:buFont typeface="+mj-lt"/>
              <a:buAutoNum type="arabicParenR"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Приказ МЭР России от 02.10.2013 N 567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"Об утверждении Методических рекомендаций по применению методов определения начальной (максимальной) цены контракта, цены контракта, заключаемого с единственным поставщиком (подрядчиком, исполнителем)"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 rot="661161">
            <a:off x="1636562" y="4852683"/>
            <a:ext cx="1504462" cy="498598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210820" marR="0" lvl="0" indent="-635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414455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НМЦК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9930501">
            <a:off x="5035133" y="5047440"/>
            <a:ext cx="1504462" cy="498598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210820" marR="0" lvl="0" indent="-635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414455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НМЦК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07770" y="229830"/>
            <a:ext cx="1504462" cy="498598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210820" marR="0" lvl="0" indent="-635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414455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НМЦК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9930501">
            <a:off x="2177498" y="587413"/>
            <a:ext cx="1504462" cy="498598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210820" marR="0" lvl="0" indent="-635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414455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НМЦК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719822">
            <a:off x="9011709" y="4530300"/>
            <a:ext cx="1504462" cy="498598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210820" marR="0" lvl="0" indent="-635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414455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НМЦК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984432" y="6519494"/>
            <a:ext cx="1504462" cy="498598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210820" marR="0" lvl="0" indent="-635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414455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НМЦК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60096" y="6093296"/>
            <a:ext cx="1504462" cy="498598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210820" marR="0" lvl="0" indent="-635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414455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НМЦК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866" y="6276004"/>
            <a:ext cx="2085486" cy="581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43622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6816081" y="976234"/>
            <a:ext cx="4897865" cy="9906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6000" dirty="0">
                <a:solidFill>
                  <a:srgbClr val="002060"/>
                </a:solidFill>
              </a:rPr>
              <a:t>Статья 22</a:t>
            </a:r>
          </a:p>
        </p:txBody>
      </p:sp>
      <p:sp>
        <p:nvSpPr>
          <p:cNvPr id="29699" name="Объект 2"/>
          <p:cNvSpPr>
            <a:spLocks noGrp="1"/>
          </p:cNvSpPr>
          <p:nvPr>
            <p:ph idx="1"/>
          </p:nvPr>
        </p:nvSpPr>
        <p:spPr>
          <a:xfrm>
            <a:off x="1723604" y="3717032"/>
            <a:ext cx="8682467" cy="2952328"/>
          </a:xfrm>
          <a:solidFill>
            <a:schemeClr val="bg1">
              <a:alpha val="74000"/>
            </a:schemeClr>
          </a:solidFill>
        </p:spPr>
        <p:txBody>
          <a:bodyPr rtlCol="0">
            <a:normAutofit/>
          </a:bodyPr>
          <a:lstStyle/>
          <a:p>
            <a:pPr marL="0" indent="0" algn="ctr">
              <a:buNone/>
              <a:defRPr/>
            </a:pPr>
            <a:r>
              <a:rPr lang="ru-RU" b="1" dirty="0">
                <a:solidFill>
                  <a:srgbClr val="002060"/>
                </a:solidFill>
              </a:rPr>
              <a:t>1) метод сопоставимых рыночных цен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(анализа рынка –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приоритетный метод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);</a:t>
            </a:r>
          </a:p>
          <a:p>
            <a:pPr marL="0" indent="0" algn="ctr">
              <a:buNone/>
              <a:defRPr/>
            </a:pPr>
            <a:r>
              <a:rPr lang="ru-RU" b="1" dirty="0">
                <a:solidFill>
                  <a:srgbClr val="002060"/>
                </a:solidFill>
              </a:rPr>
              <a:t>2) нормативный метод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(1ч. 8 ст. 22 № 44-ФЗ);</a:t>
            </a:r>
          </a:p>
          <a:p>
            <a:pPr marL="0" indent="0" algn="ctr">
              <a:buNone/>
              <a:defRPr/>
            </a:pPr>
            <a:r>
              <a:rPr lang="ru-RU" b="1" dirty="0">
                <a:solidFill>
                  <a:srgbClr val="002060"/>
                </a:solidFill>
              </a:rPr>
              <a:t>3) тарифный метод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(1ч. 8 ст. 22 № 44-ФЗ);</a:t>
            </a:r>
          </a:p>
          <a:p>
            <a:pPr marL="0" indent="0" algn="ctr">
              <a:buNone/>
              <a:defRPr/>
            </a:pPr>
            <a:r>
              <a:rPr lang="ru-RU" b="1" dirty="0">
                <a:solidFill>
                  <a:srgbClr val="002060"/>
                </a:solidFill>
              </a:rPr>
              <a:t>4) проектно-сметный метод </a:t>
            </a:r>
            <a:r>
              <a:rPr lang="ru-RU" sz="1700" b="1" dirty="0">
                <a:solidFill>
                  <a:schemeClr val="tx2">
                    <a:lumMod val="50000"/>
                  </a:schemeClr>
                </a:solidFill>
              </a:rPr>
              <a:t>(ч. 9, ч. 9.1 ст. 22 № 44-ФЗ);</a:t>
            </a:r>
          </a:p>
          <a:p>
            <a:pPr marL="0" indent="0" algn="ctr">
              <a:buNone/>
              <a:defRPr/>
            </a:pPr>
            <a:r>
              <a:rPr lang="ru-RU" b="1" dirty="0">
                <a:solidFill>
                  <a:srgbClr val="002060"/>
                </a:solidFill>
              </a:rPr>
              <a:t>5) затратный метод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(невозможно применить др. методы или в дополнение);</a:t>
            </a:r>
          </a:p>
          <a:p>
            <a:pPr marL="0" indent="0" algn="ctr">
              <a:buNone/>
              <a:defRPr/>
            </a:pPr>
            <a:r>
              <a:rPr lang="ru-RU" b="1" dirty="0">
                <a:solidFill>
                  <a:srgbClr val="002060"/>
                </a:solidFill>
              </a:rPr>
              <a:t>6) иные методы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ч. 12 ст. 22 № 44-ФЗ с обоснованием)</a:t>
            </a:r>
            <a:endParaRPr lang="en-US" sz="1600" b="1" dirty="0">
              <a:solidFill>
                <a:schemeClr val="tx2">
                  <a:lumMod val="50000"/>
                </a:schemeClr>
              </a:solidFill>
            </a:endParaRPr>
          </a:p>
          <a:p>
            <a:pPr marL="182880" indent="-182880" algn="ctr">
              <a:defRPr/>
            </a:pPr>
            <a:endParaRPr lang="ru-RU" b="1" dirty="0">
              <a:solidFill>
                <a:srgbClr val="C00000"/>
              </a:solidFill>
            </a:endParaRPr>
          </a:p>
          <a:p>
            <a:pPr marL="182880" indent="-182880" algn="ctr">
              <a:defRPr/>
            </a:pP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24102" y="652090"/>
            <a:ext cx="4680520" cy="2769989"/>
          </a:xfrm>
          <a:prstGeom prst="rect">
            <a:avLst/>
          </a:prstGeom>
          <a:solidFill>
            <a:schemeClr val="bg1">
              <a:alpha val="82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Начальная (максимальная) цена контракта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и в предусмотренных настоящим Федеральным законом случаях цена контракта, заключаемого с единственным поставщиком (подрядчиком, исполнителем), определяются и обосновываются заказчиком посредством применения следующего метода или нескольких следующих методов: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997" y="76720"/>
            <a:ext cx="1150741" cy="11507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310" y="2810163"/>
            <a:ext cx="1008112" cy="10081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C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193" y="1772817"/>
            <a:ext cx="1181495" cy="11814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8" y="6165304"/>
            <a:ext cx="1446076" cy="403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65171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030" y="83948"/>
            <a:ext cx="12560060" cy="7065034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575094" y="179397"/>
            <a:ext cx="9045875" cy="1077314"/>
          </a:xfrm>
        </p:spPr>
        <p:txBody>
          <a:bodyPr>
            <a:noAutofit/>
          </a:bodyPr>
          <a:lstStyle/>
          <a:p>
            <a:pPr algn="l"/>
            <a:r>
              <a:rPr lang="ru-RU" sz="3000" dirty="0">
                <a:solidFill>
                  <a:srgbClr val="154676"/>
                </a:solidFill>
                <a:latin typeface="Century" panose="02040604050505020304" pitchFamily="18" charset="0"/>
                <a:ea typeface="Yu Gothic UI Semibold" panose="020B0700000000000000" pitchFamily="34" charset="-128"/>
              </a:rPr>
              <a:t>ОПРЕДЕЛЕНИЕ НМЦК - новая часть в ст. 22 Закона № 44-ФЗ с 08.07.2019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75093" y="1352160"/>
            <a:ext cx="1147403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3680" marR="0" lvl="0" indent="-333680" algn="l" defTabSz="828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71"/>
              </a:spcAft>
              <a:buClrTx/>
              <a:buSzTx/>
              <a:buFontTx/>
              <a:buNone/>
              <a:tabLst/>
              <a:defRPr/>
            </a:pPr>
            <a:r>
              <a:rPr kumimoji="0" lang="ru" sz="1800" b="1" i="0" u="sng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Часть 9.2. ст. 22 Закона № 44-ФЗ:</a:t>
            </a:r>
          </a:p>
          <a:p>
            <a:pPr marL="0" marR="0" lvl="0" indent="0" algn="l" defTabSz="828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22"/>
              </a:spcAft>
              <a:buClrTx/>
              <a:buSzTx/>
              <a:buFontTx/>
              <a:buNone/>
              <a:tabLst/>
              <a:defRPr/>
            </a:pPr>
            <a:r>
              <a:rPr kumimoji="0" lang="ru" sz="18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Определение НМЦК или цены контракта с ЕП предметом которых являются строительство, реконструкция, капитальный ремонт, снос ОКС, выполнение работ по сохранению ОКН, с использованием проектно-сметного метода осуществляется в порядке, установленном 44-ФЗ, исходя из сметной стоимости строительства, реконструкции, капитального ремонта объектов капитального строительства, определенной в соответствии со ст.8.3 № ГрКРФ</a:t>
            </a:r>
          </a:p>
          <a:p>
            <a:pPr marL="0" marR="0" lvl="0" indent="0" algn="l" defTabSz="828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22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sng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Ст.8.3 </a:t>
            </a:r>
            <a:r>
              <a:rPr kumimoji="0" lang="ru-RU" sz="1800" b="1" i="0" u="sng" strike="noStrike" kern="1200" cap="none" spc="0" normalizeH="0" baseline="0" noProof="0" dirty="0" err="1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ГрК</a:t>
            </a:r>
            <a:r>
              <a:rPr kumimoji="0" lang="ru-RU" sz="1800" b="1" i="0" u="sng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  <a:p>
            <a:pPr marL="0" marR="0" lvl="0" indent="0" algn="l" defTabSz="828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22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Сметная стоимость (СС) определяется с обязательным применением сметных нормативов, сведения о которых включены в федеральный реестр сметных нормативов, и сметных цен строительных ресурсов.</a:t>
            </a:r>
          </a:p>
          <a:p>
            <a:pPr marL="0" marR="0" lvl="0" indent="0" algn="l" defTabSz="828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22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СС используется при формировании НМЦК при условии, что определение СС в соответствии с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ГрК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является обязательным</a:t>
            </a:r>
          </a:p>
          <a:p>
            <a:pPr marL="0" marR="0" lvl="0" indent="0" algn="l" defTabSz="828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22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 При этом сметные нормативы и сметные цены строительных ресурсов, использованные при определении СС строительства, не подлежат применению при исполнении указанных контрактов или договоров, если иное не предусмотрено таким контрактом или таким договором.</a:t>
            </a:r>
          </a:p>
          <a:p>
            <a:pPr marL="0" marR="0" lvl="0" indent="0" algn="l" defTabSz="828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22"/>
              </a:spcAft>
              <a:buClrTx/>
              <a:buSzTx/>
              <a:buFontTx/>
              <a:buNone/>
              <a:tabLst/>
              <a:defRPr/>
            </a:pPr>
            <a:endParaRPr kumimoji="0" lang="ru" sz="1800" b="0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8284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22"/>
              </a:spcAft>
              <a:buClrTx/>
              <a:buSzTx/>
              <a:buFontTx/>
              <a:buNone/>
              <a:tabLst/>
              <a:defRPr/>
            </a:pPr>
            <a:endParaRPr kumimoji="0" lang="ru" sz="1800" b="0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207112"/>
            <a:ext cx="1069675" cy="48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60785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109060"/>
            <a:ext cx="9248503" cy="1325563"/>
          </a:xfrm>
        </p:spPr>
        <p:txBody>
          <a:bodyPr>
            <a:noAutofit/>
          </a:bodyPr>
          <a:lstStyle/>
          <a:p>
            <a:r>
              <a:rPr lang="ru-RU" sz="2800" dirty="0"/>
              <a:t>Федеральная государственная информационная система ценообразования в строительстве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B46B95-BC60-4436-B469-D3134B34457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64006" y="1512417"/>
            <a:ext cx="8936354" cy="1119498"/>
          </a:xfrm>
          <a:prstGeom prst="rect">
            <a:avLst/>
          </a:prstGeom>
          <a:solidFill>
            <a:srgbClr val="9719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ФЕДЕРАЛЬНЫЙ ЗАКОН ОТ 03.07.2016 №369-ФЗ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«О ВНЕСЕНИИ ИЗМЕНЕНИЙ В ГРАДОСТРОИТЕЛЬНЫЙ КОДЕКС РОССИЙСКОЙ ФЕДЕРАЦИИ И СТАТЬИ 11 И 14 ФЕДЕРАЛЬНОГО ЗАКОНА «ОБ ИНВЕСТИЦИОННОЙ  ДЕЯТЕЛЬНОСТИ В РОССИЙСКОЙ ФЕДЕРАЦИИ, ОСУЩЕСТВЛЯЕМОЙ В ФОРМЕ КАПИТАЛЬНЫХ ВЛОЖЕНИЙ»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564006" y="4016333"/>
            <a:ext cx="4234814" cy="418744"/>
          </a:xfrm>
          <a:prstGeom prst="rect">
            <a:avLst/>
          </a:prstGeom>
          <a:solidFill>
            <a:srgbClr val="28335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РЕАЛИЗАЦИЯ ТРЕБОВАНИЙ ПП РФ №959 ВО ФГИС ЦС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808576" y="4435077"/>
            <a:ext cx="3691784" cy="1434862"/>
          </a:xfrm>
          <a:prstGeom prst="rect">
            <a:avLst/>
          </a:prstGeom>
          <a:solidFill>
            <a:schemeClr val="bg1"/>
          </a:solidFill>
          <a:ln>
            <a:solidFill>
              <a:srgbClr val="2833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порядок мониторинга цен строительных ресурсов, включая виды информации, необходимой для формирования сметных цен строительных ресурсов;</a:t>
            </a:r>
          </a:p>
          <a:p>
            <a:pPr marL="285750" marR="0" lvl="0" indent="-28575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порядок предоставления;</a:t>
            </a:r>
          </a:p>
          <a:p>
            <a:pPr marL="285750" marR="0" lvl="0" indent="-28575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порядок определения лиц, обязанных предоставлять указанную информацию.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808576" y="2805735"/>
            <a:ext cx="3691784" cy="1087221"/>
          </a:xfrm>
          <a:prstGeom prst="rect">
            <a:avLst/>
          </a:prstGeom>
          <a:solidFill>
            <a:schemeClr val="bg1"/>
          </a:solidFill>
          <a:ln>
            <a:solidFill>
              <a:srgbClr val="2833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Постановление Правительства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Российской Федерации от 23.12.2016 №1452 «О мониторинге цен строительных ресурсов» (вместе с «Правилами мониторинга цен строительных ресурсов»)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808576" y="4016333"/>
            <a:ext cx="3691784" cy="418744"/>
          </a:xfrm>
          <a:prstGeom prst="rect">
            <a:avLst/>
          </a:prstGeom>
          <a:solidFill>
            <a:srgbClr val="28335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РЕАЛИЗАЦИЯ ТРЕБОВАНИЙ ПП РФ №1452 ВО ФГИС ЦС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564006" y="4435077"/>
            <a:ext cx="4234814" cy="1434862"/>
          </a:xfrm>
          <a:prstGeom prst="rect">
            <a:avLst/>
          </a:prstGeom>
          <a:solidFill>
            <a:schemeClr val="bg1"/>
          </a:solidFill>
          <a:ln>
            <a:solidFill>
              <a:srgbClr val="2833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lvl="0" indent="-28575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ведение федерального реестра сметных нормативов;</a:t>
            </a:r>
          </a:p>
          <a:p>
            <a:pPr marL="285750" marR="0" lvl="0" indent="-28575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ведение классификатора строительных ресурсов;</a:t>
            </a:r>
          </a:p>
          <a:p>
            <a:pPr marL="285750" marR="0" lvl="0" indent="-28575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мониторинг цен строительных ресурсов;</a:t>
            </a:r>
          </a:p>
          <a:p>
            <a:pPr marL="285750" marR="0" lvl="0" indent="-28575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обеспечение безопасности сведений;</a:t>
            </a:r>
          </a:p>
          <a:p>
            <a:pPr marL="285750" marR="0" lvl="0" indent="-28575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обеспечение доступа сведениям информационной системы;</a:t>
            </a:r>
          </a:p>
          <a:p>
            <a:pPr marL="285750" marR="0" lvl="0" indent="-28575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хранение информации и истории ее изменений.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608604" y="2780513"/>
            <a:ext cx="4190216" cy="1087221"/>
          </a:xfrm>
          <a:prstGeom prst="rect">
            <a:avLst/>
          </a:prstGeom>
          <a:solidFill>
            <a:schemeClr val="bg1"/>
          </a:solidFill>
          <a:ln>
            <a:solidFill>
              <a:srgbClr val="2833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Постановление Правительства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Российской Федерации от 23.09.2016 №959 «О федеральной государственной информационной системе ценообразования в строительстве»</a:t>
            </a:r>
          </a:p>
        </p:txBody>
      </p:sp>
    </p:spTree>
    <p:extLst>
      <p:ext uri="{BB962C8B-B14F-4D97-AF65-F5344CB8AC3E}">
        <p14:creationId xmlns:p14="http://schemas.microsoft.com/office/powerpoint/2010/main" val="342500682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1769" y="95648"/>
            <a:ext cx="12560060" cy="7065034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54325" y="5621953"/>
            <a:ext cx="313944" cy="11277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5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4325" y="37040"/>
            <a:ext cx="99060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609600" algn="just" defTabSz="457200" rtl="0" eaLnBrk="1" fontAlgn="auto" latinLnBrk="0" hangingPunct="1">
              <a:lnSpc>
                <a:spcPct val="100000"/>
              </a:lnSpc>
              <a:spcBef>
                <a:spcPts val="18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 формировании НМЦД применяются сметные нормативы, включённые в федеральный реестр сметных нормативов и цен строительных ресурсов.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106837" y="1412889"/>
            <a:ext cx="6558293" cy="2388401"/>
          </a:xfrm>
          <a:prstGeom prst="roundRect">
            <a:avLst/>
          </a:prstGeom>
          <a:solidFill>
            <a:srgbClr val="154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 31 марта  2020 года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применяется новая сметно-нормативная база: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ГЭСН-2020, ФЕР-2020 или ФСНБ-2020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9782" y="1412889"/>
            <a:ext cx="49170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См. приказы Минстроя России №871/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от 26.12.2019, №872/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от 26.12.2019, №873/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от 26.12.2019, №874/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от 26.12.2019, №875/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от 26.12.2019, №876/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от 26.12.201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4363" y="3976810"/>
            <a:ext cx="9732724" cy="259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09349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4343" y="0"/>
            <a:ext cx="12560060" cy="706503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54325" y="5621953"/>
            <a:ext cx="313944" cy="11277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5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4325" y="1328912"/>
            <a:ext cx="11062725" cy="1720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609600" algn="just" defTabSz="457200" rtl="0" eaLnBrk="1" fontAlgn="auto" latinLnBrk="0" hangingPunct="1">
              <a:lnSpc>
                <a:spcPct val="100000"/>
              </a:lnSpc>
              <a:spcBef>
                <a:spcPts val="18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Правительству России обеспечить выпуск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обновлённой федеральной сметно-нормативной базы (ФСНБ-2020),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включающей в себя сметные нормативы, учитывающие использование новых технологий строительства, технологических и конструктивных решений, а также современных строительных материалов, изделий, конструкций и оборудования. </a:t>
            </a:r>
          </a:p>
          <a:p>
            <a:pPr marL="0" marR="0" lvl="0" indent="609600" algn="just" defTabSz="457200" rtl="0" eaLnBrk="1" fontAlgn="auto" latinLnBrk="0" hangingPunct="1">
              <a:lnSpc>
                <a:spcPct val="100000"/>
              </a:lnSpc>
              <a:spcBef>
                <a:spcPts val="18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Срок исполнения Поручения - 1 января 2020 года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4325" y="311119"/>
            <a:ext cx="100440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Поручение Президента Пр-1381ГС, п.1д-2 от17.07.2019 г. 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7755147" y="2859429"/>
            <a:ext cx="552090" cy="733245"/>
          </a:xfrm>
          <a:prstGeom prst="downArrow">
            <a:avLst/>
          </a:prstGeom>
          <a:solidFill>
            <a:srgbClr val="154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51114" y="3645863"/>
            <a:ext cx="72086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Минстрой утвердил - ГЭСН-2020 и федеральные единичные расценки (ФЕР-2001), которые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составлены в ценах на 1 января 2000 года!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983191" y="489938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Ресурсные и ценовые показатели этой т.н. ФСНБ2020 по многим позициям стали меньше.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12588" y="568581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Сметные нормы ГЭСН основаны на советских нормативах 1984 и 1991 годов.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39565" y="5501148"/>
            <a:ext cx="36301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Возможность применения сборников ТЕР-2001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 31.03.2020 г.?!!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69" y="2930768"/>
            <a:ext cx="4082845" cy="263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789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2821" y="1314954"/>
            <a:ext cx="9684590" cy="51230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Открытый «строительный» конкурс в электронной форме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1064029" y="2252749"/>
          <a:ext cx="10648083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3279">
                  <a:extLst>
                    <a:ext uri="{9D8B030D-6E8A-4147-A177-3AD203B41FA5}">
                      <a16:colId xmlns:a16="http://schemas.microsoft.com/office/drawing/2014/main" val="3445875460"/>
                    </a:ext>
                  </a:extLst>
                </a:gridCol>
                <a:gridCol w="3516283">
                  <a:extLst>
                    <a:ext uri="{9D8B030D-6E8A-4147-A177-3AD203B41FA5}">
                      <a16:colId xmlns:a16="http://schemas.microsoft.com/office/drawing/2014/main" val="3173900146"/>
                    </a:ext>
                  </a:extLst>
                </a:gridCol>
                <a:gridCol w="3748521">
                  <a:extLst>
                    <a:ext uri="{9D8B030D-6E8A-4147-A177-3AD203B41FA5}">
                      <a16:colId xmlns:a16="http://schemas.microsoft.com/office/drawing/2014/main" val="530782452"/>
                    </a:ext>
                  </a:extLst>
                </a:gridCol>
              </a:tblGrid>
              <a:tr h="19909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До 31.12.2021 г.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 01.01.2022 г.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6791809"/>
                  </a:ext>
                </a:extLst>
              </a:tr>
              <a:tr h="423534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Срок рассмотрения и оценки I</a:t>
                      </a:r>
                      <a:r>
                        <a:rPr lang="en-US" sz="1800" dirty="0" smtClean="0"/>
                        <a:t>I</a:t>
                      </a:r>
                      <a:r>
                        <a:rPr lang="ru-RU" sz="1800" dirty="0" smtClean="0"/>
                        <a:t> части заявки (</a:t>
                      </a:r>
                      <a:r>
                        <a:rPr lang="ru-RU" sz="1800" dirty="0" err="1" smtClean="0"/>
                        <a:t>РиОI</a:t>
                      </a:r>
                      <a:r>
                        <a:rPr lang="en-US" sz="1800" dirty="0" smtClean="0"/>
                        <a:t>I</a:t>
                      </a:r>
                      <a:r>
                        <a:rPr lang="ru-RU" sz="1800" dirty="0" smtClean="0"/>
                        <a:t>ЧЗ)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7030A0"/>
                          </a:solidFill>
                        </a:rPr>
                        <a:t>Не более 2 рабочих дней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8566477"/>
                  </a:ext>
                </a:extLst>
              </a:tr>
              <a:tr h="423534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Размещение протокола рассмотрения и</a:t>
                      </a:r>
                      <a:r>
                        <a:rPr lang="ru-RU" sz="1800" baseline="0" dirty="0" smtClean="0"/>
                        <a:t> оценки </a:t>
                      </a:r>
                      <a:r>
                        <a:rPr lang="en-US" sz="1800" baseline="0" dirty="0" smtClean="0"/>
                        <a:t>II</a:t>
                      </a:r>
                      <a:r>
                        <a:rPr lang="ru-RU" sz="1800" baseline="0" dirty="0" smtClean="0"/>
                        <a:t> частей заявок в ЕИС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7030A0"/>
                          </a:solidFill>
                        </a:rPr>
                        <a:t>В дату окончания РиО</a:t>
                      </a:r>
                      <a:r>
                        <a:rPr lang="en-US" sz="1800" b="1" dirty="0" smtClean="0">
                          <a:solidFill>
                            <a:srgbClr val="7030A0"/>
                          </a:solidFill>
                        </a:rPr>
                        <a:t>II</a:t>
                      </a:r>
                      <a:r>
                        <a:rPr lang="ru-RU" sz="1800" b="1" dirty="0" smtClean="0">
                          <a:solidFill>
                            <a:srgbClr val="7030A0"/>
                          </a:solidFill>
                        </a:rPr>
                        <a:t>ЧЗ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7213751"/>
                  </a:ext>
                </a:extLst>
              </a:tr>
              <a:tr h="423534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Срок рассмотрения и оценки II</a:t>
                      </a:r>
                      <a:r>
                        <a:rPr lang="en-US" sz="1800" dirty="0" smtClean="0"/>
                        <a:t>I</a:t>
                      </a:r>
                      <a:r>
                        <a:rPr lang="ru-RU" sz="1800" dirty="0" smtClean="0"/>
                        <a:t> части заявки (РиОII</a:t>
                      </a:r>
                      <a:r>
                        <a:rPr lang="en-US" sz="1800" dirty="0" smtClean="0"/>
                        <a:t>I</a:t>
                      </a:r>
                      <a:r>
                        <a:rPr lang="ru-RU" sz="1800" dirty="0" smtClean="0"/>
                        <a:t>ЧЗ)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1 рабочий день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7030A0"/>
                          </a:solidFill>
                        </a:rPr>
                        <a:t>1 рабочий день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0240477"/>
                  </a:ext>
                </a:extLst>
              </a:tr>
              <a:tr h="423534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Размещение протокола подведения итогов в ЕИС и ЭП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В дату </a:t>
                      </a:r>
                    </a:p>
                    <a:p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окончания </a:t>
                      </a:r>
                    </a:p>
                    <a:p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РиО</a:t>
                      </a:r>
                      <a:r>
                        <a:rPr lang="en-US" sz="1800" dirty="0" smtClean="0">
                          <a:solidFill>
                            <a:srgbClr val="002060"/>
                          </a:solidFill>
                        </a:rPr>
                        <a:t>III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ЧЗ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7030A0"/>
                          </a:solidFill>
                        </a:rPr>
                        <a:t>В течение 1 ЧАСА с окончания РиО</a:t>
                      </a:r>
                      <a:r>
                        <a:rPr lang="en-US" sz="1800" b="1" dirty="0" smtClean="0">
                          <a:solidFill>
                            <a:srgbClr val="7030A0"/>
                          </a:solidFill>
                        </a:rPr>
                        <a:t>III</a:t>
                      </a:r>
                      <a:r>
                        <a:rPr lang="ru-RU" sz="1800" b="1" dirty="0" smtClean="0">
                          <a:solidFill>
                            <a:srgbClr val="7030A0"/>
                          </a:solidFill>
                        </a:rPr>
                        <a:t>ЧЗ</a:t>
                      </a:r>
                      <a:endParaRPr lang="ru-RU" sz="18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8695111"/>
                  </a:ext>
                </a:extLst>
              </a:tr>
              <a:tr h="423534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Заключение контракта с победителем</a:t>
                      </a:r>
                      <a:endParaRPr lang="ru-RU" sz="18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не ранее 10 дней с даты размещения в ЕИС протокола подведения итогов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6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4601768"/>
                  </a:ext>
                </a:extLst>
              </a:tr>
            </a:tbl>
          </a:graphicData>
        </a:graphic>
      </p:graphicFrame>
      <p:sp>
        <p:nvSpPr>
          <p:cNvPr id="3" name="Правая фигурная скобка 2"/>
          <p:cNvSpPr/>
          <p:nvPr/>
        </p:nvSpPr>
        <p:spPr>
          <a:xfrm>
            <a:off x="5980747" y="2700605"/>
            <a:ext cx="482138" cy="2985302"/>
          </a:xfrm>
          <a:prstGeom prst="rightBrac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700057" y="3731591"/>
            <a:ext cx="1122219" cy="92333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 </a:t>
            </a:r>
            <a:r>
              <a:rPr lang="ru-RU" b="1" dirty="0" err="1" smtClean="0">
                <a:solidFill>
                  <a:srgbClr val="002060"/>
                </a:solidFill>
              </a:rPr>
              <a:t>теч</a:t>
            </a:r>
            <a:r>
              <a:rPr lang="ru-RU" b="1" dirty="0" smtClean="0">
                <a:solidFill>
                  <a:srgbClr val="002060"/>
                </a:solidFill>
              </a:rPr>
              <a:t>. 5 рабочих дней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33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0886" y="1351305"/>
            <a:ext cx="10109716" cy="378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3465A"/>
              </a:buClr>
              <a:buSzTx/>
              <a:buFontTx/>
              <a:buNone/>
              <a:tabLst/>
              <a:defRPr/>
            </a:pP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14843" y="260448"/>
            <a:ext cx="97095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НОВАЯ МЕТОДИКА ОПРЕДЕЛЕНИЯ СМЕТНОЙ СТОИМОСТИ СТРОИТЕЛЬСТВА ЗАРЕГИСТРИРОВАНА МИНЮСТОМ РОССИИ!</a:t>
            </a:r>
            <a:endParaRPr kumimoji="0" lang="ru-RU" sz="2200" b="1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048552" y="1351305"/>
            <a:ext cx="264046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ВНИМАНИЕ!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Официальное опубликование.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681" y="1895043"/>
            <a:ext cx="6360338" cy="417324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4014" y="1895043"/>
            <a:ext cx="461633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Приказ Министерства строительства и жилищно-коммунального хозяйства Российской Федерации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 04.08.2020 № 421/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"Об утверждении Методики определения сметной стоимости строительства, реконструкции, капитального ремонта, сноса объектов капитального строительства, работ по сохранению объектов культурного наследия (памятников истории и культуры) народов Российской Федерации на территории Российской Федерации"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Зарегистрирован Минюстом России от 23.09.2020 № 59986. Взамен МДС 81-35.2004</a:t>
            </a:r>
          </a:p>
        </p:txBody>
      </p:sp>
    </p:spTree>
    <p:extLst>
      <p:ext uri="{BB962C8B-B14F-4D97-AF65-F5344CB8AC3E}">
        <p14:creationId xmlns:p14="http://schemas.microsoft.com/office/powerpoint/2010/main" val="119338450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8500" y="159435"/>
            <a:ext cx="7823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Методическая и сметно-нормативная база ценообразования в строительстве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98500" y="1345096"/>
            <a:ext cx="112395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Система ценообразования и сметного нормирования в строительстве включает в себя  </a:t>
            </a:r>
            <a:r>
              <a:rPr kumimoji="0" lang="ru-RU" sz="1800" b="1" i="0" u="sng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государственные и другие сметные нормативные документы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необходимые для определения сметной стоимости строительства.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sng" strike="noStrike" kern="1200" cap="none" spc="0" normalizeH="0" baseline="0" noProof="0" dirty="0" smtClean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Сметные </a:t>
            </a:r>
            <a:r>
              <a:rPr kumimoji="0" lang="ru-RU" sz="1800" b="1" i="0" u="sng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нормативы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– это обобщенное название комплекса сметных норм, расценок и цен, объединяемых в отдельные сборники. Служат основой для определения сметной стоимости строительства.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sng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Главная функция сметных норм: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определение нормативного количества ресурсов, минимально необходимых и достаточных для выполнения соответствующего вида работ, как основы для последующего перехода к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стоимостным показателям.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Сметные нормативы </a:t>
            </a:r>
            <a:r>
              <a:rPr kumimoji="0" lang="ru-RU" sz="1800" b="0" i="0" u="sng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разрабатываются на основе принципа усреднения с минимизацией расхода всех необходимых ресурсов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тем самым нормативы в сторону их уменьшения не корректируются.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7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8500" y="159435"/>
            <a:ext cx="7823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Методическая и сметно-нормативная база ценообразования в строительстве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98500" y="1345096"/>
            <a:ext cx="112395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Сметная норма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совокупность ресурсов (трудовых, материальных, работы строительных машин), установленная на принятый измеритель строительных, монтажных или других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работ.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Виды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сметных нормативов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Google Shape;232;p22"/>
          <p:cNvSpPr/>
          <p:nvPr/>
        </p:nvSpPr>
        <p:spPr>
          <a:xfrm>
            <a:off x="500620" y="2853201"/>
            <a:ext cx="2208903" cy="1091899"/>
          </a:xfrm>
          <a:prstGeom prst="rect">
            <a:avLst/>
          </a:prstGeom>
          <a:solidFill>
            <a:srgbClr val="1546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ГСН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государственные сметные нормативы 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18" name="Google Shape;233;p22"/>
          <p:cNvSpPr/>
          <p:nvPr/>
        </p:nvSpPr>
        <p:spPr>
          <a:xfrm>
            <a:off x="2849203" y="2853201"/>
            <a:ext cx="2208903" cy="1091899"/>
          </a:xfrm>
          <a:prstGeom prst="rect">
            <a:avLst/>
          </a:prstGeom>
          <a:solidFill>
            <a:srgbClr val="1546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ТСН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территориальные сметные нормативы 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19" name="Google Shape;234;p22"/>
          <p:cNvSpPr/>
          <p:nvPr/>
        </p:nvSpPr>
        <p:spPr>
          <a:xfrm>
            <a:off x="5286751" y="2853201"/>
            <a:ext cx="1771989" cy="1091899"/>
          </a:xfrm>
          <a:prstGeom prst="rect">
            <a:avLst/>
          </a:prstGeom>
          <a:solidFill>
            <a:srgbClr val="1546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ОСН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отраслевые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сметные нормативы 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20" name="Google Shape;235;p22"/>
          <p:cNvSpPr/>
          <p:nvPr/>
        </p:nvSpPr>
        <p:spPr>
          <a:xfrm>
            <a:off x="7373401" y="2853201"/>
            <a:ext cx="1771989" cy="1091899"/>
          </a:xfrm>
          <a:prstGeom prst="rect">
            <a:avLst/>
          </a:prstGeom>
          <a:solidFill>
            <a:srgbClr val="1546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ФСН</a:t>
            </a:r>
            <a:r>
              <a:rPr kumimoji="0" lang="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sz="1600" b="1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фирменные сметные нормативы 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21" name="Google Shape;236;p22"/>
          <p:cNvSpPr/>
          <p:nvPr/>
        </p:nvSpPr>
        <p:spPr>
          <a:xfrm>
            <a:off x="9370992" y="2853201"/>
            <a:ext cx="2030943" cy="1091899"/>
          </a:xfrm>
          <a:prstGeom prst="rect">
            <a:avLst/>
          </a:prstGeom>
          <a:solidFill>
            <a:srgbClr val="15467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ИСН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индивидуальные сметные нормативы </a:t>
            </a:r>
            <a:endParaRPr kumimoji="0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  <p:sp>
        <p:nvSpPr>
          <p:cNvPr id="22" name="Google Shape;237;p22"/>
          <p:cNvSpPr/>
          <p:nvPr/>
        </p:nvSpPr>
        <p:spPr>
          <a:xfrm>
            <a:off x="500620" y="4098644"/>
            <a:ext cx="2119923" cy="1502057"/>
          </a:xfrm>
          <a:prstGeom prst="flowChartAlternateProcess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Нормативы ГЭСН, ГЭСНр, ГЭСНм, ГЭСНп, ГЭСНмр ФЕР, Федеральные ценники, ГСН 81-05-01-2001, ГСН 81-05-02-2001 и пр.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" name="Google Shape;238;p22"/>
          <p:cNvSpPr/>
          <p:nvPr/>
        </p:nvSpPr>
        <p:spPr>
          <a:xfrm>
            <a:off x="2893693" y="4098645"/>
            <a:ext cx="2119923" cy="1502056"/>
          </a:xfrm>
          <a:prstGeom prst="flowChartAlternateProcess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Сметные нормативы, введенные для строительства, осуществляемого на территории соответствующего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субъекта РФ.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24" name="Google Shape;239;p22"/>
          <p:cNvSpPr/>
          <p:nvPr/>
        </p:nvSpPr>
        <p:spPr>
          <a:xfrm>
            <a:off x="5157289" y="4098644"/>
            <a:ext cx="2030943" cy="1502057"/>
          </a:xfrm>
          <a:prstGeom prst="flowChartAlternateProcess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Сметные нормативы,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введенные для строительства, осуществляемого в пределах соответствующей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отрасли.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25" name="Google Shape;240;p22"/>
          <p:cNvSpPr/>
          <p:nvPr/>
        </p:nvSpPr>
        <p:spPr>
          <a:xfrm>
            <a:off x="7331905" y="4098644"/>
            <a:ext cx="1851082" cy="1502057"/>
          </a:xfrm>
          <a:prstGeom prst="flowChartAlternateProcess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Сметные нормативы, учитывающие реальные условия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деятельности конкретной организации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26" name="Google Shape;241;p22"/>
          <p:cNvSpPr/>
          <p:nvPr/>
        </p:nvSpPr>
        <p:spPr>
          <a:xfrm>
            <a:off x="9326661" y="4098644"/>
            <a:ext cx="2241224" cy="1502057"/>
          </a:xfrm>
          <a:prstGeom prst="flowChartAlternateProcess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Разрабатываются в случае отсутствия в действующих Сборниках сметных норм и расценок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Times New Roman"/>
                <a:cs typeface="Times New Roman"/>
                <a:sym typeface="Times New Roman"/>
              </a:rPr>
              <a:t>отдельных нормативов по предусмотренным в проекте технологиям работ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429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8500" y="159435"/>
            <a:ext cx="7823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Методическая и сметно-нормативная база ценообразования в строительстве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98500" y="1345096"/>
            <a:ext cx="112395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Основной документ новой нормативной базы - </a:t>
            </a:r>
            <a:r>
              <a:rPr kumimoji="0" lang="ru-RU" sz="1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ГЭСН</a:t>
            </a:r>
            <a:r>
              <a:rPr kumimoji="0" lang="ru-RU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 2001 Государственные элементные сметные нормы.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8501" y="2191316"/>
            <a:ext cx="68453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Сборники </a:t>
            </a:r>
            <a:r>
              <a:rPr kumimoji="0" 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ГЭСН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:</a:t>
            </a:r>
          </a:p>
          <a:p>
            <a:pPr marL="457200" marR="0" lvl="0" indent="-317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●"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предназначены для определения состава и потребности в ресурсах, необходимых для выполнения строительных работ;</a:t>
            </a:r>
          </a:p>
          <a:p>
            <a:pPr marL="457200" marR="0" lvl="0" indent="-317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Char char="●"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используются для разработки единичных расценок (сборников ЕР) различного назначения (федеральных, территориальных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, отраслевых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), укрупненных сметных нормативов (прейскурантов, укрупненных сметных норм и др.), применяемых для определения прямых затрат в сметной стоимости строительных работ в новом строительстве, реконструкции, расширении и техническом перевооружении действующих предприятий, зданий и сооружений.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pic>
        <p:nvPicPr>
          <p:cNvPr id="16" name="Google Shape;248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525033" y="2069877"/>
            <a:ext cx="2290518" cy="3317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5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66250" y="2354850"/>
            <a:ext cx="2703849" cy="39244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707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82"/>
          <a:stretch/>
        </p:blipFill>
        <p:spPr>
          <a:xfrm>
            <a:off x="3378612" y="4226663"/>
            <a:ext cx="3479388" cy="26313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1769" y="69521"/>
            <a:ext cx="12560060" cy="70650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54325" y="5621953"/>
            <a:ext cx="313944" cy="11277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5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4325" y="1477315"/>
            <a:ext cx="1106272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609600" algn="just" defTabSz="457200" rtl="0" eaLnBrk="1" fontAlgn="auto" latinLnBrk="0" hangingPunct="1">
              <a:lnSpc>
                <a:spcPct val="100000"/>
              </a:lnSpc>
              <a:spcBef>
                <a:spcPts val="18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Сметная стоимость строительства, финансируемого с привлечением средств бюджетов бюджетной системы Российской Федерации, средств юридических лиц,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созданных Российской Федерацией, субъектами Российской Федерации, муниципальными образованиями, юридических лиц, доля в уставных (складочных) капиталах которых Российской Федерации, субъектов Российской Федерации, муниципальных образований составляет более 50 процентов, а также сметная стоимость капитального ремонта многоквартирного дома (общего имущества в многоквартирном доме), осуществляемого полностью или частично за счет средств регионального оператора, товарищества собственников жилья, жилищного, жилищно-строительного кооператива или иного специализированного потребительского кооператива либо средств собственников помещений в многоквартирном доме,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определяется с обязательным применением сметных нормативов, сведения о которых включены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федеральный реестр сметных нормативов, и сметных цен строительных ресурсов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54325" y="311119"/>
            <a:ext cx="97162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Градостроительный кодекс РФ, статья 8.3. «Ценообразование и сметное нормирование в области градостроительной деятельности»</a:t>
            </a:r>
            <a:endParaRPr kumimoji="0" lang="ru-RU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96" b="58372"/>
          <a:stretch/>
        </p:blipFill>
        <p:spPr>
          <a:xfrm>
            <a:off x="6990928" y="4753155"/>
            <a:ext cx="3941784" cy="1850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6015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71" y="232913"/>
            <a:ext cx="12560060" cy="7065034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54325" y="5621953"/>
            <a:ext cx="313944" cy="11277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5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2948" y="232913"/>
            <a:ext cx="105059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609600" algn="just" defTabSz="457200" rtl="0" eaLnBrk="1" fontAlgn="auto" latinLnBrk="0" hangingPunct="1">
              <a:lnSpc>
                <a:spcPct val="100000"/>
              </a:lnSpc>
              <a:spcBef>
                <a:spcPts val="18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Сметная стоимость строительства таких заказчиков подлежит обязательной проверке на предмет достоверности ее определения в ходе проведения государственной экспертизы проектной документации</a:t>
            </a:r>
            <a:endParaRPr kumimoji="0" lang="ru-RU" sz="18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4838" y="1535502"/>
            <a:ext cx="1148175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Градостроительный кодекс РФ,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статья 8.3. «Ценообразование и сметное нормирование в области градостроительной деятельности»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Сметная стоимость строительства, финансируемого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 привлечением средств бюджетов бюджетной системы Российской Федерации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средств юридических лиц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созданных Российской Федерацией, субъектами Российской Федерации, муниципальными образованиями, юридических лиц, доля в уставных (складочных) капиталах которых Российской Федерации, субъектов Российской Федерации, муниципальных образований составляет более 50 процентов,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подлежит проверке на предмет достоверности ее определения в ходе проведения государственной экспертизы проектной документации,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том числе на предмет ее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непревышения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над укрупненным нормативом цены строительства в случаях, установленных Правительством Российской Федерации.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 проведении капитального ремонта объектов капитального строительства указанная сметная стоимость подлежит такой проверке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случаях, установленных Правительством Российской Федерации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79553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1769" y="69521"/>
            <a:ext cx="12560060" cy="706503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54325" y="5621953"/>
            <a:ext cx="313944" cy="11277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5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4325" y="1489517"/>
            <a:ext cx="1106272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609600" algn="just" defTabSz="457200" rtl="0" eaLnBrk="1" fontAlgn="auto" latinLnBrk="0" hangingPunct="1">
              <a:lnSpc>
                <a:spcPct val="100000"/>
              </a:lnSpc>
              <a:spcBef>
                <a:spcPts val="18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 17 января 2020 года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уточнен порядок проведения государственной экспертизы проектной документации в связи с включением в ее предмет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оценки достоверности определения сметной стоимости строительства.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54325" y="311119"/>
            <a:ext cx="97162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Изменения в порядке определения достоверности сметной стоимости: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768269" y="2869639"/>
            <a:ext cx="10320067" cy="1561381"/>
          </a:xfrm>
          <a:prstGeom prst="flowChartAlternateProcess">
            <a:avLst/>
          </a:prstGeom>
          <a:solidFill>
            <a:srgbClr val="154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4453" y="3081790"/>
            <a:ext cx="106128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См.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постановление Правительства РФ от 31.12.2019 № 1948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«О внесении изменений в некоторые акты Правительства Российской Федерации и признании утратившими силу некоторых актов и отдельных положений некоторых актов Правительства Российской Федерации»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37290" y="5007630"/>
            <a:ext cx="73640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Порядок оценки определения достоверности сметной стоимости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5" t="6144" r="28893"/>
          <a:stretch/>
        </p:blipFill>
        <p:spPr>
          <a:xfrm>
            <a:off x="8974865" y="4688353"/>
            <a:ext cx="2113471" cy="1979976"/>
          </a:xfrm>
          <a:prstGeom prst="ellipse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5189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3617" y="255711"/>
            <a:ext cx="12560060" cy="706503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54325" y="5621953"/>
            <a:ext cx="313944" cy="11277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5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2881" y="104503"/>
            <a:ext cx="10162901" cy="2669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609600" algn="ctr" defTabSz="457200" rtl="0" eaLnBrk="1" fontAlgn="auto" latinLnBrk="0" hangingPunct="1">
              <a:lnSpc>
                <a:spcPct val="100000"/>
              </a:lnSpc>
              <a:spcBef>
                <a:spcPts val="18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609600" algn="ctr" defTabSz="457200" rtl="0" eaLnBrk="1" fontAlgn="auto" latinLnBrk="0" hangingPunct="1">
              <a:lnSpc>
                <a:spcPct val="100000"/>
              </a:lnSpc>
              <a:spcBef>
                <a:spcPts val="18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Отменяется Постановление Правительства РФ от 18 мая 2009 г. N 427 </a:t>
            </a:r>
          </a:p>
          <a:p>
            <a:pPr marL="0" marR="0" lvl="0" indent="609600" algn="ctr" defTabSz="457200" rtl="0" eaLnBrk="1" fontAlgn="auto" latinLnBrk="0" hangingPunct="1">
              <a:lnSpc>
                <a:spcPct val="100000"/>
              </a:lnSpc>
              <a:spcBef>
                <a:spcPts val="18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609600" algn="ctr" defTabSz="457200" rtl="0" eaLnBrk="1" fontAlgn="auto" latinLnBrk="0" hangingPunct="1">
              <a:lnSpc>
                <a:spcPct val="100000"/>
              </a:lnSpc>
              <a:spcBef>
                <a:spcPts val="18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"О порядке проведения проверки достоверности определения сметной стоимости строительства..." и рад связанных с ним нормативных актов и отдельных положений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5766413" y="2965158"/>
            <a:ext cx="543693" cy="823070"/>
          </a:xfrm>
          <a:prstGeom prst="downArrow">
            <a:avLst/>
          </a:prstGeom>
          <a:solidFill>
            <a:srgbClr val="154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2880" y="3788228"/>
            <a:ext cx="118871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Теперь "положительное заключение государственной экспертизы проектной документации, проведенной в объеме проверки достоверности определения сметной стоимости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строительства, реконструкции, капитального ремонта объектов капитального строительства, работ по сохранению объектов культурного наследия (памятников истории и культуры) народов Российской Федерации" и все ранее выданные заключения следует понимать именно в таком определении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82880" y="1536385"/>
            <a:ext cx="10045337" cy="12115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454325" y="1439484"/>
            <a:ext cx="10466224" cy="15256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5" y="6497674"/>
            <a:ext cx="1406107" cy="36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80617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557" y="232915"/>
            <a:ext cx="12672487" cy="680624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54325" y="5621953"/>
            <a:ext cx="313944" cy="11277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5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4325" y="2084902"/>
            <a:ext cx="1108471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Для капитального ремонта: - ведомость объемов работ и акт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утвержденный застройщиком или техническим заказчиком и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содержащий перечень дефектов оснований, строительных конструкций, систем инженерно-технического обеспечения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и сетей инженерно-технического обеспечения с указанием качественных и количественных характеристик таких дефектов по состоянию на дату обследования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30392" y="3562230"/>
            <a:ext cx="99086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при проверке сметной стоимости капитального ремонта объектов капитального строительства, работ по сохранению объектов культурного наследия (памятников истории и культуры) народов Российской Федерации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проводится изучение и оценка соответствия расчетов физическим объемам работ, включенным в ведомость объемов работ и указанный акт.   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23026" y="425683"/>
            <a:ext cx="81554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Уточнен состав и порядок представления документов 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11215" y="795015"/>
            <a:ext cx="89283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части проверки достоверности определения сметной стоимости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84408" y="5124091"/>
            <a:ext cx="921301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 проведение государственной экспертизы проектной документации в объеме проверки сметной стоимости, осуществляемой без проведения государственной экспертизы результатов инженерных изысканий и оценки соответствия, взимается плата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размере 20 процентов стоимости государственной экспертизы проектной документации и результатов инженерных изысканий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рассчитанной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день представления документов для проведения государственной экспертизы проектной документации в объеме проверки сметной стоимости.</a:t>
            </a:r>
          </a:p>
        </p:txBody>
      </p:sp>
    </p:spTree>
    <p:extLst>
      <p:ext uri="{BB962C8B-B14F-4D97-AF65-F5344CB8AC3E}">
        <p14:creationId xmlns:p14="http://schemas.microsoft.com/office/powerpoint/2010/main" val="158812892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385" y="0"/>
            <a:ext cx="12560060" cy="706503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54325" y="5621953"/>
            <a:ext cx="313944" cy="11277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5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7585" y="267420"/>
            <a:ext cx="100756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609600" algn="just" defTabSz="457200" rtl="0" eaLnBrk="1" fontAlgn="auto" latinLnBrk="0" hangingPunct="1">
              <a:lnSpc>
                <a:spcPct val="100000"/>
              </a:lnSpc>
              <a:spcBef>
                <a:spcPts val="18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Проверке сметной стоимости подлежит сметная стоимость капитального ремонта объектов капитального строительства в случае,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если такой капитальный ремонт включает: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70936" y="1492370"/>
            <a:ext cx="1108494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а)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замену и (или) восстановление всех видов строительных конструкций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(за исключением несущих строительных конструкций) или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замену и (или) восстановление всех строительных конструкций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(за исключением несущих строительных конструкций) в совокупности с заменой отдельных элементов несущих строительных конструкций на аналогичные или иные улучшающие показатели таких конструкций элементы и (или) восстановление указанных элементов;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б)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замену и (или) восстановление всех видов систем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инженерно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технического обеспечения или всех видов сетей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инженерно-технического обеспечения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470030" y="4877483"/>
            <a:ext cx="906900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в)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изменение всех параметров линейного объекта, которое не влечет за собой изменение класса, категории и (или) первоначально установленных показателей функционирования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такого объекта и при котором не требуется изменение границ полосы отвода и (или) охранной зоны такого объекта.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397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Сроки размещения извещения о закупке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490451" y="1338812"/>
          <a:ext cx="11363961" cy="51834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9717">
                  <a:extLst>
                    <a:ext uri="{9D8B030D-6E8A-4147-A177-3AD203B41FA5}">
                      <a16:colId xmlns:a16="http://schemas.microsoft.com/office/drawing/2014/main" val="4015740153"/>
                    </a:ext>
                  </a:extLst>
                </a:gridCol>
                <a:gridCol w="2179835">
                  <a:extLst>
                    <a:ext uri="{9D8B030D-6E8A-4147-A177-3AD203B41FA5}">
                      <a16:colId xmlns:a16="http://schemas.microsoft.com/office/drawing/2014/main" val="4281862166"/>
                    </a:ext>
                  </a:extLst>
                </a:gridCol>
                <a:gridCol w="129764">
                  <a:extLst>
                    <a:ext uri="{9D8B030D-6E8A-4147-A177-3AD203B41FA5}">
                      <a16:colId xmlns:a16="http://schemas.microsoft.com/office/drawing/2014/main" val="301045347"/>
                    </a:ext>
                  </a:extLst>
                </a:gridCol>
                <a:gridCol w="1837600">
                  <a:extLst>
                    <a:ext uri="{9D8B030D-6E8A-4147-A177-3AD203B41FA5}">
                      <a16:colId xmlns:a16="http://schemas.microsoft.com/office/drawing/2014/main" val="3730782354"/>
                    </a:ext>
                  </a:extLst>
                </a:gridCol>
                <a:gridCol w="2527045">
                  <a:extLst>
                    <a:ext uri="{9D8B030D-6E8A-4147-A177-3AD203B41FA5}">
                      <a16:colId xmlns:a16="http://schemas.microsoft.com/office/drawing/2014/main" val="39972693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Конкурентные способы открытые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Извещение о закупке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Изменения в извещение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</a:rPr>
                        <a:t> о закупке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Продление  срока подачи заявок при внесении изменений в извещение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4434813"/>
                  </a:ext>
                </a:extLst>
              </a:tr>
              <a:tr h="6978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открытый конкурс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 в электронной форме (электронный конкурс)</a:t>
                      </a:r>
                      <a:endParaRPr lang="ru-RU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600" dirty="0" smtClean="0"/>
                        <a:t>Не менее чем за</a:t>
                      </a:r>
                    </a:p>
                    <a:p>
                      <a:r>
                        <a:rPr lang="ru-RU" sz="1600" dirty="0" smtClean="0"/>
                        <a:t>15 дней до ДОПЗ</a:t>
                      </a:r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Не менее чем за</a:t>
                      </a:r>
                    </a:p>
                    <a:p>
                      <a:r>
                        <a:rPr lang="ru-RU" dirty="0" smtClean="0"/>
                        <a:t>1 раб. день </a:t>
                      </a:r>
                    </a:p>
                    <a:p>
                      <a:r>
                        <a:rPr lang="ru-RU" dirty="0" smtClean="0"/>
                        <a:t> до ДОПЗ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Не менее 10 дней </a:t>
                      </a:r>
                    </a:p>
                    <a:p>
                      <a:r>
                        <a:rPr lang="ru-RU" sz="1600" dirty="0" smtClean="0"/>
                        <a:t>до ДОПЗ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2722778"/>
                  </a:ext>
                </a:extLst>
              </a:tr>
              <a:tr h="769160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открытый аукцион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 в электронной форме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(электронный аукцион) с НМЦК ≤ 300 млн. руб. (2 млрд. руб.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</a:rPr>
                        <a:t> – «стройка»)</a:t>
                      </a:r>
                      <a:endParaRPr lang="ru-RU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600" dirty="0" smtClean="0"/>
                        <a:t>Не менее чем за</a:t>
                      </a:r>
                    </a:p>
                    <a:p>
                      <a:r>
                        <a:rPr lang="ru-RU" sz="1600" dirty="0" smtClean="0"/>
                        <a:t>7 дней до ДОПЗ</a:t>
                      </a:r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Не менее 3 дней </a:t>
                      </a:r>
                    </a:p>
                    <a:p>
                      <a:r>
                        <a:rPr lang="ru-RU" sz="1600" dirty="0" smtClean="0"/>
                        <a:t>до ДОПЗ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2536918"/>
                  </a:ext>
                </a:extLst>
              </a:tr>
              <a:tr h="6774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открытый аукцион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 в электронной форме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(электронный аукцион) с НМЦК &gt; 300 млн. руб. (2 млрд. руб.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</a:rPr>
                        <a:t> – «стройка»)</a:t>
                      </a:r>
                      <a:endParaRPr lang="ru-RU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600" dirty="0" smtClean="0"/>
                        <a:t>Не менее чем за</a:t>
                      </a:r>
                    </a:p>
                    <a:p>
                      <a:r>
                        <a:rPr lang="ru-RU" sz="1600" dirty="0" smtClean="0"/>
                        <a:t>15 дней до ДОПЗ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Не менее 7 дней </a:t>
                      </a:r>
                    </a:p>
                    <a:p>
                      <a:r>
                        <a:rPr lang="ru-RU" sz="1600" dirty="0" smtClean="0"/>
                        <a:t>до ДОПЗ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4970497"/>
                  </a:ext>
                </a:extLst>
              </a:tr>
              <a:tr h="6700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запрос котировок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в электронной форме (электронный запрос котировок)</a:t>
                      </a:r>
                      <a:endParaRPr lang="ru-RU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1600" dirty="0" smtClean="0"/>
                        <a:t>Не менее чем за</a:t>
                      </a:r>
                    </a:p>
                    <a:p>
                      <a:r>
                        <a:rPr lang="ru-RU" sz="1600" dirty="0" smtClean="0"/>
                        <a:t>4 раб. дня до ДОПЗ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Не менее 3 дней</a:t>
                      </a:r>
                    </a:p>
                    <a:p>
                      <a:r>
                        <a:rPr lang="ru-RU" sz="1600" dirty="0" smtClean="0"/>
                        <a:t> до ДОПЗ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45063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Неконкурентный способ</a:t>
                      </a:r>
                      <a:endParaRPr lang="ru-RU" sz="16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74483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закупка товара у единственного поставщика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на сумму, предусмотренную ч. 12 ст. 93 №44-ФЗ</a:t>
                      </a:r>
                      <a:r>
                        <a:rPr lang="ru-RU" sz="1600" baseline="0" dirty="0" smtClean="0">
                          <a:solidFill>
                            <a:srgbClr val="002060"/>
                          </a:solidFill>
                        </a:rPr>
                        <a:t>   </a:t>
                      </a:r>
                      <a:r>
                        <a:rPr lang="ru-RU" sz="1600" dirty="0" smtClean="0">
                          <a:solidFill>
                            <a:srgbClr val="002060"/>
                          </a:solidFill>
                        </a:rPr>
                        <a:t>в электронной форме</a:t>
                      </a:r>
                      <a:endParaRPr lang="ru-RU" sz="16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День в день!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-------------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---------------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56330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593480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7092" y="259618"/>
            <a:ext cx="9617494" cy="7925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2400" dirty="0"/>
              <a:t>Приказ Министерства строительства и жилищно-коммунального хозяйства РФ от 23 декабря 2019 г. N 841/</a:t>
            </a:r>
            <a:r>
              <a:rPr lang="ru-RU" sz="2400" dirty="0" err="1"/>
              <a:t>пр</a:t>
            </a:r>
            <a:endParaRPr lang="ru-RU" sz="2400" dirty="0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974850" y="2108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68246" y="1573823"/>
            <a:ext cx="682375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Что содержится в приказе?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 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 Кому  поручить?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446" y="2689382"/>
            <a:ext cx="4876800" cy="36576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5894741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7092" y="259618"/>
            <a:ext cx="9617494" cy="7925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2400" dirty="0"/>
              <a:t>Приказ Министерства строительства и жилищно-коммунального хозяйства РФ от 23 декабря 2019 г. N 841/</a:t>
            </a:r>
            <a:r>
              <a:rPr lang="ru-RU" sz="2400" dirty="0" err="1"/>
              <a:t>пр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03504" y="1319015"/>
            <a:ext cx="1116482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а) Порядок определения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начальной (максимальной) цены контракта, цены контракта, заключаемого с единственным поставщиком (подрядчиком, исполнителем), начальной цены единицы товара, работы, услуги при осуществлении закупок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сфере градостроительной деятельности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(за исключением территориального планирования) (далее - Порядок) согласно 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приложению N 1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к настоящему приказу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б) Методика составления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сметы контракта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предметом которого являются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строительство, реконструкция объектов капитального строительства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(далее - Методика), согласно 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приложению N 2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к настоящему приказу.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974850" y="2108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748236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544" y="-114856"/>
            <a:ext cx="12560060" cy="70650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25" y="6121387"/>
            <a:ext cx="1069675" cy="48202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54325" y="5621953"/>
            <a:ext cx="313944" cy="11277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5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4325" y="343303"/>
            <a:ext cx="106239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Кто должен применять Приказ Минстроя РФ от 23.12.2019 № 841/</a:t>
            </a:r>
            <a:r>
              <a:rPr kumimoji="0" lang="ru-RU" sz="2400" b="1" i="0" u="none" strike="noStrike" kern="0" cap="none" spc="0" normalizeH="0" baseline="0" noProof="0" dirty="0" err="1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/>
                <a:ea typeface="+mn-ea"/>
                <a:cs typeface="+mn-cs"/>
              </a:rPr>
              <a:t>пр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1297" y="1191626"/>
            <a:ext cx="4451230" cy="865170"/>
          </a:xfrm>
          <a:prstGeom prst="roundRect">
            <a:avLst/>
          </a:prstGeom>
          <a:solidFill>
            <a:srgbClr val="1546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3532" y="1283804"/>
            <a:ext cx="4451230" cy="702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Письмо Минстроя РФ от 10.03.2020 г. 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№ 8494-ИТ/09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6" t="640" r="5821"/>
          <a:stretch/>
        </p:blipFill>
        <p:spPr>
          <a:xfrm>
            <a:off x="768269" y="2148974"/>
            <a:ext cx="4563209" cy="41739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9489" y="1191626"/>
            <a:ext cx="5064922" cy="5312146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1178169" y="5372100"/>
            <a:ext cx="4079631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890954" y="5495192"/>
            <a:ext cx="4366846" cy="293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859905" y="5590301"/>
            <a:ext cx="4366846" cy="293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880695" y="5698193"/>
            <a:ext cx="4366846" cy="293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859905" y="5801898"/>
            <a:ext cx="458941" cy="586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8851379" y="1964618"/>
            <a:ext cx="1841202" cy="212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6189784" y="2116394"/>
            <a:ext cx="4502797" cy="1316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6189784" y="2266046"/>
            <a:ext cx="4502797" cy="1316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6177280" y="2381338"/>
            <a:ext cx="4502797" cy="1316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6189783" y="2511142"/>
            <a:ext cx="4502797" cy="1316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6189783" y="2629158"/>
            <a:ext cx="4502797" cy="1316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6190189" y="2768579"/>
            <a:ext cx="4502797" cy="1316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6177279" y="2908000"/>
            <a:ext cx="2870856" cy="4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3074377" y="2422474"/>
            <a:ext cx="2119381" cy="7648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339020" y="4197909"/>
            <a:ext cx="2055906" cy="2130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356984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4"/>
          <p:cNvSpPr txBox="1">
            <a:spLocks/>
          </p:cNvSpPr>
          <p:nvPr/>
        </p:nvSpPr>
        <p:spPr>
          <a:xfrm>
            <a:off x="632506" y="320044"/>
            <a:ext cx="10578419" cy="5943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 panose="02040604050505020304" pitchFamily="18" charset="0"/>
                <a:ea typeface="Yu Gothic UI Semibold" panose="020B0700000000000000" pitchFamily="34" charset="-128"/>
                <a:cs typeface="+mj-cs"/>
              </a:rPr>
              <a:t>Письмо Минстроя России от 16.03.2020г. №9333-ИФ/09 по применению Приказа Минстроя России от 23.12.2019 г.№841/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 panose="02040604050505020304" pitchFamily="18" charset="0"/>
                <a:ea typeface="Yu Gothic UI Semibold" panose="020B0700000000000000" pitchFamily="34" charset="-128"/>
                <a:cs typeface="+mj-cs"/>
              </a:rPr>
              <a:t>пр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Century" panose="02040604050505020304" pitchFamily="18" charset="0"/>
                <a:ea typeface="Yu Gothic UI Semibold" panose="020B0700000000000000" pitchFamily="34" charset="-128"/>
                <a:cs typeface="+mj-cs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8125" y="5724525"/>
            <a:ext cx="1638300" cy="1019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190625"/>
            <a:ext cx="7781925" cy="49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90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95884" y="154110"/>
            <a:ext cx="9142708" cy="7925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3200" dirty="0"/>
              <a:t>Схема расчета НМЦК контракта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000664" y="2510287"/>
            <a:ext cx="2096219" cy="1785668"/>
          </a:xfrm>
          <a:prstGeom prst="roundRect">
            <a:avLst/>
          </a:prstGeom>
          <a:solidFill>
            <a:srgbClr val="1546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72216" y="2741399"/>
            <a:ext cx="23345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Стоимость работ согласно положительному заключению экспертизы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23" name="Стрелка вправо 22"/>
          <p:cNvSpPr/>
          <p:nvPr/>
        </p:nvSpPr>
        <p:spPr>
          <a:xfrm>
            <a:off x="3423854" y="3127072"/>
            <a:ext cx="1354347" cy="552091"/>
          </a:xfrm>
          <a:prstGeom prst="rightArrow">
            <a:avLst/>
          </a:prstGeom>
          <a:solidFill>
            <a:srgbClr val="1546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400450" y="2310512"/>
            <a:ext cx="1401153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Индекс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Фактической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инфляции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055487" y="2510287"/>
            <a:ext cx="2096219" cy="1785668"/>
          </a:xfrm>
          <a:prstGeom prst="roundRect">
            <a:avLst/>
          </a:prstGeom>
          <a:solidFill>
            <a:srgbClr val="1546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936326" y="2987618"/>
            <a:ext cx="23345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Стоимость работ в ценах на момент расчета НМЦК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27" name="Стрелка вправо 26"/>
          <p:cNvSpPr/>
          <p:nvPr/>
        </p:nvSpPr>
        <p:spPr>
          <a:xfrm>
            <a:off x="7487964" y="3127072"/>
            <a:ext cx="1354347" cy="552091"/>
          </a:xfrm>
          <a:prstGeom prst="rightArrow">
            <a:avLst/>
          </a:prstGeom>
          <a:solidFill>
            <a:srgbClr val="1546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516112" y="2310512"/>
            <a:ext cx="12980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Индекс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Прогнозной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15467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инфляции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154676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9120343" y="2510287"/>
            <a:ext cx="2096219" cy="1785668"/>
          </a:xfrm>
          <a:prstGeom prst="roundRect">
            <a:avLst/>
          </a:prstGeom>
          <a:solidFill>
            <a:srgbClr val="1546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9192762" y="2791719"/>
            <a:ext cx="19513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Прогнозная стоимость работ на момент их выполнения (НМЦК)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700042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87092" y="259618"/>
            <a:ext cx="9617494" cy="7925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dirty="0"/>
              <a:t>I. </a:t>
            </a:r>
            <a:r>
              <a:rPr lang="ru-RU" sz="2400" dirty="0"/>
              <a:t>Общие положения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7092" y="1501894"/>
            <a:ext cx="111452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8. НМЦК в случае, указанном в 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пункте 5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настоящего Порядка, определяется с применением: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а) официальной статистической информации об индексах цен на продукцию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(затраты, услуги) инвестиционного назначения по видам экономической деятельности (строительство), публикуемой Федеральной службой государственной статистики для соответствующего периода или индексов фактической инфляции (при наличии), установленных уполномоченными органами исполнительной власти субъектов Российской Федерации, в случае осуществления закупок за счет средств бюджета субъекта Российской Федерации (далее - индексы фактической инфляции). Индексы фактической инфляции применяются для пересчета сметной стоимости строительства из уровня цен на дату утверждения проектной документации в уровень цен на дату определения НМЦК;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б) индексов-дефляторов Министерства экономического развития Российской Федерации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 строке "Инвестиции в основной капитал (капитальные вложения)" или прогнозных индексов инфляции (при наличии), установленных уполномоченным органом исполнительной власти субъекта Российской Федерации, в случае осуществления закупок за счет средств бюджета субъекта Российской Федерации (далее - индекс прогнозной инфляции). Индексы прогнозной инфляции применяются для пересчета сметной стоимости строительства из уровня цен на дату определения НМЦК в уровень цен соответствующего периода реализации проекта.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974850" y="2108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288525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Где брать индексы?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704675" y="1255169"/>
            <a:ext cx="10847388" cy="4899025"/>
          </a:xfrm>
        </p:spPr>
        <p:txBody>
          <a:bodyPr/>
          <a:lstStyle/>
          <a:p>
            <a:r>
              <a:rPr lang="ru-RU" sz="2000" dirty="0"/>
              <a:t>П. 8 раздела </a:t>
            </a:r>
            <a:r>
              <a:rPr lang="en-US" sz="2000" dirty="0"/>
              <a:t>I</a:t>
            </a:r>
            <a:r>
              <a:rPr lang="ru-RU" sz="2000" dirty="0"/>
              <a:t> Порядка: НМЦК определяется с применением:</a:t>
            </a:r>
          </a:p>
          <a:p>
            <a:r>
              <a:rPr lang="ru-RU" sz="2000" dirty="0"/>
              <a:t>а) официальной статистической информации об индексах цен на продукцию (затраты, услуги) инвестиционного назначения по видам экономической деятельности (строительство), публикуемой Федеральной службой государственной статистики для соответствующего периода…</a:t>
            </a:r>
          </a:p>
          <a:p>
            <a:r>
              <a:rPr lang="ru-RU" sz="2000" u="sng" dirty="0">
                <a:hlinkClick r:id="rId2"/>
              </a:rPr>
              <a:t>https://www.gks.ru/dbscripts/cbsd/DBInet.cgi?pl=9460004</a:t>
            </a:r>
            <a:endParaRPr lang="ru-RU" sz="2000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675" y="3447234"/>
            <a:ext cx="7305675" cy="2419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Стрелка вправо 4"/>
          <p:cNvSpPr/>
          <p:nvPr/>
        </p:nvSpPr>
        <p:spPr>
          <a:xfrm>
            <a:off x="8939492" y="5370196"/>
            <a:ext cx="2473234" cy="4963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405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Где брать индексы?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704675" y="1255169"/>
            <a:ext cx="10847388" cy="4899025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649" y="1255169"/>
            <a:ext cx="8921524" cy="35025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3064" y="1749042"/>
            <a:ext cx="4126269" cy="37069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4616" y="4347645"/>
            <a:ext cx="5780335" cy="20602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4162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Где брать индексы?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704675" y="1255169"/>
            <a:ext cx="10847388" cy="4899025"/>
          </a:xfrm>
        </p:spPr>
        <p:txBody>
          <a:bodyPr/>
          <a:lstStyle/>
          <a:p>
            <a:r>
              <a:rPr lang="ru-RU" sz="2000" dirty="0"/>
              <a:t>П. 9 раздела </a:t>
            </a:r>
            <a:r>
              <a:rPr lang="en-US" sz="2000" dirty="0"/>
              <a:t>I</a:t>
            </a:r>
            <a:r>
              <a:rPr lang="ru-RU" sz="2000" dirty="0"/>
              <a:t> Порядка: НМЦК определяется с применением:</a:t>
            </a:r>
          </a:p>
          <a:p>
            <a:r>
              <a:rPr lang="ru-RU" sz="2000" dirty="0"/>
              <a:t>б) </a:t>
            </a:r>
            <a:r>
              <a:rPr lang="ru-RU" sz="2000" b="1" dirty="0"/>
              <a:t>индексов-дефляторов Министерства экономического развития Российской Федерации </a:t>
            </a:r>
            <a:r>
              <a:rPr lang="ru-RU" sz="2000" b="1" u="sng" dirty="0"/>
              <a:t>по строке "Инвестиции в основной капитал (капитальные вложения)"...</a:t>
            </a:r>
          </a:p>
          <a:p>
            <a:r>
              <a:rPr lang="ru-RU" sz="2000" dirty="0"/>
              <a:t>…или прогнозных индексов инфляции (при наличии), установленных уполномоченным органом исполнительной власти субъекта РФ, в случае осуществления закупок за счет средств бюджета субъекта Российской Федерации (далее - индекс прогнозной инфляции).</a:t>
            </a:r>
          </a:p>
          <a:p>
            <a:r>
              <a:rPr lang="ru-RU" sz="2000" u="sng" dirty="0">
                <a:hlinkClick r:id="rId2"/>
              </a:rPr>
              <a:t>https://economy.gov.ru/material/directions/makroec/prognozy_socialno_ekonomicheskogo_razvitiya/prognoz_socialno_ekonomicheskogo_razvitiya_rf_na_period_do_2024_goda_.html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027" y="4439694"/>
            <a:ext cx="8420100" cy="1714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46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Где брать индексы?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704675" y="1255169"/>
            <a:ext cx="10847388" cy="4899025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675" y="1785937"/>
            <a:ext cx="10734289" cy="3781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11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 (3.12) Презентация87.pptx" id="{6B56EB26-FD3C-41FB-933A-59A5FE1F1832}" vid="{5C0B286D-7BEE-4094-9072-FC50FD80E7A3}"/>
    </a:ext>
  </a:extLst>
</a:theme>
</file>

<file path=ppt/theme/theme10.xml><?xml version="1.0" encoding="utf-8"?>
<a:theme xmlns:a="http://schemas.openxmlformats.org/drawingml/2006/main" name="4_Тема Off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4_Тема1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925A869-B48F-43C3-BF69-5CDD638A9F10}" vid="{153EF205-CD24-40F5-BB38-CEDF96132CC0}"/>
    </a:ext>
  </a:extLst>
</a:theme>
</file>

<file path=ppt/theme/theme12.xml><?xml version="1.0" encoding="utf-8"?>
<a:theme xmlns:a="http://schemas.openxmlformats.org/drawingml/2006/main" name="2_Тема1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925A869-B48F-43C3-BF69-5CDD638A9F10}" vid="{153EF205-CD24-40F5-BB38-CEDF96132CC0}"/>
    </a:ext>
  </a:extLst>
</a:theme>
</file>

<file path=ppt/theme/theme13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 (3.12) Презентация87.pptx" id="{6B56EB26-FD3C-41FB-933A-59A5FE1F1832}" vid="{5C0B286D-7BEE-4094-9072-FC50FD80E7A3}"/>
    </a:ext>
  </a:extLst>
</a:theme>
</file>

<file path=ppt/theme/theme15.xml><?xml version="1.0" encoding="utf-8"?>
<a:theme xmlns:a="http://schemas.openxmlformats.org/drawingml/2006/main" name="3_Тема1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925A869-B48F-43C3-BF69-5CDD638A9F10}" vid="{153EF205-CD24-40F5-BB38-CEDF96132CC0}"/>
    </a:ext>
  </a:extLst>
</a:theme>
</file>

<file path=ppt/theme/theme16.xml><?xml version="1.0" encoding="utf-8"?>
<a:theme xmlns:a="http://schemas.openxmlformats.org/drawingml/2006/main" name="5_Тема1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925A869-B48F-43C3-BF69-5CDD638A9F10}" vid="{153EF205-CD24-40F5-BB38-CEDF96132CC0}"/>
    </a:ext>
  </a:extLst>
</a:theme>
</file>

<file path=ppt/theme/theme17.xml><?xml version="1.0" encoding="utf-8"?>
<a:theme xmlns:a="http://schemas.openxmlformats.org/drawingml/2006/main" name="6_Тема1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925A869-B48F-43C3-BF69-5CDD638A9F10}" vid="{153EF205-CD24-40F5-BB38-CEDF96132CC0}"/>
    </a:ext>
  </a:extLst>
</a:theme>
</file>

<file path=ppt/theme/theme18.xml><?xml version="1.0" encoding="utf-8"?>
<a:theme xmlns:a="http://schemas.openxmlformats.org/drawingml/2006/main" name="7_Тема1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925A869-B48F-43C3-BF69-5CDD638A9F10}" vid="{153EF205-CD24-40F5-BB38-CEDF96132CC0}"/>
    </a:ext>
  </a:extLst>
</a:theme>
</file>

<file path=ppt/theme/theme19.xml><?xml version="1.0" encoding="utf-8"?>
<a:theme xmlns:a="http://schemas.openxmlformats.org/drawingml/2006/main" name="8_Тема1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925A869-B48F-43C3-BF69-5CDD638A9F10}" vid="{153EF205-CD24-40F5-BB38-CEDF96132CC0}"/>
    </a:ext>
  </a:extLst>
</a:theme>
</file>

<file path=ppt/theme/theme2.xml><?xml version="1.0" encoding="utf-8"?>
<a:theme xmlns:a="http://schemas.openxmlformats.org/drawingml/2006/main" name="1_Тема1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925A869-B48F-43C3-BF69-5CDD638A9F10}" vid="{153EF205-CD24-40F5-BB38-CEDF96132CC0}"/>
    </a:ext>
  </a:extLst>
</a:theme>
</file>

<file path=ppt/theme/theme20.xml><?xml version="1.0" encoding="utf-8"?>
<a:theme xmlns:a="http://schemas.openxmlformats.org/drawingml/2006/main" name="9_Тема1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925A869-B48F-43C3-BF69-5CDD638A9F10}" vid="{153EF205-CD24-40F5-BB38-CEDF96132CC0}"/>
    </a:ext>
  </a:extLst>
</a:theme>
</file>

<file path=ppt/theme/theme21.xml><?xml version="1.0" encoding="utf-8"?>
<a:theme xmlns:a="http://schemas.openxmlformats.org/drawingml/2006/main" name="CPO_______4___nема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PO_______4___nема1" id="{7A131E65-8078-4B27-ABB4-FDFF8A67B29B}" vid="{BA346AF3-76A6-434B-B59D-1B221AB59C7B}"/>
    </a:ext>
  </a:extLst>
</a:theme>
</file>

<file path=ppt/theme/theme22.xml><?xml version="1.0" encoding="utf-8"?>
<a:theme xmlns:a="http://schemas.openxmlformats.org/drawingml/2006/main" name="10_Тема1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925A869-B48F-43C3-BF69-5CDD638A9F10}" vid="{153EF205-CD24-40F5-BB38-CEDF96132CC0}"/>
    </a:ext>
  </a:extLst>
</a:theme>
</file>

<file path=ppt/theme/theme23.xml><?xml version="1.0" encoding="utf-8"?>
<a:theme xmlns:a="http://schemas.openxmlformats.org/drawingml/2006/main" name="12_Тема1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925A869-B48F-43C3-BF69-5CDD638A9F10}" vid="{153EF205-CD24-40F5-BB38-CEDF96132CC0}"/>
    </a:ext>
  </a:extLst>
</a:theme>
</file>

<file path=ppt/theme/theme24.xml><?xml version="1.0" encoding="utf-8"?>
<a:theme xmlns:a="http://schemas.openxmlformats.org/drawingml/2006/main" name="13_Тема1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925A869-B48F-43C3-BF69-5CDD638A9F10}" vid="{153EF205-CD24-40F5-BB38-CEDF96132CC0}"/>
    </a:ext>
  </a:extLst>
</a:theme>
</file>

<file path=ppt/theme/theme25.xml><?xml version="1.0" encoding="utf-8"?>
<a:theme xmlns:a="http://schemas.openxmlformats.org/drawingml/2006/main" name="14_Тема1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925A869-B48F-43C3-BF69-5CDD638A9F10}" vid="{153EF205-CD24-40F5-BB38-CEDF96132CC0}"/>
    </a:ext>
  </a:extLst>
</a:theme>
</file>

<file path=ppt/theme/theme26.xml><?xml version="1.0" encoding="utf-8"?>
<a:theme xmlns:a="http://schemas.openxmlformats.org/drawingml/2006/main" name="15_Тема1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925A869-B48F-43C3-BF69-5CDD638A9F10}" vid="{153EF205-CD24-40F5-BB38-CEDF96132CC0}"/>
    </a:ext>
  </a:extLst>
</a:theme>
</file>

<file path=ppt/theme/theme27.xml><?xml version="1.0" encoding="utf-8"?>
<a:theme xmlns:a="http://schemas.openxmlformats.org/drawingml/2006/main" name="16_Тема1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925A869-B48F-43C3-BF69-5CDD638A9F10}" vid="{153EF205-CD24-40F5-BB38-CEDF96132CC0}"/>
    </a:ext>
  </a:extLst>
</a:theme>
</file>

<file path=ppt/theme/theme28.xml><?xml version="1.0" encoding="utf-8"?>
<a:theme xmlns:a="http://schemas.openxmlformats.org/drawingml/2006/main" name="17_Тема1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925A869-B48F-43C3-BF69-5CDD638A9F10}" vid="{153EF205-CD24-40F5-BB38-CEDF96132CC0}"/>
    </a:ext>
  </a:extLst>
</a:theme>
</file>

<file path=ppt/theme/theme29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 (3.12) Презентация87.pptx" id="{6B56EB26-FD3C-41FB-933A-59A5FE1F1832}" vid="{5C0B286D-7BEE-4094-9072-FC50FD80E7A3}"/>
    </a:ext>
  </a:extLst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 (3.12) Презентация87.pptx" id="{6B56EB26-FD3C-41FB-933A-59A5FE1F1832}" vid="{5C0B286D-7BEE-4094-9072-FC50FD80E7A3}"/>
    </a:ext>
  </a:extLst>
</a:theme>
</file>

<file path=ppt/theme/theme30.xml><?xml version="1.0" encoding="utf-8"?>
<a:theme xmlns:a="http://schemas.openxmlformats.org/drawingml/2006/main" name="18_Тема1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925A869-B48F-43C3-BF69-5CDD638A9F10}" vid="{153EF205-CD24-40F5-BB38-CEDF96132CC0}"/>
    </a:ext>
  </a:extLst>
</a:theme>
</file>

<file path=ppt/theme/theme31.xml><?xml version="1.0" encoding="utf-8"?>
<a:theme xmlns:a="http://schemas.openxmlformats.org/drawingml/2006/main" name="19_Тема1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925A869-B48F-43C3-BF69-5CDD638A9F10}" vid="{153EF205-CD24-40F5-BB38-CEDF96132CC0}"/>
    </a:ext>
  </a:extLst>
</a:theme>
</file>

<file path=ppt/theme/theme32.xml><?xml version="1.0" encoding="utf-8"?>
<a:theme xmlns:a="http://schemas.openxmlformats.org/drawingml/2006/main" name="20_Тема1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925A869-B48F-43C3-BF69-5CDD638A9F10}" vid="{153EF205-CD24-40F5-BB38-CEDF96132CC0}"/>
    </a:ext>
  </a:extLst>
</a:theme>
</file>

<file path=ppt/theme/theme33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 (3.12) Презентация87.pptx" id="{6B56EB26-FD3C-41FB-933A-59A5FE1F1832}" vid="{5C0B286D-7BEE-4094-9072-FC50FD80E7A3}"/>
    </a:ext>
  </a:extLst>
</a:theme>
</file>

<file path=ppt/theme/theme34.xml><?xml version="1.0" encoding="utf-8"?>
<a:theme xmlns:a="http://schemas.openxmlformats.org/drawingml/2006/main" name="21_Тема1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925A869-B48F-43C3-BF69-5CDD638A9F10}" vid="{153EF205-CD24-40F5-BB38-CEDF96132CC0}"/>
    </a:ext>
  </a:extLst>
</a:theme>
</file>

<file path=ppt/theme/theme3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1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925A869-B48F-43C3-BF69-5CDD638A9F10}" vid="{153EF205-CD24-40F5-BB38-CEDF96132CC0}"/>
    </a:ext>
  </a:extLst>
</a:theme>
</file>

<file path=ppt/theme/theme6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 (3.12) Презентация87.pptx" id="{6B56EB26-FD3C-41FB-933A-59A5FE1F1832}" vid="{5C0B286D-7BEE-4094-9072-FC50FD80E7A3}"/>
    </a:ext>
  </a:extLst>
</a:theme>
</file>

<file path=ppt/theme/theme7.xml><?xml version="1.0" encoding="utf-8"?>
<a:theme xmlns:a="http://schemas.openxmlformats.org/drawingml/2006/main" name="2_CPO_______4___nема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PO_______4___nема1" id="{7A131E65-8078-4B27-ABB4-FDFF8A67B29B}" vid="{BA346AF3-76A6-434B-B59D-1B221AB59C7B}"/>
    </a:ext>
  </a:extLst>
</a:theme>
</file>

<file path=ppt/theme/theme8.xml><?xml version="1.0" encoding="utf-8"?>
<a:theme xmlns:a="http://schemas.openxmlformats.org/drawingml/2006/main" name="1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 (3.12) Презентация87.pptx" id="{6B56EB26-FD3C-41FB-933A-59A5FE1F1832}" vid="{5C0B286D-7BEE-4094-9072-FC50FD80E7A3}"/>
    </a:ext>
  </a:extLst>
</a:theme>
</file>

<file path=ppt/theme/theme9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 (3.12) Презентация87.pptx" id="{6B56EB26-FD3C-41FB-933A-59A5FE1F1832}" vid="{5C0B286D-7BEE-4094-9072-FC50FD80E7A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3 (3.12) Презентация871</Template>
  <TotalTime>9625</TotalTime>
  <Words>17704</Words>
  <Application>Microsoft Office PowerPoint</Application>
  <PresentationFormat>Широкоэкранный</PresentationFormat>
  <Paragraphs>1838</Paragraphs>
  <Slides>180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34</vt:i4>
      </vt:variant>
      <vt:variant>
        <vt:lpstr>Заголовки слайдов</vt:lpstr>
      </vt:variant>
      <vt:variant>
        <vt:i4>180</vt:i4>
      </vt:variant>
    </vt:vector>
  </HeadingPairs>
  <TitlesOfParts>
    <vt:vector size="228" baseType="lpstr">
      <vt:lpstr>Yu Gothic UI Semibold</vt:lpstr>
      <vt:lpstr>Arial</vt:lpstr>
      <vt:lpstr>Arial Black</vt:lpstr>
      <vt:lpstr>Arial Narrow</vt:lpstr>
      <vt:lpstr>Bernard MT Condensed</vt:lpstr>
      <vt:lpstr>Calibri</vt:lpstr>
      <vt:lpstr>Calibri Light</vt:lpstr>
      <vt:lpstr>Cambria</vt:lpstr>
      <vt:lpstr>Century</vt:lpstr>
      <vt:lpstr>Lucida Sans Unicode</vt:lpstr>
      <vt:lpstr>Times New Roman</vt:lpstr>
      <vt:lpstr>Trebuchet MS</vt:lpstr>
      <vt:lpstr>Wingdings</vt:lpstr>
      <vt:lpstr>Wingdings 2</vt:lpstr>
      <vt:lpstr>Тема Office</vt:lpstr>
      <vt:lpstr>1_Тема1</vt:lpstr>
      <vt:lpstr>1_Тема Office</vt:lpstr>
      <vt:lpstr>HDOfficeLightV0</vt:lpstr>
      <vt:lpstr>Тема1</vt:lpstr>
      <vt:lpstr>2_Тема Office</vt:lpstr>
      <vt:lpstr>2_CPO_______4___nема1</vt:lpstr>
      <vt:lpstr>14_Тема Office</vt:lpstr>
      <vt:lpstr>3_Тема Office</vt:lpstr>
      <vt:lpstr>4_Тема Office</vt:lpstr>
      <vt:lpstr>4_Тема1</vt:lpstr>
      <vt:lpstr>2_Тема1</vt:lpstr>
      <vt:lpstr>5_Тема Office</vt:lpstr>
      <vt:lpstr>6_Тема Office</vt:lpstr>
      <vt:lpstr>3_Тема1</vt:lpstr>
      <vt:lpstr>5_Тема1</vt:lpstr>
      <vt:lpstr>6_Тема1</vt:lpstr>
      <vt:lpstr>7_Тема1</vt:lpstr>
      <vt:lpstr>8_Тема1</vt:lpstr>
      <vt:lpstr>9_Тема1</vt:lpstr>
      <vt:lpstr>CPO_______4___nема1</vt:lpstr>
      <vt:lpstr>10_Тема1</vt:lpstr>
      <vt:lpstr>12_Тема1</vt:lpstr>
      <vt:lpstr>13_Тема1</vt:lpstr>
      <vt:lpstr>14_Тема1</vt:lpstr>
      <vt:lpstr>15_Тема1</vt:lpstr>
      <vt:lpstr>16_Тема1</vt:lpstr>
      <vt:lpstr>17_Тема1</vt:lpstr>
      <vt:lpstr>7_Тема Office</vt:lpstr>
      <vt:lpstr>18_Тема1</vt:lpstr>
      <vt:lpstr>19_Тема1</vt:lpstr>
      <vt:lpstr>20_Тема1</vt:lpstr>
      <vt:lpstr>8_Тема Office</vt:lpstr>
      <vt:lpstr>21_Тема1</vt:lpstr>
      <vt:lpstr>РЕФОРМА СТРОИТЕЛЬНЫХ ЗАКУПОК:  опыт, квалификация, результат</vt:lpstr>
      <vt:lpstr>Презентация PowerPoint</vt:lpstr>
      <vt:lpstr>Каждый четвертый госконтракт на строительство не исполняется</vt:lpstr>
      <vt:lpstr>Каждый четвертый госконтракт на строительство не исполняется</vt:lpstr>
      <vt:lpstr>Способы закупок, с учетом особенностей установленных Законом  с 1 сентября 2020 года</vt:lpstr>
      <vt:lpstr>Открытые способы закупок с 1.01.2022 года</vt:lpstr>
      <vt:lpstr>Особые условия проведения электронного конкурса ч.19, ст.48</vt:lpstr>
      <vt:lpstr>Открытый «строительный» конкурс в электронной форме</vt:lpstr>
      <vt:lpstr>Сроки размещения извещения о закупке</vt:lpstr>
      <vt:lpstr>Открытый аукцион в электронной форме</vt:lpstr>
      <vt:lpstr>Открытый «строительный» аукцион в электронной форме</vt:lpstr>
      <vt:lpstr>Презентация PowerPoint</vt:lpstr>
      <vt:lpstr>Презентация PowerPoint</vt:lpstr>
      <vt:lpstr>Предельные значения величин значимости критериев оценки заявок </vt:lpstr>
      <vt:lpstr>Презентация PowerPoint</vt:lpstr>
      <vt:lpstr>Презентация PowerPoint</vt:lpstr>
      <vt:lpstr>Презентация PowerPoint</vt:lpstr>
      <vt:lpstr>С 9 июля 2020 года</vt:lpstr>
      <vt:lpstr>С 9 июля 2020 года</vt:lpstr>
      <vt:lpstr>С 9 июля 2020 года</vt:lpstr>
      <vt:lpstr>С 9 июля 2020 года</vt:lpstr>
      <vt:lpstr>ВАЖНО!</vt:lpstr>
      <vt:lpstr>Нарушения в отношении оценки заявок (окончательных предложений)участников закупки                                                       ответственность</vt:lpstr>
      <vt:lpstr>Презентация PowerPoint</vt:lpstr>
      <vt:lpstr>Презентация PowerPoint</vt:lpstr>
      <vt:lpstr>Презентация PowerPoint</vt:lpstr>
      <vt:lpstr>Единые требования (П. 1 ч. 1 ст. 31 44-ФЗ)</vt:lpstr>
      <vt:lpstr>Единые требования (П. 1 ч. 1 ст. 31 44-ФЗ)</vt:lpstr>
      <vt:lpstr>ВАЖНО!</vt:lpstr>
      <vt:lpstr>Типовая форма</vt:lpstr>
      <vt:lpstr>Презентация PowerPoint</vt:lpstr>
      <vt:lpstr>Требование о членстве СРО</vt:lpstr>
      <vt:lpstr>Презентация PowerPoint</vt:lpstr>
      <vt:lpstr>Дополнительные требования к УЗ</vt:lpstr>
      <vt:lpstr>Презентация PowerPoint</vt:lpstr>
      <vt:lpstr>Дополнительные требования: проверка с 01.07.19 при проведении электронного аукциона. ПРАКТИКА</vt:lpstr>
      <vt:lpstr>Презентация PowerPoint</vt:lpstr>
      <vt:lpstr>Новые требования к участникам закупок в сфере строительства</vt:lpstr>
      <vt:lpstr>Общие изменения</vt:lpstr>
      <vt:lpstr>Общие изменения</vt:lpstr>
      <vt:lpstr>Общие изменения</vt:lpstr>
      <vt:lpstr>Общие изменения</vt:lpstr>
      <vt:lpstr>Общие изменения</vt:lpstr>
      <vt:lpstr>Общие изменения</vt:lpstr>
      <vt:lpstr>Общие изменения</vt:lpstr>
      <vt:lpstr>Общие изменения</vt:lpstr>
      <vt:lpstr>Новые требования к квалификации участников закупок</vt:lpstr>
      <vt:lpstr>Общие изменения</vt:lpstr>
      <vt:lpstr>Общие изменения</vt:lpstr>
      <vt:lpstr>Презентация PowerPoint</vt:lpstr>
      <vt:lpstr>Общие изменения</vt:lpstr>
      <vt:lpstr>Презентация PowerPoint</vt:lpstr>
      <vt:lpstr>Жалоба по закупке № 0134200000121000580</vt:lpstr>
      <vt:lpstr>Жалоба по закупке № 0134200000121000580</vt:lpstr>
      <vt:lpstr>Договоры субподряда как опыт по ПП РФ № 99</vt:lpstr>
      <vt:lpstr>Договоры субподряда как опыт по ПП РФ № 99</vt:lpstr>
      <vt:lpstr>ТЕХНИЧЕСКОЕ ЗАДАНИЕ</vt:lpstr>
      <vt:lpstr>Презентация PowerPoint</vt:lpstr>
      <vt:lpstr>Смета на кап. ремонт ОКС = проектная документаци</vt:lpstr>
      <vt:lpstr>Техзадание</vt:lpstr>
      <vt:lpstr>Описание объекта закупки при закупке работ по строительству, реконструкции, капитальному ремонту, сносу объекта капитального строительства с 01.07.2019</vt:lpstr>
      <vt:lpstr>РЕШЕНИЕ Иркутского УФАС России №038/816/19 от 06.08.2019</vt:lpstr>
      <vt:lpstr>&lt;Письмо&gt; ФАС России от 25.06.2020 N ИА/53616/20     Импортозамещение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Вопрос.  Как закупать товары, работы, услуги, включенные и не включенные в постановление № 616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Статья 22</vt:lpstr>
      <vt:lpstr>ОПРЕДЕЛЕНИЕ НМЦК - новая часть в ст. 22 Закона № 44-ФЗ с 08.07.2019</vt:lpstr>
      <vt:lpstr>Федеральная государственная информационная система ценообразования в строительстве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Приказ Министерства строительства и жилищно-коммунального хозяйства РФ от 23 декабря 2019 г. N 841/пр</vt:lpstr>
      <vt:lpstr>Приказ Министерства строительства и жилищно-коммунального хозяйства РФ от 23 декабря 2019 г. N 841/пр</vt:lpstr>
      <vt:lpstr>Презентация PowerPoint</vt:lpstr>
      <vt:lpstr>Презентация PowerPoint</vt:lpstr>
      <vt:lpstr>Схема расчета НМЦК контракта</vt:lpstr>
      <vt:lpstr>I. Общие положения</vt:lpstr>
      <vt:lpstr>Где брать индексы?</vt:lpstr>
      <vt:lpstr>Где брать индексы?</vt:lpstr>
      <vt:lpstr>Где брать индексы?</vt:lpstr>
      <vt:lpstr>Где брать индексы?</vt:lpstr>
      <vt:lpstr>I. Общие положения</vt:lpstr>
      <vt:lpstr>Приложение № 3 к конкурсной документации</vt:lpstr>
      <vt:lpstr>Приложение № 3 к конкурсной документации</vt:lpstr>
      <vt:lpstr>Приложение № 3 к конкурсной документации</vt:lpstr>
      <vt:lpstr>Презентация PowerPoint</vt:lpstr>
      <vt:lpstr>Определение НМЦК при осуществлении закупок услуг по исполнению функций технического заказчика, подрядных работ по строительству, реконструкции, капитальному ремонту, сносу объектов капитального строительства, сохранению объектов культурного наследия (памятников истории и культуры) народов Российской Федерации, строительству некапитальных строений и сооружений, оставшихся невыполненными в связи с расторжением ранее заключенных контрактов</vt:lpstr>
      <vt:lpstr>Новые требования к квалификации участников закупок</vt:lpstr>
      <vt:lpstr>НМЦК при осуществлении закупок подрядных работ по инженерным изысканиям и (или) по подготовке проектной документации</vt:lpstr>
      <vt:lpstr>II. Определение НМЦК при осуществлении закупок подрядных работ по инженерным изысканиям и (или) по подготовке проектной документации</vt:lpstr>
      <vt:lpstr>Приказ Министерства строительства и жилищно-коммунального хозяйства РФ от 23 декабря 2019 г. N 841/пр</vt:lpstr>
      <vt:lpstr>Презентация PowerPoint</vt:lpstr>
      <vt:lpstr>Презентация PowerPoint</vt:lpstr>
      <vt:lpstr>Презентация PowerPoint</vt:lpstr>
      <vt:lpstr>Проект сметы контракта на выполнение подрядных работ по строительству, реконструкции, капитальному ремонту, сносу объектов капитального строительства, работ по сохранению объектов культурного наследия (памятников истории и культуры) народов Российской Федерации, а также строительству некапитальных строений и сооружений</vt:lpstr>
      <vt:lpstr>VI. Составление проекта сметы контракта на выполнение подрядных работ по строительству, реконструкции, капитальному ремонту, сносу объектов капитального строительства, работ по сохранению объектов культурного наследия (памятников истории и культуры) народов Российской Федерации, а также строительству некапитальных строений и сооружений</vt:lpstr>
      <vt:lpstr>Алгоритм составления ПРОЕКТА СМЕТЫ КОНТРАКТА</vt:lpstr>
      <vt:lpstr>Алгоритм составления ПРОЕКТА СМЕТЫ КОНТРАКТА</vt:lpstr>
      <vt:lpstr>Приказ Министерства строительства и жилищно-коммунального хозяйства РФ от 23 декабря 2019 г. N 841/пр</vt:lpstr>
      <vt:lpstr>Алгоритм составления ПРОЕКТА СМЕТЫ КОНТРАКТА</vt:lpstr>
      <vt:lpstr>В Ведомость включается следующая информация:</vt:lpstr>
      <vt:lpstr>Приказ Министерства строительства и жилищно-коммунального хозяйства РФ от 23 декабря 2019 г. N 841/пр</vt:lpstr>
      <vt:lpstr>Цена конструктивных решений (элементов), комплексов (видов) работ определяется в соответствии с НМЦК на выполнение подрядных работ на основании данных, содержащихся в сводном сметном расчете стоимости строительства, объектных и локальных сметах (сметных расчетах), информация о которых указана в Ведомости, по формуле (9):</vt:lpstr>
      <vt:lpstr>Проект сметы контракта</vt:lpstr>
      <vt:lpstr>Методика составления сметы контракта, предметом которого являются строительство, реконструкция объектов капитального строительства</vt:lpstr>
      <vt:lpstr>Методика составления сметы контракта, предметом которого являются строительство, реконструкция объектов капитального строительства</vt:lpstr>
      <vt:lpstr>Методика составления сметы контракта, предметом которого являются строительство, реконструкция объектов капитального строительства</vt:lpstr>
      <vt:lpstr>Методика составления сметы контракта, предметом которого являются строительство, реконструкция объектов капитального строительства</vt:lpstr>
      <vt:lpstr>Статья 110.2 Закона № 44-ФЗ в новой редакции с 08.07.2019</vt:lpstr>
      <vt:lpstr>Методика составления сметы контракта, предметом которого являются строительство, реконструкция объектов капитального строительства</vt:lpstr>
      <vt:lpstr>Методика составления сметы контракта, предметом которого являются строительство, реконструкция объектов капитального строительства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Постановление Правительства от 09.08.2021 № 1315 «О внесении изменений в некоторые акты Правительства РФ </vt:lpstr>
      <vt:lpstr>Постановление Правительства от 09.08.2021 № 1315 «О внесении изменений в некоторые акты Правительства РФ </vt:lpstr>
      <vt:lpstr>Постановление Правительства от 09.08.2021 № 1315 «О внесении изменений в некоторые акты Правительства РФ </vt:lpstr>
      <vt:lpstr>Презентация PowerPoint</vt:lpstr>
      <vt:lpstr>Презентация PowerPoint</vt:lpstr>
      <vt:lpstr>Презентация PowerPoint</vt:lpstr>
      <vt:lpstr>Презентация PowerPoint</vt:lpstr>
      <vt:lpstr>Практические вопросы составления и исполнения контракта (договора) строительного подряда. Новые требование Закона 44-ФЗ к составу условий контракта.  Правила применения типовых контрактов на ПИР и СМР, а также методики составления графика выполнения СМР и графика оплаты выполненных по контракту работ. Приказ Минстроя России от 05.06.2018 № 336/пр</vt:lpstr>
      <vt:lpstr>Порядок заключения электронного контракта (ЭК) с 01.07.2018</vt:lpstr>
      <vt:lpstr>Новые термины относительно контракта с 08.01.2020</vt:lpstr>
      <vt:lpstr>ПОНЯТИЕ</vt:lpstr>
      <vt:lpstr>Письмо Минфина от 15.10.2021 № 24-06-06/86152</vt:lpstr>
      <vt:lpstr>Стройка, реконструкция</vt:lpstr>
      <vt:lpstr>Типовые условия контракта</vt:lpstr>
      <vt:lpstr>"Об утверждении Типовых условий контрактов на выполнение работ по строительству (реконструкции) объекта капитального строительства и информационной карты типовых условий контракта" (вместе с "Типовыми условиями государственного или муниципального контракта, предметом которого является выполнение работ по строительству (реконструкции) объекта капитального строительства")</vt:lpstr>
      <vt:lpstr>Приказ Минстроя России от 14.01.2020 N 9/пр</vt:lpstr>
      <vt:lpstr>Приказ Минстроя России от 14.01.2020 N 9/пр</vt:lpstr>
      <vt:lpstr>Приказ Минстроя России от 14.01.2020 N 9/пр</vt:lpstr>
      <vt:lpstr>Приказ Минстроя России от 14.01.2020 № 10/пр «Об утверждении Типовых условий контрактов на выполнение проектных и (или) изыскательских работ и информационной карты типовых условий контракта»: как применять с 01.01.2021</vt:lpstr>
      <vt:lpstr>"Об утверждении Типовых условий контрактов на выполнение проектных и (или) изыскательских работ и информационной карты типовых условий контракта</vt:lpstr>
      <vt:lpstr>Приказ Минтранса России от 05.02.2019 N 37 с 17.06.2019</vt:lpstr>
      <vt:lpstr>Приказ Минтранса России от 05.02.2019 N 37</vt:lpstr>
      <vt:lpstr>Презентация PowerPoint</vt:lpstr>
      <vt:lpstr>Изменение условий  «строительного контракта»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Вопросы</vt:lpstr>
      <vt:lpstr>Презентация PowerPoint</vt:lpstr>
      <vt:lpstr>Презентация PowerPoint</vt:lpstr>
      <vt:lpstr>Презентация PowerPoint</vt:lpstr>
      <vt:lpstr>Презентация PowerPoint</vt:lpstr>
      <vt:lpstr>РЕФОРМА СТРОИТЕЛЬНЫХ ЗАКУПОК:  опыт, квалификация, результат</vt:lpstr>
      <vt:lpstr>Презентация PowerPoint</vt:lpstr>
      <vt:lpstr>Презентация PowerPoint</vt:lpstr>
      <vt:lpstr>Презентация PowerPoint</vt:lpstr>
    </vt:vector>
  </TitlesOfParts>
  <Company>bgu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bguser</dc:creator>
  <cp:lastModifiedBy>Дорошенко Татьяна Геннадьевна</cp:lastModifiedBy>
  <cp:revision>360</cp:revision>
  <dcterms:created xsi:type="dcterms:W3CDTF">2019-03-11T00:58:44Z</dcterms:created>
  <dcterms:modified xsi:type="dcterms:W3CDTF">2021-11-11T06:26:58Z</dcterms:modified>
</cp:coreProperties>
</file>