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2" r:id="rId1"/>
    <p:sldMasterId id="2147483885" r:id="rId2"/>
  </p:sldMasterIdLst>
  <p:notesMasterIdLst>
    <p:notesMasterId r:id="rId19"/>
  </p:notesMasterIdLst>
  <p:sldIdLst>
    <p:sldId id="662" r:id="rId3"/>
    <p:sldId id="746" r:id="rId4"/>
    <p:sldId id="751" r:id="rId5"/>
    <p:sldId id="756" r:id="rId6"/>
    <p:sldId id="753" r:id="rId7"/>
    <p:sldId id="747" r:id="rId8"/>
    <p:sldId id="757" r:id="rId9"/>
    <p:sldId id="758" r:id="rId10"/>
    <p:sldId id="760" r:id="rId11"/>
    <p:sldId id="761" r:id="rId12"/>
    <p:sldId id="766" r:id="rId13"/>
    <p:sldId id="769" r:id="rId14"/>
    <p:sldId id="770" r:id="rId15"/>
    <p:sldId id="771" r:id="rId16"/>
    <p:sldId id="709" r:id="rId17"/>
    <p:sldId id="696" r:id="rId18"/>
  </p:sldIdLst>
  <p:sldSz cx="12192000" cy="685800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2F3BF99-9C75-469E-9B83-7E4DADE99657}">
          <p14:sldIdLst>
            <p14:sldId id="662"/>
            <p14:sldId id="746"/>
            <p14:sldId id="751"/>
            <p14:sldId id="756"/>
            <p14:sldId id="753"/>
            <p14:sldId id="747"/>
            <p14:sldId id="757"/>
            <p14:sldId id="758"/>
            <p14:sldId id="760"/>
            <p14:sldId id="761"/>
            <p14:sldId id="766"/>
            <p14:sldId id="769"/>
            <p14:sldId id="770"/>
            <p14:sldId id="771"/>
            <p14:sldId id="709"/>
            <p14:sldId id="6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CCA"/>
    <a:srgbClr val="55B7B5"/>
    <a:srgbClr val="D6EEED"/>
    <a:srgbClr val="68C0BE"/>
    <a:srgbClr val="4BB3B1"/>
    <a:srgbClr val="439F9D"/>
    <a:srgbClr val="BE201C"/>
    <a:srgbClr val="D3DE68"/>
    <a:srgbClr val="F6BE98"/>
    <a:srgbClr val="B17B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94" autoAdjust="0"/>
    <p:restoredTop sz="93511" autoAdjust="0"/>
  </p:normalViewPr>
  <p:slideViewPr>
    <p:cSldViewPr snapToGrid="0">
      <p:cViewPr varScale="1">
        <p:scale>
          <a:sx n="104" d="100"/>
          <a:sy n="104" d="100"/>
        </p:scale>
        <p:origin x="99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19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1E4B0E-D101-4D54-B819-8A614311A36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344377-B57D-4070-AA07-A49A80E84BD0}">
      <dgm:prSet custT="1"/>
      <dgm:spPr>
        <a:solidFill>
          <a:schemeClr val="accent2">
            <a:lumMod val="20000"/>
            <a:lumOff val="8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Заказчик направляет обращение о согласовании заключения контракта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84F40E-628A-4389-86FF-9DF1D84D92B6}" type="parTrans" cxnId="{3FC92C45-7B20-4BCE-B7BA-4667257F282B}">
      <dgm:prSet/>
      <dgm:spPr/>
      <dgm:t>
        <a:bodyPr/>
        <a:lstStyle/>
        <a:p>
          <a:endParaRPr lang="ru-RU"/>
        </a:p>
      </dgm:t>
    </dgm:pt>
    <dgm:pt modelId="{E0891D40-70ED-4BC9-A138-A7508FCD44C7}" type="sibTrans" cxnId="{3FC92C45-7B20-4BCE-B7BA-4667257F282B}">
      <dgm:prSet/>
      <dgm:spPr>
        <a:solidFill>
          <a:srgbClr val="C00000">
            <a:alpha val="89804"/>
          </a:srgbClr>
        </a:solidFill>
      </dgm:spPr>
      <dgm:t>
        <a:bodyPr/>
        <a:lstStyle/>
        <a:p>
          <a:endParaRPr lang="ru-RU"/>
        </a:p>
      </dgm:t>
    </dgm:pt>
    <dgm:pt modelId="{E2710026-7914-4D84-AF8C-FA374AA72996}">
      <dgm:prSet custT="1"/>
      <dgm:spPr>
        <a:solidFill>
          <a:schemeClr val="accent6">
            <a:lumMod val="20000"/>
            <a:lumOff val="8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Проводит внеплановую проверку на основании соответствующего приказа</a:t>
          </a:r>
          <a:endParaRPr lang="ru-RU" sz="1600" dirty="0"/>
        </a:p>
      </dgm:t>
    </dgm:pt>
    <dgm:pt modelId="{3C44FD47-6EFF-4E38-9EAB-E4D93DF0006A}" type="parTrans" cxnId="{99FB5053-D6C1-4EC2-86E4-5D93D946A24E}">
      <dgm:prSet/>
      <dgm:spPr/>
      <dgm:t>
        <a:bodyPr/>
        <a:lstStyle/>
        <a:p>
          <a:endParaRPr lang="ru-RU"/>
        </a:p>
      </dgm:t>
    </dgm:pt>
    <dgm:pt modelId="{F4C008FA-E441-405B-83DA-BE2613F7C38B}" type="sibTrans" cxnId="{99FB5053-D6C1-4EC2-86E4-5D93D946A24E}">
      <dgm:prSet/>
      <dgm:spPr>
        <a:solidFill>
          <a:schemeClr val="accent6">
            <a:lumMod val="20000"/>
            <a:lumOff val="80000"/>
          </a:schemeClr>
        </a:solidFill>
        <a:ln>
          <a:solidFill>
            <a:schemeClr val="accent2">
              <a:lumMod val="50000"/>
              <a:alpha val="90000"/>
            </a:schemeClr>
          </a:solidFill>
        </a:ln>
      </dgm:spPr>
      <dgm:t>
        <a:bodyPr/>
        <a:lstStyle/>
        <a:p>
          <a:endParaRPr lang="ru-RU"/>
        </a:p>
      </dgm:t>
    </dgm:pt>
    <dgm:pt modelId="{BE6A63CF-694F-4CB4-91FB-02D0D18FFD7C}">
      <dgm:prSet custT="1"/>
      <dgm:spPr>
        <a:solidFill>
          <a:schemeClr val="accent6">
            <a:lumMod val="20000"/>
            <a:lumOff val="8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результатам проведения внеплановой проверки принимает одно из следующих решений:</a:t>
          </a:r>
        </a:p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о согласовании заключения контракта,</a:t>
          </a:r>
        </a:p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о согласовании заключения контракта с выдачей предписания,</a:t>
          </a:r>
        </a:p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об отказе в согласовании заключения контракта</a:t>
          </a:r>
        </a:p>
      </dgm:t>
    </dgm:pt>
    <dgm:pt modelId="{772A506B-2F0B-49F9-931D-E50FB424D5FF}" type="parTrans" cxnId="{E1BE87E9-FA13-4089-A24B-AABB01555595}">
      <dgm:prSet/>
      <dgm:spPr/>
      <dgm:t>
        <a:bodyPr/>
        <a:lstStyle/>
        <a:p>
          <a:endParaRPr lang="ru-RU"/>
        </a:p>
      </dgm:t>
    </dgm:pt>
    <dgm:pt modelId="{6C3F22E6-A497-462E-A487-6BBB3B4B92E4}" type="sibTrans" cxnId="{E1BE87E9-FA13-4089-A24B-AABB01555595}">
      <dgm:prSet/>
      <dgm:spPr>
        <a:solidFill>
          <a:srgbClr val="C00000">
            <a:alpha val="89804"/>
          </a:srgbClr>
        </a:solidFill>
      </dgm:spPr>
      <dgm:t>
        <a:bodyPr/>
        <a:lstStyle/>
        <a:p>
          <a:endParaRPr lang="ru-RU" dirty="0"/>
        </a:p>
      </dgm:t>
    </dgm:pt>
    <dgm:pt modelId="{F60E17A9-EFEA-49CE-A8DE-3345E683466F}">
      <dgm:prSet custT="1"/>
      <dgm:spPr>
        <a:solidFill>
          <a:schemeClr val="accent6">
            <a:lumMod val="20000"/>
            <a:lumOff val="8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направляет заказчику принятое решение</a:t>
          </a:r>
          <a:endParaRPr lang="ru-RU" sz="1600" dirty="0"/>
        </a:p>
      </dgm:t>
    </dgm:pt>
    <dgm:pt modelId="{6AE22231-4E46-4E42-8B8A-EB555C43BA6A}" type="parTrans" cxnId="{58B71D4F-5728-4B80-8456-8BA587297BE8}">
      <dgm:prSet/>
      <dgm:spPr/>
      <dgm:t>
        <a:bodyPr/>
        <a:lstStyle/>
        <a:p>
          <a:endParaRPr lang="ru-RU"/>
        </a:p>
      </dgm:t>
    </dgm:pt>
    <dgm:pt modelId="{36C6C258-7577-422E-AA47-0ED2626EA459}" type="sibTrans" cxnId="{58B71D4F-5728-4B80-8456-8BA587297BE8}">
      <dgm:prSet/>
      <dgm:spPr/>
      <dgm:t>
        <a:bodyPr/>
        <a:lstStyle/>
        <a:p>
          <a:endParaRPr lang="ru-RU"/>
        </a:p>
      </dgm:t>
    </dgm:pt>
    <dgm:pt modelId="{61DD0E27-1C0F-49C7-AC12-ED8DAD5FA939}">
      <dgm:prSet custT="1"/>
      <dgm:spPr>
        <a:solidFill>
          <a:schemeClr val="accent6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Контрольный орган рассматривает обращение в течение </a:t>
          </a:r>
          <a:r>
            <a:rPr lang="ru-RU" sz="1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 рабочих дней 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 дня, следующем за днем поступления обращения, осуществляя при этом совокупность действий: 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45377A-C909-4CF7-BF84-BBCAC4D6FAF3}" type="parTrans" cxnId="{5CF86C0F-0C30-444C-9EE1-338719BD3C63}">
      <dgm:prSet/>
      <dgm:spPr/>
      <dgm:t>
        <a:bodyPr/>
        <a:lstStyle/>
        <a:p>
          <a:endParaRPr lang="ru-RU"/>
        </a:p>
      </dgm:t>
    </dgm:pt>
    <dgm:pt modelId="{6FD17DFC-E30E-4AD9-8272-E38355976342}" type="sibTrans" cxnId="{5CF86C0F-0C30-444C-9EE1-338719BD3C63}">
      <dgm:prSet/>
      <dgm:spPr>
        <a:solidFill>
          <a:schemeClr val="accent6">
            <a:lumMod val="20000"/>
            <a:lumOff val="80000"/>
          </a:schemeClr>
        </a:solidFill>
        <a:ln>
          <a:solidFill>
            <a:schemeClr val="accent2">
              <a:lumMod val="50000"/>
              <a:alpha val="90000"/>
            </a:schemeClr>
          </a:solidFill>
        </a:ln>
      </dgm:spPr>
      <dgm:t>
        <a:bodyPr/>
        <a:lstStyle/>
        <a:p>
          <a:endParaRPr lang="ru-RU"/>
        </a:p>
      </dgm:t>
    </dgm:pt>
    <dgm:pt modelId="{4057D546-10CF-478F-B8F9-3E008F1C6E8F}" type="pres">
      <dgm:prSet presAssocID="{401E4B0E-D101-4D54-B819-8A614311A36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3E6F101-EC1A-42A9-AF9E-A7A4CF3EA23E}" type="pres">
      <dgm:prSet presAssocID="{401E4B0E-D101-4D54-B819-8A614311A363}" presName="dummyMaxCanvas" presStyleCnt="0">
        <dgm:presLayoutVars/>
      </dgm:prSet>
      <dgm:spPr/>
    </dgm:pt>
    <dgm:pt modelId="{0E53E45F-AF06-41F1-B988-D810A71E14E9}" type="pres">
      <dgm:prSet presAssocID="{401E4B0E-D101-4D54-B819-8A614311A363}" presName="FiveNodes_1" presStyleLbl="node1" presStyleIdx="0" presStyleCnt="5" custScaleY="766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563069-9B6F-43CA-A4D0-351DEE3AFD39}" type="pres">
      <dgm:prSet presAssocID="{401E4B0E-D101-4D54-B819-8A614311A363}" presName="FiveNodes_2" presStyleLbl="node1" presStyleIdx="1" presStyleCnt="5" custLinFactNeighborY="-109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FDA3DC-1826-4B0B-A851-6D967471EDBD}" type="pres">
      <dgm:prSet presAssocID="{401E4B0E-D101-4D54-B819-8A614311A363}" presName="FiveNodes_3" presStyleLbl="node1" presStyleIdx="2" presStyleCnt="5" custScaleY="78259" custLinFactNeighborX="100" custLinFactNeighborY="-192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A8D90A-18F0-411C-89CB-BA6892CB2EB9}" type="pres">
      <dgm:prSet presAssocID="{401E4B0E-D101-4D54-B819-8A614311A363}" presName="FiveNodes_4" presStyleLbl="node1" presStyleIdx="3" presStyleCnt="5" custScaleY="145862" custLinFactNeighborY="-9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A97F0D-CAFD-45F0-85F9-6E623C55EB75}" type="pres">
      <dgm:prSet presAssocID="{401E4B0E-D101-4D54-B819-8A614311A363}" presName="FiveNodes_5" presStyleLbl="node1" presStyleIdx="4" presStyleCnt="5" custScaleY="554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F5B262-1259-4EEE-A010-A9BADE0E2E18}" type="pres">
      <dgm:prSet presAssocID="{401E4B0E-D101-4D54-B819-8A614311A363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A27592-DBDC-4FF1-8458-0721FBFED5FC}" type="pres">
      <dgm:prSet presAssocID="{401E4B0E-D101-4D54-B819-8A614311A363}" presName="FiveConn_2-3" presStyleLbl="fgAccFollowNode1" presStyleIdx="1" presStyleCnt="4" custLinFactNeighborX="1352" custLinFactNeighborY="-81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CD6954-3404-49D6-9168-903B2A9EC6BF}" type="pres">
      <dgm:prSet presAssocID="{401E4B0E-D101-4D54-B819-8A614311A363}" presName="FiveConn_3-4" presStyleLbl="fgAccFollowNode1" presStyleIdx="2" presStyleCnt="4" custLinFactNeighborX="-1407" custLinFactNeighborY="-267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B368AC-BB42-4F0A-AC1C-22256B0EABAA}" type="pres">
      <dgm:prSet presAssocID="{401E4B0E-D101-4D54-B819-8A614311A363}" presName="FiveConn_4-5" presStyleLbl="fgAccFollowNode1" presStyleIdx="3" presStyleCnt="4" custScaleY="100000" custLinFactNeighborX="-1406" custLinFactNeighborY="464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583C90-D7F8-4E26-922E-287B43E16987}" type="pres">
      <dgm:prSet presAssocID="{401E4B0E-D101-4D54-B819-8A614311A363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38123C-4C0F-4978-94E1-75B3CDF06003}" type="pres">
      <dgm:prSet presAssocID="{401E4B0E-D101-4D54-B819-8A614311A363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152393-45B2-45D7-8787-67A78255480E}" type="pres">
      <dgm:prSet presAssocID="{401E4B0E-D101-4D54-B819-8A614311A363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FE2A45-E614-4DF4-ADE8-03EA45F7140E}" type="pres">
      <dgm:prSet presAssocID="{401E4B0E-D101-4D54-B819-8A614311A363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E89E53-3B4F-4900-BC47-6C42D5428E35}" type="pres">
      <dgm:prSet presAssocID="{401E4B0E-D101-4D54-B819-8A614311A363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FB5053-D6C1-4EC2-86E4-5D93D946A24E}" srcId="{401E4B0E-D101-4D54-B819-8A614311A363}" destId="{E2710026-7914-4D84-AF8C-FA374AA72996}" srcOrd="2" destOrd="0" parTransId="{3C44FD47-6EFF-4E38-9EAB-E4D93DF0006A}" sibTransId="{F4C008FA-E441-405B-83DA-BE2613F7C38B}"/>
    <dgm:cxn modelId="{F2AD5B62-7B6E-4BAF-AFE9-62246AFD10B6}" type="presOf" srcId="{E2710026-7914-4D84-AF8C-FA374AA72996}" destId="{25152393-45B2-45D7-8787-67A78255480E}" srcOrd="1" destOrd="0" presId="urn:microsoft.com/office/officeart/2005/8/layout/vProcess5"/>
    <dgm:cxn modelId="{58B71D4F-5728-4B80-8456-8BA587297BE8}" srcId="{401E4B0E-D101-4D54-B819-8A614311A363}" destId="{F60E17A9-EFEA-49CE-A8DE-3345E683466F}" srcOrd="4" destOrd="0" parTransId="{6AE22231-4E46-4E42-8B8A-EB555C43BA6A}" sibTransId="{36C6C258-7577-422E-AA47-0ED2626EA459}"/>
    <dgm:cxn modelId="{78C10828-EA18-4EE1-82C2-6A6E06B6AA70}" type="presOf" srcId="{401E4B0E-D101-4D54-B819-8A614311A363}" destId="{4057D546-10CF-478F-B8F9-3E008F1C6E8F}" srcOrd="0" destOrd="0" presId="urn:microsoft.com/office/officeart/2005/8/layout/vProcess5"/>
    <dgm:cxn modelId="{9A053C8A-5B8B-4E18-937D-D2BE096B123B}" type="presOf" srcId="{F60E17A9-EFEA-49CE-A8DE-3345E683466F}" destId="{65E89E53-3B4F-4900-BC47-6C42D5428E35}" srcOrd="1" destOrd="0" presId="urn:microsoft.com/office/officeart/2005/8/layout/vProcess5"/>
    <dgm:cxn modelId="{5CF86C0F-0C30-444C-9EE1-338719BD3C63}" srcId="{401E4B0E-D101-4D54-B819-8A614311A363}" destId="{61DD0E27-1C0F-49C7-AC12-ED8DAD5FA939}" srcOrd="1" destOrd="0" parTransId="{7245377A-C909-4CF7-BF84-BBCAC4D6FAF3}" sibTransId="{6FD17DFC-E30E-4AD9-8272-E38355976342}"/>
    <dgm:cxn modelId="{3FC92C45-7B20-4BCE-B7BA-4667257F282B}" srcId="{401E4B0E-D101-4D54-B819-8A614311A363}" destId="{2A344377-B57D-4070-AA07-A49A80E84BD0}" srcOrd="0" destOrd="0" parTransId="{2E84F40E-628A-4389-86FF-9DF1D84D92B6}" sibTransId="{E0891D40-70ED-4BC9-A138-A7508FCD44C7}"/>
    <dgm:cxn modelId="{02EC6114-070E-4A35-8B44-A02B7C0E7FCB}" type="presOf" srcId="{BE6A63CF-694F-4CB4-91FB-02D0D18FFD7C}" destId="{CAA8D90A-18F0-411C-89CB-BA6892CB2EB9}" srcOrd="0" destOrd="0" presId="urn:microsoft.com/office/officeart/2005/8/layout/vProcess5"/>
    <dgm:cxn modelId="{7F174C99-4D23-415B-A4F7-699CD8D3CB6F}" type="presOf" srcId="{F60E17A9-EFEA-49CE-A8DE-3345E683466F}" destId="{9EA97F0D-CAFD-45F0-85F9-6E623C55EB75}" srcOrd="0" destOrd="0" presId="urn:microsoft.com/office/officeart/2005/8/layout/vProcess5"/>
    <dgm:cxn modelId="{9FEDB699-8886-4C0B-8628-64B0788FE05B}" type="presOf" srcId="{2A344377-B57D-4070-AA07-A49A80E84BD0}" destId="{68583C90-D7F8-4E26-922E-287B43E16987}" srcOrd="1" destOrd="0" presId="urn:microsoft.com/office/officeart/2005/8/layout/vProcess5"/>
    <dgm:cxn modelId="{321E6375-88BB-46B1-ADF4-BB77244A8A1F}" type="presOf" srcId="{6C3F22E6-A497-462E-A487-6BBB3B4B92E4}" destId="{EDB368AC-BB42-4F0A-AC1C-22256B0EABAA}" srcOrd="0" destOrd="0" presId="urn:microsoft.com/office/officeart/2005/8/layout/vProcess5"/>
    <dgm:cxn modelId="{DC500B46-1690-4AB0-B5D1-7368EF3173D1}" type="presOf" srcId="{2A344377-B57D-4070-AA07-A49A80E84BD0}" destId="{0E53E45F-AF06-41F1-B988-D810A71E14E9}" srcOrd="0" destOrd="0" presId="urn:microsoft.com/office/officeart/2005/8/layout/vProcess5"/>
    <dgm:cxn modelId="{B0F2F664-4E96-40DB-9674-F5707CDFD384}" type="presOf" srcId="{6FD17DFC-E30E-4AD9-8272-E38355976342}" destId="{94A27592-DBDC-4FF1-8458-0721FBFED5FC}" srcOrd="0" destOrd="0" presId="urn:microsoft.com/office/officeart/2005/8/layout/vProcess5"/>
    <dgm:cxn modelId="{87AB78C0-9388-45A6-BDFA-0636F6B2CCB0}" type="presOf" srcId="{BE6A63CF-694F-4CB4-91FB-02D0D18FFD7C}" destId="{C3FE2A45-E614-4DF4-ADE8-03EA45F7140E}" srcOrd="1" destOrd="0" presId="urn:microsoft.com/office/officeart/2005/8/layout/vProcess5"/>
    <dgm:cxn modelId="{15993F8F-6E67-411B-9D4A-6C1F2D18CFC8}" type="presOf" srcId="{E0891D40-70ED-4BC9-A138-A7508FCD44C7}" destId="{0AF5B262-1259-4EEE-A010-A9BADE0E2E18}" srcOrd="0" destOrd="0" presId="urn:microsoft.com/office/officeart/2005/8/layout/vProcess5"/>
    <dgm:cxn modelId="{E6B9CBCD-F020-4921-A13D-3B108B3F6AA1}" type="presOf" srcId="{61DD0E27-1C0F-49C7-AC12-ED8DAD5FA939}" destId="{57563069-9B6F-43CA-A4D0-351DEE3AFD39}" srcOrd="0" destOrd="0" presId="urn:microsoft.com/office/officeart/2005/8/layout/vProcess5"/>
    <dgm:cxn modelId="{F08F85BA-9FBD-428E-BB16-3469C479DCE1}" type="presOf" srcId="{61DD0E27-1C0F-49C7-AC12-ED8DAD5FA939}" destId="{0938123C-4C0F-4978-94E1-75B3CDF06003}" srcOrd="1" destOrd="0" presId="urn:microsoft.com/office/officeart/2005/8/layout/vProcess5"/>
    <dgm:cxn modelId="{A8636C28-71F7-48AF-923C-CC3E0B6876BB}" type="presOf" srcId="{F4C008FA-E441-405B-83DA-BE2613F7C38B}" destId="{43CD6954-3404-49D6-9168-903B2A9EC6BF}" srcOrd="0" destOrd="0" presId="urn:microsoft.com/office/officeart/2005/8/layout/vProcess5"/>
    <dgm:cxn modelId="{A0198C25-985A-4667-BF9A-D3E61F00E145}" type="presOf" srcId="{E2710026-7914-4D84-AF8C-FA374AA72996}" destId="{BBFDA3DC-1826-4B0B-A851-6D967471EDBD}" srcOrd="0" destOrd="0" presId="urn:microsoft.com/office/officeart/2005/8/layout/vProcess5"/>
    <dgm:cxn modelId="{E1BE87E9-FA13-4089-A24B-AABB01555595}" srcId="{401E4B0E-D101-4D54-B819-8A614311A363}" destId="{BE6A63CF-694F-4CB4-91FB-02D0D18FFD7C}" srcOrd="3" destOrd="0" parTransId="{772A506B-2F0B-49F9-931D-E50FB424D5FF}" sibTransId="{6C3F22E6-A497-462E-A487-6BBB3B4B92E4}"/>
    <dgm:cxn modelId="{6117A1E6-0550-4137-A5FA-EF78A03F0622}" type="presParOf" srcId="{4057D546-10CF-478F-B8F9-3E008F1C6E8F}" destId="{F3E6F101-EC1A-42A9-AF9E-A7A4CF3EA23E}" srcOrd="0" destOrd="0" presId="urn:microsoft.com/office/officeart/2005/8/layout/vProcess5"/>
    <dgm:cxn modelId="{043CB2EF-FB18-43D6-8744-A920385D2BBA}" type="presParOf" srcId="{4057D546-10CF-478F-B8F9-3E008F1C6E8F}" destId="{0E53E45F-AF06-41F1-B988-D810A71E14E9}" srcOrd="1" destOrd="0" presId="urn:microsoft.com/office/officeart/2005/8/layout/vProcess5"/>
    <dgm:cxn modelId="{2DAF517B-D52C-4E87-814B-A4E223A289D6}" type="presParOf" srcId="{4057D546-10CF-478F-B8F9-3E008F1C6E8F}" destId="{57563069-9B6F-43CA-A4D0-351DEE3AFD39}" srcOrd="2" destOrd="0" presId="urn:microsoft.com/office/officeart/2005/8/layout/vProcess5"/>
    <dgm:cxn modelId="{C94B5FC0-BAE6-4B66-9A9F-576D757275C5}" type="presParOf" srcId="{4057D546-10CF-478F-B8F9-3E008F1C6E8F}" destId="{BBFDA3DC-1826-4B0B-A851-6D967471EDBD}" srcOrd="3" destOrd="0" presId="urn:microsoft.com/office/officeart/2005/8/layout/vProcess5"/>
    <dgm:cxn modelId="{B5D1B7AB-D290-4734-A93D-432979939059}" type="presParOf" srcId="{4057D546-10CF-478F-B8F9-3E008F1C6E8F}" destId="{CAA8D90A-18F0-411C-89CB-BA6892CB2EB9}" srcOrd="4" destOrd="0" presId="urn:microsoft.com/office/officeart/2005/8/layout/vProcess5"/>
    <dgm:cxn modelId="{08A0CBC6-9FB4-4C03-819F-3E53107FC0D9}" type="presParOf" srcId="{4057D546-10CF-478F-B8F9-3E008F1C6E8F}" destId="{9EA97F0D-CAFD-45F0-85F9-6E623C55EB75}" srcOrd="5" destOrd="0" presId="urn:microsoft.com/office/officeart/2005/8/layout/vProcess5"/>
    <dgm:cxn modelId="{779B62EB-65CF-4360-968A-3D04A69A47D7}" type="presParOf" srcId="{4057D546-10CF-478F-B8F9-3E008F1C6E8F}" destId="{0AF5B262-1259-4EEE-A010-A9BADE0E2E18}" srcOrd="6" destOrd="0" presId="urn:microsoft.com/office/officeart/2005/8/layout/vProcess5"/>
    <dgm:cxn modelId="{6A00CD41-6916-46FD-A295-2B41E8677042}" type="presParOf" srcId="{4057D546-10CF-478F-B8F9-3E008F1C6E8F}" destId="{94A27592-DBDC-4FF1-8458-0721FBFED5FC}" srcOrd="7" destOrd="0" presId="urn:microsoft.com/office/officeart/2005/8/layout/vProcess5"/>
    <dgm:cxn modelId="{1AC466B9-7A04-4268-A408-367FF6285A78}" type="presParOf" srcId="{4057D546-10CF-478F-B8F9-3E008F1C6E8F}" destId="{43CD6954-3404-49D6-9168-903B2A9EC6BF}" srcOrd="8" destOrd="0" presId="urn:microsoft.com/office/officeart/2005/8/layout/vProcess5"/>
    <dgm:cxn modelId="{059A5975-3CFA-4910-8AAF-50040C47A75F}" type="presParOf" srcId="{4057D546-10CF-478F-B8F9-3E008F1C6E8F}" destId="{EDB368AC-BB42-4F0A-AC1C-22256B0EABAA}" srcOrd="9" destOrd="0" presId="urn:microsoft.com/office/officeart/2005/8/layout/vProcess5"/>
    <dgm:cxn modelId="{26B1A922-4757-4637-A76A-32581FC4ED5B}" type="presParOf" srcId="{4057D546-10CF-478F-B8F9-3E008F1C6E8F}" destId="{68583C90-D7F8-4E26-922E-287B43E16987}" srcOrd="10" destOrd="0" presId="urn:microsoft.com/office/officeart/2005/8/layout/vProcess5"/>
    <dgm:cxn modelId="{1A465D62-7D6E-431F-9EB3-15D5BF74E161}" type="presParOf" srcId="{4057D546-10CF-478F-B8F9-3E008F1C6E8F}" destId="{0938123C-4C0F-4978-94E1-75B3CDF06003}" srcOrd="11" destOrd="0" presId="urn:microsoft.com/office/officeart/2005/8/layout/vProcess5"/>
    <dgm:cxn modelId="{365278FD-B0EA-4252-8A3D-8909A2AF1B76}" type="presParOf" srcId="{4057D546-10CF-478F-B8F9-3E008F1C6E8F}" destId="{25152393-45B2-45D7-8787-67A78255480E}" srcOrd="12" destOrd="0" presId="urn:microsoft.com/office/officeart/2005/8/layout/vProcess5"/>
    <dgm:cxn modelId="{BA03FF24-B085-463F-B607-4A50B9751066}" type="presParOf" srcId="{4057D546-10CF-478F-B8F9-3E008F1C6E8F}" destId="{C3FE2A45-E614-4DF4-ADE8-03EA45F7140E}" srcOrd="13" destOrd="0" presId="urn:microsoft.com/office/officeart/2005/8/layout/vProcess5"/>
    <dgm:cxn modelId="{4BFB6268-BCDA-424F-A677-DB79237C432E}" type="presParOf" srcId="{4057D546-10CF-478F-B8F9-3E008F1C6E8F}" destId="{65E89E53-3B4F-4900-BC47-6C42D5428E35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53E45F-AF06-41F1-B988-D810A71E14E9}">
      <dsp:nvSpPr>
        <dsp:cNvPr id="0" name=""/>
        <dsp:cNvSpPr/>
      </dsp:nvSpPr>
      <dsp:spPr>
        <a:xfrm>
          <a:off x="0" y="118029"/>
          <a:ext cx="9245601" cy="774080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Заказчик направляет обращение о согласовании заключения контракта</a:t>
          </a:r>
          <a:endParaRPr lang="ru-RU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72" y="140701"/>
        <a:ext cx="8051223" cy="728736"/>
      </dsp:txXfrm>
    </dsp:sp>
    <dsp:sp modelId="{57563069-9B6F-43CA-A4D0-351DEE3AFD39}">
      <dsp:nvSpPr>
        <dsp:cNvPr id="0" name=""/>
        <dsp:cNvSpPr/>
      </dsp:nvSpPr>
      <dsp:spPr>
        <a:xfrm>
          <a:off x="690418" y="1039594"/>
          <a:ext cx="9245601" cy="1010140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Контрольный орган рассматривает обращение в течение </a:t>
          </a:r>
          <a:r>
            <a:rPr lang="ru-RU" sz="16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 рабочих дней </a:t>
          </a: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 дня, следующем за днем поступления обращения, осуществляя при этом совокупность действий: </a:t>
          </a:r>
          <a:endParaRPr lang="ru-RU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0004" y="1069180"/>
        <a:ext cx="7839420" cy="950968"/>
      </dsp:txXfrm>
    </dsp:sp>
    <dsp:sp modelId="{BBFDA3DC-1826-4B0B-A851-6D967471EDBD}">
      <dsp:nvSpPr>
        <dsp:cNvPr id="0" name=""/>
        <dsp:cNvSpPr/>
      </dsp:nvSpPr>
      <dsp:spPr>
        <a:xfrm>
          <a:off x="1390082" y="2216715"/>
          <a:ext cx="9245601" cy="790525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Проводит внеплановую проверку на основании соответствующего приказа</a:t>
          </a:r>
          <a:endParaRPr lang="ru-RU" sz="1600" kern="1200" dirty="0"/>
        </a:p>
      </dsp:txBody>
      <dsp:txXfrm>
        <a:off x="1413236" y="2239869"/>
        <a:ext cx="7852284" cy="744217"/>
      </dsp:txXfrm>
    </dsp:sp>
    <dsp:sp modelId="{CAA8D90A-18F0-411C-89CB-BA6892CB2EB9}">
      <dsp:nvSpPr>
        <dsp:cNvPr id="0" name=""/>
        <dsp:cNvSpPr/>
      </dsp:nvSpPr>
      <dsp:spPr>
        <a:xfrm>
          <a:off x="2071254" y="3210444"/>
          <a:ext cx="9245601" cy="1473410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результатам проведения внеплановой проверки принимает одно из следующих решений: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о согласовании заключения контракта,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о согласовании заключения контракта с выдачей предписания,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об отказе в согласовании заключения контракта</a:t>
          </a:r>
        </a:p>
      </dsp:txBody>
      <dsp:txXfrm>
        <a:off x="2114409" y="3253599"/>
        <a:ext cx="7812282" cy="1387100"/>
      </dsp:txXfrm>
    </dsp:sp>
    <dsp:sp modelId="{9EA97F0D-CAFD-45F0-85F9-6E623C55EB75}">
      <dsp:nvSpPr>
        <dsp:cNvPr id="0" name=""/>
        <dsp:cNvSpPr/>
      </dsp:nvSpPr>
      <dsp:spPr>
        <a:xfrm>
          <a:off x="2761673" y="4826799"/>
          <a:ext cx="9245601" cy="560042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направляет заказчику принятое решение</a:t>
          </a:r>
          <a:endParaRPr lang="ru-RU" sz="1600" kern="1200" dirty="0"/>
        </a:p>
      </dsp:txBody>
      <dsp:txXfrm>
        <a:off x="2778076" y="4843202"/>
        <a:ext cx="7865786" cy="527236"/>
      </dsp:txXfrm>
    </dsp:sp>
    <dsp:sp modelId="{0AF5B262-1259-4EEE-A010-A9BADE0E2E18}">
      <dsp:nvSpPr>
        <dsp:cNvPr id="0" name=""/>
        <dsp:cNvSpPr/>
      </dsp:nvSpPr>
      <dsp:spPr>
        <a:xfrm>
          <a:off x="8589010" y="737963"/>
          <a:ext cx="656591" cy="656591"/>
        </a:xfrm>
        <a:prstGeom prst="downArrow">
          <a:avLst>
            <a:gd name="adj1" fmla="val 55000"/>
            <a:gd name="adj2" fmla="val 45000"/>
          </a:avLst>
        </a:prstGeom>
        <a:solidFill>
          <a:srgbClr val="C00000">
            <a:alpha val="8980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8736743" y="737963"/>
        <a:ext cx="361125" cy="494085"/>
      </dsp:txXfrm>
    </dsp:sp>
    <dsp:sp modelId="{94A27592-DBDC-4FF1-8458-0721FBFED5FC}">
      <dsp:nvSpPr>
        <dsp:cNvPr id="0" name=""/>
        <dsp:cNvSpPr/>
      </dsp:nvSpPr>
      <dsp:spPr>
        <a:xfrm>
          <a:off x="9288305" y="1835132"/>
          <a:ext cx="656591" cy="656591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accent2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9436038" y="1835132"/>
        <a:ext cx="361125" cy="494085"/>
      </dsp:txXfrm>
    </dsp:sp>
    <dsp:sp modelId="{43CD6954-3404-49D6-9168-903B2A9EC6BF}">
      <dsp:nvSpPr>
        <dsp:cNvPr id="0" name=""/>
        <dsp:cNvSpPr/>
      </dsp:nvSpPr>
      <dsp:spPr>
        <a:xfrm>
          <a:off x="9960608" y="2846509"/>
          <a:ext cx="656591" cy="656591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accent2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10108341" y="2846509"/>
        <a:ext cx="361125" cy="494085"/>
      </dsp:txXfrm>
    </dsp:sp>
    <dsp:sp modelId="{EDB368AC-BB42-4F0A-AC1C-22256B0EABAA}">
      <dsp:nvSpPr>
        <dsp:cNvPr id="0" name=""/>
        <dsp:cNvSpPr/>
      </dsp:nvSpPr>
      <dsp:spPr>
        <a:xfrm>
          <a:off x="10651033" y="4488467"/>
          <a:ext cx="656591" cy="656591"/>
        </a:xfrm>
        <a:prstGeom prst="downArrow">
          <a:avLst>
            <a:gd name="adj1" fmla="val 55000"/>
            <a:gd name="adj2" fmla="val 45000"/>
          </a:avLst>
        </a:prstGeom>
        <a:solidFill>
          <a:srgbClr val="C00000">
            <a:alpha val="8980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 dirty="0"/>
        </a:p>
      </dsp:txBody>
      <dsp:txXfrm>
        <a:off x="10798766" y="4488467"/>
        <a:ext cx="361125" cy="4940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5657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6" y="3"/>
            <a:ext cx="2945657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C77BC67-5CC0-4825-8087-219931EF98F5}" type="datetimeFigureOut">
              <a:rPr lang="en-US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8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428592"/>
            <a:ext cx="2945657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6" y="9428592"/>
            <a:ext cx="2945657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7BA796E-7212-49CF-ADEF-A9B0C04EE7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101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EB9925-F48F-43CB-9CEB-054F594744E4}" type="datetimeFigureOut">
              <a:rPr lang="en-US" smtClean="0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F1B19-48F5-445F-8455-2250435B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57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EB9925-F48F-43CB-9CEB-054F594744E4}" type="datetimeFigureOut">
              <a:rPr lang="en-US" smtClean="0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F1B19-48F5-445F-8455-2250435B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482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EB9925-F48F-43CB-9CEB-054F594744E4}" type="datetimeFigureOut">
              <a:rPr lang="en-US" smtClean="0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F1B19-48F5-445F-8455-2250435B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16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53454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/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</p:spPr>
        <p:txBody>
          <a:bodyPr rtlCol="0">
            <a:normAutofit/>
          </a:bodyPr>
          <a:lstStyle>
            <a:lvl1pPr>
              <a:defRPr/>
            </a:lvl1pPr>
          </a:lstStyle>
          <a:p>
            <a:pPr lvl="0"/>
            <a:r>
              <a:rPr lang="ru-RU" noProof="0" dirty="0" smtClean="0"/>
              <a:t>Рис.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74470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1235765" y="1837360"/>
            <a:ext cx="6882539" cy="2323974"/>
          </a:xfrm>
          <a:custGeom>
            <a:avLst/>
            <a:gdLst>
              <a:gd name="connsiteX0" fmla="*/ 0 w 6882539"/>
              <a:gd name="connsiteY0" fmla="*/ 0 h 2323974"/>
              <a:gd name="connsiteX1" fmla="*/ 6882539 w 6882539"/>
              <a:gd name="connsiteY1" fmla="*/ 0 h 2323974"/>
              <a:gd name="connsiteX2" fmla="*/ 6882539 w 6882539"/>
              <a:gd name="connsiteY2" fmla="*/ 2323974 h 2323974"/>
              <a:gd name="connsiteX3" fmla="*/ 0 w 6882539"/>
              <a:gd name="connsiteY3" fmla="*/ 2323974 h 2323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82539" h="2323974">
                <a:moveTo>
                  <a:pt x="0" y="0"/>
                </a:moveTo>
                <a:lnTo>
                  <a:pt x="6882539" y="0"/>
                </a:lnTo>
                <a:lnTo>
                  <a:pt x="6882539" y="2323974"/>
                </a:lnTo>
                <a:lnTo>
                  <a:pt x="0" y="2323974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833413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-8795" y="-4973"/>
            <a:ext cx="12200794" cy="4861390"/>
          </a:xfrm>
          <a:custGeom>
            <a:avLst/>
            <a:gdLst>
              <a:gd name="connsiteX0" fmla="*/ 0 w 12200794"/>
              <a:gd name="connsiteY0" fmla="*/ 0 h 4861390"/>
              <a:gd name="connsiteX1" fmla="*/ 12200794 w 12200794"/>
              <a:gd name="connsiteY1" fmla="*/ 0 h 4861390"/>
              <a:gd name="connsiteX2" fmla="*/ 12200794 w 12200794"/>
              <a:gd name="connsiteY2" fmla="*/ 3450615 h 4861390"/>
              <a:gd name="connsiteX3" fmla="*/ 6100397 w 12200794"/>
              <a:gd name="connsiteY3" fmla="*/ 4861390 h 4861390"/>
              <a:gd name="connsiteX4" fmla="*/ 0 w 12200794"/>
              <a:gd name="connsiteY4" fmla="*/ 3450615 h 4861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0794" h="4861390">
                <a:moveTo>
                  <a:pt x="0" y="0"/>
                </a:moveTo>
                <a:lnTo>
                  <a:pt x="12200794" y="0"/>
                </a:lnTo>
                <a:lnTo>
                  <a:pt x="12200794" y="3450615"/>
                </a:lnTo>
                <a:lnTo>
                  <a:pt x="6100397" y="4861390"/>
                </a:lnTo>
                <a:lnTo>
                  <a:pt x="0" y="345061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1635310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3004096" y="3548269"/>
            <a:ext cx="7231951" cy="2521226"/>
          </a:xfrm>
          <a:custGeom>
            <a:avLst/>
            <a:gdLst>
              <a:gd name="connsiteX0" fmla="*/ 0 w 7231951"/>
              <a:gd name="connsiteY0" fmla="*/ 0 h 2521226"/>
              <a:gd name="connsiteX1" fmla="*/ 7231951 w 7231951"/>
              <a:gd name="connsiteY1" fmla="*/ 0 h 2521226"/>
              <a:gd name="connsiteX2" fmla="*/ 7231951 w 7231951"/>
              <a:gd name="connsiteY2" fmla="*/ 2521226 h 2521226"/>
              <a:gd name="connsiteX3" fmla="*/ 0 w 7231951"/>
              <a:gd name="connsiteY3" fmla="*/ 2521226 h 2521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31951" h="2521226">
                <a:moveTo>
                  <a:pt x="0" y="0"/>
                </a:moveTo>
                <a:lnTo>
                  <a:pt x="7231951" y="0"/>
                </a:lnTo>
                <a:lnTo>
                  <a:pt x="7231951" y="2521226"/>
                </a:lnTo>
                <a:lnTo>
                  <a:pt x="0" y="2521226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7542295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6091605" y="-741419"/>
            <a:ext cx="7161847" cy="7370830"/>
          </a:xfrm>
          <a:custGeom>
            <a:avLst/>
            <a:gdLst>
              <a:gd name="connsiteX0" fmla="*/ 2787816 w 7161847"/>
              <a:gd name="connsiteY0" fmla="*/ 7152549 h 7370830"/>
              <a:gd name="connsiteX1" fmla="*/ 2787817 w 7161847"/>
              <a:gd name="connsiteY1" fmla="*/ 7152549 h 7370830"/>
              <a:gd name="connsiteX2" fmla="*/ 2787816 w 7161847"/>
              <a:gd name="connsiteY2" fmla="*/ 7152550 h 7370830"/>
              <a:gd name="connsiteX3" fmla="*/ 1391706 w 7161847"/>
              <a:gd name="connsiteY3" fmla="*/ 6138863 h 7370830"/>
              <a:gd name="connsiteX4" fmla="*/ 1391707 w 7161847"/>
              <a:gd name="connsiteY4" fmla="*/ 6138863 h 7370830"/>
              <a:gd name="connsiteX5" fmla="*/ 1391707 w 7161847"/>
              <a:gd name="connsiteY5" fmla="*/ 6138864 h 7370830"/>
              <a:gd name="connsiteX6" fmla="*/ 6563752 w 7161847"/>
              <a:gd name="connsiteY6" fmla="*/ 5372121 h 7370830"/>
              <a:gd name="connsiteX7" fmla="*/ 6835791 w 7161847"/>
              <a:gd name="connsiteY7" fmla="*/ 5484803 h 7370830"/>
              <a:gd name="connsiteX8" fmla="*/ 6835790 w 7161847"/>
              <a:gd name="connsiteY8" fmla="*/ 5484804 h 7370830"/>
              <a:gd name="connsiteX9" fmla="*/ 6835790 w 7161847"/>
              <a:gd name="connsiteY9" fmla="*/ 6028882 h 7370830"/>
              <a:gd name="connsiteX10" fmla="*/ 6013108 w 7161847"/>
              <a:gd name="connsiteY10" fmla="*/ 6851562 h 7370830"/>
              <a:gd name="connsiteX11" fmla="*/ 5469030 w 7161847"/>
              <a:gd name="connsiteY11" fmla="*/ 6851562 h 7370830"/>
              <a:gd name="connsiteX12" fmla="*/ 5469030 w 7161847"/>
              <a:gd name="connsiteY12" fmla="*/ 6851564 h 7370830"/>
              <a:gd name="connsiteX13" fmla="*/ 5469031 w 7161847"/>
              <a:gd name="connsiteY13" fmla="*/ 6307485 h 7370830"/>
              <a:gd name="connsiteX14" fmla="*/ 6291713 w 7161847"/>
              <a:gd name="connsiteY14" fmla="*/ 5484803 h 7370830"/>
              <a:gd name="connsiteX15" fmla="*/ 6563752 w 7161847"/>
              <a:gd name="connsiteY15" fmla="*/ 5372121 h 7370830"/>
              <a:gd name="connsiteX16" fmla="*/ 6620795 w 7161847"/>
              <a:gd name="connsiteY16" fmla="*/ 4143997 h 7370830"/>
              <a:gd name="connsiteX17" fmla="*/ 6892834 w 7161847"/>
              <a:gd name="connsiteY17" fmla="*/ 4256679 h 7370830"/>
              <a:gd name="connsiteX18" fmla="*/ 6892832 w 7161847"/>
              <a:gd name="connsiteY18" fmla="*/ 4256681 h 7370830"/>
              <a:gd name="connsiteX19" fmla="*/ 6892832 w 7161847"/>
              <a:gd name="connsiteY19" fmla="*/ 4800759 h 7370830"/>
              <a:gd name="connsiteX20" fmla="*/ 4814590 w 7161847"/>
              <a:gd name="connsiteY20" fmla="*/ 6879000 h 7370830"/>
              <a:gd name="connsiteX21" fmla="*/ 4270513 w 7161847"/>
              <a:gd name="connsiteY21" fmla="*/ 6879000 h 7370830"/>
              <a:gd name="connsiteX22" fmla="*/ 4270514 w 7161847"/>
              <a:gd name="connsiteY22" fmla="*/ 6879001 h 7370830"/>
              <a:gd name="connsiteX23" fmla="*/ 4270514 w 7161847"/>
              <a:gd name="connsiteY23" fmla="*/ 6334923 h 7370830"/>
              <a:gd name="connsiteX24" fmla="*/ 6348755 w 7161847"/>
              <a:gd name="connsiteY24" fmla="*/ 4256680 h 7370830"/>
              <a:gd name="connsiteX25" fmla="*/ 6620795 w 7161847"/>
              <a:gd name="connsiteY25" fmla="*/ 4143997 h 7370830"/>
              <a:gd name="connsiteX26" fmla="*/ 2866468 w 7161847"/>
              <a:gd name="connsiteY26" fmla="*/ 3040604 h 7370830"/>
              <a:gd name="connsiteX27" fmla="*/ 3138506 w 7161847"/>
              <a:gd name="connsiteY27" fmla="*/ 3153287 h 7370830"/>
              <a:gd name="connsiteX28" fmla="*/ 3138505 w 7161847"/>
              <a:gd name="connsiteY28" fmla="*/ 3153287 h 7370830"/>
              <a:gd name="connsiteX29" fmla="*/ 3138506 w 7161847"/>
              <a:gd name="connsiteY29" fmla="*/ 3697364 h 7370830"/>
              <a:gd name="connsiteX30" fmla="*/ 656759 w 7161847"/>
              <a:gd name="connsiteY30" fmla="*/ 6179110 h 7370830"/>
              <a:gd name="connsiteX31" fmla="*/ 173034 w 7161847"/>
              <a:gd name="connsiteY31" fmla="*/ 6228409 h 7370830"/>
              <a:gd name="connsiteX32" fmla="*/ 112681 w 7161847"/>
              <a:gd name="connsiteY32" fmla="*/ 6179110 h 7370830"/>
              <a:gd name="connsiteX33" fmla="*/ 63383 w 7161847"/>
              <a:gd name="connsiteY33" fmla="*/ 6118759 h 7370830"/>
              <a:gd name="connsiteX34" fmla="*/ 112682 w 7161847"/>
              <a:gd name="connsiteY34" fmla="*/ 5635033 h 7370830"/>
              <a:gd name="connsiteX35" fmla="*/ 2594428 w 7161847"/>
              <a:gd name="connsiteY35" fmla="*/ 3153287 h 7370830"/>
              <a:gd name="connsiteX36" fmla="*/ 2866468 w 7161847"/>
              <a:gd name="connsiteY36" fmla="*/ 3040604 h 7370830"/>
              <a:gd name="connsiteX37" fmla="*/ 5359755 w 7161847"/>
              <a:gd name="connsiteY37" fmla="*/ 2993060 h 7370830"/>
              <a:gd name="connsiteX38" fmla="*/ 5631795 w 7161847"/>
              <a:gd name="connsiteY38" fmla="*/ 3105742 h 7370830"/>
              <a:gd name="connsiteX39" fmla="*/ 5631794 w 7161847"/>
              <a:gd name="connsiteY39" fmla="*/ 3105743 h 7370830"/>
              <a:gd name="connsiteX40" fmla="*/ 5631794 w 7161847"/>
              <a:gd name="connsiteY40" fmla="*/ 3649821 h 7370830"/>
              <a:gd name="connsiteX41" fmla="*/ 2023465 w 7161847"/>
              <a:gd name="connsiteY41" fmla="*/ 7258148 h 7370830"/>
              <a:gd name="connsiteX42" fmla="*/ 1539739 w 7161847"/>
              <a:gd name="connsiteY42" fmla="*/ 7307446 h 7370830"/>
              <a:gd name="connsiteX43" fmla="*/ 1479387 w 7161847"/>
              <a:gd name="connsiteY43" fmla="*/ 7258149 h 7370830"/>
              <a:gd name="connsiteX44" fmla="*/ 1479387 w 7161847"/>
              <a:gd name="connsiteY44" fmla="*/ 7258149 h 7370830"/>
              <a:gd name="connsiteX45" fmla="*/ 1430089 w 7161847"/>
              <a:gd name="connsiteY45" fmla="*/ 7197796 h 7370830"/>
              <a:gd name="connsiteX46" fmla="*/ 1479388 w 7161847"/>
              <a:gd name="connsiteY46" fmla="*/ 6714071 h 7370830"/>
              <a:gd name="connsiteX47" fmla="*/ 5087717 w 7161847"/>
              <a:gd name="connsiteY47" fmla="*/ 3105742 h 7370830"/>
              <a:gd name="connsiteX48" fmla="*/ 5359755 w 7161847"/>
              <a:gd name="connsiteY48" fmla="*/ 2993060 h 7370830"/>
              <a:gd name="connsiteX49" fmla="*/ 6668184 w 7161847"/>
              <a:gd name="connsiteY49" fmla="*/ 2887461 h 7370830"/>
              <a:gd name="connsiteX50" fmla="*/ 6940223 w 7161847"/>
              <a:gd name="connsiteY50" fmla="*/ 3000143 h 7370830"/>
              <a:gd name="connsiteX51" fmla="*/ 6940223 w 7161847"/>
              <a:gd name="connsiteY51" fmla="*/ 3000144 h 7370830"/>
              <a:gd name="connsiteX52" fmla="*/ 6940223 w 7161847"/>
              <a:gd name="connsiteY52" fmla="*/ 3544221 h 7370830"/>
              <a:gd name="connsiteX53" fmla="*/ 3331893 w 7161847"/>
              <a:gd name="connsiteY53" fmla="*/ 7152549 h 7370830"/>
              <a:gd name="connsiteX54" fmla="*/ 2848167 w 7161847"/>
              <a:gd name="connsiteY54" fmla="*/ 7201847 h 7370830"/>
              <a:gd name="connsiteX55" fmla="*/ 2787817 w 7161847"/>
              <a:gd name="connsiteY55" fmla="*/ 7152549 h 7370830"/>
              <a:gd name="connsiteX56" fmla="*/ 2738519 w 7161847"/>
              <a:gd name="connsiteY56" fmla="*/ 7092198 h 7370830"/>
              <a:gd name="connsiteX57" fmla="*/ 2787816 w 7161847"/>
              <a:gd name="connsiteY57" fmla="*/ 6608472 h 7370830"/>
              <a:gd name="connsiteX58" fmla="*/ 6396146 w 7161847"/>
              <a:gd name="connsiteY58" fmla="*/ 3000143 h 7370830"/>
              <a:gd name="connsiteX59" fmla="*/ 6668184 w 7161847"/>
              <a:gd name="connsiteY59" fmla="*/ 2887461 h 7370830"/>
              <a:gd name="connsiteX60" fmla="*/ 5272076 w 7161847"/>
              <a:gd name="connsiteY60" fmla="*/ 1873775 h 7370830"/>
              <a:gd name="connsiteX61" fmla="*/ 5544115 w 7161847"/>
              <a:gd name="connsiteY61" fmla="*/ 1986458 h 7370830"/>
              <a:gd name="connsiteX62" fmla="*/ 5544114 w 7161847"/>
              <a:gd name="connsiteY62" fmla="*/ 1986458 h 7370830"/>
              <a:gd name="connsiteX63" fmla="*/ 5544114 w 7161847"/>
              <a:gd name="connsiteY63" fmla="*/ 2530536 h 7370830"/>
              <a:gd name="connsiteX64" fmla="*/ 1935786 w 7161847"/>
              <a:gd name="connsiteY64" fmla="*/ 6138863 h 7370830"/>
              <a:gd name="connsiteX65" fmla="*/ 1452059 w 7161847"/>
              <a:gd name="connsiteY65" fmla="*/ 6188161 h 7370830"/>
              <a:gd name="connsiteX66" fmla="*/ 1391707 w 7161847"/>
              <a:gd name="connsiteY66" fmla="*/ 6138863 h 7370830"/>
              <a:gd name="connsiteX67" fmla="*/ 1342409 w 7161847"/>
              <a:gd name="connsiteY67" fmla="*/ 6078511 h 7370830"/>
              <a:gd name="connsiteX68" fmla="*/ 1391708 w 7161847"/>
              <a:gd name="connsiteY68" fmla="*/ 5594786 h 7370830"/>
              <a:gd name="connsiteX69" fmla="*/ 5000037 w 7161847"/>
              <a:gd name="connsiteY69" fmla="*/ 1986457 h 7370830"/>
              <a:gd name="connsiteX70" fmla="*/ 5272076 w 7161847"/>
              <a:gd name="connsiteY70" fmla="*/ 1873775 h 7370830"/>
              <a:gd name="connsiteX71" fmla="*/ 6777126 w 7161847"/>
              <a:gd name="connsiteY71" fmla="*/ 1542420 h 7370830"/>
              <a:gd name="connsiteX72" fmla="*/ 7049166 w 7161847"/>
              <a:gd name="connsiteY72" fmla="*/ 1655103 h 7370830"/>
              <a:gd name="connsiteX73" fmla="*/ 7049164 w 7161847"/>
              <a:gd name="connsiteY73" fmla="*/ 1655103 h 7370830"/>
              <a:gd name="connsiteX74" fmla="*/ 7049164 w 7161847"/>
              <a:gd name="connsiteY74" fmla="*/ 2199181 h 7370830"/>
              <a:gd name="connsiteX75" fmla="*/ 6226482 w 7161847"/>
              <a:gd name="connsiteY75" fmla="*/ 3021861 h 7370830"/>
              <a:gd name="connsiteX76" fmla="*/ 5682406 w 7161847"/>
              <a:gd name="connsiteY76" fmla="*/ 3021861 h 7370830"/>
              <a:gd name="connsiteX77" fmla="*/ 5682405 w 7161847"/>
              <a:gd name="connsiteY77" fmla="*/ 3021862 h 7370830"/>
              <a:gd name="connsiteX78" fmla="*/ 5682405 w 7161847"/>
              <a:gd name="connsiteY78" fmla="*/ 2477784 h 7370830"/>
              <a:gd name="connsiteX79" fmla="*/ 6505087 w 7161847"/>
              <a:gd name="connsiteY79" fmla="*/ 1655102 h 7370830"/>
              <a:gd name="connsiteX80" fmla="*/ 6777126 w 7161847"/>
              <a:gd name="connsiteY80" fmla="*/ 1542420 h 7370830"/>
              <a:gd name="connsiteX81" fmla="*/ 6635544 w 7161847"/>
              <a:gd name="connsiteY81" fmla="*/ 453955 h 7370830"/>
              <a:gd name="connsiteX82" fmla="*/ 6907582 w 7161847"/>
              <a:gd name="connsiteY82" fmla="*/ 566637 h 7370830"/>
              <a:gd name="connsiteX83" fmla="*/ 6907582 w 7161847"/>
              <a:gd name="connsiteY83" fmla="*/ 566638 h 7370830"/>
              <a:gd name="connsiteX84" fmla="*/ 6907582 w 7161847"/>
              <a:gd name="connsiteY84" fmla="*/ 1110716 h 7370830"/>
              <a:gd name="connsiteX85" fmla="*/ 6084900 w 7161847"/>
              <a:gd name="connsiteY85" fmla="*/ 1933396 h 7370830"/>
              <a:gd name="connsiteX86" fmla="*/ 5540823 w 7161847"/>
              <a:gd name="connsiteY86" fmla="*/ 1933395 h 7370830"/>
              <a:gd name="connsiteX87" fmla="*/ 5540823 w 7161847"/>
              <a:gd name="connsiteY87" fmla="*/ 1933397 h 7370830"/>
              <a:gd name="connsiteX88" fmla="*/ 5540823 w 7161847"/>
              <a:gd name="connsiteY88" fmla="*/ 1389319 h 7370830"/>
              <a:gd name="connsiteX89" fmla="*/ 6363505 w 7161847"/>
              <a:gd name="connsiteY89" fmla="*/ 566637 h 7370830"/>
              <a:gd name="connsiteX90" fmla="*/ 6635544 w 7161847"/>
              <a:gd name="connsiteY90" fmla="*/ 453955 h 7370830"/>
              <a:gd name="connsiteX91" fmla="*/ 4320554 w 7161847"/>
              <a:gd name="connsiteY91" fmla="*/ 370272 h 7370830"/>
              <a:gd name="connsiteX92" fmla="*/ 4592593 w 7161847"/>
              <a:gd name="connsiteY92" fmla="*/ 482954 h 7370830"/>
              <a:gd name="connsiteX93" fmla="*/ 4592592 w 7161847"/>
              <a:gd name="connsiteY93" fmla="*/ 482955 h 7370830"/>
              <a:gd name="connsiteX94" fmla="*/ 4592592 w 7161847"/>
              <a:gd name="connsiteY94" fmla="*/ 1027032 h 7370830"/>
              <a:gd name="connsiteX95" fmla="*/ 984263 w 7161847"/>
              <a:gd name="connsiteY95" fmla="*/ 4635359 h 7370830"/>
              <a:gd name="connsiteX96" fmla="*/ 440184 w 7161847"/>
              <a:gd name="connsiteY96" fmla="*/ 4635359 h 7370830"/>
              <a:gd name="connsiteX97" fmla="*/ 440186 w 7161847"/>
              <a:gd name="connsiteY97" fmla="*/ 4635359 h 7370830"/>
              <a:gd name="connsiteX98" fmla="*/ 440186 w 7161847"/>
              <a:gd name="connsiteY98" fmla="*/ 4091282 h 7370830"/>
              <a:gd name="connsiteX99" fmla="*/ 4048515 w 7161847"/>
              <a:gd name="connsiteY99" fmla="*/ 482954 h 7370830"/>
              <a:gd name="connsiteX100" fmla="*/ 4320554 w 7161847"/>
              <a:gd name="connsiteY100" fmla="*/ 370272 h 7370830"/>
              <a:gd name="connsiteX101" fmla="*/ 5907766 w 7161847"/>
              <a:gd name="connsiteY101" fmla="*/ 0 h 7370830"/>
              <a:gd name="connsiteX102" fmla="*/ 6179803 w 7161847"/>
              <a:gd name="connsiteY102" fmla="*/ 112683 h 7370830"/>
              <a:gd name="connsiteX103" fmla="*/ 6179804 w 7161847"/>
              <a:gd name="connsiteY103" fmla="*/ 112683 h 7370830"/>
              <a:gd name="connsiteX104" fmla="*/ 6179804 w 7161847"/>
              <a:gd name="connsiteY104" fmla="*/ 656761 h 7370830"/>
              <a:gd name="connsiteX105" fmla="*/ 3698057 w 7161847"/>
              <a:gd name="connsiteY105" fmla="*/ 3138507 h 7370830"/>
              <a:gd name="connsiteX106" fmla="*/ 3153979 w 7161847"/>
              <a:gd name="connsiteY106" fmla="*/ 3138507 h 7370830"/>
              <a:gd name="connsiteX107" fmla="*/ 3153980 w 7161847"/>
              <a:gd name="connsiteY107" fmla="*/ 3138507 h 7370830"/>
              <a:gd name="connsiteX108" fmla="*/ 3153980 w 7161847"/>
              <a:gd name="connsiteY108" fmla="*/ 2594430 h 7370830"/>
              <a:gd name="connsiteX109" fmla="*/ 5635727 w 7161847"/>
              <a:gd name="connsiteY109" fmla="*/ 112683 h 7370830"/>
              <a:gd name="connsiteX110" fmla="*/ 5907766 w 7161847"/>
              <a:gd name="connsiteY110" fmla="*/ 0 h 7370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7161847" h="7370830">
                <a:moveTo>
                  <a:pt x="2787816" y="7152549"/>
                </a:moveTo>
                <a:lnTo>
                  <a:pt x="2787817" y="7152549"/>
                </a:lnTo>
                <a:lnTo>
                  <a:pt x="2787816" y="7152550"/>
                </a:lnTo>
                <a:close/>
                <a:moveTo>
                  <a:pt x="1391706" y="6138863"/>
                </a:moveTo>
                <a:lnTo>
                  <a:pt x="1391707" y="6138863"/>
                </a:lnTo>
                <a:lnTo>
                  <a:pt x="1391707" y="6138864"/>
                </a:lnTo>
                <a:close/>
                <a:moveTo>
                  <a:pt x="6563752" y="5372121"/>
                </a:moveTo>
                <a:cubicBezTo>
                  <a:pt x="6662211" y="5372121"/>
                  <a:pt x="6760669" y="5409682"/>
                  <a:pt x="6835791" y="5484803"/>
                </a:cubicBezTo>
                <a:lnTo>
                  <a:pt x="6835790" y="5484804"/>
                </a:lnTo>
                <a:cubicBezTo>
                  <a:pt x="6986034" y="5635048"/>
                  <a:pt x="6986034" y="5878639"/>
                  <a:pt x="6835790" y="6028882"/>
                </a:cubicBezTo>
                <a:lnTo>
                  <a:pt x="6013108" y="6851562"/>
                </a:lnTo>
                <a:cubicBezTo>
                  <a:pt x="5862865" y="7001806"/>
                  <a:pt x="5619274" y="7001806"/>
                  <a:pt x="5469030" y="6851562"/>
                </a:cubicBezTo>
                <a:lnTo>
                  <a:pt x="5469030" y="6851564"/>
                </a:lnTo>
                <a:cubicBezTo>
                  <a:pt x="5318788" y="6701320"/>
                  <a:pt x="5318788" y="6457729"/>
                  <a:pt x="5469031" y="6307485"/>
                </a:cubicBezTo>
                <a:lnTo>
                  <a:pt x="6291713" y="5484803"/>
                </a:lnTo>
                <a:cubicBezTo>
                  <a:pt x="6366835" y="5409682"/>
                  <a:pt x="6465294" y="5372121"/>
                  <a:pt x="6563752" y="5372121"/>
                </a:cubicBezTo>
                <a:close/>
                <a:moveTo>
                  <a:pt x="6620795" y="4143997"/>
                </a:moveTo>
                <a:cubicBezTo>
                  <a:pt x="6719254" y="4143997"/>
                  <a:pt x="6817711" y="4181559"/>
                  <a:pt x="6892834" y="4256679"/>
                </a:cubicBezTo>
                <a:lnTo>
                  <a:pt x="6892832" y="4256681"/>
                </a:lnTo>
                <a:cubicBezTo>
                  <a:pt x="7043075" y="4406924"/>
                  <a:pt x="7043075" y="4650516"/>
                  <a:pt x="6892832" y="4800759"/>
                </a:cubicBezTo>
                <a:lnTo>
                  <a:pt x="4814590" y="6879000"/>
                </a:lnTo>
                <a:cubicBezTo>
                  <a:pt x="4664347" y="7029243"/>
                  <a:pt x="4420756" y="7029243"/>
                  <a:pt x="4270513" y="6879000"/>
                </a:cubicBezTo>
                <a:lnTo>
                  <a:pt x="4270514" y="6879001"/>
                </a:lnTo>
                <a:cubicBezTo>
                  <a:pt x="4120269" y="6728758"/>
                  <a:pt x="4120270" y="6485166"/>
                  <a:pt x="4270514" y="6334923"/>
                </a:cubicBezTo>
                <a:lnTo>
                  <a:pt x="6348755" y="4256680"/>
                </a:lnTo>
                <a:cubicBezTo>
                  <a:pt x="6423877" y="4181559"/>
                  <a:pt x="6522336" y="4143997"/>
                  <a:pt x="6620795" y="4143997"/>
                </a:cubicBezTo>
                <a:close/>
                <a:moveTo>
                  <a:pt x="2866468" y="3040604"/>
                </a:moveTo>
                <a:cubicBezTo>
                  <a:pt x="2964925" y="3040604"/>
                  <a:pt x="3063384" y="3078165"/>
                  <a:pt x="3138506" y="3153287"/>
                </a:cubicBezTo>
                <a:lnTo>
                  <a:pt x="3138505" y="3153287"/>
                </a:lnTo>
                <a:cubicBezTo>
                  <a:pt x="3288749" y="3303531"/>
                  <a:pt x="3288749" y="3547122"/>
                  <a:pt x="3138506" y="3697364"/>
                </a:cubicBezTo>
                <a:lnTo>
                  <a:pt x="656759" y="6179110"/>
                </a:lnTo>
                <a:cubicBezTo>
                  <a:pt x="525295" y="6310573"/>
                  <a:pt x="322364" y="6327006"/>
                  <a:pt x="173034" y="6228409"/>
                </a:cubicBezTo>
                <a:lnTo>
                  <a:pt x="112681" y="6179110"/>
                </a:lnTo>
                <a:lnTo>
                  <a:pt x="63383" y="6118759"/>
                </a:lnTo>
                <a:cubicBezTo>
                  <a:pt x="-35214" y="5969429"/>
                  <a:pt x="-18781" y="5766496"/>
                  <a:pt x="112682" y="5635033"/>
                </a:cubicBezTo>
                <a:lnTo>
                  <a:pt x="2594428" y="3153287"/>
                </a:lnTo>
                <a:cubicBezTo>
                  <a:pt x="2669551" y="3078166"/>
                  <a:pt x="2768009" y="3040604"/>
                  <a:pt x="2866468" y="3040604"/>
                </a:cubicBezTo>
                <a:close/>
                <a:moveTo>
                  <a:pt x="5359755" y="2993060"/>
                </a:moveTo>
                <a:cubicBezTo>
                  <a:pt x="5458214" y="2993061"/>
                  <a:pt x="5556673" y="3030621"/>
                  <a:pt x="5631795" y="3105742"/>
                </a:cubicBezTo>
                <a:lnTo>
                  <a:pt x="5631794" y="3105743"/>
                </a:lnTo>
                <a:cubicBezTo>
                  <a:pt x="5782037" y="3255986"/>
                  <a:pt x="5782037" y="3499578"/>
                  <a:pt x="5631794" y="3649821"/>
                </a:cubicBezTo>
                <a:lnTo>
                  <a:pt x="2023465" y="7258148"/>
                </a:lnTo>
                <a:cubicBezTo>
                  <a:pt x="1892002" y="7389611"/>
                  <a:pt x="1689070" y="7406044"/>
                  <a:pt x="1539739" y="7307446"/>
                </a:cubicBezTo>
                <a:lnTo>
                  <a:pt x="1479387" y="7258149"/>
                </a:lnTo>
                <a:lnTo>
                  <a:pt x="1479387" y="7258149"/>
                </a:lnTo>
                <a:lnTo>
                  <a:pt x="1430089" y="7197796"/>
                </a:lnTo>
                <a:cubicBezTo>
                  <a:pt x="1331492" y="7048467"/>
                  <a:pt x="1347925" y="6845534"/>
                  <a:pt x="1479388" y="6714071"/>
                </a:cubicBezTo>
                <a:lnTo>
                  <a:pt x="5087717" y="3105742"/>
                </a:lnTo>
                <a:cubicBezTo>
                  <a:pt x="5162838" y="3030621"/>
                  <a:pt x="5261296" y="2993060"/>
                  <a:pt x="5359755" y="2993060"/>
                </a:cubicBezTo>
                <a:close/>
                <a:moveTo>
                  <a:pt x="6668184" y="2887461"/>
                </a:moveTo>
                <a:cubicBezTo>
                  <a:pt x="6766643" y="2887461"/>
                  <a:pt x="6865102" y="2925021"/>
                  <a:pt x="6940223" y="3000143"/>
                </a:cubicBezTo>
                <a:lnTo>
                  <a:pt x="6940223" y="3000144"/>
                </a:lnTo>
                <a:cubicBezTo>
                  <a:pt x="7090466" y="3150387"/>
                  <a:pt x="7090466" y="3393978"/>
                  <a:pt x="6940223" y="3544221"/>
                </a:cubicBezTo>
                <a:lnTo>
                  <a:pt x="3331893" y="7152549"/>
                </a:lnTo>
                <a:cubicBezTo>
                  <a:pt x="3200432" y="7284013"/>
                  <a:pt x="2997498" y="7300445"/>
                  <a:pt x="2848167" y="7201847"/>
                </a:cubicBezTo>
                <a:lnTo>
                  <a:pt x="2787817" y="7152549"/>
                </a:lnTo>
                <a:lnTo>
                  <a:pt x="2738519" y="7092198"/>
                </a:lnTo>
                <a:cubicBezTo>
                  <a:pt x="2639922" y="6942867"/>
                  <a:pt x="2656354" y="6739935"/>
                  <a:pt x="2787816" y="6608472"/>
                </a:cubicBezTo>
                <a:lnTo>
                  <a:pt x="6396146" y="3000143"/>
                </a:lnTo>
                <a:cubicBezTo>
                  <a:pt x="6471268" y="2925022"/>
                  <a:pt x="6569726" y="2887461"/>
                  <a:pt x="6668184" y="2887461"/>
                </a:cubicBezTo>
                <a:close/>
                <a:moveTo>
                  <a:pt x="5272076" y="1873775"/>
                </a:moveTo>
                <a:cubicBezTo>
                  <a:pt x="5370534" y="1873776"/>
                  <a:pt x="5468993" y="1911336"/>
                  <a:pt x="5544115" y="1986458"/>
                </a:cubicBezTo>
                <a:lnTo>
                  <a:pt x="5544114" y="1986458"/>
                </a:lnTo>
                <a:cubicBezTo>
                  <a:pt x="5694357" y="2136701"/>
                  <a:pt x="5694357" y="2380293"/>
                  <a:pt x="5544114" y="2530536"/>
                </a:cubicBezTo>
                <a:lnTo>
                  <a:pt x="1935786" y="6138863"/>
                </a:lnTo>
                <a:cubicBezTo>
                  <a:pt x="1804322" y="6270326"/>
                  <a:pt x="1601389" y="6286759"/>
                  <a:pt x="1452059" y="6188161"/>
                </a:cubicBezTo>
                <a:lnTo>
                  <a:pt x="1391707" y="6138863"/>
                </a:lnTo>
                <a:lnTo>
                  <a:pt x="1342409" y="6078511"/>
                </a:lnTo>
                <a:cubicBezTo>
                  <a:pt x="1243812" y="5929182"/>
                  <a:pt x="1260245" y="5726249"/>
                  <a:pt x="1391708" y="5594786"/>
                </a:cubicBezTo>
                <a:lnTo>
                  <a:pt x="5000037" y="1986457"/>
                </a:lnTo>
                <a:cubicBezTo>
                  <a:pt x="5075158" y="1911336"/>
                  <a:pt x="5173617" y="1873775"/>
                  <a:pt x="5272076" y="1873775"/>
                </a:cubicBezTo>
                <a:close/>
                <a:moveTo>
                  <a:pt x="6777126" y="1542420"/>
                </a:moveTo>
                <a:cubicBezTo>
                  <a:pt x="6875585" y="1542420"/>
                  <a:pt x="6974043" y="1579981"/>
                  <a:pt x="7049166" y="1655103"/>
                </a:cubicBezTo>
                <a:lnTo>
                  <a:pt x="7049164" y="1655103"/>
                </a:lnTo>
                <a:cubicBezTo>
                  <a:pt x="7199409" y="1805346"/>
                  <a:pt x="7199409" y="2048937"/>
                  <a:pt x="7049164" y="2199181"/>
                </a:cubicBezTo>
                <a:lnTo>
                  <a:pt x="6226482" y="3021861"/>
                </a:lnTo>
                <a:cubicBezTo>
                  <a:pt x="6076239" y="3172104"/>
                  <a:pt x="5832649" y="3172104"/>
                  <a:pt x="5682406" y="3021861"/>
                </a:cubicBezTo>
                <a:lnTo>
                  <a:pt x="5682405" y="3021862"/>
                </a:lnTo>
                <a:cubicBezTo>
                  <a:pt x="5532162" y="2871619"/>
                  <a:pt x="5532163" y="2628028"/>
                  <a:pt x="5682405" y="2477784"/>
                </a:cubicBezTo>
                <a:lnTo>
                  <a:pt x="6505087" y="1655102"/>
                </a:lnTo>
                <a:cubicBezTo>
                  <a:pt x="6580210" y="1579981"/>
                  <a:pt x="6678669" y="1542420"/>
                  <a:pt x="6777126" y="1542420"/>
                </a:cubicBezTo>
                <a:close/>
                <a:moveTo>
                  <a:pt x="6635544" y="453955"/>
                </a:moveTo>
                <a:cubicBezTo>
                  <a:pt x="6734003" y="453955"/>
                  <a:pt x="6832461" y="491516"/>
                  <a:pt x="6907582" y="566637"/>
                </a:cubicBezTo>
                <a:lnTo>
                  <a:pt x="6907582" y="566638"/>
                </a:lnTo>
                <a:cubicBezTo>
                  <a:pt x="7057826" y="716881"/>
                  <a:pt x="7057826" y="960472"/>
                  <a:pt x="6907582" y="1110716"/>
                </a:cubicBezTo>
                <a:lnTo>
                  <a:pt x="6084900" y="1933396"/>
                </a:lnTo>
                <a:cubicBezTo>
                  <a:pt x="5934657" y="2083639"/>
                  <a:pt x="5691065" y="2083639"/>
                  <a:pt x="5540823" y="1933395"/>
                </a:cubicBezTo>
                <a:lnTo>
                  <a:pt x="5540823" y="1933397"/>
                </a:lnTo>
                <a:cubicBezTo>
                  <a:pt x="5390580" y="1783154"/>
                  <a:pt x="5390580" y="1539563"/>
                  <a:pt x="5540823" y="1389319"/>
                </a:cubicBezTo>
                <a:lnTo>
                  <a:pt x="6363505" y="566637"/>
                </a:lnTo>
                <a:cubicBezTo>
                  <a:pt x="6438626" y="491516"/>
                  <a:pt x="6537086" y="453955"/>
                  <a:pt x="6635544" y="453955"/>
                </a:cubicBezTo>
                <a:close/>
                <a:moveTo>
                  <a:pt x="4320554" y="370272"/>
                </a:moveTo>
                <a:cubicBezTo>
                  <a:pt x="4419011" y="370272"/>
                  <a:pt x="4517471" y="407832"/>
                  <a:pt x="4592593" y="482954"/>
                </a:cubicBezTo>
                <a:lnTo>
                  <a:pt x="4592592" y="482955"/>
                </a:lnTo>
                <a:cubicBezTo>
                  <a:pt x="4742835" y="633198"/>
                  <a:pt x="4742835" y="876789"/>
                  <a:pt x="4592592" y="1027032"/>
                </a:cubicBezTo>
                <a:lnTo>
                  <a:pt x="984263" y="4635359"/>
                </a:lnTo>
                <a:cubicBezTo>
                  <a:pt x="834019" y="4785603"/>
                  <a:pt x="590428" y="4785602"/>
                  <a:pt x="440184" y="4635359"/>
                </a:cubicBezTo>
                <a:lnTo>
                  <a:pt x="440186" y="4635359"/>
                </a:lnTo>
                <a:cubicBezTo>
                  <a:pt x="289942" y="4485117"/>
                  <a:pt x="289942" y="4241525"/>
                  <a:pt x="440186" y="4091282"/>
                </a:cubicBezTo>
                <a:lnTo>
                  <a:pt x="4048515" y="482954"/>
                </a:lnTo>
                <a:cubicBezTo>
                  <a:pt x="4123637" y="407832"/>
                  <a:pt x="4222095" y="370272"/>
                  <a:pt x="4320554" y="370272"/>
                </a:cubicBezTo>
                <a:close/>
                <a:moveTo>
                  <a:pt x="5907766" y="0"/>
                </a:moveTo>
                <a:cubicBezTo>
                  <a:pt x="6006224" y="0"/>
                  <a:pt x="6104683" y="37562"/>
                  <a:pt x="6179803" y="112683"/>
                </a:cubicBezTo>
                <a:lnTo>
                  <a:pt x="6179804" y="112683"/>
                </a:lnTo>
                <a:cubicBezTo>
                  <a:pt x="6330047" y="262927"/>
                  <a:pt x="6330047" y="506518"/>
                  <a:pt x="6179804" y="656761"/>
                </a:cubicBezTo>
                <a:lnTo>
                  <a:pt x="3698057" y="3138507"/>
                </a:lnTo>
                <a:cubicBezTo>
                  <a:pt x="3547813" y="3288750"/>
                  <a:pt x="3304221" y="3288750"/>
                  <a:pt x="3153979" y="3138507"/>
                </a:cubicBezTo>
                <a:lnTo>
                  <a:pt x="3153980" y="3138507"/>
                </a:lnTo>
                <a:cubicBezTo>
                  <a:pt x="3003736" y="2988265"/>
                  <a:pt x="3003737" y="2744673"/>
                  <a:pt x="3153980" y="2594430"/>
                </a:cubicBezTo>
                <a:lnTo>
                  <a:pt x="5635727" y="112683"/>
                </a:lnTo>
                <a:cubicBezTo>
                  <a:pt x="5710849" y="37561"/>
                  <a:pt x="5809307" y="0"/>
                  <a:pt x="5907766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065520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874644" y="1866827"/>
            <a:ext cx="5009322" cy="4028823"/>
          </a:xfrm>
          <a:custGeom>
            <a:avLst/>
            <a:gdLst>
              <a:gd name="connsiteX0" fmla="*/ 0 w 5009322"/>
              <a:gd name="connsiteY0" fmla="*/ 0 h 4028823"/>
              <a:gd name="connsiteX1" fmla="*/ 5009322 w 5009322"/>
              <a:gd name="connsiteY1" fmla="*/ 0 h 4028823"/>
              <a:gd name="connsiteX2" fmla="*/ 5009322 w 5009322"/>
              <a:gd name="connsiteY2" fmla="*/ 4028823 h 4028823"/>
              <a:gd name="connsiteX3" fmla="*/ 0 w 5009322"/>
              <a:gd name="connsiteY3" fmla="*/ 4028823 h 402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09322" h="4028823">
                <a:moveTo>
                  <a:pt x="0" y="0"/>
                </a:moveTo>
                <a:lnTo>
                  <a:pt x="5009322" y="0"/>
                </a:lnTo>
                <a:lnTo>
                  <a:pt x="5009322" y="4028823"/>
                </a:lnTo>
                <a:lnTo>
                  <a:pt x="0" y="4028823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283180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4088623" y="1862531"/>
            <a:ext cx="6128803" cy="2132998"/>
          </a:xfrm>
          <a:custGeom>
            <a:avLst/>
            <a:gdLst>
              <a:gd name="connsiteX0" fmla="*/ 0 w 6128803"/>
              <a:gd name="connsiteY0" fmla="*/ 0 h 2132998"/>
              <a:gd name="connsiteX1" fmla="*/ 6128803 w 6128803"/>
              <a:gd name="connsiteY1" fmla="*/ 0 h 2132998"/>
              <a:gd name="connsiteX2" fmla="*/ 6128803 w 6128803"/>
              <a:gd name="connsiteY2" fmla="*/ 2132998 h 2132998"/>
              <a:gd name="connsiteX3" fmla="*/ 0 w 6128803"/>
              <a:gd name="connsiteY3" fmla="*/ 2132998 h 213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28803" h="2132998">
                <a:moveTo>
                  <a:pt x="0" y="0"/>
                </a:moveTo>
                <a:lnTo>
                  <a:pt x="6128803" y="0"/>
                </a:lnTo>
                <a:lnTo>
                  <a:pt x="6128803" y="2132998"/>
                </a:lnTo>
                <a:lnTo>
                  <a:pt x="0" y="2132998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71942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EB9925-F48F-43CB-9CEB-054F594744E4}" type="datetimeFigureOut">
              <a:rPr lang="en-US" smtClean="0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F1B19-48F5-445F-8455-2250435B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974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84236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  <a:custGeom>
            <a:avLst/>
            <a:gdLst>
              <a:gd name="connsiteX0" fmla="*/ 2674620 w 12192000"/>
              <a:gd name="connsiteY0" fmla="*/ 0 h 6857999"/>
              <a:gd name="connsiteX1" fmla="*/ 12192000 w 12192000"/>
              <a:gd name="connsiteY1" fmla="*/ 0 h 6857999"/>
              <a:gd name="connsiteX2" fmla="*/ 12192000 w 12192000"/>
              <a:gd name="connsiteY2" fmla="*/ 4183383 h 6857999"/>
              <a:gd name="connsiteX3" fmla="*/ 9517384 w 12192000"/>
              <a:gd name="connsiteY3" fmla="*/ 6857999 h 6857999"/>
              <a:gd name="connsiteX4" fmla="*/ 0 w 12192000"/>
              <a:gd name="connsiteY4" fmla="*/ 6857999 h 6857999"/>
              <a:gd name="connsiteX5" fmla="*/ 0 w 12192000"/>
              <a:gd name="connsiteY5" fmla="*/ 267462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6857999">
                <a:moveTo>
                  <a:pt x="2674620" y="0"/>
                </a:moveTo>
                <a:lnTo>
                  <a:pt x="12192000" y="0"/>
                </a:lnTo>
                <a:lnTo>
                  <a:pt x="12192000" y="4183383"/>
                </a:lnTo>
                <a:lnTo>
                  <a:pt x="9517384" y="6857999"/>
                </a:lnTo>
                <a:lnTo>
                  <a:pt x="0" y="6857999"/>
                </a:lnTo>
                <a:lnTo>
                  <a:pt x="0" y="2674620"/>
                </a:lnTo>
                <a:close/>
              </a:path>
            </a:pathLst>
          </a:custGeo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266023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168108-2836-4D2E-BDA0-1CFD8E5401E6}" type="datetimeFigureOut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08.11.2021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7A5BF-7408-4F0E-BAD2-98ED6A5BE780}" type="slidenum"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32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54079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168108-2836-4D2E-BDA0-1CFD8E5401E6}" type="datetimeFigureOut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08.11.2021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7A5BF-7408-4F0E-BAD2-98ED6A5BE780}" type="slidenum"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32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0725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168108-2836-4D2E-BDA0-1CFD8E5401E6}" type="datetimeFigureOut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08.11.2021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7A5BF-7408-4F0E-BAD2-98ED6A5BE780}" type="slidenum"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32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12579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168108-2836-4D2E-BDA0-1CFD8E5401E6}" type="datetimeFigureOut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08.11.2021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7A5BF-7408-4F0E-BAD2-98ED6A5BE780}" type="slidenum"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32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08342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168108-2836-4D2E-BDA0-1CFD8E5401E6}" type="datetimeFigureOut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08.11.2021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7A5BF-7408-4F0E-BAD2-98ED6A5BE780}" type="slidenum"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32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4453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168108-2836-4D2E-BDA0-1CFD8E5401E6}" type="datetimeFigureOut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08.11.2021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7A5BF-7408-4F0E-BAD2-98ED6A5BE780}" type="slidenum"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32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64746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168108-2836-4D2E-BDA0-1CFD8E5401E6}" type="datetimeFigureOut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08.11.2021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7A5BF-7408-4F0E-BAD2-98ED6A5BE780}" type="slidenum"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32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52209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168108-2836-4D2E-BDA0-1CFD8E5401E6}" type="datetimeFigureOut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08.11.2021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7A5BF-7408-4F0E-BAD2-98ED6A5BE780}" type="slidenum"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32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728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EB9925-F48F-43CB-9CEB-054F594744E4}" type="datetimeFigureOut">
              <a:rPr lang="en-US" smtClean="0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F1B19-48F5-445F-8455-2250435B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2098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168108-2836-4D2E-BDA0-1CFD8E5401E6}" type="datetimeFigureOut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08.11.2021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7A5BF-7408-4F0E-BAD2-98ED6A5BE780}" type="slidenum"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32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01609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168108-2836-4D2E-BDA0-1CFD8E5401E6}" type="datetimeFigureOut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08.11.2021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7A5BF-7408-4F0E-BAD2-98ED6A5BE780}" type="slidenum"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32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36400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168108-2836-4D2E-BDA0-1CFD8E5401E6}" type="datetimeFigureOut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08.11.2021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7A5BF-7408-4F0E-BAD2-98ED6A5BE780}" type="slidenum"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rgbClr val="146194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3200" b="0" i="0" u="none" strike="noStrike" kern="1200" cap="none" spc="0" normalizeH="0" baseline="0" noProof="0">
              <a:ln>
                <a:noFill/>
              </a:ln>
              <a:solidFill>
                <a:srgbClr val="146194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30352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889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EB9925-F48F-43CB-9CEB-054F594744E4}" type="datetimeFigureOut">
              <a:rPr lang="en-US" smtClean="0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F1B19-48F5-445F-8455-2250435B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69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EB9925-F48F-43CB-9CEB-054F594744E4}" type="datetimeFigureOut">
              <a:rPr lang="en-US" smtClean="0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F1B19-48F5-445F-8455-2250435B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882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EB9925-F48F-43CB-9CEB-054F594744E4}" type="datetimeFigureOut">
              <a:rPr lang="en-US" smtClean="0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F1B19-48F5-445F-8455-2250435B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075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EB9925-F48F-43CB-9CEB-054F594744E4}" type="datetimeFigureOut">
              <a:rPr lang="en-US" smtClean="0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F1B19-48F5-445F-8455-2250435B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EB9925-F48F-43CB-9CEB-054F594744E4}" type="datetimeFigureOut">
              <a:rPr lang="en-US" smtClean="0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F1B19-48F5-445F-8455-2250435B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88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EB9925-F48F-43CB-9CEB-054F594744E4}" type="datetimeFigureOut">
              <a:rPr lang="en-US" smtClean="0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F1B19-48F5-445F-8455-2250435B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063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EEB9925-F48F-43CB-9CEB-054F594744E4}" type="datetimeFigureOut">
              <a:rPr lang="en-US" smtClean="0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DF1B19-48F5-445F-8455-2250435B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11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785" r:id="rId13"/>
    <p:sldLayoutId id="2147483786" r:id="rId14"/>
    <p:sldLayoutId id="2147483787" r:id="rId15"/>
    <p:sldLayoutId id="2147483788" r:id="rId16"/>
    <p:sldLayoutId id="2147483789" r:id="rId17"/>
    <p:sldLayoutId id="2147483790" r:id="rId18"/>
    <p:sldLayoutId id="2147483791" r:id="rId19"/>
    <p:sldLayoutId id="2147483792" r:id="rId20"/>
    <p:sldLayoutId id="2147483793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EEB9925-F48F-43CB-9CEB-054F594744E4}" type="datetimeFigureOut">
              <a:rPr lang="en-US" smtClean="0"/>
              <a:pPr>
                <a:defRPr/>
              </a:pPr>
              <a:t>11/8/2021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DF1B19-48F5-445F-8455-2250435B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415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  <p:sldLayoutId id="214748389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505B68E48F1824F9EE8D12C74431C3FB5B08552325D2376446E6FDF732D13E64E387AE9224F1822C75C850DA58FB693F10439E391A782739373FO" TargetMode="External"/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goszakaz.ufin48.ru/" TargetMode="External"/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>
            <a:spLocks/>
          </p:cNvSpPr>
          <p:nvPr/>
        </p:nvSpPr>
        <p:spPr bwMode="auto">
          <a:xfrm>
            <a:off x="82295" y="0"/>
            <a:ext cx="10807378" cy="6858000"/>
          </a:xfrm>
          <a:custGeom>
            <a:avLst/>
            <a:gdLst>
              <a:gd name="T0" fmla="*/ 1668 w 2429"/>
              <a:gd name="T1" fmla="*/ 1839 h 1839"/>
              <a:gd name="T2" fmla="*/ 2237 w 2429"/>
              <a:gd name="T3" fmla="*/ 1244 h 1839"/>
              <a:gd name="T4" fmla="*/ 2320 w 2429"/>
              <a:gd name="T5" fmla="*/ 629 h 1839"/>
              <a:gd name="T6" fmla="*/ 1983 w 2429"/>
              <a:gd name="T7" fmla="*/ 0 h 1839"/>
              <a:gd name="T8" fmla="*/ 0 w 2429"/>
              <a:gd name="T9" fmla="*/ 0 h 1839"/>
              <a:gd name="T10" fmla="*/ 0 w 2429"/>
              <a:gd name="T11" fmla="*/ 1839 h 1839"/>
              <a:gd name="T12" fmla="*/ 1668 w 2429"/>
              <a:gd name="T13" fmla="*/ 1839 h 1839"/>
              <a:gd name="T14" fmla="*/ 1668 w 2429"/>
              <a:gd name="T15" fmla="*/ 1839 h 1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29" h="1839">
                <a:moveTo>
                  <a:pt x="1668" y="1839"/>
                </a:moveTo>
                <a:cubicBezTo>
                  <a:pt x="2237" y="1244"/>
                  <a:pt x="2237" y="1244"/>
                  <a:pt x="2237" y="1244"/>
                </a:cubicBezTo>
                <a:cubicBezTo>
                  <a:pt x="2395" y="1078"/>
                  <a:pt x="2429" y="831"/>
                  <a:pt x="2320" y="629"/>
                </a:cubicBezTo>
                <a:cubicBezTo>
                  <a:pt x="1983" y="0"/>
                  <a:pt x="1983" y="0"/>
                  <a:pt x="198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836"/>
                  <a:pt x="0" y="1839"/>
                  <a:pt x="0" y="1839"/>
                </a:cubicBezTo>
                <a:cubicBezTo>
                  <a:pt x="1668" y="1839"/>
                  <a:pt x="1668" y="1839"/>
                  <a:pt x="1668" y="1839"/>
                </a:cubicBezTo>
                <a:cubicBezTo>
                  <a:pt x="1668" y="1839"/>
                  <a:pt x="1668" y="1839"/>
                  <a:pt x="1668" y="1839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101600">
              <a:schemeClr val="bg1">
                <a:lumMod val="50000"/>
                <a:alpha val="60000"/>
              </a:schemeClr>
            </a:glow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9701" name="TextBox 7"/>
          <p:cNvSpPr txBox="1">
            <a:spLocks noChangeArrowheads="1"/>
          </p:cNvSpPr>
          <p:nvPr/>
        </p:nvSpPr>
        <p:spPr bwMode="auto">
          <a:xfrm>
            <a:off x="200786" y="1102430"/>
            <a:ext cx="10274832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и порядок согласования </a:t>
            </a:r>
          </a:p>
          <a:p>
            <a:r>
              <a:rPr lang="ru-RU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контрольным органом возможности </a:t>
            </a:r>
          </a:p>
          <a:p>
            <a:r>
              <a:rPr lang="ru-RU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 контракта с единственным поставщиком (подрядчиком, исполнителем)</a:t>
            </a:r>
            <a:endParaRPr lang="en-US" altLang="ru-RU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Questrial"/>
              <a:cs typeface="Times New Roman" panose="02020603050405020304" pitchFamily="18" charset="0"/>
            </a:endParaRPr>
          </a:p>
        </p:txBody>
      </p:sp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942975" y="639603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1400" dirty="0" smtClean="0">
                <a:solidFill>
                  <a:schemeClr val="bg1"/>
                </a:solidFill>
              </a:rPr>
              <a:t>2021 </a:t>
            </a:r>
            <a:r>
              <a:rPr lang="ru-RU" altLang="ru-RU" sz="1400" dirty="0">
                <a:solidFill>
                  <a:schemeClr val="bg1"/>
                </a:solidFill>
              </a:rPr>
              <a:t>г.</a:t>
            </a:r>
          </a:p>
        </p:txBody>
      </p:sp>
      <p:sp>
        <p:nvSpPr>
          <p:cNvPr id="29704" name="Прямоугольник 5"/>
          <p:cNvSpPr>
            <a:spLocks noChangeArrowheads="1"/>
          </p:cNvSpPr>
          <p:nvPr/>
        </p:nvSpPr>
        <p:spPr bwMode="auto">
          <a:xfrm>
            <a:off x="1872170" y="5189012"/>
            <a:ext cx="505273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государственной политики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сфере закупок, развития контрактной системы,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методологического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заказчиков управления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Липецкой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</a:p>
        </p:txBody>
      </p:sp>
      <p:sp>
        <p:nvSpPr>
          <p:cNvPr id="29706" name="Прямоугольник 13"/>
          <p:cNvSpPr>
            <a:spLocks noChangeArrowheads="1"/>
          </p:cNvSpPr>
          <p:nvPr/>
        </p:nvSpPr>
        <p:spPr bwMode="auto">
          <a:xfrm>
            <a:off x="0" y="78311"/>
            <a:ext cx="187217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</a:t>
            </a:r>
            <a:endParaRPr lang="ru-RU" alt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  <a:endParaRPr lang="ru-RU" alt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86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49444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ЗАКАЗЧИКА ПРИ ПОЛУЧЕНИИ РЕШЕНИЙ О СОГЛАСОВАНИИ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9304" y="599321"/>
            <a:ext cx="3445165" cy="1376219"/>
          </a:xfrm>
          <a:prstGeom prst="round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получении от контрольного органа </a:t>
            </a:r>
            <a:endPara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6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</a:t>
            </a:r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согласовании заключения </a:t>
            </a:r>
            <a:r>
              <a:rPr lang="ru-RU" sz="16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</a:t>
            </a:r>
            <a:endParaRPr lang="ru-RU" sz="16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36078" y="599321"/>
            <a:ext cx="7498904" cy="1376219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 заключается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ранее чем через десять дней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дня размещения в ЕИС протокола, содержащего информацию о признании определения поставщика (подрядчика, исполнителя)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несостоявшимся, и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чем через двадцать дней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даты получения заказчиком решения о согласовании заключения контракта с единственным поставщиком (подрядчиком, исполнителем).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3723089" y="1028811"/>
            <a:ext cx="664372" cy="517237"/>
          </a:xfrm>
          <a:prstGeom prst="stripedRight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9304" y="5790846"/>
            <a:ext cx="120349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контракта до получения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о согласовании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допускается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ru-RU" sz="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Контракт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может быть заключен до даты исполнения выданного предписания.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29304" y="4002039"/>
            <a:ext cx="3445165" cy="1376219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получении от контрольного </a:t>
            </a:r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органа решения </a:t>
            </a:r>
            <a:r>
              <a:rPr lang="ru-RU" sz="16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отказе </a:t>
            </a:r>
          </a:p>
          <a:p>
            <a:pPr lvl="0"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согласовании заключения 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536077" y="3976417"/>
            <a:ext cx="7498904" cy="1376219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вносит изменения в план-график закупок (при необходимости) и осуществляет новую закупку (при необходимости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3723087" y="2704043"/>
            <a:ext cx="664372" cy="517237"/>
          </a:xfrm>
          <a:prstGeom prst="striped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29304" y="2079890"/>
            <a:ext cx="3445165" cy="181078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получении от контрольного органа </a:t>
            </a:r>
            <a:endPara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6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</a:t>
            </a:r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согласовании заключения </a:t>
            </a:r>
            <a:r>
              <a:rPr lang="ru-RU" sz="16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контракта, но с выдачей предписания 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устранении нарушений в части условий контракта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536077" y="2205926"/>
            <a:ext cx="7498904" cy="15134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заказчик,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указанным предписанием вносит изменения в проект контракта и направляет его участнику закупки, с которым заключается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контракт.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Штриховая стрелка вправо 15"/>
          <p:cNvSpPr/>
          <p:nvPr/>
        </p:nvSpPr>
        <p:spPr>
          <a:xfrm>
            <a:off x="3723087" y="4421799"/>
            <a:ext cx="664372" cy="517237"/>
          </a:xfrm>
          <a:prstGeom prst="stripedRight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95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295563" y="71829"/>
            <a:ext cx="12192000" cy="49444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ЗАКЛЮЧЕНИЯ КОНТРАКТА 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73892" y="629072"/>
            <a:ext cx="12025742" cy="64539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исьмо Министерства финансов РФ от 18.03.2021 № 24-04-07/19432 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6255" y="1433274"/>
            <a:ext cx="10381672" cy="111596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заказчик направляет без своей подписи проект контракта на подпись участнику закупки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 пяти дней с даты размещения в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ЕИС протокола, то есть до получения решения о согласовании заключения контракта с единственным поставщиком (подрядчиком, исполнителем)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265380" y="2800255"/>
            <a:ext cx="10252365" cy="125749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участник подписывает указанный проект контракта по правилам статьи 83.2 Закона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44-ФЗ.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Действия, предусмотренные вышеуказанной нормой Закона № 44-ФЗ, осуществляются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участником закупки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получения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заказчиком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контрольного органа о согласовании заключения контракта с единственным поставщиком 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(подрядчиком</a:t>
            </a: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исполнителем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40000" y="4308765"/>
            <a:ext cx="9559634" cy="145431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подписывает контракт после получения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контрольного органа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согласовании заключения контракта с единственным поставщиком (подрядчиком, исполнителем) в срок, не ранее чем через десять дней со дня размещения в ЕИС протокола, содержащего информацию о признании определения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 несостоявшейся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 не позднее чем через двадцать дней с даты получения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контрольного органа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3893" y="6043022"/>
            <a:ext cx="12025742" cy="655891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считается заключенным с 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момента его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размещения в единой информационной системе 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подписания заказчиком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47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89300"/>
            <a:ext cx="12192000" cy="491240"/>
          </a:xfrm>
        </p:spPr>
        <p:txBody>
          <a:bodyPr>
            <a:normAutofit fontScale="90000"/>
          </a:bodyPr>
          <a:lstStyle/>
          <a:p>
            <a:r>
              <a:rPr lang="ru-RU" sz="1800" b="1" dirty="0">
                <a:latin typeface="Arial Narrow" panose="020B0606020202030204" pitchFamily="34" charset="0"/>
              </a:rPr>
              <a:t>   </a:t>
            </a:r>
            <a:br>
              <a:rPr lang="ru-RU" sz="1800" b="1" dirty="0">
                <a:latin typeface="Arial Narrow" panose="020B0606020202030204" pitchFamily="34" charset="0"/>
              </a:rPr>
            </a:b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ВЗАИМОДЕЙСТВИЕ ЗАКАЗЧИКА И КОНТРОЛЬНОГО ОРГАНА ПРИ НАПРАВЛЕНИИ ОБРАЩЕНИЯ О СОГЛАСОВАНИИ ЗАКЛЮЧЕНИЯ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С УЧЕТОМ ВСЕХ ТРЕБОВАНИЙ (Схема 1)</a:t>
            </a:r>
            <a:endParaRPr lang="ru-RU" sz="2000" b="1" dirty="0">
              <a:latin typeface="Arial Narrow" panose="020B0606020202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1743" y="1017377"/>
            <a:ext cx="24317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Заказчиком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ЕИС протокола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том, что закупка не состоялась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при условии, что Н(М)ЦК более </a:t>
            </a:r>
          </a:p>
          <a:p>
            <a:pPr algn="ctr"/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 млн. руб.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540488" y="864578"/>
            <a:ext cx="231775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 орган проводит внеплановую проверку, принимает решение о согласовании заключения контракта  и направляет его заказчику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146830" y="3074446"/>
            <a:ext cx="13234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решения, Заказчик </a:t>
            </a:r>
          </a:p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одписывает </a:t>
            </a: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контракта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3387" y="1413541"/>
            <a:ext cx="1805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течение 5 р/д с даты размещения в ЕИС протокола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691856" y="4598614"/>
            <a:ext cx="232463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 подписывается Заказчиком не ранее 10 дней от даты размещения в ЕИС протокола, но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20 дней от даты выдачи решения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4814751" y="5214168"/>
            <a:ext cx="2354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закупки подписывает проект контракта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7537932" y="5289657"/>
            <a:ext cx="1995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ожидает 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контрольного 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7254" y="729855"/>
            <a:ext cx="2396248" cy="2084544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2631097" y="1052254"/>
            <a:ext cx="2073569" cy="1377174"/>
          </a:xfrm>
          <a:prstGeom prst="stripedRightArrow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9533609" y="766446"/>
            <a:ext cx="2317754" cy="2052354"/>
          </a:xfrm>
          <a:prstGeom prst="round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Штриховая стрелка вправо 46"/>
          <p:cNvSpPr/>
          <p:nvPr/>
        </p:nvSpPr>
        <p:spPr>
          <a:xfrm>
            <a:off x="7305354" y="1056776"/>
            <a:ext cx="2073569" cy="1428416"/>
          </a:xfrm>
          <a:prstGeom prst="stripedRightArrow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473926" y="1428775"/>
            <a:ext cx="18694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течение 10 р/д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дня </a:t>
            </a:r>
          </a:p>
          <a:p>
            <a:pPr lvl="0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поступления от заказчика</a:t>
            </a:r>
          </a:p>
          <a:p>
            <a:pPr lvl="0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обращения</a:t>
            </a:r>
            <a:endParaRPr lang="ru-RU" sz="1200" dirty="0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4839855" y="766446"/>
            <a:ext cx="2374910" cy="2048031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4875757" y="793368"/>
            <a:ext cx="23139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формирует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направляет в контрольный орган обращение о согласовании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заключения контракта с единственным поставщиком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Штриховая стрелка вправо 39"/>
          <p:cNvSpPr/>
          <p:nvPr/>
        </p:nvSpPr>
        <p:spPr>
          <a:xfrm rot="5400000">
            <a:off x="525465" y="2907362"/>
            <a:ext cx="1644312" cy="1596655"/>
          </a:xfrm>
          <a:prstGeom prst="stripedRightArrow">
            <a:avLst>
              <a:gd name="adj1" fmla="val 50000"/>
              <a:gd name="adj2" fmla="val 39235"/>
            </a:avLst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4841025" y="4596033"/>
            <a:ext cx="2348635" cy="2164984"/>
          </a:xfrm>
          <a:prstGeom prst="roundRect">
            <a:avLst/>
          </a:prstGeom>
          <a:noFill/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52248" y="3132166"/>
            <a:ext cx="9907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5 </a:t>
            </a:r>
          </a:p>
          <a:p>
            <a:pPr lvl="0" algn="ctr"/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дней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даты размещения в ЕИС протокола</a:t>
            </a: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42894" y="4596033"/>
            <a:ext cx="2395526" cy="2164984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14300" y="5289657"/>
            <a:ext cx="23836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участнику закупки</a:t>
            </a:r>
          </a:p>
          <a:p>
            <a:pPr lvl="0" algn="ctr"/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 контракта </a:t>
            </a:r>
          </a:p>
        </p:txBody>
      </p:sp>
      <p:sp>
        <p:nvSpPr>
          <p:cNvPr id="54" name="Штриховая стрелка вправо 53"/>
          <p:cNvSpPr/>
          <p:nvPr/>
        </p:nvSpPr>
        <p:spPr>
          <a:xfrm>
            <a:off x="2639801" y="4952287"/>
            <a:ext cx="2073569" cy="1377174"/>
          </a:xfrm>
          <a:prstGeom prst="stripedRightArrow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823286" y="5306502"/>
            <a:ext cx="16515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5 дней </a:t>
            </a:r>
          </a:p>
          <a:p>
            <a:pPr lvl="0"/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даты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проекта контракта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Штриховая стрелка вправо 55"/>
          <p:cNvSpPr/>
          <p:nvPr/>
        </p:nvSpPr>
        <p:spPr>
          <a:xfrm>
            <a:off x="7371884" y="4941078"/>
            <a:ext cx="2073569" cy="1377174"/>
          </a:xfrm>
          <a:prstGeom prst="stripedRightArrow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9691857" y="4596032"/>
            <a:ext cx="2324633" cy="2164985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Штриховая стрелка вправо 57"/>
          <p:cNvSpPr/>
          <p:nvPr/>
        </p:nvSpPr>
        <p:spPr>
          <a:xfrm rot="5400000">
            <a:off x="9952291" y="2836618"/>
            <a:ext cx="1712499" cy="1806331"/>
          </a:xfrm>
          <a:prstGeom prst="stripedRightArrow">
            <a:avLst>
              <a:gd name="adj1" fmla="val 55113"/>
              <a:gd name="adj2" fmla="val 39235"/>
            </a:avLst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85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5805" y="55038"/>
            <a:ext cx="12192000" cy="491240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</a:pPr>
            <a:r>
              <a:rPr lang="ru-RU" sz="1800" b="1" dirty="0">
                <a:latin typeface="Arial Narrow" panose="020B0606020202030204" pitchFamily="34" charset="0"/>
              </a:rPr>
              <a:t>   </a:t>
            </a:r>
            <a:br>
              <a:rPr lang="ru-RU" sz="1800" b="1" dirty="0">
                <a:latin typeface="Arial Narrow" panose="020B0606020202030204" pitchFamily="34" charset="0"/>
              </a:rPr>
            </a:b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СХЕМА ВЗАИМОДЕЙСТВИЕ ЗАКАЗЧИКА И КОНТРОЛЬНОГО ОРГАНА ПРИ НАПРАВЛЕНИИ ОБРАЩЕНИЯ О СОГЛАСОВАНИИ ЗАКЛЮЧЕНИЯ КОНТРАКТА С НАРУШЕНИЕМ </a:t>
            </a: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ТРЕБОВАНИЙ</a:t>
            </a:r>
            <a:r>
              <a:rPr lang="ru-RU" sz="1800" b="1" dirty="0" smtClean="0">
                <a:solidFill>
                  <a:prstClr val="black"/>
                </a:solidFill>
                <a:latin typeface="Arial Narrow" panose="020B0606020202030204" pitchFamily="34" charset="0"/>
                <a:ea typeface="+mn-ea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(Схема 2)</a:t>
            </a:r>
            <a:endParaRPr lang="ru-RU" sz="2000" b="1" dirty="0">
              <a:latin typeface="Arial Narrow" panose="020B0606020202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3888" y="742976"/>
            <a:ext cx="22325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Заказчиком 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ЕИС протокола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том,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закупка не состоялась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при условии, что </a:t>
            </a: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Н(М)ЦК более </a:t>
            </a: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 млн. руб.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77453" y="1143853"/>
            <a:ext cx="154072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течение 5 р/д с даты размещения в ЕИС протокола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2273487" y="5456588"/>
            <a:ext cx="17861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закупки подписывает проект контракта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4120924" y="5611636"/>
            <a:ext cx="169211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ожидает </a:t>
            </a: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контрольного </a:t>
            </a: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512" y="556270"/>
            <a:ext cx="2133992" cy="1758408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7863145" y="544475"/>
            <a:ext cx="1837121" cy="1758409"/>
          </a:xfrm>
          <a:prstGeom prst="round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030195" y="1107310"/>
            <a:ext cx="1733167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течение 2 р/д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дня </a:t>
            </a:r>
          </a:p>
          <a:p>
            <a:pPr lvl="0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поступления от заказчика</a:t>
            </a:r>
          </a:p>
          <a:p>
            <a:pPr lvl="0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обращения</a:t>
            </a:r>
            <a:endParaRPr lang="ru-RU" sz="1100" dirty="0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3849516" y="544475"/>
            <a:ext cx="2193179" cy="1758409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3770582" y="623460"/>
            <a:ext cx="231390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формирует 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направляет в контрольный орган обращение о согласовании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заключения контракта с единственным поставщиком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2241099" y="4847547"/>
            <a:ext cx="1850947" cy="1956747"/>
          </a:xfrm>
          <a:prstGeom prst="roundRect">
            <a:avLst/>
          </a:prstGeom>
          <a:noFill/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97536" y="2406557"/>
            <a:ext cx="990745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5 </a:t>
            </a:r>
          </a:p>
          <a:p>
            <a:pPr lvl="0" algn="ctr"/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дней </a:t>
            </a:r>
            <a:r>
              <a:rPr lang="ru-RU" sz="1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даты размещения в ЕИС протокола</a:t>
            </a: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56373" y="3722138"/>
            <a:ext cx="2121080" cy="1219317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-101917" y="3941775"/>
            <a:ext cx="23836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участнику закупки</a:t>
            </a:r>
          </a:p>
          <a:p>
            <a:pPr lvl="0" algn="ctr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 контракта 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627763" y="5004527"/>
            <a:ext cx="87776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</a:t>
            </a:r>
          </a:p>
          <a:p>
            <a:pPr lvl="0"/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дней </a:t>
            </a:r>
          </a:p>
          <a:p>
            <a:pPr lvl="0"/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даты </a:t>
            </a:r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проекта контракта</a:t>
            </a:r>
            <a:endParaRPr lang="ru-RU" sz="1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763362" y="788073"/>
            <a:ext cx="205501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 орган направляет заказчику уведомлении о несоответствии в обращении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2242589" y="848273"/>
            <a:ext cx="1577799" cy="1142512"/>
          </a:xfrm>
          <a:prstGeom prst="rightArrow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>
            <a:off x="6092112" y="848273"/>
            <a:ext cx="1690987" cy="1142512"/>
          </a:xfrm>
          <a:prstGeom prst="rightArrow">
            <a:avLst/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 rot="10800000">
            <a:off x="8004861" y="5326006"/>
            <a:ext cx="2037395" cy="1048324"/>
          </a:xfrm>
          <a:prstGeom prst="rightArrow">
            <a:avLst>
              <a:gd name="adj1" fmla="val 57283"/>
              <a:gd name="adj2" fmla="val 37861"/>
            </a:avLst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9752267" y="1103559"/>
            <a:ext cx="18179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2 р/д со дня </a:t>
            </a:r>
          </a:p>
          <a:p>
            <a:pPr lvl="0"/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уведомления</a:t>
            </a:r>
            <a:endParaRPr lang="ru-RU" sz="1100" dirty="0">
              <a:solidFill>
                <a:prstClr val="black"/>
              </a:solidFill>
            </a:endParaRPr>
          </a:p>
        </p:txBody>
      </p:sp>
      <p:sp>
        <p:nvSpPr>
          <p:cNvPr id="16" name="Стрелка углом вверх 15"/>
          <p:cNvSpPr/>
          <p:nvPr/>
        </p:nvSpPr>
        <p:spPr>
          <a:xfrm rot="10800000" flipH="1">
            <a:off x="9780313" y="1133483"/>
            <a:ext cx="1761836" cy="857301"/>
          </a:xfrm>
          <a:prstGeom prst="bentUpArrow">
            <a:avLst>
              <a:gd name="adj1" fmla="val 47974"/>
              <a:gd name="adj2" fmla="val 45484"/>
              <a:gd name="adj3" fmla="val 34865"/>
            </a:avLst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0101426" y="2045671"/>
            <a:ext cx="2030957" cy="1316365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0064448" y="2117219"/>
            <a:ext cx="210491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устраняет несоответствия в обращении и снова направляет его в контрольный орган</a:t>
            </a:r>
          </a:p>
        </p:txBody>
      </p:sp>
      <p:sp>
        <p:nvSpPr>
          <p:cNvPr id="38" name="Стрелка вправо 37"/>
          <p:cNvSpPr/>
          <p:nvPr/>
        </p:nvSpPr>
        <p:spPr>
          <a:xfrm rot="5400000">
            <a:off x="10488725" y="3336872"/>
            <a:ext cx="1264740" cy="1422400"/>
          </a:xfrm>
          <a:prstGeom prst="rightArrow">
            <a:avLst>
              <a:gd name="adj1" fmla="val 57792"/>
              <a:gd name="adj2" fmla="val 30196"/>
            </a:avLst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10598627" y="3399054"/>
            <a:ext cx="102731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течение </a:t>
            </a:r>
          </a:p>
          <a:p>
            <a:pPr lvl="0" algn="ctr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р/д </a:t>
            </a:r>
          </a:p>
          <a:p>
            <a:pPr lvl="0"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дня </a:t>
            </a:r>
          </a:p>
          <a:p>
            <a:pPr lvl="0" algn="ctr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поступления от заказчика</a:t>
            </a:r>
          </a:p>
          <a:p>
            <a:pPr lvl="0" algn="ctr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обращения</a:t>
            </a:r>
            <a:endParaRPr lang="ru-RU" sz="1100" dirty="0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0124349" y="4810257"/>
            <a:ext cx="2021719" cy="1994036"/>
          </a:xfrm>
          <a:prstGeom prst="round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10095471" y="4815347"/>
            <a:ext cx="209652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 орган проводит внеплановую проверку, принимает решение о согласовании заключения контракта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согласование с выдачей предписания)</a:t>
            </a:r>
          </a:p>
          <a:p>
            <a:pPr lvl="0"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и направляет его заказчику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Стрелка вправо 43"/>
          <p:cNvSpPr/>
          <p:nvPr/>
        </p:nvSpPr>
        <p:spPr>
          <a:xfrm rot="5400000">
            <a:off x="344623" y="2312457"/>
            <a:ext cx="1296572" cy="1431636"/>
          </a:xfrm>
          <a:prstGeom prst="rightArrow">
            <a:avLst>
              <a:gd name="adj1" fmla="val 61613"/>
              <a:gd name="adj2" fmla="val 29991"/>
            </a:avLst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7982134" y="5509532"/>
            <a:ext cx="210058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ru-RU" sz="1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решения </a:t>
            </a:r>
            <a:r>
              <a:rPr lang="ru-RU" sz="1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</a:t>
            </a:r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подписывает проект </a:t>
            </a:r>
            <a:r>
              <a:rPr lang="ru-RU" sz="1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708194" y="5114777"/>
            <a:ext cx="22434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 подписывается Заказчиком не ранее 10 дней от даты размещения в ЕИС протокола, но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20 дней от даты выдачи решения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5685879" y="4884197"/>
            <a:ext cx="2233033" cy="1931943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углом вверх 49"/>
          <p:cNvSpPr/>
          <p:nvPr/>
        </p:nvSpPr>
        <p:spPr>
          <a:xfrm rot="5400000">
            <a:off x="813864" y="4921752"/>
            <a:ext cx="1241132" cy="1470145"/>
          </a:xfrm>
          <a:prstGeom prst="bentUpArrow">
            <a:avLst>
              <a:gd name="adj1" fmla="val 50000"/>
              <a:gd name="adj2" fmla="val 42342"/>
              <a:gd name="adj3" fmla="val 40331"/>
            </a:avLst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трелка вправо 58"/>
          <p:cNvSpPr/>
          <p:nvPr/>
        </p:nvSpPr>
        <p:spPr>
          <a:xfrm>
            <a:off x="4146038" y="5340462"/>
            <a:ext cx="1484717" cy="1142512"/>
          </a:xfrm>
          <a:prstGeom prst="rightArrow">
            <a:avLst>
              <a:gd name="adj1" fmla="val 50656"/>
              <a:gd name="adj2" fmla="val 45346"/>
            </a:avLst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090117" y="4155677"/>
            <a:ext cx="60926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вносит изменения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проект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и направляет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участнику закупки</a:t>
            </a:r>
          </a:p>
        </p:txBody>
      </p:sp>
      <p:sp>
        <p:nvSpPr>
          <p:cNvPr id="24" name="Стрелка углом вверх 23"/>
          <p:cNvSpPr/>
          <p:nvPr/>
        </p:nvSpPr>
        <p:spPr>
          <a:xfrm rot="16200000">
            <a:off x="5843278" y="367461"/>
            <a:ext cx="849886" cy="8079122"/>
          </a:xfrm>
          <a:prstGeom prst="bentUpArrow">
            <a:avLst>
              <a:gd name="adj1" fmla="val 43425"/>
              <a:gd name="adj2" fmla="val 38939"/>
              <a:gd name="adj3" fmla="val 30434"/>
            </a:avLst>
          </a:prstGeom>
          <a:noFill/>
          <a:ln w="28575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50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89300"/>
            <a:ext cx="12192000" cy="491240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Arial Narrow" panose="020B0606020202030204" pitchFamily="34" charset="0"/>
              </a:rPr>
              <a:t>   </a:t>
            </a:r>
            <a:br>
              <a:rPr lang="ru-RU" sz="1600" b="1" dirty="0">
                <a:latin typeface="Arial Narrow" panose="020B0606020202030204" pitchFamily="34" charset="0"/>
              </a:rPr>
            </a:b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ВЗАИМОДЕЙСТВИЕ ЗАКАЗЧИКА И КОНТРОЛЬНОГО ОРГАНА ПРИ НАПРАВЛЕНИИ ОБРАЩЕНИЯ О СОГЛАСОВАНИИ ЗАКЛЮЧЕНИЯ 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И ПОЛУЧЕНИИ ЗАКАЗЧИКОМ ОТКАЗА В СОГЛАСОВАНИИ (Схема 3)</a:t>
            </a:r>
            <a:endParaRPr lang="ru-RU" sz="1600" b="1" dirty="0">
              <a:latin typeface="Arial Narrow" panose="020B0606020202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1743" y="1017377"/>
            <a:ext cx="24317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Заказчиком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ЕИС протокола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том, что закупка не состоялась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при условии, что Н(М)ЦК более </a:t>
            </a:r>
          </a:p>
          <a:p>
            <a:pPr algn="ctr"/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 млн. руб.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540487" y="864578"/>
            <a:ext cx="24760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 орган проводит внеплановую проверку, принимает решение об отказе в  согласовании заключения контракта  и направляет его заказчику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3387" y="1413541"/>
            <a:ext cx="1805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течение 5 р/д с даты размещения в ЕИС протокола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691856" y="4598614"/>
            <a:ext cx="23246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вносит изменения в план-график закупок (при необходимости) и осуществляет новую закупку (при необходимости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4814751" y="5214168"/>
            <a:ext cx="2354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закупки подписывает проект контракта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7537932" y="5289657"/>
            <a:ext cx="1995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ожидает 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контрольного 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7254" y="729855"/>
            <a:ext cx="2396248" cy="2084544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2631097" y="1052254"/>
            <a:ext cx="2073569" cy="1377174"/>
          </a:xfrm>
          <a:prstGeom prst="stripedRightArrow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9533609" y="766446"/>
            <a:ext cx="2482880" cy="2052354"/>
          </a:xfrm>
          <a:prstGeom prst="round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Штриховая стрелка вправо 46"/>
          <p:cNvSpPr/>
          <p:nvPr/>
        </p:nvSpPr>
        <p:spPr>
          <a:xfrm>
            <a:off x="7305354" y="1056776"/>
            <a:ext cx="2073569" cy="1428416"/>
          </a:xfrm>
          <a:prstGeom prst="stripedRightArrow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473926" y="1428775"/>
            <a:ext cx="18694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течение 10 р/д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дня </a:t>
            </a:r>
          </a:p>
          <a:p>
            <a:pPr lvl="0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поступления от заказчика</a:t>
            </a:r>
          </a:p>
          <a:p>
            <a:pPr lvl="0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обращения</a:t>
            </a:r>
            <a:endParaRPr lang="ru-RU" sz="1200" dirty="0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4839855" y="766446"/>
            <a:ext cx="2374910" cy="2048031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4875757" y="793368"/>
            <a:ext cx="23139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формирует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направляет в контрольный орган обращение о согласовании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заключения контракта с единственным поставщиком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Штриховая стрелка вправо 39"/>
          <p:cNvSpPr/>
          <p:nvPr/>
        </p:nvSpPr>
        <p:spPr>
          <a:xfrm rot="5400000">
            <a:off x="525465" y="2907362"/>
            <a:ext cx="1644312" cy="1596655"/>
          </a:xfrm>
          <a:prstGeom prst="stripedRightArrow">
            <a:avLst>
              <a:gd name="adj1" fmla="val 50000"/>
              <a:gd name="adj2" fmla="val 39235"/>
            </a:avLst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4841025" y="4596033"/>
            <a:ext cx="2348635" cy="2164984"/>
          </a:xfrm>
          <a:prstGeom prst="roundRect">
            <a:avLst/>
          </a:prstGeom>
          <a:noFill/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52248" y="3132166"/>
            <a:ext cx="9907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5 </a:t>
            </a:r>
          </a:p>
          <a:p>
            <a:pPr lvl="0" algn="ctr"/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дней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даты размещения в ЕИС протокола</a:t>
            </a: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42894" y="4596033"/>
            <a:ext cx="2395526" cy="2164984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14300" y="5289657"/>
            <a:ext cx="23836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участнику закупки</a:t>
            </a:r>
          </a:p>
          <a:p>
            <a:pPr lvl="0" algn="ctr"/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 контракта </a:t>
            </a:r>
          </a:p>
        </p:txBody>
      </p:sp>
      <p:sp>
        <p:nvSpPr>
          <p:cNvPr id="54" name="Штриховая стрелка вправо 53"/>
          <p:cNvSpPr/>
          <p:nvPr/>
        </p:nvSpPr>
        <p:spPr>
          <a:xfrm>
            <a:off x="2639801" y="4952287"/>
            <a:ext cx="2073569" cy="1377174"/>
          </a:xfrm>
          <a:prstGeom prst="stripedRightArrow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823286" y="5306502"/>
            <a:ext cx="16515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5 дней </a:t>
            </a:r>
          </a:p>
          <a:p>
            <a:pPr lvl="0"/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даты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проекта контракта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Штриховая стрелка вправо 55"/>
          <p:cNvSpPr/>
          <p:nvPr/>
        </p:nvSpPr>
        <p:spPr>
          <a:xfrm>
            <a:off x="7371884" y="4941078"/>
            <a:ext cx="2073569" cy="1377174"/>
          </a:xfrm>
          <a:prstGeom prst="stripedRightArrow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9691857" y="4596032"/>
            <a:ext cx="2324633" cy="2164985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Штриховая стрелка вправо 57"/>
          <p:cNvSpPr/>
          <p:nvPr/>
        </p:nvSpPr>
        <p:spPr>
          <a:xfrm rot="5400000">
            <a:off x="9952291" y="2836618"/>
            <a:ext cx="1712499" cy="1806331"/>
          </a:xfrm>
          <a:prstGeom prst="stripedRightArrow">
            <a:avLst>
              <a:gd name="adj1" fmla="val 55113"/>
              <a:gd name="adj2" fmla="val 39235"/>
            </a:avLst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217412" y="3072697"/>
            <a:ext cx="11822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решения, Заказчик </a:t>
            </a:r>
          </a:p>
          <a:p>
            <a:pPr lvl="0" algn="ctr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отказывается от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 контракта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60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38" y="106031"/>
            <a:ext cx="11996822" cy="58521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 ЗА НАРУШЕНИЕ ПОРЯДКА 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СОГЛАСОВАНИЯ ЗАКЛЮЧЕНИЯ КОНТРАКТА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7392" y="3569237"/>
            <a:ext cx="105331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hlinkClick r:id="rId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7392" y="799248"/>
            <a:ext cx="11677517" cy="5878532"/>
          </a:xfrm>
          <a:prstGeom prst="rect">
            <a:avLst/>
          </a:prstGeom>
          <a:noFill/>
          <a:ln>
            <a:solidFill>
              <a:srgbClr val="88282F"/>
            </a:solidFill>
          </a:ln>
        </p:spPr>
        <p:txBody>
          <a:bodyPr wrap="square" rtlCol="0">
            <a:spAutoFit/>
          </a:bodyPr>
          <a:lstStyle/>
          <a:p>
            <a:pPr lvl="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частью 1 статьи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107 Закона №44-ФЗ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виновные в нарушении законодательства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и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иных нормативных правовых актов о контрактной системе в сфере закупок, несут дисциплинарную, гражданско-правовую, административную, уголовную ответственность в соответствии с законодательством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РФ.</a:t>
            </a:r>
          </a:p>
          <a:p>
            <a:pPr algn="just"/>
            <a:endParaRPr lang="ru-RU" sz="20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7.29.3.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2.1.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КоАП РФ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«…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и сроков направления в орган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уполномоченный на осуществление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в сфере закупок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федеральный орган исполнительной власти, уполномоченный на осуществление функций по контролю (надзору) в сфере государственного оборонного заказа и в сфере закупок товаров, работ, услуг для обеспечения федеральных нужд, которые не относятся к государственному оборонному заказу и сведения о которых составляют государственную тайну (далее - контрольный орган в сфере государственного оборонного заказа),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 и документов для согласования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применения закрытого способа определения поставщика (подрядчика, исполнителя), </a:t>
            </a:r>
            <a:r>
              <a:rPr lang="ru-RU" sz="2400" b="1" dirty="0">
                <a:solidFill>
                  <a:srgbClr val="BE20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заключения контракта с единственным поставщиком (подрядчиком, исполнителем)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lvl="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наложение административного штрафа на должностных лиц в размере </a:t>
            </a:r>
            <a:r>
              <a:rPr lang="ru-RU" sz="28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50 </a:t>
            </a:r>
            <a:r>
              <a:rPr lang="ru-RU" sz="28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</a:t>
            </a:r>
          </a:p>
        </p:txBody>
      </p:sp>
    </p:spTree>
    <p:extLst>
      <p:ext uri="{BB962C8B-B14F-4D97-AF65-F5344CB8AC3E}">
        <p14:creationId xmlns:p14="http://schemas.microsoft.com/office/powerpoint/2010/main" val="279921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/>
          </p:cNvPr>
          <p:cNvSpPr txBox="1"/>
          <p:nvPr/>
        </p:nvSpPr>
        <p:spPr>
          <a:xfrm>
            <a:off x="1912991" y="334597"/>
            <a:ext cx="813697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РАЗМЕЩЕНИИ МАТЕРИАЛОВ ОНЛАЙН ВЕБИНАРА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9901" y="1375080"/>
            <a:ext cx="11143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Материалы онлайн вебинара будут размещены на сайте «Госзаказ Липецкой области»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http://goszakaz.ufin48.ru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разделе «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9901" y="2557792"/>
            <a:ext cx="11256580" cy="338788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9821232" y="3530763"/>
            <a:ext cx="1152292" cy="720969"/>
          </a:xfrm>
          <a:prstGeom prst="rect">
            <a:avLst/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2909455" y="1828800"/>
            <a:ext cx="6849796" cy="1781093"/>
          </a:xfrm>
          <a:prstGeom prst="straightConnector1">
            <a:avLst/>
          </a:prstGeom>
          <a:ln>
            <a:solidFill>
              <a:srgbClr val="88282F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93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3551"/>
            <a:ext cx="12192000" cy="80221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ДЛЯ НАПРАВЛЕНИЯ ИНФОРМАЦИИ О СОГЛАСОВАНИИ 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 КОНТРАКТА В КОНТРОЛЬНЫЙ ОРГАН В СФЕРЕ ЗАКУПОК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4271" y="815761"/>
            <a:ext cx="2511983" cy="1243948"/>
          </a:xfrm>
          <a:prstGeom prst="rect">
            <a:avLst/>
          </a:prstGeom>
          <a:solidFill>
            <a:srgbClr val="3D9573"/>
          </a:solidFill>
          <a:ln>
            <a:solidFill>
              <a:srgbClr val="3D9573"/>
            </a:solidFill>
          </a:ln>
          <a:scene3d>
            <a:camera prst="orthographicFront"/>
            <a:lightRig rig="threePt" dir="t"/>
          </a:scene3d>
          <a:sp3d prstMaterial="softEdge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: 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93 Закона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44-ФЗ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325091" y="814428"/>
            <a:ext cx="8728572" cy="1274179"/>
          </a:xfrm>
          <a:prstGeom prst="rect">
            <a:avLst/>
          </a:prstGeom>
          <a:noFill/>
          <a:ln w="12700">
            <a:solidFill>
              <a:srgbClr val="3D9573"/>
            </a:solidFill>
            <a:prstDash val="dash"/>
          </a:ln>
          <a:scene3d>
            <a:camera prst="orthographicFront"/>
            <a:lightRig rig="threePt" dir="t"/>
          </a:scene3d>
          <a:sp3d prstMaterial="soft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контракта с единственным поставщиком (подрядчиком, исполнителем)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по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согласованию с контрольным органом в сфере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закупок: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признания несостоявшимися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конкурса, аукциона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начальная (максимальная) цена контракта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превышает 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 млн. руб.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признания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несостоявшимся 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запроса предложений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начальная (максимальная) цена контракта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превышает 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тыс. руб.</a:t>
            </a: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2769794" y="1482935"/>
            <a:ext cx="499244" cy="0"/>
          </a:xfrm>
          <a:prstGeom prst="straightConnector1">
            <a:avLst/>
          </a:prstGeom>
          <a:ln w="28575">
            <a:solidFill>
              <a:srgbClr val="C53B45">
                <a:alpha val="71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620" y="2088607"/>
            <a:ext cx="1218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!!! В случае признания запроса котировок не состоявшимся, согласование с контрольным органом не требуется</a:t>
            </a:r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269038" y="2855775"/>
            <a:ext cx="8752896" cy="108991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 орган субъекта РФ - 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 </a:t>
            </a:r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269038" y="4332861"/>
            <a:ext cx="8752895" cy="107041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 орган в сфере закупок муниципального района, городского округа </a:t>
            </a:r>
            <a:r>
              <a:rPr lang="ru-RU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(список контрольных органов размещён на сайте «Госзаказ Липецкой области» в разделе «Паспорт контрактной системы в сфере закупок»)</a:t>
            </a:r>
            <a:endParaRPr lang="ru-RU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62544" y="2861919"/>
            <a:ext cx="2525238" cy="1090037"/>
          </a:xfrm>
          <a:prstGeom prst="rect">
            <a:avLst/>
          </a:prstGeom>
          <a:solidFill>
            <a:srgbClr val="3D9573"/>
          </a:solidFill>
          <a:ln>
            <a:solidFill>
              <a:srgbClr val="3D9573"/>
            </a:solidFill>
          </a:ln>
          <a:scene3d>
            <a:camera prst="orthographicFront"/>
            <a:lightRig rig="threePt" dir="t"/>
          </a:scene3d>
          <a:sp3d prstMaterial="softEdge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Согласовательный орган при осуществлении закупок для государственных нужд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94272" y="4369705"/>
            <a:ext cx="2493510" cy="1033567"/>
          </a:xfrm>
          <a:prstGeom prst="rect">
            <a:avLst/>
          </a:prstGeom>
          <a:solidFill>
            <a:srgbClr val="3D9573"/>
          </a:solidFill>
          <a:ln>
            <a:solidFill>
              <a:srgbClr val="3D9573"/>
            </a:solidFill>
          </a:ln>
          <a:scene3d>
            <a:camera prst="orthographicFront"/>
            <a:lightRig rig="threePt" dir="t"/>
          </a:scene3d>
          <a:sp3d prstMaterial="softEdge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Согласовательный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осуществлении закупок для муниципальных нужд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94272" y="5729312"/>
            <a:ext cx="2493510" cy="957815"/>
          </a:xfrm>
          <a:prstGeom prst="rect">
            <a:avLst/>
          </a:prstGeom>
          <a:solidFill>
            <a:srgbClr val="3D9573"/>
          </a:solidFill>
          <a:ln>
            <a:solidFill>
              <a:srgbClr val="3D9573"/>
            </a:solidFill>
          </a:ln>
          <a:scene3d>
            <a:camera prst="orthographicFront"/>
            <a:lightRig rig="threePt" dir="t"/>
          </a:scene3d>
          <a:sp3d prstMaterial="softEdge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Согласовательный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при осуществлении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 закрытом способом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269038" y="5735782"/>
            <a:ext cx="8818317" cy="95134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орган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исполнительной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 – 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УФАС </a:t>
            </a:r>
            <a:r>
              <a:rPr lang="ru-RU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Липецкой 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2769794" y="3391494"/>
            <a:ext cx="499244" cy="0"/>
          </a:xfrm>
          <a:prstGeom prst="straightConnector1">
            <a:avLst/>
          </a:prstGeom>
          <a:ln w="28575">
            <a:solidFill>
              <a:srgbClr val="C53B45">
                <a:alpha val="71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769794" y="4861319"/>
            <a:ext cx="499244" cy="0"/>
          </a:xfrm>
          <a:prstGeom prst="straightConnector1">
            <a:avLst/>
          </a:prstGeom>
          <a:ln w="28575">
            <a:solidFill>
              <a:srgbClr val="C53B45">
                <a:alpha val="71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769794" y="6206055"/>
            <a:ext cx="499244" cy="0"/>
          </a:xfrm>
          <a:prstGeom prst="straightConnector1">
            <a:avLst/>
          </a:prstGeom>
          <a:ln w="28575">
            <a:solidFill>
              <a:srgbClr val="C53B45">
                <a:alpha val="71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072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56717" y="4014"/>
            <a:ext cx="7878568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РЕЕСТР МУНИЦИПАЛЬНЫХ </a:t>
            </a:r>
            <a:r>
              <a:rPr lang="ru-RU" alt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КОНТРОЛЬНЫХ 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ОРГАНОВ</a:t>
            </a:r>
            <a:r>
              <a:rPr kumimoji="0" lang="ru-RU" alt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СФЕРЕ ЗАКУПОК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467391"/>
              </p:ext>
            </p:extLst>
          </p:nvPr>
        </p:nvGraphicFramePr>
        <p:xfrm>
          <a:off x="0" y="454346"/>
          <a:ext cx="12192000" cy="637489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36732">
                  <a:extLst>
                    <a:ext uri="{9D8B030D-6E8A-4147-A177-3AD203B41FA5}">
                      <a16:colId xmlns:a16="http://schemas.microsoft.com/office/drawing/2014/main" val="1720808616"/>
                    </a:ext>
                  </a:extLst>
                </a:gridCol>
                <a:gridCol w="2223341">
                  <a:extLst>
                    <a:ext uri="{9D8B030D-6E8A-4147-A177-3AD203B41FA5}">
                      <a16:colId xmlns:a16="http://schemas.microsoft.com/office/drawing/2014/main" val="3235547906"/>
                    </a:ext>
                  </a:extLst>
                </a:gridCol>
                <a:gridCol w="7749309">
                  <a:extLst>
                    <a:ext uri="{9D8B030D-6E8A-4147-A177-3AD203B41FA5}">
                      <a16:colId xmlns:a16="http://schemas.microsoft.com/office/drawing/2014/main" val="2774599418"/>
                    </a:ext>
                  </a:extLst>
                </a:gridCol>
                <a:gridCol w="1782618">
                  <a:extLst>
                    <a:ext uri="{9D8B030D-6E8A-4147-A177-3AD203B41FA5}">
                      <a16:colId xmlns:a16="http://schemas.microsoft.com/office/drawing/2014/main" val="10412644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№ п/п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Наименование муниципального образования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Наименование контрольного органа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Контактный телефон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36341"/>
                  </a:ext>
                </a:extLst>
              </a:tr>
              <a:tr h="3437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г. Липецк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Отдел  контроля в сфере закупок контрольно-ревизионного управления Департамента финансов администрации города Липецка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(4742) 23-91-12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116434"/>
                  </a:ext>
                </a:extLst>
              </a:tr>
              <a:tr h="24426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г. Елец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Управление финансов администрации городского округа город Елец Липецкой области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(47467) 2-33-98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7022404"/>
                  </a:ext>
                </a:extLst>
              </a:tr>
              <a:tr h="27475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Воловский район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Отдел экономики и инвестиций администрации Воловского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(47473) 2-15-85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2197307"/>
                  </a:ext>
                </a:extLst>
              </a:tr>
              <a:tr h="26785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Грязинский район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Управление экономики, контроля и регулирования закупок администрации Грязинского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(47461) 2-13-93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31740289"/>
                  </a:ext>
                </a:extLst>
              </a:tr>
              <a:tr h="26138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Данковский район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Отдел экономики администрации Данковского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(47465) 6-67-49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83418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Добринский район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Отдел регулирования закупок комитета экономики и инвестиционной деятельности администрации Добринского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(47462) </a:t>
                      </a:r>
                      <a:r>
                        <a:rPr lang="ru-RU" sz="1200" dirty="0" smtClean="0">
                          <a:effectLst/>
                        </a:rPr>
                        <a:t>2-12-38,</a:t>
                      </a:r>
                      <a:r>
                        <a:rPr lang="ru-RU" sz="1100" baseline="0" dirty="0" smtClean="0">
                          <a:effectLst/>
                        </a:rPr>
                        <a:t> </a:t>
                      </a:r>
                      <a:r>
                        <a:rPr lang="ru-RU" sz="1200" dirty="0" smtClean="0">
                          <a:effectLst/>
                        </a:rPr>
                        <a:t>2-11-86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11513323"/>
                  </a:ext>
                </a:extLst>
              </a:tr>
              <a:tr h="25143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7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Добровский район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Отдел сельского хозяйства и развития кооперации администрации Добровского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(47463) 2-21-06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15586270"/>
                  </a:ext>
                </a:extLst>
              </a:tr>
              <a:tr h="31886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Долгоруковский район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Отдел экономики, инвестиций и потребительского рынка администрации Долгоруковского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муниципального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(47468) 2-21-44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45944646"/>
                  </a:ext>
                </a:extLst>
              </a:tr>
              <a:tr h="24944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Елецкий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Отдел по контролю в сфере закупок в комитете экономики администрации Елецкого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(47467) 6-06-43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6065111"/>
                  </a:ext>
                </a:extLst>
              </a:tr>
              <a:tr h="2337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Задонский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Комитет экономики и имущественных отношений администрации Задонского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(47471) 2-14-43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54929995"/>
                  </a:ext>
                </a:extLst>
              </a:tr>
              <a:tr h="33811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Измалковский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Отдел экономики, муниципальных закупок и сферы услуг администрации Измалковского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(47478) 2-18-81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12287508"/>
                  </a:ext>
                </a:extLst>
              </a:tr>
              <a:tr h="25184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Краснинский район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Отдел финансов администрации Краснинского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(47469) 2-04-25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25303376"/>
                  </a:ext>
                </a:extLst>
              </a:tr>
              <a:tr h="22691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13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Лебедянский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Отдел финансов и налогово - бюджетной политики администрации Лебедянского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(47466) </a:t>
                      </a:r>
                      <a:r>
                        <a:rPr lang="ru-RU" sz="1200" dirty="0" smtClean="0">
                          <a:effectLst/>
                        </a:rPr>
                        <a:t>5-25-44</a:t>
                      </a: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34052689"/>
                  </a:ext>
                </a:extLst>
              </a:tr>
              <a:tr h="18349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14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Лев-Толстовский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Отдел финансов администрации Лев-Толстовского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(47464) 2-22-70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62779906"/>
                  </a:ext>
                </a:extLst>
              </a:tr>
              <a:tr h="24168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Липецкий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Комитет финансов администрации Липецкого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(4742) 79-73-96</a:t>
                      </a:r>
                      <a:r>
                        <a:rPr lang="ru-RU" sz="1200" dirty="0" smtClean="0">
                          <a:effectLst/>
                        </a:rPr>
                        <a:t>, </a:t>
                      </a:r>
                      <a:r>
                        <a:rPr lang="ru-RU" sz="1200" dirty="0">
                          <a:effectLst/>
                        </a:rPr>
                        <a:t>36-85-44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00935381"/>
                  </a:ext>
                </a:extLst>
              </a:tr>
              <a:tr h="25369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16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Становлянский район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Отдел экономики, инвестиционной деятельности и муниципальных закупок администрации Становлянского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(47476) 2-17-05,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2-10-82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8514372"/>
                  </a:ext>
                </a:extLst>
              </a:tr>
              <a:tr h="25979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17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Тербунский район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Отдел экономики и муниципальных закупок администрации Тербунского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(47474) 2-10-68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5678783"/>
                  </a:ext>
                </a:extLst>
              </a:tr>
              <a:tr h="22168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18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Усманский район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Комитет по экономике и прогнозированию администрации Усманского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(47472) 2-12-41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7675544"/>
                  </a:ext>
                </a:extLst>
              </a:tr>
              <a:tr h="25610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19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Хлевенский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Отдел экономики  и развития малого бизнеса администрации Хлевенского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(47477) 2-11-84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2865371"/>
                  </a:ext>
                </a:extLst>
              </a:tr>
              <a:tr h="22613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Чаплыгинский район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Комитет по финансам администрации Чаплыгинского муниципального района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(47475) 2-14-36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2674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864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83704" y="103518"/>
            <a:ext cx="11982605" cy="49444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ОБРАЩЕНИЯ О СОГЛАСОВАНИИ ЗАКЛЮЧЕНИЯ </a:t>
            </a: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</a:t>
            </a:r>
            <a:b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ПРИЛАГАЕМЫЕ К НЕМУ ДОКУМЕНТЫ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Выноска со стрелкой вправо 19"/>
          <p:cNvSpPr/>
          <p:nvPr/>
        </p:nvSpPr>
        <p:spPr>
          <a:xfrm>
            <a:off x="83705" y="714683"/>
            <a:ext cx="2355273" cy="997528"/>
          </a:xfrm>
          <a:prstGeom prst="rightArrowCallout">
            <a:avLst>
              <a:gd name="adj1" fmla="val 25365"/>
              <a:gd name="adj2" fmla="val 28886"/>
              <a:gd name="adj3" fmla="val 39267"/>
              <a:gd name="adj4" fmla="val 74145"/>
            </a:avLst>
          </a:prstGeom>
          <a:solidFill>
            <a:schemeClr val="bg2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направления обращения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522683" y="714683"/>
            <a:ext cx="9279676" cy="997528"/>
          </a:xfrm>
          <a:prstGeom prst="roundRect">
            <a:avLst/>
          </a:prstGeom>
          <a:solidFill>
            <a:schemeClr val="bg2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через 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пять рабочих дней с 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даты размещения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ЕИС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протокола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содержащего информацию о признании определения поставщика (подрядчика, исполнителя)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несостоявшимся (ч. 6 ст. 93 Закона № 44-ФЗ)</a:t>
            </a:r>
          </a:p>
        </p:txBody>
      </p:sp>
      <p:sp>
        <p:nvSpPr>
          <p:cNvPr id="7" name="Выноска со стрелкой вправо 6"/>
          <p:cNvSpPr/>
          <p:nvPr/>
        </p:nvSpPr>
        <p:spPr>
          <a:xfrm>
            <a:off x="83704" y="2413761"/>
            <a:ext cx="2355273" cy="997528"/>
          </a:xfrm>
          <a:prstGeom prst="rightArrowCallout">
            <a:avLst>
              <a:gd name="adj1" fmla="val 25365"/>
              <a:gd name="adj2" fmla="val 28886"/>
              <a:gd name="adj3" fmla="val 39267"/>
              <a:gd name="adj4" fmla="val 74145"/>
            </a:avLst>
          </a:prstGeom>
          <a:solidFill>
            <a:schemeClr val="bg2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прилагаемые к обращению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22683" y="2129742"/>
            <a:ext cx="9279676" cy="1565566"/>
          </a:xfrm>
          <a:prstGeom prst="roundRect">
            <a:avLst/>
          </a:prstGeom>
          <a:solidFill>
            <a:schemeClr val="bg2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окументация о закупке или её копия (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п.п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«в» п. 7 Правил)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протоколы или их копии, составленные при определении поставщика (подрядчика, исполнителя)</a:t>
            </a: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п.п</a:t>
            </a: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«г» </a:t>
            </a: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7 Правил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или их копии, поданные на участие в закупке (при наличии таких заявок), либо их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п.п</a:t>
            </a: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«д» </a:t>
            </a: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7 Правил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" y="4034760"/>
            <a:ext cx="121843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!!! До 01.01.2022 обращение о согласовании заключения контракта с единственным поставщиком (подрядчиком, исполнителем) направляется в управление 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 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использованием системы электронного документооборота администрации Липецкой области 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«Дело»</a:t>
            </a:r>
          </a:p>
          <a:p>
            <a:pPr algn="just"/>
            <a:endPara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!!! С 01.01.2022 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о согласовании заключения контракта с единственным поставщиком (подрядчиком, исполнителем) 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направляется в контрольный орган с использованием ЕИС</a:t>
            </a:r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60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49444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ОБРАЩЕНИЯ В КОНТРОЛЬНЫЙ ОРГАН О СОГЛАСОВАНИИ ЗАКЛЮЧЕНИЯ КОНТРАКТА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 rotWithShape="1">
          <a:blip r:embed="rId2"/>
          <a:srcRect t="2954"/>
          <a:stretch/>
        </p:blipFill>
        <p:spPr>
          <a:xfrm>
            <a:off x="461056" y="892575"/>
            <a:ext cx="10972800" cy="5375597"/>
          </a:xfrm>
          <a:prstGeom prst="rect">
            <a:avLst/>
          </a:prstGeom>
        </p:spPr>
      </p:pic>
      <p:sp>
        <p:nvSpPr>
          <p:cNvPr id="28" name="Скругленный прямоугольник 27"/>
          <p:cNvSpPr/>
          <p:nvPr/>
        </p:nvSpPr>
        <p:spPr>
          <a:xfrm>
            <a:off x="110836" y="383763"/>
            <a:ext cx="11813309" cy="49444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обращения предусмотрена Правилами, утвержденными постановлением Правительства РФ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30.06.2020 №961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– Правила)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 flipH="1" flipV="1">
            <a:off x="3711794" y="946653"/>
            <a:ext cx="2023226" cy="960581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225309" y="1589557"/>
            <a:ext cx="3048000" cy="76090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6306532" y="2350462"/>
            <a:ext cx="232813" cy="23139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096000" y="4664364"/>
            <a:ext cx="5255491" cy="830997"/>
          </a:xfrm>
          <a:prstGeom prst="rect">
            <a:avLst/>
          </a:prstGeom>
          <a:noFill/>
          <a:ln>
            <a:solidFill>
              <a:srgbClr val="BE201C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кода указан в </a:t>
            </a:r>
            <a:r>
              <a:rPr lang="ru-RU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п.п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«д» п. 5 Правил в зависимости от выбора способа определения поставщика (подрядчика, исполнителя)</a:t>
            </a: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0836" y="6206706"/>
            <a:ext cx="119460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Форма является обязательной к применению. В случае направления обращения в контрольный орган не по установленной форме, обращение рассмотрено не будет.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43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" y="34323"/>
            <a:ext cx="12192000" cy="94473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ИЗМЕНЕНИЙ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СОГЛАСОВАНИЯ ЗАКЛЮЧЕНИЯ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КОНТРОЛЬНЫМ ОРГАНОМ В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СФЕРЕ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ЗАКУПОК, ВСТУПАЮЩИХ В СИЛУ С 01.01.2022</a:t>
            </a:r>
            <a:endParaRPr lang="ru-RU" sz="1800" dirty="0">
              <a:solidFill>
                <a:srgbClr val="88282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69235" y="979055"/>
            <a:ext cx="11668759" cy="102729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формирует обращение о согласовании заключения контракта </a:t>
            </a:r>
          </a:p>
          <a:p>
            <a:pPr lvl="0"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направляет его в контрольный орган </a:t>
            </a:r>
          </a:p>
          <a:p>
            <a:pPr lvl="0" algn="ctr"/>
            <a:r>
              <a:rPr lang="ru-RU" sz="2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с использованием ЕИС </a:t>
            </a:r>
            <a:endParaRPr lang="ru-RU" sz="2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9233" y="2366435"/>
            <a:ext cx="11668759" cy="54791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направляется автоматически, не позднее одного часа с момента его подписания ЭЦП</a:t>
            </a: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9233" y="3451720"/>
            <a:ext cx="11668759" cy="151426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Если заказчиком получено уведомление от контрольного органа о выявленном несоответствии в обращении, то информация и документы, которые явились основанием для направления такого уведомления, направляются в контрольный орган</a:t>
            </a:r>
          </a:p>
          <a:p>
            <a:pPr lvl="0"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 использования ЕИС </a:t>
            </a:r>
            <a:endParaRPr lang="ru-RU" sz="2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9233" y="5397567"/>
            <a:ext cx="11668759" cy="121567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 орган направляет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заказчику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решение, предписание (в случае его выдачи) </a:t>
            </a:r>
          </a:p>
          <a:p>
            <a:pPr lvl="0" algn="ctr"/>
            <a:r>
              <a:rPr lang="ru-RU" sz="2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с использованием ЕИС</a:t>
            </a:r>
            <a:endParaRPr lang="ru-RU" sz="2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37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8047080" y="635845"/>
            <a:ext cx="4048517" cy="24946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бращение сформировано не по форме, предусмотренной Правилами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представлена информация, которая должна содержаться в обращении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представлены документы, прилагаемые к обращению (</a:t>
            </a:r>
            <a:r>
              <a:rPr lang="ru-RU" sz="16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п.п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«д» п. 10 Правил)</a:t>
            </a: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49444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ВЗАИМОДЕЙСТВИЯ ЗАКАЗЧИКА И КОНТРОЛЬНОГО ОРГАНА В ХОДЕ СОГЛАСОВАНИЯ ЗАКЛЮЧЕНИЯ КОНТРАКТА (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1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603679" y="695205"/>
            <a:ext cx="4335173" cy="12223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 орган не рассматривает обращение и в течение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рабочих дней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заказчику уведомление о несоответствии обращения в случаях если: 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603679" y="2487160"/>
            <a:ext cx="4314655" cy="20507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не позднее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рабочих дней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устраняет несоответствия и направляет в контрольный орган информацию и документы, которые явились основанием для направления уведомления о несоответствии (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п.п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«е» п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10 Правил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4507" y="4591927"/>
            <a:ext cx="119610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В случае если Заказчик не устранит выявленные несоответствия и не представит в контрольный орган соответствующие информацию и документы, обращение не будет рассмотрено, следовательно </a:t>
            </a:r>
            <a:r>
              <a:rPr lang="ru-RU" sz="2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 не может быть заключен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15455" y="5829743"/>
            <a:ext cx="11961090" cy="931719"/>
          </a:xfrm>
          <a:prstGeom prst="round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Обращение, направленное в контрольный орган в чью компетенцию не входит рассмотрение данного обращения,                               в течение 2 рабочих дней перенаправляется данным контрольным органом в орган, к компетенции которого относится рассмотрение поступившего обращения (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п.п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«г» п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10 Правил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34507" y="647109"/>
            <a:ext cx="2626448" cy="10219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направляет обращение о согласовании заключения контракта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Штриховая стрелка вправо 16"/>
          <p:cNvSpPr/>
          <p:nvPr/>
        </p:nvSpPr>
        <p:spPr>
          <a:xfrm rot="16200000">
            <a:off x="5482689" y="2036597"/>
            <a:ext cx="664372" cy="517237"/>
          </a:xfrm>
          <a:prstGeom prst="striped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Штриховая стрелка вправо 17"/>
          <p:cNvSpPr/>
          <p:nvPr/>
        </p:nvSpPr>
        <p:spPr>
          <a:xfrm>
            <a:off x="2615200" y="899441"/>
            <a:ext cx="664372" cy="517237"/>
          </a:xfrm>
          <a:prstGeom prst="striped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31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0" y="116812"/>
            <a:ext cx="12192000" cy="49444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ВЗАИМОДЕЙСТВИЯ ЗАКАЗЧИКА И КОНТРОЛЬНОГО ОРГАНА В ХОДЕ СОГЛАСОВАНИЯ ЗАКЛЮЧЕНИЯ КОНТРАКТА </a:t>
            </a: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2</a:t>
            </a: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665125868"/>
              </p:ext>
            </p:extLst>
          </p:nvPr>
        </p:nvGraphicFramePr>
        <p:xfrm>
          <a:off x="83125" y="788908"/>
          <a:ext cx="12007275" cy="5611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280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295563" y="71829"/>
            <a:ext cx="12192000" cy="49444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ОТКАЗА В СОГЛАСОВАНИИ ЗАКЛЮЧЕНИЯ КОНТРАКТА 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73892" y="629072"/>
            <a:ext cx="12025742" cy="64539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 орган принимает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об отказе в согласовании заключения контракта </a:t>
            </a:r>
            <a:endPara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выявления при проведении внеплановой проверки: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3892" y="1488694"/>
            <a:ext cx="12025742" cy="41811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неверного выбора способа определения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поставщика (подрядчика, исполнителя)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3892" y="2121040"/>
            <a:ext cx="12025742" cy="44955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описания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 закупки,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влекущего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ограничение количества участников закупки 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3892" y="2784827"/>
            <a:ext cx="12025742" cy="46942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установления требований к участникам закупки с нарушением норм Закона № 44-ФЗ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892" y="3468481"/>
            <a:ext cx="12025742" cy="43891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сокращения срока подачи заявок на участие в закупке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892" y="4121628"/>
            <a:ext cx="12025742" cy="78130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отклонения заявки на участие в закупке, признания заявки на участие в закупке не соответствующими требованиям извещения об осуществлении закупки и документации о закупке, отказ в допуске к участию в определении поставщика (подрядчика, исполнителя) с нарушением норм Закона № 44-ФЗ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3892" y="5112742"/>
            <a:ext cx="12025742" cy="56739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несоответствия заявки на участие в закупке, поданной единственным поставщиком (подрядчиком, исполнителем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требованиям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извещения об осуществлении закупки и документации о закупке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3892" y="5889941"/>
            <a:ext cx="12025742" cy="8216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несоответствия единственного поставщика (подрядчика, исполнителя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требованиям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установленным в извещении об осуществлении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 и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 о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закупке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частью 1, частями 1.1, 2 и 2.1 (при наличии таких требований) статьи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Закона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44-ФЗ</a:t>
            </a:r>
            <a:endParaRPr lang="ru-RU" sz="1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07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44129</TotalTime>
  <Words>2392</Words>
  <Application>Microsoft Office PowerPoint</Application>
  <PresentationFormat>Широкоэкранный</PresentationFormat>
  <Paragraphs>286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Arial</vt:lpstr>
      <vt:lpstr>Arial Narrow</vt:lpstr>
      <vt:lpstr>Calibri</vt:lpstr>
      <vt:lpstr>Calibri Light</vt:lpstr>
      <vt:lpstr>Century Gothic</vt:lpstr>
      <vt:lpstr>Questrial</vt:lpstr>
      <vt:lpstr>Times New Roman</vt:lpstr>
      <vt:lpstr>Wingdings</vt:lpstr>
      <vt:lpstr>1_Тема Office</vt:lpstr>
      <vt:lpstr>Тема Office</vt:lpstr>
      <vt:lpstr>Презентация PowerPoint</vt:lpstr>
      <vt:lpstr>ОСНОВАНИЯ ДЛЯ НАПРАВЛЕНИЯ ИНФОРМАЦИИ О СОГЛАСОВАНИИ  ЗАКЛЮЧЕНИЯ КОНТРАКТА В КОНТРОЛЬНЫЙ ОРГАН В СФЕРЕ ЗАКУПОК</vt:lpstr>
      <vt:lpstr>Презентация PowerPoint</vt:lpstr>
      <vt:lpstr>СРОК НАПРАВЛЕНИЯ ОБРАЩЕНИЯ О СОГЛАСОВАНИИ ЗАКЛЮЧЕНИЯ КОНТРАКТА  И ПРИЛАГАЕМЫЕ К НЕМУ ДОКУМЕНТЫ</vt:lpstr>
      <vt:lpstr>ФОРМА ОБРАЩЕНИЯ В КОНТРОЛЬНЫЙ ОРГАН О СОГЛАСОВАНИИ ЗАКЛЮЧЕНИЯ КОНТРАКТА</vt:lpstr>
      <vt:lpstr>ОБЗОР ИЗМЕНЕНИЙ В ПОРЯДОК СОГЛАСОВАНИЯ ЗАКЛЮЧЕНИЯ КОНТРАКТА С КОНТРОЛЬНЫМ ОРГАНОМ В СФЕРЕ ЗАКУПОК, ВСТУПАЮЩИХ В СИЛУ С 01.01.2022</vt:lpstr>
      <vt:lpstr>АЛГОРИТМ ВЗАИМОДЕЙСТВИЯ ЗАКАЗЧИКА И КОНТРОЛЬНОГО ОРГАНА В ХОДЕ СОГЛАСОВАНИЯ ЗАКЛЮЧЕНИЯ КОНТРАКТА (часть 1)</vt:lpstr>
      <vt:lpstr>АЛГОРИТМ ВЗАИМОДЕЙСТВИЯ ЗАКАЗЧИКА И КОНТРОЛЬНОГО ОРГАНА В ХОДЕ СОГЛАСОВАНИЯ ЗАКЛЮЧЕНИЯ КОНТРАКТА (часть 2)</vt:lpstr>
      <vt:lpstr>СЛУЧАИ ОТКАЗА В СОГЛАСОВАНИИ ЗАКЛЮЧЕНИЯ КОНТРАКТА </vt:lpstr>
      <vt:lpstr>ДЕЙСТВИЯ ЗАКАЗЧИКА ПРИ ПОЛУЧЕНИИ РЕШЕНИЙ О СОГЛАСОВАНИИ</vt:lpstr>
      <vt:lpstr>АЛГОРИТМ ЗАКЛЮЧЕНИЯ КОНТРАКТА </vt:lpstr>
      <vt:lpstr>    СХЕМА ВЗАИМОДЕЙСТВИЕ ЗАКАЗЧИКА И КОНТРОЛЬНОГО ОРГАНА ПРИ НАПРАВЛЕНИИ ОБРАЩЕНИЯ О СОГЛАСОВАНИИ ЗАКЛЮЧЕНИЯ КОНТРАКТА С УЧЕТОМ ВСЕХ ТРЕБОВАНИЙ (Схема 1)</vt:lpstr>
      <vt:lpstr>    СХЕМА ВЗАИМОДЕЙСТВИЕ ЗАКАЗЧИКА И КОНТРОЛЬНОГО ОРГАНА ПРИ НАПРАВЛЕНИИ ОБРАЩЕНИЯ О СОГЛАСОВАНИИ ЗАКЛЮЧЕНИЯ КОНТРАКТА С НАРУШЕНИЕМ ТРЕБОВАНИЙ (Схема 2)</vt:lpstr>
      <vt:lpstr>    СХЕМА ВЗАИМОДЕЙСТВИЕ ЗАКАЗЧИКА И КОНТРОЛЬНОГО ОРГАНА ПРИ НАПРАВЛЕНИИ ОБРАЩЕНИЯ О СОГЛАСОВАНИИ ЗАКЛЮЧЕНИЯ КОНТРАКТА И ПОЛУЧЕНИИ ЗАКАЗЧИКОМ ОТКАЗА В СОГЛАСОВАНИИ (Схема 3)</vt:lpstr>
      <vt:lpstr>АДМИНИСТРАТИВНАЯ ОТВЕТСТВЕННОСТЬ ЗА НАРУШЕНИЕ ПОРЯДКА  СОГЛАСОВАНИЯ ЗАКЛЮЧЕНИЯ КОНТРАКТА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</dc:creator>
  <cp:lastModifiedBy>C</cp:lastModifiedBy>
  <cp:revision>1124</cp:revision>
  <cp:lastPrinted>2021-11-08T07:34:52Z</cp:lastPrinted>
  <dcterms:created xsi:type="dcterms:W3CDTF">2018-01-21T18:20:29Z</dcterms:created>
  <dcterms:modified xsi:type="dcterms:W3CDTF">2021-11-08T07:41:47Z</dcterms:modified>
</cp:coreProperties>
</file>