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2"/>
  </p:notesMasterIdLst>
  <p:sldIdLst>
    <p:sldId id="674" r:id="rId2"/>
    <p:sldId id="776" r:id="rId3"/>
    <p:sldId id="701" r:id="rId4"/>
    <p:sldId id="722" r:id="rId5"/>
    <p:sldId id="723" r:id="rId6"/>
    <p:sldId id="724" r:id="rId7"/>
    <p:sldId id="725" r:id="rId8"/>
    <p:sldId id="768" r:id="rId9"/>
    <p:sldId id="734" r:id="rId10"/>
    <p:sldId id="733" r:id="rId11"/>
    <p:sldId id="726" r:id="rId12"/>
    <p:sldId id="767" r:id="rId13"/>
    <p:sldId id="730" r:id="rId14"/>
    <p:sldId id="728" r:id="rId15"/>
    <p:sldId id="727" r:id="rId16"/>
    <p:sldId id="764" r:id="rId17"/>
    <p:sldId id="763" r:id="rId18"/>
    <p:sldId id="777" r:id="rId19"/>
    <p:sldId id="775" r:id="rId20"/>
    <p:sldId id="761" r:id="rId21"/>
    <p:sldId id="771" r:id="rId22"/>
    <p:sldId id="758" r:id="rId23"/>
    <p:sldId id="757" r:id="rId24"/>
    <p:sldId id="756" r:id="rId25"/>
    <p:sldId id="755" r:id="rId26"/>
    <p:sldId id="754" r:id="rId27"/>
    <p:sldId id="750" r:id="rId28"/>
    <p:sldId id="749" r:id="rId29"/>
    <p:sldId id="748" r:id="rId30"/>
    <p:sldId id="778" r:id="rId31"/>
  </p:sldIdLst>
  <p:sldSz cx="12192000" cy="6858000"/>
  <p:notesSz cx="6797675" cy="9926638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Gotham Pro" panose="02000503040000020004" charset="0"/>
      <p:regular r:id="rId37"/>
      <p:bold r:id="rId38"/>
      <p:italic r:id="rId39"/>
      <p:boldItalic r:id="rId40"/>
    </p:embeddedFont>
    <p:embeddedFont>
      <p:font typeface="Arial Narrow" panose="020B060602020203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1101340003" initials="u" lastIdx="12" clrIdx="0">
    <p:extLst>
      <p:ext uri="{19B8F6BF-5375-455C-9EA6-DF929625EA0E}">
        <p15:presenceInfo xmlns:p15="http://schemas.microsoft.com/office/powerpoint/2012/main" userId="S-1-5-21-2620186229-1775798737-774309085-34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3333"/>
    <a:srgbClr val="F9F9F9"/>
    <a:srgbClr val="F3B73F"/>
    <a:srgbClr val="FFA015"/>
    <a:srgbClr val="F24336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4E349-AA36-49CA-B59A-8FBE5518D32F}" v="634" dt="2020-08-24T17:53:52.758"/>
    <p1510:client id="{438AD067-FBB6-4D1B-A0C0-DF5038D15619}" v="169" dt="2020-08-24T18:32:06.707"/>
    <p1510:client id="{654596A6-F890-4979-8C60-3CBABC1BACF5}" v="1109" dt="2020-08-24T18:17:55.533"/>
    <p1510:client id="{9C133B57-0973-4365-A78B-9EC30297684E}" v="8" dt="2020-08-24T18:19:00.738"/>
    <p1510:client id="{B691F073-FFAB-4AC9-9888-D0867AE81F4F}" v="542" dt="2020-08-24T18:29:34.8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0" autoAdjust="0"/>
    <p:restoredTop sz="94660" autoAdjust="0"/>
  </p:normalViewPr>
  <p:slideViewPr>
    <p:cSldViewPr snapToGrid="0">
      <p:cViewPr varScale="1">
        <p:scale>
          <a:sx n="112" d="100"/>
          <a:sy n="112" d="100"/>
        </p:scale>
        <p:origin x="22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77BC67-5CC0-4825-8087-219931EF98F5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BA796E-7212-49CF-ADEF-A9B0C04EE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1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ru-RU" noProof="0" dirty="0"/>
              <a:t>Рис.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447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  <a:custGeom>
            <a:avLst/>
            <a:gdLst>
              <a:gd name="connsiteX0" fmla="*/ 267462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4183383 h 6857999"/>
              <a:gd name="connsiteX3" fmla="*/ 9517384 w 12192000"/>
              <a:gd name="connsiteY3" fmla="*/ 6857999 h 6857999"/>
              <a:gd name="connsiteX4" fmla="*/ 0 w 12192000"/>
              <a:gd name="connsiteY4" fmla="*/ 6857999 h 6857999"/>
              <a:gd name="connsiteX5" fmla="*/ 0 w 12192000"/>
              <a:gd name="connsiteY5" fmla="*/ 26746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7999">
                <a:moveTo>
                  <a:pt x="2674620" y="0"/>
                </a:moveTo>
                <a:lnTo>
                  <a:pt x="12192000" y="0"/>
                </a:lnTo>
                <a:lnTo>
                  <a:pt x="12192000" y="4183383"/>
                </a:lnTo>
                <a:lnTo>
                  <a:pt x="9517384" y="6857999"/>
                </a:lnTo>
                <a:lnTo>
                  <a:pt x="0" y="6857999"/>
                </a:lnTo>
                <a:lnTo>
                  <a:pt x="0" y="2674620"/>
                </a:ln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660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04781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 flipH="1">
            <a:off x="11536363" y="6389688"/>
            <a:ext cx="392112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8655BC7-CADA-4A1A-ACEE-E2097F1D08BB}" type="slidenum">
              <a:rPr lang="id-ID" b="0" smtClean="0">
                <a:latin typeface="Montserrat Semi Bold" panose="00000700000000000000" pitchFamily="50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b="0" dirty="0">
              <a:latin typeface="Montserrat Semi Bold" panose="00000700000000000000" pitchFamily="50" charset="0"/>
            </a:endParaRP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57993" y="769302"/>
            <a:ext cx="2624462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57993" y="3539452"/>
            <a:ext cx="2624462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528146" y="769301"/>
            <a:ext cx="2624459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528144" y="3539452"/>
            <a:ext cx="2624461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0315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A5B6B-15C3-48F0-B18F-80911D395626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E3FDF-0CD2-4177-9DE7-78382F4DD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9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235765" y="1837360"/>
            <a:ext cx="6882539" cy="2323974"/>
          </a:xfrm>
          <a:custGeom>
            <a:avLst/>
            <a:gdLst>
              <a:gd name="connsiteX0" fmla="*/ 0 w 6882539"/>
              <a:gd name="connsiteY0" fmla="*/ 0 h 2323974"/>
              <a:gd name="connsiteX1" fmla="*/ 6882539 w 6882539"/>
              <a:gd name="connsiteY1" fmla="*/ 0 h 2323974"/>
              <a:gd name="connsiteX2" fmla="*/ 6882539 w 6882539"/>
              <a:gd name="connsiteY2" fmla="*/ 2323974 h 2323974"/>
              <a:gd name="connsiteX3" fmla="*/ 0 w 6882539"/>
              <a:gd name="connsiteY3" fmla="*/ 2323974 h 232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2539" h="2323974">
                <a:moveTo>
                  <a:pt x="0" y="0"/>
                </a:moveTo>
                <a:lnTo>
                  <a:pt x="6882539" y="0"/>
                </a:lnTo>
                <a:lnTo>
                  <a:pt x="6882539" y="2323974"/>
                </a:lnTo>
                <a:lnTo>
                  <a:pt x="0" y="23239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341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8795" y="-4973"/>
            <a:ext cx="12200794" cy="4861390"/>
          </a:xfrm>
          <a:custGeom>
            <a:avLst/>
            <a:gdLst>
              <a:gd name="connsiteX0" fmla="*/ 0 w 12200794"/>
              <a:gd name="connsiteY0" fmla="*/ 0 h 4861390"/>
              <a:gd name="connsiteX1" fmla="*/ 12200794 w 12200794"/>
              <a:gd name="connsiteY1" fmla="*/ 0 h 4861390"/>
              <a:gd name="connsiteX2" fmla="*/ 12200794 w 12200794"/>
              <a:gd name="connsiteY2" fmla="*/ 3450615 h 4861390"/>
              <a:gd name="connsiteX3" fmla="*/ 6100397 w 12200794"/>
              <a:gd name="connsiteY3" fmla="*/ 4861390 h 4861390"/>
              <a:gd name="connsiteX4" fmla="*/ 0 w 12200794"/>
              <a:gd name="connsiteY4" fmla="*/ 3450615 h 486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794" h="4861390">
                <a:moveTo>
                  <a:pt x="0" y="0"/>
                </a:moveTo>
                <a:lnTo>
                  <a:pt x="12200794" y="0"/>
                </a:lnTo>
                <a:lnTo>
                  <a:pt x="12200794" y="3450615"/>
                </a:lnTo>
                <a:lnTo>
                  <a:pt x="6100397" y="4861390"/>
                </a:lnTo>
                <a:lnTo>
                  <a:pt x="0" y="345061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6353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004096" y="3548269"/>
            <a:ext cx="7231951" cy="2521226"/>
          </a:xfrm>
          <a:custGeom>
            <a:avLst/>
            <a:gdLst>
              <a:gd name="connsiteX0" fmla="*/ 0 w 7231951"/>
              <a:gd name="connsiteY0" fmla="*/ 0 h 2521226"/>
              <a:gd name="connsiteX1" fmla="*/ 7231951 w 7231951"/>
              <a:gd name="connsiteY1" fmla="*/ 0 h 2521226"/>
              <a:gd name="connsiteX2" fmla="*/ 7231951 w 7231951"/>
              <a:gd name="connsiteY2" fmla="*/ 2521226 h 2521226"/>
              <a:gd name="connsiteX3" fmla="*/ 0 w 7231951"/>
              <a:gd name="connsiteY3" fmla="*/ 2521226 h 25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1951" h="2521226">
                <a:moveTo>
                  <a:pt x="0" y="0"/>
                </a:moveTo>
                <a:lnTo>
                  <a:pt x="7231951" y="0"/>
                </a:lnTo>
                <a:lnTo>
                  <a:pt x="7231951" y="2521226"/>
                </a:lnTo>
                <a:lnTo>
                  <a:pt x="0" y="2521226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5422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1605" y="-741419"/>
            <a:ext cx="7161847" cy="7370830"/>
          </a:xfrm>
          <a:custGeom>
            <a:avLst/>
            <a:gdLst>
              <a:gd name="connsiteX0" fmla="*/ 2787816 w 7161847"/>
              <a:gd name="connsiteY0" fmla="*/ 7152549 h 7370830"/>
              <a:gd name="connsiteX1" fmla="*/ 2787817 w 7161847"/>
              <a:gd name="connsiteY1" fmla="*/ 7152549 h 7370830"/>
              <a:gd name="connsiteX2" fmla="*/ 2787816 w 7161847"/>
              <a:gd name="connsiteY2" fmla="*/ 7152550 h 7370830"/>
              <a:gd name="connsiteX3" fmla="*/ 1391706 w 7161847"/>
              <a:gd name="connsiteY3" fmla="*/ 6138863 h 7370830"/>
              <a:gd name="connsiteX4" fmla="*/ 1391707 w 7161847"/>
              <a:gd name="connsiteY4" fmla="*/ 6138863 h 7370830"/>
              <a:gd name="connsiteX5" fmla="*/ 1391707 w 7161847"/>
              <a:gd name="connsiteY5" fmla="*/ 6138864 h 7370830"/>
              <a:gd name="connsiteX6" fmla="*/ 6563752 w 7161847"/>
              <a:gd name="connsiteY6" fmla="*/ 5372121 h 7370830"/>
              <a:gd name="connsiteX7" fmla="*/ 6835791 w 7161847"/>
              <a:gd name="connsiteY7" fmla="*/ 5484803 h 7370830"/>
              <a:gd name="connsiteX8" fmla="*/ 6835790 w 7161847"/>
              <a:gd name="connsiteY8" fmla="*/ 5484804 h 7370830"/>
              <a:gd name="connsiteX9" fmla="*/ 6835790 w 7161847"/>
              <a:gd name="connsiteY9" fmla="*/ 6028882 h 7370830"/>
              <a:gd name="connsiteX10" fmla="*/ 6013108 w 7161847"/>
              <a:gd name="connsiteY10" fmla="*/ 6851562 h 7370830"/>
              <a:gd name="connsiteX11" fmla="*/ 5469030 w 7161847"/>
              <a:gd name="connsiteY11" fmla="*/ 6851562 h 7370830"/>
              <a:gd name="connsiteX12" fmla="*/ 5469030 w 7161847"/>
              <a:gd name="connsiteY12" fmla="*/ 6851564 h 7370830"/>
              <a:gd name="connsiteX13" fmla="*/ 5469031 w 7161847"/>
              <a:gd name="connsiteY13" fmla="*/ 6307485 h 7370830"/>
              <a:gd name="connsiteX14" fmla="*/ 6291713 w 7161847"/>
              <a:gd name="connsiteY14" fmla="*/ 5484803 h 7370830"/>
              <a:gd name="connsiteX15" fmla="*/ 6563752 w 7161847"/>
              <a:gd name="connsiteY15" fmla="*/ 5372121 h 7370830"/>
              <a:gd name="connsiteX16" fmla="*/ 6620795 w 7161847"/>
              <a:gd name="connsiteY16" fmla="*/ 4143997 h 7370830"/>
              <a:gd name="connsiteX17" fmla="*/ 6892834 w 7161847"/>
              <a:gd name="connsiteY17" fmla="*/ 4256679 h 7370830"/>
              <a:gd name="connsiteX18" fmla="*/ 6892832 w 7161847"/>
              <a:gd name="connsiteY18" fmla="*/ 4256681 h 7370830"/>
              <a:gd name="connsiteX19" fmla="*/ 6892832 w 7161847"/>
              <a:gd name="connsiteY19" fmla="*/ 4800759 h 7370830"/>
              <a:gd name="connsiteX20" fmla="*/ 4814590 w 7161847"/>
              <a:gd name="connsiteY20" fmla="*/ 6879000 h 7370830"/>
              <a:gd name="connsiteX21" fmla="*/ 4270513 w 7161847"/>
              <a:gd name="connsiteY21" fmla="*/ 6879000 h 7370830"/>
              <a:gd name="connsiteX22" fmla="*/ 4270514 w 7161847"/>
              <a:gd name="connsiteY22" fmla="*/ 6879001 h 7370830"/>
              <a:gd name="connsiteX23" fmla="*/ 4270514 w 7161847"/>
              <a:gd name="connsiteY23" fmla="*/ 6334923 h 7370830"/>
              <a:gd name="connsiteX24" fmla="*/ 6348755 w 7161847"/>
              <a:gd name="connsiteY24" fmla="*/ 4256680 h 7370830"/>
              <a:gd name="connsiteX25" fmla="*/ 6620795 w 7161847"/>
              <a:gd name="connsiteY25" fmla="*/ 4143997 h 7370830"/>
              <a:gd name="connsiteX26" fmla="*/ 2866468 w 7161847"/>
              <a:gd name="connsiteY26" fmla="*/ 3040604 h 7370830"/>
              <a:gd name="connsiteX27" fmla="*/ 3138506 w 7161847"/>
              <a:gd name="connsiteY27" fmla="*/ 3153287 h 7370830"/>
              <a:gd name="connsiteX28" fmla="*/ 3138505 w 7161847"/>
              <a:gd name="connsiteY28" fmla="*/ 3153287 h 7370830"/>
              <a:gd name="connsiteX29" fmla="*/ 3138506 w 7161847"/>
              <a:gd name="connsiteY29" fmla="*/ 3697364 h 7370830"/>
              <a:gd name="connsiteX30" fmla="*/ 656759 w 7161847"/>
              <a:gd name="connsiteY30" fmla="*/ 6179110 h 7370830"/>
              <a:gd name="connsiteX31" fmla="*/ 173034 w 7161847"/>
              <a:gd name="connsiteY31" fmla="*/ 6228409 h 7370830"/>
              <a:gd name="connsiteX32" fmla="*/ 112681 w 7161847"/>
              <a:gd name="connsiteY32" fmla="*/ 6179110 h 7370830"/>
              <a:gd name="connsiteX33" fmla="*/ 63383 w 7161847"/>
              <a:gd name="connsiteY33" fmla="*/ 6118759 h 7370830"/>
              <a:gd name="connsiteX34" fmla="*/ 112682 w 7161847"/>
              <a:gd name="connsiteY34" fmla="*/ 5635033 h 7370830"/>
              <a:gd name="connsiteX35" fmla="*/ 2594428 w 7161847"/>
              <a:gd name="connsiteY35" fmla="*/ 3153287 h 7370830"/>
              <a:gd name="connsiteX36" fmla="*/ 2866468 w 7161847"/>
              <a:gd name="connsiteY36" fmla="*/ 3040604 h 7370830"/>
              <a:gd name="connsiteX37" fmla="*/ 5359755 w 7161847"/>
              <a:gd name="connsiteY37" fmla="*/ 2993060 h 7370830"/>
              <a:gd name="connsiteX38" fmla="*/ 5631795 w 7161847"/>
              <a:gd name="connsiteY38" fmla="*/ 3105742 h 7370830"/>
              <a:gd name="connsiteX39" fmla="*/ 5631794 w 7161847"/>
              <a:gd name="connsiteY39" fmla="*/ 3105743 h 7370830"/>
              <a:gd name="connsiteX40" fmla="*/ 5631794 w 7161847"/>
              <a:gd name="connsiteY40" fmla="*/ 3649821 h 7370830"/>
              <a:gd name="connsiteX41" fmla="*/ 2023465 w 7161847"/>
              <a:gd name="connsiteY41" fmla="*/ 7258148 h 7370830"/>
              <a:gd name="connsiteX42" fmla="*/ 1539739 w 7161847"/>
              <a:gd name="connsiteY42" fmla="*/ 7307446 h 7370830"/>
              <a:gd name="connsiteX43" fmla="*/ 1479387 w 7161847"/>
              <a:gd name="connsiteY43" fmla="*/ 7258149 h 7370830"/>
              <a:gd name="connsiteX44" fmla="*/ 1479387 w 7161847"/>
              <a:gd name="connsiteY44" fmla="*/ 7258149 h 7370830"/>
              <a:gd name="connsiteX45" fmla="*/ 1430089 w 7161847"/>
              <a:gd name="connsiteY45" fmla="*/ 7197796 h 7370830"/>
              <a:gd name="connsiteX46" fmla="*/ 1479388 w 7161847"/>
              <a:gd name="connsiteY46" fmla="*/ 6714071 h 7370830"/>
              <a:gd name="connsiteX47" fmla="*/ 5087717 w 7161847"/>
              <a:gd name="connsiteY47" fmla="*/ 3105742 h 7370830"/>
              <a:gd name="connsiteX48" fmla="*/ 5359755 w 7161847"/>
              <a:gd name="connsiteY48" fmla="*/ 2993060 h 7370830"/>
              <a:gd name="connsiteX49" fmla="*/ 6668184 w 7161847"/>
              <a:gd name="connsiteY49" fmla="*/ 2887461 h 7370830"/>
              <a:gd name="connsiteX50" fmla="*/ 6940223 w 7161847"/>
              <a:gd name="connsiteY50" fmla="*/ 3000143 h 7370830"/>
              <a:gd name="connsiteX51" fmla="*/ 6940223 w 7161847"/>
              <a:gd name="connsiteY51" fmla="*/ 3000144 h 7370830"/>
              <a:gd name="connsiteX52" fmla="*/ 6940223 w 7161847"/>
              <a:gd name="connsiteY52" fmla="*/ 3544221 h 7370830"/>
              <a:gd name="connsiteX53" fmla="*/ 3331893 w 7161847"/>
              <a:gd name="connsiteY53" fmla="*/ 7152549 h 7370830"/>
              <a:gd name="connsiteX54" fmla="*/ 2848167 w 7161847"/>
              <a:gd name="connsiteY54" fmla="*/ 7201847 h 7370830"/>
              <a:gd name="connsiteX55" fmla="*/ 2787817 w 7161847"/>
              <a:gd name="connsiteY55" fmla="*/ 7152549 h 7370830"/>
              <a:gd name="connsiteX56" fmla="*/ 2738519 w 7161847"/>
              <a:gd name="connsiteY56" fmla="*/ 7092198 h 7370830"/>
              <a:gd name="connsiteX57" fmla="*/ 2787816 w 7161847"/>
              <a:gd name="connsiteY57" fmla="*/ 6608472 h 7370830"/>
              <a:gd name="connsiteX58" fmla="*/ 6396146 w 7161847"/>
              <a:gd name="connsiteY58" fmla="*/ 3000143 h 7370830"/>
              <a:gd name="connsiteX59" fmla="*/ 6668184 w 7161847"/>
              <a:gd name="connsiteY59" fmla="*/ 2887461 h 7370830"/>
              <a:gd name="connsiteX60" fmla="*/ 5272076 w 7161847"/>
              <a:gd name="connsiteY60" fmla="*/ 1873775 h 7370830"/>
              <a:gd name="connsiteX61" fmla="*/ 5544115 w 7161847"/>
              <a:gd name="connsiteY61" fmla="*/ 1986458 h 7370830"/>
              <a:gd name="connsiteX62" fmla="*/ 5544114 w 7161847"/>
              <a:gd name="connsiteY62" fmla="*/ 1986458 h 7370830"/>
              <a:gd name="connsiteX63" fmla="*/ 5544114 w 7161847"/>
              <a:gd name="connsiteY63" fmla="*/ 2530536 h 7370830"/>
              <a:gd name="connsiteX64" fmla="*/ 1935786 w 7161847"/>
              <a:gd name="connsiteY64" fmla="*/ 6138863 h 7370830"/>
              <a:gd name="connsiteX65" fmla="*/ 1452059 w 7161847"/>
              <a:gd name="connsiteY65" fmla="*/ 6188161 h 7370830"/>
              <a:gd name="connsiteX66" fmla="*/ 1391707 w 7161847"/>
              <a:gd name="connsiteY66" fmla="*/ 6138863 h 7370830"/>
              <a:gd name="connsiteX67" fmla="*/ 1342409 w 7161847"/>
              <a:gd name="connsiteY67" fmla="*/ 6078511 h 7370830"/>
              <a:gd name="connsiteX68" fmla="*/ 1391708 w 7161847"/>
              <a:gd name="connsiteY68" fmla="*/ 5594786 h 7370830"/>
              <a:gd name="connsiteX69" fmla="*/ 5000037 w 7161847"/>
              <a:gd name="connsiteY69" fmla="*/ 1986457 h 7370830"/>
              <a:gd name="connsiteX70" fmla="*/ 5272076 w 7161847"/>
              <a:gd name="connsiteY70" fmla="*/ 1873775 h 7370830"/>
              <a:gd name="connsiteX71" fmla="*/ 6777126 w 7161847"/>
              <a:gd name="connsiteY71" fmla="*/ 1542420 h 7370830"/>
              <a:gd name="connsiteX72" fmla="*/ 7049166 w 7161847"/>
              <a:gd name="connsiteY72" fmla="*/ 1655103 h 7370830"/>
              <a:gd name="connsiteX73" fmla="*/ 7049164 w 7161847"/>
              <a:gd name="connsiteY73" fmla="*/ 1655103 h 7370830"/>
              <a:gd name="connsiteX74" fmla="*/ 7049164 w 7161847"/>
              <a:gd name="connsiteY74" fmla="*/ 2199181 h 7370830"/>
              <a:gd name="connsiteX75" fmla="*/ 6226482 w 7161847"/>
              <a:gd name="connsiteY75" fmla="*/ 3021861 h 7370830"/>
              <a:gd name="connsiteX76" fmla="*/ 5682406 w 7161847"/>
              <a:gd name="connsiteY76" fmla="*/ 3021861 h 7370830"/>
              <a:gd name="connsiteX77" fmla="*/ 5682405 w 7161847"/>
              <a:gd name="connsiteY77" fmla="*/ 3021862 h 7370830"/>
              <a:gd name="connsiteX78" fmla="*/ 5682405 w 7161847"/>
              <a:gd name="connsiteY78" fmla="*/ 2477784 h 7370830"/>
              <a:gd name="connsiteX79" fmla="*/ 6505087 w 7161847"/>
              <a:gd name="connsiteY79" fmla="*/ 1655102 h 7370830"/>
              <a:gd name="connsiteX80" fmla="*/ 6777126 w 7161847"/>
              <a:gd name="connsiteY80" fmla="*/ 1542420 h 7370830"/>
              <a:gd name="connsiteX81" fmla="*/ 6635544 w 7161847"/>
              <a:gd name="connsiteY81" fmla="*/ 453955 h 7370830"/>
              <a:gd name="connsiteX82" fmla="*/ 6907582 w 7161847"/>
              <a:gd name="connsiteY82" fmla="*/ 566637 h 7370830"/>
              <a:gd name="connsiteX83" fmla="*/ 6907582 w 7161847"/>
              <a:gd name="connsiteY83" fmla="*/ 566638 h 7370830"/>
              <a:gd name="connsiteX84" fmla="*/ 6907582 w 7161847"/>
              <a:gd name="connsiteY84" fmla="*/ 1110716 h 7370830"/>
              <a:gd name="connsiteX85" fmla="*/ 6084900 w 7161847"/>
              <a:gd name="connsiteY85" fmla="*/ 1933396 h 7370830"/>
              <a:gd name="connsiteX86" fmla="*/ 5540823 w 7161847"/>
              <a:gd name="connsiteY86" fmla="*/ 1933395 h 7370830"/>
              <a:gd name="connsiteX87" fmla="*/ 5540823 w 7161847"/>
              <a:gd name="connsiteY87" fmla="*/ 1933397 h 7370830"/>
              <a:gd name="connsiteX88" fmla="*/ 5540823 w 7161847"/>
              <a:gd name="connsiteY88" fmla="*/ 1389319 h 7370830"/>
              <a:gd name="connsiteX89" fmla="*/ 6363505 w 7161847"/>
              <a:gd name="connsiteY89" fmla="*/ 566637 h 7370830"/>
              <a:gd name="connsiteX90" fmla="*/ 6635544 w 7161847"/>
              <a:gd name="connsiteY90" fmla="*/ 453955 h 7370830"/>
              <a:gd name="connsiteX91" fmla="*/ 4320554 w 7161847"/>
              <a:gd name="connsiteY91" fmla="*/ 370272 h 7370830"/>
              <a:gd name="connsiteX92" fmla="*/ 4592593 w 7161847"/>
              <a:gd name="connsiteY92" fmla="*/ 482954 h 7370830"/>
              <a:gd name="connsiteX93" fmla="*/ 4592592 w 7161847"/>
              <a:gd name="connsiteY93" fmla="*/ 482955 h 7370830"/>
              <a:gd name="connsiteX94" fmla="*/ 4592592 w 7161847"/>
              <a:gd name="connsiteY94" fmla="*/ 1027032 h 7370830"/>
              <a:gd name="connsiteX95" fmla="*/ 984263 w 7161847"/>
              <a:gd name="connsiteY95" fmla="*/ 4635359 h 7370830"/>
              <a:gd name="connsiteX96" fmla="*/ 440184 w 7161847"/>
              <a:gd name="connsiteY96" fmla="*/ 4635359 h 7370830"/>
              <a:gd name="connsiteX97" fmla="*/ 440186 w 7161847"/>
              <a:gd name="connsiteY97" fmla="*/ 4635359 h 7370830"/>
              <a:gd name="connsiteX98" fmla="*/ 440186 w 7161847"/>
              <a:gd name="connsiteY98" fmla="*/ 4091282 h 7370830"/>
              <a:gd name="connsiteX99" fmla="*/ 4048515 w 7161847"/>
              <a:gd name="connsiteY99" fmla="*/ 482954 h 7370830"/>
              <a:gd name="connsiteX100" fmla="*/ 4320554 w 7161847"/>
              <a:gd name="connsiteY100" fmla="*/ 370272 h 7370830"/>
              <a:gd name="connsiteX101" fmla="*/ 5907766 w 7161847"/>
              <a:gd name="connsiteY101" fmla="*/ 0 h 7370830"/>
              <a:gd name="connsiteX102" fmla="*/ 6179803 w 7161847"/>
              <a:gd name="connsiteY102" fmla="*/ 112683 h 7370830"/>
              <a:gd name="connsiteX103" fmla="*/ 6179804 w 7161847"/>
              <a:gd name="connsiteY103" fmla="*/ 112683 h 7370830"/>
              <a:gd name="connsiteX104" fmla="*/ 6179804 w 7161847"/>
              <a:gd name="connsiteY104" fmla="*/ 656761 h 7370830"/>
              <a:gd name="connsiteX105" fmla="*/ 3698057 w 7161847"/>
              <a:gd name="connsiteY105" fmla="*/ 3138507 h 7370830"/>
              <a:gd name="connsiteX106" fmla="*/ 3153979 w 7161847"/>
              <a:gd name="connsiteY106" fmla="*/ 3138507 h 7370830"/>
              <a:gd name="connsiteX107" fmla="*/ 3153980 w 7161847"/>
              <a:gd name="connsiteY107" fmla="*/ 3138507 h 7370830"/>
              <a:gd name="connsiteX108" fmla="*/ 3153980 w 7161847"/>
              <a:gd name="connsiteY108" fmla="*/ 2594430 h 7370830"/>
              <a:gd name="connsiteX109" fmla="*/ 5635727 w 7161847"/>
              <a:gd name="connsiteY109" fmla="*/ 112683 h 7370830"/>
              <a:gd name="connsiteX110" fmla="*/ 5907766 w 7161847"/>
              <a:gd name="connsiteY110" fmla="*/ 0 h 73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161847" h="7370830">
                <a:moveTo>
                  <a:pt x="2787816" y="7152549"/>
                </a:moveTo>
                <a:lnTo>
                  <a:pt x="2787817" y="7152549"/>
                </a:lnTo>
                <a:lnTo>
                  <a:pt x="2787816" y="7152550"/>
                </a:lnTo>
                <a:close/>
                <a:moveTo>
                  <a:pt x="1391706" y="6138863"/>
                </a:moveTo>
                <a:lnTo>
                  <a:pt x="1391707" y="6138863"/>
                </a:lnTo>
                <a:lnTo>
                  <a:pt x="1391707" y="6138864"/>
                </a:lnTo>
                <a:close/>
                <a:moveTo>
                  <a:pt x="6563752" y="5372121"/>
                </a:moveTo>
                <a:cubicBezTo>
                  <a:pt x="6662211" y="5372121"/>
                  <a:pt x="6760669" y="5409682"/>
                  <a:pt x="6835791" y="5484803"/>
                </a:cubicBezTo>
                <a:lnTo>
                  <a:pt x="6835790" y="5484804"/>
                </a:lnTo>
                <a:cubicBezTo>
                  <a:pt x="6986034" y="5635048"/>
                  <a:pt x="6986034" y="5878639"/>
                  <a:pt x="6835790" y="6028882"/>
                </a:cubicBezTo>
                <a:lnTo>
                  <a:pt x="6013108" y="6851562"/>
                </a:lnTo>
                <a:cubicBezTo>
                  <a:pt x="5862865" y="7001806"/>
                  <a:pt x="5619274" y="7001806"/>
                  <a:pt x="5469030" y="6851562"/>
                </a:cubicBezTo>
                <a:lnTo>
                  <a:pt x="5469030" y="6851564"/>
                </a:lnTo>
                <a:cubicBezTo>
                  <a:pt x="5318788" y="6701320"/>
                  <a:pt x="5318788" y="6457729"/>
                  <a:pt x="5469031" y="6307485"/>
                </a:cubicBezTo>
                <a:lnTo>
                  <a:pt x="6291713" y="5484803"/>
                </a:lnTo>
                <a:cubicBezTo>
                  <a:pt x="6366835" y="5409682"/>
                  <a:pt x="6465294" y="5372121"/>
                  <a:pt x="6563752" y="5372121"/>
                </a:cubicBezTo>
                <a:close/>
                <a:moveTo>
                  <a:pt x="6620795" y="4143997"/>
                </a:moveTo>
                <a:cubicBezTo>
                  <a:pt x="6719254" y="4143997"/>
                  <a:pt x="6817711" y="4181559"/>
                  <a:pt x="6892834" y="4256679"/>
                </a:cubicBezTo>
                <a:lnTo>
                  <a:pt x="6892832" y="4256681"/>
                </a:lnTo>
                <a:cubicBezTo>
                  <a:pt x="7043075" y="4406924"/>
                  <a:pt x="7043075" y="4650516"/>
                  <a:pt x="6892832" y="4800759"/>
                </a:cubicBezTo>
                <a:lnTo>
                  <a:pt x="4814590" y="6879000"/>
                </a:lnTo>
                <a:cubicBezTo>
                  <a:pt x="4664347" y="7029243"/>
                  <a:pt x="4420756" y="7029243"/>
                  <a:pt x="4270513" y="6879000"/>
                </a:cubicBezTo>
                <a:lnTo>
                  <a:pt x="4270514" y="6879001"/>
                </a:lnTo>
                <a:cubicBezTo>
                  <a:pt x="4120269" y="6728758"/>
                  <a:pt x="4120270" y="6485166"/>
                  <a:pt x="4270514" y="6334923"/>
                </a:cubicBezTo>
                <a:lnTo>
                  <a:pt x="6348755" y="4256680"/>
                </a:lnTo>
                <a:cubicBezTo>
                  <a:pt x="6423877" y="4181559"/>
                  <a:pt x="6522336" y="4143997"/>
                  <a:pt x="6620795" y="4143997"/>
                </a:cubicBezTo>
                <a:close/>
                <a:moveTo>
                  <a:pt x="2866468" y="3040604"/>
                </a:moveTo>
                <a:cubicBezTo>
                  <a:pt x="2964925" y="3040604"/>
                  <a:pt x="3063384" y="3078165"/>
                  <a:pt x="3138506" y="3153287"/>
                </a:cubicBezTo>
                <a:lnTo>
                  <a:pt x="3138505" y="3153287"/>
                </a:lnTo>
                <a:cubicBezTo>
                  <a:pt x="3288749" y="3303531"/>
                  <a:pt x="3288749" y="3547122"/>
                  <a:pt x="3138506" y="3697364"/>
                </a:cubicBezTo>
                <a:lnTo>
                  <a:pt x="656759" y="6179110"/>
                </a:lnTo>
                <a:cubicBezTo>
                  <a:pt x="525295" y="6310573"/>
                  <a:pt x="322364" y="6327006"/>
                  <a:pt x="173034" y="6228409"/>
                </a:cubicBezTo>
                <a:lnTo>
                  <a:pt x="112681" y="6179110"/>
                </a:lnTo>
                <a:lnTo>
                  <a:pt x="63383" y="6118759"/>
                </a:lnTo>
                <a:cubicBezTo>
                  <a:pt x="-35214" y="5969429"/>
                  <a:pt x="-18781" y="5766496"/>
                  <a:pt x="112682" y="5635033"/>
                </a:cubicBezTo>
                <a:lnTo>
                  <a:pt x="2594428" y="3153287"/>
                </a:lnTo>
                <a:cubicBezTo>
                  <a:pt x="2669551" y="3078166"/>
                  <a:pt x="2768009" y="3040604"/>
                  <a:pt x="2866468" y="3040604"/>
                </a:cubicBezTo>
                <a:close/>
                <a:moveTo>
                  <a:pt x="5359755" y="2993060"/>
                </a:moveTo>
                <a:cubicBezTo>
                  <a:pt x="5458214" y="2993061"/>
                  <a:pt x="5556673" y="3030621"/>
                  <a:pt x="5631795" y="3105742"/>
                </a:cubicBezTo>
                <a:lnTo>
                  <a:pt x="5631794" y="3105743"/>
                </a:lnTo>
                <a:cubicBezTo>
                  <a:pt x="5782037" y="3255986"/>
                  <a:pt x="5782037" y="3499578"/>
                  <a:pt x="5631794" y="3649821"/>
                </a:cubicBezTo>
                <a:lnTo>
                  <a:pt x="2023465" y="7258148"/>
                </a:lnTo>
                <a:cubicBezTo>
                  <a:pt x="1892002" y="7389611"/>
                  <a:pt x="1689070" y="7406044"/>
                  <a:pt x="1539739" y="7307446"/>
                </a:cubicBezTo>
                <a:lnTo>
                  <a:pt x="1479387" y="7258149"/>
                </a:lnTo>
                <a:lnTo>
                  <a:pt x="1479387" y="7258149"/>
                </a:lnTo>
                <a:lnTo>
                  <a:pt x="1430089" y="7197796"/>
                </a:lnTo>
                <a:cubicBezTo>
                  <a:pt x="1331492" y="7048467"/>
                  <a:pt x="1347925" y="6845534"/>
                  <a:pt x="1479388" y="6714071"/>
                </a:cubicBezTo>
                <a:lnTo>
                  <a:pt x="5087717" y="3105742"/>
                </a:lnTo>
                <a:cubicBezTo>
                  <a:pt x="5162838" y="3030621"/>
                  <a:pt x="5261296" y="2993060"/>
                  <a:pt x="5359755" y="2993060"/>
                </a:cubicBezTo>
                <a:close/>
                <a:moveTo>
                  <a:pt x="6668184" y="2887461"/>
                </a:moveTo>
                <a:cubicBezTo>
                  <a:pt x="6766643" y="2887461"/>
                  <a:pt x="6865102" y="2925021"/>
                  <a:pt x="6940223" y="3000143"/>
                </a:cubicBezTo>
                <a:lnTo>
                  <a:pt x="6940223" y="3000144"/>
                </a:lnTo>
                <a:cubicBezTo>
                  <a:pt x="7090466" y="3150387"/>
                  <a:pt x="7090466" y="3393978"/>
                  <a:pt x="6940223" y="3544221"/>
                </a:cubicBezTo>
                <a:lnTo>
                  <a:pt x="3331893" y="7152549"/>
                </a:lnTo>
                <a:cubicBezTo>
                  <a:pt x="3200432" y="7284013"/>
                  <a:pt x="2997498" y="7300445"/>
                  <a:pt x="2848167" y="7201847"/>
                </a:cubicBezTo>
                <a:lnTo>
                  <a:pt x="2787817" y="7152549"/>
                </a:lnTo>
                <a:lnTo>
                  <a:pt x="2738519" y="7092198"/>
                </a:lnTo>
                <a:cubicBezTo>
                  <a:pt x="2639922" y="6942867"/>
                  <a:pt x="2656354" y="6739935"/>
                  <a:pt x="2787816" y="6608472"/>
                </a:cubicBezTo>
                <a:lnTo>
                  <a:pt x="6396146" y="3000143"/>
                </a:lnTo>
                <a:cubicBezTo>
                  <a:pt x="6471268" y="2925022"/>
                  <a:pt x="6569726" y="2887461"/>
                  <a:pt x="6668184" y="2887461"/>
                </a:cubicBezTo>
                <a:close/>
                <a:moveTo>
                  <a:pt x="5272076" y="1873775"/>
                </a:moveTo>
                <a:cubicBezTo>
                  <a:pt x="5370534" y="1873776"/>
                  <a:pt x="5468993" y="1911336"/>
                  <a:pt x="5544115" y="1986458"/>
                </a:cubicBezTo>
                <a:lnTo>
                  <a:pt x="5544114" y="1986458"/>
                </a:lnTo>
                <a:cubicBezTo>
                  <a:pt x="5694357" y="2136701"/>
                  <a:pt x="5694357" y="2380293"/>
                  <a:pt x="5544114" y="2530536"/>
                </a:cubicBezTo>
                <a:lnTo>
                  <a:pt x="1935786" y="6138863"/>
                </a:lnTo>
                <a:cubicBezTo>
                  <a:pt x="1804322" y="6270326"/>
                  <a:pt x="1601389" y="6286759"/>
                  <a:pt x="1452059" y="6188161"/>
                </a:cubicBezTo>
                <a:lnTo>
                  <a:pt x="1391707" y="6138863"/>
                </a:lnTo>
                <a:lnTo>
                  <a:pt x="1342409" y="6078511"/>
                </a:lnTo>
                <a:cubicBezTo>
                  <a:pt x="1243812" y="5929182"/>
                  <a:pt x="1260245" y="5726249"/>
                  <a:pt x="1391708" y="5594786"/>
                </a:cubicBezTo>
                <a:lnTo>
                  <a:pt x="5000037" y="1986457"/>
                </a:lnTo>
                <a:cubicBezTo>
                  <a:pt x="5075158" y="1911336"/>
                  <a:pt x="5173617" y="1873775"/>
                  <a:pt x="5272076" y="1873775"/>
                </a:cubicBezTo>
                <a:close/>
                <a:moveTo>
                  <a:pt x="6777126" y="1542420"/>
                </a:moveTo>
                <a:cubicBezTo>
                  <a:pt x="6875585" y="1542420"/>
                  <a:pt x="6974043" y="1579981"/>
                  <a:pt x="7049166" y="1655103"/>
                </a:cubicBezTo>
                <a:lnTo>
                  <a:pt x="7049164" y="1655103"/>
                </a:lnTo>
                <a:cubicBezTo>
                  <a:pt x="7199409" y="1805346"/>
                  <a:pt x="7199409" y="2048937"/>
                  <a:pt x="7049164" y="2199181"/>
                </a:cubicBezTo>
                <a:lnTo>
                  <a:pt x="6226482" y="3021861"/>
                </a:lnTo>
                <a:cubicBezTo>
                  <a:pt x="6076239" y="3172104"/>
                  <a:pt x="5832649" y="3172104"/>
                  <a:pt x="5682406" y="3021861"/>
                </a:cubicBezTo>
                <a:lnTo>
                  <a:pt x="5682405" y="3021862"/>
                </a:lnTo>
                <a:cubicBezTo>
                  <a:pt x="5532162" y="2871619"/>
                  <a:pt x="5532163" y="2628028"/>
                  <a:pt x="5682405" y="2477784"/>
                </a:cubicBezTo>
                <a:lnTo>
                  <a:pt x="6505087" y="1655102"/>
                </a:lnTo>
                <a:cubicBezTo>
                  <a:pt x="6580210" y="1579981"/>
                  <a:pt x="6678669" y="1542420"/>
                  <a:pt x="6777126" y="1542420"/>
                </a:cubicBezTo>
                <a:close/>
                <a:moveTo>
                  <a:pt x="6635544" y="453955"/>
                </a:moveTo>
                <a:cubicBezTo>
                  <a:pt x="6734003" y="453955"/>
                  <a:pt x="6832461" y="491516"/>
                  <a:pt x="6907582" y="566637"/>
                </a:cubicBezTo>
                <a:lnTo>
                  <a:pt x="6907582" y="566638"/>
                </a:lnTo>
                <a:cubicBezTo>
                  <a:pt x="7057826" y="716881"/>
                  <a:pt x="7057826" y="960472"/>
                  <a:pt x="6907582" y="1110716"/>
                </a:cubicBezTo>
                <a:lnTo>
                  <a:pt x="6084900" y="1933396"/>
                </a:lnTo>
                <a:cubicBezTo>
                  <a:pt x="5934657" y="2083639"/>
                  <a:pt x="5691065" y="2083639"/>
                  <a:pt x="5540823" y="1933395"/>
                </a:cubicBezTo>
                <a:lnTo>
                  <a:pt x="5540823" y="1933397"/>
                </a:lnTo>
                <a:cubicBezTo>
                  <a:pt x="5390580" y="1783154"/>
                  <a:pt x="5390580" y="1539563"/>
                  <a:pt x="5540823" y="1389319"/>
                </a:cubicBezTo>
                <a:lnTo>
                  <a:pt x="6363505" y="566637"/>
                </a:lnTo>
                <a:cubicBezTo>
                  <a:pt x="6438626" y="491516"/>
                  <a:pt x="6537086" y="453955"/>
                  <a:pt x="6635544" y="453955"/>
                </a:cubicBezTo>
                <a:close/>
                <a:moveTo>
                  <a:pt x="4320554" y="370272"/>
                </a:moveTo>
                <a:cubicBezTo>
                  <a:pt x="4419011" y="370272"/>
                  <a:pt x="4517471" y="407832"/>
                  <a:pt x="4592593" y="482954"/>
                </a:cubicBezTo>
                <a:lnTo>
                  <a:pt x="4592592" y="482955"/>
                </a:lnTo>
                <a:cubicBezTo>
                  <a:pt x="4742835" y="633198"/>
                  <a:pt x="4742835" y="876789"/>
                  <a:pt x="4592592" y="1027032"/>
                </a:cubicBezTo>
                <a:lnTo>
                  <a:pt x="984263" y="4635359"/>
                </a:lnTo>
                <a:cubicBezTo>
                  <a:pt x="834019" y="4785603"/>
                  <a:pt x="590428" y="4785602"/>
                  <a:pt x="440184" y="4635359"/>
                </a:cubicBezTo>
                <a:lnTo>
                  <a:pt x="440186" y="4635359"/>
                </a:lnTo>
                <a:cubicBezTo>
                  <a:pt x="289942" y="4485117"/>
                  <a:pt x="289942" y="4241525"/>
                  <a:pt x="440186" y="4091282"/>
                </a:cubicBezTo>
                <a:lnTo>
                  <a:pt x="4048515" y="482954"/>
                </a:lnTo>
                <a:cubicBezTo>
                  <a:pt x="4123637" y="407832"/>
                  <a:pt x="4222095" y="370272"/>
                  <a:pt x="4320554" y="370272"/>
                </a:cubicBezTo>
                <a:close/>
                <a:moveTo>
                  <a:pt x="5907766" y="0"/>
                </a:moveTo>
                <a:cubicBezTo>
                  <a:pt x="6006224" y="0"/>
                  <a:pt x="6104683" y="37562"/>
                  <a:pt x="6179803" y="112683"/>
                </a:cubicBezTo>
                <a:lnTo>
                  <a:pt x="6179804" y="112683"/>
                </a:lnTo>
                <a:cubicBezTo>
                  <a:pt x="6330047" y="262927"/>
                  <a:pt x="6330047" y="506518"/>
                  <a:pt x="6179804" y="656761"/>
                </a:cubicBezTo>
                <a:lnTo>
                  <a:pt x="3698057" y="3138507"/>
                </a:lnTo>
                <a:cubicBezTo>
                  <a:pt x="3547813" y="3288750"/>
                  <a:pt x="3304221" y="3288750"/>
                  <a:pt x="3153979" y="3138507"/>
                </a:cubicBezTo>
                <a:lnTo>
                  <a:pt x="3153980" y="3138507"/>
                </a:lnTo>
                <a:cubicBezTo>
                  <a:pt x="3003736" y="2988265"/>
                  <a:pt x="3003737" y="2744673"/>
                  <a:pt x="3153980" y="2594430"/>
                </a:cubicBezTo>
                <a:lnTo>
                  <a:pt x="5635727" y="112683"/>
                </a:lnTo>
                <a:cubicBezTo>
                  <a:pt x="5710849" y="37561"/>
                  <a:pt x="5809307" y="0"/>
                  <a:pt x="590776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655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74644" y="1866827"/>
            <a:ext cx="5009322" cy="4028823"/>
          </a:xfrm>
          <a:custGeom>
            <a:avLst/>
            <a:gdLst>
              <a:gd name="connsiteX0" fmla="*/ 0 w 5009322"/>
              <a:gd name="connsiteY0" fmla="*/ 0 h 4028823"/>
              <a:gd name="connsiteX1" fmla="*/ 5009322 w 5009322"/>
              <a:gd name="connsiteY1" fmla="*/ 0 h 4028823"/>
              <a:gd name="connsiteX2" fmla="*/ 5009322 w 5009322"/>
              <a:gd name="connsiteY2" fmla="*/ 4028823 h 4028823"/>
              <a:gd name="connsiteX3" fmla="*/ 0 w 5009322"/>
              <a:gd name="connsiteY3" fmla="*/ 4028823 h 402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322" h="4028823">
                <a:moveTo>
                  <a:pt x="0" y="0"/>
                </a:moveTo>
                <a:lnTo>
                  <a:pt x="5009322" y="0"/>
                </a:lnTo>
                <a:lnTo>
                  <a:pt x="5009322" y="4028823"/>
                </a:lnTo>
                <a:lnTo>
                  <a:pt x="0" y="40288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831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088623" y="1862531"/>
            <a:ext cx="6128803" cy="2132998"/>
          </a:xfrm>
          <a:custGeom>
            <a:avLst/>
            <a:gdLst>
              <a:gd name="connsiteX0" fmla="*/ 0 w 6128803"/>
              <a:gd name="connsiteY0" fmla="*/ 0 h 2132998"/>
              <a:gd name="connsiteX1" fmla="*/ 6128803 w 6128803"/>
              <a:gd name="connsiteY1" fmla="*/ 0 h 2132998"/>
              <a:gd name="connsiteX2" fmla="*/ 6128803 w 6128803"/>
              <a:gd name="connsiteY2" fmla="*/ 2132998 h 2132998"/>
              <a:gd name="connsiteX3" fmla="*/ 0 w 6128803"/>
              <a:gd name="connsiteY3" fmla="*/ 2132998 h 213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8803" h="2132998">
                <a:moveTo>
                  <a:pt x="0" y="0"/>
                </a:moveTo>
                <a:lnTo>
                  <a:pt x="6128803" y="0"/>
                </a:lnTo>
                <a:lnTo>
                  <a:pt x="6128803" y="2132998"/>
                </a:lnTo>
                <a:lnTo>
                  <a:pt x="0" y="213299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94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42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EB9925-F48F-43CB-9CEB-054F594744E4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DF1B19-48F5-445F-8455-2250435BD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3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9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/>
        </p:nvSpPr>
        <p:spPr bwMode="auto">
          <a:xfrm>
            <a:off x="68367" y="-36371"/>
            <a:ext cx="9093200" cy="6858000"/>
          </a:xfrm>
          <a:custGeom>
            <a:avLst/>
            <a:gdLst>
              <a:gd name="T0" fmla="*/ 1668 w 2429"/>
              <a:gd name="T1" fmla="*/ 1839 h 1839"/>
              <a:gd name="T2" fmla="*/ 2237 w 2429"/>
              <a:gd name="T3" fmla="*/ 1244 h 1839"/>
              <a:gd name="T4" fmla="*/ 2320 w 2429"/>
              <a:gd name="T5" fmla="*/ 629 h 1839"/>
              <a:gd name="T6" fmla="*/ 1983 w 2429"/>
              <a:gd name="T7" fmla="*/ 0 h 1839"/>
              <a:gd name="T8" fmla="*/ 0 w 2429"/>
              <a:gd name="T9" fmla="*/ 0 h 1839"/>
              <a:gd name="T10" fmla="*/ 0 w 2429"/>
              <a:gd name="T11" fmla="*/ 1839 h 1839"/>
              <a:gd name="T12" fmla="*/ 1668 w 2429"/>
              <a:gd name="T13" fmla="*/ 1839 h 1839"/>
              <a:gd name="T14" fmla="*/ 1668 w 2429"/>
              <a:gd name="T15" fmla="*/ 1839 h 1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29" h="1839">
                <a:moveTo>
                  <a:pt x="1668" y="1839"/>
                </a:moveTo>
                <a:cubicBezTo>
                  <a:pt x="2237" y="1244"/>
                  <a:pt x="2237" y="1244"/>
                  <a:pt x="2237" y="1244"/>
                </a:cubicBezTo>
                <a:cubicBezTo>
                  <a:pt x="2395" y="1078"/>
                  <a:pt x="2429" y="831"/>
                  <a:pt x="2320" y="629"/>
                </a:cubicBezTo>
                <a:cubicBezTo>
                  <a:pt x="1983" y="0"/>
                  <a:pt x="1983" y="0"/>
                  <a:pt x="19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6"/>
                  <a:pt x="0" y="1839"/>
                  <a:pt x="0" y="1839"/>
                </a:cubicBezTo>
                <a:cubicBezTo>
                  <a:pt x="1668" y="1839"/>
                  <a:pt x="1668" y="1839"/>
                  <a:pt x="1668" y="1839"/>
                </a:cubicBezTo>
                <a:cubicBezTo>
                  <a:pt x="1668" y="1839"/>
                  <a:pt x="1668" y="1839"/>
                  <a:pt x="1668" y="18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0" y="1822969"/>
            <a:ext cx="693210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Формирование плана-графика закупок на 2022 год и плановый период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2023-2024 годов в 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информационной системе в сфере закупок Липецкой области (</a:t>
            </a:r>
            <a:r>
              <a:rPr lang="ru-RU" sz="32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Web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-Торги-КС) </a:t>
            </a:r>
            <a:endParaRPr lang="en-US" altLang="ru-RU" sz="3200" b="1" dirty="0">
              <a:solidFill>
                <a:schemeClr val="bg1"/>
              </a:solidFill>
              <a:latin typeface="Arial Narrow" panose="020B0606020202030204" pitchFamily="34" charset="0"/>
              <a:ea typeface="Questrial"/>
              <a:cs typeface="Questrial"/>
            </a:endParaRPr>
          </a:p>
        </p:txBody>
      </p:sp>
      <p:sp>
        <p:nvSpPr>
          <p:cNvPr id="29703" name="Прямоугольник 3"/>
          <p:cNvSpPr>
            <a:spLocks noChangeArrowheads="1"/>
          </p:cNvSpPr>
          <p:nvPr/>
        </p:nvSpPr>
        <p:spPr bwMode="auto">
          <a:xfrm>
            <a:off x="3294008" y="5898955"/>
            <a:ext cx="7027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dirty="0">
                <a:solidFill>
                  <a:schemeClr val="bg1"/>
                </a:solidFill>
              </a:rPr>
              <a:t>2021 г.</a:t>
            </a:r>
          </a:p>
        </p:txBody>
      </p:sp>
      <p:sp>
        <p:nvSpPr>
          <p:cNvPr id="29706" name="Прямоугольник 13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bg1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bg1"/>
                </a:solidFill>
              </a:rPr>
              <a:t>область</a:t>
            </a:r>
          </a:p>
        </p:txBody>
      </p:sp>
      <p:pic>
        <p:nvPicPr>
          <p:cNvPr id="122882" name="Picture 2" descr="C:\Users\User\Desktop\lipeckaya_coa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29" y="1675721"/>
            <a:ext cx="2786741" cy="35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Desktop\logo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0" y="180181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94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44472"/>
          <a:stretch/>
        </p:blipFill>
        <p:spPr>
          <a:xfrm>
            <a:off x="1629333" y="1379302"/>
            <a:ext cx="8933333" cy="246966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024571" y="777273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595948" y="664681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Во вкладке «</a:t>
            </a:r>
            <a:r>
              <a:rPr lang="ru-RU" sz="1600" b="1" dirty="0">
                <a:solidFill>
                  <a:srgbClr val="00B050"/>
                </a:solidFill>
                <a:latin typeface="+mn-lt"/>
                <a:cs typeface="+mn-cs"/>
              </a:rPr>
              <a:t>Финансирование</a:t>
            </a:r>
            <a:r>
              <a:rPr lang="ru-RU" sz="1600" dirty="0">
                <a:latin typeface="+mn-lt"/>
                <a:cs typeface="+mn-cs"/>
              </a:rPr>
              <a:t>» необходимо указать код бюджетной классификации, который выбирается двойным нажатием на кнопку          из справочника «</a:t>
            </a:r>
            <a:r>
              <a:rPr lang="ru-RU" sz="1600" b="1" dirty="0">
                <a:latin typeface="+mn-lt"/>
                <a:cs typeface="+mn-cs"/>
              </a:rPr>
              <a:t>Бюджетная классификация</a:t>
            </a:r>
            <a:r>
              <a:rPr lang="ru-RU" sz="1600" dirty="0">
                <a:latin typeface="+mn-lt"/>
                <a:cs typeface="+mn-cs"/>
              </a:rPr>
              <a:t>». 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96198" y="3551720"/>
            <a:ext cx="930011" cy="20939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33" y="2376596"/>
            <a:ext cx="6209524" cy="411428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18" name="Прямая со стрелкой 17"/>
          <p:cNvCxnSpPr/>
          <p:nvPr/>
        </p:nvCxnSpPr>
        <p:spPr>
          <a:xfrm flipV="1">
            <a:off x="4166558" y="2376596"/>
            <a:ext cx="734075" cy="11751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1024571" y="4536616"/>
            <a:ext cx="373063" cy="373062"/>
            <a:chOff x="1110373" y="4446207"/>
            <a:chExt cx="373063" cy="373062"/>
          </a:xfrm>
        </p:grpSpPr>
        <p:sp>
          <p:nvSpPr>
            <p:cNvPr id="21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2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3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8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1595948" y="4553870"/>
            <a:ext cx="2928100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 справочнике </a:t>
            </a:r>
            <a:r>
              <a:rPr lang="ru-RU" sz="1600" b="1" dirty="0">
                <a:latin typeface="+mn-lt"/>
                <a:cs typeface="+mn-cs"/>
              </a:rPr>
              <a:t>«Бюджетная классификация» </a:t>
            </a:r>
            <a:r>
              <a:rPr lang="ru-RU" sz="1600" dirty="0">
                <a:latin typeface="+mn-lt"/>
                <a:cs typeface="+mn-cs"/>
              </a:rPr>
              <a:t>находятся все позиции, имеющиеся в бюджетной росписи / плане ФХД</a:t>
            </a:r>
            <a:endParaRPr lang="ru-RU" sz="1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4547" y="1019633"/>
            <a:ext cx="238095" cy="209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Прямоугольник 29"/>
          <p:cNvSpPr/>
          <p:nvPr/>
        </p:nvSpPr>
        <p:spPr>
          <a:xfrm>
            <a:off x="3293501" y="1430161"/>
            <a:ext cx="1105971" cy="2093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396198" y="957068"/>
            <a:ext cx="51348" cy="47309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797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024571" y="777273"/>
            <a:ext cx="373063" cy="373062"/>
            <a:chOff x="1110373" y="4446207"/>
            <a:chExt cx="373063" cy="373062"/>
          </a:xfrm>
        </p:grpSpPr>
        <p:sp>
          <p:nvSpPr>
            <p:cNvPr id="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1595948" y="759540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Далее заполняется поле </a:t>
            </a:r>
            <a:r>
              <a:rPr lang="ru-RU" sz="1600" b="1" dirty="0">
                <a:latin typeface="+mn-lt"/>
              </a:rPr>
              <a:t>«Счет получателя»</a:t>
            </a:r>
            <a:r>
              <a:rPr lang="ru-RU" sz="1600" dirty="0">
                <a:latin typeface="+mn-lt"/>
              </a:rPr>
              <a:t>. Для этого необходимо выбрать счет из справочника «</a:t>
            </a:r>
            <a:r>
              <a:rPr lang="ru-RU" sz="1600" b="1" dirty="0">
                <a:latin typeface="+mn-lt"/>
              </a:rPr>
              <a:t>Счета корреспондентов</a:t>
            </a:r>
            <a:r>
              <a:rPr lang="ru-RU" sz="1600" dirty="0">
                <a:latin typeface="+mn-lt"/>
              </a:rPr>
              <a:t>»</a:t>
            </a:r>
            <a:endParaRPr lang="ru-RU" sz="1600" b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400" y="1311124"/>
            <a:ext cx="8180952" cy="2628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391" y="1996789"/>
            <a:ext cx="5066667" cy="241904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3865208" y="3485506"/>
            <a:ext cx="930011" cy="20939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4632385" y="2337758"/>
            <a:ext cx="1061006" cy="11477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95948" y="4495123"/>
            <a:ext cx="100617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ВАЖНО!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Бюджетные и автономные учреждения указывают вид расхода и счет получателя. А в случае закупок в целях реализации национальных и федеральных проектов - полный код бюджетной классификации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Казенные учреждения указывают полный код бюджетной классификации в соответствии с бюджетной росписью в веб-бюджет («Бюджет-СМАРТ») – 20 знаков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000936" y="4415837"/>
            <a:ext cx="420116" cy="461665"/>
            <a:chOff x="838940" y="1999419"/>
            <a:chExt cx="420116" cy="461665"/>
          </a:xfrm>
        </p:grpSpPr>
        <p:sp>
          <p:nvSpPr>
            <p:cNvPr id="23" name="Овал 22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solidFill>
              <a:srgbClr val="FF0000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6624" y="1999419"/>
              <a:ext cx="376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4230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FEC2A68-18D0-422B-A863-C7FA40F0D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340" y="1421885"/>
            <a:ext cx="9538134" cy="2742213"/>
          </a:xfrm>
          <a:prstGeom prst="rect">
            <a:avLst/>
          </a:prstGeom>
        </p:spPr>
      </p:pic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024571" y="777273"/>
            <a:ext cx="373063" cy="373062"/>
            <a:chOff x="1110373" y="4446207"/>
            <a:chExt cx="373063" cy="373062"/>
          </a:xfrm>
        </p:grpSpPr>
        <p:sp>
          <p:nvSpPr>
            <p:cNvPr id="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1595948" y="759540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Переходим к указанию суммы планируемой закупки:</a:t>
            </a:r>
            <a:endParaRPr lang="ru-RU" sz="1600" b="1" dirty="0">
              <a:latin typeface="+mn-lt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024571" y="4181831"/>
            <a:ext cx="373063" cy="373062"/>
            <a:chOff x="1110373" y="4446207"/>
            <a:chExt cx="373063" cy="373062"/>
          </a:xfrm>
        </p:grpSpPr>
        <p:sp>
          <p:nvSpPr>
            <p:cNvPr id="18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9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0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3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1595948" y="4164098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Значение суммы указывается вручную</a:t>
            </a:r>
            <a:endParaRPr lang="ru-RU" sz="1600" b="1" dirty="0"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90158" y="3687065"/>
            <a:ext cx="930011" cy="20939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>
            <a:endCxn id="27" idx="2"/>
          </p:cNvCxnSpPr>
          <p:nvPr/>
        </p:nvCxnSpPr>
        <p:spPr>
          <a:xfrm flipV="1">
            <a:off x="5090158" y="3896462"/>
            <a:ext cx="465006" cy="3959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83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241" y="960518"/>
            <a:ext cx="9439275" cy="3680077"/>
          </a:xfrm>
          <a:prstGeom prst="rect">
            <a:avLst/>
          </a:prstGeom>
        </p:spPr>
      </p:pic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090537" y="630403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661914" y="612670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Переходим к заполнению вкладки </a:t>
            </a:r>
            <a:r>
              <a:rPr lang="ru-RU" sz="1600" b="1" dirty="0">
                <a:latin typeface="+mn-lt"/>
              </a:rPr>
              <a:t>«Дополнительная информация»: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5192673" y="1309848"/>
            <a:ext cx="345002" cy="339489"/>
            <a:chOff x="838940" y="2034879"/>
            <a:chExt cx="420116" cy="426205"/>
          </a:xfrm>
        </p:grpSpPr>
        <p:sp>
          <p:nvSpPr>
            <p:cNvPr id="17" name="Овал 16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427238" y="1982960"/>
            <a:ext cx="367068" cy="334985"/>
            <a:chOff x="838940" y="2034879"/>
            <a:chExt cx="420116" cy="426205"/>
          </a:xfrm>
        </p:grpSpPr>
        <p:sp>
          <p:nvSpPr>
            <p:cNvPr id="20" name="Овал 19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2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441589" y="2334929"/>
            <a:ext cx="338365" cy="343412"/>
            <a:chOff x="838940" y="2034879"/>
            <a:chExt cx="420116" cy="426205"/>
          </a:xfrm>
        </p:grpSpPr>
        <p:sp>
          <p:nvSpPr>
            <p:cNvPr id="23" name="Овал 22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3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407954" y="2711458"/>
            <a:ext cx="343802" cy="382753"/>
            <a:chOff x="838940" y="2034879"/>
            <a:chExt cx="420116" cy="426205"/>
          </a:xfrm>
        </p:grpSpPr>
        <p:sp>
          <p:nvSpPr>
            <p:cNvPr id="26" name="Овал 25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4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27025" y="4640595"/>
            <a:ext cx="373063" cy="373062"/>
            <a:chOff x="1110373" y="4446207"/>
            <a:chExt cx="373063" cy="373062"/>
          </a:xfrm>
        </p:grpSpPr>
        <p:sp>
          <p:nvSpPr>
            <p:cNvPr id="29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0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1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2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3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4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5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6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935037" y="4624022"/>
            <a:ext cx="11148715" cy="2062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ru-RU" sz="1600" dirty="0">
                <a:latin typeface="+mn-lt"/>
              </a:rPr>
              <a:t>Указывается необходимость </a:t>
            </a:r>
            <a:r>
              <a:rPr lang="ru-RU" sz="1600" b="1" dirty="0">
                <a:latin typeface="+mn-lt"/>
              </a:rPr>
              <a:t>общественного обсуждения</a:t>
            </a:r>
            <a:r>
              <a:rPr lang="ru-RU" sz="1600" dirty="0">
                <a:latin typeface="+mn-lt"/>
              </a:rPr>
              <a:t> (Варианты: Да/Нет).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2.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Указывается информация о заключении </a:t>
            </a:r>
            <a:r>
              <a:rPr lang="ru-RU" sz="1600" b="1" dirty="0" err="1">
                <a:latin typeface="+mn-lt"/>
              </a:rPr>
              <a:t>энергосервисного</a:t>
            </a:r>
            <a:r>
              <a:rPr lang="ru-RU" sz="1600" b="1" dirty="0">
                <a:latin typeface="+mn-lt"/>
              </a:rPr>
              <a:t> контракта </a:t>
            </a:r>
            <a:r>
              <a:rPr lang="ru-RU" sz="1600" dirty="0">
                <a:latin typeface="+mn-lt"/>
              </a:rPr>
              <a:t>(Варианты: Да/Нет)</a:t>
            </a:r>
            <a:r>
              <a:rPr lang="ru-RU" sz="1600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3.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Указывается информации о проведении закупки в соответствии с </a:t>
            </a:r>
            <a:r>
              <a:rPr lang="ru-RU" sz="1600" dirty="0" err="1" smtClean="0">
                <a:latin typeface="+mn-lt"/>
              </a:rPr>
              <a:t>пп</a:t>
            </a:r>
            <a:r>
              <a:rPr lang="ru-RU" sz="1600" dirty="0" smtClean="0">
                <a:latin typeface="+mn-lt"/>
              </a:rPr>
              <a:t>. «а» п. 18 Положения ПП РФ от 30.09.2019 №1279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</a:rPr>
              <a:t>4</a:t>
            </a:r>
            <a:r>
              <a:rPr lang="ru-RU" sz="1600" b="1" dirty="0" smtClean="0">
                <a:solidFill>
                  <a:srgbClr val="FF0000"/>
                </a:solidFill>
              </a:rPr>
              <a:t>. </a:t>
            </a:r>
            <a:r>
              <a:rPr lang="ru-RU" sz="1600" dirty="0">
                <a:latin typeface="+mn-lt"/>
              </a:rPr>
              <a:t>Указывается информации о проведении закупки в </a:t>
            </a:r>
            <a:r>
              <a:rPr lang="ru-RU" sz="1600" dirty="0" smtClean="0">
                <a:latin typeface="+mn-lt"/>
              </a:rPr>
              <a:t>соответствии </a:t>
            </a:r>
            <a:r>
              <a:rPr lang="ru-RU" sz="1600" dirty="0">
                <a:latin typeface="+mn-lt"/>
              </a:rPr>
              <a:t>с </a:t>
            </a:r>
            <a:r>
              <a:rPr lang="ru-RU" sz="1600" dirty="0" err="1">
                <a:latin typeface="+mn-lt"/>
              </a:rPr>
              <a:t>пп</a:t>
            </a:r>
            <a:r>
              <a:rPr lang="ru-RU" sz="1600" dirty="0">
                <a:latin typeface="+mn-lt"/>
              </a:rPr>
              <a:t>. </a:t>
            </a:r>
            <a:r>
              <a:rPr lang="ru-RU" sz="1600" dirty="0" smtClean="0">
                <a:latin typeface="+mn-lt"/>
              </a:rPr>
              <a:t>«ж» </a:t>
            </a:r>
            <a:r>
              <a:rPr lang="ru-RU" sz="1600" dirty="0">
                <a:latin typeface="+mn-lt"/>
              </a:rPr>
              <a:t>п. 18 Положения ПП РФ от 30.09.2019 №</a:t>
            </a:r>
            <a:r>
              <a:rPr lang="ru-RU" sz="1600" dirty="0" smtClean="0">
                <a:latin typeface="+mn-lt"/>
              </a:rPr>
              <a:t>1279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5. </a:t>
            </a:r>
            <a:r>
              <a:rPr lang="ru-RU" sz="1600" dirty="0">
                <a:latin typeface="+mn-lt"/>
              </a:rPr>
              <a:t>Указывается информация о проведении процедуры закупок уполномоченным </a:t>
            </a:r>
            <a:r>
              <a:rPr lang="ru-RU" sz="1600" dirty="0" smtClean="0">
                <a:latin typeface="+mn-lt"/>
              </a:rPr>
              <a:t>учреждением </a:t>
            </a:r>
            <a:r>
              <a:rPr lang="ru-RU" sz="1600" dirty="0">
                <a:latin typeface="+mn-lt"/>
              </a:rPr>
              <a:t>(Варианты: Да/Нет). Если выбран вариант «Да», необходимо указать </a:t>
            </a:r>
            <a:r>
              <a:rPr lang="ru-RU" sz="1600" dirty="0" err="1" smtClean="0">
                <a:latin typeface="+mn-lt"/>
              </a:rPr>
              <a:t>упономоченное</a:t>
            </a:r>
            <a:r>
              <a:rPr lang="ru-RU" sz="1600" dirty="0" smtClean="0">
                <a:latin typeface="+mn-lt"/>
              </a:rPr>
              <a:t> учреждение.</a:t>
            </a:r>
            <a:endParaRPr lang="ru-RU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6.</a:t>
            </a:r>
            <a:r>
              <a:rPr lang="ru-RU" sz="1600" b="1" dirty="0" smtClean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Указывается информация об участии в </a:t>
            </a:r>
            <a:r>
              <a:rPr lang="ru-RU" sz="1600" b="1" dirty="0">
                <a:latin typeface="+mn-lt"/>
              </a:rPr>
              <a:t>совместных торгах </a:t>
            </a:r>
            <a:r>
              <a:rPr lang="ru-RU" sz="1600" dirty="0">
                <a:latin typeface="+mn-lt"/>
              </a:rPr>
              <a:t>(Варианты: Да/Нет).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Если выбран вариант «</a:t>
            </a:r>
            <a:r>
              <a:rPr lang="ru-RU" sz="1600" b="1" dirty="0">
                <a:latin typeface="+mn-lt"/>
              </a:rPr>
              <a:t>Да</a:t>
            </a:r>
            <a:r>
              <a:rPr lang="ru-RU" sz="1600" dirty="0">
                <a:latin typeface="+mn-lt"/>
              </a:rPr>
              <a:t>», необходимо указать учреждение – организатора проведения совместных торгов.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1418339" y="3127330"/>
            <a:ext cx="343802" cy="394869"/>
            <a:chOff x="838940" y="2034879"/>
            <a:chExt cx="420116" cy="439696"/>
          </a:xfrm>
        </p:grpSpPr>
        <p:sp>
          <p:nvSpPr>
            <p:cNvPr id="39" name="Овал 38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60532" y="2063315"/>
              <a:ext cx="376932" cy="41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5</a:t>
              </a:r>
              <a:endParaRPr lang="ru-RU" b="1" dirty="0">
                <a:solidFill>
                  <a:srgbClr val="D93333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400669" y="3745047"/>
            <a:ext cx="343802" cy="394869"/>
            <a:chOff x="838940" y="2034879"/>
            <a:chExt cx="420116" cy="439696"/>
          </a:xfrm>
        </p:grpSpPr>
        <p:sp>
          <p:nvSpPr>
            <p:cNvPr id="42" name="Овал 41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60532" y="2063315"/>
              <a:ext cx="376932" cy="41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D93333"/>
                  </a:solidFill>
                </a:rPr>
                <a:t>6</a:t>
              </a:r>
              <a:endParaRPr lang="ru-RU" b="1" dirty="0">
                <a:solidFill>
                  <a:srgbClr val="D933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8685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090537" y="698771"/>
            <a:ext cx="373063" cy="373062"/>
            <a:chOff x="1110373" y="4446207"/>
            <a:chExt cx="373063" cy="373062"/>
          </a:xfrm>
        </p:grpSpPr>
        <p:sp>
          <p:nvSpPr>
            <p:cNvPr id="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1661914" y="681038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После внесения всей необходимой информации о позиции плана-графика, документ следует сохранить по кнопке        . </a:t>
            </a:r>
            <a:endParaRPr lang="ru-RU" sz="1600" b="1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313" y="965338"/>
            <a:ext cx="304008" cy="304008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090537" y="1283546"/>
            <a:ext cx="373063" cy="373062"/>
            <a:chOff x="1110373" y="4446207"/>
            <a:chExt cx="373063" cy="373062"/>
          </a:xfrm>
        </p:grpSpPr>
        <p:sp>
          <p:nvSpPr>
            <p:cNvPr id="1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1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1661914" y="1265813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При сохранении документа будут отработаны контроли и в протоколе отразится соответствующая информация.</a:t>
            </a:r>
            <a:endParaRPr lang="ru-RU" sz="1600" b="1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79"/>
          <a:stretch/>
        </p:blipFill>
        <p:spPr bwMode="auto">
          <a:xfrm>
            <a:off x="1563348" y="1656608"/>
            <a:ext cx="9553575" cy="133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222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14B5F87-3643-40A8-88B6-37DE0297B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238" y="3386495"/>
            <a:ext cx="8409524" cy="2676190"/>
          </a:xfrm>
          <a:prstGeom prst="rect">
            <a:avLst/>
          </a:prstGeom>
        </p:spPr>
      </p:pic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9563" y="220357"/>
            <a:ext cx="81058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Создание позиции плана-графика с планируемой датой проведения закупки 2023 год методом копирования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107790" y="945527"/>
            <a:ext cx="373063" cy="373062"/>
            <a:chOff x="1110373" y="4446207"/>
            <a:chExt cx="373063" cy="373062"/>
          </a:xfrm>
        </p:grpSpPr>
        <p:sp>
          <p:nvSpPr>
            <p:cNvPr id="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1679167" y="927794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Для создания позиции плана-графика методом копирования необходимо:</a:t>
            </a:r>
            <a:endParaRPr lang="ru-RU" sz="1600" b="1" dirty="0">
              <a:latin typeface="+mn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768475" y="5504001"/>
            <a:ext cx="420116" cy="426205"/>
            <a:chOff x="838940" y="2034879"/>
            <a:chExt cx="420116" cy="426205"/>
          </a:xfrm>
        </p:grpSpPr>
        <p:sp>
          <p:nvSpPr>
            <p:cNvPr id="17" name="Овал 16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610231" y="3446639"/>
            <a:ext cx="420116" cy="426205"/>
            <a:chOff x="838940" y="2034879"/>
            <a:chExt cx="420116" cy="426205"/>
          </a:xfrm>
        </p:grpSpPr>
        <p:sp>
          <p:nvSpPr>
            <p:cNvPr id="20" name="Овал 19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2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325343" y="3555042"/>
            <a:ext cx="223441" cy="289365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216886" y="5642979"/>
            <a:ext cx="8077575" cy="20939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718405" y="1466194"/>
            <a:ext cx="9788025" cy="1139356"/>
            <a:chOff x="6472875" y="1475293"/>
            <a:chExt cx="9788025" cy="1139356"/>
          </a:xfrm>
        </p:grpSpPr>
        <p:sp>
          <p:nvSpPr>
            <p:cNvPr id="33" name="TextBox 32"/>
            <p:cNvSpPr txBox="1"/>
            <p:nvPr/>
          </p:nvSpPr>
          <p:spPr>
            <a:xfrm>
              <a:off x="6883138" y="1475293"/>
              <a:ext cx="9377762" cy="1077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</a:rPr>
                <a:t>Выбрать позицию плана-графика из списка позиций плана-графика, которую необходимо скопировать,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</a:rPr>
                <a:t>и поставить галочку.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</a:rPr>
                <a:t>При помощи кнопки «Копировать»        провести копирование.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t="-9331"/>
            <a:stretch/>
          </p:blipFill>
          <p:spPr>
            <a:xfrm>
              <a:off x="10056073" y="2153903"/>
              <a:ext cx="286999" cy="398608"/>
            </a:xfrm>
            <a:prstGeom prst="rect">
              <a:avLst/>
            </a:prstGeom>
          </p:spPr>
        </p:pic>
        <p:grpSp>
          <p:nvGrpSpPr>
            <p:cNvPr id="35" name="Группа 34"/>
            <p:cNvGrpSpPr/>
            <p:nvPr/>
          </p:nvGrpSpPr>
          <p:grpSpPr>
            <a:xfrm>
              <a:off x="6472875" y="1515246"/>
              <a:ext cx="420116" cy="426205"/>
              <a:chOff x="838940" y="2034879"/>
              <a:chExt cx="420116" cy="426205"/>
            </a:xfrm>
          </p:grpSpPr>
          <p:sp>
            <p:nvSpPr>
              <p:cNvPr id="36" name="Овал 35"/>
              <p:cNvSpPr/>
              <p:nvPr/>
            </p:nvSpPr>
            <p:spPr>
              <a:xfrm>
                <a:off x="838940" y="2034879"/>
                <a:ext cx="420116" cy="426205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C00000"/>
                    </a:solidFill>
                  </a:ln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60532" y="2063315"/>
                <a:ext cx="3769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D93333"/>
                    </a:solidFill>
                  </a:rPr>
                  <a:t>1</a:t>
                </a:r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6476219" y="2188444"/>
              <a:ext cx="420116" cy="426205"/>
              <a:chOff x="838940" y="2034879"/>
              <a:chExt cx="420116" cy="426205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838940" y="2034879"/>
                <a:ext cx="420116" cy="426205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C00000"/>
                    </a:solidFill>
                  </a:ln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60532" y="2063315"/>
                <a:ext cx="3769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D93333"/>
                    </a:solidFill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0237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116416" y="945527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696419" y="878375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После копирования откроется окно с новой позицией плана-графика, которая унаследовала данные исходного документа.</a:t>
            </a:r>
            <a:endParaRPr lang="ru-RU" sz="1600" b="1" dirty="0"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0ECE02-9DF9-46D0-BD63-9E7578CEB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809" y="1643285"/>
            <a:ext cx="9152381" cy="3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43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6916CC-FC84-4E33-BBD7-CEF8BC817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537" y="2399151"/>
            <a:ext cx="9228571" cy="3580952"/>
          </a:xfrm>
          <a:prstGeom prst="rect">
            <a:avLst/>
          </a:prstGeom>
        </p:spPr>
      </p:pic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116416" y="945527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696419" y="878375"/>
            <a:ext cx="10061701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Так как новая закупка планируется к размещению в 2023 году</a:t>
            </a:r>
            <a:r>
              <a:rPr lang="en-US" sz="1600" dirty="0">
                <a:latin typeface="+mn-lt"/>
              </a:rPr>
              <a:t>, </a:t>
            </a:r>
            <a:r>
              <a:rPr lang="ru-RU" sz="1600" dirty="0">
                <a:latin typeface="+mn-lt"/>
              </a:rPr>
              <a:t>следует изменить значение в строке</a:t>
            </a:r>
            <a:r>
              <a:rPr lang="ru-RU" sz="1600" b="1" dirty="0">
                <a:latin typeface="+mn-lt"/>
              </a:rPr>
              <a:t> «Планируемый год»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В случае необходимости можно отредактировать «</a:t>
            </a:r>
            <a:r>
              <a:rPr lang="ru-RU" sz="1600" b="1" dirty="0">
                <a:latin typeface="+mn-lt"/>
              </a:rPr>
              <a:t>Наименование объекта и (или) наименование объектов закупки»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282625" y="3869340"/>
            <a:ext cx="420116" cy="426205"/>
            <a:chOff x="838940" y="2034879"/>
            <a:chExt cx="420116" cy="426205"/>
          </a:xfrm>
        </p:grpSpPr>
        <p:sp>
          <p:nvSpPr>
            <p:cNvPr id="16" name="Овал 15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2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8978446" y="2520242"/>
            <a:ext cx="420116" cy="426205"/>
            <a:chOff x="838940" y="2034879"/>
            <a:chExt cx="420116" cy="426205"/>
          </a:xfrm>
        </p:grpSpPr>
        <p:sp>
          <p:nvSpPr>
            <p:cNvPr id="19" name="Овал 18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696419" y="3701761"/>
            <a:ext cx="8541281" cy="726800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376969" y="2796726"/>
            <a:ext cx="1147313" cy="403648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3744189" y="1153640"/>
            <a:ext cx="420116" cy="426205"/>
            <a:chOff x="838940" y="2034879"/>
            <a:chExt cx="420116" cy="426205"/>
          </a:xfrm>
        </p:grpSpPr>
        <p:sp>
          <p:nvSpPr>
            <p:cNvPr id="24" name="Овал 23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702971" y="1920843"/>
            <a:ext cx="420116" cy="426205"/>
            <a:chOff x="838940" y="2034879"/>
            <a:chExt cx="420116" cy="426205"/>
          </a:xfrm>
        </p:grpSpPr>
        <p:sp>
          <p:nvSpPr>
            <p:cNvPr id="27" name="Овал 26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6938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44472"/>
          <a:stretch/>
        </p:blipFill>
        <p:spPr>
          <a:xfrm>
            <a:off x="1629333" y="1379302"/>
            <a:ext cx="8933333" cy="246966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024571" y="777273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595948" y="664681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Во вкладке «</a:t>
            </a:r>
            <a:r>
              <a:rPr lang="ru-RU" sz="1600" b="1" dirty="0">
                <a:solidFill>
                  <a:srgbClr val="00B050"/>
                </a:solidFill>
                <a:latin typeface="+mn-lt"/>
                <a:cs typeface="+mn-cs"/>
              </a:rPr>
              <a:t>Финансирование</a:t>
            </a:r>
            <a:r>
              <a:rPr lang="ru-RU" sz="1600" dirty="0">
                <a:latin typeface="+mn-lt"/>
                <a:cs typeface="+mn-cs"/>
              </a:rPr>
              <a:t>» необходимо указать код бюджетной классификации, который выбирается двойным нажатием на кнопку          из справочника «</a:t>
            </a:r>
            <a:r>
              <a:rPr lang="ru-RU" sz="1600" b="1" dirty="0">
                <a:latin typeface="+mn-lt"/>
                <a:cs typeface="+mn-cs"/>
              </a:rPr>
              <a:t>Бюджетная классификация</a:t>
            </a:r>
            <a:r>
              <a:rPr lang="ru-RU" sz="1600" dirty="0">
                <a:latin typeface="+mn-lt"/>
                <a:cs typeface="+mn-cs"/>
              </a:rPr>
              <a:t>». 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96198" y="3551720"/>
            <a:ext cx="930011" cy="20939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33" y="2376596"/>
            <a:ext cx="6209524" cy="411428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18" name="Прямая со стрелкой 17"/>
          <p:cNvCxnSpPr/>
          <p:nvPr/>
        </p:nvCxnSpPr>
        <p:spPr>
          <a:xfrm flipV="1">
            <a:off x="4166558" y="2376596"/>
            <a:ext cx="734075" cy="11751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1024571" y="4536616"/>
            <a:ext cx="373063" cy="373062"/>
            <a:chOff x="1110373" y="4446207"/>
            <a:chExt cx="373063" cy="373062"/>
          </a:xfrm>
        </p:grpSpPr>
        <p:sp>
          <p:nvSpPr>
            <p:cNvPr id="21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2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3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8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1595948" y="4553870"/>
            <a:ext cx="2928100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 справочнике </a:t>
            </a:r>
            <a:r>
              <a:rPr lang="ru-RU" sz="1600" b="1" dirty="0">
                <a:latin typeface="+mn-lt"/>
                <a:cs typeface="+mn-cs"/>
              </a:rPr>
              <a:t>«Бюджетная классификация» </a:t>
            </a:r>
            <a:r>
              <a:rPr lang="ru-RU" sz="1600" dirty="0">
                <a:latin typeface="+mn-lt"/>
                <a:cs typeface="+mn-cs"/>
              </a:rPr>
              <a:t>находятся все позиции, имеющиеся в бюджетной росписи / плане ФХД</a:t>
            </a:r>
            <a:endParaRPr lang="ru-RU" sz="1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4547" y="1019633"/>
            <a:ext cx="238095" cy="209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Прямоугольник 29"/>
          <p:cNvSpPr/>
          <p:nvPr/>
        </p:nvSpPr>
        <p:spPr>
          <a:xfrm>
            <a:off x="3293501" y="1430161"/>
            <a:ext cx="1105971" cy="2093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396198" y="957068"/>
            <a:ext cx="51348" cy="47309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625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024571" y="777273"/>
            <a:ext cx="373063" cy="373062"/>
            <a:chOff x="1110373" y="4446207"/>
            <a:chExt cx="373063" cy="373062"/>
          </a:xfrm>
        </p:grpSpPr>
        <p:sp>
          <p:nvSpPr>
            <p:cNvPr id="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1595948" y="759540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Далее заполняется поле </a:t>
            </a:r>
            <a:r>
              <a:rPr lang="ru-RU" sz="1600" b="1" dirty="0">
                <a:latin typeface="+mn-lt"/>
              </a:rPr>
              <a:t>«Счет получателя»</a:t>
            </a:r>
            <a:r>
              <a:rPr lang="ru-RU" sz="1600" dirty="0">
                <a:latin typeface="+mn-lt"/>
              </a:rPr>
              <a:t>. Для этого необходимо выбрать счет из справочника «</a:t>
            </a:r>
            <a:r>
              <a:rPr lang="ru-RU" sz="1600" b="1" dirty="0">
                <a:latin typeface="+mn-lt"/>
              </a:rPr>
              <a:t>Счета корреспондентов</a:t>
            </a:r>
            <a:r>
              <a:rPr lang="ru-RU" sz="1600" dirty="0">
                <a:latin typeface="+mn-lt"/>
              </a:rPr>
              <a:t>»</a:t>
            </a:r>
            <a:endParaRPr lang="ru-RU" sz="1600" b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400" y="1311124"/>
            <a:ext cx="8180952" cy="2628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391" y="1996789"/>
            <a:ext cx="5066667" cy="241904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3865208" y="3485506"/>
            <a:ext cx="930011" cy="20939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4632385" y="2337758"/>
            <a:ext cx="1061006" cy="11477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46718" y="4495123"/>
            <a:ext cx="100617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ВАЖНО!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Бюджетные и автономные учреждения указывают вид расхода и счет получателя. . А в случае закупок в целях реализации национальных и федеральных проектов - полный код бюджетной классификации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Казенные учреждения указывают полный код бюджетной классификации в соответствии с бюджетной росписью в веб-бюджет («Бюджет-СМАРТ») – 20 знаков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1051706" y="4415837"/>
            <a:ext cx="420116" cy="461665"/>
            <a:chOff x="838940" y="1999419"/>
            <a:chExt cx="420116" cy="461665"/>
          </a:xfrm>
        </p:grpSpPr>
        <p:sp>
          <p:nvSpPr>
            <p:cNvPr id="23" name="Овал 22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solidFill>
              <a:srgbClr val="FF0000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6624" y="1999419"/>
              <a:ext cx="376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15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A4EFB2-02F0-49F7-8FEB-B729B4EEE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3220500"/>
            <a:ext cx="11195170" cy="294727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327025" y="198438"/>
            <a:ext cx="1445489" cy="504825"/>
            <a:chOff x="327025" y="198438"/>
            <a:chExt cx="1445489" cy="504825"/>
          </a:xfrm>
        </p:grpSpPr>
        <p:pic>
          <p:nvPicPr>
            <p:cNvPr id="32776" name="Picture 2" descr="C:\Users\User\Desktop\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198438"/>
              <a:ext cx="4508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7" name="Прямоугольник 1"/>
            <p:cNvSpPr>
              <a:spLocks noChangeArrowheads="1"/>
            </p:cNvSpPr>
            <p:nvPr/>
          </p:nvSpPr>
          <p:spPr bwMode="auto">
            <a:xfrm>
              <a:off x="939077" y="198438"/>
              <a:ext cx="833437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200" dirty="0">
                  <a:solidFill>
                    <a:schemeClr val="accent2"/>
                  </a:solidFill>
                </a:rPr>
                <a:t>Липецкая </a:t>
              </a:r>
            </a:p>
            <a:p>
              <a:r>
                <a:rPr lang="ru-RU" altLang="ru-RU" sz="1200" dirty="0">
                  <a:solidFill>
                    <a:schemeClr val="accent2"/>
                  </a:solidFill>
                </a:rPr>
                <a:t>область</a:t>
              </a:r>
            </a:p>
          </p:txBody>
        </p:sp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-1" y="6483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1046236" y="1340446"/>
            <a:ext cx="373063" cy="373062"/>
            <a:chOff x="1110373" y="4446207"/>
            <a:chExt cx="373063" cy="373062"/>
          </a:xfrm>
        </p:grpSpPr>
        <p:sp>
          <p:nvSpPr>
            <p:cNvPr id="28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0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1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4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5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9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0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1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43" name="Группа 42"/>
          <p:cNvGrpSpPr/>
          <p:nvPr/>
        </p:nvGrpSpPr>
        <p:grpSpPr>
          <a:xfrm>
            <a:off x="887135" y="5621075"/>
            <a:ext cx="420116" cy="426205"/>
            <a:chOff x="838940" y="2034879"/>
            <a:chExt cx="420116" cy="426205"/>
          </a:xfrm>
        </p:grpSpPr>
        <p:sp>
          <p:nvSpPr>
            <p:cNvPr id="44" name="Овал 43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5061252" y="3356796"/>
            <a:ext cx="420116" cy="426205"/>
            <a:chOff x="838940" y="2034879"/>
            <a:chExt cx="420116" cy="426205"/>
          </a:xfrm>
        </p:grpSpPr>
        <p:sp>
          <p:nvSpPr>
            <p:cNvPr id="47" name="Овал 46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3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1883241" y="1791884"/>
            <a:ext cx="420116" cy="426205"/>
            <a:chOff x="838940" y="2034879"/>
            <a:chExt cx="420116" cy="426205"/>
          </a:xfrm>
        </p:grpSpPr>
        <p:sp>
          <p:nvSpPr>
            <p:cNvPr id="50" name="Овал 49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2</a:t>
              </a: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392648" y="5711162"/>
            <a:ext cx="1410633" cy="22428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459775" y="5552987"/>
            <a:ext cx="6287845" cy="211248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502960" y="3469437"/>
            <a:ext cx="274822" cy="22428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2289944" y="1362737"/>
            <a:ext cx="97352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В навигаторе перейти в папку «</a:t>
            </a:r>
            <a:r>
              <a:rPr lang="ru-RU" sz="1600" b="1" dirty="0">
                <a:latin typeface="+mn-lt"/>
              </a:rPr>
              <a:t>План-график</a:t>
            </a:r>
            <a:r>
              <a:rPr lang="ru-RU" sz="1600" dirty="0">
                <a:latin typeface="+mn-lt"/>
              </a:rPr>
              <a:t>»</a:t>
            </a:r>
            <a:r>
              <a:rPr lang="en-US" sz="1600" dirty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и выбрать фильтр «</a:t>
            </a:r>
            <a:r>
              <a:rPr lang="ru-RU" sz="1600" b="1" dirty="0">
                <a:latin typeface="+mn-lt"/>
              </a:rPr>
              <a:t>Опубликовано</a:t>
            </a:r>
            <a:r>
              <a:rPr lang="ru-RU" sz="1600" dirty="0">
                <a:latin typeface="+mn-lt"/>
              </a:rPr>
              <a:t>».</a:t>
            </a:r>
            <a:endParaRPr lang="id-ID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Выбрать </a:t>
            </a:r>
            <a:r>
              <a:rPr lang="ru-RU" sz="1600" b="1" dirty="0">
                <a:latin typeface="+mn-lt"/>
                <a:cs typeface="+mn-cs"/>
              </a:rPr>
              <a:t>в списке документов</a:t>
            </a:r>
            <a:r>
              <a:rPr lang="ru-RU" sz="1600" dirty="0">
                <a:latin typeface="+mn-lt"/>
                <a:cs typeface="+mn-cs"/>
              </a:rPr>
              <a:t> опубликованный план-график </a:t>
            </a:r>
            <a:r>
              <a:rPr lang="ru-RU" sz="1600" b="1" dirty="0">
                <a:latin typeface="+mn-lt"/>
                <a:cs typeface="+mn-cs"/>
              </a:rPr>
              <a:t>на 2021 год и плановый период 2022-2023 годов</a:t>
            </a:r>
            <a:r>
              <a:rPr lang="ru-RU" sz="16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и проставить галочку.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Нажать на кнопку          «</a:t>
            </a:r>
            <a:r>
              <a:rPr lang="ru-RU" sz="1600" b="1" dirty="0">
                <a:latin typeface="+mn-lt"/>
                <a:cs typeface="+mn-cs"/>
              </a:rPr>
              <a:t>Сформировать «План-график» на следующий финансовый год</a:t>
            </a:r>
            <a:r>
              <a:rPr lang="ru-RU" sz="1600" dirty="0">
                <a:latin typeface="+mn-lt"/>
                <a:cs typeface="+mn-cs"/>
              </a:rPr>
              <a:t>».</a:t>
            </a:r>
            <a:endParaRPr lang="id-ID" sz="1600" dirty="0">
              <a:latin typeface="+mn-lt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83596" y="206375"/>
            <a:ext cx="899945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Формирование плана-графика на 2022 год на основании плана-графика 2021 года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146748-F899-4F90-966A-BFF9E853A801}"/>
              </a:ext>
            </a:extLst>
          </p:cNvPr>
          <p:cNvSpPr txBox="1"/>
          <p:nvPr/>
        </p:nvSpPr>
        <p:spPr>
          <a:xfrm>
            <a:off x="1190905" y="810720"/>
            <a:ext cx="10722173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>
                <a:solidFill>
                  <a:srgbClr val="FFFFFF"/>
                </a:solidFill>
                <a:latin typeface="Raleway" panose="020B0503030101060003" pitchFamily="34" charset="0"/>
                <a:ea typeface="Questrial" panose="020B0306030504020204" pitchFamily="34" charset="0"/>
                <a:cs typeface="Questrial" panose="02000000000000000000" pitchFamily="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Для формирования плана-графика закупок на 2022 год и плановый период 2023-2024 годов необходимо: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1869828" y="1311999"/>
            <a:ext cx="420116" cy="426205"/>
            <a:chOff x="838940" y="2034879"/>
            <a:chExt cx="420116" cy="426205"/>
          </a:xfrm>
        </p:grpSpPr>
        <p:sp>
          <p:nvSpPr>
            <p:cNvPr id="33" name="Овал 32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039659" y="5449634"/>
            <a:ext cx="420116" cy="426205"/>
            <a:chOff x="838940" y="2034879"/>
            <a:chExt cx="420116" cy="426205"/>
          </a:xfrm>
        </p:grpSpPr>
        <p:sp>
          <p:nvSpPr>
            <p:cNvPr id="38" name="Овал 37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2</a:t>
              </a: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891420" y="2506192"/>
            <a:ext cx="420116" cy="426205"/>
            <a:chOff x="838940" y="2034879"/>
            <a:chExt cx="420116" cy="426205"/>
          </a:xfrm>
        </p:grpSpPr>
        <p:sp>
          <p:nvSpPr>
            <p:cNvPr id="58" name="Овал 57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3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448" y="2573235"/>
            <a:ext cx="309416" cy="36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12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1EAFA85-B8EF-4071-9DE2-D19AA9334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183" y="4282203"/>
            <a:ext cx="9009524" cy="240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57AF6BE-F702-41DA-B154-A6376F2D7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097" y="1798706"/>
            <a:ext cx="9009524" cy="2438095"/>
          </a:xfrm>
          <a:prstGeom prst="rect">
            <a:avLst/>
          </a:prstGeom>
        </p:spPr>
      </p:pic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050450" y="693819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621827" y="676086"/>
            <a:ext cx="10061701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Переходим к изменению суммы планируемой закупки: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</a:rPr>
              <a:t>            Исходная позиция плана-графика финансировалась за счет средств 2022 г.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</a:rPr>
              <a:t>            В новой позиции плана-графика необходимо изменить год финансирования на 2023 г.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47782" y="4001410"/>
            <a:ext cx="930011" cy="20939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69830" y="6417880"/>
            <a:ext cx="930011" cy="2093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712787" y="4210807"/>
            <a:ext cx="1675483" cy="21437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4655723" y="3784602"/>
            <a:ext cx="420116" cy="426205"/>
            <a:chOff x="838940" y="2034879"/>
            <a:chExt cx="420116" cy="426205"/>
          </a:xfrm>
        </p:grpSpPr>
        <p:sp>
          <p:nvSpPr>
            <p:cNvPr id="20" name="Овал 19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791974" y="947511"/>
            <a:ext cx="420116" cy="426205"/>
            <a:chOff x="838940" y="2034879"/>
            <a:chExt cx="420116" cy="426205"/>
          </a:xfrm>
        </p:grpSpPr>
        <p:sp>
          <p:nvSpPr>
            <p:cNvPr id="26" name="Овал 25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791974" y="1389483"/>
            <a:ext cx="420116" cy="426205"/>
            <a:chOff x="838940" y="2034879"/>
            <a:chExt cx="420116" cy="426205"/>
          </a:xfrm>
        </p:grpSpPr>
        <p:sp>
          <p:nvSpPr>
            <p:cNvPr id="29" name="Овал 28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00B050"/>
                  </a:solidFill>
                </a:rPr>
                <a:t>2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478859" y="6296479"/>
            <a:ext cx="420116" cy="426205"/>
            <a:chOff x="838940" y="2034879"/>
            <a:chExt cx="420116" cy="426205"/>
          </a:xfrm>
        </p:grpSpPr>
        <p:sp>
          <p:nvSpPr>
            <p:cNvPr id="32" name="Овал 31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00B05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0511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090537" y="698771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661914" y="681038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Вкладка </a:t>
            </a:r>
            <a:r>
              <a:rPr lang="ru-RU" sz="1600" b="1" dirty="0">
                <a:latin typeface="+mn-lt"/>
              </a:rPr>
              <a:t>«Дополнительная информация» </a:t>
            </a:r>
            <a:r>
              <a:rPr lang="ru-RU" sz="1600" dirty="0">
                <a:latin typeface="+mn-lt"/>
              </a:rPr>
              <a:t>заполняется аналогично простому созданию позиции плана-графика</a:t>
            </a:r>
            <a:r>
              <a:rPr lang="ru-RU" sz="1600" b="1" dirty="0">
                <a:latin typeface="+mn-lt"/>
              </a:rPr>
              <a:t>: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914" y="1021119"/>
            <a:ext cx="9439275" cy="3680077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101346" y="1370449"/>
            <a:ext cx="345002" cy="339489"/>
            <a:chOff x="838940" y="2034879"/>
            <a:chExt cx="420116" cy="426205"/>
          </a:xfrm>
        </p:grpSpPr>
        <p:sp>
          <p:nvSpPr>
            <p:cNvPr id="40" name="Овал 39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335911" y="2043561"/>
            <a:ext cx="367068" cy="334985"/>
            <a:chOff x="838940" y="2034879"/>
            <a:chExt cx="420116" cy="426205"/>
          </a:xfrm>
        </p:grpSpPr>
        <p:sp>
          <p:nvSpPr>
            <p:cNvPr id="43" name="Овал 42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2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350262" y="2395530"/>
            <a:ext cx="338365" cy="343412"/>
            <a:chOff x="838940" y="2034879"/>
            <a:chExt cx="420116" cy="426205"/>
          </a:xfrm>
        </p:grpSpPr>
        <p:sp>
          <p:nvSpPr>
            <p:cNvPr id="46" name="Овал 45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3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1316627" y="2772059"/>
            <a:ext cx="343802" cy="382753"/>
            <a:chOff x="838940" y="2034879"/>
            <a:chExt cx="420116" cy="426205"/>
          </a:xfrm>
        </p:grpSpPr>
        <p:sp>
          <p:nvSpPr>
            <p:cNvPr id="49" name="Овал 48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4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35698" y="4701196"/>
            <a:ext cx="373063" cy="373062"/>
            <a:chOff x="1110373" y="4446207"/>
            <a:chExt cx="373063" cy="373062"/>
          </a:xfrm>
        </p:grpSpPr>
        <p:sp>
          <p:nvSpPr>
            <p:cNvPr id="52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53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54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5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6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7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8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9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60" name="TextBox 59"/>
          <p:cNvSpPr txBox="1"/>
          <p:nvPr/>
        </p:nvSpPr>
        <p:spPr>
          <a:xfrm>
            <a:off x="843710" y="4684623"/>
            <a:ext cx="11148715" cy="2062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ru-RU" sz="1600" dirty="0">
                <a:latin typeface="+mn-lt"/>
              </a:rPr>
              <a:t>Указывается необходимость </a:t>
            </a:r>
            <a:r>
              <a:rPr lang="ru-RU" sz="1600" b="1" dirty="0">
                <a:latin typeface="+mn-lt"/>
              </a:rPr>
              <a:t>общественного обсуждения</a:t>
            </a:r>
            <a:r>
              <a:rPr lang="ru-RU" sz="1600" dirty="0">
                <a:latin typeface="+mn-lt"/>
              </a:rPr>
              <a:t> (Варианты: Да/Нет).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2.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Указывается информация о заключении </a:t>
            </a:r>
            <a:r>
              <a:rPr lang="ru-RU" sz="1600" b="1" dirty="0" err="1">
                <a:latin typeface="+mn-lt"/>
              </a:rPr>
              <a:t>энергосервисного</a:t>
            </a:r>
            <a:r>
              <a:rPr lang="ru-RU" sz="1600" b="1" dirty="0">
                <a:latin typeface="+mn-lt"/>
              </a:rPr>
              <a:t> контракта </a:t>
            </a:r>
            <a:r>
              <a:rPr lang="ru-RU" sz="1600" dirty="0">
                <a:latin typeface="+mn-lt"/>
              </a:rPr>
              <a:t>(Варианты: Да/Нет)</a:t>
            </a:r>
            <a:r>
              <a:rPr lang="ru-RU" sz="1600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3.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Указывается информации о проведении закупки в соответствии с </a:t>
            </a:r>
            <a:r>
              <a:rPr lang="ru-RU" sz="1600" dirty="0" err="1" smtClean="0">
                <a:latin typeface="+mn-lt"/>
              </a:rPr>
              <a:t>пп</a:t>
            </a:r>
            <a:r>
              <a:rPr lang="ru-RU" sz="1600" dirty="0" smtClean="0">
                <a:latin typeface="+mn-lt"/>
              </a:rPr>
              <a:t>. «а» п. 18 Положения ПП РФ от 30.09.2019 №1279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</a:rPr>
              <a:t>4</a:t>
            </a:r>
            <a:r>
              <a:rPr lang="ru-RU" sz="1600" b="1" dirty="0" smtClean="0">
                <a:solidFill>
                  <a:srgbClr val="FF0000"/>
                </a:solidFill>
              </a:rPr>
              <a:t>. </a:t>
            </a:r>
            <a:r>
              <a:rPr lang="ru-RU" sz="1600" dirty="0">
                <a:latin typeface="+mn-lt"/>
              </a:rPr>
              <a:t>Указывается информации о проведении закупки в </a:t>
            </a:r>
            <a:r>
              <a:rPr lang="ru-RU" sz="1600" dirty="0" smtClean="0">
                <a:latin typeface="+mn-lt"/>
              </a:rPr>
              <a:t>соответствии </a:t>
            </a:r>
            <a:r>
              <a:rPr lang="ru-RU" sz="1600" dirty="0">
                <a:latin typeface="+mn-lt"/>
              </a:rPr>
              <a:t>с </a:t>
            </a:r>
            <a:r>
              <a:rPr lang="ru-RU" sz="1600" dirty="0" err="1">
                <a:latin typeface="+mn-lt"/>
              </a:rPr>
              <a:t>пп</a:t>
            </a:r>
            <a:r>
              <a:rPr lang="ru-RU" sz="1600" dirty="0">
                <a:latin typeface="+mn-lt"/>
              </a:rPr>
              <a:t>. </a:t>
            </a:r>
            <a:r>
              <a:rPr lang="ru-RU" sz="1600" dirty="0" smtClean="0">
                <a:latin typeface="+mn-lt"/>
              </a:rPr>
              <a:t>«ж» </a:t>
            </a:r>
            <a:r>
              <a:rPr lang="ru-RU" sz="1600" dirty="0">
                <a:latin typeface="+mn-lt"/>
              </a:rPr>
              <a:t>п. 18 Положения ПП РФ от 30.09.2019 №</a:t>
            </a:r>
            <a:r>
              <a:rPr lang="ru-RU" sz="1600" dirty="0" smtClean="0">
                <a:latin typeface="+mn-lt"/>
              </a:rPr>
              <a:t>1279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5. </a:t>
            </a:r>
            <a:r>
              <a:rPr lang="ru-RU" sz="1600" dirty="0">
                <a:latin typeface="+mn-lt"/>
              </a:rPr>
              <a:t>Указывается информация о проведении процедуры закупок уполномоченным </a:t>
            </a:r>
            <a:r>
              <a:rPr lang="ru-RU" sz="1600" dirty="0" smtClean="0">
                <a:latin typeface="+mn-lt"/>
              </a:rPr>
              <a:t>учреждением </a:t>
            </a:r>
            <a:r>
              <a:rPr lang="ru-RU" sz="1600" dirty="0">
                <a:latin typeface="+mn-lt"/>
              </a:rPr>
              <a:t>(Варианты: Да/Нет). Если выбран вариант «Да», необходимо указать </a:t>
            </a:r>
            <a:r>
              <a:rPr lang="ru-RU" sz="1600" dirty="0" err="1" smtClean="0">
                <a:latin typeface="+mn-lt"/>
              </a:rPr>
              <a:t>упономоченное</a:t>
            </a:r>
            <a:r>
              <a:rPr lang="ru-RU" sz="1600" dirty="0" smtClean="0">
                <a:latin typeface="+mn-lt"/>
              </a:rPr>
              <a:t> учреждение.</a:t>
            </a:r>
            <a:endParaRPr lang="ru-RU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6.</a:t>
            </a:r>
            <a:r>
              <a:rPr lang="ru-RU" sz="1600" b="1" dirty="0" smtClean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Указывается информация об участии в </a:t>
            </a:r>
            <a:r>
              <a:rPr lang="ru-RU" sz="1600" b="1" dirty="0">
                <a:latin typeface="+mn-lt"/>
              </a:rPr>
              <a:t>совместных торгах </a:t>
            </a:r>
            <a:r>
              <a:rPr lang="ru-RU" sz="1600" dirty="0">
                <a:latin typeface="+mn-lt"/>
              </a:rPr>
              <a:t>(Варианты: Да/Нет).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Если выбран вариант «</a:t>
            </a:r>
            <a:r>
              <a:rPr lang="ru-RU" sz="1600" b="1" dirty="0">
                <a:latin typeface="+mn-lt"/>
              </a:rPr>
              <a:t>Да</a:t>
            </a:r>
            <a:r>
              <a:rPr lang="ru-RU" sz="1600" dirty="0">
                <a:latin typeface="+mn-lt"/>
              </a:rPr>
              <a:t>», необходимо указать учреждение – организатора проведения совместных торгов.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1327012" y="3187931"/>
            <a:ext cx="343802" cy="394869"/>
            <a:chOff x="838940" y="2034879"/>
            <a:chExt cx="420116" cy="439696"/>
          </a:xfrm>
        </p:grpSpPr>
        <p:sp>
          <p:nvSpPr>
            <p:cNvPr id="62" name="Овал 61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60532" y="2063315"/>
              <a:ext cx="376932" cy="41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5</a:t>
              </a:r>
              <a:endParaRPr lang="ru-RU" b="1" dirty="0">
                <a:solidFill>
                  <a:srgbClr val="D93333"/>
                </a:solidFill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1309342" y="3805648"/>
            <a:ext cx="343802" cy="394869"/>
            <a:chOff x="838940" y="2034879"/>
            <a:chExt cx="420116" cy="439696"/>
          </a:xfrm>
        </p:grpSpPr>
        <p:sp>
          <p:nvSpPr>
            <p:cNvPr id="65" name="Овал 64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60532" y="2063315"/>
              <a:ext cx="376932" cy="41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D93333"/>
                  </a:solidFill>
                </a:rPr>
                <a:t>6</a:t>
              </a:r>
              <a:endParaRPr lang="ru-RU" b="1" dirty="0">
                <a:solidFill>
                  <a:srgbClr val="D933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142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9563" y="220357"/>
            <a:ext cx="81058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Создание особой позиции плана-графика на 2022 год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101837" y="974833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604201" y="868977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Для создания особой позиции плана-графика необходимо перейти в папку «</a:t>
            </a:r>
            <a:r>
              <a:rPr lang="ru-RU" sz="1600" b="1" dirty="0">
                <a:solidFill>
                  <a:srgbClr val="FF0000"/>
                </a:solidFill>
                <a:latin typeface="+mn-lt"/>
                <a:cs typeface="+mn-cs"/>
              </a:rPr>
              <a:t>Позиция плана-графика</a:t>
            </a:r>
            <a:r>
              <a:rPr lang="ru-RU" sz="1600" dirty="0">
                <a:latin typeface="+mn-lt"/>
                <a:cs typeface="+mn-cs"/>
              </a:rPr>
              <a:t>», выбрать фильтр «</a:t>
            </a:r>
            <a:r>
              <a:rPr lang="ru-RU" sz="1600" b="1" dirty="0">
                <a:solidFill>
                  <a:srgbClr val="7030A0"/>
                </a:solidFill>
                <a:latin typeface="+mn-lt"/>
                <a:cs typeface="+mn-cs"/>
              </a:rPr>
              <a:t>Создание новой</a:t>
            </a:r>
            <a:r>
              <a:rPr lang="ru-RU" sz="1600" dirty="0">
                <a:latin typeface="+mn-lt"/>
                <a:cs typeface="+mn-cs"/>
              </a:rPr>
              <a:t>» и на панели инструментов нажать на кнопку «</a:t>
            </a:r>
            <a:r>
              <a:rPr lang="ru-RU" sz="1600" b="1" dirty="0">
                <a:solidFill>
                  <a:srgbClr val="00B050"/>
                </a:solidFill>
                <a:latin typeface="+mn-lt"/>
                <a:cs typeface="+mn-cs"/>
              </a:rPr>
              <a:t>Создать…</a:t>
            </a:r>
            <a:r>
              <a:rPr lang="ru-RU" sz="1600" dirty="0">
                <a:latin typeface="+mn-lt"/>
                <a:cs typeface="+mn-cs"/>
              </a:rPr>
              <a:t>»      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811380"/>
            <a:ext cx="7953867" cy="356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76679" y="2904679"/>
            <a:ext cx="1815427" cy="22428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35039" y="3128966"/>
            <a:ext cx="1766670" cy="23132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96000" y="2035834"/>
            <a:ext cx="250167" cy="26741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0739" y="1135563"/>
            <a:ext cx="253578" cy="313954"/>
          </a:xfrm>
          <a:prstGeom prst="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 flipH="1">
            <a:off x="6346168" y="1449517"/>
            <a:ext cx="1919156" cy="58631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endCxn id="21" idx="1"/>
          </p:cNvCxnSpPr>
          <p:nvPr/>
        </p:nvCxnSpPr>
        <p:spPr>
          <a:xfrm rot="5400000">
            <a:off x="1479875" y="2004681"/>
            <a:ext cx="1795114" cy="684786"/>
          </a:xfrm>
          <a:prstGeom prst="bentConnector4">
            <a:avLst>
              <a:gd name="adj1" fmla="val 11698"/>
              <a:gd name="adj2" fmla="val 159837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/>
          <p:nvPr/>
        </p:nvCxnSpPr>
        <p:spPr>
          <a:xfrm rot="10800000" flipV="1">
            <a:off x="3692107" y="1210156"/>
            <a:ext cx="6319407" cy="1806666"/>
          </a:xfrm>
          <a:prstGeom prst="bentConnector3">
            <a:avLst>
              <a:gd name="adj1" fmla="val 175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409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5D0F46-B0CE-43B7-B4BF-1DCE188F9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716" y="1461266"/>
            <a:ext cx="9485714" cy="3838095"/>
          </a:xfrm>
          <a:prstGeom prst="rect">
            <a:avLst/>
          </a:prstGeom>
        </p:spPr>
      </p:pic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24571" y="777273"/>
            <a:ext cx="373063" cy="373062"/>
            <a:chOff x="1110373" y="4446207"/>
            <a:chExt cx="373063" cy="373062"/>
          </a:xfrm>
        </p:grpSpPr>
        <p:sp>
          <p:nvSpPr>
            <p:cNvPr id="9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0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11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5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1595948" y="759540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В появившемся окне документа «</a:t>
            </a:r>
            <a:r>
              <a:rPr lang="ru-RU" sz="1600" b="1" dirty="0">
                <a:latin typeface="+mn-lt"/>
              </a:rPr>
              <a:t>Позиция плана-графика</a:t>
            </a:r>
            <a:r>
              <a:rPr lang="ru-RU" sz="1600" dirty="0">
                <a:latin typeface="+mn-lt"/>
              </a:rPr>
              <a:t>» необходимо:</a:t>
            </a:r>
            <a:endParaRPr lang="ru-RU" sz="1600" b="1" dirty="0">
              <a:latin typeface="+mn-lt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024570" y="1225943"/>
            <a:ext cx="373063" cy="373062"/>
            <a:chOff x="1110373" y="4446207"/>
            <a:chExt cx="373063" cy="373062"/>
          </a:xfrm>
        </p:grpSpPr>
        <p:sp>
          <p:nvSpPr>
            <p:cNvPr id="19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3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1595947" y="1208210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Указать соответствующий 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Планируемый год</a:t>
            </a:r>
            <a:r>
              <a:rPr lang="ru-RU" sz="1600" dirty="0">
                <a:latin typeface="+mn-lt"/>
              </a:rPr>
              <a:t> проведения закупки</a:t>
            </a:r>
            <a:endParaRPr lang="ru-RU" sz="1600" b="1" dirty="0"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378924" y="2475782"/>
            <a:ext cx="1231567" cy="431320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727275" y="1520435"/>
            <a:ext cx="4718650" cy="9553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 32"/>
          <p:cNvGrpSpPr/>
          <p:nvPr/>
        </p:nvGrpSpPr>
        <p:grpSpPr>
          <a:xfrm>
            <a:off x="1024570" y="5812321"/>
            <a:ext cx="373063" cy="373062"/>
            <a:chOff x="1110373" y="4446207"/>
            <a:chExt cx="373063" cy="373062"/>
          </a:xfrm>
        </p:grpSpPr>
        <p:sp>
          <p:nvSpPr>
            <p:cNvPr id="34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5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6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7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8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9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0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1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1595947" y="5794588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Выбрать «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Способ определения поставщика (указывается для особых закупок)</a:t>
            </a:r>
            <a:r>
              <a:rPr lang="ru-RU" sz="1600" dirty="0">
                <a:latin typeface="+mn-lt"/>
              </a:rPr>
              <a:t>» нажав на кнопку вызова справочника</a:t>
            </a:r>
            <a:endParaRPr lang="ru-RU" sz="1600" b="1" dirty="0">
              <a:latin typeface="+mn-lt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V="1">
            <a:off x="5658928" y="4433978"/>
            <a:ext cx="4356340" cy="13606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113" y="6086975"/>
            <a:ext cx="200000" cy="266667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1768475" y="4002658"/>
            <a:ext cx="8536574" cy="431320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25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53" y="1224570"/>
            <a:ext cx="7847619" cy="5331505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430013" y="741971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2001390" y="724238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В появившемся окне справочника «</a:t>
            </a:r>
            <a:r>
              <a:rPr lang="ru-RU" sz="1600" b="1" dirty="0">
                <a:latin typeface="+mn-lt"/>
              </a:rPr>
              <a:t>Способы определения поставщика (подрядчика, исполнителя)</a:t>
            </a:r>
            <a:r>
              <a:rPr lang="ru-RU" sz="1600" dirty="0">
                <a:latin typeface="+mn-lt"/>
              </a:rPr>
              <a:t>» необходимо выбрать соответствующий способ закупки:</a:t>
            </a:r>
            <a:endParaRPr lang="ru-RU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7397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452E30-32CB-4BF7-A827-E67290BD0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71" y="1868065"/>
            <a:ext cx="9142857" cy="2666667"/>
          </a:xfrm>
          <a:prstGeom prst="rect">
            <a:avLst/>
          </a:prstGeom>
        </p:spPr>
      </p:pic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430013" y="741971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2001390" y="724238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После выбора способа определения поставщика для особых закупок можно заметить, что вкладки «</a:t>
            </a:r>
            <a:r>
              <a:rPr lang="ru-RU" sz="1600" b="1" dirty="0">
                <a:latin typeface="+mn-lt"/>
              </a:rPr>
              <a:t>ОКПД2</a:t>
            </a:r>
            <a:r>
              <a:rPr lang="ru-RU" sz="1600" dirty="0">
                <a:latin typeface="+mn-lt"/>
              </a:rPr>
              <a:t>» и «</a:t>
            </a:r>
            <a:r>
              <a:rPr lang="ru-RU" sz="1600" b="1" dirty="0">
                <a:latin typeface="+mn-lt"/>
              </a:rPr>
              <a:t>Дополнительная информация</a:t>
            </a:r>
            <a:r>
              <a:rPr lang="ru-RU" sz="1600" dirty="0">
                <a:latin typeface="+mn-lt"/>
              </a:rPr>
              <a:t>» 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недоступны</a:t>
            </a:r>
            <a:r>
              <a:rPr lang="ru-RU" sz="1600" dirty="0">
                <a:latin typeface="+mn-lt"/>
              </a:rPr>
              <a:t>.</a:t>
            </a:r>
            <a:endParaRPr lang="ru-RU" sz="1600" b="1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53837" y="4234395"/>
            <a:ext cx="550080" cy="303099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371976" y="4234394"/>
            <a:ext cx="1638300" cy="303099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174521" y="1283290"/>
            <a:ext cx="2277373" cy="28907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451894" y="1309013"/>
            <a:ext cx="1" cy="29253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832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EAB9A2-B356-4B85-937E-E428462B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172" y="4139223"/>
            <a:ext cx="6428571" cy="2504762"/>
          </a:xfrm>
          <a:prstGeom prst="rect">
            <a:avLst/>
          </a:prstGeom>
        </p:spPr>
      </p:pic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077" y="1240650"/>
            <a:ext cx="6209524" cy="2600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024571" y="777273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595948" y="664681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Во вкладке «</a:t>
            </a:r>
            <a:r>
              <a:rPr lang="ru-RU" sz="1600" b="1" dirty="0">
                <a:latin typeface="+mn-lt"/>
                <a:cs typeface="+mn-cs"/>
              </a:rPr>
              <a:t>Финансирование</a:t>
            </a:r>
            <a:r>
              <a:rPr lang="ru-RU" sz="1600" dirty="0">
                <a:latin typeface="+mn-lt"/>
                <a:cs typeface="+mn-cs"/>
              </a:rPr>
              <a:t>» указывается код расходов (код бюджетной классификации), который выбирается из справочника «</a:t>
            </a:r>
            <a:r>
              <a:rPr lang="ru-RU" sz="1600" b="1" dirty="0">
                <a:latin typeface="+mn-lt"/>
                <a:cs typeface="+mn-cs"/>
              </a:rPr>
              <a:t>Бюджетная классификация</a:t>
            </a:r>
            <a:r>
              <a:rPr lang="ru-RU" sz="1600" dirty="0">
                <a:latin typeface="+mn-lt"/>
                <a:cs typeface="+mn-cs"/>
              </a:rPr>
              <a:t>» и счет получателя из справочника «</a:t>
            </a:r>
            <a:r>
              <a:rPr lang="ru-RU" sz="1600" b="1" dirty="0">
                <a:latin typeface="+mn-lt"/>
                <a:cs typeface="+mn-cs"/>
              </a:rPr>
              <a:t>Счета корреспондентов</a:t>
            </a:r>
            <a:r>
              <a:rPr lang="ru-RU" sz="1600" dirty="0">
                <a:latin typeface="+mn-lt"/>
                <a:cs typeface="+mn-cs"/>
              </a:rPr>
              <a:t>». </a:t>
            </a:r>
            <a:endParaRPr lang="ru-RU" sz="16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024429" y="3823912"/>
            <a:ext cx="373063" cy="373062"/>
            <a:chOff x="1110373" y="4446207"/>
            <a:chExt cx="373063" cy="373062"/>
          </a:xfrm>
        </p:grpSpPr>
        <p:sp>
          <p:nvSpPr>
            <p:cNvPr id="1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1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1595806" y="3711320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Далее указывается </a:t>
            </a:r>
            <a:r>
              <a:rPr lang="ru-RU" sz="1600" b="1" dirty="0">
                <a:latin typeface="+mn-lt"/>
                <a:cs typeface="+mn-cs"/>
              </a:rPr>
              <a:t>значение суммы</a:t>
            </a:r>
            <a:r>
              <a:rPr lang="ru-RU" sz="1600" dirty="0">
                <a:latin typeface="+mn-lt"/>
                <a:cs typeface="+mn-cs"/>
              </a:rPr>
              <a:t> в соответствующий период</a:t>
            </a:r>
            <a:endParaRPr lang="ru-RU" sz="16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321058" y="3359352"/>
            <a:ext cx="856804" cy="303099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26943" y="3358028"/>
            <a:ext cx="983412" cy="303099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3862440" y="1197496"/>
            <a:ext cx="630845" cy="21103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4834928" y="1249456"/>
            <a:ext cx="4240061" cy="20825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3768751" y="6296723"/>
            <a:ext cx="916383" cy="196218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>
            <a:cxnSpLocks/>
          </p:cNvCxnSpPr>
          <p:nvPr/>
        </p:nvCxnSpPr>
        <p:spPr>
          <a:xfrm>
            <a:off x="4226943" y="4040399"/>
            <a:ext cx="0" cy="2256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14289" y="2361963"/>
            <a:ext cx="341243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ВАЖНО!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Бюджетные и автономные учреждения указывают вид расхода и счет получателя. . А в случае закупок в целях реализации национальных и федеральных проектов - полный код бюджетной классификации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Казенные учреждения указывают полный код бюджетной классификации в соответствии с бюджетной росписью в веб-бюджет («Бюджет-СМАРТ») – 20 знаков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7916887" y="3509577"/>
            <a:ext cx="420116" cy="461665"/>
            <a:chOff x="838940" y="1999419"/>
            <a:chExt cx="420116" cy="461665"/>
          </a:xfrm>
        </p:grpSpPr>
        <p:sp>
          <p:nvSpPr>
            <p:cNvPr id="34" name="Овал 33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solidFill>
              <a:srgbClr val="FF0000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56624" y="1999419"/>
              <a:ext cx="376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7582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AD0333-6879-465C-A47C-A1C0233D0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051" y="1615871"/>
            <a:ext cx="7617008" cy="2829482"/>
          </a:xfrm>
          <a:prstGeom prst="rect">
            <a:avLst/>
          </a:prstGeom>
        </p:spPr>
      </p:pic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9563" y="220357"/>
            <a:ext cx="81058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Утверждение сформированного плана-графика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8475" y="4881042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Сформированный план-график закупок можно отправить в ЕИС только из фильтра </a:t>
            </a:r>
            <a:r>
              <a:rPr lang="ru-RU" sz="1600" b="1" dirty="0"/>
              <a:t>«Согласовано».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165224" y="955120"/>
            <a:ext cx="373063" cy="373062"/>
            <a:chOff x="1110373" y="4446207"/>
            <a:chExt cx="373063" cy="373062"/>
          </a:xfrm>
        </p:grpSpPr>
        <p:sp>
          <p:nvSpPr>
            <p:cNvPr id="1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1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1768475" y="856067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После того, как все позиции внесены в план-график, необходимо его утвердить, отправив по маршруту нажатием кнопки                и из выпадающего списка выбрать «</a:t>
            </a:r>
            <a:r>
              <a:rPr lang="ru-RU" sz="1600" b="1" dirty="0">
                <a:latin typeface="+mn-lt"/>
              </a:rPr>
              <a:t>Отправить по маршруту</a:t>
            </a:r>
            <a:r>
              <a:rPr lang="ru-RU" sz="1600" dirty="0">
                <a:latin typeface="+mn-lt"/>
              </a:rPr>
              <a:t>».</a:t>
            </a:r>
            <a:endParaRPr lang="ru-RU" sz="1600" b="1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280" y="1140171"/>
            <a:ext cx="636346" cy="37602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754150" y="1763365"/>
            <a:ext cx="429611" cy="31666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799325" y="2144426"/>
            <a:ext cx="1921981" cy="24454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118171" y="4811206"/>
            <a:ext cx="420116" cy="461665"/>
            <a:chOff x="838940" y="1999419"/>
            <a:chExt cx="420116" cy="461665"/>
          </a:xfrm>
        </p:grpSpPr>
        <p:sp>
          <p:nvSpPr>
            <p:cNvPr id="30" name="Овал 29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solidFill>
              <a:srgbClr val="FF0000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6624" y="1999419"/>
              <a:ext cx="376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cxnSp>
        <p:nvCxnSpPr>
          <p:cNvPr id="32" name="Прямая со стрелкой 31"/>
          <p:cNvCxnSpPr>
            <a:cxnSpLocks/>
          </p:cNvCxnSpPr>
          <p:nvPr/>
        </p:nvCxnSpPr>
        <p:spPr>
          <a:xfrm flipH="1" flipV="1">
            <a:off x="4606507" y="3892434"/>
            <a:ext cx="5325434" cy="10360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cxnSpLocks/>
          </p:cNvCxnSpPr>
          <p:nvPr/>
        </p:nvCxnSpPr>
        <p:spPr>
          <a:xfrm flipH="1">
            <a:off x="7743039" y="1382303"/>
            <a:ext cx="17276" cy="72333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186626" y="1440842"/>
            <a:ext cx="3612699" cy="39999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724782" y="3629873"/>
            <a:ext cx="1881725" cy="2625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1086508" y="5532226"/>
            <a:ext cx="420116" cy="461665"/>
            <a:chOff x="838940" y="1999419"/>
            <a:chExt cx="420116" cy="461665"/>
          </a:xfrm>
        </p:grpSpPr>
        <p:sp>
          <p:nvSpPr>
            <p:cNvPr id="34" name="Овал 33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solidFill>
              <a:srgbClr val="FF0000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56624" y="1999419"/>
              <a:ext cx="376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637676" y="5253697"/>
            <a:ext cx="10323298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dirty="0"/>
              <a:t>Утвердить план-график закупок необходимо в течение </a:t>
            </a:r>
            <a:r>
              <a:rPr lang="ru-RU" sz="1600" b="1" dirty="0"/>
              <a:t>10 рабочих дней </a:t>
            </a:r>
            <a:r>
              <a:rPr lang="ru-RU" sz="1600" dirty="0"/>
              <a:t>после со дня, следующего за днем доведения до соответствующего заказчика объема прав в денежном выражении на принятие и (или) исполнение обязательств в соответствии с бюджетным законодательством РФ/ со дня, следующего за днем утверждения ПФХД учреждения или ПФХД унитарного предприятия.</a:t>
            </a:r>
          </a:p>
          <a:p>
            <a:r>
              <a:rPr lang="ru-RU" sz="1600" b="1" dirty="0"/>
              <a:t>До</a:t>
            </a:r>
            <a:r>
              <a:rPr lang="ru-RU" sz="1600" dirty="0"/>
              <a:t> этого времени план-график находится на вкладке «</a:t>
            </a:r>
            <a:r>
              <a:rPr lang="ru-RU" sz="1600" b="1" dirty="0"/>
              <a:t>Создание нового</a:t>
            </a:r>
            <a:r>
              <a:rPr lang="ru-RU" sz="1600" dirty="0"/>
              <a:t>» для возможности корректировки</a:t>
            </a:r>
          </a:p>
        </p:txBody>
      </p:sp>
    </p:spTree>
    <p:extLst>
      <p:ext uri="{BB962C8B-B14F-4D97-AF65-F5344CB8AC3E}">
        <p14:creationId xmlns:p14="http://schemas.microsoft.com/office/powerpoint/2010/main" val="3606141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896" y="1479640"/>
            <a:ext cx="7640414" cy="399813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197098" y="887014"/>
            <a:ext cx="373063" cy="373062"/>
            <a:chOff x="1110373" y="4446207"/>
            <a:chExt cx="373063" cy="373062"/>
          </a:xfrm>
        </p:grpSpPr>
        <p:sp>
          <p:nvSpPr>
            <p:cNvPr id="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1768475" y="778053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После того, как план перейдет в фильтр «</a:t>
            </a:r>
            <a:r>
              <a:rPr lang="ru-RU" sz="1600" b="1" dirty="0">
                <a:latin typeface="+mn-lt"/>
              </a:rPr>
              <a:t>Согласовано</a:t>
            </a:r>
            <a:r>
              <a:rPr lang="ru-RU" sz="1600" dirty="0">
                <a:latin typeface="+mn-lt"/>
              </a:rPr>
              <a:t>» необходимо нажать на кнопку «</a:t>
            </a:r>
            <a:r>
              <a:rPr lang="ru-RU" sz="1600" b="1" dirty="0">
                <a:latin typeface="+mn-lt"/>
              </a:rPr>
              <a:t>Отчет по смене состояний</a:t>
            </a:r>
            <a:r>
              <a:rPr lang="ru-RU" sz="1600" dirty="0">
                <a:latin typeface="+mn-lt"/>
              </a:rPr>
              <a:t>»             и выбрать «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Отправить документ в ЕИС</a:t>
            </a:r>
            <a:r>
              <a:rPr lang="ru-RU" sz="1600" dirty="0">
                <a:latin typeface="+mn-lt"/>
              </a:rPr>
              <a:t>»</a:t>
            </a:r>
            <a:endParaRPr lang="ru-RU" sz="1600" b="1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358" y="1080349"/>
            <a:ext cx="485996" cy="28928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070126" y="2198956"/>
            <a:ext cx="1780576" cy="303099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207103" y="1260076"/>
            <a:ext cx="1386690" cy="9388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231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77875" y="1001606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349252" y="902553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В случае прохождения Планом-графиком контроля на соответствие ч.5 ст.99 44-ФЗ, будет сформирован документ «</a:t>
            </a:r>
            <a:r>
              <a:rPr lang="ru-RU" sz="1600" b="1" dirty="0">
                <a:latin typeface="+mn-lt"/>
              </a:rPr>
              <a:t>Уведомление о соответствии контролируемой информации</a:t>
            </a:r>
            <a:r>
              <a:rPr lang="ru-RU" sz="1600" dirty="0">
                <a:latin typeface="+mn-lt"/>
              </a:rPr>
              <a:t>». План-график отобразится в открытой части ЕИС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20" y="1708843"/>
            <a:ext cx="10009524" cy="3857143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445703" y="4771764"/>
            <a:ext cx="2108380" cy="335074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3520451" y="1487328"/>
            <a:ext cx="516711" cy="32844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238430" y="1708843"/>
            <a:ext cx="1768979" cy="33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99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327" y="1224785"/>
            <a:ext cx="43053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Группа 31"/>
          <p:cNvGrpSpPr/>
          <p:nvPr/>
        </p:nvGrpSpPr>
        <p:grpSpPr>
          <a:xfrm>
            <a:off x="1032825" y="851723"/>
            <a:ext cx="373063" cy="373062"/>
            <a:chOff x="1110373" y="4446207"/>
            <a:chExt cx="373063" cy="373062"/>
          </a:xfrm>
        </p:grpSpPr>
        <p:sp>
          <p:nvSpPr>
            <p:cNvPr id="33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4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5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6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7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8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9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0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1604201" y="868977"/>
            <a:ext cx="100617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 всплывающем диалоговом окне подтвердить формирование Плана-графика на следующий финансовый год.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1016178" y="2926487"/>
            <a:ext cx="373063" cy="373062"/>
            <a:chOff x="1110373" y="4446207"/>
            <a:chExt cx="373063" cy="373062"/>
          </a:xfrm>
        </p:grpSpPr>
        <p:sp>
          <p:nvSpPr>
            <p:cNvPr id="43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44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45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6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7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9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0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1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1604201" y="2824297"/>
            <a:ext cx="10061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По завершению формирования плана-графика появится протокол, в котором будет показан перечень документов – позиций плана-графика, скопированных из плана-графика 2021 года с ИКЗ 22… и 23…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22550D-2B2B-4EB1-86C0-3C9D9B487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655" y="3452980"/>
            <a:ext cx="9752381" cy="3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93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2" y="1733550"/>
            <a:ext cx="8029575" cy="33909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77875" y="1001606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349252" y="902553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В течении трех часов </a:t>
            </a:r>
            <a:r>
              <a:rPr lang="en-US" sz="1600" dirty="0" err="1">
                <a:latin typeface="+mn-lt"/>
              </a:rPr>
              <a:t>после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прохождения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фин</a:t>
            </a:r>
            <a:r>
              <a:rPr lang="ru-RU" sz="1600" dirty="0" err="1" smtClean="0">
                <a:latin typeface="+mn-lt"/>
              </a:rPr>
              <a:t>ансового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контроля </a:t>
            </a:r>
            <a:r>
              <a:rPr lang="ru-RU" sz="1600" dirty="0">
                <a:latin typeface="+mn-lt"/>
              </a:rPr>
              <a:t>сведения о размещении документа в ЕИС поступят в Систему</a:t>
            </a:r>
            <a:r>
              <a:rPr lang="en-US" sz="1600" dirty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WEB-</a:t>
            </a:r>
            <a:r>
              <a:rPr lang="en-US" sz="1600" dirty="0" err="1">
                <a:latin typeface="+mn-lt"/>
              </a:rPr>
              <a:t>Торги</a:t>
            </a:r>
            <a:r>
              <a:rPr lang="en-US" sz="1600" dirty="0">
                <a:latin typeface="+mn-lt"/>
              </a:rPr>
              <a:t>-КС</a:t>
            </a:r>
            <a:r>
              <a:rPr lang="ru-RU" sz="1600" dirty="0">
                <a:latin typeface="+mn-lt"/>
              </a:rPr>
              <a:t>. План-график закупок перейдет в фильтр «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Опубликовано</a:t>
            </a:r>
            <a:r>
              <a:rPr lang="ru-RU" sz="1600" dirty="0">
                <a:latin typeface="+mn-lt"/>
              </a:rPr>
              <a:t>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454994" y="4927039"/>
            <a:ext cx="1780576" cy="197411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4156721" y="1487328"/>
            <a:ext cx="78849" cy="34327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35570" y="1487328"/>
            <a:ext cx="2838090" cy="18623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5885432" y="3349690"/>
            <a:ext cx="4293738" cy="204394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83218" y="3385109"/>
            <a:ext cx="734938" cy="162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366212" y="3364681"/>
            <a:ext cx="734938" cy="12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648202" y="3373242"/>
            <a:ext cx="419144" cy="174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916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491E08-F173-44D8-85EA-06BC9B699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01" y="1149990"/>
            <a:ext cx="9419048" cy="1819048"/>
          </a:xfrm>
          <a:prstGeom prst="rect">
            <a:avLst/>
          </a:prstGeom>
        </p:spPr>
      </p:pic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032825" y="646240"/>
            <a:ext cx="373063" cy="373062"/>
            <a:chOff x="1110373" y="4446207"/>
            <a:chExt cx="373063" cy="373062"/>
          </a:xfrm>
        </p:grpSpPr>
        <p:sp>
          <p:nvSpPr>
            <p:cNvPr id="15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6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17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1604201" y="663494"/>
            <a:ext cx="100617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Сформированный План-график отобразится в фильтре «</a:t>
            </a:r>
            <a:r>
              <a:rPr lang="ru-RU" sz="1600" b="1" dirty="0">
                <a:solidFill>
                  <a:srgbClr val="FF0000"/>
                </a:solidFill>
                <a:latin typeface="+mn-lt"/>
                <a:cs typeface="+mn-cs"/>
              </a:rPr>
              <a:t>Создание нового</a:t>
            </a:r>
            <a:r>
              <a:rPr lang="ru-RU" sz="1600" dirty="0">
                <a:latin typeface="+mn-lt"/>
                <a:cs typeface="+mn-cs"/>
              </a:rPr>
              <a:t>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04201" y="2721015"/>
            <a:ext cx="9428672" cy="2480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7487728" y="914403"/>
            <a:ext cx="1733910" cy="18066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30050" y="3126129"/>
            <a:ext cx="10061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Перед публикацией плана графика необходимо зайти в сформированные позиции плана-графика, проверить их и указать </a:t>
            </a:r>
            <a:r>
              <a:rPr lang="ru-RU" sz="1600" b="1" dirty="0">
                <a:solidFill>
                  <a:srgbClr val="7030A0"/>
                </a:solidFill>
                <a:latin typeface="+mn-lt"/>
                <a:cs typeface="+mn-cs"/>
              </a:rPr>
              <a:t>счет получателя</a:t>
            </a:r>
            <a:r>
              <a:rPr lang="ru-RU" sz="1600" dirty="0">
                <a:latin typeface="+mn-lt"/>
                <a:cs typeface="+mn-cs"/>
              </a:rPr>
              <a:t> и </a:t>
            </a:r>
            <a:r>
              <a:rPr lang="ru-RU" sz="1600" b="1" dirty="0">
                <a:solidFill>
                  <a:srgbClr val="0070C0"/>
                </a:solidFill>
                <a:latin typeface="+mn-lt"/>
                <a:cs typeface="+mn-cs"/>
              </a:rPr>
              <a:t>БК</a:t>
            </a:r>
            <a:r>
              <a:rPr lang="ru-RU" sz="1600" dirty="0">
                <a:latin typeface="+mn-lt"/>
                <a:cs typeface="+mn-cs"/>
              </a:rPr>
              <a:t> во вкладке «</a:t>
            </a:r>
            <a:r>
              <a:rPr lang="ru-RU" sz="1600" dirty="0">
                <a:solidFill>
                  <a:srgbClr val="FF0000"/>
                </a:solidFill>
                <a:latin typeface="+mn-lt"/>
                <a:cs typeface="+mn-cs"/>
              </a:rPr>
              <a:t>Финансирование</a:t>
            </a:r>
            <a:r>
              <a:rPr lang="ru-RU" sz="1600" dirty="0">
                <a:latin typeface="+mn-lt"/>
                <a:cs typeface="+mn-cs"/>
              </a:rPr>
              <a:t>».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935038" y="3046843"/>
            <a:ext cx="420116" cy="461665"/>
            <a:chOff x="838940" y="1999419"/>
            <a:chExt cx="420116" cy="461665"/>
          </a:xfrm>
        </p:grpSpPr>
        <p:sp>
          <p:nvSpPr>
            <p:cNvPr id="39" name="Овал 38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solidFill>
              <a:srgbClr val="FF0000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56624" y="1999419"/>
              <a:ext cx="376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050" y="3782804"/>
            <a:ext cx="8825040" cy="222854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212419" y="4432765"/>
            <a:ext cx="854015" cy="157858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32571" y="4440037"/>
            <a:ext cx="865516" cy="157858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160661" y="3839086"/>
            <a:ext cx="1035170" cy="2505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4195832" y="3626271"/>
            <a:ext cx="1376832" cy="2417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Группа 49"/>
          <p:cNvGrpSpPr/>
          <p:nvPr/>
        </p:nvGrpSpPr>
        <p:grpSpPr>
          <a:xfrm>
            <a:off x="1032825" y="6210329"/>
            <a:ext cx="373063" cy="373062"/>
            <a:chOff x="1110373" y="4446207"/>
            <a:chExt cx="373063" cy="373062"/>
          </a:xfrm>
        </p:grpSpPr>
        <p:sp>
          <p:nvSpPr>
            <p:cNvPr id="51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52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53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4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5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6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7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8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59" name="TextBox 58"/>
          <p:cNvSpPr txBox="1"/>
          <p:nvPr/>
        </p:nvSpPr>
        <p:spPr>
          <a:xfrm>
            <a:off x="1604201" y="6227583"/>
            <a:ext cx="10061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Прочие закупки можно добавить вручную либо копированием. При необходимости лишние закупки можно удалить</a:t>
            </a:r>
          </a:p>
        </p:txBody>
      </p:sp>
    </p:spTree>
    <p:extLst>
      <p:ext uri="{BB962C8B-B14F-4D97-AF65-F5344CB8AC3E}">
        <p14:creationId xmlns:p14="http://schemas.microsoft.com/office/powerpoint/2010/main" val="100227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032825" y="851723"/>
            <a:ext cx="373063" cy="373062"/>
            <a:chOff x="1110373" y="4446207"/>
            <a:chExt cx="373063" cy="373062"/>
          </a:xfrm>
        </p:grpSpPr>
        <p:sp>
          <p:nvSpPr>
            <p:cNvPr id="5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6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7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604201" y="868977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Для создания позиции плана-графика необходимо перейти в папку «</a:t>
            </a:r>
            <a:r>
              <a:rPr lang="ru-RU" sz="1600" b="1" dirty="0">
                <a:solidFill>
                  <a:srgbClr val="FF0000"/>
                </a:solidFill>
                <a:latin typeface="+mn-lt"/>
                <a:cs typeface="+mn-cs"/>
              </a:rPr>
              <a:t>Позиция плана-графика</a:t>
            </a:r>
            <a:r>
              <a:rPr lang="ru-RU" sz="1600" dirty="0">
                <a:latin typeface="+mn-lt"/>
                <a:cs typeface="+mn-cs"/>
              </a:rPr>
              <a:t>», выбрать фильтр «</a:t>
            </a:r>
            <a:r>
              <a:rPr lang="ru-RU" sz="1600" b="1" dirty="0">
                <a:solidFill>
                  <a:srgbClr val="7030A0"/>
                </a:solidFill>
                <a:latin typeface="+mn-lt"/>
                <a:cs typeface="+mn-cs"/>
              </a:rPr>
              <a:t>Создание новой</a:t>
            </a:r>
            <a:r>
              <a:rPr lang="ru-RU" sz="1600" dirty="0">
                <a:latin typeface="+mn-lt"/>
                <a:cs typeface="+mn-cs"/>
              </a:rPr>
              <a:t>» и на панели инструментов нажать на кнопку «</a:t>
            </a:r>
            <a:r>
              <a:rPr lang="ru-RU" sz="1600" b="1" dirty="0">
                <a:solidFill>
                  <a:srgbClr val="00B050"/>
                </a:solidFill>
                <a:latin typeface="+mn-lt"/>
                <a:cs typeface="+mn-cs"/>
              </a:rPr>
              <a:t>Создать…</a:t>
            </a:r>
            <a:r>
              <a:rPr lang="ru-RU" sz="1600" dirty="0">
                <a:latin typeface="+mn-lt"/>
                <a:cs typeface="+mn-cs"/>
              </a:rPr>
              <a:t>»       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59563" y="220357"/>
            <a:ext cx="81058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«Создание позиции плана-графика с планируемой датой проведения закупки 2022 год»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811380"/>
            <a:ext cx="7953867" cy="356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76679" y="2904679"/>
            <a:ext cx="1815427" cy="22428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35039" y="3128966"/>
            <a:ext cx="1766670" cy="23132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0" y="2035834"/>
            <a:ext cx="250167" cy="26741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385" y="1139798"/>
            <a:ext cx="253578" cy="313954"/>
          </a:xfrm>
          <a:prstGeom prst="rect">
            <a:avLst/>
          </a:prstGeom>
        </p:spPr>
      </p:pic>
      <p:cxnSp>
        <p:nvCxnSpPr>
          <p:cNvPr id="9226" name="Прямая со стрелкой 9225"/>
          <p:cNvCxnSpPr/>
          <p:nvPr/>
        </p:nvCxnSpPr>
        <p:spPr>
          <a:xfrm flipH="1">
            <a:off x="6346168" y="1453752"/>
            <a:ext cx="1301530" cy="58208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6" name="Соединительная линия уступом 9235"/>
          <p:cNvCxnSpPr>
            <a:endCxn id="21" idx="1"/>
          </p:cNvCxnSpPr>
          <p:nvPr/>
        </p:nvCxnSpPr>
        <p:spPr>
          <a:xfrm rot="16200000" flipH="1">
            <a:off x="930253" y="2139844"/>
            <a:ext cx="1914973" cy="294599"/>
          </a:xfrm>
          <a:prstGeom prst="bentConnector2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9" name="Соединительная линия уступом 9238"/>
          <p:cNvCxnSpPr/>
          <p:nvPr/>
        </p:nvCxnSpPr>
        <p:spPr>
          <a:xfrm rot="10800000" flipV="1">
            <a:off x="3692106" y="1161364"/>
            <a:ext cx="5451894" cy="1855458"/>
          </a:xfrm>
          <a:prstGeom prst="bentConnector3">
            <a:avLst>
              <a:gd name="adj1" fmla="val 15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27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CDA79B-A76E-45B7-8E25-9EF6C271D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888" y="1408812"/>
            <a:ext cx="9533333" cy="3533333"/>
          </a:xfrm>
          <a:prstGeom prst="rect">
            <a:avLst/>
          </a:prstGeom>
        </p:spPr>
      </p:pic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05530" y="2445957"/>
            <a:ext cx="1155939" cy="359886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221854" y="2445957"/>
            <a:ext cx="1175634" cy="35988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41468" y="3279844"/>
            <a:ext cx="8603411" cy="71886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032825" y="851723"/>
            <a:ext cx="373063" cy="373062"/>
            <a:chOff x="1110373" y="4446207"/>
            <a:chExt cx="373063" cy="373062"/>
          </a:xfrm>
        </p:grpSpPr>
        <p:sp>
          <p:nvSpPr>
            <p:cNvPr id="10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1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12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5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1604201" y="868977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Заполнение позиции плана-графика:</a:t>
            </a:r>
            <a:endParaRPr lang="ru-RU" sz="16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8005530" y="1925782"/>
            <a:ext cx="420116" cy="426205"/>
            <a:chOff x="838940" y="2034879"/>
            <a:chExt cx="420116" cy="426205"/>
          </a:xfrm>
        </p:grpSpPr>
        <p:sp>
          <p:nvSpPr>
            <p:cNvPr id="21" name="Овал 20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9422005" y="1925782"/>
            <a:ext cx="420116" cy="426205"/>
            <a:chOff x="838940" y="2034879"/>
            <a:chExt cx="420116" cy="426205"/>
          </a:xfrm>
        </p:grpSpPr>
        <p:sp>
          <p:nvSpPr>
            <p:cNvPr id="24" name="Овал 23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</a:rPr>
                <a:t>2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081319" y="3426174"/>
            <a:ext cx="420116" cy="426205"/>
            <a:chOff x="838940" y="2034879"/>
            <a:chExt cx="420116" cy="426205"/>
          </a:xfrm>
        </p:grpSpPr>
        <p:sp>
          <p:nvSpPr>
            <p:cNvPr id="27" name="Овал 26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</a:rPr>
                <a:t>3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032825" y="5235265"/>
            <a:ext cx="373063" cy="373062"/>
            <a:chOff x="1110373" y="4446207"/>
            <a:chExt cx="373063" cy="373062"/>
          </a:xfrm>
        </p:grpSpPr>
        <p:sp>
          <p:nvSpPr>
            <p:cNvPr id="30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1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2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3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4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5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6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7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2130299" y="5121594"/>
            <a:ext cx="10061701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  <a:cs typeface="+mn-cs"/>
              </a:rPr>
              <a:t>Год плана</a:t>
            </a:r>
            <a:r>
              <a:rPr lang="ru-RU" sz="1600" dirty="0">
                <a:latin typeface="+mn-lt"/>
                <a:cs typeface="+mn-cs"/>
              </a:rPr>
              <a:t> – финансовый год, для которого создается позиция плана графика.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7030A0"/>
                </a:solidFill>
                <a:latin typeface="+mn-lt"/>
                <a:cs typeface="+mn-cs"/>
              </a:rPr>
              <a:t>Планируемый год</a:t>
            </a:r>
            <a:r>
              <a:rPr lang="ru-RU" sz="1600" dirty="0">
                <a:latin typeface="+mn-lt"/>
                <a:cs typeface="+mn-cs"/>
              </a:rPr>
              <a:t> – год проведения данной закупки.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F0"/>
                </a:solidFill>
                <a:latin typeface="+mn-lt"/>
                <a:cs typeface="+mn-cs"/>
              </a:rPr>
              <a:t>Наименование объекта и (или) наименования объектов закупки</a:t>
            </a:r>
            <a:r>
              <a:rPr lang="ru-RU" sz="1600" dirty="0">
                <a:latin typeface="+mn-lt"/>
                <a:cs typeface="+mn-cs"/>
              </a:rPr>
              <a:t>  - указывается наименование  объекта закупки.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1742279" y="5051420"/>
            <a:ext cx="420116" cy="426205"/>
            <a:chOff x="838940" y="2034879"/>
            <a:chExt cx="420116" cy="426205"/>
          </a:xfrm>
        </p:grpSpPr>
        <p:sp>
          <p:nvSpPr>
            <p:cNvPr id="40" name="Овал 39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742635" y="5535123"/>
            <a:ext cx="420116" cy="426205"/>
            <a:chOff x="838940" y="2034879"/>
            <a:chExt cx="420116" cy="426205"/>
          </a:xfrm>
        </p:grpSpPr>
        <p:sp>
          <p:nvSpPr>
            <p:cNvPr id="43" name="Овал 42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</a:rPr>
                <a:t>2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742279" y="6033046"/>
            <a:ext cx="420116" cy="426205"/>
            <a:chOff x="838940" y="2034879"/>
            <a:chExt cx="420116" cy="426205"/>
          </a:xfrm>
        </p:grpSpPr>
        <p:sp>
          <p:nvSpPr>
            <p:cNvPr id="46" name="Овал 45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2272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01" y="1641691"/>
            <a:ext cx="8885714" cy="3171429"/>
          </a:xfrm>
          <a:prstGeom prst="rect">
            <a:avLst/>
          </a:prstGeom>
        </p:spPr>
      </p:pic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032825" y="851723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604201" y="868977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Вкладка «</a:t>
            </a:r>
            <a:r>
              <a:rPr lang="ru-RU" sz="1600" b="1" dirty="0">
                <a:solidFill>
                  <a:srgbClr val="00B050"/>
                </a:solidFill>
                <a:latin typeface="+mn-lt"/>
                <a:cs typeface="+mn-cs"/>
              </a:rPr>
              <a:t>Основные данные</a:t>
            </a:r>
            <a:r>
              <a:rPr lang="ru-RU" sz="1600" dirty="0">
                <a:latin typeface="+mn-lt"/>
                <a:cs typeface="+mn-cs"/>
              </a:rPr>
              <a:t>»: строки «</a:t>
            </a:r>
            <a:r>
              <a:rPr lang="ru-RU" sz="1600" b="1" dirty="0">
                <a:latin typeface="+mn-lt"/>
                <a:cs typeface="+mn-cs"/>
              </a:rPr>
              <a:t>Обоснования внесения изменений</a:t>
            </a:r>
            <a:r>
              <a:rPr lang="ru-RU" sz="1600" dirty="0">
                <a:latin typeface="+mn-lt"/>
                <a:cs typeface="+mn-cs"/>
              </a:rPr>
              <a:t>» и «</a:t>
            </a:r>
            <a:r>
              <a:rPr lang="ru-RU" sz="1600" b="1" dirty="0">
                <a:latin typeface="+mn-lt"/>
                <a:cs typeface="+mn-cs"/>
              </a:rPr>
              <a:t>Описание изменений</a:t>
            </a:r>
            <a:r>
              <a:rPr lang="ru-RU" sz="1600" dirty="0">
                <a:latin typeface="+mn-lt"/>
                <a:cs typeface="+mn-cs"/>
              </a:rPr>
              <a:t>»                    </a:t>
            </a:r>
            <a:r>
              <a:rPr lang="ru-RU" sz="1600" dirty="0">
                <a:solidFill>
                  <a:srgbClr val="FF0000"/>
                </a:solidFill>
                <a:latin typeface="+mn-lt"/>
                <a:cs typeface="+mn-cs"/>
              </a:rPr>
              <a:t>не заполняются</a:t>
            </a:r>
            <a:r>
              <a:rPr lang="ru-RU" sz="1600" dirty="0">
                <a:latin typeface="+mn-lt"/>
                <a:cs typeface="+mn-cs"/>
              </a:rPr>
              <a:t>, так как формируется первая редакция плана-графика.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68475" y="2656936"/>
            <a:ext cx="8548717" cy="966158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4209692" y="1119885"/>
            <a:ext cx="3907765" cy="15370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604201" y="1641691"/>
            <a:ext cx="1225263" cy="2302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829464" y="1102543"/>
            <a:ext cx="60385" cy="55464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080958" y="1119885"/>
            <a:ext cx="55122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27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568" y="1519549"/>
            <a:ext cx="9190476" cy="3542857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032825" y="851723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604201" y="868977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Вкладка «</a:t>
            </a:r>
            <a:r>
              <a:rPr lang="ru-RU" sz="1600" b="1" dirty="0">
                <a:solidFill>
                  <a:srgbClr val="FF0000"/>
                </a:solidFill>
                <a:latin typeface="+mn-lt"/>
                <a:cs typeface="+mn-cs"/>
              </a:rPr>
              <a:t>ОКПД2</a:t>
            </a:r>
            <a:r>
              <a:rPr lang="ru-RU" sz="1600" dirty="0">
                <a:latin typeface="+mn-lt"/>
                <a:cs typeface="+mn-cs"/>
              </a:rPr>
              <a:t>»: указывается перечень строк ОКПД2 предполагаемой закупки.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63638" y="3558764"/>
            <a:ext cx="569343" cy="297244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639683" y="1184912"/>
            <a:ext cx="129396" cy="23738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1032825" y="5176745"/>
            <a:ext cx="373063" cy="373062"/>
            <a:chOff x="1110373" y="4446207"/>
            <a:chExt cx="373063" cy="373062"/>
          </a:xfrm>
        </p:grpSpPr>
        <p:sp>
          <p:nvSpPr>
            <p:cNvPr id="19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3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1604201" y="5193999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Для добавления новой строки необходимо нажать кнопку «</a:t>
            </a:r>
            <a:r>
              <a:rPr lang="ru-RU" sz="1600" b="1" dirty="0">
                <a:latin typeface="+mn-lt"/>
                <a:cs typeface="+mn-cs"/>
              </a:rPr>
              <a:t>Добавить строку</a:t>
            </a:r>
            <a:r>
              <a:rPr lang="ru-RU" sz="1600" dirty="0">
                <a:latin typeface="+mn-lt"/>
                <a:cs typeface="+mn-cs"/>
              </a:rPr>
              <a:t>»         .</a:t>
            </a:r>
            <a:endParaRPr lang="ru-RU" sz="16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4913" y="5151082"/>
            <a:ext cx="327162" cy="420637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1032825" y="5708692"/>
            <a:ext cx="373063" cy="373062"/>
            <a:chOff x="1110373" y="4446207"/>
            <a:chExt cx="373063" cy="373062"/>
          </a:xfrm>
        </p:grpSpPr>
        <p:sp>
          <p:nvSpPr>
            <p:cNvPr id="31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2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3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4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5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6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7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8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1604201" y="5725946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Для заполнения поля «</a:t>
            </a:r>
            <a:r>
              <a:rPr lang="ru-RU" sz="1600" b="1" dirty="0">
                <a:solidFill>
                  <a:srgbClr val="7030A0"/>
                </a:solidFill>
                <a:latin typeface="+mn-lt"/>
                <a:cs typeface="+mn-cs"/>
              </a:rPr>
              <a:t>Код ОКПД2</a:t>
            </a:r>
            <a:r>
              <a:rPr lang="ru-RU" sz="1600" dirty="0">
                <a:latin typeface="+mn-lt"/>
                <a:cs typeface="+mn-cs"/>
              </a:rPr>
              <a:t>» необходимо двойным нажатием на кнопку         выбрать из справочника «Номенклатура ОКПД2» соответствующее значение кода ОКПД2. </a:t>
            </a:r>
            <a:endParaRPr lang="ru-RU" sz="16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017428" y="4425351"/>
            <a:ext cx="942721" cy="57525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1552" y="5776270"/>
            <a:ext cx="347139" cy="30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22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AEA3B6-3B14-458E-9ECF-EBAE6A41C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227" y="1246570"/>
            <a:ext cx="7914286" cy="3361905"/>
          </a:xfrm>
          <a:prstGeom prst="rect">
            <a:avLst/>
          </a:prstGeom>
        </p:spPr>
      </p:pic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024571" y="777273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595947" y="794527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Внешний вид справочника </a:t>
            </a:r>
            <a:r>
              <a:rPr lang="ru-RU" sz="1600" b="1" dirty="0">
                <a:latin typeface="+mn-lt"/>
                <a:cs typeface="+mn-cs"/>
              </a:rPr>
              <a:t>«Номенклатура ОКПД2»</a:t>
            </a:r>
            <a:endParaRPr lang="ru-RU" sz="1600" b="1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007924" y="5088240"/>
            <a:ext cx="373063" cy="373062"/>
            <a:chOff x="1110373" y="4446207"/>
            <a:chExt cx="373063" cy="373062"/>
          </a:xfrm>
        </p:grpSpPr>
        <p:sp>
          <p:nvSpPr>
            <p:cNvPr id="1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1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1582451" y="5021995"/>
            <a:ext cx="1006170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Для того, чтобы выбрать код ОКПД2 необходимо выделить строку с кодом в списке               и нажать на кнопку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«</a:t>
            </a:r>
            <a:r>
              <a:rPr lang="ru-RU" sz="1600" b="1" dirty="0">
                <a:latin typeface="+mn-lt"/>
                <a:cs typeface="+mn-cs"/>
              </a:rPr>
              <a:t>Запомнить</a:t>
            </a:r>
            <a:r>
              <a:rPr lang="ru-RU" sz="1600" dirty="0">
                <a:latin typeface="+mn-lt"/>
                <a:cs typeface="+mn-cs"/>
              </a:rPr>
              <a:t>»             или можно выбрать код  ОКПД2 двойным щелчком по выделенной позиции. </a:t>
            </a:r>
            <a:endParaRPr lang="ru-RU" sz="1600" b="1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582451" y="3317257"/>
            <a:ext cx="422525" cy="426205"/>
            <a:chOff x="838940" y="2034879"/>
            <a:chExt cx="422525" cy="426205"/>
          </a:xfrm>
        </p:grpSpPr>
        <p:sp>
          <p:nvSpPr>
            <p:cNvPr id="27" name="Овал 26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52436" y="2063315"/>
              <a:ext cx="409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2144487" y="3429000"/>
            <a:ext cx="7988060" cy="202721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9039855" y="5009076"/>
            <a:ext cx="420116" cy="426205"/>
            <a:chOff x="838940" y="2034879"/>
            <a:chExt cx="420116" cy="426205"/>
          </a:xfrm>
        </p:grpSpPr>
        <p:sp>
          <p:nvSpPr>
            <p:cNvPr id="31" name="Овал 30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212291" y="1509938"/>
            <a:ext cx="420116" cy="426205"/>
            <a:chOff x="838940" y="2034879"/>
            <a:chExt cx="420116" cy="426205"/>
          </a:xfrm>
        </p:grpSpPr>
        <p:sp>
          <p:nvSpPr>
            <p:cNvPr id="34" name="Овал 33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2</a:t>
              </a: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3502203" y="1850067"/>
            <a:ext cx="710088" cy="224850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2903676" y="5424782"/>
            <a:ext cx="420116" cy="426205"/>
            <a:chOff x="838940" y="2034879"/>
            <a:chExt cx="420116" cy="426205"/>
          </a:xfrm>
        </p:grpSpPr>
        <p:sp>
          <p:nvSpPr>
            <p:cNvPr id="38" name="Овал 37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2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619583" y="5780782"/>
            <a:ext cx="100617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ВАЖНО!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ОКПД2 </a:t>
            </a:r>
            <a:r>
              <a:rPr lang="en-US" sz="1600" dirty="0" err="1">
                <a:latin typeface="+mn-lt"/>
                <a:cs typeface="+mn-cs"/>
              </a:rPr>
              <a:t>выбирается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с детализацией не ниже группы товаров (работ, услуг)</a:t>
            </a:r>
            <a:r>
              <a:rPr lang="en-US" sz="1600" dirty="0">
                <a:latin typeface="+mn-lt"/>
                <a:cs typeface="+mn-cs"/>
              </a:rPr>
              <a:t> (</a:t>
            </a:r>
            <a:r>
              <a:rPr lang="en-US" sz="1600" dirty="0" err="1">
                <a:latin typeface="+mn-lt"/>
                <a:cs typeface="+mn-cs"/>
              </a:rPr>
              <a:t>т.е</a:t>
            </a:r>
            <a:r>
              <a:rPr lang="en-US" sz="1600" dirty="0">
                <a:latin typeface="+mn-lt"/>
                <a:cs typeface="+mn-cs"/>
              </a:rPr>
              <a:t>. 4 </a:t>
            </a:r>
            <a:r>
              <a:rPr lang="en-US" sz="1600" dirty="0" err="1">
                <a:latin typeface="+mn-lt"/>
                <a:cs typeface="+mn-cs"/>
              </a:rPr>
              <a:t>знака</a:t>
            </a:r>
            <a:r>
              <a:rPr lang="en-US" sz="1600" dirty="0">
                <a:latin typeface="+mn-lt"/>
                <a:cs typeface="+mn-cs"/>
              </a:rPr>
              <a:t>) (</a:t>
            </a:r>
            <a:r>
              <a:rPr lang="en-US" sz="1600" dirty="0" err="1">
                <a:latin typeface="+mn-lt"/>
                <a:cs typeface="+mn-cs"/>
              </a:rPr>
              <a:t>пп</a:t>
            </a:r>
            <a:r>
              <a:rPr lang="en-US" sz="1600" dirty="0">
                <a:latin typeface="+mn-lt"/>
                <a:cs typeface="+mn-cs"/>
              </a:rPr>
              <a:t>. б п. 16 </a:t>
            </a:r>
            <a:r>
              <a:rPr lang="en-US" sz="1600" dirty="0" err="1">
                <a:latin typeface="+mn-lt"/>
                <a:cs typeface="+mn-cs"/>
              </a:rPr>
              <a:t>Положения</a:t>
            </a:r>
            <a:r>
              <a:rPr lang="en-US" sz="1600" dirty="0">
                <a:latin typeface="+mn-lt"/>
                <a:cs typeface="+mn-cs"/>
              </a:rPr>
              <a:t>, </a:t>
            </a:r>
            <a:r>
              <a:rPr lang="en-US" sz="1600" dirty="0" err="1">
                <a:latin typeface="+mn-lt"/>
                <a:cs typeface="+mn-cs"/>
              </a:rPr>
              <a:t>утвержденного</a:t>
            </a:r>
            <a:r>
              <a:rPr lang="en-US" sz="1600" dirty="0">
                <a:latin typeface="+mn-lt"/>
                <a:cs typeface="+mn-cs"/>
              </a:rPr>
              <a:t> ПП РФ от 30.09.2019 №1279)</a:t>
            </a:r>
            <a:r>
              <a:rPr lang="ru-RU" sz="1600" dirty="0">
                <a:latin typeface="+mn-lt"/>
                <a:cs typeface="+mn-cs"/>
              </a:rPr>
              <a:t>.  Рекомендуем указывать детализацию 4 знака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1024571" y="5701496"/>
            <a:ext cx="420116" cy="461665"/>
            <a:chOff x="838940" y="1999419"/>
            <a:chExt cx="420116" cy="461665"/>
          </a:xfrm>
        </p:grpSpPr>
        <p:sp>
          <p:nvSpPr>
            <p:cNvPr id="44" name="Овал 43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solidFill>
              <a:srgbClr val="FF0000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56624" y="1999419"/>
              <a:ext cx="376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1175259"/>
      </p:ext>
    </p:extLst>
  </p:cSld>
  <p:clrMapOvr>
    <a:masterClrMapping/>
  </p:clrMapOvr>
</p:sld>
</file>

<file path=ppt/theme/theme1.xml><?xml version="1.0" encoding="utf-8"?>
<a:theme xmlns:a="http://schemas.openxmlformats.org/drawingml/2006/main" name="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ЛО">
      <a:majorFont>
        <a:latin typeface="Gotham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17669</TotalTime>
  <Words>1581</Words>
  <Application>Microsoft Office PowerPoint</Application>
  <PresentationFormat>Широкоэкранный</PresentationFormat>
  <Paragraphs>206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Montserrat Semi Bold</vt:lpstr>
      <vt:lpstr>Calibri</vt:lpstr>
      <vt:lpstr>Gotham Pro</vt:lpstr>
      <vt:lpstr>Questrial</vt:lpstr>
      <vt:lpstr>Arial Narrow</vt:lpstr>
      <vt:lpstr>Arial</vt:lpstr>
      <vt:lpstr>Lipeck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</dc:creator>
  <cp:lastModifiedBy>u1101340003</cp:lastModifiedBy>
  <cp:revision>1033</cp:revision>
  <cp:lastPrinted>2021-07-29T05:09:18Z</cp:lastPrinted>
  <dcterms:created xsi:type="dcterms:W3CDTF">2018-01-21T18:20:29Z</dcterms:created>
  <dcterms:modified xsi:type="dcterms:W3CDTF">2021-12-15T09:43:56Z</dcterms:modified>
</cp:coreProperties>
</file>