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2"/>
  </p:notesMasterIdLst>
  <p:sldIdLst>
    <p:sldId id="674" r:id="rId2"/>
    <p:sldId id="776" r:id="rId3"/>
    <p:sldId id="701" r:id="rId4"/>
    <p:sldId id="722" r:id="rId5"/>
    <p:sldId id="723" r:id="rId6"/>
    <p:sldId id="724" r:id="rId7"/>
    <p:sldId id="725" r:id="rId8"/>
    <p:sldId id="768" r:id="rId9"/>
    <p:sldId id="734" r:id="rId10"/>
    <p:sldId id="733" r:id="rId11"/>
    <p:sldId id="726" r:id="rId12"/>
    <p:sldId id="767" r:id="rId13"/>
    <p:sldId id="730" r:id="rId14"/>
    <p:sldId id="728" r:id="rId15"/>
    <p:sldId id="727" r:id="rId16"/>
    <p:sldId id="764" r:id="rId17"/>
    <p:sldId id="763" r:id="rId18"/>
    <p:sldId id="777" r:id="rId19"/>
    <p:sldId id="775" r:id="rId20"/>
    <p:sldId id="761" r:id="rId21"/>
    <p:sldId id="771" r:id="rId22"/>
    <p:sldId id="758" r:id="rId23"/>
    <p:sldId id="757" r:id="rId24"/>
    <p:sldId id="756" r:id="rId25"/>
    <p:sldId id="755" r:id="rId26"/>
    <p:sldId id="754" r:id="rId27"/>
    <p:sldId id="750" r:id="rId28"/>
    <p:sldId id="749" r:id="rId29"/>
    <p:sldId id="748" r:id="rId30"/>
    <p:sldId id="778" r:id="rId31"/>
  </p:sldIdLst>
  <p:sldSz cx="12192000" cy="6858000"/>
  <p:notesSz cx="6797675" cy="9926638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Gotham Pro" panose="02000503040000020004" charset="0"/>
      <p:regular r:id="rId37"/>
      <p:bold r:id="rId38"/>
      <p:italic r:id="rId39"/>
      <p:boldItalic r:id="rId40"/>
    </p:embeddedFont>
    <p:embeddedFont>
      <p:font typeface="Arial Narrow" panose="020B060602020203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101340003" initials="u" lastIdx="12" clrIdx="0">
    <p:extLst>
      <p:ext uri="{19B8F6BF-5375-455C-9EA6-DF929625EA0E}">
        <p15:presenceInfo xmlns:p15="http://schemas.microsoft.com/office/powerpoint/2012/main" userId="S-1-5-21-2620186229-1775798737-774309085-3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0" autoAdjust="0"/>
    <p:restoredTop sz="94660" autoAdjust="0"/>
  </p:normalViewPr>
  <p:slideViewPr>
    <p:cSldViewPr snapToGrid="0">
      <p:cViewPr varScale="1">
        <p:scale>
          <a:sx n="112" d="100"/>
          <a:sy n="112" d="100"/>
        </p:scale>
        <p:origin x="22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68367" y="-36371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0" y="1822969"/>
            <a:ext cx="693210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Формирование плана-графика закупок на 2022 год и плановый период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2023-2024 годов в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информационной системе в сфере закупок Липецкой области (</a:t>
            </a:r>
            <a:r>
              <a:rPr lang="ru-RU" sz="32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Web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-Торги-КС) 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3294008" y="5898955"/>
            <a:ext cx="7027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2021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справочнике </a:t>
            </a:r>
            <a:r>
              <a:rPr lang="ru-RU" sz="1600" b="1" dirty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>
                <a:latin typeface="+mn-lt"/>
                <a:cs typeface="+mn-cs"/>
              </a:rPr>
              <a:t>находятся все позиции, имеющиеся в бюджетной росписи / плане ФХД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79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Далее заполняется поле </a:t>
            </a:r>
            <a:r>
              <a:rPr lang="ru-RU" sz="1600" b="1" dirty="0">
                <a:latin typeface="+mn-lt"/>
              </a:rPr>
              <a:t>«Счет получателя»</a:t>
            </a:r>
            <a:r>
              <a:rPr lang="ru-RU" sz="1600" dirty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+mn-lt"/>
              </a:rPr>
              <a:t>Счета корреспондентов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95948" y="4495123"/>
            <a:ext cx="100617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0093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23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EC2A68-18D0-422B-A863-C7FA40F0D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340" y="1421885"/>
            <a:ext cx="9538134" cy="2742213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указанию суммы планируемой закупки:</a:t>
            </a:r>
            <a:endParaRPr lang="ru-RU" sz="1600" b="1" dirty="0">
              <a:latin typeface="+mn-lt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24571" y="4181831"/>
            <a:ext cx="373063" cy="373062"/>
            <a:chOff x="1110373" y="4446207"/>
            <a:chExt cx="373063" cy="373062"/>
          </a:xfrm>
        </p:grpSpPr>
        <p:sp>
          <p:nvSpPr>
            <p:cNvPr id="1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9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0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1595948" y="416409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Значение суммы указывается вручную</a:t>
            </a:r>
            <a:endParaRPr lang="ru-RU" sz="1600" b="1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90158" y="3687065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>
            <a:endCxn id="27" idx="2"/>
          </p:cNvCxnSpPr>
          <p:nvPr/>
        </p:nvCxnSpPr>
        <p:spPr>
          <a:xfrm flipV="1">
            <a:off x="5090158" y="3896462"/>
            <a:ext cx="465006" cy="3959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3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241" y="960518"/>
            <a:ext cx="9439275" cy="3680077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3040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1267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заполнению вкладки </a:t>
            </a:r>
            <a:r>
              <a:rPr lang="ru-RU" sz="1600" b="1" dirty="0">
                <a:latin typeface="+mn-lt"/>
              </a:rPr>
              <a:t>«Дополнительная информация»: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5192673" y="1309848"/>
            <a:ext cx="345002" cy="339489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427238" y="1982960"/>
            <a:ext cx="367068" cy="33498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441589" y="2334929"/>
            <a:ext cx="338365" cy="343412"/>
            <a:chOff x="838940" y="2034879"/>
            <a:chExt cx="420116" cy="42620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407954" y="2711458"/>
            <a:ext cx="343802" cy="382753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4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27025" y="4640595"/>
            <a:ext cx="373063" cy="373062"/>
            <a:chOff x="1110373" y="4446207"/>
            <a:chExt cx="373063" cy="373062"/>
          </a:xfrm>
        </p:grpSpPr>
        <p:sp>
          <p:nvSpPr>
            <p:cNvPr id="2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935037" y="4624022"/>
            <a:ext cx="11148715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>
                <a:latin typeface="+mn-lt"/>
              </a:rPr>
              <a:t>Указывается необходимость </a:t>
            </a:r>
            <a:r>
              <a:rPr lang="ru-RU" sz="1600" b="1" dirty="0">
                <a:latin typeface="+mn-lt"/>
              </a:rPr>
              <a:t>общественного обсуждения</a:t>
            </a:r>
            <a:r>
              <a:rPr lang="ru-RU" sz="1600" dirty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 заключении </a:t>
            </a:r>
            <a:r>
              <a:rPr lang="ru-RU" sz="1600" b="1" dirty="0" err="1">
                <a:latin typeface="+mn-lt"/>
              </a:rPr>
              <a:t>энергосервисного</a:t>
            </a:r>
            <a:r>
              <a:rPr lang="ru-RU" sz="1600" b="1" dirty="0">
                <a:latin typeface="+mn-lt"/>
              </a:rPr>
              <a:t> контракта </a:t>
            </a:r>
            <a:r>
              <a:rPr lang="ru-RU" sz="1600" dirty="0">
                <a:latin typeface="+mn-lt"/>
              </a:rPr>
              <a:t>(Варианты: Да/Нет)</a:t>
            </a:r>
            <a:r>
              <a:rPr lang="ru-RU" sz="16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 smtClean="0">
                <a:latin typeface="+mn-lt"/>
              </a:rPr>
              <a:t>пп</a:t>
            </a:r>
            <a:r>
              <a:rPr lang="ru-RU" sz="1600" dirty="0" smtClean="0">
                <a:latin typeface="+mn-lt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</a:rPr>
              <a:t>4</a:t>
            </a:r>
            <a:r>
              <a:rPr lang="ru-RU" sz="1600" b="1" dirty="0" smtClean="0">
                <a:solidFill>
                  <a:srgbClr val="FF0000"/>
                </a:solidFill>
              </a:rPr>
              <a:t>. </a:t>
            </a:r>
            <a:r>
              <a:rPr lang="ru-RU" sz="1600" dirty="0">
                <a:latin typeface="+mn-lt"/>
              </a:rPr>
              <a:t>Указывается информации о проведении закупки в </a:t>
            </a:r>
            <a:r>
              <a:rPr lang="ru-RU" sz="1600" dirty="0" smtClean="0">
                <a:latin typeface="+mn-lt"/>
              </a:rPr>
              <a:t>соответствии </a:t>
            </a:r>
            <a:r>
              <a:rPr lang="ru-RU" sz="1600" dirty="0">
                <a:latin typeface="+mn-lt"/>
              </a:rPr>
              <a:t>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</a:t>
            </a:r>
            <a:r>
              <a:rPr lang="ru-RU" sz="1600" dirty="0" smtClean="0">
                <a:latin typeface="+mn-lt"/>
              </a:rPr>
              <a:t>«ж» </a:t>
            </a:r>
            <a:r>
              <a:rPr lang="ru-RU" sz="1600" dirty="0">
                <a:latin typeface="+mn-lt"/>
              </a:rPr>
              <a:t>п. 18 Положения ПП РФ от 30.09.2019 №</a:t>
            </a:r>
            <a:r>
              <a:rPr lang="ru-RU" sz="1600" dirty="0" smtClean="0">
                <a:latin typeface="+mn-lt"/>
              </a:rPr>
              <a:t>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5. </a:t>
            </a:r>
            <a:r>
              <a:rPr lang="ru-RU" sz="1600" dirty="0">
                <a:latin typeface="+mn-lt"/>
              </a:rPr>
              <a:t>Указывается информация о проведении процедуры закупок уполномоченным </a:t>
            </a:r>
            <a:r>
              <a:rPr lang="ru-RU" sz="1600" dirty="0" smtClean="0">
                <a:latin typeface="+mn-lt"/>
              </a:rPr>
              <a:t>учреждением </a:t>
            </a:r>
            <a:r>
              <a:rPr lang="ru-RU" sz="1600" dirty="0">
                <a:latin typeface="+mn-lt"/>
              </a:rPr>
              <a:t>(Варианты: Да/Нет). Если выбран вариант «Да», необходимо указать </a:t>
            </a:r>
            <a:r>
              <a:rPr lang="ru-RU" sz="1600" dirty="0" err="1" smtClean="0">
                <a:latin typeface="+mn-lt"/>
              </a:rPr>
              <a:t>упономоченное</a:t>
            </a:r>
            <a:r>
              <a:rPr lang="ru-RU" sz="1600" dirty="0" smtClean="0">
                <a:latin typeface="+mn-lt"/>
              </a:rPr>
              <a:t> учреждение.</a:t>
            </a: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6.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об участии в </a:t>
            </a:r>
            <a:r>
              <a:rPr lang="ru-RU" sz="1600" b="1" dirty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– организатора проведения совместных торгов.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1418339" y="3127330"/>
            <a:ext cx="343802" cy="394869"/>
            <a:chOff x="838940" y="2034879"/>
            <a:chExt cx="420116" cy="439696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5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400669" y="3745047"/>
            <a:ext cx="343802" cy="394869"/>
            <a:chOff x="838940" y="2034879"/>
            <a:chExt cx="420116" cy="439696"/>
          </a:xfrm>
        </p:grpSpPr>
        <p:sp>
          <p:nvSpPr>
            <p:cNvPr id="42" name="Овал 4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6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685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61914" y="6810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внесения всей необходимой информации о позиции плана-графика, документ следует сохранить по кнопке        . 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313" y="965338"/>
            <a:ext cx="304008" cy="304008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090537" y="1283546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661914" y="1265813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При сохранении документа будут отработаны контроли и в протоколе отразится соответствующая информация.</a:t>
            </a:r>
            <a:endParaRPr lang="ru-RU" sz="1600" b="1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79"/>
          <a:stretch/>
        </p:blipFill>
        <p:spPr bwMode="auto">
          <a:xfrm>
            <a:off x="1563348" y="1656608"/>
            <a:ext cx="9553575" cy="133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22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14B5F87-3643-40A8-88B6-37DE0297B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38" y="3386495"/>
            <a:ext cx="8409524" cy="2676190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позиции плана-графика с планируемой датой проведения закупки 2023 год методом копирования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107790" y="945527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79167" y="927794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Для создания позиции плана-графика методом копирования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768475" y="5504001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610231" y="3446639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325343" y="3555042"/>
            <a:ext cx="223441" cy="289365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16886" y="5642979"/>
            <a:ext cx="8077575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18405" y="1466194"/>
            <a:ext cx="9788025" cy="1139356"/>
            <a:chOff x="6472875" y="1475293"/>
            <a:chExt cx="9788025" cy="1139356"/>
          </a:xfrm>
        </p:grpSpPr>
        <p:sp>
          <p:nvSpPr>
            <p:cNvPr id="33" name="TextBox 32"/>
            <p:cNvSpPr txBox="1"/>
            <p:nvPr/>
          </p:nvSpPr>
          <p:spPr>
            <a:xfrm>
              <a:off x="6883138" y="1475293"/>
              <a:ext cx="9377762" cy="1077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Выбрать позицию плана-графика из списка позиций плана-графика, которую необходимо скопировать,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и поставить галочку.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>
                <a:latin typeface="+mn-lt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При помощи кнопки «Копировать»        провести копирование.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t="-9331"/>
            <a:stretch/>
          </p:blipFill>
          <p:spPr>
            <a:xfrm>
              <a:off x="10056073" y="2153903"/>
              <a:ext cx="286999" cy="398608"/>
            </a:xfrm>
            <a:prstGeom prst="rect">
              <a:avLst/>
            </a:prstGeom>
          </p:spPr>
        </p:pic>
        <p:grpSp>
          <p:nvGrpSpPr>
            <p:cNvPr id="35" name="Группа 34"/>
            <p:cNvGrpSpPr/>
            <p:nvPr/>
          </p:nvGrpSpPr>
          <p:grpSpPr>
            <a:xfrm>
              <a:off x="6472875" y="1515246"/>
              <a:ext cx="420116" cy="426205"/>
              <a:chOff x="838940" y="2034879"/>
              <a:chExt cx="420116" cy="426205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</a:rPr>
                  <a:t>1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476219" y="2188444"/>
              <a:ext cx="420116" cy="426205"/>
              <a:chOff x="838940" y="2034879"/>
              <a:chExt cx="420116" cy="426205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023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копирования откроется окно с новой позицией плана-графика, которая унаследовала данные исходного документа.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0ECE02-9DF9-46D0-BD63-9E7578CEB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809" y="1643285"/>
            <a:ext cx="9152381" cy="3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43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6916CC-FC84-4E33-BBD7-CEF8BC817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37" y="2399151"/>
            <a:ext cx="9228571" cy="358095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Так как новая закупка планируется к размещению в 2023 году</a:t>
            </a:r>
            <a:r>
              <a:rPr lang="en-US" sz="1600" dirty="0">
                <a:latin typeface="+mn-lt"/>
              </a:rPr>
              <a:t>, </a:t>
            </a:r>
            <a:r>
              <a:rPr lang="ru-RU" sz="1600" dirty="0">
                <a:latin typeface="+mn-lt"/>
              </a:rPr>
              <a:t>следует изменить значение в строке</a:t>
            </a:r>
            <a:r>
              <a:rPr lang="ru-RU" sz="1600" b="1" dirty="0">
                <a:latin typeface="+mn-lt"/>
              </a:rPr>
              <a:t> «Планируемый год»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случае необходимости можно отредактировать «</a:t>
            </a:r>
            <a:r>
              <a:rPr lang="ru-RU" sz="1600" b="1" dirty="0">
                <a:latin typeface="+mn-lt"/>
              </a:rPr>
              <a:t>Наименование объекта и (или) наименование объектов закупки»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282625" y="3869340"/>
            <a:ext cx="420116" cy="426205"/>
            <a:chOff x="838940" y="2034879"/>
            <a:chExt cx="420116" cy="426205"/>
          </a:xfrm>
        </p:grpSpPr>
        <p:sp>
          <p:nvSpPr>
            <p:cNvPr id="16" name="Овал 1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978446" y="2520242"/>
            <a:ext cx="420116" cy="426205"/>
            <a:chOff x="838940" y="2034879"/>
            <a:chExt cx="420116" cy="426205"/>
          </a:xfrm>
        </p:grpSpPr>
        <p:sp>
          <p:nvSpPr>
            <p:cNvPr id="19" name="Овал 1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696419" y="3701761"/>
            <a:ext cx="8541281" cy="72680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376969" y="2796726"/>
            <a:ext cx="1147313" cy="40364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3744189" y="1153640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702971" y="1920843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938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справочнике </a:t>
            </a:r>
            <a:r>
              <a:rPr lang="ru-RU" sz="1600" b="1" dirty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>
                <a:latin typeface="+mn-lt"/>
                <a:cs typeface="+mn-cs"/>
              </a:rPr>
              <a:t>находятся все позиции, имеющиеся в бюджетной росписи / плане ФХД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625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Далее заполняется поле </a:t>
            </a:r>
            <a:r>
              <a:rPr lang="ru-RU" sz="1600" b="1" dirty="0">
                <a:latin typeface="+mn-lt"/>
              </a:rPr>
              <a:t>«Счет получателя»</a:t>
            </a:r>
            <a:r>
              <a:rPr lang="ru-RU" sz="1600" dirty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+mn-lt"/>
              </a:rPr>
              <a:t>Счета корреспондентов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46718" y="4495123"/>
            <a:ext cx="100617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05170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15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A4EFB2-02F0-49F7-8FEB-B729B4EEE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3220500"/>
            <a:ext cx="11195170" cy="2947277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1046236" y="1340446"/>
            <a:ext cx="373063" cy="373062"/>
            <a:chOff x="1110373" y="4446207"/>
            <a:chExt cx="373063" cy="373062"/>
          </a:xfrm>
        </p:grpSpPr>
        <p:sp>
          <p:nvSpPr>
            <p:cNvPr id="2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43" name="Группа 42"/>
          <p:cNvGrpSpPr/>
          <p:nvPr/>
        </p:nvGrpSpPr>
        <p:grpSpPr>
          <a:xfrm>
            <a:off x="887135" y="5621075"/>
            <a:ext cx="420116" cy="426205"/>
            <a:chOff x="838940" y="2034879"/>
            <a:chExt cx="420116" cy="42620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5061252" y="3356796"/>
            <a:ext cx="420116" cy="426205"/>
            <a:chOff x="838940" y="2034879"/>
            <a:chExt cx="420116" cy="426205"/>
          </a:xfrm>
        </p:grpSpPr>
        <p:sp>
          <p:nvSpPr>
            <p:cNvPr id="47" name="Овал 4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883241" y="1791884"/>
            <a:ext cx="420116" cy="426205"/>
            <a:chOff x="838940" y="2034879"/>
            <a:chExt cx="420116" cy="426205"/>
          </a:xfrm>
        </p:grpSpPr>
        <p:sp>
          <p:nvSpPr>
            <p:cNvPr id="50" name="Овал 4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392648" y="5711162"/>
            <a:ext cx="1410633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459775" y="5552987"/>
            <a:ext cx="6287845" cy="21124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502960" y="3469437"/>
            <a:ext cx="274822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2289944" y="1362737"/>
            <a:ext cx="97352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навигаторе перейти в папку «</a:t>
            </a:r>
            <a:r>
              <a:rPr lang="ru-RU" sz="1600" b="1" dirty="0">
                <a:latin typeface="+mn-lt"/>
              </a:rPr>
              <a:t>План-график</a:t>
            </a:r>
            <a:r>
              <a:rPr lang="ru-RU" sz="1600" dirty="0">
                <a:latin typeface="+mn-lt"/>
              </a:rPr>
              <a:t>»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и выбрать фильтр «</a:t>
            </a:r>
            <a:r>
              <a:rPr lang="ru-RU" sz="1600" b="1" dirty="0">
                <a:latin typeface="+mn-lt"/>
              </a:rPr>
              <a:t>Опубликовано</a:t>
            </a:r>
            <a:r>
              <a:rPr lang="ru-RU" sz="1600" dirty="0">
                <a:latin typeface="+mn-lt"/>
              </a:rPr>
              <a:t>».</a:t>
            </a:r>
            <a:endParaRPr lang="id-ID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Выбрать </a:t>
            </a:r>
            <a:r>
              <a:rPr lang="ru-RU" sz="1600" b="1" dirty="0">
                <a:latin typeface="+mn-lt"/>
                <a:cs typeface="+mn-cs"/>
              </a:rPr>
              <a:t>в списке документов</a:t>
            </a:r>
            <a:r>
              <a:rPr lang="ru-RU" sz="1600" dirty="0">
                <a:latin typeface="+mn-lt"/>
                <a:cs typeface="+mn-cs"/>
              </a:rPr>
              <a:t> опубликованный план-график </a:t>
            </a:r>
            <a:r>
              <a:rPr lang="ru-RU" sz="1600" b="1" dirty="0">
                <a:latin typeface="+mn-lt"/>
                <a:cs typeface="+mn-cs"/>
              </a:rPr>
              <a:t>на 2021 год и плановый период 2022-2023 годов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и проставить галочку.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Нажать на кнопку          «</a:t>
            </a:r>
            <a:r>
              <a:rPr lang="ru-RU" sz="1600" b="1" dirty="0">
                <a:latin typeface="+mn-lt"/>
                <a:cs typeface="+mn-cs"/>
              </a:rPr>
              <a:t>Сформировать «План-график» на следующий финансовый год</a:t>
            </a:r>
            <a:r>
              <a:rPr lang="ru-RU" sz="1600" dirty="0">
                <a:latin typeface="+mn-lt"/>
                <a:cs typeface="+mn-cs"/>
              </a:rPr>
              <a:t>».</a:t>
            </a:r>
            <a:endParaRPr lang="id-ID" sz="1600" dirty="0"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83596" y="206375"/>
            <a:ext cx="89994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плана-графика на 2022 год на основании плана-графика 2021 года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190905" y="810720"/>
            <a:ext cx="1072217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Для формирования плана-графика закупок на 2022 год и плановый период 2023-2024 годов необходимо: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869828" y="1311999"/>
            <a:ext cx="420116" cy="426205"/>
            <a:chOff x="838940" y="2034879"/>
            <a:chExt cx="420116" cy="426205"/>
          </a:xfrm>
        </p:grpSpPr>
        <p:sp>
          <p:nvSpPr>
            <p:cNvPr id="33" name="Овал 3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039659" y="5449634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891420" y="2506192"/>
            <a:ext cx="420116" cy="426205"/>
            <a:chOff x="838940" y="2034879"/>
            <a:chExt cx="420116" cy="426205"/>
          </a:xfrm>
        </p:grpSpPr>
        <p:sp>
          <p:nvSpPr>
            <p:cNvPr id="58" name="Овал 5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448" y="2573235"/>
            <a:ext cx="309416" cy="3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12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1EAFA85-B8EF-4071-9DE2-D19AA9334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183" y="4282203"/>
            <a:ext cx="9009524" cy="240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57AF6BE-F702-41DA-B154-A6376F2D7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097" y="1798706"/>
            <a:ext cx="9009524" cy="2438095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50450" y="69381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21827" y="676086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изменению суммы планируемой закупки: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           Исходная позиция плана-графика финансировалась за счет средств 2022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           В новой позиции плана-графика необходимо изменить год финансирования на 2023 г.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247782" y="400141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69830" y="6417880"/>
            <a:ext cx="93001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712787" y="4210807"/>
            <a:ext cx="1675483" cy="21437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4655723" y="3784602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791974" y="947511"/>
            <a:ext cx="420116" cy="426205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791974" y="1389483"/>
            <a:ext cx="420116" cy="426205"/>
            <a:chOff x="838940" y="2034879"/>
            <a:chExt cx="420116" cy="426205"/>
          </a:xfrm>
        </p:grpSpPr>
        <p:sp>
          <p:nvSpPr>
            <p:cNvPr id="29" name="Овал 2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</a:rPr>
                <a:t>2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478859" y="6296479"/>
            <a:ext cx="420116" cy="426205"/>
            <a:chOff x="838940" y="2034879"/>
            <a:chExt cx="420116" cy="426205"/>
          </a:xfrm>
        </p:grpSpPr>
        <p:sp>
          <p:nvSpPr>
            <p:cNvPr id="32" name="Овал 3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511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8103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Вкладка </a:t>
            </a:r>
            <a:r>
              <a:rPr lang="ru-RU" sz="1600" b="1" dirty="0">
                <a:latin typeface="+mn-lt"/>
              </a:rPr>
              <a:t>«Дополнительная информация» </a:t>
            </a:r>
            <a:r>
              <a:rPr lang="ru-RU" sz="1600" dirty="0">
                <a:latin typeface="+mn-lt"/>
              </a:rPr>
              <a:t>заполняется аналогично простому созданию позиции плана-графика</a:t>
            </a:r>
            <a:r>
              <a:rPr lang="ru-RU" sz="1600" b="1" dirty="0">
                <a:latin typeface="+mn-lt"/>
              </a:rPr>
              <a:t>: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914" y="1021119"/>
            <a:ext cx="9439275" cy="3680077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5101346" y="1370449"/>
            <a:ext cx="345002" cy="339489"/>
            <a:chOff x="838940" y="2034879"/>
            <a:chExt cx="420116" cy="426205"/>
          </a:xfrm>
        </p:grpSpPr>
        <p:sp>
          <p:nvSpPr>
            <p:cNvPr id="40" name="Овал 3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335911" y="2043561"/>
            <a:ext cx="367068" cy="33498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350262" y="2395530"/>
            <a:ext cx="338365" cy="343412"/>
            <a:chOff x="838940" y="2034879"/>
            <a:chExt cx="420116" cy="426205"/>
          </a:xfrm>
        </p:grpSpPr>
        <p:sp>
          <p:nvSpPr>
            <p:cNvPr id="46" name="Овал 4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316627" y="2772059"/>
            <a:ext cx="343802" cy="382753"/>
            <a:chOff x="838940" y="2034879"/>
            <a:chExt cx="420116" cy="426205"/>
          </a:xfrm>
        </p:grpSpPr>
        <p:sp>
          <p:nvSpPr>
            <p:cNvPr id="49" name="Овал 4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4</a:t>
              </a: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35698" y="4701196"/>
            <a:ext cx="373063" cy="373062"/>
            <a:chOff x="1110373" y="4446207"/>
            <a:chExt cx="373063" cy="373062"/>
          </a:xfrm>
        </p:grpSpPr>
        <p:sp>
          <p:nvSpPr>
            <p:cNvPr id="52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3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4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9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843710" y="4684623"/>
            <a:ext cx="11148715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>
                <a:latin typeface="+mn-lt"/>
              </a:rPr>
              <a:t>Указывается необходимость </a:t>
            </a:r>
            <a:r>
              <a:rPr lang="ru-RU" sz="1600" b="1" dirty="0">
                <a:latin typeface="+mn-lt"/>
              </a:rPr>
              <a:t>общественного обсуждения</a:t>
            </a:r>
            <a:r>
              <a:rPr lang="ru-RU" sz="1600" dirty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 заключении </a:t>
            </a:r>
            <a:r>
              <a:rPr lang="ru-RU" sz="1600" b="1" dirty="0" err="1">
                <a:latin typeface="+mn-lt"/>
              </a:rPr>
              <a:t>энергосервисного</a:t>
            </a:r>
            <a:r>
              <a:rPr lang="ru-RU" sz="1600" b="1" dirty="0">
                <a:latin typeface="+mn-lt"/>
              </a:rPr>
              <a:t> контракта </a:t>
            </a:r>
            <a:r>
              <a:rPr lang="ru-RU" sz="1600" dirty="0">
                <a:latin typeface="+mn-lt"/>
              </a:rPr>
              <a:t>(Варианты: Да/Нет)</a:t>
            </a:r>
            <a:r>
              <a:rPr lang="ru-RU" sz="16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 smtClean="0">
                <a:latin typeface="+mn-lt"/>
              </a:rPr>
              <a:t>пп</a:t>
            </a:r>
            <a:r>
              <a:rPr lang="ru-RU" sz="1600" dirty="0" smtClean="0">
                <a:latin typeface="+mn-lt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</a:rPr>
              <a:t>4</a:t>
            </a:r>
            <a:r>
              <a:rPr lang="ru-RU" sz="1600" b="1" dirty="0" smtClean="0">
                <a:solidFill>
                  <a:srgbClr val="FF0000"/>
                </a:solidFill>
              </a:rPr>
              <a:t>. </a:t>
            </a:r>
            <a:r>
              <a:rPr lang="ru-RU" sz="1600" dirty="0">
                <a:latin typeface="+mn-lt"/>
              </a:rPr>
              <a:t>Указывается информации о проведении закупки в </a:t>
            </a:r>
            <a:r>
              <a:rPr lang="ru-RU" sz="1600" dirty="0" smtClean="0">
                <a:latin typeface="+mn-lt"/>
              </a:rPr>
              <a:t>соответствии </a:t>
            </a:r>
            <a:r>
              <a:rPr lang="ru-RU" sz="1600" dirty="0">
                <a:latin typeface="+mn-lt"/>
              </a:rPr>
              <a:t>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</a:t>
            </a:r>
            <a:r>
              <a:rPr lang="ru-RU" sz="1600" dirty="0" smtClean="0">
                <a:latin typeface="+mn-lt"/>
              </a:rPr>
              <a:t>«ж» </a:t>
            </a:r>
            <a:r>
              <a:rPr lang="ru-RU" sz="1600" dirty="0">
                <a:latin typeface="+mn-lt"/>
              </a:rPr>
              <a:t>п. 18 Положения ПП РФ от 30.09.2019 №</a:t>
            </a:r>
            <a:r>
              <a:rPr lang="ru-RU" sz="1600" dirty="0" smtClean="0">
                <a:latin typeface="+mn-lt"/>
              </a:rPr>
              <a:t>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5. </a:t>
            </a:r>
            <a:r>
              <a:rPr lang="ru-RU" sz="1600" dirty="0">
                <a:latin typeface="+mn-lt"/>
              </a:rPr>
              <a:t>Указывается информация о проведении процедуры закупок уполномоченным </a:t>
            </a:r>
            <a:r>
              <a:rPr lang="ru-RU" sz="1600" dirty="0" smtClean="0">
                <a:latin typeface="+mn-lt"/>
              </a:rPr>
              <a:t>учреждением </a:t>
            </a:r>
            <a:r>
              <a:rPr lang="ru-RU" sz="1600" dirty="0">
                <a:latin typeface="+mn-lt"/>
              </a:rPr>
              <a:t>(Варианты: Да/Нет). Если выбран вариант «Да», необходимо указать </a:t>
            </a:r>
            <a:r>
              <a:rPr lang="ru-RU" sz="1600" dirty="0" err="1" smtClean="0">
                <a:latin typeface="+mn-lt"/>
              </a:rPr>
              <a:t>упономоченное</a:t>
            </a:r>
            <a:r>
              <a:rPr lang="ru-RU" sz="1600" dirty="0" smtClean="0">
                <a:latin typeface="+mn-lt"/>
              </a:rPr>
              <a:t> учреждение.</a:t>
            </a: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6.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об участии в </a:t>
            </a:r>
            <a:r>
              <a:rPr lang="ru-RU" sz="1600" b="1" dirty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– организатора проведения совместных торгов.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1327012" y="3187931"/>
            <a:ext cx="343802" cy="394869"/>
            <a:chOff x="838940" y="2034879"/>
            <a:chExt cx="420116" cy="439696"/>
          </a:xfrm>
        </p:grpSpPr>
        <p:sp>
          <p:nvSpPr>
            <p:cNvPr id="62" name="Овал 6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5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1309342" y="3805648"/>
            <a:ext cx="343802" cy="394869"/>
            <a:chOff x="838940" y="2034879"/>
            <a:chExt cx="420116" cy="439696"/>
          </a:xfrm>
        </p:grpSpPr>
        <p:sp>
          <p:nvSpPr>
            <p:cNvPr id="65" name="Овал 64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D93333"/>
                  </a:solidFill>
                </a:rPr>
                <a:t>6</a:t>
              </a:r>
              <a:endParaRPr lang="ru-RU" b="1" dirty="0">
                <a:solidFill>
                  <a:srgbClr val="D9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142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особой позиции плана-графика на 2022 год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01837" y="97483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создания особой позиции плана-графика необходимо перейти в папку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>
                <a:latin typeface="+mn-lt"/>
                <a:cs typeface="+mn-cs"/>
              </a:rPr>
              <a:t>», выбрать фильтр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>
                <a:latin typeface="+mn-lt"/>
                <a:cs typeface="+mn-cs"/>
              </a:rPr>
              <a:t>»      .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739" y="1135563"/>
            <a:ext cx="253578" cy="313954"/>
          </a:xfrm>
          <a:prstGeom prst="rect">
            <a:avLst/>
          </a:prstGeom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6346168" y="1449517"/>
            <a:ext cx="1919156" cy="58631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>
            <a:endCxn id="21" idx="1"/>
          </p:cNvCxnSpPr>
          <p:nvPr/>
        </p:nvCxnSpPr>
        <p:spPr>
          <a:xfrm rot="5400000">
            <a:off x="1479875" y="2004681"/>
            <a:ext cx="1795114" cy="684786"/>
          </a:xfrm>
          <a:prstGeom prst="bentConnector4">
            <a:avLst>
              <a:gd name="adj1" fmla="val 11698"/>
              <a:gd name="adj2" fmla="val 159837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 rot="10800000" flipV="1">
            <a:off x="3692107" y="1210156"/>
            <a:ext cx="6319407" cy="1806666"/>
          </a:xfrm>
          <a:prstGeom prst="bentConnector3">
            <a:avLst>
              <a:gd name="adj1" fmla="val 17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409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5D0F46-B0CE-43B7-B4BF-1DCE188F9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716" y="1461266"/>
            <a:ext cx="9485714" cy="3838095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появившемся окне документа «</a:t>
            </a:r>
            <a:r>
              <a:rPr lang="ru-RU" sz="1600" b="1" dirty="0">
                <a:latin typeface="+mn-lt"/>
              </a:rPr>
              <a:t>Позиция плана-графика</a:t>
            </a:r>
            <a:r>
              <a:rPr lang="ru-RU" sz="1600" dirty="0">
                <a:latin typeface="+mn-lt"/>
              </a:rPr>
              <a:t>»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24570" y="1225943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595947" y="120821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Указать соответствующий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Планируемый год</a:t>
            </a:r>
            <a:r>
              <a:rPr lang="ru-RU" sz="1600" dirty="0">
                <a:latin typeface="+mn-lt"/>
              </a:rPr>
              <a:t> проведения закупки</a:t>
            </a:r>
            <a:endParaRPr lang="ru-RU" sz="1600" b="1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378924" y="2475782"/>
            <a:ext cx="1231567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727275" y="1520435"/>
            <a:ext cx="4718650" cy="9553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1024570" y="5812321"/>
            <a:ext cx="373063" cy="373062"/>
            <a:chOff x="1110373" y="4446207"/>
            <a:chExt cx="373063" cy="373062"/>
          </a:xfrm>
        </p:grpSpPr>
        <p:sp>
          <p:nvSpPr>
            <p:cNvPr id="34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5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6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1595947" y="579458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Выбрать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Способ определения поставщика (указывается для особых закупок)</a:t>
            </a:r>
            <a:r>
              <a:rPr lang="ru-RU" sz="1600" dirty="0">
                <a:latin typeface="+mn-lt"/>
              </a:rPr>
              <a:t>» нажав на кнопку вызова справочника</a:t>
            </a:r>
            <a:endParaRPr lang="ru-RU" sz="1600" b="1" dirty="0">
              <a:latin typeface="+mn-lt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V="1">
            <a:off x="5658928" y="4433978"/>
            <a:ext cx="4356340" cy="13606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113" y="6086975"/>
            <a:ext cx="200000" cy="266667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1768475" y="4002658"/>
            <a:ext cx="8536574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25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553" y="1224570"/>
            <a:ext cx="7847619" cy="533150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появившемся окне справочника «</a:t>
            </a:r>
            <a:r>
              <a:rPr lang="ru-RU" sz="1600" b="1" dirty="0">
                <a:latin typeface="+mn-lt"/>
              </a:rPr>
              <a:t>Способы определения поставщика (подрядчика, исполнителя)</a:t>
            </a:r>
            <a:r>
              <a:rPr lang="ru-RU" sz="1600" dirty="0">
                <a:latin typeface="+mn-lt"/>
              </a:rPr>
              <a:t>» необходимо выбрать соответствующий способ закупки: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7397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452E30-32CB-4BF7-A827-E67290BD0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571" y="1868065"/>
            <a:ext cx="9142857" cy="2666667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выбора способа определения поставщика для особых закупок можно заметить, что вкладки «</a:t>
            </a:r>
            <a:r>
              <a:rPr lang="ru-RU" sz="1600" b="1" dirty="0">
                <a:latin typeface="+mn-lt"/>
              </a:rPr>
              <a:t>ОКПД2</a:t>
            </a:r>
            <a:r>
              <a:rPr lang="ru-RU" sz="1600" dirty="0">
                <a:latin typeface="+mn-lt"/>
              </a:rPr>
              <a:t>» и «</a:t>
            </a:r>
            <a:r>
              <a:rPr lang="ru-RU" sz="1600" b="1" dirty="0">
                <a:latin typeface="+mn-lt"/>
              </a:rPr>
              <a:t>Дополнительная информация</a:t>
            </a:r>
            <a:r>
              <a:rPr lang="ru-RU" sz="1600" dirty="0">
                <a:latin typeface="+mn-lt"/>
              </a:rPr>
              <a:t>»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недоступны</a:t>
            </a:r>
            <a:r>
              <a:rPr lang="ru-RU" sz="1600" dirty="0">
                <a:latin typeface="+mn-lt"/>
              </a:rPr>
              <a:t>.</a:t>
            </a:r>
            <a:endParaRPr lang="ru-RU" sz="1600" b="1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3837" y="4234395"/>
            <a:ext cx="550080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71976" y="4234394"/>
            <a:ext cx="1638300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174521" y="1283290"/>
            <a:ext cx="2277373" cy="28907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451894" y="1309013"/>
            <a:ext cx="1" cy="29253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832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EAB9A2-B356-4B85-937E-E428462BC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72" y="4139223"/>
            <a:ext cx="6428571" cy="250476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077" y="1240650"/>
            <a:ext cx="6209524" cy="2600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указывается код расходов (код бюджетной классификации), который выбирается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 и счет получателя из справочника «</a:t>
            </a:r>
            <a:r>
              <a:rPr lang="ru-RU" sz="1600" b="1" dirty="0">
                <a:latin typeface="+mn-lt"/>
                <a:cs typeface="+mn-cs"/>
              </a:rPr>
              <a:t>Счета корреспондентов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024429" y="3823912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595806" y="371132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Далее указывается </a:t>
            </a:r>
            <a:r>
              <a:rPr lang="ru-RU" sz="1600" b="1" dirty="0">
                <a:latin typeface="+mn-lt"/>
                <a:cs typeface="+mn-cs"/>
              </a:rPr>
              <a:t>значение суммы</a:t>
            </a:r>
            <a:r>
              <a:rPr lang="ru-RU" sz="1600" dirty="0">
                <a:latin typeface="+mn-lt"/>
                <a:cs typeface="+mn-cs"/>
              </a:rPr>
              <a:t> в соответствующий период</a:t>
            </a:r>
            <a:endParaRPr lang="ru-RU" sz="16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321058" y="3359352"/>
            <a:ext cx="856804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26943" y="3358028"/>
            <a:ext cx="983412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3862440" y="1197496"/>
            <a:ext cx="630845" cy="21103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834928" y="1249456"/>
            <a:ext cx="4240061" cy="2082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768751" y="6296723"/>
            <a:ext cx="916383" cy="19621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>
            <a:cxnSpLocks/>
          </p:cNvCxnSpPr>
          <p:nvPr/>
        </p:nvCxnSpPr>
        <p:spPr>
          <a:xfrm>
            <a:off x="4226943" y="4040399"/>
            <a:ext cx="0" cy="2256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514289" y="2361963"/>
            <a:ext cx="341243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7916887" y="3509577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58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AD0333-6879-465C-A47C-A1C0233D0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51" y="1615871"/>
            <a:ext cx="7617008" cy="282948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Утверждение сформированного плана-графика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8475" y="488104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Сформированный план-график закупок можно отправить в ЕИС только из фильтра </a:t>
            </a:r>
            <a:r>
              <a:rPr lang="ru-RU" sz="1600" b="1" dirty="0"/>
              <a:t>«Согласовано».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1165224" y="955120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768475" y="85606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того, как все позиции внесены в план-график, необходимо его утвердить, отправив по маршруту нажатием кнопки                и из выпадающего списка выбрать «</a:t>
            </a:r>
            <a:r>
              <a:rPr lang="ru-RU" sz="1600" b="1" dirty="0">
                <a:latin typeface="+mn-lt"/>
              </a:rPr>
              <a:t>Отправить по маршруту</a:t>
            </a:r>
            <a:r>
              <a:rPr lang="ru-RU" sz="1600" dirty="0">
                <a:latin typeface="+mn-lt"/>
              </a:rPr>
              <a:t>».</a:t>
            </a:r>
            <a:endParaRPr lang="ru-RU" sz="16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280" y="1140171"/>
            <a:ext cx="636346" cy="37602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6754150" y="1763365"/>
            <a:ext cx="429611" cy="31666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799325" y="2144426"/>
            <a:ext cx="1921981" cy="2445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1118171" y="4811206"/>
            <a:ext cx="420116" cy="461665"/>
            <a:chOff x="838940" y="1999419"/>
            <a:chExt cx="420116" cy="461665"/>
          </a:xfrm>
        </p:grpSpPr>
        <p:sp>
          <p:nvSpPr>
            <p:cNvPr id="30" name="Овал 2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cxnSp>
        <p:nvCxnSpPr>
          <p:cNvPr id="32" name="Прямая со стрелкой 31"/>
          <p:cNvCxnSpPr>
            <a:cxnSpLocks/>
          </p:cNvCxnSpPr>
          <p:nvPr/>
        </p:nvCxnSpPr>
        <p:spPr>
          <a:xfrm flipH="1" flipV="1">
            <a:off x="4606507" y="3892434"/>
            <a:ext cx="5325434" cy="10360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cxnSpLocks/>
          </p:cNvCxnSpPr>
          <p:nvPr/>
        </p:nvCxnSpPr>
        <p:spPr>
          <a:xfrm flipH="1">
            <a:off x="7743039" y="1382303"/>
            <a:ext cx="17276" cy="72333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186626" y="1440842"/>
            <a:ext cx="3612699" cy="3999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24782" y="3629873"/>
            <a:ext cx="1881725" cy="262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1086508" y="5532226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637676" y="5253697"/>
            <a:ext cx="10323298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dirty="0"/>
              <a:t>Утвердить план-график закупок необходимо в течение </a:t>
            </a:r>
            <a:r>
              <a:rPr lang="ru-RU" sz="1600" b="1" dirty="0"/>
              <a:t>10 рабочих дней </a:t>
            </a:r>
            <a:r>
              <a:rPr lang="ru-RU" sz="1600" dirty="0"/>
              <a:t>после со дня, следующего за днем доведения до соответствующего заказчика объема прав в денежном выражении на принятие и (или) исполнение обязательств в соответствии с бюджетным законодательством РФ/ со дня, следующего за днем утверждения ПФХД учреждения или ПФХД унитарного предприятия.</a:t>
            </a:r>
          </a:p>
          <a:p>
            <a:r>
              <a:rPr lang="ru-RU" sz="1600" b="1" dirty="0"/>
              <a:t>До</a:t>
            </a:r>
            <a:r>
              <a:rPr lang="ru-RU" sz="1600" dirty="0"/>
              <a:t> этого времени план-график находится на вкладке «</a:t>
            </a:r>
            <a:r>
              <a:rPr lang="ru-RU" sz="1600" b="1" dirty="0"/>
              <a:t>Создание нового</a:t>
            </a:r>
            <a:r>
              <a:rPr lang="ru-RU" sz="1600" dirty="0"/>
              <a:t>» для возможности корректировки</a:t>
            </a:r>
          </a:p>
        </p:txBody>
      </p:sp>
    </p:spTree>
    <p:extLst>
      <p:ext uri="{BB962C8B-B14F-4D97-AF65-F5344CB8AC3E}">
        <p14:creationId xmlns:p14="http://schemas.microsoft.com/office/powerpoint/2010/main" val="3606141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896" y="1479640"/>
            <a:ext cx="7640414" cy="399813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197098" y="887014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768475" y="7780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того, как план перейдет в фильтр «</a:t>
            </a:r>
            <a:r>
              <a:rPr lang="ru-RU" sz="1600" b="1" dirty="0">
                <a:latin typeface="+mn-lt"/>
              </a:rPr>
              <a:t>Согласовано</a:t>
            </a:r>
            <a:r>
              <a:rPr lang="ru-RU" sz="1600" dirty="0">
                <a:latin typeface="+mn-lt"/>
              </a:rPr>
              <a:t>» необходимо нажать на кнопку «</a:t>
            </a:r>
            <a:r>
              <a:rPr lang="ru-RU" sz="1600" b="1" dirty="0">
                <a:latin typeface="+mn-lt"/>
              </a:rPr>
              <a:t>Отчет по смене состояний</a:t>
            </a:r>
            <a:r>
              <a:rPr lang="ru-RU" sz="1600" dirty="0">
                <a:latin typeface="+mn-lt"/>
              </a:rPr>
              <a:t>»             и выбрать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Отправить документ в ЕИС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358" y="1080349"/>
            <a:ext cx="485996" cy="2892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070126" y="2198956"/>
            <a:ext cx="1780576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207103" y="1260076"/>
            <a:ext cx="1386690" cy="9388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231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случае прохождения Планом-графиком контроля на соответствие ч.5 ст.99 44-ФЗ, будет сформирован документ «</a:t>
            </a:r>
            <a:r>
              <a:rPr lang="ru-RU" sz="1600" b="1" dirty="0">
                <a:latin typeface="+mn-lt"/>
              </a:rPr>
              <a:t>Уведомление о соответствии контролируемой информации</a:t>
            </a:r>
            <a:r>
              <a:rPr lang="ru-RU" sz="1600" dirty="0">
                <a:latin typeface="+mn-lt"/>
              </a:rPr>
              <a:t>». План-график отобразится в открытой части ЕИС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20" y="1708843"/>
            <a:ext cx="10009524" cy="385714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445703" y="4771764"/>
            <a:ext cx="2108380" cy="33507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3520451" y="1487328"/>
            <a:ext cx="516711" cy="32844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238430" y="1708843"/>
            <a:ext cx="1768979" cy="33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9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27" y="1224785"/>
            <a:ext cx="43053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всплывающем диалоговом окне подтвердить формирование Плана-графика на следующий финансовый год.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1016178" y="2926487"/>
            <a:ext cx="373063" cy="373062"/>
            <a:chOff x="1110373" y="4446207"/>
            <a:chExt cx="373063" cy="373062"/>
          </a:xfrm>
        </p:grpSpPr>
        <p:sp>
          <p:nvSpPr>
            <p:cNvPr id="4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1604201" y="2824297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 завершению формирования плана-графика появится протокол, в котором будет показан перечень документов – позиций плана-графика, скопированных из плана-графика 2021 года с ИКЗ 22… и 23…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22550D-2B2B-4EB1-86C0-3C9D9B487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655" y="3452980"/>
            <a:ext cx="9752381" cy="3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12" y="1733550"/>
            <a:ext cx="8029575" cy="33909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течении трех часов </a:t>
            </a:r>
            <a:r>
              <a:rPr lang="en-US" sz="1600" dirty="0" err="1">
                <a:latin typeface="+mn-lt"/>
              </a:rPr>
              <a:t>после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прохождения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фин</a:t>
            </a:r>
            <a:r>
              <a:rPr lang="ru-RU" sz="1600" dirty="0" err="1" smtClean="0">
                <a:latin typeface="+mn-lt"/>
              </a:rPr>
              <a:t>ансового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контроля </a:t>
            </a:r>
            <a:r>
              <a:rPr lang="ru-RU" sz="1600" dirty="0">
                <a:latin typeface="+mn-lt"/>
              </a:rPr>
              <a:t>сведения о размещении документа в ЕИС поступят в Систему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WEB-</a:t>
            </a:r>
            <a:r>
              <a:rPr lang="en-US" sz="1600" dirty="0" err="1">
                <a:latin typeface="+mn-lt"/>
              </a:rPr>
              <a:t>Торги</a:t>
            </a:r>
            <a:r>
              <a:rPr lang="en-US" sz="1600" dirty="0">
                <a:latin typeface="+mn-lt"/>
              </a:rPr>
              <a:t>-КС</a:t>
            </a:r>
            <a:r>
              <a:rPr lang="ru-RU" sz="1600" dirty="0">
                <a:latin typeface="+mn-lt"/>
              </a:rPr>
              <a:t>. План-график закупок перейдет в фильтр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Опубликовано</a:t>
            </a:r>
            <a:r>
              <a:rPr lang="ru-RU" sz="1600" dirty="0">
                <a:latin typeface="+mn-lt"/>
              </a:rPr>
              <a:t>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54994" y="4927039"/>
            <a:ext cx="1780576" cy="19741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156721" y="1487328"/>
            <a:ext cx="78849" cy="34327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235570" y="1487328"/>
            <a:ext cx="2838090" cy="18623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85432" y="3349690"/>
            <a:ext cx="4293738" cy="20439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983218" y="3385109"/>
            <a:ext cx="734938" cy="16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366212" y="3364681"/>
            <a:ext cx="734938" cy="12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648202" y="3373242"/>
            <a:ext cx="419144" cy="174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916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491E08-F173-44D8-85EA-06BC9B699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1" y="1149990"/>
            <a:ext cx="9419048" cy="1819048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032825" y="646240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604201" y="663494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План-график отобразится в фильтре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Создание нового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04201" y="2721015"/>
            <a:ext cx="9428672" cy="2480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7487728" y="914403"/>
            <a:ext cx="1733910" cy="18066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530050" y="3126129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Перед публикацией плана графика необходимо зайти в сформированные позиции плана-графика, проверить их и указать 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счет получателя</a:t>
            </a:r>
            <a:r>
              <a:rPr lang="ru-RU" sz="1600" dirty="0">
                <a:latin typeface="+mn-lt"/>
                <a:cs typeface="+mn-cs"/>
              </a:rPr>
              <a:t> и </a:t>
            </a:r>
            <a:r>
              <a:rPr lang="ru-RU" sz="1600" b="1" dirty="0">
                <a:solidFill>
                  <a:srgbClr val="0070C0"/>
                </a:solidFill>
                <a:latin typeface="+mn-lt"/>
                <a:cs typeface="+mn-cs"/>
              </a:rPr>
              <a:t>БК</a:t>
            </a:r>
            <a:r>
              <a:rPr lang="ru-RU" sz="1600" dirty="0">
                <a:latin typeface="+mn-lt"/>
                <a:cs typeface="+mn-cs"/>
              </a:rPr>
              <a:t> во вкладке «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935038" y="3046843"/>
            <a:ext cx="420116" cy="461665"/>
            <a:chOff x="838940" y="1999419"/>
            <a:chExt cx="420116" cy="461665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050" y="3782804"/>
            <a:ext cx="8825040" cy="222854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12419" y="4432765"/>
            <a:ext cx="854015" cy="157858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32571" y="4440037"/>
            <a:ext cx="865516" cy="157858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60661" y="3839086"/>
            <a:ext cx="1035170" cy="250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195832" y="3626271"/>
            <a:ext cx="1376832" cy="2417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/>
          <p:cNvGrpSpPr/>
          <p:nvPr/>
        </p:nvGrpSpPr>
        <p:grpSpPr>
          <a:xfrm>
            <a:off x="1032825" y="6210329"/>
            <a:ext cx="373063" cy="373062"/>
            <a:chOff x="1110373" y="4446207"/>
            <a:chExt cx="373063" cy="373062"/>
          </a:xfrm>
        </p:grpSpPr>
        <p:sp>
          <p:nvSpPr>
            <p:cNvPr id="5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1604201" y="6227583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Прочие закупки можно добавить вручную либо копированием. При необходимости лишние закупки можно удалить</a:t>
            </a:r>
          </a:p>
        </p:txBody>
      </p: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создания позиции плана-графика необходимо перейти в папку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>
                <a:latin typeface="+mn-lt"/>
                <a:cs typeface="+mn-cs"/>
              </a:rPr>
              <a:t>», выбрать фильтр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>
                <a:latin typeface="+mn-lt"/>
                <a:cs typeface="+mn-cs"/>
              </a:rPr>
              <a:t>»      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«Создание позиции плана-графика с планируемой датой проведения закупки 2022 год»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385" y="1139798"/>
            <a:ext cx="253578" cy="313954"/>
          </a:xfrm>
          <a:prstGeom prst="rect">
            <a:avLst/>
          </a:prstGeom>
        </p:spPr>
      </p:pic>
      <p:cxnSp>
        <p:nvCxnSpPr>
          <p:cNvPr id="9226" name="Прямая со стрелкой 9225"/>
          <p:cNvCxnSpPr/>
          <p:nvPr/>
        </p:nvCxnSpPr>
        <p:spPr>
          <a:xfrm flipH="1">
            <a:off x="6346168" y="1453752"/>
            <a:ext cx="1301530" cy="58208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6" name="Соединительная линия уступом 9235"/>
          <p:cNvCxnSpPr>
            <a:endCxn id="21" idx="1"/>
          </p:cNvCxnSpPr>
          <p:nvPr/>
        </p:nvCxnSpPr>
        <p:spPr>
          <a:xfrm rot="16200000" flipH="1">
            <a:off x="930253" y="2139844"/>
            <a:ext cx="1914973" cy="294599"/>
          </a:xfrm>
          <a:prstGeom prst="bentConnector2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9" name="Соединительная линия уступом 9238"/>
          <p:cNvCxnSpPr/>
          <p:nvPr/>
        </p:nvCxnSpPr>
        <p:spPr>
          <a:xfrm rot="10800000" flipV="1">
            <a:off x="3692106" y="1161364"/>
            <a:ext cx="5451894" cy="1855458"/>
          </a:xfrm>
          <a:prstGeom prst="bentConnector3">
            <a:avLst>
              <a:gd name="adj1" fmla="val 158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CDA79B-A76E-45B7-8E25-9EF6C271D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888" y="1408812"/>
            <a:ext cx="9533333" cy="3533333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05530" y="2445957"/>
            <a:ext cx="1155939" cy="359886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21854" y="2445957"/>
            <a:ext cx="1175634" cy="35988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1468" y="3279844"/>
            <a:ext cx="8603411" cy="7188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1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Заполнение позиции плана-графика:</a:t>
            </a:r>
            <a:endParaRPr lang="ru-RU" sz="16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8005530" y="1925782"/>
            <a:ext cx="420116" cy="426205"/>
            <a:chOff x="838940" y="2034879"/>
            <a:chExt cx="420116" cy="426205"/>
          </a:xfrm>
        </p:grpSpPr>
        <p:sp>
          <p:nvSpPr>
            <p:cNvPr id="21" name="Овал 2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422005" y="1925782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081319" y="3426174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032825" y="5235265"/>
            <a:ext cx="373063" cy="373062"/>
            <a:chOff x="1110373" y="4446207"/>
            <a:chExt cx="373063" cy="373062"/>
          </a:xfrm>
        </p:grpSpPr>
        <p:sp>
          <p:nvSpPr>
            <p:cNvPr id="3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2130299" y="5121594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Год плана</a:t>
            </a:r>
            <a:r>
              <a:rPr lang="ru-RU" sz="1600" dirty="0">
                <a:latin typeface="+mn-lt"/>
                <a:cs typeface="+mn-cs"/>
              </a:rPr>
              <a:t> – финансовый год, для которого создается позиция плана графика.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Планируемый год</a:t>
            </a:r>
            <a:r>
              <a:rPr lang="ru-RU" sz="1600" dirty="0">
                <a:latin typeface="+mn-lt"/>
                <a:cs typeface="+mn-cs"/>
              </a:rPr>
              <a:t> – год проведения данной закупки.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B0F0"/>
                </a:solidFill>
                <a:latin typeface="+mn-lt"/>
                <a:cs typeface="+mn-cs"/>
              </a:rPr>
              <a:t>Наименование объекта и (или) наименования объектов закупки</a:t>
            </a:r>
            <a:r>
              <a:rPr lang="ru-RU" sz="1600" dirty="0">
                <a:latin typeface="+mn-lt"/>
                <a:cs typeface="+mn-cs"/>
              </a:rPr>
              <a:t>  - указывается наименование  объекта закупки.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1742279" y="5051420"/>
            <a:ext cx="420116" cy="426205"/>
            <a:chOff x="838940" y="2034879"/>
            <a:chExt cx="420116" cy="426205"/>
          </a:xfrm>
        </p:grpSpPr>
        <p:sp>
          <p:nvSpPr>
            <p:cNvPr id="40" name="Овал 3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742635" y="5535123"/>
            <a:ext cx="420116" cy="42620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742279" y="6033046"/>
            <a:ext cx="420116" cy="426205"/>
            <a:chOff x="838940" y="2034879"/>
            <a:chExt cx="420116" cy="426205"/>
          </a:xfrm>
        </p:grpSpPr>
        <p:sp>
          <p:nvSpPr>
            <p:cNvPr id="46" name="Овал 4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1" y="1641691"/>
            <a:ext cx="8885714" cy="317142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Вкладка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Основные данные</a:t>
            </a:r>
            <a:r>
              <a:rPr lang="ru-RU" sz="1600" dirty="0">
                <a:latin typeface="+mn-lt"/>
                <a:cs typeface="+mn-cs"/>
              </a:rPr>
              <a:t>»: строки «</a:t>
            </a:r>
            <a:r>
              <a:rPr lang="ru-RU" sz="1600" b="1" dirty="0">
                <a:latin typeface="+mn-lt"/>
                <a:cs typeface="+mn-cs"/>
              </a:rPr>
              <a:t>Обоснования внесения изменений</a:t>
            </a:r>
            <a:r>
              <a:rPr lang="ru-RU" sz="1600" dirty="0">
                <a:latin typeface="+mn-lt"/>
                <a:cs typeface="+mn-cs"/>
              </a:rPr>
              <a:t>» и «</a:t>
            </a:r>
            <a:r>
              <a:rPr lang="ru-RU" sz="1600" b="1" dirty="0">
                <a:latin typeface="+mn-lt"/>
                <a:cs typeface="+mn-cs"/>
              </a:rPr>
              <a:t>Описание изменений</a:t>
            </a:r>
            <a:r>
              <a:rPr lang="ru-RU" sz="1600" dirty="0">
                <a:latin typeface="+mn-lt"/>
                <a:cs typeface="+mn-cs"/>
              </a:rPr>
              <a:t>»                    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не заполняются</a:t>
            </a:r>
            <a:r>
              <a:rPr lang="ru-RU" sz="1600" dirty="0">
                <a:latin typeface="+mn-lt"/>
                <a:cs typeface="+mn-cs"/>
              </a:rPr>
              <a:t>, так как формируется первая редакция плана-графика.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68475" y="2656936"/>
            <a:ext cx="8548717" cy="96615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209692" y="1119885"/>
            <a:ext cx="3907765" cy="15370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604201" y="1641691"/>
            <a:ext cx="1225263" cy="2302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829464" y="1102543"/>
            <a:ext cx="60385" cy="55464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80958" y="1119885"/>
            <a:ext cx="55122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68" y="1519549"/>
            <a:ext cx="9190476" cy="3542857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Вкладка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ОКПД2</a:t>
            </a:r>
            <a:r>
              <a:rPr lang="ru-RU" sz="1600" dirty="0">
                <a:latin typeface="+mn-lt"/>
                <a:cs typeface="+mn-cs"/>
              </a:rPr>
              <a:t>»: указывается перечень строк ОКПД2 предполагаемой закупки.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3638" y="3558764"/>
            <a:ext cx="569343" cy="29724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639683" y="1184912"/>
            <a:ext cx="129396" cy="23738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1032825" y="5176745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604201" y="5193999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добавления новой строки необходимо нажать кнопку «</a:t>
            </a:r>
            <a:r>
              <a:rPr lang="ru-RU" sz="1600" b="1" dirty="0">
                <a:latin typeface="+mn-lt"/>
                <a:cs typeface="+mn-cs"/>
              </a:rPr>
              <a:t>Добавить строку</a:t>
            </a:r>
            <a:r>
              <a:rPr lang="ru-RU" sz="1600" dirty="0">
                <a:latin typeface="+mn-lt"/>
                <a:cs typeface="+mn-cs"/>
              </a:rPr>
              <a:t>»         .</a:t>
            </a: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913" y="5151082"/>
            <a:ext cx="327162" cy="420637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1032825" y="5708692"/>
            <a:ext cx="373063" cy="373062"/>
            <a:chOff x="1110373" y="4446207"/>
            <a:chExt cx="373063" cy="373062"/>
          </a:xfrm>
        </p:grpSpPr>
        <p:sp>
          <p:nvSpPr>
            <p:cNvPr id="3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1604201" y="5725946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заполнения поля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Код ОКПД2</a:t>
            </a:r>
            <a:r>
              <a:rPr lang="ru-RU" sz="1600" dirty="0">
                <a:latin typeface="+mn-lt"/>
                <a:cs typeface="+mn-cs"/>
              </a:rPr>
              <a:t>» необходимо двойным нажатием на кнопку         выбрать из справочника «Номенклатура ОКПД2» соответствующее значение кода ОКПД2. </a:t>
            </a:r>
            <a:endParaRPr lang="ru-RU" sz="16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017428" y="4425351"/>
            <a:ext cx="942721" cy="57525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552" y="5776270"/>
            <a:ext cx="347139" cy="3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2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AEA3B6-3B14-458E-9ECF-EBAE6A41C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227" y="1246570"/>
            <a:ext cx="7914286" cy="3361905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7" y="79452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Внешний вид справочника </a:t>
            </a:r>
            <a:r>
              <a:rPr lang="ru-RU" sz="1600" b="1" dirty="0">
                <a:latin typeface="+mn-lt"/>
                <a:cs typeface="+mn-cs"/>
              </a:rPr>
              <a:t>«Номенклатура ОКПД2»</a:t>
            </a:r>
            <a:endParaRPr lang="ru-RU" sz="1600" b="1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007924" y="5088240"/>
            <a:ext cx="373063" cy="373062"/>
            <a:chOff x="1110373" y="4446207"/>
            <a:chExt cx="373063" cy="373062"/>
          </a:xfrm>
        </p:grpSpPr>
        <p:sp>
          <p:nvSpPr>
            <p:cNvPr id="1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1582451" y="502199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того, чтобы выбрать код ОКПД2 необходимо выделить строку с кодом в списке               и нажать на кнопку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Запомнить</a:t>
            </a:r>
            <a:r>
              <a:rPr lang="ru-RU" sz="1600" dirty="0">
                <a:latin typeface="+mn-lt"/>
                <a:cs typeface="+mn-cs"/>
              </a:rPr>
              <a:t>»             или можно выбрать код  ОКПД2 двойным щелчком по выделенной позиции. </a:t>
            </a:r>
            <a:endParaRPr lang="ru-RU" sz="1600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1582451" y="3317257"/>
            <a:ext cx="422525" cy="426205"/>
            <a:chOff x="838940" y="2034879"/>
            <a:chExt cx="422525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52436" y="2063315"/>
              <a:ext cx="4090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144487" y="3429000"/>
            <a:ext cx="7988060" cy="20272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9039855" y="5009076"/>
            <a:ext cx="420116" cy="426205"/>
            <a:chOff x="838940" y="2034879"/>
            <a:chExt cx="420116" cy="426205"/>
          </a:xfrm>
        </p:grpSpPr>
        <p:sp>
          <p:nvSpPr>
            <p:cNvPr id="31" name="Овал 3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212291" y="1509938"/>
            <a:ext cx="420116" cy="426205"/>
            <a:chOff x="838940" y="2034879"/>
            <a:chExt cx="420116" cy="42620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502203" y="1850067"/>
            <a:ext cx="710088" cy="22485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2903676" y="5424782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619583" y="5780782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ОКПД2 </a:t>
            </a:r>
            <a:r>
              <a:rPr lang="en-US" sz="1600" dirty="0" err="1">
                <a:latin typeface="+mn-lt"/>
                <a:cs typeface="+mn-cs"/>
              </a:rPr>
              <a:t>выбирается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с детализацией не ниже группы товаров (работ, услуг)</a:t>
            </a:r>
            <a:r>
              <a:rPr lang="en-US" sz="1600" dirty="0">
                <a:latin typeface="+mn-lt"/>
                <a:cs typeface="+mn-cs"/>
              </a:rPr>
              <a:t> (</a:t>
            </a:r>
            <a:r>
              <a:rPr lang="en-US" sz="1600" dirty="0" err="1">
                <a:latin typeface="+mn-lt"/>
                <a:cs typeface="+mn-cs"/>
              </a:rPr>
              <a:t>т.е</a:t>
            </a:r>
            <a:r>
              <a:rPr lang="en-US" sz="1600" dirty="0">
                <a:latin typeface="+mn-lt"/>
                <a:cs typeface="+mn-cs"/>
              </a:rPr>
              <a:t>. 4 </a:t>
            </a:r>
            <a:r>
              <a:rPr lang="en-US" sz="1600" dirty="0" err="1">
                <a:latin typeface="+mn-lt"/>
                <a:cs typeface="+mn-cs"/>
              </a:rPr>
              <a:t>знака</a:t>
            </a:r>
            <a:r>
              <a:rPr lang="en-US" sz="1600" dirty="0">
                <a:latin typeface="+mn-lt"/>
                <a:cs typeface="+mn-cs"/>
              </a:rPr>
              <a:t>) (</a:t>
            </a:r>
            <a:r>
              <a:rPr lang="en-US" sz="1600" dirty="0" err="1">
                <a:latin typeface="+mn-lt"/>
                <a:cs typeface="+mn-cs"/>
              </a:rPr>
              <a:t>пп</a:t>
            </a:r>
            <a:r>
              <a:rPr lang="en-US" sz="1600" dirty="0">
                <a:latin typeface="+mn-lt"/>
                <a:cs typeface="+mn-cs"/>
              </a:rPr>
              <a:t>. б п. 16 </a:t>
            </a:r>
            <a:r>
              <a:rPr lang="en-US" sz="1600" dirty="0" err="1">
                <a:latin typeface="+mn-lt"/>
                <a:cs typeface="+mn-cs"/>
              </a:rPr>
              <a:t>Положения</a:t>
            </a:r>
            <a:r>
              <a:rPr lang="en-US" sz="1600" dirty="0">
                <a:latin typeface="+mn-lt"/>
                <a:cs typeface="+mn-cs"/>
              </a:rPr>
              <a:t>, </a:t>
            </a:r>
            <a:r>
              <a:rPr lang="en-US" sz="1600" dirty="0" err="1">
                <a:latin typeface="+mn-lt"/>
                <a:cs typeface="+mn-cs"/>
              </a:rPr>
              <a:t>утвержденного</a:t>
            </a:r>
            <a:r>
              <a:rPr lang="en-US" sz="1600" dirty="0">
                <a:latin typeface="+mn-lt"/>
                <a:cs typeface="+mn-cs"/>
              </a:rPr>
              <a:t> ПП РФ от 30.09.2019 №1279)</a:t>
            </a:r>
            <a:r>
              <a:rPr lang="ru-RU" sz="1600" dirty="0">
                <a:latin typeface="+mn-lt"/>
                <a:cs typeface="+mn-cs"/>
              </a:rPr>
              <a:t>.  Рекомендуем указывать детализацию 4 знака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1024571" y="5701496"/>
            <a:ext cx="420116" cy="461665"/>
            <a:chOff x="838940" y="1999419"/>
            <a:chExt cx="420116" cy="46166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175259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17669</TotalTime>
  <Words>1581</Words>
  <Application>Microsoft Office PowerPoint</Application>
  <PresentationFormat>Широкоэкранный</PresentationFormat>
  <Paragraphs>206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Montserrat Semi Bold</vt:lpstr>
      <vt:lpstr>Calibri</vt:lpstr>
      <vt:lpstr>Gotham Pro</vt:lpstr>
      <vt:lpstr>Questrial</vt:lpstr>
      <vt:lpstr>Arial Narrow</vt:lpstr>
      <vt:lpstr>Arial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u1101340003</cp:lastModifiedBy>
  <cp:revision>1033</cp:revision>
  <cp:lastPrinted>2021-07-29T05:09:18Z</cp:lastPrinted>
  <dcterms:created xsi:type="dcterms:W3CDTF">2018-01-21T18:20:29Z</dcterms:created>
  <dcterms:modified xsi:type="dcterms:W3CDTF">2021-12-15T09:43:56Z</dcterms:modified>
</cp:coreProperties>
</file>