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841" r:id="rId2"/>
    <p:sldId id="821" r:id="rId3"/>
    <p:sldId id="822" r:id="rId4"/>
    <p:sldId id="823" r:id="rId5"/>
    <p:sldId id="824" r:id="rId6"/>
    <p:sldId id="825" r:id="rId7"/>
    <p:sldId id="826" r:id="rId8"/>
    <p:sldId id="837" r:id="rId9"/>
    <p:sldId id="839" r:id="rId10"/>
    <p:sldId id="835" r:id="rId11"/>
    <p:sldId id="836" r:id="rId12"/>
    <p:sldId id="830" r:id="rId13"/>
    <p:sldId id="838" r:id="rId14"/>
    <p:sldId id="817" r:id="rId15"/>
    <p:sldId id="840" r:id="rId16"/>
    <p:sldId id="818" r:id="rId17"/>
    <p:sldId id="819" r:id="rId18"/>
    <p:sldId id="834" r:id="rId19"/>
    <p:sldId id="843" r:id="rId20"/>
    <p:sldId id="842" r:id="rId21"/>
  </p:sldIdLst>
  <p:sldSz cx="12192000" cy="6858000"/>
  <p:notesSz cx="6797675" cy="9926638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ranklin Gothic Medium" panose="020B0603020102020204" pitchFamily="34" charset="0"/>
      <p:regular r:id="rId27"/>
      <p:italic r:id="rId28"/>
    </p:embeddedFont>
    <p:embeddedFont>
      <p:font typeface="Gotham Pro" panose="020005030400000200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0"/>
    <a:srgbClr val="0085B4"/>
    <a:srgbClr val="D1F3FF"/>
    <a:srgbClr val="DAE9F6"/>
    <a:srgbClr val="66CCFF"/>
    <a:srgbClr val="6A94D8"/>
    <a:srgbClr val="5585D3"/>
    <a:srgbClr val="1D9EFF"/>
    <a:srgbClr val="0066CC"/>
    <a:srgbClr val="00A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6408" autoAdjust="0"/>
  </p:normalViewPr>
  <p:slideViewPr>
    <p:cSldViewPr snapToGrid="0">
      <p:cViewPr varScale="1">
        <p:scale>
          <a:sx n="115" d="100"/>
          <a:sy n="115" d="100"/>
        </p:scale>
        <p:origin x="17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11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ECBB35-0FA9-4B87-B40C-495B6FAA2CC8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D54B42-D03B-4B90-81C8-C5F0639FFF72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rgbClr val="E1F7FF">
                <a:shade val="30000"/>
                <a:satMod val="115000"/>
              </a:srgbClr>
            </a:gs>
            <a:gs pos="50000">
              <a:srgbClr val="E1F7FF">
                <a:shade val="67500"/>
                <a:satMod val="115000"/>
              </a:srgbClr>
            </a:gs>
            <a:gs pos="100000">
              <a:srgbClr val="E1F7FF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endParaRPr lang="ru-RU" sz="2400" dirty="0" smtClean="0">
            <a:latin typeface="Franklin Gothic Medium" panose="020B0603020102020204" pitchFamily="34" charset="0"/>
          </a:endParaRPr>
        </a:p>
      </dgm:t>
    </dgm:pt>
    <dgm:pt modelId="{FF7921DC-79B6-4F6A-B8B0-2EDCACA3B64F}" type="parTrans" cxnId="{D5FAAA68-9396-45E3-9857-B59F3360F492}">
      <dgm:prSet/>
      <dgm:spPr/>
      <dgm:t>
        <a:bodyPr/>
        <a:lstStyle/>
        <a:p>
          <a:endParaRPr lang="ru-RU"/>
        </a:p>
      </dgm:t>
    </dgm:pt>
    <dgm:pt modelId="{AD6B136B-C092-445A-A446-BFEE5018D869}" type="sibTrans" cxnId="{D5FAAA68-9396-45E3-9857-B59F3360F492}">
      <dgm:prSet/>
      <dgm:spPr/>
      <dgm:t>
        <a:bodyPr/>
        <a:lstStyle/>
        <a:p>
          <a:endParaRPr lang="ru-RU"/>
        </a:p>
      </dgm:t>
    </dgm:pt>
    <dgm:pt modelId="{33008810-41A0-43F6-A691-8BAA49906A4D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rgbClr val="E1F7FF">
                <a:shade val="30000"/>
                <a:satMod val="115000"/>
              </a:srgbClr>
            </a:gs>
            <a:gs pos="50000">
              <a:srgbClr val="E1F7FF">
                <a:shade val="67500"/>
                <a:satMod val="115000"/>
              </a:srgbClr>
            </a:gs>
            <a:gs pos="100000">
              <a:srgbClr val="E1F7FF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5B802655-38CA-4A19-ACEB-24D9D3D3DD84}" type="parTrans" cxnId="{79E276AF-C484-4173-9D93-0DB6AF7FD517}">
      <dgm:prSet/>
      <dgm:spPr/>
      <dgm:t>
        <a:bodyPr/>
        <a:lstStyle/>
        <a:p>
          <a:endParaRPr lang="ru-RU"/>
        </a:p>
      </dgm:t>
    </dgm:pt>
    <dgm:pt modelId="{92CA8B47-1AE8-40DB-8C57-7445B07D1660}" type="sibTrans" cxnId="{79E276AF-C484-4173-9D93-0DB6AF7FD517}">
      <dgm:prSet/>
      <dgm:spPr/>
      <dgm:t>
        <a:bodyPr/>
        <a:lstStyle/>
        <a:p>
          <a:endParaRPr lang="ru-RU"/>
        </a:p>
      </dgm:t>
    </dgm:pt>
    <dgm:pt modelId="{0768D335-5870-40D3-BF33-A572D99D0B6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E1F7FF">
                <a:shade val="30000"/>
                <a:satMod val="115000"/>
              </a:srgbClr>
            </a:gs>
            <a:gs pos="50000">
              <a:srgbClr val="E1F7FF">
                <a:shade val="67500"/>
                <a:satMod val="115000"/>
              </a:srgbClr>
            </a:gs>
            <a:gs pos="100000">
              <a:srgbClr val="E1F7FF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95E1B177-66FC-49FC-8720-01CA7C30BE2E}" type="parTrans" cxnId="{354ED0FE-42E0-4932-9C71-2BDD73B2ED34}">
      <dgm:prSet/>
      <dgm:spPr/>
      <dgm:t>
        <a:bodyPr/>
        <a:lstStyle/>
        <a:p>
          <a:endParaRPr lang="ru-RU"/>
        </a:p>
      </dgm:t>
    </dgm:pt>
    <dgm:pt modelId="{CEF16D79-BABD-4182-8640-2B856AA81818}" type="sibTrans" cxnId="{354ED0FE-42E0-4932-9C71-2BDD73B2ED34}">
      <dgm:prSet/>
      <dgm:spPr/>
      <dgm:t>
        <a:bodyPr/>
        <a:lstStyle/>
        <a:p>
          <a:endParaRPr lang="ru-RU"/>
        </a:p>
      </dgm:t>
    </dgm:pt>
    <dgm:pt modelId="{40E9FD64-3E13-4329-9C27-CA382E06F7A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E1F7FF">
                <a:shade val="30000"/>
                <a:satMod val="115000"/>
              </a:srgbClr>
            </a:gs>
            <a:gs pos="50000">
              <a:srgbClr val="E1F7FF">
                <a:shade val="67500"/>
                <a:satMod val="115000"/>
              </a:srgbClr>
            </a:gs>
            <a:gs pos="100000">
              <a:srgbClr val="E1F7FF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AA02BF67-BFD2-4E13-84C2-61698E7B5333}" type="parTrans" cxnId="{DE93008F-74B3-472A-9E96-60D25F0B9506}">
      <dgm:prSet/>
      <dgm:spPr/>
      <dgm:t>
        <a:bodyPr/>
        <a:lstStyle/>
        <a:p>
          <a:endParaRPr lang="ru-RU"/>
        </a:p>
      </dgm:t>
    </dgm:pt>
    <dgm:pt modelId="{AD911B82-EF29-49DA-A880-3A22A07BEF42}" type="sibTrans" cxnId="{DE93008F-74B3-472A-9E96-60D25F0B9506}">
      <dgm:prSet/>
      <dgm:spPr/>
      <dgm:t>
        <a:bodyPr/>
        <a:lstStyle/>
        <a:p>
          <a:endParaRPr lang="ru-RU"/>
        </a:p>
      </dgm:t>
    </dgm:pt>
    <dgm:pt modelId="{133AD577-FCA1-4D2A-B69A-3A19E216EDA6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E1F7FF">
                <a:shade val="30000"/>
                <a:satMod val="115000"/>
              </a:srgbClr>
            </a:gs>
            <a:gs pos="50000">
              <a:srgbClr val="E1F7FF">
                <a:shade val="67500"/>
                <a:satMod val="115000"/>
              </a:srgbClr>
            </a:gs>
            <a:gs pos="100000">
              <a:srgbClr val="E1F7FF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4F5732A2-C33A-4F77-9047-B93B9FCD5CBE}" type="parTrans" cxnId="{34A70DB3-8308-4FA7-A8E5-E5FCADA38A4D}">
      <dgm:prSet/>
      <dgm:spPr/>
      <dgm:t>
        <a:bodyPr/>
        <a:lstStyle/>
        <a:p>
          <a:endParaRPr lang="ru-RU"/>
        </a:p>
      </dgm:t>
    </dgm:pt>
    <dgm:pt modelId="{7E2EFAEA-45CC-4161-956F-198390181354}" type="sibTrans" cxnId="{34A70DB3-8308-4FA7-A8E5-E5FCADA38A4D}">
      <dgm:prSet/>
      <dgm:spPr/>
      <dgm:t>
        <a:bodyPr/>
        <a:lstStyle/>
        <a:p>
          <a:endParaRPr lang="ru-RU"/>
        </a:p>
      </dgm:t>
    </dgm:pt>
    <dgm:pt modelId="{277B8380-51A9-4AEA-8A94-B068DB3880E5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E1F7FF">
                <a:shade val="30000"/>
                <a:satMod val="115000"/>
              </a:srgbClr>
            </a:gs>
            <a:gs pos="50000">
              <a:srgbClr val="E1F7FF">
                <a:shade val="67500"/>
                <a:satMod val="115000"/>
              </a:srgbClr>
            </a:gs>
            <a:gs pos="100000">
              <a:srgbClr val="E1F7FF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 sz="2400" dirty="0">
            <a:latin typeface="Franklin Gothic Medium" panose="020B0603020102020204" pitchFamily="34" charset="0"/>
          </a:endParaRPr>
        </a:p>
      </dgm:t>
    </dgm:pt>
    <dgm:pt modelId="{B3690033-8513-4AF5-9A6F-98F46F05A9E1}" type="sibTrans" cxnId="{593B7378-9921-486A-A037-D3F377061111}">
      <dgm:prSet/>
      <dgm:spPr/>
      <dgm:t>
        <a:bodyPr/>
        <a:lstStyle/>
        <a:p>
          <a:endParaRPr lang="ru-RU"/>
        </a:p>
      </dgm:t>
    </dgm:pt>
    <dgm:pt modelId="{4281BE86-8BCB-4478-B056-E1FDADD1C196}" type="parTrans" cxnId="{593B7378-9921-486A-A037-D3F377061111}">
      <dgm:prSet/>
      <dgm:spPr/>
      <dgm:t>
        <a:bodyPr/>
        <a:lstStyle/>
        <a:p>
          <a:endParaRPr lang="ru-RU"/>
        </a:p>
      </dgm:t>
    </dgm:pt>
    <dgm:pt modelId="{4372D128-B965-4624-A62E-C9835B62B17F}" type="pres">
      <dgm:prSet presAssocID="{98ECBB35-0FA9-4B87-B40C-495B6FAA2C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2C7D3CC-BB7F-4A46-AC05-0CDFD646FD5A}" type="pres">
      <dgm:prSet presAssocID="{98ECBB35-0FA9-4B87-B40C-495B6FAA2CC8}" presName="Name1" presStyleCnt="0"/>
      <dgm:spPr/>
      <dgm:t>
        <a:bodyPr/>
        <a:lstStyle/>
        <a:p>
          <a:endParaRPr lang="ru-RU"/>
        </a:p>
      </dgm:t>
    </dgm:pt>
    <dgm:pt modelId="{0D9A33DE-CBF4-404A-AB1E-EF2386971FD8}" type="pres">
      <dgm:prSet presAssocID="{98ECBB35-0FA9-4B87-B40C-495B6FAA2CC8}" presName="cycle" presStyleCnt="0"/>
      <dgm:spPr/>
      <dgm:t>
        <a:bodyPr/>
        <a:lstStyle/>
        <a:p>
          <a:endParaRPr lang="ru-RU"/>
        </a:p>
      </dgm:t>
    </dgm:pt>
    <dgm:pt modelId="{15CE3D6B-67FE-4C34-A6A4-69F913BD1A36}" type="pres">
      <dgm:prSet presAssocID="{98ECBB35-0FA9-4B87-B40C-495B6FAA2CC8}" presName="srcNode" presStyleLbl="node1" presStyleIdx="0" presStyleCnt="6"/>
      <dgm:spPr/>
      <dgm:t>
        <a:bodyPr/>
        <a:lstStyle/>
        <a:p>
          <a:endParaRPr lang="ru-RU"/>
        </a:p>
      </dgm:t>
    </dgm:pt>
    <dgm:pt modelId="{D2915E37-4DAD-463A-B0AF-2D03F7B47298}" type="pres">
      <dgm:prSet presAssocID="{98ECBB35-0FA9-4B87-B40C-495B6FAA2CC8}" presName="conn" presStyleLbl="parChTrans1D2" presStyleIdx="0" presStyleCnt="1"/>
      <dgm:spPr/>
      <dgm:t>
        <a:bodyPr/>
        <a:lstStyle/>
        <a:p>
          <a:endParaRPr lang="ru-RU"/>
        </a:p>
      </dgm:t>
    </dgm:pt>
    <dgm:pt modelId="{CAAA8812-C949-47DD-B97E-23BFB014EC55}" type="pres">
      <dgm:prSet presAssocID="{98ECBB35-0FA9-4B87-B40C-495B6FAA2CC8}" presName="extraNode" presStyleLbl="node1" presStyleIdx="0" presStyleCnt="6"/>
      <dgm:spPr/>
      <dgm:t>
        <a:bodyPr/>
        <a:lstStyle/>
        <a:p>
          <a:endParaRPr lang="ru-RU"/>
        </a:p>
      </dgm:t>
    </dgm:pt>
    <dgm:pt modelId="{61EBF4C0-3C6E-4E48-9BE4-A30E39677F90}" type="pres">
      <dgm:prSet presAssocID="{98ECBB35-0FA9-4B87-B40C-495B6FAA2CC8}" presName="dstNode" presStyleLbl="node1" presStyleIdx="0" presStyleCnt="6"/>
      <dgm:spPr/>
      <dgm:t>
        <a:bodyPr/>
        <a:lstStyle/>
        <a:p>
          <a:endParaRPr lang="ru-RU"/>
        </a:p>
      </dgm:t>
    </dgm:pt>
    <dgm:pt modelId="{AEF00B8A-60F5-46C4-91F0-AB75125DDD3B}" type="pres">
      <dgm:prSet presAssocID="{277B8380-51A9-4AEA-8A94-B068DB3880E5}" presName="text_1" presStyleLbl="node1" presStyleIdx="0" presStyleCnt="6" custLinFactNeighborX="-20" custLinFactNeighborY="4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280A3-4794-47F6-B2E6-B74EB08AD3B7}" type="pres">
      <dgm:prSet presAssocID="{277B8380-51A9-4AEA-8A94-B068DB3880E5}" presName="accent_1" presStyleCnt="0"/>
      <dgm:spPr/>
      <dgm:t>
        <a:bodyPr/>
        <a:lstStyle/>
        <a:p>
          <a:endParaRPr lang="ru-RU"/>
        </a:p>
      </dgm:t>
    </dgm:pt>
    <dgm:pt modelId="{7D96521D-10CC-451D-A331-05C6ADD73340}" type="pres">
      <dgm:prSet presAssocID="{277B8380-51A9-4AEA-8A94-B068DB3880E5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ABE8A279-C7A3-4B82-9086-E2477C39BB52}" type="pres">
      <dgm:prSet presAssocID="{92D54B42-D03B-4B90-81C8-C5F0639FFF72}" presName="text_2" presStyleLbl="node1" presStyleIdx="1" presStyleCnt="6" custScaleX="99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20456-EF6C-45EC-98E5-789F554300EC}" type="pres">
      <dgm:prSet presAssocID="{92D54B42-D03B-4B90-81C8-C5F0639FFF72}" presName="accent_2" presStyleCnt="0"/>
      <dgm:spPr/>
      <dgm:t>
        <a:bodyPr/>
        <a:lstStyle/>
        <a:p>
          <a:endParaRPr lang="ru-RU"/>
        </a:p>
      </dgm:t>
    </dgm:pt>
    <dgm:pt modelId="{0B0C2202-4E59-4329-9CEE-82A7503B11AA}" type="pres">
      <dgm:prSet presAssocID="{92D54B42-D03B-4B90-81C8-C5F0639FFF72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C5C24AF3-5C1A-4131-924C-388905C26EDC}" type="pres">
      <dgm:prSet presAssocID="{33008810-41A0-43F6-A691-8BAA49906A4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E8409-E33E-4261-A908-BC9E20200CF6}" type="pres">
      <dgm:prSet presAssocID="{33008810-41A0-43F6-A691-8BAA49906A4D}" presName="accent_3" presStyleCnt="0"/>
      <dgm:spPr/>
      <dgm:t>
        <a:bodyPr/>
        <a:lstStyle/>
        <a:p>
          <a:endParaRPr lang="ru-RU"/>
        </a:p>
      </dgm:t>
    </dgm:pt>
    <dgm:pt modelId="{FBC38B58-8D6F-4999-B564-D7C159D5E9F4}" type="pres">
      <dgm:prSet presAssocID="{33008810-41A0-43F6-A691-8BAA49906A4D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333D9D07-F88D-41F9-817A-297F524767BF}" type="pres">
      <dgm:prSet presAssocID="{40E9FD64-3E13-4329-9C27-CA382E06F7A1}" presName="text_4" presStyleLbl="node1" presStyleIdx="3" presStyleCnt="6" custScaleX="101107" custLinFactNeighborX="-902" custLinFactNeighborY="-9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EFBFC-903A-456D-A0B5-0C53794CB2F4}" type="pres">
      <dgm:prSet presAssocID="{40E9FD64-3E13-4329-9C27-CA382E06F7A1}" presName="accent_4" presStyleCnt="0"/>
      <dgm:spPr/>
      <dgm:t>
        <a:bodyPr/>
        <a:lstStyle/>
        <a:p>
          <a:endParaRPr lang="ru-RU"/>
        </a:p>
      </dgm:t>
    </dgm:pt>
    <dgm:pt modelId="{8E6A97D1-480A-4EAD-9280-4E443C42AEB9}" type="pres">
      <dgm:prSet presAssocID="{40E9FD64-3E13-4329-9C27-CA382E06F7A1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0E454564-571E-429B-B3EF-3312CECEC79F}" type="pres">
      <dgm:prSet presAssocID="{0768D335-5870-40D3-BF33-A572D99D0B67}" presName="text_5" presStyleLbl="node1" presStyleIdx="4" presStyleCnt="6" custLinFactNeighborX="80" custLinFactNeighborY="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16E5B-FEA4-4A18-A9B1-435E87F05E62}" type="pres">
      <dgm:prSet presAssocID="{0768D335-5870-40D3-BF33-A572D99D0B67}" presName="accent_5" presStyleCnt="0"/>
      <dgm:spPr/>
      <dgm:t>
        <a:bodyPr/>
        <a:lstStyle/>
        <a:p>
          <a:endParaRPr lang="ru-RU"/>
        </a:p>
      </dgm:t>
    </dgm:pt>
    <dgm:pt modelId="{9BDF6A75-5A0D-4B1C-9FFC-7B1106333255}" type="pres">
      <dgm:prSet presAssocID="{0768D335-5870-40D3-BF33-A572D99D0B67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A522651D-2099-4B15-80FF-EA91966D5829}" type="pres">
      <dgm:prSet presAssocID="{133AD577-FCA1-4D2A-B69A-3A19E216EDA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87D50-5B05-4D18-8409-4A2C380436FC}" type="pres">
      <dgm:prSet presAssocID="{133AD577-FCA1-4D2A-B69A-3A19E216EDA6}" presName="accent_6" presStyleCnt="0"/>
      <dgm:spPr/>
      <dgm:t>
        <a:bodyPr/>
        <a:lstStyle/>
        <a:p>
          <a:endParaRPr lang="ru-RU"/>
        </a:p>
      </dgm:t>
    </dgm:pt>
    <dgm:pt modelId="{239F2A63-B447-49C0-AECF-31A07B33F41C}" type="pres">
      <dgm:prSet presAssocID="{133AD577-FCA1-4D2A-B69A-3A19E216EDA6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310ACFD3-6779-449A-BEDF-BBC5D9B47900}" type="presOf" srcId="{40E9FD64-3E13-4329-9C27-CA382E06F7A1}" destId="{333D9D07-F88D-41F9-817A-297F524767BF}" srcOrd="0" destOrd="0" presId="urn:microsoft.com/office/officeart/2008/layout/VerticalCurvedList"/>
    <dgm:cxn modelId="{34A70DB3-8308-4FA7-A8E5-E5FCADA38A4D}" srcId="{98ECBB35-0FA9-4B87-B40C-495B6FAA2CC8}" destId="{133AD577-FCA1-4D2A-B69A-3A19E216EDA6}" srcOrd="5" destOrd="0" parTransId="{4F5732A2-C33A-4F77-9047-B93B9FCD5CBE}" sibTransId="{7E2EFAEA-45CC-4161-956F-198390181354}"/>
    <dgm:cxn modelId="{2F4A7B54-70DA-4751-84C1-81CD12DA5E70}" type="presOf" srcId="{92D54B42-D03B-4B90-81C8-C5F0639FFF72}" destId="{ABE8A279-C7A3-4B82-9086-E2477C39BB52}" srcOrd="0" destOrd="0" presId="urn:microsoft.com/office/officeart/2008/layout/VerticalCurvedList"/>
    <dgm:cxn modelId="{79E276AF-C484-4173-9D93-0DB6AF7FD517}" srcId="{98ECBB35-0FA9-4B87-B40C-495B6FAA2CC8}" destId="{33008810-41A0-43F6-A691-8BAA49906A4D}" srcOrd="2" destOrd="0" parTransId="{5B802655-38CA-4A19-ACEB-24D9D3D3DD84}" sibTransId="{92CA8B47-1AE8-40DB-8C57-7445B07D1660}"/>
    <dgm:cxn modelId="{7363DD14-031E-4E22-9095-326F7D4D9539}" type="presOf" srcId="{B3690033-8513-4AF5-9A6F-98F46F05A9E1}" destId="{D2915E37-4DAD-463A-B0AF-2D03F7B47298}" srcOrd="0" destOrd="0" presId="urn:microsoft.com/office/officeart/2008/layout/VerticalCurvedList"/>
    <dgm:cxn modelId="{D5FAAA68-9396-45E3-9857-B59F3360F492}" srcId="{98ECBB35-0FA9-4B87-B40C-495B6FAA2CC8}" destId="{92D54B42-D03B-4B90-81C8-C5F0639FFF72}" srcOrd="1" destOrd="0" parTransId="{FF7921DC-79B6-4F6A-B8B0-2EDCACA3B64F}" sibTransId="{AD6B136B-C092-445A-A446-BFEE5018D869}"/>
    <dgm:cxn modelId="{77C34A69-090D-45CD-AFD3-06959EE12A31}" type="presOf" srcId="{133AD577-FCA1-4D2A-B69A-3A19E216EDA6}" destId="{A522651D-2099-4B15-80FF-EA91966D5829}" srcOrd="0" destOrd="0" presId="urn:microsoft.com/office/officeart/2008/layout/VerticalCurvedList"/>
    <dgm:cxn modelId="{354ED0FE-42E0-4932-9C71-2BDD73B2ED34}" srcId="{98ECBB35-0FA9-4B87-B40C-495B6FAA2CC8}" destId="{0768D335-5870-40D3-BF33-A572D99D0B67}" srcOrd="4" destOrd="0" parTransId="{95E1B177-66FC-49FC-8720-01CA7C30BE2E}" sibTransId="{CEF16D79-BABD-4182-8640-2B856AA81818}"/>
    <dgm:cxn modelId="{593B7378-9921-486A-A037-D3F377061111}" srcId="{98ECBB35-0FA9-4B87-B40C-495B6FAA2CC8}" destId="{277B8380-51A9-4AEA-8A94-B068DB3880E5}" srcOrd="0" destOrd="0" parTransId="{4281BE86-8BCB-4478-B056-E1FDADD1C196}" sibTransId="{B3690033-8513-4AF5-9A6F-98F46F05A9E1}"/>
    <dgm:cxn modelId="{DE93008F-74B3-472A-9E96-60D25F0B9506}" srcId="{98ECBB35-0FA9-4B87-B40C-495B6FAA2CC8}" destId="{40E9FD64-3E13-4329-9C27-CA382E06F7A1}" srcOrd="3" destOrd="0" parTransId="{AA02BF67-BFD2-4E13-84C2-61698E7B5333}" sibTransId="{AD911B82-EF29-49DA-A880-3A22A07BEF42}"/>
    <dgm:cxn modelId="{A1EAEAEC-6623-4AF7-9630-DD49D93D8175}" type="presOf" srcId="{0768D335-5870-40D3-BF33-A572D99D0B67}" destId="{0E454564-571E-429B-B3EF-3312CECEC79F}" srcOrd="0" destOrd="0" presId="urn:microsoft.com/office/officeart/2008/layout/VerticalCurvedList"/>
    <dgm:cxn modelId="{39DB1BFF-F0D9-4526-B68B-2567E1E9176E}" type="presOf" srcId="{98ECBB35-0FA9-4B87-B40C-495B6FAA2CC8}" destId="{4372D128-B965-4624-A62E-C9835B62B17F}" srcOrd="0" destOrd="0" presId="urn:microsoft.com/office/officeart/2008/layout/VerticalCurvedList"/>
    <dgm:cxn modelId="{10A9EF7B-C03A-4D7C-95C6-14E42CF7C2EC}" type="presOf" srcId="{277B8380-51A9-4AEA-8A94-B068DB3880E5}" destId="{AEF00B8A-60F5-46C4-91F0-AB75125DDD3B}" srcOrd="0" destOrd="0" presId="urn:microsoft.com/office/officeart/2008/layout/VerticalCurvedList"/>
    <dgm:cxn modelId="{898A9EE3-9E0E-4DF5-A15B-F26B7D897459}" type="presOf" srcId="{33008810-41A0-43F6-A691-8BAA49906A4D}" destId="{C5C24AF3-5C1A-4131-924C-388905C26EDC}" srcOrd="0" destOrd="0" presId="urn:microsoft.com/office/officeart/2008/layout/VerticalCurvedList"/>
    <dgm:cxn modelId="{00AD03D5-218A-4738-BCF6-3B31DF57E4BF}" type="presParOf" srcId="{4372D128-B965-4624-A62E-C9835B62B17F}" destId="{12C7D3CC-BB7F-4A46-AC05-0CDFD646FD5A}" srcOrd="0" destOrd="0" presId="urn:microsoft.com/office/officeart/2008/layout/VerticalCurvedList"/>
    <dgm:cxn modelId="{C83F04BC-C149-4139-8448-52CB2F34B1A5}" type="presParOf" srcId="{12C7D3CC-BB7F-4A46-AC05-0CDFD646FD5A}" destId="{0D9A33DE-CBF4-404A-AB1E-EF2386971FD8}" srcOrd="0" destOrd="0" presId="urn:microsoft.com/office/officeart/2008/layout/VerticalCurvedList"/>
    <dgm:cxn modelId="{65EA880B-3062-4318-8DC7-9E6F3DCD4302}" type="presParOf" srcId="{0D9A33DE-CBF4-404A-AB1E-EF2386971FD8}" destId="{15CE3D6B-67FE-4C34-A6A4-69F913BD1A36}" srcOrd="0" destOrd="0" presId="urn:microsoft.com/office/officeart/2008/layout/VerticalCurvedList"/>
    <dgm:cxn modelId="{1477D87F-E673-43B7-A985-E9C498DD5CF6}" type="presParOf" srcId="{0D9A33DE-CBF4-404A-AB1E-EF2386971FD8}" destId="{D2915E37-4DAD-463A-B0AF-2D03F7B47298}" srcOrd="1" destOrd="0" presId="urn:microsoft.com/office/officeart/2008/layout/VerticalCurvedList"/>
    <dgm:cxn modelId="{5940E23E-0FF1-4259-A35E-936770912E84}" type="presParOf" srcId="{0D9A33DE-CBF4-404A-AB1E-EF2386971FD8}" destId="{CAAA8812-C949-47DD-B97E-23BFB014EC55}" srcOrd="2" destOrd="0" presId="urn:microsoft.com/office/officeart/2008/layout/VerticalCurvedList"/>
    <dgm:cxn modelId="{43114C8A-8312-4B48-82E1-310BCB7738C1}" type="presParOf" srcId="{0D9A33DE-CBF4-404A-AB1E-EF2386971FD8}" destId="{61EBF4C0-3C6E-4E48-9BE4-A30E39677F90}" srcOrd="3" destOrd="0" presId="urn:microsoft.com/office/officeart/2008/layout/VerticalCurvedList"/>
    <dgm:cxn modelId="{8071FD8C-2C6F-4D5E-BE46-8824AD79C13B}" type="presParOf" srcId="{12C7D3CC-BB7F-4A46-AC05-0CDFD646FD5A}" destId="{AEF00B8A-60F5-46C4-91F0-AB75125DDD3B}" srcOrd="1" destOrd="0" presId="urn:microsoft.com/office/officeart/2008/layout/VerticalCurvedList"/>
    <dgm:cxn modelId="{0D93DBAD-B93F-4505-993B-8C9A1CEA9B25}" type="presParOf" srcId="{12C7D3CC-BB7F-4A46-AC05-0CDFD646FD5A}" destId="{C94280A3-4794-47F6-B2E6-B74EB08AD3B7}" srcOrd="2" destOrd="0" presId="urn:microsoft.com/office/officeart/2008/layout/VerticalCurvedList"/>
    <dgm:cxn modelId="{39C09C10-4483-41B0-80D0-43FE9D4DC35D}" type="presParOf" srcId="{C94280A3-4794-47F6-B2E6-B74EB08AD3B7}" destId="{7D96521D-10CC-451D-A331-05C6ADD73340}" srcOrd="0" destOrd="0" presId="urn:microsoft.com/office/officeart/2008/layout/VerticalCurvedList"/>
    <dgm:cxn modelId="{E218BD12-49D4-426C-9FCA-762606FAA95E}" type="presParOf" srcId="{12C7D3CC-BB7F-4A46-AC05-0CDFD646FD5A}" destId="{ABE8A279-C7A3-4B82-9086-E2477C39BB52}" srcOrd="3" destOrd="0" presId="urn:microsoft.com/office/officeart/2008/layout/VerticalCurvedList"/>
    <dgm:cxn modelId="{97357A6B-3D5A-4589-8875-732788A8E26C}" type="presParOf" srcId="{12C7D3CC-BB7F-4A46-AC05-0CDFD646FD5A}" destId="{6EC20456-EF6C-45EC-98E5-789F554300EC}" srcOrd="4" destOrd="0" presId="urn:microsoft.com/office/officeart/2008/layout/VerticalCurvedList"/>
    <dgm:cxn modelId="{15A6DD7A-65F3-45EF-9ED1-92301E3217C6}" type="presParOf" srcId="{6EC20456-EF6C-45EC-98E5-789F554300EC}" destId="{0B0C2202-4E59-4329-9CEE-82A7503B11AA}" srcOrd="0" destOrd="0" presId="urn:microsoft.com/office/officeart/2008/layout/VerticalCurvedList"/>
    <dgm:cxn modelId="{64DF0A7C-B0E1-40B8-82EA-D93FF328B4EF}" type="presParOf" srcId="{12C7D3CC-BB7F-4A46-AC05-0CDFD646FD5A}" destId="{C5C24AF3-5C1A-4131-924C-388905C26EDC}" srcOrd="5" destOrd="0" presId="urn:microsoft.com/office/officeart/2008/layout/VerticalCurvedList"/>
    <dgm:cxn modelId="{5FAFD5D4-6C6D-4F0C-B25A-2239E258FCC0}" type="presParOf" srcId="{12C7D3CC-BB7F-4A46-AC05-0CDFD646FD5A}" destId="{7E6E8409-E33E-4261-A908-BC9E20200CF6}" srcOrd="6" destOrd="0" presId="urn:microsoft.com/office/officeart/2008/layout/VerticalCurvedList"/>
    <dgm:cxn modelId="{C74971C9-7308-4AA2-B4C8-F241DCD38496}" type="presParOf" srcId="{7E6E8409-E33E-4261-A908-BC9E20200CF6}" destId="{FBC38B58-8D6F-4999-B564-D7C159D5E9F4}" srcOrd="0" destOrd="0" presId="urn:microsoft.com/office/officeart/2008/layout/VerticalCurvedList"/>
    <dgm:cxn modelId="{E2F31A7C-A2A1-435C-98F1-CC7D5D301AC3}" type="presParOf" srcId="{12C7D3CC-BB7F-4A46-AC05-0CDFD646FD5A}" destId="{333D9D07-F88D-41F9-817A-297F524767BF}" srcOrd="7" destOrd="0" presId="urn:microsoft.com/office/officeart/2008/layout/VerticalCurvedList"/>
    <dgm:cxn modelId="{DCF3865A-75F2-4A45-ADF6-BE5827708795}" type="presParOf" srcId="{12C7D3CC-BB7F-4A46-AC05-0CDFD646FD5A}" destId="{1FDEFBFC-903A-456D-A0B5-0C53794CB2F4}" srcOrd="8" destOrd="0" presId="urn:microsoft.com/office/officeart/2008/layout/VerticalCurvedList"/>
    <dgm:cxn modelId="{6876C241-19CD-4B79-AB1F-F2A5E690295F}" type="presParOf" srcId="{1FDEFBFC-903A-456D-A0B5-0C53794CB2F4}" destId="{8E6A97D1-480A-4EAD-9280-4E443C42AEB9}" srcOrd="0" destOrd="0" presId="urn:microsoft.com/office/officeart/2008/layout/VerticalCurvedList"/>
    <dgm:cxn modelId="{F622E1C5-EFA1-4463-965C-4A56A834117F}" type="presParOf" srcId="{12C7D3CC-BB7F-4A46-AC05-0CDFD646FD5A}" destId="{0E454564-571E-429B-B3EF-3312CECEC79F}" srcOrd="9" destOrd="0" presId="urn:microsoft.com/office/officeart/2008/layout/VerticalCurvedList"/>
    <dgm:cxn modelId="{8805293B-49F0-497B-935C-5F28C6C4C747}" type="presParOf" srcId="{12C7D3CC-BB7F-4A46-AC05-0CDFD646FD5A}" destId="{6EA16E5B-FEA4-4A18-A9B1-435E87F05E62}" srcOrd="10" destOrd="0" presId="urn:microsoft.com/office/officeart/2008/layout/VerticalCurvedList"/>
    <dgm:cxn modelId="{F0CF1852-518C-4955-9D4E-53BD82D74282}" type="presParOf" srcId="{6EA16E5B-FEA4-4A18-A9B1-435E87F05E62}" destId="{9BDF6A75-5A0D-4B1C-9FFC-7B1106333255}" srcOrd="0" destOrd="0" presId="urn:microsoft.com/office/officeart/2008/layout/VerticalCurvedList"/>
    <dgm:cxn modelId="{CAD53E68-2A19-4E3B-955A-F3E6C0DD3DAA}" type="presParOf" srcId="{12C7D3CC-BB7F-4A46-AC05-0CDFD646FD5A}" destId="{A522651D-2099-4B15-80FF-EA91966D5829}" srcOrd="11" destOrd="0" presId="urn:microsoft.com/office/officeart/2008/layout/VerticalCurvedList"/>
    <dgm:cxn modelId="{48E12BEA-E195-4B10-B1FE-CF6D6D8EB347}" type="presParOf" srcId="{12C7D3CC-BB7F-4A46-AC05-0CDFD646FD5A}" destId="{1A087D50-5B05-4D18-8409-4A2C380436FC}" srcOrd="12" destOrd="0" presId="urn:microsoft.com/office/officeart/2008/layout/VerticalCurvedList"/>
    <dgm:cxn modelId="{1E72F177-520D-4DAE-988D-CFBCE028DE5E}" type="presParOf" srcId="{1A087D50-5B05-4D18-8409-4A2C380436FC}" destId="{239F2A63-B447-49C0-AECF-31A07B33F4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15E37-4DAD-463A-B0AF-2D03F7B47298}">
      <dsp:nvSpPr>
        <dsp:cNvPr id="0" name=""/>
        <dsp:cNvSpPr/>
      </dsp:nvSpPr>
      <dsp:spPr>
        <a:xfrm>
          <a:off x="-6338832" y="-966021"/>
          <a:ext cx="7517054" cy="7517054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00B8A-60F5-46C4-91F0-AB75125DDD3B}">
      <dsp:nvSpPr>
        <dsp:cNvPr id="0" name=""/>
        <dsp:cNvSpPr/>
      </dsp:nvSpPr>
      <dsp:spPr>
        <a:xfrm>
          <a:off x="421954" y="319931"/>
          <a:ext cx="9251361" cy="587989"/>
        </a:xfrm>
        <a:prstGeom prst="rect">
          <a:avLst/>
        </a:prstGeom>
        <a:gradFill flip="none" rotWithShape="0">
          <a:gsLst>
            <a:gs pos="0">
              <a:srgbClr val="E1F7FF">
                <a:shade val="30000"/>
                <a:satMod val="115000"/>
              </a:srgbClr>
            </a:gs>
            <a:gs pos="50000">
              <a:srgbClr val="E1F7FF">
                <a:shade val="67500"/>
                <a:satMod val="115000"/>
              </a:srgbClr>
            </a:gs>
            <a:gs pos="100000">
              <a:srgbClr val="E1F7FF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6671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Franklin Gothic Medium" panose="020B0603020102020204" pitchFamily="34" charset="0"/>
          </a:endParaRPr>
        </a:p>
      </dsp:txBody>
      <dsp:txXfrm>
        <a:off x="421954" y="319931"/>
        <a:ext cx="9251361" cy="587989"/>
      </dsp:txXfrm>
    </dsp:sp>
    <dsp:sp modelId="{7D96521D-10CC-451D-A331-05C6ADD73340}">
      <dsp:nvSpPr>
        <dsp:cNvPr id="0" name=""/>
        <dsp:cNvSpPr/>
      </dsp:nvSpPr>
      <dsp:spPr>
        <a:xfrm>
          <a:off x="56310" y="220607"/>
          <a:ext cx="734987" cy="734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8A279-C7A3-4B82-9086-E2477C39BB52}">
      <dsp:nvSpPr>
        <dsp:cNvPr id="0" name=""/>
        <dsp:cNvSpPr/>
      </dsp:nvSpPr>
      <dsp:spPr>
        <a:xfrm>
          <a:off x="947491" y="1175979"/>
          <a:ext cx="8687650" cy="587989"/>
        </a:xfrm>
        <a:prstGeom prst="rect">
          <a:avLst/>
        </a:prstGeom>
        <a:gradFill flip="none" rotWithShape="1">
          <a:gsLst>
            <a:gs pos="0">
              <a:srgbClr val="E1F7FF">
                <a:shade val="30000"/>
                <a:satMod val="115000"/>
              </a:srgbClr>
            </a:gs>
            <a:gs pos="50000">
              <a:srgbClr val="E1F7FF">
                <a:shade val="67500"/>
                <a:satMod val="115000"/>
              </a:srgbClr>
            </a:gs>
            <a:gs pos="100000">
              <a:srgbClr val="E1F7FF">
                <a:shade val="100000"/>
                <a:satMod val="115000"/>
              </a:srgbClr>
            </a:gs>
          </a:gsLst>
          <a:lin ang="0" scaled="1"/>
          <a:tileRect/>
        </a:gra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6671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Franklin Gothic Medium" panose="020B0603020102020204" pitchFamily="34" charset="0"/>
          </a:endParaRPr>
        </a:p>
      </dsp:txBody>
      <dsp:txXfrm>
        <a:off x="947491" y="1175979"/>
        <a:ext cx="8687650" cy="587989"/>
      </dsp:txXfrm>
    </dsp:sp>
    <dsp:sp modelId="{0B0C2202-4E59-4329-9CEE-82A7503B11AA}">
      <dsp:nvSpPr>
        <dsp:cNvPr id="0" name=""/>
        <dsp:cNvSpPr/>
      </dsp:nvSpPr>
      <dsp:spPr>
        <a:xfrm>
          <a:off x="539972" y="1102481"/>
          <a:ext cx="734987" cy="734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24AF3-5C1A-4131-924C-388905C26EDC}">
      <dsp:nvSpPr>
        <dsp:cNvPr id="0" name=""/>
        <dsp:cNvSpPr/>
      </dsp:nvSpPr>
      <dsp:spPr>
        <a:xfrm>
          <a:off x="1128633" y="2057853"/>
          <a:ext cx="8546533" cy="587989"/>
        </a:xfrm>
        <a:prstGeom prst="rect">
          <a:avLst/>
        </a:prstGeom>
        <a:gradFill flip="none" rotWithShape="1">
          <a:gsLst>
            <a:gs pos="0">
              <a:srgbClr val="E1F7FF">
                <a:shade val="30000"/>
                <a:satMod val="115000"/>
              </a:srgbClr>
            </a:gs>
            <a:gs pos="50000">
              <a:srgbClr val="E1F7FF">
                <a:shade val="67500"/>
                <a:satMod val="115000"/>
              </a:srgbClr>
            </a:gs>
            <a:gs pos="100000">
              <a:srgbClr val="E1F7FF">
                <a:shade val="100000"/>
                <a:satMod val="115000"/>
              </a:srgbClr>
            </a:gs>
          </a:gsLst>
          <a:lin ang="0" scaled="1"/>
          <a:tileRect/>
        </a:gra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6671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1128633" y="2057853"/>
        <a:ext cx="8546533" cy="587989"/>
      </dsp:txXfrm>
    </dsp:sp>
    <dsp:sp modelId="{FBC38B58-8D6F-4999-B564-D7C159D5E9F4}">
      <dsp:nvSpPr>
        <dsp:cNvPr id="0" name=""/>
        <dsp:cNvSpPr/>
      </dsp:nvSpPr>
      <dsp:spPr>
        <a:xfrm>
          <a:off x="761139" y="1984354"/>
          <a:ext cx="734987" cy="734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D9D07-F88D-41F9-817A-297F524767BF}">
      <dsp:nvSpPr>
        <dsp:cNvPr id="0" name=""/>
        <dsp:cNvSpPr/>
      </dsp:nvSpPr>
      <dsp:spPr>
        <a:xfrm>
          <a:off x="1004238" y="2883097"/>
          <a:ext cx="8641143" cy="587989"/>
        </a:xfrm>
        <a:prstGeom prst="rect">
          <a:avLst/>
        </a:prstGeom>
        <a:gradFill flip="none" rotWithShape="0">
          <a:gsLst>
            <a:gs pos="0">
              <a:srgbClr val="E1F7FF">
                <a:shade val="30000"/>
                <a:satMod val="115000"/>
              </a:srgbClr>
            </a:gs>
            <a:gs pos="50000">
              <a:srgbClr val="E1F7FF">
                <a:shade val="67500"/>
                <a:satMod val="115000"/>
              </a:srgbClr>
            </a:gs>
            <a:gs pos="100000">
              <a:srgbClr val="E1F7FF">
                <a:shade val="100000"/>
                <a:satMod val="115000"/>
              </a:srgbClr>
            </a:gs>
          </a:gsLst>
          <a:lin ang="0" scaled="1"/>
          <a:tileRect/>
        </a:gra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6671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1004238" y="2883097"/>
        <a:ext cx="8641143" cy="587989"/>
      </dsp:txXfrm>
    </dsp:sp>
    <dsp:sp modelId="{8E6A97D1-480A-4EAD-9280-4E443C42AEB9}">
      <dsp:nvSpPr>
        <dsp:cNvPr id="0" name=""/>
        <dsp:cNvSpPr/>
      </dsp:nvSpPr>
      <dsp:spPr>
        <a:xfrm>
          <a:off x="761139" y="2865669"/>
          <a:ext cx="734987" cy="734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54564-571E-429B-B3EF-3312CECEC79F}">
      <dsp:nvSpPr>
        <dsp:cNvPr id="0" name=""/>
        <dsp:cNvSpPr/>
      </dsp:nvSpPr>
      <dsp:spPr>
        <a:xfrm>
          <a:off x="914480" y="3826826"/>
          <a:ext cx="8767699" cy="587989"/>
        </a:xfrm>
        <a:prstGeom prst="rect">
          <a:avLst/>
        </a:prstGeom>
        <a:gradFill flip="none" rotWithShape="0">
          <a:gsLst>
            <a:gs pos="0">
              <a:srgbClr val="E1F7FF">
                <a:shade val="30000"/>
                <a:satMod val="115000"/>
              </a:srgbClr>
            </a:gs>
            <a:gs pos="50000">
              <a:srgbClr val="E1F7FF">
                <a:shade val="67500"/>
                <a:satMod val="115000"/>
              </a:srgbClr>
            </a:gs>
            <a:gs pos="100000">
              <a:srgbClr val="E1F7FF">
                <a:shade val="100000"/>
                <a:satMod val="115000"/>
              </a:srgbClr>
            </a:gs>
          </a:gsLst>
          <a:lin ang="0" scaled="1"/>
          <a:tileRect/>
        </a:gra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6671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914480" y="3826826"/>
        <a:ext cx="8767699" cy="587989"/>
      </dsp:txXfrm>
    </dsp:sp>
    <dsp:sp modelId="{9BDF6A75-5A0D-4B1C-9FFC-7B1106333255}">
      <dsp:nvSpPr>
        <dsp:cNvPr id="0" name=""/>
        <dsp:cNvSpPr/>
      </dsp:nvSpPr>
      <dsp:spPr>
        <a:xfrm>
          <a:off x="539972" y="3747542"/>
          <a:ext cx="734987" cy="734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2651D-2099-4B15-80FF-EA91966D5829}">
      <dsp:nvSpPr>
        <dsp:cNvPr id="0" name=""/>
        <dsp:cNvSpPr/>
      </dsp:nvSpPr>
      <dsp:spPr>
        <a:xfrm>
          <a:off x="423804" y="4702914"/>
          <a:ext cx="9251361" cy="587989"/>
        </a:xfrm>
        <a:prstGeom prst="rect">
          <a:avLst/>
        </a:prstGeom>
        <a:gradFill flip="none" rotWithShape="0">
          <a:gsLst>
            <a:gs pos="0">
              <a:srgbClr val="E1F7FF">
                <a:shade val="30000"/>
                <a:satMod val="115000"/>
              </a:srgbClr>
            </a:gs>
            <a:gs pos="50000">
              <a:srgbClr val="E1F7FF">
                <a:shade val="67500"/>
                <a:satMod val="115000"/>
              </a:srgbClr>
            </a:gs>
            <a:gs pos="100000">
              <a:srgbClr val="E1F7FF">
                <a:shade val="100000"/>
                <a:satMod val="115000"/>
              </a:srgbClr>
            </a:gs>
          </a:gsLst>
          <a:lin ang="0" scaled="1"/>
          <a:tileRect/>
        </a:gra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6671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423804" y="4702914"/>
        <a:ext cx="9251361" cy="587989"/>
      </dsp:txXfrm>
    </dsp:sp>
    <dsp:sp modelId="{239F2A63-B447-49C0-AECF-31A07B33F41C}">
      <dsp:nvSpPr>
        <dsp:cNvPr id="0" name=""/>
        <dsp:cNvSpPr/>
      </dsp:nvSpPr>
      <dsp:spPr>
        <a:xfrm>
          <a:off x="56310" y="4629415"/>
          <a:ext cx="734987" cy="734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60" cy="498056"/>
          </a:xfrm>
          <a:prstGeom prst="rect">
            <a:avLst/>
          </a:prstGeom>
        </p:spPr>
        <p:txBody>
          <a:bodyPr vert="horz" lIns="92061" tIns="46032" rIns="92061" bIns="460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60" cy="498056"/>
          </a:xfrm>
          <a:prstGeom prst="rect">
            <a:avLst/>
          </a:prstGeom>
        </p:spPr>
        <p:txBody>
          <a:bodyPr vert="horz" lIns="92061" tIns="46032" rIns="92061" bIns="4603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1" tIns="46032" rIns="92061" bIns="4603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4"/>
          </a:xfrm>
          <a:prstGeom prst="rect">
            <a:avLst/>
          </a:prstGeom>
        </p:spPr>
        <p:txBody>
          <a:bodyPr vert="horz" lIns="92061" tIns="46032" rIns="92061" bIns="46032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28591"/>
            <a:ext cx="2945660" cy="498055"/>
          </a:xfrm>
          <a:prstGeom prst="rect">
            <a:avLst/>
          </a:prstGeom>
        </p:spPr>
        <p:txBody>
          <a:bodyPr vert="horz" lIns="92061" tIns="46032" rIns="92061" bIns="460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91"/>
            <a:ext cx="2945660" cy="498055"/>
          </a:xfrm>
          <a:prstGeom prst="rect">
            <a:avLst/>
          </a:prstGeom>
        </p:spPr>
        <p:txBody>
          <a:bodyPr vert="horz" lIns="92061" tIns="46032" rIns="92061" bIns="4603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54288" y="509588"/>
            <a:ext cx="4494212" cy="2527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9065" tIns="44534" rIns="89065" bIns="44534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610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54288" y="509588"/>
            <a:ext cx="4494212" cy="2527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9065" tIns="44534" rIns="89065" bIns="44534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503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47938" y="509588"/>
            <a:ext cx="4491037" cy="2527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9065" tIns="44534" rIns="89065" bIns="44534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75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54288" y="509588"/>
            <a:ext cx="4494212" cy="2527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9065" tIns="44534" rIns="89065" bIns="44534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590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54288" y="509588"/>
            <a:ext cx="4494212" cy="2527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9065" tIns="44534" rIns="89065" bIns="44534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69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54288" y="509588"/>
            <a:ext cx="4494212" cy="2527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9065" tIns="44534" rIns="89065" bIns="44534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947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54288" y="509588"/>
            <a:ext cx="4494212" cy="2527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9065" tIns="44534" rIns="89065" bIns="44534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78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54288" y="509588"/>
            <a:ext cx="4494212" cy="2527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9065" tIns="44534" rIns="89065" bIns="44534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828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54288" y="509588"/>
            <a:ext cx="4494212" cy="2527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9065" tIns="44534" rIns="89065" bIns="44534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664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54288" y="509588"/>
            <a:ext cx="4494212" cy="2527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9065" tIns="44534" rIns="89065" bIns="44534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585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47938" y="509588"/>
            <a:ext cx="4491037" cy="2527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9065" tIns="44534" rIns="89065" bIns="44534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00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379" y="0"/>
            <a:ext cx="5951621" cy="686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421341" y="5759089"/>
            <a:ext cx="59256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 smtClean="0">
                <a:solidFill>
                  <a:schemeClr val="bg1"/>
                </a:solidFill>
              </a:rPr>
              <a:t>УПРАВЛЕНИЕ ПО КОНТРОЛЮ И РЕГУЛИРОВАНИЮ</a:t>
            </a:r>
            <a:r>
              <a:rPr lang="ru-RU" altLang="ru-RU" sz="2000" baseline="0" dirty="0" smtClean="0">
                <a:solidFill>
                  <a:schemeClr val="bg1"/>
                </a:solidFill>
              </a:rPr>
              <a:t> КОНТРАКТНОЙ СИСТЕМЫ В СФЕРЕ ЗАКУПОК ЛИПЕЦКОЙ ОБЛАСТИ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7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423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153" y="-4478"/>
            <a:ext cx="5951621" cy="686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rallelogram 16">
            <a:extLst/>
          </p:cNvPr>
          <p:cNvSpPr/>
          <p:nvPr userDrawn="1"/>
        </p:nvSpPr>
        <p:spPr>
          <a:xfrm>
            <a:off x="6879221" y="1955800"/>
            <a:ext cx="9688093" cy="7228114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arallelogram 16">
            <a:extLst/>
          </p:cNvPr>
          <p:cNvSpPr/>
          <p:nvPr userDrawn="1"/>
        </p:nvSpPr>
        <p:spPr>
          <a:xfrm>
            <a:off x="-4517022" y="-2223407"/>
            <a:ext cx="9688093" cy="7228114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0" y="180181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4DCA-4D8A-4D97-B8F1-2744D915DFF1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ABB-CBB2-4E28-AA77-1860FAFBB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87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3802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600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/>
              <a:pPr>
                <a:defRPr/>
              </a:pPr>
              <a:t>12/22/2021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/>
                </a:solidFill>
              </a:rPr>
              <a:t>область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92" r:id="rId2"/>
    <p:sldLayoutId id="2147483809" r:id="rId3"/>
    <p:sldLayoutId id="2147483810" r:id="rId4"/>
    <p:sldLayoutId id="2147483811" r:id="rId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E87EAA3ECD98642A0C4EF5221A13695EE381E8D2425CA68EB0F35AB12ABFFCADF4EAF9E195943D35D77F3D55EV5R1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-1" y="-38100"/>
            <a:ext cx="9093200" cy="6858000"/>
          </a:xfrm>
          <a:custGeom>
            <a:avLst/>
            <a:gdLst>
              <a:gd name="T0" fmla="*/ 1668 w 2429"/>
              <a:gd name="T1" fmla="*/ 1839 h 1839"/>
              <a:gd name="T2" fmla="*/ 2237 w 2429"/>
              <a:gd name="T3" fmla="*/ 1244 h 1839"/>
              <a:gd name="T4" fmla="*/ 2320 w 2429"/>
              <a:gd name="T5" fmla="*/ 629 h 1839"/>
              <a:gd name="T6" fmla="*/ 1983 w 2429"/>
              <a:gd name="T7" fmla="*/ 0 h 1839"/>
              <a:gd name="T8" fmla="*/ 0 w 2429"/>
              <a:gd name="T9" fmla="*/ 0 h 1839"/>
              <a:gd name="T10" fmla="*/ 0 w 2429"/>
              <a:gd name="T11" fmla="*/ 1839 h 1839"/>
              <a:gd name="T12" fmla="*/ 1668 w 2429"/>
              <a:gd name="T13" fmla="*/ 1839 h 1839"/>
              <a:gd name="T14" fmla="*/ 1668 w 2429"/>
              <a:gd name="T15" fmla="*/ 1839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9" h="1839">
                <a:moveTo>
                  <a:pt x="1668" y="1839"/>
                </a:moveTo>
                <a:cubicBezTo>
                  <a:pt x="2237" y="1244"/>
                  <a:pt x="2237" y="1244"/>
                  <a:pt x="2237" y="1244"/>
                </a:cubicBezTo>
                <a:cubicBezTo>
                  <a:pt x="2395" y="1078"/>
                  <a:pt x="2429" y="831"/>
                  <a:pt x="2320" y="629"/>
                </a:cubicBezTo>
                <a:cubicBezTo>
                  <a:pt x="1983" y="0"/>
                  <a:pt x="1983" y="0"/>
                  <a:pt x="19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6"/>
                  <a:pt x="0" y="1839"/>
                  <a:pt x="0" y="1839"/>
                </a:cubicBezTo>
                <a:cubicBezTo>
                  <a:pt x="1668" y="1839"/>
                  <a:pt x="1668" y="1839"/>
                  <a:pt x="1668" y="1839"/>
                </a:cubicBezTo>
                <a:cubicBezTo>
                  <a:pt x="1668" y="1839"/>
                  <a:pt x="1668" y="1839"/>
                  <a:pt x="1668" y="1839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/>
          </p:cNvPr>
          <p:cNvSpPr/>
          <p:nvPr/>
        </p:nvSpPr>
        <p:spPr>
          <a:xfrm flipH="1">
            <a:off x="1071563" y="4850741"/>
            <a:ext cx="46037" cy="711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323232"/>
              </a:solidFill>
              <a:latin typeface="+mn-lt"/>
              <a:cs typeface="+mn-cs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304580" y="1320019"/>
            <a:ext cx="79481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500" b="1" dirty="0" smtClean="0">
                <a:solidFill>
                  <a:srgbClr val="FFFFFF"/>
                </a:solidFill>
                <a:latin typeface="+mj-lt"/>
                <a:ea typeface="Questrial"/>
                <a:cs typeface="Questrial"/>
              </a:rPr>
              <a:t>Планирование </a:t>
            </a:r>
            <a:r>
              <a:rPr lang="ru-RU" altLang="ru-RU" sz="3500" b="1" dirty="0">
                <a:solidFill>
                  <a:srgbClr val="FFFFFF"/>
                </a:solidFill>
                <a:latin typeface="+mj-lt"/>
                <a:ea typeface="Questrial"/>
                <a:cs typeface="Questrial"/>
              </a:rPr>
              <a:t>закупочной </a:t>
            </a:r>
            <a:endParaRPr lang="ru-RU" altLang="ru-RU" sz="3500" b="1" dirty="0" smtClean="0">
              <a:solidFill>
                <a:srgbClr val="FFFFFF"/>
              </a:solidFill>
              <a:latin typeface="+mj-lt"/>
              <a:ea typeface="Questrial"/>
              <a:cs typeface="Questrial"/>
            </a:endParaRPr>
          </a:p>
          <a:p>
            <a:r>
              <a:rPr lang="ru-RU" altLang="ru-RU" sz="3500" b="1" dirty="0" smtClean="0">
                <a:solidFill>
                  <a:srgbClr val="FFFFFF"/>
                </a:solidFill>
                <a:latin typeface="+mj-lt"/>
                <a:ea typeface="Questrial"/>
                <a:cs typeface="Questrial"/>
              </a:rPr>
              <a:t>деятельности в </a:t>
            </a:r>
            <a:r>
              <a:rPr lang="ru-RU" altLang="ru-RU" sz="3500" b="1" dirty="0">
                <a:solidFill>
                  <a:srgbClr val="FFFFFF"/>
                </a:solidFill>
                <a:latin typeface="+mj-lt"/>
                <a:ea typeface="Questrial"/>
                <a:cs typeface="Questrial"/>
              </a:rPr>
              <a:t>рамках Закона №44-ФЗ </a:t>
            </a:r>
            <a:endParaRPr lang="ru-RU" altLang="ru-RU" sz="3500" b="1" dirty="0" smtClean="0">
              <a:solidFill>
                <a:srgbClr val="FFFFFF"/>
              </a:solidFill>
              <a:latin typeface="+mj-lt"/>
              <a:ea typeface="Questrial"/>
              <a:cs typeface="Questrial"/>
            </a:endParaRPr>
          </a:p>
          <a:p>
            <a:r>
              <a:rPr lang="ru-RU" altLang="ru-RU" sz="3500" b="1" dirty="0" smtClean="0">
                <a:solidFill>
                  <a:srgbClr val="FFFFFF"/>
                </a:solidFill>
                <a:latin typeface="+mj-lt"/>
                <a:ea typeface="Questrial"/>
                <a:cs typeface="Questrial"/>
              </a:rPr>
              <a:t>на </a:t>
            </a:r>
            <a:r>
              <a:rPr lang="ru-RU" altLang="ru-RU" sz="3500" b="1" dirty="0">
                <a:solidFill>
                  <a:srgbClr val="FFFFFF"/>
                </a:solidFill>
                <a:latin typeface="+mj-lt"/>
                <a:ea typeface="Questrial"/>
                <a:cs typeface="Questrial"/>
              </a:rPr>
              <a:t>2022 год и на плановый период </a:t>
            </a:r>
            <a:endParaRPr lang="ru-RU" altLang="ru-RU" sz="3500" b="1" dirty="0" smtClean="0">
              <a:solidFill>
                <a:srgbClr val="FFFFFF"/>
              </a:solidFill>
              <a:latin typeface="+mj-lt"/>
              <a:ea typeface="Questrial"/>
              <a:cs typeface="Questrial"/>
            </a:endParaRPr>
          </a:p>
          <a:p>
            <a:r>
              <a:rPr lang="ru-RU" altLang="ru-RU" sz="3500" b="1" dirty="0" smtClean="0">
                <a:solidFill>
                  <a:srgbClr val="FFFFFF"/>
                </a:solidFill>
                <a:latin typeface="+mj-lt"/>
                <a:ea typeface="Questrial"/>
                <a:cs typeface="Questrial"/>
              </a:rPr>
              <a:t>2023 </a:t>
            </a:r>
            <a:r>
              <a:rPr lang="ru-RU" altLang="ru-RU" sz="3500" b="1" dirty="0">
                <a:solidFill>
                  <a:srgbClr val="FFFFFF"/>
                </a:solidFill>
                <a:latin typeface="+mj-lt"/>
                <a:ea typeface="Questrial"/>
                <a:cs typeface="Questrial"/>
              </a:rPr>
              <a:t>и 2024 годов</a:t>
            </a:r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1206991" y="5048017"/>
            <a:ext cx="34810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rgbClr val="FFFFFF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Степочкина Светлана Викторовна</a:t>
            </a:r>
            <a:endParaRPr lang="en-US" dirty="0">
              <a:latin typeface="+mn-lt"/>
            </a:endParaRPr>
          </a:p>
        </p:txBody>
      </p:sp>
      <p:sp>
        <p:nvSpPr>
          <p:cNvPr id="29703" name="Прямоугольник 3"/>
          <p:cNvSpPr>
            <a:spLocks noChangeArrowheads="1"/>
          </p:cNvSpPr>
          <p:nvPr/>
        </p:nvSpPr>
        <p:spPr bwMode="auto">
          <a:xfrm>
            <a:off x="942975" y="6396038"/>
            <a:ext cx="6894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dirty="0" smtClean="0">
                <a:solidFill>
                  <a:schemeClr val="bg1"/>
                </a:solidFill>
              </a:rPr>
              <a:t>2021 </a:t>
            </a:r>
            <a:r>
              <a:rPr lang="ru-RU" altLang="ru-RU" sz="1400" dirty="0">
                <a:solidFill>
                  <a:schemeClr val="bg1"/>
                </a:solidFill>
              </a:rPr>
              <a:t>г.</a:t>
            </a:r>
          </a:p>
        </p:txBody>
      </p:sp>
      <p:sp>
        <p:nvSpPr>
          <p:cNvPr id="29706" name="Прямоугольник 13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bg1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bg1"/>
                </a:solidFill>
              </a:rPr>
              <a:t>область</a:t>
            </a:r>
          </a:p>
        </p:txBody>
      </p:sp>
      <p:pic>
        <p:nvPicPr>
          <p:cNvPr id="123906" name="Picture 2" descr="C:\Users\User\Desktop\logo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0" y="180181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4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92543" y="195058"/>
            <a:ext cx="10433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ПОРЯДОК УКАЗАНИЯ ИДЕНТИФИКАЦИОННОГО КОДА ЗАКУПКИ (ИКЗ)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В ПЛАНЕ-ГРАФИКЕ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charset="0"/>
              <a:ea typeface="+mj-ea"/>
              <a:cs typeface="Gotham Pro" panose="0200050304000002000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953474"/>
              </p:ext>
            </p:extLst>
          </p:nvPr>
        </p:nvGraphicFramePr>
        <p:xfrm>
          <a:off x="433002" y="1276613"/>
          <a:ext cx="11584224" cy="1242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784">
                  <a:extLst>
                    <a:ext uri="{9D8B030D-6E8A-4147-A177-3AD203B41FA5}">
                      <a16:colId xmlns:a16="http://schemas.microsoft.com/office/drawing/2014/main" val="335310253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745938190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1142117445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2769688879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2474583282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2356707335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2712270230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2769825019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2884503697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880833876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400078148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3502498609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314100061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1970868923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729371045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3457052449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4261328666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1289302926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2889586666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234997467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3062402611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1753232064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2364967589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295908036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1682027295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1715251970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283045442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2583730130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2691646678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3924112715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651771682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1551225918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3178396700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2303387246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764602011"/>
                    </a:ext>
                  </a:extLst>
                </a:gridCol>
                <a:gridCol w="321784">
                  <a:extLst>
                    <a:ext uri="{9D8B030D-6E8A-4147-A177-3AD203B41FA5}">
                      <a16:colId xmlns:a16="http://schemas.microsoft.com/office/drawing/2014/main" val="2946996543"/>
                    </a:ext>
                  </a:extLst>
                </a:gridCol>
              </a:tblGrid>
              <a:tr h="62106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13.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19.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21.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24.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25.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26.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27.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28.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29.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30.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32.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33.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34.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35.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36.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287064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892473"/>
                  </a:ext>
                </a:extLst>
              </a:tr>
            </a:tbl>
          </a:graphicData>
        </a:graphic>
      </p:graphicFrame>
      <p:sp>
        <p:nvSpPr>
          <p:cNvPr id="8" name="Правая фигурная скобка 7"/>
          <p:cNvSpPr/>
          <p:nvPr/>
        </p:nvSpPr>
        <p:spPr>
          <a:xfrm rot="5400000">
            <a:off x="601382" y="2758875"/>
            <a:ext cx="251217" cy="614402"/>
          </a:xfrm>
          <a:prstGeom prst="rightBrace">
            <a:avLst>
              <a:gd name="adj1" fmla="val 12638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2835044" y="1511796"/>
            <a:ext cx="326432" cy="3183775"/>
          </a:xfrm>
          <a:prstGeom prst="rightBrace">
            <a:avLst>
              <a:gd name="adj1" fmla="val 12638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5880136" y="1657270"/>
            <a:ext cx="326432" cy="2892827"/>
          </a:xfrm>
          <a:prstGeom prst="rightBrace">
            <a:avLst>
              <a:gd name="adj1" fmla="val 12638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7981921" y="2448318"/>
            <a:ext cx="326432" cy="1310733"/>
          </a:xfrm>
          <a:prstGeom prst="rightBrace">
            <a:avLst>
              <a:gd name="adj1" fmla="val 12638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9114529" y="2626443"/>
            <a:ext cx="326432" cy="954481"/>
          </a:xfrm>
          <a:prstGeom prst="rightBrace">
            <a:avLst>
              <a:gd name="adj1" fmla="val 12638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1098066" y="2883377"/>
            <a:ext cx="251217" cy="365396"/>
          </a:xfrm>
          <a:prstGeom prst="rightBrace">
            <a:avLst>
              <a:gd name="adj1" fmla="val 12638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 rot="5400000">
            <a:off x="10219381" y="2476072"/>
            <a:ext cx="326432" cy="1255222"/>
          </a:xfrm>
          <a:prstGeom prst="rightBrace">
            <a:avLst>
              <a:gd name="adj1" fmla="val 12638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 rot="5400000">
            <a:off x="11353899" y="2611884"/>
            <a:ext cx="326432" cy="983597"/>
          </a:xfrm>
          <a:prstGeom prst="rightBrace">
            <a:avLst>
              <a:gd name="adj1" fmla="val 12638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82"/>
          <p:cNvSpPr/>
          <p:nvPr/>
        </p:nvSpPr>
        <p:spPr>
          <a:xfrm rot="16200000">
            <a:off x="-528596" y="3824938"/>
            <a:ext cx="2357025" cy="80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Год размещения извещения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(заключения контракта с        ед. поставщиком)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Rectangle 82"/>
          <p:cNvSpPr/>
          <p:nvPr/>
        </p:nvSpPr>
        <p:spPr>
          <a:xfrm rot="16200000">
            <a:off x="6891492" y="4237512"/>
            <a:ext cx="2451769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№ закупки в плане-графике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Rectangle 82"/>
          <p:cNvSpPr/>
          <p:nvPr/>
        </p:nvSpPr>
        <p:spPr>
          <a:xfrm>
            <a:off x="2703065" y="4482505"/>
            <a:ext cx="3833742" cy="32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Идентификационный код учреждения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Rectangle 82"/>
          <p:cNvSpPr/>
          <p:nvPr/>
        </p:nvSpPr>
        <p:spPr>
          <a:xfrm>
            <a:off x="5439603" y="3362917"/>
            <a:ext cx="1326256" cy="32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КПП заказчика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Rectangle 82"/>
          <p:cNvSpPr/>
          <p:nvPr/>
        </p:nvSpPr>
        <p:spPr>
          <a:xfrm rot="16200000">
            <a:off x="-26183" y="4020485"/>
            <a:ext cx="2451769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Код формы собственности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Rectangle 82"/>
          <p:cNvSpPr/>
          <p:nvPr/>
        </p:nvSpPr>
        <p:spPr>
          <a:xfrm rot="16200000">
            <a:off x="8030339" y="4237511"/>
            <a:ext cx="2451769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Порядковый номер закупки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Rectangle 82"/>
          <p:cNvSpPr/>
          <p:nvPr/>
        </p:nvSpPr>
        <p:spPr>
          <a:xfrm rot="16200000">
            <a:off x="9740472" y="3552730"/>
            <a:ext cx="1284249" cy="32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Код ОКПД2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Rectangle 82"/>
          <p:cNvSpPr/>
          <p:nvPr/>
        </p:nvSpPr>
        <p:spPr>
          <a:xfrm rot="16200000">
            <a:off x="10276626" y="3932735"/>
            <a:ext cx="2451769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Код вида расходов (КВР)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Rectangle 86"/>
          <p:cNvSpPr/>
          <p:nvPr/>
        </p:nvSpPr>
        <p:spPr>
          <a:xfrm>
            <a:off x="104308" y="5664178"/>
            <a:ext cx="119968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!!! В ИКЗ нельзя вносить изменения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Rectangle 86"/>
          <p:cNvSpPr/>
          <p:nvPr/>
        </p:nvSpPr>
        <p:spPr>
          <a:xfrm>
            <a:off x="20380" y="5986400"/>
            <a:ext cx="11996846" cy="80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Идентификационный код закупки, сформированный в соответствии с настоящим Порядком, должен оставаться неизменным до завершения периода хранения информации и документов о такой закупке, установленного законодательством Российской Федерации об архивном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деле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п.10 Приказа Минфина РФ  от 10.04.2019 №55н «Об утверждении Порядка формирования идентификационного кода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закупки)</a:t>
            </a: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800505" y="1276612"/>
            <a:ext cx="969590" cy="43875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авая фигурная скобка 30"/>
          <p:cNvSpPr/>
          <p:nvPr/>
        </p:nvSpPr>
        <p:spPr>
          <a:xfrm rot="5400000">
            <a:off x="4288249" y="1156547"/>
            <a:ext cx="326432" cy="6076605"/>
          </a:xfrm>
          <a:prstGeom prst="rightBrace">
            <a:avLst>
              <a:gd name="adj1" fmla="val 126389"/>
              <a:gd name="adj2" fmla="val 5000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82"/>
          <p:cNvSpPr/>
          <p:nvPr/>
        </p:nvSpPr>
        <p:spPr>
          <a:xfrm>
            <a:off x="2454282" y="3573857"/>
            <a:ext cx="1392756" cy="32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ИНН заказчика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0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63689" y="223938"/>
            <a:ext cx="10433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СТРУКТУРА КОДА ОКПД 2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charset="0"/>
              <a:ea typeface="+mj-ea"/>
              <a:cs typeface="Gotham Pro" panose="0200050304000002000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050977"/>
              </p:ext>
            </p:extLst>
          </p:nvPr>
        </p:nvGraphicFramePr>
        <p:xfrm>
          <a:off x="1243450" y="1850469"/>
          <a:ext cx="8169275" cy="34036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177925">
                  <a:extLst>
                    <a:ext uri="{9D8B030D-6E8A-4147-A177-3AD203B41FA5}">
                      <a16:colId xmlns:a16="http://schemas.microsoft.com/office/drawing/2014/main" val="15542812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43263233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3555716919"/>
                    </a:ext>
                  </a:extLst>
                </a:gridCol>
                <a:gridCol w="4067175">
                  <a:extLst>
                    <a:ext uri="{9D8B030D-6E8A-4147-A177-3AD203B41FA5}">
                      <a16:colId xmlns:a16="http://schemas.microsoft.com/office/drawing/2014/main" val="1908467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ХХ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класс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Мебель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50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ХХ.Х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подкласс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31.0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Мебель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118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ХХ.ХХ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группа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31.01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Мебель для офисов и предприятий торговли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123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ХХ.ХХ.Х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подгруппа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31.01.1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Мебель для офисов и предприятий торговли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839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ХХ.ХХ.ХХ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вид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31.01.11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Мебель металлическая для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офисов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427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ХХ.ХХ.ХХ0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категория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31.01.11.110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Столы офисные металлические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07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ХХ.ХХ.ХХХ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подкатегория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31.01.11.120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31.01.11.121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Шкафы офисные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металлические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Шкафы для одежды металлические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60052098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92828" y="1027240"/>
            <a:ext cx="2211185" cy="43226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группы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704013" y="1459502"/>
            <a:ext cx="0" cy="980902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482340" y="1459502"/>
            <a:ext cx="6236" cy="60683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104749" y="1762917"/>
            <a:ext cx="1297488" cy="182464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Так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указывать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плане-графике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НЕЛЬЗЯ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9051419" y="2033080"/>
            <a:ext cx="1053330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9051419" y="2440404"/>
            <a:ext cx="1053330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337888" y="5731378"/>
            <a:ext cx="9021251" cy="100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!!! Детализация НЕ НИЖЕ ГРУППЫ товаров (работ, услуг).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Допускается указание одного или нескольких кодов такого классификатора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п/п «б» п.16 ПП 1279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58477" y="226316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ПОРЯДОК ВКЛЮЧЕНИЯ ЗАКУПОК В ПОЗИЦИИ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ПЛАНА-ГРАФИКА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ЗАКУПОК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charset="0"/>
              <a:ea typeface="+mj-ea"/>
              <a:cs typeface="Gotham Pro" panose="0200050304000002000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811" y="1050258"/>
            <a:ext cx="11475769" cy="557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В план-график в форме отдельной закупки включается информация:</a:t>
            </a:r>
          </a:p>
          <a:p>
            <a:pPr marL="285750" indent="-28575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 закупке, предусматривающей заключение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энергосервисного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контракта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(отдельно от закупок товаров, работ, услуг, относящихся к сфере деятельности субъектов естественных монополий, услуг по водоснабжению, водоотведению, теплоснабжению, газоснабжению, по подключению (присоединению) к сетям инженерно-технического обеспечения по регулируемым в соответствии с законодательством Российской Федерации ценам (тарифам), а также от закупок электрической энергии, мазута, угля и закупок топлива, используемого в целях выработки энергии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);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285750" indent="-28575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 каждом лоте, выделяемом в соответствии с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Законом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№44-ФЗ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;</a:t>
            </a:r>
          </a:p>
          <a:p>
            <a:pPr marL="285750" indent="-28575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 закупке, подлежащей общественному обсуждению в соответствии с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Законом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№44-ФЗ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;</a:t>
            </a:r>
          </a:p>
          <a:p>
            <a:pPr marL="285750" indent="-28575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 закупках, предусмотренных п. 2 -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7 ч. 11, ч. 12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ст. 84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Закона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№44-ФЗ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(закрытые способы определения поставщика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);</a:t>
            </a:r>
          </a:p>
          <a:p>
            <a:pPr marL="285750" indent="-28575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 п. 1, 8, 29 части 1 ст. 93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Закона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№44-ФЗ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(естественных монополий, услуг по водо-, тепло-, газоснабжению, водоотведению, электроэнергии, мазута, угля и топлива, используемого для выработки энергии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)</a:t>
            </a:r>
          </a:p>
          <a:p>
            <a:pPr marL="285750" indent="-28575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 закупке на оказание услуг по предоставлению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кредита;</a:t>
            </a:r>
          </a:p>
          <a:p>
            <a:pPr marL="285750" indent="-28575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 закупке,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по результатам которой заключается контракт, предметом которого являются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приобретение объектов недвижимого имущества, подготовка проектной документации и (или) выполнение инженерных изысканий, выполнение работ по строительству, реконструкции и (или) капитальному ремонту, сносу объекта капитального строительства (в том числе линейного объекта), а также контракт, предусмотренный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ч.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16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(если контракт жизненного цикла предусматривает проектирование, строительство, реконструкцию, капитальный ремонт объекта капитального строительства), 16.1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ст.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34 и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ч.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56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ст.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112 Закона №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44-ФЗ.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63689" y="223938"/>
            <a:ext cx="10433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ПОРЯДОК ВКЛЮЧЕНИЯ «ОСОБЫХ ЗАКУПОК» В ПЛАН-ГРАФИК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charset="0"/>
              <a:ea typeface="+mj-ea"/>
              <a:cs typeface="Gotham Pro" panose="0200050304000002000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023085"/>
              </p:ext>
            </p:extLst>
          </p:nvPr>
        </p:nvGraphicFramePr>
        <p:xfrm>
          <a:off x="720710" y="723593"/>
          <a:ext cx="9411732" cy="56253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101428">
                  <a:extLst>
                    <a:ext uri="{9D8B030D-6E8A-4147-A177-3AD203B41FA5}">
                      <a16:colId xmlns:a16="http://schemas.microsoft.com/office/drawing/2014/main" val="155428121"/>
                    </a:ext>
                  </a:extLst>
                </a:gridCol>
                <a:gridCol w="3803105">
                  <a:extLst>
                    <a:ext uri="{9D8B030D-6E8A-4147-A177-3AD203B41FA5}">
                      <a16:colId xmlns:a16="http://schemas.microsoft.com/office/drawing/2014/main" val="3443263233"/>
                    </a:ext>
                  </a:extLst>
                </a:gridCol>
                <a:gridCol w="3507199">
                  <a:extLst>
                    <a:ext uri="{9D8B030D-6E8A-4147-A177-3AD203B41FA5}">
                      <a16:colId xmlns:a16="http://schemas.microsoft.com/office/drawing/2014/main" val="1017036548"/>
                    </a:ext>
                  </a:extLst>
                </a:gridCol>
              </a:tblGrid>
              <a:tr h="69148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Основание закупки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000" b="1" baseline="0" smtClean="0">
                          <a:solidFill>
                            <a:schemeClr val="bg1"/>
                          </a:solidFill>
                        </a:rPr>
                        <a:t>у 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единственного поставщика (подрядчика, исполнителя</a:t>
                      </a:r>
                      <a:r>
                        <a:rPr lang="ru-RU" sz="1000" b="1" baseline="0" smtClean="0">
                          <a:solidFill>
                            <a:schemeClr val="bg1"/>
                          </a:solidFill>
                        </a:rPr>
                        <a:t>), </a:t>
                      </a:r>
                    </a:p>
                    <a:p>
                      <a:pPr algn="ctr"/>
                      <a:r>
                        <a:rPr lang="ru-RU" sz="1000" b="1" baseline="0" smtClean="0">
                          <a:solidFill>
                            <a:schemeClr val="bg1"/>
                          </a:solidFill>
                        </a:rPr>
                        <a:t>в 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соответствии с 44-ФЗ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</a:rPr>
                        <a:t> закупки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Годовой объем закупок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509769"/>
                  </a:ext>
                </a:extLst>
              </a:tr>
              <a:tr h="84180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п. 4 ч. 1 ст. 93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*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pPr algn="l"/>
                      <a:r>
                        <a:rPr lang="ru-RU" sz="1200" dirty="0" smtClean="0"/>
                        <a:t>(кроме ч.12 ст.93)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Закупки малого объема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(не более 600 тыс.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руб. по одному договору)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Годовой объем не должен превышать 2 миллиона рублей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или не должен превышать 10% СГОЗ и не должен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составлять более чем 50 миллионов рублей.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ИСКЛ. - закупки заказчиками для обеспечения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муниципальных нужд сельских поселений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118337"/>
                  </a:ext>
                </a:extLst>
              </a:tr>
              <a:tr h="54116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п. 5 ч. 1 ст. 93 </a:t>
                      </a:r>
                    </a:p>
                    <a:p>
                      <a:pPr algn="l"/>
                      <a:r>
                        <a:rPr lang="ru-RU" sz="1200" dirty="0" smtClean="0"/>
                        <a:t>(кроме ч.12 ст.93)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Годовой объем не должен превышать 5 миллионов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рублей или не должен превышать 50% СГОЗ и не должен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составлять более чем 30 миллионов рублей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255003"/>
                  </a:ext>
                </a:extLst>
              </a:tr>
              <a:tr h="39083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ч.12 ст.93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Закупки малого объема в электронной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форме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(не более 3 млн. руб. по одному договору)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Учитываются в годовом объеме закупок 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п.4 и п.5 ч.1 ст. 93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448798"/>
                  </a:ext>
                </a:extLst>
              </a:tr>
              <a:tr h="3152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п. 23 ч. 1 ст. 93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Работы/услуги по содержанию нежилых помещений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 ограничений</a:t>
                      </a: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182473"/>
                  </a:ext>
                </a:extLst>
              </a:tr>
              <a:tr h="3908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п. 26 ч. 1 ст. 93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D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Услуги, связанные с командировками,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 также с участием в культурных мероприятиях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D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 ограничений</a:t>
                      </a:r>
                      <a:endParaRPr lang="ru-RU" sz="10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D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468988"/>
                  </a:ext>
                </a:extLst>
              </a:tr>
              <a:tr h="32102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п. 33 ч. 1 ст. 93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Преподавательские услуги/услуги гида, экскурсовода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 ограничений</a:t>
                      </a:r>
                      <a:endParaRPr lang="ru-RU" sz="10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309244"/>
                  </a:ext>
                </a:extLst>
              </a:tr>
              <a:tr h="4444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п. 42 ч. 1 ст. 93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Закупки Росстата по сбору/обработке статистической информации физическими лицами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 ограничений</a:t>
                      </a:r>
                      <a:endParaRPr lang="ru-RU" sz="10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175832"/>
                  </a:ext>
                </a:extLst>
              </a:tr>
              <a:tr h="6914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п. 44 ч. 1 ст. 93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Закупки библиотеками, образовательными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организациями, научными организациями услуг по предоставлению права на доступ к информации,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содержащейся в зарубежных базах данных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 ограничений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957414"/>
                  </a:ext>
                </a:extLst>
              </a:tr>
              <a:tr h="6914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пп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г п.2 ч. 10 ст. 24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Закупки лекарственных препаратов, необходимых для назначения пациенту по медицинским показаниям по решению врачебной комиссии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 ограничений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966290"/>
                  </a:ext>
                </a:extLst>
              </a:tr>
            </a:tbl>
          </a:graphicData>
        </a:graphic>
      </p:graphicFrame>
      <p:sp>
        <p:nvSpPr>
          <p:cNvPr id="4" name="Rectangle 86"/>
          <p:cNvSpPr/>
          <p:nvPr/>
        </p:nvSpPr>
        <p:spPr>
          <a:xfrm>
            <a:off x="323439" y="6291894"/>
            <a:ext cx="10602190" cy="53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*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Контракты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, заключенные на основании п.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4, 5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ч. 1 ст. 93 Закона 44-ФЗ в предыдущем финансовом году,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но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оплата по которым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будет осуществлена </a:t>
            </a:r>
          </a:p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в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следующем, должны включаться в СГОЗ и в соответствующий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лимит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закупок по п.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4, 5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ч. 1 ст. 93 Закона №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44-ФЗ именно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следующего финансового года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10154899" y="1438100"/>
            <a:ext cx="326432" cy="4910833"/>
          </a:xfrm>
          <a:prstGeom prst="rightBrace">
            <a:avLst>
              <a:gd name="adj1" fmla="val 12638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82"/>
          <p:cNvSpPr/>
          <p:nvPr/>
        </p:nvSpPr>
        <p:spPr>
          <a:xfrm>
            <a:off x="10495469" y="2260301"/>
            <a:ext cx="156185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В плане-графике «особые закупки» включаются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/>
                </a:solidFill>
                <a:latin typeface="+mn-lt"/>
                <a:cs typeface="+mn-cs"/>
              </a:rPr>
              <a:t>в </a:t>
            </a:r>
            <a:r>
              <a:rPr lang="ru-RU" b="1" dirty="0">
                <a:solidFill>
                  <a:schemeClr val="accent6"/>
                </a:solidFill>
                <a:latin typeface="+mn-lt"/>
                <a:cs typeface="+mn-cs"/>
              </a:rPr>
              <a:t>размере годового объема финансового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26583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17153" y="271639"/>
            <a:ext cx="10433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ИЗМЕНЕНИЕ ПОРЯДКА ЗАПОЛНЕНИЯ ПЛАНА-ГРАФИКА ЗАКУПОК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В 2022 ГОДУ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charset="0"/>
              <a:ea typeface="+mj-ea"/>
              <a:cs typeface="Gotham Pro" panose="020005030400000200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4229" y="1155465"/>
            <a:ext cx="5624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chemeClr val="accent6"/>
                </a:solidFill>
                <a:latin typeface="+mn-lt"/>
                <a:cs typeface="+mn-cs"/>
              </a:rPr>
              <a:t>Заказчикам, </a:t>
            </a:r>
            <a:r>
              <a:rPr lang="ru-RU" sz="1600" i="1" dirty="0" smtClean="0">
                <a:solidFill>
                  <a:schemeClr val="accent6"/>
                </a:solidFill>
                <a:latin typeface="+mn-lt"/>
                <a:cs typeface="+mn-cs"/>
              </a:rPr>
              <a:t>получающим средства </a:t>
            </a:r>
            <a:r>
              <a:rPr lang="ru-RU" sz="1600" b="1" i="1" dirty="0" smtClean="0">
                <a:solidFill>
                  <a:schemeClr val="accent6"/>
                </a:solidFill>
                <a:latin typeface="+mn-lt"/>
                <a:cs typeface="+mn-cs"/>
              </a:rPr>
              <a:t>на приобретение, строительство, реконструкцию или ремонт недвижимого имущества </a:t>
            </a:r>
            <a:r>
              <a:rPr lang="ru-RU" sz="1600" b="1" i="1" dirty="0">
                <a:solidFill>
                  <a:schemeClr val="accent6"/>
                </a:solidFill>
                <a:latin typeface="+mn-lt"/>
                <a:cs typeface="+mn-cs"/>
              </a:rPr>
              <a:t>и</a:t>
            </a:r>
            <a:r>
              <a:rPr lang="ru-RU" sz="1600" b="1" i="1" dirty="0" smtClean="0">
                <a:solidFill>
                  <a:schemeClr val="accent6"/>
                </a:solidFill>
                <a:latin typeface="+mn-lt"/>
                <a:cs typeface="+mn-cs"/>
              </a:rPr>
              <a:t>з </a:t>
            </a:r>
            <a:r>
              <a:rPr lang="ru-RU" sz="1600" b="1" i="1" dirty="0">
                <a:solidFill>
                  <a:schemeClr val="accent6"/>
                </a:solidFill>
                <a:latin typeface="+mn-lt"/>
                <a:cs typeface="+mn-cs"/>
              </a:rPr>
              <a:t>федерального бюджета </a:t>
            </a:r>
            <a:r>
              <a:rPr lang="ru-RU" sz="1600" i="1" dirty="0">
                <a:solidFill>
                  <a:schemeClr val="accent6"/>
                </a:solidFill>
                <a:latin typeface="+mn-lt"/>
                <a:cs typeface="+mn-cs"/>
              </a:rPr>
              <a:t>в целях </a:t>
            </a:r>
            <a:r>
              <a:rPr lang="ru-RU" sz="1600" i="1" dirty="0" err="1">
                <a:solidFill>
                  <a:schemeClr val="accent6"/>
                </a:solidFill>
                <a:latin typeface="+mn-lt"/>
                <a:cs typeface="+mn-cs"/>
              </a:rPr>
              <a:t>софинансирования</a:t>
            </a:r>
            <a:r>
              <a:rPr lang="ru-RU" sz="1600" i="1" dirty="0">
                <a:solidFill>
                  <a:schemeClr val="accent6"/>
                </a:solidFill>
                <a:latin typeface="+mn-lt"/>
                <a:cs typeface="+mn-cs"/>
              </a:rPr>
              <a:t> капитальных вложений, необходимо </a:t>
            </a:r>
            <a:r>
              <a:rPr lang="ru-RU" sz="1600" i="1" dirty="0" smtClean="0">
                <a:solidFill>
                  <a:schemeClr val="accent6"/>
                </a:solidFill>
                <a:latin typeface="+mn-lt"/>
                <a:cs typeface="+mn-cs"/>
              </a:rPr>
              <a:t>с 01.01.2022 года </a:t>
            </a:r>
            <a:r>
              <a:rPr lang="ru-RU" sz="1600" i="1" dirty="0">
                <a:solidFill>
                  <a:schemeClr val="accent6"/>
                </a:solidFill>
                <a:latin typeface="+mn-lt"/>
                <a:cs typeface="+mn-cs"/>
              </a:rPr>
              <a:t>в плане-графике </a:t>
            </a:r>
            <a:r>
              <a:rPr lang="ru-RU" sz="1600" b="1" i="1" dirty="0">
                <a:solidFill>
                  <a:schemeClr val="accent6"/>
                </a:solidFill>
                <a:latin typeface="+mn-lt"/>
                <a:cs typeface="+mn-cs"/>
              </a:rPr>
              <a:t>детализировать финансовое обеспечение </a:t>
            </a:r>
            <a:r>
              <a:rPr lang="ru-RU" sz="1600" b="1" i="1" dirty="0" smtClean="0">
                <a:solidFill>
                  <a:schemeClr val="accent6"/>
                </a:solidFill>
                <a:latin typeface="+mn-lt"/>
                <a:cs typeface="+mn-cs"/>
              </a:rPr>
              <a:t>с </a:t>
            </a:r>
            <a:r>
              <a:rPr lang="ru-RU" sz="1600" b="1" i="1" dirty="0">
                <a:solidFill>
                  <a:schemeClr val="accent6"/>
                </a:solidFill>
                <a:latin typeface="+mn-lt"/>
                <a:cs typeface="+mn-cs"/>
              </a:rPr>
              <a:t>использованием </a:t>
            </a:r>
            <a:r>
              <a:rPr lang="ru-RU" sz="1600" b="1" i="1" dirty="0">
                <a:latin typeface="+mn-lt"/>
                <a:cs typeface="+mn-cs"/>
              </a:rPr>
              <a:t>уникального кода (кода ОКС, сформированного в ГИИС «Электронный бюджет</a:t>
            </a:r>
            <a:r>
              <a:rPr lang="ru-RU" sz="1600" b="1" i="1" dirty="0" smtClean="0">
                <a:latin typeface="+mn-lt"/>
                <a:cs typeface="+mn-cs"/>
              </a:rPr>
              <a:t>»)</a:t>
            </a:r>
            <a:r>
              <a:rPr lang="ru-RU" sz="1600" b="1" i="1" dirty="0" smtClean="0"/>
              <a:t>*</a:t>
            </a:r>
            <a:endParaRPr lang="ru-RU" sz="1600" b="1" i="1" dirty="0" smtClean="0">
              <a:latin typeface="+mn-lt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12" y="1187354"/>
            <a:ext cx="5811044" cy="4390485"/>
          </a:xfrm>
          <a:prstGeom prst="rect">
            <a:avLst/>
          </a:prstGeom>
        </p:spPr>
      </p:pic>
      <p:sp>
        <p:nvSpPr>
          <p:cNvPr id="12" name="Правая фигурная скобка 11"/>
          <p:cNvSpPr/>
          <p:nvPr/>
        </p:nvSpPr>
        <p:spPr>
          <a:xfrm rot="5400000">
            <a:off x="9132089" y="594522"/>
            <a:ext cx="228840" cy="5624559"/>
          </a:xfrm>
          <a:prstGeom prst="rightBrace">
            <a:avLst>
              <a:gd name="adj1" fmla="val 194142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99577" y="3658042"/>
            <a:ext cx="47190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!!! Код ОКС указывается в графе КБК для следующих закупок: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C00000"/>
                </a:solidFill>
              </a:rPr>
              <a:t>объектов недвижимости;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C00000"/>
                </a:solidFill>
              </a:rPr>
              <a:t>работ по подготовке проектной документации;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C00000"/>
                </a:solidFill>
              </a:rPr>
              <a:t>услуг по проведению инженерных изысканий;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C00000"/>
                </a:solidFill>
              </a:rPr>
              <a:t>работ по проектированию, строительству, реконструкции, капремонту объектов капитального строительства, в том числе при заключении контракта жизненного цикла;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C00000"/>
                </a:solidFill>
              </a:rPr>
              <a:t>работ по проектированию, строительству и вводу в эксплуатацию объектов недвижимости, объединенных в одном контракте</a:t>
            </a:r>
            <a:r>
              <a:rPr lang="ru-RU" sz="1200" dirty="0" smtClean="0">
                <a:solidFill>
                  <a:srgbClr val="C00000"/>
                </a:solidFill>
              </a:rPr>
              <a:t>.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53146" y="596927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i="1" dirty="0">
                <a:latin typeface="+mn-lt"/>
                <a:cs typeface="+mn-cs"/>
              </a:rPr>
              <a:t>*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07.11.2020 N 1799 "О внесении изменений в некоторые акты Правительства Российской Федерации по вопросам осуществления закупок товаров, работ, услуг для обеспечения государственных и муниципальных нужд и закупок товаров, работ, услуг отдельными видами юридических лиц"</a:t>
            </a:r>
            <a:endParaRPr lang="ru-RU" sz="800" dirty="0"/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8688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9447" y="223938"/>
            <a:ext cx="8970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ПРИМЕРЫ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charset="0"/>
              <a:ea typeface="+mj-ea"/>
              <a:cs typeface="Gotham Pro" panose="0200050304000002000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062476"/>
              </p:ext>
            </p:extLst>
          </p:nvPr>
        </p:nvGraphicFramePr>
        <p:xfrm>
          <a:off x="1515439" y="1089230"/>
          <a:ext cx="9178595" cy="505002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972742">
                  <a:extLst>
                    <a:ext uri="{9D8B030D-6E8A-4147-A177-3AD203B41FA5}">
                      <a16:colId xmlns:a16="http://schemas.microsoft.com/office/drawing/2014/main" val="155428121"/>
                    </a:ext>
                  </a:extLst>
                </a:gridCol>
                <a:gridCol w="4205853">
                  <a:extLst>
                    <a:ext uri="{9D8B030D-6E8A-4147-A177-3AD203B41FA5}">
                      <a16:colId xmlns:a16="http://schemas.microsoft.com/office/drawing/2014/main" val="1017036548"/>
                    </a:ext>
                  </a:extLst>
                </a:gridCol>
              </a:tblGrid>
              <a:tr h="94677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Заказчик проводит ЭА.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Дата размещения извещения – декабрь 2021 г.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действия контракта – до 31.12.2022 г.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Закупка включается в ПГ 2021 г.,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финансирование – на 2022 г.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ПГ на 2022 год закупку включать не надо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509769"/>
                  </a:ext>
                </a:extLst>
              </a:tr>
              <a:tr h="94677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Заказчик проводит ЭА,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финансирование на 2 года 2021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и 2022 г.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Дата размещения извещения – ноябрь 2021 г.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Закупка включается в ПГ 2021 г.,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финансирование – на 2021 и 2022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ПГ на 2022 год закупку включать не надо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182473"/>
                  </a:ext>
                </a:extLst>
              </a:tr>
              <a:tr h="9823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Заказчик проводит ЭА.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Дата размещения извещения – февраль 2022 г.,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 действия контракта – 2022 г. и 2023 г.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Закупка включается в ПГ 2022 г.,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финансирование – на 2022 г. и 2023 г.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468988"/>
                  </a:ext>
                </a:extLst>
              </a:tr>
              <a:tr h="12273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Заказчик заключает контракт на оказание услуг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теплоснабжения по п.8 ч.1 ст.93,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дата контракта – январь 2022 г.,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 действия контракта - до 31.12.2023 г.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Закупка включается в ПГ 2022 г.,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будет одна позиция с указанным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объектом закупки, финансирование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расписываем по двум годам – 2022, 2023 г.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309244"/>
                  </a:ext>
                </a:extLst>
              </a:tr>
              <a:tr h="94677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Заказчик заключает контракт по п.4 ч.1 ст.93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декабре 2021 г., срок исполнения – 2022 г.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Закупка отражается в ПГ 2021 г.,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 сумма финансового обеспечения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указывается в столбце «2022 год»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957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6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/>
        </p:nvSpPr>
        <p:spPr>
          <a:xfrm>
            <a:off x="1668072" y="260341"/>
            <a:ext cx="10192871" cy="865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ГОДОВОЕ ЗАДАНИЕ ПО ДОСТИЖЕНИЮ ЗАКАЗЧИКАМИ ЛИПЕЦКОЙ ОБЛАСТИ</a:t>
            </a:r>
          </a:p>
          <a:p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 КЛЮЧЕВЫХ ПОКАЗАТЕЛЕЙ ЭФФЕКТИВНОСТИ ЗАКУПОЧНОЙ ДЕЯТЕЛЬНОСТИ </a:t>
            </a:r>
          </a:p>
          <a:p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НА 2022 ГОД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charset="0"/>
              <a:cs typeface="Gotham Pro" panose="02000503040000020004" charset="0"/>
            </a:endParaRPr>
          </a:p>
        </p:txBody>
      </p:sp>
      <p:graphicFrame>
        <p:nvGraphicFramePr>
          <p:cNvPr id="39" name="Схема 38"/>
          <p:cNvGraphicFramePr/>
          <p:nvPr>
            <p:extLst/>
          </p:nvPr>
        </p:nvGraphicFramePr>
        <p:xfrm>
          <a:off x="1011892" y="1259669"/>
          <a:ext cx="9778028" cy="5585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6216" y="665075"/>
            <a:ext cx="1479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Плановое значение показателя</a:t>
            </a:r>
            <a:endParaRPr lang="ru-RU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33923" y="2480385"/>
            <a:ext cx="38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5</a:t>
            </a:r>
            <a:endParaRPr lang="ru-RU" sz="2400" b="1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80388" y="3365080"/>
            <a:ext cx="556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75</a:t>
            </a:r>
            <a:endParaRPr lang="ru-RU" sz="2400" b="1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80388" y="4273931"/>
            <a:ext cx="51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17</a:t>
            </a:r>
            <a:endParaRPr lang="ru-RU" sz="2400" b="1" dirty="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68072" y="5140330"/>
            <a:ext cx="56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50</a:t>
            </a:r>
            <a:endParaRPr lang="ru-RU" sz="2400" b="1" dirty="0"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30146" y="1644716"/>
            <a:ext cx="610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Доля конкурентных закупок, %</a:t>
            </a:r>
            <a:endParaRPr lang="ru-RU" dirty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45275" y="2548562"/>
            <a:ext cx="585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Среднее число участников конкурентных закупок, ед.</a:t>
            </a:r>
            <a:endParaRPr lang="ru-RU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16178" y="3421356"/>
            <a:ext cx="577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Доля состоявшихся торгов, %</a:t>
            </a:r>
            <a:endParaRPr lang="ru-RU" dirty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91919" y="4232579"/>
            <a:ext cx="585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Экономия бюджетных средств, %</a:t>
            </a:r>
            <a:endParaRPr lang="ru-RU" dirty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45275" y="5194810"/>
            <a:ext cx="610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Доля закупок у СМП, %</a:t>
            </a:r>
            <a:endParaRPr lang="ru-RU" dirty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66795" y="1597186"/>
            <a:ext cx="542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75</a:t>
            </a:r>
            <a:endParaRPr lang="ru-RU" sz="2400" b="1" dirty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90192" y="6027276"/>
            <a:ext cx="56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71</a:t>
            </a:r>
            <a:endParaRPr lang="ru-RU" sz="2400" b="1" dirty="0"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30146" y="5934942"/>
            <a:ext cx="6104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n-lt"/>
              </a:rPr>
              <a:t>Доля заключенных контрактов с СМП по конкурентным процедурам в общей стоимости заключенных контрактов, </a:t>
            </a:r>
            <a:r>
              <a:rPr lang="ru-RU" dirty="0" smtClean="0">
                <a:latin typeface="+mn-lt"/>
              </a:rPr>
              <a:t>%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07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47745" y="251829"/>
            <a:ext cx="10344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МИНИМАЛЬНАЯ ОБЯЗАТЕЛЬНАЯ ДОЛЯ ЗАКУПОК РОССИЙСКИХ ТОВАРОВ</a:t>
            </a:r>
            <a:r>
              <a:rPr lang="ru-RU" b="1" i="1" dirty="0" smtClean="0"/>
              <a:t>*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charset="0"/>
              <a:ea typeface="+mj-ea"/>
              <a:cs typeface="Gotham Pro" panose="020005030400000200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551" y="945745"/>
            <a:ext cx="8287789" cy="51671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199" y="6392769"/>
            <a:ext cx="107526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latin typeface="+mn-lt"/>
                <a:cs typeface="+mn-cs"/>
              </a:rPr>
              <a:t>*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03.12.2020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2014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"О минимальной обязательной доле закупок российских товаров и ее достижении заказчиком"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13469" y="2643447"/>
            <a:ext cx="1022466" cy="457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15941" y="945745"/>
            <a:ext cx="3050771" cy="16977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/>
        </p:nvSpPr>
        <p:spPr>
          <a:xfrm>
            <a:off x="1790282" y="190868"/>
            <a:ext cx="10477163" cy="528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ОТВЕТСТВЕННОСТЬ ДОЛЖНОСТНЫХ ЛИЦ ПРИ ПЛАНИРОВАНИИ ЗАКУПОК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charset="0"/>
              <a:cs typeface="Gotham Pro" panose="0200050304000002000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0366" y="943156"/>
            <a:ext cx="1043864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C00000"/>
                </a:solidFill>
                <a:latin typeface="+mn-lt"/>
                <a:cs typeface="+mn-cs"/>
              </a:rPr>
              <a:t>ч.3 ст. 7.30 КоАП РФ </a:t>
            </a:r>
            <a:r>
              <a:rPr lang="ru-RU" sz="1600" dirty="0">
                <a:solidFill>
                  <a:schemeClr val="accent6"/>
                </a:solidFill>
                <a:latin typeface="+mn-lt"/>
                <a:cs typeface="+mn-cs"/>
              </a:rPr>
              <a:t>- </a:t>
            </a:r>
            <a:r>
              <a:rPr lang="ru-RU" sz="1600" dirty="0" smtClean="0">
                <a:solidFill>
                  <a:schemeClr val="accent6"/>
                </a:solidFill>
                <a:latin typeface="+mn-lt"/>
                <a:cs typeface="+mn-cs"/>
              </a:rPr>
              <a:t>Не размещение </a:t>
            </a:r>
            <a:r>
              <a:rPr lang="ru-RU" sz="1600" dirty="0">
                <a:solidFill>
                  <a:schemeClr val="accent6"/>
                </a:solidFill>
                <a:latin typeface="+mn-lt"/>
                <a:cs typeface="+mn-cs"/>
              </a:rPr>
              <a:t>должностным лицом заказчика, должностным лицом уполномоченного органа, должностным лицом уполномоченного учреждения, специализированной организацией в единой информационной системе в сфере закупок информации и документов, размещение которых предусмотрено в соответствии с законодательством Российской Федерации о контрактной системе в сфере закупок, </a:t>
            </a:r>
            <a:r>
              <a:rPr lang="ru-RU" sz="1600" dirty="0" smtClean="0">
                <a:solidFill>
                  <a:schemeClr val="accent6"/>
                </a:solidFill>
                <a:latin typeface="+mn-lt"/>
                <a:cs typeface="+mn-cs"/>
              </a:rPr>
              <a:t>-</a:t>
            </a:r>
          </a:p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+mn-lt"/>
                <a:cs typeface="+mn-cs"/>
              </a:rPr>
              <a:t>влечет </a:t>
            </a:r>
            <a:r>
              <a:rPr lang="ru-RU" sz="1600" i="1" dirty="0">
                <a:solidFill>
                  <a:srgbClr val="C00000"/>
                </a:solidFill>
                <a:latin typeface="+mn-lt"/>
                <a:cs typeface="+mn-cs"/>
              </a:rPr>
              <a:t>наложение административного штрафа </a:t>
            </a:r>
            <a:r>
              <a:rPr lang="ru-RU" sz="1600" b="1" i="1" dirty="0">
                <a:solidFill>
                  <a:srgbClr val="C00000"/>
                </a:solidFill>
                <a:latin typeface="+mn-lt"/>
                <a:cs typeface="+mn-cs"/>
              </a:rPr>
              <a:t>на должностных лиц </a:t>
            </a:r>
            <a:r>
              <a:rPr lang="ru-RU" sz="1600" i="1" dirty="0">
                <a:solidFill>
                  <a:srgbClr val="C00000"/>
                </a:solidFill>
                <a:latin typeface="+mn-lt"/>
                <a:cs typeface="+mn-cs"/>
              </a:rPr>
              <a:t>в размере </a:t>
            </a:r>
            <a:r>
              <a:rPr lang="ru-RU" sz="1600" b="1" i="1" dirty="0" smtClean="0">
                <a:solidFill>
                  <a:srgbClr val="C00000"/>
                </a:solidFill>
                <a:latin typeface="+mn-lt"/>
                <a:cs typeface="+mn-cs"/>
              </a:rPr>
              <a:t>50</a:t>
            </a:r>
            <a:r>
              <a:rPr lang="ru-RU" sz="1600" i="1" dirty="0" smtClean="0">
                <a:solidFill>
                  <a:srgbClr val="C00000"/>
                </a:solidFill>
                <a:latin typeface="+mn-lt"/>
                <a:cs typeface="+mn-cs"/>
              </a:rPr>
              <a:t> тысяч </a:t>
            </a:r>
            <a:r>
              <a:rPr lang="ru-RU" sz="1600" i="1" dirty="0">
                <a:solidFill>
                  <a:srgbClr val="C00000"/>
                </a:solidFill>
                <a:latin typeface="+mn-lt"/>
                <a:cs typeface="+mn-cs"/>
              </a:rPr>
              <a:t>рублей; </a:t>
            </a:r>
            <a:endParaRPr lang="ru-RU" sz="1600" i="1" dirty="0" smtClean="0">
              <a:solidFill>
                <a:srgbClr val="C00000"/>
              </a:solidFill>
              <a:latin typeface="+mn-lt"/>
              <a:cs typeface="+mn-cs"/>
            </a:endParaRP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+mn-lt"/>
                <a:cs typeface="+mn-cs"/>
              </a:rPr>
              <a:t>на </a:t>
            </a:r>
            <a:r>
              <a:rPr lang="ru-RU" sz="1600" b="1" i="1" dirty="0">
                <a:solidFill>
                  <a:srgbClr val="C00000"/>
                </a:solidFill>
                <a:latin typeface="+mn-lt"/>
                <a:cs typeface="+mn-cs"/>
              </a:rPr>
              <a:t>юридических лиц </a:t>
            </a:r>
            <a:r>
              <a:rPr lang="ru-RU" sz="1600" i="1" dirty="0">
                <a:solidFill>
                  <a:srgbClr val="C00000"/>
                </a:solidFill>
                <a:latin typeface="+mn-lt"/>
                <a:cs typeface="+mn-cs"/>
              </a:rPr>
              <a:t>- </a:t>
            </a:r>
            <a:r>
              <a:rPr lang="ru-RU" sz="1600" b="1" i="1" dirty="0" smtClean="0">
                <a:solidFill>
                  <a:srgbClr val="C00000"/>
                </a:solidFill>
                <a:latin typeface="+mn-lt"/>
                <a:cs typeface="+mn-cs"/>
              </a:rPr>
              <a:t>500 </a:t>
            </a:r>
            <a:r>
              <a:rPr lang="ru-RU" sz="1600" i="1" dirty="0">
                <a:solidFill>
                  <a:srgbClr val="C00000"/>
                </a:solidFill>
                <a:latin typeface="+mn-lt"/>
                <a:cs typeface="+mn-cs"/>
              </a:rPr>
              <a:t>тысяч рублей</a:t>
            </a:r>
            <a:r>
              <a:rPr lang="ru-RU" sz="1600" i="1" dirty="0" smtClean="0">
                <a:solidFill>
                  <a:srgbClr val="C00000"/>
                </a:solidFill>
                <a:latin typeface="+mn-lt"/>
                <a:cs typeface="+mn-cs"/>
              </a:rPr>
              <a:t>.</a:t>
            </a:r>
          </a:p>
          <a:p>
            <a:pPr algn="ctr"/>
            <a:endParaRPr lang="ru-RU" sz="1600" dirty="0" smtClean="0">
              <a:latin typeface="+mn-lt"/>
              <a:cs typeface="+mn-cs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i="1" dirty="0" smtClean="0">
                <a:solidFill>
                  <a:srgbClr val="C00000"/>
                </a:solidFill>
                <a:latin typeface="+mn-lt"/>
                <a:cs typeface="+mn-cs"/>
              </a:rPr>
              <a:t>ч.1 </a:t>
            </a:r>
            <a:r>
              <a:rPr lang="ru-RU" sz="1600" i="1" dirty="0">
                <a:solidFill>
                  <a:srgbClr val="C00000"/>
                </a:solidFill>
                <a:latin typeface="+mn-lt"/>
                <a:cs typeface="+mn-cs"/>
              </a:rPr>
              <a:t>ст. 7.29.3 КоАП РФ </a:t>
            </a:r>
            <a:r>
              <a:rPr lang="ru-RU" sz="1600" dirty="0">
                <a:solidFill>
                  <a:schemeClr val="accent6"/>
                </a:solidFill>
                <a:latin typeface="+mn-lt"/>
                <a:cs typeface="+mn-cs"/>
              </a:rPr>
              <a:t>- Включение в </a:t>
            </a:r>
            <a:r>
              <a:rPr lang="ru-RU" sz="1600" dirty="0" smtClean="0">
                <a:solidFill>
                  <a:schemeClr val="accent6"/>
                </a:solidFill>
                <a:latin typeface="+mn-lt"/>
                <a:cs typeface="+mn-cs"/>
              </a:rPr>
              <a:t>план-график </a:t>
            </a:r>
            <a:r>
              <a:rPr lang="ru-RU" sz="1600" dirty="0">
                <a:solidFill>
                  <a:schemeClr val="accent6"/>
                </a:solidFill>
                <a:latin typeface="+mn-lt"/>
                <a:cs typeface="+mn-cs"/>
              </a:rPr>
              <a:t>закупок объекта или объектов закупки, не соответствующих целям осуществления закупок или установленным законодательством </a:t>
            </a:r>
            <a:r>
              <a:rPr lang="ru-RU" sz="1600" dirty="0" smtClean="0">
                <a:solidFill>
                  <a:schemeClr val="accent6"/>
                </a:solidFill>
                <a:latin typeface="+mn-lt"/>
                <a:cs typeface="+mn-cs"/>
              </a:rPr>
              <a:t>РФ и </a:t>
            </a:r>
            <a:r>
              <a:rPr lang="ru-RU" sz="1600" dirty="0">
                <a:solidFill>
                  <a:schemeClr val="accent6"/>
                </a:solidFill>
                <a:latin typeface="+mn-lt"/>
                <a:cs typeface="+mn-cs"/>
              </a:rPr>
              <a:t>иными нормативными правовыми актами </a:t>
            </a:r>
            <a:r>
              <a:rPr lang="ru-RU" sz="1600" dirty="0" smtClean="0">
                <a:solidFill>
                  <a:schemeClr val="accent6"/>
                </a:solidFill>
                <a:latin typeface="+mn-lt"/>
                <a:cs typeface="+mn-cs"/>
              </a:rPr>
              <a:t>РФ о </a:t>
            </a:r>
            <a:r>
              <a:rPr lang="ru-RU" sz="1600" dirty="0">
                <a:solidFill>
                  <a:schemeClr val="accent6"/>
                </a:solidFill>
                <a:latin typeface="+mn-lt"/>
                <a:cs typeface="+mn-cs"/>
              </a:rPr>
              <a:t>контрактной системе в сфере закупок требованиям к закупаемым заказчиком товарам, работам, услугам и (или) нормативным затратам, либо включение в план-график закупок </a:t>
            </a:r>
            <a:r>
              <a:rPr lang="ru-RU" sz="1600" dirty="0" smtClean="0">
                <a:solidFill>
                  <a:schemeClr val="accent6"/>
                </a:solidFill>
                <a:latin typeface="+mn-lt"/>
                <a:cs typeface="+mn-cs"/>
              </a:rPr>
              <a:t>Н(М)ЦК, </a:t>
            </a:r>
            <a:r>
              <a:rPr lang="ru-RU" sz="1600" dirty="0">
                <a:solidFill>
                  <a:schemeClr val="accent6"/>
                </a:solidFill>
                <a:latin typeface="+mn-lt"/>
                <a:cs typeface="+mn-cs"/>
              </a:rPr>
              <a:t>в том числе заключаемого с единственным поставщиком (подрядчиком, исполнителем), в отношении которой обоснование отсутствует или не соответствует требованиям, установленным законодательством </a:t>
            </a:r>
            <a:r>
              <a:rPr lang="ru-RU" sz="1600" dirty="0" smtClean="0">
                <a:solidFill>
                  <a:schemeClr val="accent6"/>
                </a:solidFill>
                <a:latin typeface="+mn-lt"/>
                <a:cs typeface="+mn-cs"/>
              </a:rPr>
              <a:t>РФ и </a:t>
            </a:r>
            <a:r>
              <a:rPr lang="ru-RU" sz="1600" dirty="0">
                <a:solidFill>
                  <a:schemeClr val="accent6"/>
                </a:solidFill>
                <a:latin typeface="+mn-lt"/>
                <a:cs typeface="+mn-cs"/>
              </a:rPr>
              <a:t>иными нормативными правовыми актами </a:t>
            </a:r>
            <a:r>
              <a:rPr lang="ru-RU" sz="1600" dirty="0" smtClean="0">
                <a:solidFill>
                  <a:schemeClr val="accent6"/>
                </a:solidFill>
                <a:latin typeface="+mn-lt"/>
                <a:cs typeface="+mn-cs"/>
              </a:rPr>
              <a:t>РФ о </a:t>
            </a:r>
            <a:r>
              <a:rPr lang="ru-RU" sz="1600" dirty="0">
                <a:solidFill>
                  <a:schemeClr val="accent6"/>
                </a:solidFill>
                <a:latin typeface="+mn-lt"/>
                <a:cs typeface="+mn-cs"/>
              </a:rPr>
              <a:t>контрактной системе в сфере закупок, </a:t>
            </a:r>
            <a:r>
              <a:rPr lang="ru-RU" sz="1600" dirty="0" smtClean="0">
                <a:solidFill>
                  <a:schemeClr val="accent6"/>
                </a:solidFill>
                <a:latin typeface="+mn-lt"/>
                <a:cs typeface="+mn-cs"/>
              </a:rPr>
              <a:t>-</a:t>
            </a:r>
            <a:endParaRPr lang="ru-RU" sz="1600" dirty="0">
              <a:latin typeface="+mn-lt"/>
              <a:cs typeface="+mn-cs"/>
            </a:endParaRPr>
          </a:p>
          <a:p>
            <a:pPr algn="ctr"/>
            <a:r>
              <a:rPr lang="ru-RU" sz="1600" i="1" dirty="0">
                <a:solidFill>
                  <a:srgbClr val="C00000"/>
                </a:solidFill>
                <a:latin typeface="+mn-lt"/>
                <a:cs typeface="+mn-cs"/>
              </a:rPr>
              <a:t>влечет наложение административного штрафа </a:t>
            </a:r>
            <a:r>
              <a:rPr lang="ru-RU" sz="1600" b="1" i="1" dirty="0">
                <a:solidFill>
                  <a:srgbClr val="C00000"/>
                </a:solidFill>
                <a:latin typeface="+mn-lt"/>
                <a:cs typeface="+mn-cs"/>
              </a:rPr>
              <a:t>на должностных лиц </a:t>
            </a:r>
            <a:r>
              <a:rPr lang="ru-RU" sz="1600" i="1" dirty="0">
                <a:solidFill>
                  <a:srgbClr val="C00000"/>
                </a:solidFill>
                <a:latin typeface="+mn-lt"/>
                <a:cs typeface="+mn-cs"/>
              </a:rPr>
              <a:t>в размере </a:t>
            </a:r>
          </a:p>
          <a:p>
            <a:pPr algn="ctr"/>
            <a:r>
              <a:rPr lang="ru-RU" sz="1600" i="1" dirty="0">
                <a:solidFill>
                  <a:srgbClr val="C00000"/>
                </a:solidFill>
                <a:latin typeface="+mn-lt"/>
                <a:cs typeface="+mn-cs"/>
              </a:rPr>
              <a:t>от </a:t>
            </a:r>
            <a:r>
              <a:rPr lang="ru-RU" sz="1600" b="1" i="1" dirty="0">
                <a:solidFill>
                  <a:srgbClr val="C00000"/>
                </a:solidFill>
                <a:latin typeface="+mn-lt"/>
                <a:cs typeface="+mn-cs"/>
              </a:rPr>
              <a:t>20 </a:t>
            </a:r>
            <a:r>
              <a:rPr lang="ru-RU" sz="1600" i="1" dirty="0">
                <a:solidFill>
                  <a:srgbClr val="C00000"/>
                </a:solidFill>
                <a:latin typeface="+mn-lt"/>
                <a:cs typeface="+mn-cs"/>
              </a:rPr>
              <a:t>тысяч до </a:t>
            </a:r>
            <a:r>
              <a:rPr lang="ru-RU" sz="1600" b="1" i="1" dirty="0">
                <a:solidFill>
                  <a:srgbClr val="C00000"/>
                </a:solidFill>
                <a:latin typeface="+mn-lt"/>
                <a:cs typeface="+mn-cs"/>
              </a:rPr>
              <a:t>5</a:t>
            </a:r>
            <a:r>
              <a:rPr lang="ru-RU" sz="1600" b="1" i="1" dirty="0" smtClean="0">
                <a:solidFill>
                  <a:srgbClr val="C00000"/>
                </a:solidFill>
                <a:latin typeface="+mn-lt"/>
                <a:cs typeface="+mn-cs"/>
              </a:rPr>
              <a:t>0</a:t>
            </a:r>
            <a:r>
              <a:rPr lang="ru-RU" sz="1600" i="1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1600" i="1" dirty="0">
                <a:solidFill>
                  <a:srgbClr val="C00000"/>
                </a:solidFill>
                <a:latin typeface="+mn-lt"/>
                <a:cs typeface="+mn-cs"/>
              </a:rPr>
              <a:t>тысяч рублей</a:t>
            </a:r>
            <a:r>
              <a:rPr lang="ru-RU" sz="1600" i="1" dirty="0" smtClean="0">
                <a:solidFill>
                  <a:srgbClr val="C00000"/>
                </a:solidFill>
                <a:latin typeface="+mn-lt"/>
                <a:cs typeface="+mn-cs"/>
              </a:rPr>
              <a:t>.</a:t>
            </a:r>
          </a:p>
          <a:p>
            <a:pPr algn="ctr"/>
            <a:endParaRPr lang="ru-RU" sz="1600" i="1" dirty="0" smtClean="0">
              <a:solidFill>
                <a:srgbClr val="C00000"/>
              </a:solidFill>
              <a:latin typeface="+mn-lt"/>
              <a:cs typeface="+mn-cs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C00000"/>
                </a:solidFill>
                <a:latin typeface="+mn-lt"/>
                <a:cs typeface="+mn-cs"/>
              </a:rPr>
              <a:t>ч.4 ст. 7.29.3 КоАП РФ </a:t>
            </a:r>
            <a:r>
              <a:rPr lang="ru-RU" sz="1600" dirty="0">
                <a:solidFill>
                  <a:schemeClr val="accent6"/>
                </a:solidFill>
                <a:latin typeface="+mn-lt"/>
                <a:cs typeface="+mn-cs"/>
              </a:rPr>
              <a:t>- Нарушение срока утверждения плана-графика закупок (вносимых в этот план изменений) или срока размещения плана-графика закупок (вносимых в этот план изменений) в единой информационной системе в сфере закупок –</a:t>
            </a:r>
          </a:p>
          <a:p>
            <a:pPr algn="ctr"/>
            <a:r>
              <a:rPr lang="ru-RU" sz="1600" i="1" dirty="0">
                <a:solidFill>
                  <a:srgbClr val="C00000"/>
                </a:solidFill>
                <a:latin typeface="+mn-lt"/>
                <a:cs typeface="+mn-cs"/>
              </a:rPr>
              <a:t>влечет наложение административного штрафа на </a:t>
            </a:r>
            <a:r>
              <a:rPr lang="ru-RU" sz="1600" b="1" i="1" dirty="0">
                <a:solidFill>
                  <a:srgbClr val="C00000"/>
                </a:solidFill>
                <a:latin typeface="+mn-lt"/>
                <a:cs typeface="+mn-cs"/>
              </a:rPr>
              <a:t>должностных лиц </a:t>
            </a:r>
            <a:r>
              <a:rPr lang="ru-RU" sz="1600" i="1" dirty="0">
                <a:solidFill>
                  <a:srgbClr val="C00000"/>
                </a:solidFill>
                <a:latin typeface="+mn-lt"/>
                <a:cs typeface="+mn-cs"/>
              </a:rPr>
              <a:t>в размере </a:t>
            </a:r>
          </a:p>
          <a:p>
            <a:pPr algn="ctr"/>
            <a:r>
              <a:rPr lang="ru-RU" sz="1600" i="1" dirty="0">
                <a:solidFill>
                  <a:srgbClr val="C00000"/>
                </a:solidFill>
                <a:latin typeface="+mn-lt"/>
                <a:cs typeface="+mn-cs"/>
              </a:rPr>
              <a:t>от </a:t>
            </a:r>
            <a:r>
              <a:rPr lang="ru-RU" sz="1600" b="1" i="1" dirty="0">
                <a:solidFill>
                  <a:srgbClr val="C00000"/>
                </a:solidFill>
                <a:latin typeface="+mn-lt"/>
                <a:cs typeface="+mn-cs"/>
              </a:rPr>
              <a:t>5 </a:t>
            </a:r>
            <a:r>
              <a:rPr lang="ru-RU" sz="1600" i="1" dirty="0">
                <a:solidFill>
                  <a:srgbClr val="C00000"/>
                </a:solidFill>
                <a:latin typeface="+mn-lt"/>
                <a:cs typeface="+mn-cs"/>
              </a:rPr>
              <a:t>тысяч до </a:t>
            </a:r>
            <a:r>
              <a:rPr lang="ru-RU" sz="1600" b="1" i="1" dirty="0">
                <a:solidFill>
                  <a:srgbClr val="C00000"/>
                </a:solidFill>
                <a:latin typeface="+mn-lt"/>
                <a:cs typeface="+mn-cs"/>
              </a:rPr>
              <a:t>30 </a:t>
            </a:r>
            <a:r>
              <a:rPr lang="ru-RU" sz="1600" i="1" dirty="0">
                <a:solidFill>
                  <a:srgbClr val="C00000"/>
                </a:solidFill>
                <a:latin typeface="+mn-lt"/>
                <a:cs typeface="+mn-cs"/>
              </a:rPr>
              <a:t>тысяч рублей.</a:t>
            </a:r>
          </a:p>
          <a:p>
            <a:pPr algn="ctr"/>
            <a:endParaRPr lang="ru-RU" sz="1600" i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8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/>
        </p:nvSpPr>
        <p:spPr>
          <a:xfrm>
            <a:off x="1616196" y="190868"/>
            <a:ext cx="10401718" cy="1018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ПРОТОКОЛ РАБОЧЕГО СОВЕЩАНИЯ В РЕЖИМЕ ВКС ОТ 30.07.2021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по вопросу формирования плана-графика закупок на 2022 год 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charset="0"/>
              <a:cs typeface="Gotham Pro" panose="02000503040000020004" charset="0"/>
            </a:endParaRP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и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плановый период 2023-2024 годов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charset="0"/>
              <a:cs typeface="Gotham Pro" panose="0200050304000002000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9995" y="1475171"/>
            <a:ext cx="10438647" cy="4121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Поручения Заказчикам Липецкой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области по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итогам рабочего совещания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: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285750" lvl="0" indent="-28575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  <a:cs typeface="+mn-cs"/>
              </a:rPr>
              <a:t>при </a:t>
            </a:r>
            <a:r>
              <a:rPr lang="ru-RU" dirty="0">
                <a:latin typeface="+mn-lt"/>
                <a:cs typeface="+mn-cs"/>
              </a:rPr>
              <a:t>формировании плана-графика закупок учесть, что количество строк должно соответствовать количеству планируемых в </a:t>
            </a:r>
            <a:r>
              <a:rPr lang="ru-RU" dirty="0" smtClean="0">
                <a:latin typeface="+mn-lt"/>
                <a:cs typeface="+mn-cs"/>
              </a:rPr>
              <a:t>году </a:t>
            </a:r>
            <a:r>
              <a:rPr lang="ru-RU" dirty="0">
                <a:latin typeface="+mn-lt"/>
                <a:cs typeface="+mn-cs"/>
              </a:rPr>
              <a:t>закупок (за исключением закупок по пунктам 4 и 5 части 1 статьи 93 Закона №44-ФЗ);</a:t>
            </a:r>
          </a:p>
          <a:p>
            <a:pPr marL="285750" lvl="0" indent="-28575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+mn-lt"/>
                <a:cs typeface="+mn-cs"/>
              </a:rPr>
              <a:t>обеспечить включение в план-график закупок, осуществляемых в рамках национальных проектов, государственных программ, с обязательной их идентификацией;</a:t>
            </a:r>
          </a:p>
          <a:p>
            <a:pPr marL="285750" lvl="0" indent="-28575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+mn-lt"/>
                <a:cs typeface="+mn-cs"/>
              </a:rPr>
              <a:t>при осуществлении закупок в рамках реализации государственных программ в позиции плана-графика в наименование объекта закупки указывать наименование государственной программы;</a:t>
            </a:r>
          </a:p>
          <a:p>
            <a:pPr marL="285750" lvl="0" indent="-28575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+mn-lt"/>
                <a:cs typeface="+mn-cs"/>
              </a:rPr>
              <a:t>обеспечить размещение в ЕИС утвержденных планов-графиков закупок в срок до </a:t>
            </a:r>
            <a:r>
              <a:rPr lang="ru-RU" dirty="0" smtClean="0">
                <a:latin typeface="+mn-lt"/>
                <a:cs typeface="+mn-cs"/>
              </a:rPr>
              <a:t>31.12.2021;</a:t>
            </a:r>
            <a:endParaRPr lang="ru-RU" dirty="0" smtClean="0">
              <a:latin typeface="+mn-lt"/>
              <a:cs typeface="+mn-cs"/>
            </a:endParaRPr>
          </a:p>
          <a:p>
            <a:pPr marL="285750" lvl="0" indent="-28575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  <a:cs typeface="+mn-cs"/>
              </a:rPr>
              <a:t>в </a:t>
            </a:r>
            <a:r>
              <a:rPr lang="ru-RU" dirty="0">
                <a:latin typeface="+mn-lt"/>
                <a:cs typeface="+mn-cs"/>
              </a:rPr>
              <a:t>срок до 10.12.2021 сформировать и направить в управление финансов план централизованных закупок на 2022 год.   </a:t>
            </a:r>
          </a:p>
          <a:p>
            <a:endParaRPr lang="ru-RU" sz="16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3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213163" y="1259069"/>
            <a:ext cx="10946508" cy="72490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perspectiveLeft" fov="900000" zoom="91000">
              <a:rot lat="0" lon="0" rev="0"/>
            </a:camera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4" name="TextBox 3"/>
          <p:cNvSpPr txBox="1"/>
          <p:nvPr/>
        </p:nvSpPr>
        <p:spPr>
          <a:xfrm>
            <a:off x="1715676" y="135833"/>
            <a:ext cx="1044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ПРАВОВЫЕ ОСНОВАНИЯ ДЛЯ ПЛАНИРОВАНИЯ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ЗАКУПОЧНОЙ ДЕЯТЕЛЬНОСТИ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В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РАМКАХ ФЕДЕРАЛЬНОГО ЗАКОНА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44-ФЗ НА 2022 ГОД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charset="0"/>
              <a:ea typeface="+mj-ea"/>
              <a:cs typeface="Gotham Pro" panose="0200050304000002000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13163" y="3762165"/>
            <a:ext cx="10946508" cy="72490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perspectiveLeft" fov="900000" zoom="91000">
              <a:rot lat="0" lon="0" rev="0"/>
            </a:camera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2" name="Прямоугольник 31"/>
          <p:cNvSpPr/>
          <p:nvPr/>
        </p:nvSpPr>
        <p:spPr>
          <a:xfrm>
            <a:off x="1713817" y="4520606"/>
            <a:ext cx="988366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Планирование закупок осуществляется посредством формирования, утверждения и ведения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планов-графиков. Закупки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не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предусмотренные планами-графиками, не могут быть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осуществлены. (часть 1)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Планы-графики формируются на срок, соответствующий сроку действия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закона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субъекта Российской Федерации о бюджете субъекта Российской Федерации, законов субъекта Российской Федерации о бюджетах территориальных государственных внебюджетных фондов, муниципального правового акта представительного органа муниципального образования о местном бюджете.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(часть 5)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25765" y="3954112"/>
            <a:ext cx="902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Основные выдержки статьи 16 Федерального закона №44-ФЗ</a:t>
            </a:r>
            <a:endParaRPr lang="ru-RU" b="1" dirty="0">
              <a:solidFill>
                <a:schemeClr val="bg1"/>
              </a:solidFill>
              <a:latin typeface="Gotham Pro" panose="02000503040000020004" charset="0"/>
              <a:ea typeface="+mj-ea"/>
              <a:cs typeface="Gotham Pro" panose="0200050304000002000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34186" y="1973506"/>
            <a:ext cx="996329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Статья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16 «Планирование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закупок» Федерального закона №44-ФЗ;</a:t>
            </a:r>
          </a:p>
          <a:p>
            <a:pPr marL="36000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Положение о порядке формирования, утверждения планов-графиков закупок, внесения изменений в такие планы-графики, размещения планов-графиков закупок в единой информационной системе в сфере закупок, на официальном сайте такой системы в информационно-телекоммуникационной сети "Интернет", об особенностях включения информации в такие планы-графики и планирования закупок заказчиком, осуществляющим деятельность на территории иностранного государства, а также о требованиях к форме планов-графиков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закупок, утвержденное постановлением Правительства №1279 от 30.09.2019.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5765" y="1293635"/>
            <a:ext cx="902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Нормативно-правовое регулирование процесса планирования государственных и муниципальных закупок</a:t>
            </a:r>
          </a:p>
        </p:txBody>
      </p:sp>
    </p:spTree>
    <p:extLst>
      <p:ext uri="{BB962C8B-B14F-4D97-AF65-F5344CB8AC3E}">
        <p14:creationId xmlns:p14="http://schemas.microsoft.com/office/powerpoint/2010/main" val="5929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/>
        </p:nvSpPr>
        <p:spPr>
          <a:xfrm>
            <a:off x="1524757" y="116054"/>
            <a:ext cx="10401718" cy="665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ПРОТОКОЛ ОНЛАЙН ВЕБИНАРА ОТ 17.12.2021</a:t>
            </a:r>
          </a:p>
          <a:p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«Оптимизация закупок подрядных работ для нужд Липецкой области»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9259" y="781397"/>
            <a:ext cx="11627216" cy="599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+mn-lt"/>
                <a:cs typeface="+mn-cs"/>
              </a:rPr>
              <a:t>Поручения по итогам онлайн </a:t>
            </a:r>
            <a:r>
              <a:rPr lang="ru-RU" sz="2000" b="1" dirty="0" err="1">
                <a:solidFill>
                  <a:srgbClr val="C00000"/>
                </a:solidFill>
                <a:latin typeface="+mn-lt"/>
                <a:cs typeface="+mn-cs"/>
              </a:rPr>
              <a:t>вебинара</a:t>
            </a:r>
            <a:r>
              <a:rPr lang="ru-RU" sz="2000" b="1" dirty="0">
                <a:solidFill>
                  <a:srgbClr val="C00000"/>
                </a:solidFill>
                <a:latin typeface="+mn-lt"/>
                <a:cs typeface="+mn-cs"/>
              </a:rPr>
              <a:t>:</a:t>
            </a:r>
          </a:p>
          <a:p>
            <a:pPr lvl="0" algn="just">
              <a:spcBef>
                <a:spcPts val="1100"/>
              </a:spcBef>
              <a:spcAft>
                <a:spcPts val="0"/>
              </a:spcAft>
            </a:pPr>
            <a:r>
              <a:rPr lang="ru-RU" b="1" dirty="0">
                <a:latin typeface="+mn-lt"/>
                <a:cs typeface="+mn-cs"/>
              </a:rPr>
              <a:t>1. Главным распорядителям бюджетных средств </a:t>
            </a:r>
            <a:r>
              <a:rPr lang="ru-RU" sz="1600" dirty="0">
                <a:latin typeface="+mn-lt"/>
                <a:cs typeface="+mn-cs"/>
              </a:rPr>
              <a:t>обеспечить в срок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не позднее 30.12.2021 </a:t>
            </a:r>
            <a:r>
              <a:rPr lang="ru-RU" sz="1600" dirty="0">
                <a:latin typeface="+mn-lt"/>
                <a:cs typeface="+mn-cs"/>
              </a:rPr>
              <a:t>утверждение и размещение в Единой информационной системе в сфере закупок подведомственными учреждениями планов-графиков закупок на 2022 год и плановый </a:t>
            </a:r>
            <a:r>
              <a:rPr lang="ru-RU" sz="1600" dirty="0" smtClean="0">
                <a:latin typeface="+mn-lt"/>
                <a:cs typeface="+mn-cs"/>
              </a:rPr>
              <a:t>период 2023 </a:t>
            </a:r>
            <a:r>
              <a:rPr lang="ru-RU" sz="1600" dirty="0">
                <a:latin typeface="+mn-lt"/>
                <a:cs typeface="+mn-cs"/>
              </a:rPr>
              <a:t>- 2024 </a:t>
            </a:r>
            <a:r>
              <a:rPr lang="ru-RU" sz="1600" dirty="0" smtClean="0">
                <a:latin typeface="+mn-lt"/>
                <a:cs typeface="+mn-cs"/>
              </a:rPr>
              <a:t>годов </a:t>
            </a:r>
            <a:r>
              <a:rPr lang="ru-RU" sz="1600" u="sng" dirty="0" smtClean="0">
                <a:latin typeface="+mn-lt"/>
                <a:cs typeface="+mn-cs"/>
              </a:rPr>
              <a:t>с </a:t>
            </a:r>
            <a:r>
              <a:rPr lang="ru-RU" sz="1600" u="sng" dirty="0">
                <a:latin typeface="+mn-lt"/>
                <a:cs typeface="+mn-cs"/>
              </a:rPr>
              <a:t>детальной разбивкой по национальным проектам и государственным программам.</a:t>
            </a:r>
          </a:p>
          <a:p>
            <a:pPr lvl="0" algn="just">
              <a:spcBef>
                <a:spcPts val="1100"/>
              </a:spcBef>
              <a:spcAft>
                <a:spcPts val="0"/>
              </a:spcAft>
            </a:pPr>
            <a:r>
              <a:rPr lang="ru-RU" b="1" dirty="0" smtClean="0">
                <a:latin typeface="+mn-lt"/>
                <a:cs typeface="+mn-cs"/>
              </a:rPr>
              <a:t>2</a:t>
            </a:r>
            <a:r>
              <a:rPr lang="ru-RU" b="1" dirty="0">
                <a:latin typeface="+mn-lt"/>
                <a:cs typeface="+mn-cs"/>
              </a:rPr>
              <a:t>. Заказчикам Липецкой области:</a:t>
            </a:r>
          </a:p>
          <a:p>
            <a:pPr lvl="0" algn="just">
              <a:spcBef>
                <a:spcPts val="1100"/>
              </a:spcBef>
              <a:spcAft>
                <a:spcPts val="0"/>
              </a:spcAft>
            </a:pPr>
            <a:r>
              <a:rPr lang="ru-RU" sz="1600" i="1" u="sng" dirty="0">
                <a:latin typeface="+mn-lt"/>
                <a:cs typeface="+mn-cs"/>
              </a:rPr>
              <a:t>2.1. При осуществлении закупок в рамках национальных проектов и государственных программ в 2022 году в случае, если начальная (максимальная) цена контракта составляет менее 3 </a:t>
            </a:r>
            <a:r>
              <a:rPr lang="ru-RU" sz="1600" i="1" u="sng" dirty="0" err="1">
                <a:latin typeface="+mn-lt"/>
                <a:cs typeface="+mn-cs"/>
              </a:rPr>
              <a:t>млн.рублей</a:t>
            </a:r>
            <a:r>
              <a:rPr lang="ru-RU" sz="1600" i="1" u="sng" dirty="0">
                <a:latin typeface="+mn-lt"/>
                <a:cs typeface="+mn-cs"/>
              </a:rPr>
              <a:t> обеспечить:</a:t>
            </a:r>
          </a:p>
          <a:p>
            <a:pPr lvl="0" algn="just">
              <a:spcBef>
                <a:spcPts val="1100"/>
              </a:spcBef>
              <a:spcAft>
                <a:spcPts val="0"/>
              </a:spcAft>
            </a:pPr>
            <a:r>
              <a:rPr lang="ru-RU" sz="1600" dirty="0">
                <a:latin typeface="+mn-lt"/>
                <a:cs typeface="+mn-cs"/>
              </a:rPr>
              <a:t>- в срок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не позднее 10.01.2022г. </a:t>
            </a:r>
            <a:r>
              <a:rPr lang="ru-RU" sz="1600" dirty="0">
                <a:latin typeface="+mn-lt"/>
                <a:cs typeface="+mn-cs"/>
              </a:rPr>
              <a:t>размещение извещений об осуществлении закупок услуг на разработку проектно-сметной документации, работ по строительству (реконструкции) социальных объектов (помещений, сооружений) при наличии проектно-сметной документации;</a:t>
            </a:r>
          </a:p>
          <a:p>
            <a:pPr lvl="0" algn="just">
              <a:spcBef>
                <a:spcPts val="1100"/>
              </a:spcBef>
              <a:spcAft>
                <a:spcPts val="0"/>
              </a:spcAft>
            </a:pPr>
            <a:r>
              <a:rPr lang="ru-RU" sz="1600" dirty="0">
                <a:latin typeface="+mn-lt"/>
                <a:cs typeface="+mn-cs"/>
              </a:rPr>
              <a:t>- в срок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не позднее 01.04.2022г. </a:t>
            </a:r>
            <a:r>
              <a:rPr lang="ru-RU" sz="1600" dirty="0">
                <a:latin typeface="+mn-lt"/>
                <a:cs typeface="+mn-cs"/>
              </a:rPr>
              <a:t>размещение извещений об осуществлении закупок работ по строительству (реконструкции) социальных объектов (помещений, сооружений) при отсутствии проектно-сметной документации.</a:t>
            </a:r>
          </a:p>
          <a:p>
            <a:pPr lvl="0" algn="just">
              <a:spcBef>
                <a:spcPts val="1100"/>
              </a:spcBef>
              <a:spcAft>
                <a:spcPts val="0"/>
              </a:spcAft>
            </a:pPr>
            <a:r>
              <a:rPr lang="ru-RU" sz="1600" i="1" u="sng" dirty="0">
                <a:latin typeface="+mn-lt"/>
                <a:cs typeface="+mn-cs"/>
              </a:rPr>
              <a:t>2.2. При осуществлении закупок в рамках национальных проектов и государственных программ в 2022 году в случае, если начальная (максимальная) цена контракта составляет 3 и выше </a:t>
            </a:r>
            <a:r>
              <a:rPr lang="ru-RU" sz="1600" i="1" u="sng" dirty="0" err="1">
                <a:latin typeface="+mn-lt"/>
                <a:cs typeface="+mn-cs"/>
              </a:rPr>
              <a:t>млн.рублей</a:t>
            </a:r>
            <a:r>
              <a:rPr lang="ru-RU" sz="1600" i="1" u="sng" dirty="0">
                <a:latin typeface="+mn-lt"/>
                <a:cs typeface="+mn-cs"/>
              </a:rPr>
              <a:t> обеспечить направление в ОКУ «Управление по размещению госзаказа Липецкой области</a:t>
            </a:r>
            <a:r>
              <a:rPr lang="ru-RU" sz="1600" i="1" u="sng" dirty="0" smtClean="0">
                <a:latin typeface="+mn-lt"/>
                <a:cs typeface="+mn-cs"/>
              </a:rPr>
              <a:t>»:</a:t>
            </a:r>
            <a:endParaRPr lang="ru-RU" sz="1600" i="1" u="sng" dirty="0">
              <a:latin typeface="+mn-lt"/>
              <a:cs typeface="+mn-cs"/>
            </a:endParaRPr>
          </a:p>
          <a:p>
            <a:pPr lvl="0" algn="just">
              <a:spcBef>
                <a:spcPts val="1100"/>
              </a:spcBef>
              <a:spcAft>
                <a:spcPts val="0"/>
              </a:spcAft>
            </a:pPr>
            <a:r>
              <a:rPr lang="ru-RU" sz="1600" dirty="0">
                <a:latin typeface="+mn-lt"/>
                <a:cs typeface="+mn-cs"/>
              </a:rPr>
              <a:t>-  в срок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не позднее 10.01.2022г. </a:t>
            </a:r>
            <a:r>
              <a:rPr lang="ru-RU" sz="1600" dirty="0">
                <a:latin typeface="+mn-lt"/>
                <a:cs typeface="+mn-cs"/>
              </a:rPr>
              <a:t>заявки на закупку работ по строительству (реконструкции) социальных объектов (помещений, сооружений) при наличии проектно-сметной документации;</a:t>
            </a:r>
          </a:p>
          <a:p>
            <a:pPr lvl="0" algn="just">
              <a:spcBef>
                <a:spcPts val="1100"/>
              </a:spcBef>
              <a:spcAft>
                <a:spcPts val="0"/>
              </a:spcAft>
            </a:pPr>
            <a:r>
              <a:rPr lang="ru-RU" sz="1600" dirty="0" smtClean="0">
                <a:latin typeface="+mn-lt"/>
                <a:cs typeface="+mn-cs"/>
              </a:rPr>
              <a:t>- в срок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не позднее 01.04.2022г. </a:t>
            </a:r>
            <a:r>
              <a:rPr lang="ru-RU" sz="1600" dirty="0" smtClean="0">
                <a:latin typeface="+mn-lt"/>
                <a:cs typeface="+mn-cs"/>
              </a:rPr>
              <a:t>заявки на закупку работ по строительству (реконструкции) социальных объектов (помещений, сооружений) при отсутствии проектно-сметной документации.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28615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/>
        </p:nvSpPr>
        <p:spPr>
          <a:xfrm>
            <a:off x="1795962" y="-22301"/>
            <a:ext cx="9144000" cy="91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ПРОЦЕСС ФОРМИРОВАНИЯ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ПРОЕКТОВ ПЛАНОВ-ГРАФИКОВ</a:t>
            </a:r>
          </a:p>
        </p:txBody>
      </p:sp>
      <p:sp>
        <p:nvSpPr>
          <p:cNvPr id="30" name="Rectangle 18"/>
          <p:cNvSpPr/>
          <p:nvPr/>
        </p:nvSpPr>
        <p:spPr>
          <a:xfrm>
            <a:off x="235430" y="5306486"/>
            <a:ext cx="257175" cy="2587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Freeform 64"/>
          <p:cNvSpPr>
            <a:spLocks/>
          </p:cNvSpPr>
          <p:nvPr/>
        </p:nvSpPr>
        <p:spPr bwMode="auto">
          <a:xfrm>
            <a:off x="238725" y="5274738"/>
            <a:ext cx="323850" cy="268287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9" name="Rectangle 82"/>
          <p:cNvSpPr/>
          <p:nvPr/>
        </p:nvSpPr>
        <p:spPr>
          <a:xfrm>
            <a:off x="763066" y="1039020"/>
            <a:ext cx="7622787" cy="56630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государственные заказчики, действующие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от имени субъекта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РФ,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или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муниципальные заказчики</a:t>
            </a:r>
            <a:endParaRPr lang="ru-RU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5" name="Rectangle 20"/>
          <p:cNvSpPr/>
          <p:nvPr/>
        </p:nvSpPr>
        <p:spPr>
          <a:xfrm>
            <a:off x="285415" y="1039020"/>
            <a:ext cx="257175" cy="2587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Freeform 64"/>
          <p:cNvSpPr>
            <a:spLocks/>
          </p:cNvSpPr>
          <p:nvPr/>
        </p:nvSpPr>
        <p:spPr bwMode="auto">
          <a:xfrm>
            <a:off x="285415" y="1001231"/>
            <a:ext cx="323850" cy="266700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Rectangle 82"/>
          <p:cNvSpPr/>
          <p:nvPr/>
        </p:nvSpPr>
        <p:spPr>
          <a:xfrm>
            <a:off x="762474" y="3511994"/>
            <a:ext cx="7740478" cy="8032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заказчики, являющиеся бюджетными учреждениями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субъекта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РФ или муниципальные бюджетные учреждения,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за исключением закупок, осуществляемых в соответствии с частями 2 и 6 статьи 15 Федерального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закона №44-ФЗ</a:t>
            </a:r>
            <a:endParaRPr lang="ru-RU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8" name="Rectangle 20"/>
          <p:cNvSpPr/>
          <p:nvPr/>
        </p:nvSpPr>
        <p:spPr>
          <a:xfrm>
            <a:off x="235430" y="3521892"/>
            <a:ext cx="257175" cy="2587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Freeform 64"/>
          <p:cNvSpPr>
            <a:spLocks/>
          </p:cNvSpPr>
          <p:nvPr/>
        </p:nvSpPr>
        <p:spPr bwMode="auto">
          <a:xfrm>
            <a:off x="235430" y="3482206"/>
            <a:ext cx="323850" cy="266700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" name="Rectangle 82"/>
          <p:cNvSpPr/>
          <p:nvPr/>
        </p:nvSpPr>
        <p:spPr>
          <a:xfrm>
            <a:off x="702819" y="5222057"/>
            <a:ext cx="7683034" cy="56630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автономные учреждения, созданные субъектом РФ или муниципальные образования, в случае осуществления закупок в соответствии с частью 4 статьи 15 Федерального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закона №44-ФЗ</a:t>
            </a:r>
            <a:endParaRPr lang="ru-RU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8" name="Rectangle 82"/>
          <p:cNvSpPr/>
          <p:nvPr/>
        </p:nvSpPr>
        <p:spPr>
          <a:xfrm>
            <a:off x="717420" y="1661973"/>
            <a:ext cx="7732109" cy="12772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бюджетные, автономные учреждения, созданные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субъектом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РФ или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муниципальным образованием, государственным унитарным предприятием субъекта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РФ или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муниципальным унитарным предприятием, иными юридическими лицами в случае передачи такому учреждению, унитарному предприятию либо юридическому лицу в соответствии с Бюджетным кодексом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РФ полномочий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государственного, муниципального заказчика</a:t>
            </a:r>
          </a:p>
        </p:txBody>
      </p:sp>
      <p:sp>
        <p:nvSpPr>
          <p:cNvPr id="50" name="Rectangle 20"/>
          <p:cNvSpPr/>
          <p:nvPr/>
        </p:nvSpPr>
        <p:spPr>
          <a:xfrm>
            <a:off x="285415" y="1676351"/>
            <a:ext cx="257175" cy="2587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Freeform 64"/>
          <p:cNvSpPr>
            <a:spLocks/>
          </p:cNvSpPr>
          <p:nvPr/>
        </p:nvSpPr>
        <p:spPr bwMode="auto">
          <a:xfrm>
            <a:off x="309226" y="1676351"/>
            <a:ext cx="323850" cy="266700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62729" y="1065601"/>
            <a:ext cx="3361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70C0"/>
                </a:solidFill>
                <a:latin typeface="+mn-lt"/>
                <a:cs typeface="+mn-cs"/>
              </a:rPr>
              <a:t>проекты </a:t>
            </a:r>
            <a:r>
              <a:rPr lang="ru-RU" sz="1200" b="1" dirty="0">
                <a:solidFill>
                  <a:srgbClr val="0070C0"/>
                </a:solidFill>
                <a:latin typeface="+mn-lt"/>
                <a:cs typeface="+mn-cs"/>
              </a:rPr>
              <a:t>планов-графиков заказчиков, </a:t>
            </a:r>
            <a:r>
              <a:rPr lang="ru-RU" sz="1200" b="1" dirty="0" smtClean="0">
                <a:solidFill>
                  <a:srgbClr val="0070C0"/>
                </a:solidFill>
                <a:latin typeface="+mn-lt"/>
                <a:cs typeface="+mn-cs"/>
              </a:rPr>
              <a:t>формируются </a:t>
            </a:r>
            <a:r>
              <a:rPr lang="ru-RU" sz="1200" b="1" dirty="0">
                <a:solidFill>
                  <a:srgbClr val="0070C0"/>
                </a:solidFill>
                <a:latin typeface="+mn-lt"/>
                <a:cs typeface="+mn-cs"/>
              </a:rPr>
              <a:t>на основании обоснований (расчетов) плановых сметных показателей, формируемых при составлении проекта бюджетной сметы таких заказчиков как получателей бюджетных средств в соответствии с Бюджетным кодексом </a:t>
            </a:r>
            <a:r>
              <a:rPr lang="ru-RU" sz="1200" b="1" dirty="0" smtClean="0">
                <a:solidFill>
                  <a:srgbClr val="0070C0"/>
                </a:solidFill>
                <a:latin typeface="+mn-lt"/>
                <a:cs typeface="+mn-cs"/>
              </a:rPr>
              <a:t>РФ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+mn-lt"/>
                <a:cs typeface="+mn-cs"/>
              </a:rPr>
              <a:t>(п. 9 ПП №1279)</a:t>
            </a:r>
            <a:endParaRPr lang="ru-RU" sz="12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562730" y="4635406"/>
            <a:ext cx="33610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п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роекты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планов-графиков лиц,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формируются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на основании принятого в установленном в соответствии с бюджетным законодательством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РФ порядке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решения (согласованного в установленном порядке проекта такого решения) о предоставлении средств из бюджетов бюджетной системы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РФ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на осуществление капитальных вложений в объекты государственной, муниципальной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собственности</a:t>
            </a:r>
          </a:p>
          <a:p>
            <a:pPr algn="ctr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(п.11 ПП №1279)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533873" y="2895447"/>
            <a:ext cx="3361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проекты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планов-графиков заказчиков,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формируются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на основании обоснований (расчетов) плановых показателей выплат, формируемых при составлении проектов планов финансово-хозяйственной деятельности таких заказчиков в соответствии с Федеральным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законом «О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некоммерческих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организациях» 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(п.10 ПП №1279)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933941" y="6966807"/>
            <a:ext cx="266420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8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/>
        </p:nvSpPr>
        <p:spPr>
          <a:xfrm>
            <a:off x="1750694" y="-31047"/>
            <a:ext cx="9144000" cy="91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ПРОЦЕСС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УТВЕРЖДЕНИЯ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ПЛАНА-ГРАФИКА</a:t>
            </a:r>
          </a:p>
        </p:txBody>
      </p:sp>
      <p:sp>
        <p:nvSpPr>
          <p:cNvPr id="59" name="Rectangle 82"/>
          <p:cNvSpPr/>
          <p:nvPr/>
        </p:nvSpPr>
        <p:spPr>
          <a:xfrm>
            <a:off x="736156" y="1389283"/>
            <a:ext cx="7622787" cy="56630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государственные заказчики, действующие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от имени субъекта Российской Федерации, или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муниципальные заказчики</a:t>
            </a:r>
            <a:endParaRPr lang="ru-RU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5" name="Rectangle 20"/>
          <p:cNvSpPr/>
          <p:nvPr/>
        </p:nvSpPr>
        <p:spPr>
          <a:xfrm>
            <a:off x="281473" y="1379194"/>
            <a:ext cx="257175" cy="2587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Freeform 64"/>
          <p:cNvSpPr>
            <a:spLocks/>
          </p:cNvSpPr>
          <p:nvPr/>
        </p:nvSpPr>
        <p:spPr bwMode="auto">
          <a:xfrm>
            <a:off x="298739" y="1371256"/>
            <a:ext cx="323850" cy="266700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Rectangle 82"/>
          <p:cNvSpPr/>
          <p:nvPr/>
        </p:nvSpPr>
        <p:spPr>
          <a:xfrm>
            <a:off x="736156" y="2296132"/>
            <a:ext cx="7666621" cy="80329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заказчики, являющиеся бюджетными учреждениями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субъекта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РФ или муниципальные бюджетные учреждения,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за исключением закупок, осуществляемых в соответствии с частями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                     2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и 6 статьи 15 Федерального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закона №44-ФЗ</a:t>
            </a:r>
            <a:endParaRPr lang="ru-RU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8" name="Rectangle 20"/>
          <p:cNvSpPr/>
          <p:nvPr/>
        </p:nvSpPr>
        <p:spPr>
          <a:xfrm>
            <a:off x="250263" y="2493266"/>
            <a:ext cx="257175" cy="2587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Freeform 64"/>
          <p:cNvSpPr>
            <a:spLocks/>
          </p:cNvSpPr>
          <p:nvPr/>
        </p:nvSpPr>
        <p:spPr bwMode="auto">
          <a:xfrm>
            <a:off x="241168" y="2481286"/>
            <a:ext cx="323850" cy="266700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Rectangle 82"/>
          <p:cNvSpPr/>
          <p:nvPr/>
        </p:nvSpPr>
        <p:spPr>
          <a:xfrm>
            <a:off x="741204" y="3134566"/>
            <a:ext cx="7683034" cy="80329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заказчики, являющиеся государственными унитарными предприятиями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субъекта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РФ или муниципальными унитарными предприятиями,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за исключением закупок, осуществляемых в соответствии с частями 2.1 и 6 статьи 15 Федерального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закона №44-ФЗ</a:t>
            </a:r>
            <a:endParaRPr lang="ru-RU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1" name="Rectangle 20"/>
          <p:cNvSpPr/>
          <p:nvPr/>
        </p:nvSpPr>
        <p:spPr>
          <a:xfrm>
            <a:off x="241168" y="3224457"/>
            <a:ext cx="257175" cy="2587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Freeform 64"/>
          <p:cNvSpPr>
            <a:spLocks/>
          </p:cNvSpPr>
          <p:nvPr/>
        </p:nvSpPr>
        <p:spPr bwMode="auto">
          <a:xfrm>
            <a:off x="241612" y="3195646"/>
            <a:ext cx="323850" cy="266700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" name="Rectangle 82"/>
          <p:cNvSpPr/>
          <p:nvPr/>
        </p:nvSpPr>
        <p:spPr>
          <a:xfrm>
            <a:off x="741204" y="3981307"/>
            <a:ext cx="7683034" cy="56630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автономные учреждения, созданные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субъектом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РФ или муниципальные образования,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в случае осуществления закупок в соответствии с частью 4 статьи 15 Федерального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закона №44-ФЗ</a:t>
            </a:r>
            <a:endParaRPr lang="ru-RU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4" name="Rectangle 20"/>
          <p:cNvSpPr/>
          <p:nvPr/>
        </p:nvSpPr>
        <p:spPr>
          <a:xfrm>
            <a:off x="242452" y="3940536"/>
            <a:ext cx="290661" cy="2587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Freeform 64"/>
          <p:cNvSpPr>
            <a:spLocks/>
          </p:cNvSpPr>
          <p:nvPr/>
        </p:nvSpPr>
        <p:spPr bwMode="auto">
          <a:xfrm>
            <a:off x="243357" y="3920574"/>
            <a:ext cx="366017" cy="266700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8" name="Rectangle 82"/>
          <p:cNvSpPr/>
          <p:nvPr/>
        </p:nvSpPr>
        <p:spPr>
          <a:xfrm>
            <a:off x="722558" y="4644247"/>
            <a:ext cx="7732109" cy="12654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бюджетные, автономные учреждения, созданные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субъектом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РФ или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муниципальным образованием, государственным унитарным предприятием субъекта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РФ или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муниципальным унитарным предприятием, иными юридическими лицами в случае передачи такому учреждению, унитарному предприятию либо юридическому лицу в соответствии с Бюджетным кодексом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+mn-cs"/>
              </a:rPr>
              <a:t>РФ полномочий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государственного, муниципального заказчика</a:t>
            </a:r>
          </a:p>
        </p:txBody>
      </p:sp>
      <p:sp>
        <p:nvSpPr>
          <p:cNvPr id="50" name="Rectangle 20"/>
          <p:cNvSpPr/>
          <p:nvPr/>
        </p:nvSpPr>
        <p:spPr>
          <a:xfrm>
            <a:off x="241167" y="4757342"/>
            <a:ext cx="257175" cy="2587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Freeform 64"/>
          <p:cNvSpPr>
            <a:spLocks/>
          </p:cNvSpPr>
          <p:nvPr/>
        </p:nvSpPr>
        <p:spPr bwMode="auto">
          <a:xfrm>
            <a:off x="250263" y="4745318"/>
            <a:ext cx="323850" cy="266700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705273" y="659213"/>
            <a:ext cx="3111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План-график утверждается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 течение 10 рабочих дней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80266" y="1513577"/>
            <a:ext cx="3361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0070C0"/>
                </a:solidFill>
                <a:latin typeface="+mn-lt"/>
                <a:cs typeface="+mn-cs"/>
              </a:rPr>
              <a:t>со дня, следующего за днем доведения до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+mn-lt"/>
                <a:cs typeface="+mn-cs"/>
              </a:rPr>
              <a:t>соответствующего заказчика объема прав в денежном выражении на принятие и (или) исполнение обязательств в соответствии с бюджетным законодательством РФ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+mn-lt"/>
                <a:cs typeface="+mn-cs"/>
              </a:rPr>
              <a:t>(</a:t>
            </a:r>
            <a:r>
              <a:rPr lang="ru-RU" sz="1200" b="1" dirty="0" err="1">
                <a:solidFill>
                  <a:srgbClr val="0070C0"/>
                </a:solidFill>
                <a:latin typeface="+mn-lt"/>
                <a:cs typeface="+mn-cs"/>
              </a:rPr>
              <a:t>пп.а</a:t>
            </a:r>
            <a:r>
              <a:rPr lang="ru-RU" sz="1200" b="1" dirty="0">
                <a:solidFill>
                  <a:srgbClr val="0070C0"/>
                </a:solidFill>
                <a:latin typeface="+mn-lt"/>
                <a:cs typeface="+mn-cs"/>
              </a:rPr>
              <a:t> п.12 ПП №1279</a:t>
            </a:r>
            <a:r>
              <a:rPr lang="ru-RU" sz="1200" b="1" dirty="0" smtClean="0">
                <a:solidFill>
                  <a:srgbClr val="0070C0"/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504713" y="2923175"/>
            <a:ext cx="3361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со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дня, следующего за днем утверждения плана финансово-хозяйственной деятельности учреждения или плана (программы) финансово-хозяйственной деятельности унитарного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предприятия</a:t>
            </a:r>
          </a:p>
          <a:p>
            <a:pPr algn="ctr"/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(</a:t>
            </a:r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пп.б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п.12 ПП №1279)</a:t>
            </a:r>
          </a:p>
          <a:p>
            <a:pPr algn="ctr"/>
            <a:endParaRPr lang="ru-RU" sz="12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678883" y="4493306"/>
            <a:ext cx="3361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со дня, следующего за днем доведения объема прав в денежном выражении на принятие и (или) исполнение обязательств в соответствии с бюджетным законодательством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РФ на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соответствующий лицевой счет, предназначенный для учета операций по переданным полномочиям получателя бюджетных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средств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(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пп.в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п.12 ПП №1279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)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911558" y="6945659"/>
            <a:ext cx="266420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8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/>
        </p:nvSpPr>
        <p:spPr>
          <a:xfrm>
            <a:off x="1741640" y="293618"/>
            <a:ext cx="9144000" cy="351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ПРОЦЕСС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РАЗМЕЩЕНИЯ ПЛАНА-ГРАФИКА </a:t>
            </a:r>
          </a:p>
        </p:txBody>
      </p:sp>
      <p:sp>
        <p:nvSpPr>
          <p:cNvPr id="59" name="Rectangle 82"/>
          <p:cNvSpPr/>
          <p:nvPr/>
        </p:nvSpPr>
        <p:spPr>
          <a:xfrm>
            <a:off x="829129" y="999885"/>
            <a:ext cx="7622787" cy="554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государственные заказчики, действующие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от имени субъекта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РФ,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или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муниципальные заказчики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5" name="Rectangle 20"/>
          <p:cNvSpPr/>
          <p:nvPr/>
        </p:nvSpPr>
        <p:spPr>
          <a:xfrm>
            <a:off x="399638" y="1042103"/>
            <a:ext cx="257175" cy="2587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Freeform 64"/>
          <p:cNvSpPr>
            <a:spLocks/>
          </p:cNvSpPr>
          <p:nvPr/>
        </p:nvSpPr>
        <p:spPr bwMode="auto">
          <a:xfrm>
            <a:off x="423450" y="1004003"/>
            <a:ext cx="323850" cy="266700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Rectangle 82"/>
          <p:cNvSpPr/>
          <p:nvPr/>
        </p:nvSpPr>
        <p:spPr>
          <a:xfrm>
            <a:off x="812720" y="1464110"/>
            <a:ext cx="7740478" cy="80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заказчики, являющиеся бюджетными учреждениями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субъекта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РФ или муниципальные бюджетные учреждения,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за исключением закупок, осуществляемых в соответствии с частями 2 и 6 статьи 15 Федерального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закона №44-ФЗ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" name="Rectangle 20"/>
          <p:cNvSpPr/>
          <p:nvPr/>
        </p:nvSpPr>
        <p:spPr>
          <a:xfrm>
            <a:off x="390109" y="3160833"/>
            <a:ext cx="257175" cy="2587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Freeform 64"/>
          <p:cNvSpPr>
            <a:spLocks/>
          </p:cNvSpPr>
          <p:nvPr/>
        </p:nvSpPr>
        <p:spPr bwMode="auto">
          <a:xfrm>
            <a:off x="413921" y="3122733"/>
            <a:ext cx="323850" cy="266700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Rectangle 82"/>
          <p:cNvSpPr/>
          <p:nvPr/>
        </p:nvSpPr>
        <p:spPr>
          <a:xfrm>
            <a:off x="830334" y="2238012"/>
            <a:ext cx="7683034" cy="80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заказчики, являющиеся государственными унитарными предприятиями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субъекта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РФ или муниципальными унитарными предприятиями,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за исключением закупок, осуществляемых в соответствии с частями 2.1 и 6 статьи 15 Федерального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закона №44-ФЗ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Rectangle 20"/>
          <p:cNvSpPr/>
          <p:nvPr/>
        </p:nvSpPr>
        <p:spPr>
          <a:xfrm>
            <a:off x="393458" y="3810595"/>
            <a:ext cx="257175" cy="2587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Freeform 64"/>
          <p:cNvSpPr>
            <a:spLocks/>
          </p:cNvSpPr>
          <p:nvPr/>
        </p:nvSpPr>
        <p:spPr bwMode="auto">
          <a:xfrm>
            <a:off x="417270" y="3772495"/>
            <a:ext cx="323850" cy="266700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" name="Rectangle 82"/>
          <p:cNvSpPr/>
          <p:nvPr/>
        </p:nvSpPr>
        <p:spPr>
          <a:xfrm>
            <a:off x="843894" y="3086246"/>
            <a:ext cx="7683034" cy="56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автономные учреждения, созданные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субъектом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РФ или муниципальные образования,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в случае осуществления закупок в соответствии с частью 4 статьи 15 Федерального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закона №44-ФЗ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8" name="Rectangle 82"/>
          <p:cNvSpPr/>
          <p:nvPr/>
        </p:nvSpPr>
        <p:spPr>
          <a:xfrm>
            <a:off x="816904" y="3692156"/>
            <a:ext cx="773210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бюджетные, автономные учреждения, созданные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субъектом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РФ или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муниципальным образованием, государственным унитарным предприятием субъекта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РФ или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муниципальным унитарным предприятием, иными юридическими лицами в случае передачи такому учреждению, унитарному предприятию либо юридическому лицу в соответствии с Бюджетным кодексом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РФ полномочий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государственного, муниципального заказчика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719469" y="2196769"/>
            <a:ext cx="33610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Ф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ормируют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, утверждают и размещают планы-графики в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ЕИС посредством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информационного взаимодействия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 региональной информационной системой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в сфере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закупок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(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Web-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Торги-КС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)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6" name="Правая фигурная скобка 45"/>
          <p:cNvSpPr/>
          <p:nvPr/>
        </p:nvSpPr>
        <p:spPr>
          <a:xfrm>
            <a:off x="8439164" y="883115"/>
            <a:ext cx="293865" cy="4009566"/>
          </a:xfrm>
          <a:prstGeom prst="rightBrace">
            <a:avLst>
              <a:gd name="adj1" fmla="val 12638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Rectangle 86"/>
          <p:cNvSpPr/>
          <p:nvPr/>
        </p:nvSpPr>
        <p:spPr>
          <a:xfrm>
            <a:off x="61944" y="5130525"/>
            <a:ext cx="1199684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!!!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Размещение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плана-графика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ЕИС осуществляется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автоматически после осуществления контроля в порядке, установленном 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соответствии с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частью 6 статьи 99 Федерального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закона №44-ФЗ,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в случае соответствия контролируемой информации требованиям части 5 указанной статьи Федерального закона, а также форматно-логической проверки информации, содержащейся в плане-графике, на соответствие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ПП №1279. </a:t>
            </a:r>
          </a:p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Планы-графики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, размещаемые 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ЕИС,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должны быть подписаны усиленной квалифицированной электронной подписью лица, имеющего право действовать от имени заказчика.</a:t>
            </a:r>
          </a:p>
        </p:txBody>
      </p:sp>
      <p:sp>
        <p:nvSpPr>
          <p:cNvPr id="47" name="Rectangle 20"/>
          <p:cNvSpPr/>
          <p:nvPr/>
        </p:nvSpPr>
        <p:spPr>
          <a:xfrm>
            <a:off x="386467" y="1579638"/>
            <a:ext cx="257175" cy="2587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Freeform 64"/>
          <p:cNvSpPr>
            <a:spLocks/>
          </p:cNvSpPr>
          <p:nvPr/>
        </p:nvSpPr>
        <p:spPr bwMode="auto">
          <a:xfrm>
            <a:off x="410279" y="1541538"/>
            <a:ext cx="323850" cy="266700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7" name="Rectangle 20"/>
          <p:cNvSpPr/>
          <p:nvPr/>
        </p:nvSpPr>
        <p:spPr>
          <a:xfrm>
            <a:off x="386467" y="2377721"/>
            <a:ext cx="257175" cy="2587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Freeform 64"/>
          <p:cNvSpPr>
            <a:spLocks/>
          </p:cNvSpPr>
          <p:nvPr/>
        </p:nvSpPr>
        <p:spPr bwMode="auto">
          <a:xfrm>
            <a:off x="410279" y="2339621"/>
            <a:ext cx="323850" cy="266700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2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/>
        </p:nvSpPr>
        <p:spPr>
          <a:xfrm>
            <a:off x="1759747" y="223297"/>
            <a:ext cx="9144000" cy="43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ПРОЦЕСС ВНЕСЕНИЯ ИЗМЕНЕНИЙ В ПЛАН-ГРАФИК</a:t>
            </a:r>
          </a:p>
        </p:txBody>
      </p:sp>
      <p:sp>
        <p:nvSpPr>
          <p:cNvPr id="21" name="Rectangle 86"/>
          <p:cNvSpPr/>
          <p:nvPr/>
        </p:nvSpPr>
        <p:spPr>
          <a:xfrm>
            <a:off x="799296" y="2106834"/>
            <a:ext cx="780451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приведения их в соответствие в связи с изменением доведенного до заказчика объема прав в денежном выражении на принятие и (или) исполнение обязательств в соответствии с бюджетным законодательством </a:t>
            </a:r>
            <a:r>
              <a:rPr lang="ru-RU" sz="1000" b="1" dirty="0" smtClean="0">
                <a:latin typeface="+mn-lt"/>
                <a:cs typeface="+mn-cs"/>
              </a:rPr>
              <a:t>РФ, </a:t>
            </a:r>
            <a:r>
              <a:rPr lang="ru-RU" sz="1000" b="1" dirty="0">
                <a:latin typeface="+mn-lt"/>
                <a:cs typeface="+mn-cs"/>
              </a:rPr>
              <a:t>изменением показателей планов (программ) финансово-хозяйственной деятельности государственных, муниципальных учреждений, государственных, муниципальных унитарных предприятий, изменением соответствующих решений и (или) соглашений о предоставлении субсидий (п.2 ч.8 ст.16 Федерального закона №44-ФЗ);</a:t>
            </a:r>
          </a:p>
        </p:txBody>
      </p:sp>
      <p:sp>
        <p:nvSpPr>
          <p:cNvPr id="22" name="Rectangle 18"/>
          <p:cNvSpPr/>
          <p:nvPr/>
        </p:nvSpPr>
        <p:spPr>
          <a:xfrm>
            <a:off x="270239" y="3066620"/>
            <a:ext cx="257175" cy="2587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Freeform 64"/>
          <p:cNvSpPr>
            <a:spLocks/>
          </p:cNvSpPr>
          <p:nvPr/>
        </p:nvSpPr>
        <p:spPr bwMode="auto">
          <a:xfrm>
            <a:off x="294051" y="3030833"/>
            <a:ext cx="323850" cy="268287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Rectangle 20"/>
          <p:cNvSpPr/>
          <p:nvPr/>
        </p:nvSpPr>
        <p:spPr>
          <a:xfrm>
            <a:off x="277637" y="2431206"/>
            <a:ext cx="257175" cy="2587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Freeform 64"/>
          <p:cNvSpPr>
            <a:spLocks/>
          </p:cNvSpPr>
          <p:nvPr/>
        </p:nvSpPr>
        <p:spPr bwMode="auto">
          <a:xfrm>
            <a:off x="301448" y="2401043"/>
            <a:ext cx="323850" cy="266700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Rectangle 22"/>
          <p:cNvSpPr/>
          <p:nvPr/>
        </p:nvSpPr>
        <p:spPr>
          <a:xfrm>
            <a:off x="277636" y="1659112"/>
            <a:ext cx="257175" cy="2587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Freeform 64"/>
          <p:cNvSpPr>
            <a:spLocks/>
          </p:cNvSpPr>
          <p:nvPr/>
        </p:nvSpPr>
        <p:spPr bwMode="auto">
          <a:xfrm>
            <a:off x="301448" y="1621012"/>
            <a:ext cx="323850" cy="266700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Rectangle 78"/>
          <p:cNvSpPr/>
          <p:nvPr/>
        </p:nvSpPr>
        <p:spPr>
          <a:xfrm>
            <a:off x="787686" y="1356280"/>
            <a:ext cx="76868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приведения их в соответствие в связи с изменением установленных в соответствии со статьей 19 </a:t>
            </a:r>
            <a:r>
              <a:rPr lang="ru-RU" sz="1000" b="1" dirty="0" smtClean="0">
                <a:latin typeface="+mn-lt"/>
                <a:cs typeface="+mn-cs"/>
              </a:rPr>
              <a:t>Федерального закона №44-ФЗ </a:t>
            </a:r>
            <a:r>
              <a:rPr lang="ru-RU" sz="1000" b="1" dirty="0">
                <a:latin typeface="+mn-lt"/>
                <a:cs typeface="+mn-cs"/>
              </a:rPr>
              <a:t>требований к закупаемым заказчиками товарам, работам, услугам (в том числе предельной цены товаров, работ, услуг) и (или) нормативных затрат на обеспечение функций государственных органов, </a:t>
            </a:r>
            <a:r>
              <a:rPr lang="ru-RU" sz="1000" b="1" dirty="0" smtClean="0">
                <a:latin typeface="+mn-lt"/>
                <a:cs typeface="+mn-cs"/>
              </a:rPr>
              <a:t>муниципальных органов (п.1 ч.8 ст.16 Федерального закона №44-ФЗ);</a:t>
            </a:r>
            <a:endParaRPr lang="ru-RU" sz="1000" b="1" dirty="0">
              <a:latin typeface="+mn-lt"/>
              <a:cs typeface="+mn-cs"/>
            </a:endParaRPr>
          </a:p>
        </p:txBody>
      </p:sp>
      <p:sp>
        <p:nvSpPr>
          <p:cNvPr id="30" name="Rectangle 18"/>
          <p:cNvSpPr/>
          <p:nvPr/>
        </p:nvSpPr>
        <p:spPr>
          <a:xfrm>
            <a:off x="270239" y="3653779"/>
            <a:ext cx="257175" cy="2587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Freeform 64"/>
          <p:cNvSpPr>
            <a:spLocks/>
          </p:cNvSpPr>
          <p:nvPr/>
        </p:nvSpPr>
        <p:spPr bwMode="auto">
          <a:xfrm>
            <a:off x="294051" y="3614092"/>
            <a:ext cx="323850" cy="268287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9" name="Rectangle 82"/>
          <p:cNvSpPr/>
          <p:nvPr/>
        </p:nvSpPr>
        <p:spPr>
          <a:xfrm>
            <a:off x="787223" y="4722197"/>
            <a:ext cx="76227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исполнения предписания органов контроля, указанных в части 1 статьи 99 Федерального </a:t>
            </a:r>
            <a:r>
              <a:rPr lang="ru-RU" sz="1000" b="1" dirty="0" smtClean="0">
                <a:latin typeface="+mn-lt"/>
                <a:cs typeface="+mn-cs"/>
              </a:rPr>
              <a:t>закона №44-ФЗ;</a:t>
            </a:r>
            <a:endParaRPr lang="ru-RU" sz="1000" b="1" dirty="0">
              <a:latin typeface="+mn-lt"/>
              <a:cs typeface="+mn-cs"/>
            </a:endParaRPr>
          </a:p>
        </p:txBody>
      </p:sp>
      <p:sp>
        <p:nvSpPr>
          <p:cNvPr id="65" name="Rectangle 20"/>
          <p:cNvSpPr/>
          <p:nvPr/>
        </p:nvSpPr>
        <p:spPr>
          <a:xfrm>
            <a:off x="270239" y="4722197"/>
            <a:ext cx="257175" cy="2587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Freeform 64"/>
          <p:cNvSpPr>
            <a:spLocks/>
          </p:cNvSpPr>
          <p:nvPr/>
        </p:nvSpPr>
        <p:spPr bwMode="auto">
          <a:xfrm>
            <a:off x="294051" y="4684097"/>
            <a:ext cx="323850" cy="266700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" name="Rectangle 78"/>
          <p:cNvSpPr/>
          <p:nvPr/>
        </p:nvSpPr>
        <p:spPr>
          <a:xfrm>
            <a:off x="760861" y="4179678"/>
            <a:ext cx="42202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уточнения информации об объекте </a:t>
            </a:r>
            <a:r>
              <a:rPr lang="ru-RU" sz="1000" b="1" dirty="0" smtClean="0">
                <a:latin typeface="+mn-lt"/>
                <a:cs typeface="+mn-cs"/>
              </a:rPr>
              <a:t>закупки;</a:t>
            </a:r>
            <a:endParaRPr lang="ru-RU" sz="1000" b="1" dirty="0">
              <a:latin typeface="+mn-lt"/>
              <a:cs typeface="+mn-cs"/>
            </a:endParaRPr>
          </a:p>
        </p:txBody>
      </p:sp>
      <p:sp>
        <p:nvSpPr>
          <p:cNvPr id="33" name="Rectangle 78"/>
          <p:cNvSpPr/>
          <p:nvPr/>
        </p:nvSpPr>
        <p:spPr>
          <a:xfrm>
            <a:off x="760861" y="5270335"/>
            <a:ext cx="54596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признания определения поставщика (подрядчика, исполнителя) </a:t>
            </a:r>
            <a:r>
              <a:rPr lang="ru-RU" sz="1000" b="1" dirty="0" smtClean="0">
                <a:latin typeface="+mn-lt"/>
                <a:cs typeface="+mn-cs"/>
              </a:rPr>
              <a:t>несостоявшимся;</a:t>
            </a:r>
            <a:endParaRPr lang="ru-RU" sz="1000" b="1" dirty="0">
              <a:latin typeface="+mn-lt"/>
              <a:cs typeface="+mn-cs"/>
            </a:endParaRPr>
          </a:p>
        </p:txBody>
      </p:sp>
      <p:sp>
        <p:nvSpPr>
          <p:cNvPr id="34" name="Rectangle 18"/>
          <p:cNvSpPr/>
          <p:nvPr/>
        </p:nvSpPr>
        <p:spPr>
          <a:xfrm>
            <a:off x="270239" y="4174061"/>
            <a:ext cx="257175" cy="2587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Freeform 64"/>
          <p:cNvSpPr>
            <a:spLocks/>
          </p:cNvSpPr>
          <p:nvPr/>
        </p:nvSpPr>
        <p:spPr bwMode="auto">
          <a:xfrm>
            <a:off x="294051" y="4134374"/>
            <a:ext cx="323850" cy="268287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Rectangle 78"/>
          <p:cNvSpPr/>
          <p:nvPr/>
        </p:nvSpPr>
        <p:spPr>
          <a:xfrm>
            <a:off x="760861" y="3637372"/>
            <a:ext cx="72606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использования в соответствии с законодательством </a:t>
            </a:r>
            <a:r>
              <a:rPr lang="ru-RU" sz="1000" b="1" dirty="0" smtClean="0">
                <a:latin typeface="+mn-lt"/>
                <a:cs typeface="+mn-cs"/>
              </a:rPr>
              <a:t>РФ </a:t>
            </a:r>
            <a:r>
              <a:rPr lang="ru-RU" sz="1000" b="1" dirty="0">
                <a:latin typeface="+mn-lt"/>
                <a:cs typeface="+mn-cs"/>
              </a:rPr>
              <a:t>экономии, полученной при осуществлении закупки </a:t>
            </a:r>
            <a:endParaRPr lang="ru-RU" sz="1000" b="1" dirty="0" smtClean="0">
              <a:latin typeface="+mn-lt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+mn-lt"/>
                <a:cs typeface="+mn-cs"/>
              </a:rPr>
              <a:t>(п.4 </a:t>
            </a:r>
            <a:r>
              <a:rPr lang="ru-RU" sz="1000" b="1" dirty="0">
                <a:latin typeface="+mn-lt"/>
                <a:cs typeface="+mn-cs"/>
              </a:rPr>
              <a:t>ч.8 ст.16 Федерального закона №44-ФЗ</a:t>
            </a:r>
            <a:r>
              <a:rPr lang="ru-RU" sz="1000" b="1" dirty="0" smtClean="0">
                <a:latin typeface="+mn-lt"/>
                <a:cs typeface="+mn-cs"/>
              </a:rPr>
              <a:t>);</a:t>
            </a:r>
            <a:endParaRPr lang="ru-RU" sz="1000" b="1" dirty="0">
              <a:latin typeface="+mn-lt"/>
              <a:cs typeface="+mn-cs"/>
            </a:endParaRPr>
          </a:p>
        </p:txBody>
      </p:sp>
      <p:sp>
        <p:nvSpPr>
          <p:cNvPr id="37" name="Rectangle 82"/>
          <p:cNvSpPr/>
          <p:nvPr/>
        </p:nvSpPr>
        <p:spPr>
          <a:xfrm>
            <a:off x="760861" y="3026666"/>
            <a:ext cx="77404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реализации решения, принятого заказчиком по итогам </a:t>
            </a:r>
            <a:r>
              <a:rPr lang="ru-RU" sz="1000" b="1" dirty="0" smtClean="0">
                <a:latin typeface="+mn-lt"/>
                <a:cs typeface="+mn-cs"/>
              </a:rPr>
              <a:t>общественного </a:t>
            </a:r>
            <a:r>
              <a:rPr lang="ru-RU" sz="1000" b="1" dirty="0">
                <a:latin typeface="+mn-lt"/>
                <a:cs typeface="+mn-cs"/>
              </a:rPr>
              <a:t>обсуждения закупки в соответствии со статьей 20 </a:t>
            </a:r>
            <a:r>
              <a:rPr lang="ru-RU" sz="1000" b="1" dirty="0" smtClean="0">
                <a:latin typeface="+mn-lt"/>
                <a:cs typeface="+mn-cs"/>
              </a:rPr>
              <a:t>Федерального закона №</a:t>
            </a:r>
            <a:r>
              <a:rPr lang="ru-RU" sz="1000" b="1" dirty="0">
                <a:latin typeface="+mn-lt"/>
                <a:cs typeface="+mn-cs"/>
              </a:rPr>
              <a:t>44-ФЗ (</a:t>
            </a:r>
            <a:r>
              <a:rPr lang="ru-RU" sz="1000" b="1" dirty="0" smtClean="0">
                <a:latin typeface="+mn-lt"/>
                <a:cs typeface="+mn-cs"/>
              </a:rPr>
              <a:t>п.3 </a:t>
            </a:r>
            <a:r>
              <a:rPr lang="ru-RU" sz="1000" b="1" dirty="0">
                <a:latin typeface="+mn-lt"/>
                <a:cs typeface="+mn-cs"/>
              </a:rPr>
              <a:t>ч.8 ст.16 Федерального закона №44-ФЗ</a:t>
            </a:r>
            <a:r>
              <a:rPr lang="ru-RU" sz="1000" b="1" dirty="0" smtClean="0">
                <a:latin typeface="+mn-lt"/>
                <a:cs typeface="+mn-cs"/>
              </a:rPr>
              <a:t>);</a:t>
            </a:r>
            <a:endParaRPr lang="ru-RU" sz="1000" b="1" dirty="0">
              <a:latin typeface="+mn-lt"/>
              <a:cs typeface="+mn-cs"/>
            </a:endParaRPr>
          </a:p>
        </p:txBody>
      </p:sp>
      <p:sp>
        <p:nvSpPr>
          <p:cNvPr id="38" name="Rectangle 20"/>
          <p:cNvSpPr/>
          <p:nvPr/>
        </p:nvSpPr>
        <p:spPr>
          <a:xfrm>
            <a:off x="277636" y="5290130"/>
            <a:ext cx="257175" cy="2587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Freeform 64"/>
          <p:cNvSpPr>
            <a:spLocks/>
          </p:cNvSpPr>
          <p:nvPr/>
        </p:nvSpPr>
        <p:spPr bwMode="auto">
          <a:xfrm>
            <a:off x="301448" y="5252030"/>
            <a:ext cx="323850" cy="266700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Rectangle 82"/>
          <p:cNvSpPr/>
          <p:nvPr/>
        </p:nvSpPr>
        <p:spPr>
          <a:xfrm>
            <a:off x="760861" y="5866618"/>
            <a:ext cx="43528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расторжения </a:t>
            </a:r>
            <a:r>
              <a:rPr lang="ru-RU" sz="1000" b="1" dirty="0" smtClean="0">
                <a:latin typeface="+mn-lt"/>
                <a:cs typeface="+mn-cs"/>
              </a:rPr>
              <a:t>контракта;</a:t>
            </a:r>
            <a:endParaRPr lang="ru-RU" sz="1000" b="1" dirty="0">
              <a:latin typeface="+mn-lt"/>
              <a:cs typeface="+mn-cs"/>
            </a:endParaRPr>
          </a:p>
        </p:txBody>
      </p:sp>
      <p:sp>
        <p:nvSpPr>
          <p:cNvPr id="41" name="Rectangle 20"/>
          <p:cNvSpPr/>
          <p:nvPr/>
        </p:nvSpPr>
        <p:spPr>
          <a:xfrm>
            <a:off x="277636" y="5872901"/>
            <a:ext cx="257175" cy="2587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Freeform 64"/>
          <p:cNvSpPr>
            <a:spLocks/>
          </p:cNvSpPr>
          <p:nvPr/>
        </p:nvSpPr>
        <p:spPr bwMode="auto">
          <a:xfrm>
            <a:off x="301448" y="5834801"/>
            <a:ext cx="323850" cy="266700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" name="Rectangle 82"/>
          <p:cNvSpPr/>
          <p:nvPr/>
        </p:nvSpPr>
        <p:spPr>
          <a:xfrm>
            <a:off x="760861" y="6432890"/>
            <a:ext cx="67446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возникновения иных обстоятельств, предвидеть которые при утверждении плана-графика было </a:t>
            </a:r>
            <a:r>
              <a:rPr lang="ru-RU" sz="1000" b="1" dirty="0" smtClean="0">
                <a:latin typeface="+mn-lt"/>
                <a:cs typeface="+mn-cs"/>
              </a:rPr>
              <a:t>невозможно.</a:t>
            </a:r>
            <a:endParaRPr lang="ru-RU" sz="1000" b="1" dirty="0">
              <a:latin typeface="+mn-lt"/>
              <a:cs typeface="+mn-cs"/>
            </a:endParaRPr>
          </a:p>
        </p:txBody>
      </p:sp>
      <p:sp>
        <p:nvSpPr>
          <p:cNvPr id="44" name="Rectangle 20"/>
          <p:cNvSpPr/>
          <p:nvPr/>
        </p:nvSpPr>
        <p:spPr>
          <a:xfrm>
            <a:off x="277636" y="6432890"/>
            <a:ext cx="257175" cy="2587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Freeform 64"/>
          <p:cNvSpPr>
            <a:spLocks/>
          </p:cNvSpPr>
          <p:nvPr/>
        </p:nvSpPr>
        <p:spPr bwMode="auto">
          <a:xfrm>
            <a:off x="301448" y="6394790"/>
            <a:ext cx="323850" cy="266700"/>
          </a:xfrm>
          <a:custGeom>
            <a:avLst/>
            <a:gdLst>
              <a:gd name="T0" fmla="*/ 31 w 229"/>
              <a:gd name="T1" fmla="*/ 83 h 187"/>
              <a:gd name="T2" fmla="*/ 73 w 229"/>
              <a:gd name="T3" fmla="*/ 125 h 187"/>
              <a:gd name="T4" fmla="*/ 198 w 229"/>
              <a:gd name="T5" fmla="*/ 0 h 187"/>
              <a:gd name="T6" fmla="*/ 229 w 229"/>
              <a:gd name="T7" fmla="*/ 31 h 187"/>
              <a:gd name="T8" fmla="*/ 73 w 229"/>
              <a:gd name="T9" fmla="*/ 187 h 187"/>
              <a:gd name="T10" fmla="*/ 41 w 229"/>
              <a:gd name="T11" fmla="*/ 155 h 187"/>
              <a:gd name="T12" fmla="*/ 0 w 229"/>
              <a:gd name="T13" fmla="*/ 114 h 187"/>
              <a:gd name="T14" fmla="*/ 31 w 229"/>
              <a:gd name="T15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187">
                <a:moveTo>
                  <a:pt x="31" y="83"/>
                </a:moveTo>
                <a:cubicBezTo>
                  <a:pt x="73" y="125"/>
                  <a:pt x="73" y="125"/>
                  <a:pt x="73" y="125"/>
                </a:cubicBezTo>
                <a:cubicBezTo>
                  <a:pt x="198" y="0"/>
                  <a:pt x="198" y="0"/>
                  <a:pt x="198" y="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4" y="178"/>
                  <a:pt x="53" y="168"/>
                  <a:pt x="41" y="155"/>
                </a:cubicBezTo>
                <a:cubicBezTo>
                  <a:pt x="29" y="143"/>
                  <a:pt x="16" y="130"/>
                  <a:pt x="0" y="114"/>
                </a:cubicBezTo>
                <a:lnTo>
                  <a:pt x="31" y="8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6" name="Rectangle 85"/>
          <p:cNvSpPr/>
          <p:nvPr/>
        </p:nvSpPr>
        <p:spPr>
          <a:xfrm>
            <a:off x="194985" y="891556"/>
            <a:ext cx="88072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 </a:t>
            </a:r>
            <a:r>
              <a:rPr lang="ru-RU" sz="1600" b="1" dirty="0" smtClean="0">
                <a:latin typeface="+mn-lt"/>
                <a:cs typeface="+mn-cs"/>
              </a:rPr>
              <a:t>ПЛАНЫ-ГРАФИКИ ПОДЛЕЖАТ ИЗМЕНЕНИЮ ПРИ НЕОБХОДИМОСТИ В СЛУЧАЯХ (п.22 ПП №1279):</a:t>
            </a: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47" name="Правая фигурная скобка 46"/>
          <p:cNvSpPr/>
          <p:nvPr/>
        </p:nvSpPr>
        <p:spPr>
          <a:xfrm>
            <a:off x="8403547" y="1235391"/>
            <a:ext cx="336776" cy="5425794"/>
          </a:xfrm>
          <a:prstGeom prst="rightBrace">
            <a:avLst>
              <a:gd name="adj1" fmla="val 12638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881698" y="4140321"/>
            <a:ext cx="3111058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+mn-lt"/>
                <a:cs typeface="+mn-cs"/>
              </a:rPr>
              <a:t>При внесении изменений в план-график в 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  <a:cs typeface="+mn-cs"/>
              </a:rPr>
              <a:t>ЕИС размещается </a:t>
            </a:r>
            <a:r>
              <a:rPr lang="ru-RU" sz="1600" b="1" dirty="0">
                <a:solidFill>
                  <a:srgbClr val="0070C0"/>
                </a:solidFill>
                <a:latin typeface="+mn-lt"/>
                <a:cs typeface="+mn-cs"/>
              </a:rPr>
              <a:t>новая редакция плана-графика с указанием даты внесения таких изменений. </a:t>
            </a:r>
            <a:endParaRPr lang="ru-RU" sz="500" b="1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+mn-lt"/>
                <a:cs typeface="+mn-cs"/>
              </a:rPr>
              <a:t>Датой </a:t>
            </a:r>
            <a:r>
              <a:rPr lang="ru-RU" sz="1600" b="1" dirty="0">
                <a:solidFill>
                  <a:srgbClr val="0070C0"/>
                </a:solidFill>
                <a:latin typeface="+mn-lt"/>
                <a:cs typeface="+mn-cs"/>
              </a:rPr>
              <a:t>внесения изменений считается дата утверждения таких 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  <a:cs typeface="+mn-cs"/>
              </a:rPr>
              <a:t>изменений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+mn-lt"/>
                <a:cs typeface="+mn-cs"/>
              </a:rPr>
              <a:t>(п.24 ПП №1279)</a:t>
            </a:r>
            <a:endParaRPr lang="ru-RU" sz="16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33117" y="960149"/>
            <a:ext cx="3383965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Внести изменения нужно не позднее чем за один день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ч. 9 ст. 16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№44-ФЗ):</a:t>
            </a:r>
          </a:p>
          <a:p>
            <a:pPr algn="ctr"/>
            <a:endParaRPr lang="ru-RU" sz="5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до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размещения в ЕИС извещения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о закупке;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направления приглашения принять участие в закупке - если проводится закрытая закупка;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заключения контракта - если заключается контракт с единственным поставщиком.</a:t>
            </a:r>
          </a:p>
        </p:txBody>
      </p:sp>
    </p:spTree>
    <p:extLst>
      <p:ext uri="{BB962C8B-B14F-4D97-AF65-F5344CB8AC3E}">
        <p14:creationId xmlns:p14="http://schemas.microsoft.com/office/powerpoint/2010/main" val="32256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58964" y="157263"/>
            <a:ext cx="10433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СОДЕРЖАНИЕ ПЛАНА-ГРАФИКА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РАЗДЕЛ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«Информация о заказчике»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9198248" y="2919463"/>
            <a:ext cx="228840" cy="5624559"/>
          </a:xfrm>
          <a:prstGeom prst="rightBrace">
            <a:avLst>
              <a:gd name="adj1" fmla="val 194142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06557" y="5846161"/>
            <a:ext cx="47190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</a:rPr>
              <a:t>!!! Вышеуказанная информация формируется  автоматически </a:t>
            </a:r>
            <a:r>
              <a:rPr lang="ru-RU" sz="1000" b="1" dirty="0">
                <a:solidFill>
                  <a:srgbClr val="C00000"/>
                </a:solidFill>
              </a:rPr>
              <a:t>в соответствии со сведениями, включенными в реестр участников бюджетного процесса, а также юридических лиц, не являющихся участниками бюджетного процесса (исключение </a:t>
            </a:r>
            <a:r>
              <a:rPr lang="ru-RU" sz="1000" b="1" dirty="0" smtClean="0">
                <a:solidFill>
                  <a:srgbClr val="C00000"/>
                </a:solidFill>
              </a:rPr>
              <a:t>составляют случаи, предусмотренные пунктами 25, 26 </a:t>
            </a:r>
            <a:r>
              <a:rPr lang="ru-RU" sz="1000" b="1" dirty="0">
                <a:solidFill>
                  <a:srgbClr val="C00000"/>
                </a:solidFill>
              </a:rPr>
              <a:t>ПП №1279</a:t>
            </a:r>
            <a:r>
              <a:rPr lang="ru-RU" sz="1000" b="1" dirty="0" smtClean="0">
                <a:solidFill>
                  <a:srgbClr val="C00000"/>
                </a:solidFill>
              </a:rPr>
              <a:t>). (п.15 ПП №1279)</a:t>
            </a:r>
            <a:endParaRPr lang="ru-RU" sz="1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1019035"/>
            <a:ext cx="6237414" cy="5806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0389" y="808703"/>
            <a:ext cx="56245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6"/>
                </a:solidFill>
                <a:latin typeface="+mn-lt"/>
                <a:cs typeface="+mn-cs"/>
              </a:rPr>
              <a:t>В разделе указывается следующая информация о заказчике </a:t>
            </a:r>
          </a:p>
          <a:p>
            <a:pPr algn="ctr"/>
            <a:r>
              <a:rPr lang="ru-RU" sz="1400" b="1" i="1" dirty="0" smtClean="0">
                <a:solidFill>
                  <a:schemeClr val="accent6"/>
                </a:solidFill>
                <a:latin typeface="+mn-lt"/>
                <a:cs typeface="+mn-cs"/>
              </a:rPr>
              <a:t>(п.14 ПП №1279):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6"/>
                </a:solidFill>
                <a:latin typeface="+mn-lt"/>
                <a:cs typeface="+mn-cs"/>
              </a:rPr>
              <a:t>полное </a:t>
            </a:r>
            <a:r>
              <a:rPr lang="ru-RU" sz="1200" b="1" dirty="0" smtClean="0">
                <a:solidFill>
                  <a:schemeClr val="accent6"/>
                </a:solidFill>
                <a:latin typeface="+mn-lt"/>
                <a:cs typeface="+mn-cs"/>
              </a:rPr>
              <a:t>наименование;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6"/>
                </a:solidFill>
                <a:latin typeface="+mn-lt"/>
                <a:cs typeface="+mn-cs"/>
              </a:rPr>
              <a:t>место нахождения с указанием кода территории населенного пункта в соответствии с Общероссийским классификатором территорий муниципальных образований, телефон и адрес электронной </a:t>
            </a:r>
            <a:r>
              <a:rPr lang="ru-RU" sz="1200" b="1" dirty="0" smtClean="0">
                <a:solidFill>
                  <a:schemeClr val="accent6"/>
                </a:solidFill>
                <a:latin typeface="+mn-lt"/>
                <a:cs typeface="+mn-cs"/>
              </a:rPr>
              <a:t>почты;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6"/>
                </a:solidFill>
                <a:latin typeface="+mn-lt"/>
                <a:cs typeface="+mn-cs"/>
              </a:rPr>
              <a:t>идентификационный номер </a:t>
            </a:r>
            <a:r>
              <a:rPr lang="ru-RU" sz="1200" b="1" dirty="0" smtClean="0">
                <a:solidFill>
                  <a:schemeClr val="accent6"/>
                </a:solidFill>
                <a:latin typeface="+mn-lt"/>
                <a:cs typeface="+mn-cs"/>
              </a:rPr>
              <a:t>налогоплательщика;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6"/>
                </a:solidFill>
                <a:latin typeface="+mn-lt"/>
                <a:cs typeface="+mn-cs"/>
              </a:rPr>
              <a:t>код причины постановки на учет в налоговом </a:t>
            </a:r>
            <a:r>
              <a:rPr lang="ru-RU" sz="1200" b="1" dirty="0" smtClean="0">
                <a:solidFill>
                  <a:schemeClr val="accent6"/>
                </a:solidFill>
                <a:latin typeface="+mn-lt"/>
                <a:cs typeface="+mn-cs"/>
              </a:rPr>
              <a:t>органе;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6"/>
                </a:solidFill>
                <a:latin typeface="+mn-lt"/>
                <a:cs typeface="+mn-cs"/>
              </a:rPr>
              <a:t>форма собственности с указанием кода формы собственности по Общероссийскому классификатору форм </a:t>
            </a:r>
            <a:r>
              <a:rPr lang="ru-RU" sz="1200" b="1" dirty="0" smtClean="0">
                <a:solidFill>
                  <a:schemeClr val="accent6"/>
                </a:solidFill>
                <a:latin typeface="+mn-lt"/>
                <a:cs typeface="+mn-cs"/>
              </a:rPr>
              <a:t>собственности;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6"/>
                </a:solidFill>
                <a:latin typeface="+mn-lt"/>
                <a:cs typeface="+mn-cs"/>
              </a:rPr>
              <a:t>организационно-правовая форма с указанием кода организационно-правовой формы в соответствии с Общероссийским классификатором организационно-правовых </a:t>
            </a:r>
            <a:r>
              <a:rPr lang="ru-RU" sz="1200" b="1" dirty="0" smtClean="0">
                <a:solidFill>
                  <a:schemeClr val="accent6"/>
                </a:solidFill>
                <a:latin typeface="+mn-lt"/>
                <a:cs typeface="+mn-cs"/>
              </a:rPr>
              <a:t>форм;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6"/>
                </a:solidFill>
                <a:latin typeface="+mn-lt"/>
                <a:cs typeface="+mn-cs"/>
              </a:rPr>
              <a:t>в отношении плана-графика, содержащего информацию о закупках, осуществляемых в рамках переданных бюджетному, автономному учреждению, государственному, муниципальному унитарному предприятию, иному юридическому лицу полномочий государственного, муниципального заказчика, - полное наименование, идентификационный номер налогоплательщика, код причины постановки на учет в налоговом органе, место нахождения с указанием кода территории населенного пункта в соответствии с Общероссийским классификатором территорий муниципальных образований, телефон и адрес электронной почты такого учреждения, унитарного предприятия или юридического </a:t>
            </a:r>
            <a:r>
              <a:rPr lang="ru-RU" sz="1200" b="1" dirty="0" smtClean="0">
                <a:solidFill>
                  <a:schemeClr val="accent6"/>
                </a:solidFill>
                <a:latin typeface="+mn-lt"/>
                <a:cs typeface="+mn-cs"/>
              </a:rPr>
              <a:t>лица.</a:t>
            </a:r>
            <a:endParaRPr lang="ru-RU" sz="11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3121" y="2485507"/>
            <a:ext cx="382385" cy="141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96837" y="2754285"/>
            <a:ext cx="421178" cy="155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2023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22320" y="2754286"/>
            <a:ext cx="421178" cy="155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2024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03120" y="3963062"/>
            <a:ext cx="4073235" cy="155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63689" y="223938"/>
            <a:ext cx="10433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ПОРЯДОК ВКЛЮЧЕНИЯ ЗАКУПОК В ПЛАН-ГРАФИК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charset="0"/>
              <a:ea typeface="+mj-ea"/>
              <a:cs typeface="Gotham Pro" panose="020005030400000200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011" y="980869"/>
            <a:ext cx="10432473" cy="206723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План-график включает информацию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о закупках:</a:t>
            </a:r>
          </a:p>
          <a:p>
            <a:pPr marL="285750" indent="-28575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извещения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об осуществлении которых планируется разместить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, приглашение принять участие в определении поставщика (подрядчика, исполнителя) в которых планируется направить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 очередном финансовом году и (или) плановом периоде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</a:t>
            </a:r>
          </a:p>
          <a:p>
            <a:pPr marL="285750" indent="-285750" algn="just">
              <a:spcBef>
                <a:spcPts val="11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у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единственных поставщиков (подрядчиков, исполнителей), контракты с которыми планируются к заключению в течение указанного периода.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9011" y="3083537"/>
            <a:ext cx="10740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В случае если срок осуществления планируемой закупки превышает срок, на который утверждается план-график, в план-график включается информация о такой закупке на весь срок ее осуществления.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261922"/>
              </p:ext>
            </p:extLst>
          </p:nvPr>
        </p:nvGraphicFramePr>
        <p:xfrm>
          <a:off x="1567646" y="3962729"/>
          <a:ext cx="7767547" cy="216151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999253">
                  <a:extLst>
                    <a:ext uri="{9D8B030D-6E8A-4147-A177-3AD203B41FA5}">
                      <a16:colId xmlns:a16="http://schemas.microsoft.com/office/drawing/2014/main" val="155428121"/>
                    </a:ext>
                  </a:extLst>
                </a:gridCol>
                <a:gridCol w="3768294">
                  <a:extLst>
                    <a:ext uri="{9D8B030D-6E8A-4147-A177-3AD203B41FA5}">
                      <a16:colId xmlns:a16="http://schemas.microsoft.com/office/drawing/2014/main" val="3443263233"/>
                    </a:ext>
                  </a:extLst>
                </a:gridCol>
              </a:tblGrid>
              <a:tr h="45591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Способ закупки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Дата закупки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509769"/>
                  </a:ext>
                </a:extLst>
              </a:tr>
              <a:tr h="45591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Конкурентные способы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Дата размещения извещения в ЕИС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118337"/>
                  </a:ext>
                </a:extLst>
              </a:tr>
              <a:tr h="45591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Закупки</a:t>
                      </a:r>
                      <a:r>
                        <a:rPr lang="ru-RU" sz="1400" baseline="0" dirty="0" smtClean="0"/>
                        <a:t> у единственного поставщика (подрядчика, исполнителя) ч.12 ст.93 44-ФЗ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839012"/>
                  </a:ext>
                </a:extLst>
              </a:tr>
              <a:tr h="4559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Закупки у единственного поставщика (подрядчика, исполнителя) </a:t>
                      </a:r>
                    </a:p>
                    <a:p>
                      <a:r>
                        <a:rPr lang="ru-RU" sz="1400" i="1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ru-RU" sz="1400" i="1" dirty="0" err="1" smtClean="0">
                          <a:solidFill>
                            <a:srgbClr val="C00000"/>
                          </a:solidFill>
                        </a:rPr>
                        <a:t>искл</a:t>
                      </a:r>
                      <a:r>
                        <a:rPr lang="ru-RU" sz="1400" i="1" dirty="0" smtClean="0">
                          <a:solidFill>
                            <a:srgbClr val="C00000"/>
                          </a:solidFill>
                        </a:rPr>
                        <a:t>. ч.12 ст.93 44-ФЗ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ru-RU" sz="1400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Дата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заключения контракта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427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0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25753" y="215595"/>
            <a:ext cx="10433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ea typeface="+mj-ea"/>
                <a:cs typeface="Gotham Pro" panose="02000503040000020004" charset="0"/>
              </a:rPr>
              <a:t>СОДЕРЖАНИЕ ПЛАНА-ГРАФИКА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63150"/>
              </p:ext>
            </p:extLst>
          </p:nvPr>
        </p:nvGraphicFramePr>
        <p:xfrm>
          <a:off x="267688" y="1471299"/>
          <a:ext cx="11791100" cy="33102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0901">
                  <a:extLst>
                    <a:ext uri="{9D8B030D-6E8A-4147-A177-3AD203B41FA5}">
                      <a16:colId xmlns:a16="http://schemas.microsoft.com/office/drawing/2014/main" val="1447241834"/>
                    </a:ext>
                  </a:extLst>
                </a:gridCol>
                <a:gridCol w="873161">
                  <a:extLst>
                    <a:ext uri="{9D8B030D-6E8A-4147-A177-3AD203B41FA5}">
                      <a16:colId xmlns:a16="http://schemas.microsoft.com/office/drawing/2014/main" val="1828991166"/>
                    </a:ext>
                  </a:extLst>
                </a:gridCol>
                <a:gridCol w="912305">
                  <a:extLst>
                    <a:ext uri="{9D8B030D-6E8A-4147-A177-3AD203B41FA5}">
                      <a16:colId xmlns:a16="http://schemas.microsoft.com/office/drawing/2014/main" val="2866971172"/>
                    </a:ext>
                  </a:extLst>
                </a:gridCol>
                <a:gridCol w="950345">
                  <a:extLst>
                    <a:ext uri="{9D8B030D-6E8A-4147-A177-3AD203B41FA5}">
                      <a16:colId xmlns:a16="http://schemas.microsoft.com/office/drawing/2014/main" val="3772972771"/>
                    </a:ext>
                  </a:extLst>
                </a:gridCol>
                <a:gridCol w="944198">
                  <a:extLst>
                    <a:ext uri="{9D8B030D-6E8A-4147-A177-3AD203B41FA5}">
                      <a16:colId xmlns:a16="http://schemas.microsoft.com/office/drawing/2014/main" val="710590344"/>
                    </a:ext>
                  </a:extLst>
                </a:gridCol>
                <a:gridCol w="1742355">
                  <a:extLst>
                    <a:ext uri="{9D8B030D-6E8A-4147-A177-3AD203B41FA5}">
                      <a16:colId xmlns:a16="http://schemas.microsoft.com/office/drawing/2014/main" val="4171555302"/>
                    </a:ext>
                  </a:extLst>
                </a:gridCol>
                <a:gridCol w="456896">
                  <a:extLst>
                    <a:ext uri="{9D8B030D-6E8A-4147-A177-3AD203B41FA5}">
                      <a16:colId xmlns:a16="http://schemas.microsoft.com/office/drawing/2014/main" val="115437332"/>
                    </a:ext>
                  </a:extLst>
                </a:gridCol>
                <a:gridCol w="548276">
                  <a:extLst>
                    <a:ext uri="{9D8B030D-6E8A-4147-A177-3AD203B41FA5}">
                      <a16:colId xmlns:a16="http://schemas.microsoft.com/office/drawing/2014/main" val="1619940930"/>
                    </a:ext>
                  </a:extLst>
                </a:gridCol>
                <a:gridCol w="620842">
                  <a:extLst>
                    <a:ext uri="{9D8B030D-6E8A-4147-A177-3AD203B41FA5}">
                      <a16:colId xmlns:a16="http://schemas.microsoft.com/office/drawing/2014/main" val="4007048455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3585046972"/>
                    </a:ext>
                  </a:extLst>
                </a:gridCol>
                <a:gridCol w="656706">
                  <a:extLst>
                    <a:ext uri="{9D8B030D-6E8A-4147-A177-3AD203B41FA5}">
                      <a16:colId xmlns:a16="http://schemas.microsoft.com/office/drawing/2014/main" val="3692590933"/>
                    </a:ext>
                  </a:extLst>
                </a:gridCol>
                <a:gridCol w="906087">
                  <a:extLst>
                    <a:ext uri="{9D8B030D-6E8A-4147-A177-3AD203B41FA5}">
                      <a16:colId xmlns:a16="http://schemas.microsoft.com/office/drawing/2014/main" val="703073949"/>
                    </a:ext>
                  </a:extLst>
                </a:gridCol>
                <a:gridCol w="1064029">
                  <a:extLst>
                    <a:ext uri="{9D8B030D-6E8A-4147-A177-3AD203B41FA5}">
                      <a16:colId xmlns:a16="http://schemas.microsoft.com/office/drawing/2014/main" val="1342522874"/>
                    </a:ext>
                  </a:extLst>
                </a:gridCol>
                <a:gridCol w="903108">
                  <a:extLst>
                    <a:ext uri="{9D8B030D-6E8A-4147-A177-3AD203B41FA5}">
                      <a16:colId xmlns:a16="http://schemas.microsoft.com/office/drawing/2014/main" val="1784343393"/>
                    </a:ext>
                  </a:extLst>
                </a:gridCol>
              </a:tblGrid>
              <a:tr h="37299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N п/п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Идентификационный код закупки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Объект закупки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Планируемый год размещения извещения об осуществлении закупки, направления приглашения принять участие в определении поставщика (подрядчика, исполнителя), заключения контракта с единственным поставщиком (подрядчиком, исполнителем)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Объем финансового обеспечения, в том числе планируемые платежи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Информация о проведении </a:t>
                      </a:r>
                      <a:r>
                        <a:rPr lang="ru-RU" sz="1000" dirty="0" smtClean="0">
                          <a:effectLst/>
                        </a:rPr>
                        <a:t>общественного </a:t>
                      </a:r>
                      <a:r>
                        <a:rPr lang="ru-RU" sz="1000" dirty="0">
                          <a:effectLst/>
                        </a:rPr>
                        <a:t>обсуждения закупки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уполномоченного </a:t>
                      </a:r>
                      <a:r>
                        <a:rPr lang="ru-RU" sz="1000" dirty="0" smtClean="0">
                          <a:effectLst/>
                        </a:rPr>
                        <a:t>учреждения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организатора проведения совместного конкурса или аукциона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extLst>
                  <a:ext uri="{0D108BD9-81ED-4DB2-BD59-A6C34878D82A}">
                    <a16:rowId xmlns:a16="http://schemas.microsoft.com/office/drawing/2014/main" val="1535610008"/>
                  </a:ext>
                </a:extLst>
              </a:tr>
              <a:tr h="9313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Товар, работа, услуга по Общероссийскому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классификатору</a:t>
                      </a: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продукции по видам экономической деятельности ОК 034-2014 (КПЕС 2008) (ОКПД2)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объекта закупки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текущий финансовый год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 плановый период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последующие годы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123636"/>
                  </a:ext>
                </a:extLst>
              </a:tr>
              <a:tr h="372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 первый год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второй год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285746"/>
                  </a:ext>
                </a:extLst>
              </a:tr>
              <a:tr h="233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extLst>
                  <a:ext uri="{0D108BD9-81ED-4DB2-BD59-A6C34878D82A}">
                    <a16:rowId xmlns:a16="http://schemas.microsoft.com/office/drawing/2014/main" val="951746899"/>
                  </a:ext>
                </a:extLst>
              </a:tr>
              <a:tr h="233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 anchor="ctr"/>
                </a:tc>
                <a:extLst>
                  <a:ext uri="{0D108BD9-81ED-4DB2-BD59-A6C34878D82A}">
                    <a16:rowId xmlns:a16="http://schemas.microsoft.com/office/drawing/2014/main" val="2009253339"/>
                  </a:ext>
                </a:extLst>
              </a:tr>
              <a:tr h="51257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Всего для осуществления закупок,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том числе по коду бюджетной классификации </a:t>
                      </a:r>
                      <a:r>
                        <a:rPr lang="ru-RU" sz="1000" dirty="0" smtClean="0">
                          <a:effectLst/>
                        </a:rPr>
                        <a:t>___/по </a:t>
                      </a:r>
                      <a:r>
                        <a:rPr lang="ru-RU" sz="1000" dirty="0">
                          <a:effectLst/>
                        </a:rPr>
                        <a:t>коду вида расходов ____ /по коду объекта капитального строительства или объекта недвижимого имущества _________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16" marR="35516" marT="58430" marB="58430" anchor="ctr"/>
                </a:tc>
                <a:extLst>
                  <a:ext uri="{0D108BD9-81ED-4DB2-BD59-A6C34878D82A}">
                    <a16:rowId xmlns:a16="http://schemas.microsoft.com/office/drawing/2014/main" val="30560599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02904" y="5028399"/>
            <a:ext cx="1668033" cy="173816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указывать 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для централизованной закупки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922923" y="5028395"/>
            <a:ext cx="1135866" cy="17381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указывать 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для совместной закупки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11853949" y="3998422"/>
            <a:ext cx="2050" cy="1029972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69906" y="5028394"/>
            <a:ext cx="3331723" cy="173816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Если объект закупки включен в каталог товаров (работ, услуг), наименование необходимо взять из него (п.4 Правил использования каталога товаров, работ, услуг)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826772" y="3998422"/>
            <a:ext cx="5395" cy="1029972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792977" y="696543"/>
            <a:ext cx="9197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РАЗДЕЛ «Информация о закупках товаров, работ, услуг </a:t>
            </a: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charset="0"/>
                <a:cs typeface="Gotham Pro" panose="02000503040000020004" charset="0"/>
              </a:rPr>
              <a:t>на 2022 финансовый год и на плановый период 2023 и 2024 годов»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90110" y="5036709"/>
            <a:ext cx="5005904" cy="172985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ru-RU" sz="1250" b="1" dirty="0">
                <a:solidFill>
                  <a:schemeClr val="accent6">
                    <a:lumMod val="75000"/>
                  </a:schemeClr>
                </a:solidFill>
              </a:rPr>
              <a:t>Государственные и муниципальные </a:t>
            </a:r>
            <a:r>
              <a:rPr lang="ru-RU" sz="1250" b="1" dirty="0" smtClean="0">
                <a:solidFill>
                  <a:schemeClr val="accent6">
                    <a:lumMod val="75000"/>
                  </a:schemeClr>
                </a:solidFill>
              </a:rPr>
              <a:t>заказчики</a:t>
            </a:r>
            <a:r>
              <a:rPr lang="ru-RU" sz="12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детализируют </a:t>
            </a:r>
            <a:r>
              <a:rPr lang="ru-RU" sz="12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объем финансового обеспечения </a:t>
            </a:r>
            <a:r>
              <a:rPr lang="ru-RU" sz="1250" b="1" dirty="0">
                <a:solidFill>
                  <a:schemeClr val="accent6">
                    <a:lumMod val="75000"/>
                  </a:schemeClr>
                </a:solidFill>
              </a:rPr>
              <a:t>по каждому КБК (20 знаков – Ведомство, подраздел, целевая статья, вид расхода (КВР))</a:t>
            </a:r>
          </a:p>
          <a:p>
            <a:r>
              <a:rPr lang="ru-RU" sz="12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ru-RU" sz="1250" b="1" dirty="0">
                <a:solidFill>
                  <a:schemeClr val="accent6">
                    <a:lumMod val="75000"/>
                  </a:schemeClr>
                </a:solidFill>
              </a:rPr>
              <a:t>ГУП, МУП </a:t>
            </a:r>
            <a:r>
              <a:rPr lang="ru-RU" sz="12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2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объем финансового обеспечения </a:t>
            </a:r>
            <a:r>
              <a:rPr lang="ru-RU" sz="1250" b="1" dirty="0">
                <a:solidFill>
                  <a:schemeClr val="accent6">
                    <a:lumMod val="75000"/>
                  </a:schemeClr>
                </a:solidFill>
              </a:rPr>
              <a:t>по каждому соглашению о субсидии.</a:t>
            </a:r>
          </a:p>
          <a:p>
            <a:r>
              <a:rPr lang="ru-RU" sz="12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ru-RU" sz="1250" b="1" dirty="0">
                <a:solidFill>
                  <a:schemeClr val="accent6">
                    <a:lumMod val="75000"/>
                  </a:schemeClr>
                </a:solidFill>
              </a:rPr>
              <a:t>БУ </a:t>
            </a:r>
            <a:r>
              <a:rPr lang="ru-RU" sz="1250" b="1" dirty="0" smtClean="0">
                <a:solidFill>
                  <a:schemeClr val="accent6">
                    <a:lumMod val="75000"/>
                  </a:schemeClr>
                </a:solidFill>
              </a:rPr>
              <a:t>и АУ </a:t>
            </a:r>
            <a:r>
              <a:rPr lang="ru-RU" sz="12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объем финансового обеспечения </a:t>
            </a:r>
            <a:r>
              <a:rPr lang="ru-RU" sz="1250" b="1" dirty="0">
                <a:solidFill>
                  <a:schemeClr val="accent6">
                    <a:lumMod val="75000"/>
                  </a:schemeClr>
                </a:solidFill>
              </a:rPr>
              <a:t>по каждому КВР. </a:t>
            </a:r>
          </a:p>
          <a:p>
            <a:r>
              <a:rPr lang="ru-RU" sz="1250" b="1" dirty="0">
                <a:solidFill>
                  <a:schemeClr val="accent6">
                    <a:lumMod val="75000"/>
                  </a:schemeClr>
                </a:solidFill>
              </a:rPr>
              <a:t>В случае, если закупка в рамках нацпроекта/госпрограммы –необходимо указать целевую статью.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551788" y="4380807"/>
            <a:ext cx="0" cy="647587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0664046" y="3998422"/>
            <a:ext cx="1183" cy="1035402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4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15742</TotalTime>
  <Words>4040</Words>
  <Application>Microsoft Office PowerPoint</Application>
  <PresentationFormat>Широкоэкранный</PresentationFormat>
  <Paragraphs>442</Paragraphs>
  <Slides>20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Times New Roman</vt:lpstr>
      <vt:lpstr>Calibri</vt:lpstr>
      <vt:lpstr>Questrial</vt:lpstr>
      <vt:lpstr>Franklin Gothic Medium</vt:lpstr>
      <vt:lpstr>Wingdings</vt:lpstr>
      <vt:lpstr>Gotham Pro</vt:lpstr>
      <vt:lpstr>Arial</vt:lpstr>
      <vt:lpstr>Lipeck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C</cp:lastModifiedBy>
  <cp:revision>923</cp:revision>
  <cp:lastPrinted>2021-12-06T05:22:33Z</cp:lastPrinted>
  <dcterms:created xsi:type="dcterms:W3CDTF">2018-01-21T18:20:29Z</dcterms:created>
  <dcterms:modified xsi:type="dcterms:W3CDTF">2021-12-22T06:11:43Z</dcterms:modified>
</cp:coreProperties>
</file>