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380" r:id="rId3"/>
    <p:sldId id="368" r:id="rId4"/>
    <p:sldId id="369" r:id="rId5"/>
    <p:sldId id="370" r:id="rId6"/>
    <p:sldId id="371" r:id="rId7"/>
    <p:sldId id="372" r:id="rId8"/>
    <p:sldId id="373" r:id="rId9"/>
    <p:sldId id="375" r:id="rId10"/>
    <p:sldId id="376" r:id="rId11"/>
    <p:sldId id="377" r:id="rId12"/>
    <p:sldId id="379" r:id="rId13"/>
    <p:sldId id="374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желика" initials="А" lastIdx="1" clrIdx="0">
    <p:extLst>
      <p:ext uri="{19B8F6BF-5375-455C-9EA6-DF929625EA0E}">
        <p15:presenceInfo xmlns:p15="http://schemas.microsoft.com/office/powerpoint/2012/main" userId="Анжелик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9918A"/>
    <a:srgbClr val="75ABA5"/>
    <a:srgbClr val="B2B2B2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86535" autoAdjust="0"/>
  </p:normalViewPr>
  <p:slideViewPr>
    <p:cSldViewPr snapToGrid="0">
      <p:cViewPr varScale="1">
        <p:scale>
          <a:sx n="100" d="100"/>
          <a:sy n="10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4F211-80A1-405B-8825-F512225C1B6C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4C0C9-7960-4A79-BA69-758163E5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20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438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536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985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512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263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9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325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293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09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4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354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944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9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2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88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0137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4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0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63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28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77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14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95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54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8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710186" y="205673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254834" y="2048753"/>
            <a:ext cx="91969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ОСНОВАНИЯ ПРИМЕНЕНИЯ МЕХАНИЗМА ЭЛЕКТРОННОГО АКТИРОВАНИЯ 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93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1937289" y="193437"/>
            <a:ext cx="9572103" cy="651016"/>
          </a:xfrm>
          <a:prstGeom prst="rect">
            <a:avLst/>
          </a:prstGeom>
          <a:noFill/>
        </p:spPr>
        <p:txBody>
          <a:bodyPr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ПРИЕМКИ ТОВАРОВ (РАБОТ, УСЛУГ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ОТСУТСТВИЯ У ЗАКАЗЧИКА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ПРИЕМОЧНОЙ КОМИССИИ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45053" y="982249"/>
            <a:ext cx="10960552" cy="107721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приемке, подписанный поставщиком (подрядчиком, исполнителем)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одного часа с момента его размещения в ЕИС автоматически направляется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заказчику. Датой поступления заказчику документа о приемке, подписанного   поставщиком (подрядчиком, исполнителем),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дата размещения такого документа в ЕИС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часовой зоной,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 расположен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(п.3 ч.13 ст.94 Закона №44-ФЗ)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0049" y="2214850"/>
            <a:ext cx="10960551" cy="892552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Должностное лицо заказчика, уполномоченное на осуществление приемки 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срок, установленный контрактом, но не позднее 20 рабочих дней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следующих за днем поступления документа о приемке,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следующих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2986118" y="3197256"/>
            <a:ext cx="484632" cy="640013"/>
          </a:xfrm>
          <a:prstGeom prst="downArrow">
            <a:avLst/>
          </a:prstGeom>
          <a:solidFill>
            <a:srgbClr val="59918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9040997" y="3181190"/>
            <a:ext cx="484632" cy="640013"/>
          </a:xfrm>
          <a:prstGeom prst="downArrow">
            <a:avLst/>
          </a:prstGeom>
          <a:solidFill>
            <a:srgbClr val="59918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09209" y="3890878"/>
            <a:ext cx="5123082" cy="1323439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ЕИС усиленной электронной подписью лица, имеющего право действовать от имени заказчика,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размещает в ЕИС документ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23341" y="3890878"/>
            <a:ext cx="5064226" cy="1323439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ЕИС, подписывает усиленной электронной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подписью лица, имеющего право действовать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имени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размещает  в ЕИС мотивированный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подписания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приемке с указанием причин такого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авая фигурная скобка 19"/>
          <p:cNvSpPr/>
          <p:nvPr/>
        </p:nvSpPr>
        <p:spPr>
          <a:xfrm rot="5400000">
            <a:off x="5914991" y="2259969"/>
            <a:ext cx="528784" cy="6595675"/>
          </a:xfrm>
          <a:prstGeom prst="rightBrace">
            <a:avLst/>
          </a:prstGeom>
          <a:ln>
            <a:solidFill>
              <a:srgbClr val="5991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909209" y="5878796"/>
            <a:ext cx="10762233" cy="584775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приемке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1 часа с момента размещения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ЕИС поступает поставщику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3"/>
          <p:cNvSpPr>
            <a:spLocks noChangeArrowheads="1"/>
          </p:cNvSpPr>
          <p:nvPr/>
        </p:nvSpPr>
        <p:spPr bwMode="auto">
          <a:xfrm>
            <a:off x="193785" y="101374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  <a:endParaRPr lang="ru-RU" alt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13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1903364" y="168901"/>
            <a:ext cx="9681583" cy="692945"/>
          </a:xfrm>
          <a:prstGeom prst="rect">
            <a:avLst/>
          </a:prstGeom>
          <a:noFill/>
        </p:spPr>
        <p:txBody>
          <a:bodyPr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ПРИЕМКИ ТОВАРОВ, РАБОТ, УСЛУГ </a:t>
            </a:r>
            <a:endParaRPr lang="ru-RU" sz="6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ПРИЕМОЧНОЙ КОМИССИИ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86382" y="1058520"/>
            <a:ext cx="10837215" cy="707886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срок, установленный контрактом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20 рабочих дней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следующих за днем поступления заказчику проекта документа 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приемке: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3322313" y="2097615"/>
            <a:ext cx="351383" cy="538697"/>
          </a:xfrm>
          <a:prstGeom prst="downArrow">
            <a:avLst/>
          </a:prstGeom>
          <a:solidFill>
            <a:srgbClr val="75AB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8995102" y="2095709"/>
            <a:ext cx="351383" cy="538697"/>
          </a:xfrm>
          <a:prstGeom prst="downArrow">
            <a:avLst/>
          </a:prstGeom>
          <a:solidFill>
            <a:srgbClr val="75AB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03079" y="2753200"/>
            <a:ext cx="5741233" cy="147732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приемочной комиссии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одписывают усиленными электронными подписями поступивший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46399" y="2701002"/>
            <a:ext cx="5046141" cy="147732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формируют с использованием ЕИС, подписывают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усиленными электронными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подписями мотивированный отказ от подписания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приемке с указанием причин такого отказа</a:t>
            </a:r>
          </a:p>
        </p:txBody>
      </p:sp>
      <p:sp>
        <p:nvSpPr>
          <p:cNvPr id="25" name="Правая фигурная скобка 24"/>
          <p:cNvSpPr/>
          <p:nvPr/>
        </p:nvSpPr>
        <p:spPr>
          <a:xfrm rot="5400000">
            <a:off x="5979617" y="1269031"/>
            <a:ext cx="528784" cy="6595675"/>
          </a:xfrm>
          <a:prstGeom prst="rightBrace">
            <a:avLst/>
          </a:prstGeom>
          <a:ln>
            <a:solidFill>
              <a:srgbClr val="5991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396336" y="4903209"/>
            <a:ext cx="10017305" cy="923330"/>
          </a:xfrm>
          <a:prstGeom prst="rect">
            <a:avLst/>
          </a:prstGeom>
          <a:noFill/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членами приемочной комиссии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подписывает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 о приемке или отказ усиленной электронной подписью лица, имеющего право действовать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имени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 и размещает в ЕИС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03079" y="5956265"/>
            <a:ext cx="11089461" cy="738664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Если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приемочная комиссия включает членов, не являющихся работниками заказчика,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осуществлять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документа о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 без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усиленных электронных подписей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единой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информационной системы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таком случае заказчик прилагает подписанные ими документы в форме электронных образов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бумажных документов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ЕИС.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3"/>
          <p:cNvSpPr>
            <a:spLocks noChangeArrowheads="1"/>
          </p:cNvSpPr>
          <p:nvPr/>
        </p:nvSpPr>
        <p:spPr bwMode="auto">
          <a:xfrm>
            <a:off x="270958" y="92126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061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2188178" y="259034"/>
            <a:ext cx="9084426" cy="42359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ПО КОНТРАКТАМ</a:t>
            </a:r>
          </a:p>
          <a:p>
            <a:pPr algn="ctr"/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86382" y="1176596"/>
            <a:ext cx="10837215" cy="1015663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изменениями, внесенными Законом № 360-ФЗ, с 01.01.2022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документа о приемке в электронной форме в ЕИС в сфере закупок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оплаты по контрактам сокращаются: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3322312" y="2371087"/>
            <a:ext cx="351383" cy="538697"/>
          </a:xfrm>
          <a:prstGeom prst="downArrow">
            <a:avLst/>
          </a:prstGeom>
          <a:solidFill>
            <a:srgbClr val="75AB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8972065" y="2395553"/>
            <a:ext cx="351383" cy="538697"/>
          </a:xfrm>
          <a:prstGeom prst="downArrow">
            <a:avLst/>
          </a:prstGeom>
          <a:solidFill>
            <a:srgbClr val="75AB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13672" y="3088613"/>
            <a:ext cx="5192256" cy="147732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в извещении об осуществлении закупки установлены преимущества для СМП/СОНО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(ч.8 статьи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Закона № 44-ФЗ):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01.01.2022 – 31.12.2022 –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рабочих дней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777456" y="3086333"/>
            <a:ext cx="5046141" cy="147732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иных случаях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(ч.13.1 статьи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 Закона № 44-ФЗ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01.01.2022 – 31.12.2022 –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рабочих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13671" y="5605929"/>
            <a:ext cx="10809925" cy="584775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случае формирования документа о приемке без использования ЕИС в сфере закупок – срок оплаты должен составлять не более 30 дней с даты подписания такого документа (ч. 13.1 ст. 34 Закона № 44-ФЗ)</a:t>
            </a:r>
          </a:p>
        </p:txBody>
      </p:sp>
      <p:sp>
        <p:nvSpPr>
          <p:cNvPr id="13" name="Прямоугольник 13"/>
          <p:cNvSpPr>
            <a:spLocks noChangeArrowheads="1"/>
          </p:cNvSpPr>
          <p:nvPr/>
        </p:nvSpPr>
        <p:spPr bwMode="auto">
          <a:xfrm>
            <a:off x="270958" y="92126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8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449705" y="190682"/>
            <a:ext cx="14710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  <a:endParaRPr lang="ru-RU" alt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705" y="2552663"/>
            <a:ext cx="7038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403312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304580" y="121631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graphicFrame>
        <p:nvGraphicFramePr>
          <p:cNvPr id="4" name="Таблица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6504446"/>
              </p:ext>
            </p:extLst>
          </p:nvPr>
        </p:nvGraphicFramePr>
        <p:xfrm>
          <a:off x="2762250" y="0"/>
          <a:ext cx="5476874" cy="673269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070094">
                  <a:extLst>
                    <a:ext uri="{9D8B030D-6E8A-4147-A177-3AD203B41FA5}">
                      <a16:colId xmlns:a16="http://schemas.microsoft.com/office/drawing/2014/main" val="4166167509"/>
                    </a:ext>
                  </a:extLst>
                </a:gridCol>
                <a:gridCol w="120209">
                  <a:extLst>
                    <a:ext uri="{9D8B030D-6E8A-4147-A177-3AD203B41FA5}">
                      <a16:colId xmlns:a16="http://schemas.microsoft.com/office/drawing/2014/main" val="3100461817"/>
                    </a:ext>
                  </a:extLst>
                </a:gridCol>
                <a:gridCol w="120209">
                  <a:extLst>
                    <a:ext uri="{9D8B030D-6E8A-4147-A177-3AD203B41FA5}">
                      <a16:colId xmlns:a16="http://schemas.microsoft.com/office/drawing/2014/main" val="2502674812"/>
                    </a:ext>
                  </a:extLst>
                </a:gridCol>
                <a:gridCol w="120209">
                  <a:extLst>
                    <a:ext uri="{9D8B030D-6E8A-4147-A177-3AD203B41FA5}">
                      <a16:colId xmlns:a16="http://schemas.microsoft.com/office/drawing/2014/main" val="956941519"/>
                    </a:ext>
                  </a:extLst>
                </a:gridCol>
                <a:gridCol w="120209">
                  <a:extLst>
                    <a:ext uri="{9D8B030D-6E8A-4147-A177-3AD203B41FA5}">
                      <a16:colId xmlns:a16="http://schemas.microsoft.com/office/drawing/2014/main" val="372467535"/>
                    </a:ext>
                  </a:extLst>
                </a:gridCol>
                <a:gridCol w="925944">
                  <a:extLst>
                    <a:ext uri="{9D8B030D-6E8A-4147-A177-3AD203B41FA5}">
                      <a16:colId xmlns:a16="http://schemas.microsoft.com/office/drawing/2014/main" val="2262352096"/>
                    </a:ext>
                  </a:extLst>
                </a:gridCol>
              </a:tblGrid>
              <a:tr h="1255774"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главы администрации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Липецкой области-начальник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управления финансов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В.М. Щеглеватых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_______________________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«___»_____________2021г.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296885"/>
                  </a:ext>
                </a:extLst>
              </a:tr>
              <a:tr h="475068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 вебинара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«Электронное актирование в 2022 году»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69875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936809"/>
                  </a:ext>
                </a:extLst>
              </a:tr>
              <a:tr h="279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27 декабря </a:t>
                      </a:r>
                      <a:r>
                        <a:rPr lang="ru-RU" sz="1200" u="sng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244175"/>
                  </a:ext>
                </a:extLst>
              </a:tr>
              <a:tr h="4185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онлайн вебинара: 14</a:t>
                      </a:r>
                      <a:r>
                        <a:rPr lang="ru-RU" sz="1200" u="sng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часов  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 вебинара: 16</a:t>
                      </a:r>
                      <a:r>
                        <a:rPr lang="ru-RU" sz="1200" u="sng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5244" marR="3524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859751"/>
                  </a:ext>
                </a:extLst>
              </a:tr>
              <a:tr h="27906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проведения онлайн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вебинара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23420"/>
                  </a:ext>
                </a:extLst>
              </a:tr>
              <a:tr h="13953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5244" marR="3524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4557"/>
                  </a:ext>
                </a:extLst>
              </a:tr>
              <a:tr h="41859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Вступительное слово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Н.В. Бухтиярова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 заместитель начальника управления финансов области </a:t>
                      </a: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- 14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 мин)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386274"/>
                  </a:ext>
                </a:extLst>
              </a:tr>
              <a:tr h="97671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 - правовые основания применения механизма электронного актирования в 2022 году. О реализации в текущем году проекта «Электронное актирование 2021» -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А.Г. Асташова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заместитель начальника отдела реализации государственной политики в сфере закупок, развития контрактной системы и методологического сопровождения деятельности заказчиков управления финансов области</a:t>
                      </a: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14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(40 минут)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140296"/>
                  </a:ext>
                </a:extLst>
              </a:tr>
              <a:tr h="50787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работы заказчика на этапе электронного актирования в личном кабинете ЕИС  -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Д.Л. Кривобокова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главный консультант отдела регулирования контрактной системы в сфере закупок</a:t>
                      </a: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15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(40 минут)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809413"/>
                  </a:ext>
                </a:extLst>
              </a:tr>
              <a:tr h="27906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Ответы на вопросы   </a:t>
                      </a: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15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(20 минут)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973756"/>
                  </a:ext>
                </a:extLst>
              </a:tr>
              <a:tr h="50787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Заключительное слово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Н.В. Бухтиярова 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 заместитель  начальника управления финансов области</a:t>
                      </a: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16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 минут)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244" marR="3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1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254834" y="2048753"/>
            <a:ext cx="91969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ОСНОВАНИЯ ПРИМЕНЕНИЯ МЕХАНИЗМА ЭЛЕКТРОННОГО АКТИРОВАНИЯ 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2390660" y="321573"/>
            <a:ext cx="9801340" cy="38828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ОБЯЗАННОСТЬ ПРИМЕНЕНИЯ ЭЛЕКТРОННОГО АКТИРОВАНИЯ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4580" y="1404110"/>
            <a:ext cx="11659733" cy="4541983"/>
          </a:xfrm>
          <a:prstGeom prst="roundRect">
            <a:avLst/>
          </a:prstGeom>
          <a:noFill/>
          <a:ln w="28575">
            <a:solidFill>
              <a:srgbClr val="5991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1996" y="2263551"/>
            <a:ext cx="1120526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Электронное актирование станет обязательным </a:t>
            </a:r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 и поставщиков 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2022 года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94 Закона № 44-ФЗ будет дополнена частями 13 и 14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304580" y="121631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72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2188177" y="233242"/>
            <a:ext cx="8604741" cy="46298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ЭЛЕКТРОННОГО АКТИРОВАНИЯ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9784" y="1364141"/>
            <a:ext cx="11659733" cy="4541983"/>
          </a:xfrm>
          <a:prstGeom prst="roundRect">
            <a:avLst/>
          </a:prstGeom>
          <a:noFill/>
          <a:ln w="28575">
            <a:solidFill>
              <a:srgbClr val="5991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254" y="1698776"/>
            <a:ext cx="108331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прозрачность этапов исполнения контракта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и ускорение этапа приемки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Уход от бумажного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документооборота и минимизация трудозатрат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риска технических ошибок при внесении сведений об исполнении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в реестр контрактов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сроками  приемки и оплаты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соответствующих органов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215815" y="141566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04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2188177" y="259033"/>
            <a:ext cx="9639062" cy="462981"/>
          </a:xfrm>
          <a:prstGeom prst="rect">
            <a:avLst/>
          </a:prstGeom>
          <a:noFill/>
        </p:spPr>
        <p:txBody>
          <a:bodyPr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ПРАВО ПРИМЕНЕНИЯ ЭЛЕКТРОННОГО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АКТИРОВАНИЯ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47345" y="1014597"/>
            <a:ext cx="414993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75ABA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ПРИМЕНЕНИЯ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98327" y="1014597"/>
            <a:ext cx="414993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75ABA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ПРИМЕНЕНИЯ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4580" y="1649608"/>
            <a:ext cx="5814573" cy="50167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5ABA5"/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контрактов, заключенных по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проведения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открытых электронных процедур (в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единственного поставщика по ч.12 статьи 93 Закона № 44-ФЗ)</a:t>
            </a:r>
          </a:p>
          <a:p>
            <a:pPr algn="just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контрактов, заключенных по результатам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закрытых электронных процедур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закрытых электронных процедур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проводимых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предусмотренном п.5 ч.11 статьи 24 Закона      № 44-ФЗ</a:t>
            </a:r>
          </a:p>
          <a:p>
            <a:pPr algn="just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закупок, извещения (приглашения)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   осуществлении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размещены в ЕИС в сфере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71145" y="1707980"/>
            <a:ext cx="5518372" cy="5016758"/>
          </a:xfrm>
          <a:prstGeom prst="rect">
            <a:avLst/>
          </a:prstGeom>
          <a:ln>
            <a:solidFill>
              <a:srgbClr val="75ABA5"/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закупок, извещения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размещены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информационной системе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(далее – ЕИС) до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 осуществлении закрытых электронных процедур, проводимых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случае, предусмотренном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п.5 ч.11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Закона      № 44-ФЗ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 заключении контрактов с единственным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сведения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которых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по ч.1 статьи 93 Закона           № 44-ФЗ, (за исключением контрактов, заключенных по п.4, п.5, п.23, п.42, п.46 части 1 статьи 93 Закона № 44-ФЗ)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13"/>
          <p:cNvSpPr>
            <a:spLocks noChangeArrowheads="1"/>
          </p:cNvSpPr>
          <p:nvPr/>
        </p:nvSpPr>
        <p:spPr bwMode="auto">
          <a:xfrm>
            <a:off x="0" y="75683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3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1925523" y="259033"/>
            <a:ext cx="9631893" cy="462981"/>
          </a:xfrm>
          <a:prstGeom prst="rect">
            <a:avLst/>
          </a:prstGeom>
          <a:noFill/>
        </p:spPr>
        <p:txBody>
          <a:bodyPr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ЧЕГО НАЧАТЬ РАБОТУ В РАМКАХ ЭЛЕКТРОННОГО АКТИРОВАНИЯ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5038" y="1409976"/>
            <a:ext cx="10791825" cy="4401205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приемочной комиссии до 01.01.2022 должны получить усиленную электронную подпись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Казначейства по Липецкой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№2.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Настроить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заказчика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ЕИС права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должностных лиц заказчика, уполномоченных на приемку, членов приемочной комиссии (при ее наличии). Полномочия настраивает руководитель заказчика или уполномоченное лицо.</a:t>
            </a: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№3.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в проекте контракта условие формирования документа о  приемке товара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(работ, услуг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 электронной форме.</a:t>
            </a:r>
          </a:p>
          <a:p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№4.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Предусмотреть формирование документов о приемке в электронной форме в личном кабинете  заказчика по электронным контрактам в реестре контрактов</a:t>
            </a:r>
          </a:p>
          <a:p>
            <a:pPr algn="just"/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13"/>
          <p:cNvSpPr>
            <a:spLocks noChangeArrowheads="1"/>
          </p:cNvSpPr>
          <p:nvPr/>
        </p:nvSpPr>
        <p:spPr bwMode="auto">
          <a:xfrm>
            <a:off x="0" y="75683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464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1584790" y="57002"/>
            <a:ext cx="9801340" cy="1034536"/>
          </a:xfrm>
          <a:prstGeom prst="rect">
            <a:avLst/>
          </a:prstGeom>
          <a:noFill/>
        </p:spPr>
        <p:txBody>
          <a:bodyPr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ВЗАИМОДЕЙСТВИЯ УЧАСТНИКОВ ЭЛЕКТРОННОГО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АКТИРОВАНИЯ </a:t>
            </a:r>
            <a:r>
              <a:rPr lang="ru-RU" sz="8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СРЕДСТВАМ ЛИЧНОГО КАБИНЕТА В ЕИС </a:t>
            </a:r>
          </a:p>
          <a:p>
            <a:pPr algn="ctr">
              <a:lnSpc>
                <a:spcPct val="120000"/>
              </a:lnSpc>
            </a:pP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(часть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 Закона №44-ФЗ)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69366" y="1565888"/>
            <a:ext cx="4691921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5831" y="1565888"/>
            <a:ext cx="536647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69367" y="2276686"/>
            <a:ext cx="4691921" cy="3093154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Авторизуется в ЕИС с правами пользователя на создание (подписание) документов об исполнении контракта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документ о приемке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документ о приемке, который не позднее 1 часа автоматически направляется в личный кабинет заказчика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передачу товара (результатов работы, услуги)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мотивированного отказа заказчика от подписания документа о приемке устраняет указанные в нем причины и направляет заказчику  документ о приемке повторно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55831" y="2210676"/>
            <a:ext cx="5471410" cy="4247317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приемку товаров, работ, услуг в порядке и сроки, установленные контрактом (включая экспертизу)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документ о приемке в реестре документов об исполнении контракта со статусом «на рассмотрении»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соответствия поставленного товара (выполненной работы, оказанной услуги) заполняет в документе о приемке обязательные поля (включая дату фактического получения товара (выполнения работ, оказания услуг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5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несоответствия товаров (работ, услуг) направляет поставщику мотивированный отказ от приемки с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указанием причин такого отказа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отражает информацию о неустойках (штрафах, пенях)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приемке, который непозднее 1 часа автоматически направляется поставщику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Размещает в реестре контрактов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приемке поставленного товара, выполненной работы (ее результатов), оказанной услуги, отдельных этапов исполнения контракта с приложением документа 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5644357" y="2633568"/>
            <a:ext cx="575939" cy="204365"/>
          </a:xfrm>
          <a:prstGeom prst="rightArrow">
            <a:avLst/>
          </a:prstGeom>
          <a:solidFill>
            <a:srgbClr val="59918A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10800000">
            <a:off x="5607755" y="5537362"/>
            <a:ext cx="575939" cy="204365"/>
          </a:xfrm>
          <a:prstGeom prst="rightArrow">
            <a:avLst/>
          </a:prstGeom>
          <a:solidFill>
            <a:srgbClr val="59918A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3"/>
          <p:cNvSpPr>
            <a:spLocks noChangeArrowheads="1"/>
          </p:cNvSpPr>
          <p:nvPr/>
        </p:nvSpPr>
        <p:spPr bwMode="auto">
          <a:xfrm>
            <a:off x="153942" y="101972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621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1986" y="1409838"/>
            <a:ext cx="4691921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ПОЛНОЙ ПРИЕМКИ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5831" y="1409838"/>
            <a:ext cx="536647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СЛУЧАЕ ЧАСТИЧНОЙ ПРИЕМКИ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2689601" y="2108895"/>
            <a:ext cx="575939" cy="204365"/>
          </a:xfrm>
          <a:prstGeom prst="rightArrow">
            <a:avLst/>
          </a:prstGeom>
          <a:solidFill>
            <a:srgbClr val="59918A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8751100" y="2132505"/>
            <a:ext cx="575939" cy="204365"/>
          </a:xfrm>
          <a:prstGeom prst="rightArrow">
            <a:avLst/>
          </a:prstGeom>
          <a:solidFill>
            <a:srgbClr val="59918A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1503620" y="63787"/>
            <a:ext cx="9801340" cy="852463"/>
          </a:xfrm>
          <a:prstGeom prst="rect">
            <a:avLst/>
          </a:prstGeom>
          <a:noFill/>
        </p:spPr>
        <p:txBody>
          <a:bodyPr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ДОКУМЕНТОВ О ПРИЕМКЕ, ФОРМИРУЕМЫХ В ЕИС </a:t>
            </a:r>
          </a:p>
          <a:p>
            <a:pPr algn="ctr">
              <a:lnSpc>
                <a:spcPct val="120000"/>
              </a:lnSpc>
            </a:pP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1986" y="2622106"/>
            <a:ext cx="4691921" cy="2862322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Универсальный передаточный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объединяет в себе счет-фактуру и передаточный документ (акт)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либо только передаточный документ (акт)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04290" y="2622106"/>
            <a:ext cx="5318019" cy="2862322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корректировочный документ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объединяет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себе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корректировочный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счет-фактуру и документ об изменении стоимости отгруженных товаров (выполненных работ, услуг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документ об изменении стоимости отгруженных товаров (выполненных работ, услуг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6036" y="5775873"/>
            <a:ext cx="11241964" cy="707886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Вышеуказанные документы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официальными 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равную юридическую силу с документом, подписанным на бумажном носителе. </a:t>
            </a:r>
          </a:p>
        </p:txBody>
      </p:sp>
      <p:sp>
        <p:nvSpPr>
          <p:cNvPr id="16" name="Прямоугольник 13"/>
          <p:cNvSpPr>
            <a:spLocks noChangeArrowheads="1"/>
          </p:cNvSpPr>
          <p:nvPr/>
        </p:nvSpPr>
        <p:spPr bwMode="auto">
          <a:xfrm>
            <a:off x="56562" y="63787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  <a:endParaRPr lang="ru-RU" alt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8065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2632829" y="638104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1753462" y="248731"/>
            <a:ext cx="9801340" cy="462981"/>
          </a:xfrm>
          <a:prstGeom prst="rect">
            <a:avLst/>
          </a:prstGeom>
          <a:noFill/>
        </p:spPr>
        <p:txBody>
          <a:bodyPr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ЗАПОЛНЕНИИ ЗАКАЗЧИКОМ ДОКУМЕНТА О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5754" y="2032750"/>
            <a:ext cx="4146364" cy="2554545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заполнении Титула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приемки выбирается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вкладке «Приемка товаров, работ, услуг»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приемки»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раскрывающего списка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данном слайде показан вариант-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«товары (работы, услуги) приняты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расхождений (претензий)»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268" y="1422905"/>
            <a:ext cx="7378732" cy="3482531"/>
          </a:xfrm>
          <a:prstGeom prst="rect">
            <a:avLst/>
          </a:prstGeom>
          <a:ln>
            <a:solidFill>
              <a:srgbClr val="59918A"/>
            </a:solidFill>
          </a:ln>
        </p:spPr>
      </p:pic>
      <p:sp>
        <p:nvSpPr>
          <p:cNvPr id="21" name="Прямоугольник 20"/>
          <p:cNvSpPr/>
          <p:nvPr/>
        </p:nvSpPr>
        <p:spPr>
          <a:xfrm>
            <a:off x="4706909" y="2428407"/>
            <a:ext cx="719529" cy="2248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3732551" y="2540834"/>
            <a:ext cx="3091885" cy="11317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97271" y="5701905"/>
            <a:ext cx="11692246" cy="707886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Датой приемки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 размещения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приемке в ЕИС,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подписанного заказчиком</a:t>
            </a: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0" y="75683"/>
            <a:ext cx="1430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7157" y="121631"/>
            <a:ext cx="390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328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4116</TotalTime>
  <Words>1634</Words>
  <Application>Microsoft Office PowerPoint</Application>
  <PresentationFormat>Широкоэкранный</PresentationFormat>
  <Paragraphs>229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Questrial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Анжелика</dc:creator>
  <cp:lastModifiedBy>C</cp:lastModifiedBy>
  <cp:revision>414</cp:revision>
  <cp:lastPrinted>2021-12-27T06:06:05Z</cp:lastPrinted>
  <dcterms:created xsi:type="dcterms:W3CDTF">2021-10-24T10:16:21Z</dcterms:created>
  <dcterms:modified xsi:type="dcterms:W3CDTF">2021-12-27T09:16:59Z</dcterms:modified>
</cp:coreProperties>
</file>