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9" r:id="rId1"/>
    <p:sldMasterId id="2147483871" r:id="rId2"/>
  </p:sldMasterIdLst>
  <p:notesMasterIdLst>
    <p:notesMasterId r:id="rId30"/>
  </p:notesMasterIdLst>
  <p:sldIdLst>
    <p:sldId id="731" r:id="rId3"/>
    <p:sldId id="703" r:id="rId4"/>
    <p:sldId id="704" r:id="rId5"/>
    <p:sldId id="708" r:id="rId6"/>
    <p:sldId id="709" r:id="rId7"/>
    <p:sldId id="710" r:id="rId8"/>
    <p:sldId id="732" r:id="rId9"/>
    <p:sldId id="705" r:id="rId10"/>
    <p:sldId id="713" r:id="rId11"/>
    <p:sldId id="733" r:id="rId12"/>
    <p:sldId id="714" r:id="rId13"/>
    <p:sldId id="715" r:id="rId14"/>
    <p:sldId id="716" r:id="rId15"/>
    <p:sldId id="717" r:id="rId16"/>
    <p:sldId id="718" r:id="rId17"/>
    <p:sldId id="719" r:id="rId18"/>
    <p:sldId id="720" r:id="rId19"/>
    <p:sldId id="721" r:id="rId20"/>
    <p:sldId id="722" r:id="rId21"/>
    <p:sldId id="723" r:id="rId22"/>
    <p:sldId id="724" r:id="rId23"/>
    <p:sldId id="725" r:id="rId24"/>
    <p:sldId id="726" r:id="rId25"/>
    <p:sldId id="727" r:id="rId26"/>
    <p:sldId id="729" r:id="rId27"/>
    <p:sldId id="730" r:id="rId28"/>
    <p:sldId id="702" r:id="rId29"/>
  </p:sldIdLst>
  <p:sldSz cx="12192000" cy="685800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2F3BF99-9C75-469E-9B83-7E4DADE99657}">
          <p14:sldIdLst>
            <p14:sldId id="731"/>
            <p14:sldId id="703"/>
            <p14:sldId id="704"/>
            <p14:sldId id="708"/>
            <p14:sldId id="709"/>
            <p14:sldId id="710"/>
            <p14:sldId id="732"/>
            <p14:sldId id="705"/>
            <p14:sldId id="713"/>
            <p14:sldId id="733"/>
            <p14:sldId id="714"/>
            <p14:sldId id="715"/>
            <p14:sldId id="716"/>
            <p14:sldId id="717"/>
            <p14:sldId id="718"/>
            <p14:sldId id="719"/>
            <p14:sldId id="720"/>
            <p14:sldId id="721"/>
            <p14:sldId id="722"/>
            <p14:sldId id="723"/>
            <p14:sldId id="724"/>
            <p14:sldId id="725"/>
            <p14:sldId id="726"/>
            <p14:sldId id="727"/>
            <p14:sldId id="729"/>
            <p14:sldId id="730"/>
            <p14:sldId id="7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3333"/>
    <a:srgbClr val="385723"/>
    <a:srgbClr val="4D7830"/>
    <a:srgbClr val="F24336"/>
    <a:srgbClr val="FFFFFF"/>
    <a:srgbClr val="F9F9F9"/>
    <a:srgbClr val="F3B73F"/>
    <a:srgbClr val="FFA015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533" autoAdjust="0"/>
  </p:normalViewPr>
  <p:slideViewPr>
    <p:cSldViewPr snapToGrid="0">
      <p:cViewPr varScale="1">
        <p:scale>
          <a:sx n="105" d="100"/>
          <a:sy n="105" d="100"/>
        </p:scale>
        <p:origin x="696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3978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77BC67-5CC0-4825-8087-219931EF98F5}" type="datetimeFigureOut">
              <a:rPr lang="en-US"/>
              <a:pPr>
                <a:defRPr/>
              </a:pPr>
              <a:t>1/10/2022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7BA796E-7212-49CF-ADEF-A9B0C04EE7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10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3567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1864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0077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32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9594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6427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2375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2334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556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4300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144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544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598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979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229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976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0692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609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537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3245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336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3603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803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136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771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823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6406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21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5940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645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984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7448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9998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7386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646052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/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ru-RU" noProof="0" dirty="0" smtClean="0"/>
              <a:t>Рис.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744700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/>
          </p:cNvPr>
          <p:cNvSpPr>
            <a:spLocks noGrp="1"/>
          </p:cNvSpPr>
          <p:nvPr>
            <p:ph type="pic" sz="quarter" idx="10"/>
          </p:nvPr>
        </p:nvSpPr>
        <p:spPr>
          <a:xfrm>
            <a:off x="1235765" y="1837360"/>
            <a:ext cx="6882539" cy="2323974"/>
          </a:xfrm>
          <a:custGeom>
            <a:avLst/>
            <a:gdLst>
              <a:gd name="connsiteX0" fmla="*/ 0 w 6882539"/>
              <a:gd name="connsiteY0" fmla="*/ 0 h 2323974"/>
              <a:gd name="connsiteX1" fmla="*/ 6882539 w 6882539"/>
              <a:gd name="connsiteY1" fmla="*/ 0 h 2323974"/>
              <a:gd name="connsiteX2" fmla="*/ 6882539 w 6882539"/>
              <a:gd name="connsiteY2" fmla="*/ 2323974 h 2323974"/>
              <a:gd name="connsiteX3" fmla="*/ 0 w 6882539"/>
              <a:gd name="connsiteY3" fmla="*/ 2323974 h 232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82539" h="2323974">
                <a:moveTo>
                  <a:pt x="0" y="0"/>
                </a:moveTo>
                <a:lnTo>
                  <a:pt x="6882539" y="0"/>
                </a:lnTo>
                <a:lnTo>
                  <a:pt x="6882539" y="2323974"/>
                </a:lnTo>
                <a:lnTo>
                  <a:pt x="0" y="232397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334135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/>
          </p:cNvPr>
          <p:cNvSpPr>
            <a:spLocks noGrp="1"/>
          </p:cNvSpPr>
          <p:nvPr>
            <p:ph type="pic" sz="quarter" idx="10"/>
          </p:nvPr>
        </p:nvSpPr>
        <p:spPr>
          <a:xfrm>
            <a:off x="-8795" y="-4973"/>
            <a:ext cx="12200794" cy="4861390"/>
          </a:xfrm>
          <a:custGeom>
            <a:avLst/>
            <a:gdLst>
              <a:gd name="connsiteX0" fmla="*/ 0 w 12200794"/>
              <a:gd name="connsiteY0" fmla="*/ 0 h 4861390"/>
              <a:gd name="connsiteX1" fmla="*/ 12200794 w 12200794"/>
              <a:gd name="connsiteY1" fmla="*/ 0 h 4861390"/>
              <a:gd name="connsiteX2" fmla="*/ 12200794 w 12200794"/>
              <a:gd name="connsiteY2" fmla="*/ 3450615 h 4861390"/>
              <a:gd name="connsiteX3" fmla="*/ 6100397 w 12200794"/>
              <a:gd name="connsiteY3" fmla="*/ 4861390 h 4861390"/>
              <a:gd name="connsiteX4" fmla="*/ 0 w 12200794"/>
              <a:gd name="connsiteY4" fmla="*/ 3450615 h 4861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794" h="4861390">
                <a:moveTo>
                  <a:pt x="0" y="0"/>
                </a:moveTo>
                <a:lnTo>
                  <a:pt x="12200794" y="0"/>
                </a:lnTo>
                <a:lnTo>
                  <a:pt x="12200794" y="3450615"/>
                </a:lnTo>
                <a:lnTo>
                  <a:pt x="6100397" y="4861390"/>
                </a:lnTo>
                <a:lnTo>
                  <a:pt x="0" y="3450615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635310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/>
          </p:cNvPr>
          <p:cNvSpPr>
            <a:spLocks noGrp="1"/>
          </p:cNvSpPr>
          <p:nvPr>
            <p:ph type="pic" sz="quarter" idx="10"/>
          </p:nvPr>
        </p:nvSpPr>
        <p:spPr>
          <a:xfrm>
            <a:off x="3004096" y="3548269"/>
            <a:ext cx="7231951" cy="2521226"/>
          </a:xfrm>
          <a:custGeom>
            <a:avLst/>
            <a:gdLst>
              <a:gd name="connsiteX0" fmla="*/ 0 w 7231951"/>
              <a:gd name="connsiteY0" fmla="*/ 0 h 2521226"/>
              <a:gd name="connsiteX1" fmla="*/ 7231951 w 7231951"/>
              <a:gd name="connsiteY1" fmla="*/ 0 h 2521226"/>
              <a:gd name="connsiteX2" fmla="*/ 7231951 w 7231951"/>
              <a:gd name="connsiteY2" fmla="*/ 2521226 h 2521226"/>
              <a:gd name="connsiteX3" fmla="*/ 0 w 7231951"/>
              <a:gd name="connsiteY3" fmla="*/ 2521226 h 252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1951" h="2521226">
                <a:moveTo>
                  <a:pt x="0" y="0"/>
                </a:moveTo>
                <a:lnTo>
                  <a:pt x="7231951" y="0"/>
                </a:lnTo>
                <a:lnTo>
                  <a:pt x="7231951" y="2521226"/>
                </a:lnTo>
                <a:lnTo>
                  <a:pt x="0" y="2521226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542295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/>
          </p:cNvPr>
          <p:cNvSpPr>
            <a:spLocks noGrp="1"/>
          </p:cNvSpPr>
          <p:nvPr>
            <p:ph type="pic" sz="quarter" idx="10"/>
          </p:nvPr>
        </p:nvSpPr>
        <p:spPr>
          <a:xfrm>
            <a:off x="6091605" y="-741419"/>
            <a:ext cx="7161847" cy="7370830"/>
          </a:xfrm>
          <a:custGeom>
            <a:avLst/>
            <a:gdLst>
              <a:gd name="connsiteX0" fmla="*/ 2787816 w 7161847"/>
              <a:gd name="connsiteY0" fmla="*/ 7152549 h 7370830"/>
              <a:gd name="connsiteX1" fmla="*/ 2787817 w 7161847"/>
              <a:gd name="connsiteY1" fmla="*/ 7152549 h 7370830"/>
              <a:gd name="connsiteX2" fmla="*/ 2787816 w 7161847"/>
              <a:gd name="connsiteY2" fmla="*/ 7152550 h 7370830"/>
              <a:gd name="connsiteX3" fmla="*/ 1391706 w 7161847"/>
              <a:gd name="connsiteY3" fmla="*/ 6138863 h 7370830"/>
              <a:gd name="connsiteX4" fmla="*/ 1391707 w 7161847"/>
              <a:gd name="connsiteY4" fmla="*/ 6138863 h 7370830"/>
              <a:gd name="connsiteX5" fmla="*/ 1391707 w 7161847"/>
              <a:gd name="connsiteY5" fmla="*/ 6138864 h 7370830"/>
              <a:gd name="connsiteX6" fmla="*/ 6563752 w 7161847"/>
              <a:gd name="connsiteY6" fmla="*/ 5372121 h 7370830"/>
              <a:gd name="connsiteX7" fmla="*/ 6835791 w 7161847"/>
              <a:gd name="connsiteY7" fmla="*/ 5484803 h 7370830"/>
              <a:gd name="connsiteX8" fmla="*/ 6835790 w 7161847"/>
              <a:gd name="connsiteY8" fmla="*/ 5484804 h 7370830"/>
              <a:gd name="connsiteX9" fmla="*/ 6835790 w 7161847"/>
              <a:gd name="connsiteY9" fmla="*/ 6028882 h 7370830"/>
              <a:gd name="connsiteX10" fmla="*/ 6013108 w 7161847"/>
              <a:gd name="connsiteY10" fmla="*/ 6851562 h 7370830"/>
              <a:gd name="connsiteX11" fmla="*/ 5469030 w 7161847"/>
              <a:gd name="connsiteY11" fmla="*/ 6851562 h 7370830"/>
              <a:gd name="connsiteX12" fmla="*/ 5469030 w 7161847"/>
              <a:gd name="connsiteY12" fmla="*/ 6851564 h 7370830"/>
              <a:gd name="connsiteX13" fmla="*/ 5469031 w 7161847"/>
              <a:gd name="connsiteY13" fmla="*/ 6307485 h 7370830"/>
              <a:gd name="connsiteX14" fmla="*/ 6291713 w 7161847"/>
              <a:gd name="connsiteY14" fmla="*/ 5484803 h 7370830"/>
              <a:gd name="connsiteX15" fmla="*/ 6563752 w 7161847"/>
              <a:gd name="connsiteY15" fmla="*/ 5372121 h 7370830"/>
              <a:gd name="connsiteX16" fmla="*/ 6620795 w 7161847"/>
              <a:gd name="connsiteY16" fmla="*/ 4143997 h 7370830"/>
              <a:gd name="connsiteX17" fmla="*/ 6892834 w 7161847"/>
              <a:gd name="connsiteY17" fmla="*/ 4256679 h 7370830"/>
              <a:gd name="connsiteX18" fmla="*/ 6892832 w 7161847"/>
              <a:gd name="connsiteY18" fmla="*/ 4256681 h 7370830"/>
              <a:gd name="connsiteX19" fmla="*/ 6892832 w 7161847"/>
              <a:gd name="connsiteY19" fmla="*/ 4800759 h 7370830"/>
              <a:gd name="connsiteX20" fmla="*/ 4814590 w 7161847"/>
              <a:gd name="connsiteY20" fmla="*/ 6879000 h 7370830"/>
              <a:gd name="connsiteX21" fmla="*/ 4270513 w 7161847"/>
              <a:gd name="connsiteY21" fmla="*/ 6879000 h 7370830"/>
              <a:gd name="connsiteX22" fmla="*/ 4270514 w 7161847"/>
              <a:gd name="connsiteY22" fmla="*/ 6879001 h 7370830"/>
              <a:gd name="connsiteX23" fmla="*/ 4270514 w 7161847"/>
              <a:gd name="connsiteY23" fmla="*/ 6334923 h 7370830"/>
              <a:gd name="connsiteX24" fmla="*/ 6348755 w 7161847"/>
              <a:gd name="connsiteY24" fmla="*/ 4256680 h 7370830"/>
              <a:gd name="connsiteX25" fmla="*/ 6620795 w 7161847"/>
              <a:gd name="connsiteY25" fmla="*/ 4143997 h 7370830"/>
              <a:gd name="connsiteX26" fmla="*/ 2866468 w 7161847"/>
              <a:gd name="connsiteY26" fmla="*/ 3040604 h 7370830"/>
              <a:gd name="connsiteX27" fmla="*/ 3138506 w 7161847"/>
              <a:gd name="connsiteY27" fmla="*/ 3153287 h 7370830"/>
              <a:gd name="connsiteX28" fmla="*/ 3138505 w 7161847"/>
              <a:gd name="connsiteY28" fmla="*/ 3153287 h 7370830"/>
              <a:gd name="connsiteX29" fmla="*/ 3138506 w 7161847"/>
              <a:gd name="connsiteY29" fmla="*/ 3697364 h 7370830"/>
              <a:gd name="connsiteX30" fmla="*/ 656759 w 7161847"/>
              <a:gd name="connsiteY30" fmla="*/ 6179110 h 7370830"/>
              <a:gd name="connsiteX31" fmla="*/ 173034 w 7161847"/>
              <a:gd name="connsiteY31" fmla="*/ 6228409 h 7370830"/>
              <a:gd name="connsiteX32" fmla="*/ 112681 w 7161847"/>
              <a:gd name="connsiteY32" fmla="*/ 6179110 h 7370830"/>
              <a:gd name="connsiteX33" fmla="*/ 63383 w 7161847"/>
              <a:gd name="connsiteY33" fmla="*/ 6118759 h 7370830"/>
              <a:gd name="connsiteX34" fmla="*/ 112682 w 7161847"/>
              <a:gd name="connsiteY34" fmla="*/ 5635033 h 7370830"/>
              <a:gd name="connsiteX35" fmla="*/ 2594428 w 7161847"/>
              <a:gd name="connsiteY35" fmla="*/ 3153287 h 7370830"/>
              <a:gd name="connsiteX36" fmla="*/ 2866468 w 7161847"/>
              <a:gd name="connsiteY36" fmla="*/ 3040604 h 7370830"/>
              <a:gd name="connsiteX37" fmla="*/ 5359755 w 7161847"/>
              <a:gd name="connsiteY37" fmla="*/ 2993060 h 7370830"/>
              <a:gd name="connsiteX38" fmla="*/ 5631795 w 7161847"/>
              <a:gd name="connsiteY38" fmla="*/ 3105742 h 7370830"/>
              <a:gd name="connsiteX39" fmla="*/ 5631794 w 7161847"/>
              <a:gd name="connsiteY39" fmla="*/ 3105743 h 7370830"/>
              <a:gd name="connsiteX40" fmla="*/ 5631794 w 7161847"/>
              <a:gd name="connsiteY40" fmla="*/ 3649821 h 7370830"/>
              <a:gd name="connsiteX41" fmla="*/ 2023465 w 7161847"/>
              <a:gd name="connsiteY41" fmla="*/ 7258148 h 7370830"/>
              <a:gd name="connsiteX42" fmla="*/ 1539739 w 7161847"/>
              <a:gd name="connsiteY42" fmla="*/ 7307446 h 7370830"/>
              <a:gd name="connsiteX43" fmla="*/ 1479387 w 7161847"/>
              <a:gd name="connsiteY43" fmla="*/ 7258149 h 7370830"/>
              <a:gd name="connsiteX44" fmla="*/ 1479387 w 7161847"/>
              <a:gd name="connsiteY44" fmla="*/ 7258149 h 7370830"/>
              <a:gd name="connsiteX45" fmla="*/ 1430089 w 7161847"/>
              <a:gd name="connsiteY45" fmla="*/ 7197796 h 7370830"/>
              <a:gd name="connsiteX46" fmla="*/ 1479388 w 7161847"/>
              <a:gd name="connsiteY46" fmla="*/ 6714071 h 7370830"/>
              <a:gd name="connsiteX47" fmla="*/ 5087717 w 7161847"/>
              <a:gd name="connsiteY47" fmla="*/ 3105742 h 7370830"/>
              <a:gd name="connsiteX48" fmla="*/ 5359755 w 7161847"/>
              <a:gd name="connsiteY48" fmla="*/ 2993060 h 7370830"/>
              <a:gd name="connsiteX49" fmla="*/ 6668184 w 7161847"/>
              <a:gd name="connsiteY49" fmla="*/ 2887461 h 7370830"/>
              <a:gd name="connsiteX50" fmla="*/ 6940223 w 7161847"/>
              <a:gd name="connsiteY50" fmla="*/ 3000143 h 7370830"/>
              <a:gd name="connsiteX51" fmla="*/ 6940223 w 7161847"/>
              <a:gd name="connsiteY51" fmla="*/ 3000144 h 7370830"/>
              <a:gd name="connsiteX52" fmla="*/ 6940223 w 7161847"/>
              <a:gd name="connsiteY52" fmla="*/ 3544221 h 7370830"/>
              <a:gd name="connsiteX53" fmla="*/ 3331893 w 7161847"/>
              <a:gd name="connsiteY53" fmla="*/ 7152549 h 7370830"/>
              <a:gd name="connsiteX54" fmla="*/ 2848167 w 7161847"/>
              <a:gd name="connsiteY54" fmla="*/ 7201847 h 7370830"/>
              <a:gd name="connsiteX55" fmla="*/ 2787817 w 7161847"/>
              <a:gd name="connsiteY55" fmla="*/ 7152549 h 7370830"/>
              <a:gd name="connsiteX56" fmla="*/ 2738519 w 7161847"/>
              <a:gd name="connsiteY56" fmla="*/ 7092198 h 7370830"/>
              <a:gd name="connsiteX57" fmla="*/ 2787816 w 7161847"/>
              <a:gd name="connsiteY57" fmla="*/ 6608472 h 7370830"/>
              <a:gd name="connsiteX58" fmla="*/ 6396146 w 7161847"/>
              <a:gd name="connsiteY58" fmla="*/ 3000143 h 7370830"/>
              <a:gd name="connsiteX59" fmla="*/ 6668184 w 7161847"/>
              <a:gd name="connsiteY59" fmla="*/ 2887461 h 7370830"/>
              <a:gd name="connsiteX60" fmla="*/ 5272076 w 7161847"/>
              <a:gd name="connsiteY60" fmla="*/ 1873775 h 7370830"/>
              <a:gd name="connsiteX61" fmla="*/ 5544115 w 7161847"/>
              <a:gd name="connsiteY61" fmla="*/ 1986458 h 7370830"/>
              <a:gd name="connsiteX62" fmla="*/ 5544114 w 7161847"/>
              <a:gd name="connsiteY62" fmla="*/ 1986458 h 7370830"/>
              <a:gd name="connsiteX63" fmla="*/ 5544114 w 7161847"/>
              <a:gd name="connsiteY63" fmla="*/ 2530536 h 7370830"/>
              <a:gd name="connsiteX64" fmla="*/ 1935786 w 7161847"/>
              <a:gd name="connsiteY64" fmla="*/ 6138863 h 7370830"/>
              <a:gd name="connsiteX65" fmla="*/ 1452059 w 7161847"/>
              <a:gd name="connsiteY65" fmla="*/ 6188161 h 7370830"/>
              <a:gd name="connsiteX66" fmla="*/ 1391707 w 7161847"/>
              <a:gd name="connsiteY66" fmla="*/ 6138863 h 7370830"/>
              <a:gd name="connsiteX67" fmla="*/ 1342409 w 7161847"/>
              <a:gd name="connsiteY67" fmla="*/ 6078511 h 7370830"/>
              <a:gd name="connsiteX68" fmla="*/ 1391708 w 7161847"/>
              <a:gd name="connsiteY68" fmla="*/ 5594786 h 7370830"/>
              <a:gd name="connsiteX69" fmla="*/ 5000037 w 7161847"/>
              <a:gd name="connsiteY69" fmla="*/ 1986457 h 7370830"/>
              <a:gd name="connsiteX70" fmla="*/ 5272076 w 7161847"/>
              <a:gd name="connsiteY70" fmla="*/ 1873775 h 7370830"/>
              <a:gd name="connsiteX71" fmla="*/ 6777126 w 7161847"/>
              <a:gd name="connsiteY71" fmla="*/ 1542420 h 7370830"/>
              <a:gd name="connsiteX72" fmla="*/ 7049166 w 7161847"/>
              <a:gd name="connsiteY72" fmla="*/ 1655103 h 7370830"/>
              <a:gd name="connsiteX73" fmla="*/ 7049164 w 7161847"/>
              <a:gd name="connsiteY73" fmla="*/ 1655103 h 7370830"/>
              <a:gd name="connsiteX74" fmla="*/ 7049164 w 7161847"/>
              <a:gd name="connsiteY74" fmla="*/ 2199181 h 7370830"/>
              <a:gd name="connsiteX75" fmla="*/ 6226482 w 7161847"/>
              <a:gd name="connsiteY75" fmla="*/ 3021861 h 7370830"/>
              <a:gd name="connsiteX76" fmla="*/ 5682406 w 7161847"/>
              <a:gd name="connsiteY76" fmla="*/ 3021861 h 7370830"/>
              <a:gd name="connsiteX77" fmla="*/ 5682405 w 7161847"/>
              <a:gd name="connsiteY77" fmla="*/ 3021862 h 7370830"/>
              <a:gd name="connsiteX78" fmla="*/ 5682405 w 7161847"/>
              <a:gd name="connsiteY78" fmla="*/ 2477784 h 7370830"/>
              <a:gd name="connsiteX79" fmla="*/ 6505087 w 7161847"/>
              <a:gd name="connsiteY79" fmla="*/ 1655102 h 7370830"/>
              <a:gd name="connsiteX80" fmla="*/ 6777126 w 7161847"/>
              <a:gd name="connsiteY80" fmla="*/ 1542420 h 7370830"/>
              <a:gd name="connsiteX81" fmla="*/ 6635544 w 7161847"/>
              <a:gd name="connsiteY81" fmla="*/ 453955 h 7370830"/>
              <a:gd name="connsiteX82" fmla="*/ 6907582 w 7161847"/>
              <a:gd name="connsiteY82" fmla="*/ 566637 h 7370830"/>
              <a:gd name="connsiteX83" fmla="*/ 6907582 w 7161847"/>
              <a:gd name="connsiteY83" fmla="*/ 566638 h 7370830"/>
              <a:gd name="connsiteX84" fmla="*/ 6907582 w 7161847"/>
              <a:gd name="connsiteY84" fmla="*/ 1110716 h 7370830"/>
              <a:gd name="connsiteX85" fmla="*/ 6084900 w 7161847"/>
              <a:gd name="connsiteY85" fmla="*/ 1933396 h 7370830"/>
              <a:gd name="connsiteX86" fmla="*/ 5540823 w 7161847"/>
              <a:gd name="connsiteY86" fmla="*/ 1933395 h 7370830"/>
              <a:gd name="connsiteX87" fmla="*/ 5540823 w 7161847"/>
              <a:gd name="connsiteY87" fmla="*/ 1933397 h 7370830"/>
              <a:gd name="connsiteX88" fmla="*/ 5540823 w 7161847"/>
              <a:gd name="connsiteY88" fmla="*/ 1389319 h 7370830"/>
              <a:gd name="connsiteX89" fmla="*/ 6363505 w 7161847"/>
              <a:gd name="connsiteY89" fmla="*/ 566637 h 7370830"/>
              <a:gd name="connsiteX90" fmla="*/ 6635544 w 7161847"/>
              <a:gd name="connsiteY90" fmla="*/ 453955 h 7370830"/>
              <a:gd name="connsiteX91" fmla="*/ 4320554 w 7161847"/>
              <a:gd name="connsiteY91" fmla="*/ 370272 h 7370830"/>
              <a:gd name="connsiteX92" fmla="*/ 4592593 w 7161847"/>
              <a:gd name="connsiteY92" fmla="*/ 482954 h 7370830"/>
              <a:gd name="connsiteX93" fmla="*/ 4592592 w 7161847"/>
              <a:gd name="connsiteY93" fmla="*/ 482955 h 7370830"/>
              <a:gd name="connsiteX94" fmla="*/ 4592592 w 7161847"/>
              <a:gd name="connsiteY94" fmla="*/ 1027032 h 7370830"/>
              <a:gd name="connsiteX95" fmla="*/ 984263 w 7161847"/>
              <a:gd name="connsiteY95" fmla="*/ 4635359 h 7370830"/>
              <a:gd name="connsiteX96" fmla="*/ 440184 w 7161847"/>
              <a:gd name="connsiteY96" fmla="*/ 4635359 h 7370830"/>
              <a:gd name="connsiteX97" fmla="*/ 440186 w 7161847"/>
              <a:gd name="connsiteY97" fmla="*/ 4635359 h 7370830"/>
              <a:gd name="connsiteX98" fmla="*/ 440186 w 7161847"/>
              <a:gd name="connsiteY98" fmla="*/ 4091282 h 7370830"/>
              <a:gd name="connsiteX99" fmla="*/ 4048515 w 7161847"/>
              <a:gd name="connsiteY99" fmla="*/ 482954 h 7370830"/>
              <a:gd name="connsiteX100" fmla="*/ 4320554 w 7161847"/>
              <a:gd name="connsiteY100" fmla="*/ 370272 h 7370830"/>
              <a:gd name="connsiteX101" fmla="*/ 5907766 w 7161847"/>
              <a:gd name="connsiteY101" fmla="*/ 0 h 7370830"/>
              <a:gd name="connsiteX102" fmla="*/ 6179803 w 7161847"/>
              <a:gd name="connsiteY102" fmla="*/ 112683 h 7370830"/>
              <a:gd name="connsiteX103" fmla="*/ 6179804 w 7161847"/>
              <a:gd name="connsiteY103" fmla="*/ 112683 h 7370830"/>
              <a:gd name="connsiteX104" fmla="*/ 6179804 w 7161847"/>
              <a:gd name="connsiteY104" fmla="*/ 656761 h 7370830"/>
              <a:gd name="connsiteX105" fmla="*/ 3698057 w 7161847"/>
              <a:gd name="connsiteY105" fmla="*/ 3138507 h 7370830"/>
              <a:gd name="connsiteX106" fmla="*/ 3153979 w 7161847"/>
              <a:gd name="connsiteY106" fmla="*/ 3138507 h 7370830"/>
              <a:gd name="connsiteX107" fmla="*/ 3153980 w 7161847"/>
              <a:gd name="connsiteY107" fmla="*/ 3138507 h 7370830"/>
              <a:gd name="connsiteX108" fmla="*/ 3153980 w 7161847"/>
              <a:gd name="connsiteY108" fmla="*/ 2594430 h 7370830"/>
              <a:gd name="connsiteX109" fmla="*/ 5635727 w 7161847"/>
              <a:gd name="connsiteY109" fmla="*/ 112683 h 7370830"/>
              <a:gd name="connsiteX110" fmla="*/ 5907766 w 7161847"/>
              <a:gd name="connsiteY110" fmla="*/ 0 h 7370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7161847" h="7370830">
                <a:moveTo>
                  <a:pt x="2787816" y="7152549"/>
                </a:moveTo>
                <a:lnTo>
                  <a:pt x="2787817" y="7152549"/>
                </a:lnTo>
                <a:lnTo>
                  <a:pt x="2787816" y="7152550"/>
                </a:lnTo>
                <a:close/>
                <a:moveTo>
                  <a:pt x="1391706" y="6138863"/>
                </a:moveTo>
                <a:lnTo>
                  <a:pt x="1391707" y="6138863"/>
                </a:lnTo>
                <a:lnTo>
                  <a:pt x="1391707" y="6138864"/>
                </a:lnTo>
                <a:close/>
                <a:moveTo>
                  <a:pt x="6563752" y="5372121"/>
                </a:moveTo>
                <a:cubicBezTo>
                  <a:pt x="6662211" y="5372121"/>
                  <a:pt x="6760669" y="5409682"/>
                  <a:pt x="6835791" y="5484803"/>
                </a:cubicBezTo>
                <a:lnTo>
                  <a:pt x="6835790" y="5484804"/>
                </a:lnTo>
                <a:cubicBezTo>
                  <a:pt x="6986034" y="5635048"/>
                  <a:pt x="6986034" y="5878639"/>
                  <a:pt x="6835790" y="6028882"/>
                </a:cubicBezTo>
                <a:lnTo>
                  <a:pt x="6013108" y="6851562"/>
                </a:lnTo>
                <a:cubicBezTo>
                  <a:pt x="5862865" y="7001806"/>
                  <a:pt x="5619274" y="7001806"/>
                  <a:pt x="5469030" y="6851562"/>
                </a:cubicBezTo>
                <a:lnTo>
                  <a:pt x="5469030" y="6851564"/>
                </a:lnTo>
                <a:cubicBezTo>
                  <a:pt x="5318788" y="6701320"/>
                  <a:pt x="5318788" y="6457729"/>
                  <a:pt x="5469031" y="6307485"/>
                </a:cubicBezTo>
                <a:lnTo>
                  <a:pt x="6291713" y="5484803"/>
                </a:lnTo>
                <a:cubicBezTo>
                  <a:pt x="6366835" y="5409682"/>
                  <a:pt x="6465294" y="5372121"/>
                  <a:pt x="6563752" y="5372121"/>
                </a:cubicBezTo>
                <a:close/>
                <a:moveTo>
                  <a:pt x="6620795" y="4143997"/>
                </a:moveTo>
                <a:cubicBezTo>
                  <a:pt x="6719254" y="4143997"/>
                  <a:pt x="6817711" y="4181559"/>
                  <a:pt x="6892834" y="4256679"/>
                </a:cubicBezTo>
                <a:lnTo>
                  <a:pt x="6892832" y="4256681"/>
                </a:lnTo>
                <a:cubicBezTo>
                  <a:pt x="7043075" y="4406924"/>
                  <a:pt x="7043075" y="4650516"/>
                  <a:pt x="6892832" y="4800759"/>
                </a:cubicBezTo>
                <a:lnTo>
                  <a:pt x="4814590" y="6879000"/>
                </a:lnTo>
                <a:cubicBezTo>
                  <a:pt x="4664347" y="7029243"/>
                  <a:pt x="4420756" y="7029243"/>
                  <a:pt x="4270513" y="6879000"/>
                </a:cubicBezTo>
                <a:lnTo>
                  <a:pt x="4270514" y="6879001"/>
                </a:lnTo>
                <a:cubicBezTo>
                  <a:pt x="4120269" y="6728758"/>
                  <a:pt x="4120270" y="6485166"/>
                  <a:pt x="4270514" y="6334923"/>
                </a:cubicBezTo>
                <a:lnTo>
                  <a:pt x="6348755" y="4256680"/>
                </a:lnTo>
                <a:cubicBezTo>
                  <a:pt x="6423877" y="4181559"/>
                  <a:pt x="6522336" y="4143997"/>
                  <a:pt x="6620795" y="4143997"/>
                </a:cubicBezTo>
                <a:close/>
                <a:moveTo>
                  <a:pt x="2866468" y="3040604"/>
                </a:moveTo>
                <a:cubicBezTo>
                  <a:pt x="2964925" y="3040604"/>
                  <a:pt x="3063384" y="3078165"/>
                  <a:pt x="3138506" y="3153287"/>
                </a:cubicBezTo>
                <a:lnTo>
                  <a:pt x="3138505" y="3153287"/>
                </a:lnTo>
                <a:cubicBezTo>
                  <a:pt x="3288749" y="3303531"/>
                  <a:pt x="3288749" y="3547122"/>
                  <a:pt x="3138506" y="3697364"/>
                </a:cubicBezTo>
                <a:lnTo>
                  <a:pt x="656759" y="6179110"/>
                </a:lnTo>
                <a:cubicBezTo>
                  <a:pt x="525295" y="6310573"/>
                  <a:pt x="322364" y="6327006"/>
                  <a:pt x="173034" y="6228409"/>
                </a:cubicBezTo>
                <a:lnTo>
                  <a:pt x="112681" y="6179110"/>
                </a:lnTo>
                <a:lnTo>
                  <a:pt x="63383" y="6118759"/>
                </a:lnTo>
                <a:cubicBezTo>
                  <a:pt x="-35214" y="5969429"/>
                  <a:pt x="-18781" y="5766496"/>
                  <a:pt x="112682" y="5635033"/>
                </a:cubicBezTo>
                <a:lnTo>
                  <a:pt x="2594428" y="3153287"/>
                </a:lnTo>
                <a:cubicBezTo>
                  <a:pt x="2669551" y="3078166"/>
                  <a:pt x="2768009" y="3040604"/>
                  <a:pt x="2866468" y="3040604"/>
                </a:cubicBezTo>
                <a:close/>
                <a:moveTo>
                  <a:pt x="5359755" y="2993060"/>
                </a:moveTo>
                <a:cubicBezTo>
                  <a:pt x="5458214" y="2993061"/>
                  <a:pt x="5556673" y="3030621"/>
                  <a:pt x="5631795" y="3105742"/>
                </a:cubicBezTo>
                <a:lnTo>
                  <a:pt x="5631794" y="3105743"/>
                </a:lnTo>
                <a:cubicBezTo>
                  <a:pt x="5782037" y="3255986"/>
                  <a:pt x="5782037" y="3499578"/>
                  <a:pt x="5631794" y="3649821"/>
                </a:cubicBezTo>
                <a:lnTo>
                  <a:pt x="2023465" y="7258148"/>
                </a:lnTo>
                <a:cubicBezTo>
                  <a:pt x="1892002" y="7389611"/>
                  <a:pt x="1689070" y="7406044"/>
                  <a:pt x="1539739" y="7307446"/>
                </a:cubicBezTo>
                <a:lnTo>
                  <a:pt x="1479387" y="7258149"/>
                </a:lnTo>
                <a:lnTo>
                  <a:pt x="1479387" y="7258149"/>
                </a:lnTo>
                <a:lnTo>
                  <a:pt x="1430089" y="7197796"/>
                </a:lnTo>
                <a:cubicBezTo>
                  <a:pt x="1331492" y="7048467"/>
                  <a:pt x="1347925" y="6845534"/>
                  <a:pt x="1479388" y="6714071"/>
                </a:cubicBezTo>
                <a:lnTo>
                  <a:pt x="5087717" y="3105742"/>
                </a:lnTo>
                <a:cubicBezTo>
                  <a:pt x="5162838" y="3030621"/>
                  <a:pt x="5261296" y="2993060"/>
                  <a:pt x="5359755" y="2993060"/>
                </a:cubicBezTo>
                <a:close/>
                <a:moveTo>
                  <a:pt x="6668184" y="2887461"/>
                </a:moveTo>
                <a:cubicBezTo>
                  <a:pt x="6766643" y="2887461"/>
                  <a:pt x="6865102" y="2925021"/>
                  <a:pt x="6940223" y="3000143"/>
                </a:cubicBezTo>
                <a:lnTo>
                  <a:pt x="6940223" y="3000144"/>
                </a:lnTo>
                <a:cubicBezTo>
                  <a:pt x="7090466" y="3150387"/>
                  <a:pt x="7090466" y="3393978"/>
                  <a:pt x="6940223" y="3544221"/>
                </a:cubicBezTo>
                <a:lnTo>
                  <a:pt x="3331893" y="7152549"/>
                </a:lnTo>
                <a:cubicBezTo>
                  <a:pt x="3200432" y="7284013"/>
                  <a:pt x="2997498" y="7300445"/>
                  <a:pt x="2848167" y="7201847"/>
                </a:cubicBezTo>
                <a:lnTo>
                  <a:pt x="2787817" y="7152549"/>
                </a:lnTo>
                <a:lnTo>
                  <a:pt x="2738519" y="7092198"/>
                </a:lnTo>
                <a:cubicBezTo>
                  <a:pt x="2639922" y="6942867"/>
                  <a:pt x="2656354" y="6739935"/>
                  <a:pt x="2787816" y="6608472"/>
                </a:cubicBezTo>
                <a:lnTo>
                  <a:pt x="6396146" y="3000143"/>
                </a:lnTo>
                <a:cubicBezTo>
                  <a:pt x="6471268" y="2925022"/>
                  <a:pt x="6569726" y="2887461"/>
                  <a:pt x="6668184" y="2887461"/>
                </a:cubicBezTo>
                <a:close/>
                <a:moveTo>
                  <a:pt x="5272076" y="1873775"/>
                </a:moveTo>
                <a:cubicBezTo>
                  <a:pt x="5370534" y="1873776"/>
                  <a:pt x="5468993" y="1911336"/>
                  <a:pt x="5544115" y="1986458"/>
                </a:cubicBezTo>
                <a:lnTo>
                  <a:pt x="5544114" y="1986458"/>
                </a:lnTo>
                <a:cubicBezTo>
                  <a:pt x="5694357" y="2136701"/>
                  <a:pt x="5694357" y="2380293"/>
                  <a:pt x="5544114" y="2530536"/>
                </a:cubicBezTo>
                <a:lnTo>
                  <a:pt x="1935786" y="6138863"/>
                </a:lnTo>
                <a:cubicBezTo>
                  <a:pt x="1804322" y="6270326"/>
                  <a:pt x="1601389" y="6286759"/>
                  <a:pt x="1452059" y="6188161"/>
                </a:cubicBezTo>
                <a:lnTo>
                  <a:pt x="1391707" y="6138863"/>
                </a:lnTo>
                <a:lnTo>
                  <a:pt x="1342409" y="6078511"/>
                </a:lnTo>
                <a:cubicBezTo>
                  <a:pt x="1243812" y="5929182"/>
                  <a:pt x="1260245" y="5726249"/>
                  <a:pt x="1391708" y="5594786"/>
                </a:cubicBezTo>
                <a:lnTo>
                  <a:pt x="5000037" y="1986457"/>
                </a:lnTo>
                <a:cubicBezTo>
                  <a:pt x="5075158" y="1911336"/>
                  <a:pt x="5173617" y="1873775"/>
                  <a:pt x="5272076" y="1873775"/>
                </a:cubicBezTo>
                <a:close/>
                <a:moveTo>
                  <a:pt x="6777126" y="1542420"/>
                </a:moveTo>
                <a:cubicBezTo>
                  <a:pt x="6875585" y="1542420"/>
                  <a:pt x="6974043" y="1579981"/>
                  <a:pt x="7049166" y="1655103"/>
                </a:cubicBezTo>
                <a:lnTo>
                  <a:pt x="7049164" y="1655103"/>
                </a:lnTo>
                <a:cubicBezTo>
                  <a:pt x="7199409" y="1805346"/>
                  <a:pt x="7199409" y="2048937"/>
                  <a:pt x="7049164" y="2199181"/>
                </a:cubicBezTo>
                <a:lnTo>
                  <a:pt x="6226482" y="3021861"/>
                </a:lnTo>
                <a:cubicBezTo>
                  <a:pt x="6076239" y="3172104"/>
                  <a:pt x="5832649" y="3172104"/>
                  <a:pt x="5682406" y="3021861"/>
                </a:cubicBezTo>
                <a:lnTo>
                  <a:pt x="5682405" y="3021862"/>
                </a:lnTo>
                <a:cubicBezTo>
                  <a:pt x="5532162" y="2871619"/>
                  <a:pt x="5532163" y="2628028"/>
                  <a:pt x="5682405" y="2477784"/>
                </a:cubicBezTo>
                <a:lnTo>
                  <a:pt x="6505087" y="1655102"/>
                </a:lnTo>
                <a:cubicBezTo>
                  <a:pt x="6580210" y="1579981"/>
                  <a:pt x="6678669" y="1542420"/>
                  <a:pt x="6777126" y="1542420"/>
                </a:cubicBezTo>
                <a:close/>
                <a:moveTo>
                  <a:pt x="6635544" y="453955"/>
                </a:moveTo>
                <a:cubicBezTo>
                  <a:pt x="6734003" y="453955"/>
                  <a:pt x="6832461" y="491516"/>
                  <a:pt x="6907582" y="566637"/>
                </a:cubicBezTo>
                <a:lnTo>
                  <a:pt x="6907582" y="566638"/>
                </a:lnTo>
                <a:cubicBezTo>
                  <a:pt x="7057826" y="716881"/>
                  <a:pt x="7057826" y="960472"/>
                  <a:pt x="6907582" y="1110716"/>
                </a:cubicBezTo>
                <a:lnTo>
                  <a:pt x="6084900" y="1933396"/>
                </a:lnTo>
                <a:cubicBezTo>
                  <a:pt x="5934657" y="2083639"/>
                  <a:pt x="5691065" y="2083639"/>
                  <a:pt x="5540823" y="1933395"/>
                </a:cubicBezTo>
                <a:lnTo>
                  <a:pt x="5540823" y="1933397"/>
                </a:lnTo>
                <a:cubicBezTo>
                  <a:pt x="5390580" y="1783154"/>
                  <a:pt x="5390580" y="1539563"/>
                  <a:pt x="5540823" y="1389319"/>
                </a:cubicBezTo>
                <a:lnTo>
                  <a:pt x="6363505" y="566637"/>
                </a:lnTo>
                <a:cubicBezTo>
                  <a:pt x="6438626" y="491516"/>
                  <a:pt x="6537086" y="453955"/>
                  <a:pt x="6635544" y="453955"/>
                </a:cubicBezTo>
                <a:close/>
                <a:moveTo>
                  <a:pt x="4320554" y="370272"/>
                </a:moveTo>
                <a:cubicBezTo>
                  <a:pt x="4419011" y="370272"/>
                  <a:pt x="4517471" y="407832"/>
                  <a:pt x="4592593" y="482954"/>
                </a:cubicBezTo>
                <a:lnTo>
                  <a:pt x="4592592" y="482955"/>
                </a:lnTo>
                <a:cubicBezTo>
                  <a:pt x="4742835" y="633198"/>
                  <a:pt x="4742835" y="876789"/>
                  <a:pt x="4592592" y="1027032"/>
                </a:cubicBezTo>
                <a:lnTo>
                  <a:pt x="984263" y="4635359"/>
                </a:lnTo>
                <a:cubicBezTo>
                  <a:pt x="834019" y="4785603"/>
                  <a:pt x="590428" y="4785602"/>
                  <a:pt x="440184" y="4635359"/>
                </a:cubicBezTo>
                <a:lnTo>
                  <a:pt x="440186" y="4635359"/>
                </a:lnTo>
                <a:cubicBezTo>
                  <a:pt x="289942" y="4485117"/>
                  <a:pt x="289942" y="4241525"/>
                  <a:pt x="440186" y="4091282"/>
                </a:cubicBezTo>
                <a:lnTo>
                  <a:pt x="4048515" y="482954"/>
                </a:lnTo>
                <a:cubicBezTo>
                  <a:pt x="4123637" y="407832"/>
                  <a:pt x="4222095" y="370272"/>
                  <a:pt x="4320554" y="370272"/>
                </a:cubicBezTo>
                <a:close/>
                <a:moveTo>
                  <a:pt x="5907766" y="0"/>
                </a:moveTo>
                <a:cubicBezTo>
                  <a:pt x="6006224" y="0"/>
                  <a:pt x="6104683" y="37562"/>
                  <a:pt x="6179803" y="112683"/>
                </a:cubicBezTo>
                <a:lnTo>
                  <a:pt x="6179804" y="112683"/>
                </a:lnTo>
                <a:cubicBezTo>
                  <a:pt x="6330047" y="262927"/>
                  <a:pt x="6330047" y="506518"/>
                  <a:pt x="6179804" y="656761"/>
                </a:cubicBezTo>
                <a:lnTo>
                  <a:pt x="3698057" y="3138507"/>
                </a:lnTo>
                <a:cubicBezTo>
                  <a:pt x="3547813" y="3288750"/>
                  <a:pt x="3304221" y="3288750"/>
                  <a:pt x="3153979" y="3138507"/>
                </a:cubicBezTo>
                <a:lnTo>
                  <a:pt x="3153980" y="3138507"/>
                </a:lnTo>
                <a:cubicBezTo>
                  <a:pt x="3003736" y="2988265"/>
                  <a:pt x="3003737" y="2744673"/>
                  <a:pt x="3153980" y="2594430"/>
                </a:cubicBezTo>
                <a:lnTo>
                  <a:pt x="5635727" y="112683"/>
                </a:lnTo>
                <a:cubicBezTo>
                  <a:pt x="5710849" y="37561"/>
                  <a:pt x="5809307" y="0"/>
                  <a:pt x="5907766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065520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/>
          </p:cNvPr>
          <p:cNvSpPr>
            <a:spLocks noGrp="1"/>
          </p:cNvSpPr>
          <p:nvPr>
            <p:ph type="pic" sz="quarter" idx="10"/>
          </p:nvPr>
        </p:nvSpPr>
        <p:spPr>
          <a:xfrm>
            <a:off x="874644" y="1866827"/>
            <a:ext cx="5009322" cy="4028823"/>
          </a:xfrm>
          <a:custGeom>
            <a:avLst/>
            <a:gdLst>
              <a:gd name="connsiteX0" fmla="*/ 0 w 5009322"/>
              <a:gd name="connsiteY0" fmla="*/ 0 h 4028823"/>
              <a:gd name="connsiteX1" fmla="*/ 5009322 w 5009322"/>
              <a:gd name="connsiteY1" fmla="*/ 0 h 4028823"/>
              <a:gd name="connsiteX2" fmla="*/ 5009322 w 5009322"/>
              <a:gd name="connsiteY2" fmla="*/ 4028823 h 4028823"/>
              <a:gd name="connsiteX3" fmla="*/ 0 w 5009322"/>
              <a:gd name="connsiteY3" fmla="*/ 4028823 h 402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9322" h="4028823">
                <a:moveTo>
                  <a:pt x="0" y="0"/>
                </a:moveTo>
                <a:lnTo>
                  <a:pt x="5009322" y="0"/>
                </a:lnTo>
                <a:lnTo>
                  <a:pt x="5009322" y="4028823"/>
                </a:lnTo>
                <a:lnTo>
                  <a:pt x="0" y="40288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28318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6400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/>
          </p:cNvPr>
          <p:cNvSpPr>
            <a:spLocks noGrp="1"/>
          </p:cNvSpPr>
          <p:nvPr>
            <p:ph type="pic" sz="quarter" idx="10"/>
          </p:nvPr>
        </p:nvSpPr>
        <p:spPr>
          <a:xfrm>
            <a:off x="4088623" y="1862531"/>
            <a:ext cx="6128803" cy="2132998"/>
          </a:xfrm>
          <a:custGeom>
            <a:avLst/>
            <a:gdLst>
              <a:gd name="connsiteX0" fmla="*/ 0 w 6128803"/>
              <a:gd name="connsiteY0" fmla="*/ 0 h 2132998"/>
              <a:gd name="connsiteX1" fmla="*/ 6128803 w 6128803"/>
              <a:gd name="connsiteY1" fmla="*/ 0 h 2132998"/>
              <a:gd name="connsiteX2" fmla="*/ 6128803 w 6128803"/>
              <a:gd name="connsiteY2" fmla="*/ 2132998 h 2132998"/>
              <a:gd name="connsiteX3" fmla="*/ 0 w 6128803"/>
              <a:gd name="connsiteY3" fmla="*/ 2132998 h 2132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8803" h="2132998">
                <a:moveTo>
                  <a:pt x="0" y="0"/>
                </a:moveTo>
                <a:lnTo>
                  <a:pt x="6128803" y="0"/>
                </a:lnTo>
                <a:lnTo>
                  <a:pt x="6128803" y="2132998"/>
                </a:lnTo>
                <a:lnTo>
                  <a:pt x="0" y="2132998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719429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4236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  <a:custGeom>
            <a:avLst/>
            <a:gdLst>
              <a:gd name="connsiteX0" fmla="*/ 267462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4183383 h 6857999"/>
              <a:gd name="connsiteX3" fmla="*/ 9517384 w 12192000"/>
              <a:gd name="connsiteY3" fmla="*/ 6857999 h 6857999"/>
              <a:gd name="connsiteX4" fmla="*/ 0 w 12192000"/>
              <a:gd name="connsiteY4" fmla="*/ 6857999 h 6857999"/>
              <a:gd name="connsiteX5" fmla="*/ 0 w 12192000"/>
              <a:gd name="connsiteY5" fmla="*/ 267462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7999">
                <a:moveTo>
                  <a:pt x="2674620" y="0"/>
                </a:moveTo>
                <a:lnTo>
                  <a:pt x="12192000" y="0"/>
                </a:lnTo>
                <a:lnTo>
                  <a:pt x="12192000" y="4183383"/>
                </a:lnTo>
                <a:lnTo>
                  <a:pt x="9517384" y="6857999"/>
                </a:lnTo>
                <a:lnTo>
                  <a:pt x="0" y="6857999"/>
                </a:lnTo>
                <a:lnTo>
                  <a:pt x="0" y="2674620"/>
                </a:ln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26602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8644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36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0851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5045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629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330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1/10/2022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496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989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3" r:id="rId12"/>
    <p:sldLayoutId id="2147483785" r:id="rId13"/>
    <p:sldLayoutId id="2147483786" r:id="rId14"/>
    <p:sldLayoutId id="2147483787" r:id="rId15"/>
    <p:sldLayoutId id="2147483788" r:id="rId16"/>
    <p:sldLayoutId id="2147483789" r:id="rId17"/>
    <p:sldLayoutId id="2147483790" r:id="rId18"/>
    <p:sldLayoutId id="2147483791" r:id="rId19"/>
    <p:sldLayoutId id="2147483792" r:id="rId20"/>
    <p:sldLayoutId id="2147483793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0" y="-14141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701" name="TextBox 7"/>
          <p:cNvSpPr txBox="1">
            <a:spLocks noChangeArrowheads="1"/>
          </p:cNvSpPr>
          <p:nvPr/>
        </p:nvSpPr>
        <p:spPr bwMode="auto">
          <a:xfrm>
            <a:off x="304580" y="1873956"/>
            <a:ext cx="760875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3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Questrial"/>
                <a:cs typeface="Times New Roman" panose="02020603050405020304" pitchFamily="18" charset="0"/>
              </a:rPr>
              <a:t>ОСОБЕННОСТИ РАБОТЫ ЗАКАЗЧИКА </a:t>
            </a:r>
          </a:p>
          <a:p>
            <a:r>
              <a:rPr lang="ru-RU" altLang="ru-RU" sz="3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Questrial"/>
                <a:cs typeface="Times New Roman" panose="02020603050405020304" pitchFamily="18" charset="0"/>
              </a:rPr>
              <a:t>НА ЭТАПЕ ЭЛЕКТРОННОГО </a:t>
            </a:r>
          </a:p>
          <a:p>
            <a:r>
              <a:rPr lang="ru-RU" altLang="ru-RU" sz="3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Questrial"/>
                <a:cs typeface="Times New Roman" panose="02020603050405020304" pitchFamily="18" charset="0"/>
              </a:rPr>
              <a:t>АКТИРОВАНИЯ В ЛИЧНОМ </a:t>
            </a:r>
          </a:p>
          <a:p>
            <a:r>
              <a:rPr lang="ru-RU" altLang="ru-RU" sz="3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Questrial"/>
                <a:cs typeface="Times New Roman" panose="02020603050405020304" pitchFamily="18" charset="0"/>
              </a:rPr>
              <a:t>КАБИНЕТЕ ЕИС</a:t>
            </a:r>
            <a:endParaRPr lang="ru-RU" altLang="ru-RU" sz="3000" b="1" dirty="0">
              <a:solidFill>
                <a:srgbClr val="FFFFFF"/>
              </a:solidFill>
              <a:latin typeface="Times New Roman" panose="02020603050405020304" pitchFamily="18" charset="0"/>
              <a:ea typeface="Questrial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/>
          </p:cNvPr>
          <p:cNvSpPr txBox="1"/>
          <p:nvPr/>
        </p:nvSpPr>
        <p:spPr>
          <a:xfrm>
            <a:off x="304580" y="5143737"/>
            <a:ext cx="611199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регулирования контрактной системы в сфере закупок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3015835" y="6387725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sp>
        <p:nvSpPr>
          <p:cNvPr id="11" name="Прямоугольник 13"/>
          <p:cNvSpPr>
            <a:spLocks noChangeArrowheads="1"/>
          </p:cNvSpPr>
          <p:nvPr/>
        </p:nvSpPr>
        <p:spPr bwMode="auto">
          <a:xfrm>
            <a:off x="0" y="81501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50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" y="2793"/>
            <a:ext cx="12192000" cy="46166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ЭЛЕКТРОННОГО ДОКУМЕНТА О ПРИЕМКЕ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 области</a:t>
            </a:r>
            <a:endParaRPr lang="ru-RU" altLang="ru-RU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11545368" y="141292"/>
            <a:ext cx="55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3167270" y="1174335"/>
            <a:ext cx="1683026" cy="217143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917635" y="1174335"/>
            <a:ext cx="1802295" cy="217143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72317" y="2494840"/>
            <a:ext cx="3984322" cy="2031325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Вкладки с 1 по 5:</a:t>
            </a:r>
          </a:p>
          <a:p>
            <a:pPr marL="342900" indent="-342900">
              <a:buAutoNum type="arabicPeriod"/>
            </a:pPr>
            <a:r>
              <a:rPr lang="ru-RU" i="1" dirty="0" smtClean="0"/>
              <a:t>Общая информация</a:t>
            </a:r>
          </a:p>
          <a:p>
            <a:pPr marL="342900" indent="-342900">
              <a:buAutoNum type="arabicPeriod"/>
            </a:pPr>
            <a:r>
              <a:rPr lang="ru-RU" i="1" dirty="0" smtClean="0"/>
              <a:t>Контрагенты</a:t>
            </a:r>
          </a:p>
          <a:p>
            <a:pPr marL="342900" indent="-342900">
              <a:buAutoNum type="arabicPeriod"/>
            </a:pPr>
            <a:r>
              <a:rPr lang="ru-RU" i="1" dirty="0" smtClean="0"/>
              <a:t>Товары, работы, услуги</a:t>
            </a:r>
          </a:p>
          <a:p>
            <a:pPr marL="342900" indent="-342900">
              <a:buAutoNum type="arabicPeriod"/>
            </a:pPr>
            <a:r>
              <a:rPr lang="ru-RU" i="1" dirty="0" smtClean="0"/>
              <a:t>Факт передачи товаров, работ, услуг</a:t>
            </a:r>
          </a:p>
          <a:p>
            <a:pPr marL="342900" indent="-342900">
              <a:buAutoNum type="arabicPeriod"/>
            </a:pPr>
            <a:r>
              <a:rPr lang="ru-RU" i="1" dirty="0" smtClean="0"/>
              <a:t>Подписанты поставщика</a:t>
            </a:r>
            <a:endParaRPr lang="ru-RU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7838661" y="2494840"/>
            <a:ext cx="4134679" cy="2031325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Вкладки с 6 по 9: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ru-RU" i="1" dirty="0" smtClean="0"/>
              <a:t>Подписанты заказчика</a:t>
            </a:r>
          </a:p>
          <a:p>
            <a:pPr marL="342900" indent="-342900">
              <a:buAutoNum type="arabicPeriod" startAt="6"/>
            </a:pPr>
            <a:r>
              <a:rPr lang="ru-RU" i="1" dirty="0" smtClean="0"/>
              <a:t>Приемка товаров, работ, услуг</a:t>
            </a:r>
          </a:p>
          <a:p>
            <a:pPr marL="342900" indent="-342900">
              <a:buAutoNum type="arabicPeriod" startAt="6"/>
            </a:pPr>
            <a:r>
              <a:rPr lang="ru-RU" i="1" dirty="0" smtClean="0"/>
              <a:t>Прочие начисления</a:t>
            </a:r>
          </a:p>
          <a:p>
            <a:pPr marL="342900" indent="-342900">
              <a:buAutoNum type="arabicPeriod" startAt="6"/>
            </a:pPr>
            <a:r>
              <a:rPr lang="ru-RU" i="1" dirty="0" smtClean="0"/>
              <a:t>Дополнительные документы заказчика</a:t>
            </a:r>
          </a:p>
          <a:p>
            <a:pPr marL="342900" indent="-342900">
              <a:buAutoNum type="arabicPeriod" startAt="6"/>
            </a:pPr>
            <a:endParaRPr lang="ru-RU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528461" y="5067988"/>
            <a:ext cx="4124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Поставщик формирует и подписывает документ о приемке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7282013" y="4795897"/>
            <a:ext cx="490998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Заказчик получает и рассматривает документ о приемке, осуществляет экспертизу ТРУ и принимает соответствующее решение: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 </a:t>
            </a:r>
            <a:r>
              <a:rPr lang="ru-RU" sz="1600" dirty="0" smtClean="0"/>
              <a:t>полная приемка;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 </a:t>
            </a:r>
            <a:r>
              <a:rPr lang="ru-RU" sz="1600" dirty="0" smtClean="0"/>
              <a:t>частичная приемка;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/>
              <a:t>мотивированный отказ от приемки.</a:t>
            </a:r>
          </a:p>
          <a:p>
            <a:pPr algn="ctr"/>
            <a:r>
              <a:rPr lang="ru-RU" sz="1600" b="1" dirty="0" smtClean="0"/>
              <a:t>Заполняет титул заказчика </a:t>
            </a:r>
          </a:p>
          <a:p>
            <a:pPr algn="ctr"/>
            <a:r>
              <a:rPr lang="ru-RU" sz="1600" b="1" dirty="0" smtClean="0"/>
              <a:t>и подписывает документ о приемке.</a:t>
            </a:r>
            <a:endParaRPr lang="ru-RU" sz="1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425454" y="745629"/>
            <a:ext cx="2999381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+mn-lt"/>
              </a:rPr>
              <a:t>ДОКУМЕНТ </a:t>
            </a:r>
            <a:r>
              <a:rPr lang="ru-RU" sz="2000" b="1" dirty="0">
                <a:latin typeface="+mn-lt"/>
              </a:rPr>
              <a:t>О </a:t>
            </a:r>
            <a:r>
              <a:rPr lang="ru-RU" sz="2000" b="1" dirty="0" smtClean="0">
                <a:latin typeface="+mn-lt"/>
              </a:rPr>
              <a:t>ПРИЕМКЕ</a:t>
            </a:r>
            <a:endParaRPr lang="ru-RU" sz="2000" b="1" dirty="0">
              <a:latin typeface="+mn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09402" y="1481292"/>
            <a:ext cx="2999381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+mn-lt"/>
              </a:rPr>
              <a:t>ТИТУЛ ПОСТАВЩИКА</a:t>
            </a:r>
            <a:endParaRPr lang="ru-RU" sz="2000" b="1" dirty="0">
              <a:latin typeface="+mn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176999" y="1481292"/>
            <a:ext cx="2999381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+mn-lt"/>
              </a:rPr>
              <a:t>ТИТУЛ ЗАКАЗЧИКА</a:t>
            </a:r>
            <a:endParaRPr lang="ru-RU" sz="2000" b="1" dirty="0">
              <a:latin typeface="+mn-lt"/>
            </a:endParaRPr>
          </a:p>
        </p:txBody>
      </p:sp>
      <p:sp>
        <p:nvSpPr>
          <p:cNvPr id="30" name="Стрелка вправо 29"/>
          <p:cNvSpPr/>
          <p:nvPr/>
        </p:nvSpPr>
        <p:spPr>
          <a:xfrm rot="5400000">
            <a:off x="2201923" y="1975761"/>
            <a:ext cx="482138" cy="458619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 rot="5400000">
            <a:off x="9664931" y="1982977"/>
            <a:ext cx="482138" cy="458619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>
            <a:off x="4886313" y="5067988"/>
            <a:ext cx="2344487" cy="778897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 w="31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В течение 1 часа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54930" y="4476114"/>
            <a:ext cx="1973891" cy="830997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/>
              <a:t>Документ о приемке </a:t>
            </a:r>
          </a:p>
          <a:p>
            <a:pPr algn="ctr"/>
            <a:r>
              <a:rPr lang="ru-RU" sz="1200" b="1" i="1" dirty="0" smtClean="0"/>
              <a:t>поступает </a:t>
            </a:r>
          </a:p>
          <a:p>
            <a:pPr algn="ctr"/>
            <a:r>
              <a:rPr lang="ru-RU" sz="1200" b="1" i="1" dirty="0" smtClean="0"/>
              <a:t>в Личный кабинет заказчика</a:t>
            </a:r>
            <a:endParaRPr lang="ru-RU" sz="1200" b="1" i="1" dirty="0"/>
          </a:p>
        </p:txBody>
      </p:sp>
    </p:spTree>
    <p:extLst>
      <p:ext uri="{BB962C8B-B14F-4D97-AF65-F5344CB8AC3E}">
        <p14:creationId xmlns:p14="http://schemas.microsoft.com/office/powerpoint/2010/main" val="325244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" y="2793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ЛИЧНОМ КАБИНЕТЕ ЗАКАЗЧИКА В ЕИС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 области</a:t>
            </a:r>
            <a:endParaRPr lang="ru-RU" alt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9812" y="823459"/>
            <a:ext cx="11462488" cy="923330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приемке, подписанный поставщиком (подрядчиком, исполнителем), не позднее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часа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момента его размещения в ЕИС автоматически направляется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заказчику и отображается в разделе «Реестр документов о исполнении контрактов» в привязке к соответствующему контракту.</a:t>
            </a:r>
          </a:p>
        </p:txBody>
      </p:sp>
      <p:pic>
        <p:nvPicPr>
          <p:cNvPr id="9" name="Рисунок 8"/>
          <p:cNvPicPr/>
          <p:nvPr/>
        </p:nvPicPr>
        <p:blipFill rotWithShape="1">
          <a:blip r:embed="rId3"/>
          <a:srcRect t="12675" b="7451"/>
          <a:stretch/>
        </p:blipFill>
        <p:spPr>
          <a:xfrm>
            <a:off x="197675" y="1765245"/>
            <a:ext cx="10481571" cy="390204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72441" y="2954295"/>
            <a:ext cx="811850" cy="247828"/>
          </a:xfrm>
          <a:prstGeom prst="rect">
            <a:avLst/>
          </a:prstGeom>
          <a:noFill/>
          <a:ln w="28575">
            <a:solidFill>
              <a:srgbClr val="F243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211510" y="3621413"/>
            <a:ext cx="2026778" cy="122542"/>
          </a:xfrm>
          <a:prstGeom prst="rect">
            <a:avLst/>
          </a:prstGeom>
          <a:noFill/>
          <a:ln w="28575">
            <a:solidFill>
              <a:srgbClr val="F243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4"/>
          <a:srcRect t="21347" b="25276"/>
          <a:stretch/>
        </p:blipFill>
        <p:spPr>
          <a:xfrm>
            <a:off x="1852090" y="4657459"/>
            <a:ext cx="10246946" cy="220054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991025" y="5107417"/>
            <a:ext cx="1293265" cy="324392"/>
          </a:xfrm>
          <a:prstGeom prst="rect">
            <a:avLst/>
          </a:prstGeom>
          <a:noFill/>
          <a:ln w="28575">
            <a:solidFill>
              <a:srgbClr val="F243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176185" y="5605392"/>
            <a:ext cx="2216209" cy="333088"/>
          </a:xfrm>
          <a:prstGeom prst="rect">
            <a:avLst/>
          </a:prstGeom>
          <a:noFill/>
          <a:ln w="28575">
            <a:solidFill>
              <a:srgbClr val="F243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516447" y="6018834"/>
            <a:ext cx="2688365" cy="839166"/>
          </a:xfrm>
          <a:prstGeom prst="rect">
            <a:avLst/>
          </a:prstGeom>
          <a:noFill/>
          <a:ln w="28575">
            <a:solidFill>
              <a:srgbClr val="F243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9702435" y="6150966"/>
            <a:ext cx="794759" cy="854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545368" y="141292"/>
            <a:ext cx="55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069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" y="2793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ДОКУМЕНТА О ПРИЕМКЕ. ТИТУЛ ПОСТАВЩИКА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 области</a:t>
            </a:r>
            <a:endParaRPr lang="ru-RU" altLang="ru-RU" sz="1200" dirty="0"/>
          </a:p>
        </p:txBody>
      </p:sp>
      <p:pic>
        <p:nvPicPr>
          <p:cNvPr id="14" name="Рисунок 13"/>
          <p:cNvPicPr/>
          <p:nvPr/>
        </p:nvPicPr>
        <p:blipFill rotWithShape="1">
          <a:blip r:embed="rId3"/>
          <a:srcRect l="8358" t="12134" r="9158" b="65035"/>
          <a:stretch/>
        </p:blipFill>
        <p:spPr>
          <a:xfrm>
            <a:off x="269318" y="768769"/>
            <a:ext cx="11062406" cy="1633238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21820" y="1632733"/>
            <a:ext cx="8142718" cy="744935"/>
          </a:xfrm>
          <a:prstGeom prst="rect">
            <a:avLst/>
          </a:prstGeom>
          <a:noFill/>
          <a:ln w="28575">
            <a:solidFill>
              <a:srgbClr val="F243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1545368" y="141292"/>
            <a:ext cx="55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11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2448" t="31669" r="16505" b="17957"/>
          <a:stretch/>
        </p:blipFill>
        <p:spPr>
          <a:xfrm>
            <a:off x="399648" y="2521652"/>
            <a:ext cx="10801746" cy="414075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6199" y="5609230"/>
            <a:ext cx="1811878" cy="928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203510" y="5240740"/>
            <a:ext cx="3657600" cy="14216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013743" y="3330054"/>
            <a:ext cx="187651" cy="3207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602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" y="2793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ФОРМИРОВАНИЯ ЗАКАЗЧИКОМ УВЕДОМЛЕНИЯ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 УТОЧНЕНИИ ДОКУМЕНТА О ПРИЕМКЕ ПОСТАВЩИКУ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 области</a:t>
            </a:r>
            <a:endParaRPr lang="ru-RU" altLang="ru-RU" sz="1200" dirty="0"/>
          </a:p>
        </p:txBody>
      </p:sp>
      <p:pic>
        <p:nvPicPr>
          <p:cNvPr id="12" name="Рисунок 11"/>
          <p:cNvPicPr/>
          <p:nvPr/>
        </p:nvPicPr>
        <p:blipFill rotWithShape="1">
          <a:blip r:embed="rId3"/>
          <a:srcRect l="5978" t="42752" r="5571" b="13625"/>
          <a:stretch/>
        </p:blipFill>
        <p:spPr>
          <a:xfrm>
            <a:off x="131039" y="737899"/>
            <a:ext cx="9347238" cy="2245846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945022" y="948981"/>
            <a:ext cx="1187866" cy="583892"/>
          </a:xfrm>
          <a:prstGeom prst="rect">
            <a:avLst/>
          </a:prstGeom>
          <a:noFill/>
          <a:ln w="28575">
            <a:solidFill>
              <a:srgbClr val="F243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845324" y="2626592"/>
            <a:ext cx="2204814" cy="210485"/>
          </a:xfrm>
          <a:prstGeom prst="rect">
            <a:avLst/>
          </a:prstGeom>
          <a:noFill/>
          <a:ln w="28575">
            <a:solidFill>
              <a:srgbClr val="F243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039" y="2858568"/>
            <a:ext cx="7115175" cy="399943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306035" y="3147071"/>
            <a:ext cx="4701840" cy="3139321"/>
          </a:xfrm>
          <a:prstGeom prst="rect">
            <a:avLst/>
          </a:prstGeom>
          <a:ln w="635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формирования уведомления об уточнении документа о приемке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поставщику доступно: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обавление/удаление ТРУ;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едактирование количества и/или стоимости ТРУ;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бновление атрибутов ТРУ из последней версии контракта.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документа о приемке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остается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неизменной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45368" y="141292"/>
            <a:ext cx="55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1958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7053" y="109519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 ВКЛАДКЕ «ПОДПИСАНТЫ ЗАКАЗЧИКА» (ШАГ 6. ТИТУЛ ЗАКАЗЧИКА)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 области</a:t>
            </a:r>
            <a:endParaRPr lang="ru-RU" altLang="ru-RU" sz="1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4725" y="942323"/>
            <a:ext cx="8973085" cy="51751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545368" y="141292"/>
            <a:ext cx="55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6343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 области</a:t>
            </a:r>
            <a:endParaRPr lang="ru-RU" altLang="ru-RU" sz="1200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2856" t="30771" r="5091" b="13684"/>
          <a:stretch/>
        </p:blipFill>
        <p:spPr>
          <a:xfrm>
            <a:off x="2674915" y="1206108"/>
            <a:ext cx="6998329" cy="2815628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5142" t="11050" r="3263" b="31779"/>
          <a:stretch/>
        </p:blipFill>
        <p:spPr>
          <a:xfrm>
            <a:off x="2674915" y="4053509"/>
            <a:ext cx="6998329" cy="249875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42837" y="805003"/>
            <a:ext cx="11462488" cy="369332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заполнения информации о подписантах заказчика в случае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отсутствия приемочной комиссии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545368" y="141292"/>
            <a:ext cx="55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17053" y="109519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 ВКЛАДКЕ «ПОДПИСАНТЫ ЗАКАЗЧИКА» (ШАГ 6. ТИТУЛ ЗАКАЗЧИКА)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378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</a:t>
            </a:r>
            <a:r>
              <a:rPr lang="en-US" altLang="ru-RU" sz="1200" dirty="0" smtClean="0"/>
              <a:t> </a:t>
            </a:r>
            <a:r>
              <a:rPr lang="ru-RU" altLang="ru-RU" sz="1200" dirty="0" smtClean="0"/>
              <a:t>области</a:t>
            </a:r>
            <a:endParaRPr lang="ru-RU" alt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2837" y="781064"/>
            <a:ext cx="11462488" cy="369332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заполнения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о подписантах заказчика 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приемочной комиссии</a:t>
            </a:r>
          </a:p>
        </p:txBody>
      </p:sp>
      <p:pic>
        <p:nvPicPr>
          <p:cNvPr id="11" name="Рисунок 10" descr="C:\Users\User\Desktop\6 (1)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4" t="17275" r="14511" b="8542"/>
          <a:stretch/>
        </p:blipFill>
        <p:spPr bwMode="auto">
          <a:xfrm>
            <a:off x="747964" y="2190860"/>
            <a:ext cx="7028240" cy="301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ser\Desktop\4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3" t="17438" r="13791" b="26540"/>
          <a:stretch/>
        </p:blipFill>
        <p:spPr bwMode="auto">
          <a:xfrm>
            <a:off x="4547039" y="4200190"/>
            <a:ext cx="6998329" cy="228551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1545368" y="141292"/>
            <a:ext cx="55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17053" y="109519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 ВКЛАДКЕ «ПОДПИСАНТЫ ЗАКАЗЧИКА» (ШАГ 6. ТИТУЛ ЗАКАЗЧИКА)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 rotWithShape="1">
          <a:blip r:embed="rId5"/>
          <a:srcRect l="2856" t="30771" r="5091" b="54522"/>
          <a:stretch/>
        </p:blipFill>
        <p:spPr>
          <a:xfrm>
            <a:off x="777875" y="1411261"/>
            <a:ext cx="6998329" cy="745522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>
            <a:off x="1119116" y="2524836"/>
            <a:ext cx="3616657" cy="16650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681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 области</a:t>
            </a:r>
            <a:endParaRPr lang="ru-RU" alt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2837" y="781064"/>
            <a:ext cx="11462488" cy="369332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Вкладка «Решение приёмочной комиссии» отображается при условии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приемочной комиссии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5075"/>
          <a:stretch/>
        </p:blipFill>
        <p:spPr>
          <a:xfrm>
            <a:off x="2379345" y="1196410"/>
            <a:ext cx="7448550" cy="3110313"/>
          </a:xfrm>
          <a:prstGeom prst="rect">
            <a:avLst/>
          </a:prstGeom>
        </p:spPr>
      </p:pic>
      <p:pic>
        <p:nvPicPr>
          <p:cNvPr id="12" name="Рисунок 11" descr="C:\Users\User\Desktop\8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1" t="44010" r="11004" b="18664"/>
          <a:stretch/>
        </p:blipFill>
        <p:spPr bwMode="auto">
          <a:xfrm>
            <a:off x="2379345" y="4463479"/>
            <a:ext cx="7448550" cy="239452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1545368" y="141292"/>
            <a:ext cx="55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16</a:t>
            </a:r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730952" y="45758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 ВКЛАДКЕ «РЕШЕНИЕ ПРИЁМОЧНОЙ КОМИССИИ»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(ШАГ 7. ТИТУЛ ЗАКАЗЧИКА)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27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 области</a:t>
            </a:r>
            <a:endParaRPr lang="ru-RU" altLang="ru-RU" sz="1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532" y="2386579"/>
            <a:ext cx="10089978" cy="422992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36548" y="874051"/>
            <a:ext cx="11462488" cy="1754326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итога приемки: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Полная приемка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Частичная приемка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Мотивированный отказ.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итога приемки заполняется разная информация на данной вкладке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545368" y="141292"/>
            <a:ext cx="55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17</a:t>
            </a:r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61125" y="0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 ВКЛАДКЕ «ПРИЕМКА ТОВАРОВ, РАБОТ, УСЛУГ»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ТИТУЛА ЗАКАЗЧИКА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027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 области</a:t>
            </a:r>
            <a:endParaRPr lang="ru-RU" altLang="ru-RU" sz="1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21618" y="1150396"/>
            <a:ext cx="11462488" cy="923330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Полная приемка товаров, работ, услуг – приемка всех товаров, работ, услуг без расхождений. Статус документа о приемке изменяется на «подписано».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3"/>
          <a:srcRect l="5904" t="42210" r="7378" b="4954"/>
          <a:stretch/>
        </p:blipFill>
        <p:spPr>
          <a:xfrm>
            <a:off x="1081000" y="1928667"/>
            <a:ext cx="9396143" cy="418157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545368" y="141292"/>
            <a:ext cx="55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18</a:t>
            </a:r>
            <a:endParaRPr lang="ru-RU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44508" y="0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 ВКЛАДКЕ «ПРИЕМКА ТОВАРОВ, РАБОТ, УСЛУГ»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ТИТУЛА ЗАКАЗЧИКА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УСЛОВИИ ПОЛНОЙ ПРИЕМКИ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05970" y="3671248"/>
            <a:ext cx="8175009" cy="3482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14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 области</a:t>
            </a:r>
            <a:endParaRPr lang="ru-RU" altLang="ru-RU" sz="12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97641" y="2793"/>
            <a:ext cx="12192000" cy="586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00000"/>
              </a:lnSpc>
              <a:spcAft>
                <a:spcPts val="0"/>
              </a:spcAft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СВЕДЕНИЙ ОБ ИСПОЛНЕНИИ КОНТРАКТА В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WEB-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ТОРГИ-КС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964" y="1028941"/>
            <a:ext cx="12006072" cy="646331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исполнении контракта на этапе «электронного актирования» интегрируется в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Web-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Торги-КС на следующие сутки после их размещения в реестре контрактов ЕИС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29" y="1837705"/>
            <a:ext cx="5879775" cy="17785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" y="3909202"/>
            <a:ext cx="12125325" cy="2619375"/>
          </a:xfrm>
          <a:prstGeom prst="rect">
            <a:avLst/>
          </a:prstGeom>
        </p:spPr>
      </p:pic>
      <p:sp>
        <p:nvSpPr>
          <p:cNvPr id="12" name="Круговая стрелка 11"/>
          <p:cNvSpPr/>
          <p:nvPr/>
        </p:nvSpPr>
        <p:spPr>
          <a:xfrm rot="5400000">
            <a:off x="7316582" y="1439084"/>
            <a:ext cx="1964987" cy="2706307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705930" y="141292"/>
            <a:ext cx="39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46126" y="1835528"/>
            <a:ext cx="999591" cy="592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1. ЕИС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52771" y="3292625"/>
            <a:ext cx="2062838" cy="592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  <a:r>
              <a:rPr lang="ru-RU" dirty="0" smtClean="0"/>
              <a:t>. </a:t>
            </a:r>
            <a:r>
              <a:rPr lang="en-US" dirty="0" smtClean="0"/>
              <a:t>WEB-</a:t>
            </a:r>
            <a:r>
              <a:rPr lang="ru-RU" dirty="0" smtClean="0"/>
              <a:t>Торги-КС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63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 области</a:t>
            </a:r>
            <a:endParaRPr lang="ru-RU" altLang="ru-RU" sz="1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21618" y="1065565"/>
            <a:ext cx="11462488" cy="1477328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Частичная приемка товаров, работ, услуг – приемка товаров, работ, услуг с расхождениями по соответствующему документу о приемке. Статус документа о приемке изменяется на «подписано». При этом при наведении на иконку появится всплывающая подсказка «Принято с частичной приемкой». Поставщик может сформировать корректировочный документ.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8185" y="2290272"/>
            <a:ext cx="7092368" cy="45677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545368" y="141292"/>
            <a:ext cx="55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19</a:t>
            </a:r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1373" y="2792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 ВКЛАДКЕ «ПРИЕМКА ТОВАРОВ, РАБОТ, УСЛУГ»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ТИТУЛА ЗАКАЗЧИКА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УСЛОВИИ ЧАСТИЧНОЙ ПРИЕМКИ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48185" y="2542892"/>
            <a:ext cx="7092368" cy="2139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977719" y="5008729"/>
            <a:ext cx="259308" cy="1774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769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 области</a:t>
            </a:r>
            <a:endParaRPr lang="ru-RU" altLang="ru-RU" sz="1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21618" y="1150396"/>
            <a:ext cx="11462488" cy="646331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Мотивированный отказ – полный отказ от приемки товаров, работ, услуг по соответствующему документу о приемке. Статус документа о приемке изменяется на «Отказано при приемке».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2535"/>
          <a:stretch/>
        </p:blipFill>
        <p:spPr>
          <a:xfrm>
            <a:off x="2248185" y="1964796"/>
            <a:ext cx="7810416" cy="40913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545368" y="141292"/>
            <a:ext cx="55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r>
              <a:rPr lang="ru-RU" dirty="0"/>
              <a:t>0</a:t>
            </a: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394284" y="-29489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 ВКЛАДКЕ «ПРИЕМКА ТОВАРОВ, РАБОТ, УСЛУГ»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ТИТУЛА ЗАКАЗЧИКА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УСЛОВИИ МОТИВИРОВАННОГО ОТКАЗА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48185" y="2174402"/>
            <a:ext cx="7387134" cy="2139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605516" y="5090615"/>
            <a:ext cx="259308" cy="1774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966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</a:t>
            </a:r>
            <a:r>
              <a:rPr lang="en-US" altLang="ru-RU" sz="1200" dirty="0" smtClean="0"/>
              <a:t> </a:t>
            </a:r>
            <a:r>
              <a:rPr lang="ru-RU" altLang="ru-RU" sz="1200" dirty="0" smtClean="0"/>
              <a:t>области</a:t>
            </a:r>
            <a:endParaRPr lang="ru-RU" altLang="ru-RU" sz="1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3614" y="1406141"/>
            <a:ext cx="8227768" cy="286560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85140" y="4628057"/>
            <a:ext cx="11462488" cy="646331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 начисленных неустойках, штрафах должны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отдельно формироваться заказчиком в реестре контрактов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документа о приемке.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45368" y="141292"/>
            <a:ext cx="55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21</a:t>
            </a:r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85140" y="2793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 ВКЛАДКЕ «ПРОЧИЕ НАЧИСЛЕНИЯ» ТИТУЛА ЗАКАЗЧИКА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5730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</a:t>
            </a:r>
            <a:r>
              <a:rPr lang="en-US" altLang="ru-RU" sz="1200" dirty="0" smtClean="0"/>
              <a:t> </a:t>
            </a:r>
            <a:r>
              <a:rPr lang="ru-RU" altLang="ru-RU" sz="1200" dirty="0" smtClean="0"/>
              <a:t>области</a:t>
            </a:r>
            <a:endParaRPr lang="ru-RU" altLang="ru-RU" sz="1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011" y="1583274"/>
            <a:ext cx="11086896" cy="29716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861847" y="1583274"/>
            <a:ext cx="1751888" cy="11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1545368" y="141292"/>
            <a:ext cx="55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22</a:t>
            </a:r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94284" y="63353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 ВКЛАДКЕ «ДОПОЛНИТЕЛЬНЫЕ ДОКУМЕНТЫ ЗАКАЗЧИКА»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ТИТУЛА ЗАКАЗЧИКА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106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 области</a:t>
            </a:r>
            <a:endParaRPr lang="ru-RU" altLang="ru-RU" sz="1200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3"/>
          <a:srcRect l="9949" t="19024" r="12512" b="3992"/>
          <a:stretch/>
        </p:blipFill>
        <p:spPr>
          <a:xfrm>
            <a:off x="367468" y="1067293"/>
            <a:ext cx="4606183" cy="2572285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 rotWithShape="1">
          <a:blip r:embed="rId4"/>
          <a:srcRect l="9816" t="51726" r="11638" b="29092"/>
          <a:stretch/>
        </p:blipFill>
        <p:spPr>
          <a:xfrm>
            <a:off x="442837" y="3495230"/>
            <a:ext cx="4606183" cy="640936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 rotWithShape="1">
          <a:blip r:embed="rId5"/>
          <a:srcRect l="12693" t="21803" r="13796" b="26534"/>
          <a:stretch/>
        </p:blipFill>
        <p:spPr>
          <a:xfrm>
            <a:off x="6597352" y="1590201"/>
            <a:ext cx="4366901" cy="17262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29270" y="3931065"/>
            <a:ext cx="444381" cy="1370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852018" y="3045588"/>
            <a:ext cx="420169" cy="1761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5086389" y="2346876"/>
            <a:ext cx="1246045" cy="65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2896" y="4263727"/>
            <a:ext cx="4251532" cy="2594273"/>
          </a:xfrm>
          <a:prstGeom prst="rect">
            <a:avLst/>
          </a:prstGeom>
        </p:spPr>
      </p:pic>
      <p:cxnSp>
        <p:nvCxnSpPr>
          <p:cNvPr id="16" name="Прямая со стрелкой 15"/>
          <p:cNvCxnSpPr/>
          <p:nvPr/>
        </p:nvCxnSpPr>
        <p:spPr>
          <a:xfrm flipH="1">
            <a:off x="6041877" y="3580688"/>
            <a:ext cx="2096070" cy="6830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4811282" y="5661285"/>
            <a:ext cx="3326665" cy="6540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02662" y="4322617"/>
            <a:ext cx="3756590" cy="2031325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приемке, мотивированный отказ от подписания документа о приемке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1 часа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момента размещения в ЕИС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направляются автоматически поставщику (подрядчику, исполнителю).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1545368" y="141292"/>
            <a:ext cx="55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23</a:t>
            </a:r>
            <a:endParaRPr lang="ru-RU" dirty="0"/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367468" y="18756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 ВКЛАДКЕ «ПОДПИСАНИЕ» ТИТУЛА ЗАКАЗЧИКА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572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" y="2793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АВТОМАТИЧЕСКОЕ ФОРМИРОВАНИЕ СВЕДЕНИЙ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 ИСПОЛНЕНИИ КОНТРАКТА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 области</a:t>
            </a:r>
            <a:endParaRPr lang="ru-RU" altLang="ru-RU" sz="1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5340" y="1853446"/>
            <a:ext cx="6862843" cy="10528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8097" r="7767"/>
          <a:stretch/>
        </p:blipFill>
        <p:spPr>
          <a:xfrm>
            <a:off x="2255520" y="2901892"/>
            <a:ext cx="6862843" cy="13369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3454" y="4321020"/>
            <a:ext cx="2226616" cy="103303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05497" y="3314506"/>
            <a:ext cx="743485" cy="5116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8985" y="5450705"/>
            <a:ext cx="6862842" cy="133171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734511" y="5800509"/>
            <a:ext cx="828943" cy="2833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991026" y="1849452"/>
            <a:ext cx="743485" cy="2151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235160" y="2066234"/>
            <a:ext cx="1316621" cy="2021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0811" y="637559"/>
            <a:ext cx="11462488" cy="1200329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электронного актирования»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сведений об исполнении контракта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сведений об исполнении контрактов – обязанность заказчика. 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должен самостоятельно размещать сведения в реестре контрактов </a:t>
            </a:r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3 </a:t>
            </a:r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дней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дня, следующего за днем подписания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 о приемки (ст. 103 Закона №44-ФЗ)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545368" y="141292"/>
            <a:ext cx="55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7557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105" y="2793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ЕИС, ВОЗНИКШИЕ В ПРОЦЕССЕ РЕАЛИЗАЦИИ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«ЭЛЕКТРОННОЕ АКТИРОВАНИЕ – 2021»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</a:t>
            </a:r>
            <a:r>
              <a:rPr lang="en-US" altLang="ru-RU" sz="1200" dirty="0" smtClean="0"/>
              <a:t> </a:t>
            </a:r>
            <a:r>
              <a:rPr lang="ru-RU" altLang="ru-RU" sz="1200" dirty="0" smtClean="0"/>
              <a:t>области</a:t>
            </a:r>
            <a:endParaRPr lang="ru-RU" altLang="ru-RU" sz="1200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8665" t="3687" r="9767" b="45685"/>
          <a:stretch/>
        </p:blipFill>
        <p:spPr bwMode="auto">
          <a:xfrm>
            <a:off x="393105" y="805003"/>
            <a:ext cx="10272046" cy="4681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981914" y="1589518"/>
            <a:ext cx="1956987" cy="6580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58026" y="5879507"/>
            <a:ext cx="6845181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Текст ошибки:</a:t>
            </a:r>
          </a:p>
          <a:p>
            <a:r>
              <a:rPr lang="ru-RU" dirty="0" smtClean="0"/>
              <a:t>УПД (</a:t>
            </a:r>
            <a:r>
              <a:rPr lang="en-US" dirty="0" smtClean="0"/>
              <a:t>id=</a:t>
            </a:r>
            <a:r>
              <a:rPr lang="ru-RU" dirty="0"/>
              <a:t>145227) не находится на стадии 'На рассмотрении'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45368" y="141292"/>
            <a:ext cx="55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53081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" y="2793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МАТЕРИАЛЫ И ИНСТРУКЦИИ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САЙТЕ ЕИС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 области</a:t>
            </a:r>
            <a:endParaRPr lang="ru-RU" altLang="ru-RU" sz="1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17" y="805003"/>
            <a:ext cx="5942485" cy="2897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659" y="805003"/>
            <a:ext cx="4559051" cy="28971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4753" y="3843020"/>
            <a:ext cx="4238038" cy="3014980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>
            <a:off x="6353772" y="2097694"/>
            <a:ext cx="922517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6994188" y="3390386"/>
            <a:ext cx="1478603" cy="3839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614245" y="141292"/>
            <a:ext cx="484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9856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" y="2793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«ЭЛЕКТРОННОМУ АКТИРОВАНИЮ».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КОРРЕКТНОСТЬ СВЕДЕНИЙ В КОНТРАКТЕ (ЧАСТЬ 1)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</a:t>
            </a:r>
            <a:r>
              <a:rPr lang="en-US" altLang="ru-RU" sz="1200" dirty="0" smtClean="0"/>
              <a:t> </a:t>
            </a:r>
            <a:r>
              <a:rPr lang="ru-RU" altLang="ru-RU" sz="1200" dirty="0" smtClean="0"/>
              <a:t>области</a:t>
            </a:r>
            <a:endParaRPr lang="ru-RU" altLang="ru-RU" sz="1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05925" y="879954"/>
            <a:ext cx="11552219" cy="923330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формирования корректных данных в документе о приемке, в информации о контракте в реестре контрактов должны быть отражены корректные сведения (объект закупки, единицы измерения, количество и т.п.).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01.01.2022 тип объекта закупки в контракте наследуется из извещения по каждой строке продукции.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469" y="1878235"/>
            <a:ext cx="8924192" cy="47973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705930" y="141292"/>
            <a:ext cx="39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02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</a:t>
            </a:r>
            <a:r>
              <a:rPr lang="en-US" altLang="ru-RU" sz="1200" dirty="0" smtClean="0"/>
              <a:t> </a:t>
            </a:r>
            <a:r>
              <a:rPr lang="ru-RU" altLang="ru-RU" sz="1200" dirty="0" smtClean="0"/>
              <a:t>области</a:t>
            </a:r>
            <a:endParaRPr lang="ru-RU" altLang="ru-RU" sz="1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3" y="805003"/>
            <a:ext cx="7466443" cy="57285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766469" y="879954"/>
            <a:ext cx="4191675" cy="923330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Примеры: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связи, услуги по предоставлению кредитов, услуги по ремонту ТС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766469" y="2049303"/>
            <a:ext cx="4191675" cy="3693319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случае, если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услуг (работ) не может быть определен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заказчику при внесении сведений о контракте необходимо установить в поле «способ указания объема выполнения работы, оказания услуги» вариант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«Объем не может быть указан в количественном выражении (указание объема в текстовом виде)»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Тогда при формировании документа о приемке поставщик может отразить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стоимостное выражение исполненных обязательств.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705930" y="141292"/>
            <a:ext cx="39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620" y="2793"/>
            <a:ext cx="12192000" cy="8022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00000"/>
              </a:lnSpc>
              <a:spcAft>
                <a:spcPts val="0"/>
              </a:spcAft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«ЭЛЕКТРОННОМУ АКТИРОВАНИЮ».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КОРРЕКТНОСТЬ СВЕДЕНИЙ В КОНТРАКТЕ (ЧАСТЬ 2)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5573" y="3294345"/>
            <a:ext cx="2580361" cy="56367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01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 области</a:t>
            </a:r>
            <a:endParaRPr lang="ru-RU" alt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95656" y="805003"/>
            <a:ext cx="11462488" cy="369332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отражения печатной формы документа о приемке с неопределенным объемом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475" y="1174335"/>
            <a:ext cx="10296849" cy="55472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705930" y="141292"/>
            <a:ext cx="39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620" y="2793"/>
            <a:ext cx="12192000" cy="8022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00000"/>
              </a:lnSpc>
              <a:spcAft>
                <a:spcPts val="0"/>
              </a:spcAft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«ЭЛЕКТРОННОМУ АКТИРОВАНИЮ».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КОРРЕКТНОСТЬ СВЕДЕНИЙ В КОНТРАКТЕ (ЧАСТЬ 3)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91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304493"/>
              </p:ext>
            </p:extLst>
          </p:nvPr>
        </p:nvGraphicFramePr>
        <p:xfrm>
          <a:off x="243442" y="5513802"/>
          <a:ext cx="11693862" cy="1280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73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0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91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Председателю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приемочной комиссии 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 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должностному лицу заказчика, ответственному за приемку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приемочной комиссии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8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442" y="182965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«ЭЛЕКТРОННОМУ АКТИРОВАНИЮ».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НАСТРОЙКА ПОЛНОМОЧИЙ И ПРАВ ДОЛЖНОСТНЫХ ЛИЦ ЗАКАЗЧИКА,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ЧЛЕНОВ ПРИЕМОЧНОЙ КОМИСИИ (ПРИ ЕЁ НАЛИЧИИ) В ЛИЧНОМ КАБИНЕТЕ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ЗАКАЗЧИКА В ЕИС (ЧАСТЬ 1)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</a:t>
            </a:r>
            <a:r>
              <a:rPr lang="en-US" altLang="ru-RU" sz="1200" dirty="0" smtClean="0"/>
              <a:t> </a:t>
            </a:r>
            <a:r>
              <a:rPr lang="ru-RU" altLang="ru-RU" sz="1200" dirty="0" smtClean="0"/>
              <a:t>области</a:t>
            </a:r>
            <a:endParaRPr lang="ru-RU" alt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9995" y="1150847"/>
            <a:ext cx="11462488" cy="369332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Заказчику необходимо переназначить  права и полномочия своих пользователей ЕИС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01.01.2022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3442" y="1505892"/>
            <a:ext cx="11855594" cy="2031325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перечень пользователей организации необходимо добавить подписантов заказчика, третьих лиц, членов приемочной комиссии (все должны получить электронную подпись в Федеральном казначействе).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Для настройки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данных лиц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в разделе  «Администрирование» – «Пользователи организации» перейти на форму «Зарегистрированные пользователи». Выбрать пользователя, которому необходимо назначить новые полномочия и в контекстном меню поля «Логин» перейти на вкладку «Регистрационные данные».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05930" y="141292"/>
            <a:ext cx="39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pic>
        <p:nvPicPr>
          <p:cNvPr id="16" name="Рисунок 15"/>
          <p:cNvPicPr/>
          <p:nvPr/>
        </p:nvPicPr>
        <p:blipFill rotWithShape="1">
          <a:blip r:embed="rId3"/>
          <a:srcRect l="12688" t="56332" r="3204" b="4941"/>
          <a:stretch/>
        </p:blipFill>
        <p:spPr>
          <a:xfrm>
            <a:off x="291872" y="6260462"/>
            <a:ext cx="7481656" cy="509452"/>
          </a:xfrm>
          <a:prstGeom prst="rect">
            <a:avLst/>
          </a:prstGeom>
        </p:spPr>
      </p:pic>
      <p:pic>
        <p:nvPicPr>
          <p:cNvPr id="18" name="Рисунок 1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0" t="78495" r="69605" b="1602"/>
          <a:stretch/>
        </p:blipFill>
        <p:spPr bwMode="auto">
          <a:xfrm>
            <a:off x="8009894" y="6285291"/>
            <a:ext cx="1891431" cy="327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/>
          <a:srcRect l="1772" b="16418"/>
          <a:stretch/>
        </p:blipFill>
        <p:spPr>
          <a:xfrm>
            <a:off x="243442" y="3189087"/>
            <a:ext cx="7578517" cy="223130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3442" y="3231650"/>
            <a:ext cx="567289" cy="5539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41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439" y="228260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«ЭЛЕКТРОННОМУ АКТИРОВАНИЮ».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НАСТРОЙКА ПОЛНОМОЧИЙ И ПРАВ ДОЛЖНОСТНЫХ ЛИЦ ЗАКАЗЧИКА,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ЧЛЕНОВ ПРИЕМОЧНОЙ КОМИСИИ (ПРИ ЕЁ НАЛИЧИИ) В ЛИЧНОМ КАБИНЕТЕ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ЗАКАЗЧИКА В ЕИС (ЧАСТЬ 2)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</a:t>
            </a:r>
            <a:r>
              <a:rPr lang="en-US" altLang="ru-RU" sz="1200" dirty="0" smtClean="0"/>
              <a:t> </a:t>
            </a:r>
            <a:r>
              <a:rPr lang="ru-RU" altLang="ru-RU" sz="1200" dirty="0" smtClean="0"/>
              <a:t>области</a:t>
            </a:r>
            <a:endParaRPr lang="ru-RU" alt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1705930" y="141292"/>
            <a:ext cx="39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6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68402" y="1418572"/>
            <a:ext cx="11855594" cy="923330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Для настройки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 выбрать пользователя, в контекстном меню поля «Логин» перейти на вкладку «Права доступа пользователя».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/>
          <a:srcRect b="84569"/>
          <a:stretch/>
        </p:blipFill>
        <p:spPr>
          <a:xfrm>
            <a:off x="6296440" y="2127807"/>
            <a:ext cx="5555648" cy="25004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/>
          <a:srcRect t="55232" b="25726"/>
          <a:stretch/>
        </p:blipFill>
        <p:spPr>
          <a:xfrm>
            <a:off x="6296439" y="2371269"/>
            <a:ext cx="5555649" cy="308565"/>
          </a:xfrm>
          <a:prstGeom prst="rect">
            <a:avLst/>
          </a:prstGeom>
        </p:spPr>
      </p:pic>
      <p:pic>
        <p:nvPicPr>
          <p:cNvPr id="27" name="Рисунок 26"/>
          <p:cNvPicPr/>
          <p:nvPr/>
        </p:nvPicPr>
        <p:blipFill rotWithShape="1">
          <a:blip r:embed="rId4"/>
          <a:srcRect l="4317" t="6220" r="13970" b="3063"/>
          <a:stretch/>
        </p:blipFill>
        <p:spPr>
          <a:xfrm>
            <a:off x="6296439" y="2671716"/>
            <a:ext cx="5555649" cy="35036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439" y="2127807"/>
            <a:ext cx="5230577" cy="423999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8091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35722" y="1632247"/>
            <a:ext cx="11663314" cy="1200329"/>
          </a:xfrm>
          <a:prstGeom prst="rect">
            <a:avLst/>
          </a:prstGeom>
          <a:ln>
            <a:solidFill>
              <a:schemeClr val="accent1"/>
            </a:solidFill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взаимного согласия сторон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оступ к функционалу «электронного актирования»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может открыть «вручную»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контрактам: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единственным поставщиком (кроме закупки по ч. 12 ст. 93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44-ФЗ);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аключенным до 01.01.2022 (за исключением контрактов, размещенных в реестре контрактов ранее 01.07.2019).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2" y="109519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«ЭЛЕКТРОННОМУ АКТИРОВАНИЮ».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НАСТРОЙКА ДОСТУПА ДЛЯ ПОСТАВЩИКА ДЛЯ ФОРМИРОВАНИЯ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О ПРИЕМКЕ В ЭЛЕКТРОННОМ ВИДЕ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</a:t>
            </a:r>
            <a:r>
              <a:rPr lang="en-US" altLang="ru-RU" sz="1200" dirty="0" smtClean="0"/>
              <a:t> </a:t>
            </a:r>
            <a:r>
              <a:rPr lang="ru-RU" altLang="ru-RU" sz="1200" dirty="0" smtClean="0"/>
              <a:t>области</a:t>
            </a:r>
            <a:endParaRPr lang="ru-RU" altLang="ru-RU" sz="1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05924" y="943502"/>
            <a:ext cx="11786075" cy="646331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к функционалу «электронного актирования»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автоматически открыт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контрактам по результатам электронных процедур,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извещения по которым размещены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году (исключение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3-5 ч.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84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№44-ФЗ).</a:t>
            </a:r>
          </a:p>
        </p:txBody>
      </p:sp>
      <p:pic>
        <p:nvPicPr>
          <p:cNvPr id="13" name="Рисунок 12"/>
          <p:cNvPicPr/>
          <p:nvPr/>
        </p:nvPicPr>
        <p:blipFill rotWithShape="1">
          <a:blip r:embed="rId2"/>
          <a:srcRect l="11220" t="36848" r="31856" b="-491"/>
          <a:stretch/>
        </p:blipFill>
        <p:spPr>
          <a:xfrm>
            <a:off x="6552584" y="2832576"/>
            <a:ext cx="4102164" cy="267460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705930" y="141292"/>
            <a:ext cx="39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05925" y="2929632"/>
            <a:ext cx="5862415" cy="1477328"/>
          </a:xfrm>
          <a:prstGeom prst="rect">
            <a:avLst/>
          </a:prstGeom>
          <a:ln>
            <a:solidFill>
              <a:schemeClr val="accent1"/>
            </a:solidFill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необходимо в Личном кабинете заказчика в ЕИС в разделе «Реестр контрактов» – «Исполнение» найти соответствующий контракт и применить к нему функцию «Предусмотреть формирование документов о приемке в электронной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форме».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75167" y="5507179"/>
            <a:ext cx="5862415" cy="1231106"/>
          </a:xfrm>
          <a:prstGeom prst="rect">
            <a:avLst/>
          </a:prstGeom>
          <a:ln>
            <a:solidFill>
              <a:schemeClr val="accent1"/>
            </a:solidFill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личном кабинете поставщика отобразится контракт, а у заказчика напротив такого контракта появится значок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и будет обозначать, что по данному контракту предусмотрена электронная приемка.</a:t>
            </a:r>
          </a:p>
        </p:txBody>
      </p:sp>
      <p:cxnSp>
        <p:nvCxnSpPr>
          <p:cNvPr id="4" name="Прямая со стрелкой 3"/>
          <p:cNvCxnSpPr>
            <a:stCxn id="15" idx="3"/>
          </p:cNvCxnSpPr>
          <p:nvPr/>
        </p:nvCxnSpPr>
        <p:spPr>
          <a:xfrm>
            <a:off x="6268340" y="3668296"/>
            <a:ext cx="284244" cy="2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t="4117" b="18434"/>
          <a:stretch/>
        </p:blipFill>
        <p:spPr>
          <a:xfrm>
            <a:off x="6552584" y="5502607"/>
            <a:ext cx="5235182" cy="132588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cxnSp>
        <p:nvCxnSpPr>
          <p:cNvPr id="17" name="Прямая со стрелкой 16"/>
          <p:cNvCxnSpPr/>
          <p:nvPr/>
        </p:nvCxnSpPr>
        <p:spPr>
          <a:xfrm>
            <a:off x="6252961" y="6165547"/>
            <a:ext cx="284244" cy="2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5741377" y="5873262"/>
            <a:ext cx="307731" cy="29228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75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" y="2793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«ЭЛЕКТРОННОМУ АКТИРОВАНИЮ».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НАСТРОЙКА УВЕДОМЛЕНИЙ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2793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/>
              <a:t>Управление финансов Липецкой области</a:t>
            </a:r>
            <a:endParaRPr lang="ru-RU" alt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2720" y="909731"/>
            <a:ext cx="11462488" cy="1200329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настройки уведомлений о получении документа о приемке от Поставщика в Личном кабинете Заказчика необходимо в разделе «Администрирование» - «Настройка уведомлений» включить данную функцию и указать адрес электронной почты.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0127" y="1929403"/>
            <a:ext cx="7177710" cy="477210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879222" y="2392822"/>
            <a:ext cx="1268615" cy="2734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435125" y="2471162"/>
            <a:ext cx="865538" cy="1951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134981" y="2471162"/>
            <a:ext cx="1069124" cy="1951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545368" y="141292"/>
            <a:ext cx="55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404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13718</TotalTime>
  <Words>1329</Words>
  <Application>Microsoft Office PowerPoint</Application>
  <PresentationFormat>Широкоэкранный</PresentationFormat>
  <Paragraphs>175</Paragraphs>
  <Slides>27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Century Gothic</vt:lpstr>
      <vt:lpstr>Questrial</vt:lpstr>
      <vt:lpstr>Times New Roman</vt:lpstr>
      <vt:lpstr>Wingdings</vt:lpstr>
      <vt:lpstr>Тема Office</vt:lpstr>
      <vt:lpstr>Office Theme</vt:lpstr>
      <vt:lpstr>Презентация PowerPoint</vt:lpstr>
      <vt:lpstr>Презентация PowerPoint</vt:lpstr>
      <vt:lpstr>ПОДГОТОВКА К «ЭЛЕКТРОННОМУ АКТИРОВАНИЮ».  КОРРЕКТНОСТЬ СВЕДЕНИЙ В КОНТРАКТЕ (ЧАСТЬ 1)</vt:lpstr>
      <vt:lpstr>Презентация PowerPoint</vt:lpstr>
      <vt:lpstr>Презентация PowerPoint</vt:lpstr>
      <vt:lpstr>ПОДГОТОВКА К «ЭЛЕКТРОННОМУ АКТИРОВАНИЮ».  НАСТРОЙКА ПОЛНОМОЧИЙ И ПРАВ ДОЛЖНОСТНЫХ ЛИЦ ЗАКАЗЧИКА,  ЧЛЕНОВ ПРИЕМОЧНОЙ КОМИСИИ (ПРИ ЕЁ НАЛИЧИИ) В ЛИЧНОМ КАБИНЕТЕ  ЗАКАЗЧИКА В ЕИС (ЧАСТЬ 1)</vt:lpstr>
      <vt:lpstr>ПОДГОТОВКА К «ЭЛЕКТРОННОМУ АКТИРОВАНИЮ».  НАСТРОЙКА ПОЛНОМОЧИЙ И ПРАВ ДОЛЖНОСТНЫХ ЛИЦ ЗАКАЗЧИКА,  ЧЛЕНОВ ПРИЕМОЧНОЙ КОМИСИИ (ПРИ ЕЁ НАЛИЧИИ) В ЛИЧНОМ КАБИНЕТЕ  ЗАКАЗЧИКА В ЕИС (ЧАСТЬ 2)</vt:lpstr>
      <vt:lpstr>ПОДГОТОВКА К «ЭЛЕКТРОННОМУ АКТИРОВАНИЮ».  НАСТРОЙКА ДОСТУПА ДЛЯ ПОСТАВЩИКА ДЛЯ ФОРМИРОВАНИЯ  ДОКУМЕНТОВ О ПРИЕМКЕ В ЭЛЕКТРОННОМ ВИДЕ</vt:lpstr>
      <vt:lpstr>ПОДГОТОВКА К «ЭЛЕКТРОННОМУ АКТИРОВАНИЮ».  НАСТРОЙКА УВЕДОМЛЕНИЙ</vt:lpstr>
      <vt:lpstr>СТРУКТУРА ЭЛЕКТРОННОГО ДОКУМЕНТА О ПРИЕМКЕ</vt:lpstr>
      <vt:lpstr>РАБОТА В ЛИЧНОМ КАБИНЕТЕ ЗАКАЗЧИКА В ЕИС</vt:lpstr>
      <vt:lpstr>РАССМОТРЕНИЕ ДОКУМЕНТА О ПРИЕМКЕ. ТИТУЛ ПОСТАВЩИКА</vt:lpstr>
      <vt:lpstr>ВОЗМОЖНОСТЬ ФОРМИРОВАНИЯ ЗАКАЗЧИКОМ УВЕДОМЛЕНИЯ  ОБ УТОЧНЕНИИ ДОКУМЕНТА О ПРИЕМКЕ ПОСТАВЩИКУ</vt:lpstr>
      <vt:lpstr>РАБОТА НА ВКЛАДКЕ «ПОДПИСАНТЫ ЗАКАЗЧИКА» (ШАГ 6. ТИТУЛ ЗАКАЗЧИКА)</vt:lpstr>
      <vt:lpstr>РАБОТА НА ВКЛАДКЕ «ПОДПИСАНТЫ ЗАКАЗЧИКА» (ШАГ 6. ТИТУЛ ЗАКАЗЧИКА)</vt:lpstr>
      <vt:lpstr>РАБОТА НА ВКЛАДКЕ «ПОДПИСАНТЫ ЗАКАЗЧИКА» (ШАГ 6. ТИТУЛ ЗАКАЗЧИКА)</vt:lpstr>
      <vt:lpstr>РАБОТА НА ВКЛАДКЕ «РЕШЕНИЕ ПРИЁМОЧНОЙ КОМИССИИ»  (ШАГ 7. ТИТУЛ ЗАКАЗЧИКА)</vt:lpstr>
      <vt:lpstr>РАБОТА НА ВКЛАДКЕ «ПРИЕМКА ТОВАРОВ, РАБОТ, УСЛУГ»  ТИТУЛА ЗАКАЗЧИКА</vt:lpstr>
      <vt:lpstr>РАБОТА НА ВКЛАДКЕ «ПРИЕМКА ТОВАРОВ, РАБОТ, УСЛУГ»  ТИТУЛА ЗАКАЗЧИКА ПРИ УСЛОВИИ ПОЛНОЙ ПРИЕМКИ</vt:lpstr>
      <vt:lpstr>РАБОТА НА ВКЛАДКЕ «ПРИЕМКА ТОВАРОВ, РАБОТ, УСЛУГ»  ТИТУЛА ЗАКАЗЧИКА ПРИ УСЛОВИИ ЧАСТИЧНОЙ ПРИЕМКИ</vt:lpstr>
      <vt:lpstr>РАБОТА НА ВКЛАДКЕ «ПРИЕМКА ТОВАРОВ, РАБОТ, УСЛУГ»  ТИТУЛА ЗАКАЗЧИКА ПРИ УСЛОВИИ МОТИВИРОВАННОГО ОТКАЗА</vt:lpstr>
      <vt:lpstr>РАБОТА НА ВКЛАДКЕ «ПРОЧИЕ НАЧИСЛЕНИЯ» ТИТУЛА ЗАКАЗЧИКА </vt:lpstr>
      <vt:lpstr>РАБОТА НА ВКЛАДКЕ «ДОПОЛНИТЕЛЬНЫЕ ДОКУМЕНТЫ ЗАКАЗЧИКА»  ТИТУЛА ЗАКАЗЧИКА </vt:lpstr>
      <vt:lpstr>РАБОТА НА ВКЛАДКЕ «ПОДПИСАНИЕ» ТИТУЛА ЗАКАЗЧИКА </vt:lpstr>
      <vt:lpstr>АВТОМАТИЧЕСКОЕ ФОРМИРОВАНИЕ СВЕДЕНИЙ  ОБ ИСПОЛНЕНИИ КОНТРАКТА</vt:lpstr>
      <vt:lpstr>ОШИБКИ ЕИС, ВОЗНИКШИЕ В ПРОЦЕССЕ РЕАЛИЗАЦИИ  ПРОЕКТА «ЭЛЕКТРОННОЕ АКТИРОВАНИЕ – 2021»</vt:lpstr>
      <vt:lpstr>МЕТОДИЧЕСКИЕ МАТЕРИАЛЫ И ИНСТРУКЦИИ  НА ОФИЦИАЛЬНОМ САЙТЕ ЕИС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</dc:creator>
  <cp:lastModifiedBy>u1101340003</cp:lastModifiedBy>
  <cp:revision>363</cp:revision>
  <cp:lastPrinted>2021-12-15T11:20:22Z</cp:lastPrinted>
  <dcterms:created xsi:type="dcterms:W3CDTF">2018-01-21T18:20:29Z</dcterms:created>
  <dcterms:modified xsi:type="dcterms:W3CDTF">2022-01-10T10:47:36Z</dcterms:modified>
</cp:coreProperties>
</file>