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71" r:id="rId2"/>
  </p:sldMasterIdLst>
  <p:notesMasterIdLst>
    <p:notesMasterId r:id="rId30"/>
  </p:notesMasterIdLst>
  <p:sldIdLst>
    <p:sldId id="731" r:id="rId3"/>
    <p:sldId id="703" r:id="rId4"/>
    <p:sldId id="704" r:id="rId5"/>
    <p:sldId id="708" r:id="rId6"/>
    <p:sldId id="709" r:id="rId7"/>
    <p:sldId id="710" r:id="rId8"/>
    <p:sldId id="732" r:id="rId9"/>
    <p:sldId id="705" r:id="rId10"/>
    <p:sldId id="713" r:id="rId11"/>
    <p:sldId id="733" r:id="rId12"/>
    <p:sldId id="714" r:id="rId13"/>
    <p:sldId id="715" r:id="rId14"/>
    <p:sldId id="716" r:id="rId15"/>
    <p:sldId id="717" r:id="rId16"/>
    <p:sldId id="718" r:id="rId17"/>
    <p:sldId id="719" r:id="rId18"/>
    <p:sldId id="720" r:id="rId19"/>
    <p:sldId id="721" r:id="rId20"/>
    <p:sldId id="722" r:id="rId21"/>
    <p:sldId id="723" r:id="rId22"/>
    <p:sldId id="724" r:id="rId23"/>
    <p:sldId id="725" r:id="rId24"/>
    <p:sldId id="726" r:id="rId25"/>
    <p:sldId id="727" r:id="rId26"/>
    <p:sldId id="729" r:id="rId27"/>
    <p:sldId id="730" r:id="rId28"/>
    <p:sldId id="702" r:id="rId2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F3BF99-9C75-469E-9B83-7E4DADE99657}">
          <p14:sldIdLst>
            <p14:sldId id="731"/>
            <p14:sldId id="703"/>
            <p14:sldId id="704"/>
            <p14:sldId id="708"/>
            <p14:sldId id="709"/>
            <p14:sldId id="710"/>
            <p14:sldId id="732"/>
            <p14:sldId id="705"/>
            <p14:sldId id="713"/>
            <p14:sldId id="73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9"/>
            <p14:sldId id="730"/>
            <p14:sldId id="7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33"/>
    <a:srgbClr val="385723"/>
    <a:srgbClr val="4D7830"/>
    <a:srgbClr val="F24336"/>
    <a:srgbClr val="FFFFFF"/>
    <a:srgbClr val="F9F9F9"/>
    <a:srgbClr val="F3B73F"/>
    <a:srgbClr val="FFA01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33" autoAdjust="0"/>
  </p:normalViewPr>
  <p:slideViewPr>
    <p:cSldViewPr snapToGrid="0">
      <p:cViewPr varScale="1">
        <p:scale>
          <a:sx n="105" d="100"/>
          <a:sy n="105" d="100"/>
        </p:scale>
        <p:origin x="6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0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9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42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37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3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5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0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6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A796E-7212-49CF-ADEF-A9B0C04EE7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2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3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03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0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2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98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44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8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60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/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 smtClean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64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5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10.01.2022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9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8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0" y="-14141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04580" y="1873956"/>
            <a:ext cx="7608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ОСОБЕННОСТИ РАБОТЫ ЗАКАЗЧИКА </a:t>
            </a:r>
          </a:p>
          <a:p>
            <a:r>
              <a:rPr lang="ru-RU" altLang="ru-RU" sz="3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НА ЭТАПЕ ЭЛЕКТРОННОГО </a:t>
            </a:r>
          </a:p>
          <a:p>
            <a:r>
              <a:rPr lang="ru-RU" altLang="ru-RU" sz="3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АКТИРОВАНИЯ В ЛИЧНОМ </a:t>
            </a:r>
          </a:p>
          <a:p>
            <a:r>
              <a:rPr lang="ru-RU" altLang="ru-RU" sz="3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</a:rPr>
              <a:t>КАБИНЕТЕ ЕИС</a:t>
            </a:r>
            <a:endParaRPr lang="ru-RU" altLang="ru-RU" sz="3000" b="1" dirty="0">
              <a:solidFill>
                <a:srgbClr val="FFFFFF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304580" y="5143737"/>
            <a:ext cx="61119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регулирования контрактной системы в сфере закупок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3015835" y="6387725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0" y="81501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Липецкой области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4616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ЭЛЕКТРОННОГО ДОКУМЕНТА О ПРИЕМКЕ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167270" y="1174335"/>
            <a:ext cx="1683026" cy="217143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17635" y="1174335"/>
            <a:ext cx="1802295" cy="217143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317" y="2494840"/>
            <a:ext cx="3984322" cy="2031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Вкладки с 1 по 5: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Общая информация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Контрагенты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Товары, работы, услуги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Факт передачи товаров, работ, услуг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Подписанты поставщика</a:t>
            </a:r>
            <a:endParaRPr lang="ru-RU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838661" y="2494840"/>
            <a:ext cx="4134679" cy="203132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Вкладки с 6 по 9: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i="1" dirty="0" smtClean="0"/>
              <a:t>Подписанты заказчика</a:t>
            </a:r>
          </a:p>
          <a:p>
            <a:pPr marL="342900" indent="-342900">
              <a:buAutoNum type="arabicPeriod" startAt="6"/>
            </a:pPr>
            <a:r>
              <a:rPr lang="ru-RU" i="1" dirty="0" smtClean="0"/>
              <a:t>Приемка товаров, работ, услуг</a:t>
            </a:r>
          </a:p>
          <a:p>
            <a:pPr marL="342900" indent="-342900">
              <a:buAutoNum type="arabicPeriod" startAt="6"/>
            </a:pPr>
            <a:r>
              <a:rPr lang="ru-RU" i="1" dirty="0" smtClean="0"/>
              <a:t>Прочие начисления</a:t>
            </a:r>
          </a:p>
          <a:p>
            <a:pPr marL="342900" indent="-342900">
              <a:buAutoNum type="arabicPeriod" startAt="6"/>
            </a:pPr>
            <a:r>
              <a:rPr lang="ru-RU" i="1" dirty="0" smtClean="0"/>
              <a:t>Дополнительные документы заказчика</a:t>
            </a:r>
          </a:p>
          <a:p>
            <a:pPr marL="342900" indent="-342900">
              <a:buAutoNum type="arabicPeriod" startAt="6"/>
            </a:pPr>
            <a:endParaRPr lang="ru-RU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28461" y="5067988"/>
            <a:ext cx="412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Поставщик формирует и подписывает документ о приемке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82013" y="4795897"/>
            <a:ext cx="49099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Заказчик получает и рассматривает документ о приемке, осуществляет экспертизу ТРУ и принимает соответствующее решение: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полная приемка;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</a:t>
            </a:r>
            <a:r>
              <a:rPr lang="ru-RU" sz="1600" dirty="0" smtClean="0"/>
              <a:t>частичная приемка;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мотивированный отказ от приемки.</a:t>
            </a:r>
          </a:p>
          <a:p>
            <a:pPr algn="ctr"/>
            <a:r>
              <a:rPr lang="ru-RU" sz="1600" b="1" dirty="0" smtClean="0"/>
              <a:t>Заполняет титул заказчика </a:t>
            </a:r>
          </a:p>
          <a:p>
            <a:pPr algn="ctr"/>
            <a:r>
              <a:rPr lang="ru-RU" sz="1600" b="1" dirty="0" smtClean="0"/>
              <a:t>и подписывает документ о приемке.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25454" y="745629"/>
            <a:ext cx="299938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ДОКУМЕНТ </a:t>
            </a:r>
            <a:r>
              <a:rPr lang="ru-RU" sz="2000" b="1" dirty="0">
                <a:latin typeface="+mn-lt"/>
              </a:rPr>
              <a:t>О </a:t>
            </a:r>
            <a:r>
              <a:rPr lang="ru-RU" sz="2000" b="1" dirty="0" smtClean="0">
                <a:latin typeface="+mn-lt"/>
              </a:rPr>
              <a:t>ПРИЕМКЕ</a:t>
            </a:r>
            <a:endParaRPr lang="ru-RU" sz="20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9402" y="1481292"/>
            <a:ext cx="299938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ТИТУЛ ПОСТАВЩИКА</a:t>
            </a:r>
            <a:endParaRPr lang="ru-RU" sz="20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6999" y="1481292"/>
            <a:ext cx="299938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ТИТУЛ ЗАКАЗЧИКА</a:t>
            </a:r>
            <a:endParaRPr lang="ru-RU" sz="2000" b="1" dirty="0">
              <a:latin typeface="+mn-lt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2201923" y="1975761"/>
            <a:ext cx="482138" cy="45861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9664931" y="1982977"/>
            <a:ext cx="482138" cy="45861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886313" y="5067988"/>
            <a:ext cx="2344487" cy="77889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течение 1 часа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4930" y="4476114"/>
            <a:ext cx="1973891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Документ о приемке </a:t>
            </a:r>
          </a:p>
          <a:p>
            <a:pPr algn="ctr"/>
            <a:r>
              <a:rPr lang="ru-RU" sz="1200" b="1" i="1" dirty="0" smtClean="0"/>
              <a:t>поступает </a:t>
            </a:r>
          </a:p>
          <a:p>
            <a:pPr algn="ctr"/>
            <a:r>
              <a:rPr lang="ru-RU" sz="1200" b="1" i="1" dirty="0" smtClean="0"/>
              <a:t>в Личный кабинет заказчика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3252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ЛИЧНОМ КАБИНЕТЕ ЗАКАЗЧИКА В ЕИС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9812" y="823459"/>
            <a:ext cx="11462488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приемке, подписанный поставщиком (подрядчиком, исполнителем), не позднее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его размещения в ЕИС автоматически направляется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и отображается в разделе «Реестр документов о исполнении контрактов» в привязке к соответствующему контракту.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t="12675" b="7451"/>
          <a:stretch/>
        </p:blipFill>
        <p:spPr>
          <a:xfrm>
            <a:off x="197675" y="1765245"/>
            <a:ext cx="10481571" cy="3902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2441" y="2954295"/>
            <a:ext cx="811850" cy="247828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1510" y="3621413"/>
            <a:ext cx="2026778" cy="122542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t="21347" b="25276"/>
          <a:stretch/>
        </p:blipFill>
        <p:spPr>
          <a:xfrm>
            <a:off x="1852090" y="4657459"/>
            <a:ext cx="10246946" cy="22005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991025" y="5107417"/>
            <a:ext cx="1293265" cy="324392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76185" y="5605392"/>
            <a:ext cx="2216209" cy="333088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16447" y="6018834"/>
            <a:ext cx="2688365" cy="839166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9702435" y="6150966"/>
            <a:ext cx="794759" cy="85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ДОКУМЕНТА О ПРИЕМКЕ. ТИТУЛ ПОСТАВЩИКА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8358" t="12134" r="9158" b="65035"/>
          <a:stretch/>
        </p:blipFill>
        <p:spPr>
          <a:xfrm>
            <a:off x="269318" y="768769"/>
            <a:ext cx="11062406" cy="163323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1820" y="1632733"/>
            <a:ext cx="8142718" cy="744935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2448" t="31669" r="16505" b="17957"/>
          <a:stretch/>
        </p:blipFill>
        <p:spPr>
          <a:xfrm>
            <a:off x="399648" y="2521652"/>
            <a:ext cx="10801746" cy="41407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199" y="5609230"/>
            <a:ext cx="1811878" cy="92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03510" y="5240740"/>
            <a:ext cx="3657600" cy="142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13743" y="3330054"/>
            <a:ext cx="187651" cy="320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0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ЗАКАЗЧИКОМ УВЕДОМЛЕНИЯ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УТОЧНЕНИИ ДОКУМЕНТА О ПРИЕМКЕ ПОСТАВЩИКУ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5978" t="42752" r="5571" b="13625"/>
          <a:stretch/>
        </p:blipFill>
        <p:spPr>
          <a:xfrm>
            <a:off x="131039" y="737899"/>
            <a:ext cx="9347238" cy="224584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945022" y="948981"/>
            <a:ext cx="1187866" cy="583892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45324" y="2626592"/>
            <a:ext cx="2204814" cy="210485"/>
          </a:xfrm>
          <a:prstGeom prst="rect">
            <a:avLst/>
          </a:prstGeom>
          <a:noFill/>
          <a:ln w="28575">
            <a:solidFill>
              <a:srgbClr val="F24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9" y="2858568"/>
            <a:ext cx="7115175" cy="39994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06035" y="3147071"/>
            <a:ext cx="4701840" cy="3139321"/>
          </a:xfrm>
          <a:prstGeom prst="rect">
            <a:avLst/>
          </a:prstGeom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формирования уведомления об уточнении документа о приемке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поставщику доступно: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обавление/удаление ТРУ;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едактирование количества и/или стоимости ТРУ;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бновление атрибутов ТРУ из последней версии контракта.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документа о приемке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95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53" y="109519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«ПОДПИСАНТЫ ЗАКАЗЧИКА» (ШАГ 6. ТИТУЛ ЗАКАЗЧИКА)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25" y="942323"/>
            <a:ext cx="8973085" cy="5175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4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856" t="30771" r="5091" b="13684"/>
          <a:stretch/>
        </p:blipFill>
        <p:spPr>
          <a:xfrm>
            <a:off x="2674915" y="1206108"/>
            <a:ext cx="6998329" cy="281562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5142" t="11050" r="3263" b="31779"/>
          <a:stretch/>
        </p:blipFill>
        <p:spPr>
          <a:xfrm>
            <a:off x="2674915" y="4053509"/>
            <a:ext cx="6998329" cy="24987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2837" y="805003"/>
            <a:ext cx="11462488" cy="36933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информации о подписантах заказчика в случае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приемочной комиссии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17053" y="109519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«ПОДПИСАНТЫ ЗАКАЗЧИКА» (ШАГ 6. ТИТУЛ ЗАКАЗЧИКА)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7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837" y="781064"/>
            <a:ext cx="11462488" cy="36933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подписантах заказчика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приемочной комиссии</a:t>
            </a:r>
          </a:p>
        </p:txBody>
      </p:sp>
      <p:pic>
        <p:nvPicPr>
          <p:cNvPr id="11" name="Рисунок 10" descr="C:\Users\User\Desktop\6 (1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7275" r="14511" b="8542"/>
          <a:stretch/>
        </p:blipFill>
        <p:spPr bwMode="auto">
          <a:xfrm>
            <a:off x="747964" y="2190860"/>
            <a:ext cx="7028240" cy="301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4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7438" r="13791" b="26540"/>
          <a:stretch/>
        </p:blipFill>
        <p:spPr bwMode="auto">
          <a:xfrm>
            <a:off x="4547039" y="4200190"/>
            <a:ext cx="6998329" cy="22855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17053" y="109519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«ПОДПИСАНТЫ ЗАКАЗЧИКА» (ШАГ 6. ТИТУЛ ЗАКАЗЧИКА)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5"/>
          <a:srcRect l="2856" t="30771" r="5091" b="54522"/>
          <a:stretch/>
        </p:blipFill>
        <p:spPr>
          <a:xfrm>
            <a:off x="777875" y="1411261"/>
            <a:ext cx="6998329" cy="74552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1119116" y="2524836"/>
            <a:ext cx="3616657" cy="166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837" y="781064"/>
            <a:ext cx="11462488" cy="36933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«Решение приёмочной комиссии» отображается при условии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приемочной комиссии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075"/>
          <a:stretch/>
        </p:blipFill>
        <p:spPr>
          <a:xfrm>
            <a:off x="2379345" y="1196410"/>
            <a:ext cx="7448550" cy="3110313"/>
          </a:xfrm>
          <a:prstGeom prst="rect">
            <a:avLst/>
          </a:prstGeom>
        </p:spPr>
      </p:pic>
      <p:pic>
        <p:nvPicPr>
          <p:cNvPr id="12" name="Рисунок 11" descr="C:\Users\User\Desktop\8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44010" r="11004" b="18664"/>
          <a:stretch/>
        </p:blipFill>
        <p:spPr bwMode="auto">
          <a:xfrm>
            <a:off x="2379345" y="4463479"/>
            <a:ext cx="7448550" cy="2394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30952" y="45758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«РЕШЕНИЕ ПРИЁМОЧНОЙ КОМИССИИ»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(ШАГ 7. ТИТУЛ ЗАКАЗЧИКА)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7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32" y="2386579"/>
            <a:ext cx="10089978" cy="42299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6548" y="874051"/>
            <a:ext cx="11462488" cy="1754326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итога приемки: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приемка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приемка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Мотивированный отказ.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итога приемки заполняется разная информация на данной вкладке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1125" y="0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«ПРИЕМКА ТОВАРОВ, РАБОТ, УСЛУГ»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ТИТУЛА ЗАКАЗЧИКА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2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618" y="1150396"/>
            <a:ext cx="11462488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приемка товаров, работ, услуг – приемка всех товаров, работ, услуг без расхождений. Статус документа о приемке изменяется на «подписано».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5904" t="42210" r="7378" b="4954"/>
          <a:stretch/>
        </p:blipFill>
        <p:spPr>
          <a:xfrm>
            <a:off x="1081000" y="1928667"/>
            <a:ext cx="9396143" cy="4181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44508" y="0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«ПРИЕМКА ТОВАРОВ, РАБОТ, УСЛУГ»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ТИТУЛА ЗАКАЗЧИКА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ПОЛНОЙ ПРИЕМКИ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5970" y="3671248"/>
            <a:ext cx="8175009" cy="348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7641" y="2793"/>
            <a:ext cx="12192000" cy="586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СВЕДЕНИЙ ОБ ИСПОЛНЕНИИ КОНТРАКТА В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ТОРГИ-КС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964" y="1028941"/>
            <a:ext cx="12006072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контракта на этапе «электронного актирования» интегрируется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Торги-КС на следующие сутки после их размещения в реестре контрактов ЕИС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9" y="1837705"/>
            <a:ext cx="5879775" cy="1778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" y="3909202"/>
            <a:ext cx="12125325" cy="2619375"/>
          </a:xfrm>
          <a:prstGeom prst="rect">
            <a:avLst/>
          </a:prstGeom>
        </p:spPr>
      </p:pic>
      <p:sp>
        <p:nvSpPr>
          <p:cNvPr id="12" name="Круговая стрелка 11"/>
          <p:cNvSpPr/>
          <p:nvPr/>
        </p:nvSpPr>
        <p:spPr>
          <a:xfrm rot="5400000">
            <a:off x="7316582" y="1439084"/>
            <a:ext cx="1964987" cy="270630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6126" y="1835528"/>
            <a:ext cx="999591" cy="592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ЕИС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771" y="3292625"/>
            <a:ext cx="2062838" cy="592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en-US" dirty="0" smtClean="0"/>
              <a:t>WEB-</a:t>
            </a:r>
            <a:r>
              <a:rPr lang="ru-RU" dirty="0" smtClean="0"/>
              <a:t>Торги-КС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618" y="1065565"/>
            <a:ext cx="11462488" cy="147732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приемка товаров, работ, услуг – приемка товаров, работ, услуг с расхождениями по соответствующему документу о приемке. Статус документа о приемке изменяется на «подписано». При этом при наведении на иконку появится всплывающая подсказка «Принято с частичной приемкой». Поставщик может сформировать корректировочный документ.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185" y="2290272"/>
            <a:ext cx="7092368" cy="4567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373" y="2792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«ПРИЕМКА ТОВАРОВ, РАБОТ, УСЛУГ»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ТИТУЛА ЗАКАЗЧИКА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ЧАСТИЧНОЙ ПРИЕМКИ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8185" y="2542892"/>
            <a:ext cx="7092368" cy="213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77719" y="5008729"/>
            <a:ext cx="259308" cy="177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6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1618" y="1150396"/>
            <a:ext cx="1146248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Мотивированный отказ – полный отказ от приемки товаров, работ, услуг по соответствующему документу о приемке. Статус документа о приемке изменяется на «Отказано при приемке».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535"/>
          <a:stretch/>
        </p:blipFill>
        <p:spPr>
          <a:xfrm>
            <a:off x="2248185" y="1964796"/>
            <a:ext cx="7810416" cy="4091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0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4284" y="-29489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«ПРИЕМКА ТОВАРОВ, РАБОТ, УСЛУГ»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ТИТУЛА ЗАКАЗЧИКА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МОТИВИРОВАННОГО ОТКАЗА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8185" y="2174402"/>
            <a:ext cx="7387134" cy="213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05516" y="5090615"/>
            <a:ext cx="259308" cy="177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6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14" y="1406141"/>
            <a:ext cx="8227768" cy="28656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5140" y="4628057"/>
            <a:ext cx="11462488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начисленных неустойках, штрафах должны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формироваться заказчиком в реестре контрактов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документа о приемке.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8514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«ПРОЧИЕ НАЧИСЛЕНИЯ» ТИТУЛА ЗАКАЗЧИКА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7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1" y="1583274"/>
            <a:ext cx="11086896" cy="2971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61847" y="1583274"/>
            <a:ext cx="1751888" cy="11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4284" y="6335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«ДОПОЛНИТЕЛЬНЫЕ ДОКУМЕНТЫ ЗАКАЗЧИКА»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ТИТУЛА ЗАКАЗЧИКА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9949" t="19024" r="12512" b="3992"/>
          <a:stretch/>
        </p:blipFill>
        <p:spPr>
          <a:xfrm>
            <a:off x="367468" y="1067293"/>
            <a:ext cx="4606183" cy="257228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9816" t="51726" r="11638" b="29092"/>
          <a:stretch/>
        </p:blipFill>
        <p:spPr>
          <a:xfrm>
            <a:off x="442837" y="3495230"/>
            <a:ext cx="4606183" cy="64093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12693" t="21803" r="13796" b="26534"/>
          <a:stretch/>
        </p:blipFill>
        <p:spPr>
          <a:xfrm>
            <a:off x="6597352" y="1590201"/>
            <a:ext cx="4366901" cy="1726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9270" y="3931065"/>
            <a:ext cx="444381" cy="137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852018" y="3045588"/>
            <a:ext cx="420169" cy="176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86389" y="2346876"/>
            <a:ext cx="1246045" cy="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896" y="4263727"/>
            <a:ext cx="4251532" cy="259427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6041877" y="3580688"/>
            <a:ext cx="2096070" cy="68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811282" y="5661285"/>
            <a:ext cx="3326665" cy="654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2662" y="4322617"/>
            <a:ext cx="3756590" cy="203132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приемке, мотивированный отказ от подписания документа о приемке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1 часа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момента размещения в ЕИС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автоматически поставщику (подрядчику, исполнителю).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67468" y="18756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ВКЛАДКЕ «ПОДПИСАНИЕ» ТИТУЛА ЗАКАЗЧИКА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7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ФОРМИРОВАНИЕ СВЕДЕНИЙ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КОНТРАКТА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40" y="1853446"/>
            <a:ext cx="6862843" cy="1052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097" r="7767"/>
          <a:stretch/>
        </p:blipFill>
        <p:spPr>
          <a:xfrm>
            <a:off x="2255520" y="2901892"/>
            <a:ext cx="6862843" cy="1336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454" y="4321020"/>
            <a:ext cx="2226616" cy="10330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05497" y="3314506"/>
            <a:ext cx="743485" cy="51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985" y="5450705"/>
            <a:ext cx="6862842" cy="1331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34511" y="5800509"/>
            <a:ext cx="828943" cy="283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91026" y="1849452"/>
            <a:ext cx="743485" cy="215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35160" y="2066234"/>
            <a:ext cx="1316621" cy="2021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0811" y="637559"/>
            <a:ext cx="11462488" cy="120032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актирования»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исполнении контракта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сведений об исполнении контрактов – обязанность заказчика.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должен самостоятельно размещать сведения в реестре контрактов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дня, следующего за днем подписания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о приемки (ст. 103 Закона №44-ФЗ)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55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05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ЕИС, ВОЗНИКШИЕ В ПРОЦЕССЕ РЕАЛИЗАЦИИ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«ЭЛЕКТРОННОЕ АКТИРОВАНИЕ – 2021»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8665" t="3687" r="9767" b="45685"/>
          <a:stretch/>
        </p:blipFill>
        <p:spPr bwMode="auto">
          <a:xfrm>
            <a:off x="393105" y="805003"/>
            <a:ext cx="10272046" cy="468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81914" y="1589518"/>
            <a:ext cx="1956987" cy="658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8026" y="5879507"/>
            <a:ext cx="684518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 ошибки:</a:t>
            </a:r>
          </a:p>
          <a:p>
            <a:r>
              <a:rPr lang="ru-RU" dirty="0" smtClean="0"/>
              <a:t>УПД (</a:t>
            </a:r>
            <a:r>
              <a:rPr lang="en-US" dirty="0" smtClean="0"/>
              <a:t>id=</a:t>
            </a:r>
            <a:r>
              <a:rPr lang="ru-RU" dirty="0"/>
              <a:t>145227) не находится на стадии 'На рассмотрении'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308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И ИНСТРУКЦИИ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ЕИС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7" y="805003"/>
            <a:ext cx="5942485" cy="2897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59" y="805003"/>
            <a:ext cx="4559051" cy="2897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753" y="3843020"/>
            <a:ext cx="4238038" cy="301498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353772" y="2097694"/>
            <a:ext cx="92251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994188" y="3390386"/>
            <a:ext cx="1478603" cy="383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14245" y="141292"/>
            <a:ext cx="4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8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СВЕДЕНИЙ В КОНТРАКТЕ (ЧАСТЬ 1)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925" y="879954"/>
            <a:ext cx="11552219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формирования корректных данных в документе о приемке, в информации о контракте в реестре контрактов должны быть отражены корректные сведения (объект закупки, единицы измерения, количество и т.п.).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 тип объекта закупки в контракте наследуется из извещения по каждой строке продукции.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69" y="1878235"/>
            <a:ext cx="8924192" cy="4797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3" y="805003"/>
            <a:ext cx="7466443" cy="5728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66469" y="879954"/>
            <a:ext cx="4191675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связи, услуги по предоставлению кредитов, услуги по ремонту ТС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6469" y="2049303"/>
            <a:ext cx="4191675" cy="369331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услуг (работ) не может быть определен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заказчику при внесении сведений о контракте необходимо установить в поле «способ указания объема выполнения работы, оказания услуги» вариант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не может быть указан в количественном выражении (указание объема в текстовом виде)»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Тогда при формировании документа о приемке поставщик может отразить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стоимостное выражение исполненных обязательств.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20" y="2793"/>
            <a:ext cx="12192000" cy="802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СВЕДЕНИЙ В КОНТРАКТЕ (ЧАСТЬ 2)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573" y="3294345"/>
            <a:ext cx="2580361" cy="5636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656" y="805003"/>
            <a:ext cx="11462488" cy="36933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отражения печатной формы документа о приемке с неопределенным объемом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75" y="1174335"/>
            <a:ext cx="10296849" cy="5547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20" y="2793"/>
            <a:ext cx="12192000" cy="802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СВЕДЕНИЙ В КОНТРАКТЕ (ЧАСТЬ 3)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04493"/>
              </p:ext>
            </p:extLst>
          </p:nvPr>
        </p:nvGraphicFramePr>
        <p:xfrm>
          <a:off x="243442" y="5513802"/>
          <a:ext cx="11693862" cy="128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Председателю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приемочной комиссии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должностному лицу заказчика, ответственному за приемку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приемочной комиссии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8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42" y="182965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ПОЛНОМОЧИЙ И ПРАВ ДОЛЖНОСТНЫХ ЛИЦ ЗАКАЗЧИКА,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ПРИЕМОЧНОЙ КОМИСИИ (ПРИ ЕЁ НАЛИЧИИ) В ЛИЧНОМ КАБИНЕТЕ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В ЕИС (ЧАСТЬ 1)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995" y="1150847"/>
            <a:ext cx="11462488" cy="36933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необходимо переназначить  права и полномочия своих пользователей ЕИС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01.01.2022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442" y="1505892"/>
            <a:ext cx="11855594" cy="203132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перечень пользователей организации необходимо добавить подписантов заказчика, третьих лиц, членов приемочной комиссии (все должны получить электронную подпись в Федеральном казначействе).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настройки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данных лиц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разделе  «Администрирование» – «Пользователи организации» перейти на форму «Зарегистрированные пользователи». Выбрать пользователя, которому необходимо назначить новые полномочия и в контекстном меню поля «Логин» перейти на вкладку «Регистрационные данные».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12688" t="56332" r="3204" b="4941"/>
          <a:stretch/>
        </p:blipFill>
        <p:spPr>
          <a:xfrm>
            <a:off x="291872" y="6260462"/>
            <a:ext cx="7481656" cy="50945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78495" r="69605" b="1602"/>
          <a:stretch/>
        </p:blipFill>
        <p:spPr bwMode="auto">
          <a:xfrm>
            <a:off x="8009894" y="6285291"/>
            <a:ext cx="1891431" cy="32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772" b="16418"/>
          <a:stretch/>
        </p:blipFill>
        <p:spPr>
          <a:xfrm>
            <a:off x="243442" y="3189087"/>
            <a:ext cx="7578517" cy="2231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442" y="3231650"/>
            <a:ext cx="567289" cy="55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39" y="228260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ПОЛНОМОЧИЙ И ПРАВ ДОЛЖНОСТНЫХ ЛИЦ ЗАКАЗЧИКА,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ПРИЕМОЧНОЙ КОМИСИИ (ПРИ ЕЁ НАЛИЧИИ) В ЛИЧНОМ КАБИНЕТЕ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В ЕИС (ЧАСТЬ 2)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8402" y="1418572"/>
            <a:ext cx="11855594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настройки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выбрать пользователя, в контекстном меню поля «Логин» перейти на вкладку «Права доступа пользователя».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b="84569"/>
          <a:stretch/>
        </p:blipFill>
        <p:spPr>
          <a:xfrm>
            <a:off x="6296440" y="2127807"/>
            <a:ext cx="5555648" cy="2500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t="55232" b="25726"/>
          <a:stretch/>
        </p:blipFill>
        <p:spPr>
          <a:xfrm>
            <a:off x="6296439" y="2371269"/>
            <a:ext cx="5555649" cy="308565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 rotWithShape="1">
          <a:blip r:embed="rId4"/>
          <a:srcRect l="4317" t="6220" r="13970" b="3063"/>
          <a:stretch/>
        </p:blipFill>
        <p:spPr>
          <a:xfrm>
            <a:off x="6296439" y="2671716"/>
            <a:ext cx="5555649" cy="3503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39" y="2127807"/>
            <a:ext cx="5230577" cy="423999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9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5722" y="1632247"/>
            <a:ext cx="11663314" cy="120032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взаимного согласия сторон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 к функционалу «электронного актирования»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может открыть «вручную»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контрактам: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 поставщиком (кроме закупки по ч. 12 ст. 93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аключенным до 01.01.2022 (за исключением контрактов, размещенных в реестре контрактов ранее 01.07.2019).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2" y="109519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ДОСТУПА ДЛЯ ПОСТАВЩИКА ДЛЯ ФОРМИРОВАНИЯ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О ПРИЕМКЕ В ЭЛЕКТРОННОМ ВИДЕ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области</a:t>
            </a:r>
            <a:endParaRPr lang="ru-RU" alt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5924" y="943502"/>
            <a:ext cx="11786075" cy="6463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функционалу «электронного актирования»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 открыт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контрактам по результатам электронных процедур,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извещения по которым размещены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(исключение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3-5 ч.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№44-ФЗ).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11220" t="36848" r="31856" b="-491"/>
          <a:stretch/>
        </p:blipFill>
        <p:spPr>
          <a:xfrm>
            <a:off x="6552584" y="2832576"/>
            <a:ext cx="4102164" cy="2674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05930" y="141292"/>
            <a:ext cx="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5925" y="2929632"/>
            <a:ext cx="5862415" cy="1477328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необходимо в Личном кабинете заказчика в ЕИС в разделе «Реестр контрактов» – «Исполнение» найти соответствующий контракт и применить к нему функцию «Предусмотреть формирование документов о приемке в электронной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5167" y="5507179"/>
            <a:ext cx="5862415" cy="1231106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поставщика отобразится контракт, а у заказчика напротив такого контракта появится значок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 будет обозначать, что по данному контракту предусмотрена электронная приемка.</a:t>
            </a:r>
          </a:p>
        </p:txBody>
      </p:sp>
      <p:cxnSp>
        <p:nvCxnSpPr>
          <p:cNvPr id="4" name="Прямая со стрелкой 3"/>
          <p:cNvCxnSpPr>
            <a:stCxn id="15" idx="3"/>
          </p:cNvCxnSpPr>
          <p:nvPr/>
        </p:nvCxnSpPr>
        <p:spPr>
          <a:xfrm>
            <a:off x="6268340" y="3668296"/>
            <a:ext cx="284244" cy="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t="4117" b="18434"/>
          <a:stretch/>
        </p:blipFill>
        <p:spPr>
          <a:xfrm>
            <a:off x="6552584" y="5502607"/>
            <a:ext cx="5235182" cy="13258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6252961" y="6165547"/>
            <a:ext cx="284244" cy="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741377" y="5873262"/>
            <a:ext cx="307731" cy="2922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«ЭЛЕКТРОННОМУ АКТИРОВАНИЮ».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УВЕДОМЛЕНИЙ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0" y="2793"/>
            <a:ext cx="18721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/>
              <a:t>Управление финансов Липецкой области</a:t>
            </a:r>
            <a:endParaRPr lang="ru-RU" alt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720" y="909731"/>
            <a:ext cx="11462488" cy="120032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настройки уведомлений о получении документа о приемке от Поставщика в Личном кабинете Заказчика необходимо в разделе «Администрирование» - «Настройка уведомлений» включить данную функцию и указать адрес электронной почты.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127" y="1929403"/>
            <a:ext cx="7177710" cy="47721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79222" y="2392822"/>
            <a:ext cx="1268615" cy="273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5125" y="2471162"/>
            <a:ext cx="865538" cy="19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4981" y="2471162"/>
            <a:ext cx="1069124" cy="19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545368" y="141292"/>
            <a:ext cx="5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0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13718</TotalTime>
  <Words>1329</Words>
  <Application>Microsoft Office PowerPoint</Application>
  <PresentationFormat>Широкоэкранный</PresentationFormat>
  <Paragraphs>175</Paragraphs>
  <Slides>27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Questrial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ПОДГОТОВКА К «ЭЛЕКТРОННОМУ АКТИРОВАНИЮ».  КОРРЕКТНОСТЬ СВЕДЕНИЙ В КОНТРАКТЕ (ЧАСТЬ 1)</vt:lpstr>
      <vt:lpstr>Презентация PowerPoint</vt:lpstr>
      <vt:lpstr>Презентация PowerPoint</vt:lpstr>
      <vt:lpstr>ПОДГОТОВКА К «ЭЛЕКТРОННОМУ АКТИРОВАНИЮ».  НАСТРОЙКА ПОЛНОМОЧИЙ И ПРАВ ДОЛЖНОСТНЫХ ЛИЦ ЗАКАЗЧИКА,  ЧЛЕНОВ ПРИЕМОЧНОЙ КОМИСИИ (ПРИ ЕЁ НАЛИЧИИ) В ЛИЧНОМ КАБИНЕТЕ  ЗАКАЗЧИКА В ЕИС (ЧАСТЬ 1)</vt:lpstr>
      <vt:lpstr>ПОДГОТОВКА К «ЭЛЕКТРОННОМУ АКТИРОВАНИЮ».  НАСТРОЙКА ПОЛНОМОЧИЙ И ПРАВ ДОЛЖНОСТНЫХ ЛИЦ ЗАКАЗЧИКА,  ЧЛЕНОВ ПРИЕМОЧНОЙ КОМИСИИ (ПРИ ЕЁ НАЛИЧИИ) В ЛИЧНОМ КАБИНЕТЕ  ЗАКАЗЧИКА В ЕИС (ЧАСТЬ 2)</vt:lpstr>
      <vt:lpstr>ПОДГОТОВКА К «ЭЛЕКТРОННОМУ АКТИРОВАНИЮ».  НАСТРОЙКА ДОСТУПА ДЛЯ ПОСТАВЩИКА ДЛЯ ФОРМИРОВАНИЯ  ДОКУМЕНТОВ О ПРИЕМКЕ В ЭЛЕКТРОННОМ ВИДЕ</vt:lpstr>
      <vt:lpstr>ПОДГОТОВКА К «ЭЛЕКТРОННОМУ АКТИРОВАНИЮ».  НАСТРОЙКА УВЕДОМЛЕНИЙ</vt:lpstr>
      <vt:lpstr>СТРУКТУРА ЭЛЕКТРОННОГО ДОКУМЕНТА О ПРИЕМКЕ</vt:lpstr>
      <vt:lpstr>РАБОТА В ЛИЧНОМ КАБИНЕТЕ ЗАКАЗЧИКА В ЕИС</vt:lpstr>
      <vt:lpstr>РАССМОТРЕНИЕ ДОКУМЕНТА О ПРИЕМКЕ. ТИТУЛ ПОСТАВЩИКА</vt:lpstr>
      <vt:lpstr>ВОЗМОЖНОСТЬ ФОРМИРОВАНИЯ ЗАКАЗЧИКОМ УВЕДОМЛЕНИЯ  ОБ УТОЧНЕНИИ ДОКУМЕНТА О ПРИЕМКЕ ПОСТАВЩИКУ</vt:lpstr>
      <vt:lpstr>РАБОТА НА ВКЛАДКЕ «ПОДПИСАНТЫ ЗАКАЗЧИКА» (ШАГ 6. ТИТУЛ ЗАКАЗЧИКА)</vt:lpstr>
      <vt:lpstr>РАБОТА НА ВКЛАДКЕ «ПОДПИСАНТЫ ЗАКАЗЧИКА» (ШАГ 6. ТИТУЛ ЗАКАЗЧИКА)</vt:lpstr>
      <vt:lpstr>РАБОТА НА ВКЛАДКЕ «ПОДПИСАНТЫ ЗАКАЗЧИКА» (ШАГ 6. ТИТУЛ ЗАКАЗЧИКА)</vt:lpstr>
      <vt:lpstr>РАБОТА НА ВКЛАДКЕ «РЕШЕНИЕ ПРИЁМОЧНОЙ КОМИССИИ»  (ШАГ 7. ТИТУЛ ЗАКАЗЧИКА)</vt:lpstr>
      <vt:lpstr>РАБОТА НА ВКЛАДКЕ «ПРИЕМКА ТОВАРОВ, РАБОТ, УСЛУГ»  ТИТУЛА ЗАКАЗЧИКА</vt:lpstr>
      <vt:lpstr>РАБОТА НА ВКЛАДКЕ «ПРИЕМКА ТОВАРОВ, РАБОТ, УСЛУГ»  ТИТУЛА ЗАКАЗЧИКА ПРИ УСЛОВИИ ПОЛНОЙ ПРИЕМКИ</vt:lpstr>
      <vt:lpstr>РАБОТА НА ВКЛАДКЕ «ПРИЕМКА ТОВАРОВ, РАБОТ, УСЛУГ»  ТИТУЛА ЗАКАЗЧИКА ПРИ УСЛОВИИ ЧАСТИЧНОЙ ПРИЕМКИ</vt:lpstr>
      <vt:lpstr>РАБОТА НА ВКЛАДКЕ «ПРИЕМКА ТОВАРОВ, РАБОТ, УСЛУГ»  ТИТУЛА ЗАКАЗЧИКА ПРИ УСЛОВИИ МОТИВИРОВАННОГО ОТКАЗА</vt:lpstr>
      <vt:lpstr>РАБОТА НА ВКЛАДКЕ «ПРОЧИЕ НАЧИСЛЕНИЯ» ТИТУЛА ЗАКАЗЧИКА </vt:lpstr>
      <vt:lpstr>РАБОТА НА ВКЛАДКЕ «ДОПОЛНИТЕЛЬНЫЕ ДОКУМЕНТЫ ЗАКАЗЧИКА»  ТИТУЛА ЗАКАЗЧИКА </vt:lpstr>
      <vt:lpstr>РАБОТА НА ВКЛАДКЕ «ПОДПИСАНИЕ» ТИТУЛА ЗАКАЗЧИКА </vt:lpstr>
      <vt:lpstr>АВТОМАТИЧЕСКОЕ ФОРМИРОВАНИЕ СВЕДЕНИЙ  ОБ ИСПОЛНЕНИИ КОНТРАКТА</vt:lpstr>
      <vt:lpstr>ОШИБКИ ЕИС, ВОЗНИКШИЕ В ПРОЦЕССЕ РЕАЛИЗАЦИИ  ПРОЕКТА «ЭЛЕКТРОННОЕ АКТИРОВАНИЕ – 2021»</vt:lpstr>
      <vt:lpstr>МЕТОДИЧЕСКИЕ МАТЕРИАЛЫ И ИНСТРУКЦИИ  НА ОФИЦИАЛЬНОМ САЙТЕ ЕИС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u1101340003</cp:lastModifiedBy>
  <cp:revision>363</cp:revision>
  <cp:lastPrinted>2021-12-15T11:20:22Z</cp:lastPrinted>
  <dcterms:created xsi:type="dcterms:W3CDTF">2018-01-21T18:20:29Z</dcterms:created>
  <dcterms:modified xsi:type="dcterms:W3CDTF">2022-01-10T10:47:36Z</dcterms:modified>
</cp:coreProperties>
</file>