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9" r:id="rId4"/>
    <p:sldId id="310" r:id="rId5"/>
    <p:sldId id="311" r:id="rId6"/>
    <p:sldId id="312" r:id="rId7"/>
    <p:sldId id="313" r:id="rId8"/>
    <p:sldId id="257" r:id="rId9"/>
    <p:sldId id="299" r:id="rId10"/>
    <p:sldId id="314" r:id="rId11"/>
    <p:sldId id="315" r:id="rId12"/>
    <p:sldId id="316" r:id="rId13"/>
    <p:sldId id="300" r:id="rId14"/>
    <p:sldId id="320" r:id="rId15"/>
    <p:sldId id="330" r:id="rId16"/>
    <p:sldId id="321" r:id="rId17"/>
    <p:sldId id="317" r:id="rId18"/>
    <p:sldId id="331" r:id="rId19"/>
    <p:sldId id="301" r:id="rId20"/>
    <p:sldId id="332" r:id="rId21"/>
    <p:sldId id="333" r:id="rId22"/>
    <p:sldId id="334" r:id="rId23"/>
    <p:sldId id="335" r:id="rId24"/>
    <p:sldId id="336" r:id="rId25"/>
    <p:sldId id="303" r:id="rId26"/>
    <p:sldId id="304" r:id="rId27"/>
    <p:sldId id="319" r:id="rId28"/>
    <p:sldId id="306" r:id="rId29"/>
    <p:sldId id="307" r:id="rId30"/>
    <p:sldId id="322" r:id="rId31"/>
    <p:sldId id="323" r:id="rId32"/>
    <p:sldId id="324" r:id="rId33"/>
    <p:sldId id="327" r:id="rId34"/>
    <p:sldId id="326" r:id="rId35"/>
    <p:sldId id="328" r:id="rId36"/>
    <p:sldId id="325" r:id="rId37"/>
    <p:sldId id="329" r:id="rId38"/>
    <p:sldId id="308" r:id="rId39"/>
    <p:sldId id="28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4CA"/>
    <a:srgbClr val="2F5597"/>
    <a:srgbClr val="FFC000"/>
    <a:srgbClr val="80E6FA"/>
    <a:srgbClr val="09FF3E"/>
    <a:srgbClr val="E83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F1C1-F82F-4E94-8CC9-2E8F1707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43C3F7-2689-45F4-9017-64193A9B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CCE52-0AF2-4E30-A001-78742205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0FACC-E03C-4470-A286-DBEB187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84BA0-3D1D-45F0-9F52-2A7C3AAD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85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1426-758A-4F7F-A8BA-5673F293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7ED461-7EF4-4B9F-97B0-0A6E676A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A62C5-4DC9-474F-8B44-2210D270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08A7E-D9CB-4076-BE78-717EFD33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C9B3B-0445-41FE-B967-65CE64A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42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A08A1C-5A0B-4FF4-822E-C438DB4AF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0A4CFE-E43A-4ACC-938D-E1E230050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7334-5CA1-4B8D-90FC-EF3694FF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27211-C28D-41EE-91FE-60886D48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F1B40-2E92-441A-9FF5-87890FB5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6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BA2D6-DBCE-451D-811E-1E8671D3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D3229-BFD7-47B2-B545-4B317FA3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D814C-63B0-4101-B196-BF36D6E1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FD3A3-CA6B-4A50-9493-D9CE9168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BCD54-8158-4290-8171-908E621B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0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CE68-A18D-4A8A-8617-6F171DD6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64708-B9F4-4DE5-BB4F-EB0DEBD4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213E9-3D2F-492D-82F3-6A1EEBB9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D1F12-49D0-471E-ABF2-DD53A1E0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CD734-03CC-4C1F-A359-5C8B1380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2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85AF-E11B-474A-9951-A5ADB97C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4DD48-032B-420B-8B3D-D282AE5E3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D0045-1AA3-42A0-A1F2-BFEC7F33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90E2B-48FA-46CC-9705-39231640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42988-CE5E-41B2-B39A-B9BA9107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38D0C-E4F6-4301-9955-7C185FE7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65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54B9D-E621-4AC6-A432-C962532B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68530-1E50-4E07-B7B9-F231DD4DF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A4E9B5-BC14-4716-8578-CC32E91E1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F10F68-D19F-43F5-839B-5CEF456F2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2E5B66-DB36-41ED-A978-ACF838659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0E537E-1311-4878-A372-4BFEE4B5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B008CB-CD4A-43F8-9EC9-1331B749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2CC32A-63B0-423A-8F56-10A3B115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57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DDAAB-F5F9-41D3-BC66-0C271B12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BAEAF2-E43C-42CF-A45C-503876F7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B7A38E-F575-4AA1-BF1E-9AB3BB03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55E48D-6B3D-4BA1-909F-DC92C717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384FC4-9850-4D78-8448-22FD71B3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3C1D7A-C857-4A1C-940A-381AF1FA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85242-F4CE-4B3F-BE84-6E92D4DA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4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2AAC-1C4C-4AC9-81DE-24FAD989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BFA38-B0F1-4380-9322-F17B2BD6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23F18-7EC6-466B-9F29-E2228EF31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AFE19-E36A-4BED-93ED-6A1396FE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6E882-05F1-43B7-BE40-7C6F7FB8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7872E6-5DB3-4E71-B0D9-A3DB3DD6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0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F44ED-D5AE-48C5-A267-58D15E28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C590F7-EFC7-472D-AD7E-5313041CC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CB433D-4FB0-4F57-AE94-DBC330B3C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C87DF-6612-4188-A0CF-F7EB6FAD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D26A1-F899-444F-8BA8-92CF3789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F4EDE-B3F5-4410-9CC8-6F2C358D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88EA4-656A-4BB8-B764-E27F51BF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0045B-FEB9-4590-AFDD-B6CBB0F0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35EB3-D8B8-434E-AC68-6F64AF4F0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F7BC-852C-4CD3-BD07-A3527B1642AD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13108-6F1F-4D62-B0D3-DC91A5695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5C253-8B8F-447B-96C0-05619D330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4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profy48.ru" TargetMode="External"/><Relationship Id="rId4" Type="http://schemas.openxmlformats.org/officeDocument/2006/relationships/hyperlink" Target="mailto:info@cyberprofy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C0D1E2-A3BA-44DE-AAAC-3AE78E0E23DF}"/>
              </a:ext>
            </a:extLst>
          </p:cNvPr>
          <p:cNvSpPr txBox="1"/>
          <p:nvPr/>
        </p:nvSpPr>
        <p:spPr>
          <a:xfrm>
            <a:off x="110571" y="1558125"/>
            <a:ext cx="1197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совместных закупок (новый маршрут). </a:t>
            </a:r>
          </a:p>
          <a:p>
            <a:pPr algn="ctr"/>
            <a:r>
              <a:rPr lang="ru-RU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 уполномоченных учреждений при работе в РИС</a:t>
            </a:r>
          </a:p>
        </p:txBody>
      </p:sp>
      <p:pic>
        <p:nvPicPr>
          <p:cNvPr id="1030" name="Picture 6" descr="https://avatars.mds.yandex.net/get-mail-signature/1526739/32677e70dea36b2d8b2c2a5c694a8387/orig">
            <a:extLst>
              <a:ext uri="{FF2B5EF4-FFF2-40B4-BE49-F238E27FC236}">
                <a16:creationId xmlns:a16="http://schemas.microsoft.com/office/drawing/2014/main" id="{4A583314-A473-4790-AFB2-CD37D238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58" y="4717415"/>
            <a:ext cx="22193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0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658979" y="-71191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электронной формы документа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заявки на закупку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8A6156-5A0C-F33A-6100-95129385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882916"/>
            <a:ext cx="11580395" cy="51053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271AD5-B6F9-5EC6-6F1A-9905CB319AC4}"/>
              </a:ext>
            </a:extLst>
          </p:cNvPr>
          <p:cNvSpPr/>
          <p:nvPr/>
        </p:nvSpPr>
        <p:spPr>
          <a:xfrm>
            <a:off x="7249027" y="3429000"/>
            <a:ext cx="4421606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выбора Планируемой сводной в 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Заявка о проведении совместных закупок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вся информация из данной планируемой сводной подтянется в Проект заявки на закупку и будет не доступна для редактирования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9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658979" y="-71191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электронной формы документа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заявки на закупку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C036FE-0A7D-64B2-E59F-5B1A3479D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4" b="15837"/>
          <a:stretch/>
        </p:blipFill>
        <p:spPr>
          <a:xfrm>
            <a:off x="664117" y="869281"/>
            <a:ext cx="10783930" cy="551551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DF2271F-3526-A7AF-5AEA-C52458714D3F}"/>
              </a:ext>
            </a:extLst>
          </p:cNvPr>
          <p:cNvSpPr/>
          <p:nvPr/>
        </p:nvSpPr>
        <p:spPr>
          <a:xfrm rot="16200000" flipH="1">
            <a:off x="8063163" y="4514901"/>
            <a:ext cx="593558" cy="2884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271AD5-B6F9-5EC6-6F1A-9905CB319AC4}"/>
              </a:ext>
            </a:extLst>
          </p:cNvPr>
          <p:cNvSpPr/>
          <p:nvPr/>
        </p:nvSpPr>
        <p:spPr>
          <a:xfrm>
            <a:off x="1275348" y="3735805"/>
            <a:ext cx="1008848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Во вкладке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Товары, работы, услуги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заказчику необходимо отредактировать количество. Например, если в Планируемой заявке было указано больше строк продукции чем необходимо заказчику, то лишние строки нужно удалить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2F865-1F36-4709-5155-5E19D793BE86}"/>
              </a:ext>
            </a:extLst>
          </p:cNvPr>
          <p:cNvSpPr txBox="1"/>
          <p:nvPr/>
        </p:nvSpPr>
        <p:spPr>
          <a:xfrm>
            <a:off x="0" y="6432919"/>
            <a:ext cx="12368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Muli"/>
              </a:rPr>
              <a:t>Вкладки «</a:t>
            </a:r>
            <a:r>
              <a:rPr lang="ru-RU" b="1" i="0" dirty="0">
                <a:solidFill>
                  <a:srgbClr val="555555"/>
                </a:solidFill>
                <a:effectLst/>
                <a:latin typeface="Muli"/>
              </a:rPr>
              <a:t>Финансирование</a:t>
            </a:r>
            <a:r>
              <a:rPr lang="ru-RU" b="0" i="0" dirty="0">
                <a:solidFill>
                  <a:srgbClr val="555555"/>
                </a:solidFill>
                <a:effectLst/>
                <a:latin typeface="Muli"/>
              </a:rPr>
              <a:t>», «</a:t>
            </a:r>
            <a:r>
              <a:rPr lang="ru-RU" b="1" i="0" dirty="0">
                <a:solidFill>
                  <a:srgbClr val="555555"/>
                </a:solidFill>
                <a:effectLst/>
                <a:latin typeface="Muli"/>
              </a:rPr>
              <a:t>Условия обеспечения</a:t>
            </a:r>
            <a:r>
              <a:rPr lang="ru-RU" b="0" i="0" dirty="0">
                <a:solidFill>
                  <a:srgbClr val="555555"/>
                </a:solidFill>
                <a:effectLst/>
                <a:latin typeface="Muli"/>
              </a:rPr>
              <a:t>», «</a:t>
            </a:r>
            <a:r>
              <a:rPr lang="ru-RU" b="1" i="0" dirty="0">
                <a:solidFill>
                  <a:srgbClr val="555555"/>
                </a:solidFill>
                <a:effectLst/>
                <a:latin typeface="Muli"/>
              </a:rPr>
              <a:t>Условия контракта</a:t>
            </a:r>
            <a:r>
              <a:rPr lang="ru-RU" b="0" i="0" dirty="0">
                <a:solidFill>
                  <a:srgbClr val="555555"/>
                </a:solidFill>
                <a:effectLst/>
                <a:latin typeface="Muli"/>
              </a:rPr>
              <a:t>» и «</a:t>
            </a:r>
            <a:r>
              <a:rPr lang="ru-RU" b="1" i="0" dirty="0">
                <a:solidFill>
                  <a:srgbClr val="555555"/>
                </a:solidFill>
                <a:effectLst/>
                <a:latin typeface="Muli"/>
              </a:rPr>
              <a:t>Комиссия</a:t>
            </a:r>
            <a:r>
              <a:rPr lang="ru-RU" b="0" i="0" dirty="0">
                <a:solidFill>
                  <a:srgbClr val="555555"/>
                </a:solidFill>
                <a:effectLst/>
                <a:latin typeface="Muli"/>
              </a:rPr>
              <a:t>» заполняются по необходимости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33436" y="67172"/>
            <a:ext cx="935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проекта заявки на закупку по маршруту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271AD5-B6F9-5EC6-6F1A-9905CB319AC4}"/>
              </a:ext>
            </a:extLst>
          </p:cNvPr>
          <p:cNvSpPr/>
          <p:nvPr/>
        </p:nvSpPr>
        <p:spPr>
          <a:xfrm>
            <a:off x="397043" y="938462"/>
            <a:ext cx="11626516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заполнения всех недостающих сведений в Проекте заявки на закупку внесенные данные необходимо сохранить по кнопке     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Сохранить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того как заявка на закупку была полностью заполнена и сохранена, ее следует отправить на согласование по кнопке  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Отправить по маршруту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CA79B18-797C-62B2-AF0F-951346BD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306967"/>
            <a:ext cx="218546" cy="2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B8CFAC3-5ABA-47F0-0D6C-85F40CB8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83" y="2105527"/>
            <a:ext cx="342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539AF4-97B9-C67E-B529-E1773E4B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8" y="2565339"/>
            <a:ext cx="8251747" cy="22390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78E4E8-C4A0-AA9F-AD5D-CB1AC5357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290" y="4457610"/>
            <a:ext cx="5315490" cy="229470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E4E39A-BC33-E683-6E1A-2FB3A0B44C57}"/>
              </a:ext>
            </a:extLst>
          </p:cNvPr>
          <p:cNvSpPr/>
          <p:nvPr/>
        </p:nvSpPr>
        <p:spPr>
          <a:xfrm>
            <a:off x="397043" y="5272744"/>
            <a:ext cx="581726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Документ переместится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Согласовано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002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0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соглашения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совместных торгов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D75B2-6E65-9076-6906-35E6A011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11" y="1043236"/>
            <a:ext cx="7678231" cy="186349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1914D3-4926-5686-80C5-7CAB964BF1BD}"/>
              </a:ext>
            </a:extLst>
          </p:cNvPr>
          <p:cNvSpPr/>
          <p:nvPr/>
        </p:nvSpPr>
        <p:spPr>
          <a:xfrm>
            <a:off x="6220326" y="1043236"/>
            <a:ext cx="579320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формирования Соглашения о проведении совместных торгов Координатору совместных закупок необходимо перейти в фильтр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работе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папки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Соглашение о проведении совместных торгов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и нажать кнопку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Создать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8EC9CD-9D91-508F-CD65-1DD9A336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117" y="2230354"/>
            <a:ext cx="174291" cy="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EA589C-BBC8-980A-9458-6E7CEBE31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965" y="2955358"/>
            <a:ext cx="6779567" cy="36979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A7C1C5-87B7-4E92-935E-C7E84839E8F8}"/>
              </a:ext>
            </a:extLst>
          </p:cNvPr>
          <p:cNvSpPr/>
          <p:nvPr/>
        </p:nvSpPr>
        <p:spPr>
          <a:xfrm>
            <a:off x="268866" y="3741821"/>
            <a:ext cx="488065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открывшейся электронной форме Соглашения Координатору совместных закупок необходимо выбрать ту Сводную заявку из Справочника планируемых сводных заявок, с которой он будет связывать данное Соглашение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0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соглашения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совместных торгов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C85284-37CF-4CC9-AB28-5C93545BD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18"/>
          <a:stretch/>
        </p:blipFill>
        <p:spPr>
          <a:xfrm>
            <a:off x="258155" y="936060"/>
            <a:ext cx="9536105" cy="38164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34B05D-F770-5FB9-ECEB-F918927DDF23}"/>
              </a:ext>
            </a:extLst>
          </p:cNvPr>
          <p:cNvSpPr/>
          <p:nvPr/>
        </p:nvSpPr>
        <p:spPr>
          <a:xfrm>
            <a:off x="6047872" y="1446531"/>
            <a:ext cx="594761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Номер соглашения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заполняется Координатором вручную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EDEE1-A981-4F2B-7FD2-9CAE67C70BF1}"/>
              </a:ext>
            </a:extLst>
          </p:cNvPr>
          <p:cNvSpPr txBox="1"/>
          <p:nvPr/>
        </p:nvSpPr>
        <p:spPr>
          <a:xfrm>
            <a:off x="6095996" y="2379338"/>
            <a:ext cx="594761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Дата окончания приема заявок на закупку на участие в совместных торгах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- значение подгружается автоматически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493D9D4-3BFA-9DCD-CA31-AE5D086CC1E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080084" y="1769697"/>
            <a:ext cx="2967788" cy="3231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5DDFF8C-EFE3-A451-C292-25486A004248}"/>
              </a:ext>
            </a:extLst>
          </p:cNvPr>
          <p:cNvCxnSpPr>
            <a:cxnSpLocks/>
          </p:cNvCxnSpPr>
          <p:nvPr/>
        </p:nvCxnSpPr>
        <p:spPr>
          <a:xfrm flipH="1">
            <a:off x="5077326" y="2837711"/>
            <a:ext cx="101867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2D29A2-1241-8D29-16B6-749A13AFF439}"/>
              </a:ext>
            </a:extLst>
          </p:cNvPr>
          <p:cNvSpPr txBox="1"/>
          <p:nvPr/>
        </p:nvSpPr>
        <p:spPr>
          <a:xfrm>
            <a:off x="1757872" y="5265192"/>
            <a:ext cx="867624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Далее документ необходимо сохранить по кнопке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Сохранить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7552B6-7022-54CA-2540-8F80278A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23" y="5323797"/>
            <a:ext cx="237291" cy="2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6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9D3811-3FAA-BA64-8513-9DCE02A02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5"/>
          <a:stretch/>
        </p:blipFill>
        <p:spPr>
          <a:xfrm>
            <a:off x="148391" y="1014815"/>
            <a:ext cx="8834784" cy="5409986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043B99B-DC70-981A-CA26-B6D9C989EB12}"/>
              </a:ext>
            </a:extLst>
          </p:cNvPr>
          <p:cNvSpPr/>
          <p:nvPr/>
        </p:nvSpPr>
        <p:spPr>
          <a:xfrm>
            <a:off x="8380319" y="5757111"/>
            <a:ext cx="749236" cy="2715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0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соглашения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совместных торгов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290AB-3C2E-7583-A385-13B0C3EF785B}"/>
              </a:ext>
            </a:extLst>
          </p:cNvPr>
          <p:cNvSpPr txBox="1"/>
          <p:nvPr/>
        </p:nvSpPr>
        <p:spPr>
          <a:xfrm>
            <a:off x="294771" y="5363782"/>
            <a:ext cx="859656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 кнопке 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Подгрузить сведения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 Координатор совместных торгов подгружает в Соглашение сведения о заказчиках, которые указали при создании документа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Проект заявки на закупку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используемую в Соглашении Планируемую сводную заявку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50F76B-E88D-608D-9079-7D85746C0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02" y="5418893"/>
            <a:ext cx="276056" cy="293310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39F27B9-A53C-1B76-6FAB-6A51CF7E61EA}"/>
              </a:ext>
            </a:extLst>
          </p:cNvPr>
          <p:cNvCxnSpPr>
            <a:cxnSpLocks/>
          </p:cNvCxnSpPr>
          <p:nvPr/>
        </p:nvCxnSpPr>
        <p:spPr>
          <a:xfrm flipH="1" flipV="1">
            <a:off x="1016669" y="4867065"/>
            <a:ext cx="198521" cy="47801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8317B8-47AC-8FA6-5553-A824F4A1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059"/>
          <a:stretch/>
        </p:blipFill>
        <p:spPr>
          <a:xfrm>
            <a:off x="7291228" y="3012329"/>
            <a:ext cx="4752381" cy="1854736"/>
          </a:xfrm>
          <a:prstGeom prst="rect">
            <a:avLst/>
          </a:prstGeom>
          <a:ln>
            <a:solidFill>
              <a:srgbClr val="2F5597"/>
            </a:solidFill>
          </a:ln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B596D52-44DB-FA53-B72E-2699D7C6324C}"/>
              </a:ext>
            </a:extLst>
          </p:cNvPr>
          <p:cNvSpPr/>
          <p:nvPr/>
        </p:nvSpPr>
        <p:spPr>
          <a:xfrm rot="5400000">
            <a:off x="9153409" y="2408941"/>
            <a:ext cx="749236" cy="4432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CBB89A-2C4C-62F0-1236-180C62F04FE8}"/>
              </a:ext>
            </a:extLst>
          </p:cNvPr>
          <p:cNvSpPr/>
          <p:nvPr/>
        </p:nvSpPr>
        <p:spPr>
          <a:xfrm>
            <a:off x="5507124" y="1397069"/>
            <a:ext cx="610615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 нажатию на кнопку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Связи документа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можно открыть связанные Проекты заявок на закупку в целях проверки корректности документов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36F0F6-6563-4C35-F9D5-CFEEF270F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907" y="1456162"/>
            <a:ext cx="463481" cy="239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561DB-4D97-82CE-1098-C4B63D08F5AF}"/>
              </a:ext>
            </a:extLst>
          </p:cNvPr>
          <p:cNvSpPr txBox="1"/>
          <p:nvPr/>
        </p:nvSpPr>
        <p:spPr>
          <a:xfrm>
            <a:off x="9129555" y="5457973"/>
            <a:ext cx="291405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загрузки заявок необходимо повторно сохранить Соглашение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CC782BA-5E95-4FE4-D8A4-F25E181C13F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568742" y="1858734"/>
            <a:ext cx="2938382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9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0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соглашения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совместных торгов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7B190-ACDD-6346-F766-D2777101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7" y="1116340"/>
            <a:ext cx="7590793" cy="481106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C46D70-3B83-99CC-581C-99CCB17B3168}"/>
              </a:ext>
            </a:extLst>
          </p:cNvPr>
          <p:cNvSpPr/>
          <p:nvPr/>
        </p:nvSpPr>
        <p:spPr>
          <a:xfrm>
            <a:off x="5253790" y="1802883"/>
            <a:ext cx="6428874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1. По нажатию на кнопку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Генерация соглашения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сформируется печатная форма Соглашения, которая будет доступна для скачивания, а также будет автоматически прикреплена к документу.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дополнение к печатной форме Соглашения можно сформировать Приложения к соглашению: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 Соглашению позволяется крепить свои печатные формы документов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38F89B-5208-76DC-5B57-B662697C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058" y="1863951"/>
            <a:ext cx="465221" cy="278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BA385D-FB10-53AC-DFA1-F71E1052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581" y="3515984"/>
            <a:ext cx="2448954" cy="697499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9100622-B1AA-7AAD-E9ED-194ED9F67730}"/>
              </a:ext>
            </a:extLst>
          </p:cNvPr>
          <p:cNvCxnSpPr>
            <a:cxnSpLocks/>
          </p:cNvCxnSpPr>
          <p:nvPr/>
        </p:nvCxnSpPr>
        <p:spPr>
          <a:xfrm>
            <a:off x="1509963" y="1802883"/>
            <a:ext cx="3743827" cy="6106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9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66737" y="-77207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соглашения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совместных торгов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F00D7E-B02D-61C7-BA2B-DB7335CF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6" y="1071151"/>
            <a:ext cx="9138505" cy="23681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1914D3-4926-5686-80C5-7CAB964BF1BD}"/>
              </a:ext>
            </a:extLst>
          </p:cNvPr>
          <p:cNvSpPr/>
          <p:nvPr/>
        </p:nvSpPr>
        <p:spPr>
          <a:xfrm>
            <a:off x="7363327" y="1130969"/>
            <a:ext cx="4421606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подписания соглашения участниками Координатор направляет Соглашение о проведении совместных торгов по маршруту по кнопке  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Отправить по маршруту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Документ переместится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 подписи у участников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8C0E3E3-0F4C-4586-74E1-2661839C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717" y="2059760"/>
            <a:ext cx="342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8EE034-3461-95AA-D2C9-C84A6F98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06" y="3768491"/>
            <a:ext cx="8938943" cy="185627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D724DB-E884-4657-171B-62B4921E3717}"/>
              </a:ext>
            </a:extLst>
          </p:cNvPr>
          <p:cNvSpPr/>
          <p:nvPr/>
        </p:nvSpPr>
        <p:spPr>
          <a:xfrm>
            <a:off x="6984332" y="3627528"/>
            <a:ext cx="5101390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Участники совместной закупки подписывают Соглашение о проведении совместных торгов по кнопке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Подписать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подписания Соглашения участниками, Координатор направляет Соглашение по маршруту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 подписи у организатора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», выбирая действие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Подписать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E2A579-6774-CE19-96B4-631C4AB53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577" y="5545011"/>
            <a:ext cx="4795630" cy="123316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52EC7FD-21A7-A925-50BA-F65F594BF524}"/>
              </a:ext>
            </a:extLst>
          </p:cNvPr>
          <p:cNvCxnSpPr>
            <a:cxnSpLocks/>
          </p:cNvCxnSpPr>
          <p:nvPr/>
        </p:nvCxnSpPr>
        <p:spPr>
          <a:xfrm flipH="1">
            <a:off x="2827421" y="4102768"/>
            <a:ext cx="415090" cy="1442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3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BD792A2-500E-112F-3DAD-C88F8835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26" y="4578365"/>
            <a:ext cx="8143668" cy="1802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66737" y="-77207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соглашения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совместных торгов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CC56D2-093B-32F3-3C90-565D03CA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1136523"/>
            <a:ext cx="10936705" cy="178632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D724DB-E884-4657-171B-62B4921E3717}"/>
              </a:ext>
            </a:extLst>
          </p:cNvPr>
          <p:cNvSpPr/>
          <p:nvPr/>
        </p:nvSpPr>
        <p:spPr>
          <a:xfrm>
            <a:off x="6346658" y="2869538"/>
            <a:ext cx="510139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Организатор закупки подписывает Соглашение по кнопке  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Отправить по маршруту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], выбирая действие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Подписать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Документ переместится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Подписано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DDEA9A3-E1F7-ECCF-AFC8-44899713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53" y="3222919"/>
            <a:ext cx="342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80B8CF-7809-E22A-5F9B-A7A3D2B56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808"/>
          <a:stretch/>
        </p:blipFill>
        <p:spPr>
          <a:xfrm>
            <a:off x="872167" y="2965784"/>
            <a:ext cx="5378238" cy="13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FBC0B-9AB9-4CE0-DE0C-A6AF44F0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" y="1070810"/>
            <a:ext cx="11430187" cy="2713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позиции плана-графика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7FF977-B9FE-51A1-D0C1-71CD947FCA7F}"/>
              </a:ext>
            </a:extLst>
          </p:cNvPr>
          <p:cNvSpPr/>
          <p:nvPr/>
        </p:nvSpPr>
        <p:spPr>
          <a:xfrm>
            <a:off x="6815888" y="1070810"/>
            <a:ext cx="472841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подписания Соглашения, Проекты заявок на закупку участников совместной закупки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АВТОМАТИЧЕСКИ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переместятся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Согласовано (формирование позиции ПГ)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F22B6F-B805-EB2B-CDBF-1A43C9113148}"/>
              </a:ext>
            </a:extLst>
          </p:cNvPr>
          <p:cNvSpPr/>
          <p:nvPr/>
        </p:nvSpPr>
        <p:spPr>
          <a:xfrm>
            <a:off x="1704473" y="3955840"/>
            <a:ext cx="936458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Заказчики выбирают свой Проект заявки на закупку и формируют позицию плана-графика с помощью кнопки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Сформировать позицию ПГ из ЗЗ черновика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планируемой сводной заявки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B3A64B-9551-785D-1AA6-0040CF01F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991"/>
          <a:stretch/>
        </p:blipFill>
        <p:spPr>
          <a:xfrm>
            <a:off x="1706800" y="1029342"/>
            <a:ext cx="8103014" cy="2399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CAC337-7B83-9C4C-C3CC-96C316CB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99" y="3490157"/>
            <a:ext cx="5266096" cy="23996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0" y="3574103"/>
            <a:ext cx="6875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формирования планируемой сводной заявки необходимо: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Перейти в папку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Сводные заявки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– фильтр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Создание планируемой сводной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Нажать на панели инструментов кнопку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«Сформировать планируемую сводную заявку»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Результат формирования документа отражается в протоколе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EF409E-EC45-BA13-E9CC-B93BD4E9B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200" y="4732097"/>
            <a:ext cx="314310" cy="253866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292DE12-9FD3-DED7-CEDB-28477C7EB530}"/>
              </a:ext>
            </a:extLst>
          </p:cNvPr>
          <p:cNvSpPr/>
          <p:nvPr/>
        </p:nvSpPr>
        <p:spPr>
          <a:xfrm>
            <a:off x="6689558" y="5272308"/>
            <a:ext cx="185741" cy="288469"/>
          </a:xfrm>
          <a:prstGeom prst="rightArrow">
            <a:avLst/>
          </a:prstGeom>
          <a:solidFill>
            <a:srgbClr val="09FF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50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позиции плана-графика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F6E363-82F8-1834-3DC7-B7A0165F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3" y="807354"/>
            <a:ext cx="9950116" cy="457841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F22B6F-B805-EB2B-CDBF-1A43C9113148}"/>
              </a:ext>
            </a:extLst>
          </p:cNvPr>
          <p:cNvSpPr/>
          <p:nvPr/>
        </p:nvSpPr>
        <p:spPr>
          <a:xfrm>
            <a:off x="1536031" y="5167044"/>
            <a:ext cx="936458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табличной части необходимо заполнить поля: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Счет получателя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БК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Сумма 2024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7FF977-B9FE-51A1-D0C1-71CD947FCA7F}"/>
              </a:ext>
            </a:extLst>
          </p:cNvPr>
          <p:cNvSpPr/>
          <p:nvPr/>
        </p:nvSpPr>
        <p:spPr>
          <a:xfrm>
            <a:off x="7098631" y="1963976"/>
            <a:ext cx="424113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открывшейся электронной форме позиции плана-графика участник закупки (заказчик) заполняет вкладку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Финансирование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3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позиции плана-графика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C12787-A2EB-9FD1-DB28-303FBFCF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63" y="1614257"/>
            <a:ext cx="9509302" cy="399043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7FF977-B9FE-51A1-D0C1-71CD947FCA7F}"/>
              </a:ext>
            </a:extLst>
          </p:cNvPr>
          <p:cNvSpPr/>
          <p:nvPr/>
        </p:nvSpPr>
        <p:spPr>
          <a:xfrm>
            <a:off x="1536808" y="925269"/>
            <a:ext cx="852760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Также необходимо заполнить вкладку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Дополнительная информация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в случае, если в данной вкладке имеются незаполненные поля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5DAB73-B57F-A094-CA2D-CAA29D7BE166}"/>
              </a:ext>
            </a:extLst>
          </p:cNvPr>
          <p:cNvSpPr/>
          <p:nvPr/>
        </p:nvSpPr>
        <p:spPr>
          <a:xfrm>
            <a:off x="1036324" y="5647351"/>
            <a:ext cx="936458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внесения информации в Позицию плана-графика, ее необходимо сохранить.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План-график необходимо направить в ЕИС</a:t>
            </a:r>
          </a:p>
        </p:txBody>
      </p:sp>
    </p:spTree>
    <p:extLst>
      <p:ext uri="{BB962C8B-B14F-4D97-AF65-F5344CB8AC3E}">
        <p14:creationId xmlns:p14="http://schemas.microsoft.com/office/powerpoint/2010/main" val="148978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37E941-B32C-1A35-D64D-3A52ADE6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7" y="1064795"/>
            <a:ext cx="11314286" cy="2838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заявки на закупку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7FF977-B9FE-51A1-D0C1-71CD947FCA7F}"/>
              </a:ext>
            </a:extLst>
          </p:cNvPr>
          <p:cNvSpPr/>
          <p:nvPr/>
        </p:nvSpPr>
        <p:spPr>
          <a:xfrm>
            <a:off x="6821903" y="1064795"/>
            <a:ext cx="4908885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публикации плана-графика в ЕИС и получения аналитического признака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Опубликовано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в РИС, Проекты заявок на закупку участников совместной закупки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АВТОМАТИЧЕСКИ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переместятся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Согласовано (формирование заявки на закупку)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F22B6F-B805-EB2B-CDBF-1A43C9113148}"/>
              </a:ext>
            </a:extLst>
          </p:cNvPr>
          <p:cNvSpPr/>
          <p:nvPr/>
        </p:nvSpPr>
        <p:spPr>
          <a:xfrm>
            <a:off x="1704473" y="3955840"/>
            <a:ext cx="936458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Заказчики выбирают свой Проект заявки на закупку и формируют Заявку на закупку с помощью кнопки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Сформировать заявку на закупку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37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заявки на закупку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5A4A1-EB8B-31C0-210B-08B5E7226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65" b="16282"/>
          <a:stretch/>
        </p:blipFill>
        <p:spPr>
          <a:xfrm>
            <a:off x="934828" y="806960"/>
            <a:ext cx="10009524" cy="50885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7FF977-B9FE-51A1-D0C1-71CD947FCA7F}"/>
              </a:ext>
            </a:extLst>
          </p:cNvPr>
          <p:cNvSpPr/>
          <p:nvPr/>
        </p:nvSpPr>
        <p:spPr>
          <a:xfrm>
            <a:off x="2141621" y="2505670"/>
            <a:ext cx="436144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открывшейся электронной форме заказчик подгружает позицию плана-графика в 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Номер позиции ПГ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F22B6F-B805-EB2B-CDBF-1A43C9113148}"/>
              </a:ext>
            </a:extLst>
          </p:cNvPr>
          <p:cNvSpPr/>
          <p:nvPr/>
        </p:nvSpPr>
        <p:spPr>
          <a:xfrm>
            <a:off x="460395" y="5727874"/>
            <a:ext cx="1095838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Во вкладках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Финансирование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»,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Условия обеспечения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»,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Условия контракта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и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Комиссия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заполняются все обязательные поля и табличные формы</a:t>
            </a:r>
          </a:p>
        </p:txBody>
      </p:sp>
    </p:spTree>
    <p:extLst>
      <p:ext uri="{BB962C8B-B14F-4D97-AF65-F5344CB8AC3E}">
        <p14:creationId xmlns:p14="http://schemas.microsoft.com/office/powerpoint/2010/main" val="2470502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заявки на закупку по маршруту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EA3AF7-8BBA-C521-FFCD-5FBEA318ED70}"/>
              </a:ext>
            </a:extLst>
          </p:cNvPr>
          <p:cNvSpPr/>
          <p:nvPr/>
        </p:nvSpPr>
        <p:spPr>
          <a:xfrm>
            <a:off x="944099" y="4358740"/>
            <a:ext cx="10593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Сохраненная заявка на закупку будет доступна в фильтре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Создание новой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Заказчику необходимо выбрать заявку на закупку 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), сформировать ПЗЗ 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 и, затем, отправить по маршруту «На согласование» 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Заявка на закупку будет переведена в папку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Заявки первоисточники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»,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включения в сводную (на согласовании)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82A50C-8927-AB3F-0D70-6D5239F4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86" y="1139692"/>
            <a:ext cx="9942857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60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02568" y="-89238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заявок на закупку в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Планируемую сводную заявку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EA3AF7-8BBA-C521-FFCD-5FBEA318ED70}"/>
              </a:ext>
            </a:extLst>
          </p:cNvPr>
          <p:cNvSpPr/>
          <p:nvPr/>
        </p:nvSpPr>
        <p:spPr>
          <a:xfrm>
            <a:off x="0" y="1177407"/>
            <a:ext cx="78506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1. Координатор продолжает работу с заявками на закупку участников в папке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Заявки первоисточники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-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включения в сводную (на согласовании)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 .Далее заявки участников направляются по маршруту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включения в сводную (Согласовано)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3. Дальнейшая работа с планируемой сводной заявкой выполняется координатором в папке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Сводные заявки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-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Сбор заявок (Совместные торги)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87931A-F78F-50AD-18FF-13BA6051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0" y="4200422"/>
            <a:ext cx="6695238" cy="20857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7FE87D-9AAB-3BA2-A9B2-E76A9A97FC04}"/>
              </a:ext>
            </a:extLst>
          </p:cNvPr>
          <p:cNvSpPr/>
          <p:nvPr/>
        </p:nvSpPr>
        <p:spPr>
          <a:xfrm>
            <a:off x="5979695" y="3741537"/>
            <a:ext cx="6328610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4. Во вкладке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Заявки первоисточники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планируемой сводной заявки координатор подгружает заявки на закупку участников закупки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5 . Кнопка 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Подгрузить сведения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 подтягивает в сводную заявку все согласованные заявки заказчиков, в которых был указан номер редактируемой сводной заявки на закупку.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6. Во вкладке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Информация об объекте закупки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расположена информация о наименовании объекта закупки, единице измерения, цене за единицу, количестве и стоимости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894105-6587-074F-A64E-8BAFBD8F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58" y="4687052"/>
            <a:ext cx="224589" cy="2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2C71FA-B4FF-360F-111C-A1A04E04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096" y="1258490"/>
            <a:ext cx="4303615" cy="2564130"/>
          </a:xfrm>
          <a:prstGeom prst="rect">
            <a:avLst/>
          </a:prstGeom>
          <a:ln>
            <a:solidFill>
              <a:srgbClr val="1694CA"/>
            </a:solidFill>
          </a:ln>
        </p:spPr>
      </p:pic>
    </p:spTree>
    <p:extLst>
      <p:ext uri="{BB962C8B-B14F-4D97-AF65-F5344CB8AC3E}">
        <p14:creationId xmlns:p14="http://schemas.microsoft.com/office/powerpoint/2010/main" val="231867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0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Завершающие этапы работы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Планируемой сводной заявкой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E88184-684A-5D12-A989-AEF4DA5F9274}"/>
              </a:ext>
            </a:extLst>
          </p:cNvPr>
          <p:cNvSpPr/>
          <p:nvPr/>
        </p:nvSpPr>
        <p:spPr>
          <a:xfrm>
            <a:off x="246647" y="908371"/>
            <a:ext cx="11670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заполнения всех необходимых полей документ следует сохранить по кнопке  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Сохранить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Далее Координатор отправляет Сводную заявку по маршруту по кнопке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Отправить по маршруту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 и документ переходит 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Принятые к исполнению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F3E83-298A-D118-D0E7-9C9281A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53" y="1002476"/>
            <a:ext cx="250004" cy="2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56B729-DF0F-15D0-95EE-B7BEFCE6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01" y="1329987"/>
            <a:ext cx="228488" cy="19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B0AA04-41F3-D653-F6EA-CBA84707F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810" y="1806951"/>
            <a:ext cx="7645421" cy="21010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90CB62-9244-B0E1-7D88-4FF92F2916EF}"/>
              </a:ext>
            </a:extLst>
          </p:cNvPr>
          <p:cNvSpPr/>
          <p:nvPr/>
        </p:nvSpPr>
        <p:spPr>
          <a:xfrm>
            <a:off x="320841" y="3768948"/>
            <a:ext cx="1136984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Организатор закупки формирует проект извещения в фильтре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Принятые к исполнению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с помощью кнопки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Сформировать проект извещения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 Сформированное извещение доступно для редактирования в папке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Проект извещения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–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Создание нового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F40295-E9D6-7497-7783-5922174B1A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96"/>
          <a:stretch/>
        </p:blipFill>
        <p:spPr>
          <a:xfrm>
            <a:off x="2347833" y="4623564"/>
            <a:ext cx="7218624" cy="2168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86C500-482E-B2E8-834D-6D4C30DED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114" y="4146392"/>
            <a:ext cx="242038" cy="2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97252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блокирующие контроли РИС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E19DA-9994-829E-03DC-3281D9C5252A}"/>
              </a:ext>
            </a:extLst>
          </p:cNvPr>
          <p:cNvSpPr txBox="1"/>
          <p:nvPr/>
        </p:nvSpPr>
        <p:spPr>
          <a:xfrm>
            <a:off x="607595" y="1079910"/>
            <a:ext cx="11057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Для формирования Соглашения о проведении совместных торгов необходимо заполнить следующие поля: "Место доставки товара, выполнения работ, оказания услуг", "Срок поставки товара, завершения работ, оказания услуг", "Условия поставки товара, выполнения работ, оказания услуг" во вкладке "Условия контракта"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0E86D-C9F4-5A4C-B521-B63C5634940A}"/>
              </a:ext>
            </a:extLst>
          </p:cNvPr>
          <p:cNvSpPr txBox="1"/>
          <p:nvPr/>
        </p:nvSpPr>
        <p:spPr>
          <a:xfrm>
            <a:off x="3374858" y="556690"/>
            <a:ext cx="8103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Проверка на обязательность полей (для формирования соглашения)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A9DCD9-45B0-8D65-FB95-B633ABEAB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76" y="2434127"/>
            <a:ext cx="8013047" cy="40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97252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блокирующие контроли РИС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45BB9-C19E-DCE4-1B9E-1EDC87ED7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" t="24734" r="2747" b="32437"/>
          <a:stretch/>
        </p:blipFill>
        <p:spPr>
          <a:xfrm>
            <a:off x="2652962" y="893333"/>
            <a:ext cx="7049504" cy="2338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99B86C-41D2-475F-5CAA-68C0EC83A489}"/>
              </a:ext>
            </a:extLst>
          </p:cNvPr>
          <p:cNvSpPr txBox="1"/>
          <p:nvPr/>
        </p:nvSpPr>
        <p:spPr>
          <a:xfrm>
            <a:off x="4878805" y="544659"/>
            <a:ext cx="535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 движения документа по маршруту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0331B8-1B44-AC43-45A3-895F2ABF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87" y="3231952"/>
            <a:ext cx="9071825" cy="3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2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0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Формирование изменения документа. Номер редакции сведений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67FFC6-346A-BCAC-51FB-C1DB856AB709}"/>
              </a:ext>
            </a:extLst>
          </p:cNvPr>
          <p:cNvSpPr/>
          <p:nvPr/>
        </p:nvSpPr>
        <p:spPr>
          <a:xfrm>
            <a:off x="669191" y="1029507"/>
            <a:ext cx="10468605" cy="1200329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IDE. ЭА2020_ИК_1073: Для закупки с номером 0346200004824000004 у принимаемого документа некорректно указан «Номер версии документа» (versionNumber) 3. При размещении изменений извещения со способом определения поставщика Электронный аукцион, ожидается указание номера версии 2.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7A267-A1FC-8696-45BA-9DE87EDEDA18}"/>
              </a:ext>
            </a:extLst>
          </p:cNvPr>
          <p:cNvSpPr txBox="1"/>
          <p:nvPr/>
        </p:nvSpPr>
        <p:spPr>
          <a:xfrm>
            <a:off x="669191" y="2542658"/>
            <a:ext cx="10468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Номер изменений документа устанавливаются во вкладке «Изменения» в поле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Номер редакции сведений в ЕИС»</a:t>
            </a:r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0E2681E-93C4-B3CF-9843-2CECF491A824}"/>
              </a:ext>
            </a:extLst>
          </p:cNvPr>
          <p:cNvSpPr/>
          <p:nvPr/>
        </p:nvSpPr>
        <p:spPr>
          <a:xfrm rot="5400000">
            <a:off x="5911333" y="2219062"/>
            <a:ext cx="369334" cy="390882"/>
          </a:xfrm>
          <a:prstGeom prst="rightArrow">
            <a:avLst/>
          </a:prstGeom>
          <a:solidFill>
            <a:srgbClr val="1694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F8987-7D63-F69E-8042-A0F3A99E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86" y="3651699"/>
            <a:ext cx="9171428" cy="1828571"/>
          </a:xfrm>
          <a:prstGeom prst="rect">
            <a:avLst/>
          </a:prstGeom>
          <a:ln>
            <a:solidFill>
              <a:srgbClr val="2F5597"/>
            </a:solidFill>
          </a:ln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A46C1BF-9C32-1EF3-89AF-E2575BC9A52E}"/>
              </a:ext>
            </a:extLst>
          </p:cNvPr>
          <p:cNvSpPr/>
          <p:nvPr/>
        </p:nvSpPr>
        <p:spPr>
          <a:xfrm rot="5400000">
            <a:off x="5864394" y="3164379"/>
            <a:ext cx="463212" cy="390882"/>
          </a:xfrm>
          <a:prstGeom prst="rightArrow">
            <a:avLst/>
          </a:prstGeom>
          <a:solidFill>
            <a:srgbClr val="1694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62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32648" y="-69868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планируемой сводной заявки.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электронной формы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939BE-1702-3685-BDC4-436C3EBCC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6" y="884239"/>
            <a:ext cx="11379868" cy="5712484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1EED595-4EF0-4ADD-B5D7-9F9CDC3A2B01}"/>
              </a:ext>
            </a:extLst>
          </p:cNvPr>
          <p:cNvSpPr/>
          <p:nvPr/>
        </p:nvSpPr>
        <p:spPr>
          <a:xfrm rot="5400000">
            <a:off x="910014" y="3558484"/>
            <a:ext cx="547437" cy="288469"/>
          </a:xfrm>
          <a:prstGeom prst="rightArrow">
            <a:avLst/>
          </a:prstGeom>
          <a:solidFill>
            <a:srgbClr val="80E6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0D75EF-FD72-47EF-4475-8E675E77D82C}"/>
              </a:ext>
            </a:extLst>
          </p:cNvPr>
          <p:cNvSpPr/>
          <p:nvPr/>
        </p:nvSpPr>
        <p:spPr>
          <a:xfrm>
            <a:off x="454191" y="2228671"/>
            <a:ext cx="11156282" cy="1200329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При формировании документа не заполняются вкладки: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Информация об объекта закупки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Родительские объекты закупки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Заявки первоисточники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8588DCC9-6C06-4FF0-B325-676FE44734BB}"/>
              </a:ext>
            </a:extLst>
          </p:cNvPr>
          <p:cNvSpPr/>
          <p:nvPr/>
        </p:nvSpPr>
        <p:spPr>
          <a:xfrm flipH="1">
            <a:off x="3262561" y="4773432"/>
            <a:ext cx="593558" cy="2884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7B5882-EC23-DDEA-A591-B99682B866E0}"/>
              </a:ext>
            </a:extLst>
          </p:cNvPr>
          <p:cNvSpPr/>
          <p:nvPr/>
        </p:nvSpPr>
        <p:spPr>
          <a:xfrm>
            <a:off x="3856119" y="4462914"/>
            <a:ext cx="677546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Данное поле отражает срок доступности планируемой сводной заявки для заказчиков. 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Не является датой обязательной публикации закупки!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18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0"/>
            <a:ext cx="936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Платежные реквизиты для обеспечения исполнения контракта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33D781-7113-FD99-4C92-E2288BD16D26}"/>
              </a:ext>
            </a:extLst>
          </p:cNvPr>
          <p:cNvSpPr/>
          <p:nvPr/>
        </p:nvSpPr>
        <p:spPr>
          <a:xfrm>
            <a:off x="861697" y="1163658"/>
            <a:ext cx="10468605" cy="1200329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Ошибка (обязательно устранение): IDE. ПРИЗ_АК_0000_1350. У заказчика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Полное наименование организации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отсутствует информация о счете 014206212 / 03234643427010004600 / 21620000870 указанном в качестве платежных реквизитов для обеспечения исполнения контракта.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7B6C40-F9A1-4B88-BAB0-94B2E3C70CB4}"/>
              </a:ext>
            </a:extLst>
          </p:cNvPr>
          <p:cNvSpPr/>
          <p:nvPr/>
        </p:nvSpPr>
        <p:spPr>
          <a:xfrm>
            <a:off x="861697" y="2609938"/>
            <a:ext cx="1046860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Условие срабатывания контроля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Контролируется наличие у размещающей организации ИЛИ у заказчика счетов в актуальном состоянии с указанным в блоке «Платежные реквизиты» &lt;БИК&gt; и &lt;расчетный счет&gt; и &lt;лицевой счет&gt; (если задан).</a:t>
            </a:r>
          </a:p>
          <a:p>
            <a:r>
              <a:rPr lang="ru-RU" dirty="0"/>
              <a:t>Актуальными считаются записи, у которых значение поля STATUS = ‘A’, значение поля REQUEST_STATUS = ‘A’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C819B0-D4EE-4EEB-B42A-50E198057EC7}"/>
              </a:ext>
            </a:extLst>
          </p:cNvPr>
          <p:cNvSpPr/>
          <p:nvPr/>
        </p:nvSpPr>
        <p:spPr>
          <a:xfrm>
            <a:off x="861697" y="4099353"/>
            <a:ext cx="10519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ЛК ЕИС: Администрирование 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Реквизиты счетов организации 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Добавить – заполнить все поля в форме и направить на подтверждение в Фин.орган. После подтверждения реквизитов Фин.органом – повторить отправку в документа.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ускоренного размещения рекомендуется изначально внести реквизиты в РИС, а затем, с точностью до символа, внести реквизиты в ЕИС</a:t>
            </a:r>
          </a:p>
        </p:txBody>
      </p:sp>
    </p:spTree>
    <p:extLst>
      <p:ext uri="{BB962C8B-B14F-4D97-AF65-F5344CB8AC3E}">
        <p14:creationId xmlns:p14="http://schemas.microsoft.com/office/powerpoint/2010/main" val="3395533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51483" y="82359"/>
            <a:ext cx="929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Превышение допустимых значений финансового обеспечения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33D781-7113-FD99-4C92-E2288BD16D26}"/>
              </a:ext>
            </a:extLst>
          </p:cNvPr>
          <p:cNvSpPr/>
          <p:nvPr/>
        </p:nvSpPr>
        <p:spPr>
          <a:xfrm>
            <a:off x="861697" y="1163658"/>
            <a:ext cx="10468605" cy="646331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ПРИЗ_АК_0000_0988. Для заказчика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Полное наименование организации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превышены допустимые значения финансового обеспечения.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4A159E-69FC-4D35-9C78-7A5405387789}"/>
              </a:ext>
            </a:extLst>
          </p:cNvPr>
          <p:cNvSpPr/>
          <p:nvPr/>
        </p:nvSpPr>
        <p:spPr>
          <a:xfrm>
            <a:off x="861697" y="1899873"/>
            <a:ext cx="104686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Условие срабатывания контроля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 в строке «Остаток ФО с учетом размещенного извещения» есть значения &lt; 0 (строго меньше нуля)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срабатывает контроль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F1D138-12F3-4B49-95CA-92ABAF557691}"/>
              </a:ext>
            </a:extLst>
          </p:cNvPr>
          <p:cNvSpPr/>
          <p:nvPr/>
        </p:nvSpPr>
        <p:spPr>
          <a:xfrm>
            <a:off x="861697" y="2792425"/>
            <a:ext cx="104686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проверить следующее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сумма в Извещении не превышала сумму в связанной Позиции ПГ, в разбивке по КБК и годам;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сумма всех опубликованных документов (Извещения, Контракты) не превышала сумму в Позиции ПГ;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случае если ранее Извещение было признано несостоявшимся в связи с отсутствием заявок, то необходимо в ЛК ЕИС указать в карточке закупки информацию об осуществлении новой закупки или заключении контракта;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Проверить опубликованные Контракты, связанные с данной Позицией ПГ. Чтобы у них сумма в разбивке по годам не превышала суммы в разбивке Позиции ПГ.</a:t>
            </a:r>
          </a:p>
        </p:txBody>
      </p:sp>
    </p:spTree>
    <p:extLst>
      <p:ext uri="{BB962C8B-B14F-4D97-AF65-F5344CB8AC3E}">
        <p14:creationId xmlns:p14="http://schemas.microsoft.com/office/powerpoint/2010/main" val="2052851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45469" y="0"/>
            <a:ext cx="930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Превышение допустимых значений финансового обеспечения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EE161-2152-48C2-97C7-CEB51E068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47"/>
          <a:stretch/>
        </p:blipFill>
        <p:spPr>
          <a:xfrm>
            <a:off x="691237" y="1036466"/>
            <a:ext cx="10809524" cy="43728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4C7725-0BA2-4C1B-8EBA-00F9BD41390F}"/>
              </a:ext>
            </a:extLst>
          </p:cNvPr>
          <p:cNvSpPr/>
          <p:nvPr/>
        </p:nvSpPr>
        <p:spPr>
          <a:xfrm>
            <a:off x="1798311" y="5344024"/>
            <a:ext cx="859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Работа в личном кабинете ЕИС по высвобождению финансового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984845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45469" y="0"/>
            <a:ext cx="930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Превышение допустимых значений финансового обеспечения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5DDE34-68FC-C4B1-5DEF-2241C623C016}"/>
              </a:ext>
            </a:extLst>
          </p:cNvPr>
          <p:cNvSpPr/>
          <p:nvPr/>
        </p:nvSpPr>
        <p:spPr>
          <a:xfrm>
            <a:off x="861697" y="1163658"/>
            <a:ext cx="10468605" cy="1200329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Ошибка контроля интеграции ПРИЗ. ЭП2020_ИК_0001: Поле Идентификатор документа ЕИС (id) 35104601 не может быть задано, если документ с заданным идентификатором не найден в ЕИС, если документ с заданным идентификатором размещен или отправлен на согласование.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43E8C0-56B2-6384-7F38-4346DB378B91}"/>
              </a:ext>
            </a:extLst>
          </p:cNvPr>
          <p:cNvSpPr/>
          <p:nvPr/>
        </p:nvSpPr>
        <p:spPr>
          <a:xfrm>
            <a:off x="861697" y="2609938"/>
            <a:ext cx="104686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Условие срабатывания контроля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Контроль срабатывает, ЕСЛИ</a:t>
            </a:r>
          </a:p>
          <a:p>
            <a:r>
              <a:rPr lang="ru-RU" dirty="0"/>
              <a:t>Документ уже опубликован в личном кабинете ЕИС ЛИБО отменен ЛИБО удален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8C00C-F063-75D6-EABC-4E4D69C0E898}"/>
              </a:ext>
            </a:extLst>
          </p:cNvPr>
          <p:cNvSpPr/>
          <p:nvPr/>
        </p:nvSpPr>
        <p:spPr>
          <a:xfrm>
            <a:off x="861697" y="4099353"/>
            <a:ext cx="10519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документ опубликован или отменен – необходимо направить обращение в техническую поддержку РИС.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документ в ЕИС удален – достаточно повторить отправку по кнопке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Отправить документ как новый в ЕИС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70753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45469" y="0"/>
            <a:ext cx="930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Информация о предписании и результатах контроля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853A3E-B322-F51F-35C5-905BBF0F6785}"/>
              </a:ext>
            </a:extLst>
          </p:cNvPr>
          <p:cNvSpPr/>
          <p:nvPr/>
        </p:nvSpPr>
        <p:spPr>
          <a:xfrm>
            <a:off x="861697" y="1163658"/>
            <a:ext cx="10468605" cy="1200329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Ошибка контроля интеграции ПРИЗ. ЭА2020_ИК_1312: Результат контроля по предписанию с номером 2024001056940001940001 отсутствует в актуальном состоянии в реестре результатов контроля или не относится к закупке с номером 0346300089424000014.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7E0A6A-59A8-B340-EC52-C433E7C78225}"/>
              </a:ext>
            </a:extLst>
          </p:cNvPr>
          <p:cNvSpPr/>
          <p:nvPr/>
        </p:nvSpPr>
        <p:spPr>
          <a:xfrm>
            <a:off x="861696" y="3429000"/>
            <a:ext cx="104686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Условие срабатывания контроля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В поля «</a:t>
            </a:r>
            <a:r>
              <a:rPr lang="ru-RU" b="1" dirty="0"/>
              <a:t>Номер предписания</a:t>
            </a:r>
            <a:r>
              <a:rPr lang="ru-RU" dirty="0"/>
              <a:t>» и (или) «</a:t>
            </a:r>
            <a:r>
              <a:rPr lang="ru-RU" b="1" dirty="0"/>
              <a:t>Номер результата контроля по предписанию</a:t>
            </a:r>
            <a:r>
              <a:rPr lang="ru-RU" dirty="0"/>
              <a:t>» внесены некорректные данные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C69397-A2BA-02FE-FCD6-924C61A319D7}"/>
              </a:ext>
            </a:extLst>
          </p:cNvPr>
          <p:cNvSpPr/>
          <p:nvPr/>
        </p:nvSpPr>
        <p:spPr>
          <a:xfrm>
            <a:off x="861696" y="4278119"/>
            <a:ext cx="1051958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600" dirty="0"/>
              <a:t>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Номер предписания</a:t>
            </a:r>
            <a:r>
              <a:rPr lang="ru-RU" sz="1600" dirty="0"/>
              <a:t>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должно указываться значение из поля «Номер решения» в блоке «Сведения о результатах рассмотрения жалобы» на официальном сайте ЕИС (или в ЛК ЕИС). Также этот номер указан в прикрепленном документе Предписания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Номер результата контроля по предписанию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указывается реестровый номер Результатов контроля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блоке «Сведения о результатах рассмотрения жалобы» на официальном сайте ЕИС (или в ЛК ЕИС)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890B93-9904-58A4-2249-4354512A7CAB}"/>
              </a:ext>
            </a:extLst>
          </p:cNvPr>
          <p:cNvSpPr/>
          <p:nvPr/>
        </p:nvSpPr>
        <p:spPr>
          <a:xfrm>
            <a:off x="861696" y="2471163"/>
            <a:ext cx="10468605" cy="923330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Ошибка контроля интеграции ПРИЗ. ЭА2020_ИК_1313: Должно быть задано предписание и относиться к результату контроля по предписанию с номером 202400105694000194.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49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45469" y="0"/>
            <a:ext cx="9300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Информация о предписании и результатах контроля 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(образец корректного заполнения вкладки)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7153FE-2DCE-E08E-C91E-08749314B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2" y="1510163"/>
            <a:ext cx="10631330" cy="37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31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33438" y="48127"/>
            <a:ext cx="930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Роли пользователей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3DE73C-C832-4275-C3A9-ACC39F8751A3}"/>
              </a:ext>
            </a:extLst>
          </p:cNvPr>
          <p:cNvSpPr/>
          <p:nvPr/>
        </p:nvSpPr>
        <p:spPr>
          <a:xfrm>
            <a:off x="861697" y="1163658"/>
            <a:ext cx="10468605" cy="646331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Ошибка контроля интеграции ПРИЗ. Ошибка конфигурирования интеграционного контекста: User [логин пользователя] has no role [AI]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601E60-8E0D-BB36-2C69-3CFA1ECDDB6C}"/>
              </a:ext>
            </a:extLst>
          </p:cNvPr>
          <p:cNvSpPr/>
          <p:nvPr/>
        </p:nvSpPr>
        <p:spPr>
          <a:xfrm>
            <a:off x="861696" y="1998936"/>
            <a:ext cx="10468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Условие срабатывания контроля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Вариант 1: Извещение направляется в ЕИС не под тем пользователем</a:t>
            </a:r>
          </a:p>
          <a:p>
            <a:endParaRPr lang="ru-RU" sz="1100" dirty="0"/>
          </a:p>
          <a:p>
            <a:r>
              <a:rPr lang="ru-RU" dirty="0"/>
              <a:t>Вариант 2: В извещении некорректно заполнено поле «Роль организации, осуществляющей закупку»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BF4AF5-9E2C-5CB7-FC8D-2CD80F4900F5}"/>
              </a:ext>
            </a:extLst>
          </p:cNvPr>
          <p:cNvSpPr/>
          <p:nvPr/>
        </p:nvSpPr>
        <p:spPr>
          <a:xfrm>
            <a:off x="861696" y="3034269"/>
            <a:ext cx="10519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первого варианта – авторизоваться в РИС под пользователем, имеющим указанную в контроле Роль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второго варианта – указать корректное значение в поле.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Перечень ролей указан ниже: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6F19BE-6C58-071C-DCA4-CEE38C91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0" y="4111487"/>
            <a:ext cx="9990218" cy="2582452"/>
          </a:xfrm>
          <a:prstGeom prst="rect">
            <a:avLst/>
          </a:prstGeom>
          <a:ln>
            <a:solidFill>
              <a:srgbClr val="2F5597"/>
            </a:solidFill>
          </a:ln>
        </p:spPr>
      </p:pic>
    </p:spTree>
    <p:extLst>
      <p:ext uri="{BB962C8B-B14F-4D97-AF65-F5344CB8AC3E}">
        <p14:creationId xmlns:p14="http://schemas.microsoft.com/office/powerpoint/2010/main" val="138920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33438" y="48127"/>
            <a:ext cx="930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ошибки: Инфраструктурная ошибка ЕИС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3DE73C-C832-4275-C3A9-ACC39F8751A3}"/>
              </a:ext>
            </a:extLst>
          </p:cNvPr>
          <p:cNvSpPr/>
          <p:nvPr/>
        </p:nvSpPr>
        <p:spPr>
          <a:xfrm>
            <a:off x="861696" y="1145610"/>
            <a:ext cx="10468605" cy="3139321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45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Ошибка (обязательно устранение):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Непредвиденная ошибка в интеграционном адаптере ПРИЗ.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javax.resource.ResourceException: IJ000655: No managed connections available within configured blocking timeout (30000 [ms]) at org.jboss.ironjacamar.impl@1.4.25.Final//org.jboss.jca.core.connectionmanager.pool.mcp.SemaphoreConcurrentLinkedDequeManagedConnectionPool.getConnection(SemaphoreConcurrentLinkedDequeManagedConnectionPool.java:573) at org.jboss.ironjacamar.impl@1.4.25.Final//org.jboss.jca.core.connectionmanager.pool.AbstractPool.getTransactionNewConnection(AbstractPool.java:714) at org.jboss.ironjacamar.impl@1.4.25.Final//org.jboss.jca.core.connectionmanager.pool.AbstractPool.getConnection(AbstractPool.java:613) at org.jboss.ironjacamar.impl@1.4.25.Final//org.jboss.jca.core.connectionmanager.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BF4AF5-9E2C-5CB7-FC8D-2CD80F4900F5}"/>
              </a:ext>
            </a:extLst>
          </p:cNvPr>
          <p:cNvSpPr/>
          <p:nvPr/>
        </p:nvSpPr>
        <p:spPr>
          <a:xfrm>
            <a:off x="861696" y="4635172"/>
            <a:ext cx="10519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Повторить отправку позже. При длительном сохранении ошибки – направить обращение в техническую поддержку РИС</a:t>
            </a:r>
          </a:p>
        </p:txBody>
      </p:sp>
    </p:spTree>
    <p:extLst>
      <p:ext uri="{BB962C8B-B14F-4D97-AF65-F5344CB8AC3E}">
        <p14:creationId xmlns:p14="http://schemas.microsoft.com/office/powerpoint/2010/main" val="976715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97252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задаваемые вопросы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077137-114D-A0A9-6678-FFEBDCD18717}"/>
              </a:ext>
            </a:extLst>
          </p:cNvPr>
          <p:cNvSpPr/>
          <p:nvPr/>
        </p:nvSpPr>
        <p:spPr>
          <a:xfrm>
            <a:off x="861697" y="910994"/>
            <a:ext cx="10468605" cy="2308324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Вопрос: Как в извещение в РИС установить предупреждение об административной и уголовной ответственности согласно п. 24 ч.1 ст. 42 ФЗ №44-ФЗ?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Ответ: ЕИС автоматически устанавливает данное уведомление при публикации извещения.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 уведомления: «Внимание! За нарушение требований антимонопольного законодательства Российской Федерации о запрете участия в ограничивающих конкуренцию соглашениях, осуществления ограничивающих конкуренцию согласованных действий предусмотрена ответственность в соответствии со ст. 14.32 КоАП РФ и ст. 178 УК РФ»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D6B80E-1944-8E28-0428-20424E6A092E}"/>
              </a:ext>
            </a:extLst>
          </p:cNvPr>
          <p:cNvSpPr/>
          <p:nvPr/>
        </p:nvSpPr>
        <p:spPr>
          <a:xfrm>
            <a:off x="861696" y="3459079"/>
            <a:ext cx="10468605" cy="2585323"/>
          </a:xfrm>
          <a:prstGeom prst="rect">
            <a:avLst/>
          </a:prstGeom>
          <a:ln>
            <a:solidFill>
              <a:srgbClr val="1694C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Вопрос: Была сформирована заявка на закупку и отправлена в уполномоченный орган на размещение. Уполномоченный орган направил в наш адрес эту заявку на утверждение. Где мне можно найти эту заявку в РИС (вкладки "на утверждении" в меню слева нет), чтобы проверить и утвердить эту заявку для уполномоченного органа?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Ответ: АРМ заказчика госзаказа \ Осуществление закупок \ Извещения \ Утверждение извещения \ На утверждении - выбираете Ваше извещение и направляете по маршруту - на Утверждено - если в извещении все корректно или на Не утверждено, если требуются доработка</a:t>
            </a:r>
          </a:p>
        </p:txBody>
      </p:sp>
    </p:spTree>
    <p:extLst>
      <p:ext uri="{BB962C8B-B14F-4D97-AF65-F5344CB8AC3E}">
        <p14:creationId xmlns:p14="http://schemas.microsoft.com/office/powerpoint/2010/main" val="3878666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9EC6C1A-B463-486A-A71D-B5993A294A4C}"/>
              </a:ext>
            </a:extLst>
          </p:cNvPr>
          <p:cNvSpPr txBox="1"/>
          <p:nvPr/>
        </p:nvSpPr>
        <p:spPr>
          <a:xfrm>
            <a:off x="3482852" y="2844225"/>
            <a:ext cx="6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526B1F-9DB8-4AEC-9B55-17C810AE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7348" cy="17047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5C7EA3-B3D1-4301-85EE-8F85A52A4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48" y="3525753"/>
            <a:ext cx="1719898" cy="17198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2C4BD3-CF20-4F4D-A177-C0DB5D275982}"/>
              </a:ext>
            </a:extLst>
          </p:cNvPr>
          <p:cNvSpPr/>
          <p:nvPr/>
        </p:nvSpPr>
        <p:spPr>
          <a:xfrm>
            <a:off x="5083956" y="5165607"/>
            <a:ext cx="2006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info@cyberprofy.ru</a:t>
            </a:r>
            <a:endParaRPr lang="ru-RU" dirty="0"/>
          </a:p>
          <a:p>
            <a:r>
              <a:rPr lang="ru-RU" dirty="0">
                <a:hlinkClick r:id="rId5"/>
              </a:rPr>
              <a:t>info@profy48.ru</a:t>
            </a:r>
            <a:endParaRPr lang="ru-RU" dirty="0"/>
          </a:p>
          <a:p>
            <a:r>
              <a:rPr lang="ru-RU" dirty="0"/>
              <a:t>+7 (4742) 558-882</a:t>
            </a:r>
          </a:p>
        </p:txBody>
      </p:sp>
    </p:spTree>
    <p:extLst>
      <p:ext uri="{BB962C8B-B14F-4D97-AF65-F5344CB8AC3E}">
        <p14:creationId xmlns:p14="http://schemas.microsoft.com/office/powerpoint/2010/main" val="218739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32648" y="-69868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планируемой сводной заявки.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электронной формы документа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D1880-91D6-D3D7-0C09-CE16BFBF4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10" y="884239"/>
            <a:ext cx="9364580" cy="585286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00B0EA2-8F33-BFD1-C3A2-DCA1800955E4}"/>
              </a:ext>
            </a:extLst>
          </p:cNvPr>
          <p:cNvSpPr/>
          <p:nvPr/>
        </p:nvSpPr>
        <p:spPr>
          <a:xfrm rot="3602225" flipH="1">
            <a:off x="4367463" y="3151474"/>
            <a:ext cx="601577" cy="2884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EBA185-2D24-760D-5DB2-A9B0833B0379}"/>
              </a:ext>
            </a:extLst>
          </p:cNvPr>
          <p:cNvSpPr/>
          <p:nvPr/>
        </p:nvSpPr>
        <p:spPr>
          <a:xfrm>
            <a:off x="4734425" y="3091316"/>
            <a:ext cx="539015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Установка значения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в 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Процедура будет проведена уполномоченным органом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активирует маршрут взаимодействия с Уполномоченным органом/учреждением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0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32648" y="-69868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планируемой сводной заявки.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электронной формы документа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7A432D-865A-6847-D87C-A8F3EBBD3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84"/>
          <a:stretch/>
        </p:blipFill>
        <p:spPr>
          <a:xfrm>
            <a:off x="607594" y="818065"/>
            <a:ext cx="10768263" cy="5755422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D5757EF-4F13-6378-04A3-5FDC10EF9EB8}"/>
              </a:ext>
            </a:extLst>
          </p:cNvPr>
          <p:cNvSpPr/>
          <p:nvPr/>
        </p:nvSpPr>
        <p:spPr>
          <a:xfrm rot="16200000" flipH="1">
            <a:off x="3250530" y="4508739"/>
            <a:ext cx="593558" cy="2884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EA6EB0-47B4-B41B-4B96-2EB0805700C3}"/>
              </a:ext>
            </a:extLst>
          </p:cNvPr>
          <p:cNvSpPr/>
          <p:nvPr/>
        </p:nvSpPr>
        <p:spPr>
          <a:xfrm>
            <a:off x="1149014" y="3792029"/>
            <a:ext cx="9697454" cy="81560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Координатор устанавливает все необходимые требования к участнику в данной вкладке</a:t>
            </a:r>
          </a:p>
          <a:p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Пример указания требований к участнику показан ниже</a:t>
            </a:r>
          </a:p>
        </p:txBody>
      </p:sp>
    </p:spTree>
    <p:extLst>
      <p:ext uri="{BB962C8B-B14F-4D97-AF65-F5344CB8AC3E}">
        <p14:creationId xmlns:p14="http://schemas.microsoft.com/office/powerpoint/2010/main" val="42506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32648" y="-69868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планируемой сводной заявки.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электронной формы документа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E0E16-12CF-FCB1-8005-DC3E49BD3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3" b="9149"/>
          <a:stretch/>
        </p:blipFill>
        <p:spPr>
          <a:xfrm>
            <a:off x="345955" y="974558"/>
            <a:ext cx="11011856" cy="55933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DB2B3E-6FD5-2D07-CF7A-8E3E9EBD5F23}"/>
              </a:ext>
            </a:extLst>
          </p:cNvPr>
          <p:cNvSpPr/>
          <p:nvPr/>
        </p:nvSpPr>
        <p:spPr>
          <a:xfrm>
            <a:off x="460207" y="2072261"/>
            <a:ext cx="10656972" cy="2031325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Во вкладке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Планируемый объект закупки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координатор описывает объект закупки.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Столбцы, обязательные к заполнению: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Код классификации продукции по ОКПД2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Единицы измерения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Цена за единицу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Информация о КТРУ (в случае применения кода КТРУ и/или описания объекта закупки в структурированном виде)</a:t>
            </a:r>
          </a:p>
        </p:txBody>
      </p:sp>
    </p:spTree>
    <p:extLst>
      <p:ext uri="{BB962C8B-B14F-4D97-AF65-F5344CB8AC3E}">
        <p14:creationId xmlns:p14="http://schemas.microsoft.com/office/powerpoint/2010/main" val="34945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546080" y="-81899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планируемой сводной заявки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маршруту на «Сбор заявок»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023ACC-F704-9893-998B-2EDCB775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7" y="2650949"/>
            <a:ext cx="11851392" cy="2913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2B55BC-BA92-8FA0-D61C-6CD2EDBBCB48}"/>
              </a:ext>
            </a:extLst>
          </p:cNvPr>
          <p:cNvSpPr/>
          <p:nvPr/>
        </p:nvSpPr>
        <p:spPr>
          <a:xfrm>
            <a:off x="353071" y="1293311"/>
            <a:ext cx="10782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После завершения ввода данных в планируемую сводную заявку необходимо сохранить документ по одноименной кнопке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Сохранить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Затем планируемую сводную заявку необходимо выбрать       и отправить по маршруту      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фильтр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Сбор заявок (Совместные торги)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364D7F-1C3B-3BCF-FA3E-E691E29A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90" y="1655873"/>
            <a:ext cx="227069" cy="227069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2A0B109-B490-7A42-8A88-A38BF2611B1E}"/>
              </a:ext>
            </a:extLst>
          </p:cNvPr>
          <p:cNvSpPr/>
          <p:nvPr/>
        </p:nvSpPr>
        <p:spPr>
          <a:xfrm>
            <a:off x="6642342" y="1882942"/>
            <a:ext cx="323942" cy="3188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1F30A3A-3D6C-1860-7A14-C9848803EDCC}"/>
              </a:ext>
            </a:extLst>
          </p:cNvPr>
          <p:cNvSpPr/>
          <p:nvPr/>
        </p:nvSpPr>
        <p:spPr>
          <a:xfrm>
            <a:off x="9802636" y="1882941"/>
            <a:ext cx="323942" cy="3188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215F632-3487-810D-8406-0CB446A80293}"/>
              </a:ext>
            </a:extLst>
          </p:cNvPr>
          <p:cNvSpPr/>
          <p:nvPr/>
        </p:nvSpPr>
        <p:spPr>
          <a:xfrm>
            <a:off x="5549659" y="2174803"/>
            <a:ext cx="323942" cy="3188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619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проекта заявки на закупку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F8E71-545A-9E71-1109-07938B0C7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36" y="1191368"/>
            <a:ext cx="9775902" cy="334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48FBB7-FFF8-0885-2857-D49CE922375B}"/>
              </a:ext>
            </a:extLst>
          </p:cNvPr>
          <p:cNvSpPr/>
          <p:nvPr/>
        </p:nvSpPr>
        <p:spPr>
          <a:xfrm>
            <a:off x="751455" y="4622693"/>
            <a:ext cx="1091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Заказчики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участники совместной закупки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 формируют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Проект заявки на закупку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с помощью кнопки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Создать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фильтре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Создание нового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в папке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Проекты заявок первоисточников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44A17F-24A0-6A30-C488-0C7056832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47" y="4983317"/>
            <a:ext cx="219048" cy="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658979" y="-71191"/>
            <a:ext cx="936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электронной формы документа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заявки на закупку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BC7DFA-4A16-F62D-2AC4-7310EEF89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" b="8663"/>
          <a:stretch/>
        </p:blipFill>
        <p:spPr>
          <a:xfrm>
            <a:off x="635479" y="882916"/>
            <a:ext cx="10921041" cy="5692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0EC8C9-BFFC-946E-454A-18D6FDB24EEF}"/>
              </a:ext>
            </a:extLst>
          </p:cNvPr>
          <p:cNvSpPr/>
          <p:nvPr/>
        </p:nvSpPr>
        <p:spPr>
          <a:xfrm>
            <a:off x="4439652" y="2724352"/>
            <a:ext cx="5666874" cy="122200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Заказчику необходимо перейти во вкладку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Дополнительные сведения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и установить значение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в 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Предусматривается проведение совместных торгов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459806-F633-D53F-DED7-B40558C966D5}"/>
              </a:ext>
            </a:extLst>
          </p:cNvPr>
          <p:cNvSpPr/>
          <p:nvPr/>
        </p:nvSpPr>
        <p:spPr>
          <a:xfrm>
            <a:off x="723899" y="4368668"/>
            <a:ext cx="3775911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Двойным кликом по кнопке вызова справочника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…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]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в 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Заявка о проведении совместных закупок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необходимо открыть перечень сводных заявок и выбрать необходимую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1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2671</Words>
  <Application>Microsoft Office PowerPoint</Application>
  <PresentationFormat>Широкоэкранный</PresentationFormat>
  <Paragraphs>197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Muli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Vladislav Bachura</cp:lastModifiedBy>
  <cp:revision>89</cp:revision>
  <dcterms:created xsi:type="dcterms:W3CDTF">2023-09-27T06:06:11Z</dcterms:created>
  <dcterms:modified xsi:type="dcterms:W3CDTF">2024-04-03T19:06:35Z</dcterms:modified>
</cp:coreProperties>
</file>