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11.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7"/>
  </p:notesMasterIdLst>
  <p:sldIdLst>
    <p:sldId id="1141" r:id="rId2"/>
    <p:sldId id="1169" r:id="rId3"/>
    <p:sldId id="1170" r:id="rId4"/>
    <p:sldId id="1135" r:id="rId5"/>
    <p:sldId id="1171" r:id="rId6"/>
    <p:sldId id="910" r:id="rId7"/>
    <p:sldId id="1172" r:id="rId8"/>
    <p:sldId id="1173" r:id="rId9"/>
    <p:sldId id="1227" r:id="rId10"/>
    <p:sldId id="1174" r:id="rId11"/>
    <p:sldId id="1145" r:id="rId12"/>
    <p:sldId id="1146" r:id="rId13"/>
    <p:sldId id="911" r:id="rId14"/>
    <p:sldId id="1175" r:id="rId15"/>
    <p:sldId id="1217" r:id="rId16"/>
    <p:sldId id="1176" r:id="rId17"/>
    <p:sldId id="1177" r:id="rId18"/>
    <p:sldId id="1178" r:id="rId19"/>
    <p:sldId id="1138" r:id="rId20"/>
    <p:sldId id="1179" r:id="rId21"/>
    <p:sldId id="1180" r:id="rId22"/>
    <p:sldId id="1108" r:id="rId23"/>
    <p:sldId id="1109" r:id="rId24"/>
    <p:sldId id="1218" r:id="rId25"/>
    <p:sldId id="1157" r:id="rId26"/>
    <p:sldId id="1181" r:id="rId27"/>
    <p:sldId id="912" r:id="rId28"/>
    <p:sldId id="1182" r:id="rId29"/>
    <p:sldId id="1183" r:id="rId30"/>
    <p:sldId id="914" r:id="rId31"/>
    <p:sldId id="1230" r:id="rId32"/>
    <p:sldId id="1125" r:id="rId33"/>
    <p:sldId id="1219" r:id="rId34"/>
    <p:sldId id="1220" r:id="rId35"/>
    <p:sldId id="1184" r:id="rId36"/>
    <p:sldId id="1185" r:id="rId37"/>
    <p:sldId id="1187" r:id="rId38"/>
    <p:sldId id="1186" r:id="rId39"/>
    <p:sldId id="1188" r:id="rId40"/>
    <p:sldId id="1221" r:id="rId41"/>
    <p:sldId id="1189" r:id="rId42"/>
    <p:sldId id="1190" r:id="rId43"/>
    <p:sldId id="1231" r:id="rId44"/>
    <p:sldId id="1191" r:id="rId45"/>
    <p:sldId id="1161" r:id="rId46"/>
    <p:sldId id="1192" r:id="rId47"/>
    <p:sldId id="1194" r:id="rId48"/>
    <p:sldId id="1193" r:id="rId49"/>
    <p:sldId id="1195" r:id="rId50"/>
    <p:sldId id="1222" r:id="rId51"/>
    <p:sldId id="1223" r:id="rId52"/>
    <p:sldId id="1224" r:id="rId53"/>
    <p:sldId id="1196" r:id="rId54"/>
    <p:sldId id="1162" r:id="rId55"/>
    <p:sldId id="1115" r:id="rId56"/>
    <p:sldId id="916" r:id="rId57"/>
    <p:sldId id="1004" r:id="rId58"/>
    <p:sldId id="1197" r:id="rId59"/>
    <p:sldId id="919" r:id="rId60"/>
    <p:sldId id="1163" r:id="rId61"/>
    <p:sldId id="1008" r:id="rId62"/>
    <p:sldId id="1198" r:id="rId63"/>
    <p:sldId id="1199" r:id="rId64"/>
    <p:sldId id="1200" r:id="rId65"/>
    <p:sldId id="1201" r:id="rId66"/>
    <p:sldId id="1202" r:id="rId67"/>
    <p:sldId id="1203" r:id="rId68"/>
    <p:sldId id="1204" r:id="rId69"/>
    <p:sldId id="1009" r:id="rId70"/>
    <p:sldId id="920" r:id="rId71"/>
    <p:sldId id="1126" r:id="rId72"/>
    <p:sldId id="1053" r:id="rId73"/>
    <p:sldId id="1149" r:id="rId74"/>
    <p:sldId id="1129" r:id="rId75"/>
    <p:sldId id="1131" r:id="rId76"/>
    <p:sldId id="1205" r:id="rId77"/>
    <p:sldId id="1208" r:id="rId78"/>
    <p:sldId id="1209" r:id="rId79"/>
    <p:sldId id="1207" r:id="rId80"/>
    <p:sldId id="944" r:id="rId81"/>
    <p:sldId id="1081" r:id="rId82"/>
    <p:sldId id="1114" r:id="rId83"/>
    <p:sldId id="1210" r:id="rId84"/>
    <p:sldId id="1166" r:id="rId85"/>
    <p:sldId id="1211" r:id="rId86"/>
    <p:sldId id="1212" r:id="rId87"/>
    <p:sldId id="1213" r:id="rId88"/>
    <p:sldId id="1214" r:id="rId89"/>
    <p:sldId id="1215" r:id="rId90"/>
    <p:sldId id="1216" r:id="rId91"/>
    <p:sldId id="1232" r:id="rId92"/>
    <p:sldId id="1226" r:id="rId93"/>
    <p:sldId id="1228" r:id="rId94"/>
    <p:sldId id="1229" r:id="rId95"/>
    <p:sldId id="1159" r:id="rId96"/>
  </p:sldIdLst>
  <p:sldSz cx="12192000" cy="6858000"/>
  <p:notesSz cx="6858000" cy="9144000"/>
  <p:embeddedFontLst>
    <p:embeddedFont>
      <p:font typeface="SB Sans Display" panose="020B0604020202020204" charset="0"/>
      <p:regular r:id="rId98"/>
      <p:bold r:id="rId99"/>
    </p:embeddedFont>
    <p:embeddedFont>
      <p:font typeface="Segoe UI" panose="020B0502040204020203" pitchFamily="34" charset="0"/>
      <p:regular r:id="rId100"/>
      <p:bold r:id="rId101"/>
      <p:italic r:id="rId102"/>
      <p:boldItalic r:id="rId103"/>
    </p:embeddedFont>
    <p:embeddedFont>
      <p:font typeface="Calibri" panose="020F0502020204030204" pitchFamily="34" charset="0"/>
      <p:regular r:id="rId104"/>
      <p:bold r:id="rId105"/>
      <p:italic r:id="rId106"/>
      <p:boldItalic r:id="rId107"/>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 initials="D" lastIdx="2" clrIdx="0">
    <p:extLst>
      <p:ext uri="{19B8F6BF-5375-455C-9EA6-DF929625EA0E}">
        <p15:presenceInfo xmlns:p15="http://schemas.microsoft.com/office/powerpoint/2012/main" userId="DO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6D642"/>
    <a:srgbClr val="8021FB"/>
    <a:srgbClr val="FFFF11"/>
    <a:srgbClr val="4385A3"/>
    <a:srgbClr val="EFE709"/>
    <a:srgbClr val="9B7868"/>
    <a:srgbClr val="060609"/>
    <a:srgbClr val="C0C0C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94291" autoAdjust="0"/>
  </p:normalViewPr>
  <p:slideViewPr>
    <p:cSldViewPr>
      <p:cViewPr varScale="1">
        <p:scale>
          <a:sx n="99" d="100"/>
          <a:sy n="99" d="100"/>
        </p:scale>
        <p:origin x="58" y="4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5.fntdata"/><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6.fntdata"/><Relationship Id="rId10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B Sans Display" panose="020B0503040504020204" pitchFamily="34" charset="0"/>
              </a:defRPr>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B Sans Display" panose="020B0503040504020204" pitchFamily="34" charset="0"/>
              </a:defRPr>
            </a:lvl1pPr>
          </a:lstStyle>
          <a:p>
            <a:fld id="{3E3236B3-CB3F-2F4C-AC9B-2573EC47D609}" type="datetimeFigureOut">
              <a:rPr lang="ru-RU" smtClean="0"/>
              <a:pPr/>
              <a:t>03.04.2024</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B Sans Display" panose="020B0503040504020204" pitchFamily="34" charset="0"/>
              </a:defRPr>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B Sans Display" panose="020B0503040504020204" pitchFamily="34" charset="0"/>
              </a:defRPr>
            </a:lvl1pPr>
          </a:lstStyle>
          <a:p>
            <a:fld id="{2DB2F3A3-BCF9-CA47-9A91-EA3EF72C0800}" type="slidenum">
              <a:rPr lang="ru-RU" smtClean="0"/>
              <a:pPr/>
              <a:t>‹#›</a:t>
            </a:fld>
            <a:endParaRPr lang="ru-RU" dirty="0"/>
          </a:p>
        </p:txBody>
      </p:sp>
    </p:spTree>
    <p:extLst>
      <p:ext uri="{BB962C8B-B14F-4D97-AF65-F5344CB8AC3E}">
        <p14:creationId xmlns:p14="http://schemas.microsoft.com/office/powerpoint/2010/main" val="2933051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SB Sans Display" panose="020B0503040504020204" pitchFamily="34" charset="0"/>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DB2F3A3-BCF9-CA47-9A91-EA3EF72C0800}" type="slidenum">
              <a:rPr lang="ru-RU" smtClean="0"/>
              <a:pPr/>
              <a:t>6</a:t>
            </a:fld>
            <a:endParaRPr lang="ru-RU" dirty="0"/>
          </a:p>
        </p:txBody>
      </p:sp>
    </p:spTree>
    <p:extLst>
      <p:ext uri="{BB962C8B-B14F-4D97-AF65-F5344CB8AC3E}">
        <p14:creationId xmlns:p14="http://schemas.microsoft.com/office/powerpoint/2010/main" val="333430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DB2F3A3-BCF9-CA47-9A91-EA3EF72C0800}" type="slidenum">
              <a:rPr lang="ru-RU" smtClean="0"/>
              <a:pPr/>
              <a:t>48</a:t>
            </a:fld>
            <a:endParaRPr lang="ru-RU" dirty="0"/>
          </a:p>
        </p:txBody>
      </p:sp>
    </p:spTree>
    <p:extLst>
      <p:ext uri="{BB962C8B-B14F-4D97-AF65-F5344CB8AC3E}">
        <p14:creationId xmlns:p14="http://schemas.microsoft.com/office/powerpoint/2010/main" val="3511119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DB2F3A3-BCF9-CA47-9A91-EA3EF72C0800}" type="slidenum">
              <a:rPr lang="ru-RU" smtClean="0"/>
              <a:pPr/>
              <a:t>69</a:t>
            </a:fld>
            <a:endParaRPr lang="ru-RU" dirty="0"/>
          </a:p>
        </p:txBody>
      </p:sp>
    </p:spTree>
    <p:extLst>
      <p:ext uri="{BB962C8B-B14F-4D97-AF65-F5344CB8AC3E}">
        <p14:creationId xmlns:p14="http://schemas.microsoft.com/office/powerpoint/2010/main" val="3561284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DB2F3A3-BCF9-CA47-9A91-EA3EF72C0800}" type="slidenum">
              <a:rPr lang="ru-RU" smtClean="0"/>
              <a:pPr/>
              <a:t>16</a:t>
            </a:fld>
            <a:endParaRPr lang="ru-RU" dirty="0"/>
          </a:p>
        </p:txBody>
      </p:sp>
    </p:spTree>
    <p:extLst>
      <p:ext uri="{BB962C8B-B14F-4D97-AF65-F5344CB8AC3E}">
        <p14:creationId xmlns:p14="http://schemas.microsoft.com/office/powerpoint/2010/main" val="3424264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DB2F3A3-BCF9-CA47-9A91-EA3EF72C0800}" type="slidenum">
              <a:rPr lang="ru-RU" smtClean="0"/>
              <a:pPr/>
              <a:t>20</a:t>
            </a:fld>
            <a:endParaRPr lang="ru-RU" dirty="0"/>
          </a:p>
        </p:txBody>
      </p:sp>
    </p:spTree>
    <p:extLst>
      <p:ext uri="{BB962C8B-B14F-4D97-AF65-F5344CB8AC3E}">
        <p14:creationId xmlns:p14="http://schemas.microsoft.com/office/powerpoint/2010/main" val="213286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DB2F3A3-BCF9-CA47-9A91-EA3EF72C0800}" type="slidenum">
              <a:rPr lang="ru-RU" smtClean="0"/>
              <a:pPr/>
              <a:t>21</a:t>
            </a:fld>
            <a:endParaRPr lang="ru-RU" dirty="0"/>
          </a:p>
        </p:txBody>
      </p:sp>
    </p:spTree>
    <p:extLst>
      <p:ext uri="{BB962C8B-B14F-4D97-AF65-F5344CB8AC3E}">
        <p14:creationId xmlns:p14="http://schemas.microsoft.com/office/powerpoint/2010/main" val="3356805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DB2F3A3-BCF9-CA47-9A91-EA3EF72C0800}" type="slidenum">
              <a:rPr lang="ru-RU" smtClean="0"/>
              <a:pPr/>
              <a:t>28</a:t>
            </a:fld>
            <a:endParaRPr lang="ru-RU" dirty="0"/>
          </a:p>
        </p:txBody>
      </p:sp>
    </p:spTree>
    <p:extLst>
      <p:ext uri="{BB962C8B-B14F-4D97-AF65-F5344CB8AC3E}">
        <p14:creationId xmlns:p14="http://schemas.microsoft.com/office/powerpoint/2010/main" val="419284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DB2F3A3-BCF9-CA47-9A91-EA3EF72C0800}" type="slidenum">
              <a:rPr lang="ru-RU" smtClean="0"/>
              <a:pPr/>
              <a:t>29</a:t>
            </a:fld>
            <a:endParaRPr lang="ru-RU" dirty="0"/>
          </a:p>
        </p:txBody>
      </p:sp>
    </p:spTree>
    <p:extLst>
      <p:ext uri="{BB962C8B-B14F-4D97-AF65-F5344CB8AC3E}">
        <p14:creationId xmlns:p14="http://schemas.microsoft.com/office/powerpoint/2010/main" val="4052309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DB2F3A3-BCF9-CA47-9A91-EA3EF72C0800}" type="slidenum">
              <a:rPr lang="ru-RU" smtClean="0"/>
              <a:pPr/>
              <a:t>39</a:t>
            </a:fld>
            <a:endParaRPr lang="ru-RU" dirty="0"/>
          </a:p>
        </p:txBody>
      </p:sp>
    </p:spTree>
    <p:extLst>
      <p:ext uri="{BB962C8B-B14F-4D97-AF65-F5344CB8AC3E}">
        <p14:creationId xmlns:p14="http://schemas.microsoft.com/office/powerpoint/2010/main" val="1310602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DB2F3A3-BCF9-CA47-9A91-EA3EF72C0800}" type="slidenum">
              <a:rPr lang="ru-RU" smtClean="0"/>
              <a:pPr/>
              <a:t>40</a:t>
            </a:fld>
            <a:endParaRPr lang="ru-RU" dirty="0"/>
          </a:p>
        </p:txBody>
      </p:sp>
    </p:spTree>
    <p:extLst>
      <p:ext uri="{BB962C8B-B14F-4D97-AF65-F5344CB8AC3E}">
        <p14:creationId xmlns:p14="http://schemas.microsoft.com/office/powerpoint/2010/main" val="3461710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DB2F3A3-BCF9-CA47-9A91-EA3EF72C0800}" type="slidenum">
              <a:rPr lang="ru-RU" smtClean="0"/>
              <a:pPr/>
              <a:t>47</a:t>
            </a:fld>
            <a:endParaRPr lang="ru-RU" dirty="0"/>
          </a:p>
        </p:txBody>
      </p:sp>
    </p:spTree>
    <p:extLst>
      <p:ext uri="{BB962C8B-B14F-4D97-AF65-F5344CB8AC3E}">
        <p14:creationId xmlns:p14="http://schemas.microsoft.com/office/powerpoint/2010/main" val="1515086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Пустой слайд">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EF5D75-D808-AE4F-8EE4-91C36F6D43C8}"/>
              </a:ext>
            </a:extLst>
          </p:cNvPr>
          <p:cNvSpPr>
            <a:spLocks noGrp="1"/>
          </p:cNvSpPr>
          <p:nvPr>
            <p:ph type="title"/>
          </p:nvPr>
        </p:nvSpPr>
        <p:spPr>
          <a:xfrm>
            <a:off x="602226" y="404454"/>
            <a:ext cx="10515600" cy="1325563"/>
          </a:xfrm>
          <a:prstGeom prst="rect">
            <a:avLst/>
          </a:prstGeom>
        </p:spPr>
        <p:txBody>
          <a:bodyPr/>
          <a:lstStyle>
            <a:lvl1pPr>
              <a:defRPr sz="4000" b="0" i="0">
                <a:solidFill>
                  <a:schemeClr val="bg1"/>
                </a:solidFill>
                <a:latin typeface="SB Sans Display" panose="020B0503040504020204" pitchFamily="34" charset="0"/>
                <a:cs typeface="SB Sans Display" panose="020B0503040504020204" pitchFamily="34" charset="0"/>
              </a:defRPr>
            </a:lvl1pPr>
          </a:lstStyle>
          <a:p>
            <a:r>
              <a:rPr lang="en-US" dirty="0"/>
              <a:t>Click to edit Master title style</a:t>
            </a:r>
            <a:endParaRPr lang="ru-RU" dirty="0"/>
          </a:p>
        </p:txBody>
      </p:sp>
      <p:sp>
        <p:nvSpPr>
          <p:cNvPr id="13" name="Номер слайда 5">
            <a:extLst>
              <a:ext uri="{FF2B5EF4-FFF2-40B4-BE49-F238E27FC236}">
                <a16:creationId xmlns:a16="http://schemas.microsoft.com/office/drawing/2014/main" id="{99CA3EE8-B2D7-C348-92CB-10D28BB68098}"/>
              </a:ext>
            </a:extLst>
          </p:cNvPr>
          <p:cNvSpPr txBox="1">
            <a:spLocks/>
          </p:cNvSpPr>
          <p:nvPr userDrawn="1"/>
        </p:nvSpPr>
        <p:spPr>
          <a:xfrm>
            <a:off x="9210368" y="63563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bg1"/>
                </a:solidFill>
                <a:latin typeface="SB Sans Display" panose="020B0503040504020204" pitchFamily="34" charset="0"/>
                <a:cs typeface="SB Sans Display" panose="020B0503040504020204" pitchFamily="34" charset="0"/>
              </a:rPr>
              <a:pPr/>
              <a:t>‹#›</a:t>
            </a:fld>
            <a:endParaRPr lang="ru-RU" b="0" i="0" dirty="0">
              <a:solidFill>
                <a:schemeClr val="bg1"/>
              </a:solidFill>
              <a:latin typeface="SB Sans Display" panose="020B0503040504020204" pitchFamily="34" charset="0"/>
              <a:cs typeface="SB Sans Display" panose="020B0503040504020204" pitchFamily="34" charset="0"/>
            </a:endParaRPr>
          </a:p>
        </p:txBody>
      </p:sp>
      <p:pic>
        <p:nvPicPr>
          <p:cNvPr id="3" name="Рисунок 2">
            <a:extLst>
              <a:ext uri="{FF2B5EF4-FFF2-40B4-BE49-F238E27FC236}">
                <a16:creationId xmlns:a16="http://schemas.microsoft.com/office/drawing/2014/main" id="{92A2ADF0-E670-A84B-A445-9C689798F3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73" r="4970" b="2673"/>
          <a:stretch/>
        </p:blipFill>
        <p:spPr>
          <a:xfrm>
            <a:off x="1" y="0"/>
            <a:ext cx="12192000" cy="6858000"/>
          </a:xfrm>
          <a:prstGeom prst="rect">
            <a:avLst/>
          </a:prstGeom>
        </p:spPr>
      </p:pic>
    </p:spTree>
    <p:extLst>
      <p:ext uri="{BB962C8B-B14F-4D97-AF65-F5344CB8AC3E}">
        <p14:creationId xmlns:p14="http://schemas.microsoft.com/office/powerpoint/2010/main" val="410720892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7_Пустой слайд">
    <p:spTree>
      <p:nvGrpSpPr>
        <p:cNvPr id="1" name=""/>
        <p:cNvGrpSpPr/>
        <p:nvPr/>
      </p:nvGrpSpPr>
      <p:grpSpPr>
        <a:xfrm>
          <a:off x="0" y="0"/>
          <a:ext cx="0" cy="0"/>
          <a:chOff x="0" y="0"/>
          <a:chExt cx="0" cy="0"/>
        </a:xfrm>
      </p:grpSpPr>
      <p:sp>
        <p:nvSpPr>
          <p:cNvPr id="13" name="Номер слайда 5">
            <a:extLst>
              <a:ext uri="{FF2B5EF4-FFF2-40B4-BE49-F238E27FC236}">
                <a16:creationId xmlns:a16="http://schemas.microsoft.com/office/drawing/2014/main" id="{99CA3EE8-B2D7-C348-92CB-10D28BB68098}"/>
              </a:ext>
            </a:extLst>
          </p:cNvPr>
          <p:cNvSpPr txBox="1">
            <a:spLocks/>
          </p:cNvSpPr>
          <p:nvPr userDrawn="1"/>
        </p:nvSpPr>
        <p:spPr>
          <a:xfrm>
            <a:off x="9210368" y="63563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bg1"/>
                </a:solidFill>
                <a:latin typeface="SB Sans Display" panose="020B0503040504020204" pitchFamily="34" charset="0"/>
                <a:cs typeface="SB Sans Display" panose="020B0503040504020204" pitchFamily="34" charset="0"/>
              </a:rPr>
              <a:pPr/>
              <a:t>‹#›</a:t>
            </a:fld>
            <a:endParaRPr lang="ru-RU" b="0" i="0" dirty="0">
              <a:solidFill>
                <a:schemeClr val="bg1"/>
              </a:solidFill>
              <a:latin typeface="SB Sans Display" panose="020B0503040504020204" pitchFamily="34" charset="0"/>
              <a:cs typeface="SB Sans Display" panose="020B0503040504020204" pitchFamily="34" charset="0"/>
            </a:endParaRPr>
          </a:p>
        </p:txBody>
      </p:sp>
      <p:sp>
        <p:nvSpPr>
          <p:cNvPr id="6" name="Номер слайда 5">
            <a:extLst>
              <a:ext uri="{FF2B5EF4-FFF2-40B4-BE49-F238E27FC236}">
                <a16:creationId xmlns:a16="http://schemas.microsoft.com/office/drawing/2014/main" id="{0F1B0718-C0DE-D943-86DA-BBCC92A71494}"/>
              </a:ext>
            </a:extLst>
          </p:cNvPr>
          <p:cNvSpPr txBox="1">
            <a:spLocks/>
          </p:cNvSpPr>
          <p:nvPr userDrawn="1"/>
        </p:nvSpPr>
        <p:spPr>
          <a:xfrm>
            <a:off x="9213348" y="635933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tx1"/>
                </a:solidFill>
                <a:latin typeface="SB Sans Display" panose="020B0503040504020204" pitchFamily="34" charset="0"/>
              </a:rPr>
              <a:pPr/>
              <a:t>‹#›</a:t>
            </a:fld>
            <a:endParaRPr lang="ru-RU" b="0" i="0" dirty="0">
              <a:solidFill>
                <a:schemeClr val="tx1"/>
              </a:solidFill>
              <a:latin typeface="SB Sans Display" panose="020B0503040504020204" pitchFamily="34" charset="0"/>
            </a:endParaRPr>
          </a:p>
        </p:txBody>
      </p:sp>
      <p:pic>
        <p:nvPicPr>
          <p:cNvPr id="8" name="Рисунок 7">
            <a:extLst>
              <a:ext uri="{FF2B5EF4-FFF2-40B4-BE49-F238E27FC236}">
                <a16:creationId xmlns:a16="http://schemas.microsoft.com/office/drawing/2014/main" id="{7E629D2B-37CA-904C-8C95-C9EF3B82A9D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78898" y="806238"/>
            <a:ext cx="3141025" cy="5915237"/>
          </a:xfrm>
          <a:prstGeom prst="rect">
            <a:avLst/>
          </a:prstGeom>
        </p:spPr>
      </p:pic>
    </p:spTree>
    <p:extLst>
      <p:ext uri="{BB962C8B-B14F-4D97-AF65-F5344CB8AC3E}">
        <p14:creationId xmlns:p14="http://schemas.microsoft.com/office/powerpoint/2010/main" val="311747568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bg>
      <p:bgPr>
        <a:solidFill>
          <a:schemeClr val="bg1"/>
        </a:solidFill>
        <a:effectLst/>
      </p:bgPr>
    </p:bg>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5CB69EEB-6FEC-A744-9617-C0A0354B5B7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58" t="2673" r="4970" b="4026"/>
          <a:stretch/>
        </p:blipFill>
        <p:spPr>
          <a:xfrm>
            <a:off x="0" y="0"/>
            <a:ext cx="12192000" cy="6858000"/>
          </a:xfrm>
          <a:prstGeom prst="rect">
            <a:avLst/>
          </a:prstGeom>
        </p:spPr>
      </p:pic>
      <p:pic>
        <p:nvPicPr>
          <p:cNvPr id="7" name="Рисунок 6">
            <a:extLst>
              <a:ext uri="{FF2B5EF4-FFF2-40B4-BE49-F238E27FC236}">
                <a16:creationId xmlns:a16="http://schemas.microsoft.com/office/drawing/2014/main" id="{E3EED92F-FAF5-C74E-AF70-45C74112C8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9336" y="147935"/>
            <a:ext cx="2760663" cy="1552873"/>
          </a:xfrm>
          <a:prstGeom prst="rect">
            <a:avLst/>
          </a:prstGeom>
        </p:spPr>
      </p:pic>
    </p:spTree>
    <p:extLst>
      <p:ext uri="{BB962C8B-B14F-4D97-AF65-F5344CB8AC3E}">
        <p14:creationId xmlns:p14="http://schemas.microsoft.com/office/powerpoint/2010/main" val="2268585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9969B0E-7B4D-4B30-9D18-18A1204D77E0}" type="datetimeFigureOut">
              <a:rPr lang="ru-RU" smtClean="0"/>
              <a:t>03.04.2024</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01F5168-E8D1-47B3-A4C8-7A8FF3A29BBF}" type="slidenum">
              <a:rPr lang="ru-RU" smtClean="0"/>
              <a:t>‹#›</a:t>
            </a:fld>
            <a:endParaRPr lang="ru-RU" dirty="0"/>
          </a:p>
        </p:txBody>
      </p:sp>
    </p:spTree>
    <p:extLst>
      <p:ext uri="{BB962C8B-B14F-4D97-AF65-F5344CB8AC3E}">
        <p14:creationId xmlns:p14="http://schemas.microsoft.com/office/powerpoint/2010/main" val="5632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9_Пустой слайд">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1629C0DC-7962-6540-A35D-A19AFAC417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17" t="2673" r="4970" b="4981"/>
          <a:stretch/>
        </p:blipFill>
        <p:spPr>
          <a:xfrm>
            <a:off x="0" y="0"/>
            <a:ext cx="12192001" cy="6858000"/>
          </a:xfrm>
          <a:prstGeom prst="rect">
            <a:avLst/>
          </a:prstGeom>
        </p:spPr>
      </p:pic>
      <p:sp>
        <p:nvSpPr>
          <p:cNvPr id="5" name="Title 10">
            <a:extLst>
              <a:ext uri="{FF2B5EF4-FFF2-40B4-BE49-F238E27FC236}">
                <a16:creationId xmlns:a16="http://schemas.microsoft.com/office/drawing/2014/main" id="{9687E6EA-B16B-8443-9428-9E8DF4811710}"/>
              </a:ext>
            </a:extLst>
          </p:cNvPr>
          <p:cNvSpPr>
            <a:spLocks noGrp="1"/>
          </p:cNvSpPr>
          <p:nvPr>
            <p:ph type="title"/>
          </p:nvPr>
        </p:nvSpPr>
        <p:spPr>
          <a:xfrm>
            <a:off x="602226" y="521498"/>
            <a:ext cx="10515600" cy="934770"/>
          </a:xfrm>
          <a:prstGeom prst="rect">
            <a:avLst/>
          </a:prstGeom>
        </p:spPr>
        <p:txBody>
          <a:bodyPr/>
          <a:lstStyle>
            <a:lvl1pPr>
              <a:defRPr sz="2800" b="0" i="0">
                <a:solidFill>
                  <a:srgbClr val="FFFFFF"/>
                </a:solidFill>
                <a:latin typeface="SB Sans Display" panose="020B0503040504020204" pitchFamily="34" charset="0"/>
                <a:cs typeface="SB Sans Display" panose="020B0503040504020204" pitchFamily="34" charset="0"/>
              </a:defRPr>
            </a:lvl1pPr>
          </a:lstStyle>
          <a:p>
            <a:r>
              <a:rPr lang="en-US" dirty="0"/>
              <a:t>Click to edit Master title style</a:t>
            </a:r>
            <a:endParaRPr lang="ru-RU" dirty="0"/>
          </a:p>
        </p:txBody>
      </p:sp>
    </p:spTree>
    <p:extLst>
      <p:ext uri="{BB962C8B-B14F-4D97-AF65-F5344CB8AC3E}">
        <p14:creationId xmlns:p14="http://schemas.microsoft.com/office/powerpoint/2010/main" val="214972236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6_Пустой слайд">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4CE9612-6CA1-1F4F-864D-681A6E5B4A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73" r="4970" b="2673"/>
          <a:stretch/>
        </p:blipFill>
        <p:spPr>
          <a:xfrm>
            <a:off x="1" y="0"/>
            <a:ext cx="12192000" cy="6858000"/>
          </a:xfrm>
          <a:prstGeom prst="rect">
            <a:avLst/>
          </a:prstGeom>
        </p:spPr>
      </p:pic>
      <p:sp>
        <p:nvSpPr>
          <p:cNvPr id="19" name="Text Placeholder 18"/>
          <p:cNvSpPr>
            <a:spLocks noGrp="1"/>
          </p:cNvSpPr>
          <p:nvPr>
            <p:ph type="body" sz="quarter" idx="11"/>
          </p:nvPr>
        </p:nvSpPr>
        <p:spPr>
          <a:xfrm>
            <a:off x="979488" y="2014077"/>
            <a:ext cx="9906000" cy="707351"/>
          </a:xfrm>
          <a:prstGeom prst="rect">
            <a:avLst/>
          </a:prstGeom>
        </p:spPr>
        <p:txBody>
          <a:bodyPr vert="horz"/>
          <a:lstStyle>
            <a:lvl1pPr marL="0" indent="0">
              <a:buNone/>
              <a:defRPr sz="2300">
                <a:solidFill>
                  <a:srgbClr val="FFFFFF"/>
                </a:solidFill>
              </a:defRPr>
            </a:lvl1pPr>
          </a:lstStyle>
          <a:p>
            <a:pPr lvl="0"/>
            <a:r>
              <a:rPr lang="ru-RU"/>
              <a:t>Click to edit Master text styles</a:t>
            </a:r>
          </a:p>
        </p:txBody>
      </p:sp>
      <p:sp>
        <p:nvSpPr>
          <p:cNvPr id="21" name="Text Placeholder 20"/>
          <p:cNvSpPr>
            <a:spLocks noGrp="1"/>
          </p:cNvSpPr>
          <p:nvPr>
            <p:ph type="body" sz="quarter" idx="12"/>
          </p:nvPr>
        </p:nvSpPr>
        <p:spPr>
          <a:xfrm>
            <a:off x="925286" y="2812577"/>
            <a:ext cx="10269538" cy="1577975"/>
          </a:xfrm>
          <a:prstGeom prst="rect">
            <a:avLst/>
          </a:prstGeom>
        </p:spPr>
        <p:txBody>
          <a:bodyPr vert="horz"/>
          <a:lstStyle>
            <a:lvl1pPr marL="0" indent="0">
              <a:buNone/>
              <a:defRPr sz="5500">
                <a:solidFill>
                  <a:srgbClr val="FFFFFF"/>
                </a:solidFill>
              </a:defRPr>
            </a:lvl1pPr>
          </a:lstStyle>
          <a:p>
            <a:pPr lvl="0"/>
            <a:r>
              <a:rPr lang="ru-RU"/>
              <a:t>Click to edit Master text styles</a:t>
            </a:r>
          </a:p>
        </p:txBody>
      </p:sp>
    </p:spTree>
    <p:extLst>
      <p:ext uri="{BB962C8B-B14F-4D97-AF65-F5344CB8AC3E}">
        <p14:creationId xmlns:p14="http://schemas.microsoft.com/office/powerpoint/2010/main" val="279885076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72263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устой слайд">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EF5D75-D808-AE4F-8EE4-91C36F6D43C8}"/>
              </a:ext>
            </a:extLst>
          </p:cNvPr>
          <p:cNvSpPr>
            <a:spLocks noGrp="1"/>
          </p:cNvSpPr>
          <p:nvPr>
            <p:ph type="title"/>
          </p:nvPr>
        </p:nvSpPr>
        <p:spPr>
          <a:xfrm>
            <a:off x="580880" y="2906080"/>
            <a:ext cx="6002800" cy="1325563"/>
          </a:xfrm>
          <a:prstGeom prst="rect">
            <a:avLst/>
          </a:prstGeom>
        </p:spPr>
        <p:txBody>
          <a:bodyPr/>
          <a:lstStyle>
            <a:lvl1pPr>
              <a:defRPr sz="4000" b="0" i="0">
                <a:solidFill>
                  <a:srgbClr val="000000"/>
                </a:solidFill>
                <a:latin typeface="SB Sans Display" panose="020B0503040504020204" pitchFamily="34" charset="0"/>
                <a:cs typeface="SB Sans Display" panose="020B0503040504020204" pitchFamily="34" charset="0"/>
              </a:defRPr>
            </a:lvl1pPr>
          </a:lstStyle>
          <a:p>
            <a:r>
              <a:rPr lang="en-US" dirty="0"/>
              <a:t>Click to edit Master title style</a:t>
            </a:r>
            <a:endParaRPr lang="ru-RU" dirty="0"/>
          </a:p>
        </p:txBody>
      </p:sp>
      <p:sp>
        <p:nvSpPr>
          <p:cNvPr id="12" name="Номер слайда 5">
            <a:extLst>
              <a:ext uri="{FF2B5EF4-FFF2-40B4-BE49-F238E27FC236}">
                <a16:creationId xmlns:a16="http://schemas.microsoft.com/office/drawing/2014/main" id="{C4B2E26E-B756-0F49-A339-D558B49EAE0A}"/>
              </a:ext>
            </a:extLst>
          </p:cNvPr>
          <p:cNvSpPr txBox="1">
            <a:spLocks/>
          </p:cNvSpPr>
          <p:nvPr userDrawn="1"/>
        </p:nvSpPr>
        <p:spPr>
          <a:xfrm>
            <a:off x="9210368" y="63563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bg1"/>
                </a:solidFill>
                <a:latin typeface="SB Sans Display" panose="020B0503040504020204" pitchFamily="34" charset="0"/>
                <a:cs typeface="SB Sans Display" panose="020B0503040504020204" pitchFamily="34" charset="0"/>
              </a:rPr>
              <a:pPr/>
              <a:t>‹#›</a:t>
            </a:fld>
            <a:endParaRPr lang="ru-RU" b="0" i="0" dirty="0">
              <a:solidFill>
                <a:schemeClr val="bg1"/>
              </a:solidFill>
              <a:latin typeface="SB Sans Display" panose="020B0503040504020204" pitchFamily="34" charset="0"/>
              <a:cs typeface="SB Sans Display" panose="020B0503040504020204" pitchFamily="34" charset="0"/>
            </a:endParaRPr>
          </a:p>
        </p:txBody>
      </p:sp>
      <p:sp>
        <p:nvSpPr>
          <p:cNvPr id="10" name="Picture Placeholder 9"/>
          <p:cNvSpPr>
            <a:spLocks noGrp="1"/>
          </p:cNvSpPr>
          <p:nvPr>
            <p:ph type="pic" sz="quarter" idx="10"/>
          </p:nvPr>
        </p:nvSpPr>
        <p:spPr>
          <a:xfrm>
            <a:off x="7402513" y="0"/>
            <a:ext cx="4789487" cy="6858000"/>
          </a:xfrm>
          <a:prstGeom prst="rect">
            <a:avLst/>
          </a:prstGeom>
        </p:spPr>
        <p:txBody>
          <a:bodyPr vert="horz"/>
          <a:lstStyle/>
          <a:p>
            <a:endParaRPr lang="en-US" dirty="0"/>
          </a:p>
        </p:txBody>
      </p:sp>
    </p:spTree>
    <p:extLst>
      <p:ext uri="{BB962C8B-B14F-4D97-AF65-F5344CB8AC3E}">
        <p14:creationId xmlns:p14="http://schemas.microsoft.com/office/powerpoint/2010/main" val="86225267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Пустой слайд">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EF5D75-D808-AE4F-8EE4-91C36F6D43C8}"/>
              </a:ext>
            </a:extLst>
          </p:cNvPr>
          <p:cNvSpPr>
            <a:spLocks noGrp="1"/>
          </p:cNvSpPr>
          <p:nvPr>
            <p:ph type="title"/>
          </p:nvPr>
        </p:nvSpPr>
        <p:spPr>
          <a:xfrm>
            <a:off x="5996160" y="1646240"/>
            <a:ext cx="4962832" cy="1325563"/>
          </a:xfrm>
          <a:prstGeom prst="rect">
            <a:avLst/>
          </a:prstGeom>
        </p:spPr>
        <p:txBody>
          <a:bodyPr/>
          <a:lstStyle>
            <a:lvl1pPr algn="r">
              <a:defRPr sz="4000" b="0" i="0">
                <a:solidFill>
                  <a:srgbClr val="000000"/>
                </a:solidFill>
                <a:latin typeface="SB Sans Display" panose="020B0503040504020204" pitchFamily="34" charset="0"/>
                <a:cs typeface="SB Sans Display" panose="020B0503040504020204" pitchFamily="34" charset="0"/>
              </a:defRPr>
            </a:lvl1pPr>
          </a:lstStyle>
          <a:p>
            <a:r>
              <a:rPr lang="en-US" dirty="0"/>
              <a:t>Click to edit Master title style</a:t>
            </a:r>
            <a:endParaRPr lang="ru-RU" dirty="0"/>
          </a:p>
        </p:txBody>
      </p:sp>
      <p:sp>
        <p:nvSpPr>
          <p:cNvPr id="12" name="Номер слайда 5">
            <a:extLst>
              <a:ext uri="{FF2B5EF4-FFF2-40B4-BE49-F238E27FC236}">
                <a16:creationId xmlns:a16="http://schemas.microsoft.com/office/drawing/2014/main" id="{C4B2E26E-B756-0F49-A339-D558B49EAE0A}"/>
              </a:ext>
            </a:extLst>
          </p:cNvPr>
          <p:cNvSpPr txBox="1">
            <a:spLocks/>
          </p:cNvSpPr>
          <p:nvPr userDrawn="1"/>
        </p:nvSpPr>
        <p:spPr>
          <a:xfrm>
            <a:off x="9210368" y="63563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bg1"/>
                </a:solidFill>
                <a:latin typeface="SB Sans Display" panose="020B0503040504020204" pitchFamily="34" charset="0"/>
                <a:cs typeface="SB Sans Display" panose="020B0503040504020204" pitchFamily="34" charset="0"/>
              </a:rPr>
              <a:pPr/>
              <a:t>‹#›</a:t>
            </a:fld>
            <a:endParaRPr lang="ru-RU" b="0" i="0" dirty="0">
              <a:solidFill>
                <a:schemeClr val="bg1"/>
              </a:solidFill>
              <a:latin typeface="SB Sans Display" panose="020B0503040504020204" pitchFamily="34" charset="0"/>
              <a:cs typeface="SB Sans Display" panose="020B0503040504020204" pitchFamily="34" charset="0"/>
            </a:endParaRPr>
          </a:p>
        </p:txBody>
      </p:sp>
      <p:sp>
        <p:nvSpPr>
          <p:cNvPr id="10" name="Picture Placeholder 9"/>
          <p:cNvSpPr>
            <a:spLocks noGrp="1"/>
          </p:cNvSpPr>
          <p:nvPr>
            <p:ph type="pic" sz="quarter" idx="10"/>
          </p:nvPr>
        </p:nvSpPr>
        <p:spPr>
          <a:xfrm>
            <a:off x="0" y="0"/>
            <a:ext cx="4789487" cy="6858000"/>
          </a:xfrm>
          <a:prstGeom prst="rect">
            <a:avLst/>
          </a:prstGeom>
        </p:spPr>
        <p:txBody>
          <a:bodyPr vert="horz"/>
          <a:lstStyle/>
          <a:p>
            <a:endParaRPr lang="en-US" dirty="0"/>
          </a:p>
        </p:txBody>
      </p:sp>
      <p:sp>
        <p:nvSpPr>
          <p:cNvPr id="3" name="Text Placeholder 2"/>
          <p:cNvSpPr>
            <a:spLocks noGrp="1"/>
          </p:cNvSpPr>
          <p:nvPr>
            <p:ph type="body" sz="quarter" idx="11"/>
          </p:nvPr>
        </p:nvSpPr>
        <p:spPr>
          <a:xfrm>
            <a:off x="6015038" y="3637915"/>
            <a:ext cx="5018087" cy="2244725"/>
          </a:xfrm>
          <a:prstGeom prst="rect">
            <a:avLst/>
          </a:prstGeom>
        </p:spPr>
        <p:txBody>
          <a:bodyPr vert="horz"/>
          <a:lstStyle>
            <a:lvl1pPr marL="0" indent="0" algn="r">
              <a:buNone/>
              <a:defRPr sz="1600">
                <a:solidFill>
                  <a:srgbClr val="000000"/>
                </a:solidFill>
              </a:defRPr>
            </a:lvl1pPr>
            <a:lvl2pPr marL="457200" indent="0" algn="r">
              <a:buNone/>
              <a:defRPr sz="1600">
                <a:solidFill>
                  <a:srgbClr val="000000"/>
                </a:solidFill>
              </a:defRPr>
            </a:lvl2pPr>
            <a:lvl3pPr marL="914400" indent="0" algn="r">
              <a:buNone/>
              <a:defRPr sz="1600">
                <a:solidFill>
                  <a:srgbClr val="000000"/>
                </a:solidFill>
              </a:defRPr>
            </a:lvl3pPr>
            <a:lvl4pPr marL="1371600" indent="0" algn="r">
              <a:buNone/>
              <a:defRPr sz="1600">
                <a:solidFill>
                  <a:srgbClr val="000000"/>
                </a:solidFill>
              </a:defRPr>
            </a:lvl4pPr>
            <a:lvl5pPr marL="1828800" indent="0" algn="r">
              <a:buNone/>
              <a:defRPr sz="1600">
                <a:solidFill>
                  <a:srgbClr val="000000"/>
                </a:solidFill>
              </a:defRPr>
            </a:lvl5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4221707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Пусто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5E3866BA-4737-6B48-8DCD-2D670644C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73" r="4970" b="2673"/>
          <a:stretch/>
        </p:blipFill>
        <p:spPr>
          <a:xfrm>
            <a:off x="6816725" y="0"/>
            <a:ext cx="5375276" cy="6858000"/>
          </a:xfrm>
          <a:prstGeom prst="rect">
            <a:avLst/>
          </a:prstGeom>
        </p:spPr>
      </p:pic>
      <p:sp>
        <p:nvSpPr>
          <p:cNvPr id="13" name="Номер слайда 5">
            <a:extLst>
              <a:ext uri="{FF2B5EF4-FFF2-40B4-BE49-F238E27FC236}">
                <a16:creationId xmlns:a16="http://schemas.microsoft.com/office/drawing/2014/main" id="{99CA3EE8-B2D7-C348-92CB-10D28BB68098}"/>
              </a:ext>
            </a:extLst>
          </p:cNvPr>
          <p:cNvSpPr txBox="1">
            <a:spLocks/>
          </p:cNvSpPr>
          <p:nvPr userDrawn="1"/>
        </p:nvSpPr>
        <p:spPr>
          <a:xfrm>
            <a:off x="9210368" y="63563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bg1"/>
                </a:solidFill>
                <a:latin typeface="SB Sans Display" panose="020B0503040504020204" pitchFamily="34" charset="0"/>
                <a:cs typeface="SB Sans Display" panose="020B0503040504020204" pitchFamily="34" charset="0"/>
              </a:rPr>
              <a:pPr/>
              <a:t>‹#›</a:t>
            </a:fld>
            <a:endParaRPr lang="ru-RU" b="0" i="0" dirty="0">
              <a:solidFill>
                <a:schemeClr val="bg1"/>
              </a:solidFill>
              <a:latin typeface="SB Sans Display" panose="020B0503040504020204" pitchFamily="34" charset="0"/>
              <a:cs typeface="SB Sans Display" panose="020B0503040504020204" pitchFamily="34" charset="0"/>
            </a:endParaRPr>
          </a:p>
        </p:txBody>
      </p:sp>
      <p:sp>
        <p:nvSpPr>
          <p:cNvPr id="6" name="Номер слайда 5">
            <a:extLst>
              <a:ext uri="{FF2B5EF4-FFF2-40B4-BE49-F238E27FC236}">
                <a16:creationId xmlns:a16="http://schemas.microsoft.com/office/drawing/2014/main" id="{0F1B0718-C0DE-D943-86DA-BBCC92A71494}"/>
              </a:ext>
            </a:extLst>
          </p:cNvPr>
          <p:cNvSpPr txBox="1">
            <a:spLocks/>
          </p:cNvSpPr>
          <p:nvPr userDrawn="1"/>
        </p:nvSpPr>
        <p:spPr>
          <a:xfrm>
            <a:off x="9213348" y="635933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tx1"/>
                </a:solidFill>
                <a:latin typeface="SB Sans Display" panose="020B0503040504020204" pitchFamily="34" charset="0"/>
              </a:rPr>
              <a:pPr/>
              <a:t>‹#›</a:t>
            </a:fld>
            <a:endParaRPr lang="ru-RU" b="0" i="0" dirty="0">
              <a:solidFill>
                <a:schemeClr val="tx1"/>
              </a:solidFill>
              <a:latin typeface="SB Sans Display" panose="020B0503040504020204" pitchFamily="34" charset="0"/>
            </a:endParaRPr>
          </a:p>
        </p:txBody>
      </p:sp>
      <p:pic>
        <p:nvPicPr>
          <p:cNvPr id="5" name="Рисунок 4">
            <a:extLst>
              <a:ext uri="{FF2B5EF4-FFF2-40B4-BE49-F238E27FC236}">
                <a16:creationId xmlns:a16="http://schemas.microsoft.com/office/drawing/2014/main" id="{37749177-1451-3C4E-A066-2FB7667333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54282" y="1226799"/>
            <a:ext cx="8126494" cy="4628522"/>
          </a:xfrm>
          <a:prstGeom prst="rect">
            <a:avLst/>
          </a:prstGeom>
        </p:spPr>
      </p:pic>
    </p:spTree>
    <p:extLst>
      <p:ext uri="{BB962C8B-B14F-4D97-AF65-F5344CB8AC3E}">
        <p14:creationId xmlns:p14="http://schemas.microsoft.com/office/powerpoint/2010/main" val="98661289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8_Пусто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5825F367-92EE-884B-A74A-E9DBB6B4E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73" r="4970" b="2673"/>
          <a:stretch/>
        </p:blipFill>
        <p:spPr>
          <a:xfrm>
            <a:off x="6816725" y="0"/>
            <a:ext cx="5375276" cy="6858000"/>
          </a:xfrm>
          <a:prstGeom prst="rect">
            <a:avLst/>
          </a:prstGeom>
        </p:spPr>
      </p:pic>
      <p:sp>
        <p:nvSpPr>
          <p:cNvPr id="13" name="Номер слайда 5">
            <a:extLst>
              <a:ext uri="{FF2B5EF4-FFF2-40B4-BE49-F238E27FC236}">
                <a16:creationId xmlns:a16="http://schemas.microsoft.com/office/drawing/2014/main" id="{99CA3EE8-B2D7-C348-92CB-10D28BB68098}"/>
              </a:ext>
            </a:extLst>
          </p:cNvPr>
          <p:cNvSpPr txBox="1">
            <a:spLocks/>
          </p:cNvSpPr>
          <p:nvPr userDrawn="1"/>
        </p:nvSpPr>
        <p:spPr>
          <a:xfrm>
            <a:off x="9210368" y="63563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bg1"/>
                </a:solidFill>
                <a:latin typeface="SB Sans Display" panose="020B0503040504020204" pitchFamily="34" charset="0"/>
                <a:cs typeface="SB Sans Display" panose="020B0503040504020204" pitchFamily="34" charset="0"/>
              </a:rPr>
              <a:pPr/>
              <a:t>‹#›</a:t>
            </a:fld>
            <a:endParaRPr lang="ru-RU" b="0" i="0" dirty="0">
              <a:solidFill>
                <a:schemeClr val="bg1"/>
              </a:solidFill>
              <a:latin typeface="SB Sans Display" panose="020B0503040504020204" pitchFamily="34" charset="0"/>
              <a:cs typeface="SB Sans Display" panose="020B0503040504020204" pitchFamily="34" charset="0"/>
            </a:endParaRPr>
          </a:p>
        </p:txBody>
      </p:sp>
      <p:sp>
        <p:nvSpPr>
          <p:cNvPr id="6" name="Номер слайда 5">
            <a:extLst>
              <a:ext uri="{FF2B5EF4-FFF2-40B4-BE49-F238E27FC236}">
                <a16:creationId xmlns:a16="http://schemas.microsoft.com/office/drawing/2014/main" id="{0F1B0718-C0DE-D943-86DA-BBCC92A71494}"/>
              </a:ext>
            </a:extLst>
          </p:cNvPr>
          <p:cNvSpPr txBox="1">
            <a:spLocks/>
          </p:cNvSpPr>
          <p:nvPr userDrawn="1"/>
        </p:nvSpPr>
        <p:spPr>
          <a:xfrm>
            <a:off x="9213348" y="635933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tx1"/>
                </a:solidFill>
                <a:latin typeface="SB Sans Display" panose="020B0503040504020204" pitchFamily="34" charset="0"/>
              </a:rPr>
              <a:pPr/>
              <a:t>‹#›</a:t>
            </a:fld>
            <a:endParaRPr lang="ru-RU" b="0" i="0" dirty="0">
              <a:solidFill>
                <a:schemeClr val="tx1"/>
              </a:solidFill>
              <a:latin typeface="SB Sans Display" panose="020B0503040504020204" pitchFamily="34" charset="0"/>
            </a:endParaRPr>
          </a:p>
        </p:txBody>
      </p:sp>
      <p:pic>
        <p:nvPicPr>
          <p:cNvPr id="3" name="Рисунок 2">
            <a:extLst>
              <a:ext uri="{FF2B5EF4-FFF2-40B4-BE49-F238E27FC236}">
                <a16:creationId xmlns:a16="http://schemas.microsoft.com/office/drawing/2014/main" id="{D94E6989-C0AC-BF42-B8FD-618FE9E0DB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912" y="711770"/>
            <a:ext cx="4135483" cy="5644580"/>
          </a:xfrm>
          <a:prstGeom prst="rect">
            <a:avLst/>
          </a:prstGeom>
        </p:spPr>
      </p:pic>
    </p:spTree>
    <p:extLst>
      <p:ext uri="{BB962C8B-B14F-4D97-AF65-F5344CB8AC3E}">
        <p14:creationId xmlns:p14="http://schemas.microsoft.com/office/powerpoint/2010/main" val="175108969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6_Пустой слайд">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246FEA49-9B77-614B-8BD9-14C9AFBCCD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673" r="4970" b="2673"/>
          <a:stretch/>
        </p:blipFill>
        <p:spPr>
          <a:xfrm rot="10800000">
            <a:off x="0" y="0"/>
            <a:ext cx="5375276" cy="6858000"/>
          </a:xfrm>
          <a:prstGeom prst="rect">
            <a:avLst/>
          </a:prstGeom>
        </p:spPr>
      </p:pic>
      <p:sp>
        <p:nvSpPr>
          <p:cNvPr id="13" name="Номер слайда 5">
            <a:extLst>
              <a:ext uri="{FF2B5EF4-FFF2-40B4-BE49-F238E27FC236}">
                <a16:creationId xmlns:a16="http://schemas.microsoft.com/office/drawing/2014/main" id="{99CA3EE8-B2D7-C348-92CB-10D28BB68098}"/>
              </a:ext>
            </a:extLst>
          </p:cNvPr>
          <p:cNvSpPr txBox="1">
            <a:spLocks/>
          </p:cNvSpPr>
          <p:nvPr userDrawn="1"/>
        </p:nvSpPr>
        <p:spPr>
          <a:xfrm>
            <a:off x="9210368" y="63563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bg1"/>
                </a:solidFill>
                <a:latin typeface="SB Sans Display" panose="020B0503040504020204" pitchFamily="34" charset="0"/>
                <a:cs typeface="SB Sans Display" panose="020B0503040504020204" pitchFamily="34" charset="0"/>
              </a:rPr>
              <a:pPr/>
              <a:t>‹#›</a:t>
            </a:fld>
            <a:endParaRPr lang="ru-RU" b="0" i="0" dirty="0">
              <a:solidFill>
                <a:schemeClr val="bg1"/>
              </a:solidFill>
              <a:latin typeface="SB Sans Display" panose="020B0503040504020204" pitchFamily="34" charset="0"/>
              <a:cs typeface="SB Sans Display" panose="020B0503040504020204" pitchFamily="34" charset="0"/>
            </a:endParaRPr>
          </a:p>
        </p:txBody>
      </p:sp>
      <p:sp>
        <p:nvSpPr>
          <p:cNvPr id="6" name="Номер слайда 5">
            <a:extLst>
              <a:ext uri="{FF2B5EF4-FFF2-40B4-BE49-F238E27FC236}">
                <a16:creationId xmlns:a16="http://schemas.microsoft.com/office/drawing/2014/main" id="{0F1B0718-C0DE-D943-86DA-BBCC92A71494}"/>
              </a:ext>
            </a:extLst>
          </p:cNvPr>
          <p:cNvSpPr txBox="1">
            <a:spLocks/>
          </p:cNvSpPr>
          <p:nvPr userDrawn="1"/>
        </p:nvSpPr>
        <p:spPr>
          <a:xfrm>
            <a:off x="9213348" y="635933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tx1"/>
                </a:solidFill>
                <a:latin typeface="SB Sans Display" panose="020B0503040504020204" pitchFamily="34" charset="0"/>
              </a:rPr>
              <a:pPr/>
              <a:t>‹#›</a:t>
            </a:fld>
            <a:endParaRPr lang="ru-RU" b="0" i="0" dirty="0">
              <a:solidFill>
                <a:schemeClr val="tx1"/>
              </a:solidFill>
              <a:latin typeface="SB Sans Display" panose="020B0503040504020204" pitchFamily="34" charset="0"/>
            </a:endParaRPr>
          </a:p>
        </p:txBody>
      </p:sp>
      <p:pic>
        <p:nvPicPr>
          <p:cNvPr id="3" name="Рисунок 2">
            <a:extLst>
              <a:ext uri="{FF2B5EF4-FFF2-40B4-BE49-F238E27FC236}">
                <a16:creationId xmlns:a16="http://schemas.microsoft.com/office/drawing/2014/main" id="{4827FC99-E448-7D4F-B5D2-8EAE8A7B48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13718" y="806238"/>
            <a:ext cx="3141025" cy="5915237"/>
          </a:xfrm>
          <a:prstGeom prst="rect">
            <a:avLst/>
          </a:prstGeom>
        </p:spPr>
      </p:pic>
    </p:spTree>
    <p:extLst>
      <p:ext uri="{BB962C8B-B14F-4D97-AF65-F5344CB8AC3E}">
        <p14:creationId xmlns:p14="http://schemas.microsoft.com/office/powerpoint/2010/main" val="96474280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Номер слайда 5">
            <a:extLst>
              <a:ext uri="{FF2B5EF4-FFF2-40B4-BE49-F238E27FC236}">
                <a16:creationId xmlns:a16="http://schemas.microsoft.com/office/drawing/2014/main" id="{EECF1E59-1A7D-C94A-9024-5A5BB9BC019F}"/>
              </a:ext>
            </a:extLst>
          </p:cNvPr>
          <p:cNvSpPr txBox="1">
            <a:spLocks/>
          </p:cNvSpPr>
          <p:nvPr userDrawn="1"/>
        </p:nvSpPr>
        <p:spPr>
          <a:xfrm>
            <a:off x="9210368" y="635635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b="0" i="0" kern="1200">
                <a:solidFill>
                  <a:schemeClr val="tx1">
                    <a:tint val="75000"/>
                  </a:schemeClr>
                </a:solidFill>
                <a:latin typeface="SB Sans Display Regular" panose="020B050304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FE8ADF-25A3-4B39-A1EB-43B990C73963}" type="slidenum">
              <a:rPr lang="ru-RU" b="0" i="0" smtClean="0">
                <a:solidFill>
                  <a:schemeClr val="bg1"/>
                </a:solidFill>
                <a:latin typeface="SB Sans Display" panose="020B0503040504020204" pitchFamily="34" charset="0"/>
                <a:cs typeface="SB Sans Display" panose="020B0503040504020204" pitchFamily="34" charset="0"/>
              </a:rPr>
              <a:pPr/>
              <a:t>‹#›</a:t>
            </a:fld>
            <a:endParaRPr lang="ru-RU" b="0" i="0" dirty="0">
              <a:solidFill>
                <a:schemeClr val="bg1"/>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2529334723"/>
      </p:ext>
    </p:extLst>
  </p:cSld>
  <p:clrMap bg1="lt1" tx1="dk1" bg2="lt2" tx2="dk2" accent1="accent1" accent2="accent2" accent3="accent3" accent4="accent4" accent5="accent5" accent6="accent6" hlink="hlink" folHlink="folHlink"/>
  <p:sldLayoutIdLst>
    <p:sldLayoutId id="2147483655" r:id="rId1"/>
    <p:sldLayoutId id="2147483703" r:id="rId2"/>
    <p:sldLayoutId id="2147483699" r:id="rId3"/>
    <p:sldLayoutId id="2147483713" r:id="rId4"/>
    <p:sldLayoutId id="2147483666" r:id="rId5"/>
    <p:sldLayoutId id="2147483704" r:id="rId6"/>
    <p:sldLayoutId id="2147483714" r:id="rId7"/>
    <p:sldLayoutId id="2147483717" r:id="rId8"/>
    <p:sldLayoutId id="2147483715" r:id="rId9"/>
    <p:sldLayoutId id="2147483716" r:id="rId10"/>
    <p:sldLayoutId id="2147483718" r:id="rId11"/>
    <p:sldLayoutId id="2147483719"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B Sans Display Regular" panose="020B050304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B Sans Display Regular" panose="020B050304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B Sans Display Regular" panose="020B050304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B Sans Display Regular" panose="020B050304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orient="horz" pos="2160" userDrawn="1">
          <p15:clr>
            <a:srgbClr val="F26B43"/>
          </p15:clr>
        </p15:guide>
        <p15:guide id="7" pos="3840" userDrawn="1">
          <p15:clr>
            <a:srgbClr val="F26B43"/>
          </p15:clr>
        </p15:guide>
        <p15:guide id="14" pos="2479" userDrawn="1">
          <p15:clr>
            <a:srgbClr val="F26B43"/>
          </p15:clr>
        </p15:guide>
        <p15:guide id="15" pos="2933" userDrawn="1">
          <p15:clr>
            <a:srgbClr val="F26B43"/>
          </p15:clr>
        </p15:guide>
        <p15:guide id="19" pos="4747" userDrawn="1">
          <p15:clr>
            <a:srgbClr val="F26B43"/>
          </p15:clr>
        </p15:guide>
        <p15:guide id="20" pos="5201" userDrawn="1">
          <p15:clr>
            <a:srgbClr val="F26B43"/>
          </p15:clr>
        </p15:guide>
        <p15:guide id="21" pos="5654" userDrawn="1">
          <p15:clr>
            <a:srgbClr val="F26B43"/>
          </p15:clr>
        </p15:guide>
        <p15:guide id="23" orient="horz" pos="436" userDrawn="1">
          <p15:clr>
            <a:srgbClr val="F26B43"/>
          </p15:clr>
        </p15:guide>
        <p15:guide id="24" orient="horz" pos="3884" userDrawn="1">
          <p15:clr>
            <a:srgbClr val="F26B43"/>
          </p15:clr>
        </p15:guide>
        <p15:guide id="27" orient="horz" pos="1706" userDrawn="1">
          <p15:clr>
            <a:srgbClr val="F26B43"/>
          </p15:clr>
        </p15:guide>
        <p15:guide id="28" orient="horz" pos="2614" userDrawn="1">
          <p15:clr>
            <a:srgbClr val="F26B43"/>
          </p15:clr>
        </p15:guide>
        <p15:guide id="34" pos="2026" userDrawn="1">
          <p15:clr>
            <a:srgbClr val="F26B43"/>
          </p15:clr>
        </p15:guide>
        <p15:guide id="37" pos="7242" userDrawn="1">
          <p15:clr>
            <a:srgbClr val="F26B43"/>
          </p15:clr>
        </p15:guide>
        <p15:guide id="39" orient="horz" pos="3521" userDrawn="1">
          <p15:clr>
            <a:srgbClr val="F26B43"/>
          </p15:clr>
        </p15:guide>
        <p15:guide id="41" orient="horz" pos="799" userDrawn="1">
          <p15:clr>
            <a:srgbClr val="F26B43"/>
          </p15:clr>
        </p15:guide>
        <p15:guide id="43" pos="6562" userDrawn="1">
          <p15:clr>
            <a:srgbClr val="F26B43"/>
          </p15:clr>
        </p15:guide>
        <p15:guide id="45" pos="1118" userDrawn="1">
          <p15:clr>
            <a:srgbClr val="F26B43"/>
          </p15:clr>
        </p15:guide>
        <p15:guide id="46"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biblicalpreaching.net/2013/04/11/point-2/" TargetMode="External"/><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biblicalpreaching.net/2013/04/11/point-2/" TargetMode="Externa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erpt.eecommission.org/Goods" TargetMode="External"/><Relationship Id="rId2" Type="http://schemas.openxmlformats.org/officeDocument/2006/relationships/hyperlink" Target="https://gisp.gov.ru/pprf/marketplace/#/products"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br.fas.gov.ru/cases/49789ea5-117f-495f-a77d-336064f91bc4/"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br.fas.gov.ru/cases/f2fed3fa-4d1c-499f-8aae-50c9f2d8ccaa/" TargetMode="External"/><Relationship Id="rId2" Type="http://schemas.openxmlformats.org/officeDocument/2006/relationships/hyperlink" Target="https://br.fas.gov.ru/cases/8366a9fe-3896-4cdd-bbea-66ac209357ef/" TargetMode="Externa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biblicalpreaching.net/2013/04/11/point-2/" TargetMode="Externa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goszakupki.eaeunion.org/erpt/ru/registers/products" TargetMode="External"/><Relationship Id="rId2" Type="http://schemas.openxmlformats.org/officeDocument/2006/relationships/hyperlink" Target="https://gisp.gov.ru/pp719v2/pub/prod/"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br.fas.gov.ru/cases/9190efa5-bf81-43f4-a57f-0da1bd7ae09e/" TargetMode="External"/><Relationship Id="rId2" Type="http://schemas.openxmlformats.org/officeDocument/2006/relationships/hyperlink" Target="https://br.fas.gov.ru/?type=1&amp;divisions=570dd60f-a1d4-40b6-9866-5989a2caf95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goszakupki.eaeunion.org/erpt/ru" TargetMode="External"/><Relationship Id="rId2" Type="http://schemas.openxmlformats.org/officeDocument/2006/relationships/hyperlink" Target="https://erpt.eecommission.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3" Type="http://schemas.openxmlformats.org/officeDocument/2006/relationships/hyperlink" Target="https://biblicalpreaching.net/2013/04/11/point-2/" TargetMode="Externa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biblicalpreaching.net/2013/04/11/point-2/" TargetMode="External"/><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hyperlink" Target="https://br.fas.gov.ru/?type=1&amp;divisions=474cbe71-d43d-40de-8df2-61cdb9190c92"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br.fas.gov.ru/?type=1&amp;divisions=84a74e3a-f428-4e40-97ca-d38eccae19d8"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br.fas.gov.ru/?type=1&amp;divisions=b4be67a6-4003-4401-92dc-cbd7cfa06df4"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freepngimg.com/png/88497-information-human-text-faq-question-behavior"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hyperlink" Target="https://freepngimg.com/png/88497-information-human-text-faq-question-behavior" TargetMode="Externa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hyperlink" Target="https://br.fas.gov.ru/?type=1&amp;divisions=654f4195-1aa1-41d6-9b3a-ef668bc593c1" TargetMode="Externa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hyperlink" Target="https://freepngimg.com/png/88497-information-human-text-faq-question-behavior"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biblicalpreaching.net/2013/04/11/point-2/" TargetMode="External"/><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biblicalpreaching.net/2013/04/11/point-2/" TargetMode="External"/><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hyperlink" Target="https://biblicalpreaching.net/2013/04/11/point-2/" TargetMode="External"/><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8" Type="http://schemas.openxmlformats.org/officeDocument/2006/relationships/hyperlink" Target="https://base.garant.ru/73979145/#block_1094" TargetMode="External"/><Relationship Id="rId13" Type="http://schemas.openxmlformats.org/officeDocument/2006/relationships/hyperlink" Target="https://www.consultant.ru/document/cons_doc_LAW_467086/edde1dad892d3da03773701573730a188bf78f10/#dst250" TargetMode="External"/><Relationship Id="rId18" Type="http://schemas.openxmlformats.org/officeDocument/2006/relationships/hyperlink" Target="https://www.consultant.ru/document/cons_doc_LAW_467086/edde1dad892d3da03773701573730a188bf78f10/#dst232" TargetMode="External"/><Relationship Id="rId3" Type="http://schemas.openxmlformats.org/officeDocument/2006/relationships/hyperlink" Target="https://base.garant.ru/73979145/#block_1020" TargetMode="External"/><Relationship Id="rId7" Type="http://schemas.openxmlformats.org/officeDocument/2006/relationships/hyperlink" Target="https://base.garant.ru/73979145/#block_1078" TargetMode="External"/><Relationship Id="rId12" Type="http://schemas.openxmlformats.org/officeDocument/2006/relationships/hyperlink" Target="https://www.consultant.ru/document/cons_doc_LAW_467086/edde1dad892d3da03773701573730a188bf78f10/#dst235" TargetMode="External"/><Relationship Id="rId17" Type="http://schemas.openxmlformats.org/officeDocument/2006/relationships/hyperlink" Target="https://www.consultant.ru/document/cons_doc_LAW_467086/edde1dad892d3da03773701573730a188bf78f10/#dst220" TargetMode="External"/><Relationship Id="rId2" Type="http://schemas.openxmlformats.org/officeDocument/2006/relationships/image" Target="../media/image12.png"/><Relationship Id="rId16" Type="http://schemas.openxmlformats.org/officeDocument/2006/relationships/hyperlink" Target="https://www.consultant.ru/document/cons_doc_LAW_467086/edde1dad892d3da03773701573730a188bf78f10/#dst331" TargetMode="External"/><Relationship Id="rId1" Type="http://schemas.openxmlformats.org/officeDocument/2006/relationships/slideLayout" Target="../slideLayouts/slideLayout4.xml"/><Relationship Id="rId6" Type="http://schemas.openxmlformats.org/officeDocument/2006/relationships/hyperlink" Target="https://base.garant.ru/73979145/#block_1070" TargetMode="External"/><Relationship Id="rId11" Type="http://schemas.openxmlformats.org/officeDocument/2006/relationships/hyperlink" Target="https://www.consultant.ru/document/cons_doc_LAW_467086/edde1dad892d3da03773701573730a188bf78f10/#dst55" TargetMode="External"/><Relationship Id="rId5" Type="http://schemas.openxmlformats.org/officeDocument/2006/relationships/hyperlink" Target="https://base.garant.ru/73979145/#block_1040" TargetMode="External"/><Relationship Id="rId15" Type="http://schemas.openxmlformats.org/officeDocument/2006/relationships/hyperlink" Target="https://www.consultant.ru/document/cons_doc_LAW_467086/edde1dad892d3da03773701573730a188bf78f10/#dst313" TargetMode="External"/><Relationship Id="rId10" Type="http://schemas.openxmlformats.org/officeDocument/2006/relationships/hyperlink" Target="https://www.consultant.ru/document/cons_doc_LAW_467086/edde1dad892d3da03773701573730a188bf78f10/#dst37" TargetMode="External"/><Relationship Id="rId19" Type="http://schemas.openxmlformats.org/officeDocument/2006/relationships/hyperlink" Target="https://www.consultant.ru/document/cons_doc_LAW_467086/edde1dad892d3da03773701573730a188bf78f10/#dst43" TargetMode="External"/><Relationship Id="rId4" Type="http://schemas.openxmlformats.org/officeDocument/2006/relationships/hyperlink" Target="https://base.garant.ru/73979145/#block_1021" TargetMode="External"/><Relationship Id="rId9" Type="http://schemas.openxmlformats.org/officeDocument/2006/relationships/hyperlink" Target="https://base.garant.ru/73979145/#block_1134" TargetMode="External"/><Relationship Id="rId14" Type="http://schemas.openxmlformats.org/officeDocument/2006/relationships/hyperlink" Target="https://www.consultant.ru/document/cons_doc_LAW_467086/edde1dad892d3da03773701573730a188bf78f10/#dst307"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br.fas.gov.ru/?type=1&amp;divisions=474cbe71-d43d-40de-8df2-61cdb9190c92" TargetMode="Externa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hyperlink" Target="https://br.fas.gov.ru/cases/737e3125-c574-4e74-ac85-e90935811d4f/" TargetMode="External"/><Relationship Id="rId2" Type="http://schemas.openxmlformats.org/officeDocument/2006/relationships/hyperlink" Target="https://br.fas.gov.ru/?type=1&amp;divisions=51e86924-d309-4474-b264-d5aad09c2ae4" TargetMode="Externa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hyperlink" Target="https://br.fas.gov.ru/?type=1&amp;divisions=b4be67a6-4003-4401-92dc-cbd7cfa06df4" TargetMode="Externa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7E084A6F-DF65-C941-9ADC-38C1390BA397}"/>
              </a:ext>
            </a:extLst>
          </p:cNvPr>
          <p:cNvSpPr txBox="1">
            <a:spLocks/>
          </p:cNvSpPr>
          <p:nvPr/>
        </p:nvSpPr>
        <p:spPr>
          <a:xfrm>
            <a:off x="1055440" y="980728"/>
            <a:ext cx="9721850" cy="1152128"/>
          </a:xfrm>
          <a:prstGeom prst="rect">
            <a:avLst/>
          </a:prstGeom>
        </p:spPr>
        <p:txBody>
          <a:bodyPr lIns="0" tIns="0" rIns="0" bIns="0"/>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pPr algn="ctr">
              <a:lnSpc>
                <a:spcPct val="150000"/>
              </a:lnSpc>
            </a:pPr>
            <a:r>
              <a:rPr lang="ru-RU" sz="3200" b="1" dirty="0">
                <a:solidFill>
                  <a:srgbClr val="FFFFFF"/>
                </a:solidFill>
                <a:latin typeface="Times New Roman" panose="02020603050405020304" pitchFamily="18" charset="0"/>
                <a:cs typeface="Times New Roman" panose="02020603050405020304" pitchFamily="18" charset="0"/>
              </a:rPr>
              <a:t>ОСОБЕННОСТИ ПРИМЕНЕНИЯ НАЦИОНАЛЬНОГО РЕЖИМА ПРИ ПРОВДЕНИИ ЗАКУПОК</a:t>
            </a:r>
          </a:p>
          <a:p>
            <a:pPr algn="ctr">
              <a:lnSpc>
                <a:spcPct val="150000"/>
              </a:lnSpc>
            </a:pPr>
            <a:endParaRPr lang="ru-RU" sz="3200" b="1" dirty="0">
              <a:solidFill>
                <a:srgbClr val="FFFFFF"/>
              </a:solidFill>
              <a:latin typeface="Times New Roman" panose="02020603050405020304" pitchFamily="18" charset="0"/>
              <a:cs typeface="Times New Roman" panose="02020603050405020304" pitchFamily="18" charset="0"/>
            </a:endParaRPr>
          </a:p>
          <a:p>
            <a:pPr algn="ctr">
              <a:lnSpc>
                <a:spcPct val="150000"/>
              </a:lnSpc>
            </a:pPr>
            <a:r>
              <a:rPr lang="ru-RU" sz="3200" b="1" dirty="0">
                <a:solidFill>
                  <a:srgbClr val="FFFFFF"/>
                </a:solidFill>
                <a:latin typeface="Times New Roman" panose="02020603050405020304" pitchFamily="18" charset="0"/>
                <a:cs typeface="Times New Roman" panose="02020603050405020304" pitchFamily="18" charset="0"/>
              </a:rPr>
              <a:t>ТИПОВЫЕ ОШИБКИ ПРИ РАССМОТРЕНИИ ЗАЯВОК</a:t>
            </a:r>
            <a:endParaRPr lang="ru-RU" sz="32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230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FC4B65C-2878-4B19-93C3-4F969D6B6BBC}"/>
              </a:ext>
            </a:extLst>
          </p:cNvPr>
          <p:cNvSpPr>
            <a:spLocks noGrp="1"/>
          </p:cNvSpPr>
          <p:nvPr>
            <p:ph type="title"/>
          </p:nvPr>
        </p:nvSpPr>
        <p:spPr>
          <a:xfrm>
            <a:off x="838200" y="2420888"/>
            <a:ext cx="10515600" cy="1325563"/>
          </a:xfrm>
        </p:spPr>
        <p:txBody>
          <a:bodyPr/>
          <a:lstStyle/>
          <a:p>
            <a:pPr algn="ctr"/>
            <a:r>
              <a:rPr lang="ru-RU" b="1" dirty="0">
                <a:latin typeface="Times New Roman" panose="02020603050405020304" pitchFamily="18" charset="0"/>
                <a:cs typeface="Times New Roman" panose="02020603050405020304" pitchFamily="18" charset="0"/>
              </a:rPr>
              <a:t>ОГРАНИЧЕНИЯ ДОПУСКА</a:t>
            </a:r>
          </a:p>
        </p:txBody>
      </p:sp>
    </p:spTree>
    <p:extLst>
      <p:ext uri="{BB962C8B-B14F-4D97-AF65-F5344CB8AC3E}">
        <p14:creationId xmlns:p14="http://schemas.microsoft.com/office/powerpoint/2010/main" val="2660565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E813502D-4E35-4693-86A3-2964DF11334A}"/>
              </a:ext>
            </a:extLst>
          </p:cNvPr>
          <p:cNvSpPr/>
          <p:nvPr/>
        </p:nvSpPr>
        <p:spPr>
          <a:xfrm>
            <a:off x="409670" y="1456268"/>
            <a:ext cx="11446970" cy="3913409"/>
          </a:xfrm>
          <a:prstGeom prst="rect">
            <a:avLst/>
          </a:prstGeom>
          <a:solidFill>
            <a:schemeClr val="bg1">
              <a:lumMod val="9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lIns="100803" tIns="50402" rIns="100803" bIns="50402">
            <a:spAutoFit/>
          </a:bodyPr>
          <a:lstStyle/>
          <a:p>
            <a:pPr algn="ctr">
              <a:lnSpc>
                <a:spcPct val="150000"/>
              </a:lnSpc>
            </a:pPr>
            <a:r>
              <a:rPr lang="ru-RU" sz="2400" b="1" dirty="0">
                <a:latin typeface="Times New Roman" panose="02020603050405020304" pitchFamily="18" charset="0"/>
                <a:cs typeface="Times New Roman" panose="02020603050405020304" pitchFamily="18" charset="0"/>
              </a:rPr>
              <a:t>Постановление Правительства РФ от 10 июля 2019 г. N 878</a:t>
            </a:r>
            <a:br>
              <a:rPr lang="ru-RU" sz="2400" b="1" dirty="0">
                <a:latin typeface="Times New Roman" panose="02020603050405020304" pitchFamily="18" charset="0"/>
                <a:cs typeface="Times New Roman" panose="02020603050405020304" pitchFamily="18" charset="0"/>
              </a:rPr>
            </a:br>
            <a:r>
              <a:rPr lang="ru-RU" sz="2400" b="1" dirty="0">
                <a:latin typeface="Times New Roman" panose="02020603050405020304" pitchFamily="18" charset="0"/>
                <a:cs typeface="Times New Roman" panose="02020603050405020304" pitchFamily="18" charset="0"/>
              </a:rPr>
              <a:t>"О мерах стимулирования производства радиоэлектронной продукции на территории Российской Федерации при осуществлении закупок товаров, работ, услуг для обеспечения государственных и муниципальных нужд, о внесении изменений в постановление Правительства Российской Федерации от 16 сентября 2016 г. N 925 и признании утратившими силу некоторых актов Правительства Российской Федерации"</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681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2">
            <a:extLst>
              <a:ext uri="{FF2B5EF4-FFF2-40B4-BE49-F238E27FC236}">
                <a16:creationId xmlns:a16="http://schemas.microsoft.com/office/drawing/2014/main" id="{222A92AE-ADFB-43DF-A47F-C32FCE0FA0D6}"/>
              </a:ext>
            </a:extLst>
          </p:cNvPr>
          <p:cNvGraphicFramePr>
            <a:graphicFrameLocks noGrp="1"/>
          </p:cNvGraphicFramePr>
          <p:nvPr>
            <p:extLst>
              <p:ext uri="{D42A27DB-BD31-4B8C-83A1-F6EECF244321}">
                <p14:modId xmlns:p14="http://schemas.microsoft.com/office/powerpoint/2010/main" val="3132878559"/>
              </p:ext>
            </p:extLst>
          </p:nvPr>
        </p:nvGraphicFramePr>
        <p:xfrm>
          <a:off x="2351584" y="260648"/>
          <a:ext cx="9649072" cy="5016584"/>
        </p:xfrm>
        <a:graphic>
          <a:graphicData uri="http://schemas.openxmlformats.org/drawingml/2006/table">
            <a:tbl>
              <a:tblPr>
                <a:tableStyleId>{5C22544A-7EE6-4342-B048-85BDC9FD1C3A}</a:tableStyleId>
              </a:tblPr>
              <a:tblGrid>
                <a:gridCol w="9649072">
                  <a:extLst>
                    <a:ext uri="{9D8B030D-6E8A-4147-A177-3AD203B41FA5}">
                      <a16:colId xmlns:a16="http://schemas.microsoft.com/office/drawing/2014/main" val="3886407758"/>
                    </a:ext>
                  </a:extLst>
                </a:gridCol>
              </a:tblGrid>
              <a:tr h="1152128">
                <a:tc>
                  <a:txBody>
                    <a:bodyPr/>
                    <a:lstStyle/>
                    <a:p>
                      <a:r>
                        <a:rPr lang="ru-RU" sz="2000" b="0" kern="1200" dirty="0">
                          <a:solidFill>
                            <a:schemeClr val="dk1"/>
                          </a:solidFill>
                          <a:effectLst/>
                          <a:latin typeface="Times New Roman" panose="02020603050405020304" pitchFamily="18" charset="0"/>
                          <a:ea typeface="+mn-ea"/>
                          <a:cs typeface="Times New Roman" panose="02020603050405020304" pitchFamily="18" charset="0"/>
                        </a:rPr>
                        <a:t>Не может быть предметом одного контракта (одного лота) радиоэлектронная продукция, включенная в Перечень и не включенная в него</a:t>
                      </a:r>
                    </a:p>
                  </a:txBody>
                  <a:tcPr>
                    <a:solidFill>
                      <a:schemeClr val="accent1">
                        <a:lumMod val="40000"/>
                        <a:lumOff val="60000"/>
                      </a:schemeClr>
                    </a:solidFill>
                  </a:tcPr>
                </a:tc>
                <a:extLst>
                  <a:ext uri="{0D108BD9-81ED-4DB2-BD59-A6C34878D82A}">
                    <a16:rowId xmlns:a16="http://schemas.microsoft.com/office/drawing/2014/main" val="1891258859"/>
                  </a:ext>
                </a:extLst>
              </a:tr>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2000" b="0" kern="1200" dirty="0">
                          <a:solidFill>
                            <a:schemeClr val="dk1"/>
                          </a:solidFill>
                          <a:effectLst/>
                          <a:latin typeface="Times New Roman" panose="02020603050405020304" pitchFamily="18" charset="0"/>
                          <a:ea typeface="+mn-ea"/>
                          <a:cs typeface="Times New Roman" panose="02020603050405020304" pitchFamily="18" charset="0"/>
                        </a:rPr>
                        <a:t>Условие об ограничении устанавливается в извещении; </a:t>
                      </a:r>
                    </a:p>
                    <a:p>
                      <a:endParaRPr lang="ru-RU" sz="2000" b="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1884296190"/>
                  </a:ext>
                </a:extLst>
              </a:tr>
              <a:tr h="1152128">
                <a:tc>
                  <a:txBody>
                    <a:bodyPr/>
                    <a:lstStyle/>
                    <a:p>
                      <a:r>
                        <a:rPr lang="ru-RU" sz="2000" b="0" kern="1200" dirty="0">
                          <a:solidFill>
                            <a:schemeClr val="dk1"/>
                          </a:solidFill>
                          <a:effectLst/>
                          <a:latin typeface="Times New Roman" panose="02020603050405020304" pitchFamily="18" charset="0"/>
                          <a:ea typeface="+mn-ea"/>
                          <a:cs typeface="Times New Roman" panose="02020603050405020304" pitchFamily="18" charset="0"/>
                        </a:rPr>
                        <a:t>Если в КТРУ в отношении закупаемой продукции есть описание объекта закупки, то заказчик не вправе указывать дополнительные потребительские свойства продукции*</a:t>
                      </a:r>
                    </a:p>
                  </a:txBody>
                  <a:tcPr>
                    <a:solidFill>
                      <a:schemeClr val="accent1">
                        <a:lumMod val="40000"/>
                        <a:lumOff val="60000"/>
                      </a:schemeClr>
                    </a:solidFill>
                  </a:tcPr>
                </a:tc>
                <a:extLst>
                  <a:ext uri="{0D108BD9-81ED-4DB2-BD59-A6C34878D82A}">
                    <a16:rowId xmlns:a16="http://schemas.microsoft.com/office/drawing/2014/main" val="149836025"/>
                  </a:ext>
                </a:extLst>
              </a:tr>
              <a:tr h="1566174">
                <a:tc>
                  <a:txBody>
                    <a:bodyPr/>
                    <a:lstStyle/>
                    <a:p>
                      <a:pPr algn="just"/>
                      <a:r>
                        <a:rPr lang="ru-RU" sz="2000" b="0" kern="1200" dirty="0">
                          <a:solidFill>
                            <a:schemeClr val="dk1"/>
                          </a:solidFill>
                          <a:effectLst/>
                          <a:latin typeface="Times New Roman" panose="02020603050405020304" pitchFamily="18" charset="0"/>
                          <a:ea typeface="+mn-ea"/>
                          <a:cs typeface="Times New Roman" panose="02020603050405020304" pitchFamily="18" charset="0"/>
                        </a:rPr>
                        <a:t> В требованиях к составу заявки указывается информация и документы, предусмотренные Постановлением 878, а также условие, что в случае отсутствия таких информации и документов в заявке на участие в закупке такая заявка приравнивается к заявке, в которой содержится предложение о поставке товаров, происходящих из иностранного государства или группы иностранных государств, работ, услуг, соответственно выполняемых, оказываемых иностранными лицами. </a:t>
                      </a:r>
                      <a:endParaRPr lang="ru-RU" sz="2000" b="0" dirty="0">
                        <a:latin typeface="Times New Roman" panose="02020603050405020304" pitchFamily="18" charset="0"/>
                        <a:cs typeface="Times New Roman" panose="02020603050405020304" pitchFamily="18" charset="0"/>
                      </a:endParaRPr>
                    </a:p>
                  </a:txBody>
                  <a:tcPr>
                    <a:solidFill>
                      <a:schemeClr val="accent1">
                        <a:lumMod val="40000"/>
                        <a:lumOff val="60000"/>
                      </a:schemeClr>
                    </a:solidFill>
                  </a:tcPr>
                </a:tc>
                <a:extLst>
                  <a:ext uri="{0D108BD9-81ED-4DB2-BD59-A6C34878D82A}">
                    <a16:rowId xmlns:a16="http://schemas.microsoft.com/office/drawing/2014/main" val="3891822168"/>
                  </a:ext>
                </a:extLst>
              </a:tr>
            </a:tbl>
          </a:graphicData>
        </a:graphic>
      </p:graphicFrame>
      <p:sp>
        <p:nvSpPr>
          <p:cNvPr id="10" name="TextBox 9">
            <a:extLst>
              <a:ext uri="{FF2B5EF4-FFF2-40B4-BE49-F238E27FC236}">
                <a16:creationId xmlns:a16="http://schemas.microsoft.com/office/drawing/2014/main" id="{81B8EDD3-EB25-4577-B5B7-A5361C763463}"/>
              </a:ext>
            </a:extLst>
          </p:cNvPr>
          <p:cNvSpPr txBox="1"/>
          <p:nvPr/>
        </p:nvSpPr>
        <p:spPr>
          <a:xfrm>
            <a:off x="983432" y="5517232"/>
            <a:ext cx="10729192" cy="646331"/>
          </a:xfrm>
          <a:prstGeom prst="rect">
            <a:avLst/>
          </a:prstGeom>
          <a:noFill/>
        </p:spPr>
        <p:txBody>
          <a:bodyPr wrap="square" rtlCol="0">
            <a:spAutoFit/>
          </a:bodyPr>
          <a:lstStyle/>
          <a:p>
            <a:r>
              <a:rPr lang="ru-RU" dirty="0" err="1">
                <a:latin typeface="Times New Roman" panose="02020603050405020304" pitchFamily="18" charset="0"/>
                <a:cs typeface="Times New Roman" panose="02020603050405020304" pitchFamily="18" charset="0"/>
              </a:rPr>
              <a:t>пп</a:t>
            </a:r>
            <a:r>
              <a:rPr lang="ru-RU" dirty="0">
                <a:latin typeface="Times New Roman" panose="02020603050405020304" pitchFamily="18" charset="0"/>
                <a:cs typeface="Times New Roman" panose="02020603050405020304" pitchFamily="18" charset="0"/>
              </a:rPr>
              <a:t>. «а» п. 5 Правил использования КТРУ, утвержденных постановлением Правительства РФ от 08.02.2017 № 145, письмо Минфина России от 24.01.2022 N 24-03-08/4090</a:t>
            </a:r>
            <a:endParaRPr lang="ru-RU" sz="2400"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536BD8A4-E255-4B4D-BFC6-14F0B961E4A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260648"/>
            <a:ext cx="2351584" cy="5016584"/>
          </a:xfrm>
          <a:prstGeom prst="rect">
            <a:avLst/>
          </a:prstGeom>
        </p:spPr>
      </p:pic>
    </p:spTree>
    <p:extLst>
      <p:ext uri="{BB962C8B-B14F-4D97-AF65-F5344CB8AC3E}">
        <p14:creationId xmlns:p14="http://schemas.microsoft.com/office/powerpoint/2010/main" val="2362242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2B5C95-9BF3-422E-9CB0-11AF88EA16C8}"/>
              </a:ext>
            </a:extLst>
          </p:cNvPr>
          <p:cNvSpPr>
            <a:spLocks noGrp="1"/>
          </p:cNvSpPr>
          <p:nvPr>
            <p:ph type="title"/>
          </p:nvPr>
        </p:nvSpPr>
        <p:spPr>
          <a:xfrm>
            <a:off x="1127448" y="154309"/>
            <a:ext cx="8856984" cy="682403"/>
          </a:xfrm>
          <a:ln w="76200">
            <a:solidFill>
              <a:srgbClr val="96D642"/>
            </a:solidFill>
          </a:ln>
        </p:spPr>
        <p:txBody>
          <a:bodyPr/>
          <a:lstStyle/>
          <a:p>
            <a:pPr algn="ctr"/>
            <a:r>
              <a:rPr lang="ru-RU" sz="3600" b="1" dirty="0">
                <a:latin typeface="Times New Roman" panose="02020603050405020304" pitchFamily="18" charset="0"/>
                <a:cs typeface="Times New Roman" panose="02020603050405020304" pitchFamily="18" charset="0"/>
              </a:rPr>
              <a:t>ПРИНЦИП  -  «ВТОРОЙ ЛИШНИЙ»</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12" name="Заголовок 1">
            <a:extLst>
              <a:ext uri="{FF2B5EF4-FFF2-40B4-BE49-F238E27FC236}">
                <a16:creationId xmlns:a16="http://schemas.microsoft.com/office/drawing/2014/main" id="{73FCC66D-6499-4146-AF4A-748AA98E6635}"/>
              </a:ext>
            </a:extLst>
          </p:cNvPr>
          <p:cNvSpPr txBox="1">
            <a:spLocks/>
          </p:cNvSpPr>
          <p:nvPr/>
        </p:nvSpPr>
        <p:spPr>
          <a:xfrm>
            <a:off x="2711624" y="29530"/>
            <a:ext cx="6002800" cy="1325563"/>
          </a:xfrm>
          <a:prstGeom prst="rect">
            <a:avLst/>
          </a:prstGeom>
        </p:spPr>
        <p:txBody>
          <a:bodyPr/>
          <a:lstStyle>
            <a:lvl1pPr algn="l" defTabSz="914400" rtl="0" eaLnBrk="1" latinLnBrk="0" hangingPunct="1">
              <a:lnSpc>
                <a:spcPct val="90000"/>
              </a:lnSpc>
              <a:spcBef>
                <a:spcPct val="0"/>
              </a:spcBef>
              <a:buNone/>
              <a:defRPr sz="4000" b="0" i="0" kern="1200">
                <a:solidFill>
                  <a:srgbClr val="000000"/>
                </a:solidFill>
                <a:latin typeface="SB Sans Display" panose="020B0503040504020204" pitchFamily="34" charset="0"/>
                <a:ea typeface="+mj-ea"/>
                <a:cs typeface="SB Sans Display" panose="020B0503040504020204" pitchFamily="34" charset="0"/>
              </a:defRPr>
            </a:lvl1pPr>
          </a:lstStyle>
          <a:p>
            <a:endParaRPr lang="ru-RU" dirty="0"/>
          </a:p>
        </p:txBody>
      </p:sp>
      <p:sp>
        <p:nvSpPr>
          <p:cNvPr id="10" name="Прямоугольник 9">
            <a:extLst>
              <a:ext uri="{FF2B5EF4-FFF2-40B4-BE49-F238E27FC236}">
                <a16:creationId xmlns:a16="http://schemas.microsoft.com/office/drawing/2014/main" id="{EEAF7AC1-C3FB-4B63-BB47-1D25D39FEC98}"/>
              </a:ext>
            </a:extLst>
          </p:cNvPr>
          <p:cNvSpPr/>
          <p:nvPr/>
        </p:nvSpPr>
        <p:spPr>
          <a:xfrm>
            <a:off x="4799856" y="986519"/>
            <a:ext cx="6096000" cy="4011611"/>
          </a:xfrm>
          <a:prstGeom prst="rect">
            <a:avLst/>
          </a:prstGeom>
          <a:ln w="57150">
            <a:solidFill>
              <a:srgbClr val="96D642"/>
            </a:solidFill>
          </a:ln>
        </p:spPr>
        <p:txBody>
          <a:bodyPr>
            <a:spAutoFit/>
          </a:bodyPr>
          <a:lstStyle/>
          <a:p>
            <a:pPr>
              <a:lnSpc>
                <a:spcPct val="107000"/>
              </a:lnSpc>
              <a:spcAft>
                <a:spcPts val="800"/>
              </a:spcAft>
            </a:pPr>
            <a:r>
              <a:rPr lang="ru-RU" sz="2800" dirty="0">
                <a:latin typeface="Times New Roman" panose="02020603050405020304" pitchFamily="18" charset="0"/>
                <a:ea typeface="Calibri" panose="020F0502020204030204" pitchFamily="34" charset="0"/>
                <a:cs typeface="Times New Roman" panose="02020603050405020304" pitchFamily="18" charset="0"/>
              </a:rPr>
              <a:t>- ПОДАНО НЕ МЕНЕЕ 1 ЗАЯВКИ</a:t>
            </a:r>
          </a:p>
          <a:p>
            <a:pPr>
              <a:lnSpc>
                <a:spcPct val="107000"/>
              </a:lnSpc>
              <a:spcAft>
                <a:spcPts val="800"/>
              </a:spcAft>
            </a:pPr>
            <a:r>
              <a:rPr lang="ru-RU" sz="2800" dirty="0">
                <a:latin typeface="Times New Roman" panose="02020603050405020304" pitchFamily="18" charset="0"/>
                <a:ea typeface="Calibri" panose="020F0502020204030204" pitchFamily="34" charset="0"/>
                <a:cs typeface="Times New Roman" panose="02020603050405020304" pitchFamily="18" charset="0"/>
              </a:rPr>
              <a:t>- ЗАЯВКА УДОВЛЕТВОРЯЕТ ТРЕБОВАНИЯМ</a:t>
            </a:r>
          </a:p>
          <a:p>
            <a:pPr>
              <a:lnSpc>
                <a:spcPct val="107000"/>
              </a:lnSpc>
              <a:spcAft>
                <a:spcPts val="800"/>
              </a:spcAft>
            </a:pPr>
            <a:r>
              <a:rPr lang="ru-RU" sz="2800" dirty="0">
                <a:latin typeface="Times New Roman" panose="02020603050405020304" pitchFamily="18" charset="0"/>
                <a:ea typeface="Calibri" panose="020F0502020204030204" pitchFamily="34" charset="0"/>
                <a:cs typeface="Times New Roman" panose="02020603050405020304" pitchFamily="18" charset="0"/>
              </a:rPr>
              <a:t>- В ЗАЯВКЕ ПРЕДЛАГАЕТСЯ ТОВАР ИЗ СООТВЕТСТВУЮЩЕГО ПЕРЕЧНЯ</a:t>
            </a:r>
          </a:p>
          <a:p>
            <a:pPr>
              <a:lnSpc>
                <a:spcPct val="107000"/>
              </a:lnSpc>
              <a:spcAft>
                <a:spcPts val="800"/>
              </a:spcAft>
            </a:pPr>
            <a:r>
              <a:rPr lang="ru-RU" sz="2800" dirty="0">
                <a:latin typeface="Times New Roman" panose="02020603050405020304" pitchFamily="18" charset="0"/>
                <a:ea typeface="Calibri" panose="020F0502020204030204" pitchFamily="34" charset="0"/>
                <a:cs typeface="Times New Roman" panose="02020603050405020304" pitchFamily="18" charset="0"/>
              </a:rPr>
              <a:t>- ТОВАР ИЗ РФ (ЕАЭС)</a:t>
            </a: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771DE539-897E-476D-86A8-F62297477FA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98240" y="1467172"/>
            <a:ext cx="3541576" cy="3113956"/>
          </a:xfrm>
          <a:prstGeom prst="rect">
            <a:avLst/>
          </a:prstGeom>
        </p:spPr>
      </p:pic>
    </p:spTree>
    <p:extLst>
      <p:ext uri="{BB962C8B-B14F-4D97-AF65-F5344CB8AC3E}">
        <p14:creationId xmlns:p14="http://schemas.microsoft.com/office/powerpoint/2010/main" val="4277955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CB691AE0-8736-49B4-A6CB-A5A499007F2D}"/>
              </a:ext>
            </a:extLst>
          </p:cNvPr>
          <p:cNvSpPr/>
          <p:nvPr/>
        </p:nvSpPr>
        <p:spPr>
          <a:xfrm>
            <a:off x="479376" y="620688"/>
            <a:ext cx="11377264" cy="523220"/>
          </a:xfrm>
          <a:prstGeom prst="rect">
            <a:avLst/>
          </a:prstGeom>
          <a:solidFill>
            <a:srgbClr val="92D050"/>
          </a:solidFill>
        </p:spPr>
        <p:txBody>
          <a:bodyPr wrap="square">
            <a:spAutoFit/>
          </a:bodyPr>
          <a:lstStyle/>
          <a:p>
            <a:pPr algn="ctr">
              <a:spcAft>
                <a:spcPts val="1500"/>
              </a:spcAft>
            </a:pPr>
            <a:r>
              <a:rPr lang="ru-RU"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ЧТО ДОЛЖНО БЫТЬ В СОСТАВЕ ЗАЯВКИ УЧАСТНИКА</a:t>
            </a:r>
            <a:endParaRPr lang="ru-RU"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583EE810-89E8-4F7A-8597-6248F6FD77DB}"/>
              </a:ext>
            </a:extLst>
          </p:cNvPr>
          <p:cNvGraphicFramePr>
            <a:graphicFrameLocks noGrp="1"/>
          </p:cNvGraphicFramePr>
          <p:nvPr>
            <p:extLst>
              <p:ext uri="{D42A27DB-BD31-4B8C-83A1-F6EECF244321}">
                <p14:modId xmlns:p14="http://schemas.microsoft.com/office/powerpoint/2010/main" val="3725062336"/>
              </p:ext>
            </p:extLst>
          </p:nvPr>
        </p:nvGraphicFramePr>
        <p:xfrm>
          <a:off x="623392" y="1417320"/>
          <a:ext cx="11017224" cy="4284836"/>
        </p:xfrm>
        <a:graphic>
          <a:graphicData uri="http://schemas.openxmlformats.org/drawingml/2006/table">
            <a:tbl>
              <a:tblPr firstRow="1" firstCol="1" bandRow="1">
                <a:tableStyleId>{5C22544A-7EE6-4342-B048-85BDC9FD1C3A}</a:tableStyleId>
              </a:tblPr>
              <a:tblGrid>
                <a:gridCol w="5508612">
                  <a:extLst>
                    <a:ext uri="{9D8B030D-6E8A-4147-A177-3AD203B41FA5}">
                      <a16:colId xmlns:a16="http://schemas.microsoft.com/office/drawing/2014/main" val="2314292879"/>
                    </a:ext>
                  </a:extLst>
                </a:gridCol>
                <a:gridCol w="5508612">
                  <a:extLst>
                    <a:ext uri="{9D8B030D-6E8A-4147-A177-3AD203B41FA5}">
                      <a16:colId xmlns:a16="http://schemas.microsoft.com/office/drawing/2014/main" val="2811560616"/>
                    </a:ext>
                  </a:extLst>
                </a:gridCol>
              </a:tblGrid>
              <a:tr h="385812">
                <a:tc>
                  <a:txBody>
                    <a:bodyPr/>
                    <a:lstStyle/>
                    <a:p>
                      <a:pPr algn="ctr">
                        <a:spcAft>
                          <a:spcPts val="1500"/>
                        </a:spcAft>
                      </a:pPr>
                      <a:r>
                        <a:rPr lang="ru-RU" sz="2800" dirty="0">
                          <a:solidFill>
                            <a:schemeClr val="tx1"/>
                          </a:solidFill>
                          <a:effectLst/>
                          <a:latin typeface="Times New Roman" panose="02020603050405020304" pitchFamily="18" charset="0"/>
                          <a:cs typeface="Times New Roman" panose="02020603050405020304" pitchFamily="18" charset="0"/>
                        </a:rPr>
                        <a:t>БЫЛО</a:t>
                      </a:r>
                      <a:endParaRPr lang="ru-RU"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spcAft>
                          <a:spcPts val="1500"/>
                        </a:spcAft>
                      </a:pPr>
                      <a:r>
                        <a:rPr lang="ru-RU" sz="2800" dirty="0">
                          <a:solidFill>
                            <a:schemeClr val="tx1"/>
                          </a:solidFill>
                          <a:effectLst/>
                          <a:latin typeface="Times New Roman" panose="02020603050405020304" pitchFamily="18" charset="0"/>
                          <a:cs typeface="Times New Roman" panose="02020603050405020304" pitchFamily="18" charset="0"/>
                        </a:rPr>
                        <a:t>СТАЛО</a:t>
                      </a:r>
                      <a:endParaRPr lang="ru-RU"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4233119572"/>
                  </a:ext>
                </a:extLst>
              </a:tr>
              <a:tr h="3858116">
                <a:tc>
                  <a:txBody>
                    <a:bodyPr/>
                    <a:lstStyle/>
                    <a:p>
                      <a:pPr algn="ctr">
                        <a:spcAft>
                          <a:spcPts val="1500"/>
                        </a:spcAft>
                      </a:pPr>
                      <a:r>
                        <a:rPr lang="ru-RU" sz="2800" b="0" dirty="0">
                          <a:solidFill>
                            <a:schemeClr val="tx1"/>
                          </a:solidFill>
                          <a:effectLst/>
                          <a:latin typeface="Times New Roman" panose="02020603050405020304" pitchFamily="18" charset="0"/>
                          <a:cs typeface="Times New Roman" panose="02020603050405020304" pitchFamily="18" charset="0"/>
                        </a:rPr>
                        <a:t>Декларация с номером реестровой записи из единого реестра российской РЭП или евразийского реестра промышленных товаров + информация о совокупном количестве баллов за совершение технологических операций по ПП 719 + копия СТ1</a:t>
                      </a:r>
                      <a:endParaRPr lang="ru-RU"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tc>
                  <a:txBody>
                    <a:bodyPr/>
                    <a:lstStyle/>
                    <a:p>
                      <a:pPr algn="ctr">
                        <a:spcAft>
                          <a:spcPts val="1500"/>
                        </a:spcAft>
                      </a:pPr>
                      <a:r>
                        <a:rPr lang="ru-RU" sz="2800" dirty="0">
                          <a:solidFill>
                            <a:schemeClr val="tx1"/>
                          </a:solidFill>
                          <a:effectLst/>
                          <a:latin typeface="Times New Roman" panose="02020603050405020304" pitchFamily="18" charset="0"/>
                          <a:cs typeface="Times New Roman" panose="02020603050405020304" pitchFamily="18" charset="0"/>
                        </a:rPr>
                        <a:t>Декларация с номером реестровой записи из единого реестра российской РЭП или евразийского реестра промышленных товаров</a:t>
                      </a:r>
                    </a:p>
                    <a:p>
                      <a:pPr algn="ctr">
                        <a:spcAft>
                          <a:spcPts val="1500"/>
                        </a:spcAft>
                      </a:pPr>
                      <a:r>
                        <a:rPr lang="ru-RU" sz="2800" dirty="0">
                          <a:solidFill>
                            <a:schemeClr val="tx1"/>
                          </a:solidFill>
                          <a:effectLst/>
                          <a:latin typeface="Times New Roman" panose="02020603050405020304" pitchFamily="18" charset="0"/>
                          <a:cs typeface="Times New Roman" panose="02020603050405020304" pitchFamily="18" charset="0"/>
                        </a:rPr>
                        <a:t> </a:t>
                      </a:r>
                    </a:p>
                    <a:p>
                      <a:pPr algn="ctr">
                        <a:spcAft>
                          <a:spcPts val="1500"/>
                        </a:spcAft>
                      </a:pPr>
                      <a:r>
                        <a:rPr lang="ru-RU" sz="2800" b="1" dirty="0">
                          <a:solidFill>
                            <a:schemeClr val="tx1"/>
                          </a:solidFill>
                          <a:effectLst/>
                          <a:latin typeface="Times New Roman" panose="02020603050405020304" pitchFamily="18" charset="0"/>
                          <a:cs typeface="Times New Roman" panose="02020603050405020304" pitchFamily="18" charset="0"/>
                        </a:rPr>
                        <a:t>ИНФОРМАЦИЮ О БАЛЛАХ И СТ1 НЕ ТРЕБУЕМ</a:t>
                      </a:r>
                      <a:endParaRPr lang="ru-RU" sz="28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4281547074"/>
                  </a:ext>
                </a:extLst>
              </a:tr>
            </a:tbl>
          </a:graphicData>
        </a:graphic>
      </p:graphicFrame>
      <p:sp>
        <p:nvSpPr>
          <p:cNvPr id="6" name="Прямоугольник 5">
            <a:extLst>
              <a:ext uri="{FF2B5EF4-FFF2-40B4-BE49-F238E27FC236}">
                <a16:creationId xmlns:a16="http://schemas.microsoft.com/office/drawing/2014/main" id="{2483C295-2977-428A-9D6B-4FC104EED618}"/>
              </a:ext>
            </a:extLst>
          </p:cNvPr>
          <p:cNvSpPr/>
          <p:nvPr/>
        </p:nvSpPr>
        <p:spPr>
          <a:xfrm>
            <a:off x="-98598" y="5946968"/>
            <a:ext cx="11856640" cy="777136"/>
          </a:xfrm>
          <a:prstGeom prst="rect">
            <a:avLst/>
          </a:prstGeom>
        </p:spPr>
        <p:txBody>
          <a:bodyPr wrap="square">
            <a:spAutoFit/>
          </a:bodyPr>
          <a:lstStyle/>
          <a:p>
            <a:pPr algn="ctr">
              <a:spcAft>
                <a:spcPts val="1500"/>
              </a:spcAft>
            </a:pPr>
            <a:r>
              <a:rPr lang="ru-RU" sz="1600" b="1" dirty="0">
                <a:solidFill>
                  <a:srgbClr val="000000"/>
                </a:solidFill>
                <a:latin typeface="Times New Roman" panose="02020603050405020304" pitchFamily="18" charset="0"/>
                <a:ea typeface="Times New Roman" panose="02020603050405020304" pitchFamily="18" charset="0"/>
              </a:rPr>
              <a:t>единый реестр российской радиоэлектронной продукции </a:t>
            </a:r>
            <a:r>
              <a:rPr lang="ru-RU" sz="1600" b="1" u="sng" dirty="0">
                <a:solidFill>
                  <a:srgbClr val="000000"/>
                </a:solidFill>
                <a:latin typeface="Times New Roman" panose="02020603050405020304" pitchFamily="18" charset="0"/>
                <a:ea typeface="Times New Roman" panose="02020603050405020304" pitchFamily="18" charset="0"/>
                <a:hlinkClick r:id="rId2"/>
              </a:rPr>
              <a:t>https://gisp.gov.ru/pprf/marketplace/#/products</a:t>
            </a:r>
            <a:endParaRPr lang="ru-RU" sz="1600" b="1" dirty="0">
              <a:latin typeface="Times New Roman" panose="02020603050405020304" pitchFamily="18" charset="0"/>
              <a:ea typeface="Times New Roman" panose="02020603050405020304" pitchFamily="18" charset="0"/>
            </a:endParaRPr>
          </a:p>
          <a:p>
            <a:pPr algn="ctr">
              <a:spcAft>
                <a:spcPts val="1500"/>
              </a:spcAft>
            </a:pPr>
            <a:r>
              <a:rPr lang="ru-RU" sz="1600" b="1" dirty="0">
                <a:solidFill>
                  <a:srgbClr val="000000"/>
                </a:solidFill>
                <a:latin typeface="Times New Roman" panose="02020603050405020304" pitchFamily="18" charset="0"/>
                <a:ea typeface="Times New Roman" panose="02020603050405020304" pitchFamily="18" charset="0"/>
              </a:rPr>
              <a:t> евразийский реестр промышленных товаров </a:t>
            </a:r>
            <a:r>
              <a:rPr lang="ru-RU" sz="1600" b="1" u="sng" dirty="0">
                <a:solidFill>
                  <a:srgbClr val="000000"/>
                </a:solidFill>
                <a:latin typeface="Times New Roman" panose="02020603050405020304" pitchFamily="18" charset="0"/>
                <a:ea typeface="Times New Roman" panose="02020603050405020304" pitchFamily="18" charset="0"/>
                <a:hlinkClick r:id="rId3"/>
              </a:rPr>
              <a:t>https://erpt.eecommission.org/Goods</a:t>
            </a:r>
            <a:endParaRPr lang="ru-RU" sz="16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7983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DEB1B3A-4DC4-46D3-B10B-31DEC8D300A0}"/>
              </a:ext>
            </a:extLst>
          </p:cNvPr>
          <p:cNvPicPr>
            <a:picLocks noChangeAspect="1"/>
          </p:cNvPicPr>
          <p:nvPr/>
        </p:nvPicPr>
        <p:blipFill>
          <a:blip r:embed="rId2"/>
          <a:stretch>
            <a:fillRect/>
          </a:stretch>
        </p:blipFill>
        <p:spPr>
          <a:xfrm>
            <a:off x="0" y="278258"/>
            <a:ext cx="12192000" cy="6301483"/>
          </a:xfrm>
          <a:prstGeom prst="rect">
            <a:avLst/>
          </a:prstGeom>
        </p:spPr>
      </p:pic>
      <p:cxnSp>
        <p:nvCxnSpPr>
          <p:cNvPr id="4" name="Прямая со стрелкой 3">
            <a:extLst>
              <a:ext uri="{FF2B5EF4-FFF2-40B4-BE49-F238E27FC236}">
                <a16:creationId xmlns:a16="http://schemas.microsoft.com/office/drawing/2014/main" id="{92B9221C-4FBA-4959-9173-90EAB2D836AF}"/>
              </a:ext>
            </a:extLst>
          </p:cNvPr>
          <p:cNvCxnSpPr>
            <a:cxnSpLocks/>
          </p:cNvCxnSpPr>
          <p:nvPr/>
        </p:nvCxnSpPr>
        <p:spPr>
          <a:xfrm flipH="1" flipV="1">
            <a:off x="1127448" y="4293096"/>
            <a:ext cx="1224136" cy="208823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35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5740A4E-0C46-4DE2-85B3-280E202CDFC9}"/>
              </a:ext>
            </a:extLst>
          </p:cNvPr>
          <p:cNvSpPr/>
          <p:nvPr/>
        </p:nvSpPr>
        <p:spPr>
          <a:xfrm>
            <a:off x="1919536" y="476672"/>
            <a:ext cx="8928992" cy="523220"/>
          </a:xfrm>
          <a:prstGeom prst="rect">
            <a:avLst/>
          </a:prstGeom>
        </p:spPr>
        <p:txBody>
          <a:bodyPr wrap="square">
            <a:spAutoFit/>
          </a:bodyPr>
          <a:lstStyle/>
          <a:p>
            <a:pPr algn="ctr"/>
            <a:r>
              <a:rPr lang="ru-RU" sz="2800" b="1" dirty="0">
                <a:latin typeface="Times New Roman" panose="02020603050405020304" pitchFamily="18" charset="0"/>
                <a:ea typeface="Times New Roman" panose="02020603050405020304" pitchFamily="18" charset="0"/>
              </a:rPr>
              <a:t>Механизм «второй лишний» по Постановлению 878</a:t>
            </a:r>
            <a:r>
              <a:rPr lang="ru-RU" sz="2800" dirty="0">
                <a:latin typeface="Times New Roman" panose="02020603050405020304" pitchFamily="18" charset="0"/>
                <a:ea typeface="Times New Roman" panose="02020603050405020304" pitchFamily="18" charset="0"/>
              </a:rPr>
              <a:t> </a:t>
            </a:r>
            <a:endParaRPr lang="ru-RU" sz="2800" dirty="0">
              <a:effectLst/>
              <a:latin typeface="Times New Roman" panose="02020603050405020304" pitchFamily="18" charset="0"/>
              <a:ea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789D0C6C-FC68-45A6-BF1A-3705DB911B60}"/>
              </a:ext>
            </a:extLst>
          </p:cNvPr>
          <p:cNvGraphicFramePr>
            <a:graphicFrameLocks noGrp="1"/>
          </p:cNvGraphicFramePr>
          <p:nvPr>
            <p:extLst>
              <p:ext uri="{D42A27DB-BD31-4B8C-83A1-F6EECF244321}">
                <p14:modId xmlns:p14="http://schemas.microsoft.com/office/powerpoint/2010/main" val="4156754161"/>
              </p:ext>
            </p:extLst>
          </p:nvPr>
        </p:nvGraphicFramePr>
        <p:xfrm>
          <a:off x="623392" y="1009442"/>
          <a:ext cx="11089232" cy="4951139"/>
        </p:xfrm>
        <a:graphic>
          <a:graphicData uri="http://schemas.openxmlformats.org/drawingml/2006/table">
            <a:tbl>
              <a:tblPr firstRow="1" firstCol="1" bandRow="1">
                <a:tableStyleId>{5C22544A-7EE6-4342-B048-85BDC9FD1C3A}</a:tableStyleId>
              </a:tblPr>
              <a:tblGrid>
                <a:gridCol w="3696157">
                  <a:extLst>
                    <a:ext uri="{9D8B030D-6E8A-4147-A177-3AD203B41FA5}">
                      <a16:colId xmlns:a16="http://schemas.microsoft.com/office/drawing/2014/main" val="1473974432"/>
                    </a:ext>
                  </a:extLst>
                </a:gridCol>
                <a:gridCol w="3696157">
                  <a:extLst>
                    <a:ext uri="{9D8B030D-6E8A-4147-A177-3AD203B41FA5}">
                      <a16:colId xmlns:a16="http://schemas.microsoft.com/office/drawing/2014/main" val="1108336430"/>
                    </a:ext>
                  </a:extLst>
                </a:gridCol>
                <a:gridCol w="3696918">
                  <a:extLst>
                    <a:ext uri="{9D8B030D-6E8A-4147-A177-3AD203B41FA5}">
                      <a16:colId xmlns:a16="http://schemas.microsoft.com/office/drawing/2014/main" val="332765375"/>
                    </a:ext>
                  </a:extLst>
                </a:gridCol>
              </a:tblGrid>
              <a:tr h="562019">
                <a:tc>
                  <a:txBody>
                    <a:bodyPr/>
                    <a:lstStyle/>
                    <a:p>
                      <a:pPr algn="ctr"/>
                      <a:r>
                        <a:rPr lang="ru-RU" sz="2800" dirty="0">
                          <a:effectLst/>
                          <a:latin typeface="Times New Roman" panose="02020603050405020304" pitchFamily="18" charset="0"/>
                          <a:cs typeface="Times New Roman" panose="02020603050405020304" pitchFamily="18" charset="0"/>
                        </a:rPr>
                        <a:t>ЗАЯВКА 1</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2</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3</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2453025">
                <a:tc>
                  <a:txBody>
                    <a:bodyPr/>
                    <a:lstStyle/>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1. Россия</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 2. Производитель «Ромашка»</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 3. Номер </a:t>
                      </a: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реестровой</a:t>
                      </a:r>
                      <a:r>
                        <a:rPr lang="ru-RU" sz="2400" b="0" dirty="0">
                          <a:solidFill>
                            <a:schemeClr val="tx1"/>
                          </a:solidFill>
                          <a:effectLst/>
                          <a:latin typeface="Times New Roman" panose="02020603050405020304" pitchFamily="18" charset="0"/>
                          <a:cs typeface="Times New Roman" panose="02020603050405020304" pitchFamily="18" charset="0"/>
                        </a:rPr>
                        <a:t> записи из единого реестра российской радиоэлектронной продукции</a:t>
                      </a:r>
                      <a:endParaRPr lang="ru-RU"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1. Россия </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2. Производитель «Василек» </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3. Без номера реестровой записи из единого реестра российской радиоэлектронной продукции</a:t>
                      </a:r>
                      <a:endParaRPr lang="ru-RU"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1. Китай</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 2. Производитель «Смит»</a:t>
                      </a:r>
                      <a:endParaRPr lang="ru-RU"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111553527"/>
                  </a:ext>
                </a:extLst>
              </a:tr>
            </a:tbl>
          </a:graphicData>
        </a:graphic>
      </p:graphicFrame>
    </p:spTree>
    <p:extLst>
      <p:ext uri="{BB962C8B-B14F-4D97-AF65-F5344CB8AC3E}">
        <p14:creationId xmlns:p14="http://schemas.microsoft.com/office/powerpoint/2010/main" val="3488960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42A803E-AE30-48F5-9F0D-08EC15983355}"/>
              </a:ext>
            </a:extLst>
          </p:cNvPr>
          <p:cNvSpPr/>
          <p:nvPr/>
        </p:nvSpPr>
        <p:spPr>
          <a:xfrm>
            <a:off x="3048000" y="2967335"/>
            <a:ext cx="6096000" cy="923330"/>
          </a:xfrm>
          <a:prstGeom prst="rect">
            <a:avLst/>
          </a:prstGeom>
        </p:spPr>
        <p:txBody>
          <a:bodyPr>
            <a:spAutoFit/>
          </a:bodyPr>
          <a:lstStyle/>
          <a:p>
            <a:pPr algn="ctr"/>
            <a:r>
              <a:rPr lang="ru-RU" dirty="0">
                <a:latin typeface="Times New Roman" panose="02020603050405020304" pitchFamily="18" charset="0"/>
                <a:ea typeface="Times New Roman" panose="02020603050405020304" pitchFamily="18" charset="0"/>
              </a:rPr>
              <a:t>Подлежат отклонению заявки с номерами 2 и 3</a:t>
            </a:r>
            <a:endParaRPr lang="ru-RU" sz="1400" dirty="0">
              <a:latin typeface="Times New Roman" panose="02020603050405020304" pitchFamily="18" charset="0"/>
              <a:ea typeface="Times New Roman" panose="02020603050405020304" pitchFamily="18" charset="0"/>
            </a:endParaRPr>
          </a:p>
          <a:p>
            <a:pPr algn="ctr"/>
            <a:r>
              <a:rPr lang="ru-RU" dirty="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algn="ctr"/>
            <a:r>
              <a:rPr lang="ru-RU" dirty="0">
                <a:latin typeface="Times New Roman" panose="02020603050405020304" pitchFamily="18" charset="0"/>
                <a:ea typeface="Times New Roman" panose="02020603050405020304" pitchFamily="18" charset="0"/>
              </a:rPr>
              <a:t>Основание отклонения: </a:t>
            </a:r>
            <a:endParaRPr lang="ru-RU" sz="1400" dirty="0">
              <a:effectLst/>
              <a:latin typeface="Times New Roman" panose="02020603050405020304" pitchFamily="18" charset="0"/>
              <a:ea typeface="Times New Roman" panose="02020603050405020304" pitchFamily="18" charset="0"/>
            </a:endParaRPr>
          </a:p>
        </p:txBody>
      </p:sp>
      <p:graphicFrame>
        <p:nvGraphicFramePr>
          <p:cNvPr id="3" name="Таблица 2">
            <a:extLst>
              <a:ext uri="{FF2B5EF4-FFF2-40B4-BE49-F238E27FC236}">
                <a16:creationId xmlns:a16="http://schemas.microsoft.com/office/drawing/2014/main" id="{B3B6CEFB-9C3D-452E-B40B-85B472135EF8}"/>
              </a:ext>
            </a:extLst>
          </p:cNvPr>
          <p:cNvGraphicFramePr>
            <a:graphicFrameLocks noGrp="1"/>
          </p:cNvGraphicFramePr>
          <p:nvPr>
            <p:extLst>
              <p:ext uri="{D42A27DB-BD31-4B8C-83A1-F6EECF244321}">
                <p14:modId xmlns:p14="http://schemas.microsoft.com/office/powerpoint/2010/main" val="2032060087"/>
              </p:ext>
            </p:extLst>
          </p:nvPr>
        </p:nvGraphicFramePr>
        <p:xfrm>
          <a:off x="551384" y="260648"/>
          <a:ext cx="11089232" cy="4951139"/>
        </p:xfrm>
        <a:graphic>
          <a:graphicData uri="http://schemas.openxmlformats.org/drawingml/2006/table">
            <a:tbl>
              <a:tblPr firstRow="1" firstCol="1" bandRow="1">
                <a:tableStyleId>{5C22544A-7EE6-4342-B048-85BDC9FD1C3A}</a:tableStyleId>
              </a:tblPr>
              <a:tblGrid>
                <a:gridCol w="3696157">
                  <a:extLst>
                    <a:ext uri="{9D8B030D-6E8A-4147-A177-3AD203B41FA5}">
                      <a16:colId xmlns:a16="http://schemas.microsoft.com/office/drawing/2014/main" val="1473974432"/>
                    </a:ext>
                  </a:extLst>
                </a:gridCol>
                <a:gridCol w="3696157">
                  <a:extLst>
                    <a:ext uri="{9D8B030D-6E8A-4147-A177-3AD203B41FA5}">
                      <a16:colId xmlns:a16="http://schemas.microsoft.com/office/drawing/2014/main" val="1108336430"/>
                    </a:ext>
                  </a:extLst>
                </a:gridCol>
                <a:gridCol w="3696918">
                  <a:extLst>
                    <a:ext uri="{9D8B030D-6E8A-4147-A177-3AD203B41FA5}">
                      <a16:colId xmlns:a16="http://schemas.microsoft.com/office/drawing/2014/main" val="332765375"/>
                    </a:ext>
                  </a:extLst>
                </a:gridCol>
              </a:tblGrid>
              <a:tr h="562019">
                <a:tc>
                  <a:txBody>
                    <a:bodyPr/>
                    <a:lstStyle/>
                    <a:p>
                      <a:pPr algn="ctr"/>
                      <a:r>
                        <a:rPr lang="ru-RU" sz="2800" dirty="0">
                          <a:effectLst/>
                          <a:latin typeface="Times New Roman" panose="02020603050405020304" pitchFamily="18" charset="0"/>
                          <a:cs typeface="Times New Roman" panose="02020603050405020304" pitchFamily="18" charset="0"/>
                        </a:rPr>
                        <a:t>ЗАЯВКА 1</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2</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3</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2453025">
                <a:tc>
                  <a:txBody>
                    <a:bodyPr/>
                    <a:lstStyle/>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1. Россия</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 2. Производитель «Ромашка»</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 3. Номер </a:t>
                      </a: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реестровой</a:t>
                      </a:r>
                      <a:r>
                        <a:rPr lang="ru-RU" sz="2400" b="0" dirty="0">
                          <a:solidFill>
                            <a:schemeClr val="tx1"/>
                          </a:solidFill>
                          <a:effectLst/>
                          <a:latin typeface="Times New Roman" panose="02020603050405020304" pitchFamily="18" charset="0"/>
                          <a:cs typeface="Times New Roman" panose="02020603050405020304" pitchFamily="18" charset="0"/>
                        </a:rPr>
                        <a:t> записи из единого реестра российской радиоэлектронной продукции</a:t>
                      </a:r>
                      <a:endParaRPr lang="ru-RU"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1. Россия </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2. Производитель «Василек» </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3. Без номера реестровой записи из единого реестра российской радиоэлектронной продукции</a:t>
                      </a:r>
                      <a:endParaRPr lang="ru-RU"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1. Китай</a:t>
                      </a:r>
                    </a:p>
                    <a:p>
                      <a:pPr algn="ctr">
                        <a:lnSpc>
                          <a:spcPct val="150000"/>
                        </a:lnSpc>
                      </a:pPr>
                      <a:r>
                        <a:rPr lang="ru-RU" sz="2400" b="0" dirty="0">
                          <a:solidFill>
                            <a:schemeClr val="tx1"/>
                          </a:solidFill>
                          <a:effectLst/>
                          <a:latin typeface="Times New Roman" panose="02020603050405020304" pitchFamily="18" charset="0"/>
                          <a:cs typeface="Times New Roman" panose="02020603050405020304" pitchFamily="18" charset="0"/>
                        </a:rPr>
                        <a:t> 2. Производитель «Смит»</a:t>
                      </a:r>
                      <a:endParaRPr lang="ru-RU"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111553527"/>
                  </a:ext>
                </a:extLst>
              </a:tr>
            </a:tbl>
          </a:graphicData>
        </a:graphic>
      </p:graphicFrame>
      <p:sp>
        <p:nvSpPr>
          <p:cNvPr id="4" name="Прямоугольник 3">
            <a:extLst>
              <a:ext uri="{FF2B5EF4-FFF2-40B4-BE49-F238E27FC236}">
                <a16:creationId xmlns:a16="http://schemas.microsoft.com/office/drawing/2014/main" id="{07E48F22-6165-4F37-A0B0-E04E350FD326}"/>
              </a:ext>
            </a:extLst>
          </p:cNvPr>
          <p:cNvSpPr/>
          <p:nvPr/>
        </p:nvSpPr>
        <p:spPr>
          <a:xfrm>
            <a:off x="3048000" y="5517232"/>
            <a:ext cx="6096000" cy="646331"/>
          </a:xfrm>
          <a:prstGeom prst="rect">
            <a:avLst/>
          </a:prstGeom>
        </p:spPr>
        <p:txBody>
          <a:bodyPr>
            <a:spAutoFit/>
          </a:bodyPr>
          <a:lstStyle/>
          <a:p>
            <a:pPr algn="ctr"/>
            <a:r>
              <a:rPr lang="ru-RU" dirty="0">
                <a:latin typeface="Times New Roman" panose="02020603050405020304" pitchFamily="18" charset="0"/>
                <a:ea typeface="Times New Roman" panose="02020603050405020304" pitchFamily="18" charset="0"/>
              </a:rPr>
              <a:t>Подлежат отклонению заявки с номерами 2 и 3</a:t>
            </a:r>
          </a:p>
          <a:p>
            <a:pPr algn="ctr"/>
            <a:r>
              <a:rPr lang="ru-RU" dirty="0">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948895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8E66A8-A0AF-4BAB-961D-DB483ED63ED5}"/>
              </a:ext>
            </a:extLst>
          </p:cNvPr>
          <p:cNvSpPr>
            <a:spLocks noGrp="1"/>
          </p:cNvSpPr>
          <p:nvPr>
            <p:ph type="title" idx="4294967295"/>
          </p:nvPr>
        </p:nvSpPr>
        <p:spPr>
          <a:xfrm>
            <a:off x="936625" y="404813"/>
            <a:ext cx="10127927" cy="1008062"/>
          </a:xfrm>
          <a:prstGeom prst="rect">
            <a:avLst/>
          </a:prstGeom>
          <a:solidFill>
            <a:schemeClr val="accent1"/>
          </a:solidFill>
        </p:spPr>
        <p:txBody>
          <a:bodyPr/>
          <a:lstStyle/>
          <a:p>
            <a:pPr algn="ctr"/>
            <a:r>
              <a:rPr lang="ru-RU" sz="3200" b="1" dirty="0">
                <a:latin typeface="Times New Roman" panose="02020603050405020304" pitchFamily="18" charset="0"/>
                <a:cs typeface="Times New Roman" panose="02020603050405020304" pitchFamily="18" charset="0"/>
              </a:rPr>
              <a:t>20 апреля 2023г. введен особый порядок выбора поставщика компьютеров и ЗУ</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4F56746F-2BDB-4892-A8F7-A3DBFFC85596}"/>
              </a:ext>
            </a:extLst>
          </p:cNvPr>
          <p:cNvSpPr/>
          <p:nvPr/>
        </p:nvSpPr>
        <p:spPr>
          <a:xfrm>
            <a:off x="407368" y="1676405"/>
            <a:ext cx="4968552" cy="3699026"/>
          </a:xfrm>
          <a:prstGeom prst="rect">
            <a:avLst/>
          </a:prstGeom>
          <a:ln w="57150">
            <a:solidFill>
              <a:srgbClr val="96D642"/>
            </a:solidFill>
          </a:ln>
        </p:spPr>
        <p:txBody>
          <a:bodyPr wrap="square">
            <a:spAutoFit/>
          </a:bodyPr>
          <a:lstStyle/>
          <a:p>
            <a:r>
              <a:rPr lang="ru-RU"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Технику распределили на 3 уровня:</a:t>
            </a:r>
          </a:p>
          <a:p>
            <a:endParaRPr lang="ru-RU" sz="2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800"/>
              </a:spcAft>
              <a:tabLst>
                <a:tab pos="457200" algn="l"/>
              </a:tabLs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Радиоэлектроника отечественного производства.</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Российские товары с зарубежными деталями.</a:t>
            </a:r>
            <a:endParaRPr lang="ru-RU"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tabLst>
                <a:tab pos="457200" algn="l"/>
              </a:tabLst>
            </a:pPr>
            <a:r>
              <a:rPr lang="ru-RU"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Импортные товары.</a:t>
            </a:r>
          </a:p>
          <a:p>
            <a:pPr marL="342900" lvl="0" indent="-342900">
              <a:lnSpc>
                <a:spcPct val="107000"/>
              </a:lnSpc>
              <a:spcAft>
                <a:spcPts val="800"/>
              </a:spcAft>
              <a:tabLst>
                <a:tab pos="457200" algn="l"/>
              </a:tabLst>
            </a:pP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7295567F-5ECA-4E5A-9A77-BECDF92DE135}"/>
              </a:ext>
            </a:extLst>
          </p:cNvPr>
          <p:cNvSpPr/>
          <p:nvPr/>
        </p:nvSpPr>
        <p:spPr>
          <a:xfrm>
            <a:off x="5688632" y="1485967"/>
            <a:ext cx="6096000" cy="4801314"/>
          </a:xfrm>
          <a:prstGeom prst="rect">
            <a:avLst/>
          </a:prstGeom>
          <a:ln w="57150">
            <a:solidFill>
              <a:schemeClr val="tx1"/>
            </a:solidFill>
          </a:ln>
        </p:spPr>
        <p:txBody>
          <a:bodyPr>
            <a:spAutoFit/>
          </a:bodyPr>
          <a:lstStyle/>
          <a:p>
            <a:r>
              <a:rPr lang="ru-RU" b="1" dirty="0">
                <a:latin typeface="Times New Roman" panose="02020603050405020304" pitchFamily="18" charset="0"/>
                <a:cs typeface="Times New Roman" panose="02020603050405020304" pitchFamily="18" charset="0"/>
              </a:rPr>
              <a:t>ПО НОВЫМ ПРАВИЛАМ:</a:t>
            </a:r>
          </a:p>
          <a:p>
            <a:pPr lvl="0" algn="just"/>
            <a:r>
              <a:rPr lang="ru-RU" dirty="0">
                <a:latin typeface="Times New Roman" panose="02020603050405020304" pitchFamily="18" charset="0"/>
                <a:cs typeface="Times New Roman" panose="02020603050405020304" pitchFamily="18" charset="0"/>
              </a:rPr>
              <a:t>Если поступает хотя бы одна заявка на товар первого уровня, то все остальные заявки отклоняются заказчиком. </a:t>
            </a:r>
          </a:p>
          <a:p>
            <a:pPr lvl="0" algn="just"/>
            <a:endParaRPr lang="ru-RU" dirty="0">
              <a:latin typeface="Times New Roman" panose="02020603050405020304" pitchFamily="18" charset="0"/>
              <a:cs typeface="Times New Roman" panose="02020603050405020304" pitchFamily="18" charset="0"/>
            </a:endParaRPr>
          </a:p>
          <a:p>
            <a:pPr lvl="0" algn="just"/>
            <a:r>
              <a:rPr lang="ru-RU" dirty="0">
                <a:latin typeface="Times New Roman" panose="02020603050405020304" pitchFamily="18" charset="0"/>
                <a:cs typeface="Times New Roman" panose="02020603050405020304" pitchFamily="18" charset="0"/>
              </a:rPr>
              <a:t>В случае отсутствия заявок на товары первого уровня, рассматриваются предложения по товарам второго уровня.</a:t>
            </a:r>
          </a:p>
          <a:p>
            <a:pPr lvl="0" algn="just"/>
            <a:endParaRPr lang="ru-RU" dirty="0">
              <a:latin typeface="Times New Roman" panose="02020603050405020304" pitchFamily="18" charset="0"/>
              <a:cs typeface="Times New Roman" panose="02020603050405020304" pitchFamily="18" charset="0"/>
            </a:endParaRPr>
          </a:p>
          <a:p>
            <a:pPr lvl="0" algn="just"/>
            <a:r>
              <a:rPr lang="ru-RU" dirty="0">
                <a:latin typeface="Times New Roman" panose="02020603050405020304" pitchFamily="18" charset="0"/>
                <a:cs typeface="Times New Roman" panose="02020603050405020304" pitchFamily="18" charset="0"/>
              </a:rPr>
              <a:t> Для товаров второго уровня применяются общие правила отклонения заявок с иностранной радиоэлектроникой.</a:t>
            </a:r>
          </a:p>
          <a:p>
            <a:pPr lvl="0" algn="just"/>
            <a:endParaRPr lang="ru-RU" dirty="0">
              <a:latin typeface="Times New Roman" panose="02020603050405020304" pitchFamily="18" charset="0"/>
              <a:cs typeface="Times New Roman" panose="02020603050405020304" pitchFamily="18" charset="0"/>
            </a:endParaRPr>
          </a:p>
          <a:p>
            <a:pPr lvl="0" algn="just"/>
            <a:r>
              <a:rPr lang="ru-RU" dirty="0">
                <a:latin typeface="Times New Roman" panose="02020603050405020304" pitchFamily="18" charset="0"/>
                <a:cs typeface="Times New Roman" panose="02020603050405020304" pitchFamily="18" charset="0"/>
              </a:rPr>
              <a:t>Подтверждением страны происхождения радиоэлектроники является наличие соответствующей информации в реестрах.</a:t>
            </a:r>
          </a:p>
          <a:p>
            <a:pPr lvl="0" algn="just"/>
            <a:endParaRPr lang="ru-RU" dirty="0">
              <a:latin typeface="Times New Roman" panose="02020603050405020304" pitchFamily="18" charset="0"/>
              <a:cs typeface="Times New Roman" panose="02020603050405020304" pitchFamily="18" charset="0"/>
            </a:endParaRPr>
          </a:p>
          <a:p>
            <a:pPr lvl="0" algn="just"/>
            <a:r>
              <a:rPr lang="ru-RU" dirty="0">
                <a:latin typeface="Times New Roman" panose="02020603050405020304" pitchFamily="18" charset="0"/>
                <a:cs typeface="Times New Roman" panose="02020603050405020304" pitchFamily="18" charset="0"/>
              </a:rPr>
              <a:t>Для подтверждения соответствия товара первому уровню, заявка должна содержать запись в реестре, указывающую на принадлежность товара к радиоэлектронной продукции первого уровня. </a:t>
            </a:r>
          </a:p>
        </p:txBody>
      </p:sp>
    </p:spTree>
    <p:extLst>
      <p:ext uri="{BB962C8B-B14F-4D97-AF65-F5344CB8AC3E}">
        <p14:creationId xmlns:p14="http://schemas.microsoft.com/office/powerpoint/2010/main" val="119627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FF025C8-F7C7-482D-ADB4-263D7A36286E}"/>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rot="10800000">
            <a:off x="-4" y="0"/>
            <a:ext cx="5648353" cy="6858000"/>
          </a:xfrm>
          <a:prstGeom prst="rect">
            <a:avLst/>
          </a:prstGeom>
        </p:spPr>
      </p:pic>
      <p:sp>
        <p:nvSpPr>
          <p:cNvPr id="4" name="Прямоугольник 3">
            <a:extLst>
              <a:ext uri="{FF2B5EF4-FFF2-40B4-BE49-F238E27FC236}">
                <a16:creationId xmlns:a16="http://schemas.microsoft.com/office/drawing/2014/main" id="{DD6C25EC-ACD1-426F-8E90-F3A7A7E2D97F}"/>
              </a:ext>
            </a:extLst>
          </p:cNvPr>
          <p:cNvSpPr/>
          <p:nvPr/>
        </p:nvSpPr>
        <p:spPr>
          <a:xfrm>
            <a:off x="983432" y="1880617"/>
            <a:ext cx="3312368" cy="2554545"/>
          </a:xfrm>
          <a:prstGeom prst="rect">
            <a:avLst/>
          </a:prstGeom>
        </p:spPr>
        <p:txBody>
          <a:bodyPr wrap="square">
            <a:spAutoFit/>
          </a:bodyPr>
          <a:lstStyle/>
          <a:p>
            <a:pPr algn="ctr"/>
            <a:r>
              <a:rPr lang="ru-RU" sz="3200" b="1" dirty="0">
                <a:solidFill>
                  <a:srgbClr val="000000"/>
                </a:solidFill>
                <a:latin typeface="Times New Roman" panose="02020603050405020304" pitchFamily="18" charset="0"/>
                <a:ea typeface="Times New Roman" panose="02020603050405020304" pitchFamily="18" charset="0"/>
              </a:rPr>
              <a:t>Перечень товаров, подпадающих под особые условия:</a:t>
            </a:r>
            <a:endParaRPr lang="ru-RU" sz="3200" dirty="0">
              <a:effectLst/>
              <a:latin typeface="Times New Roman" panose="02020603050405020304" pitchFamily="18" charset="0"/>
              <a:ea typeface="Times New Roman" panose="02020603050405020304" pitchFamily="18" charset="0"/>
            </a:endParaRPr>
          </a:p>
        </p:txBody>
      </p:sp>
      <p:graphicFrame>
        <p:nvGraphicFramePr>
          <p:cNvPr id="9" name="Таблица 8">
            <a:extLst>
              <a:ext uri="{FF2B5EF4-FFF2-40B4-BE49-F238E27FC236}">
                <a16:creationId xmlns:a16="http://schemas.microsoft.com/office/drawing/2014/main" id="{A77E50D3-8A6D-4A01-8ED3-8083F9E51748}"/>
              </a:ext>
            </a:extLst>
          </p:cNvPr>
          <p:cNvGraphicFramePr>
            <a:graphicFrameLocks noGrp="1"/>
          </p:cNvGraphicFramePr>
          <p:nvPr>
            <p:extLst>
              <p:ext uri="{D42A27DB-BD31-4B8C-83A1-F6EECF244321}">
                <p14:modId xmlns:p14="http://schemas.microsoft.com/office/powerpoint/2010/main" val="2319306438"/>
              </p:ext>
            </p:extLst>
          </p:nvPr>
        </p:nvGraphicFramePr>
        <p:xfrm>
          <a:off x="5663952" y="116632"/>
          <a:ext cx="6192688" cy="3644900"/>
        </p:xfrm>
        <a:graphic>
          <a:graphicData uri="http://schemas.openxmlformats.org/drawingml/2006/table">
            <a:tbl>
              <a:tblPr firstRow="1" firstCol="1" bandRow="1">
                <a:tableStyleId>{5C22544A-7EE6-4342-B048-85BDC9FD1C3A}</a:tableStyleId>
              </a:tblPr>
              <a:tblGrid>
                <a:gridCol w="1080120">
                  <a:extLst>
                    <a:ext uri="{9D8B030D-6E8A-4147-A177-3AD203B41FA5}">
                      <a16:colId xmlns:a16="http://schemas.microsoft.com/office/drawing/2014/main" val="2676260085"/>
                    </a:ext>
                  </a:extLst>
                </a:gridCol>
                <a:gridCol w="5112568">
                  <a:extLst>
                    <a:ext uri="{9D8B030D-6E8A-4147-A177-3AD203B41FA5}">
                      <a16:colId xmlns:a16="http://schemas.microsoft.com/office/drawing/2014/main" val="2793704238"/>
                    </a:ext>
                  </a:extLst>
                </a:gridCol>
              </a:tblGrid>
              <a:tr h="0">
                <a:tc>
                  <a:txBody>
                    <a:bodyPr/>
                    <a:lstStyle/>
                    <a:p>
                      <a:pPr>
                        <a:lnSpc>
                          <a:spcPct val="107000"/>
                        </a:lnSpc>
                        <a:spcBef>
                          <a:spcPts val="1500"/>
                        </a:spcBef>
                        <a:spcAft>
                          <a:spcPts val="1500"/>
                        </a:spcAft>
                      </a:pPr>
                      <a:r>
                        <a:rPr lang="ru-RU" sz="2200" dirty="0">
                          <a:effectLst/>
                          <a:latin typeface="Times New Roman" panose="02020603050405020304" pitchFamily="18" charset="0"/>
                          <a:cs typeface="Times New Roman" panose="02020603050405020304" pitchFamily="18" charset="0"/>
                        </a:rPr>
                        <a:t>Код ОКПД 2</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Bef>
                          <a:spcPts val="1500"/>
                        </a:spcBef>
                        <a:spcAft>
                          <a:spcPts val="1500"/>
                        </a:spcAft>
                      </a:pPr>
                      <a:r>
                        <a:rPr lang="ru-RU" sz="2200" dirty="0">
                          <a:effectLst/>
                          <a:latin typeface="Times New Roman" panose="02020603050405020304" pitchFamily="18" charset="0"/>
                          <a:cs typeface="Times New Roman" panose="02020603050405020304" pitchFamily="18" charset="0"/>
                        </a:rPr>
                        <a:t>Тип оборудования</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172598151"/>
                  </a:ext>
                </a:extLst>
              </a:tr>
              <a:tr h="0">
                <a:tc>
                  <a:txBody>
                    <a:bodyPr/>
                    <a:lstStyle/>
                    <a:p>
                      <a:pPr>
                        <a:lnSpc>
                          <a:spcPct val="107000"/>
                        </a:lnSpc>
                        <a:spcBef>
                          <a:spcPts val="1500"/>
                        </a:spcBef>
                        <a:spcAft>
                          <a:spcPts val="1500"/>
                        </a:spcAft>
                      </a:pPr>
                      <a:r>
                        <a:rPr lang="ru-RU" sz="2200" dirty="0">
                          <a:effectLst/>
                          <a:latin typeface="Times New Roman" panose="02020603050405020304" pitchFamily="18" charset="0"/>
                          <a:cs typeface="Times New Roman" panose="02020603050405020304" pitchFamily="18" charset="0"/>
                        </a:rPr>
                        <a:t>26.20.11</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Bef>
                          <a:spcPts val="1500"/>
                        </a:spcBef>
                        <a:spcAft>
                          <a:spcPts val="1500"/>
                        </a:spcAft>
                      </a:pPr>
                      <a:r>
                        <a:rPr lang="ru-RU" sz="2200" dirty="0">
                          <a:effectLst/>
                          <a:latin typeface="Times New Roman" panose="02020603050405020304" pitchFamily="18" charset="0"/>
                          <a:cs typeface="Times New Roman" panose="02020603050405020304" pitchFamily="18" charset="0"/>
                        </a:rPr>
                        <a:t>Компьютеры с весом до 10 кг: ноутбуки, планшеты, мобильные телефоны с компьютерными функциями, электронные записные книжки</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3863997976"/>
                  </a:ext>
                </a:extLst>
              </a:tr>
              <a:tr h="0">
                <a:tc>
                  <a:txBody>
                    <a:bodyPr/>
                    <a:lstStyle/>
                    <a:p>
                      <a:pPr>
                        <a:lnSpc>
                          <a:spcPct val="107000"/>
                        </a:lnSpc>
                        <a:spcBef>
                          <a:spcPts val="1500"/>
                        </a:spcBef>
                        <a:spcAft>
                          <a:spcPts val="1500"/>
                        </a:spcAft>
                      </a:pPr>
                      <a:r>
                        <a:rPr lang="ru-RU" sz="2200" dirty="0">
                          <a:effectLst/>
                          <a:latin typeface="Times New Roman" panose="02020603050405020304" pitchFamily="18" charset="0"/>
                          <a:cs typeface="Times New Roman" panose="02020603050405020304" pitchFamily="18" charset="0"/>
                        </a:rPr>
                        <a:t>26.20.13</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Bef>
                          <a:spcPts val="1500"/>
                        </a:spcBef>
                        <a:spcAft>
                          <a:spcPts val="1500"/>
                        </a:spcAft>
                      </a:pPr>
                      <a:r>
                        <a:rPr lang="ru-RU" sz="2200" dirty="0">
                          <a:effectLst/>
                          <a:latin typeface="Times New Roman" panose="02020603050405020304" pitchFamily="18" charset="0"/>
                          <a:cs typeface="Times New Roman" panose="02020603050405020304" pitchFamily="18" charset="0"/>
                        </a:rPr>
                        <a:t>ЭВМ, содержащие в корпусе: центральный процессор, устройство для ввода информации, устройство для вывода информации</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962036463"/>
                  </a:ext>
                </a:extLst>
              </a:tr>
            </a:tbl>
          </a:graphicData>
        </a:graphic>
      </p:graphicFrame>
      <p:graphicFrame>
        <p:nvGraphicFramePr>
          <p:cNvPr id="11" name="Таблица 10">
            <a:extLst>
              <a:ext uri="{FF2B5EF4-FFF2-40B4-BE49-F238E27FC236}">
                <a16:creationId xmlns:a16="http://schemas.microsoft.com/office/drawing/2014/main" id="{69CF5717-0187-4791-99AD-7DD2B216A28B}"/>
              </a:ext>
            </a:extLst>
          </p:cNvPr>
          <p:cNvGraphicFramePr>
            <a:graphicFrameLocks noGrp="1"/>
          </p:cNvGraphicFramePr>
          <p:nvPr>
            <p:extLst>
              <p:ext uri="{D42A27DB-BD31-4B8C-83A1-F6EECF244321}">
                <p14:modId xmlns:p14="http://schemas.microsoft.com/office/powerpoint/2010/main" val="3182229473"/>
              </p:ext>
            </p:extLst>
          </p:nvPr>
        </p:nvGraphicFramePr>
        <p:xfrm>
          <a:off x="5666606" y="3689142"/>
          <a:ext cx="6205636" cy="2286630"/>
        </p:xfrm>
        <a:graphic>
          <a:graphicData uri="http://schemas.openxmlformats.org/drawingml/2006/table">
            <a:tbl>
              <a:tblPr firstRow="1" firstCol="1" bandRow="1">
                <a:tableStyleId>{5C22544A-7EE6-4342-B048-85BDC9FD1C3A}</a:tableStyleId>
              </a:tblPr>
              <a:tblGrid>
                <a:gridCol w="1077466">
                  <a:extLst>
                    <a:ext uri="{9D8B030D-6E8A-4147-A177-3AD203B41FA5}">
                      <a16:colId xmlns:a16="http://schemas.microsoft.com/office/drawing/2014/main" val="3121050168"/>
                    </a:ext>
                  </a:extLst>
                </a:gridCol>
                <a:gridCol w="5128170">
                  <a:extLst>
                    <a:ext uri="{9D8B030D-6E8A-4147-A177-3AD203B41FA5}">
                      <a16:colId xmlns:a16="http://schemas.microsoft.com/office/drawing/2014/main" val="762699555"/>
                    </a:ext>
                  </a:extLst>
                </a:gridCol>
              </a:tblGrid>
              <a:tr h="643137">
                <a:tc>
                  <a:txBody>
                    <a:bodyPr/>
                    <a:lstStyle/>
                    <a:p>
                      <a:pPr>
                        <a:lnSpc>
                          <a:spcPct val="107000"/>
                        </a:lnSpc>
                        <a:spcBef>
                          <a:spcPts val="1500"/>
                        </a:spcBef>
                        <a:spcAft>
                          <a:spcPts val="1500"/>
                        </a:spcAft>
                      </a:pPr>
                      <a:r>
                        <a:rPr lang="ru-RU" sz="2200" dirty="0">
                          <a:effectLst/>
                          <a:latin typeface="Times New Roman" panose="02020603050405020304" pitchFamily="18" charset="0"/>
                          <a:cs typeface="Times New Roman" panose="02020603050405020304" pitchFamily="18" charset="0"/>
                        </a:rPr>
                        <a:t>26.20.14</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Bef>
                          <a:spcPts val="1500"/>
                        </a:spcBef>
                        <a:spcAft>
                          <a:spcPts val="1500"/>
                        </a:spcAft>
                      </a:pPr>
                      <a:r>
                        <a:rPr lang="ru-RU" sz="2200" b="0" kern="1200" dirty="0">
                          <a:solidFill>
                            <a:schemeClr val="dk1"/>
                          </a:solidFill>
                          <a:effectLst/>
                          <a:latin typeface="Times New Roman" panose="02020603050405020304" pitchFamily="18" charset="0"/>
                          <a:ea typeface="+mn-ea"/>
                          <a:cs typeface="Times New Roman" panose="02020603050405020304" pitchFamily="18" charset="0"/>
                        </a:rPr>
                        <a:t>ЭВМ-системы для обработки информации</a:t>
                      </a:r>
                    </a:p>
                  </a:txBody>
                  <a:tcPr marL="9525" marR="9525" marT="9525" marB="9525" anchor="ctr">
                    <a:solidFill>
                      <a:schemeClr val="bg1">
                        <a:lumMod val="95000"/>
                      </a:schemeClr>
                    </a:solidFill>
                  </a:tcPr>
                </a:tc>
                <a:extLst>
                  <a:ext uri="{0D108BD9-81ED-4DB2-BD59-A6C34878D82A}">
                    <a16:rowId xmlns:a16="http://schemas.microsoft.com/office/drawing/2014/main" val="3557341991"/>
                  </a:ext>
                </a:extLst>
              </a:tr>
              <a:tr h="1265668">
                <a:tc>
                  <a:txBody>
                    <a:bodyPr/>
                    <a:lstStyle/>
                    <a:p>
                      <a:pPr>
                        <a:lnSpc>
                          <a:spcPct val="107000"/>
                        </a:lnSpc>
                        <a:spcBef>
                          <a:spcPts val="1500"/>
                        </a:spcBef>
                        <a:spcAft>
                          <a:spcPts val="1500"/>
                        </a:spcAft>
                      </a:pPr>
                      <a:r>
                        <a:rPr lang="ru-RU" sz="2200" dirty="0">
                          <a:effectLst/>
                          <a:latin typeface="Times New Roman" panose="02020603050405020304" pitchFamily="18" charset="0"/>
                          <a:cs typeface="Times New Roman" panose="02020603050405020304" pitchFamily="18" charset="0"/>
                        </a:rPr>
                        <a:t>26.20.15</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Bef>
                          <a:spcPts val="1500"/>
                        </a:spcBef>
                        <a:spcAft>
                          <a:spcPts val="1500"/>
                        </a:spcAft>
                      </a:pPr>
                      <a:r>
                        <a:rPr lang="ru-RU" sz="2200" b="0" kern="1200" dirty="0">
                          <a:solidFill>
                            <a:schemeClr val="dk1"/>
                          </a:solidFill>
                          <a:effectLst/>
                          <a:latin typeface="Times New Roman" panose="02020603050405020304" pitchFamily="18" charset="0"/>
                          <a:ea typeface="+mn-ea"/>
                          <a:cs typeface="Times New Roman" panose="02020603050405020304" pitchFamily="18" charset="0"/>
                        </a:rPr>
                        <a:t>ЭВМ, содержащие в корпусе 1 или 2 устройства для: хранения данных, ввода информации в ЭВМ, вывода данных</a:t>
                      </a:r>
                    </a:p>
                  </a:txBody>
                  <a:tcPr marL="9525" marR="9525" marT="9525" marB="9525" anchor="ctr">
                    <a:solidFill>
                      <a:schemeClr val="bg1">
                        <a:lumMod val="95000"/>
                      </a:schemeClr>
                    </a:solidFill>
                  </a:tcPr>
                </a:tc>
                <a:extLst>
                  <a:ext uri="{0D108BD9-81ED-4DB2-BD59-A6C34878D82A}">
                    <a16:rowId xmlns:a16="http://schemas.microsoft.com/office/drawing/2014/main" val="2848016004"/>
                  </a:ext>
                </a:extLst>
              </a:tr>
              <a:tr h="230197">
                <a:tc>
                  <a:txBody>
                    <a:bodyPr/>
                    <a:lstStyle/>
                    <a:p>
                      <a:pPr>
                        <a:lnSpc>
                          <a:spcPct val="107000"/>
                        </a:lnSpc>
                        <a:spcBef>
                          <a:spcPts val="1500"/>
                        </a:spcBef>
                        <a:spcAft>
                          <a:spcPts val="1500"/>
                        </a:spcAft>
                      </a:pPr>
                      <a:r>
                        <a:rPr lang="ru-RU" sz="2200" dirty="0">
                          <a:effectLst/>
                          <a:latin typeface="Times New Roman" panose="02020603050405020304" pitchFamily="18" charset="0"/>
                          <a:cs typeface="Times New Roman" panose="02020603050405020304" pitchFamily="18" charset="0"/>
                        </a:rPr>
                        <a:t>26.20.2</a:t>
                      </a:r>
                      <a:endParaRPr lang="ru-RU"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tc>
                <a:tc>
                  <a:txBody>
                    <a:bodyPr/>
                    <a:lstStyle/>
                    <a:p>
                      <a:pPr>
                        <a:lnSpc>
                          <a:spcPct val="107000"/>
                        </a:lnSpc>
                        <a:spcBef>
                          <a:spcPts val="1500"/>
                        </a:spcBef>
                        <a:spcAft>
                          <a:spcPts val="1500"/>
                        </a:spcAft>
                      </a:pPr>
                      <a:r>
                        <a:rPr lang="ru-RU" sz="2200" b="0" kern="1200" dirty="0">
                          <a:solidFill>
                            <a:schemeClr val="dk1"/>
                          </a:solidFill>
                          <a:effectLst/>
                          <a:latin typeface="Times New Roman" panose="02020603050405020304" pitchFamily="18" charset="0"/>
                          <a:ea typeface="+mn-ea"/>
                          <a:cs typeface="Times New Roman" panose="02020603050405020304" pitchFamily="18" charset="0"/>
                        </a:rPr>
                        <a:t>ЗУ и прочие устройства хранения данных</a:t>
                      </a:r>
                    </a:p>
                  </a:txBody>
                  <a:tcPr marL="9525" marR="9525" marT="9525" marB="9525" anchor="ctr">
                    <a:solidFill>
                      <a:schemeClr val="bg1">
                        <a:lumMod val="95000"/>
                      </a:schemeClr>
                    </a:solidFill>
                  </a:tcPr>
                </a:tc>
                <a:extLst>
                  <a:ext uri="{0D108BD9-81ED-4DB2-BD59-A6C34878D82A}">
                    <a16:rowId xmlns:a16="http://schemas.microsoft.com/office/drawing/2014/main" val="3336209711"/>
                  </a:ext>
                </a:extLst>
              </a:tr>
            </a:tbl>
          </a:graphicData>
        </a:graphic>
      </p:graphicFrame>
    </p:spTree>
    <p:extLst>
      <p:ext uri="{BB962C8B-B14F-4D97-AF65-F5344CB8AC3E}">
        <p14:creationId xmlns:p14="http://schemas.microsoft.com/office/powerpoint/2010/main" val="2437971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74673C98-4225-424B-8B76-5ED123B04F9A}"/>
              </a:ext>
            </a:extLst>
          </p:cNvPr>
          <p:cNvSpPr>
            <a:spLocks noGrp="1"/>
          </p:cNvSpPr>
          <p:nvPr>
            <p:ph type="title"/>
          </p:nvPr>
        </p:nvSpPr>
        <p:spPr>
          <a:xfrm>
            <a:off x="5663952" y="312579"/>
            <a:ext cx="6264696" cy="1892285"/>
          </a:xfrm>
        </p:spPr>
        <p:txBody>
          <a:bodyPr/>
          <a:lstStyle/>
          <a:p>
            <a:pPr algn="l">
              <a:lnSpc>
                <a:spcPct val="100000"/>
              </a:lnSpc>
            </a:pPr>
            <a:r>
              <a:rPr lang="ru-RU" sz="2000" b="1" dirty="0">
                <a:solidFill>
                  <a:schemeClr val="tx1">
                    <a:lumMod val="75000"/>
                    <a:lumOff val="25000"/>
                  </a:schemeClr>
                </a:solidFill>
                <a:latin typeface="Times New Roman" panose="02020603050405020304" pitchFamily="18" charset="0"/>
                <a:cs typeface="Times New Roman" panose="02020603050405020304" pitchFamily="18" charset="0"/>
              </a:rPr>
              <a:t>- условия допуска товаров, происходящих из иностранного государства или группы иностранных государств, допускаемых на территорию Российской Федерации для целей осуществления закупок товаров для</a:t>
            </a:r>
            <a:r>
              <a:rPr lang="ru-RU" sz="20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ru-RU" sz="2000" b="1" dirty="0">
                <a:solidFill>
                  <a:schemeClr val="tx1">
                    <a:lumMod val="75000"/>
                    <a:lumOff val="25000"/>
                  </a:schemeClr>
                </a:solidFill>
                <a:latin typeface="Times New Roman" panose="02020603050405020304" pitchFamily="18" charset="0"/>
                <a:cs typeface="Times New Roman" panose="02020603050405020304" pitchFamily="18" charset="0"/>
              </a:rPr>
              <a:t>обеспечения государственных и муниципальных нужд</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
        <p:nvSpPr>
          <p:cNvPr id="11" name="Рисунок 10">
            <a:extLst>
              <a:ext uri="{FF2B5EF4-FFF2-40B4-BE49-F238E27FC236}">
                <a16:creationId xmlns:a16="http://schemas.microsoft.com/office/drawing/2014/main" id="{54C50D2B-0F40-4852-A64F-B066B61A13E8}"/>
              </a:ext>
            </a:extLst>
          </p:cNvPr>
          <p:cNvSpPr>
            <a:spLocks noGrp="1"/>
          </p:cNvSpPr>
          <p:nvPr>
            <p:ph type="pic" sz="quarter" idx="10"/>
          </p:nvPr>
        </p:nvSpPr>
        <p:spPr/>
      </p:sp>
      <p:pic>
        <p:nvPicPr>
          <p:cNvPr id="12" name="Рисунок 11">
            <a:extLst>
              <a:ext uri="{FF2B5EF4-FFF2-40B4-BE49-F238E27FC236}">
                <a16:creationId xmlns:a16="http://schemas.microsoft.com/office/drawing/2014/main" id="{1B3F6D91-5B5A-4014-A6A2-6626723E2C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465" y="-171400"/>
            <a:ext cx="9225433" cy="7200800"/>
          </a:xfrm>
          <a:prstGeom prst="rect">
            <a:avLst/>
          </a:prstGeom>
        </p:spPr>
      </p:pic>
      <p:sp>
        <p:nvSpPr>
          <p:cNvPr id="14" name="TextBox 13">
            <a:extLst>
              <a:ext uri="{FF2B5EF4-FFF2-40B4-BE49-F238E27FC236}">
                <a16:creationId xmlns:a16="http://schemas.microsoft.com/office/drawing/2014/main" id="{574769F2-DF5F-4641-8578-035394D9B424}"/>
              </a:ext>
            </a:extLst>
          </p:cNvPr>
          <p:cNvSpPr txBox="1"/>
          <p:nvPr/>
        </p:nvSpPr>
        <p:spPr>
          <a:xfrm>
            <a:off x="0" y="620688"/>
            <a:ext cx="4655840" cy="4832092"/>
          </a:xfrm>
          <a:prstGeom prst="rect">
            <a:avLst/>
          </a:prstGeom>
          <a:noFill/>
        </p:spPr>
        <p:txBody>
          <a:bodyPr wrap="square" rtlCol="0">
            <a:spAutoFit/>
          </a:bodyPr>
          <a:lstStyle/>
          <a:p>
            <a:r>
              <a:rPr lang="ru-RU" sz="4400" b="1" dirty="0">
                <a:solidFill>
                  <a:srgbClr val="FFFFFF"/>
                </a:solidFill>
                <a:latin typeface="Times New Roman" panose="02020603050405020304" pitchFamily="18" charset="0"/>
                <a:cs typeface="Times New Roman" panose="02020603050405020304" pitchFamily="18" charset="0"/>
              </a:rPr>
              <a:t>Статья 14. Закона 44 ФЗ Применение национального режима при осуществлении закупок</a:t>
            </a:r>
            <a:endParaRPr lang="ru-RU" sz="4400" dirty="0">
              <a:solidFill>
                <a:srgbClr val="FFFFFF"/>
              </a:solidFill>
              <a:latin typeface="Times New Roman" panose="02020603050405020304" pitchFamily="18" charset="0"/>
              <a:cs typeface="Times New Roman" panose="02020603050405020304" pitchFamily="18" charset="0"/>
            </a:endParaRPr>
          </a:p>
        </p:txBody>
      </p:sp>
      <p:sp>
        <p:nvSpPr>
          <p:cNvPr id="15" name="Заголовок 2">
            <a:extLst>
              <a:ext uri="{FF2B5EF4-FFF2-40B4-BE49-F238E27FC236}">
                <a16:creationId xmlns:a16="http://schemas.microsoft.com/office/drawing/2014/main" id="{AA5EE32D-B0B9-4E3E-92FF-E0DB29C9345B}"/>
              </a:ext>
            </a:extLst>
          </p:cNvPr>
          <p:cNvSpPr txBox="1">
            <a:spLocks/>
          </p:cNvSpPr>
          <p:nvPr/>
        </p:nvSpPr>
        <p:spPr>
          <a:xfrm>
            <a:off x="5807968" y="2846277"/>
            <a:ext cx="6127888" cy="1165446"/>
          </a:xfrm>
          <a:prstGeom prst="rect">
            <a:avLst/>
          </a:prstGeom>
        </p:spPr>
        <p:txBody>
          <a:bodyPr/>
          <a:lstStyle>
            <a:lvl1pPr algn="r" defTabSz="914400" rtl="0" eaLnBrk="1" latinLnBrk="0" hangingPunct="1">
              <a:lnSpc>
                <a:spcPct val="90000"/>
              </a:lnSpc>
              <a:spcBef>
                <a:spcPct val="0"/>
              </a:spcBef>
              <a:buNone/>
              <a:defRPr sz="4000" b="0" i="0" kern="1200">
                <a:solidFill>
                  <a:srgbClr val="000000"/>
                </a:solidFill>
                <a:latin typeface="SB Sans Display" panose="020B0503040504020204" pitchFamily="34" charset="0"/>
                <a:ea typeface="+mj-ea"/>
                <a:cs typeface="SB Sans Display" panose="020B0503040504020204" pitchFamily="34" charset="0"/>
              </a:defRPr>
            </a:lvl1pPr>
          </a:lstStyle>
          <a:p>
            <a:pPr algn="l">
              <a:lnSpc>
                <a:spcPct val="100000"/>
              </a:lnSpc>
            </a:pPr>
            <a:r>
              <a:rPr lang="ru-RU" sz="2000" b="1" dirty="0">
                <a:solidFill>
                  <a:schemeClr val="tx1">
                    <a:lumMod val="75000"/>
                    <a:lumOff val="25000"/>
                  </a:schemeClr>
                </a:solidFill>
                <a:latin typeface="Times New Roman" panose="02020603050405020304" pitchFamily="18" charset="0"/>
                <a:cs typeface="Times New Roman" panose="02020603050405020304" pitchFamily="18" charset="0"/>
              </a:rPr>
              <a:t>- ограничение допуска товаров, происходящих из иностранных государств или группы иностранных государств</a:t>
            </a:r>
          </a:p>
          <a:p>
            <a:pPr algn="l"/>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
        <p:nvSpPr>
          <p:cNvPr id="16" name="Заголовок 2">
            <a:extLst>
              <a:ext uri="{FF2B5EF4-FFF2-40B4-BE49-F238E27FC236}">
                <a16:creationId xmlns:a16="http://schemas.microsoft.com/office/drawing/2014/main" id="{B1B52860-F6B2-4409-8CE2-924915D97DF1}"/>
              </a:ext>
            </a:extLst>
          </p:cNvPr>
          <p:cNvSpPr txBox="1">
            <a:spLocks/>
          </p:cNvSpPr>
          <p:nvPr/>
        </p:nvSpPr>
        <p:spPr>
          <a:xfrm>
            <a:off x="5694232" y="4653136"/>
            <a:ext cx="6264696" cy="1165446"/>
          </a:xfrm>
          <a:prstGeom prst="rect">
            <a:avLst/>
          </a:prstGeom>
        </p:spPr>
        <p:txBody>
          <a:bodyPr/>
          <a:lstStyle>
            <a:lvl1pPr algn="r" defTabSz="914400" rtl="0" eaLnBrk="1" latinLnBrk="0" hangingPunct="1">
              <a:lnSpc>
                <a:spcPct val="90000"/>
              </a:lnSpc>
              <a:spcBef>
                <a:spcPct val="0"/>
              </a:spcBef>
              <a:buNone/>
              <a:defRPr sz="4000" b="0" i="0" kern="1200">
                <a:solidFill>
                  <a:srgbClr val="000000"/>
                </a:solidFill>
                <a:latin typeface="SB Sans Display" panose="020B0503040504020204" pitchFamily="34" charset="0"/>
                <a:ea typeface="+mj-ea"/>
                <a:cs typeface="SB Sans Display" panose="020B0503040504020204" pitchFamily="34" charset="0"/>
              </a:defRPr>
            </a:lvl1pPr>
          </a:lstStyle>
          <a:p>
            <a:pPr algn="l">
              <a:lnSpc>
                <a:spcPct val="100000"/>
              </a:lnSpc>
            </a:pPr>
            <a:r>
              <a:rPr lang="ru-RU" sz="2000" b="1" dirty="0">
                <a:solidFill>
                  <a:schemeClr val="tx1">
                    <a:lumMod val="75000"/>
                    <a:lumOff val="25000"/>
                  </a:schemeClr>
                </a:solidFill>
                <a:latin typeface="Times New Roman" panose="02020603050405020304" pitchFamily="18" charset="0"/>
                <a:cs typeface="Times New Roman" panose="02020603050405020304" pitchFamily="18" charset="0"/>
              </a:rPr>
              <a:t>- запрет на допуск товаров, происходящих из иностранных государств, для целей осуществления закупок для государственных и муниципальных нужд</a:t>
            </a:r>
          </a:p>
          <a:p>
            <a:pPr algn="l"/>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3601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5740A4E-0C46-4DE2-85B3-280E202CDFC9}"/>
              </a:ext>
            </a:extLst>
          </p:cNvPr>
          <p:cNvSpPr/>
          <p:nvPr/>
        </p:nvSpPr>
        <p:spPr>
          <a:xfrm>
            <a:off x="598712" y="188640"/>
            <a:ext cx="11593288" cy="1384995"/>
          </a:xfrm>
          <a:prstGeom prst="rect">
            <a:avLst/>
          </a:prstGeom>
        </p:spPr>
        <p:txBody>
          <a:bodyPr wrap="square">
            <a:spAutoFit/>
          </a:bodyPr>
          <a:lstStyle/>
          <a:p>
            <a:r>
              <a:rPr lang="ru-RU" sz="2800" b="1" dirty="0">
                <a:latin typeface="Times New Roman" panose="02020603050405020304" pitchFamily="18" charset="0"/>
                <a:ea typeface="Times New Roman" panose="02020603050405020304" pitchFamily="18" charset="0"/>
              </a:rPr>
              <a:t>Механизм «второй лишний» по Постановлению 878 </a:t>
            </a:r>
            <a:r>
              <a:rPr lang="ru-RU" sz="2800" b="1" dirty="0">
                <a:latin typeface="Times New Roman" panose="02020603050405020304" pitchFamily="18" charset="0"/>
              </a:rPr>
              <a:t>Объект закупки: планшетный компьютер  (п. 5 Перечня) и принтер (п.10 Перечня) </a:t>
            </a:r>
          </a:p>
          <a:p>
            <a:pPr algn="ctr"/>
            <a:r>
              <a:rPr lang="ru-RU" sz="2800" dirty="0">
                <a:latin typeface="Times New Roman" panose="02020603050405020304" pitchFamily="18" charset="0"/>
                <a:ea typeface="Times New Roman" panose="02020603050405020304" pitchFamily="18" charset="0"/>
              </a:rPr>
              <a:t> </a:t>
            </a:r>
            <a:endParaRPr lang="ru-RU" sz="2800" dirty="0">
              <a:effectLst/>
              <a:latin typeface="Times New Roman" panose="02020603050405020304" pitchFamily="18" charset="0"/>
              <a:ea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789D0C6C-FC68-45A6-BF1A-3705DB911B60}"/>
              </a:ext>
            </a:extLst>
          </p:cNvPr>
          <p:cNvGraphicFramePr>
            <a:graphicFrameLocks noGrp="1"/>
          </p:cNvGraphicFramePr>
          <p:nvPr>
            <p:extLst>
              <p:ext uri="{D42A27DB-BD31-4B8C-83A1-F6EECF244321}">
                <p14:modId xmlns:p14="http://schemas.microsoft.com/office/powerpoint/2010/main" val="4188830961"/>
              </p:ext>
            </p:extLst>
          </p:nvPr>
        </p:nvGraphicFramePr>
        <p:xfrm>
          <a:off x="504056" y="1340768"/>
          <a:ext cx="11089232" cy="5316899"/>
        </p:xfrm>
        <a:graphic>
          <a:graphicData uri="http://schemas.openxmlformats.org/drawingml/2006/table">
            <a:tbl>
              <a:tblPr firstRow="1" firstCol="1" bandRow="1">
                <a:tableStyleId>{5C22544A-7EE6-4342-B048-85BDC9FD1C3A}</a:tableStyleId>
              </a:tblPr>
              <a:tblGrid>
                <a:gridCol w="3696157">
                  <a:extLst>
                    <a:ext uri="{9D8B030D-6E8A-4147-A177-3AD203B41FA5}">
                      <a16:colId xmlns:a16="http://schemas.microsoft.com/office/drawing/2014/main" val="1473974432"/>
                    </a:ext>
                  </a:extLst>
                </a:gridCol>
                <a:gridCol w="3696157">
                  <a:extLst>
                    <a:ext uri="{9D8B030D-6E8A-4147-A177-3AD203B41FA5}">
                      <a16:colId xmlns:a16="http://schemas.microsoft.com/office/drawing/2014/main" val="1108336430"/>
                    </a:ext>
                  </a:extLst>
                </a:gridCol>
                <a:gridCol w="3696918">
                  <a:extLst>
                    <a:ext uri="{9D8B030D-6E8A-4147-A177-3AD203B41FA5}">
                      <a16:colId xmlns:a16="http://schemas.microsoft.com/office/drawing/2014/main" val="332765375"/>
                    </a:ext>
                  </a:extLst>
                </a:gridCol>
              </a:tblGrid>
              <a:tr h="562019">
                <a:tc>
                  <a:txBody>
                    <a:bodyPr/>
                    <a:lstStyle/>
                    <a:p>
                      <a:pPr algn="ctr"/>
                      <a:r>
                        <a:rPr lang="ru-RU" sz="2800" dirty="0">
                          <a:effectLst/>
                          <a:latin typeface="Times New Roman" panose="02020603050405020304" pitchFamily="18" charset="0"/>
                          <a:cs typeface="Times New Roman" panose="02020603050405020304" pitchFamily="18" charset="0"/>
                        </a:rPr>
                        <a:t>ЗАЯВКА 1</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2</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3</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2453025">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1. ПК - Россия (указана информация о номере реестровой записи из единого реестра радиоэлектронной продукции и сведения о первом уровне) </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2. Принтер - Россия (указана информация о номере реестровой записи из единого реестра радиоэлектронной продукции)</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1.ПК - Россия (НЕ указаны информация о номере реестровой записи из единого реестра радиоэлектронной продукции и сведения о первом уровне) </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2. Принтер – Россия (указана информация о номере реестровой записи из единого реестра радиоэлектронной продукции)</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1. ПК – Россия (указана информация о номере реестровой записи из единого реестра радиоэлектронной продукции и сведения о первом уровне) </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2. Принтер – Казахстан (НЕ указана информация о номере реестровой записи из евразийского реестра промышленных товаров)</a:t>
                      </a:r>
                    </a:p>
                  </a:txBody>
                  <a:tcPr marL="68580" marR="68580" marT="0" marB="0">
                    <a:solidFill>
                      <a:schemeClr val="bg1">
                        <a:lumMod val="85000"/>
                      </a:schemeClr>
                    </a:solidFill>
                  </a:tcPr>
                </a:tc>
                <a:extLst>
                  <a:ext uri="{0D108BD9-81ED-4DB2-BD59-A6C34878D82A}">
                    <a16:rowId xmlns:a16="http://schemas.microsoft.com/office/drawing/2014/main" val="1111553527"/>
                  </a:ext>
                </a:extLst>
              </a:tr>
            </a:tbl>
          </a:graphicData>
        </a:graphic>
      </p:graphicFrame>
    </p:spTree>
    <p:extLst>
      <p:ext uri="{BB962C8B-B14F-4D97-AF65-F5344CB8AC3E}">
        <p14:creationId xmlns:p14="http://schemas.microsoft.com/office/powerpoint/2010/main" val="3765967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5740A4E-0C46-4DE2-85B3-280E202CDFC9}"/>
              </a:ext>
            </a:extLst>
          </p:cNvPr>
          <p:cNvSpPr/>
          <p:nvPr/>
        </p:nvSpPr>
        <p:spPr>
          <a:xfrm>
            <a:off x="598712" y="188640"/>
            <a:ext cx="10609856" cy="1292662"/>
          </a:xfrm>
          <a:prstGeom prst="rect">
            <a:avLst/>
          </a:prstGeom>
        </p:spPr>
        <p:txBody>
          <a:bodyPr wrap="square">
            <a:spAutoFit/>
          </a:bodyPr>
          <a:lstStyle/>
          <a:p>
            <a:r>
              <a:rPr lang="ru-RU" sz="2500" b="1" dirty="0">
                <a:latin typeface="Times New Roman" panose="02020603050405020304" pitchFamily="18" charset="0"/>
                <a:ea typeface="Times New Roman" panose="02020603050405020304" pitchFamily="18" charset="0"/>
              </a:rPr>
              <a:t>Механизм «второй лишний» по Постановлению 878 </a:t>
            </a:r>
            <a:r>
              <a:rPr lang="ru-RU" sz="2500" b="1" dirty="0">
                <a:latin typeface="Times New Roman" panose="02020603050405020304" pitchFamily="18" charset="0"/>
              </a:rPr>
              <a:t>Объект закупки: планшетный компьютер  (п. 5 Перечня) и принтер (п.10 Перечня) </a:t>
            </a:r>
          </a:p>
          <a:p>
            <a:pPr algn="ctr"/>
            <a:r>
              <a:rPr lang="ru-RU" sz="2800" dirty="0">
                <a:latin typeface="Times New Roman" panose="02020603050405020304" pitchFamily="18" charset="0"/>
                <a:ea typeface="Times New Roman" panose="02020603050405020304" pitchFamily="18" charset="0"/>
              </a:rPr>
              <a:t> </a:t>
            </a:r>
            <a:endParaRPr lang="ru-RU" sz="2800" dirty="0">
              <a:effectLst/>
              <a:latin typeface="Times New Roman" panose="02020603050405020304" pitchFamily="18" charset="0"/>
              <a:ea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789D0C6C-FC68-45A6-BF1A-3705DB911B60}"/>
              </a:ext>
            </a:extLst>
          </p:cNvPr>
          <p:cNvGraphicFramePr>
            <a:graphicFrameLocks noGrp="1"/>
          </p:cNvGraphicFramePr>
          <p:nvPr>
            <p:extLst>
              <p:ext uri="{D42A27DB-BD31-4B8C-83A1-F6EECF244321}">
                <p14:modId xmlns:p14="http://schemas.microsoft.com/office/powerpoint/2010/main" val="3520607793"/>
              </p:ext>
            </p:extLst>
          </p:nvPr>
        </p:nvGraphicFramePr>
        <p:xfrm>
          <a:off x="504056" y="1124745"/>
          <a:ext cx="11089232" cy="4248471"/>
        </p:xfrm>
        <a:graphic>
          <a:graphicData uri="http://schemas.openxmlformats.org/drawingml/2006/table">
            <a:tbl>
              <a:tblPr firstRow="1" firstCol="1" bandRow="1">
                <a:tableStyleId>{5C22544A-7EE6-4342-B048-85BDC9FD1C3A}</a:tableStyleId>
              </a:tblPr>
              <a:tblGrid>
                <a:gridCol w="3696157">
                  <a:extLst>
                    <a:ext uri="{9D8B030D-6E8A-4147-A177-3AD203B41FA5}">
                      <a16:colId xmlns:a16="http://schemas.microsoft.com/office/drawing/2014/main" val="1473974432"/>
                    </a:ext>
                  </a:extLst>
                </a:gridCol>
                <a:gridCol w="3696157">
                  <a:extLst>
                    <a:ext uri="{9D8B030D-6E8A-4147-A177-3AD203B41FA5}">
                      <a16:colId xmlns:a16="http://schemas.microsoft.com/office/drawing/2014/main" val="1108336430"/>
                    </a:ext>
                  </a:extLst>
                </a:gridCol>
                <a:gridCol w="3696918">
                  <a:extLst>
                    <a:ext uri="{9D8B030D-6E8A-4147-A177-3AD203B41FA5}">
                      <a16:colId xmlns:a16="http://schemas.microsoft.com/office/drawing/2014/main" val="332765375"/>
                    </a:ext>
                  </a:extLst>
                </a:gridCol>
              </a:tblGrid>
              <a:tr h="449081">
                <a:tc>
                  <a:txBody>
                    <a:bodyPr/>
                    <a:lstStyle/>
                    <a:p>
                      <a:pPr algn="ctr"/>
                      <a:r>
                        <a:rPr lang="ru-RU" sz="2400" dirty="0">
                          <a:effectLst/>
                          <a:latin typeface="Times New Roman" panose="02020603050405020304" pitchFamily="18" charset="0"/>
                          <a:cs typeface="Times New Roman" panose="02020603050405020304" pitchFamily="18" charset="0"/>
                        </a:rPr>
                        <a:t>ЗАЯВКА 1</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400" dirty="0">
                          <a:effectLst/>
                          <a:latin typeface="Times New Roman" panose="02020603050405020304" pitchFamily="18" charset="0"/>
                          <a:cs typeface="Times New Roman" panose="02020603050405020304" pitchFamily="18" charset="0"/>
                        </a:rPr>
                        <a:t>ЗАЯВКА 2</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400" dirty="0">
                          <a:effectLst/>
                          <a:latin typeface="Times New Roman" panose="02020603050405020304" pitchFamily="18" charset="0"/>
                          <a:cs typeface="Times New Roman" panose="02020603050405020304" pitchFamily="18" charset="0"/>
                        </a:rPr>
                        <a:t>ЗАЯВКА 3</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3799390">
                <a:tc>
                  <a:txBody>
                    <a:bodyPr/>
                    <a:lstStyle/>
                    <a:p>
                      <a:pPr algn="ctr"/>
                      <a:r>
                        <a:rPr lang="ru-RU" sz="2000" b="0" kern="1200" dirty="0">
                          <a:solidFill>
                            <a:schemeClr val="tx1"/>
                          </a:solidFill>
                          <a:effectLst/>
                          <a:latin typeface="Times New Roman" panose="02020603050405020304" pitchFamily="18" charset="0"/>
                          <a:ea typeface="+mn-ea"/>
                          <a:cs typeface="Times New Roman" panose="02020603050405020304" pitchFamily="18" charset="0"/>
                        </a:rPr>
                        <a:t>1. ПК - Россия (указана информация о номере реестровой записи из единого реестра радиоэлектронной продукции и сведения о первом уровне) </a:t>
                      </a:r>
                    </a:p>
                    <a:p>
                      <a:pPr algn="ctr"/>
                      <a:r>
                        <a:rPr lang="ru-RU" sz="2000" b="0" kern="1200" dirty="0">
                          <a:solidFill>
                            <a:schemeClr val="tx1"/>
                          </a:solidFill>
                          <a:effectLst/>
                          <a:latin typeface="Times New Roman" panose="02020603050405020304" pitchFamily="18" charset="0"/>
                          <a:ea typeface="+mn-ea"/>
                          <a:cs typeface="Times New Roman" panose="02020603050405020304" pitchFamily="18" charset="0"/>
                        </a:rPr>
                        <a:t>2. Принтер - Россия (указана информация о номере реестровой записи из единого реестра радиоэлектронной продукции)</a:t>
                      </a:r>
                    </a:p>
                  </a:txBody>
                  <a:tcPr marL="68580" marR="68580" marT="0" marB="0">
                    <a:solidFill>
                      <a:schemeClr val="bg1">
                        <a:lumMod val="85000"/>
                      </a:schemeClr>
                    </a:solidFill>
                  </a:tcPr>
                </a:tc>
                <a:tc>
                  <a:txBody>
                    <a:bodyPr/>
                    <a:lstStyle/>
                    <a:p>
                      <a:pPr algn="ctr"/>
                      <a:r>
                        <a:rPr lang="ru-RU" sz="2000" b="0" kern="1200" dirty="0">
                          <a:solidFill>
                            <a:schemeClr val="tx1"/>
                          </a:solidFill>
                          <a:effectLst/>
                          <a:latin typeface="Times New Roman" panose="02020603050405020304" pitchFamily="18" charset="0"/>
                          <a:ea typeface="+mn-ea"/>
                          <a:cs typeface="Times New Roman" panose="02020603050405020304" pitchFamily="18" charset="0"/>
                        </a:rPr>
                        <a:t>1.ПК - Россия (НЕ указаны информация о номере реестровой записи из единого реестра радиоэлектронной продукции и сведения о первом уровне) </a:t>
                      </a:r>
                    </a:p>
                    <a:p>
                      <a:pPr algn="ctr"/>
                      <a:r>
                        <a:rPr lang="ru-RU" sz="2000" b="0" kern="1200" dirty="0">
                          <a:solidFill>
                            <a:schemeClr val="tx1"/>
                          </a:solidFill>
                          <a:effectLst/>
                          <a:latin typeface="Times New Roman" panose="02020603050405020304" pitchFamily="18" charset="0"/>
                          <a:ea typeface="+mn-ea"/>
                          <a:cs typeface="Times New Roman" panose="02020603050405020304" pitchFamily="18" charset="0"/>
                        </a:rPr>
                        <a:t>2. Принтер – Россия (указана информация о номере реестровой записи из единого реестра радиоэлектронной продукции)</a:t>
                      </a:r>
                    </a:p>
                  </a:txBody>
                  <a:tcPr marL="68580" marR="68580" marT="0" marB="0">
                    <a:solidFill>
                      <a:schemeClr val="bg1">
                        <a:lumMod val="85000"/>
                      </a:schemeClr>
                    </a:solidFill>
                  </a:tcPr>
                </a:tc>
                <a:tc>
                  <a:txBody>
                    <a:bodyPr/>
                    <a:lstStyle/>
                    <a:p>
                      <a:pPr algn="ctr"/>
                      <a:r>
                        <a:rPr lang="ru-RU" sz="2000" b="0" kern="1200" dirty="0">
                          <a:solidFill>
                            <a:schemeClr val="tx1"/>
                          </a:solidFill>
                          <a:effectLst/>
                          <a:latin typeface="Times New Roman" panose="02020603050405020304" pitchFamily="18" charset="0"/>
                          <a:ea typeface="+mn-ea"/>
                          <a:cs typeface="Times New Roman" panose="02020603050405020304" pitchFamily="18" charset="0"/>
                        </a:rPr>
                        <a:t>1. ПК – Россия (указана информация о номере реестровой записи из единого реестра радиоэлектронной продукции и сведения о первом уровне) </a:t>
                      </a:r>
                    </a:p>
                    <a:p>
                      <a:pPr algn="ctr"/>
                      <a:r>
                        <a:rPr lang="ru-RU" sz="2000" b="0" kern="1200" dirty="0">
                          <a:solidFill>
                            <a:schemeClr val="tx1"/>
                          </a:solidFill>
                          <a:effectLst/>
                          <a:latin typeface="Times New Roman" panose="02020603050405020304" pitchFamily="18" charset="0"/>
                          <a:ea typeface="+mn-ea"/>
                          <a:cs typeface="Times New Roman" panose="02020603050405020304" pitchFamily="18" charset="0"/>
                        </a:rPr>
                        <a:t>2. Принтер – Казахстан (НЕ указана информация о номере реестровой записи из евразийского реестра промышленных товаров)</a:t>
                      </a:r>
                    </a:p>
                  </a:txBody>
                  <a:tcPr marL="68580" marR="68580" marT="0" marB="0">
                    <a:solidFill>
                      <a:schemeClr val="bg1">
                        <a:lumMod val="85000"/>
                      </a:schemeClr>
                    </a:solidFill>
                  </a:tcPr>
                </a:tc>
                <a:extLst>
                  <a:ext uri="{0D108BD9-81ED-4DB2-BD59-A6C34878D82A}">
                    <a16:rowId xmlns:a16="http://schemas.microsoft.com/office/drawing/2014/main" val="1111553527"/>
                  </a:ext>
                </a:extLst>
              </a:tr>
            </a:tbl>
          </a:graphicData>
        </a:graphic>
      </p:graphicFrame>
      <p:sp>
        <p:nvSpPr>
          <p:cNvPr id="2" name="Прямоугольник 1">
            <a:extLst>
              <a:ext uri="{FF2B5EF4-FFF2-40B4-BE49-F238E27FC236}">
                <a16:creationId xmlns:a16="http://schemas.microsoft.com/office/drawing/2014/main" id="{F2C8DBB0-BE9E-4C8F-AAC8-48220C0FA740}"/>
              </a:ext>
            </a:extLst>
          </p:cNvPr>
          <p:cNvSpPr/>
          <p:nvPr/>
        </p:nvSpPr>
        <p:spPr>
          <a:xfrm>
            <a:off x="598712" y="5469031"/>
            <a:ext cx="10825880" cy="1015663"/>
          </a:xfrm>
          <a:prstGeom prst="rect">
            <a:avLst/>
          </a:prstGeom>
        </p:spPr>
        <p:txBody>
          <a:bodyPr wrap="square">
            <a:spAutoFit/>
          </a:bodyPr>
          <a:lstStyle/>
          <a:p>
            <a:pPr algn="ctr"/>
            <a:r>
              <a:rPr lang="ru-RU" sz="2000" dirty="0">
                <a:latin typeface="Times New Roman" panose="02020603050405020304" pitchFamily="18" charset="0"/>
                <a:ea typeface="Times New Roman" panose="02020603050405020304" pitchFamily="18" charset="0"/>
              </a:rPr>
              <a:t>Постановление применяется (наличие одной заявки, соответствующей требованиям пункта 3.1 постановления 878); </a:t>
            </a:r>
          </a:p>
          <a:p>
            <a:pPr algn="ctr"/>
            <a:r>
              <a:rPr lang="ru-RU" sz="2000" dirty="0">
                <a:latin typeface="Times New Roman" panose="02020603050405020304" pitchFamily="18" charset="0"/>
                <a:ea typeface="Times New Roman" panose="02020603050405020304" pitchFamily="18" charset="0"/>
              </a:rPr>
              <a:t>подлежат отклонению заявки с номерами 2 и 3</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55411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79376" y="1484784"/>
            <a:ext cx="11157106" cy="3425775"/>
          </a:xfrm>
          <a:prstGeom prst="rect">
            <a:avLst/>
          </a:prstGeom>
          <a:solidFill>
            <a:schemeClr val="bg1">
              <a:lumMod val="9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lIns="100803" tIns="50402" rIns="100803" bIns="50402">
            <a:spAutoFit/>
          </a:bodyPr>
          <a:lstStyle/>
          <a:p>
            <a:r>
              <a:rPr lang="ru-RU" sz="2400" b="1" dirty="0">
                <a:latin typeface="Times New Roman" panose="02020603050405020304" pitchFamily="18" charset="0"/>
                <a:cs typeface="Times New Roman" panose="02020603050405020304" pitchFamily="18" charset="0"/>
              </a:rPr>
              <a:t>Особенности применения правил:</a:t>
            </a:r>
            <a:endParaRPr lang="ru-RU" sz="2400" dirty="0">
              <a:latin typeface="Times New Roman" panose="02020603050405020304" pitchFamily="18" charset="0"/>
              <a:cs typeface="Times New Roman" panose="02020603050405020304" pitchFamily="18" charset="0"/>
            </a:endParaRPr>
          </a:p>
          <a:p>
            <a:pPr lvl="0"/>
            <a:r>
              <a:rPr lang="ru-RU" sz="2400" dirty="0">
                <a:latin typeface="Times New Roman" panose="02020603050405020304" pitchFamily="18" charset="0"/>
                <a:cs typeface="Times New Roman" panose="02020603050405020304" pitchFamily="18" charset="0"/>
              </a:rPr>
              <a:t>если товар одновременно подпадает под ограничения допуска по ПП РФ № 878 и условия допуска по приказу Минфина от 4 июня 2018 года № 126н (далее – приказ № 126н), заказчик должен применять при закупке оба правила</a:t>
            </a:r>
          </a:p>
          <a:p>
            <a:pPr lvl="0"/>
            <a:r>
              <a:rPr lang="ru-RU" sz="2400" dirty="0">
                <a:latin typeface="Times New Roman" panose="02020603050405020304" pitchFamily="18" charset="0"/>
                <a:cs typeface="Times New Roman" panose="02020603050405020304" pitchFamily="18" charset="0"/>
              </a:rPr>
              <a:t>если ограничение допуска не сработало, </a:t>
            </a:r>
            <a:r>
              <a:rPr lang="ru-RU" sz="2400" dirty="0" err="1">
                <a:latin typeface="Times New Roman" panose="02020603050405020304" pitchFamily="18" charset="0"/>
                <a:cs typeface="Times New Roman" panose="02020603050405020304" pitchFamily="18" charset="0"/>
              </a:rPr>
              <a:t>госзаказчик</a:t>
            </a:r>
            <a:r>
              <a:rPr lang="ru-RU" sz="2400" dirty="0">
                <a:latin typeface="Times New Roman" panose="02020603050405020304" pitchFamily="18" charset="0"/>
                <a:cs typeface="Times New Roman" panose="02020603050405020304" pitchFamily="18" charset="0"/>
              </a:rPr>
              <a:t> должен применять условия допуска</a:t>
            </a:r>
          </a:p>
          <a:p>
            <a:r>
              <a:rPr lang="ru-RU" sz="2400" dirty="0">
                <a:latin typeface="Times New Roman" panose="02020603050405020304" pitchFamily="18" charset="0"/>
                <a:cs typeface="Times New Roman" panose="02020603050405020304" pitchFamily="18" charset="0"/>
              </a:rPr>
              <a:t> </a:t>
            </a:r>
          </a:p>
          <a:p>
            <a:r>
              <a:rPr lang="ru-RU" sz="2400" dirty="0">
                <a:latin typeface="Times New Roman" panose="02020603050405020304" pitchFamily="18" charset="0"/>
                <a:cs typeface="Times New Roman" panose="02020603050405020304" pitchFamily="18" charset="0"/>
              </a:rPr>
              <a:t>*Письмо ФАС России от 16.09.2020 № ИА/80326/20, Письмо Минфина России от 18.09.2020 № 24-03-07/82219</a:t>
            </a:r>
          </a:p>
        </p:txBody>
      </p:sp>
    </p:spTree>
    <p:extLst>
      <p:ext uri="{BB962C8B-B14F-4D97-AF65-F5344CB8AC3E}">
        <p14:creationId xmlns:p14="http://schemas.microsoft.com/office/powerpoint/2010/main" val="1419095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191344" y="188640"/>
            <a:ext cx="10515600" cy="504056"/>
          </a:xfrm>
          <a:prstGeom prst="rect">
            <a:avLst/>
          </a:prstGeom>
          <a:solidFill>
            <a:schemeClr val="accent1"/>
          </a:solidFill>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b="1" dirty="0">
                <a:solidFill>
                  <a:schemeClr val="tx1"/>
                </a:solidFill>
                <a:latin typeface="Times New Roman" panose="02020603050405020304" pitchFamily="18" charset="0"/>
                <a:ea typeface="Yandex Sans Text Office" charset="0"/>
                <a:cs typeface="Times New Roman" panose="02020603050405020304" pitchFamily="18" charset="0"/>
              </a:rPr>
              <a:t>Практика применения 878</a:t>
            </a:r>
          </a:p>
        </p:txBody>
      </p:sp>
      <p:sp>
        <p:nvSpPr>
          <p:cNvPr id="3" name="Прямоугольник 2">
            <a:extLst>
              <a:ext uri="{FF2B5EF4-FFF2-40B4-BE49-F238E27FC236}">
                <a16:creationId xmlns:a16="http://schemas.microsoft.com/office/drawing/2014/main" id="{E3387D2C-9D47-4EE7-986D-4926FD74F8BB}"/>
              </a:ext>
            </a:extLst>
          </p:cNvPr>
          <p:cNvSpPr/>
          <p:nvPr/>
        </p:nvSpPr>
        <p:spPr>
          <a:xfrm>
            <a:off x="191344" y="728580"/>
            <a:ext cx="11712624" cy="6370975"/>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Содержание жалобы:</a:t>
            </a:r>
            <a:endParaRPr lang="ru-RU"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Заявитель в жалобе указывает, что заявка победителя идентификационным № 116017134 (ООО "Аврора") неправомерно допущена, так как предложенный в заявке телевизор имеет класс энергетической эффективности В, а заявка Заявителя неправомерно отклонена и признана несоответствующей требованиям Извещения и нормативных правовых актов (статья 14 ФЗ «О контрактной системе»).</a:t>
            </a:r>
          </a:p>
          <a:p>
            <a:pPr algn="just"/>
            <a:r>
              <a:rPr lang="ru-RU" sz="1600" dirty="0">
                <a:latin typeface="Times New Roman" panose="02020603050405020304" pitchFamily="18" charset="0"/>
                <a:cs typeface="Times New Roman" panose="02020603050405020304" pitchFamily="18" charset="0"/>
              </a:rPr>
              <a:t>Как подтверждается материалами дела, победителем в заявке (заявка № 116017134) предложен Телевизор с характеристиками товара, соответствующими требованиям Извещения, в том числе с классом энергетической эффективности – не ниже А, и указана реестровая запись 939\9\2023.</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Представитель Заказчика в заседании Комиссии Архангельского УФАС России пояснил, что на сайте производителя телевизора ЭМЕРАЛЬД KD75U-PYAB/RU ООО «КВАНТ» (https://tvkvant.ru/products/tv-KD75U-PYAB/) указан класс энергоэффективности - А. Кроме того, производитель ООО «КВАНТ» в ответ на запрос Заказчика в своем письме от 14.03.2024 сообщил, что производимые в настоящее время телевизоры </a:t>
            </a:r>
            <a:r>
              <a:rPr lang="ru-RU" sz="1600" dirty="0" err="1">
                <a:latin typeface="Times New Roman" panose="02020603050405020304" pitchFamily="18" charset="0"/>
                <a:cs typeface="Times New Roman" panose="02020603050405020304" pitchFamily="18" charset="0"/>
              </a:rPr>
              <a:t>Эмеральд</a:t>
            </a:r>
            <a:r>
              <a:rPr lang="ru-RU" sz="1600" dirty="0">
                <a:latin typeface="Times New Roman" panose="02020603050405020304" pitchFamily="18" charset="0"/>
                <a:cs typeface="Times New Roman" panose="02020603050405020304" pitchFamily="18" charset="0"/>
              </a:rPr>
              <a:t> KD75U-PYAB/RU имеют класс энергоэффективности А.</a:t>
            </a:r>
          </a:p>
          <a:p>
            <a:pPr algn="just"/>
            <a:endParaRPr lang="ru-RU" b="1" dirty="0">
              <a:latin typeface="Times New Roman" panose="02020603050405020304" pitchFamily="18" charset="0"/>
              <a:cs typeface="Times New Roman" panose="02020603050405020304" pitchFamily="18" charset="0"/>
            </a:endParaRPr>
          </a:p>
          <a:p>
            <a:pPr algn="just"/>
            <a:r>
              <a:rPr lang="ru-RU" b="1" dirty="0">
                <a:latin typeface="Times New Roman" panose="02020603050405020304" pitchFamily="18" charset="0"/>
                <a:cs typeface="Times New Roman" panose="02020603050405020304" pitchFamily="18" charset="0"/>
              </a:rPr>
              <a:t>Решение: </a:t>
            </a:r>
            <a:r>
              <a:rPr lang="ru-RU" sz="1600" dirty="0">
                <a:latin typeface="Times New Roman" panose="02020603050405020304" pitchFamily="18" charset="0"/>
                <a:cs typeface="Times New Roman" panose="02020603050405020304" pitchFamily="18" charset="0"/>
              </a:rPr>
              <a:t>Комиссия Архангельского УФАС России отмечает, что выписка или номер записи из реестра российской промышленной продукции подтверждает страну происхождения товара, при этом, подтверждением соответствия или несоответствия характеристикам товара требованиям, изложенным в техническом задании, данные выписка или номер записи не являются.</a:t>
            </a:r>
          </a:p>
          <a:p>
            <a:pPr algn="just"/>
            <a:r>
              <a:rPr lang="ru-RU" sz="1600" dirty="0">
                <a:latin typeface="Times New Roman" panose="02020603050405020304" pitchFamily="18" charset="0"/>
                <a:cs typeface="Times New Roman" panose="02020603050405020304" pitchFamily="18" charset="0"/>
              </a:rPr>
              <a:t>На основании вышеизложенного, Комиссия Архангельского УФАС России приходит к выводу, что заявка № 116017134 соответствует требованиям Извещения, у аукционной комиссии отсутствовали законные основания для признания заявки победителя (заявка № 116017134) не соответствующей требованиям Извещения.</a:t>
            </a:r>
          </a:p>
          <a:p>
            <a:pPr algn="just"/>
            <a:endParaRPr lang="ru-RU" b="1"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Архангельский УФАС Дело №029/06/49-179/2024</a:t>
            </a:r>
            <a:r>
              <a:rPr lang="ru-RU" sz="1600" dirty="0">
                <a:latin typeface="Times New Roman" panose="02020603050405020304" pitchFamily="18" charset="0"/>
                <a:cs typeface="Times New Roman" panose="02020603050405020304" pitchFamily="18" charset="0"/>
              </a:rPr>
              <a:t> 15.03.2024г.</a:t>
            </a:r>
          </a:p>
          <a:p>
            <a:pPr algn="just"/>
            <a:r>
              <a:rPr lang="ru-RU" sz="1600" dirty="0">
                <a:latin typeface="Times New Roman" panose="02020603050405020304" pitchFamily="18" charset="0"/>
                <a:cs typeface="Times New Roman" panose="02020603050405020304" pitchFamily="18" charset="0"/>
              </a:rPr>
              <a:t>Новосибирский УФАС РЕШЕНИЕ № 054/06/14-579/2024  15.03.2024г.</a:t>
            </a:r>
          </a:p>
          <a:p>
            <a:pPr algn="just"/>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7017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191344" y="188640"/>
            <a:ext cx="10515600" cy="504056"/>
          </a:xfrm>
          <a:prstGeom prst="rect">
            <a:avLst/>
          </a:prstGeom>
          <a:solidFill>
            <a:schemeClr val="accent1"/>
          </a:solidFill>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b="1" dirty="0">
                <a:solidFill>
                  <a:schemeClr val="tx1"/>
                </a:solidFill>
                <a:latin typeface="Times New Roman" panose="02020603050405020304" pitchFamily="18" charset="0"/>
                <a:ea typeface="Yandex Sans Text Office" charset="0"/>
                <a:cs typeface="Times New Roman" panose="02020603050405020304" pitchFamily="18" charset="0"/>
              </a:rPr>
              <a:t>Практика применения 878</a:t>
            </a:r>
          </a:p>
        </p:txBody>
      </p:sp>
      <p:sp>
        <p:nvSpPr>
          <p:cNvPr id="3" name="Прямоугольник 2">
            <a:extLst>
              <a:ext uri="{FF2B5EF4-FFF2-40B4-BE49-F238E27FC236}">
                <a16:creationId xmlns:a16="http://schemas.microsoft.com/office/drawing/2014/main" id="{E3387D2C-9D47-4EE7-986D-4926FD74F8BB}"/>
              </a:ext>
            </a:extLst>
          </p:cNvPr>
          <p:cNvSpPr/>
          <p:nvPr/>
        </p:nvSpPr>
        <p:spPr>
          <a:xfrm>
            <a:off x="191344" y="728580"/>
            <a:ext cx="11712624" cy="5632311"/>
          </a:xfrm>
          <a:prstGeom prst="rect">
            <a:avLst/>
          </a:prstGeom>
        </p:spPr>
        <p:txBody>
          <a:bodyPr wrap="square">
            <a:spAutoFit/>
          </a:bodyPr>
          <a:lstStyle/>
          <a:p>
            <a:r>
              <a:rPr lang="ru-RU" b="1" dirty="0">
                <a:latin typeface="Times New Roman" panose="02020603050405020304" pitchFamily="18" charset="0"/>
                <a:cs typeface="Times New Roman" panose="02020603050405020304" pitchFamily="18" charset="0"/>
              </a:rPr>
              <a:t>Содержание жалобы:</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Согласно доводам жалобы ООО «ЭКО-ПЛЮС» заказчиком неправомерно не отклонены заявки, содержащие предложение о поставке радиоэлектронной продукции не первого уровня в соответствии с Постановлением Правительства РФ от 10.07.2019 № 878.</a:t>
            </a:r>
          </a:p>
          <a:p>
            <a:pPr algn="just"/>
            <a:endParaRPr lang="ru-RU" b="1"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Представители заказчика, уполномоченного органа с доводами жалобы ООО «ЭКО-ПЛЮС» не согласились и пояснили, что комиссия по осуществлению закупок посчитала, что сведения о соответствии радиоэлектронной продукции первому уровню должны содержаться в заключении Минпромторга РФ. В заключении о подтверждении производства промышленной продукции на территории Российской Федерации № 77979/11 от 25.07.2023, выданном ООО «БИЭМ ГРУПП ИНТЕГРАТОР» Министерством промышленности и торговли Российской Федерации отсутствует не указана информация о 1 уровне товара</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Согласно протоколу 1 заявка отклонена по п.4 ч.12 ст.48. Остальные допущены, так как в составе заявки есть выписки. Кроме того, комиссией УФАС установлено, что заявка заявителя содержала сведения о первом уровне.</a:t>
            </a:r>
          </a:p>
          <a:p>
            <a:pPr algn="just"/>
            <a:endParaRPr lang="ru-RU" b="1"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Решение:  </a:t>
            </a:r>
            <a:r>
              <a:rPr lang="ru-RU" dirty="0">
                <a:latin typeface="Times New Roman" panose="02020603050405020304" pitchFamily="18" charset="0"/>
                <a:cs typeface="Times New Roman" panose="02020603050405020304" pitchFamily="18" charset="0"/>
              </a:rPr>
              <a:t>Признать жалобу ООО «ЭКО-ПЛЮС» на действия комиссии по осуществлению закупок при проведении электронного аукциона «23-103288Э Поставка интерактивных панелей» (извещение № 0169300000123001999) обоснованной.</a:t>
            </a:r>
          </a:p>
          <a:p>
            <a:endParaRPr lang="ru-RU" b="1"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Челябинский УФАС </a:t>
            </a:r>
            <a:r>
              <a:rPr lang="ru-RU"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Дело №074/06/105-47/2024 14-ж/2024</a:t>
            </a:r>
            <a:r>
              <a:rPr lang="ru-RU" dirty="0">
                <a:latin typeface="Times New Roman" panose="02020603050405020304" pitchFamily="18" charset="0"/>
                <a:cs typeface="Times New Roman" panose="02020603050405020304" pitchFamily="18" charset="0"/>
              </a:rPr>
              <a:t> 22.01.2024</a:t>
            </a:r>
          </a:p>
          <a:p>
            <a:pPr algn="just"/>
            <a:r>
              <a:rPr lang="ru-RU" dirty="0">
                <a:latin typeface="Times New Roman" panose="02020603050405020304" pitchFamily="18" charset="0"/>
                <a:cs typeface="Times New Roman" panose="02020603050405020304" pitchFamily="18" charset="0"/>
              </a:rPr>
              <a:t>Тульский УФАС </a:t>
            </a:r>
            <a:r>
              <a:rPr lang="ru-RU"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Дело №071/06/106-1252/2023 Жалоба ООО</a:t>
            </a:r>
            <a:r>
              <a:rPr lang="ru-RU" dirty="0">
                <a:latin typeface="Times New Roman" panose="02020603050405020304" pitchFamily="18" charset="0"/>
                <a:cs typeface="Times New Roman" panose="02020603050405020304" pitchFamily="18" charset="0"/>
              </a:rPr>
              <a:t> 20.12.2023</a:t>
            </a:r>
          </a:p>
        </p:txBody>
      </p:sp>
    </p:spTree>
    <p:extLst>
      <p:ext uri="{BB962C8B-B14F-4D97-AF65-F5344CB8AC3E}">
        <p14:creationId xmlns:p14="http://schemas.microsoft.com/office/powerpoint/2010/main" val="2892156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838200" y="2564904"/>
            <a:ext cx="10515600" cy="1123612"/>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lnSpc>
                <a:spcPct val="150000"/>
              </a:lnSpc>
            </a:pPr>
            <a:r>
              <a:rPr lang="ru-RU" b="1" dirty="0">
                <a:latin typeface="Times New Roman" panose="02020603050405020304" pitchFamily="18" charset="0"/>
                <a:cs typeface="Times New Roman" panose="02020603050405020304" pitchFamily="18" charset="0"/>
              </a:rPr>
              <a:t>Постановление Правительства РФ от 30 апреля 2020 г. N 617</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"Об ограничениях допуска отдельных видов промышленных товаров, происходящих из иностранных государств, для целей осуществления закупок для обеспечения государственных и муниципальных нужд"</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465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14FA7E03-EFEF-4F52-811A-5FA2FCB0ECAF}"/>
              </a:ext>
            </a:extLst>
          </p:cNvPr>
          <p:cNvSpPr>
            <a:spLocks noGrp="1"/>
          </p:cNvSpPr>
          <p:nvPr>
            <p:ph type="title"/>
          </p:nvPr>
        </p:nvSpPr>
        <p:spPr>
          <a:xfrm>
            <a:off x="1631504" y="404665"/>
            <a:ext cx="8568952" cy="576063"/>
          </a:xfrm>
          <a:solidFill>
            <a:srgbClr val="00B050"/>
          </a:solidFill>
          <a:ln>
            <a:solidFill>
              <a:schemeClr val="accent1"/>
            </a:solidFill>
          </a:ln>
        </p:spPr>
        <p:txBody>
          <a:bodyPr/>
          <a:lstStyle/>
          <a:p>
            <a:pPr algn="ctr"/>
            <a:r>
              <a:rPr lang="ru-RU" sz="2800" b="1" dirty="0">
                <a:latin typeface="Times New Roman" panose="02020603050405020304" pitchFamily="18" charset="0"/>
                <a:cs typeface="Times New Roman" panose="02020603050405020304" pitchFamily="18" charset="0"/>
              </a:rPr>
              <a:t>МЕХАНИЗМ ПРИМЕНЕНИЯ</a:t>
            </a:r>
            <a:endParaRPr lang="ru-RU" sz="2800" dirty="0">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9269224B-5D5D-4776-96FA-8C745A5A2A01}"/>
              </a:ext>
            </a:extLst>
          </p:cNvPr>
          <p:cNvSpPr/>
          <p:nvPr/>
        </p:nvSpPr>
        <p:spPr>
          <a:xfrm>
            <a:off x="3719736" y="980728"/>
            <a:ext cx="7920880" cy="4893647"/>
          </a:xfrm>
          <a:prstGeom prst="rect">
            <a:avLst/>
          </a:prstGeom>
        </p:spPr>
        <p:txBody>
          <a:bodyPr wrap="square">
            <a:spAutoFit/>
          </a:bodyPr>
          <a:lstStyle/>
          <a:p>
            <a:pPr algn="just"/>
            <a:r>
              <a:rPr lang="ru-RU" sz="2400" dirty="0">
                <a:latin typeface="Times New Roman" panose="02020603050405020304" pitchFamily="18" charset="0"/>
                <a:ea typeface="Times New Roman" panose="02020603050405020304" pitchFamily="18" charset="0"/>
                <a:cs typeface="Times New Roman" panose="02020603050405020304" pitchFamily="18" charset="0"/>
              </a:rPr>
              <a:t>Заказчик отклоняет все заявки, содержащие предложения о поставке отдельных видов промышленных товаров, происходящих из иностранных государств (за исключением государств – членов Евразийского экономического союза) (далее – заявки),</a:t>
            </a:r>
          </a:p>
          <a:p>
            <a:pPr algn="just"/>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при условии, что</a:t>
            </a:r>
          </a:p>
          <a:p>
            <a:pPr algn="just"/>
            <a:endParaRPr lang="ru-RU"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400" dirty="0">
                <a:latin typeface="Times New Roman" panose="02020603050405020304" pitchFamily="18" charset="0"/>
                <a:ea typeface="Times New Roman" panose="02020603050405020304" pitchFamily="18" charset="0"/>
                <a:cs typeface="Times New Roman" panose="02020603050405020304" pitchFamily="18" charset="0"/>
              </a:rPr>
              <a:t>-на участие в закупке подана одна (или более) заявка, удовлетворяющая  требованиям извещения об осуществлении закупки, которая содержит предложения о поставке отдельных видов промышленных товаров, страной происхождения которых являются только государства – члены Евразийского экономического союза</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7AD4E6C3-D337-4C0F-88B1-0176D50F52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78160" y="1487835"/>
            <a:ext cx="3541576" cy="4626124"/>
          </a:xfrm>
          <a:prstGeom prst="rect">
            <a:avLst/>
          </a:prstGeom>
        </p:spPr>
      </p:pic>
    </p:spTree>
    <p:extLst>
      <p:ext uri="{BB962C8B-B14F-4D97-AF65-F5344CB8AC3E}">
        <p14:creationId xmlns:p14="http://schemas.microsoft.com/office/powerpoint/2010/main" val="619172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0022" y="116632"/>
            <a:ext cx="11521280" cy="1152128"/>
          </a:xfrm>
        </p:spPr>
        <p:txBody>
          <a:bodyPr anchor="ctr"/>
          <a:lstStyle/>
          <a:p>
            <a:pPr algn="ctr"/>
            <a:r>
              <a:rPr lang="ru-RU" sz="3200" b="1" dirty="0">
                <a:latin typeface="Times New Roman" panose="02020603050405020304" pitchFamily="18" charset="0"/>
                <a:cs typeface="Times New Roman" panose="02020603050405020304" pitchFamily="18" charset="0"/>
              </a:rPr>
              <a:t>Что проверяем в качестве подтверждения в составе заявки?</a:t>
            </a:r>
          </a:p>
        </p:txBody>
      </p:sp>
      <p:cxnSp>
        <p:nvCxnSpPr>
          <p:cNvPr id="7" name="Прямая со стрелкой 6">
            <a:extLst>
              <a:ext uri="{FF2B5EF4-FFF2-40B4-BE49-F238E27FC236}">
                <a16:creationId xmlns:a16="http://schemas.microsoft.com/office/drawing/2014/main" id="{B7B38C45-BF5F-4868-B978-2AAAAA1BA6B8}"/>
              </a:ext>
            </a:extLst>
          </p:cNvPr>
          <p:cNvCxnSpPr>
            <a:cxnSpLocks/>
          </p:cNvCxnSpPr>
          <p:nvPr/>
        </p:nvCxnSpPr>
        <p:spPr>
          <a:xfrm flipH="1">
            <a:off x="2640783" y="926722"/>
            <a:ext cx="2016224" cy="792088"/>
          </a:xfrm>
          <a:prstGeom prst="straightConnector1">
            <a:avLst/>
          </a:prstGeom>
          <a:ln w="1270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a:extLst>
              <a:ext uri="{FF2B5EF4-FFF2-40B4-BE49-F238E27FC236}">
                <a16:creationId xmlns:a16="http://schemas.microsoft.com/office/drawing/2014/main" id="{F346641E-7AC5-4308-B401-082F72A507FE}"/>
              </a:ext>
            </a:extLst>
          </p:cNvPr>
          <p:cNvCxnSpPr>
            <a:cxnSpLocks/>
          </p:cNvCxnSpPr>
          <p:nvPr/>
        </p:nvCxnSpPr>
        <p:spPr>
          <a:xfrm>
            <a:off x="7559353" y="935038"/>
            <a:ext cx="2088232" cy="1008112"/>
          </a:xfrm>
          <a:prstGeom prst="straightConnector1">
            <a:avLst/>
          </a:prstGeom>
          <a:ln w="1270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14" name="Прямоугольник 13">
            <a:extLst>
              <a:ext uri="{FF2B5EF4-FFF2-40B4-BE49-F238E27FC236}">
                <a16:creationId xmlns:a16="http://schemas.microsoft.com/office/drawing/2014/main" id="{A3A24C3F-A724-4D33-8099-B85424E9557D}"/>
              </a:ext>
            </a:extLst>
          </p:cNvPr>
          <p:cNvSpPr/>
          <p:nvPr/>
        </p:nvSpPr>
        <p:spPr>
          <a:xfrm>
            <a:off x="210022" y="1778360"/>
            <a:ext cx="6096000" cy="4770537"/>
          </a:xfrm>
          <a:prstGeom prst="rect">
            <a:avLst/>
          </a:prstGeom>
        </p:spPr>
        <p:txBody>
          <a:bodyPr>
            <a:spAutoFit/>
          </a:bodyPr>
          <a:lstStyle/>
          <a:p>
            <a:pPr algn="just"/>
            <a:r>
              <a:rPr lang="ru-RU" sz="2200" dirty="0">
                <a:solidFill>
                  <a:schemeClr val="bg1"/>
                </a:solidFill>
                <a:latin typeface="Times New Roman" panose="02020603050405020304" pitchFamily="18" charset="0"/>
                <a:ea typeface="Times New Roman" panose="02020603050405020304" pitchFamily="18" charset="0"/>
              </a:rPr>
              <a:t>а) указание номеров реестровых записей из реестра промышленной продукции, произведенной на территории Российской Федерации, </a:t>
            </a:r>
          </a:p>
          <a:p>
            <a:pPr algn="just"/>
            <a:r>
              <a:rPr lang="ru-RU" sz="2200" dirty="0">
                <a:solidFill>
                  <a:schemeClr val="bg1"/>
                </a:solidFill>
                <a:latin typeface="Times New Roman" panose="02020603050405020304" pitchFamily="18" charset="0"/>
                <a:ea typeface="Times New Roman" panose="02020603050405020304" pitchFamily="18" charset="0"/>
              </a:rPr>
              <a:t>а также информации о  совокупном количестве баллов (для продукции, в отношении которой установлены требования о совокупном количестве баллов за выполнение (освоение) на территории Российской Федерации соответствующих операций (условий) в соответствии с постановлением Правительства РФ от 17.07.2015 № 719). </a:t>
            </a:r>
          </a:p>
          <a:p>
            <a:pPr algn="just"/>
            <a:r>
              <a:rPr lang="ru-RU" sz="2000" dirty="0">
                <a:solidFill>
                  <a:schemeClr val="bg1"/>
                </a:solidFill>
                <a:latin typeface="Times New Roman" panose="02020603050405020304" pitchFamily="18" charset="0"/>
                <a:ea typeface="Times New Roman" panose="02020603050405020304" pitchFamily="18" charset="0"/>
              </a:rPr>
              <a:t>Реестр размещен на сайте ГИСП:</a:t>
            </a:r>
          </a:p>
          <a:p>
            <a:pPr algn="just"/>
            <a:r>
              <a:rPr lang="ru-RU" sz="2000" dirty="0">
                <a:solidFill>
                  <a:schemeClr val="bg1"/>
                </a:solidFill>
                <a:latin typeface="Times New Roman" panose="02020603050405020304" pitchFamily="18" charset="0"/>
                <a:ea typeface="Times New Roman" panose="02020603050405020304" pitchFamily="18" charset="0"/>
              </a:rPr>
              <a:t> </a:t>
            </a:r>
            <a:r>
              <a:rPr lang="ru-RU" sz="2000" u="sng" dirty="0">
                <a:solidFill>
                  <a:schemeClr val="bg1"/>
                </a:solidFill>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xmlns="" val="tx"/>
                    </a:ext>
                  </a:extLst>
                </a:hlinkClick>
              </a:rPr>
              <a:t>https://gisp.gov.ru/pp719v2/pub/prod/</a:t>
            </a:r>
            <a:r>
              <a:rPr lang="ru-RU" sz="2000" dirty="0">
                <a:solidFill>
                  <a:schemeClr val="bg1"/>
                </a:solidFill>
                <a:latin typeface="Times New Roman" panose="02020603050405020304" pitchFamily="18" charset="0"/>
                <a:ea typeface="Times New Roman" panose="02020603050405020304" pitchFamily="18" charset="0"/>
              </a:rPr>
              <a:t>;</a:t>
            </a:r>
            <a:endParaRPr lang="ru-RU" sz="2000" dirty="0">
              <a:solidFill>
                <a:schemeClr val="bg1"/>
              </a:solidFill>
              <a:effectLst/>
              <a:latin typeface="Times New Roman" panose="02020603050405020304" pitchFamily="18" charset="0"/>
              <a:ea typeface="Times New Roman" panose="02020603050405020304" pitchFamily="18" charset="0"/>
            </a:endParaRPr>
          </a:p>
        </p:txBody>
      </p:sp>
      <p:sp>
        <p:nvSpPr>
          <p:cNvPr id="15" name="Прямоугольник 14">
            <a:extLst>
              <a:ext uri="{FF2B5EF4-FFF2-40B4-BE49-F238E27FC236}">
                <a16:creationId xmlns:a16="http://schemas.microsoft.com/office/drawing/2014/main" id="{B35E4BA5-F919-48DF-AAC9-A98EF59D6CAB}"/>
              </a:ext>
            </a:extLst>
          </p:cNvPr>
          <p:cNvSpPr/>
          <p:nvPr/>
        </p:nvSpPr>
        <p:spPr>
          <a:xfrm>
            <a:off x="6888088" y="2087166"/>
            <a:ext cx="5071342" cy="4154984"/>
          </a:xfrm>
          <a:prstGeom prst="rect">
            <a:avLst/>
          </a:prstGeom>
        </p:spPr>
        <p:txBody>
          <a:bodyPr wrap="square">
            <a:spAutoFit/>
          </a:bodyPr>
          <a:lstStyle/>
          <a:p>
            <a:pPr algn="just"/>
            <a:r>
              <a:rPr lang="ru-RU" sz="2200" dirty="0">
                <a:solidFill>
                  <a:schemeClr val="bg1"/>
                </a:solidFill>
                <a:latin typeface="Times New Roman" panose="02020603050405020304" pitchFamily="18" charset="0"/>
              </a:rPr>
              <a:t>б) указание номеров реестровых записей из евразийского реестра промышленных товаров государств - членов ЕАЭС, </a:t>
            </a:r>
          </a:p>
          <a:p>
            <a:pPr algn="just"/>
            <a:r>
              <a:rPr lang="ru-RU" sz="2200" dirty="0">
                <a:solidFill>
                  <a:schemeClr val="bg1"/>
                </a:solidFill>
                <a:latin typeface="Times New Roman" panose="02020603050405020304" pitchFamily="18" charset="0"/>
              </a:rPr>
              <a:t>а также информации о совокупном количестве баллов (для продукции, в отношении которой установлены требования о совокупном количестве баллов в соответствии с решением Совета ЕАЭС от 23.112020 № 105). </a:t>
            </a:r>
          </a:p>
          <a:p>
            <a:pPr algn="just"/>
            <a:r>
              <a:rPr lang="ru-RU" sz="2200" dirty="0">
                <a:solidFill>
                  <a:schemeClr val="bg1"/>
                </a:solidFill>
                <a:latin typeface="Times New Roman" panose="02020603050405020304" pitchFamily="18" charset="0"/>
              </a:rPr>
              <a:t>Ссылка на реестр: </a:t>
            </a:r>
            <a:r>
              <a:rPr lang="ru-RU" sz="2200" dirty="0">
                <a:solidFill>
                  <a:schemeClr val="bg1"/>
                </a:solidFill>
                <a:latin typeface="Times New Roman" panose="02020603050405020304" pitchFamily="18" charset="0"/>
                <a:hlinkClick r:id="rId3">
                  <a:extLst>
                    <a:ext uri="{A12FA001-AC4F-418D-AE19-62706E023703}">
                      <ahyp:hlinkClr xmlns:ahyp="http://schemas.microsoft.com/office/drawing/2018/hyperlinkcolor" xmlns="" val="tx"/>
                    </a:ext>
                  </a:extLst>
                </a:hlinkClick>
              </a:rPr>
              <a:t>https://goszakupki.eaeunion.org/erpt/ru/registers/products</a:t>
            </a:r>
            <a:r>
              <a:rPr lang="ru-RU" sz="2200" dirty="0">
                <a:solidFill>
                  <a:schemeClr val="bg1"/>
                </a:solidFill>
                <a:latin typeface="Times New Roman" panose="02020603050405020304" pitchFamily="18" charset="0"/>
              </a:rPr>
              <a:t>. </a:t>
            </a:r>
          </a:p>
        </p:txBody>
      </p:sp>
    </p:spTree>
    <p:extLst>
      <p:ext uri="{BB962C8B-B14F-4D97-AF65-F5344CB8AC3E}">
        <p14:creationId xmlns:p14="http://schemas.microsoft.com/office/powerpoint/2010/main" val="3733362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5740A4E-0C46-4DE2-85B3-280E202CDFC9}"/>
              </a:ext>
            </a:extLst>
          </p:cNvPr>
          <p:cNvSpPr/>
          <p:nvPr/>
        </p:nvSpPr>
        <p:spPr>
          <a:xfrm>
            <a:off x="1919536" y="476672"/>
            <a:ext cx="8928992" cy="523220"/>
          </a:xfrm>
          <a:prstGeom prst="rect">
            <a:avLst/>
          </a:prstGeom>
        </p:spPr>
        <p:txBody>
          <a:bodyPr wrap="square">
            <a:spAutoFit/>
          </a:bodyPr>
          <a:lstStyle/>
          <a:p>
            <a:pPr algn="ctr"/>
            <a:r>
              <a:rPr lang="ru-RU" sz="2800" b="1" dirty="0">
                <a:latin typeface="Times New Roman" panose="02020603050405020304" pitchFamily="18" charset="0"/>
                <a:ea typeface="Times New Roman" panose="02020603050405020304" pitchFamily="18" charset="0"/>
              </a:rPr>
              <a:t>Механизм «второй лишний» по Постановлению 617</a:t>
            </a:r>
            <a:r>
              <a:rPr lang="ru-RU" sz="2800" dirty="0">
                <a:latin typeface="Times New Roman" panose="02020603050405020304" pitchFamily="18" charset="0"/>
                <a:ea typeface="Times New Roman" panose="02020603050405020304" pitchFamily="18" charset="0"/>
              </a:rPr>
              <a:t> </a:t>
            </a:r>
            <a:endParaRPr lang="ru-RU" sz="2800" dirty="0">
              <a:effectLst/>
              <a:latin typeface="Times New Roman" panose="02020603050405020304" pitchFamily="18" charset="0"/>
              <a:ea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789D0C6C-FC68-45A6-BF1A-3705DB911B60}"/>
              </a:ext>
            </a:extLst>
          </p:cNvPr>
          <p:cNvGraphicFramePr>
            <a:graphicFrameLocks noGrp="1"/>
          </p:cNvGraphicFramePr>
          <p:nvPr>
            <p:extLst>
              <p:ext uri="{D42A27DB-BD31-4B8C-83A1-F6EECF244321}">
                <p14:modId xmlns:p14="http://schemas.microsoft.com/office/powerpoint/2010/main" val="2337138071"/>
              </p:ext>
            </p:extLst>
          </p:nvPr>
        </p:nvGraphicFramePr>
        <p:xfrm>
          <a:off x="623392" y="1009442"/>
          <a:ext cx="11089232" cy="3122339"/>
        </p:xfrm>
        <a:graphic>
          <a:graphicData uri="http://schemas.openxmlformats.org/drawingml/2006/table">
            <a:tbl>
              <a:tblPr firstRow="1" firstCol="1" bandRow="1">
                <a:tableStyleId>{5C22544A-7EE6-4342-B048-85BDC9FD1C3A}</a:tableStyleId>
              </a:tblPr>
              <a:tblGrid>
                <a:gridCol w="3696157">
                  <a:extLst>
                    <a:ext uri="{9D8B030D-6E8A-4147-A177-3AD203B41FA5}">
                      <a16:colId xmlns:a16="http://schemas.microsoft.com/office/drawing/2014/main" val="1473974432"/>
                    </a:ext>
                  </a:extLst>
                </a:gridCol>
                <a:gridCol w="3696157">
                  <a:extLst>
                    <a:ext uri="{9D8B030D-6E8A-4147-A177-3AD203B41FA5}">
                      <a16:colId xmlns:a16="http://schemas.microsoft.com/office/drawing/2014/main" val="1108336430"/>
                    </a:ext>
                  </a:extLst>
                </a:gridCol>
                <a:gridCol w="3696918">
                  <a:extLst>
                    <a:ext uri="{9D8B030D-6E8A-4147-A177-3AD203B41FA5}">
                      <a16:colId xmlns:a16="http://schemas.microsoft.com/office/drawing/2014/main" val="332765375"/>
                    </a:ext>
                  </a:extLst>
                </a:gridCol>
              </a:tblGrid>
              <a:tr h="562019">
                <a:tc>
                  <a:txBody>
                    <a:bodyPr/>
                    <a:lstStyle/>
                    <a:p>
                      <a:pPr algn="ctr"/>
                      <a:r>
                        <a:rPr lang="ru-RU" sz="2800" dirty="0">
                          <a:effectLst/>
                          <a:latin typeface="Times New Roman" panose="02020603050405020304" pitchFamily="18" charset="0"/>
                          <a:cs typeface="Times New Roman" panose="02020603050405020304" pitchFamily="18" charset="0"/>
                        </a:rPr>
                        <a:t>ЗАЯВКА 1</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2</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3</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2453025">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Производитель 1 </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РОССИЯ</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(не представлен номер реестровой записи из реестра российской промышленной продукции)*</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Производитель 2 </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РОССИЯ</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(представлен номер реестровой записи из реестра российской промышленной продукции)</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КИТАЙ</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(товар иностранного происхождения) </a:t>
                      </a:r>
                    </a:p>
                  </a:txBody>
                  <a:tcPr marL="68580" marR="68580" marT="0" marB="0">
                    <a:solidFill>
                      <a:schemeClr val="bg1">
                        <a:lumMod val="85000"/>
                      </a:schemeClr>
                    </a:solidFill>
                  </a:tcPr>
                </a:tc>
                <a:extLst>
                  <a:ext uri="{0D108BD9-81ED-4DB2-BD59-A6C34878D82A}">
                    <a16:rowId xmlns:a16="http://schemas.microsoft.com/office/drawing/2014/main" val="1111553527"/>
                  </a:ext>
                </a:extLst>
              </a:tr>
            </a:tbl>
          </a:graphicData>
        </a:graphic>
      </p:graphicFrame>
      <p:sp>
        <p:nvSpPr>
          <p:cNvPr id="2" name="Прямоугольник 1">
            <a:extLst>
              <a:ext uri="{FF2B5EF4-FFF2-40B4-BE49-F238E27FC236}">
                <a16:creationId xmlns:a16="http://schemas.microsoft.com/office/drawing/2014/main" id="{1B07E2A2-EA14-4EFD-85DD-F9FDED099E5B}"/>
              </a:ext>
            </a:extLst>
          </p:cNvPr>
          <p:cNvSpPr/>
          <p:nvPr/>
        </p:nvSpPr>
        <p:spPr>
          <a:xfrm>
            <a:off x="-15230" y="5092257"/>
            <a:ext cx="11953328" cy="1289071"/>
          </a:xfrm>
          <a:prstGeom prst="rect">
            <a:avLst/>
          </a:prstGeom>
        </p:spPr>
        <p:txBody>
          <a:bodyPr wrap="square">
            <a:spAutoFit/>
          </a:bodyPr>
          <a:lstStyle/>
          <a:p>
            <a:pPr indent="450215" algn="ctr">
              <a:lnSpc>
                <a:spcPct val="150000"/>
              </a:lnSpc>
            </a:pPr>
            <a:r>
              <a:rPr lang="ru-RU" dirty="0">
                <a:latin typeface="Times New Roman" panose="02020603050405020304" pitchFamily="18" charset="0"/>
                <a:ea typeface="Times New Roman" panose="02020603050405020304" pitchFamily="18" charset="0"/>
              </a:rPr>
              <a:t>* в случае отсутствия в заявке на участие в закупке информации и документов, предусмотренных НПА, принятыми в соответствии со ст. 14 Закона № 44-ФЗ, такая заявка приравнивается к заявке, содержащей предложение о поставке товаров, происходящих из иностранных государств (п. 5 ч. 1 ст. 43 Закона № 44-ФЗ)</a:t>
            </a:r>
          </a:p>
        </p:txBody>
      </p:sp>
    </p:spTree>
    <p:extLst>
      <p:ext uri="{BB962C8B-B14F-4D97-AF65-F5344CB8AC3E}">
        <p14:creationId xmlns:p14="http://schemas.microsoft.com/office/powerpoint/2010/main" val="799215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5740A4E-0C46-4DE2-85B3-280E202CDFC9}"/>
              </a:ext>
            </a:extLst>
          </p:cNvPr>
          <p:cNvSpPr/>
          <p:nvPr/>
        </p:nvSpPr>
        <p:spPr>
          <a:xfrm>
            <a:off x="1919536" y="476672"/>
            <a:ext cx="8928992" cy="523220"/>
          </a:xfrm>
          <a:prstGeom prst="rect">
            <a:avLst/>
          </a:prstGeom>
        </p:spPr>
        <p:txBody>
          <a:bodyPr wrap="square">
            <a:spAutoFit/>
          </a:bodyPr>
          <a:lstStyle/>
          <a:p>
            <a:pPr algn="ctr"/>
            <a:r>
              <a:rPr lang="ru-RU" sz="2800" b="1" dirty="0">
                <a:latin typeface="Times New Roman" panose="02020603050405020304" pitchFamily="18" charset="0"/>
                <a:ea typeface="Times New Roman" panose="02020603050405020304" pitchFamily="18" charset="0"/>
              </a:rPr>
              <a:t>Механизм «второй лишний» по Постановлению 617</a:t>
            </a:r>
            <a:r>
              <a:rPr lang="ru-RU" sz="2800" dirty="0">
                <a:latin typeface="Times New Roman" panose="02020603050405020304" pitchFamily="18" charset="0"/>
                <a:ea typeface="Times New Roman" panose="02020603050405020304" pitchFamily="18" charset="0"/>
              </a:rPr>
              <a:t> </a:t>
            </a:r>
            <a:endParaRPr lang="ru-RU" sz="2800" dirty="0">
              <a:effectLst/>
              <a:latin typeface="Times New Roman" panose="02020603050405020304" pitchFamily="18" charset="0"/>
              <a:ea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789D0C6C-FC68-45A6-BF1A-3705DB911B60}"/>
              </a:ext>
            </a:extLst>
          </p:cNvPr>
          <p:cNvGraphicFramePr>
            <a:graphicFrameLocks noGrp="1"/>
          </p:cNvGraphicFramePr>
          <p:nvPr>
            <p:extLst>
              <p:ext uri="{D42A27DB-BD31-4B8C-83A1-F6EECF244321}">
                <p14:modId xmlns:p14="http://schemas.microsoft.com/office/powerpoint/2010/main" val="3021083952"/>
              </p:ext>
            </p:extLst>
          </p:nvPr>
        </p:nvGraphicFramePr>
        <p:xfrm>
          <a:off x="623392" y="1009442"/>
          <a:ext cx="11089232" cy="3122339"/>
        </p:xfrm>
        <a:graphic>
          <a:graphicData uri="http://schemas.openxmlformats.org/drawingml/2006/table">
            <a:tbl>
              <a:tblPr firstRow="1" firstCol="1" bandRow="1">
                <a:tableStyleId>{5C22544A-7EE6-4342-B048-85BDC9FD1C3A}</a:tableStyleId>
              </a:tblPr>
              <a:tblGrid>
                <a:gridCol w="3696157">
                  <a:extLst>
                    <a:ext uri="{9D8B030D-6E8A-4147-A177-3AD203B41FA5}">
                      <a16:colId xmlns:a16="http://schemas.microsoft.com/office/drawing/2014/main" val="1473974432"/>
                    </a:ext>
                  </a:extLst>
                </a:gridCol>
                <a:gridCol w="3696157">
                  <a:extLst>
                    <a:ext uri="{9D8B030D-6E8A-4147-A177-3AD203B41FA5}">
                      <a16:colId xmlns:a16="http://schemas.microsoft.com/office/drawing/2014/main" val="1108336430"/>
                    </a:ext>
                  </a:extLst>
                </a:gridCol>
                <a:gridCol w="3696918">
                  <a:extLst>
                    <a:ext uri="{9D8B030D-6E8A-4147-A177-3AD203B41FA5}">
                      <a16:colId xmlns:a16="http://schemas.microsoft.com/office/drawing/2014/main" val="332765375"/>
                    </a:ext>
                  </a:extLst>
                </a:gridCol>
              </a:tblGrid>
              <a:tr h="562019">
                <a:tc>
                  <a:txBody>
                    <a:bodyPr/>
                    <a:lstStyle/>
                    <a:p>
                      <a:pPr algn="ctr"/>
                      <a:r>
                        <a:rPr lang="ru-RU" sz="2800" dirty="0">
                          <a:effectLst/>
                          <a:latin typeface="Times New Roman" panose="02020603050405020304" pitchFamily="18" charset="0"/>
                          <a:cs typeface="Times New Roman" panose="02020603050405020304" pitchFamily="18" charset="0"/>
                        </a:rPr>
                        <a:t>ЗАЯВКА 1</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2</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3</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2453025">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Производитель 1 </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РОССИЯ</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(не представлен номер реестровой записи из реестра российской промышленной продукции)*</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Производитель 2 </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РОССИЯ</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(представлен номер реестровой записи из реестра российской промышленной продукции)</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КИТАЙ</a:t>
                      </a: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(товар иностранного происхождения) </a:t>
                      </a:r>
                    </a:p>
                  </a:txBody>
                  <a:tcPr marL="68580" marR="68580" marT="0" marB="0">
                    <a:solidFill>
                      <a:schemeClr val="bg1">
                        <a:lumMod val="85000"/>
                      </a:schemeClr>
                    </a:solidFill>
                  </a:tcPr>
                </a:tc>
                <a:extLst>
                  <a:ext uri="{0D108BD9-81ED-4DB2-BD59-A6C34878D82A}">
                    <a16:rowId xmlns:a16="http://schemas.microsoft.com/office/drawing/2014/main" val="1111553527"/>
                  </a:ext>
                </a:extLst>
              </a:tr>
            </a:tbl>
          </a:graphicData>
        </a:graphic>
      </p:graphicFrame>
      <p:sp>
        <p:nvSpPr>
          <p:cNvPr id="3" name="Прямоугольник 2">
            <a:extLst>
              <a:ext uri="{FF2B5EF4-FFF2-40B4-BE49-F238E27FC236}">
                <a16:creationId xmlns:a16="http://schemas.microsoft.com/office/drawing/2014/main" id="{5173A097-C02C-4D72-A0E6-3B5955D075BC}"/>
              </a:ext>
            </a:extLst>
          </p:cNvPr>
          <p:cNvSpPr/>
          <p:nvPr/>
        </p:nvSpPr>
        <p:spPr>
          <a:xfrm>
            <a:off x="3056822" y="5085184"/>
            <a:ext cx="5457969" cy="498663"/>
          </a:xfrm>
          <a:prstGeom prst="rect">
            <a:avLst/>
          </a:prstGeom>
        </p:spPr>
        <p:txBody>
          <a:bodyPr wrap="none">
            <a:spAutoFit/>
          </a:bodyPr>
          <a:lstStyle/>
          <a:p>
            <a:pPr indent="450215" algn="ctr">
              <a:lnSpc>
                <a:spcPct val="150000"/>
              </a:lnSpc>
            </a:pPr>
            <a:r>
              <a:rPr lang="ru-RU" sz="2000" dirty="0">
                <a:latin typeface="Times New Roman" panose="02020603050405020304" pitchFamily="18" charset="0"/>
                <a:ea typeface="Times New Roman" panose="02020603050405020304" pitchFamily="18" charset="0"/>
              </a:rPr>
              <a:t>ОТКЛОНЕНИЮ ПОДЛЕЖИТ ЗАЯВКИ 1,3</a:t>
            </a:r>
          </a:p>
        </p:txBody>
      </p:sp>
    </p:spTree>
    <p:extLst>
      <p:ext uri="{BB962C8B-B14F-4D97-AF65-F5344CB8AC3E}">
        <p14:creationId xmlns:p14="http://schemas.microsoft.com/office/powerpoint/2010/main" val="1964462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F39495-1A7D-4FAF-995F-B79778B3B878}"/>
              </a:ext>
            </a:extLst>
          </p:cNvPr>
          <p:cNvSpPr>
            <a:spLocks noGrp="1"/>
          </p:cNvSpPr>
          <p:nvPr>
            <p:ph type="title"/>
          </p:nvPr>
        </p:nvSpPr>
        <p:spPr>
          <a:xfrm>
            <a:off x="0" y="0"/>
            <a:ext cx="6015038" cy="6858000"/>
          </a:xfrm>
        </p:spPr>
        <p:txBody>
          <a:bodyPr/>
          <a:lstStyle/>
          <a:p>
            <a:pPr algn="ctr"/>
            <a:r>
              <a:rPr lang="ru-RU" b="1" dirty="0"/>
              <a:t/>
            </a:r>
            <a:br>
              <a:rPr lang="ru-RU" b="1" dirty="0"/>
            </a:br>
            <a:r>
              <a:rPr lang="ru-RU" b="1" dirty="0"/>
              <a:t>   </a:t>
            </a:r>
            <a:r>
              <a:rPr lang="ru-RU" b="1" dirty="0">
                <a:solidFill>
                  <a:schemeClr val="tx1">
                    <a:lumMod val="75000"/>
                    <a:lumOff val="25000"/>
                  </a:schemeClr>
                </a:solidFill>
                <a:latin typeface="Times New Roman" panose="02020603050405020304" pitchFamily="18" charset="0"/>
                <a:cs typeface="Times New Roman" panose="02020603050405020304" pitchFamily="18" charset="0"/>
              </a:rPr>
              <a:t>УСЛОВИЯ ДОПУСКА</a:t>
            </a:r>
            <a:br>
              <a:rPr lang="ru-RU" b="1" dirty="0">
                <a:solidFill>
                  <a:schemeClr val="tx1">
                    <a:lumMod val="75000"/>
                    <a:lumOff val="25000"/>
                  </a:schemeClr>
                </a:solidFill>
                <a:latin typeface="Times New Roman" panose="02020603050405020304" pitchFamily="18" charset="0"/>
                <a:cs typeface="Times New Roman" panose="02020603050405020304" pitchFamily="18" charset="0"/>
              </a:rPr>
            </a:br>
            <a:r>
              <a:rPr lang="ru-RU" b="1" dirty="0">
                <a:solidFill>
                  <a:schemeClr val="tx1">
                    <a:lumMod val="75000"/>
                    <a:lumOff val="25000"/>
                  </a:schemeClr>
                </a:solidFill>
                <a:latin typeface="Times New Roman" panose="02020603050405020304" pitchFamily="18" charset="0"/>
                <a:cs typeface="Times New Roman" panose="02020603050405020304" pitchFamily="18" charset="0"/>
              </a:rPr>
              <a:t/>
            </a:r>
            <a:br>
              <a:rPr lang="ru-RU" b="1" dirty="0">
                <a:solidFill>
                  <a:schemeClr val="tx1">
                    <a:lumMod val="75000"/>
                    <a:lumOff val="25000"/>
                  </a:schemeClr>
                </a:solidFill>
                <a:latin typeface="Times New Roman" panose="02020603050405020304" pitchFamily="18" charset="0"/>
                <a:cs typeface="Times New Roman" panose="02020603050405020304" pitchFamily="18" charset="0"/>
              </a:rPr>
            </a:br>
            <a:r>
              <a:rPr lang="ru-RU" b="1" dirty="0">
                <a:solidFill>
                  <a:schemeClr val="tx1">
                    <a:lumMod val="75000"/>
                    <a:lumOff val="25000"/>
                  </a:schemeClr>
                </a:solidFill>
                <a:latin typeface="Times New Roman" panose="02020603050405020304" pitchFamily="18" charset="0"/>
                <a:cs typeface="Times New Roman" panose="02020603050405020304" pitchFamily="18" charset="0"/>
              </a:rPr>
              <a:t/>
            </a:r>
            <a:br>
              <a:rPr lang="ru-RU" b="1" dirty="0">
                <a:solidFill>
                  <a:schemeClr val="tx1">
                    <a:lumMod val="75000"/>
                    <a:lumOff val="25000"/>
                  </a:schemeClr>
                </a:solidFill>
                <a:latin typeface="Times New Roman" panose="02020603050405020304" pitchFamily="18" charset="0"/>
                <a:cs typeface="Times New Roman" panose="02020603050405020304" pitchFamily="18" charset="0"/>
              </a:rPr>
            </a:br>
            <a:r>
              <a:rPr lang="ru-RU" b="1" dirty="0">
                <a:solidFill>
                  <a:schemeClr val="tx1">
                    <a:lumMod val="75000"/>
                    <a:lumOff val="25000"/>
                  </a:schemeClr>
                </a:solidFill>
                <a:latin typeface="Times New Roman" panose="02020603050405020304" pitchFamily="18" charset="0"/>
                <a:cs typeface="Times New Roman" panose="02020603050405020304" pitchFamily="18" charset="0"/>
              </a:rPr>
              <a:t/>
            </a:r>
            <a:br>
              <a:rPr lang="ru-RU" b="1" dirty="0">
                <a:solidFill>
                  <a:schemeClr val="tx1">
                    <a:lumMod val="75000"/>
                    <a:lumOff val="25000"/>
                  </a:schemeClr>
                </a:solidFill>
                <a:latin typeface="Times New Roman" panose="02020603050405020304" pitchFamily="18" charset="0"/>
                <a:cs typeface="Times New Roman" panose="02020603050405020304" pitchFamily="18" charset="0"/>
              </a:rPr>
            </a:br>
            <a:r>
              <a:rPr lang="ru-RU" b="1" dirty="0">
                <a:solidFill>
                  <a:schemeClr val="tx1">
                    <a:lumMod val="75000"/>
                    <a:lumOff val="25000"/>
                  </a:schemeClr>
                </a:solidFill>
                <a:latin typeface="Times New Roman" panose="02020603050405020304" pitchFamily="18" charset="0"/>
                <a:cs typeface="Times New Roman" panose="02020603050405020304" pitchFamily="18" charset="0"/>
              </a:rPr>
              <a:t>         ОГРАНИЧЕНИЯ           ДОПУСКА	</a:t>
            </a:r>
            <a:br>
              <a:rPr lang="ru-RU" b="1" dirty="0">
                <a:solidFill>
                  <a:schemeClr val="tx1">
                    <a:lumMod val="75000"/>
                    <a:lumOff val="25000"/>
                  </a:schemeClr>
                </a:solidFill>
                <a:latin typeface="Times New Roman" panose="02020603050405020304" pitchFamily="18" charset="0"/>
                <a:cs typeface="Times New Roman" panose="02020603050405020304" pitchFamily="18" charset="0"/>
              </a:rPr>
            </a:br>
            <a:r>
              <a:rPr lang="ru-RU" b="1" dirty="0">
                <a:solidFill>
                  <a:schemeClr val="tx1">
                    <a:lumMod val="75000"/>
                    <a:lumOff val="25000"/>
                  </a:schemeClr>
                </a:solidFill>
                <a:latin typeface="Times New Roman" panose="02020603050405020304" pitchFamily="18" charset="0"/>
                <a:cs typeface="Times New Roman" panose="02020603050405020304" pitchFamily="18" charset="0"/>
              </a:rPr>
              <a:t/>
            </a:r>
            <a:br>
              <a:rPr lang="ru-RU" b="1" dirty="0">
                <a:solidFill>
                  <a:schemeClr val="tx1">
                    <a:lumMod val="75000"/>
                    <a:lumOff val="25000"/>
                  </a:schemeClr>
                </a:solidFill>
                <a:latin typeface="Times New Roman" panose="02020603050405020304" pitchFamily="18" charset="0"/>
                <a:cs typeface="Times New Roman" panose="02020603050405020304" pitchFamily="18" charset="0"/>
              </a:rPr>
            </a:br>
            <a:r>
              <a:rPr lang="ru-RU" b="1" dirty="0">
                <a:solidFill>
                  <a:schemeClr val="tx1">
                    <a:lumMod val="75000"/>
                    <a:lumOff val="25000"/>
                  </a:schemeClr>
                </a:solidFill>
                <a:latin typeface="Times New Roman" panose="02020603050405020304" pitchFamily="18" charset="0"/>
                <a:cs typeface="Times New Roman" panose="02020603050405020304" pitchFamily="18" charset="0"/>
              </a:rPr>
              <a:t/>
            </a:r>
            <a:br>
              <a:rPr lang="ru-RU" b="1" dirty="0">
                <a:solidFill>
                  <a:schemeClr val="tx1">
                    <a:lumMod val="75000"/>
                    <a:lumOff val="25000"/>
                  </a:schemeClr>
                </a:solidFill>
                <a:latin typeface="Times New Roman" panose="02020603050405020304" pitchFamily="18" charset="0"/>
                <a:cs typeface="Times New Roman" panose="02020603050405020304" pitchFamily="18" charset="0"/>
              </a:rPr>
            </a:br>
            <a:r>
              <a:rPr lang="ru-RU" b="1" dirty="0">
                <a:solidFill>
                  <a:schemeClr val="tx1">
                    <a:lumMod val="75000"/>
                    <a:lumOff val="25000"/>
                  </a:schemeClr>
                </a:solidFill>
                <a:latin typeface="Times New Roman" panose="02020603050405020304" pitchFamily="18" charset="0"/>
                <a:cs typeface="Times New Roman" panose="02020603050405020304" pitchFamily="18" charset="0"/>
              </a:rPr>
              <a:t/>
            </a:r>
            <a:br>
              <a:rPr lang="ru-RU" b="1" dirty="0">
                <a:solidFill>
                  <a:schemeClr val="tx1">
                    <a:lumMod val="75000"/>
                    <a:lumOff val="25000"/>
                  </a:schemeClr>
                </a:solidFill>
                <a:latin typeface="Times New Roman" panose="02020603050405020304" pitchFamily="18" charset="0"/>
                <a:cs typeface="Times New Roman" panose="02020603050405020304" pitchFamily="18" charset="0"/>
              </a:rPr>
            </a:br>
            <a:r>
              <a:rPr lang="ru-RU" b="1" dirty="0">
                <a:solidFill>
                  <a:schemeClr val="tx1">
                    <a:lumMod val="75000"/>
                    <a:lumOff val="25000"/>
                  </a:schemeClr>
                </a:solidFill>
                <a:latin typeface="Times New Roman" panose="02020603050405020304" pitchFamily="18" charset="0"/>
                <a:cs typeface="Times New Roman" panose="02020603050405020304" pitchFamily="18" charset="0"/>
              </a:rPr>
              <a:t>ЗАПРЕТ ДОПУСКА </a:t>
            </a:r>
            <a:endParaRPr lang="ru-RU"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4" name="Текст 3">
            <a:extLst>
              <a:ext uri="{FF2B5EF4-FFF2-40B4-BE49-F238E27FC236}">
                <a16:creationId xmlns:a16="http://schemas.microsoft.com/office/drawing/2014/main" id="{A4BA5816-9CE0-4C5D-955B-2C44DAE380A4}"/>
              </a:ext>
            </a:extLst>
          </p:cNvPr>
          <p:cNvSpPr>
            <a:spLocks noGrp="1"/>
          </p:cNvSpPr>
          <p:nvPr>
            <p:ph type="body" sz="quarter" idx="11"/>
          </p:nvPr>
        </p:nvSpPr>
        <p:spPr>
          <a:xfrm>
            <a:off x="6015038" y="0"/>
            <a:ext cx="6176962" cy="6857999"/>
          </a:xfrm>
          <a:solidFill>
            <a:srgbClr val="96D642"/>
          </a:solidFill>
          <a:ln>
            <a:solidFill>
              <a:schemeClr val="accent1"/>
            </a:solidFill>
          </a:ln>
        </p:spPr>
        <p:txBody>
          <a:bodyPr/>
          <a:lstStyle/>
          <a:p>
            <a:pPr algn="l"/>
            <a:endParaRPr lang="ru-RU" sz="3200" b="1" dirty="0">
              <a:solidFill>
                <a:schemeClr val="tx1">
                  <a:lumMod val="75000"/>
                  <a:lumOff val="25000"/>
                </a:schemeClr>
              </a:solidFill>
              <a:latin typeface="Times New Roman" panose="02020603050405020304" pitchFamily="18" charset="0"/>
              <a:ea typeface="+mj-ea"/>
              <a:cs typeface="Times New Roman" panose="02020603050405020304" pitchFamily="18" charset="0"/>
            </a:endParaRPr>
          </a:p>
          <a:p>
            <a:pPr algn="l"/>
            <a:r>
              <a:rPr lang="ru-RU" sz="3200" b="1" dirty="0">
                <a:solidFill>
                  <a:schemeClr val="tx1">
                    <a:lumMod val="75000"/>
                    <a:lumOff val="25000"/>
                  </a:schemeClr>
                </a:solidFill>
                <a:latin typeface="Times New Roman" panose="02020603050405020304" pitchFamily="18" charset="0"/>
                <a:ea typeface="+mj-ea"/>
                <a:cs typeface="Times New Roman" panose="02020603050405020304" pitchFamily="18" charset="0"/>
              </a:rPr>
              <a:t> </a:t>
            </a:r>
            <a:r>
              <a:rPr lang="ru-RU" sz="2800" b="1" dirty="0">
                <a:solidFill>
                  <a:schemeClr val="tx1">
                    <a:lumMod val="75000"/>
                    <a:lumOff val="25000"/>
                  </a:schemeClr>
                </a:solidFill>
                <a:latin typeface="Times New Roman" panose="02020603050405020304" pitchFamily="18" charset="0"/>
                <a:ea typeface="+mj-ea"/>
                <a:cs typeface="Times New Roman" panose="02020603050405020304" pitchFamily="18" charset="0"/>
              </a:rPr>
              <a:t>ПРИКАЗ МФ РФ </a:t>
            </a:r>
          </a:p>
          <a:p>
            <a:pPr algn="l"/>
            <a:r>
              <a:rPr lang="ru-RU" sz="2800" b="1" dirty="0">
                <a:solidFill>
                  <a:schemeClr val="tx1">
                    <a:lumMod val="75000"/>
                    <a:lumOff val="25000"/>
                  </a:schemeClr>
                </a:solidFill>
                <a:latin typeface="Times New Roman" panose="02020603050405020304" pitchFamily="18" charset="0"/>
                <a:ea typeface="+mj-ea"/>
                <a:cs typeface="Times New Roman" panose="02020603050405020304" pitchFamily="18" charset="0"/>
              </a:rPr>
              <a:t>ОТ 04 ИЮНЯ 2018Г. № 126Н</a:t>
            </a: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algn="l">
              <a:lnSpc>
                <a:spcPct val="100000"/>
              </a:lnSpc>
            </a:pPr>
            <a:r>
              <a:rPr lang="ru-RU" sz="2800" b="1" dirty="0">
                <a:solidFill>
                  <a:schemeClr val="tx1">
                    <a:lumMod val="75000"/>
                    <a:lumOff val="25000"/>
                  </a:schemeClr>
                </a:solidFill>
                <a:latin typeface="Times New Roman" panose="02020603050405020304" pitchFamily="18" charset="0"/>
                <a:ea typeface="+mj-ea"/>
                <a:cs typeface="Times New Roman" panose="02020603050405020304" pitchFamily="18" charset="0"/>
              </a:rPr>
              <a:t>ПП № 1289 ОТ 30.11.2015 Г.                                                                ПП № 832 ОТ 22.08.2016 Г.                                                                 ПП № 878 ОТ 10.07.2019 Г.                                                                 ПП № 617 ОТ 30.04.2020 Г.</a:t>
            </a:r>
            <a: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t> </a:t>
            </a:r>
          </a:p>
          <a:p>
            <a:pPr algn="l">
              <a:lnSpc>
                <a:spcPct val="100000"/>
              </a:lnSpc>
            </a:pPr>
            <a: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t>ПП № 102 ОТ 05.02.2015 Г.</a:t>
            </a:r>
          </a:p>
          <a:p>
            <a:pPr algn="l">
              <a:lnSpc>
                <a:spcPct val="100000"/>
              </a:lnSpc>
            </a:pPr>
            <a:endParaRPr lang="ru-RU" sz="2800" b="1" dirty="0">
              <a:solidFill>
                <a:schemeClr val="tx1">
                  <a:lumMod val="75000"/>
                  <a:lumOff val="25000"/>
                </a:schemeClr>
              </a:solidFill>
              <a:latin typeface="Times New Roman" panose="02020603050405020304" pitchFamily="18" charset="0"/>
              <a:ea typeface="+mj-ea"/>
              <a:cs typeface="Times New Roman" panose="02020603050405020304" pitchFamily="18" charset="0"/>
            </a:endParaRPr>
          </a:p>
          <a:p>
            <a:pPr algn="l"/>
            <a: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t>ПП № 1236 ОТ 16.11.2015 Г.                                                                                               ПП № 616 ОТ 30.04.2020 Г.</a:t>
            </a:r>
          </a:p>
          <a:p>
            <a:pPr algn="l">
              <a:lnSpc>
                <a:spcPct val="100000"/>
              </a:lnSpc>
            </a:pPr>
            <a:endParaRPr lang="ru-RU" sz="2800" b="1" dirty="0">
              <a:solidFill>
                <a:schemeClr val="tx1">
                  <a:lumMod val="75000"/>
                  <a:lumOff val="25000"/>
                </a:schemeClr>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763387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кругленные углы 8">
            <a:extLst>
              <a:ext uri="{FF2B5EF4-FFF2-40B4-BE49-F238E27FC236}">
                <a16:creationId xmlns:a16="http://schemas.microsoft.com/office/drawing/2014/main" id="{37DB4A23-2570-448A-A499-F179290C40A4}"/>
              </a:ext>
            </a:extLst>
          </p:cNvPr>
          <p:cNvSpPr/>
          <p:nvPr/>
        </p:nvSpPr>
        <p:spPr>
          <a:xfrm>
            <a:off x="335360" y="188640"/>
            <a:ext cx="11449272" cy="6264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2800" b="1" dirty="0">
              <a:latin typeface="Times New Roman" panose="02020603050405020304" pitchFamily="18" charset="0"/>
              <a:cs typeface="Times New Roman" panose="02020603050405020304" pitchFamily="18" charset="0"/>
            </a:endParaRPr>
          </a:p>
          <a:p>
            <a:pPr algn="ctr"/>
            <a:r>
              <a:rPr lang="ru-RU" sz="2800" b="1" dirty="0">
                <a:latin typeface="Times New Roman" panose="02020603050405020304" pitchFamily="18" charset="0"/>
                <a:cs typeface="Times New Roman" panose="02020603050405020304" pitchFamily="18" charset="0"/>
              </a:rPr>
              <a:t>Неприменение ограничения допуска промышленных товаров</a:t>
            </a:r>
            <a:endParaRPr lang="ru-RU" sz="2800"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 </a:t>
            </a:r>
          </a:p>
          <a:p>
            <a:pPr algn="just">
              <a:lnSpc>
                <a:spcPct val="150000"/>
              </a:lnSpc>
            </a:pPr>
            <a:r>
              <a:rPr lang="ru-RU" sz="2000" b="1" dirty="0">
                <a:latin typeface="Times New Roman" panose="02020603050405020304" pitchFamily="18" charset="0"/>
                <a:cs typeface="Times New Roman" panose="02020603050405020304" pitchFamily="18" charset="0"/>
              </a:rPr>
              <a:t>а) необходимость обеспечения взаимодействия товаров с товарами, используемыми заказчиком, ввиду их несовместимости с товарами, имеющими другие товарные знаки; </a:t>
            </a:r>
          </a:p>
          <a:p>
            <a:pPr algn="just">
              <a:lnSpc>
                <a:spcPct val="150000"/>
              </a:lnSpc>
            </a:pPr>
            <a:r>
              <a:rPr lang="ru-RU" sz="2000" b="1" dirty="0">
                <a:latin typeface="Times New Roman" panose="02020603050405020304" pitchFamily="18" charset="0"/>
                <a:cs typeface="Times New Roman" panose="02020603050405020304" pitchFamily="18" charset="0"/>
              </a:rPr>
              <a:t>б) закупка запасных частей и расходных материалов к машинам и оборудованию, используемым заказчиком в соответствии с технической документацией на указанные машины и оборудование; </a:t>
            </a:r>
          </a:p>
          <a:p>
            <a:pPr algn="just">
              <a:lnSpc>
                <a:spcPct val="150000"/>
              </a:lnSpc>
            </a:pPr>
            <a:r>
              <a:rPr lang="ru-RU" sz="2000" b="1" dirty="0">
                <a:latin typeface="Times New Roman" panose="02020603050405020304" pitchFamily="18" charset="0"/>
                <a:cs typeface="Times New Roman" panose="02020603050405020304" pitchFamily="18" charset="0"/>
              </a:rPr>
              <a:t>в) закупка товаров («Оружие спортивное огнестрельное с нарезным стволом» и «Патроны и боеприпасы прочие и их детали»), в целях обеспечения нужд спорта высших достижений;</a:t>
            </a:r>
          </a:p>
          <a:p>
            <a:pPr algn="just">
              <a:lnSpc>
                <a:spcPct val="150000"/>
              </a:lnSpc>
            </a:pPr>
            <a:r>
              <a:rPr lang="ru-RU" sz="2000" b="1" dirty="0">
                <a:latin typeface="Times New Roman" panose="02020603050405020304" pitchFamily="18" charset="0"/>
                <a:cs typeface="Times New Roman" panose="02020603050405020304" pitchFamily="18" charset="0"/>
              </a:rPr>
              <a:t>г) закупка запасных частей и деталей к используемому оружию спортивному огнестрельному с нарезным стволом иностранного производства. </a:t>
            </a:r>
          </a:p>
          <a:p>
            <a:pPr algn="just">
              <a:lnSpc>
                <a:spcPct val="150000"/>
              </a:lnSpc>
            </a:pPr>
            <a:r>
              <a:rPr lang="ru-RU" sz="2000" b="1" dirty="0">
                <a:latin typeface="Times New Roman" panose="02020603050405020304" pitchFamily="18" charset="0"/>
                <a:cs typeface="Times New Roman" panose="02020603050405020304" pitchFamily="18" charset="0"/>
              </a:rPr>
              <a:t>д) Положения Постановления № 617 не применяются в отношении промышленных товаров, работ, услуг, по которым установлены запреты в соответствии со статьей 14 Закона № 44-ФЗ. </a:t>
            </a: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7526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скругленные углы 8">
            <a:extLst>
              <a:ext uri="{FF2B5EF4-FFF2-40B4-BE49-F238E27FC236}">
                <a16:creationId xmlns:a16="http://schemas.microsoft.com/office/drawing/2014/main" id="{37DB4A23-2570-448A-A499-F179290C40A4}"/>
              </a:ext>
            </a:extLst>
          </p:cNvPr>
          <p:cNvSpPr/>
          <p:nvPr/>
        </p:nvSpPr>
        <p:spPr>
          <a:xfrm>
            <a:off x="335360" y="188640"/>
            <a:ext cx="11449272" cy="62646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2800" b="1" dirty="0">
              <a:latin typeface="Times New Roman" panose="02020603050405020304" pitchFamily="18" charset="0"/>
              <a:cs typeface="Times New Roman" panose="02020603050405020304" pitchFamily="18" charset="0"/>
            </a:endParaRPr>
          </a:p>
          <a:p>
            <a:pPr algn="ctr"/>
            <a:r>
              <a:rPr lang="ru-RU" sz="2000" b="1" dirty="0" smtClean="0">
                <a:latin typeface="Times New Roman" panose="02020603050405020304" pitchFamily="18" charset="0"/>
                <a:cs typeface="Times New Roman" panose="02020603050405020304" pitchFamily="18" charset="0"/>
              </a:rPr>
              <a:t>Особенности применения ограничения допуска</a:t>
            </a:r>
            <a:r>
              <a:rPr lang="ru-RU" dirty="0">
                <a:latin typeface="Times New Roman" panose="02020603050405020304" pitchFamily="18" charset="0"/>
                <a:cs typeface="Times New Roman" panose="02020603050405020304" pitchFamily="18" charset="0"/>
              </a:rPr>
              <a:t> </a:t>
            </a:r>
          </a:p>
          <a:p>
            <a:pPr lvl="0" algn="just"/>
            <a:r>
              <a:rPr lang="ru-RU" dirty="0" smtClean="0">
                <a:latin typeface="Times New Roman" panose="02020603050405020304" pitchFamily="18" charset="0"/>
                <a:cs typeface="Times New Roman" panose="02020603050405020304" pitchFamily="18" charset="0"/>
              </a:rPr>
              <a:t>1. Если </a:t>
            </a:r>
            <a:r>
              <a:rPr lang="ru-RU" dirty="0">
                <a:latin typeface="Times New Roman" panose="02020603050405020304" pitchFamily="18" charset="0"/>
                <a:cs typeface="Times New Roman" panose="02020603050405020304" pitchFamily="18" charset="0"/>
              </a:rPr>
              <a:t>заявка не отклоняется в соответствии с ограничениями, установленными Постановлением № 617, к ней применяются условия допуска иностранных товаров, установленные приказом Минфина России от 04.06.2018 № 126н «Об условиях допуска товаров, происходящих из иностранных государств, для целей осуществления закупок товаров, работ, услуг для обеспечения государственных и муниципальных нужд</a:t>
            </a:r>
            <a:r>
              <a:rPr lang="ru-RU" dirty="0" smtClean="0">
                <a:latin typeface="Times New Roman" panose="02020603050405020304" pitchFamily="18" charset="0"/>
                <a:cs typeface="Times New Roman" panose="02020603050405020304" pitchFamily="18" charset="0"/>
              </a:rPr>
              <a:t>».</a:t>
            </a:r>
          </a:p>
          <a:p>
            <a:pPr lvl="0" algn="just"/>
            <a:r>
              <a:rPr lang="ru-RU" dirty="0" smtClean="0">
                <a:latin typeface="Times New Roman" panose="02020603050405020304" pitchFamily="18" charset="0"/>
                <a:cs typeface="Times New Roman" panose="02020603050405020304" pitchFamily="18" charset="0"/>
              </a:rPr>
              <a:t> 2. Ограничения</a:t>
            </a:r>
            <a:r>
              <a:rPr lang="ru-RU" dirty="0">
                <a:latin typeface="Times New Roman" panose="02020603050405020304" pitchFamily="18" charset="0"/>
                <a:cs typeface="Times New Roman" panose="02020603050405020304" pitchFamily="18" charset="0"/>
              </a:rPr>
              <a:t>, установленные в соответствии с Постановлением № 617, распространяются на товары, включенные в Перечень, в том числе поставляемые заказчику при выполнении закупаемых работ, оказании закупаемых услуг. </a:t>
            </a:r>
          </a:p>
          <a:p>
            <a:pPr algn="just"/>
            <a:r>
              <a:rPr lang="ru-RU" dirty="0" smtClean="0">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Не могут быть предметом одного контракта промышленные товары, включенные в Перечень, и промышленные товары, не включенные в него. </a:t>
            </a:r>
          </a:p>
          <a:p>
            <a:pPr algn="just"/>
            <a:r>
              <a:rPr lang="ru-RU" dirty="0">
                <a:latin typeface="Times New Roman" panose="02020603050405020304" pitchFamily="18" charset="0"/>
                <a:cs typeface="Times New Roman" panose="02020603050405020304" pitchFamily="18" charset="0"/>
              </a:rPr>
              <a:t>4. Не могут быть предметом одного контракта </a:t>
            </a:r>
            <a:r>
              <a:rPr lang="ru-RU" dirty="0" smtClean="0">
                <a:latin typeface="Times New Roman" panose="02020603050405020304" pitchFamily="18" charset="0"/>
                <a:cs typeface="Times New Roman" panose="02020603050405020304" pitchFamily="18" charset="0"/>
              </a:rPr>
              <a:t>музыкальные </a:t>
            </a:r>
            <a:r>
              <a:rPr lang="ru-RU" dirty="0">
                <a:latin typeface="Times New Roman" panose="02020603050405020304" pitchFamily="18" charset="0"/>
                <a:cs typeface="Times New Roman" panose="02020603050405020304" pitchFamily="18" charset="0"/>
              </a:rPr>
              <a:t>инструменты и звуковое оборудование, входящие в различные производственные группы, которые определены в приложении к Постановлению № 617, а также другие отдельные виды промышленных товаров. Например, нельзя объединить в одну закупку флейты и трубы, так как эти музыкальные инструменты включены в разные производственные группы (флейты – деревянные духовые, трубы – медные духовые).</a:t>
            </a:r>
          </a:p>
          <a:p>
            <a:pPr algn="just"/>
            <a:r>
              <a:rPr lang="ru-RU" dirty="0">
                <a:latin typeface="Times New Roman" panose="02020603050405020304" pitchFamily="18" charset="0"/>
                <a:cs typeface="Times New Roman" panose="02020603050405020304" pitchFamily="18" charset="0"/>
              </a:rPr>
              <a:t>5. Номера реестровых записей и совокупное количество баллов (при наличии) о поставляемом товаре включаются в контракт.</a:t>
            </a:r>
          </a:p>
          <a:p>
            <a:pPr algn="just"/>
            <a:r>
              <a:rPr lang="ru-RU" dirty="0">
                <a:latin typeface="Times New Roman" panose="02020603050405020304" pitchFamily="18" charset="0"/>
                <a:cs typeface="Times New Roman" panose="02020603050405020304" pitchFamily="18" charset="0"/>
              </a:rPr>
              <a:t>6. При исполнении контракта (если были отклонены заявки) замена отдельного вида промышленного товара на иностранный промышленный товар (за исключением государств - членов ЕАЭС) не допускается. </a:t>
            </a:r>
          </a:p>
          <a:p>
            <a:pPr algn="just">
              <a:lnSpc>
                <a:spcPct val="150000"/>
              </a:lnSpc>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9624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332656"/>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602226" y="332656"/>
            <a:ext cx="10515600" cy="1152128"/>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b="1" dirty="0">
                <a:latin typeface="Times New Roman" panose="02020603050405020304" pitchFamily="18" charset="0"/>
                <a:cs typeface="Times New Roman" panose="02020603050405020304" pitchFamily="18" charset="0"/>
              </a:rPr>
              <a:t>Практика применения 617</a:t>
            </a:r>
          </a:p>
        </p:txBody>
      </p:sp>
      <p:sp>
        <p:nvSpPr>
          <p:cNvPr id="2" name="Прямоугольник 1">
            <a:extLst>
              <a:ext uri="{FF2B5EF4-FFF2-40B4-BE49-F238E27FC236}">
                <a16:creationId xmlns:a16="http://schemas.microsoft.com/office/drawing/2014/main" id="{4844FD26-720F-45C3-8E33-A668DF14AB1A}"/>
              </a:ext>
            </a:extLst>
          </p:cNvPr>
          <p:cNvSpPr/>
          <p:nvPr/>
        </p:nvSpPr>
        <p:spPr>
          <a:xfrm>
            <a:off x="567946" y="1365627"/>
            <a:ext cx="11326422" cy="3262432"/>
          </a:xfrm>
          <a:prstGeom prst="rect">
            <a:avLst/>
          </a:prstGeom>
          <a:solidFill>
            <a:schemeClr val="bg1">
              <a:lumMod val="95000"/>
            </a:schemeClr>
          </a:solidFill>
        </p:spPr>
        <p:txBody>
          <a:bodyPr wrap="square">
            <a:spAutoFit/>
          </a:bodyPr>
          <a:lstStyle/>
          <a:p>
            <a:pPr algn="just">
              <a:spcAft>
                <a:spcPts val="1500"/>
              </a:spcAft>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Заявка содержит предложение </a:t>
            </a:r>
            <a:r>
              <a:rPr 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дез</a:t>
            </a:r>
            <a:r>
              <a:rPr 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инфицирующего</a:t>
            </a:r>
            <a:r>
              <a:rPr 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средства, в составе заявки не указан конкретный производитель. </a:t>
            </a:r>
            <a:endParaRPr lang="ru-RU" sz="24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500"/>
              </a:spcAft>
            </a:pPr>
            <a:r>
              <a:rPr 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В </a:t>
            </a: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составе заявки приложена выписка на конкретную марку </a:t>
            </a:r>
            <a:r>
              <a:rPr lang="ru-RU" sz="2400" b="1" dirty="0" smtClean="0">
                <a:latin typeface="Times New Roman" panose="02020603050405020304" pitchFamily="18" charset="0"/>
                <a:ea typeface="Times New Roman" panose="02020603050405020304" pitchFamily="18" charset="0"/>
                <a:cs typeface="Times New Roman" panose="02020603050405020304" pitchFamily="18" charset="0"/>
              </a:rPr>
              <a:t>дезинфицирующего средства «Пиридоксин». </a:t>
            </a:r>
            <a:endParaRPr lang="ru-RU" sz="24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500"/>
              </a:spcAft>
            </a:pPr>
            <a:r>
              <a:rPr lang="ru-RU" sz="2400" b="1" dirty="0">
                <a:latin typeface="Times New Roman" panose="02020603050405020304" pitchFamily="18" charset="0"/>
                <a:ea typeface="Times New Roman" panose="02020603050405020304" pitchFamily="18" charset="0"/>
                <a:cs typeface="Times New Roman" panose="02020603050405020304" pitchFamily="18" charset="0"/>
              </a:rPr>
              <a:t>Принимаем или нет?</a:t>
            </a:r>
          </a:p>
          <a:p>
            <a:pPr algn="just">
              <a:spcAft>
                <a:spcPts val="1500"/>
              </a:spcAft>
            </a:pP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1500"/>
              </a:spcAft>
            </a:pPr>
            <a:endParaRPr lang="ru-RU"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65809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332656"/>
            <a:ext cx="12192000" cy="43204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602226" y="332656"/>
            <a:ext cx="10515600" cy="432048"/>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b="1" dirty="0">
                <a:latin typeface="Times New Roman" panose="02020603050405020304" pitchFamily="18" charset="0"/>
                <a:cs typeface="Times New Roman" panose="02020603050405020304" pitchFamily="18" charset="0"/>
              </a:rPr>
              <a:t>Практика применения 617</a:t>
            </a:r>
          </a:p>
        </p:txBody>
      </p:sp>
      <p:sp>
        <p:nvSpPr>
          <p:cNvPr id="2" name="Прямоугольник 1">
            <a:extLst>
              <a:ext uri="{FF2B5EF4-FFF2-40B4-BE49-F238E27FC236}">
                <a16:creationId xmlns:a16="http://schemas.microsoft.com/office/drawing/2014/main" id="{4844FD26-720F-45C3-8E33-A668DF14AB1A}"/>
              </a:ext>
            </a:extLst>
          </p:cNvPr>
          <p:cNvSpPr/>
          <p:nvPr/>
        </p:nvSpPr>
        <p:spPr>
          <a:xfrm>
            <a:off x="580344" y="764704"/>
            <a:ext cx="11326422" cy="5663089"/>
          </a:xfrm>
          <a:prstGeom prst="rect">
            <a:avLst/>
          </a:prstGeom>
          <a:solidFill>
            <a:schemeClr val="bg1">
              <a:lumMod val="95000"/>
            </a:schemeClr>
          </a:solidFill>
        </p:spPr>
        <p:txBody>
          <a:bodyPr wrap="square">
            <a:spAutoFit/>
          </a:bodyPr>
          <a:lstStyle/>
          <a:p>
            <a:r>
              <a:rPr lang="ru-RU" b="1" dirty="0">
                <a:latin typeface="Times New Roman" panose="02020603050405020304" pitchFamily="18" charset="0"/>
                <a:cs typeface="Times New Roman" panose="02020603050405020304" pitchFamily="18" charset="0"/>
              </a:rPr>
              <a:t>Суть жалобы ООО «АМИХИМ» заключается в следующем.</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По мнению подателя жалобы, в соответствии с требованиями Постановления Правительства РФ от 30.04.2020 N 617 "Об ограничениях допуска отдельных видов промышленных товаров, происходящих из иностранных государств, для целей осуществления закупок для обеспечения государственных и муниципальных нужд" аукционная комиссия заказчика должна была отклонить заявки других участников электронного аукциона, так как ООО «АМИХИМ» представило в составе своей заявки выписку из реестра российской промышленной продукции на предлагаемый к поставке товар.</a:t>
            </a:r>
          </a:p>
          <a:p>
            <a:r>
              <a:rPr lang="ru-RU" dirty="0">
                <a:latin typeface="Times New Roman" panose="02020603050405020304" pitchFamily="18" charset="0"/>
                <a:cs typeface="Times New Roman" panose="02020603050405020304" pitchFamily="18" charset="0"/>
              </a:rPr>
              <a:t>Заказчик указал, что наименование товара в выписке из реестра российской промышленной продукции не соответствовало наименованию товара в заявке ООО «АМИХИМ». Таким образом, аукционная комиссия решила, что ни одна заявка, поданная на участие в электронном аукционе не соответствует требованиям Постановления Правительства РФ № 617. </a:t>
            </a:r>
          </a:p>
          <a:p>
            <a:r>
              <a:rPr lang="ru-RU" dirty="0">
                <a:latin typeface="Times New Roman" panose="02020603050405020304" pitchFamily="18" charset="0"/>
                <a:cs typeface="Times New Roman" panose="02020603050405020304" pitchFamily="18" charset="0"/>
              </a:rPr>
              <a:t>Комиссией Новосибирского УФАС России установлено, что ООО «АМИХИМ» в составе заявки на участие в электронном аукционе представлена выписка из реестра российской промышленной продукции № 2296\4\2022 от 22.08.2022 г. на дезинфицирующее средство «</a:t>
            </a:r>
            <a:r>
              <a:rPr lang="ru-RU" dirty="0" smtClean="0">
                <a:latin typeface="Times New Roman" panose="02020603050405020304" pitchFamily="18" charset="0"/>
                <a:cs typeface="Times New Roman" panose="02020603050405020304" pitchFamily="18" charset="0"/>
              </a:rPr>
              <a:t>Пиридоксин</a:t>
            </a:r>
            <a:r>
              <a:rPr lang="ru-RU" dirty="0">
                <a:latin typeface="Times New Roman" panose="02020603050405020304" pitchFamily="18" charset="0"/>
                <a:cs typeface="Times New Roman" panose="02020603050405020304" pitchFamily="18" charset="0"/>
              </a:rPr>
              <a:t>». Заявка ООО «АМИХИМ» содержит только одну позицию с наименованием товара - дезинфицирующее средство (Российская </a:t>
            </a:r>
            <a:r>
              <a:rPr lang="ru-RU" dirty="0" smtClean="0">
                <a:latin typeface="Times New Roman" panose="02020603050405020304" pitchFamily="18" charset="0"/>
                <a:cs typeface="Times New Roman" panose="02020603050405020304" pitchFamily="18" charset="0"/>
              </a:rPr>
              <a:t>Федерация), </a:t>
            </a:r>
            <a:r>
              <a:rPr lang="ru-RU" dirty="0">
                <a:latin typeface="Times New Roman" panose="02020603050405020304" pitchFamily="18" charset="0"/>
                <a:cs typeface="Times New Roman" panose="02020603050405020304" pitchFamily="18" charset="0"/>
              </a:rPr>
              <a:t>соответствующую товару, указанному в вышеуказанной выписке из реестра российской промышленной продукции.</a:t>
            </a:r>
          </a:p>
          <a:p>
            <a:r>
              <a:rPr lang="ru-RU" dirty="0">
                <a:latin typeface="Times New Roman" panose="02020603050405020304" pitchFamily="18" charset="0"/>
                <a:cs typeface="Times New Roman" panose="02020603050405020304" pitchFamily="18" charset="0"/>
              </a:rPr>
              <a:t>Таким образом, ООО «АМИХИМ» подтвердило страну происхождения товара, предоставив в составе заявки на участие в электронном аукционе выписку из реестра российской промышленной продукции</a:t>
            </a:r>
          </a:p>
          <a:p>
            <a:r>
              <a:rPr lang="ru-RU" b="1" dirty="0">
                <a:latin typeface="Times New Roman" panose="02020603050405020304" pitchFamily="18" charset="0"/>
                <a:cs typeface="Times New Roman" panose="02020603050405020304" pitchFamily="18" charset="0"/>
              </a:rPr>
              <a:t>Решение: </a:t>
            </a:r>
            <a:endParaRPr lang="ru-RU" dirty="0">
              <a:latin typeface="Times New Roman" panose="02020603050405020304" pitchFamily="18" charset="0"/>
              <a:cs typeface="Times New Roman" panose="02020603050405020304" pitchFamily="18" charset="0"/>
            </a:endParaRPr>
          </a:p>
          <a:p>
            <a:pPr algn="just">
              <a:spcAft>
                <a:spcPts val="1500"/>
              </a:spcAf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Новосибирского УФАС от 30.05.2023 № 054/06/31-1016/2023</a:t>
            </a:r>
            <a:endParaRPr lang="ru-RU"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29597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332656"/>
            <a:ext cx="12192000" cy="43204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580344" y="332656"/>
            <a:ext cx="10537482" cy="432048"/>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b="1" dirty="0">
                <a:latin typeface="Times New Roman" panose="02020603050405020304" pitchFamily="18" charset="0"/>
                <a:cs typeface="Times New Roman" panose="02020603050405020304" pitchFamily="18" charset="0"/>
              </a:rPr>
              <a:t>Практика применения 617</a:t>
            </a:r>
          </a:p>
        </p:txBody>
      </p:sp>
      <p:sp>
        <p:nvSpPr>
          <p:cNvPr id="2" name="Прямоугольник 1">
            <a:extLst>
              <a:ext uri="{FF2B5EF4-FFF2-40B4-BE49-F238E27FC236}">
                <a16:creationId xmlns:a16="http://schemas.microsoft.com/office/drawing/2014/main" id="{4844FD26-720F-45C3-8E33-A668DF14AB1A}"/>
              </a:ext>
            </a:extLst>
          </p:cNvPr>
          <p:cNvSpPr/>
          <p:nvPr/>
        </p:nvSpPr>
        <p:spPr>
          <a:xfrm>
            <a:off x="580344" y="764704"/>
            <a:ext cx="11326422" cy="5632311"/>
          </a:xfrm>
          <a:prstGeom prst="rect">
            <a:avLst/>
          </a:prstGeom>
          <a:solidFill>
            <a:schemeClr val="bg1">
              <a:lumMod val="95000"/>
            </a:schemeClr>
          </a:solidFill>
        </p:spPr>
        <p:txBody>
          <a:bodyPr wrap="square">
            <a:spAutoFit/>
          </a:bodyPr>
          <a:lstStyle/>
          <a:p>
            <a:pPr lvl="0"/>
            <a:r>
              <a:rPr lang="ru-RU" sz="2000" b="1" dirty="0">
                <a:latin typeface="Times New Roman" panose="02020603050405020304" pitchFamily="18" charset="0"/>
                <a:ea typeface="Times New Roman" panose="02020603050405020304" pitchFamily="18" charset="0"/>
                <a:cs typeface="Times New Roman" panose="02020603050405020304" pitchFamily="18" charset="0"/>
              </a:rPr>
              <a:t>Суть жалобы:</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Заявитель указывает, что победитель электронного аукциона – ООО «</a:t>
            </a:r>
            <a:r>
              <a:rPr lang="ru-RU" sz="1600" dirty="0" err="1">
                <a:latin typeface="Times New Roman" panose="02020603050405020304" pitchFamily="18" charset="0"/>
                <a:cs typeface="Times New Roman" panose="02020603050405020304" pitchFamily="18" charset="0"/>
              </a:rPr>
              <a:t>Проксима</a:t>
            </a:r>
            <a:r>
              <a:rPr lang="ru-RU" sz="1600" dirty="0">
                <a:latin typeface="Times New Roman" panose="02020603050405020304" pitchFamily="18" charset="0"/>
                <a:cs typeface="Times New Roman" panose="02020603050405020304" pitchFamily="18" charset="0"/>
              </a:rPr>
              <a:t>» представил в составе заявки недостоверные сведения в отношении характеристик предлагаемого к поставке товара, в связи с чем заявка победителя должна быть отклонена от участия в электронном аукционе. Победитель указал номера реестровых записей из реестра промышленной продукции, произведенной на территории Российской Федерации (далее – реестр российской промышленной продукции) не соответствующие требованиям (описанию) предметов закупки.</a:t>
            </a:r>
          </a:p>
          <a:p>
            <a:pPr lvl="0"/>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Комиссия, исследовав заявку участника установила, в составе заявки участником закупки ООО «</a:t>
            </a:r>
            <a:r>
              <a:rPr lang="ru-RU" sz="1600" dirty="0" err="1">
                <a:latin typeface="Times New Roman" panose="02020603050405020304" pitchFamily="18" charset="0"/>
                <a:cs typeface="Times New Roman" panose="02020603050405020304" pitchFamily="18" charset="0"/>
              </a:rPr>
              <a:t>Проксима</a:t>
            </a:r>
            <a:r>
              <a:rPr lang="ru-RU" sz="1600" dirty="0">
                <a:latin typeface="Times New Roman" panose="02020603050405020304" pitchFamily="18" charset="0"/>
                <a:cs typeface="Times New Roman" panose="02020603050405020304" pitchFamily="18" charset="0"/>
              </a:rPr>
              <a:t>» представлены показатели товара, соответствующие значениям, установленным Заказчиком в Техническом задании Извещения, в связи с чем у комиссии по осуществлению закупок при рассмотрении заявки ООО «</a:t>
            </a:r>
            <a:r>
              <a:rPr lang="ru-RU" sz="1600" dirty="0" err="1">
                <a:latin typeface="Times New Roman" panose="02020603050405020304" pitchFamily="18" charset="0"/>
                <a:cs typeface="Times New Roman" panose="02020603050405020304" pitchFamily="18" charset="0"/>
              </a:rPr>
              <a:t>Проксима</a:t>
            </a:r>
            <a:r>
              <a:rPr lang="ru-RU" sz="1600" dirty="0">
                <a:latin typeface="Times New Roman" panose="02020603050405020304" pitchFamily="18" charset="0"/>
                <a:cs typeface="Times New Roman" panose="02020603050405020304" pitchFamily="18" charset="0"/>
              </a:rPr>
              <a:t>» отсутствовали основания для принятия решения об отклонении заявки участника на участие в электронном аукционе. Кроме того, в составе заявки представлена выписка из реестра российской промышленной продукции, содержащая реестровую запись № 1177\4\2022 от 09.06.2022г., подтверждающая производство поставляемой продукции на территории Российской Федерации.</a:t>
            </a:r>
          </a:p>
          <a:p>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Таким образом Комиссия в пределах предоставленных полномочий обоснованно признала заявку ООО «</a:t>
            </a:r>
            <a:r>
              <a:rPr lang="ru-RU" sz="1600" dirty="0" err="1">
                <a:latin typeface="Times New Roman" panose="02020603050405020304" pitchFamily="18" charset="0"/>
                <a:cs typeface="Times New Roman" panose="02020603050405020304" pitchFamily="18" charset="0"/>
              </a:rPr>
              <a:t>Проксима</a:t>
            </a:r>
            <a:r>
              <a:rPr lang="ru-RU" sz="1600" dirty="0">
                <a:latin typeface="Times New Roman" panose="02020603050405020304" pitchFamily="18" charset="0"/>
                <a:cs typeface="Times New Roman" panose="02020603050405020304" pitchFamily="18" charset="0"/>
              </a:rPr>
              <a:t>» соответствующей требованиям Извещения об электронном аукционе и победителем электронного аукциона и в действиях комиссии по осуществлению закупок отсутствует нарушение Федерального закона № 44-ФЗ.</a:t>
            </a:r>
          </a:p>
          <a:p>
            <a:r>
              <a:rPr lang="ru-RU" sz="1600" dirty="0">
                <a:latin typeface="Times New Roman" panose="02020603050405020304" pitchFamily="18" charset="0"/>
                <a:cs typeface="Times New Roman" panose="02020603050405020304" pitchFamily="18" charset="0"/>
              </a:rPr>
              <a:t>Законных оснований для отказа заказчика от заключения контракта на этапе его подписания законодательством не предусмотрено, и как было указано выше, возможность проверить достоверные данные в отношении поставляемого товара имеется у заказчика только при исполнении контракта на стадии приемки товара.</a:t>
            </a:r>
          </a:p>
          <a:p>
            <a:endParaRPr lang="ru-RU" sz="1600" dirty="0">
              <a:latin typeface="Times New Roman" panose="02020603050405020304" pitchFamily="18" charset="0"/>
              <a:cs typeface="Times New Roman" panose="02020603050405020304" pitchFamily="18" charset="0"/>
            </a:endParaRPr>
          </a:p>
          <a:p>
            <a:r>
              <a:rPr lang="ru-RU"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Иркутское УФАС России</a:t>
            </a:r>
            <a:r>
              <a:rPr lang="ru-RU"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№038/06/105-1709/2023 </a:t>
            </a:r>
            <a:r>
              <a:rPr lang="ru-RU" sz="1600" dirty="0">
                <a:latin typeface="Times New Roman" panose="02020603050405020304" pitchFamily="18" charset="0"/>
                <a:cs typeface="Times New Roman" panose="02020603050405020304" pitchFamily="18" charset="0"/>
              </a:rPr>
              <a:t>30.06.2023 года.</a:t>
            </a: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1500"/>
              </a:spcAft>
            </a:pPr>
            <a:endParaRPr lang="ru-RU"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83296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332656"/>
            <a:ext cx="12192000" cy="43204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602226" y="332656"/>
            <a:ext cx="10515600" cy="432048"/>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b="1" dirty="0">
                <a:latin typeface="Times New Roman" panose="02020603050405020304" pitchFamily="18" charset="0"/>
                <a:cs typeface="Times New Roman" panose="02020603050405020304" pitchFamily="18" charset="0"/>
              </a:rPr>
              <a:t>Практика применения 617</a:t>
            </a:r>
          </a:p>
        </p:txBody>
      </p:sp>
      <p:sp>
        <p:nvSpPr>
          <p:cNvPr id="2" name="Прямоугольник 1">
            <a:extLst>
              <a:ext uri="{FF2B5EF4-FFF2-40B4-BE49-F238E27FC236}">
                <a16:creationId xmlns:a16="http://schemas.microsoft.com/office/drawing/2014/main" id="{4844FD26-720F-45C3-8E33-A668DF14AB1A}"/>
              </a:ext>
            </a:extLst>
          </p:cNvPr>
          <p:cNvSpPr/>
          <p:nvPr/>
        </p:nvSpPr>
        <p:spPr>
          <a:xfrm>
            <a:off x="432789" y="775257"/>
            <a:ext cx="11326422" cy="5755422"/>
          </a:xfrm>
          <a:prstGeom prst="rect">
            <a:avLst/>
          </a:prstGeom>
          <a:solidFill>
            <a:schemeClr val="bg1">
              <a:lumMod val="95000"/>
            </a:schemeClr>
          </a:solidFill>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Суть жалобы: </a:t>
            </a:r>
            <a:r>
              <a:rPr lang="ru-RU" sz="1600" dirty="0">
                <a:latin typeface="Times New Roman" panose="02020603050405020304" pitchFamily="18" charset="0"/>
                <a:cs typeface="Times New Roman" panose="02020603050405020304" pitchFamily="18" charset="0"/>
              </a:rPr>
              <a:t>По мнению заявителя, аукционной комиссией при рассмотрении заявок на участие в закупке неправомерны не применены положения постановления Правительства РФ от 30.04.2020 № 617. </a:t>
            </a:r>
          </a:p>
          <a:p>
            <a:pPr algn="just"/>
            <a:r>
              <a:rPr lang="ru-RU" sz="1600" dirty="0">
                <a:latin typeface="Times New Roman" panose="02020603050405020304" pitchFamily="18" charset="0"/>
                <a:cs typeface="Times New Roman" panose="02020603050405020304" pitchFamily="18" charset="0"/>
              </a:rPr>
              <a:t>Податель жалобы ООО «РС </a:t>
            </a:r>
            <a:r>
              <a:rPr lang="ru-RU" sz="1600" dirty="0" err="1">
                <a:latin typeface="Times New Roman" panose="02020603050405020304" pitchFamily="18" charset="0"/>
                <a:cs typeface="Times New Roman" panose="02020603050405020304" pitchFamily="18" charset="0"/>
              </a:rPr>
              <a:t>Медикал</a:t>
            </a:r>
            <a:r>
              <a:rPr lang="ru-RU" sz="1600" dirty="0">
                <a:latin typeface="Times New Roman" panose="02020603050405020304" pitchFamily="18" charset="0"/>
                <a:cs typeface="Times New Roman" panose="02020603050405020304" pitchFamily="18" charset="0"/>
              </a:rPr>
              <a:t> Групп» предложил к поставке перчатки медицинские диагностические (производства ООО «РС </a:t>
            </a:r>
            <a:r>
              <a:rPr lang="ru-RU" sz="1600" dirty="0" err="1">
                <a:latin typeface="Times New Roman" panose="02020603050405020304" pitchFamily="18" charset="0"/>
                <a:cs typeface="Times New Roman" panose="02020603050405020304" pitchFamily="18" charset="0"/>
              </a:rPr>
              <a:t>Медикал</a:t>
            </a:r>
            <a:r>
              <a:rPr lang="ru-RU" sz="1600" dirty="0">
                <a:latin typeface="Times New Roman" panose="02020603050405020304" pitchFamily="18" charset="0"/>
                <a:cs typeface="Times New Roman" panose="02020603050405020304" pitchFamily="18" charset="0"/>
              </a:rPr>
              <a:t> Групп», место производства ТОО «</a:t>
            </a:r>
            <a:r>
              <a:rPr lang="ru-RU" sz="1600" dirty="0" err="1">
                <a:latin typeface="Times New Roman" panose="02020603050405020304" pitchFamily="18" charset="0"/>
                <a:cs typeface="Times New Roman" panose="02020603050405020304" pitchFamily="18" charset="0"/>
              </a:rPr>
              <a:t>Каз</a:t>
            </a:r>
            <a:r>
              <a:rPr lang="ru-RU" sz="1600" dirty="0">
                <a:latin typeface="Times New Roman" panose="02020603050405020304" pitchFamily="18" charset="0"/>
                <a:cs typeface="Times New Roman" panose="02020603050405020304" pitchFamily="18" charset="0"/>
              </a:rPr>
              <a:t> Мед </a:t>
            </a:r>
            <a:r>
              <a:rPr lang="ru-RU" sz="1600" dirty="0" err="1">
                <a:latin typeface="Times New Roman" panose="02020603050405020304" pitchFamily="18" charset="0"/>
                <a:cs typeface="Times New Roman" panose="02020603050405020304" pitchFamily="18" charset="0"/>
              </a:rPr>
              <a:t>Пром</a:t>
            </a:r>
            <a:r>
              <a:rPr lang="ru-RU" sz="1600" dirty="0">
                <a:latin typeface="Times New Roman" panose="02020603050405020304" pitchFamily="18" charset="0"/>
                <a:cs typeface="Times New Roman" panose="02020603050405020304" pitchFamily="18" charset="0"/>
              </a:rPr>
              <a:t>» (Республика Казахстан). К заявке была приложена выписка из евразийского реестра промышленных товаров государств-членов Евразийского экономического союза с номером реестровой записи 000025133 от 27.12.2023.</a:t>
            </a:r>
          </a:p>
          <a:p>
            <a:pPr algn="just"/>
            <a:r>
              <a:rPr lang="ru-RU" sz="1600" dirty="0">
                <a:latin typeface="Times New Roman" panose="02020603050405020304" pitchFamily="18" charset="0"/>
                <a:cs typeface="Times New Roman" panose="02020603050405020304" pitchFamily="18" charset="0"/>
              </a:rPr>
              <a:t>Согласно пояснениям представителей заказчика и уполномоченного органа, при проверке сведений, представленных ООО «РС </a:t>
            </a:r>
            <a:r>
              <a:rPr lang="ru-RU" sz="1600" dirty="0" err="1">
                <a:latin typeface="Times New Roman" panose="02020603050405020304" pitchFamily="18" charset="0"/>
                <a:cs typeface="Times New Roman" panose="02020603050405020304" pitchFamily="18" charset="0"/>
              </a:rPr>
              <a:t>Медикал</a:t>
            </a:r>
            <a:r>
              <a:rPr lang="ru-RU" sz="1600" dirty="0">
                <a:latin typeface="Times New Roman" panose="02020603050405020304" pitchFamily="18" charset="0"/>
                <a:cs typeface="Times New Roman" panose="02020603050405020304" pitchFamily="18" charset="0"/>
              </a:rPr>
              <a:t> Групп», аукционная комиссия при рассмотрении заявок анализировала данные из евразийского реестра промышленных товаров, размещенного на сайте по адресу </a:t>
            </a:r>
            <a:r>
              <a:rPr lang="ru-RU" sz="1600" u="sng" dirty="0">
                <a:latin typeface="Times New Roman" panose="02020603050405020304" pitchFamily="18" charset="0"/>
                <a:cs typeface="Times New Roman" panose="02020603050405020304" pitchFamily="18" charset="0"/>
                <a:hlinkClick r:id="rId2"/>
              </a:rPr>
              <a:t>https://erpt.eecommission.org</a:t>
            </a:r>
            <a:r>
              <a:rPr lang="ru-RU" sz="1600" dirty="0">
                <a:latin typeface="Times New Roman" panose="02020603050405020304" pitchFamily="18" charset="0"/>
                <a:cs typeface="Times New Roman" panose="02020603050405020304" pitchFamily="18" charset="0"/>
              </a:rPr>
              <a:t>, который указан в письме Минпромторга России от 29.09.2021 № 83198/11, а также на официальном сайте Государственной информационной системы (ГИСП). При этом в реестре по данному адресу отсутствуют данные о реестровой записи 000025133 от 27.12.2023, в связи с чем аукционная комиссия не применила положения Постановления № 617, приравняв заявку участника к заявке, содержащей предложение о поставке товара, происходящего из иностранного государства.</a:t>
            </a:r>
          </a:p>
          <a:p>
            <a:pPr algn="just"/>
            <a:r>
              <a:rPr lang="ru-RU" sz="1600" dirty="0">
                <a:latin typeface="Times New Roman" panose="02020603050405020304" pitchFamily="18" charset="0"/>
                <a:cs typeface="Times New Roman" panose="02020603050405020304" pitchFamily="18" charset="0"/>
              </a:rPr>
              <a:t>Пензенским УФАС России при предварительном рассмотрении жалобы установлено, что 27.12.2023 на сайте Евразийской экономической комиссии в разделе новости размещено сообщение о том, что с 25 декабря евразийский реестр промышленных товаров и Реестр уведомлений об изъятиях из национального режима в госзакупках начали функционировать в новом формате со ссылкой на адрес </a:t>
            </a:r>
            <a:r>
              <a:rPr lang="ru-RU" sz="1600" u="sng" dirty="0">
                <a:latin typeface="Times New Roman" panose="02020603050405020304" pitchFamily="18" charset="0"/>
                <a:cs typeface="Times New Roman" panose="02020603050405020304" pitchFamily="18" charset="0"/>
                <a:hlinkClick r:id="rId3"/>
              </a:rPr>
              <a:t>https://goszakupki.eaeunion.org/erpt/ru</a:t>
            </a:r>
            <a:r>
              <a:rPr lang="ru-RU" sz="1600" dirty="0">
                <a:latin typeface="Times New Roman" panose="02020603050405020304" pitchFamily="18" charset="0"/>
                <a:cs typeface="Times New Roman" panose="02020603050405020304" pitchFamily="18" charset="0"/>
              </a:rPr>
              <a:t>, указано, что прежний функционал Евразийского реестра промышленных товаров продолжает быть доступен для получения выписок по действующим реестровым записям в отношении включенных товаров.</a:t>
            </a:r>
          </a:p>
          <a:p>
            <a:pPr algn="just"/>
            <a:r>
              <a:rPr lang="ru-RU" sz="1600" dirty="0">
                <a:latin typeface="Times New Roman" panose="02020603050405020304" pitchFamily="18" charset="0"/>
                <a:cs typeface="Times New Roman" panose="02020603050405020304" pitchFamily="18" charset="0"/>
              </a:rPr>
              <a:t>При этом Пензенским УФАС России установлено, что в реестре, размещенном по указанному адресу </a:t>
            </a:r>
            <a:r>
              <a:rPr lang="ru-RU" sz="1600" u="sng" dirty="0">
                <a:latin typeface="Times New Roman" panose="02020603050405020304" pitchFamily="18" charset="0"/>
                <a:cs typeface="Times New Roman" panose="02020603050405020304" pitchFamily="18" charset="0"/>
                <a:hlinkClick r:id="rId3"/>
              </a:rPr>
              <a:t>https://goszakupki.eaeunion.org/erpt/ru</a:t>
            </a:r>
            <a:r>
              <a:rPr lang="ru-RU" sz="1600" dirty="0">
                <a:latin typeface="Times New Roman" panose="02020603050405020304" pitchFamily="18" charset="0"/>
                <a:cs typeface="Times New Roman" panose="02020603050405020304" pitchFamily="18" charset="0"/>
              </a:rPr>
              <a:t> данные о реестровой записи 000025133 от 27.12.2023 </a:t>
            </a:r>
            <a:r>
              <a:rPr lang="ru-RU" sz="1600" u="sng" dirty="0">
                <a:latin typeface="Times New Roman" panose="02020603050405020304" pitchFamily="18" charset="0"/>
                <a:cs typeface="Times New Roman" panose="02020603050405020304" pitchFamily="18" charset="0"/>
              </a:rPr>
              <a:t>присутствуют</a:t>
            </a:r>
            <a:r>
              <a:rPr lang="ru-RU" sz="1600" dirty="0">
                <a:latin typeface="Times New Roman" panose="02020603050405020304" pitchFamily="18" charset="0"/>
                <a:cs typeface="Times New Roman" panose="02020603050405020304" pitchFamily="18" charset="0"/>
              </a:rPr>
              <a:t>.</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Пензенское УФАС № 058/06/106-18/2024 от 26 января 2024 года                                                                     </a:t>
            </a:r>
          </a:p>
        </p:txBody>
      </p:sp>
    </p:spTree>
    <p:extLst>
      <p:ext uri="{BB962C8B-B14F-4D97-AF65-F5344CB8AC3E}">
        <p14:creationId xmlns:p14="http://schemas.microsoft.com/office/powerpoint/2010/main" val="3285808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838200" y="2564904"/>
            <a:ext cx="10515600" cy="1123612"/>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lnSpc>
                <a:spcPct val="150000"/>
              </a:lnSpc>
            </a:pPr>
            <a:r>
              <a:rPr lang="ru-RU" b="1" dirty="0">
                <a:latin typeface="Times New Roman" panose="02020603050405020304" pitchFamily="18" charset="0"/>
                <a:cs typeface="Times New Roman" panose="02020603050405020304" pitchFamily="18" charset="0"/>
              </a:rPr>
              <a:t>Постановление Правительства РФ от 22 августа 2016 г. N 832</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"Об ограничениях допуска отдельных видов пищевых продуктов, происходящих из иностранных государств, для целей осуществления закупок для обеспечения государственных и муниципальных нужд"</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7637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4F56746F-2BDB-4892-A8F7-A3DBFFC85596}"/>
              </a:ext>
            </a:extLst>
          </p:cNvPr>
          <p:cNvSpPr/>
          <p:nvPr/>
        </p:nvSpPr>
        <p:spPr>
          <a:xfrm>
            <a:off x="387996" y="476672"/>
            <a:ext cx="10532540" cy="4924040"/>
          </a:xfrm>
          <a:prstGeom prst="rect">
            <a:avLst/>
          </a:prstGeom>
          <a:ln w="57150">
            <a:solidFill>
              <a:srgbClr val="96D642"/>
            </a:solidFill>
          </a:ln>
        </p:spPr>
        <p:txBody>
          <a:bodyPr wrap="square">
            <a:spAutoFit/>
          </a:bodyPr>
          <a:lstStyle/>
          <a:p>
            <a:pPr algn="ctr"/>
            <a:r>
              <a:rPr lang="ru-RU" sz="2800" dirty="0">
                <a:highlight>
                  <a:srgbClr val="96D642"/>
                </a:highlight>
                <a:latin typeface="Times New Roman" panose="02020603050405020304" pitchFamily="18" charset="0"/>
                <a:cs typeface="Times New Roman" panose="02020603050405020304" pitchFamily="18" charset="0"/>
              </a:rPr>
              <a:t>Проводя госзакупку пищевой продукции, заказчик должен учитывать перечень продуктов питания по Постановлению 832. </a:t>
            </a:r>
          </a:p>
          <a:p>
            <a:endParaRPr lang="ru-RU" sz="2400" dirty="0">
              <a:latin typeface="Times New Roman" panose="02020603050405020304" pitchFamily="18" charset="0"/>
              <a:cs typeface="Times New Roman" panose="02020603050405020304" pitchFamily="18" charset="0"/>
            </a:endParaRPr>
          </a:p>
          <a:p>
            <a:r>
              <a:rPr lang="ru-RU" sz="2800" b="1" dirty="0">
                <a:latin typeface="Times New Roman" panose="02020603050405020304" pitchFamily="18" charset="0"/>
                <a:cs typeface="Times New Roman" panose="02020603050405020304" pitchFamily="18" charset="0"/>
              </a:rPr>
              <a:t>Ограничения нужно применять при таких условиях: </a:t>
            </a:r>
          </a:p>
          <a:p>
            <a:endParaRPr lang="ru-RU" sz="2400" b="1" dirty="0">
              <a:latin typeface="Times New Roman" panose="02020603050405020304" pitchFamily="18" charset="0"/>
              <a:cs typeface="Times New Roman" panose="02020603050405020304" pitchFamily="18" charset="0"/>
            </a:endParaRPr>
          </a:p>
          <a:p>
            <a:pPr marL="342900" indent="-342900">
              <a:buFontTx/>
              <a:buChar char="-"/>
            </a:pPr>
            <a:r>
              <a:rPr lang="ru-RU" sz="2800" dirty="0">
                <a:latin typeface="Times New Roman" panose="02020603050405020304" pitchFamily="18" charset="0"/>
                <a:cs typeface="Times New Roman" panose="02020603050405020304" pitchFamily="18" charset="0"/>
              </a:rPr>
              <a:t>поступило два или более предложений на поставку продуктов;</a:t>
            </a:r>
          </a:p>
          <a:p>
            <a:pPr marL="342900" indent="-342900">
              <a:buFontTx/>
              <a:buChar char="-"/>
            </a:pPr>
            <a:r>
              <a:rPr lang="ru-RU" sz="2800" dirty="0">
                <a:latin typeface="Times New Roman" panose="02020603050405020304" pitchFamily="18" charset="0"/>
                <a:cs typeface="Times New Roman" panose="02020603050405020304" pitchFamily="18" charset="0"/>
              </a:rPr>
              <a:t> производители предлагают отечественную продукцию или из стран ЕАЭС; </a:t>
            </a:r>
          </a:p>
          <a:p>
            <a:pPr marL="342900" indent="-342900">
              <a:buFontTx/>
              <a:buChar char="-"/>
            </a:pPr>
            <a:r>
              <a:rPr lang="ru-RU" sz="2800" dirty="0">
                <a:latin typeface="Times New Roman" panose="02020603050405020304" pitchFamily="18" charset="0"/>
                <a:cs typeface="Times New Roman" panose="02020603050405020304" pitchFamily="18" charset="0"/>
              </a:rPr>
              <a:t>в заявках нет предложения о поставке пищевой продукции одного производителя.</a:t>
            </a:r>
          </a:p>
          <a:p>
            <a:pPr marL="342900" lvl="0" indent="-342900">
              <a:lnSpc>
                <a:spcPct val="107000"/>
              </a:lnSpc>
              <a:spcAft>
                <a:spcPts val="800"/>
              </a:spcAft>
              <a:tabLst>
                <a:tab pos="457200" algn="l"/>
              </a:tabLst>
            </a:pP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00820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496805D-48A1-4A7E-AD9B-7FC2072E450F}"/>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4" name="Прямоугольник 3">
            <a:extLst>
              <a:ext uri="{FF2B5EF4-FFF2-40B4-BE49-F238E27FC236}">
                <a16:creationId xmlns:a16="http://schemas.microsoft.com/office/drawing/2014/main" id="{7295567F-5ECA-4E5A-9A77-BECDF92DE135}"/>
              </a:ext>
            </a:extLst>
          </p:cNvPr>
          <p:cNvSpPr/>
          <p:nvPr/>
        </p:nvSpPr>
        <p:spPr>
          <a:xfrm>
            <a:off x="551384" y="476672"/>
            <a:ext cx="11252620" cy="4642618"/>
          </a:xfrm>
          <a:prstGeom prst="rect">
            <a:avLst/>
          </a:prstGeom>
          <a:ln w="57150">
            <a:solidFill>
              <a:schemeClr val="tx1"/>
            </a:solidFill>
          </a:ln>
        </p:spPr>
        <p:txBody>
          <a:bodyPr wrap="square">
            <a:spAutoFit/>
          </a:bodyPr>
          <a:lstStyle/>
          <a:p>
            <a:pPr algn="ctr"/>
            <a:r>
              <a:rPr lang="ru-RU" sz="2800" b="1" dirty="0">
                <a:highlight>
                  <a:srgbClr val="96D642"/>
                </a:highlight>
                <a:latin typeface="Times New Roman" panose="02020603050405020304" pitchFamily="18" charset="0"/>
                <a:cs typeface="Times New Roman" panose="02020603050405020304" pitchFamily="18" charset="0"/>
              </a:rPr>
              <a:t>Подтверждением страны происхождения товаров (пищевых продуктов), включенных в перечень, является:</a:t>
            </a:r>
          </a:p>
          <a:p>
            <a:pPr algn="ctr"/>
            <a:endParaRPr lang="ru-RU" sz="2800" b="1" dirty="0">
              <a:highlight>
                <a:srgbClr val="96D642"/>
              </a:highlight>
              <a:latin typeface="Times New Roman" panose="02020603050405020304" pitchFamily="18" charset="0"/>
              <a:cs typeface="Times New Roman" panose="02020603050405020304" pitchFamily="18" charset="0"/>
            </a:endParaRPr>
          </a:p>
          <a:p>
            <a:pPr algn="just">
              <a:lnSpc>
                <a:spcPct val="150000"/>
              </a:lnSpc>
            </a:pPr>
            <a:r>
              <a:rPr lang="ru-RU" sz="2400" dirty="0">
                <a:latin typeface="Times New Roman" panose="02020603050405020304" pitchFamily="18" charset="0"/>
                <a:cs typeface="Times New Roman" panose="02020603050405020304" pitchFamily="18" charset="0"/>
              </a:rPr>
              <a:t>- указание (декларирование) участником закупки в заявке в соответствии с Федеральным законом "О контрактной системе в сфере закупок товаров, работ, услуг для обеспечения государственных и муниципальных нужд" наименования страны происхождения и производителя пищевых продуктов, включенных в перечень. Наименование страны происхождения товаров (пищевых продуктов) указывается в соответствии с Общероссийским классификатором стран мира.</a:t>
            </a:r>
          </a:p>
        </p:txBody>
      </p:sp>
    </p:spTree>
    <p:extLst>
      <p:ext uri="{BB962C8B-B14F-4D97-AF65-F5344CB8AC3E}">
        <p14:creationId xmlns:p14="http://schemas.microsoft.com/office/powerpoint/2010/main" val="2902865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5740A4E-0C46-4DE2-85B3-280E202CDFC9}"/>
              </a:ext>
            </a:extLst>
          </p:cNvPr>
          <p:cNvSpPr/>
          <p:nvPr/>
        </p:nvSpPr>
        <p:spPr>
          <a:xfrm>
            <a:off x="1919536" y="476672"/>
            <a:ext cx="8928992" cy="523220"/>
          </a:xfrm>
          <a:prstGeom prst="rect">
            <a:avLst/>
          </a:prstGeom>
        </p:spPr>
        <p:txBody>
          <a:bodyPr wrap="square">
            <a:spAutoFit/>
          </a:bodyPr>
          <a:lstStyle/>
          <a:p>
            <a:pPr algn="ctr"/>
            <a:r>
              <a:rPr lang="ru-RU" sz="2800" b="1" dirty="0">
                <a:latin typeface="Times New Roman" panose="02020603050405020304" pitchFamily="18" charset="0"/>
                <a:ea typeface="Times New Roman" panose="02020603050405020304" pitchFamily="18" charset="0"/>
              </a:rPr>
              <a:t>Механизм «третий лишний» по Постановлению 832</a:t>
            </a:r>
            <a:r>
              <a:rPr lang="ru-RU" sz="2800" dirty="0">
                <a:latin typeface="Times New Roman" panose="02020603050405020304" pitchFamily="18" charset="0"/>
                <a:ea typeface="Times New Roman" panose="02020603050405020304" pitchFamily="18" charset="0"/>
              </a:rPr>
              <a:t> </a:t>
            </a:r>
            <a:endParaRPr lang="ru-RU" sz="2800" dirty="0">
              <a:effectLst/>
              <a:latin typeface="Times New Roman" panose="02020603050405020304" pitchFamily="18" charset="0"/>
              <a:ea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789D0C6C-FC68-45A6-BF1A-3705DB911B60}"/>
              </a:ext>
            </a:extLst>
          </p:cNvPr>
          <p:cNvGraphicFramePr>
            <a:graphicFrameLocks noGrp="1"/>
          </p:cNvGraphicFramePr>
          <p:nvPr>
            <p:extLst>
              <p:ext uri="{D42A27DB-BD31-4B8C-83A1-F6EECF244321}">
                <p14:modId xmlns:p14="http://schemas.microsoft.com/office/powerpoint/2010/main" val="3249306288"/>
              </p:ext>
            </p:extLst>
          </p:nvPr>
        </p:nvGraphicFramePr>
        <p:xfrm>
          <a:off x="623392" y="1009442"/>
          <a:ext cx="11089231" cy="4055214"/>
        </p:xfrm>
        <a:graphic>
          <a:graphicData uri="http://schemas.openxmlformats.org/drawingml/2006/table">
            <a:tbl>
              <a:tblPr firstRow="1" firstCol="1" bandRow="1">
                <a:tableStyleId>{5C22544A-7EE6-4342-B048-85BDC9FD1C3A}</a:tableStyleId>
              </a:tblPr>
              <a:tblGrid>
                <a:gridCol w="2772165">
                  <a:extLst>
                    <a:ext uri="{9D8B030D-6E8A-4147-A177-3AD203B41FA5}">
                      <a16:colId xmlns:a16="http://schemas.microsoft.com/office/drawing/2014/main" val="4088750110"/>
                    </a:ext>
                  </a:extLst>
                </a:gridCol>
                <a:gridCol w="2772165">
                  <a:extLst>
                    <a:ext uri="{9D8B030D-6E8A-4147-A177-3AD203B41FA5}">
                      <a16:colId xmlns:a16="http://schemas.microsoft.com/office/drawing/2014/main" val="1473974432"/>
                    </a:ext>
                  </a:extLst>
                </a:gridCol>
                <a:gridCol w="2772165">
                  <a:extLst>
                    <a:ext uri="{9D8B030D-6E8A-4147-A177-3AD203B41FA5}">
                      <a16:colId xmlns:a16="http://schemas.microsoft.com/office/drawing/2014/main" val="1108336430"/>
                    </a:ext>
                  </a:extLst>
                </a:gridCol>
                <a:gridCol w="2772736">
                  <a:extLst>
                    <a:ext uri="{9D8B030D-6E8A-4147-A177-3AD203B41FA5}">
                      <a16:colId xmlns:a16="http://schemas.microsoft.com/office/drawing/2014/main" val="332765375"/>
                    </a:ext>
                  </a:extLst>
                </a:gridCol>
              </a:tblGrid>
              <a:tr h="763374">
                <a:tc>
                  <a:txBody>
                    <a:bodyPr/>
                    <a:lstStyle/>
                    <a:p>
                      <a:pPr algn="ct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1</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2</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3</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975360">
                <a:tc>
                  <a:txBody>
                    <a:bodyPr/>
                    <a:lstStyle/>
                    <a:p>
                      <a:pPr algn="ctr"/>
                      <a:r>
                        <a:rPr lang="ru-RU" sz="2400" b="1" kern="1200" dirty="0">
                          <a:solidFill>
                            <a:schemeClr val="tx1"/>
                          </a:solidFill>
                          <a:effectLst/>
                          <a:latin typeface="Times New Roman" panose="02020603050405020304" pitchFamily="18" charset="0"/>
                          <a:ea typeface="+mn-ea"/>
                          <a:cs typeface="Times New Roman" panose="02020603050405020304" pitchFamily="18" charset="0"/>
                        </a:rPr>
                        <a:t>ПОЗИЦИЯ 1</a:t>
                      </a: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ООО «</a:t>
                      </a: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Экомилк</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ООО «</a:t>
                      </a: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Юнимилк</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Хавко</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КНР</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111553527"/>
                  </a:ext>
                </a:extLst>
              </a:tr>
              <a:tr h="975360">
                <a:tc>
                  <a:txBody>
                    <a:bodyPr/>
                    <a:lstStyle/>
                    <a:p>
                      <a:pPr algn="ctr"/>
                      <a:r>
                        <a:rPr lang="ru-RU" sz="2400" b="1" kern="1200" dirty="0">
                          <a:solidFill>
                            <a:schemeClr val="tx1"/>
                          </a:solidFill>
                          <a:effectLst/>
                          <a:latin typeface="Times New Roman" panose="02020603050405020304" pitchFamily="18" charset="0"/>
                          <a:ea typeface="+mn-ea"/>
                          <a:cs typeface="Times New Roman" panose="02020603050405020304" pitchFamily="18" charset="0"/>
                        </a:rPr>
                        <a:t>ПОЗИЦИЯ 2</a:t>
                      </a: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АО «</a:t>
                      </a: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Ополье</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50000"/>
                        </a:lnSpc>
                      </a:pPr>
                      <a:r>
                        <a:rPr lang="ru-RU" sz="2400" b="1" dirty="0">
                          <a:solidFill>
                            <a:srgbClr val="22272F"/>
                          </a:solidFill>
                          <a:effectLst/>
                          <a:latin typeface="Times New Roman" panose="02020603050405020304" pitchFamily="18" charset="0"/>
                          <a:ea typeface="Times New Roman" panose="02020603050405020304" pitchFamily="18" charset="0"/>
                          <a:cs typeface="Times New Roman" panose="02020603050405020304" pitchFamily="18" charset="0"/>
                        </a:rPr>
                        <a:t>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АО «</a:t>
                      </a: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Ополье</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50000"/>
                        </a:lnSpc>
                      </a:pPr>
                      <a:r>
                        <a:rPr lang="ru-RU" sz="2400" b="1" dirty="0">
                          <a:solidFill>
                            <a:srgbClr val="22272F"/>
                          </a:solidFill>
                          <a:effectLst/>
                          <a:latin typeface="Times New Roman" panose="02020603050405020304" pitchFamily="18" charset="0"/>
                          <a:ea typeface="Times New Roman" panose="02020603050405020304" pitchFamily="18" charset="0"/>
                          <a:cs typeface="Times New Roman" panose="02020603050405020304" pitchFamily="18" charset="0"/>
                        </a:rPr>
                        <a:t>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Хавко</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КНР</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178550555"/>
                  </a:ext>
                </a:extLst>
              </a:tr>
              <a:tr h="975360">
                <a:tc>
                  <a:txBody>
                    <a:bodyPr/>
                    <a:lstStyle/>
                    <a:p>
                      <a:pPr algn="ctr"/>
                      <a:r>
                        <a:rPr lang="ru-RU" sz="2400" b="1" kern="1200" dirty="0">
                          <a:solidFill>
                            <a:schemeClr val="tx1"/>
                          </a:solidFill>
                          <a:effectLst/>
                          <a:latin typeface="Times New Roman" panose="02020603050405020304" pitchFamily="18" charset="0"/>
                          <a:ea typeface="+mn-ea"/>
                          <a:cs typeface="Times New Roman" panose="02020603050405020304" pitchFamily="18" charset="0"/>
                        </a:rPr>
                        <a:t>ПОЗИЦИЯ 3</a:t>
                      </a: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ИП Соколов</a:t>
                      </a:r>
                    </a:p>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Покровский </a:t>
                      </a: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заво</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Хавко</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КНР</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657946087"/>
                  </a:ext>
                </a:extLst>
              </a:tr>
            </a:tbl>
          </a:graphicData>
        </a:graphic>
      </p:graphicFrame>
      <p:sp>
        <p:nvSpPr>
          <p:cNvPr id="3" name="Прямоугольник 2">
            <a:extLst>
              <a:ext uri="{FF2B5EF4-FFF2-40B4-BE49-F238E27FC236}">
                <a16:creationId xmlns:a16="http://schemas.microsoft.com/office/drawing/2014/main" id="{5173A097-C02C-4D72-A0E6-3B5955D075BC}"/>
              </a:ext>
            </a:extLst>
          </p:cNvPr>
          <p:cNvSpPr/>
          <p:nvPr/>
        </p:nvSpPr>
        <p:spPr>
          <a:xfrm>
            <a:off x="3056822" y="5085184"/>
            <a:ext cx="6495562" cy="960328"/>
          </a:xfrm>
          <a:prstGeom prst="rect">
            <a:avLst/>
          </a:prstGeom>
        </p:spPr>
        <p:txBody>
          <a:bodyPr wrap="square">
            <a:spAutoFit/>
          </a:bodyPr>
          <a:lstStyle/>
          <a:p>
            <a:pPr>
              <a:lnSpc>
                <a:spcPct val="150000"/>
              </a:lnSpc>
            </a:pPr>
            <a:r>
              <a:rPr lang="ru-RU" sz="2000" b="1" dirty="0">
                <a:latin typeface="Times New Roman" panose="02020603050405020304" pitchFamily="18" charset="0"/>
                <a:cs typeface="Times New Roman" panose="02020603050405020304" pitchFamily="18" charset="0"/>
              </a:rPr>
              <a:t>А. Допустить заявку 3?</a:t>
            </a:r>
            <a:endParaRPr lang="ru-RU" sz="2000" dirty="0">
              <a:latin typeface="Times New Roman" panose="02020603050405020304" pitchFamily="18" charset="0"/>
              <a:cs typeface="Times New Roman" panose="02020603050405020304" pitchFamily="18" charset="0"/>
            </a:endParaRPr>
          </a:p>
          <a:p>
            <a:pPr>
              <a:lnSpc>
                <a:spcPct val="150000"/>
              </a:lnSpc>
            </a:pPr>
            <a:r>
              <a:rPr lang="ru-RU" sz="2000" b="1" dirty="0">
                <a:latin typeface="Times New Roman" panose="02020603050405020304" pitchFamily="18" charset="0"/>
                <a:cs typeface="Times New Roman" panose="02020603050405020304" pitchFamily="18" charset="0"/>
              </a:rPr>
              <a:t>Б. Отклонить заявку 3?</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0035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551384" y="404664"/>
            <a:ext cx="11089232" cy="5641767"/>
          </a:xfrm>
          <a:prstGeom prst="rect">
            <a:avLst/>
          </a:prstGeom>
          <a:solidFill>
            <a:schemeClr val="bg1">
              <a:lumMod val="9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lIns="100803" tIns="50402" rIns="100803" bIns="50402">
            <a:spAutoFit/>
          </a:bodyPr>
          <a:lstStyle/>
          <a:p>
            <a:pPr algn="ctr"/>
            <a:r>
              <a:rPr lang="ru-RU" sz="3000" b="1" dirty="0">
                <a:latin typeface="Times New Roman" panose="02020603050405020304" pitchFamily="18" charset="0"/>
                <a:cs typeface="Times New Roman" panose="02020603050405020304" pitchFamily="18" charset="0"/>
              </a:rPr>
              <a:t>ПОРЯДОК ПРЕДОСТАВЛЕНИЯ УСЛОВИЙ ДОПУСКА ИНОСТРАННЫХ ТОВАРОВ</a:t>
            </a:r>
          </a:p>
          <a:p>
            <a:pPr algn="ctr"/>
            <a:endParaRPr lang="ru-RU" sz="3000" dirty="0">
              <a:latin typeface="Times New Roman" panose="02020603050405020304" pitchFamily="18" charset="0"/>
              <a:cs typeface="Times New Roman" panose="02020603050405020304" pitchFamily="18" charset="0"/>
            </a:endParaRPr>
          </a:p>
          <a:p>
            <a:pPr algn="ctr" fontAlgn="base"/>
            <a:r>
              <a:rPr lang="ru-RU" sz="3000" dirty="0">
                <a:latin typeface="Times New Roman" panose="02020603050405020304" pitchFamily="18" charset="0"/>
                <a:cs typeface="Times New Roman" panose="02020603050405020304" pitchFamily="18" charset="0"/>
              </a:rPr>
              <a:t>МИНИСТЕРСТВО ФИНАНСОВ РОССИЙСКОЙ ФЕДЕРАЦИИ</a:t>
            </a:r>
          </a:p>
          <a:p>
            <a:pPr algn="ctr" fontAlgn="base"/>
            <a:r>
              <a:rPr lang="ru-RU" sz="3000" dirty="0">
                <a:latin typeface="Times New Roman" panose="02020603050405020304" pitchFamily="18" charset="0"/>
                <a:cs typeface="Times New Roman" panose="02020603050405020304" pitchFamily="18" charset="0"/>
              </a:rPr>
              <a:t>ПРИКАЗ</a:t>
            </a:r>
            <a:br>
              <a:rPr lang="ru-RU" sz="3000" dirty="0">
                <a:latin typeface="Times New Roman" panose="02020603050405020304" pitchFamily="18" charset="0"/>
                <a:cs typeface="Times New Roman" panose="02020603050405020304" pitchFamily="18" charset="0"/>
              </a:rPr>
            </a:br>
            <a:r>
              <a:rPr lang="ru-RU" sz="3000" dirty="0">
                <a:latin typeface="Times New Roman" panose="02020603050405020304" pitchFamily="18" charset="0"/>
                <a:cs typeface="Times New Roman" panose="02020603050405020304" pitchFamily="18" charset="0"/>
              </a:rPr>
              <a:t>от 4 июня 2018 г. N 126н</a:t>
            </a:r>
          </a:p>
          <a:p>
            <a:pPr algn="ctr" fontAlgn="base"/>
            <a:r>
              <a:rPr lang="ru-RU" sz="3000" dirty="0">
                <a:latin typeface="Times New Roman" panose="02020603050405020304" pitchFamily="18" charset="0"/>
                <a:cs typeface="Times New Roman" panose="02020603050405020304" pitchFamily="18" charset="0"/>
              </a:rPr>
              <a:t>ОБ УСЛОВИЯХ ДОПУСКА ТОВАРОВ, ПРОИСХОДЯЩИХ ИЗ ИНОСТРАННОГО ГОСУДАРСТВА ИЛИ ГРУППЫ ИНОСТРАННЫХ ГОСУДАРСТВ, ДЛЯ ЦЕЛЕЙ ОСУЩЕСТВЛЕНИЯ ЗАКУПОК ТОВАРОВ ДЛЯ ОБЕСПЕЧЕНИЯ ГОСУДАРСТВЕННЫХ И МУНИЦИПАЛЬНЫХ НУЖД</a:t>
            </a:r>
          </a:p>
        </p:txBody>
      </p:sp>
    </p:spTree>
    <p:extLst>
      <p:ext uri="{BB962C8B-B14F-4D97-AF65-F5344CB8AC3E}">
        <p14:creationId xmlns:p14="http://schemas.microsoft.com/office/powerpoint/2010/main" val="1351208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5740A4E-0C46-4DE2-85B3-280E202CDFC9}"/>
              </a:ext>
            </a:extLst>
          </p:cNvPr>
          <p:cNvSpPr/>
          <p:nvPr/>
        </p:nvSpPr>
        <p:spPr>
          <a:xfrm>
            <a:off x="1919536" y="476672"/>
            <a:ext cx="8928992" cy="523220"/>
          </a:xfrm>
          <a:prstGeom prst="rect">
            <a:avLst/>
          </a:prstGeom>
        </p:spPr>
        <p:txBody>
          <a:bodyPr wrap="square">
            <a:spAutoFit/>
          </a:bodyPr>
          <a:lstStyle/>
          <a:p>
            <a:pPr algn="ctr"/>
            <a:r>
              <a:rPr lang="ru-RU" sz="2800" b="1" dirty="0">
                <a:latin typeface="Times New Roman" panose="02020603050405020304" pitchFamily="18" charset="0"/>
                <a:ea typeface="Times New Roman" panose="02020603050405020304" pitchFamily="18" charset="0"/>
              </a:rPr>
              <a:t>Механизм «третий лишний» по Постановлению 832</a:t>
            </a:r>
            <a:r>
              <a:rPr lang="ru-RU" sz="2800" dirty="0">
                <a:latin typeface="Times New Roman" panose="02020603050405020304" pitchFamily="18" charset="0"/>
                <a:ea typeface="Times New Roman" panose="02020603050405020304" pitchFamily="18" charset="0"/>
              </a:rPr>
              <a:t> </a:t>
            </a:r>
            <a:endParaRPr lang="ru-RU" sz="2800" dirty="0">
              <a:effectLst/>
              <a:latin typeface="Times New Roman" panose="02020603050405020304" pitchFamily="18" charset="0"/>
              <a:ea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789D0C6C-FC68-45A6-BF1A-3705DB911B60}"/>
              </a:ext>
            </a:extLst>
          </p:cNvPr>
          <p:cNvGraphicFramePr>
            <a:graphicFrameLocks noGrp="1"/>
          </p:cNvGraphicFramePr>
          <p:nvPr>
            <p:extLst>
              <p:ext uri="{D42A27DB-BD31-4B8C-83A1-F6EECF244321}">
                <p14:modId xmlns:p14="http://schemas.microsoft.com/office/powerpoint/2010/main" val="1608920863"/>
              </p:ext>
            </p:extLst>
          </p:nvPr>
        </p:nvGraphicFramePr>
        <p:xfrm>
          <a:off x="695400" y="999892"/>
          <a:ext cx="11089231" cy="4055214"/>
        </p:xfrm>
        <a:graphic>
          <a:graphicData uri="http://schemas.openxmlformats.org/drawingml/2006/table">
            <a:tbl>
              <a:tblPr firstRow="1" firstCol="1" bandRow="1">
                <a:tableStyleId>{5C22544A-7EE6-4342-B048-85BDC9FD1C3A}</a:tableStyleId>
              </a:tblPr>
              <a:tblGrid>
                <a:gridCol w="2772165">
                  <a:extLst>
                    <a:ext uri="{9D8B030D-6E8A-4147-A177-3AD203B41FA5}">
                      <a16:colId xmlns:a16="http://schemas.microsoft.com/office/drawing/2014/main" val="4088750110"/>
                    </a:ext>
                  </a:extLst>
                </a:gridCol>
                <a:gridCol w="2772165">
                  <a:extLst>
                    <a:ext uri="{9D8B030D-6E8A-4147-A177-3AD203B41FA5}">
                      <a16:colId xmlns:a16="http://schemas.microsoft.com/office/drawing/2014/main" val="1473974432"/>
                    </a:ext>
                  </a:extLst>
                </a:gridCol>
                <a:gridCol w="2772165">
                  <a:extLst>
                    <a:ext uri="{9D8B030D-6E8A-4147-A177-3AD203B41FA5}">
                      <a16:colId xmlns:a16="http://schemas.microsoft.com/office/drawing/2014/main" val="1108336430"/>
                    </a:ext>
                  </a:extLst>
                </a:gridCol>
                <a:gridCol w="2772736">
                  <a:extLst>
                    <a:ext uri="{9D8B030D-6E8A-4147-A177-3AD203B41FA5}">
                      <a16:colId xmlns:a16="http://schemas.microsoft.com/office/drawing/2014/main" val="332765375"/>
                    </a:ext>
                  </a:extLst>
                </a:gridCol>
              </a:tblGrid>
              <a:tr h="763374">
                <a:tc>
                  <a:txBody>
                    <a:bodyPr/>
                    <a:lstStyle/>
                    <a:p>
                      <a:pPr algn="ct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1</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2</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3</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975360">
                <a:tc>
                  <a:txBody>
                    <a:bodyPr/>
                    <a:lstStyle/>
                    <a:p>
                      <a:pPr algn="ctr"/>
                      <a:r>
                        <a:rPr lang="ru-RU" sz="2400" b="1" kern="1200" dirty="0">
                          <a:solidFill>
                            <a:schemeClr val="tx1"/>
                          </a:solidFill>
                          <a:effectLst/>
                          <a:latin typeface="Times New Roman" panose="02020603050405020304" pitchFamily="18" charset="0"/>
                          <a:ea typeface="+mn-ea"/>
                          <a:cs typeface="Times New Roman" panose="02020603050405020304" pitchFamily="18" charset="0"/>
                        </a:rPr>
                        <a:t>ПОЗИЦИЯ 1</a:t>
                      </a: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ООО «</a:t>
                      </a: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Экомилк</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ООО «</a:t>
                      </a: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Юнимилк</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50000"/>
                        </a:lnSpc>
                      </a:pPr>
                      <a:r>
                        <a:rPr lang="ru-RU" sz="2400" b="1" dirty="0">
                          <a:solidFill>
                            <a:srgbClr val="22272F"/>
                          </a:solidFill>
                          <a:effectLst/>
                          <a:latin typeface="Times New Roman" panose="02020603050405020304" pitchFamily="18" charset="0"/>
                          <a:ea typeface="Times New Roman" panose="02020603050405020304" pitchFamily="18" charset="0"/>
                          <a:cs typeface="Times New Roman" panose="02020603050405020304" pitchFamily="18" charset="0"/>
                        </a:rPr>
                        <a:t>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1111553527"/>
                  </a:ext>
                </a:extLst>
              </a:tr>
              <a:tr h="975360">
                <a:tc>
                  <a:txBody>
                    <a:bodyPr/>
                    <a:lstStyle/>
                    <a:p>
                      <a:pPr algn="ctr"/>
                      <a:r>
                        <a:rPr lang="ru-RU" sz="2400" b="1" kern="1200" dirty="0">
                          <a:solidFill>
                            <a:schemeClr val="tx1"/>
                          </a:solidFill>
                          <a:effectLst/>
                          <a:latin typeface="Times New Roman" panose="02020603050405020304" pitchFamily="18" charset="0"/>
                          <a:ea typeface="+mn-ea"/>
                          <a:cs typeface="Times New Roman" panose="02020603050405020304" pitchFamily="18" charset="0"/>
                        </a:rPr>
                        <a:t>ПОЗИЦИЯ 2</a:t>
                      </a: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АО «</a:t>
                      </a: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Ополье</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50000"/>
                        </a:lnSpc>
                      </a:pPr>
                      <a:r>
                        <a:rPr lang="ru-RU" sz="2400" b="1" dirty="0">
                          <a:solidFill>
                            <a:srgbClr val="22272F"/>
                          </a:solidFill>
                          <a:effectLst/>
                          <a:latin typeface="Times New Roman" panose="02020603050405020304" pitchFamily="18" charset="0"/>
                          <a:ea typeface="Times New Roman" panose="02020603050405020304" pitchFamily="18" charset="0"/>
                          <a:cs typeface="Times New Roman" panose="02020603050405020304" pitchFamily="18" charset="0"/>
                        </a:rPr>
                        <a:t>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АО «Хома»</a:t>
                      </a:r>
                    </a:p>
                    <a:p>
                      <a:pPr algn="ctr">
                        <a:lnSpc>
                          <a:spcPct val="150000"/>
                        </a:lnSpc>
                      </a:pPr>
                      <a:r>
                        <a:rPr lang="ru-RU" sz="2400" b="1" dirty="0">
                          <a:solidFill>
                            <a:srgbClr val="22272F"/>
                          </a:solidFill>
                          <a:effectLst/>
                          <a:latin typeface="Times New Roman" panose="02020603050405020304" pitchFamily="18" charset="0"/>
                          <a:ea typeface="Times New Roman" panose="02020603050405020304" pitchFamily="18" charset="0"/>
                          <a:cs typeface="Times New Roman" panose="02020603050405020304" pitchFamily="18" charset="0"/>
                        </a:rPr>
                        <a:t>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22272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22272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178550555"/>
                  </a:ext>
                </a:extLst>
              </a:tr>
              <a:tr h="975360">
                <a:tc>
                  <a:txBody>
                    <a:bodyPr/>
                    <a:lstStyle/>
                    <a:p>
                      <a:pPr algn="ctr"/>
                      <a:r>
                        <a:rPr lang="ru-RU" sz="2400" b="1" kern="1200" dirty="0">
                          <a:solidFill>
                            <a:schemeClr val="tx1"/>
                          </a:solidFill>
                          <a:effectLst/>
                          <a:latin typeface="Times New Roman" panose="02020603050405020304" pitchFamily="18" charset="0"/>
                          <a:ea typeface="+mn-ea"/>
                          <a:cs typeface="Times New Roman" panose="02020603050405020304" pitchFamily="18" charset="0"/>
                        </a:rPr>
                        <a:t>ПОЗИЦИЯ 3</a:t>
                      </a: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ИП Соколов</a:t>
                      </a:r>
                    </a:p>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algn="ctr">
                        <a:lnSpc>
                          <a:spcPct val="150000"/>
                        </a:lnSpc>
                      </a:pP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Покровский </a:t>
                      </a:r>
                      <a:r>
                        <a:rPr lang="ru-RU" sz="2400" b="1" dirty="0" err="1">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заво</a:t>
                      </a:r>
                      <a:r>
                        <a:rPr lang="ru-RU" sz="2400" b="1" dirty="0">
                          <a:solidFill>
                            <a:srgbClr val="22272F"/>
                          </a:solidFill>
                          <a:effectLst/>
                          <a:latin typeface="Times New Roman" panose="02020603050405020304" pitchFamily="18" charset="0"/>
                          <a:ea typeface="Calibri" panose="020F0502020204030204" pitchFamily="34" charset="0"/>
                          <a:cs typeface="Times New Roman" panose="02020603050405020304" pitchFamily="18" charset="0"/>
                        </a:rPr>
                        <a:t>, 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22272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ru-RU" sz="2400" b="1" i="0" u="none" strike="noStrike" kern="1200" cap="none" spc="0" normalizeH="0" baseline="0" noProof="0" dirty="0">
                          <a:ln>
                            <a:noFill/>
                          </a:ln>
                          <a:solidFill>
                            <a:srgbClr val="22272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РФ</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3657946087"/>
                  </a:ext>
                </a:extLst>
              </a:tr>
            </a:tbl>
          </a:graphicData>
        </a:graphic>
      </p:graphicFrame>
      <p:sp>
        <p:nvSpPr>
          <p:cNvPr id="3" name="Прямоугольник 2">
            <a:extLst>
              <a:ext uri="{FF2B5EF4-FFF2-40B4-BE49-F238E27FC236}">
                <a16:creationId xmlns:a16="http://schemas.microsoft.com/office/drawing/2014/main" id="{5173A097-C02C-4D72-A0E6-3B5955D075BC}"/>
              </a:ext>
            </a:extLst>
          </p:cNvPr>
          <p:cNvSpPr/>
          <p:nvPr/>
        </p:nvSpPr>
        <p:spPr>
          <a:xfrm>
            <a:off x="1487488" y="5294793"/>
            <a:ext cx="9001000" cy="400110"/>
          </a:xfrm>
          <a:prstGeom prst="rect">
            <a:avLst/>
          </a:prstGeom>
        </p:spPr>
        <p:txBody>
          <a:bodyPr wrap="square">
            <a:spAutoFit/>
          </a:bodyPr>
          <a:lstStyle/>
          <a:p>
            <a:r>
              <a:rPr lang="ru-RU" sz="2000" b="1" dirty="0" smtClean="0">
                <a:latin typeface="Times New Roman" panose="02020603050405020304" pitchFamily="18" charset="0"/>
                <a:cs typeface="Times New Roman" panose="02020603050405020304" pitchFamily="18" charset="0"/>
              </a:rPr>
              <a:t>Какая заявка подлежит отклонению?</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1609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Заголовок 1"/>
          <p:cNvSpPr txBox="1">
            <a:spLocks/>
          </p:cNvSpPr>
          <p:nvPr/>
        </p:nvSpPr>
        <p:spPr>
          <a:xfrm>
            <a:off x="838200" y="2564904"/>
            <a:ext cx="10515600" cy="1123612"/>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lnSpc>
                <a:spcPct val="150000"/>
              </a:lnSpc>
            </a:pPr>
            <a:r>
              <a:rPr lang="ru-RU" b="1" dirty="0">
                <a:latin typeface="Times New Roman" panose="02020603050405020304" pitchFamily="18" charset="0"/>
                <a:cs typeface="Times New Roman" panose="02020603050405020304" pitchFamily="18" charset="0"/>
              </a:rPr>
              <a:t>Постановление Правительства РФ от 5 февраля 2015 г. N 102</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"Об ограничениях и условиях допуска отдельных видов медицинских изделий, происходящих из иностранных государств, для целей осуществления закупок для обеспечения государственных и муниципальных нужд"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760310"/>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14FA7E03-EFEF-4F52-811A-5FA2FCB0ECAF}"/>
              </a:ext>
            </a:extLst>
          </p:cNvPr>
          <p:cNvSpPr>
            <a:spLocks noGrp="1"/>
          </p:cNvSpPr>
          <p:nvPr>
            <p:ph type="title"/>
          </p:nvPr>
        </p:nvSpPr>
        <p:spPr>
          <a:xfrm>
            <a:off x="551384" y="404665"/>
            <a:ext cx="11089232" cy="864095"/>
          </a:xfrm>
          <a:solidFill>
            <a:srgbClr val="00B050"/>
          </a:solidFill>
          <a:ln>
            <a:solidFill>
              <a:schemeClr val="accent1"/>
            </a:solidFill>
          </a:ln>
        </p:spPr>
        <p:txBody>
          <a:bodyPr/>
          <a:lstStyle/>
          <a:p>
            <a:pPr algn="ctr"/>
            <a:r>
              <a:rPr lang="ru-RU" sz="2800" b="1" dirty="0">
                <a:latin typeface="Times New Roman" panose="02020603050405020304" pitchFamily="18" charset="0"/>
                <a:cs typeface="Times New Roman" panose="02020603050405020304" pitchFamily="18" charset="0"/>
              </a:rPr>
              <a:t>Постановлением № 102 определены два перечня товаров, в отношении которых устанавливаются ограничения допуска: </a:t>
            </a:r>
            <a:endParaRPr lang="ru-RU" sz="28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7AD4E6C3-D337-4C0F-88B1-0176D50F52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12712" y="1556792"/>
            <a:ext cx="3541576" cy="4626124"/>
          </a:xfrm>
          <a:prstGeom prst="rect">
            <a:avLst/>
          </a:prstGeom>
        </p:spPr>
      </p:pic>
      <p:sp>
        <p:nvSpPr>
          <p:cNvPr id="2" name="Прямоугольник 1">
            <a:extLst>
              <a:ext uri="{FF2B5EF4-FFF2-40B4-BE49-F238E27FC236}">
                <a16:creationId xmlns:a16="http://schemas.microsoft.com/office/drawing/2014/main" id="{1F12B612-49ED-4A51-957D-3A43CFD86B29}"/>
              </a:ext>
            </a:extLst>
          </p:cNvPr>
          <p:cNvSpPr/>
          <p:nvPr/>
        </p:nvSpPr>
        <p:spPr>
          <a:xfrm>
            <a:off x="2495600" y="1745719"/>
            <a:ext cx="9145016" cy="3903954"/>
          </a:xfrm>
          <a:prstGeom prst="rect">
            <a:avLst/>
          </a:prstGeom>
          <a:ln w="76200">
            <a:solidFill>
              <a:schemeClr val="accent1"/>
            </a:solidFill>
          </a:ln>
          <a:effectLst>
            <a:outerShdw blurRad="50800" dist="38100" dir="5400000" algn="t" rotWithShape="0">
              <a:prstClr val="black">
                <a:alpha val="40000"/>
              </a:prstClr>
            </a:outerShdw>
          </a:effectLst>
        </p:spPr>
        <p:txBody>
          <a:bodyPr wrap="square">
            <a:spAutoFit/>
          </a:bodyPr>
          <a:lstStyle/>
          <a:p>
            <a:pPr marL="342900" indent="-342900">
              <a:lnSpc>
                <a:spcPct val="150000"/>
              </a:lnSpc>
              <a:buFontTx/>
              <a:buChar char="-"/>
            </a:pPr>
            <a:r>
              <a:rPr lang="ru-RU" sz="2400" dirty="0">
                <a:latin typeface="Times New Roman" panose="02020603050405020304" pitchFamily="18" charset="0"/>
                <a:ea typeface="Times New Roman" panose="02020603050405020304" pitchFamily="18" charset="0"/>
              </a:rPr>
              <a:t>перечень отдельных видов медицинских изделий, происходящих из иностранных государств (далее – Перечень № 1);</a:t>
            </a:r>
          </a:p>
          <a:p>
            <a:pPr>
              <a:lnSpc>
                <a:spcPct val="150000"/>
              </a:lnSpc>
            </a:pPr>
            <a:endParaRPr lang="ru-RU" sz="2400" dirty="0">
              <a:latin typeface="Times New Roman" panose="02020603050405020304" pitchFamily="18" charset="0"/>
              <a:ea typeface="Times New Roman" panose="02020603050405020304" pitchFamily="18" charset="0"/>
            </a:endParaRPr>
          </a:p>
          <a:p>
            <a:pPr marL="342900" indent="-342900" algn="just">
              <a:lnSpc>
                <a:spcPct val="150000"/>
              </a:lnSpc>
              <a:buFontTx/>
              <a:buChar char="-"/>
            </a:pPr>
            <a:r>
              <a:rPr lang="ru-RU" sz="2400" dirty="0">
                <a:latin typeface="Times New Roman" panose="02020603050405020304" pitchFamily="18" charset="0"/>
                <a:ea typeface="Times New Roman" panose="02020603050405020304" pitchFamily="18" charset="0"/>
              </a:rPr>
              <a:t> перечень медицинских изделий одноразового применения (использования) из поливинилхлоридных пластиков и иных пластиков, полимеров и материалов, происходящих из иностранных государств (далее – Перечень № 2). </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71613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14FA7E03-EFEF-4F52-811A-5FA2FCB0ECAF}"/>
              </a:ext>
            </a:extLst>
          </p:cNvPr>
          <p:cNvSpPr>
            <a:spLocks noGrp="1"/>
          </p:cNvSpPr>
          <p:nvPr>
            <p:ph type="title"/>
          </p:nvPr>
        </p:nvSpPr>
        <p:spPr>
          <a:xfrm>
            <a:off x="551384" y="404665"/>
            <a:ext cx="11089232" cy="864095"/>
          </a:xfrm>
          <a:solidFill>
            <a:srgbClr val="00B050"/>
          </a:solidFill>
          <a:ln>
            <a:solidFill>
              <a:schemeClr val="accent1"/>
            </a:solidFill>
          </a:ln>
        </p:spPr>
        <p:txBody>
          <a:bodyPr/>
          <a:lstStyle/>
          <a:p>
            <a:pPr algn="ctr"/>
            <a:r>
              <a:rPr lang="ru-RU" sz="2800" b="1" dirty="0">
                <a:latin typeface="Times New Roman" panose="02020603050405020304" pitchFamily="18" charset="0"/>
                <a:cs typeface="Times New Roman" panose="02020603050405020304" pitchFamily="18" charset="0"/>
              </a:rPr>
              <a:t>Постановлением № 102 определены два перечня товаров, в отношении которых устанавливаются ограничения допуска: </a:t>
            </a:r>
            <a:endParaRPr lang="ru-RU" sz="28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7AD4E6C3-D337-4C0F-88B1-0176D50F528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12712" y="1556792"/>
            <a:ext cx="3541576" cy="4626124"/>
          </a:xfrm>
          <a:prstGeom prst="rect">
            <a:avLst/>
          </a:prstGeom>
        </p:spPr>
      </p:pic>
      <p:sp>
        <p:nvSpPr>
          <p:cNvPr id="2" name="Прямоугольник 1">
            <a:extLst>
              <a:ext uri="{FF2B5EF4-FFF2-40B4-BE49-F238E27FC236}">
                <a16:creationId xmlns:a16="http://schemas.microsoft.com/office/drawing/2014/main" id="{1F12B612-49ED-4A51-957D-3A43CFD86B29}"/>
              </a:ext>
            </a:extLst>
          </p:cNvPr>
          <p:cNvSpPr/>
          <p:nvPr/>
        </p:nvSpPr>
        <p:spPr>
          <a:xfrm>
            <a:off x="2495600" y="1745719"/>
            <a:ext cx="9145016" cy="3730317"/>
          </a:xfrm>
          <a:prstGeom prst="rect">
            <a:avLst/>
          </a:prstGeom>
          <a:ln w="76200">
            <a:solidFill>
              <a:schemeClr val="accent1"/>
            </a:solidFill>
          </a:ln>
          <a:effectLst>
            <a:outerShdw blurRad="50800" dist="38100" dir="5400000" algn="t" rotWithShape="0">
              <a:prstClr val="black">
                <a:alpha val="40000"/>
              </a:prstClr>
            </a:outerShdw>
          </a:effectLst>
        </p:spPr>
        <p:txBody>
          <a:bodyPr wrap="square">
            <a:spAutoFit/>
          </a:bodyPr>
          <a:lstStyle/>
          <a:p>
            <a:pPr marL="342900" indent="-342900" algn="just">
              <a:lnSpc>
                <a:spcPct val="150000"/>
              </a:lnSpc>
              <a:buFontTx/>
              <a:buChar char="-"/>
            </a:pPr>
            <a:r>
              <a:rPr lang="ru-RU" sz="2000" dirty="0" smtClean="0">
                <a:latin typeface="Times New Roman" panose="02020603050405020304" pitchFamily="18" charset="0"/>
                <a:cs typeface="Times New Roman" panose="02020603050405020304" pitchFamily="18" charset="0"/>
              </a:rPr>
              <a:t>При </a:t>
            </a:r>
            <a:r>
              <a:rPr lang="ru-RU" sz="2000" dirty="0">
                <a:latin typeface="Times New Roman" panose="02020603050405020304" pitchFamily="18" charset="0"/>
                <a:cs typeface="Times New Roman" panose="02020603050405020304" pitchFamily="18" charset="0"/>
              </a:rPr>
              <a:t>применении Перечня № 1 следует руководствоваться как кодом </a:t>
            </a:r>
            <a:r>
              <a:rPr lang="ru-RU" sz="2000" dirty="0" smtClean="0">
                <a:latin typeface="Times New Roman" panose="02020603050405020304" pitchFamily="18" charset="0"/>
                <a:cs typeface="Times New Roman" panose="02020603050405020304" pitchFamily="18" charset="0"/>
              </a:rPr>
              <a:t>в соответствии </a:t>
            </a:r>
            <a:r>
              <a:rPr lang="ru-RU" sz="2000" dirty="0">
                <a:latin typeface="Times New Roman" panose="02020603050405020304" pitchFamily="18" charset="0"/>
                <a:cs typeface="Times New Roman" panose="02020603050405020304" pitchFamily="18" charset="0"/>
              </a:rPr>
              <a:t>с ОКПД2, так и наименованием вида медицинского изделия</a:t>
            </a:r>
            <a:r>
              <a:rPr lang="ru-RU" sz="2000" dirty="0" smtClean="0">
                <a:latin typeface="Times New Roman" panose="02020603050405020304" pitchFamily="18" charset="0"/>
                <a:cs typeface="Times New Roman" panose="02020603050405020304" pitchFamily="18" charset="0"/>
              </a:rPr>
              <a:t>.</a:t>
            </a:r>
          </a:p>
          <a:p>
            <a:pPr marL="342900" indent="-342900" algn="just">
              <a:lnSpc>
                <a:spcPct val="150000"/>
              </a:lnSpc>
              <a:buFontTx/>
              <a:buChar char="-"/>
            </a:pPr>
            <a:endParaRPr lang="ru-RU" sz="2000" dirty="0">
              <a:latin typeface="Times New Roman" panose="02020603050405020304" pitchFamily="18" charset="0"/>
              <a:cs typeface="Times New Roman" panose="02020603050405020304" pitchFamily="18" charset="0"/>
            </a:endParaRPr>
          </a:p>
          <a:p>
            <a:pPr algn="just">
              <a:lnSpc>
                <a:spcPct val="150000"/>
              </a:lnSpc>
            </a:pPr>
            <a:r>
              <a:rPr lang="ru-RU" sz="2000" dirty="0" smtClean="0">
                <a:latin typeface="Times New Roman" panose="02020603050405020304" pitchFamily="18" charset="0"/>
                <a:cs typeface="Times New Roman" panose="02020603050405020304" pitchFamily="18" charset="0"/>
              </a:rPr>
              <a:t>- При </a:t>
            </a:r>
            <a:r>
              <a:rPr lang="ru-RU" sz="2000" dirty="0">
                <a:latin typeface="Times New Roman" panose="02020603050405020304" pitchFamily="18" charset="0"/>
                <a:cs typeface="Times New Roman" panose="02020603050405020304" pitchFamily="18" charset="0"/>
              </a:rPr>
              <a:t>применении Перечня № 2 заказчикам следует руководствоваться </a:t>
            </a:r>
            <a:r>
              <a:rPr lang="ru-RU" sz="2000" dirty="0" smtClean="0">
                <a:latin typeface="Times New Roman" panose="02020603050405020304" pitchFamily="18" charset="0"/>
                <a:cs typeface="Times New Roman" panose="02020603050405020304" pitchFamily="18" charset="0"/>
              </a:rPr>
              <a:t>  классификационными </a:t>
            </a:r>
            <a:r>
              <a:rPr lang="ru-RU" sz="2000" dirty="0">
                <a:latin typeface="Times New Roman" panose="02020603050405020304" pitchFamily="18" charset="0"/>
                <a:cs typeface="Times New Roman" panose="02020603050405020304" pitchFamily="18" charset="0"/>
              </a:rPr>
              <a:t>признаками медицинского изделия, а также кодами ОКПД2 и (или) кодами вида медицинского изделия в соответствии с номенклатурной классификацией медицинских изделий, утвержденной Министерства здравоохранения РФ (НКМИ). </a:t>
            </a:r>
            <a:endParaRPr lang="ru-RU"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33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txBox="1">
            <a:spLocks/>
          </p:cNvSpPr>
          <p:nvPr/>
        </p:nvSpPr>
        <p:spPr>
          <a:xfrm>
            <a:off x="551384" y="521498"/>
            <a:ext cx="10515600" cy="719225"/>
          </a:xfrm>
          <a:prstGeom prst="rect">
            <a:avLst/>
          </a:prstGeom>
        </p:spPr>
        <p:txBody>
          <a:bodyP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r>
              <a:rPr lang="ru-RU" sz="3200" b="1" dirty="0">
                <a:latin typeface="Times New Roman" panose="02020603050405020304" pitchFamily="18" charset="0"/>
                <a:ea typeface="Yandex Sans Text Office" charset="0"/>
                <a:cs typeface="Times New Roman" panose="02020603050405020304" pitchFamily="18" charset="0"/>
              </a:rPr>
              <a:t>МЕХАНИЗМ «ТРЕТИЙ ЛИШНИЙ»</a:t>
            </a:r>
          </a:p>
        </p:txBody>
      </p:sp>
      <p:sp>
        <p:nvSpPr>
          <p:cNvPr id="9" name="Прямоугольник 8"/>
          <p:cNvSpPr/>
          <p:nvPr/>
        </p:nvSpPr>
        <p:spPr>
          <a:xfrm>
            <a:off x="0" y="305046"/>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38EDE89E-86D7-42F1-B393-5BCAA07E19DE}"/>
              </a:ext>
            </a:extLst>
          </p:cNvPr>
          <p:cNvSpPr/>
          <p:nvPr/>
        </p:nvSpPr>
        <p:spPr>
          <a:xfrm>
            <a:off x="407368" y="2397495"/>
            <a:ext cx="11233248" cy="3246530"/>
          </a:xfrm>
          <a:prstGeom prst="rect">
            <a:avLst/>
          </a:prstGeom>
          <a:solidFill>
            <a:schemeClr val="bg1">
              <a:lumMod val="95000"/>
            </a:schemeClr>
          </a:solidFill>
          <a:ln>
            <a:solidFill>
              <a:schemeClr val="bg1">
                <a:lumMod val="50000"/>
              </a:schemeClr>
            </a:solidFill>
          </a:ln>
        </p:spPr>
        <p:txBody>
          <a:bodyPr wrap="square">
            <a:spAutoFit/>
          </a:bodyPr>
          <a:lstStyle/>
          <a:p>
            <a:pPr indent="450215" algn="just">
              <a:lnSpc>
                <a:spcPct val="150000"/>
              </a:lnSpc>
            </a:pPr>
            <a:r>
              <a:rPr lang="ru-RU" sz="2800" dirty="0">
                <a:latin typeface="Times New Roman" panose="02020603050405020304" pitchFamily="18" charset="0"/>
                <a:ea typeface="Times New Roman" panose="02020603050405020304" pitchFamily="18" charset="0"/>
              </a:rPr>
              <a:t>При рассмотрении заявок участников заказчик обязан отклонить все заявки, содержащие предложения о поставке иностранных медицинских изделий, при условии, что на участие в закупке подано </a:t>
            </a:r>
          </a:p>
          <a:p>
            <a:pPr indent="450215" algn="just">
              <a:lnSpc>
                <a:spcPct val="150000"/>
              </a:lnSpc>
            </a:pPr>
            <a:r>
              <a:rPr lang="ru-RU" sz="2800" b="1" dirty="0">
                <a:latin typeface="Times New Roman" panose="02020603050405020304" pitchFamily="18" charset="0"/>
                <a:ea typeface="Times New Roman" panose="02020603050405020304" pitchFamily="18" charset="0"/>
              </a:rPr>
              <a:t>не менее 2 заявок, </a:t>
            </a:r>
            <a:r>
              <a:rPr lang="ru-RU" sz="2800" dirty="0">
                <a:latin typeface="Times New Roman" panose="02020603050405020304" pitchFamily="18" charset="0"/>
                <a:ea typeface="Times New Roman" panose="02020603050405020304" pitchFamily="18" charset="0"/>
              </a:rPr>
              <a:t>соответствующих требованиям извещения об осуществлении закупки, которые одновременно: </a:t>
            </a:r>
            <a:endParaRPr lang="ru-RU"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324291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Скругленная соединительная линия 7"/>
          <p:cNvCxnSpPr>
            <a:cxnSpLocks/>
          </p:cNvCxnSpPr>
          <p:nvPr/>
        </p:nvCxnSpPr>
        <p:spPr>
          <a:xfrm>
            <a:off x="7385672" y="3717032"/>
            <a:ext cx="3646610" cy="2619470"/>
          </a:xfrm>
          <a:prstGeom prst="curvedConnector3">
            <a:avLst>
              <a:gd name="adj1" fmla="val 50000"/>
            </a:avLst>
          </a:prstGeom>
          <a:ln w="190500" cap="flat" cmpd="sng">
            <a:solidFill>
              <a:schemeClr val="bg1">
                <a:lumMod val="95000"/>
              </a:schemeClr>
            </a:solidFill>
            <a:prstDash val="solid"/>
            <a:headEnd type="arrow" w="sm" len="sm"/>
            <a:tailEnd type="arrow" w="sm" len="sm"/>
          </a:ln>
          <a:effectLst>
            <a:glow rad="101600">
              <a:schemeClr val="accent4">
                <a:satMod val="175000"/>
                <a:alpha val="40000"/>
              </a:schemeClr>
            </a:glow>
          </a:effectLst>
        </p:spPr>
        <p:style>
          <a:lnRef idx="3">
            <a:schemeClr val="accent4"/>
          </a:lnRef>
          <a:fillRef idx="0">
            <a:schemeClr val="accent4"/>
          </a:fillRef>
          <a:effectRef idx="2">
            <a:schemeClr val="accent4"/>
          </a:effectRef>
          <a:fontRef idx="minor">
            <a:schemeClr val="tx1"/>
          </a:fontRef>
        </p:style>
      </p:cxnSp>
      <p:sp>
        <p:nvSpPr>
          <p:cNvPr id="10" name="Заголовок 1"/>
          <p:cNvSpPr txBox="1">
            <a:spLocks/>
          </p:cNvSpPr>
          <p:nvPr/>
        </p:nvSpPr>
        <p:spPr>
          <a:xfrm>
            <a:off x="551384" y="521498"/>
            <a:ext cx="10515600" cy="719225"/>
          </a:xfrm>
          <a:prstGeom prst="rect">
            <a:avLst/>
          </a:prstGeom>
        </p:spPr>
        <p:txBody>
          <a:bodyP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r>
              <a:rPr lang="ru-RU" sz="3200" b="1" dirty="0">
                <a:latin typeface="Times New Roman" panose="02020603050405020304" pitchFamily="18" charset="0"/>
                <a:ea typeface="Yandex Sans Text Office" charset="0"/>
                <a:cs typeface="Times New Roman" panose="02020603050405020304" pitchFamily="18" charset="0"/>
              </a:rPr>
              <a:t>МЕХАНИЗМ «ТРЕТИЙ ЛИШНИЙ»</a:t>
            </a:r>
          </a:p>
        </p:txBody>
      </p:sp>
      <p:sp>
        <p:nvSpPr>
          <p:cNvPr id="9" name="Прямоугольник 8"/>
          <p:cNvSpPr/>
          <p:nvPr/>
        </p:nvSpPr>
        <p:spPr>
          <a:xfrm>
            <a:off x="0" y="188640"/>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08B7F74C-2BE1-45EB-B8DD-37BCB8602F75}"/>
              </a:ext>
            </a:extLst>
          </p:cNvPr>
          <p:cNvSpPr/>
          <p:nvPr/>
        </p:nvSpPr>
        <p:spPr>
          <a:xfrm>
            <a:off x="191344" y="1673626"/>
            <a:ext cx="7194328" cy="4539191"/>
          </a:xfrm>
          <a:prstGeom prst="rect">
            <a:avLst/>
          </a:prstGeom>
          <a:solidFill>
            <a:schemeClr val="bg1">
              <a:lumMod val="95000"/>
            </a:schemeClr>
          </a:solidFill>
        </p:spPr>
        <p:txBody>
          <a:bodyPr wrap="square">
            <a:spAutoFit/>
          </a:bodyPr>
          <a:lstStyle/>
          <a:p>
            <a:pPr indent="450215" algn="just">
              <a:lnSpc>
                <a:spcPct val="150000"/>
              </a:lnSpc>
            </a:pPr>
            <a:r>
              <a:rPr lang="ru-RU" sz="2800" b="1" dirty="0">
                <a:latin typeface="Times New Roman" panose="02020603050405020304" pitchFamily="18" charset="0"/>
                <a:ea typeface="Times New Roman" panose="02020603050405020304" pitchFamily="18" charset="0"/>
              </a:rPr>
              <a:t>Перечень № 1:</a:t>
            </a:r>
          </a:p>
          <a:p>
            <a:pPr indent="450215">
              <a:lnSpc>
                <a:spcPct val="150000"/>
              </a:lnSpc>
            </a:pPr>
            <a:r>
              <a:rPr lang="ru-RU" sz="2800" dirty="0">
                <a:latin typeface="Times New Roman" panose="02020603050405020304" pitchFamily="18" charset="0"/>
                <a:ea typeface="Times New Roman" panose="02020603050405020304" pitchFamily="18" charset="0"/>
              </a:rPr>
              <a:t> - содержат предложения о поставке медицинских изделий, происходящих из государств-членов ЕАЭС; </a:t>
            </a:r>
          </a:p>
          <a:p>
            <a:pPr indent="450215">
              <a:lnSpc>
                <a:spcPct val="150000"/>
              </a:lnSpc>
            </a:pPr>
            <a:r>
              <a:rPr lang="ru-RU" sz="2800" dirty="0">
                <a:latin typeface="Times New Roman" panose="02020603050405020304" pitchFamily="18" charset="0"/>
                <a:ea typeface="Times New Roman" panose="02020603050405020304" pitchFamily="18" charset="0"/>
              </a:rPr>
              <a:t>- не содержат предложений о поставке медицинского изделия одного и того же производителя; </a:t>
            </a:r>
            <a:endParaRPr lang="ru-RU"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2828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Скругленная соединительная линия 7"/>
          <p:cNvCxnSpPr>
            <a:cxnSpLocks/>
          </p:cNvCxnSpPr>
          <p:nvPr/>
        </p:nvCxnSpPr>
        <p:spPr>
          <a:xfrm>
            <a:off x="178444" y="1573581"/>
            <a:ext cx="2592290" cy="2160240"/>
          </a:xfrm>
          <a:prstGeom prst="curvedConnector3">
            <a:avLst>
              <a:gd name="adj1" fmla="val 50000"/>
            </a:avLst>
          </a:prstGeom>
          <a:ln w="190500" cap="flat" cmpd="sng">
            <a:solidFill>
              <a:schemeClr val="bg1">
                <a:lumMod val="95000"/>
              </a:schemeClr>
            </a:solidFill>
            <a:prstDash val="solid"/>
            <a:headEnd type="arrow" w="sm" len="sm"/>
            <a:tailEnd type="arrow" w="sm" len="sm"/>
          </a:ln>
          <a:effectLst>
            <a:glow rad="101600">
              <a:schemeClr val="accent4">
                <a:satMod val="175000"/>
                <a:alpha val="40000"/>
              </a:schemeClr>
            </a:glow>
          </a:effectLst>
        </p:spPr>
        <p:style>
          <a:lnRef idx="3">
            <a:schemeClr val="accent4"/>
          </a:lnRef>
          <a:fillRef idx="0">
            <a:schemeClr val="accent4"/>
          </a:fillRef>
          <a:effectRef idx="2">
            <a:schemeClr val="accent4"/>
          </a:effectRef>
          <a:fontRef idx="minor">
            <a:schemeClr val="tx1"/>
          </a:fontRef>
        </p:style>
      </p:cxnSp>
      <p:sp>
        <p:nvSpPr>
          <p:cNvPr id="10" name="Заголовок 1"/>
          <p:cNvSpPr txBox="1">
            <a:spLocks/>
          </p:cNvSpPr>
          <p:nvPr/>
        </p:nvSpPr>
        <p:spPr>
          <a:xfrm>
            <a:off x="551384" y="521498"/>
            <a:ext cx="10515600" cy="719225"/>
          </a:xfrm>
          <a:prstGeom prst="rect">
            <a:avLst/>
          </a:prstGeom>
        </p:spPr>
        <p:txBody>
          <a:bodyP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r>
              <a:rPr lang="ru-RU" sz="3200" b="1" dirty="0">
                <a:latin typeface="Times New Roman" panose="02020603050405020304" pitchFamily="18" charset="0"/>
                <a:ea typeface="Yandex Sans Text Office" charset="0"/>
                <a:cs typeface="Times New Roman" panose="02020603050405020304" pitchFamily="18" charset="0"/>
              </a:rPr>
              <a:t>МЕХАНИЗМ «ТРЕТИЙ ЛИШНИЙ»</a:t>
            </a:r>
          </a:p>
        </p:txBody>
      </p:sp>
      <p:sp>
        <p:nvSpPr>
          <p:cNvPr id="9" name="Прямоугольник 8"/>
          <p:cNvSpPr/>
          <p:nvPr/>
        </p:nvSpPr>
        <p:spPr>
          <a:xfrm>
            <a:off x="0" y="188640"/>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11" name="Прямоугольник 10">
            <a:extLst>
              <a:ext uri="{FF2B5EF4-FFF2-40B4-BE49-F238E27FC236}">
                <a16:creationId xmlns:a16="http://schemas.microsoft.com/office/drawing/2014/main" id="{8867F470-98B5-4EA8-8620-F68001F0C1BE}"/>
              </a:ext>
            </a:extLst>
          </p:cNvPr>
          <p:cNvSpPr/>
          <p:nvPr/>
        </p:nvSpPr>
        <p:spPr>
          <a:xfrm>
            <a:off x="2770734" y="1673626"/>
            <a:ext cx="9242822" cy="4647426"/>
          </a:xfrm>
          <a:prstGeom prst="rect">
            <a:avLst/>
          </a:prstGeom>
          <a:solidFill>
            <a:schemeClr val="bg1">
              <a:lumMod val="95000"/>
            </a:schemeClr>
          </a:solidFill>
        </p:spPr>
        <p:txBody>
          <a:bodyPr wrap="square">
            <a:spAutoFit/>
          </a:bodyPr>
          <a:lstStyle/>
          <a:p>
            <a:pPr indent="450215" algn="just">
              <a:lnSpc>
                <a:spcPct val="150000"/>
              </a:lnSpc>
            </a:pPr>
            <a:r>
              <a:rPr lang="ru-RU" sz="2400" b="1" dirty="0">
                <a:latin typeface="Times New Roman" panose="02020603050405020304" pitchFamily="18" charset="0"/>
                <a:ea typeface="Times New Roman" panose="02020603050405020304" pitchFamily="18" charset="0"/>
              </a:rPr>
              <a:t>Перечень № 2:</a:t>
            </a:r>
          </a:p>
          <a:p>
            <a:pPr algn="just"/>
            <a:r>
              <a:rPr lang="ru-RU" sz="20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 содержат предложения о поставке медицинских изделий, происходящих из государств-членов ЕАЭС; </a:t>
            </a:r>
          </a:p>
          <a:p>
            <a:pPr algn="just"/>
            <a:r>
              <a:rPr lang="ru-RU" sz="2000" dirty="0">
                <a:latin typeface="Times New Roman" panose="02020603050405020304" pitchFamily="18" charset="0"/>
                <a:cs typeface="Times New Roman" panose="02020603050405020304" pitchFamily="18" charset="0"/>
              </a:rPr>
              <a:t>- не содержат предложений о поставке медицинского изделия одного и того же производителя; </a:t>
            </a:r>
          </a:p>
          <a:p>
            <a:pPr algn="just"/>
            <a:r>
              <a:rPr lang="ru-RU" sz="2000" dirty="0">
                <a:latin typeface="Times New Roman" panose="02020603050405020304" pitchFamily="18" charset="0"/>
                <a:cs typeface="Times New Roman" panose="02020603050405020304" pitchFamily="18" charset="0"/>
              </a:rPr>
              <a:t>- содержат предложения о поставке медицинских изделий, процентная доля стоимости использованных материалов (сырья) иностранного происхождения в цене конечной продукции которых соответствует указанной в показателе локализации собственного производства медицинских </a:t>
            </a:r>
            <a:r>
              <a:rPr lang="ru-RU" sz="2000" dirty="0" smtClean="0">
                <a:latin typeface="Times New Roman" panose="02020603050405020304" pitchFamily="18" charset="0"/>
                <a:cs typeface="Times New Roman" panose="02020603050405020304" pitchFamily="18" charset="0"/>
              </a:rPr>
              <a:t>изделий</a:t>
            </a: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(Акт экспертизы);</a:t>
            </a:r>
            <a:r>
              <a:rPr lang="ru-RU" sz="2000"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 содержат предложения о поставке медицинских изделий, на производство которых имеется документ, подтверждающий соответствие собственного производства требованиям ГОСТ ISO 13485-2017 «Межгосударственный стандарт. Изделия медицинские. Системы менеджмента качества. Требования для целей регулирования».</a:t>
            </a:r>
          </a:p>
        </p:txBody>
      </p:sp>
    </p:spTree>
    <p:extLst>
      <p:ext uri="{BB962C8B-B14F-4D97-AF65-F5344CB8AC3E}">
        <p14:creationId xmlns:p14="http://schemas.microsoft.com/office/powerpoint/2010/main" val="571583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5740A4E-0C46-4DE2-85B3-280E202CDFC9}"/>
              </a:ext>
            </a:extLst>
          </p:cNvPr>
          <p:cNvSpPr/>
          <p:nvPr/>
        </p:nvSpPr>
        <p:spPr>
          <a:xfrm>
            <a:off x="479376" y="476672"/>
            <a:ext cx="11377264" cy="523220"/>
          </a:xfrm>
          <a:prstGeom prst="rect">
            <a:avLst/>
          </a:prstGeom>
        </p:spPr>
        <p:txBody>
          <a:bodyPr wrap="square">
            <a:spAutoFit/>
          </a:bodyPr>
          <a:lstStyle/>
          <a:p>
            <a:pPr algn="ctr"/>
            <a:r>
              <a:rPr lang="ru-RU" sz="2800" b="1" dirty="0">
                <a:latin typeface="Times New Roman" panose="02020603050405020304" pitchFamily="18" charset="0"/>
                <a:ea typeface="Times New Roman" panose="02020603050405020304" pitchFamily="18" charset="0"/>
              </a:rPr>
              <a:t>Механизм «третий лишний» по Постановлению 102 Приложение 1</a:t>
            </a:r>
            <a:r>
              <a:rPr lang="ru-RU" sz="2800" dirty="0">
                <a:latin typeface="Times New Roman" panose="02020603050405020304" pitchFamily="18" charset="0"/>
                <a:ea typeface="Times New Roman" panose="02020603050405020304" pitchFamily="18" charset="0"/>
              </a:rPr>
              <a:t> </a:t>
            </a:r>
            <a:endParaRPr lang="ru-RU" sz="2800" dirty="0">
              <a:effectLst/>
              <a:latin typeface="Times New Roman" panose="02020603050405020304" pitchFamily="18" charset="0"/>
              <a:ea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789D0C6C-FC68-45A6-BF1A-3705DB911B60}"/>
              </a:ext>
            </a:extLst>
          </p:cNvPr>
          <p:cNvGraphicFramePr>
            <a:graphicFrameLocks noGrp="1"/>
          </p:cNvGraphicFramePr>
          <p:nvPr>
            <p:extLst>
              <p:ext uri="{D42A27DB-BD31-4B8C-83A1-F6EECF244321}">
                <p14:modId xmlns:p14="http://schemas.microsoft.com/office/powerpoint/2010/main" val="1210073602"/>
              </p:ext>
            </p:extLst>
          </p:nvPr>
        </p:nvGraphicFramePr>
        <p:xfrm>
          <a:off x="623392" y="1009442"/>
          <a:ext cx="11089232" cy="3015044"/>
        </p:xfrm>
        <a:graphic>
          <a:graphicData uri="http://schemas.openxmlformats.org/drawingml/2006/table">
            <a:tbl>
              <a:tblPr firstRow="1" firstCol="1" bandRow="1">
                <a:tableStyleId>{5C22544A-7EE6-4342-B048-85BDC9FD1C3A}</a:tableStyleId>
              </a:tblPr>
              <a:tblGrid>
                <a:gridCol w="3696157">
                  <a:extLst>
                    <a:ext uri="{9D8B030D-6E8A-4147-A177-3AD203B41FA5}">
                      <a16:colId xmlns:a16="http://schemas.microsoft.com/office/drawing/2014/main" val="1473974432"/>
                    </a:ext>
                  </a:extLst>
                </a:gridCol>
                <a:gridCol w="3696157">
                  <a:extLst>
                    <a:ext uri="{9D8B030D-6E8A-4147-A177-3AD203B41FA5}">
                      <a16:colId xmlns:a16="http://schemas.microsoft.com/office/drawing/2014/main" val="1108336430"/>
                    </a:ext>
                  </a:extLst>
                </a:gridCol>
                <a:gridCol w="3696918">
                  <a:extLst>
                    <a:ext uri="{9D8B030D-6E8A-4147-A177-3AD203B41FA5}">
                      <a16:colId xmlns:a16="http://schemas.microsoft.com/office/drawing/2014/main" val="332765375"/>
                    </a:ext>
                  </a:extLst>
                </a:gridCol>
              </a:tblGrid>
              <a:tr h="562019">
                <a:tc>
                  <a:txBody>
                    <a:bodyPr/>
                    <a:lstStyle/>
                    <a:p>
                      <a:pPr algn="ctr"/>
                      <a:r>
                        <a:rPr lang="ru-RU" sz="2800" dirty="0">
                          <a:effectLst/>
                          <a:latin typeface="Times New Roman" panose="02020603050405020304" pitchFamily="18" charset="0"/>
                          <a:cs typeface="Times New Roman" panose="02020603050405020304" pitchFamily="18" charset="0"/>
                        </a:rPr>
                        <a:t>ЗАЯВКА 1</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2</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3</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2453025">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Производитель 1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РОССИЯ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(представлен сертификат формы СТ-1)</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Производитель 2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РОССИЯ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(представлен сертификат формы СТ-1)</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КИТАЙ</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(товар иностранного происхождения) </a:t>
                      </a:r>
                    </a:p>
                  </a:txBody>
                  <a:tcPr marL="68580" marR="68580" marT="0" marB="0">
                    <a:solidFill>
                      <a:schemeClr val="bg1">
                        <a:lumMod val="85000"/>
                      </a:schemeClr>
                    </a:solidFill>
                  </a:tcPr>
                </a:tc>
                <a:extLst>
                  <a:ext uri="{0D108BD9-81ED-4DB2-BD59-A6C34878D82A}">
                    <a16:rowId xmlns:a16="http://schemas.microsoft.com/office/drawing/2014/main" val="1111553527"/>
                  </a:ext>
                </a:extLst>
              </a:tr>
            </a:tbl>
          </a:graphicData>
        </a:graphic>
      </p:graphicFrame>
    </p:spTree>
    <p:extLst>
      <p:ext uri="{BB962C8B-B14F-4D97-AF65-F5344CB8AC3E}">
        <p14:creationId xmlns:p14="http://schemas.microsoft.com/office/powerpoint/2010/main" val="36925356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5740A4E-0C46-4DE2-85B3-280E202CDFC9}"/>
              </a:ext>
            </a:extLst>
          </p:cNvPr>
          <p:cNvSpPr/>
          <p:nvPr/>
        </p:nvSpPr>
        <p:spPr>
          <a:xfrm>
            <a:off x="479376" y="476672"/>
            <a:ext cx="11377264" cy="523220"/>
          </a:xfrm>
          <a:prstGeom prst="rect">
            <a:avLst/>
          </a:prstGeom>
        </p:spPr>
        <p:txBody>
          <a:bodyPr wrap="square">
            <a:spAutoFit/>
          </a:bodyPr>
          <a:lstStyle/>
          <a:p>
            <a:pPr algn="ctr"/>
            <a:r>
              <a:rPr lang="ru-RU" sz="2800" b="1" dirty="0">
                <a:latin typeface="Times New Roman" panose="02020603050405020304" pitchFamily="18" charset="0"/>
                <a:ea typeface="Times New Roman" panose="02020603050405020304" pitchFamily="18" charset="0"/>
              </a:rPr>
              <a:t>Механизм «третий лишний» по Постановлению 102 Приложение 1</a:t>
            </a:r>
            <a:r>
              <a:rPr lang="ru-RU" sz="2800" dirty="0">
                <a:latin typeface="Times New Roman" panose="02020603050405020304" pitchFamily="18" charset="0"/>
                <a:ea typeface="Times New Roman" panose="02020603050405020304" pitchFamily="18" charset="0"/>
              </a:rPr>
              <a:t> </a:t>
            </a:r>
            <a:endParaRPr lang="ru-RU" sz="2800" dirty="0">
              <a:effectLst/>
              <a:latin typeface="Times New Roman" panose="02020603050405020304" pitchFamily="18" charset="0"/>
              <a:ea typeface="Times New Roman" panose="02020603050405020304" pitchFamily="18" charset="0"/>
            </a:endParaRPr>
          </a:p>
        </p:txBody>
      </p:sp>
      <p:graphicFrame>
        <p:nvGraphicFramePr>
          <p:cNvPr id="5" name="Таблица 4">
            <a:extLst>
              <a:ext uri="{FF2B5EF4-FFF2-40B4-BE49-F238E27FC236}">
                <a16:creationId xmlns:a16="http://schemas.microsoft.com/office/drawing/2014/main" id="{789D0C6C-FC68-45A6-BF1A-3705DB911B60}"/>
              </a:ext>
            </a:extLst>
          </p:cNvPr>
          <p:cNvGraphicFramePr>
            <a:graphicFrameLocks noGrp="1"/>
          </p:cNvGraphicFramePr>
          <p:nvPr>
            <p:extLst>
              <p:ext uri="{D42A27DB-BD31-4B8C-83A1-F6EECF244321}">
                <p14:modId xmlns:p14="http://schemas.microsoft.com/office/powerpoint/2010/main" val="719286709"/>
              </p:ext>
            </p:extLst>
          </p:nvPr>
        </p:nvGraphicFramePr>
        <p:xfrm>
          <a:off x="623392" y="1009442"/>
          <a:ext cx="11089232" cy="3015044"/>
        </p:xfrm>
        <a:graphic>
          <a:graphicData uri="http://schemas.openxmlformats.org/drawingml/2006/table">
            <a:tbl>
              <a:tblPr firstRow="1" firstCol="1" bandRow="1">
                <a:tableStyleId>{5C22544A-7EE6-4342-B048-85BDC9FD1C3A}</a:tableStyleId>
              </a:tblPr>
              <a:tblGrid>
                <a:gridCol w="3696157">
                  <a:extLst>
                    <a:ext uri="{9D8B030D-6E8A-4147-A177-3AD203B41FA5}">
                      <a16:colId xmlns:a16="http://schemas.microsoft.com/office/drawing/2014/main" val="1473974432"/>
                    </a:ext>
                  </a:extLst>
                </a:gridCol>
                <a:gridCol w="3696157">
                  <a:extLst>
                    <a:ext uri="{9D8B030D-6E8A-4147-A177-3AD203B41FA5}">
                      <a16:colId xmlns:a16="http://schemas.microsoft.com/office/drawing/2014/main" val="1108336430"/>
                    </a:ext>
                  </a:extLst>
                </a:gridCol>
                <a:gridCol w="3696918">
                  <a:extLst>
                    <a:ext uri="{9D8B030D-6E8A-4147-A177-3AD203B41FA5}">
                      <a16:colId xmlns:a16="http://schemas.microsoft.com/office/drawing/2014/main" val="332765375"/>
                    </a:ext>
                  </a:extLst>
                </a:gridCol>
              </a:tblGrid>
              <a:tr h="562019">
                <a:tc>
                  <a:txBody>
                    <a:bodyPr/>
                    <a:lstStyle/>
                    <a:p>
                      <a:pPr algn="ctr"/>
                      <a:r>
                        <a:rPr lang="ru-RU" sz="2800" dirty="0">
                          <a:effectLst/>
                          <a:latin typeface="Times New Roman" panose="02020603050405020304" pitchFamily="18" charset="0"/>
                          <a:cs typeface="Times New Roman" panose="02020603050405020304" pitchFamily="18" charset="0"/>
                        </a:rPr>
                        <a:t>ЗАЯВКА 1</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2</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ru-RU" sz="2800" dirty="0">
                          <a:effectLst/>
                          <a:latin typeface="Times New Roman" panose="02020603050405020304" pitchFamily="18" charset="0"/>
                          <a:cs typeface="Times New Roman" panose="02020603050405020304" pitchFamily="18" charset="0"/>
                        </a:rPr>
                        <a:t>ЗАЯВКА 3</a:t>
                      </a:r>
                      <a:endParaRPr lang="ru-RU"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4518392"/>
                  </a:ext>
                </a:extLst>
              </a:tr>
              <a:tr h="2453025">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Производитель 1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РОССИЯ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(представлен сертификат формы СТ-1)</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Производитель 2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РОССИЯ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(представлен сертификат формы СТ-1)</a:t>
                      </a:r>
                    </a:p>
                  </a:txBody>
                  <a:tcPr marL="68580" marR="68580" marT="0" marB="0">
                    <a:solidFill>
                      <a:schemeClr val="bg1">
                        <a:lumMod val="85000"/>
                      </a:schemeClr>
                    </a:solidFill>
                  </a:tcPr>
                </a:tc>
                <a:tc>
                  <a:txBody>
                    <a:bodyPr/>
                    <a:lstStyle/>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КИТАЙ</a:t>
                      </a:r>
                    </a:p>
                    <a:p>
                      <a:pPr algn="ctr"/>
                      <a:endParaRPr lang="ru-RU" sz="2400" b="0" kern="1200" dirty="0">
                        <a:solidFill>
                          <a:schemeClr val="tx1"/>
                        </a:solidFill>
                        <a:effectLst/>
                        <a:latin typeface="Times New Roman" panose="02020603050405020304" pitchFamily="18" charset="0"/>
                        <a:ea typeface="+mn-ea"/>
                        <a:cs typeface="Times New Roman" panose="02020603050405020304" pitchFamily="18" charset="0"/>
                      </a:endParaRPr>
                    </a:p>
                    <a:p>
                      <a:pPr algn="ctr"/>
                      <a:r>
                        <a:rPr lang="ru-RU" sz="2400" b="0" kern="1200" dirty="0">
                          <a:solidFill>
                            <a:schemeClr val="tx1"/>
                          </a:solidFill>
                          <a:effectLst/>
                          <a:latin typeface="Times New Roman" panose="02020603050405020304" pitchFamily="18" charset="0"/>
                          <a:ea typeface="+mn-ea"/>
                          <a:cs typeface="Times New Roman" panose="02020603050405020304" pitchFamily="18" charset="0"/>
                        </a:rPr>
                        <a:t> (товар иностранного происхождения) </a:t>
                      </a:r>
                    </a:p>
                  </a:txBody>
                  <a:tcPr marL="68580" marR="68580" marT="0" marB="0">
                    <a:solidFill>
                      <a:schemeClr val="bg1">
                        <a:lumMod val="85000"/>
                      </a:schemeClr>
                    </a:solidFill>
                  </a:tcPr>
                </a:tc>
                <a:extLst>
                  <a:ext uri="{0D108BD9-81ED-4DB2-BD59-A6C34878D82A}">
                    <a16:rowId xmlns:a16="http://schemas.microsoft.com/office/drawing/2014/main" val="1111553527"/>
                  </a:ext>
                </a:extLst>
              </a:tr>
            </a:tbl>
          </a:graphicData>
        </a:graphic>
      </p:graphicFrame>
      <p:sp>
        <p:nvSpPr>
          <p:cNvPr id="3" name="Прямоугольник 2">
            <a:extLst>
              <a:ext uri="{FF2B5EF4-FFF2-40B4-BE49-F238E27FC236}">
                <a16:creationId xmlns:a16="http://schemas.microsoft.com/office/drawing/2014/main" id="{5173A097-C02C-4D72-A0E6-3B5955D075BC}"/>
              </a:ext>
            </a:extLst>
          </p:cNvPr>
          <p:cNvSpPr/>
          <p:nvPr/>
        </p:nvSpPr>
        <p:spPr>
          <a:xfrm>
            <a:off x="3143672" y="4221088"/>
            <a:ext cx="5329729" cy="498663"/>
          </a:xfrm>
          <a:prstGeom prst="rect">
            <a:avLst/>
          </a:prstGeom>
        </p:spPr>
        <p:txBody>
          <a:bodyPr wrap="none">
            <a:spAutoFit/>
          </a:bodyPr>
          <a:lstStyle/>
          <a:p>
            <a:pPr indent="450215" algn="ctr">
              <a:lnSpc>
                <a:spcPct val="150000"/>
              </a:lnSpc>
            </a:pPr>
            <a:r>
              <a:rPr lang="ru-RU" sz="2000" dirty="0">
                <a:latin typeface="Times New Roman" panose="02020603050405020304" pitchFamily="18" charset="0"/>
                <a:ea typeface="Times New Roman" panose="02020603050405020304" pitchFamily="18" charset="0"/>
              </a:rPr>
              <a:t>ОТКЛОНЕНИЮ ПОДЛЕЖИТ ЗАЯВКА 3</a:t>
            </a:r>
          </a:p>
        </p:txBody>
      </p:sp>
      <p:sp>
        <p:nvSpPr>
          <p:cNvPr id="2" name="Прямоугольник 1">
            <a:extLst>
              <a:ext uri="{FF2B5EF4-FFF2-40B4-BE49-F238E27FC236}">
                <a16:creationId xmlns:a16="http://schemas.microsoft.com/office/drawing/2014/main" id="{62C1FB5F-5721-4A55-A80D-02C6EF3BD04E}"/>
              </a:ext>
            </a:extLst>
          </p:cNvPr>
          <p:cNvSpPr/>
          <p:nvPr/>
        </p:nvSpPr>
        <p:spPr>
          <a:xfrm>
            <a:off x="191344" y="5091091"/>
            <a:ext cx="11665296" cy="1289071"/>
          </a:xfrm>
          <a:prstGeom prst="rect">
            <a:avLst/>
          </a:prstGeom>
        </p:spPr>
        <p:txBody>
          <a:bodyPr wrap="square">
            <a:spAutoFit/>
          </a:bodyPr>
          <a:lstStyle/>
          <a:p>
            <a:pPr indent="450215" algn="ctr">
              <a:lnSpc>
                <a:spcPct val="150000"/>
              </a:lnSpc>
            </a:pPr>
            <a:r>
              <a:rPr lang="ru-RU" dirty="0">
                <a:latin typeface="Times New Roman" panose="02020603050405020304" pitchFamily="18" charset="0"/>
                <a:ea typeface="Times New Roman" panose="02020603050405020304" pitchFamily="18" charset="0"/>
              </a:rPr>
              <a:t>* в случае отсутствия в заявке на участие в закупке информации и документов, предусмотренных НПА, принятыми в соответствии со ст. 14 Закона № 44-ФЗ, такая заявка приравнивается к заявке, содержащей предложение о поставке товаров, происходящих из иностранных государств (п. 5 ч. 1 ст. 43 Закона № 44-ФЗ)</a:t>
            </a:r>
          </a:p>
        </p:txBody>
      </p:sp>
    </p:spTree>
    <p:extLst>
      <p:ext uri="{BB962C8B-B14F-4D97-AF65-F5344CB8AC3E}">
        <p14:creationId xmlns:p14="http://schemas.microsoft.com/office/powerpoint/2010/main" val="27715261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16632"/>
            <a:ext cx="12192000" cy="615553"/>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602226" y="332656"/>
            <a:ext cx="10515600" cy="399529"/>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sz="3200" b="1" dirty="0">
                <a:latin typeface="Times New Roman" panose="02020603050405020304" pitchFamily="18" charset="0"/>
                <a:cs typeface="Times New Roman" panose="02020603050405020304" pitchFamily="18" charset="0"/>
              </a:rPr>
              <a:t>Практика применения 102 </a:t>
            </a:r>
          </a:p>
        </p:txBody>
      </p:sp>
      <p:sp>
        <p:nvSpPr>
          <p:cNvPr id="2" name="Прямоугольник 1">
            <a:extLst>
              <a:ext uri="{FF2B5EF4-FFF2-40B4-BE49-F238E27FC236}">
                <a16:creationId xmlns:a16="http://schemas.microsoft.com/office/drawing/2014/main" id="{4844FD26-720F-45C3-8E33-A668DF14AB1A}"/>
              </a:ext>
            </a:extLst>
          </p:cNvPr>
          <p:cNvSpPr/>
          <p:nvPr/>
        </p:nvSpPr>
        <p:spPr>
          <a:xfrm>
            <a:off x="432789" y="742738"/>
            <a:ext cx="11326422" cy="5124480"/>
          </a:xfrm>
          <a:prstGeom prst="rect">
            <a:avLst/>
          </a:prstGeom>
          <a:solidFill>
            <a:schemeClr val="bg1">
              <a:lumMod val="95000"/>
            </a:schemeClr>
          </a:solidFill>
        </p:spPr>
        <p:txBody>
          <a:bodyPr wrap="square">
            <a:spAutoFit/>
          </a:bodyPr>
          <a:lstStyle/>
          <a:p>
            <a:pPr algn="just">
              <a:spcAft>
                <a:spcPts val="1500"/>
              </a:spcAf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Суть жалобы: </a:t>
            </a:r>
            <a:r>
              <a:rPr lang="ru-RU" dirty="0">
                <a:latin typeface="Times New Roman" panose="02020603050405020304" pitchFamily="18" charset="0"/>
                <a:cs typeface="Times New Roman" panose="02020603050405020304" pitchFamily="18" charset="0"/>
              </a:rPr>
              <a:t>ООО «Нео-Пласт» полагает, что заявка победителя (ИП Пикалова) закупки подлежала отклонению аукционной комиссией заказчика, поскольку не содержит документы, предусмотренные требованиями Постановления Правительства РФ от 05.02.2015 № 102</a:t>
            </a:r>
          </a:p>
          <a:p>
            <a:pPr algn="just">
              <a:spcAft>
                <a:spcPts val="1500"/>
              </a:spcAft>
            </a:pPr>
            <a:r>
              <a:rPr lang="ru-RU" dirty="0">
                <a:latin typeface="Times New Roman" panose="02020603050405020304" pitchFamily="18" charset="0"/>
                <a:cs typeface="Times New Roman" panose="02020603050405020304" pitchFamily="18" charset="0"/>
              </a:rPr>
              <a:t>Согласно описанию объекта закупки заказчику требуется набор базовый для внутривенных вливаний, который входит в Перечень № 2 Постановления Правительства РФ № 102. При этом, заказчиком в извещении о проведении электронного аукциона установлены требования о представлении документов, подтверждающих страну происхождения медицинских изделий, входящих в Перечень № 1.</a:t>
            </a:r>
          </a:p>
          <a:p>
            <a:pPr algn="just"/>
            <a:r>
              <a:rPr lang="ru-RU" dirty="0">
                <a:latin typeface="Times New Roman" panose="02020603050405020304" pitchFamily="18" charset="0"/>
                <a:cs typeface="Times New Roman" panose="02020603050405020304" pitchFamily="18" charset="0"/>
              </a:rPr>
              <a:t>Изучив заявку победителя закупки, Комиссия Новосибирского УФАС России установила, что ИП Пикаловым Е.С. предложены к поставке следующие медицинские изделия:</a:t>
            </a:r>
          </a:p>
          <a:p>
            <a:pPr algn="just"/>
            <a:r>
              <a:rPr lang="ru-RU" dirty="0">
                <a:latin typeface="Times New Roman" panose="02020603050405020304" pitchFamily="18" charset="0"/>
                <a:cs typeface="Times New Roman" panose="02020603050405020304" pitchFamily="18" charset="0"/>
              </a:rPr>
              <a:t>- система инфузионная ПР-01 однократного применения производства УП «</a:t>
            </a:r>
            <a:r>
              <a:rPr lang="ru-RU" dirty="0" err="1">
                <a:latin typeface="Times New Roman" panose="02020603050405020304" pitchFamily="18" charset="0"/>
                <a:cs typeface="Times New Roman" panose="02020603050405020304" pitchFamily="18" charset="0"/>
              </a:rPr>
              <a:t>ФреБор</a:t>
            </a:r>
            <a:r>
              <a:rPr lang="ru-RU" dirty="0">
                <a:latin typeface="Times New Roman" panose="02020603050405020304" pitchFamily="18" charset="0"/>
                <a:cs typeface="Times New Roman" panose="02020603050405020304" pitchFamily="18" charset="0"/>
              </a:rPr>
              <a:t>», Республика Беларусь;</a:t>
            </a:r>
          </a:p>
          <a:p>
            <a:pPr algn="just"/>
            <a:r>
              <a:rPr lang="ru-RU" dirty="0">
                <a:latin typeface="Times New Roman" panose="02020603050405020304" pitchFamily="18" charset="0"/>
                <a:cs typeface="Times New Roman" panose="02020603050405020304" pitchFamily="18" charset="0"/>
              </a:rPr>
              <a:t>- устройства полимерные для вливания кровезаменителей и инфузионных растворов однократного применения стерильные с иглами инъекционными производства ООО «Премьер-Мед», Россия;</a:t>
            </a:r>
          </a:p>
          <a:p>
            <a:pPr marL="285750" indent="-285750" algn="just">
              <a:buFontTx/>
              <a:buChar char="-"/>
            </a:pPr>
            <a:r>
              <a:rPr lang="ru-RU" dirty="0">
                <a:latin typeface="Times New Roman" panose="02020603050405020304" pitchFamily="18" charset="0"/>
                <a:cs typeface="Times New Roman" panose="02020603050405020304" pitchFamily="18" charset="0"/>
              </a:rPr>
              <a:t>устройства полимерные для вливания кровезаменителей и инфузионных растворов однократного применения стерильные ПР 23-05- «МПК «Елец» с иглами инъекционными производства ООО «МПК «Елец», Россия.</a:t>
            </a:r>
          </a:p>
          <a:p>
            <a:pPr marL="285750" indent="-285750">
              <a:buFontTx/>
              <a:buChar char="-"/>
            </a:pPr>
            <a:endParaRPr lang="ru-RU" sz="1600" dirty="0">
              <a:latin typeface="Times New Roman" panose="02020603050405020304" pitchFamily="18" charset="0"/>
              <a:cs typeface="Times New Roman" panose="02020603050405020304" pitchFamily="18" charset="0"/>
            </a:endParaRPr>
          </a:p>
          <a:p>
            <a:pPr>
              <a:spcAft>
                <a:spcPts val="1500"/>
              </a:spcAft>
            </a:pPr>
            <a:r>
              <a:rPr lang="ru-RU" dirty="0">
                <a:solidFill>
                  <a:srgbClr val="000000"/>
                </a:solidFill>
                <a:latin typeface="Arial" panose="020B0604020202020204" pitchFamily="34" charset="0"/>
                <a:ea typeface="Times New Roman" panose="02020603050405020304" pitchFamily="18" charset="0"/>
              </a:rPr>
              <a:t/>
            </a:r>
            <a:br>
              <a:rPr lang="ru-RU" dirty="0">
                <a:solidFill>
                  <a:srgbClr val="000000"/>
                </a:solidFill>
                <a:latin typeface="Arial" panose="020B0604020202020204" pitchFamily="34" charset="0"/>
                <a:ea typeface="Times New Roman" panose="02020603050405020304" pitchFamily="18" charset="0"/>
              </a:rPr>
            </a:br>
            <a:endParaRPr lang="ru-RU"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33213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3">
            <a:extLst>
              <a:ext uri="{FF2B5EF4-FFF2-40B4-BE49-F238E27FC236}">
                <a16:creationId xmlns:a16="http://schemas.microsoft.com/office/drawing/2014/main" id="{7D4094B1-F6AA-4D73-93CB-F596827A7CAC}"/>
              </a:ext>
            </a:extLst>
          </p:cNvPr>
          <p:cNvGraphicFramePr>
            <a:graphicFrameLocks noGrp="1"/>
          </p:cNvGraphicFramePr>
          <p:nvPr>
            <p:extLst>
              <p:ext uri="{D42A27DB-BD31-4B8C-83A1-F6EECF244321}">
                <p14:modId xmlns:p14="http://schemas.microsoft.com/office/powerpoint/2010/main" val="134564706"/>
              </p:ext>
            </p:extLst>
          </p:nvPr>
        </p:nvGraphicFramePr>
        <p:xfrm>
          <a:off x="155340" y="1027176"/>
          <a:ext cx="11881320" cy="5684520"/>
        </p:xfrm>
        <a:graphic>
          <a:graphicData uri="http://schemas.openxmlformats.org/drawingml/2006/table">
            <a:tbl>
              <a:tblPr>
                <a:tableStyleId>{00A15C55-8517-42AA-B614-E9B94910E393}</a:tableStyleId>
              </a:tblPr>
              <a:tblGrid>
                <a:gridCol w="1368152">
                  <a:extLst>
                    <a:ext uri="{9D8B030D-6E8A-4147-A177-3AD203B41FA5}">
                      <a16:colId xmlns:a16="http://schemas.microsoft.com/office/drawing/2014/main" val="2489357162"/>
                    </a:ext>
                  </a:extLst>
                </a:gridCol>
                <a:gridCol w="10513168">
                  <a:extLst>
                    <a:ext uri="{9D8B030D-6E8A-4147-A177-3AD203B41FA5}">
                      <a16:colId xmlns:a16="http://schemas.microsoft.com/office/drawing/2014/main" val="686803393"/>
                    </a:ext>
                  </a:extLst>
                </a:gridCol>
              </a:tblGrid>
              <a:tr h="2622548">
                <a:tc>
                  <a:txBody>
                    <a:bodyPr/>
                    <a:lstStyle/>
                    <a:p>
                      <a:r>
                        <a:rPr lang="ru-RU" sz="1900" b="1" kern="1200" dirty="0">
                          <a:solidFill>
                            <a:schemeClr val="dk1"/>
                          </a:solidFill>
                          <a:effectLst/>
                          <a:latin typeface="Times New Roman" panose="02020603050405020304" pitchFamily="18" charset="0"/>
                          <a:ea typeface="+mn-ea"/>
                          <a:cs typeface="Times New Roman" panose="02020603050405020304" pitchFamily="18" charset="0"/>
                        </a:rPr>
                        <a:t>Конкурс, запрос котировок</a:t>
                      </a:r>
                      <a:endParaRPr lang="ru-RU" sz="1900" dirty="0">
                        <a:latin typeface="Times New Roman" panose="02020603050405020304" pitchFamily="18" charset="0"/>
                        <a:cs typeface="Times New Roman" panose="02020603050405020304" pitchFamily="18" charset="0"/>
                      </a:endParaRPr>
                    </a:p>
                  </a:txBody>
                  <a:tcPr/>
                </a:tc>
                <a:tc>
                  <a:txBody>
                    <a:bodyPr/>
                    <a:lstStyle/>
                    <a:p>
                      <a:r>
                        <a:rPr lang="ru-RU" sz="1900" kern="1200" dirty="0">
                          <a:solidFill>
                            <a:schemeClr val="dk1"/>
                          </a:solidFill>
                          <a:effectLst/>
                          <a:latin typeface="Times New Roman" panose="02020603050405020304" pitchFamily="18" charset="0"/>
                          <a:ea typeface="+mn-ea"/>
                          <a:cs typeface="Times New Roman" panose="02020603050405020304" pitchFamily="18" charset="0"/>
                        </a:rPr>
                        <a:t>П.1.2. При проведении конкурса, запроса котировок рассмотрение и оценка заявок, содержащих предложения о поставке товаров, указанных в Приложениях, и происходящих исключительно из государств - членов Евразийского экономического союза, осуществляются комиссиями заказчиков по осуществлению закупок и операторами электронных площадок с применением к предложенной в указанных заявках цене контракта понижающего 15-процентного коэффициента в отношении товаров, указанных в приложении N 1, понижающего 20-процентного коэффициента в отношении товаров, указанных в приложении N 2 и закупаемых при реализации национальных проектов (программ). Контракт заключается по цене, предложенной в заявке победителем конкурса, запроса котировок</a:t>
                      </a:r>
                      <a:endParaRPr lang="ru-RU" sz="19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04107528"/>
                  </a:ext>
                </a:extLst>
              </a:tr>
              <a:tr h="2904065">
                <a:tc>
                  <a:txBody>
                    <a:bodyPr/>
                    <a:lstStyle/>
                    <a:p>
                      <a:r>
                        <a:rPr lang="ru-RU" sz="1900" b="1" kern="1200" dirty="0">
                          <a:solidFill>
                            <a:schemeClr val="dk1"/>
                          </a:solidFill>
                          <a:effectLst/>
                          <a:latin typeface="Times New Roman" panose="02020603050405020304" pitchFamily="18" charset="0"/>
                          <a:ea typeface="+mn-ea"/>
                          <a:cs typeface="Times New Roman" panose="02020603050405020304" pitchFamily="18" charset="0"/>
                        </a:rPr>
                        <a:t>Аукцион</a:t>
                      </a:r>
                      <a:endParaRPr lang="ru-RU" sz="1900" dirty="0">
                        <a:latin typeface="Times New Roman" panose="02020603050405020304" pitchFamily="18" charset="0"/>
                        <a:cs typeface="Times New Roman" panose="02020603050405020304" pitchFamily="18" charset="0"/>
                      </a:endParaRPr>
                    </a:p>
                  </a:txBody>
                  <a:tcPr/>
                </a:tc>
                <a:tc>
                  <a:txBody>
                    <a:bodyPr/>
                    <a:lstStyle/>
                    <a:p>
                      <a:r>
                        <a:rPr lang="ru-RU" sz="1900" kern="1200" dirty="0">
                          <a:solidFill>
                            <a:schemeClr val="dk1"/>
                          </a:solidFill>
                          <a:effectLst/>
                          <a:latin typeface="Times New Roman" panose="02020603050405020304" pitchFamily="18" charset="0"/>
                          <a:ea typeface="+mn-ea"/>
                          <a:cs typeface="Times New Roman" panose="02020603050405020304" pitchFamily="18" charset="0"/>
                        </a:rPr>
                        <a:t>П.1.3. При проведении аукциона контракт заключается по цене:</a:t>
                      </a:r>
                    </a:p>
                    <a:p>
                      <a:r>
                        <a:rPr lang="ru-RU" sz="1900" kern="1200" dirty="0">
                          <a:solidFill>
                            <a:schemeClr val="dk1"/>
                          </a:solidFill>
                          <a:effectLst/>
                          <a:latin typeface="Times New Roman" panose="02020603050405020304" pitchFamily="18" charset="0"/>
                          <a:ea typeface="+mn-ea"/>
                          <a:cs typeface="Times New Roman" panose="02020603050405020304" pitchFamily="18" charset="0"/>
                        </a:rPr>
                        <a:t>а) сниженной на 15 процентов в отношении товаров, указанных в приложении N 1, сниженной на 20 процентов в отношении товаров, указанных в приложении N 2 и закупаемых при реализации национальных проектов (программ), от предложенной победителем аукциона в случае, если заявка такого победителя содержит предложение о поставке товаров, указанных в Приложениях, страной происхождения хотя бы одного из которых является иностранное государство (за исключением государств - членов Евразийского экономического союза);</a:t>
                      </a:r>
                    </a:p>
                    <a:p>
                      <a:r>
                        <a:rPr lang="ru-RU" sz="1900" kern="1200" dirty="0">
                          <a:solidFill>
                            <a:schemeClr val="dk1"/>
                          </a:solidFill>
                          <a:effectLst/>
                          <a:latin typeface="Times New Roman" panose="02020603050405020304" pitchFamily="18" charset="0"/>
                          <a:ea typeface="+mn-ea"/>
                          <a:cs typeface="Times New Roman" panose="02020603050405020304" pitchFamily="18" charset="0"/>
                        </a:rPr>
                        <a:t>б) предложенной победителем аукциона в случае, если заявка такого победителя содержит предложение о поставке товаров, указанных в Приложениях, и происходящих исключительно из государств - членов Евразийского экономического союза.</a:t>
                      </a:r>
                      <a:endParaRPr lang="ru-RU" sz="19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8867120"/>
                  </a:ext>
                </a:extLst>
              </a:tr>
            </a:tbl>
          </a:graphicData>
        </a:graphic>
      </p:graphicFrame>
      <p:sp>
        <p:nvSpPr>
          <p:cNvPr id="4" name="TextBox 3">
            <a:extLst>
              <a:ext uri="{FF2B5EF4-FFF2-40B4-BE49-F238E27FC236}">
                <a16:creationId xmlns:a16="http://schemas.microsoft.com/office/drawing/2014/main" id="{4AB3E832-C6A9-48B3-8B0E-A282DBFD1AA8}"/>
              </a:ext>
            </a:extLst>
          </p:cNvPr>
          <p:cNvSpPr txBox="1"/>
          <p:nvPr/>
        </p:nvSpPr>
        <p:spPr>
          <a:xfrm>
            <a:off x="407368" y="73069"/>
            <a:ext cx="11377264" cy="954107"/>
          </a:xfrm>
          <a:prstGeom prst="rect">
            <a:avLst/>
          </a:prstGeom>
          <a:solidFill>
            <a:srgbClr val="96D642"/>
          </a:solidFill>
          <a:ln>
            <a:solidFill>
              <a:srgbClr val="92D050"/>
            </a:solidFill>
          </a:ln>
        </p:spPr>
        <p:txBody>
          <a:bodyPr wrap="square" rtlCol="0">
            <a:spAutoFit/>
          </a:bodyPr>
          <a:lstStyle/>
          <a:p>
            <a:pPr algn="ctr"/>
            <a: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t>Механизм предоставления приоритета </a:t>
            </a:r>
            <a:b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br>
            <a: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t>Приказ Минфина России от 04.06.2018 N 126н</a:t>
            </a:r>
            <a:endParaRPr lang="ru-RU" sz="2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0102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16632"/>
            <a:ext cx="12192000" cy="615553"/>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602226" y="332656"/>
            <a:ext cx="10515600" cy="399529"/>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sz="3200" b="1" dirty="0">
                <a:latin typeface="Times New Roman" panose="02020603050405020304" pitchFamily="18" charset="0"/>
                <a:cs typeface="Times New Roman" panose="02020603050405020304" pitchFamily="18" charset="0"/>
              </a:rPr>
              <a:t>Практика применения 102 </a:t>
            </a:r>
          </a:p>
        </p:txBody>
      </p:sp>
      <p:sp>
        <p:nvSpPr>
          <p:cNvPr id="2" name="Прямоугольник 1">
            <a:extLst>
              <a:ext uri="{FF2B5EF4-FFF2-40B4-BE49-F238E27FC236}">
                <a16:creationId xmlns:a16="http://schemas.microsoft.com/office/drawing/2014/main" id="{4844FD26-720F-45C3-8E33-A668DF14AB1A}"/>
              </a:ext>
            </a:extLst>
          </p:cNvPr>
          <p:cNvSpPr/>
          <p:nvPr/>
        </p:nvSpPr>
        <p:spPr>
          <a:xfrm>
            <a:off x="432789" y="742738"/>
            <a:ext cx="11326422" cy="5601533"/>
          </a:xfrm>
          <a:prstGeom prst="rect">
            <a:avLst/>
          </a:prstGeom>
          <a:solidFill>
            <a:schemeClr val="bg1">
              <a:lumMod val="95000"/>
            </a:schemeClr>
          </a:solidFill>
        </p:spPr>
        <p:txBody>
          <a:bodyPr wrap="square">
            <a:spAutoFit/>
          </a:bodyPr>
          <a:lstStyle/>
          <a:p>
            <a:pPr marL="285750" indent="-285750">
              <a:buFontTx/>
              <a:buChar char="-"/>
            </a:pPr>
            <a:endParaRPr lang="ru-RU" sz="1600"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Для подтверждения страны происхождения медицинского изделия «Система инфузионная ПР-01 однократного применения производства УП «</a:t>
            </a:r>
            <a:r>
              <a:rPr lang="ru-RU" dirty="0" err="1">
                <a:latin typeface="Times New Roman" panose="02020603050405020304" pitchFamily="18" charset="0"/>
                <a:cs typeface="Times New Roman" panose="02020603050405020304" pitchFamily="18" charset="0"/>
              </a:rPr>
              <a:t>ФреБор</a:t>
            </a:r>
            <a:r>
              <a:rPr lang="ru-RU" dirty="0">
                <a:latin typeface="Times New Roman" panose="02020603050405020304" pitchFamily="18" charset="0"/>
                <a:cs typeface="Times New Roman" panose="02020603050405020304" pitchFamily="18" charset="0"/>
              </a:rPr>
              <a:t>» победителем закупки был представлен сертификат о происхождении товара по форме СТ-1 № BYRU3107019203 и акт экспертизы № 7/2474-1 от 09.08.2023. При этом, в данных документах содержится отметка «Для участия в аукционе № 0351300071823000690». (отличным от номера закупки текущей)</a:t>
            </a:r>
          </a:p>
          <a:p>
            <a:pPr algn="just"/>
            <a:r>
              <a:rPr lang="ru-RU" dirty="0">
                <a:latin typeface="Times New Roman" panose="02020603050405020304" pitchFamily="18" charset="0"/>
                <a:cs typeface="Times New Roman" panose="02020603050405020304" pitchFamily="18" charset="0"/>
              </a:rPr>
              <a:t>Для подтверждения страны происхождения медицинского изделия устройства «Полимерные для вливания кровезаменителей и инфузионных растворов однократного применения стерильные ПР 23-05- «МПК «Елец» с иглами инъекционными» производства ООО «МПК «Елец», Россия, победителем закупки был представлен сертификат о происхождении товара по форме СТ-1 № 3037005523 с отметкой «электронный аукцион № 0351300045523000341».</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Таким образом, представленные победителем закупки вышеуказанные сертификаты формы СТ-1 не подтверждают страну происхождения медицинских изделий, предлагаемых в рамках электронного аукциона № 0351300026924000027.</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На основании изложенного, Комиссия Новосибирского УФАС России считает, что заявка ИП Пикалова Е.С. подлежала отклонению аукционной комиссией заказчика в соответствии с п.4 ч.12 ст.48 Закона о контрактной системе. Довод жалобы нашел свое подтверждение.</a:t>
            </a:r>
          </a:p>
          <a:p>
            <a:pPr algn="just"/>
            <a:r>
              <a:rPr lang="ru-RU"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Новосибирское УФАС России</a:t>
            </a:r>
            <a:r>
              <a:rPr lang="ru-RU" dirty="0">
                <a:latin typeface="Times New Roman" panose="02020603050405020304" pitchFamily="18" charset="0"/>
                <a:cs typeface="Times New Roman" panose="02020603050405020304" pitchFamily="18" charset="0"/>
              </a:rPr>
              <a:t> РЕШЕНИЕ № 054/06/14-552/2024«13» марта 2024 года     </a:t>
            </a:r>
            <a:endParaRPr lang="ru-RU"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3653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16632"/>
            <a:ext cx="12192000" cy="615553"/>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602226" y="332656"/>
            <a:ext cx="10515600" cy="399529"/>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sz="3200" b="1" dirty="0">
                <a:latin typeface="Times New Roman" panose="02020603050405020304" pitchFamily="18" charset="0"/>
                <a:cs typeface="Times New Roman" panose="02020603050405020304" pitchFamily="18" charset="0"/>
              </a:rPr>
              <a:t>Практика применения 102 </a:t>
            </a:r>
          </a:p>
        </p:txBody>
      </p:sp>
      <p:sp>
        <p:nvSpPr>
          <p:cNvPr id="2" name="Прямоугольник 1">
            <a:extLst>
              <a:ext uri="{FF2B5EF4-FFF2-40B4-BE49-F238E27FC236}">
                <a16:creationId xmlns:a16="http://schemas.microsoft.com/office/drawing/2014/main" id="{4844FD26-720F-45C3-8E33-A668DF14AB1A}"/>
              </a:ext>
            </a:extLst>
          </p:cNvPr>
          <p:cNvSpPr/>
          <p:nvPr/>
        </p:nvSpPr>
        <p:spPr>
          <a:xfrm>
            <a:off x="119336" y="742738"/>
            <a:ext cx="11881320" cy="5786199"/>
          </a:xfrm>
          <a:prstGeom prst="rect">
            <a:avLst/>
          </a:prstGeom>
          <a:solidFill>
            <a:schemeClr val="bg1">
              <a:lumMod val="95000"/>
            </a:schemeClr>
          </a:solidFill>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Суть дела:</a:t>
            </a:r>
            <a:r>
              <a:rPr lang="ru-RU" sz="1600" dirty="0">
                <a:latin typeface="Times New Roman" panose="02020603050405020304" pitchFamily="18" charset="0"/>
                <a:cs typeface="Times New Roman" panose="02020603050405020304" pitchFamily="18" charset="0"/>
              </a:rPr>
              <a:t> ООО «НОВОТЕХ-РЕСУРС» полагает, что при проведении закупки победитель определен без учета требований </a:t>
            </a:r>
            <a:r>
              <a:rPr lang="ru-RU" sz="1600" dirty="0" smtClean="0">
                <a:latin typeface="Times New Roman" panose="02020603050405020304" pitchFamily="18" charset="0"/>
                <a:cs typeface="Times New Roman" panose="02020603050405020304" pitchFamily="18" charset="0"/>
              </a:rPr>
              <a:t>ПП 102 </a:t>
            </a:r>
            <a:r>
              <a:rPr lang="ru-RU" sz="1600" dirty="0">
                <a:latin typeface="Times New Roman" panose="02020603050405020304" pitchFamily="18" charset="0"/>
                <a:cs typeface="Times New Roman" panose="02020603050405020304" pitchFamily="18" charset="0"/>
              </a:rPr>
              <a:t>и поскольку победителем предложен товар, страной происхождения которого является Германия, то его заявка подлежит отклонению.</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В ходе анализа документов и сведений, содержащихся в единой информационной системе, а также заявок на участие в указанном аукционе, Комиссией Ульяновского УФАС России было установлено, что заявка № 6 отклонена на основании пункта 1 части 12 статьи 48 закона о контрактной системе в связи с непредставлением регистрационного удостоверения на предложенный товар, заявки № 2 и № 4 содержат предложение о поставке о поставке товара, происходящего из иностранного государства (Китай), заявка № 1 (победитель) содержит предложение о поставке товара, происходящего из иностранного государства (Германия).</a:t>
            </a:r>
          </a:p>
          <a:p>
            <a:pPr algn="just"/>
            <a:r>
              <a:rPr lang="ru-RU" sz="1600" dirty="0">
                <a:latin typeface="Times New Roman" panose="02020603050405020304" pitchFamily="18" charset="0"/>
                <a:cs typeface="Times New Roman" panose="02020603050405020304" pitchFamily="18" charset="0"/>
              </a:rPr>
              <a:t>При этом, участниками № 5 и № 7 (заявитель) к поставке предложен товар, страной происхождения которого является государство - член Евразийского экономического союза (Российская Федерация) с приложением в составе заявки всех необходимых документов, предусмотренных извещением и Постановлением № 102, а именно:</a:t>
            </a:r>
          </a:p>
          <a:p>
            <a:pPr algn="just"/>
            <a:r>
              <a:rPr lang="ru-RU" sz="1600" dirty="0">
                <a:latin typeface="Times New Roman" panose="02020603050405020304" pitchFamily="18" charset="0"/>
                <a:cs typeface="Times New Roman" panose="02020603050405020304" pitchFamily="18" charset="0"/>
              </a:rPr>
              <a:t>- в составе заявки № 5 предложен набор базовый для внутривенных вливаний, производство Россия, производитель ООО «МПК «Елец» и следующие документы: РУ № РЗН 2018/7361 от 10.11.2022, сертификат соответствия ISO 13485-2017 от 05.07.2023, сертификат СТ-1 № 3037001782 от 27.11.2023, акт экспертизы № 037-02-02655 от 15.11.2023;</a:t>
            </a:r>
          </a:p>
          <a:p>
            <a:pPr algn="just"/>
            <a:r>
              <a:rPr lang="ru-RU" sz="1600" dirty="0">
                <a:latin typeface="Times New Roman" panose="02020603050405020304" pitchFamily="18" charset="0"/>
                <a:cs typeface="Times New Roman" panose="02020603050405020304" pitchFamily="18" charset="0"/>
              </a:rPr>
              <a:t>- в заявке № 7 (ООО НОВТОЕХ-РЕСУРС») предложен набор базовый для внутривенных вливаний, производство Россия, производитель ООО «МПК «Елец» и следующие документы: РУ № РЗН 2018/7361 от 10.11.2022, сертификат соответствия ISO 13485-2017 от 29.04.2022, сертификат СТ-1 № 2037000451 от 18.11.2022, акт экспертизы № 037-02-0767 от 17.11.2022.</a:t>
            </a:r>
          </a:p>
          <a:p>
            <a:pPr algn="just"/>
            <a:r>
              <a:rPr lang="ru-RU" sz="1600" b="1" dirty="0">
                <a:latin typeface="Times New Roman" panose="02020603050405020304" pitchFamily="18" charset="0"/>
                <a:cs typeface="Times New Roman" panose="02020603050405020304" pitchFamily="18" charset="0"/>
              </a:rPr>
              <a:t>Учитывая изложенное, Комиссия Ульяновского УФАС России приходит к выводу, что для применения соответствующих ограничений и условий допуска отсутствует необходимая совокупность условий, предусмотренная подпунктом «б» пункта 2 Постановления № 102 (заявки содержат предложения о поставке одного и того же вида медицинского изделия одного производителя), следовательно, заявки, содержащие предложение о поставке товара иностранного происхождения, не подлежали отклонению.</a:t>
            </a:r>
            <a:r>
              <a:rPr lang="ru-RU" sz="1600" dirty="0">
                <a:latin typeface="Times New Roman" panose="02020603050405020304" pitchFamily="18" charset="0"/>
                <a:cs typeface="Times New Roman" panose="02020603050405020304" pitchFamily="18" charset="0"/>
              </a:rPr>
              <a:t> </a:t>
            </a:r>
          </a:p>
          <a:p>
            <a:pPr algn="just"/>
            <a:r>
              <a:rPr lang="ru-RU" sz="16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Ульяновское УФАС России</a:t>
            </a:r>
            <a:r>
              <a:rPr lang="ru-RU" sz="1600" dirty="0">
                <a:latin typeface="Times New Roman" panose="02020603050405020304" pitchFamily="18" charset="0"/>
                <a:cs typeface="Times New Roman" panose="02020603050405020304" pitchFamily="18" charset="0"/>
              </a:rPr>
              <a:t> РЕШЕНИЕ 11.12.2023 Дело № 073/06/106-830/2023</a:t>
            </a:r>
            <a:r>
              <a:rPr lang="ru-RU" dirty="0">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77979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116632"/>
            <a:ext cx="12192000" cy="615553"/>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8" name="Заголовок 1"/>
          <p:cNvSpPr txBox="1">
            <a:spLocks/>
          </p:cNvSpPr>
          <p:nvPr/>
        </p:nvSpPr>
        <p:spPr>
          <a:xfrm>
            <a:off x="602226" y="332656"/>
            <a:ext cx="10515600" cy="399529"/>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sz="3200" b="1" dirty="0">
                <a:latin typeface="Times New Roman" panose="02020603050405020304" pitchFamily="18" charset="0"/>
                <a:cs typeface="Times New Roman" panose="02020603050405020304" pitchFamily="18" charset="0"/>
              </a:rPr>
              <a:t>Практика применения 102 </a:t>
            </a:r>
          </a:p>
        </p:txBody>
      </p:sp>
      <p:sp>
        <p:nvSpPr>
          <p:cNvPr id="2" name="Прямоугольник 1">
            <a:extLst>
              <a:ext uri="{FF2B5EF4-FFF2-40B4-BE49-F238E27FC236}">
                <a16:creationId xmlns:a16="http://schemas.microsoft.com/office/drawing/2014/main" id="{4844FD26-720F-45C3-8E33-A668DF14AB1A}"/>
              </a:ext>
            </a:extLst>
          </p:cNvPr>
          <p:cNvSpPr/>
          <p:nvPr/>
        </p:nvSpPr>
        <p:spPr>
          <a:xfrm>
            <a:off x="119336" y="742738"/>
            <a:ext cx="11881320" cy="6001643"/>
          </a:xfrm>
          <a:prstGeom prst="rect">
            <a:avLst/>
          </a:prstGeom>
          <a:solidFill>
            <a:schemeClr val="bg1">
              <a:lumMod val="95000"/>
            </a:schemeClr>
          </a:solidFill>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Суть дела:</a:t>
            </a:r>
            <a:r>
              <a:rPr lang="ru-RU" sz="1600" dirty="0">
                <a:latin typeface="Times New Roman" panose="02020603050405020304" pitchFamily="18" charset="0"/>
                <a:cs typeface="Times New Roman" panose="02020603050405020304" pitchFamily="18" charset="0"/>
              </a:rPr>
              <a:t> По мнению подателя жалобы, Аукционной комиссией при рассмотрении поданных на участие в Закупке заявок неправомерно не были применены положения Постановления Правительства Российской Федерации от 05.02.2015 № 102 «Об ограничениях и условиях допуска отдельных видов медицинских изделий, происходящих из иностранных государств, для целей осуществления закупок для обеспечения государственных и муниципальных нужд» (далее - Постановление № 102), так как все 8 (восемь) поданных заявок на участие в закупке были признаны Аукционной комиссией соответствующими требованиям извещения о Закупке</a:t>
            </a:r>
            <a:r>
              <a:rPr lang="ru-RU" sz="1600" dirty="0" smtClean="0">
                <a:latin typeface="Times New Roman" panose="02020603050405020304" pitchFamily="18" charset="0"/>
                <a:cs typeface="Times New Roman" panose="02020603050405020304" pitchFamily="18" charset="0"/>
              </a:rPr>
              <a:t>.</a:t>
            </a:r>
          </a:p>
          <a:p>
            <a:pPr algn="just"/>
            <a:r>
              <a:rPr lang="ru-RU" sz="1600" dirty="0" smtClean="0">
                <a:latin typeface="Times New Roman" panose="02020603050405020304" pitchFamily="18" charset="0"/>
                <a:cs typeface="Times New Roman" panose="02020603050405020304" pitchFamily="18" charset="0"/>
              </a:rPr>
              <a:t>Участник 1 предложил к поставке страной происхождения которого является Германия. Участники 2,10,5,8 – Китай. Заявитель и заявка № 22 предложили товар, производитель ООО МПК Елец. В составе заявки СТ1, акт экспертизы и документ ГОСТ </a:t>
            </a:r>
            <a:r>
              <a:rPr lang="en-US" sz="1600" dirty="0" smtClean="0">
                <a:latin typeface="Times New Roman" panose="02020603050405020304" pitchFamily="18" charset="0"/>
                <a:cs typeface="Times New Roman" panose="02020603050405020304" pitchFamily="18" charset="0"/>
              </a:rPr>
              <a:t>ISO</a:t>
            </a:r>
            <a:r>
              <a:rPr lang="ru-RU" sz="1600" dirty="0" smtClean="0">
                <a:latin typeface="Times New Roman" panose="02020603050405020304" pitchFamily="18" charset="0"/>
                <a:cs typeface="Times New Roman" panose="02020603050405020304" pitchFamily="18" charset="0"/>
              </a:rPr>
              <a:t>. </a:t>
            </a:r>
          </a:p>
          <a:p>
            <a:pPr algn="just"/>
            <a:r>
              <a:rPr lang="ru-RU" sz="1600" dirty="0" smtClean="0">
                <a:latin typeface="Times New Roman" panose="02020603050405020304" pitchFamily="18" charset="0"/>
                <a:cs typeface="Times New Roman" panose="02020603050405020304" pitchFamily="18" charset="0"/>
              </a:rPr>
              <a:t>Участник 7 предложил товар производства ООО «Премьер Мед». В составе: СТ1, акт экспертизы </a:t>
            </a:r>
            <a:r>
              <a:rPr lang="ru-RU" sz="1600" dirty="0">
                <a:latin typeface="Times New Roman" panose="02020603050405020304" pitchFamily="18" charset="0"/>
                <a:cs typeface="Times New Roman" panose="02020603050405020304" pitchFamily="18" charset="0"/>
              </a:rPr>
              <a:t>и документ, подтверждающий соответствие собственного производства предлагаемых к поставке медицинских изделий требованиям ГОСТ ISO </a:t>
            </a:r>
            <a:r>
              <a:rPr lang="ru-RU" sz="1600" dirty="0" smtClean="0">
                <a:latin typeface="Times New Roman" panose="02020603050405020304" pitchFamily="18" charset="0"/>
                <a:cs typeface="Times New Roman" panose="02020603050405020304" pitchFamily="18" charset="0"/>
              </a:rPr>
              <a:t>13485-2017…</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Учитывая, что участник закупки с идентификационным номером заявки </a:t>
            </a:r>
            <a:r>
              <a:rPr lang="ru-RU" sz="1600" dirty="0" smtClean="0">
                <a:latin typeface="Times New Roman" panose="02020603050405020304" pitchFamily="18" charset="0"/>
                <a:cs typeface="Times New Roman" panose="02020603050405020304" pitchFamily="18" charset="0"/>
              </a:rPr>
              <a:t>7, </a:t>
            </a:r>
            <a:r>
              <a:rPr lang="ru-RU" sz="1600" dirty="0">
                <a:latin typeface="Times New Roman" panose="02020603050405020304" pitchFamily="18" charset="0"/>
                <a:cs typeface="Times New Roman" panose="02020603050405020304" pitchFamily="18" charset="0"/>
              </a:rPr>
              <a:t>предложивший товар производства РФ, производитель ООО «ПРЕМЬЕР-МЕД», представил в составе заявки документ, подтверждающий соответствие собственного производства предлагаемых к поставке медицинских изделий требованиям ГОСТ ISO 13485-2017 «Межгосударственный стандарт. Изделия медицинские. Системы менеджмента качества. Требования для целей регулирования», срок действия которого истек</a:t>
            </a:r>
            <a:r>
              <a:rPr lang="ru-RU" sz="1600" b="1" dirty="0">
                <a:latin typeface="Times New Roman" panose="02020603050405020304" pitchFamily="18" charset="0"/>
                <a:cs typeface="Times New Roman" panose="02020603050405020304" pitchFamily="18" charset="0"/>
              </a:rPr>
              <a:t> 16.09.2023</a:t>
            </a:r>
            <a:r>
              <a:rPr lang="ru-RU" sz="1600" dirty="0">
                <a:latin typeface="Times New Roman" panose="02020603050405020304" pitchFamily="18" charset="0"/>
                <a:cs typeface="Times New Roman" panose="02020603050405020304" pitchFamily="18" charset="0"/>
              </a:rPr>
              <a:t>,</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его заявка на основании пункта 3 части 1 статьи 43 Закона приравнивается к заявке, в которой содержится предложение о поставке товаров, происходящих из иностранного государства или группы иностранных государств, работ, услуг, соответственно выполняемых, оказываемых иностранными лицами.</a:t>
            </a:r>
          </a:p>
          <a:p>
            <a:pPr algn="just"/>
            <a:r>
              <a:rPr lang="ru-RU" sz="1600" dirty="0">
                <a:latin typeface="Times New Roman" panose="02020603050405020304" pitchFamily="18" charset="0"/>
                <a:cs typeface="Times New Roman" panose="02020603050405020304" pitchFamily="18" charset="0"/>
              </a:rPr>
              <a:t>В свою очередь, 2 участника закупки, указавшие наборы для переливания российского производства, предложили к поставке товары одного производителя - ООО «МПК «Елец»/Россия.</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Следовательно, положения Постановления № 102, в рассматриваемом случае, не применимы, в связи с тем, что не были соблюдены все условия, установленные подпунктом «б» пункта 2 Постановления № 102.</a:t>
            </a:r>
          </a:p>
          <a:p>
            <a:pPr algn="just"/>
            <a:r>
              <a:rPr lang="ru-RU"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Тульское УФАС России</a:t>
            </a:r>
            <a:r>
              <a:rPr lang="ru-RU" sz="1600" dirty="0">
                <a:latin typeface="Times New Roman" panose="02020603050405020304" pitchFamily="18" charset="0"/>
                <a:cs typeface="Times New Roman" panose="02020603050405020304" pitchFamily="18" charset="0"/>
              </a:rPr>
              <a:t> РЕШЕНИЕ по делу № 071/06/106-1120/2023 09 ноября 2023 </a:t>
            </a:r>
            <a:r>
              <a:rPr lang="ru-RU" sz="1600" dirty="0" smtClean="0">
                <a:latin typeface="Times New Roman" panose="02020603050405020304" pitchFamily="18" charset="0"/>
                <a:cs typeface="Times New Roman" panose="02020603050405020304" pitchFamily="18" charset="0"/>
              </a:rPr>
              <a:t>года</a:t>
            </a:r>
            <a:endParaRPr lang="ru-RU"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74137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Заголовок 1"/>
          <p:cNvSpPr txBox="1">
            <a:spLocks/>
          </p:cNvSpPr>
          <p:nvPr/>
        </p:nvSpPr>
        <p:spPr>
          <a:xfrm>
            <a:off x="838200" y="2564904"/>
            <a:ext cx="10515600" cy="1123612"/>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lnSpc>
                <a:spcPct val="150000"/>
              </a:lnSpc>
            </a:pPr>
            <a:r>
              <a:rPr lang="ru-RU" b="1" dirty="0">
                <a:latin typeface="Times New Roman" panose="02020603050405020304" pitchFamily="18" charset="0"/>
                <a:cs typeface="Times New Roman" panose="02020603050405020304" pitchFamily="18" charset="0"/>
              </a:rPr>
              <a:t>Постановление Правительства РФ от 30 ноября 2015 г. N 1289</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"Об ограничениях и условиях допуска происходящих из иностранных государств лекарственных препаратов, включенных в перечень жизненно необходимых и важнейших лекарственных препаратов, для целей осуществления закупок для обеспечения государственных и муниципальных нужд"</a:t>
            </a:r>
            <a:endParaRPr lang="ru-RU" dirty="0">
              <a:latin typeface="Times New Roman" panose="02020603050405020304" pitchFamily="18" charset="0"/>
              <a:cs typeface="Times New Roman" panose="02020603050405020304" pitchFamily="18" charset="0"/>
            </a:endParaRPr>
          </a:p>
          <a:p>
            <a:r>
              <a:rPr lang="ru-RU" b="1" dirty="0"/>
              <a:t> </a:t>
            </a:r>
            <a:endParaRPr lang="ru-RU" dirty="0"/>
          </a:p>
        </p:txBody>
      </p:sp>
    </p:spTree>
    <p:extLst>
      <p:ext uri="{BB962C8B-B14F-4D97-AF65-F5344CB8AC3E}">
        <p14:creationId xmlns:p14="http://schemas.microsoft.com/office/powerpoint/2010/main" val="1553534269"/>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551384" y="521498"/>
            <a:ext cx="10515600" cy="934770"/>
          </a:xfrm>
          <a:prstGeom prst="rect">
            <a:avLst/>
          </a:prstGeom>
        </p:spPr>
        <p:txBody>
          <a:bodyP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b="1" dirty="0">
                <a:latin typeface="Times New Roman" panose="02020603050405020304" pitchFamily="18" charset="0"/>
                <a:ea typeface="Yandex Sans Text Office" charset="0"/>
                <a:cs typeface="Times New Roman" panose="02020603050405020304" pitchFamily="18" charset="0"/>
              </a:rPr>
              <a:t>КОГДА ПРИМЕНЯЕТСЯ ?</a:t>
            </a:r>
          </a:p>
        </p:txBody>
      </p:sp>
      <p:sp>
        <p:nvSpPr>
          <p:cNvPr id="6" name="Прямоугольник 5"/>
          <p:cNvSpPr/>
          <p:nvPr/>
        </p:nvSpPr>
        <p:spPr>
          <a:xfrm>
            <a:off x="0" y="334019"/>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EDFF6A0D-6371-445A-9F15-04D55E0FC0A4}"/>
              </a:ext>
            </a:extLst>
          </p:cNvPr>
          <p:cNvSpPr/>
          <p:nvPr/>
        </p:nvSpPr>
        <p:spPr>
          <a:xfrm>
            <a:off x="839416" y="1673626"/>
            <a:ext cx="10873208" cy="4457952"/>
          </a:xfrm>
          <a:prstGeom prst="rect">
            <a:avLst/>
          </a:prstGeom>
          <a:solidFill>
            <a:schemeClr val="bg1">
              <a:lumMod val="95000"/>
            </a:schemeClr>
          </a:solidFill>
          <a:effectLst>
            <a:innerShdw blurRad="63500" dist="50800" dir="16200000">
              <a:prstClr val="black">
                <a:alpha val="50000"/>
              </a:prstClr>
            </a:innerShdw>
          </a:effectLst>
        </p:spPr>
        <p:txBody>
          <a:bodyPr wrap="square">
            <a:spAutoFit/>
          </a:bodyPr>
          <a:lstStyle/>
          <a:p>
            <a:pPr indent="450215" algn="ctr">
              <a:lnSpc>
                <a:spcPct val="150000"/>
              </a:lnSpc>
            </a:pPr>
            <a:r>
              <a:rPr lang="ru-RU" sz="2400" dirty="0">
                <a:latin typeface="Times New Roman" panose="02020603050405020304" pitchFamily="18" charset="0"/>
              </a:rPr>
              <a:t>Заказчик устанавливает ограничение допуска лекарственных препаратов, включенных в Перечень ЖНВЛП и происходящих из иностранных государств (кроме государств-членов Евразийского экономического союза (далее – ЕАЭС) и Донецкой Народной Республики, Луганской Народной Республики (далее – ДНР, ЛНР)). При этом действие Постановления № 1289 распространяется только на случаи закупок по одному международному непатентованному наименованию или при отсутствии такого наименования - с химическим или группировочным наименованием в рамках одного контракта. </a:t>
            </a:r>
          </a:p>
        </p:txBody>
      </p:sp>
    </p:spTree>
    <p:extLst>
      <p:ext uri="{BB962C8B-B14F-4D97-AF65-F5344CB8AC3E}">
        <p14:creationId xmlns:p14="http://schemas.microsoft.com/office/powerpoint/2010/main" val="1169322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617858" y="3429000"/>
            <a:ext cx="10515599" cy="2251416"/>
          </a:xfrm>
          <a:prstGeom prst="rect">
            <a:avLst/>
          </a:prstGeom>
          <a:solidFill>
            <a:schemeClr val="bg1">
              <a:lumMod val="9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lIns="100803" tIns="50402" rIns="100803" bIns="50402">
            <a:spAutoFit/>
          </a:bodyPr>
          <a:lstStyle/>
          <a:p>
            <a:pPr>
              <a:lnSpc>
                <a:spcPct val="150000"/>
              </a:lnSpc>
            </a:pPr>
            <a:r>
              <a:rPr lang="ru-RU" sz="2400" b="1" dirty="0">
                <a:latin typeface="Times New Roman" panose="02020603050405020304" pitchFamily="18" charset="0"/>
                <a:cs typeface="Times New Roman" panose="02020603050405020304" pitchFamily="18" charset="0"/>
              </a:rPr>
              <a:t>1) содержат предложения о поставке лекарственных препаратов, происходящих из государств-членов ЕАЭС. </a:t>
            </a:r>
          </a:p>
          <a:p>
            <a:pPr>
              <a:lnSpc>
                <a:spcPct val="150000"/>
              </a:lnSpc>
            </a:pPr>
            <a:r>
              <a:rPr lang="ru-RU" sz="2400" b="1" dirty="0">
                <a:latin typeface="Times New Roman" panose="02020603050405020304" pitchFamily="18" charset="0"/>
                <a:cs typeface="Times New Roman" panose="02020603050405020304" pitchFamily="18" charset="0"/>
              </a:rPr>
              <a:t>2) заявки не содержат предложений о поставке лекарственных препаратов одного и того же производителя.</a:t>
            </a:r>
          </a:p>
        </p:txBody>
      </p:sp>
      <p:sp>
        <p:nvSpPr>
          <p:cNvPr id="5" name="Заголовок 1"/>
          <p:cNvSpPr txBox="1">
            <a:spLocks/>
          </p:cNvSpPr>
          <p:nvPr/>
        </p:nvSpPr>
        <p:spPr>
          <a:xfrm>
            <a:off x="551384" y="332656"/>
            <a:ext cx="10515600" cy="2160240"/>
          </a:xfrm>
          <a:prstGeom prst="rect">
            <a:avLst/>
          </a:prstGeom>
          <a:solidFill>
            <a:schemeClr val="accent1"/>
          </a:solidFill>
          <a:ln>
            <a:solidFill>
              <a:schemeClr val="accent1"/>
            </a:solidFill>
          </a:ln>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lnSpc>
                <a:spcPct val="100000"/>
              </a:lnSpc>
            </a:pPr>
            <a:r>
              <a:rPr lang="ru-RU" sz="2400" dirty="0">
                <a:solidFill>
                  <a:schemeClr val="tx1"/>
                </a:solidFill>
                <a:latin typeface="Times New Roman" panose="02020603050405020304" pitchFamily="18" charset="0"/>
                <a:cs typeface="Times New Roman" panose="02020603050405020304" pitchFamily="18" charset="0"/>
              </a:rPr>
              <a:t>При рассмотрении заявок участников заказчик обязан отклонить все заявки, содержащие предложения о поставке иностранных лекарственных препаратов, при условии, что на участие в закупке подано не менее 2 заявок, соответствующих требованиям извещения об осуществлении закупки, которые одновременно: </a:t>
            </a:r>
          </a:p>
        </p:txBody>
      </p:sp>
    </p:spTree>
    <p:extLst>
      <p:ext uri="{BB962C8B-B14F-4D97-AF65-F5344CB8AC3E}">
        <p14:creationId xmlns:p14="http://schemas.microsoft.com/office/powerpoint/2010/main" val="4177371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63724"/>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7" name="Волна 6">
            <a:extLst>
              <a:ext uri="{FF2B5EF4-FFF2-40B4-BE49-F238E27FC236}">
                <a16:creationId xmlns:a16="http://schemas.microsoft.com/office/drawing/2014/main" id="{9CC7D737-F349-45F3-B05F-3EB24775AA50}"/>
              </a:ext>
            </a:extLst>
          </p:cNvPr>
          <p:cNvSpPr/>
          <p:nvPr/>
        </p:nvSpPr>
        <p:spPr>
          <a:xfrm>
            <a:off x="387191" y="90280"/>
            <a:ext cx="11521280" cy="2309762"/>
          </a:xfrm>
          <a:prstGeom prst="wave">
            <a:avLst>
              <a:gd name="adj1" fmla="val 12500"/>
              <a:gd name="adj2" fmla="val 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Times New Roman" panose="02020603050405020304" pitchFamily="18" charset="0"/>
                <a:cs typeface="Times New Roman" panose="02020603050405020304" pitchFamily="18" charset="0"/>
              </a:rPr>
              <a:t>Постановление Правительства РФ от 30.11.2015 N 1289 ограничивает допуск к участию в закупках лекарственных препаратов, включенных в перечень жизненно необходимых и важнейших лекарственных препаратов, в случае их происхождения не из стран-участниц ЕАЭС. </a:t>
            </a:r>
          </a:p>
        </p:txBody>
      </p:sp>
      <p:sp>
        <p:nvSpPr>
          <p:cNvPr id="11" name="Прямоугольник 10">
            <a:extLst>
              <a:ext uri="{FF2B5EF4-FFF2-40B4-BE49-F238E27FC236}">
                <a16:creationId xmlns:a16="http://schemas.microsoft.com/office/drawing/2014/main" id="{766C807E-0D8F-4F9F-BE12-50E7C6FD9D62}"/>
              </a:ext>
            </a:extLst>
          </p:cNvPr>
          <p:cNvSpPr/>
          <p:nvPr/>
        </p:nvSpPr>
        <p:spPr>
          <a:xfrm>
            <a:off x="3375854" y="2235139"/>
            <a:ext cx="6113790" cy="412934"/>
          </a:xfrm>
          <a:prstGeom prst="rect">
            <a:avLst/>
          </a:prstGeom>
        </p:spPr>
        <p:txBody>
          <a:bodyPr wrap="none">
            <a:spAutoFit/>
          </a:bodyPr>
          <a:lstStyle/>
          <a:p>
            <a:pPr>
              <a:lnSpc>
                <a:spcPts val="2505"/>
              </a:lnSpc>
              <a:spcAft>
                <a:spcPts val="0"/>
              </a:spcAft>
            </a:pPr>
            <a:r>
              <a:rPr lang="ru-RU" sz="2400" b="1" dirty="0">
                <a:solidFill>
                  <a:srgbClr val="0F172A"/>
                </a:solidFill>
                <a:latin typeface="Times New Roman" panose="02020603050405020304" pitchFamily="18" charset="0"/>
                <a:ea typeface="Times New Roman" panose="02020603050405020304" pitchFamily="18" charset="0"/>
                <a:cs typeface="Times New Roman" panose="02020603050405020304" pitchFamily="18" charset="0"/>
              </a:rPr>
              <a:t>Постановление применяется в две стадии:</a:t>
            </a:r>
            <a:endParaRPr lang="ru-RU"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DDF07691-E040-4E80-99B9-FF7CEB64E44D}"/>
              </a:ext>
            </a:extLst>
          </p:cNvPr>
          <p:cNvSpPr/>
          <p:nvPr/>
        </p:nvSpPr>
        <p:spPr>
          <a:xfrm>
            <a:off x="384509" y="2816857"/>
            <a:ext cx="6096000" cy="1567096"/>
          </a:xfrm>
          <a:prstGeom prst="rect">
            <a:avLst/>
          </a:prstGeom>
          <a:solidFill>
            <a:schemeClr val="bg1">
              <a:lumMod val="75000"/>
            </a:schemeClr>
          </a:solidFill>
        </p:spPr>
        <p:txBody>
          <a:bodyPr>
            <a:spAutoFit/>
          </a:bodyPr>
          <a:lstStyle/>
          <a:p>
            <a:pPr marL="82550" lvl="0" algn="just">
              <a:lnSpc>
                <a:spcPts val="2255"/>
              </a:lnSpc>
              <a:spcAft>
                <a:spcPts val="1500"/>
              </a:spcAft>
              <a:tabLst>
                <a:tab pos="457200" algn="l"/>
              </a:tabLst>
            </a:pPr>
            <a:r>
              <a:rPr lang="ru-RU" sz="2400" b="1" dirty="0">
                <a:solidFill>
                  <a:srgbClr val="0F172A"/>
                </a:solidFill>
                <a:latin typeface="Times New Roman" panose="02020603050405020304" pitchFamily="18" charset="0"/>
                <a:ea typeface="Times New Roman" panose="02020603050405020304" pitchFamily="18" charset="0"/>
                <a:cs typeface="Times New Roman" panose="02020603050405020304" pitchFamily="18" charset="0"/>
              </a:rPr>
              <a:t>на первой стадии по принципу «третий лишний» отклоняются заявки с предложениями о поставке иностранных лекарственных препаратов (либо приравненные к ним)</a:t>
            </a:r>
            <a:endParaRPr lang="ru-RU"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Прямоугольник 13">
            <a:extLst>
              <a:ext uri="{FF2B5EF4-FFF2-40B4-BE49-F238E27FC236}">
                <a16:creationId xmlns:a16="http://schemas.microsoft.com/office/drawing/2014/main" id="{7BA21C0B-C6BA-4799-BE72-87DEC4F248B9}"/>
              </a:ext>
            </a:extLst>
          </p:cNvPr>
          <p:cNvSpPr/>
          <p:nvPr/>
        </p:nvSpPr>
        <p:spPr>
          <a:xfrm>
            <a:off x="6003815" y="3849911"/>
            <a:ext cx="5904656" cy="2746906"/>
          </a:xfrm>
          <a:prstGeom prst="rect">
            <a:avLst/>
          </a:prstGeom>
          <a:solidFill>
            <a:schemeClr val="bg1">
              <a:lumMod val="75000"/>
            </a:schemeClr>
          </a:solidFill>
        </p:spPr>
        <p:txBody>
          <a:bodyPr wrap="square">
            <a:spAutoFit/>
          </a:bodyPr>
          <a:lstStyle/>
          <a:p>
            <a:pPr marL="87313" lvl="0" indent="17463">
              <a:lnSpc>
                <a:spcPts val="2255"/>
              </a:lnSpc>
              <a:spcAft>
                <a:spcPts val="0"/>
              </a:spcAft>
              <a:tabLst>
                <a:tab pos="457200" algn="l"/>
              </a:tabLst>
            </a:pPr>
            <a:r>
              <a:rPr lang="ru-RU" sz="2400" b="1" dirty="0">
                <a:solidFill>
                  <a:srgbClr val="0F172A"/>
                </a:solidFill>
                <a:latin typeface="Times New Roman" panose="02020603050405020304" pitchFamily="18" charset="0"/>
                <a:cs typeface="Times New Roman" panose="02020603050405020304" pitchFamily="18" charset="0"/>
              </a:rPr>
              <a:t>на второй стадии предоставляется преимущество участнику закупки, предложившему к поставке лекарственный препарат, все стадии производства которого (включая синтез молекулы действующего вещества при производстве фармацевтической субстанции) осуществляются на территории государств-членов ЕАЭС</a:t>
            </a:r>
          </a:p>
        </p:txBody>
      </p:sp>
    </p:spTree>
    <p:extLst>
      <p:ext uri="{BB962C8B-B14F-4D97-AF65-F5344CB8AC3E}">
        <p14:creationId xmlns:p14="http://schemas.microsoft.com/office/powerpoint/2010/main" val="2027646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1981" y="1800233"/>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Заголовок 1"/>
          <p:cNvSpPr>
            <a:spLocks noGrp="1"/>
          </p:cNvSpPr>
          <p:nvPr>
            <p:ph type="title" idx="4294967295"/>
          </p:nvPr>
        </p:nvSpPr>
        <p:spPr>
          <a:xfrm>
            <a:off x="3503712" y="332780"/>
            <a:ext cx="7176120" cy="575345"/>
          </a:xfrm>
          <a:prstGeom prst="rect">
            <a:avLst/>
          </a:prstGeom>
          <a:solidFill>
            <a:schemeClr val="accent1">
              <a:lumMod val="60000"/>
              <a:lumOff val="40000"/>
            </a:schemeClr>
          </a:solidFill>
          <a:ln>
            <a:solidFill>
              <a:schemeClr val="accent1"/>
            </a:solidFill>
          </a:ln>
        </p:spPr>
        <p:txBody>
          <a:bodyPr anchor="ctr"/>
          <a:lstStyle/>
          <a:p>
            <a:r>
              <a:rPr lang="ru-RU" sz="3200" b="1" dirty="0">
                <a:latin typeface="Times New Roman" panose="02020603050405020304" pitchFamily="18" charset="0"/>
                <a:cs typeface="Times New Roman" panose="02020603050405020304" pitchFamily="18" charset="0"/>
              </a:rPr>
              <a:t>Что же будет подтверждением страны</a:t>
            </a:r>
          </a:p>
        </p:txBody>
      </p:sp>
      <p:pic>
        <p:nvPicPr>
          <p:cNvPr id="3" name="Рисунок 2">
            <a:extLst>
              <a:ext uri="{FF2B5EF4-FFF2-40B4-BE49-F238E27FC236}">
                <a16:creationId xmlns:a16="http://schemas.microsoft.com/office/drawing/2014/main" id="{21C8FF4C-8A3C-42F6-8256-2CE121C9CA4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1981" y="-18256"/>
            <a:ext cx="3015208" cy="4239344"/>
          </a:xfrm>
          <a:prstGeom prst="rect">
            <a:avLst/>
          </a:prstGeom>
        </p:spPr>
      </p:pic>
      <p:sp>
        <p:nvSpPr>
          <p:cNvPr id="9" name="Прямоугольник 8">
            <a:extLst>
              <a:ext uri="{FF2B5EF4-FFF2-40B4-BE49-F238E27FC236}">
                <a16:creationId xmlns:a16="http://schemas.microsoft.com/office/drawing/2014/main" id="{D154B15B-8158-4871-9114-48FAD252059B}"/>
              </a:ext>
            </a:extLst>
          </p:cNvPr>
          <p:cNvSpPr/>
          <p:nvPr/>
        </p:nvSpPr>
        <p:spPr>
          <a:xfrm>
            <a:off x="2711624" y="1198781"/>
            <a:ext cx="9071610" cy="5324535"/>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а) сертификат о происхождении товара, выдаваемый уполномоченным органом (организацией) государства - члена Евразийского экономического союза по форме, установленной Правилами определения страны происхождения товаров, являющимися неотъемлемой частью Соглашения о Правилах определения страны происхождения товаров в Содружестве Независимых Государств от 20 ноября 2009 г., и в соответствии с критериями определения страны происхождения товаров, предусмотренными указанными Правилами;</a:t>
            </a:r>
          </a:p>
          <a:p>
            <a:pPr algn="just"/>
            <a:endParaRPr lang="ru-RU" sz="2000" dirty="0">
              <a:latin typeface="Times New Roman" panose="02020603050405020304" pitchFamily="18" charset="0"/>
              <a:cs typeface="Times New Roman" panose="02020603050405020304" pitchFamily="18" charset="0"/>
            </a:endParaRP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б) заключение о подтверждении производства промышленной продукции на территории Российской Федерации, выдаваемое Министерством промышленности и торговли Российской Федерации в соответствии с Правилами выдачи заключения о подтверждении производства промышленной продукции на территории Российской Федерации, утвержденными постановлением Правительства Российской Федерации от 17 июля 2015 г. N 719 "О подтверждении производства промышленной продукции на территории Российской Федерации";</a:t>
            </a:r>
          </a:p>
        </p:txBody>
      </p:sp>
    </p:spTree>
    <p:extLst>
      <p:ext uri="{BB962C8B-B14F-4D97-AF65-F5344CB8AC3E}">
        <p14:creationId xmlns:p14="http://schemas.microsoft.com/office/powerpoint/2010/main" val="3382420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1981" y="1800233"/>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Заголовок 1"/>
          <p:cNvSpPr>
            <a:spLocks noGrp="1"/>
          </p:cNvSpPr>
          <p:nvPr>
            <p:ph type="title" idx="4294967295"/>
          </p:nvPr>
        </p:nvSpPr>
        <p:spPr>
          <a:xfrm>
            <a:off x="3503712" y="332780"/>
            <a:ext cx="7176120" cy="575345"/>
          </a:xfrm>
          <a:prstGeom prst="rect">
            <a:avLst/>
          </a:prstGeom>
          <a:solidFill>
            <a:schemeClr val="accent1">
              <a:lumMod val="60000"/>
              <a:lumOff val="40000"/>
            </a:schemeClr>
          </a:solidFill>
          <a:ln>
            <a:solidFill>
              <a:schemeClr val="accent1"/>
            </a:solidFill>
          </a:ln>
        </p:spPr>
        <p:txBody>
          <a:bodyPr anchor="ctr"/>
          <a:lstStyle/>
          <a:p>
            <a:r>
              <a:rPr lang="ru-RU" sz="3200" b="1" dirty="0">
                <a:latin typeface="Times New Roman" panose="02020603050405020304" pitchFamily="18" charset="0"/>
                <a:cs typeface="Times New Roman" panose="02020603050405020304" pitchFamily="18" charset="0"/>
              </a:rPr>
              <a:t>Что же будет подтверждением страны</a:t>
            </a:r>
          </a:p>
        </p:txBody>
      </p:sp>
      <p:pic>
        <p:nvPicPr>
          <p:cNvPr id="3" name="Рисунок 2">
            <a:extLst>
              <a:ext uri="{FF2B5EF4-FFF2-40B4-BE49-F238E27FC236}">
                <a16:creationId xmlns:a16="http://schemas.microsoft.com/office/drawing/2014/main" id="{21C8FF4C-8A3C-42F6-8256-2CE121C9CA4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1981" y="-18256"/>
            <a:ext cx="3015208" cy="4239344"/>
          </a:xfrm>
          <a:prstGeom prst="rect">
            <a:avLst/>
          </a:prstGeom>
        </p:spPr>
      </p:pic>
      <p:sp>
        <p:nvSpPr>
          <p:cNvPr id="9" name="Прямоугольник 8">
            <a:extLst>
              <a:ext uri="{FF2B5EF4-FFF2-40B4-BE49-F238E27FC236}">
                <a16:creationId xmlns:a16="http://schemas.microsoft.com/office/drawing/2014/main" id="{D154B15B-8158-4871-9114-48FAD252059B}"/>
              </a:ext>
            </a:extLst>
          </p:cNvPr>
          <p:cNvSpPr/>
          <p:nvPr/>
        </p:nvSpPr>
        <p:spPr>
          <a:xfrm>
            <a:off x="2783632" y="1089484"/>
            <a:ext cx="9071610" cy="5632311"/>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На втором этапе :</a:t>
            </a:r>
          </a:p>
          <a:p>
            <a:pPr marL="342900" indent="-342900" algn="just">
              <a:buFontTx/>
              <a:buChar char="-"/>
            </a:pPr>
            <a:r>
              <a:rPr lang="ru-RU" sz="2000" dirty="0">
                <a:latin typeface="Times New Roman" panose="02020603050405020304" pitchFamily="18" charset="0"/>
                <a:cs typeface="Times New Roman" panose="02020603050405020304" pitchFamily="18" charset="0"/>
              </a:rPr>
              <a:t>сведения о документе, подтверждающем соответствие производителя лекарственных средств для медицинского применения требованиям Правил надлежащей производственной практики Евразийского экономического союза, утвержденных Решением Совета Евразийской экономической комиссии от 03.11.2016 № 77 «Об утверждении Правил надлежащей производственной практики Евразийского экономического союза», или Правил надлежащей производственной практики, утвержденных Министерством промышленности и торговли Российской Федерации в соответствии с ч.1 ст.45 Федерального закона «Об обращении лекарственных средств</a:t>
            </a:r>
            <a:r>
              <a:rPr lang="ru-RU"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GMP)</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pPr marL="342900" indent="-342900" algn="just">
              <a:buFontTx/>
              <a:buChar char="-"/>
            </a:pPr>
            <a:r>
              <a:rPr lang="ru-RU" sz="2000" dirty="0">
                <a:latin typeface="Times New Roman" panose="02020603050405020304" pitchFamily="18" charset="0"/>
                <a:cs typeface="Times New Roman" panose="02020603050405020304" pitchFamily="18" charset="0"/>
              </a:rPr>
              <a:t>сведения о документе, содержащем сведения о стадиях технологического процесса производства лекарственного средства для медицинского применения, осуществляемых на территории Евразийского экономического союза (в том числе о стадиях производства молекулы действующего вещества фармацевтической субстанции), выдаваемом Министерством промышленности и торговли Российской Федерации в установленном им </a:t>
            </a:r>
            <a:r>
              <a:rPr lang="ru-RU" sz="2000" dirty="0" smtClean="0">
                <a:latin typeface="Times New Roman" panose="02020603050405020304" pitchFamily="18" charset="0"/>
                <a:cs typeface="Times New Roman" panose="02020603050405020304" pitchFamily="18" charset="0"/>
              </a:rPr>
              <a:t>порядке</a:t>
            </a:r>
            <a:r>
              <a:rPr lang="en-US" sz="20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СП).</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8124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CD43232D-962A-4AEA-BE14-2E53DB747059}"/>
              </a:ext>
            </a:extLst>
          </p:cNvPr>
          <p:cNvSpPr/>
          <p:nvPr/>
        </p:nvSpPr>
        <p:spPr>
          <a:xfrm>
            <a:off x="2855640" y="404664"/>
            <a:ext cx="6552728" cy="646331"/>
          </a:xfrm>
          <a:prstGeom prst="rect">
            <a:avLst/>
          </a:prstGeom>
          <a:solidFill>
            <a:schemeClr val="accent1"/>
          </a:solidFill>
        </p:spPr>
        <p:txBody>
          <a:bodyPr wrap="square">
            <a:spAutoFit/>
          </a:bodyPr>
          <a:lstStyle/>
          <a:p>
            <a:pPr algn="ctr"/>
            <a:r>
              <a:rPr lang="ru-RU" sz="3600" dirty="0">
                <a:solidFill>
                  <a:srgbClr val="0F172A"/>
                </a:solidFill>
                <a:latin typeface="Times New Roman" panose="02020603050405020304" pitchFamily="18" charset="0"/>
                <a:ea typeface="Calibri" panose="020F0502020204030204" pitchFamily="34" charset="0"/>
                <a:cs typeface="Times New Roman" panose="02020603050405020304" pitchFamily="18" charset="0"/>
              </a:rPr>
              <a:t>Сертификатов по форме СТ-1 </a:t>
            </a:r>
            <a:endParaRPr lang="ru-RU" sz="3600" dirty="0">
              <a:latin typeface="Times New Roman" panose="02020603050405020304" pitchFamily="18" charset="0"/>
              <a:cs typeface="Times New Roman" panose="02020603050405020304" pitchFamily="18" charset="0"/>
            </a:endParaRPr>
          </a:p>
        </p:txBody>
      </p:sp>
      <p:sp>
        <p:nvSpPr>
          <p:cNvPr id="9" name="Стрелка: вниз 8">
            <a:extLst>
              <a:ext uri="{FF2B5EF4-FFF2-40B4-BE49-F238E27FC236}">
                <a16:creationId xmlns:a16="http://schemas.microsoft.com/office/drawing/2014/main" id="{551AD04D-60F4-42F4-8754-4680A23F4222}"/>
              </a:ext>
            </a:extLst>
          </p:cNvPr>
          <p:cNvSpPr/>
          <p:nvPr/>
        </p:nvSpPr>
        <p:spPr>
          <a:xfrm>
            <a:off x="2423592" y="1124744"/>
            <a:ext cx="1512168" cy="1224136"/>
          </a:xfrm>
          <a:prstGeom prst="downArrow">
            <a:avLst>
              <a:gd name="adj1" fmla="val 30803"/>
              <a:gd name="adj2" fmla="val 31523"/>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Стрелка: вниз 9">
            <a:extLst>
              <a:ext uri="{FF2B5EF4-FFF2-40B4-BE49-F238E27FC236}">
                <a16:creationId xmlns:a16="http://schemas.microsoft.com/office/drawing/2014/main" id="{17A7EB59-3A3C-4537-8B65-B71A77638EEC}"/>
              </a:ext>
            </a:extLst>
          </p:cNvPr>
          <p:cNvSpPr/>
          <p:nvPr/>
        </p:nvSpPr>
        <p:spPr>
          <a:xfrm>
            <a:off x="8256242" y="1189182"/>
            <a:ext cx="1512168" cy="1224136"/>
          </a:xfrm>
          <a:prstGeom prst="downArrow">
            <a:avLst>
              <a:gd name="adj1" fmla="val 30803"/>
              <a:gd name="adj2" fmla="val 31523"/>
            </a:avLst>
          </a:prstGeom>
          <a:solidFill>
            <a:schemeClr val="accent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 name="Прямоугольник: скругленные углы 11">
            <a:extLst>
              <a:ext uri="{FF2B5EF4-FFF2-40B4-BE49-F238E27FC236}">
                <a16:creationId xmlns:a16="http://schemas.microsoft.com/office/drawing/2014/main" id="{D2D48C06-1D42-4CC0-8C21-7F69C622EAAC}"/>
              </a:ext>
            </a:extLst>
          </p:cNvPr>
          <p:cNvSpPr/>
          <p:nvPr/>
        </p:nvSpPr>
        <p:spPr>
          <a:xfrm>
            <a:off x="1559496" y="2551505"/>
            <a:ext cx="3024336" cy="3249071"/>
          </a:xfrm>
          <a:prstGeom prst="roundRect">
            <a:avLst/>
          </a:prstGeom>
          <a:solidFill>
            <a:schemeClr val="bg1">
              <a:lumMod val="85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dirty="0">
                <a:latin typeface="Times New Roman" panose="02020603050405020304" pitchFamily="18" charset="0"/>
                <a:cs typeface="Times New Roman" panose="02020603050405020304" pitchFamily="18" charset="0"/>
              </a:rPr>
              <a:t>сроком действия до одного года</a:t>
            </a:r>
          </a:p>
          <a:p>
            <a:pPr algn="ctr"/>
            <a:r>
              <a:rPr lang="ru-RU" sz="2800" dirty="0">
                <a:latin typeface="Times New Roman" panose="02020603050405020304" pitchFamily="18" charset="0"/>
                <a:cs typeface="Times New Roman" panose="02020603050405020304" pitchFamily="18" charset="0"/>
              </a:rPr>
              <a:t> («годовой сертификат»)</a:t>
            </a:r>
          </a:p>
        </p:txBody>
      </p:sp>
      <p:sp>
        <p:nvSpPr>
          <p:cNvPr id="13" name="Прямоугольник: скругленные углы 12">
            <a:extLst>
              <a:ext uri="{FF2B5EF4-FFF2-40B4-BE49-F238E27FC236}">
                <a16:creationId xmlns:a16="http://schemas.microsoft.com/office/drawing/2014/main" id="{D4DE14AA-F6E8-4B3C-B30A-C5E6807E4C70}"/>
              </a:ext>
            </a:extLst>
          </p:cNvPr>
          <p:cNvSpPr/>
          <p:nvPr/>
        </p:nvSpPr>
        <p:spPr>
          <a:xfrm>
            <a:off x="7752184" y="2487497"/>
            <a:ext cx="3024336" cy="3249071"/>
          </a:xfrm>
          <a:prstGeom prst="roundRect">
            <a:avLst/>
          </a:prstGeom>
          <a:solidFill>
            <a:schemeClr val="bg1">
              <a:lumMod val="85000"/>
            </a:schemeClr>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ru-RU" sz="2800" dirty="0">
                <a:latin typeface="Times New Roman" panose="02020603050405020304" pitchFamily="18" charset="0"/>
                <a:cs typeface="Times New Roman" panose="02020603050405020304" pitchFamily="18" charset="0"/>
              </a:rPr>
              <a:t>Разовый </a:t>
            </a:r>
          </a:p>
          <a:p>
            <a:pPr algn="ctr"/>
            <a:r>
              <a:rPr lang="ru-RU" sz="2800" dirty="0">
                <a:latin typeface="Times New Roman" panose="02020603050405020304" pitchFamily="18" charset="0"/>
                <a:cs typeface="Times New Roman" panose="02020603050405020304" pitchFamily="18" charset="0"/>
              </a:rPr>
              <a:t>(на конкретную закупку)</a:t>
            </a:r>
          </a:p>
        </p:txBody>
      </p:sp>
    </p:spTree>
    <p:extLst>
      <p:ext uri="{BB962C8B-B14F-4D97-AF65-F5344CB8AC3E}">
        <p14:creationId xmlns:p14="http://schemas.microsoft.com/office/powerpoint/2010/main" val="1334528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09670" y="1456268"/>
            <a:ext cx="5684498" cy="3795107"/>
          </a:xfrm>
          <a:prstGeom prst="rect">
            <a:avLst/>
          </a:prstGeom>
          <a:solidFill>
            <a:schemeClr val="bg1">
              <a:lumMod val="9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lIns="100803" tIns="50402" rIns="100803" bIns="50402">
            <a:spAutoFit/>
          </a:bodyPr>
          <a:lstStyle/>
          <a:p>
            <a:pPr algn="just" fontAlgn="base"/>
            <a:r>
              <a:rPr lang="ru-RU" sz="2400" dirty="0">
                <a:latin typeface="Times New Roman" panose="02020603050405020304" pitchFamily="18" charset="0"/>
                <a:cs typeface="Times New Roman" panose="02020603050405020304" pitchFamily="18" charset="0"/>
              </a:rPr>
              <a:t>Согласно п. 1.6. Приказа Подтверждением страны происхождения товаров, указанных в Приложениях, является указание (декларирование) участником закупки в заявке в соответствии с Федеральным законом наименования страны происхождения товара. </a:t>
            </a:r>
            <a:endParaRPr lang="ru-RU" sz="2400" dirty="0" smtClean="0">
              <a:latin typeface="Times New Roman" panose="02020603050405020304" pitchFamily="18" charset="0"/>
              <a:cs typeface="Times New Roman" panose="02020603050405020304" pitchFamily="18" charset="0"/>
            </a:endParaRPr>
          </a:p>
          <a:p>
            <a:pPr algn="just" fontAlgn="base"/>
            <a:endParaRPr lang="ru-RU" sz="2400" dirty="0">
              <a:latin typeface="Times New Roman" panose="02020603050405020304" pitchFamily="18" charset="0"/>
              <a:cs typeface="Times New Roman" panose="02020603050405020304" pitchFamily="18" charset="0"/>
            </a:endParaRPr>
          </a:p>
          <a:p>
            <a:pPr algn="just" fontAlgn="base"/>
            <a:r>
              <a:rPr lang="ru-RU" sz="1600" dirty="0" smtClean="0">
                <a:latin typeface="Times New Roman" panose="02020603050405020304" pitchFamily="18" charset="0"/>
                <a:cs typeface="Times New Roman" panose="02020603050405020304" pitchFamily="18" charset="0"/>
              </a:rPr>
              <a:t>Письмо МИНФИН России от 30.03.2023г. №24-06-07/27852</a:t>
            </a:r>
            <a:endParaRPr lang="ru-RU" sz="16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91344" y="332656"/>
            <a:ext cx="11809312"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602226" y="332656"/>
            <a:ext cx="10515600" cy="1123612"/>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sz="4000" b="1" dirty="0">
                <a:latin typeface="Times New Roman" panose="02020603050405020304" pitchFamily="18" charset="0"/>
                <a:ea typeface="Yandex Sans Text Office" charset="0"/>
                <a:cs typeface="Times New Roman" panose="02020603050405020304" pitchFamily="18" charset="0"/>
              </a:rPr>
              <a:t>ВАЖНО</a:t>
            </a:r>
          </a:p>
        </p:txBody>
      </p:sp>
      <p:sp>
        <p:nvSpPr>
          <p:cNvPr id="10" name="Прямоугольник 9">
            <a:extLst>
              <a:ext uri="{FF2B5EF4-FFF2-40B4-BE49-F238E27FC236}">
                <a16:creationId xmlns:a16="http://schemas.microsoft.com/office/drawing/2014/main" id="{4F96B72A-03B8-4E4A-BA70-E2A31B95CFA5}"/>
              </a:ext>
            </a:extLst>
          </p:cNvPr>
          <p:cNvSpPr/>
          <p:nvPr/>
        </p:nvSpPr>
        <p:spPr>
          <a:xfrm>
            <a:off x="6083304" y="2984489"/>
            <a:ext cx="5684498" cy="3425775"/>
          </a:xfrm>
          <a:prstGeom prst="rect">
            <a:avLst/>
          </a:prstGeom>
          <a:solidFill>
            <a:schemeClr val="bg1">
              <a:lumMod val="9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lIns="100803" tIns="50402" rIns="100803" bIns="50402">
            <a:spAutoFit/>
          </a:bodyPr>
          <a:lstStyle/>
          <a:p>
            <a:pPr algn="just" fontAlgn="base"/>
            <a:r>
              <a:rPr lang="ru-RU" sz="2400" dirty="0">
                <a:latin typeface="Times New Roman" panose="02020603050405020304" pitchFamily="18" charset="0"/>
                <a:cs typeface="Times New Roman" panose="02020603050405020304" pitchFamily="18" charset="0"/>
              </a:rPr>
              <a:t>При исполнении контракта на поставку товаров, указанных в Приложениях, не допускается замена страны происхождения данных товаров, за исключением случая, когда в результате такой замены страной происхождения товаров, указанных в Приложениях, будет являться государство - член Евразийского экономического союза.</a:t>
            </a:r>
          </a:p>
        </p:txBody>
      </p:sp>
    </p:spTree>
    <p:extLst>
      <p:ext uri="{BB962C8B-B14F-4D97-AF65-F5344CB8AC3E}">
        <p14:creationId xmlns:p14="http://schemas.microsoft.com/office/powerpoint/2010/main" val="1431477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332656"/>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944FE9B0-D591-4574-BB15-33D0D6C516F9}"/>
              </a:ext>
            </a:extLst>
          </p:cNvPr>
          <p:cNvPicPr>
            <a:picLocks noChangeAspect="1"/>
          </p:cNvPicPr>
          <p:nvPr/>
        </p:nvPicPr>
        <p:blipFill>
          <a:blip r:embed="rId2"/>
          <a:stretch>
            <a:fillRect/>
          </a:stretch>
        </p:blipFill>
        <p:spPr>
          <a:xfrm>
            <a:off x="1199456" y="1351681"/>
            <a:ext cx="10652849" cy="5373216"/>
          </a:xfrm>
          <a:prstGeom prst="rect">
            <a:avLst/>
          </a:prstGeom>
        </p:spPr>
      </p:pic>
      <p:sp>
        <p:nvSpPr>
          <p:cNvPr id="8" name="Заголовок 1">
            <a:extLst>
              <a:ext uri="{FF2B5EF4-FFF2-40B4-BE49-F238E27FC236}">
                <a16:creationId xmlns:a16="http://schemas.microsoft.com/office/drawing/2014/main" id="{4C49190F-6F88-4933-9830-3CAEEFFA3880}"/>
              </a:ext>
            </a:extLst>
          </p:cNvPr>
          <p:cNvSpPr txBox="1">
            <a:spLocks/>
          </p:cNvSpPr>
          <p:nvPr/>
        </p:nvSpPr>
        <p:spPr>
          <a:xfrm>
            <a:off x="263352" y="133103"/>
            <a:ext cx="7176120" cy="575345"/>
          </a:xfrm>
          <a:prstGeom prst="rect">
            <a:avLst/>
          </a:prstGeom>
          <a:solidFill>
            <a:schemeClr val="accent1">
              <a:lumMod val="60000"/>
              <a:lumOff val="40000"/>
            </a:schemeClr>
          </a:solidFill>
          <a:ln>
            <a:solidFill>
              <a:schemeClr val="accent1"/>
            </a:solidFill>
          </a:ln>
        </p:spPr>
        <p:txBody>
          <a:bodyPr anchor="ctr"/>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r>
              <a:rPr lang="ru-RU" sz="2800" b="1" dirty="0">
                <a:latin typeface="Times New Roman" panose="02020603050405020304" pitchFamily="18" charset="0"/>
                <a:cs typeface="Times New Roman" panose="02020603050405020304" pitchFamily="18" charset="0"/>
              </a:rPr>
              <a:t>Проверить действие СТ 1</a:t>
            </a:r>
          </a:p>
        </p:txBody>
      </p:sp>
      <p:sp>
        <p:nvSpPr>
          <p:cNvPr id="9" name="Заголовок 1">
            <a:extLst>
              <a:ext uri="{FF2B5EF4-FFF2-40B4-BE49-F238E27FC236}">
                <a16:creationId xmlns:a16="http://schemas.microsoft.com/office/drawing/2014/main" id="{386EF264-1817-427E-95A9-D6D43D3BC025}"/>
              </a:ext>
            </a:extLst>
          </p:cNvPr>
          <p:cNvSpPr txBox="1">
            <a:spLocks/>
          </p:cNvSpPr>
          <p:nvPr/>
        </p:nvSpPr>
        <p:spPr>
          <a:xfrm>
            <a:off x="4871864" y="705696"/>
            <a:ext cx="7176120" cy="575345"/>
          </a:xfrm>
          <a:prstGeom prst="rect">
            <a:avLst/>
          </a:prstGeom>
          <a:solidFill>
            <a:schemeClr val="bg1">
              <a:lumMod val="95000"/>
            </a:schemeClr>
          </a:solidFill>
          <a:ln>
            <a:solidFill>
              <a:schemeClr val="accent1"/>
            </a:solidFill>
          </a:ln>
        </p:spPr>
        <p:txBody>
          <a:bodyPr anchor="ctr"/>
          <a:lstStyle>
            <a:lvl1pPr algn="l" defTabSz="914400" rtl="0" eaLnBrk="1" latinLnBrk="0" hangingPunct="1">
              <a:lnSpc>
                <a:spcPct val="90000"/>
              </a:lnSpc>
              <a:spcBef>
                <a:spcPct val="0"/>
              </a:spcBef>
              <a:buNone/>
              <a:defRPr sz="4400" b="0" i="0" kern="1200">
                <a:solidFill>
                  <a:schemeClr val="tx1"/>
                </a:solidFill>
                <a:latin typeface="SB Sans Display Regular" panose="020B0503040504020204" pitchFamily="34" charset="0"/>
                <a:ea typeface="+mj-ea"/>
                <a:cs typeface="+mj-cs"/>
              </a:defRPr>
            </a:lvl1pPr>
          </a:lstStyle>
          <a:p>
            <a:r>
              <a:rPr lang="ru-RU" sz="2000" dirty="0">
                <a:latin typeface="Times New Roman" panose="02020603050405020304" pitchFamily="18" charset="0"/>
                <a:cs typeface="Times New Roman" panose="02020603050405020304" pitchFamily="18" charset="0"/>
              </a:rPr>
              <a:t>https://verification.tpprf.ru/search/st1</a:t>
            </a:r>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4951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C156B42-3BBD-4DCF-906C-AAB46DC12F28}"/>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1E97FF7-A379-4E37-84E1-9155FC810485}"/>
              </a:ext>
            </a:extLst>
          </p:cNvPr>
          <p:cNvSpPr/>
          <p:nvPr/>
        </p:nvSpPr>
        <p:spPr>
          <a:xfrm>
            <a:off x="73416" y="579254"/>
            <a:ext cx="12045167" cy="6322244"/>
          </a:xfrm>
          <a:prstGeom prst="rect">
            <a:avLst/>
          </a:prstGeom>
        </p:spPr>
        <p:txBody>
          <a:bodyPr wrap="square">
            <a:spAutoFit/>
          </a:bodyPr>
          <a:lstStyle/>
          <a:p>
            <a:pPr>
              <a:spcBef>
                <a:spcPts val="200"/>
              </a:spcBef>
              <a:spcAft>
                <a:spcPts val="1500"/>
              </a:spcAft>
            </a:pPr>
            <a:r>
              <a:rPr lang="ru-RU" sz="2000" b="1" dirty="0">
                <a:latin typeface="Times New Roman" panose="02020603050405020304" pitchFamily="18" charset="0"/>
                <a:cs typeface="Times New Roman" panose="02020603050405020304" pitchFamily="18" charset="0"/>
              </a:rPr>
              <a:t>Считаются ли требования ПП РФ N 1289 исполненными, если участник представил копию сертификата, которая не была надлежащим образом заверена производителем</a:t>
            </a:r>
            <a:r>
              <a:rPr lang="ru-RU" sz="2000" b="1" dirty="0" smtClean="0">
                <a:latin typeface="Times New Roman" panose="02020603050405020304" pitchFamily="18" charset="0"/>
                <a:cs typeface="Times New Roman" panose="02020603050405020304" pitchFamily="18" charset="0"/>
              </a:rPr>
              <a:t>?</a:t>
            </a:r>
          </a:p>
          <a:p>
            <a:pPr algn="just">
              <a:spcBef>
                <a:spcPts val="200"/>
              </a:spcBef>
              <a:spcAft>
                <a:spcPts val="1500"/>
              </a:spcAft>
            </a:pPr>
            <a:r>
              <a:rPr lang="ru-RU" sz="1400" dirty="0" smtClean="0">
                <a:latin typeface="Times New Roman" panose="02020603050405020304" pitchFamily="18" charset="0"/>
                <a:cs typeface="Times New Roman" panose="02020603050405020304" pitchFamily="18" charset="0"/>
              </a:rPr>
              <a:t>(До </a:t>
            </a:r>
            <a:r>
              <a:rPr lang="ru-RU" sz="1400" dirty="0">
                <a:latin typeface="Times New Roman" panose="02020603050405020304" pitchFamily="18" charset="0"/>
                <a:cs typeface="Times New Roman" panose="02020603050405020304" pitchFamily="18" charset="0"/>
              </a:rPr>
              <a:t>13 июля 2023 г. п. 6.3 Положения ТПП N 93 действовал в редакции, прямо предусматривавшей утвердительный ответ на поставленный вопрос: </a:t>
            </a:r>
            <a:r>
              <a:rPr lang="ru-RU" sz="1400" dirty="0" smtClean="0">
                <a:latin typeface="Times New Roman" panose="02020603050405020304" pitchFamily="18" charset="0"/>
                <a:cs typeface="Times New Roman" panose="02020603050405020304" pitchFamily="18" charset="0"/>
              </a:rPr>
              <a:t>Производитель </a:t>
            </a:r>
            <a:r>
              <a:rPr lang="ru-RU" sz="1400" dirty="0">
                <a:latin typeface="Times New Roman" panose="02020603050405020304" pitchFamily="18" charset="0"/>
                <a:cs typeface="Times New Roman" panose="02020603050405020304" pitchFamily="18" charset="0"/>
              </a:rPr>
              <a:t>товара, получивший сертификат формы СТ-1 сроком действия до одного года, вправе предоставлять заверенную им копию такого сертификата заинтересованным лицам-участникам закупок в целях его использования при осуществлении закупок</a:t>
            </a:r>
            <a:r>
              <a:rPr lang="ru-RU" sz="1400"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a:p>
            <a:pPr algn="just">
              <a:spcBef>
                <a:spcPts val="200"/>
              </a:spcBef>
              <a:spcAft>
                <a:spcPts val="1500"/>
              </a:spcAft>
            </a:pPr>
            <a:r>
              <a:rPr lang="ru-RU" sz="2000" b="1" dirty="0">
                <a:latin typeface="Times New Roman" panose="02020603050405020304" pitchFamily="18" charset="0"/>
                <a:cs typeface="Times New Roman" panose="02020603050405020304" pitchFamily="18" charset="0"/>
              </a:rPr>
              <a:t>Пример</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Участник закупки представил копию сертификата, в котором отсутствовала надлежащая отметка производителя товара о заверении (отсутствовали печать производителя; подпись «Директор по качеству Т. С. </a:t>
            </a:r>
            <a:r>
              <a:rPr lang="ru-RU" sz="2000" dirty="0" err="1">
                <a:latin typeface="Times New Roman" panose="02020603050405020304" pitchFamily="18" charset="0"/>
                <a:cs typeface="Times New Roman" panose="02020603050405020304" pitchFamily="18" charset="0"/>
              </a:rPr>
              <a:t>Пузанова</a:t>
            </a:r>
            <a:r>
              <a:rPr lang="ru-RU" sz="2000" dirty="0">
                <a:latin typeface="Times New Roman" panose="02020603050405020304" pitchFamily="18" charset="0"/>
                <a:cs typeface="Times New Roman" panose="02020603050405020304" pitchFamily="18" charset="0"/>
              </a:rPr>
              <a:t>, подпись» не идентифицирована по принадлежности к организации, а расположение подписи не позволяет понять цель проставления данной отметки; отсутствует дата заверения копии).</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Отклонение заявки признано неправомерным, т. к. представленная копия сертификата не требует заверения.</a:t>
            </a:r>
          </a:p>
          <a:p>
            <a:pPr algn="ctr">
              <a:spcBef>
                <a:spcPts val="200"/>
              </a:spcBef>
              <a:spcAft>
                <a:spcPts val="1500"/>
              </a:spcAft>
            </a:pPr>
            <a:r>
              <a:rPr lang="ru-RU" sz="2000" b="1" dirty="0">
                <a:latin typeface="Times New Roman" panose="02020603050405020304" pitchFamily="18" charset="0"/>
                <a:cs typeface="Times New Roman" panose="02020603050405020304" pitchFamily="18" charset="0"/>
              </a:rPr>
              <a:t>Пример </a:t>
            </a:r>
            <a:r>
              <a:rPr lang="ru-RU" sz="2000" b="1" dirty="0" smtClean="0">
                <a:latin typeface="Times New Roman" panose="02020603050405020304" pitchFamily="18" charset="0"/>
                <a:cs typeface="Times New Roman" panose="02020603050405020304" pitchFamily="18" charset="0"/>
              </a:rPr>
              <a:t>аргументации</a:t>
            </a:r>
          </a:p>
          <a:p>
            <a:pPr algn="just">
              <a:spcBef>
                <a:spcPts val="200"/>
              </a:spcBef>
              <a:spcAft>
                <a:spcPts val="1500"/>
              </a:spcAft>
            </a:pPr>
            <a:r>
              <a:rPr lang="ru-RU" sz="2000" dirty="0" smtClean="0">
                <a:latin typeface="Times New Roman" panose="02020603050405020304" pitchFamily="18" charset="0"/>
                <a:cs typeface="Times New Roman" panose="02020603050405020304" pitchFamily="18" charset="0"/>
              </a:rPr>
              <a:t>Исключив </a:t>
            </a:r>
            <a:r>
              <a:rPr lang="ru-RU" sz="2000" dirty="0">
                <a:latin typeface="Times New Roman" panose="02020603050405020304" pitchFamily="18" charset="0"/>
                <a:cs typeface="Times New Roman" panose="02020603050405020304" pitchFamily="18" charset="0"/>
              </a:rPr>
              <a:t>из п. 6.3 Положения ТПП № 93 слова «заверенную им», регулятор исключил обязанность заверения копии сертификата СТ-1 производителем. При этом участник закупки, подавая заявку на электронную площадку и подписывая ее электронной подписью, тем самым надлежащим образом удостоверяет все документы, включенные им в такую заявку</a:t>
            </a:r>
          </a:p>
          <a:p>
            <a:pPr algn="just">
              <a:spcBef>
                <a:spcPts val="200"/>
              </a:spcBef>
            </a:pPr>
            <a:r>
              <a:rPr lang="ru-RU" sz="1600" dirty="0">
                <a:latin typeface="Times New Roman" panose="02020603050405020304" pitchFamily="18" charset="0"/>
                <a:cs typeface="Times New Roman" panose="02020603050405020304" pitchFamily="18" charset="0"/>
              </a:rPr>
              <a:t>Решение Смоленского УФАС от 16.08.2023 по делу N 067/06/48-473/2023. </a:t>
            </a:r>
            <a:r>
              <a:rPr lang="ru-RU" sz="1600" dirty="0" smtClean="0">
                <a:latin typeface="Times New Roman" panose="02020603050405020304" pitchFamily="18" charset="0"/>
                <a:cs typeface="Times New Roman" panose="02020603050405020304" pitchFamily="18" charset="0"/>
              </a:rPr>
              <a:t>Смоленского </a:t>
            </a:r>
            <a:r>
              <a:rPr lang="ru-RU" sz="1600" dirty="0">
                <a:latin typeface="Times New Roman" panose="02020603050405020304" pitchFamily="18" charset="0"/>
                <a:cs typeface="Times New Roman" panose="02020603050405020304" pitchFamily="18" charset="0"/>
              </a:rPr>
              <a:t>УФАС от 20.02.2023 по делу N 067/06/48-75/2023, </a:t>
            </a:r>
            <a:r>
              <a:rPr lang="ru-RU" sz="1600" dirty="0" smtClean="0">
                <a:latin typeface="Times New Roman" panose="02020603050405020304" pitchFamily="18" charset="0"/>
                <a:cs typeface="Times New Roman" panose="02020603050405020304" pitchFamily="18" charset="0"/>
              </a:rPr>
              <a:t>Псковского </a:t>
            </a:r>
            <a:r>
              <a:rPr lang="ru-RU" sz="1600" dirty="0">
                <a:latin typeface="Times New Roman" panose="02020603050405020304" pitchFamily="18" charset="0"/>
                <a:cs typeface="Times New Roman" panose="02020603050405020304" pitchFamily="18" charset="0"/>
              </a:rPr>
              <a:t>УФАС от 31.01.2023 N </a:t>
            </a:r>
            <a:r>
              <a:rPr lang="ru-RU" sz="1600" dirty="0" smtClean="0">
                <a:latin typeface="Times New Roman" panose="02020603050405020304" pitchFamily="18" charset="0"/>
                <a:cs typeface="Times New Roman" panose="02020603050405020304" pitchFamily="18" charset="0"/>
              </a:rPr>
              <a:t>060/06/48-23/2023</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066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75298D7-9044-4C54-843A-66F769B1A803}"/>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1E97FF7-A379-4E37-84E1-9155FC810485}"/>
              </a:ext>
            </a:extLst>
          </p:cNvPr>
          <p:cNvSpPr/>
          <p:nvPr/>
        </p:nvSpPr>
        <p:spPr>
          <a:xfrm>
            <a:off x="73416" y="579254"/>
            <a:ext cx="12045167" cy="6106800"/>
          </a:xfrm>
          <a:prstGeom prst="rect">
            <a:avLst/>
          </a:prstGeom>
        </p:spPr>
        <p:txBody>
          <a:bodyPr wrap="square">
            <a:spAutoFit/>
          </a:bodyPr>
          <a:lstStyle/>
          <a:p>
            <a:pPr algn="just">
              <a:spcBef>
                <a:spcPts val="200"/>
              </a:spcBef>
              <a:spcAft>
                <a:spcPts val="1500"/>
              </a:spcAft>
            </a:pPr>
            <a:r>
              <a:rPr lang="ru-RU" sz="2000" b="1" dirty="0">
                <a:latin typeface="Times New Roman" panose="02020603050405020304" pitchFamily="18" charset="0"/>
                <a:cs typeface="Times New Roman" panose="02020603050405020304" pitchFamily="18" charset="0"/>
              </a:rPr>
              <a:t>Сертификат должен быть представлен именно на тот препарат, который был предложен к поставке</a:t>
            </a:r>
          </a:p>
          <a:p>
            <a:pPr algn="just">
              <a:spcBef>
                <a:spcPts val="200"/>
              </a:spcBef>
              <a:spcAft>
                <a:spcPts val="1500"/>
              </a:spcAft>
            </a:pPr>
            <a:r>
              <a:rPr lang="ru-RU" sz="2000" dirty="0">
                <a:latin typeface="Times New Roman" panose="02020603050405020304" pitchFamily="18" charset="0"/>
                <a:cs typeface="Times New Roman" panose="02020603050405020304" pitchFamily="18" charset="0"/>
              </a:rPr>
              <a:t>Если представленный сертификат относится к препарату, отличному от предложенного к поставке, то в отношении этого последнего требования ПП РФ N 1289 о подтверждении страны происхождения считать исполненными нельзя. В частности, в сертификате обязательно должен быть указан номер РУ, соответствующий заявленному участником закупки.</a:t>
            </a:r>
          </a:p>
          <a:p>
            <a:pPr algn="ctr">
              <a:spcBef>
                <a:spcPts val="200"/>
              </a:spcBef>
              <a:spcAft>
                <a:spcPts val="1500"/>
              </a:spcAft>
            </a:pPr>
            <a:r>
              <a:rPr lang="ru-RU" sz="2000" b="1" dirty="0">
                <a:latin typeface="Times New Roman" panose="02020603050405020304" pitchFamily="18" charset="0"/>
                <a:cs typeface="Times New Roman" panose="02020603050405020304" pitchFamily="18" charset="0"/>
              </a:rPr>
              <a:t>Пример</a:t>
            </a:r>
          </a:p>
          <a:p>
            <a:pPr algn="just">
              <a:spcBef>
                <a:spcPts val="200"/>
              </a:spcBef>
              <a:spcAft>
                <a:spcPts val="1500"/>
              </a:spcAft>
            </a:pP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Участником электронного аукциона был предложен лекарственный препарат «</a:t>
            </a:r>
            <a:r>
              <a:rPr lang="ru-RU" sz="2000" dirty="0" err="1">
                <a:latin typeface="Times New Roman" panose="02020603050405020304" pitchFamily="18" charset="0"/>
                <a:cs typeface="Times New Roman" panose="02020603050405020304" pitchFamily="18" charset="0"/>
              </a:rPr>
              <a:t>Салтиказон-аэронатив</a:t>
            </a:r>
            <a:r>
              <a:rPr lang="ru-RU" sz="2000" dirty="0">
                <a:latin typeface="Times New Roman" panose="02020603050405020304" pitchFamily="18" charset="0"/>
                <a:cs typeface="Times New Roman" panose="02020603050405020304" pitchFamily="18" charset="0"/>
              </a:rPr>
              <a:t>». Как следовало из копии РУ, включенной в состав заявки, производителем препарата являлось ООО «</a:t>
            </a:r>
            <a:r>
              <a:rPr lang="ru-RU" sz="2000" dirty="0" err="1">
                <a:latin typeface="Times New Roman" panose="02020603050405020304" pitchFamily="18" charset="0"/>
                <a:cs typeface="Times New Roman" panose="02020603050405020304" pitchFamily="18" charset="0"/>
              </a:rPr>
              <a:t>ФармМентал</a:t>
            </a:r>
            <a:r>
              <a:rPr lang="ru-RU" sz="2000" dirty="0">
                <a:latin typeface="Times New Roman" panose="02020603050405020304" pitchFamily="18" charset="0"/>
                <a:cs typeface="Times New Roman" panose="02020603050405020304" pitchFamily="18" charset="0"/>
              </a:rPr>
              <a:t> групп». При этом сертификат СТ-1 был представлен на товар «</a:t>
            </a:r>
            <a:r>
              <a:rPr lang="ru-RU" sz="2000" dirty="0" err="1">
                <a:latin typeface="Times New Roman" panose="02020603050405020304" pitchFamily="18" charset="0"/>
                <a:cs typeface="Times New Roman" panose="02020603050405020304" pitchFamily="18" charset="0"/>
              </a:rPr>
              <a:t>Салтиказон-аэронатив</a:t>
            </a:r>
            <a:r>
              <a:rPr lang="ru-RU" sz="2000" dirty="0">
                <a:latin typeface="Times New Roman" panose="02020603050405020304" pitchFamily="18" charset="0"/>
                <a:cs typeface="Times New Roman" panose="02020603050405020304" pitchFamily="18" charset="0"/>
              </a:rPr>
              <a:t>» производителя ООО «</a:t>
            </a:r>
            <a:r>
              <a:rPr lang="ru-RU" sz="2000" dirty="0" err="1">
                <a:latin typeface="Times New Roman" panose="02020603050405020304" pitchFamily="18" charset="0"/>
                <a:cs typeface="Times New Roman" panose="02020603050405020304" pitchFamily="18" charset="0"/>
              </a:rPr>
              <a:t>Натива</a:t>
            </a:r>
            <a:r>
              <a:rPr lang="ru-RU" sz="2000" dirty="0">
                <a:latin typeface="Times New Roman" panose="02020603050405020304" pitchFamily="18" charset="0"/>
                <a:cs typeface="Times New Roman" panose="02020603050405020304" pitchFamily="18" charset="0"/>
              </a:rPr>
              <a:t>».</a:t>
            </a:r>
          </a:p>
          <a:p>
            <a:pPr algn="just">
              <a:spcBef>
                <a:spcPts val="200"/>
              </a:spcBef>
              <a:spcAft>
                <a:spcPts val="1500"/>
              </a:spcAft>
            </a:pP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Правовая оценка УФАС:</a:t>
            </a:r>
            <a:r>
              <a:rPr lang="ru-RU" sz="2000" dirty="0">
                <a:latin typeface="Times New Roman" panose="02020603050405020304" pitchFamily="18" charset="0"/>
                <a:cs typeface="Times New Roman" panose="02020603050405020304" pitchFamily="18" charset="0"/>
              </a:rPr>
              <a:t> в заявке участника закупки отсутствует документ, подтверждающий страну происхождения товара, поскольку сведения, содержащиеся в сертификате СТ-1 и в РУ, не соотносятся друг с другом</a:t>
            </a:r>
          </a:p>
          <a:p>
            <a:pPr algn="just">
              <a:spcBef>
                <a:spcPts val="200"/>
              </a:spcBef>
              <a:spcAft>
                <a:spcPts val="1500"/>
              </a:spcAft>
            </a:pPr>
            <a:r>
              <a:rPr lang="ru-RU" sz="2000" dirty="0">
                <a:latin typeface="Times New Roman" panose="02020603050405020304" pitchFamily="18" charset="0"/>
                <a:cs typeface="Times New Roman" panose="02020603050405020304" pitchFamily="18" charset="0"/>
              </a:rPr>
              <a:t>Решение Красноярского УФАС от 28.09.2023 N 024/06/106-2697/2023.</a:t>
            </a:r>
          </a:p>
        </p:txBody>
      </p:sp>
    </p:spTree>
    <p:extLst>
      <p:ext uri="{BB962C8B-B14F-4D97-AF65-F5344CB8AC3E}">
        <p14:creationId xmlns:p14="http://schemas.microsoft.com/office/powerpoint/2010/main" val="2849154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3B4A922-2B1C-4588-A65B-10B3790601BD}"/>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1E97FF7-A379-4E37-84E1-9155FC810485}"/>
              </a:ext>
            </a:extLst>
          </p:cNvPr>
          <p:cNvSpPr/>
          <p:nvPr/>
        </p:nvSpPr>
        <p:spPr>
          <a:xfrm>
            <a:off x="73416" y="579254"/>
            <a:ext cx="12045167" cy="5357877"/>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Если участник предлагает к поставке несколько различных препаратов по одной позиции спецификации, он должен выполнить требования ПП РФ N 1289 в отношении каждого из них.</a:t>
            </a:r>
          </a:p>
          <a:p>
            <a:pPr algn="just"/>
            <a:endParaRPr lang="ru-RU" sz="2000" b="1"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Иначе нельзя исключать, что фактически будет поставлен препарат, российское/евразийское происхождение которого должным образом не подтверждено</a:t>
            </a:r>
          </a:p>
          <a:p>
            <a:pPr algn="just"/>
            <a:endParaRPr lang="ru-RU" sz="2000" b="1" dirty="0">
              <a:latin typeface="Times New Roman" panose="02020603050405020304" pitchFamily="18" charset="0"/>
              <a:cs typeface="Times New Roman" panose="02020603050405020304" pitchFamily="18" charset="0"/>
            </a:endParaRPr>
          </a:p>
          <a:p>
            <a:pPr algn="ctr">
              <a:spcBef>
                <a:spcPts val="200"/>
              </a:spcBef>
              <a:spcAft>
                <a:spcPts val="1500"/>
              </a:spcAft>
            </a:pPr>
            <a:r>
              <a:rPr lang="ru-RU" sz="2000" b="1" dirty="0">
                <a:latin typeface="Times New Roman" panose="02020603050405020304" pitchFamily="18" charset="0"/>
                <a:cs typeface="Times New Roman" panose="02020603050405020304" pitchFamily="18" charset="0"/>
              </a:rPr>
              <a:t>Пример</a:t>
            </a:r>
          </a:p>
          <a:p>
            <a:pPr algn="just">
              <a:spcBef>
                <a:spcPts val="200"/>
              </a:spcBef>
              <a:spcAft>
                <a:spcPts val="1500"/>
              </a:spcAft>
            </a:pPr>
            <a:r>
              <a:rPr lang="ru-RU" sz="2000" dirty="0">
                <a:latin typeface="Times New Roman" panose="02020603050405020304" pitchFamily="18" charset="0"/>
                <a:cs typeface="Times New Roman" panose="02020603050405020304" pitchFamily="18" charset="0"/>
              </a:rPr>
              <a:t>В отношении лекарственного препарата «</a:t>
            </a:r>
            <a:r>
              <a:rPr lang="ru-RU" sz="2000" dirty="0" err="1">
                <a:latin typeface="Times New Roman" panose="02020603050405020304" pitchFamily="18" charset="0"/>
                <a:cs typeface="Times New Roman" panose="02020603050405020304" pitchFamily="18" charset="0"/>
              </a:rPr>
              <a:t>Соталол</a:t>
            </a:r>
            <a:r>
              <a:rPr lang="ru-RU" sz="2000" dirty="0">
                <a:latin typeface="Times New Roman" panose="02020603050405020304" pitchFamily="18" charset="0"/>
                <a:cs typeface="Times New Roman" panose="02020603050405020304" pitchFamily="18" charset="0"/>
              </a:rPr>
              <a:t>» под торговым наименованием «</a:t>
            </a:r>
            <a:r>
              <a:rPr lang="ru-RU" sz="2000" dirty="0" err="1">
                <a:latin typeface="Times New Roman" panose="02020603050405020304" pitchFamily="18" charset="0"/>
                <a:cs typeface="Times New Roman" panose="02020603050405020304" pitchFamily="18" charset="0"/>
              </a:rPr>
              <a:t>Соталол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Авексима</a:t>
            </a:r>
            <a:r>
              <a:rPr lang="ru-RU" sz="2000" dirty="0">
                <a:latin typeface="Times New Roman" panose="02020603050405020304" pitchFamily="18" charset="0"/>
                <a:cs typeface="Times New Roman" panose="02020603050405020304" pitchFamily="18" charset="0"/>
              </a:rPr>
              <a:t>» участник закупки представил два РУ: N ЛП-005025 и N ЛП-N(001785)-(РГ-RU) (производитель ОАО «</a:t>
            </a:r>
            <a:r>
              <a:rPr lang="ru-RU" sz="2000" dirty="0" err="1">
                <a:latin typeface="Times New Roman" panose="02020603050405020304" pitchFamily="18" charset="0"/>
                <a:cs typeface="Times New Roman" panose="02020603050405020304" pitchFamily="18" charset="0"/>
              </a:rPr>
              <a:t>Ирбитский</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химфармзав</a:t>
            </a:r>
            <a:r>
              <a:rPr lang="ru-RU" sz="2000" dirty="0">
                <a:latin typeface="Times New Roman" panose="02020603050405020304" pitchFamily="18" charset="0"/>
                <a:cs typeface="Times New Roman" panose="02020603050405020304" pitchFamily="18" charset="0"/>
              </a:rPr>
              <a:t>»). Вместе с тем сертификат по форме СТ-1 был представлен только на лекарственный препарат «</a:t>
            </a:r>
            <a:r>
              <a:rPr lang="ru-RU" sz="2000" dirty="0" err="1">
                <a:latin typeface="Times New Roman" panose="02020603050405020304" pitchFamily="18" charset="0"/>
                <a:cs typeface="Times New Roman" panose="02020603050405020304" pitchFamily="18" charset="0"/>
              </a:rPr>
              <a:t>Соталол</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Авексима</a:t>
            </a:r>
            <a:r>
              <a:rPr lang="ru-RU" sz="2000" dirty="0">
                <a:latin typeface="Times New Roman" panose="02020603050405020304" pitchFamily="18" charset="0"/>
                <a:cs typeface="Times New Roman" panose="02020603050405020304" pitchFamily="18" charset="0"/>
              </a:rPr>
              <a:t>», соответствующий РУ N ЛП-N(001785)-(РГ-RU). В связи с отсутствием в составе заявки сертификата СТ-1, соответствующего РУ N ЛП-005025, заявка была приравнена к предложениям о поставке иностранных лекарственных препаратов.</a:t>
            </a:r>
          </a:p>
          <a:p>
            <a:pPr algn="just">
              <a:spcBef>
                <a:spcPts val="200"/>
              </a:spcBef>
              <a:spcAft>
                <a:spcPts val="1500"/>
              </a:spcAft>
            </a:pPr>
            <a:r>
              <a:rPr lang="ru-RU" dirty="0">
                <a:latin typeface="Times New Roman" panose="02020603050405020304" pitchFamily="18" charset="0"/>
                <a:cs typeface="Times New Roman" panose="02020603050405020304" pitchFamily="18" charset="0"/>
              </a:rPr>
              <a:t>Решение Пермского УФАС от 22.09.2023 г.</a:t>
            </a:r>
          </a:p>
          <a:p>
            <a:pPr algn="just">
              <a:spcBef>
                <a:spcPts val="200"/>
              </a:spcBef>
              <a:spcAft>
                <a:spcPts val="1500"/>
              </a:spcAft>
            </a:pP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427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F4D617E5-1FFC-45D1-9401-88F2D2261706}"/>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1E97FF7-A379-4E37-84E1-9155FC810485}"/>
              </a:ext>
            </a:extLst>
          </p:cNvPr>
          <p:cNvSpPr/>
          <p:nvPr/>
        </p:nvSpPr>
        <p:spPr>
          <a:xfrm>
            <a:off x="73416" y="579254"/>
            <a:ext cx="12045167" cy="5447645"/>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Ограничение срабатывает, только если российские/евразийские лекарственные препараты изготовлены различными производителями.</a:t>
            </a:r>
          </a:p>
          <a:p>
            <a:pPr algn="just"/>
            <a:endParaRPr lang="ru-RU" sz="2000" b="1"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Если хотя бы по одной из закупаемых позиций участники закупки, выполнившие все требования п. 2 ПП РФ № 1289 в части подтверждения страны происхождения товара, предлагают к поставке препараты одного и того же производителя, условия для применения п. 1 ПП РФ № 1289 не наступают.</a:t>
            </a:r>
          </a:p>
          <a:p>
            <a:pPr algn="just"/>
            <a:endParaRPr lang="ru-RU" sz="2000" dirty="0">
              <a:latin typeface="Times New Roman" panose="02020603050405020304" pitchFamily="18" charset="0"/>
              <a:cs typeface="Times New Roman" panose="02020603050405020304" pitchFamily="18" charset="0"/>
            </a:endParaRPr>
          </a:p>
          <a:p>
            <a:pPr algn="ctr">
              <a:spcBef>
                <a:spcPts val="200"/>
              </a:spcBef>
              <a:spcAft>
                <a:spcPts val="1500"/>
              </a:spcAft>
            </a:pPr>
            <a:r>
              <a:rPr lang="ru-RU" sz="2000" b="1" dirty="0">
                <a:latin typeface="Times New Roman" panose="02020603050405020304" pitchFamily="18" charset="0"/>
                <a:cs typeface="Times New Roman" panose="02020603050405020304" pitchFamily="18" charset="0"/>
              </a:rPr>
              <a:t>Пример</a:t>
            </a:r>
          </a:p>
          <a:p>
            <a:pPr>
              <a:spcBef>
                <a:spcPts val="200"/>
              </a:spcBef>
              <a:spcAft>
                <a:spcPts val="1500"/>
              </a:spcAft>
            </a:pPr>
            <a:r>
              <a:rPr lang="ru-RU" sz="2000" dirty="0">
                <a:latin typeface="Times New Roman" panose="02020603050405020304" pitchFamily="18" charset="0"/>
                <a:cs typeface="Times New Roman" panose="02020603050405020304" pitchFamily="18" charset="0"/>
              </a:rPr>
              <a:t>Предметом закупки являлся лекарственный препарат пропофол (эмульсия для инфузий). Двое из участников предложили к поставке различные лекарственные препараты российского происхождения:</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Пропофол-ЭГЕН, РУ № ЛП-005874;</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Пропофол-</a:t>
            </a:r>
            <a:r>
              <a:rPr lang="ru-RU" sz="2000" dirty="0" err="1">
                <a:latin typeface="Times New Roman" panose="02020603050405020304" pitchFamily="18" charset="0"/>
                <a:cs typeface="Times New Roman" panose="02020603050405020304" pitchFamily="18" charset="0"/>
              </a:rPr>
              <a:t>Бинергия</a:t>
            </a:r>
            <a:r>
              <a:rPr lang="ru-RU" sz="2000" dirty="0">
                <a:latin typeface="Times New Roman" panose="02020603050405020304" pitchFamily="18" charset="0"/>
                <a:cs typeface="Times New Roman" panose="02020603050405020304" pitchFamily="18" charset="0"/>
              </a:rPr>
              <a:t>, РУ № ЛП-004564.</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Несмотря на это, суды не нашли оснований для применения ограничений, предусмотренных п. 1 ПП РФ N 1289, поскольку производителем обоих лекарственных препаратов является одно и то же лицо – ФКП «Армавирская биологическая фабрика».</a:t>
            </a:r>
          </a:p>
          <a:p>
            <a:pPr>
              <a:spcBef>
                <a:spcPts val="200"/>
              </a:spcBef>
              <a:spcAft>
                <a:spcPts val="1500"/>
              </a:spcAft>
            </a:pPr>
            <a:r>
              <a:rPr lang="ru-RU" sz="2000" dirty="0">
                <a:latin typeface="Times New Roman" panose="02020603050405020304" pitchFamily="18" charset="0"/>
                <a:cs typeface="Times New Roman" panose="02020603050405020304" pitchFamily="18" charset="0"/>
              </a:rPr>
              <a:t>Решение Тюменского УФАС от 11.12.2023 по делу N 072/06/44/238/2023.</a:t>
            </a:r>
          </a:p>
        </p:txBody>
      </p:sp>
    </p:spTree>
    <p:extLst>
      <p:ext uri="{BB962C8B-B14F-4D97-AF65-F5344CB8AC3E}">
        <p14:creationId xmlns:p14="http://schemas.microsoft.com/office/powerpoint/2010/main" val="925538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24FC3CD-304E-40E4-A012-CBACC89BB35B}"/>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1E97FF7-A379-4E37-84E1-9155FC810485}"/>
              </a:ext>
            </a:extLst>
          </p:cNvPr>
          <p:cNvSpPr/>
          <p:nvPr/>
        </p:nvSpPr>
        <p:spPr>
          <a:xfrm>
            <a:off x="73416" y="579254"/>
            <a:ext cx="12045167" cy="4708981"/>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Ситуация: представлен годовой сертификат, срок действия которого истекает в течение проведения закупки.</a:t>
            </a:r>
          </a:p>
          <a:p>
            <a:pPr algn="just"/>
            <a:endParaRPr lang="ru-RU" sz="2000" b="1" dirty="0">
              <a:latin typeface="Times New Roman" panose="02020603050405020304" pitchFamily="18" charset="0"/>
              <a:cs typeface="Times New Roman" panose="02020603050405020304" pitchFamily="18" charset="0"/>
            </a:endParaRPr>
          </a:p>
          <a:p>
            <a:pPr algn="just"/>
            <a:r>
              <a:rPr lang="ru-RU" sz="2000" b="1" dirty="0">
                <a:latin typeface="Times New Roman" panose="02020603050405020304" pitchFamily="18" charset="0"/>
                <a:cs typeface="Times New Roman" panose="02020603050405020304" pitchFamily="18" charset="0"/>
              </a:rPr>
              <a:t>Пример</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В приложенном к заявке сертификате СТ-1 комиссия уполномоченного органа не выявила информации о его предоставлении для конкретной закупки N 0167200003423003740. Вместе с тем срок действия указанного сертификата на момент рассмотрения заявок (21 июня 2023 г.) истек.</a:t>
            </a:r>
          </a:p>
          <a:p>
            <a:pPr algn="just"/>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Правовая оценка УФАС:</a:t>
            </a:r>
            <a:r>
              <a:rPr lang="ru-RU" sz="2000" dirty="0">
                <a:latin typeface="Times New Roman" panose="02020603050405020304" pitchFamily="18" charset="0"/>
                <a:cs typeface="Times New Roman" panose="02020603050405020304" pitchFamily="18" charset="0"/>
              </a:rPr>
              <a:t> в связи с отсутствием в сертификате информации о том, что он предназначен для конкретной закупки, ссылка участника закупки на примечание к п. 3.8 Положения № 93 не может быть принята во внимание. При этом сертификат СТ-1 с истекшим сроком действия не подтверждает страну происхождения товара.</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Тюменского УФАС от 30.06.2023 по делу N 072/06/44/109/2023. Аналогичны решения Омского УФАС от 18.10.2021 N 055/06/14-1004/2021</a:t>
            </a:r>
          </a:p>
        </p:txBody>
      </p:sp>
    </p:spTree>
    <p:extLst>
      <p:ext uri="{BB962C8B-B14F-4D97-AF65-F5344CB8AC3E}">
        <p14:creationId xmlns:p14="http://schemas.microsoft.com/office/powerpoint/2010/main" val="24374691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9BEF3A8-14C6-458A-B71F-BE7C294F02A0}"/>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1E97FF7-A379-4E37-84E1-9155FC810485}"/>
              </a:ext>
            </a:extLst>
          </p:cNvPr>
          <p:cNvSpPr/>
          <p:nvPr/>
        </p:nvSpPr>
        <p:spPr>
          <a:xfrm>
            <a:off x="73416" y="579254"/>
            <a:ext cx="12045167" cy="4647426"/>
          </a:xfrm>
          <a:prstGeom prst="rect">
            <a:avLst/>
          </a:prstGeom>
        </p:spPr>
        <p:txBody>
          <a:bodyPr wrap="square">
            <a:spAutoFit/>
          </a:bodyPr>
          <a:lstStyle/>
          <a:p>
            <a:pPr algn="just"/>
            <a:r>
              <a:rPr lang="ru-RU" sz="2000" b="1" dirty="0">
                <a:latin typeface="Times New Roman" panose="02020603050405020304" pitchFamily="18" charset="0"/>
                <a:cs typeface="Times New Roman" panose="02020603050405020304" pitchFamily="18" charset="0"/>
              </a:rPr>
              <a:t>Разовый сертификат должен быть представлен именно на проводимую закупку.</a:t>
            </a:r>
          </a:p>
          <a:p>
            <a:pPr algn="just"/>
            <a:endParaRPr lang="ru-RU" sz="2000" b="1"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В противном случае требования ПП РФ N1289 нельзя считать исполненными. Несмотря на очевидность данной ошибки, участники закупок время от времени ее допускают.</a:t>
            </a:r>
          </a:p>
          <a:p>
            <a:pPr algn="just"/>
            <a:endParaRPr lang="ru-RU" sz="2000" b="1" dirty="0">
              <a:latin typeface="Times New Roman" panose="02020603050405020304" pitchFamily="18" charset="0"/>
              <a:cs typeface="Times New Roman" panose="02020603050405020304" pitchFamily="18" charset="0"/>
            </a:endParaRPr>
          </a:p>
          <a:p>
            <a:pPr algn="just"/>
            <a:endParaRPr lang="ru-RU" sz="2000" b="1" dirty="0">
              <a:latin typeface="Times New Roman" panose="02020603050405020304" pitchFamily="18" charset="0"/>
              <a:cs typeface="Times New Roman" panose="02020603050405020304" pitchFamily="18" charset="0"/>
            </a:endParaRPr>
          </a:p>
          <a:p>
            <a:pPr algn="ctr"/>
            <a:r>
              <a:rPr lang="ru-RU" sz="2000" b="1" dirty="0">
                <a:latin typeface="Times New Roman" panose="02020603050405020304" pitchFamily="18" charset="0"/>
                <a:cs typeface="Times New Roman" panose="02020603050405020304" pitchFamily="18" charset="0"/>
              </a:rPr>
              <a:t>Пример</a:t>
            </a:r>
          </a:p>
          <a:p>
            <a:pPr algn="just"/>
            <a:r>
              <a:rPr lang="ru-RU" dirty="0"/>
              <a:t/>
            </a:r>
            <a:br>
              <a:rPr lang="ru-RU" dirty="0"/>
            </a:br>
            <a:r>
              <a:rPr lang="ru-RU" sz="2000" dirty="0">
                <a:latin typeface="Times New Roman" panose="02020603050405020304" pitchFamily="18" charset="0"/>
                <a:cs typeface="Times New Roman" panose="02020603050405020304" pitchFamily="18" charset="0"/>
              </a:rPr>
              <a:t>Участником закупки был представлен сертификат СТ-1 по конкретной закупке, не имеющей отношения к проводимому электронному аукциону. Следовательно, заявка данного участника не соответствует требованиям п. 1 ПП РФ N 1289 и приравнивается к заявкам с предложениями о поставке лекарственных препаратов, происходящих из иностранных государств, т. к. приложенный СТ-1 не подтверждает страну происхождения товара.</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Решение Иркутского УФАС от 30.05.2023 по закупке N 0334200014123000046</a:t>
            </a:r>
          </a:p>
        </p:txBody>
      </p:sp>
    </p:spTree>
    <p:extLst>
      <p:ext uri="{BB962C8B-B14F-4D97-AF65-F5344CB8AC3E}">
        <p14:creationId xmlns:p14="http://schemas.microsoft.com/office/powerpoint/2010/main" val="1370389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1E97FF7-A379-4E37-84E1-9155FC810485}"/>
              </a:ext>
            </a:extLst>
          </p:cNvPr>
          <p:cNvSpPr/>
          <p:nvPr/>
        </p:nvSpPr>
        <p:spPr>
          <a:xfrm>
            <a:off x="73416" y="579254"/>
            <a:ext cx="12045167" cy="5416868"/>
          </a:xfrm>
          <a:prstGeom prst="rect">
            <a:avLst/>
          </a:prstGeom>
        </p:spPr>
        <p:txBody>
          <a:bodyPr wrap="square">
            <a:spAutoFit/>
          </a:bodyPr>
          <a:lstStyle/>
          <a:p>
            <a:pPr algn="just"/>
            <a:r>
              <a:rPr lang="ru-RU" sz="1600" b="1" dirty="0">
                <a:latin typeface="Times New Roman" panose="02020603050405020304" pitchFamily="18" charset="0"/>
                <a:cs typeface="Times New Roman" panose="02020603050405020304" pitchFamily="18" charset="0"/>
              </a:rPr>
              <a:t>Суть жалобы: </a:t>
            </a:r>
            <a:r>
              <a:rPr lang="ru-RU" sz="1600" dirty="0">
                <a:latin typeface="Times New Roman" panose="02020603050405020304" pitchFamily="18" charset="0"/>
                <a:cs typeface="Times New Roman" panose="02020603050405020304" pitchFamily="18" charset="0"/>
              </a:rPr>
              <a:t>Обжалуются действия аукционной комиссии, созданной Заказчиком, в связи с неправомерным признанием победителем участника аукциона с номером №6</a:t>
            </a:r>
            <a:r>
              <a:rPr lang="ru-RU" sz="1600" b="1"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по результатам рассмотрения заявок на участие в электронном аукционе.</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Изучив заявку Заявителя (ООО "НОРД-ФАРМ"), Комиссия Архангельского УФАС России установила, что ООО "НОРД-ФАРМ" предложило к поставке лекарственный препарат «Гепарин натрия» производства ФГУП «Московский эндокринный завод», Россия (регистрационное удостоверение № Р N002077/01 от 21.11.2008).</a:t>
            </a:r>
          </a:p>
          <a:p>
            <a:pPr algn="just"/>
            <a:r>
              <a:rPr lang="ru-RU" sz="1600" dirty="0">
                <a:latin typeface="Times New Roman" panose="02020603050405020304" pitchFamily="18" charset="0"/>
                <a:cs typeface="Times New Roman" panose="02020603050405020304" pitchFamily="18" charset="0"/>
              </a:rPr>
              <a:t>Согласно сертификату СТ-1 № 3021005275 от 26.04.2023, представленному в составе заявки Заявителя, в графе № 9 "Критерии происхождения" по лекарственному препарату «Гепарин натрия» (пункт 9) указан критерий "Д3004</a:t>
            </a:r>
            <a:r>
              <a:rPr lang="ru-RU" sz="1600" dirty="0" smtClean="0">
                <a:latin typeface="Times New Roman" panose="02020603050405020304" pitchFamily="18" charset="0"/>
                <a:cs typeface="Times New Roman" panose="02020603050405020304" pitchFamily="18" charset="0"/>
              </a:rPr>
              <a:t>".</a:t>
            </a:r>
          </a:p>
          <a:p>
            <a:pPr algn="just"/>
            <a:r>
              <a:rPr lang="ru-RU" sz="1600" dirty="0">
                <a:latin typeface="Times New Roman" panose="02020603050405020304" pitchFamily="18" charset="0"/>
                <a:cs typeface="Times New Roman" panose="02020603050405020304" pitchFamily="18" charset="0"/>
              </a:rPr>
              <a:t>Следовательно, предложенный лекарственный препарат «Гепарин натрия» - товар, подвергнутый достаточной обработке/переработке на территории Российской Федерации.</a:t>
            </a:r>
          </a:p>
          <a:p>
            <a:pPr algn="just"/>
            <a:r>
              <a:rPr lang="ru-RU" sz="1600" dirty="0">
                <a:latin typeface="Times New Roman" panose="02020603050405020304" pitchFamily="18" charset="0"/>
                <a:cs typeface="Times New Roman" panose="02020603050405020304" pitchFamily="18" charset="0"/>
              </a:rPr>
              <a:t>На основании выше изложенного следует, что лекарственный препарат «Гепарин натрия», предложенный Заявителем, которому присвоено обозначение "Д" может производиться из различных субстанций, в том числе, иностранных государств</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При этом, факт выдачи СП не свидетельствует о полном цикле производства лекарственного препарата на территории ЕАЭС.</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Кроме того, Комиссией Архангельского УФАС России установлено, что в отношении лекарственного препарата с торговым наименованием «Гепарин натрия» (регистрационное удостоверение № Р N002077/01 от 21.11.2008) не подтверждается факт производства фармацевтической субстанции на территориях государств - членов Евразийского экономического союза</a:t>
            </a:r>
          </a:p>
          <a:p>
            <a:r>
              <a:rPr lang="ru-RU" b="1" dirty="0" smtClean="0">
                <a:latin typeface="Times New Roman" panose="02020603050405020304" pitchFamily="18" charset="0"/>
                <a:cs typeface="Times New Roman" panose="02020603050405020304" pitchFamily="18" charset="0"/>
              </a:rPr>
              <a:t>РЕШИЛА</a:t>
            </a:r>
            <a:r>
              <a:rPr lang="ru-RU" b="1"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Признать жалобу ООО "НОРД-ФАРМ" необоснованной.</a:t>
            </a:r>
          </a:p>
          <a:p>
            <a:r>
              <a:rPr lang="ru-RU"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Архангельское УФАС России</a:t>
            </a:r>
            <a:r>
              <a:rPr lang="ru-RU" dirty="0">
                <a:latin typeface="Times New Roman" panose="02020603050405020304" pitchFamily="18" charset="0"/>
                <a:cs typeface="Times New Roman" panose="02020603050405020304" pitchFamily="18" charset="0"/>
              </a:rPr>
              <a:t> Дело № 31фз-24 029/06/49-200/202421 марта 2024 года</a:t>
            </a:r>
          </a:p>
          <a:p>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7366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Заголовок 1"/>
          <p:cNvSpPr txBox="1">
            <a:spLocks/>
          </p:cNvSpPr>
          <p:nvPr/>
        </p:nvSpPr>
        <p:spPr>
          <a:xfrm>
            <a:off x="838200" y="2564904"/>
            <a:ext cx="10515600" cy="1123612"/>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lnSpc>
                <a:spcPct val="100000"/>
              </a:lnSpc>
            </a:pPr>
            <a:r>
              <a:rPr lang="ru-RU" sz="3200" b="1" dirty="0">
                <a:latin typeface="Times New Roman" panose="02020603050405020304" pitchFamily="18" charset="0"/>
                <a:cs typeface="Times New Roman" panose="02020603050405020304" pitchFamily="18" charset="0"/>
              </a:rPr>
              <a:t>Постановление Правительства РФ от 16 ноября 2015 г. N 1236</a:t>
            </a:r>
            <a:br>
              <a:rPr lang="ru-RU" sz="3200" b="1" dirty="0">
                <a:latin typeface="Times New Roman" panose="02020603050405020304" pitchFamily="18" charset="0"/>
                <a:cs typeface="Times New Roman" panose="02020603050405020304" pitchFamily="18" charset="0"/>
              </a:rPr>
            </a:br>
            <a:r>
              <a:rPr lang="ru-RU" sz="3200" b="1" dirty="0">
                <a:latin typeface="Times New Roman" panose="02020603050405020304" pitchFamily="18" charset="0"/>
                <a:cs typeface="Times New Roman" panose="02020603050405020304" pitchFamily="18" charset="0"/>
              </a:rPr>
              <a:t>"Об установлении запрета на допуск программного обеспечения, происходящего из иностранных государств, для целей осуществления закупок для обеспечения государственных и муниципальных нужд"</a:t>
            </a:r>
            <a:endParaRPr lang="ru-RU" sz="3200" dirty="0">
              <a:latin typeface="Times New Roman" panose="02020603050405020304" pitchFamily="18" charset="0"/>
              <a:cs typeface="Times New Roman" panose="02020603050405020304" pitchFamily="18" charset="0"/>
            </a:endParaRPr>
          </a:p>
          <a:p>
            <a:r>
              <a:rPr lang="ru-RU" b="1" dirty="0"/>
              <a:t> </a:t>
            </a:r>
            <a:endParaRPr lang="ru-RU" dirty="0"/>
          </a:p>
        </p:txBody>
      </p:sp>
    </p:spTree>
    <p:extLst>
      <p:ext uri="{BB962C8B-B14F-4D97-AF65-F5344CB8AC3E}">
        <p14:creationId xmlns:p14="http://schemas.microsoft.com/office/powerpoint/2010/main" val="2705716463"/>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99356" y="330622"/>
            <a:ext cx="11593288" cy="2554545"/>
          </a:xfrm>
          <a:prstGeom prst="rect">
            <a:avLst/>
          </a:prstGeom>
          <a:solidFill>
            <a:sysClr val="window" lastClr="FFFFFF">
              <a:lumMod val="95000"/>
            </a:sysClr>
          </a:solidFill>
          <a:ln w="19050">
            <a:solidFill>
              <a:sysClr val="window" lastClr="FFFFFF">
                <a:lumMod val="85000"/>
              </a:sysClr>
            </a:solidFill>
          </a:ln>
        </p:spPr>
        <p:txBody>
          <a:bodyPr wrap="square">
            <a:spAutoFit/>
          </a:bodyPr>
          <a:lstStyle/>
          <a:p>
            <a:pPr lvl="0" algn="ctr">
              <a:defRPr/>
            </a:pPr>
            <a:r>
              <a:rPr lang="ru-RU" sz="2000" b="1" dirty="0">
                <a:latin typeface="Times New Roman" panose="02020603050405020304" pitchFamily="18" charset="0"/>
                <a:cs typeface="Times New Roman" panose="02020603050405020304" pitchFamily="18" charset="0"/>
              </a:rPr>
              <a:t>Установить запрет на допуск программ для электронных вычислительных машин и баз данных, реализуемых независимо от вида договора на материальном носителе и (или) в электронном виде по каналам связи, происходящих из иностранных государств (за исключением программного обеспечения, включенного в единый реестр программ для электронных вычислительных машин и баз данных из государств - членов Евразийского экономического союза, за исключением Российской Федерации (далее - реестр евразийского программного обеспечения), а также исключительных прав на такое программное обеспечение и прав использования такого программного обеспечения.</a:t>
            </a:r>
            <a:endPar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cxnSp>
        <p:nvCxnSpPr>
          <p:cNvPr id="3" name="Прямая со стрелкой 2">
            <a:extLst>
              <a:ext uri="{FF2B5EF4-FFF2-40B4-BE49-F238E27FC236}">
                <a16:creationId xmlns:a16="http://schemas.microsoft.com/office/drawing/2014/main" id="{82BEBFD1-8536-40FA-BD3E-11160EDAA66E}"/>
              </a:ext>
            </a:extLst>
          </p:cNvPr>
          <p:cNvCxnSpPr>
            <a:cxnSpLocks/>
          </p:cNvCxnSpPr>
          <p:nvPr/>
        </p:nvCxnSpPr>
        <p:spPr>
          <a:xfrm flipH="1">
            <a:off x="1991544" y="620688"/>
            <a:ext cx="8496944" cy="3352146"/>
          </a:xfrm>
          <a:prstGeom prst="straightConnector1">
            <a:avLst/>
          </a:prstGeom>
          <a:ln w="63500">
            <a:solidFill>
              <a:schemeClr val="accent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Прямая со стрелкой 7">
            <a:extLst>
              <a:ext uri="{FF2B5EF4-FFF2-40B4-BE49-F238E27FC236}">
                <a16:creationId xmlns:a16="http://schemas.microsoft.com/office/drawing/2014/main" id="{6CA1915B-72F1-4BDA-8D40-453CAC5DE270}"/>
              </a:ext>
            </a:extLst>
          </p:cNvPr>
          <p:cNvCxnSpPr>
            <a:cxnSpLocks/>
          </p:cNvCxnSpPr>
          <p:nvPr/>
        </p:nvCxnSpPr>
        <p:spPr>
          <a:xfrm>
            <a:off x="6888088" y="908720"/>
            <a:ext cx="2520280" cy="3064114"/>
          </a:xfrm>
          <a:prstGeom prst="straightConnector1">
            <a:avLst/>
          </a:prstGeom>
          <a:ln w="63500">
            <a:solidFill>
              <a:schemeClr val="accent1"/>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Прямоугольник 10">
            <a:extLst>
              <a:ext uri="{FF2B5EF4-FFF2-40B4-BE49-F238E27FC236}">
                <a16:creationId xmlns:a16="http://schemas.microsoft.com/office/drawing/2014/main" id="{16BCB094-9B03-4323-8D34-30B420B74CD2}"/>
              </a:ext>
            </a:extLst>
          </p:cNvPr>
          <p:cNvSpPr/>
          <p:nvPr/>
        </p:nvSpPr>
        <p:spPr>
          <a:xfrm>
            <a:off x="479376" y="4014755"/>
            <a:ext cx="3960440" cy="2554545"/>
          </a:xfrm>
          <a:prstGeom prst="rect">
            <a:avLst/>
          </a:prstGeom>
          <a:solidFill>
            <a:schemeClr val="bg1">
              <a:lumMod val="9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latin typeface="Times New Roman" panose="02020603050405020304" pitchFamily="18" charset="0"/>
                <a:cs typeface="Times New Roman" panose="02020603050405020304" pitchFamily="18" charset="0"/>
              </a:rPr>
              <a:t>Закупка правовых систем, сопровождение и обновление Гарант, Консультант и прочих.</a:t>
            </a:r>
          </a:p>
          <a:p>
            <a:pPr algn="ctr"/>
            <a:endParaRPr lang="ru-RU" dirty="0"/>
          </a:p>
        </p:txBody>
      </p:sp>
      <p:sp>
        <p:nvSpPr>
          <p:cNvPr id="13" name="Прямоугольник 12">
            <a:extLst>
              <a:ext uri="{FF2B5EF4-FFF2-40B4-BE49-F238E27FC236}">
                <a16:creationId xmlns:a16="http://schemas.microsoft.com/office/drawing/2014/main" id="{A6EC148B-710E-4705-8C07-1E8D367AE0DA}"/>
              </a:ext>
            </a:extLst>
          </p:cNvPr>
          <p:cNvSpPr/>
          <p:nvPr/>
        </p:nvSpPr>
        <p:spPr>
          <a:xfrm>
            <a:off x="7176120" y="4014755"/>
            <a:ext cx="3960440" cy="2554545"/>
          </a:xfrm>
          <a:prstGeom prst="rect">
            <a:avLst/>
          </a:prstGeom>
          <a:solidFill>
            <a:schemeClr val="bg1">
              <a:lumMod val="95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solidFill>
                  <a:schemeClr val="tx1"/>
                </a:solidFill>
                <a:latin typeface="Times New Roman" panose="02020603050405020304" pitchFamily="18" charset="0"/>
                <a:cs typeface="Times New Roman" panose="02020603050405020304" pitchFamily="18" charset="0"/>
              </a:rPr>
              <a:t>Закупка ПК </a:t>
            </a:r>
          </a:p>
          <a:p>
            <a:pPr algn="ctr"/>
            <a:r>
              <a:rPr lang="ru-RU" sz="2000" dirty="0">
                <a:solidFill>
                  <a:schemeClr val="tx1"/>
                </a:solidFill>
                <a:latin typeface="Times New Roman" panose="02020603050405020304" pitchFamily="18" charset="0"/>
                <a:cs typeface="Times New Roman" panose="02020603050405020304" pitchFamily="18" charset="0"/>
              </a:rPr>
              <a:t>с предустановленным ПО</a:t>
            </a:r>
          </a:p>
          <a:p>
            <a:pPr algn="ctr"/>
            <a:endParaRPr lang="ru-RU" dirty="0"/>
          </a:p>
        </p:txBody>
      </p:sp>
    </p:spTree>
    <p:extLst>
      <p:ext uri="{BB962C8B-B14F-4D97-AF65-F5344CB8AC3E}">
        <p14:creationId xmlns:p14="http://schemas.microsoft.com/office/powerpoint/2010/main" val="3931180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EDF247-17D5-4C4F-8EEB-E78BABA3539F}"/>
              </a:ext>
            </a:extLst>
          </p:cNvPr>
          <p:cNvSpPr txBox="1"/>
          <p:nvPr/>
        </p:nvSpPr>
        <p:spPr>
          <a:xfrm>
            <a:off x="407368" y="73069"/>
            <a:ext cx="11377264" cy="523220"/>
          </a:xfrm>
          <a:prstGeom prst="rect">
            <a:avLst/>
          </a:prstGeom>
          <a:solidFill>
            <a:srgbClr val="96D642"/>
          </a:solidFill>
          <a:ln>
            <a:solidFill>
              <a:srgbClr val="92D050"/>
            </a:solidFill>
          </a:ln>
        </p:spPr>
        <p:txBody>
          <a:bodyPr wrap="square" rtlCol="0">
            <a:spAutoFit/>
          </a:bodyPr>
          <a:lstStyle/>
          <a:p>
            <a:pPr algn="ctr"/>
            <a:r>
              <a:rPr lang="ru-RU" sz="2800" b="1" dirty="0">
                <a:solidFill>
                  <a:schemeClr val="tx1">
                    <a:lumMod val="75000"/>
                    <a:lumOff val="25000"/>
                  </a:schemeClr>
                </a:solidFill>
                <a:latin typeface="Times New Roman" panose="02020603050405020304" pitchFamily="18" charset="0"/>
                <a:cs typeface="Times New Roman" panose="02020603050405020304" pitchFamily="18" charset="0"/>
              </a:rPr>
              <a:t>ПОЛОЖЕНИЯ ПРИКАЗА НЕ ПРИМЕНЯЮТСЯ</a:t>
            </a:r>
            <a:endParaRPr lang="ru-RU" sz="28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aphicFrame>
        <p:nvGraphicFramePr>
          <p:cNvPr id="4" name="Таблица 4">
            <a:extLst>
              <a:ext uri="{FF2B5EF4-FFF2-40B4-BE49-F238E27FC236}">
                <a16:creationId xmlns:a16="http://schemas.microsoft.com/office/drawing/2014/main" id="{3015D2C8-15D0-4FDA-A38C-1B7EFBE1E9FE}"/>
              </a:ext>
            </a:extLst>
          </p:cNvPr>
          <p:cNvGraphicFramePr>
            <a:graphicFrameLocks noGrp="1"/>
          </p:cNvGraphicFramePr>
          <p:nvPr>
            <p:extLst>
              <p:ext uri="{D42A27DB-BD31-4B8C-83A1-F6EECF244321}">
                <p14:modId xmlns:p14="http://schemas.microsoft.com/office/powerpoint/2010/main" val="2157811220"/>
              </p:ext>
            </p:extLst>
          </p:nvPr>
        </p:nvGraphicFramePr>
        <p:xfrm>
          <a:off x="695400" y="719666"/>
          <a:ext cx="10945216" cy="4869574"/>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3264394731"/>
                    </a:ext>
                  </a:extLst>
                </a:gridCol>
                <a:gridCol w="2736304">
                  <a:extLst>
                    <a:ext uri="{9D8B030D-6E8A-4147-A177-3AD203B41FA5}">
                      <a16:colId xmlns:a16="http://schemas.microsoft.com/office/drawing/2014/main" val="1373363746"/>
                    </a:ext>
                  </a:extLst>
                </a:gridCol>
                <a:gridCol w="2736304">
                  <a:extLst>
                    <a:ext uri="{9D8B030D-6E8A-4147-A177-3AD203B41FA5}">
                      <a16:colId xmlns:a16="http://schemas.microsoft.com/office/drawing/2014/main" val="2914837875"/>
                    </a:ext>
                  </a:extLst>
                </a:gridCol>
                <a:gridCol w="2736304">
                  <a:extLst>
                    <a:ext uri="{9D8B030D-6E8A-4147-A177-3AD203B41FA5}">
                      <a16:colId xmlns:a16="http://schemas.microsoft.com/office/drawing/2014/main" val="3992903268"/>
                    </a:ext>
                  </a:extLst>
                </a:gridCol>
              </a:tblGrid>
              <a:tr h="4869574">
                <a:tc>
                  <a:txBody>
                    <a:bodyPr/>
                    <a:lstStyle/>
                    <a:p>
                      <a:pPr algn="ctr">
                        <a:lnSpc>
                          <a:spcPct val="150000"/>
                        </a:lnSpc>
                        <a:spcAft>
                          <a:spcPts val="0"/>
                        </a:spcAft>
                      </a:pPr>
                      <a:r>
                        <a:rPr lang="ru-RU" sz="20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КОНКУРЕНТНАЯ ПРОЦЕДУРА ПРИЗНАНА НЕ СОСТОЯВШЕЙСЯ</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50000"/>
                        </a:lnSpc>
                        <a:spcAft>
                          <a:spcPts val="0"/>
                        </a:spcAft>
                      </a:pPr>
                      <a:r>
                        <a:rPr lang="ru-RU" sz="20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ВСЕ ЗАЯВКИ СОДЕРЖАТ ПРЕДЛОЖЕНИЯ ТОВАРОВ ИЗ ЕАЭС</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50000"/>
                        </a:lnSpc>
                        <a:spcAft>
                          <a:spcPts val="0"/>
                        </a:spcAft>
                      </a:pPr>
                      <a:r>
                        <a:rPr lang="ru-RU" sz="20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ВСЕ ЗАЯВКИ СОДЕРЖАТ ПРЕДЛОЖЕНИЯ ТОВАРОВ НЕ ИЗ ЕАЭС</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lnSpc>
                          <a:spcPct val="150000"/>
                        </a:lnSpc>
                        <a:spcAft>
                          <a:spcPts val="0"/>
                        </a:spcAft>
                      </a:pPr>
                      <a:r>
                        <a:rPr lang="ru-RU" sz="20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УСТАНОВЛЕНЫ </a:t>
                      </a:r>
                      <a:r>
                        <a:rPr lang="ru-RU" sz="2000" b="1"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ЗАПРЕТЫ</a:t>
                      </a:r>
                      <a:r>
                        <a:rPr lang="ru-RU" sz="2000" dirty="0">
                          <a:solidFill>
                            <a:schemeClr val="tx1">
                              <a:lumMod val="75000"/>
                              <a:lumOff val="25000"/>
                            </a:schemeClr>
                          </a:solidFill>
                          <a:effectLst/>
                          <a:latin typeface="Times New Roman" panose="02020603050405020304" pitchFamily="18" charset="0"/>
                          <a:ea typeface="Calibri" panose="020F0502020204030204" pitchFamily="34" charset="0"/>
                          <a:cs typeface="Times New Roman" panose="02020603050405020304" pitchFamily="18" charset="0"/>
                        </a:rPr>
                        <a:t> В СООТВЕТСТВИИ СО СТ. 14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11705953"/>
                  </a:ext>
                </a:extLst>
              </a:tr>
            </a:tbl>
          </a:graphicData>
        </a:graphic>
      </p:graphicFrame>
    </p:spTree>
    <p:extLst>
      <p:ext uri="{BB962C8B-B14F-4D97-AF65-F5344CB8AC3E}">
        <p14:creationId xmlns:p14="http://schemas.microsoft.com/office/powerpoint/2010/main" val="39322761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389B8CE-A726-4332-AE33-E33EB971BB55}"/>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2" name="Заголовок 1"/>
          <p:cNvSpPr>
            <a:spLocks noGrp="1"/>
          </p:cNvSpPr>
          <p:nvPr>
            <p:ph type="title" idx="4294967295"/>
          </p:nvPr>
        </p:nvSpPr>
        <p:spPr>
          <a:xfrm>
            <a:off x="4174749" y="188641"/>
            <a:ext cx="3215680" cy="864096"/>
          </a:xfrm>
          <a:prstGeom prst="rect">
            <a:avLst/>
          </a:prstGeom>
        </p:spPr>
        <p:txBody>
          <a:bodyPr anchor="ctr"/>
          <a:lstStyle/>
          <a:p>
            <a:r>
              <a:rPr lang="ru-RU" sz="3200" b="1" dirty="0">
                <a:latin typeface="Times New Roman" panose="02020603050405020304" pitchFamily="18" charset="0"/>
                <a:cs typeface="Times New Roman" panose="02020603050405020304" pitchFamily="18" charset="0"/>
              </a:rPr>
              <a:t>Что покупаем</a:t>
            </a:r>
          </a:p>
        </p:txBody>
      </p:sp>
      <p:pic>
        <p:nvPicPr>
          <p:cNvPr id="6" name="Рисунок 5">
            <a:extLst>
              <a:ext uri="{FF2B5EF4-FFF2-40B4-BE49-F238E27FC236}">
                <a16:creationId xmlns:a16="http://schemas.microsoft.com/office/drawing/2014/main" id="{4668B90F-9459-414C-B435-FF2F64ACE5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1982" y="-18256"/>
            <a:ext cx="4183765" cy="4239344"/>
          </a:xfrm>
          <a:prstGeom prst="rect">
            <a:avLst/>
          </a:prstGeom>
        </p:spPr>
      </p:pic>
      <p:sp>
        <p:nvSpPr>
          <p:cNvPr id="7" name="Прямоугольник 6">
            <a:extLst>
              <a:ext uri="{FF2B5EF4-FFF2-40B4-BE49-F238E27FC236}">
                <a16:creationId xmlns:a16="http://schemas.microsoft.com/office/drawing/2014/main" id="{3096D081-F288-4985-A4D2-7F3C37309D71}"/>
              </a:ext>
            </a:extLst>
          </p:cNvPr>
          <p:cNvSpPr/>
          <p:nvPr/>
        </p:nvSpPr>
        <p:spPr>
          <a:xfrm>
            <a:off x="3274999" y="1052737"/>
            <a:ext cx="8952656" cy="5444054"/>
          </a:xfrm>
          <a:prstGeom prst="rect">
            <a:avLst/>
          </a:prstGeom>
        </p:spPr>
        <p:txBody>
          <a:bodyPr wrap="square">
            <a:spAutoFit/>
          </a:bodyPr>
          <a:lstStyle/>
          <a:p>
            <a:pPr indent="450215">
              <a:lnSpc>
                <a:spcPct val="150000"/>
              </a:lnSpc>
            </a:pPr>
            <a:r>
              <a:rPr lang="ru-RU" dirty="0">
                <a:latin typeface="Times New Roman" panose="02020603050405020304" pitchFamily="18" charset="0"/>
                <a:ea typeface="Times New Roman" panose="02020603050405020304" pitchFamily="18" charset="0"/>
              </a:rPr>
              <a:t> а) поставка на материальном носителе и (или) в электронном виде, а также предоставление в аренду или в пользование ПО; </a:t>
            </a:r>
            <a:endParaRPr lang="ru-RU" sz="1400" dirty="0">
              <a:latin typeface="Times New Roman" panose="02020603050405020304" pitchFamily="18" charset="0"/>
              <a:ea typeface="Times New Roman" panose="02020603050405020304" pitchFamily="18" charset="0"/>
            </a:endParaRPr>
          </a:p>
          <a:p>
            <a:pPr indent="450215">
              <a:lnSpc>
                <a:spcPct val="150000"/>
              </a:lnSpc>
            </a:pPr>
            <a:r>
              <a:rPr lang="ru-RU" dirty="0">
                <a:latin typeface="Times New Roman" panose="02020603050405020304" pitchFamily="18" charset="0"/>
                <a:ea typeface="Times New Roman" panose="02020603050405020304" pitchFamily="18" charset="0"/>
              </a:rPr>
              <a:t>б) поставка, техническое обслуживание персональных – ЭВМ, устройств терминального доступа, серверного оборудования и иных средств вычислительной техники, на которых ПО подлежит установке в результате исполнения контракта; </a:t>
            </a:r>
            <a:endParaRPr lang="ru-RU" sz="1400" dirty="0">
              <a:latin typeface="Times New Roman" panose="02020603050405020304" pitchFamily="18" charset="0"/>
              <a:ea typeface="Times New Roman" panose="02020603050405020304" pitchFamily="18" charset="0"/>
            </a:endParaRPr>
          </a:p>
          <a:p>
            <a:pPr indent="450215">
              <a:lnSpc>
                <a:spcPct val="150000"/>
              </a:lnSpc>
            </a:pPr>
            <a:r>
              <a:rPr lang="ru-RU" dirty="0">
                <a:latin typeface="Times New Roman" panose="02020603050405020304" pitchFamily="18" charset="0"/>
                <a:ea typeface="Times New Roman" panose="02020603050405020304" pitchFamily="18" charset="0"/>
              </a:rPr>
              <a:t>в) выполнение работ, оказание услуг, связанных с разработкой, модификацией, модернизацией ПО, в том числе в составе существующих автоматизированных систем, если такие работы или услуги сопряжены с предоставлением заказчику прав на использование ПО или расширением ранее предоставленного объема прав;</a:t>
            </a:r>
            <a:endParaRPr lang="ru-RU" sz="1400" dirty="0">
              <a:latin typeface="Times New Roman" panose="02020603050405020304" pitchFamily="18" charset="0"/>
              <a:ea typeface="Times New Roman" panose="02020603050405020304" pitchFamily="18" charset="0"/>
            </a:endParaRPr>
          </a:p>
          <a:p>
            <a:pPr indent="450215">
              <a:lnSpc>
                <a:spcPct val="150000"/>
              </a:lnSpc>
            </a:pPr>
            <a:r>
              <a:rPr lang="ru-RU" dirty="0">
                <a:latin typeface="Times New Roman" panose="02020603050405020304" pitchFamily="18" charset="0"/>
                <a:ea typeface="Times New Roman" panose="02020603050405020304" pitchFamily="18" charset="0"/>
              </a:rPr>
              <a:t> г) оказание услуг, связанных с сопровождением, технической поддержкой, обновлением ПО, в том числе в составе существующих автоматизированных систем, если такие услуги сопряжены с предоставлением заказчику прав на использование программного обеспечения или расширением ранее предоставленного объема прав.</a:t>
            </a:r>
            <a:endParaRPr lang="ru-R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53081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332656"/>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title" idx="4294967295"/>
          </p:nvPr>
        </p:nvSpPr>
        <p:spPr>
          <a:xfrm>
            <a:off x="2423592" y="188641"/>
            <a:ext cx="9420708" cy="1296144"/>
          </a:xfrm>
          <a:prstGeom prst="rect">
            <a:avLst/>
          </a:prstGeom>
          <a:ln w="76200">
            <a:solidFill>
              <a:schemeClr val="accent1"/>
            </a:solidFill>
          </a:ln>
        </p:spPr>
        <p:txBody>
          <a:bodyPr anchor="ctr"/>
          <a:lstStyle/>
          <a:p>
            <a:pPr algn="just"/>
            <a:r>
              <a:rPr lang="ru-RU" sz="2800" b="1" dirty="0">
                <a:latin typeface="Times New Roman" panose="02020603050405020304" pitchFamily="18" charset="0"/>
                <a:cs typeface="Times New Roman" panose="02020603050405020304" pitchFamily="18" charset="0"/>
              </a:rPr>
              <a:t>Если Заказчик не устанавливает запрет на допуск иностранного ПО, он обязан вместе с информацией о закупке разместить обоснование неприменения запрета.</a:t>
            </a:r>
            <a:endParaRPr lang="ru-RU" sz="28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C90F1A3F-96B1-476C-9486-6AE5EA78BE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1158" y="0"/>
            <a:ext cx="2376264" cy="2808312"/>
          </a:xfrm>
          <a:prstGeom prst="rect">
            <a:avLst/>
          </a:prstGeom>
        </p:spPr>
      </p:pic>
      <p:sp>
        <p:nvSpPr>
          <p:cNvPr id="3" name="Прямоугольник 2">
            <a:extLst>
              <a:ext uri="{FF2B5EF4-FFF2-40B4-BE49-F238E27FC236}">
                <a16:creationId xmlns:a16="http://schemas.microsoft.com/office/drawing/2014/main" id="{989BA512-733E-4F74-ABD1-E8353326B034}"/>
              </a:ext>
            </a:extLst>
          </p:cNvPr>
          <p:cNvSpPr/>
          <p:nvPr/>
        </p:nvSpPr>
        <p:spPr>
          <a:xfrm>
            <a:off x="3431704" y="1808110"/>
            <a:ext cx="7152456" cy="4653646"/>
          </a:xfrm>
          <a:prstGeom prst="rect">
            <a:avLst/>
          </a:prstGeom>
          <a:solidFill>
            <a:schemeClr val="accent1">
              <a:lumMod val="20000"/>
              <a:lumOff val="80000"/>
            </a:schemeClr>
          </a:solidFill>
        </p:spPr>
        <p:txBody>
          <a:bodyPr wrap="square">
            <a:spAutoFit/>
          </a:bodyPr>
          <a:lstStyle/>
          <a:p>
            <a:pPr indent="450215" algn="just">
              <a:lnSpc>
                <a:spcPct val="150000"/>
              </a:lnSpc>
            </a:pPr>
            <a:r>
              <a:rPr lang="ru-RU" sz="2000" b="1" dirty="0">
                <a:solidFill>
                  <a:srgbClr val="000000"/>
                </a:solidFill>
                <a:latin typeface="Times New Roman" panose="02020603050405020304" pitchFamily="18" charset="0"/>
                <a:ea typeface="Times New Roman" panose="02020603050405020304" pitchFamily="18" charset="0"/>
              </a:rPr>
              <a:t>Обоснование подготавливается в следующих случаях:</a:t>
            </a:r>
            <a:endParaRPr lang="ru-RU" sz="2000" dirty="0">
              <a:latin typeface="Times New Roman" panose="02020603050405020304" pitchFamily="18" charset="0"/>
              <a:ea typeface="Times New Roman" panose="02020603050405020304" pitchFamily="18" charset="0"/>
            </a:endParaRPr>
          </a:p>
          <a:p>
            <a:pPr indent="450215" algn="just">
              <a:lnSpc>
                <a:spcPct val="150000"/>
              </a:lnSpc>
            </a:pPr>
            <a:r>
              <a:rPr lang="ru-RU" sz="2000" dirty="0">
                <a:latin typeface="Times New Roman" panose="02020603050405020304" pitchFamily="18" charset="0"/>
                <a:ea typeface="Times New Roman" panose="02020603050405020304" pitchFamily="18" charset="0"/>
              </a:rPr>
              <a:t>а) в реестре российского ПО и реестре евразийского ПО отсутствуют сведения о ПО, соответствующем тому же классу ПО, что и планируемое к закупке ПО; </a:t>
            </a:r>
          </a:p>
          <a:p>
            <a:pPr indent="450215" algn="just">
              <a:lnSpc>
                <a:spcPct val="150000"/>
              </a:lnSpc>
            </a:pPr>
            <a:r>
              <a:rPr lang="ru-RU" sz="2000" dirty="0">
                <a:latin typeface="Times New Roman" panose="02020603050405020304" pitchFamily="18" charset="0"/>
                <a:ea typeface="Times New Roman" panose="02020603050405020304" pitchFamily="18" charset="0"/>
              </a:rPr>
              <a:t>б) ПО, сведения о котором включены в реестр российского ПО и (или) реестр евразийского ПО и которое соответствует тому же классу ПО, что и ПО, планируемое к закупке, по своим функциональным, техническим и (или) эксплуатационным характеристикам не соответствует установленным заказчиком требованиям к планируемому к закупке ПО.</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00264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35360" y="260648"/>
            <a:ext cx="11521280" cy="960328"/>
          </a:xfrm>
          <a:prstGeom prst="rect">
            <a:avLst/>
          </a:prstGeom>
          <a:solidFill>
            <a:schemeClr val="bg1">
              <a:lumMod val="95000"/>
            </a:schemeClr>
          </a:solidFill>
          <a:ln w="38100">
            <a:solidFill>
              <a:schemeClr val="tx1">
                <a:lumMod val="65000"/>
                <a:lumOff val="35000"/>
              </a:schemeClr>
            </a:solidFill>
          </a:ln>
        </p:spPr>
        <p:txBody>
          <a:bodyPr wrap="square">
            <a:spAutoFit/>
          </a:bodyPr>
          <a:lstStyle/>
          <a:p>
            <a:pPr>
              <a:lnSpc>
                <a:spcPct val="150000"/>
              </a:lnSpc>
            </a:pPr>
            <a:r>
              <a:rPr lang="ru-RU" sz="2000" b="1" dirty="0">
                <a:latin typeface="Times New Roman" panose="02020603050405020304" pitchFamily="18" charset="0"/>
                <a:cs typeface="Times New Roman" panose="02020603050405020304" pitchFamily="18" charset="0"/>
              </a:rPr>
              <a:t>Обоснование невозможности соблюдения запрета в соответствии с Порядком, утвержденным Постановлением № 1236, которое должно содержать: </a:t>
            </a:r>
            <a:endParaRPr lang="ru-RU" sz="2000" dirty="0">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384DE660-C60D-40C3-8F48-B70ADEE35287}"/>
              </a:ext>
            </a:extLst>
          </p:cNvPr>
          <p:cNvSpPr/>
          <p:nvPr/>
        </p:nvSpPr>
        <p:spPr>
          <a:xfrm>
            <a:off x="335360" y="1690062"/>
            <a:ext cx="11521280" cy="4401205"/>
          </a:xfrm>
          <a:prstGeom prst="rect">
            <a:avLst/>
          </a:prstGeom>
          <a:solidFill>
            <a:schemeClr val="accent1">
              <a:lumMod val="20000"/>
              <a:lumOff val="80000"/>
            </a:schemeClr>
          </a:solidFill>
          <a:ln w="38100">
            <a:solidFill>
              <a:schemeClr val="accent1"/>
            </a:solidFill>
          </a:ln>
        </p:spPr>
        <p:txBody>
          <a:bodyPr wrap="square">
            <a:spAutoFit/>
          </a:bodyPr>
          <a:lstStyle/>
          <a:p>
            <a:pPr marL="457200" indent="-457200" algn="just">
              <a:buAutoNum type="arabicParenR"/>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один из вышеуказанных случаев, который делает соблюдение запрета на допуск иностранного ПО невозможным;</a:t>
            </a:r>
          </a:p>
          <a:p>
            <a:pPr algn="just"/>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ea typeface="Times New Roman" panose="02020603050405020304" pitchFamily="18" charset="0"/>
                <a:cs typeface="Times New Roman" panose="02020603050405020304" pitchFamily="18" charset="0"/>
              </a:rPr>
              <a:t>2)    класс ПО, которому должно соответствовать ПО, являющееся объектом закупки; </a:t>
            </a:r>
          </a:p>
          <a:p>
            <a:pPr algn="just"/>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ea typeface="Times New Roman" panose="02020603050405020304" pitchFamily="18" charset="0"/>
                <a:cs typeface="Times New Roman" panose="02020603050405020304" pitchFamily="18" charset="0"/>
              </a:rPr>
              <a:t>3)    требования к функциональным, техническим и (или) эксплуатационным характеристикам ПО,</a:t>
            </a:r>
          </a:p>
          <a:p>
            <a:pPr algn="just"/>
            <a:r>
              <a:rPr lang="ru-RU" sz="2000" dirty="0">
                <a:latin typeface="Times New Roman" panose="02020603050405020304" pitchFamily="18" charset="0"/>
                <a:ea typeface="Times New Roman" panose="02020603050405020304" pitchFamily="18" charset="0"/>
                <a:cs typeface="Times New Roman" panose="02020603050405020304" pitchFamily="18" charset="0"/>
              </a:rPr>
              <a:t>являющегося объектом закупки, с указанием класса, которому должно соответствовать ПО; </a:t>
            </a:r>
          </a:p>
          <a:p>
            <a:pPr algn="just"/>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ea typeface="Calibri" panose="020F0502020204030204" pitchFamily="34" charset="0"/>
                <a:cs typeface="Times New Roman" panose="02020603050405020304" pitchFamily="18" charset="0"/>
              </a:rPr>
              <a:t>4) функциональные, технические и (или) эксплуатационные характеристики (в том числе их параметры), по которым ПО, сведения о котором включены в реестр российского ПО и (или) реестр евразийского ПО, не соответствует установленным заказчиком требованиям к ПО, являющемуся объектом закупки, по каждому ПО (с указанием названия ПО), сведения о котором включены в реестр российского ПО и (или) реестр евразийского ПО и которое соответствует тому же классу ПО, что и ПО, являющееся объектом закупки (только для случая, указанного в пункте.</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164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AC183DBD-DDB2-4291-8204-B5C3A61C7B51}"/>
              </a:ext>
            </a:extLst>
          </p:cNvPr>
          <p:cNvSpPr/>
          <p:nvPr/>
        </p:nvSpPr>
        <p:spPr>
          <a:xfrm>
            <a:off x="623392" y="1537970"/>
            <a:ext cx="10945216" cy="3349956"/>
          </a:xfrm>
          <a:prstGeom prst="rect">
            <a:avLst/>
          </a:prstGeom>
          <a:solidFill>
            <a:schemeClr val="bg1">
              <a:lumMod val="95000"/>
            </a:schemeClr>
          </a:solidFill>
        </p:spPr>
        <p:txBody>
          <a:bodyPr wrap="square">
            <a:spAutoFit/>
          </a:bodyPr>
          <a:lstStyle/>
          <a:p>
            <a:pPr indent="450215" algn="just">
              <a:lnSpc>
                <a:spcPct val="150000"/>
              </a:lnSpc>
            </a:pPr>
            <a:r>
              <a:rPr lang="ru-RU" sz="2400" dirty="0">
                <a:latin typeface="Times New Roman" panose="02020603050405020304" pitchFamily="18" charset="0"/>
                <a:ea typeface="Times New Roman" panose="02020603050405020304" pitchFamily="18" charset="0"/>
                <a:cs typeface="Times New Roman" panose="02020603050405020304" pitchFamily="18" charset="0"/>
              </a:rPr>
              <a:t>Например, в реестре российского ПО представлены 18 офисных приложений, в реестре евразийского ПО указано 4 приложения. Если ни одно из них не подходит заказчику, то он должен в обосновании указать конкретные характеристики и параметры каждого из 18 офисных приложений из реестра российского ПО и 4 офисных приложений из реестра евразийского ПО, которые не соответствуют требованиям заказчика к ПО, являющимся объектом закупки.</a:t>
            </a:r>
            <a:endParaRPr lang="ru-RU"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5934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txBox="1">
            <a:spLocks/>
          </p:cNvSpPr>
          <p:nvPr/>
        </p:nvSpPr>
        <p:spPr>
          <a:xfrm>
            <a:off x="7248128" y="1795229"/>
            <a:ext cx="5061726" cy="531238"/>
          </a:xfrm>
          <a:prstGeom prst="rect">
            <a:avLst/>
          </a:prstGeom>
        </p:spPr>
        <p:txBody>
          <a:bodyP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r>
              <a:rPr lang="ru-RU" sz="2200" dirty="0"/>
              <a:t>Функционал установления связи</a:t>
            </a:r>
          </a:p>
        </p:txBody>
      </p:sp>
      <p:sp>
        <p:nvSpPr>
          <p:cNvPr id="2" name="Прямоугольник 1">
            <a:extLst>
              <a:ext uri="{FF2B5EF4-FFF2-40B4-BE49-F238E27FC236}">
                <a16:creationId xmlns:a16="http://schemas.microsoft.com/office/drawing/2014/main" id="{59E09319-BD04-4232-942D-69FD7C7B165D}"/>
              </a:ext>
            </a:extLst>
          </p:cNvPr>
          <p:cNvSpPr/>
          <p:nvPr/>
        </p:nvSpPr>
        <p:spPr>
          <a:xfrm>
            <a:off x="2135560" y="2700716"/>
            <a:ext cx="9577064" cy="3996287"/>
          </a:xfrm>
          <a:prstGeom prst="rect">
            <a:avLst/>
          </a:prstGeom>
          <a:solidFill>
            <a:schemeClr val="bg1">
              <a:lumMod val="85000"/>
            </a:schemeClr>
          </a:solidFill>
          <a:ln w="38100">
            <a:solidFill>
              <a:schemeClr val="tx1">
                <a:lumMod val="50000"/>
                <a:lumOff val="50000"/>
              </a:schemeClr>
            </a:solidFill>
          </a:ln>
        </p:spPr>
        <p:txBody>
          <a:bodyPr wrap="square">
            <a:spAutoFit/>
          </a:bodyPr>
          <a:lstStyle/>
          <a:p>
            <a:pPr indent="450215" algn="just">
              <a:lnSpc>
                <a:spcPct val="150000"/>
              </a:lnSpc>
            </a:pPr>
            <a:r>
              <a:rPr lang="ru-RU" sz="2400" dirty="0">
                <a:latin typeface="Times New Roman" panose="02020603050405020304" pitchFamily="18" charset="0"/>
                <a:ea typeface="Times New Roman" panose="02020603050405020304" pitchFamily="18" charset="0"/>
              </a:rPr>
              <a:t>Обращаем внимание, что если страной происхождения ПО будет являться Российская Федерация или государство-член ЕАЭС и при этом информации о ПО в соответствующем реестре будет отсутствовать, то ПО </a:t>
            </a:r>
            <a:r>
              <a:rPr lang="ru-RU" sz="2800" b="1" dirty="0">
                <a:latin typeface="Times New Roman" panose="02020603050405020304" pitchFamily="18" charset="0"/>
                <a:ea typeface="Times New Roman" panose="02020603050405020304" pitchFamily="18" charset="0"/>
              </a:rPr>
              <a:t>не</a:t>
            </a:r>
            <a:r>
              <a:rPr lang="ru-RU" sz="2400" dirty="0">
                <a:latin typeface="Times New Roman" panose="02020603050405020304" pitchFamily="18" charset="0"/>
                <a:ea typeface="Times New Roman" panose="02020603050405020304" pitchFamily="18" charset="0"/>
              </a:rPr>
              <a:t> признается происходящим из этих стран. Такая заявка приравнивается к заявке, содержащей предложение об иностранном товаре и, следовательно, заявка подлежит отклонению в связи с несоответствием. </a:t>
            </a:r>
            <a:endParaRPr lang="ru-RU" sz="2400" dirty="0">
              <a:effectLst/>
              <a:latin typeface="Times New Roman" panose="02020603050405020304" pitchFamily="18" charset="0"/>
              <a:ea typeface="Times New Roman" panose="02020603050405020304" pitchFamily="18" charset="0"/>
            </a:endParaRPr>
          </a:p>
        </p:txBody>
      </p:sp>
      <p:sp>
        <p:nvSpPr>
          <p:cNvPr id="4" name="Прямоугольник: скругленные углы 3">
            <a:extLst>
              <a:ext uri="{FF2B5EF4-FFF2-40B4-BE49-F238E27FC236}">
                <a16:creationId xmlns:a16="http://schemas.microsoft.com/office/drawing/2014/main" id="{06EB4334-5ACC-4DAE-A39C-EAC8F45A1D77}"/>
              </a:ext>
            </a:extLst>
          </p:cNvPr>
          <p:cNvSpPr/>
          <p:nvPr/>
        </p:nvSpPr>
        <p:spPr>
          <a:xfrm>
            <a:off x="479376" y="297062"/>
            <a:ext cx="11233248" cy="18357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latin typeface="Times New Roman" panose="02020603050405020304" pitchFamily="18" charset="0"/>
                <a:ea typeface="Times New Roman" panose="02020603050405020304" pitchFamily="18" charset="0"/>
              </a:rPr>
              <a:t>Подтверждением происхождения ПО из Российской Федерации или государство – членов ЕАЭС является его наличие в едином реестре российских программ для электронных вычислительных машин и баз данных или </a:t>
            </a:r>
            <a:r>
              <a:rPr lang="ru-RU" sz="2400" b="1" dirty="0">
                <a:latin typeface="Times New Roman" panose="02020603050405020304" pitchFamily="18" charset="0"/>
              </a:rPr>
              <a:t>реестре евразийского программного обеспечения </a:t>
            </a:r>
          </a:p>
        </p:txBody>
      </p:sp>
      <p:pic>
        <p:nvPicPr>
          <p:cNvPr id="6" name="Рисунок 5">
            <a:extLst>
              <a:ext uri="{FF2B5EF4-FFF2-40B4-BE49-F238E27FC236}">
                <a16:creationId xmlns:a16="http://schemas.microsoft.com/office/drawing/2014/main" id="{705C0A3C-1C31-4CB9-9A8C-E2ECA750EE6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7535" y="2193833"/>
            <a:ext cx="2376264" cy="2808312"/>
          </a:xfrm>
          <a:prstGeom prst="rect">
            <a:avLst/>
          </a:prstGeom>
        </p:spPr>
      </p:pic>
    </p:spTree>
    <p:extLst>
      <p:ext uri="{BB962C8B-B14F-4D97-AF65-F5344CB8AC3E}">
        <p14:creationId xmlns:p14="http://schemas.microsoft.com/office/powerpoint/2010/main" val="34360299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4C92E74-E267-4910-8A79-0D18E2CC23BD}"/>
              </a:ext>
            </a:extLst>
          </p:cNvPr>
          <p:cNvPicPr>
            <a:picLocks noChangeAspect="1"/>
          </p:cNvPicPr>
          <p:nvPr/>
        </p:nvPicPr>
        <p:blipFill>
          <a:blip r:embed="rId2"/>
          <a:stretch>
            <a:fillRect/>
          </a:stretch>
        </p:blipFill>
        <p:spPr>
          <a:xfrm>
            <a:off x="1055440" y="784313"/>
            <a:ext cx="10441160" cy="5289373"/>
          </a:xfrm>
          <a:prstGeom prst="rect">
            <a:avLst/>
          </a:prstGeom>
        </p:spPr>
      </p:pic>
      <p:cxnSp>
        <p:nvCxnSpPr>
          <p:cNvPr id="11" name="Прямая со стрелкой 10">
            <a:extLst>
              <a:ext uri="{FF2B5EF4-FFF2-40B4-BE49-F238E27FC236}">
                <a16:creationId xmlns:a16="http://schemas.microsoft.com/office/drawing/2014/main" id="{215E3EDF-89BC-4470-BC46-6707478DD5B0}"/>
              </a:ext>
            </a:extLst>
          </p:cNvPr>
          <p:cNvCxnSpPr>
            <a:cxnSpLocks/>
          </p:cNvCxnSpPr>
          <p:nvPr/>
        </p:nvCxnSpPr>
        <p:spPr>
          <a:xfrm flipH="1" flipV="1">
            <a:off x="5015880" y="1772816"/>
            <a:ext cx="1800200" cy="136815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428E650B-F42C-4D29-BFB8-2BC8CF90447E}"/>
              </a:ext>
            </a:extLst>
          </p:cNvPr>
          <p:cNvCxnSpPr>
            <a:cxnSpLocks/>
          </p:cNvCxnSpPr>
          <p:nvPr/>
        </p:nvCxnSpPr>
        <p:spPr>
          <a:xfrm flipH="1" flipV="1">
            <a:off x="6220424" y="1713562"/>
            <a:ext cx="2035816" cy="12833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794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3E951B2-5E97-49F5-B216-75A85F434EDD}"/>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1E97FF7-A379-4E37-84E1-9155FC810485}"/>
              </a:ext>
            </a:extLst>
          </p:cNvPr>
          <p:cNvSpPr/>
          <p:nvPr/>
        </p:nvSpPr>
        <p:spPr>
          <a:xfrm>
            <a:off x="73416" y="579254"/>
            <a:ext cx="12045167" cy="6555641"/>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Суть ситуации: </a:t>
            </a:r>
            <a:r>
              <a:rPr lang="ru-RU" sz="2000" dirty="0">
                <a:latin typeface="Times New Roman" panose="02020603050405020304" pitchFamily="18" charset="0"/>
                <a:cs typeface="Times New Roman" panose="02020603050405020304" pitchFamily="18" charset="0"/>
              </a:rPr>
              <a:t>В извещении о проведении электронного аукциона на поставку светодиодной панели (№ 0353100013223000023) Заказчиком установлен запрет, предусмотренный постановлением Правительства РФ от 16.11.2015 г. № 1236 «Об установлении запрета на допуск программного обеспечения, происходящего из иностранных государств, для целей осуществления закупок для обеспечения государственных и муниципальных нужд».</a:t>
            </a:r>
            <a:endParaRPr lang="ru-RU" sz="2000" b="1" dirty="0">
              <a:latin typeface="Times New Roman" panose="02020603050405020304" pitchFamily="18" charset="0"/>
              <a:cs typeface="Times New Roman" panose="02020603050405020304" pitchFamily="18" charset="0"/>
            </a:endParaRPr>
          </a:p>
          <a:p>
            <a:pPr algn="just"/>
            <a:endParaRPr lang="ru-RU" sz="2000" b="1"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Согласно пояснениям представителя Заказчика, программное обеспечение необходимое Заказчику, включено в Реестр российского программного обеспечения (реестровая запись № 10014 от 02.04.2021 г.) - программное обеспечение </a:t>
            </a:r>
            <a:r>
              <a:rPr lang="ru-RU" sz="2000" dirty="0" err="1">
                <a:latin typeface="Times New Roman" panose="02020603050405020304" pitchFamily="18" charset="0"/>
                <a:cs typeface="Times New Roman" panose="02020603050405020304" pitchFamily="18" charset="0"/>
              </a:rPr>
              <a:t>NITRINOnet</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HelpDesk</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for</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Linux</a:t>
            </a:r>
            <a:r>
              <a:rPr lang="ru-RU" sz="2000" dirty="0">
                <a:latin typeface="Times New Roman" panose="02020603050405020304" pitchFamily="18" charset="0"/>
                <a:cs typeface="Times New Roman" panose="02020603050405020304" pitchFamily="18" charset="0"/>
              </a:rPr>
              <a:t> (digital.gov.ru) по своим характеристикам соответствует установленным заказчиком требованиям к планируемому к закупке программному обеспечению (возможности комплекта ПО). При этом Заказчиком в числе прочего закупается Установленная лицензионная операционная система: </a:t>
            </a:r>
            <a:r>
              <a:rPr lang="ru-RU" sz="2000" dirty="0" err="1">
                <a:latin typeface="Times New Roman" panose="02020603050405020304" pitchFamily="18" charset="0"/>
                <a:cs typeface="Times New Roman" panose="02020603050405020304" pitchFamily="18" charset="0"/>
              </a:rPr>
              <a:t>Windows</a:t>
            </a:r>
            <a:r>
              <a:rPr lang="ru-RU" sz="2000" dirty="0">
                <a:latin typeface="Times New Roman" panose="02020603050405020304" pitchFamily="18" charset="0"/>
                <a:cs typeface="Times New Roman" panose="02020603050405020304" pitchFamily="18" charset="0"/>
              </a:rPr>
              <a:t> не ниже 11 </a:t>
            </a:r>
            <a:r>
              <a:rPr lang="ru-RU" sz="2000" dirty="0" err="1">
                <a:latin typeface="Times New Roman" panose="02020603050405020304" pitchFamily="18" charset="0"/>
                <a:cs typeface="Times New Roman" panose="02020603050405020304" pitchFamily="18" charset="0"/>
              </a:rPr>
              <a:t>Pro</a:t>
            </a:r>
            <a:r>
              <a:rPr lang="ru-RU" sz="2000" dirty="0">
                <a:latin typeface="Times New Roman" panose="02020603050405020304" pitchFamily="18" charset="0"/>
                <a:cs typeface="Times New Roman" panose="02020603050405020304" pitchFamily="18" charset="0"/>
              </a:rPr>
              <a:t> к автоматическому рабочему месту для управления экраном, что противоречит установленному в извещении запрету, предусмотренному Постановлением. № 1236. </a:t>
            </a:r>
          </a:p>
          <a:p>
            <a:r>
              <a:rPr lang="ru-RU" sz="2000" b="1" dirty="0">
                <a:latin typeface="Times New Roman" panose="02020603050405020304" pitchFamily="18" charset="0"/>
                <a:cs typeface="Times New Roman" panose="02020603050405020304" pitchFamily="18" charset="0"/>
              </a:rPr>
              <a:t>Решение:</a:t>
            </a:r>
            <a:r>
              <a:rPr lang="ru-RU" dirty="0"/>
              <a:t/>
            </a:r>
            <a:br>
              <a:rPr lang="ru-RU" dirty="0"/>
            </a:br>
            <a:r>
              <a:rPr lang="ru-RU" sz="2000" dirty="0">
                <a:latin typeface="Times New Roman" panose="02020603050405020304" pitchFamily="18" charset="0"/>
                <a:cs typeface="Times New Roman" panose="02020603050405020304" pitchFamily="18" charset="0"/>
              </a:rPr>
              <a:t>Комиссия Оренбургского УФАС России пришла к выводу о том, что Заказчиком нарушены требования положений ч. 3 ст. 14 Закона о контрактной системе, п. 2 Постановления № 1236. В указанных действиях Заказчика содержатся признаки состава административного правонарушения, предусмотренного частью 1.4 статьи 7.30 КоАП РФ.</a:t>
            </a:r>
          </a:p>
          <a:p>
            <a:r>
              <a:rPr lang="ru-RU" sz="2000"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Решение УФАС России по Оренбургской области от 22.08.2023 №056/06/106-871/2023</a:t>
            </a: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22427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id="{AAB8225E-454E-485C-83A9-9FC7CCB40B84}"/>
              </a:ext>
            </a:extLst>
          </p:cNvPr>
          <p:cNvPicPr>
            <a:picLocks noChangeAspect="1"/>
          </p:cNvPicPr>
          <p:nvPr/>
        </p:nvPicPr>
        <p:blipFill>
          <a:blip r:embed="rId2"/>
          <a:stretch>
            <a:fillRect/>
          </a:stretch>
        </p:blipFill>
        <p:spPr>
          <a:xfrm>
            <a:off x="219075" y="538162"/>
            <a:ext cx="11753850" cy="5781675"/>
          </a:xfrm>
          <a:prstGeom prst="rect">
            <a:avLst/>
          </a:prstGeom>
        </p:spPr>
      </p:pic>
    </p:spTree>
    <p:extLst>
      <p:ext uri="{BB962C8B-B14F-4D97-AF65-F5344CB8AC3E}">
        <p14:creationId xmlns:p14="http://schemas.microsoft.com/office/powerpoint/2010/main" val="31029403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8180F62A-F8AF-4296-A1F7-5DE063931039}"/>
              </a:ext>
            </a:extLst>
          </p:cNvPr>
          <p:cNvPicPr>
            <a:picLocks noChangeAspect="1"/>
          </p:cNvPicPr>
          <p:nvPr/>
        </p:nvPicPr>
        <p:blipFill>
          <a:blip r:embed="rId2"/>
          <a:stretch>
            <a:fillRect/>
          </a:stretch>
        </p:blipFill>
        <p:spPr>
          <a:xfrm>
            <a:off x="176439" y="616095"/>
            <a:ext cx="11608193" cy="6125273"/>
          </a:xfrm>
          <a:prstGeom prst="rect">
            <a:avLst/>
          </a:prstGeom>
        </p:spPr>
      </p:pic>
    </p:spTree>
    <p:extLst>
      <p:ext uri="{BB962C8B-B14F-4D97-AF65-F5344CB8AC3E}">
        <p14:creationId xmlns:p14="http://schemas.microsoft.com/office/powerpoint/2010/main" val="22961603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Заголовок 1"/>
          <p:cNvSpPr txBox="1">
            <a:spLocks/>
          </p:cNvSpPr>
          <p:nvPr/>
        </p:nvSpPr>
        <p:spPr>
          <a:xfrm>
            <a:off x="838200" y="2564904"/>
            <a:ext cx="10515600" cy="1123612"/>
          </a:xfrm>
          <a:prstGeom prst="rect">
            <a:avLst/>
          </a:prstGeom>
        </p:spPr>
        <p:txBody>
          <a:bodyPr anchor="ctr"/>
          <a:lstStyle>
            <a:lvl1pPr algn="l" defTabSz="914400" rtl="0" eaLnBrk="1" latinLnBrk="0" hangingPunct="1">
              <a:lnSpc>
                <a:spcPct val="90000"/>
              </a:lnSpc>
              <a:spcBef>
                <a:spcPct val="0"/>
              </a:spcBef>
              <a:buNone/>
              <a:defRPr sz="2800" b="0" i="0" kern="1200">
                <a:solidFill>
                  <a:srgbClr val="FFFFFF"/>
                </a:solidFill>
                <a:latin typeface="SB Sans Display" panose="020B0503040504020204" pitchFamily="34" charset="0"/>
                <a:ea typeface="+mj-ea"/>
                <a:cs typeface="SB Sans Display" panose="020B0503040504020204" pitchFamily="34" charset="0"/>
              </a:defRPr>
            </a:lvl1pPr>
          </a:lstStyle>
          <a:p>
            <a:pPr algn="ctr"/>
            <a:r>
              <a:rPr lang="ru-RU" b="1" dirty="0">
                <a:latin typeface="Times New Roman" panose="02020603050405020304" pitchFamily="18" charset="0"/>
                <a:cs typeface="Times New Roman" panose="02020603050405020304" pitchFamily="18" charset="0"/>
              </a:rPr>
              <a:t>Постановление Правительства РФ от 30 апреля 2020 г. N 616</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"Об установлении запрета на допуск промышленных товаров, происходящих из иностранных государств, для целей осуществления закупок для государственных и муниципальных нужд, а также промышленных товаров, происходящих из иностранных государств, работ (услуг), выполняемых (оказываемых) иностранными лицами, для целей осуществления закупок для нужд обороны страны и безопасности государства"</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775630"/>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4C7CFD8-3749-4769-B5A1-892E69C228A9}"/>
              </a:ext>
            </a:extLst>
          </p:cNvPr>
          <p:cNvSpPr/>
          <p:nvPr/>
        </p:nvSpPr>
        <p:spPr>
          <a:xfrm>
            <a:off x="335360" y="620688"/>
            <a:ext cx="11593288" cy="6411208"/>
          </a:xfrm>
          <a:prstGeom prst="rect">
            <a:avLst/>
          </a:prstGeom>
          <a:solidFill>
            <a:schemeClr val="bg1">
              <a:lumMod val="9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lIns="100803" tIns="50402" rIns="100803" bIns="50402">
            <a:spAutoFit/>
          </a:bodyPr>
          <a:lstStyle/>
          <a:p>
            <a:pPr algn="ctr"/>
            <a:r>
              <a:rPr lang="ru-RU" sz="1400" b="1" dirty="0">
                <a:latin typeface="Times New Roman" panose="02020603050405020304" pitchFamily="18" charset="0"/>
                <a:cs typeface="Times New Roman" panose="02020603050405020304" pitchFamily="18" charset="0"/>
              </a:rPr>
              <a:t>Решение по делу о нарушении законодательства о контрактной системе в сфере закупок</a:t>
            </a:r>
            <a:endParaRPr lang="ru-RU" sz="1400" dirty="0">
              <a:latin typeface="Times New Roman" panose="02020603050405020304" pitchFamily="18" charset="0"/>
              <a:cs typeface="Times New Roman" panose="02020603050405020304" pitchFamily="18" charset="0"/>
            </a:endParaRPr>
          </a:p>
          <a:p>
            <a:pPr algn="ctr"/>
            <a:r>
              <a:rPr lang="ru-RU" sz="1400" b="1" dirty="0">
                <a:latin typeface="Times New Roman" panose="02020603050405020304" pitchFamily="18" charset="0"/>
                <a:cs typeface="Times New Roman" panose="02020603050405020304" pitchFamily="18" charset="0"/>
              </a:rPr>
              <a:t>№ 033/06/51-502/2023 от 24 июля   2023  года г. Владимир</a:t>
            </a:r>
            <a:endParaRPr lang="ru-RU" sz="1400" dirty="0">
              <a:latin typeface="Times New Roman" panose="02020603050405020304" pitchFamily="18" charset="0"/>
              <a:cs typeface="Times New Roman" panose="02020603050405020304" pitchFamily="18" charset="0"/>
            </a:endParaRPr>
          </a:p>
          <a:p>
            <a:pPr algn="just"/>
            <a:r>
              <a:rPr lang="ru-RU" sz="1400" b="1" dirty="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a:p>
            <a:pPr algn="just"/>
            <a:r>
              <a:rPr lang="ru-RU" sz="1400" dirty="0">
                <a:latin typeface="Times New Roman" panose="02020603050405020304" pitchFamily="18" charset="0"/>
                <a:cs typeface="Times New Roman" panose="02020603050405020304" pitchFamily="18" charset="0"/>
              </a:rPr>
              <a:t>Заявитель был признан победителем. Заказчиком на электронной торговой площадки Сбербанк-АСТ был размещен проект контракта с ценой, сниженной на 15 % на основании приказа Минфина № 126н.</a:t>
            </a:r>
          </a:p>
          <a:p>
            <a:pPr algn="just"/>
            <a:r>
              <a:rPr lang="ru-RU" sz="1400" dirty="0">
                <a:latin typeface="Times New Roman" panose="02020603050405020304" pitchFamily="18" charset="0"/>
                <a:cs typeface="Times New Roman" panose="02020603050405020304" pitchFamily="18" charset="0"/>
              </a:rPr>
              <a:t>В качестве доводов Заявителем было указано, что согласно техническому заданию заказчику по позициям 41-44 требовался оригинальный товар, то есть произведенный производителем печатающего оборудования с товарным знаком </a:t>
            </a:r>
            <a:r>
              <a:rPr lang="ru-RU" sz="1400" dirty="0" err="1">
                <a:latin typeface="Times New Roman" panose="02020603050405020304" pitchFamily="18" charset="0"/>
                <a:cs typeface="Times New Roman" panose="02020603050405020304" pitchFamily="18" charset="0"/>
              </a:rPr>
              <a:t>Epson</a:t>
            </a:r>
            <a:r>
              <a:rPr lang="ru-RU" sz="1400" dirty="0">
                <a:latin typeface="Times New Roman" panose="02020603050405020304" pitchFamily="18" charset="0"/>
                <a:cs typeface="Times New Roman" panose="02020603050405020304" pitchFamily="18" charset="0"/>
              </a:rPr>
              <a:t>. Однако данная информация является недостоверной, поскольку по имеющейся у заявителя  сведениям оргтехника и расходные материалы к ней с товарным знаком </a:t>
            </a:r>
            <a:r>
              <a:rPr lang="ru-RU" sz="1400" dirty="0" err="1">
                <a:latin typeface="Times New Roman" panose="02020603050405020304" pitchFamily="18" charset="0"/>
                <a:cs typeface="Times New Roman" panose="02020603050405020304" pitchFamily="18" charset="0"/>
              </a:rPr>
              <a:t>Epson</a:t>
            </a:r>
            <a:r>
              <a:rPr lang="ru-RU" sz="1400" dirty="0">
                <a:latin typeface="Times New Roman" panose="02020603050405020304" pitchFamily="18" charset="0"/>
                <a:cs typeface="Times New Roman" panose="02020603050405020304" pitchFamily="18" charset="0"/>
              </a:rPr>
              <a:t> на территории  Российской Федерации или иных стран участниц ЕАЭС не производятся и никогда не производились.</a:t>
            </a:r>
          </a:p>
          <a:p>
            <a:pPr algn="just"/>
            <a:r>
              <a:rPr lang="ru-RU" sz="1400" dirty="0">
                <a:latin typeface="Times New Roman" panose="02020603050405020304" pitchFamily="18" charset="0"/>
                <a:cs typeface="Times New Roman" panose="02020603050405020304" pitchFamily="18" charset="0"/>
              </a:rPr>
              <a:t>Таким образом, страной происхождения оригинального товара по позициям 41-44 технического задания является не Россия,  а иное, иностранное государство, не входящее в ЕАЭС, в связи с чем заявки участников с указанной по данным позициям страной происхождения Россия подлежали отклонению на основании пункта 8 части 12 статьи 48 Закона о контрактной системе в сфере закупок, такие заявки не должны были учитываться при применении/неприменении приказа № 126н.</a:t>
            </a:r>
          </a:p>
          <a:p>
            <a:pPr algn="just"/>
            <a:r>
              <a:rPr lang="ru-RU" sz="1400" dirty="0">
                <a:latin typeface="Times New Roman" panose="02020603050405020304" pitchFamily="18" charset="0"/>
                <a:cs typeface="Times New Roman" panose="02020603050405020304" pitchFamily="18" charset="0"/>
              </a:rPr>
              <a:t>Законодательством о контрактной системе в  сфере закупок комиссия уполномоченного органа не наделена полномочиями по установлению факта достоверности представленных участниками закупки в составе заявок сведений и документов.</a:t>
            </a:r>
          </a:p>
          <a:p>
            <a:pPr algn="just"/>
            <a:r>
              <a:rPr lang="ru-RU" sz="1400" dirty="0">
                <a:latin typeface="Times New Roman" panose="02020603050405020304" pitchFamily="18" charset="0"/>
                <a:cs typeface="Times New Roman" panose="02020603050405020304" pitchFamily="18" charset="0"/>
              </a:rPr>
              <a:t>           Согласно пункта 2.2.15 Порядка взаимодействия уполномоченного органа Владимирской области и заказчиков и заказчики самостоятельно осуществляют действия по заключению, изменению, расторжению контракта по итогам определения поставщика (подрядчика, исполнителя) в порядке и сроки, установленные Федеральным законом № 44-ФЗ.</a:t>
            </a:r>
          </a:p>
          <a:p>
            <a:pPr algn="just"/>
            <a:r>
              <a:rPr lang="ru-RU" sz="1400" dirty="0">
                <a:latin typeface="Times New Roman" panose="02020603050405020304" pitchFamily="18" charset="0"/>
                <a:cs typeface="Times New Roman" panose="02020603050405020304" pitchFamily="18" charset="0"/>
              </a:rPr>
              <a:t>Доводы Заказчика          В силу положений пункта 1.6 Приказа № 126н подтверждением страны происхождения товаров является указание (декларирование) участником закупки в заявке в соответствии с Законом о контрактной системе в сфере закупок наименования страны происхождения товара.</a:t>
            </a:r>
          </a:p>
          <a:p>
            <a:pPr algn="just"/>
            <a:r>
              <a:rPr lang="ru-RU" sz="1400" dirty="0">
                <a:latin typeface="Times New Roman" panose="02020603050405020304" pitchFamily="18" charset="0"/>
                <a:cs typeface="Times New Roman" panose="02020603050405020304" pitchFamily="18" charset="0"/>
              </a:rPr>
              <a:t>В силу изложенного, Комиссия полагает правомерными действия заказчика при заключении контракта с победителем закупки (ИП Солудановым Ю.Д.) в части снижения цены контракта на 15 % в соответствии с положениями подпункта «а» пункта 1.3 Приказа № 126н.</a:t>
            </a:r>
          </a:p>
          <a:p>
            <a:pPr algn="just"/>
            <a:r>
              <a:rPr lang="ru-RU" sz="1400" dirty="0">
                <a:latin typeface="Times New Roman" panose="02020603050405020304" pitchFamily="18" charset="0"/>
                <a:cs typeface="Times New Roman" panose="02020603050405020304" pitchFamily="18" charset="0"/>
              </a:rPr>
              <a:t>На основании изложенного, руководствуясь частями 8 статьи 106, пунктом 3 частью 15 статьи 99 Закона о контрактной системе в сфере закупок, Комиссия Владимирского УФАС России</a:t>
            </a:r>
          </a:p>
          <a:p>
            <a:pPr algn="just"/>
            <a:r>
              <a:rPr lang="ru-RU" sz="1400" dirty="0">
                <a:latin typeface="Times New Roman" panose="02020603050405020304" pitchFamily="18" charset="0"/>
                <a:cs typeface="Times New Roman" panose="02020603050405020304" pitchFamily="18" charset="0"/>
              </a:rPr>
              <a:t>РЕШИЛА:</a:t>
            </a:r>
          </a:p>
          <a:p>
            <a:pPr algn="just"/>
            <a:r>
              <a:rPr lang="ru-RU" sz="1400" dirty="0">
                <a:latin typeface="Times New Roman" panose="02020603050405020304" pitchFamily="18" charset="0"/>
                <a:cs typeface="Times New Roman" panose="02020603050405020304" pitchFamily="18" charset="0"/>
              </a:rPr>
              <a:t>     Признать жалобу ИП Солуданова Юрия Дмитриевича на  действия заказчика при проведении электронного аукциона на поставку картриджей для нужд ГБУЗ ВО «Областная клиническая больница» (извещение № 0128200000123003385) по доводам, изложенным в ней, необоснованной.</a:t>
            </a:r>
          </a:p>
          <a:p>
            <a:r>
              <a:rPr lang="ru-RU" dirty="0"/>
              <a:t> </a:t>
            </a:r>
            <a:endParaRPr lang="ru-RU" sz="2400" dirty="0">
              <a:effectLst/>
            </a:endParaRPr>
          </a:p>
        </p:txBody>
      </p:sp>
    </p:spTree>
    <p:extLst>
      <p:ext uri="{BB962C8B-B14F-4D97-AF65-F5344CB8AC3E}">
        <p14:creationId xmlns:p14="http://schemas.microsoft.com/office/powerpoint/2010/main" val="23385439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0" y="332656"/>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2" name="Прямоугольник: скругленные углы 1">
            <a:extLst>
              <a:ext uri="{FF2B5EF4-FFF2-40B4-BE49-F238E27FC236}">
                <a16:creationId xmlns:a16="http://schemas.microsoft.com/office/drawing/2014/main" id="{91FB19B5-0307-45E6-B1A8-299160A5BF2E}"/>
              </a:ext>
            </a:extLst>
          </p:cNvPr>
          <p:cNvSpPr/>
          <p:nvPr/>
        </p:nvSpPr>
        <p:spPr>
          <a:xfrm>
            <a:off x="623392" y="476672"/>
            <a:ext cx="11017224" cy="590465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a:solidFill>
                  <a:schemeClr val="tx1"/>
                </a:solidFill>
                <a:latin typeface="Times New Roman" panose="02020603050405020304" pitchFamily="18" charset="0"/>
                <a:cs typeface="Times New Roman" panose="02020603050405020304" pitchFamily="18" charset="0"/>
              </a:rPr>
              <a:t>Механизм применения Постановления № 616</a:t>
            </a:r>
            <a:r>
              <a:rPr lang="ru-RU" sz="2400" dirty="0">
                <a:solidFill>
                  <a:schemeClr val="tx1"/>
                </a:solidFill>
                <a:latin typeface="Times New Roman" panose="02020603050405020304" pitchFamily="18" charset="0"/>
                <a:cs typeface="Times New Roman" panose="02020603050405020304" pitchFamily="18" charset="0"/>
              </a:rPr>
              <a:t> </a:t>
            </a:r>
          </a:p>
          <a:p>
            <a:pPr algn="just"/>
            <a:endParaRPr lang="ru-RU" sz="2400" dirty="0">
              <a:solidFill>
                <a:schemeClr val="tx1"/>
              </a:solidFill>
              <a:latin typeface="Times New Roman" panose="02020603050405020304" pitchFamily="18" charset="0"/>
              <a:cs typeface="Times New Roman" panose="02020603050405020304" pitchFamily="18" charset="0"/>
            </a:endParaRPr>
          </a:p>
          <a:p>
            <a:pPr marL="14288" indent="-14288" algn="just">
              <a:buAutoNum type="arabicPeriod"/>
              <a:tabLst>
                <a:tab pos="0" algn="l"/>
              </a:tabLst>
            </a:pPr>
            <a:r>
              <a:rPr lang="ru-RU" sz="2400" dirty="0">
                <a:solidFill>
                  <a:schemeClr val="tx1"/>
                </a:solidFill>
                <a:latin typeface="Times New Roman" panose="02020603050405020304" pitchFamily="18" charset="0"/>
                <a:cs typeface="Times New Roman" panose="02020603050405020304" pitchFamily="18" charset="0"/>
              </a:rPr>
              <a:t> В случае закупки промышленных товаров из перечня устанавливаем запрет на допуск иностранных товаров (есть исключения – указываем в извещении обстоятельства, допускающие исключение из установленного запрета). </a:t>
            </a:r>
          </a:p>
          <a:p>
            <a:pPr algn="just"/>
            <a:endParaRPr lang="ru-RU" sz="2400" dirty="0">
              <a:solidFill>
                <a:schemeClr val="tx1"/>
              </a:solidFill>
              <a:latin typeface="Times New Roman" panose="02020603050405020304" pitchFamily="18" charset="0"/>
              <a:cs typeface="Times New Roman" panose="02020603050405020304" pitchFamily="18" charset="0"/>
            </a:endParaRPr>
          </a:p>
          <a:p>
            <a:pPr algn="just"/>
            <a:r>
              <a:rPr lang="ru-RU" sz="2400" dirty="0">
                <a:solidFill>
                  <a:schemeClr val="tx1"/>
                </a:solidFill>
                <a:latin typeface="Times New Roman" panose="02020603050405020304" pitchFamily="18" charset="0"/>
                <a:cs typeface="Times New Roman" panose="02020603050405020304" pitchFamily="18" charset="0"/>
              </a:rPr>
              <a:t>2. В случае установления запрета проверяем заявку участника на соответствие требованиям Постановления № 616 (наличие информации, подтверждающей страну происхождения товара).</a:t>
            </a:r>
          </a:p>
          <a:p>
            <a:pPr algn="just"/>
            <a:r>
              <a:rPr lang="ru-RU" sz="2400" dirty="0">
                <a:solidFill>
                  <a:schemeClr val="tx1"/>
                </a:solidFill>
                <a:latin typeface="Times New Roman" panose="02020603050405020304" pitchFamily="18" charset="0"/>
                <a:cs typeface="Times New Roman" panose="02020603050405020304" pitchFamily="18" charset="0"/>
              </a:rPr>
              <a:t> </a:t>
            </a:r>
          </a:p>
          <a:p>
            <a:pPr algn="just"/>
            <a:r>
              <a:rPr lang="ru-RU" sz="2400" dirty="0">
                <a:solidFill>
                  <a:schemeClr val="tx1"/>
                </a:solidFill>
                <a:latin typeface="Times New Roman" panose="02020603050405020304" pitchFamily="18" charset="0"/>
                <a:cs typeface="Times New Roman" panose="02020603050405020304" pitchFamily="18" charset="0"/>
              </a:rPr>
              <a:t>3. Отклоняем заявки на участие с предложением иностранных товаров (информация, подтверждающая страну происхождения товара, отсутствует или не соответствует требованиям).</a:t>
            </a:r>
          </a:p>
        </p:txBody>
      </p:sp>
    </p:spTree>
    <p:extLst>
      <p:ext uri="{BB962C8B-B14F-4D97-AF65-F5344CB8AC3E}">
        <p14:creationId xmlns:p14="http://schemas.microsoft.com/office/powerpoint/2010/main" val="26269315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332656"/>
            <a:ext cx="12192000" cy="1152128"/>
          </a:xfrm>
          <a:prstGeom prst="rect">
            <a:avLst/>
          </a:prstGeom>
          <a:solidFill>
            <a:srgbClr val="FFFFFF">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7" name="Заголовок 1"/>
          <p:cNvSpPr>
            <a:spLocks noGrp="1"/>
          </p:cNvSpPr>
          <p:nvPr>
            <p:ph type="title" idx="4294967295"/>
          </p:nvPr>
        </p:nvSpPr>
        <p:spPr>
          <a:xfrm>
            <a:off x="163279" y="172058"/>
            <a:ext cx="11809312" cy="1122363"/>
          </a:xfrm>
          <a:prstGeom prst="rect">
            <a:avLst/>
          </a:prstGeom>
          <a:solidFill>
            <a:schemeClr val="accent2"/>
          </a:solidFill>
        </p:spPr>
        <p:txBody>
          <a:bodyPr anchor="ctr"/>
          <a:lstStyle/>
          <a:p>
            <a:pPr algn="ctr"/>
            <a:r>
              <a:rPr lang="ru-RU" sz="2800" b="1" dirty="0">
                <a:latin typeface="Times New Roman" panose="02020603050405020304" pitchFamily="18" charset="0"/>
                <a:cs typeface="Times New Roman" panose="02020603050405020304" pitchFamily="18" charset="0"/>
              </a:rPr>
              <a:t>Подтверждение страны происхождения товара при осуществлении закупки</a:t>
            </a:r>
            <a:endParaRPr lang="ru-RU" sz="2800" dirty="0">
              <a:latin typeface="Times New Roman" panose="02020603050405020304" pitchFamily="18" charset="0"/>
              <a:cs typeface="Times New Roman" panose="02020603050405020304" pitchFamily="18" charset="0"/>
            </a:endParaRPr>
          </a:p>
        </p:txBody>
      </p:sp>
      <p:graphicFrame>
        <p:nvGraphicFramePr>
          <p:cNvPr id="2" name="Таблица 7">
            <a:extLst>
              <a:ext uri="{FF2B5EF4-FFF2-40B4-BE49-F238E27FC236}">
                <a16:creationId xmlns:a16="http://schemas.microsoft.com/office/drawing/2014/main" id="{4104B2A7-EE7F-4A2F-AEF1-D8F5E655AAB2}"/>
              </a:ext>
            </a:extLst>
          </p:cNvPr>
          <p:cNvGraphicFramePr>
            <a:graphicFrameLocks noGrp="1"/>
          </p:cNvGraphicFramePr>
          <p:nvPr>
            <p:extLst>
              <p:ext uri="{D42A27DB-BD31-4B8C-83A1-F6EECF244321}">
                <p14:modId xmlns:p14="http://schemas.microsoft.com/office/powerpoint/2010/main" val="588623189"/>
              </p:ext>
            </p:extLst>
          </p:nvPr>
        </p:nvGraphicFramePr>
        <p:xfrm>
          <a:off x="235287" y="1159603"/>
          <a:ext cx="11665296" cy="4815840"/>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4016034309"/>
                    </a:ext>
                  </a:extLst>
                </a:gridCol>
                <a:gridCol w="3600400">
                  <a:extLst>
                    <a:ext uri="{9D8B030D-6E8A-4147-A177-3AD203B41FA5}">
                      <a16:colId xmlns:a16="http://schemas.microsoft.com/office/drawing/2014/main" val="4260348642"/>
                    </a:ext>
                  </a:extLst>
                </a:gridCol>
                <a:gridCol w="5400600">
                  <a:extLst>
                    <a:ext uri="{9D8B030D-6E8A-4147-A177-3AD203B41FA5}">
                      <a16:colId xmlns:a16="http://schemas.microsoft.com/office/drawing/2014/main" val="885217615"/>
                    </a:ext>
                  </a:extLst>
                </a:gridCol>
              </a:tblGrid>
              <a:tr h="370840">
                <a:tc>
                  <a:txBody>
                    <a:bodyPr/>
                    <a:lstStyle/>
                    <a:p>
                      <a:pPr algn="ctr">
                        <a:lnSpc>
                          <a:spcPct val="100000"/>
                        </a:lnSpc>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Страна происхождения товара</a:t>
                      </a:r>
                    </a:p>
                  </a:txBody>
                  <a:tcPr marL="68580" marR="68580" marT="0" marB="0"/>
                </a:tc>
                <a:tc>
                  <a:txBody>
                    <a:bodyPr/>
                    <a:lstStyle/>
                    <a:p>
                      <a:pPr algn="ctr">
                        <a:lnSpc>
                          <a:spcPct val="100000"/>
                        </a:lnSpc>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Подтверждением производства продукции является (п. 6 ПП № 616)</a:t>
                      </a:r>
                    </a:p>
                  </a:txBody>
                  <a:tcPr marL="68580" marR="68580" marT="0" marB="0"/>
                </a:tc>
                <a:tc>
                  <a:txBody>
                    <a:bodyPr/>
                    <a:lstStyle/>
                    <a:p>
                      <a:pPr algn="ctr">
                        <a:lnSpc>
                          <a:spcPct val="100000"/>
                        </a:lnSpc>
                      </a:pPr>
                      <a:r>
                        <a:rPr lang="ru-RU" sz="2000" dirty="0">
                          <a:effectLst/>
                          <a:latin typeface="Times New Roman" panose="02020603050405020304" pitchFamily="18" charset="0"/>
                          <a:ea typeface="Times New Roman" panose="02020603050405020304" pitchFamily="18" charset="0"/>
                          <a:cs typeface="Times New Roman" panose="02020603050405020304" pitchFamily="18" charset="0"/>
                        </a:rPr>
                        <a:t>В составе заявки на участие в закупке участник указывает (декларирует) (п. 10 ПП № 616)</a:t>
                      </a:r>
                    </a:p>
                  </a:txBody>
                  <a:tcPr marL="68580" marR="68580" marT="0" marB="0"/>
                </a:tc>
                <a:extLst>
                  <a:ext uri="{0D108BD9-81ED-4DB2-BD59-A6C34878D82A}">
                    <a16:rowId xmlns:a16="http://schemas.microsoft.com/office/drawing/2014/main" val="53992562"/>
                  </a:ext>
                </a:extLst>
              </a:tr>
              <a:tr h="503890">
                <a:tc>
                  <a:txBody>
                    <a:bodyPr/>
                    <a:lstStyle/>
                    <a:p>
                      <a:pPr algn="ctr">
                        <a:lnSpc>
                          <a:spcPct val="100000"/>
                        </a:lnSpc>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Российская Федерация</a:t>
                      </a:r>
                    </a:p>
                  </a:txBody>
                  <a:tcPr marL="68580" marR="68580" marT="0" marB="0"/>
                </a:tc>
                <a:tc>
                  <a:txBody>
                    <a:bodyPr/>
                    <a:lstStyle/>
                    <a:p>
                      <a:pPr algn="ctr">
                        <a:lnSpc>
                          <a:spcPct val="100000"/>
                        </a:lnSpc>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наличие сведений о продукции в реестре российской промышленной продукции</a:t>
                      </a:r>
                    </a:p>
                  </a:txBody>
                  <a:tcPr marL="68580" marR="68580" marT="0" marB="0"/>
                </a:tc>
                <a:tc>
                  <a:txBody>
                    <a:bodyPr/>
                    <a:lstStyle/>
                    <a:p>
                      <a:pPr algn="ctr">
                        <a:lnSpc>
                          <a:spcPct val="100000"/>
                        </a:lnSpc>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Номера реестровых записей из: - реестра российской промышленной продукции; + информацию о совокупном количестве баллов за выполнение технологических операций (условий) на территории РФ, если это предусмотрено постановлением Правительства РФ от 17.07.2015 № 719 (для продукции, в отношении которой установлены такие требования*).</a:t>
                      </a:r>
                    </a:p>
                    <a:p>
                      <a:pPr algn="ctr">
                        <a:lnSpc>
                          <a:spcPct val="100000"/>
                        </a:lnSpc>
                      </a:pPr>
                      <a:endPar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86378340"/>
                  </a:ext>
                </a:extLst>
              </a:tr>
              <a:tr h="370840">
                <a:tc>
                  <a:txBody>
                    <a:bodyPr/>
                    <a:lstStyle/>
                    <a:p>
                      <a:pPr algn="ctr">
                        <a:lnSpc>
                          <a:spcPct val="100000"/>
                        </a:lnSpc>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Государства – члены ЕАЭС</a:t>
                      </a:r>
                    </a:p>
                  </a:txBody>
                  <a:tcPr marL="68580" marR="68580" marT="0" marB="0"/>
                </a:tc>
                <a:tc>
                  <a:txBody>
                    <a:bodyPr/>
                    <a:lstStyle/>
                    <a:p>
                      <a:pPr algn="ctr">
                        <a:lnSpc>
                          <a:spcPct val="100000"/>
                        </a:lnSpc>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наличие сведений о продукции в евразийском реестре промышленных товаров</a:t>
                      </a:r>
                    </a:p>
                  </a:txBody>
                  <a:tcPr marL="68580" marR="68580" marT="0" marB="0"/>
                </a:tc>
                <a:tc>
                  <a:txBody>
                    <a:bodyPr/>
                    <a:lstStyle/>
                    <a:p>
                      <a:pPr algn="ctr">
                        <a:lnSpc>
                          <a:spcPct val="100000"/>
                        </a:lnSpc>
                      </a:pPr>
                      <a:r>
                        <a:rPr lang="ru-RU" sz="1600" b="1" dirty="0">
                          <a:effectLst/>
                          <a:latin typeface="Times New Roman" panose="02020603050405020304" pitchFamily="18" charset="0"/>
                          <a:ea typeface="Times New Roman" panose="02020603050405020304" pitchFamily="18" charset="0"/>
                          <a:cs typeface="Times New Roman" panose="02020603050405020304" pitchFamily="18" charset="0"/>
                        </a:rPr>
                        <a:t>номера реестровых записей из евразийского реестра промышленных товаров; + информацию о совокупном количестве баллов за выполнение технологических операций (условий) на территории государства-члена ЕАЭС, если это предусмотрено решением Совета Евразийской экономической комиссии от 23.11.2020 № 105 (для продукции, в отношении которой установлены такие требования*)</a:t>
                      </a:r>
                    </a:p>
                  </a:txBody>
                  <a:tcPr marL="68580" marR="68580" marT="0" marB="0"/>
                </a:tc>
                <a:extLst>
                  <a:ext uri="{0D108BD9-81ED-4DB2-BD59-A6C34878D82A}">
                    <a16:rowId xmlns:a16="http://schemas.microsoft.com/office/drawing/2014/main" val="612182034"/>
                  </a:ext>
                </a:extLst>
              </a:tr>
            </a:tbl>
          </a:graphicData>
        </a:graphic>
      </p:graphicFrame>
      <p:sp>
        <p:nvSpPr>
          <p:cNvPr id="9" name="Прямоугольник 8">
            <a:extLst>
              <a:ext uri="{FF2B5EF4-FFF2-40B4-BE49-F238E27FC236}">
                <a16:creationId xmlns:a16="http://schemas.microsoft.com/office/drawing/2014/main" id="{815EF0F7-459D-485C-B88F-97706453896E}"/>
              </a:ext>
            </a:extLst>
          </p:cNvPr>
          <p:cNvSpPr/>
          <p:nvPr/>
        </p:nvSpPr>
        <p:spPr>
          <a:xfrm>
            <a:off x="191344" y="5947278"/>
            <a:ext cx="11665296" cy="738664"/>
          </a:xfrm>
          <a:prstGeom prst="rect">
            <a:avLst/>
          </a:prstGeom>
        </p:spPr>
        <p:txBody>
          <a:bodyPr wrap="square">
            <a:spAutoFit/>
          </a:bodyPr>
          <a:lstStyle/>
          <a:p>
            <a:pPr indent="450215" algn="just"/>
            <a:r>
              <a:rPr lang="ru-RU" sz="1400" dirty="0">
                <a:latin typeface="Times New Roman" panose="02020603050405020304" pitchFamily="18" charset="0"/>
                <a:ea typeface="Times New Roman" panose="02020603050405020304" pitchFamily="18" charset="0"/>
              </a:rPr>
              <a:t>*в случае представления участником закупки в составе заявки информации без указания совокупного количества баллов или с указанием такого совокупного количества баллов, не соответствующего требованиям, такая заявка приравнивается к заявке, в которой содержится предложение о поставке товаров, происходящих из иностранных государств. </a:t>
            </a:r>
          </a:p>
        </p:txBody>
      </p:sp>
    </p:spTree>
    <p:extLst>
      <p:ext uri="{BB962C8B-B14F-4D97-AF65-F5344CB8AC3E}">
        <p14:creationId xmlns:p14="http://schemas.microsoft.com/office/powerpoint/2010/main" val="7789787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a:extLst>
              <a:ext uri="{FF2B5EF4-FFF2-40B4-BE49-F238E27FC236}">
                <a16:creationId xmlns:a16="http://schemas.microsoft.com/office/drawing/2014/main" id="{C2FE52DF-7E03-4BF6-B9DD-1C977BE0E5F3}"/>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16" name="Блок-схема: перфолента 15">
            <a:extLst>
              <a:ext uri="{FF2B5EF4-FFF2-40B4-BE49-F238E27FC236}">
                <a16:creationId xmlns:a16="http://schemas.microsoft.com/office/drawing/2014/main" id="{E7CEF873-B0E3-435B-BA0F-0CC41B05B7A2}"/>
              </a:ext>
            </a:extLst>
          </p:cNvPr>
          <p:cNvSpPr/>
          <p:nvPr/>
        </p:nvSpPr>
        <p:spPr>
          <a:xfrm>
            <a:off x="191344" y="90790"/>
            <a:ext cx="4639152" cy="103395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F7EF779E-E45D-4236-A0C7-227F97E4FE62}"/>
              </a:ext>
            </a:extLst>
          </p:cNvPr>
          <p:cNvSpPr/>
          <p:nvPr/>
        </p:nvSpPr>
        <p:spPr>
          <a:xfrm>
            <a:off x="345229" y="353800"/>
            <a:ext cx="4485267" cy="461665"/>
          </a:xfrm>
          <a:prstGeom prst="rect">
            <a:avLst/>
          </a:prstGeom>
        </p:spPr>
        <p:txBody>
          <a:bodyPr wrap="none">
            <a:spAutoFit/>
          </a:bodyPr>
          <a:lstStyle/>
          <a:p>
            <a:r>
              <a:rPr lang="ru-RU" sz="2400" b="1" dirty="0">
                <a:latin typeface="Times New Roman" panose="02020603050405020304" pitchFamily="18" charset="0"/>
                <a:cs typeface="Times New Roman" panose="02020603050405020304" pitchFamily="18" charset="0"/>
              </a:rPr>
              <a:t>Случаи неприменения запрета</a:t>
            </a:r>
          </a:p>
        </p:txBody>
      </p:sp>
      <p:sp>
        <p:nvSpPr>
          <p:cNvPr id="19" name="Прямоугольник 18">
            <a:extLst>
              <a:ext uri="{FF2B5EF4-FFF2-40B4-BE49-F238E27FC236}">
                <a16:creationId xmlns:a16="http://schemas.microsoft.com/office/drawing/2014/main" id="{863ECFDE-0536-4957-B80A-46FD3F805053}"/>
              </a:ext>
            </a:extLst>
          </p:cNvPr>
          <p:cNvSpPr/>
          <p:nvPr/>
        </p:nvSpPr>
        <p:spPr>
          <a:xfrm>
            <a:off x="5375920" y="260648"/>
            <a:ext cx="6096000" cy="5940088"/>
          </a:xfrm>
          <a:prstGeom prst="rect">
            <a:avLst/>
          </a:prstGeom>
        </p:spPr>
        <p:txBody>
          <a:bodyPr>
            <a:spAutoFit/>
          </a:bodyPr>
          <a:lstStyle/>
          <a:p>
            <a:pPr algn="just"/>
            <a:r>
              <a:rPr lang="ru-RU" sz="2000" dirty="0">
                <a:latin typeface="Times New Roman" panose="02020603050405020304" pitchFamily="18" charset="0"/>
                <a:cs typeface="Times New Roman" panose="02020603050405020304" pitchFamily="18" charset="0"/>
              </a:rPr>
              <a:t>а) отсутствие на территории Российской Федерации производства промышленного товара, которое подтверждается:</a:t>
            </a:r>
          </a:p>
          <a:p>
            <a:pPr algn="just"/>
            <a:r>
              <a:rPr lang="ru-RU" sz="2000" dirty="0">
                <a:latin typeface="Times New Roman" panose="02020603050405020304" pitchFamily="18" charset="0"/>
                <a:cs typeface="Times New Roman" panose="02020603050405020304" pitchFamily="18" charset="0"/>
              </a:rPr>
              <a:t>в отношении промышленных товаров, предусмотренных перечнем, - наличием разрешения на закупку происходящего из иностранного государства промышленного товара, выдаваемого с использованием государственной информационной системы промышленности в порядке, установленном Министерством промышленности и торговли Российской Федерации либо наличием разрешения на закупку происходящего из иностранного государства промышленного товара, сведения о поставке которого отнесены к государственной тайне, выдаваемого в порядке, установленном Министерством промышленности и торговли Российской Федерации</a:t>
            </a:r>
          </a:p>
          <a:p>
            <a:pPr algn="just"/>
            <a:endParaRPr lang="ru-RU" sz="2000" dirty="0">
              <a:latin typeface="Times New Roman" panose="02020603050405020304" pitchFamily="18" charset="0"/>
              <a:cs typeface="Times New Roman" panose="02020603050405020304" pitchFamily="18" charset="0"/>
            </a:endParaRPr>
          </a:p>
          <a:p>
            <a:pPr algn="just"/>
            <a:r>
              <a:rPr lang="ru-RU" sz="2000" dirty="0">
                <a:latin typeface="Times New Roman" panose="02020603050405020304" pitchFamily="18" charset="0"/>
                <a:cs typeface="Times New Roman" panose="02020603050405020304" pitchFamily="18" charset="0"/>
              </a:rPr>
              <a:t>Порядок - приказ Минпромторга России от 29.05.2020 N 1755</a:t>
            </a:r>
          </a:p>
        </p:txBody>
      </p:sp>
      <p:sp>
        <p:nvSpPr>
          <p:cNvPr id="20" name="Прямоугольник 19">
            <a:extLst>
              <a:ext uri="{FF2B5EF4-FFF2-40B4-BE49-F238E27FC236}">
                <a16:creationId xmlns:a16="http://schemas.microsoft.com/office/drawing/2014/main" id="{A8B721DF-39E5-4C3C-9560-C97F229FAFB7}"/>
              </a:ext>
            </a:extLst>
          </p:cNvPr>
          <p:cNvSpPr/>
          <p:nvPr/>
        </p:nvSpPr>
        <p:spPr>
          <a:xfrm>
            <a:off x="86820" y="1364415"/>
            <a:ext cx="4848200" cy="5355312"/>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Письмо Министерства промышленности и торговли РФ и Федеральной антимонопольной службы от 12 августа 2022 г. NN УА-77839/12, ПИ/76184/22 </a:t>
            </a:r>
          </a:p>
          <a:p>
            <a:pPr algn="just"/>
            <a:r>
              <a:rPr lang="ru-RU" dirty="0">
                <a:latin typeface="Times New Roman" panose="02020603050405020304" pitchFamily="18" charset="0"/>
                <a:cs typeface="Times New Roman" panose="02020603050405020304" pitchFamily="18" charset="0"/>
              </a:rPr>
              <a:t>«По вопросу применения постановления Правительства Российской Федерации от 30 апреля 2020 г. N 616 «Об установлении запрета на допуск промышленных товаров, происходящих из иностранных государств, для целей осуществления закупок для государственных и муниципальных нужд, а также промышленных товаров, происходящих из иностранных государств, работ (услуг), выполняемых (оказываемых) иностранными лицами, для целей осуществления закупок для нужд обороны страны и безопасности государства» в части описания объекта закупки при наличии разрешения на закупку происходящего из иностранного</a:t>
            </a:r>
            <a:r>
              <a:rPr lang="ru-RU" dirty="0">
                <a:solidFill>
                  <a:schemeClr val="bg1"/>
                </a:solidFill>
              </a:rPr>
              <a:t>...</a:t>
            </a:r>
          </a:p>
        </p:txBody>
      </p:sp>
    </p:spTree>
    <p:extLst>
      <p:ext uri="{BB962C8B-B14F-4D97-AF65-F5344CB8AC3E}">
        <p14:creationId xmlns:p14="http://schemas.microsoft.com/office/powerpoint/2010/main" val="22866552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E992C96-D3B2-481E-9802-DC2091CB3D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1158" y="0"/>
            <a:ext cx="2376264" cy="2808312"/>
          </a:xfrm>
          <a:prstGeom prst="rect">
            <a:avLst/>
          </a:prstGeom>
        </p:spPr>
      </p:pic>
      <p:sp>
        <p:nvSpPr>
          <p:cNvPr id="2" name="Прямоугольник: скругленные углы 1">
            <a:extLst>
              <a:ext uri="{FF2B5EF4-FFF2-40B4-BE49-F238E27FC236}">
                <a16:creationId xmlns:a16="http://schemas.microsoft.com/office/drawing/2014/main" id="{59BE84EA-DBBC-45FF-BECC-57597C273EB4}"/>
              </a:ext>
            </a:extLst>
          </p:cNvPr>
          <p:cNvSpPr/>
          <p:nvPr/>
        </p:nvSpPr>
        <p:spPr>
          <a:xfrm>
            <a:off x="3143672" y="190816"/>
            <a:ext cx="8928992" cy="295232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a:extLst>
              <a:ext uri="{FF2B5EF4-FFF2-40B4-BE49-F238E27FC236}">
                <a16:creationId xmlns:a16="http://schemas.microsoft.com/office/drawing/2014/main" id="{A8B721DF-39E5-4C3C-9560-C97F229FAFB7}"/>
              </a:ext>
            </a:extLst>
          </p:cNvPr>
          <p:cNvSpPr/>
          <p:nvPr/>
        </p:nvSpPr>
        <p:spPr>
          <a:xfrm>
            <a:off x="3591838" y="190816"/>
            <a:ext cx="8241851" cy="2862322"/>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Письмо Министерства промышленности и торговли РФ и Федеральной антимонопольной службы от 12 августа 2022 г. NN УА-77839/12, ПИ/76184/22 </a:t>
            </a:r>
          </a:p>
          <a:p>
            <a:pPr algn="just"/>
            <a:r>
              <a:rPr lang="ru-RU" dirty="0">
                <a:latin typeface="Times New Roman" panose="02020603050405020304" pitchFamily="18" charset="0"/>
                <a:cs typeface="Times New Roman" panose="02020603050405020304" pitchFamily="18" charset="0"/>
              </a:rPr>
              <a:t>«По вопросу применения постановления Правительства Российской Федерации от 30 апреля 2020 г. N 616 «Об установлении запрета на допуск промышленных товаров, происходящих из иностранных государств, для целей осуществления закупок для государственных и муниципальных нужд, а также промышленных товаров, происходящих из иностранных государств, работ (услуг), выполняемых (оказываемых) иностранными лицами, для целей осуществления закупок для нужд обороны страны и безопасности государства» в части описания объекта закупки при наличии разрешения на закупку происходящего из иностранного</a:t>
            </a:r>
            <a:r>
              <a:rPr lang="ru-RU" dirty="0">
                <a:solidFill>
                  <a:schemeClr val="bg1"/>
                </a:solidFill>
              </a:rPr>
              <a:t>...</a:t>
            </a:r>
          </a:p>
        </p:txBody>
      </p:sp>
      <p:sp>
        <p:nvSpPr>
          <p:cNvPr id="5" name="Прямоугольник: скругленные углы 4">
            <a:extLst>
              <a:ext uri="{FF2B5EF4-FFF2-40B4-BE49-F238E27FC236}">
                <a16:creationId xmlns:a16="http://schemas.microsoft.com/office/drawing/2014/main" id="{22378BD4-EE7E-4A0F-8AC2-4B3FF3B0C5F3}"/>
              </a:ext>
            </a:extLst>
          </p:cNvPr>
          <p:cNvSpPr/>
          <p:nvPr/>
        </p:nvSpPr>
        <p:spPr>
          <a:xfrm>
            <a:off x="3791744" y="3713050"/>
            <a:ext cx="7344816" cy="29523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90C67D35-78F5-4B32-94E4-52A738620738}"/>
              </a:ext>
            </a:extLst>
          </p:cNvPr>
          <p:cNvSpPr/>
          <p:nvPr/>
        </p:nvSpPr>
        <p:spPr>
          <a:xfrm>
            <a:off x="4560168" y="3691107"/>
            <a:ext cx="6096000" cy="2862322"/>
          </a:xfrm>
          <a:prstGeom prst="rect">
            <a:avLst/>
          </a:prstGeom>
        </p:spPr>
        <p:txBody>
          <a:bodyPr>
            <a:spAutoFit/>
          </a:bodyPr>
          <a:lstStyle/>
          <a:p>
            <a:pPr algn="ctr"/>
            <a:r>
              <a:rPr lang="ru-RU" dirty="0">
                <a:latin typeface="Times New Roman" panose="02020603050405020304" pitchFamily="18" charset="0"/>
                <a:cs typeface="Times New Roman" panose="02020603050405020304" pitchFamily="18" charset="0"/>
              </a:rPr>
              <a:t>… установление заказчиком дополнительных характеристик товара, касающихся функционального назначения или перечня выполняемых функций, области применения, качественных характеристик оборудования и не содержащихся в разрешении, не допускается.</a:t>
            </a:r>
          </a:p>
          <a:p>
            <a:pPr algn="ctr"/>
            <a:endParaRPr lang="ru-RU" dirty="0">
              <a:latin typeface="Times New Roman" panose="02020603050405020304" pitchFamily="18" charset="0"/>
              <a:cs typeface="Times New Roman" panose="02020603050405020304" pitchFamily="18" charset="0"/>
            </a:endParaRPr>
          </a:p>
          <a:p>
            <a:pPr algn="ctr"/>
            <a:r>
              <a:rPr lang="ru-RU" dirty="0">
                <a:latin typeface="Times New Roman" panose="02020603050405020304" pitchFamily="18" charset="0"/>
                <a:cs typeface="Times New Roman" panose="02020603050405020304" pitchFamily="18" charset="0"/>
              </a:rPr>
              <a:t>Позиция подтверждается и судебными актами. Например, см. Решение АС Краснодарского края по делу №А32-13038/2022 от 25.07.2022 г.</a:t>
            </a:r>
          </a:p>
          <a:p>
            <a:pPr algn="ctr"/>
            <a:endParaRPr lang="ru-RU" dirty="0"/>
          </a:p>
        </p:txBody>
      </p:sp>
      <p:sp>
        <p:nvSpPr>
          <p:cNvPr id="3" name="Стрелка: вниз 2">
            <a:extLst>
              <a:ext uri="{FF2B5EF4-FFF2-40B4-BE49-F238E27FC236}">
                <a16:creationId xmlns:a16="http://schemas.microsoft.com/office/drawing/2014/main" id="{C2485909-E939-42DC-A4FF-FF3597324281}"/>
              </a:ext>
            </a:extLst>
          </p:cNvPr>
          <p:cNvSpPr/>
          <p:nvPr/>
        </p:nvSpPr>
        <p:spPr>
          <a:xfrm>
            <a:off x="6960096" y="3053137"/>
            <a:ext cx="1008112" cy="1095943"/>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532455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D5CF1E3-FC3F-4662-8EA3-383A63F1430D}"/>
              </a:ext>
            </a:extLst>
          </p:cNvPr>
          <p:cNvPicPr>
            <a:picLocks noChangeAspect="1"/>
          </p:cNvPicPr>
          <p:nvPr/>
        </p:nvPicPr>
        <p:blipFill>
          <a:blip r:embed="rId2"/>
          <a:stretch>
            <a:fillRect/>
          </a:stretch>
        </p:blipFill>
        <p:spPr>
          <a:xfrm>
            <a:off x="2639616" y="1196752"/>
            <a:ext cx="7950076" cy="4884986"/>
          </a:xfrm>
          <a:prstGeom prst="rect">
            <a:avLst/>
          </a:prstGeom>
        </p:spPr>
      </p:pic>
      <p:sp>
        <p:nvSpPr>
          <p:cNvPr id="10" name="TextBox 9">
            <a:extLst>
              <a:ext uri="{FF2B5EF4-FFF2-40B4-BE49-F238E27FC236}">
                <a16:creationId xmlns:a16="http://schemas.microsoft.com/office/drawing/2014/main" id="{9238830A-D082-4B49-B399-8E3A994DD270}"/>
              </a:ext>
            </a:extLst>
          </p:cNvPr>
          <p:cNvSpPr txBox="1"/>
          <p:nvPr/>
        </p:nvSpPr>
        <p:spPr>
          <a:xfrm>
            <a:off x="705678" y="240861"/>
            <a:ext cx="7428764"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Получение разрешения на закупку</a:t>
            </a:r>
          </a:p>
        </p:txBody>
      </p:sp>
    </p:spTree>
    <p:extLst>
      <p:ext uri="{BB962C8B-B14F-4D97-AF65-F5344CB8AC3E}">
        <p14:creationId xmlns:p14="http://schemas.microsoft.com/office/powerpoint/2010/main" val="1340692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38830A-D082-4B49-B399-8E3A994DD270}"/>
              </a:ext>
            </a:extLst>
          </p:cNvPr>
          <p:cNvSpPr txBox="1"/>
          <p:nvPr/>
        </p:nvSpPr>
        <p:spPr>
          <a:xfrm>
            <a:off x="705678" y="240861"/>
            <a:ext cx="7428764"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Получение разрешения на закупку</a:t>
            </a:r>
          </a:p>
        </p:txBody>
      </p:sp>
      <p:pic>
        <p:nvPicPr>
          <p:cNvPr id="2" name="Рисунок 1">
            <a:extLst>
              <a:ext uri="{FF2B5EF4-FFF2-40B4-BE49-F238E27FC236}">
                <a16:creationId xmlns:a16="http://schemas.microsoft.com/office/drawing/2014/main" id="{551EA191-3392-43EE-B2C9-E37C53096C5F}"/>
              </a:ext>
            </a:extLst>
          </p:cNvPr>
          <p:cNvPicPr>
            <a:picLocks noChangeAspect="1"/>
          </p:cNvPicPr>
          <p:nvPr/>
        </p:nvPicPr>
        <p:blipFill rotWithShape="1">
          <a:blip r:embed="rId2"/>
          <a:srcRect b="12032"/>
          <a:stretch/>
        </p:blipFill>
        <p:spPr>
          <a:xfrm>
            <a:off x="1127448" y="957262"/>
            <a:ext cx="9000999" cy="5234948"/>
          </a:xfrm>
          <a:prstGeom prst="rect">
            <a:avLst/>
          </a:prstGeom>
        </p:spPr>
      </p:pic>
    </p:spTree>
    <p:extLst>
      <p:ext uri="{BB962C8B-B14F-4D97-AF65-F5344CB8AC3E}">
        <p14:creationId xmlns:p14="http://schemas.microsoft.com/office/powerpoint/2010/main" val="29721014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38830A-D082-4B49-B399-8E3A994DD270}"/>
              </a:ext>
            </a:extLst>
          </p:cNvPr>
          <p:cNvSpPr txBox="1"/>
          <p:nvPr/>
        </p:nvSpPr>
        <p:spPr>
          <a:xfrm>
            <a:off x="705678" y="240861"/>
            <a:ext cx="7428764"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Получение разрешения на закупку</a:t>
            </a:r>
          </a:p>
        </p:txBody>
      </p:sp>
      <p:pic>
        <p:nvPicPr>
          <p:cNvPr id="3" name="Рисунок 2">
            <a:extLst>
              <a:ext uri="{FF2B5EF4-FFF2-40B4-BE49-F238E27FC236}">
                <a16:creationId xmlns:a16="http://schemas.microsoft.com/office/drawing/2014/main" id="{3E3FD7F6-D740-40AD-934D-996D7B7A7A7A}"/>
              </a:ext>
            </a:extLst>
          </p:cNvPr>
          <p:cNvPicPr>
            <a:picLocks noChangeAspect="1"/>
          </p:cNvPicPr>
          <p:nvPr/>
        </p:nvPicPr>
        <p:blipFill>
          <a:blip r:embed="rId2"/>
          <a:stretch>
            <a:fillRect/>
          </a:stretch>
        </p:blipFill>
        <p:spPr>
          <a:xfrm>
            <a:off x="839416" y="873937"/>
            <a:ext cx="10225135" cy="5258245"/>
          </a:xfrm>
          <a:prstGeom prst="rect">
            <a:avLst/>
          </a:prstGeom>
        </p:spPr>
      </p:pic>
    </p:spTree>
    <p:extLst>
      <p:ext uri="{BB962C8B-B14F-4D97-AF65-F5344CB8AC3E}">
        <p14:creationId xmlns:p14="http://schemas.microsoft.com/office/powerpoint/2010/main" val="33850384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238830A-D082-4B49-B399-8E3A994DD270}"/>
              </a:ext>
            </a:extLst>
          </p:cNvPr>
          <p:cNvSpPr txBox="1"/>
          <p:nvPr/>
        </p:nvSpPr>
        <p:spPr>
          <a:xfrm>
            <a:off x="705678" y="240861"/>
            <a:ext cx="7428764" cy="523220"/>
          </a:xfrm>
          <a:prstGeom prst="rect">
            <a:avLst/>
          </a:prstGeom>
          <a:noFill/>
        </p:spPr>
        <p:txBody>
          <a:bodyPr wrap="square" rtlCol="0">
            <a:spAutoFit/>
          </a:bodyPr>
          <a:lstStyle/>
          <a:p>
            <a:r>
              <a:rPr lang="ru-RU" sz="2800" b="1" dirty="0">
                <a:latin typeface="Times New Roman" panose="02020603050405020304" pitchFamily="18" charset="0"/>
                <a:cs typeface="Times New Roman" panose="02020603050405020304" pitchFamily="18" charset="0"/>
              </a:rPr>
              <a:t>Получение разрешения на закупку</a:t>
            </a:r>
          </a:p>
        </p:txBody>
      </p:sp>
      <p:pic>
        <p:nvPicPr>
          <p:cNvPr id="2" name="Рисунок 1">
            <a:extLst>
              <a:ext uri="{FF2B5EF4-FFF2-40B4-BE49-F238E27FC236}">
                <a16:creationId xmlns:a16="http://schemas.microsoft.com/office/drawing/2014/main" id="{9A0CF641-0261-4F38-A995-F5E65F9D53B0}"/>
              </a:ext>
            </a:extLst>
          </p:cNvPr>
          <p:cNvPicPr>
            <a:picLocks noChangeAspect="1"/>
          </p:cNvPicPr>
          <p:nvPr/>
        </p:nvPicPr>
        <p:blipFill>
          <a:blip r:embed="rId2"/>
          <a:stretch>
            <a:fillRect/>
          </a:stretch>
        </p:blipFill>
        <p:spPr>
          <a:xfrm>
            <a:off x="1343472" y="751328"/>
            <a:ext cx="9001000" cy="5941918"/>
          </a:xfrm>
          <a:prstGeom prst="rect">
            <a:avLst/>
          </a:prstGeom>
        </p:spPr>
      </p:pic>
    </p:spTree>
    <p:extLst>
      <p:ext uri="{BB962C8B-B14F-4D97-AF65-F5344CB8AC3E}">
        <p14:creationId xmlns:p14="http://schemas.microsoft.com/office/powerpoint/2010/main" val="181216227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408189F-19B7-44E3-A0FD-DE18D3980978}"/>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16" name="Блок-схема: перфолента 15">
            <a:extLst>
              <a:ext uri="{FF2B5EF4-FFF2-40B4-BE49-F238E27FC236}">
                <a16:creationId xmlns:a16="http://schemas.microsoft.com/office/drawing/2014/main" id="{E7CEF873-B0E3-435B-BA0F-0CC41B05B7A2}"/>
              </a:ext>
            </a:extLst>
          </p:cNvPr>
          <p:cNvSpPr/>
          <p:nvPr/>
        </p:nvSpPr>
        <p:spPr>
          <a:xfrm>
            <a:off x="268286" y="67655"/>
            <a:ext cx="4639152" cy="103395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F7EF779E-E45D-4236-A0C7-227F97E4FE62}"/>
              </a:ext>
            </a:extLst>
          </p:cNvPr>
          <p:cNvSpPr/>
          <p:nvPr/>
        </p:nvSpPr>
        <p:spPr>
          <a:xfrm>
            <a:off x="345229" y="353800"/>
            <a:ext cx="4485267" cy="461665"/>
          </a:xfrm>
          <a:prstGeom prst="rect">
            <a:avLst/>
          </a:prstGeom>
        </p:spPr>
        <p:txBody>
          <a:bodyPr wrap="none">
            <a:spAutoFit/>
          </a:bodyPr>
          <a:lstStyle/>
          <a:p>
            <a:r>
              <a:rPr lang="ru-RU" sz="2400" b="1" dirty="0">
                <a:latin typeface="Times New Roman" panose="02020603050405020304" pitchFamily="18" charset="0"/>
                <a:cs typeface="Times New Roman" panose="02020603050405020304" pitchFamily="18" charset="0"/>
              </a:rPr>
              <a:t>Случаи неприменения запрета</a:t>
            </a:r>
          </a:p>
        </p:txBody>
      </p:sp>
      <p:sp>
        <p:nvSpPr>
          <p:cNvPr id="19" name="Прямоугольник 18">
            <a:extLst>
              <a:ext uri="{FF2B5EF4-FFF2-40B4-BE49-F238E27FC236}">
                <a16:creationId xmlns:a16="http://schemas.microsoft.com/office/drawing/2014/main" id="{863ECFDE-0536-4957-B80A-46FD3F805053}"/>
              </a:ext>
            </a:extLst>
          </p:cNvPr>
          <p:cNvSpPr/>
          <p:nvPr/>
        </p:nvSpPr>
        <p:spPr>
          <a:xfrm>
            <a:off x="5375920" y="260648"/>
            <a:ext cx="6096000" cy="5632311"/>
          </a:xfrm>
          <a:prstGeom prst="rect">
            <a:avLst/>
          </a:prstGeom>
        </p:spPr>
        <p:txBody>
          <a:bodyPr>
            <a:spAutoFit/>
          </a:bodyPr>
          <a:lstStyle/>
          <a:p>
            <a:r>
              <a:rPr lang="ru-RU" sz="2000" dirty="0">
                <a:latin typeface="Times New Roman" panose="02020603050405020304" pitchFamily="18" charset="0"/>
                <a:cs typeface="Times New Roman" panose="02020603050405020304" pitchFamily="18" charset="0"/>
              </a:rPr>
              <a:t>б) закупка одной единицы товара, стоимость которой не превышает 300 тыс. рублей, и закупки совокупности таких товаров, суммарная стоимость которых составляет менее 1 млн. рублей (за исключением закупок товаров, указанных в пунктах перечня:</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28 (устройства числового программного управления), </a:t>
            </a:r>
          </a:p>
          <a:p>
            <a:r>
              <a:rPr lang="ru-RU" sz="2000" dirty="0">
                <a:latin typeface="Times New Roman" panose="02020603050405020304" pitchFamily="18" charset="0"/>
                <a:cs typeface="Times New Roman" panose="02020603050405020304" pitchFamily="18" charset="0"/>
              </a:rPr>
              <a:t>50 (инструменты), </a:t>
            </a:r>
          </a:p>
          <a:p>
            <a:r>
              <a:rPr lang="ru-RU" sz="2000" dirty="0">
                <a:latin typeface="Times New Roman" panose="02020603050405020304" pitchFamily="18" charset="0"/>
                <a:cs typeface="Times New Roman" panose="02020603050405020304" pitchFamily="18" charset="0"/>
              </a:rPr>
              <a:t>142 (Изделия медицинские, в том числе хирургические, прочие, не включенные в другие группировки (только в отношении медицинских масок))</a:t>
            </a:r>
          </a:p>
          <a:p>
            <a:r>
              <a:rPr lang="ru-RU" sz="2000" dirty="0">
                <a:latin typeface="Times New Roman" panose="02020603050405020304" pitchFamily="18" charset="0"/>
                <a:cs typeface="Times New Roman" panose="02020603050405020304" pitchFamily="18" charset="0"/>
              </a:rPr>
              <a:t>145 (Средства защиты головы и лица (только в отношении медицинских масок)</a:t>
            </a:r>
          </a:p>
          <a:p>
            <a:r>
              <a:rPr lang="ru-RU" sz="2000" dirty="0">
                <a:latin typeface="Times New Roman" panose="02020603050405020304" pitchFamily="18" charset="0"/>
                <a:cs typeface="Times New Roman" panose="02020603050405020304" pitchFamily="18" charset="0"/>
              </a:rPr>
              <a:t>147 (Пробирки вакуумные для взятия образцов крови ИВД, соответствующие кодам вида медицинского изделия)</a:t>
            </a:r>
          </a:p>
        </p:txBody>
      </p:sp>
    </p:spTree>
    <p:extLst>
      <p:ext uri="{BB962C8B-B14F-4D97-AF65-F5344CB8AC3E}">
        <p14:creationId xmlns:p14="http://schemas.microsoft.com/office/powerpoint/2010/main" val="49342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305313FA-358C-4C79-B37D-B02BECD4DC7D}"/>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16" name="Блок-схема: перфолента 15">
            <a:extLst>
              <a:ext uri="{FF2B5EF4-FFF2-40B4-BE49-F238E27FC236}">
                <a16:creationId xmlns:a16="http://schemas.microsoft.com/office/drawing/2014/main" id="{E7CEF873-B0E3-435B-BA0F-0CC41B05B7A2}"/>
              </a:ext>
            </a:extLst>
          </p:cNvPr>
          <p:cNvSpPr/>
          <p:nvPr/>
        </p:nvSpPr>
        <p:spPr>
          <a:xfrm>
            <a:off x="191344" y="90790"/>
            <a:ext cx="4639152" cy="103395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F7EF779E-E45D-4236-A0C7-227F97E4FE62}"/>
              </a:ext>
            </a:extLst>
          </p:cNvPr>
          <p:cNvSpPr/>
          <p:nvPr/>
        </p:nvSpPr>
        <p:spPr>
          <a:xfrm>
            <a:off x="345229" y="353800"/>
            <a:ext cx="4485267" cy="461665"/>
          </a:xfrm>
          <a:prstGeom prst="rect">
            <a:avLst/>
          </a:prstGeom>
        </p:spPr>
        <p:txBody>
          <a:bodyPr wrap="none">
            <a:spAutoFit/>
          </a:bodyPr>
          <a:lstStyle/>
          <a:p>
            <a:r>
              <a:rPr lang="ru-RU" sz="2400" b="1" dirty="0">
                <a:latin typeface="Times New Roman" panose="02020603050405020304" pitchFamily="18" charset="0"/>
                <a:cs typeface="Times New Roman" panose="02020603050405020304" pitchFamily="18" charset="0"/>
              </a:rPr>
              <a:t>Случаи неприменения запрета</a:t>
            </a:r>
          </a:p>
        </p:txBody>
      </p:sp>
      <p:sp>
        <p:nvSpPr>
          <p:cNvPr id="19" name="Прямоугольник 18">
            <a:extLst>
              <a:ext uri="{FF2B5EF4-FFF2-40B4-BE49-F238E27FC236}">
                <a16:creationId xmlns:a16="http://schemas.microsoft.com/office/drawing/2014/main" id="{863ECFDE-0536-4957-B80A-46FD3F805053}"/>
              </a:ext>
            </a:extLst>
          </p:cNvPr>
          <p:cNvSpPr/>
          <p:nvPr/>
        </p:nvSpPr>
        <p:spPr>
          <a:xfrm>
            <a:off x="5375920" y="260648"/>
            <a:ext cx="6096000" cy="1938992"/>
          </a:xfrm>
          <a:prstGeom prst="rect">
            <a:avLst/>
          </a:prstGeom>
        </p:spPr>
        <p:txBody>
          <a:bodyPr>
            <a:spAutoFit/>
          </a:bodyPr>
          <a:lstStyle/>
          <a:p>
            <a:pPr algn="just"/>
            <a:r>
              <a:rPr lang="ru-RU" sz="2000" dirty="0">
                <a:latin typeface="Times New Roman" panose="02020603050405020304" pitchFamily="18" charset="0"/>
                <a:cs typeface="Times New Roman" panose="02020603050405020304" pitchFamily="18" charset="0"/>
              </a:rPr>
              <a:t>в) необходимость обеспечения взаимодействия товаров с товарами, используемыми заказчиком, ввиду их несовместимости с товарами, имеющими другие товарные знаки (за исключением закупок товаров, указанных в </a:t>
            </a:r>
            <a:r>
              <a:rPr lang="ru-RU" sz="20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пунктах 20</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21</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xmlns="" val="tx"/>
                    </a:ext>
                  </a:extLst>
                </a:hlinkClick>
              </a:rPr>
              <a:t>40 - 43</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70 - 76</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78 - 86</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94 - 117</a:t>
            </a:r>
            <a:r>
              <a:rPr lang="ru-RU" sz="2000" dirty="0">
                <a:latin typeface="Times New Roman" panose="02020603050405020304" pitchFamily="18" charset="0"/>
                <a:cs typeface="Times New Roman" panose="02020603050405020304" pitchFamily="18" charset="0"/>
              </a:rPr>
              <a:t> и </a:t>
            </a:r>
            <a:r>
              <a:rPr lang="ru-RU" sz="2000"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134</a:t>
            </a:r>
            <a:r>
              <a:rPr lang="ru-RU" sz="2000" dirty="0">
                <a:latin typeface="Times New Roman" panose="02020603050405020304" pitchFamily="18" charset="0"/>
                <a:cs typeface="Times New Roman" panose="02020603050405020304" pitchFamily="18" charset="0"/>
              </a:rPr>
              <a:t> перечня);</a:t>
            </a:r>
          </a:p>
        </p:txBody>
      </p:sp>
      <p:sp>
        <p:nvSpPr>
          <p:cNvPr id="2" name="Прямоугольник 1">
            <a:extLst>
              <a:ext uri="{FF2B5EF4-FFF2-40B4-BE49-F238E27FC236}">
                <a16:creationId xmlns:a16="http://schemas.microsoft.com/office/drawing/2014/main" id="{C5D34B32-F026-4E4F-9D3E-95A27DEF3EF6}"/>
              </a:ext>
            </a:extLst>
          </p:cNvPr>
          <p:cNvSpPr/>
          <p:nvPr/>
        </p:nvSpPr>
        <p:spPr>
          <a:xfrm>
            <a:off x="191344" y="2198718"/>
            <a:ext cx="11809312" cy="4401205"/>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д) закупки, осуществляемые Федеральной службой безопасности Российской Федерации, Федеральной службой охраны Российской Федерации, Службой внешней разведки Российской Федерации, органами внешней разведки Министерства обороны Российской Федерации, Министерством внутренних дел Российской Федерации, Федеральной службой войск национальной гвардии Российской Федерации и подведомственными им организациями (за исключением закупок товаров, указанных в </a:t>
            </a:r>
            <a:r>
              <a:rPr lang="ru-RU" sz="2000" dirty="0">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пунктах 1</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xmlns="" val="tx"/>
                    </a:ext>
                  </a:extLst>
                </a:hlinkClick>
              </a:rPr>
              <a:t>7</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67</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72</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91</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93</a:t>
            </a:r>
            <a:r>
              <a:rPr lang="ru-RU" sz="2000" dirty="0">
                <a:latin typeface="Times New Roman" panose="02020603050405020304" pitchFamily="18" charset="0"/>
                <a:cs typeface="Times New Roman" panose="02020603050405020304" pitchFamily="18" charset="0"/>
              </a:rPr>
              <a:t> и </a:t>
            </a:r>
            <a:r>
              <a:rPr lang="ru-RU" sz="2000" dirty="0">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99</a:t>
            </a:r>
            <a:r>
              <a:rPr lang="ru-RU" sz="2000" dirty="0">
                <a:latin typeface="Times New Roman" panose="02020603050405020304" pitchFamily="18" charset="0"/>
                <a:cs typeface="Times New Roman" panose="02020603050405020304" pitchFamily="18" charset="0"/>
              </a:rPr>
              <a:t> перечня, в отношении товаров, указанных в </a:t>
            </a:r>
            <a:r>
              <a:rPr lang="ru-RU" sz="2000" dirty="0">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пунктах 62</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xmlns="" val="tx"/>
                    </a:ext>
                  </a:extLst>
                </a:hlinkClick>
              </a:rPr>
              <a:t>66</a:t>
            </a:r>
            <a:r>
              <a:rPr lang="ru-RU" sz="2000" dirty="0">
                <a:latin typeface="Times New Roman" panose="02020603050405020304" pitchFamily="18" charset="0"/>
                <a:cs typeface="Times New Roman" panose="02020603050405020304" pitchFamily="18" charset="0"/>
              </a:rPr>
              <a:t> перечня, при условии закупки одной единицы товара, стоимость которой равна или менее 2 млн. рублей), Главным управлением специальных программ Президента Российской Федерации и подведомственными ему организациями (за исключением закупок товаров, указанных в </a:t>
            </a:r>
            <a:r>
              <a:rPr lang="ru-RU" sz="2000" dirty="0">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xmlns="" val="tx"/>
                    </a:ext>
                  </a:extLst>
                </a:hlinkClick>
              </a:rPr>
              <a:t>пунктах 1</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xmlns="" val="tx"/>
                    </a:ext>
                  </a:extLst>
                </a:hlinkClick>
              </a:rPr>
              <a:t>7</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67</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72</a:t>
            </a:r>
            <a:r>
              <a:rPr lang="ru-RU" sz="2000" dirty="0">
                <a:latin typeface="Times New Roman" panose="02020603050405020304" pitchFamily="18" charset="0"/>
                <a:cs typeface="Times New Roman" panose="02020603050405020304" pitchFamily="18" charset="0"/>
              </a:rPr>
              <a:t> и </a:t>
            </a:r>
            <a:r>
              <a:rPr lang="ru-RU" sz="2000" dirty="0">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99</a:t>
            </a:r>
            <a:r>
              <a:rPr lang="ru-RU" sz="2000" dirty="0">
                <a:latin typeface="Times New Roman" panose="02020603050405020304" pitchFamily="18" charset="0"/>
                <a:cs typeface="Times New Roman" panose="02020603050405020304" pitchFamily="18" charset="0"/>
              </a:rPr>
              <a:t> перечня, в отношении товаров, указанных в </a:t>
            </a:r>
            <a:r>
              <a:rPr lang="ru-RU" sz="2000" dirty="0">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пунктах 62</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xmlns="" val="tx"/>
                    </a:ext>
                  </a:extLst>
                </a:hlinkClick>
              </a:rPr>
              <a:t>66</a:t>
            </a:r>
            <a:r>
              <a:rPr lang="ru-RU" sz="2000" dirty="0">
                <a:latin typeface="Times New Roman" panose="02020603050405020304" pitchFamily="18" charset="0"/>
                <a:cs typeface="Times New Roman" panose="02020603050405020304" pitchFamily="18" charset="0"/>
              </a:rPr>
              <a:t> перечня, при условии закупки одной единицы товара, стоимость которой равна или менее 2 млн. рублей), Управлением делами Президента Российской Федерации и подведомственными ему организациями (за исключением закупок товаров, указанных в </a:t>
            </a:r>
            <a:r>
              <a:rPr lang="ru-RU" sz="2000" dirty="0">
                <a:latin typeface="Times New Roman" panose="02020603050405020304" pitchFamily="18" charset="0"/>
                <a:cs typeface="Times New Roman" panose="02020603050405020304" pitchFamily="18" charset="0"/>
                <a:hlinkClick r:id="rId19">
                  <a:extLst>
                    <a:ext uri="{A12FA001-AC4F-418D-AE19-62706E023703}">
                      <ahyp:hlinkClr xmlns:ahyp="http://schemas.microsoft.com/office/drawing/2018/hyperlinkcolor" xmlns="" val="tx"/>
                    </a:ext>
                  </a:extLst>
                </a:hlinkClick>
              </a:rPr>
              <a:t>пунктах 3</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xmlns="" val="tx"/>
                    </a:ext>
                  </a:extLst>
                </a:hlinkClick>
              </a:rPr>
              <a:t>7</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xmlns="" val="tx"/>
                    </a:ext>
                  </a:extLst>
                </a:hlinkClick>
              </a:rPr>
              <a:t>67</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72</a:t>
            </a:r>
            <a:r>
              <a:rPr lang="ru-RU" sz="2000"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91</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93</a:t>
            </a:r>
            <a:r>
              <a:rPr lang="ru-RU" sz="2000" dirty="0">
                <a:latin typeface="Times New Roman" panose="02020603050405020304" pitchFamily="18" charset="0"/>
                <a:cs typeface="Times New Roman" panose="02020603050405020304" pitchFamily="18" charset="0"/>
              </a:rPr>
              <a:t> и </a:t>
            </a:r>
            <a:r>
              <a:rPr lang="ru-RU" sz="2000" dirty="0">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xmlns="" val="tx"/>
                    </a:ext>
                  </a:extLst>
                </a:hlinkClick>
              </a:rPr>
              <a:t>99</a:t>
            </a:r>
            <a:r>
              <a:rPr lang="ru-RU" sz="2000" dirty="0">
                <a:latin typeface="Times New Roman" panose="02020603050405020304" pitchFamily="18" charset="0"/>
                <a:cs typeface="Times New Roman" panose="02020603050405020304" pitchFamily="18" charset="0"/>
              </a:rPr>
              <a:t> перечня, в отношении товаров, указанных в </a:t>
            </a:r>
            <a:r>
              <a:rPr lang="ru-RU" sz="2000" dirty="0">
                <a:latin typeface="Times New Roman" panose="02020603050405020304" pitchFamily="18" charset="0"/>
                <a:cs typeface="Times New Roman" panose="02020603050405020304" pitchFamily="18" charset="0"/>
                <a:hlinkClick r:id="rId17">
                  <a:extLst>
                    <a:ext uri="{A12FA001-AC4F-418D-AE19-62706E023703}">
                      <ahyp:hlinkClr xmlns:ahyp="http://schemas.microsoft.com/office/drawing/2018/hyperlinkcolor" xmlns="" val="tx"/>
                    </a:ext>
                  </a:extLst>
                </a:hlinkClick>
              </a:rPr>
              <a:t>пунктах 62</a:t>
            </a:r>
            <a:r>
              <a:rPr lang="ru-RU"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hlinkClick r:id="rId18">
                  <a:extLst>
                    <a:ext uri="{A12FA001-AC4F-418D-AE19-62706E023703}">
                      <ahyp:hlinkClr xmlns:ahyp="http://schemas.microsoft.com/office/drawing/2018/hyperlinkcolor" xmlns="" val="tx"/>
                    </a:ext>
                  </a:extLst>
                </a:hlinkClick>
              </a:rPr>
              <a:t>66</a:t>
            </a:r>
            <a:r>
              <a:rPr lang="ru-RU" sz="2000" dirty="0">
                <a:latin typeface="Times New Roman" panose="02020603050405020304" pitchFamily="18" charset="0"/>
                <a:cs typeface="Times New Roman" panose="02020603050405020304" pitchFamily="18" charset="0"/>
              </a:rPr>
              <a:t> перечня, при условии закупки одной единицы товара, стоимость которой равна или менее 2 млн. рублей);</a:t>
            </a:r>
          </a:p>
        </p:txBody>
      </p:sp>
    </p:spTree>
    <p:extLst>
      <p:ext uri="{BB962C8B-B14F-4D97-AF65-F5344CB8AC3E}">
        <p14:creationId xmlns:p14="http://schemas.microsoft.com/office/powerpoint/2010/main" val="21354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4C7CFD8-3749-4769-B5A1-892E69C228A9}"/>
              </a:ext>
            </a:extLst>
          </p:cNvPr>
          <p:cNvSpPr/>
          <p:nvPr/>
        </p:nvSpPr>
        <p:spPr>
          <a:xfrm>
            <a:off x="335360" y="620688"/>
            <a:ext cx="11593288" cy="6134209"/>
          </a:xfrm>
          <a:prstGeom prst="rect">
            <a:avLst/>
          </a:prstGeom>
          <a:solidFill>
            <a:schemeClr val="bg1">
              <a:lumMod val="95000"/>
            </a:schemeClr>
          </a:solidFill>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wrap="square" lIns="100803" tIns="50402" rIns="100803" bIns="50402">
            <a:spAutoFit/>
          </a:bodyPr>
          <a:lstStyle/>
          <a:p>
            <a:r>
              <a:rPr lang="ru-RU" b="1" dirty="0">
                <a:solidFill>
                  <a:schemeClr val="tx1"/>
                </a:solidFill>
                <a:latin typeface="Times New Roman" panose="02020603050405020304" pitchFamily="18" charset="0"/>
                <a:cs typeface="Times New Roman" panose="02020603050405020304" pitchFamily="18" charset="0"/>
              </a:rPr>
              <a:t>Суть жалобы:  </a:t>
            </a:r>
            <a:r>
              <a:rPr lang="ru-RU" dirty="0">
                <a:solidFill>
                  <a:schemeClr val="tx1"/>
                </a:solidFill>
                <a:latin typeface="Times New Roman" panose="02020603050405020304" pitchFamily="18" charset="0"/>
                <a:cs typeface="Times New Roman" panose="02020603050405020304" pitchFamily="18" charset="0"/>
              </a:rPr>
              <a:t>Податель жалобы считает, что заказчиком при заключении контракта неправомерно применены условиях допуска товаров, происходящих из иностранного государства или группы иностранных государств, для целей осуществления закупок товаров для обеспечения государственных и муниципальных нужд, утвержденные приказом Минфина РФ от 04.06.2018 N 126н (далее – Приказ №126н), а именно, цена контракта снижена на 15%. Податель жалобы считает, что заявка данного участника закупки подлежала отклонению, в связи с отсутствием товарного знака предлагаемого к поставке товара, так как закупаемый в рамках данной закупки товар (МФУ) подлежит обязательной сертификации.</a:t>
            </a:r>
          </a:p>
          <a:p>
            <a:r>
              <a:rPr lang="ru-RU" dirty="0">
                <a:solidFill>
                  <a:schemeClr val="tx1"/>
                </a:solidFill>
                <a:latin typeface="Times New Roman" panose="02020603050405020304" pitchFamily="18" charset="0"/>
                <a:cs typeface="Times New Roman" panose="02020603050405020304" pitchFamily="18" charset="0"/>
              </a:rPr>
              <a:t>Вместе с тем, Комиссия Новосибирского УФАС России установила, что в заявке одного из участников закупки задекларирована страна происхождения товара – Российская Федерация.</a:t>
            </a:r>
          </a:p>
          <a:p>
            <a:r>
              <a:rPr lang="ru-RU" dirty="0">
                <a:solidFill>
                  <a:schemeClr val="tx1"/>
                </a:solidFill>
                <a:latin typeface="Times New Roman" panose="02020603050405020304" pitchFamily="18" charset="0"/>
                <a:cs typeface="Times New Roman" panose="02020603050405020304" pitchFamily="18" charset="0"/>
              </a:rPr>
              <a:t>В соответствии с п.1.3 Приказа №126н при проведении аукциона контракт заключается по цене, сниженной на 15 процентов от предложенной победителем аукциона в случае, если заявка такого победителя содержит предложение о поставке товаров, страной происхождения хотя бы одного из которых является иностранное государство (за исключением государств - членов Евразийского экономического союза).</a:t>
            </a:r>
          </a:p>
          <a:p>
            <a:r>
              <a:rPr lang="ru-RU" b="1" dirty="0">
                <a:solidFill>
                  <a:schemeClr val="tx1"/>
                </a:solidFill>
                <a:latin typeface="Times New Roman" panose="02020603050405020304" pitchFamily="18" charset="0"/>
                <a:cs typeface="Times New Roman" panose="02020603050405020304" pitchFamily="18" charset="0"/>
              </a:rPr>
              <a:t>Комиссия Новосибирского </a:t>
            </a:r>
            <a:r>
              <a:rPr lang="ru-RU" dirty="0">
                <a:solidFill>
                  <a:schemeClr val="tx1"/>
                </a:solidFill>
                <a:latin typeface="Times New Roman" panose="02020603050405020304" pitchFamily="18" charset="0"/>
                <a:cs typeface="Times New Roman" panose="02020603050405020304" pitchFamily="18" charset="0"/>
              </a:rPr>
              <a:t>УФАС России установила, что в заявке победителя закупки (ООО «Бизнес Поставка») предложен товар со страной происхождения Китай.</a:t>
            </a:r>
          </a:p>
          <a:p>
            <a:r>
              <a:rPr lang="ru-RU" dirty="0">
                <a:solidFill>
                  <a:schemeClr val="tx1"/>
                </a:solidFill>
                <a:latin typeface="Times New Roman" panose="02020603050405020304" pitchFamily="18" charset="0"/>
                <a:cs typeface="Times New Roman" panose="02020603050405020304" pitchFamily="18" charset="0"/>
              </a:rPr>
              <a:t>Таким образом, Комиссия Новосибирского УФАС России считает, что заказчик при заключении контракта правомерно применил положения п.1.3 Приказа №126н и снизил цену контракта на 15 процентов. Данное решение Комиссии Новосибирского УФАС России соответствует позиции ФАС России, изложенной в письме ДФ/99397/22 от 31.10.2022г.</a:t>
            </a:r>
          </a:p>
          <a:p>
            <a:endParaRPr lang="ru-RU" dirty="0">
              <a:solidFill>
                <a:schemeClr val="tx1"/>
              </a:solidFill>
              <a:latin typeface="Times New Roman" panose="02020603050405020304" pitchFamily="18" charset="0"/>
              <a:cs typeface="Times New Roman" panose="02020603050405020304" pitchFamily="18" charset="0"/>
            </a:endParaRPr>
          </a:p>
          <a:p>
            <a:r>
              <a:rPr lang="ru-RU" dirty="0">
                <a:solidFill>
                  <a:schemeClr val="tx1"/>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Новосибирское УФАС России</a:t>
            </a:r>
            <a:r>
              <a:rPr lang="ru-RU" dirty="0">
                <a:solidFill>
                  <a:schemeClr val="tx1"/>
                </a:solidFill>
                <a:latin typeface="Times New Roman" panose="02020603050405020304" pitchFamily="18" charset="0"/>
                <a:cs typeface="Times New Roman" panose="02020603050405020304" pitchFamily="18" charset="0"/>
              </a:rPr>
              <a:t> РЕШЕНИЕ №054/06/51-108/2023 30.01.2023          </a:t>
            </a:r>
            <a:r>
              <a:rPr lang="ru-RU" dirty="0"/>
              <a:t>         </a:t>
            </a:r>
            <a:endParaRPr lang="ru-RU" sz="1400" dirty="0"/>
          </a:p>
        </p:txBody>
      </p:sp>
    </p:spTree>
    <p:extLst>
      <p:ext uri="{BB962C8B-B14F-4D97-AF65-F5344CB8AC3E}">
        <p14:creationId xmlns:p14="http://schemas.microsoft.com/office/powerpoint/2010/main" val="39071854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E8B4FC7-E209-4ECF-8ACC-BEA089568732}"/>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16" name="Блок-схема: перфолента 15">
            <a:extLst>
              <a:ext uri="{FF2B5EF4-FFF2-40B4-BE49-F238E27FC236}">
                <a16:creationId xmlns:a16="http://schemas.microsoft.com/office/drawing/2014/main" id="{E7CEF873-B0E3-435B-BA0F-0CC41B05B7A2}"/>
              </a:ext>
            </a:extLst>
          </p:cNvPr>
          <p:cNvSpPr/>
          <p:nvPr/>
        </p:nvSpPr>
        <p:spPr>
          <a:xfrm>
            <a:off x="191344" y="90790"/>
            <a:ext cx="4639152" cy="1033954"/>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Times New Roman" panose="02020603050405020304" pitchFamily="18" charset="0"/>
              <a:cs typeface="Times New Roman" panose="02020603050405020304" pitchFamily="18" charset="0"/>
            </a:endParaRPr>
          </a:p>
        </p:txBody>
      </p:sp>
      <p:sp>
        <p:nvSpPr>
          <p:cNvPr id="15" name="Прямоугольник 14">
            <a:extLst>
              <a:ext uri="{FF2B5EF4-FFF2-40B4-BE49-F238E27FC236}">
                <a16:creationId xmlns:a16="http://schemas.microsoft.com/office/drawing/2014/main" id="{F7EF779E-E45D-4236-A0C7-227F97E4FE62}"/>
              </a:ext>
            </a:extLst>
          </p:cNvPr>
          <p:cNvSpPr/>
          <p:nvPr/>
        </p:nvSpPr>
        <p:spPr>
          <a:xfrm>
            <a:off x="345229" y="353800"/>
            <a:ext cx="4485267" cy="461665"/>
          </a:xfrm>
          <a:prstGeom prst="rect">
            <a:avLst/>
          </a:prstGeom>
        </p:spPr>
        <p:txBody>
          <a:bodyPr wrap="none">
            <a:spAutoFit/>
          </a:bodyPr>
          <a:lstStyle/>
          <a:p>
            <a:r>
              <a:rPr lang="ru-RU" sz="2400" b="1" dirty="0">
                <a:latin typeface="Times New Roman" panose="02020603050405020304" pitchFamily="18" charset="0"/>
                <a:cs typeface="Times New Roman" panose="02020603050405020304" pitchFamily="18" charset="0"/>
              </a:rPr>
              <a:t>Случаи неприменения запрета</a:t>
            </a:r>
          </a:p>
        </p:txBody>
      </p:sp>
      <p:sp>
        <p:nvSpPr>
          <p:cNvPr id="19" name="Прямоугольник 18">
            <a:extLst>
              <a:ext uri="{FF2B5EF4-FFF2-40B4-BE49-F238E27FC236}">
                <a16:creationId xmlns:a16="http://schemas.microsoft.com/office/drawing/2014/main" id="{863ECFDE-0536-4957-B80A-46FD3F805053}"/>
              </a:ext>
            </a:extLst>
          </p:cNvPr>
          <p:cNvSpPr/>
          <p:nvPr/>
        </p:nvSpPr>
        <p:spPr>
          <a:xfrm>
            <a:off x="6312024" y="1916832"/>
            <a:ext cx="6096000" cy="4708981"/>
          </a:xfrm>
          <a:prstGeom prst="rect">
            <a:avLst/>
          </a:prstGeom>
        </p:spPr>
        <p:txBody>
          <a:bodyPr>
            <a:spAutoFit/>
          </a:bodyPr>
          <a:lstStyle/>
          <a:p>
            <a:pPr algn="just"/>
            <a:r>
              <a:rPr lang="ru-RU" sz="2000" dirty="0">
                <a:latin typeface="Times New Roman" panose="02020603050405020304" pitchFamily="18" charset="0"/>
                <a:cs typeface="Times New Roman" panose="02020603050405020304" pitchFamily="18" charset="0"/>
              </a:rPr>
              <a:t>ж) закупки товаров в целях оказания медицинской помощи в неотложной или экстренной форме либо вследствие аварии, обстоятельств непреодолимой силы, для предупреждения (при введении режима повышенной готовности функционирования органов управления и сил единой государственной системы предупреждения и ликвидации чрезвычайных ситуаций) и (или) ликвидации чрезвычайной ситуации, в целях проведения специальной военной операции, мобилизационной подготовки, мобилизации, осуществления деятельности на территории, на которой введено военное положение;</a:t>
            </a:r>
          </a:p>
          <a:p>
            <a:pPr algn="just"/>
            <a:r>
              <a:rPr lang="ru-RU" sz="2000" dirty="0">
                <a:latin typeface="Times New Roman" panose="02020603050405020304" pitchFamily="18" charset="0"/>
                <a:cs typeface="Times New Roman" panose="02020603050405020304" pitchFamily="18" charset="0"/>
              </a:rPr>
              <a:t>з) закупки транспортных средств Федеральной службой исполнения наказаний для проведения оперативно-разыскных мероприятий.</a:t>
            </a:r>
          </a:p>
        </p:txBody>
      </p:sp>
      <p:sp>
        <p:nvSpPr>
          <p:cNvPr id="3" name="Прямоугольник 2">
            <a:extLst>
              <a:ext uri="{FF2B5EF4-FFF2-40B4-BE49-F238E27FC236}">
                <a16:creationId xmlns:a16="http://schemas.microsoft.com/office/drawing/2014/main" id="{314FA097-719D-421C-90D6-D45D371FD985}"/>
              </a:ext>
            </a:extLst>
          </p:cNvPr>
          <p:cNvSpPr/>
          <p:nvPr/>
        </p:nvSpPr>
        <p:spPr>
          <a:xfrm>
            <a:off x="77244" y="1365128"/>
            <a:ext cx="5021235" cy="3170099"/>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е) закупки товаров Федеральной службой охраны Российской Федерации, осуществляемые в целях реализации мер по осуществлению государственной охраны, а также закупки транспортных средств Министерством внутренних дел Российской Федерации для обеспечения безопасности объектов государственной охраны и проведения оперативно-поисковых мероприятий;</a:t>
            </a:r>
          </a:p>
        </p:txBody>
      </p:sp>
    </p:spTree>
    <p:extLst>
      <p:ext uri="{BB962C8B-B14F-4D97-AF65-F5344CB8AC3E}">
        <p14:creationId xmlns:p14="http://schemas.microsoft.com/office/powerpoint/2010/main" val="27967101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AE8B4FC7-E209-4ECF-8ACC-BEA089568732}"/>
              </a:ext>
            </a:extLst>
          </p:cNvPr>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19" name="Прямоугольник 18">
            <a:extLst>
              <a:ext uri="{FF2B5EF4-FFF2-40B4-BE49-F238E27FC236}">
                <a16:creationId xmlns:a16="http://schemas.microsoft.com/office/drawing/2014/main" id="{863ECFDE-0536-4957-B80A-46FD3F805053}"/>
              </a:ext>
            </a:extLst>
          </p:cNvPr>
          <p:cNvSpPr/>
          <p:nvPr/>
        </p:nvSpPr>
        <p:spPr>
          <a:xfrm>
            <a:off x="263352" y="332656"/>
            <a:ext cx="12144672" cy="6617196"/>
          </a:xfrm>
          <a:prstGeom prst="rect">
            <a:avLst/>
          </a:prstGeom>
        </p:spPr>
        <p:txBody>
          <a:bodyPr wrap="square">
            <a:spAutoFit/>
          </a:bodyPr>
          <a:lstStyle/>
          <a:p>
            <a:r>
              <a:rPr lang="ru-RU" sz="1600" b="1" dirty="0" smtClean="0">
                <a:latin typeface="Times New Roman" panose="02020603050405020304" pitchFamily="18" charset="0"/>
                <a:cs typeface="Times New Roman" panose="02020603050405020304" pitchFamily="18" charset="0"/>
              </a:rPr>
              <a:t>Особенности </a:t>
            </a:r>
            <a:r>
              <a:rPr lang="ru-RU" sz="1600" b="1" dirty="0">
                <a:latin typeface="Times New Roman" panose="02020603050405020304" pitchFamily="18" charset="0"/>
                <a:cs typeface="Times New Roman" panose="02020603050405020304" pitchFamily="18" charset="0"/>
              </a:rPr>
              <a:t>применения Постановления № 616</a:t>
            </a:r>
            <a:endParaRPr lang="ru-RU" sz="1600" dirty="0">
              <a:latin typeface="Times New Roman" panose="02020603050405020304" pitchFamily="18" charset="0"/>
              <a:cs typeface="Times New Roman" panose="02020603050405020304" pitchFamily="18" charset="0"/>
            </a:endParaRPr>
          </a:p>
          <a:p>
            <a:pPr algn="just"/>
            <a:r>
              <a:rPr lang="ru-RU" sz="1700" dirty="0" smtClean="0">
                <a:latin typeface="Times New Roman" panose="02020603050405020304" pitchFamily="18" charset="0"/>
                <a:cs typeface="Times New Roman" panose="02020603050405020304" pitchFamily="18" charset="0"/>
              </a:rPr>
              <a:t>1</a:t>
            </a:r>
            <a:r>
              <a:rPr lang="ru-RU" sz="1700" dirty="0">
                <a:latin typeface="Times New Roman" panose="02020603050405020304" pitchFamily="18" charset="0"/>
                <a:cs typeface="Times New Roman" panose="02020603050405020304" pitchFamily="18" charset="0"/>
              </a:rPr>
              <a:t>. Запрет на закупку иностранных промышленных товаров распространяется в том числе на товары, поставляемые заказчику при выполнении закупаемых работ, оказании закупаемых услуг, а также являющиеся предметом лизинга. </a:t>
            </a:r>
          </a:p>
          <a:p>
            <a:pPr algn="just"/>
            <a:r>
              <a:rPr lang="ru-RU" sz="1700" dirty="0">
                <a:latin typeface="Times New Roman" panose="02020603050405020304" pitchFamily="18" charset="0"/>
                <a:cs typeface="Times New Roman" panose="02020603050405020304" pitchFamily="18" charset="0"/>
              </a:rPr>
              <a:t>2. При осуществлении закупки промышленных товаров, указанных в пунктах 62 - 66 перечня (станки и принадлежности для них), в случае, если в их состав входят устройства числового программного управления, системы числового программного управления, а также управляющего программно-аппаратного комплекса, предусмотренные пунктом 28 перечня, запрет также устанавливается на такие устройства. </a:t>
            </a:r>
          </a:p>
          <a:p>
            <a:pPr algn="just"/>
            <a:r>
              <a:rPr lang="ru-RU" sz="1700" dirty="0">
                <a:latin typeface="Times New Roman" panose="02020603050405020304" pitchFamily="18" charset="0"/>
                <a:cs typeface="Times New Roman" panose="02020603050405020304" pitchFamily="18" charset="0"/>
              </a:rPr>
              <a:t>3. Не могут быть предметом одного контракта промышленные товары, включенные в перечень и не включенные в него (за исключением закупок промышленных товаров по государственному оборонному заказу). </a:t>
            </a:r>
            <a:endParaRPr lang="ru-RU" sz="1700" dirty="0" smtClean="0">
              <a:latin typeface="Times New Roman" panose="02020603050405020304" pitchFamily="18" charset="0"/>
              <a:cs typeface="Times New Roman" panose="02020603050405020304" pitchFamily="18" charset="0"/>
            </a:endParaRPr>
          </a:p>
          <a:p>
            <a:pPr algn="just"/>
            <a:r>
              <a:rPr lang="ru-RU" sz="1700" dirty="0" smtClean="0">
                <a:latin typeface="Times New Roman" panose="02020603050405020304" pitchFamily="18" charset="0"/>
                <a:cs typeface="Times New Roman" panose="02020603050405020304" pitchFamily="18" charset="0"/>
              </a:rPr>
              <a:t>4</a:t>
            </a:r>
            <a:r>
              <a:rPr lang="ru-RU" sz="1700" dirty="0">
                <a:latin typeface="Times New Roman" panose="02020603050405020304" pitchFamily="18" charset="0"/>
                <a:cs typeface="Times New Roman" panose="02020603050405020304" pitchFamily="18" charset="0"/>
              </a:rPr>
              <a:t>. Информация о реестровых записях о товаре и совокупном количестве баллов (для продукции, в отношении которой установлены требования о баллах) включается в контракт.</a:t>
            </a:r>
          </a:p>
          <a:p>
            <a:pPr algn="just"/>
            <a:r>
              <a:rPr lang="ru-RU" sz="1700" dirty="0">
                <a:latin typeface="Times New Roman" panose="02020603050405020304" pitchFamily="18" charset="0"/>
                <a:cs typeface="Times New Roman" panose="02020603050405020304" pitchFamily="18" charset="0"/>
              </a:rPr>
              <a:t> 5. В соответствии с частью 5 правил использования КТРУ, утвержденных постановлением Правительства РФ № 145 от 08.02.2017, при осуществлении закупки радиоэлектронной продукции, включенной в пункты 22, 23 и 29 перечня, в случае установления запрета заказчик не вправе указывать дополнительную информацию, а также дополнительные потребительские свойства, в том числе функциональные, технические, качественные, эксплуатационные характеристики закупаемой радиоэлектронной продукции.</a:t>
            </a:r>
          </a:p>
          <a:p>
            <a:pPr algn="just"/>
            <a:r>
              <a:rPr lang="ru-RU" sz="1700" dirty="0">
                <a:latin typeface="Times New Roman" panose="02020603050405020304" pitchFamily="18" charset="0"/>
                <a:cs typeface="Times New Roman" panose="02020603050405020304" pitchFamily="18" charset="0"/>
              </a:rPr>
              <a:t> 6. В случае осуществления закупки на основании разрешения на закупку иностранного промышленного товара в описании объекта закупки указываются характеристики промышленного товара, идентичные характеристикам, представленным заказчиком в </a:t>
            </a:r>
            <a:r>
              <a:rPr lang="ru-RU" sz="1700" dirty="0" err="1">
                <a:latin typeface="Times New Roman" panose="02020603050405020304" pitchFamily="18" charset="0"/>
                <a:cs typeface="Times New Roman" panose="02020603050405020304" pitchFamily="18" charset="0"/>
              </a:rPr>
              <a:t>Минпромторг</a:t>
            </a:r>
            <a:r>
              <a:rPr lang="ru-RU" sz="1700" dirty="0">
                <a:latin typeface="Times New Roman" panose="02020603050405020304" pitchFamily="18" charset="0"/>
                <a:cs typeface="Times New Roman" panose="02020603050405020304" pitchFamily="18" charset="0"/>
              </a:rPr>
              <a:t> России для получения разрешения. В соответствии с разъяснительным письмом Министерства промышленности и торговли РФ и Федеральной антимонопольной службы от 12 августа 2022 г. №№ УА-77839/12, ПИ/76184/22 установление заказчиком дополнительных характеристик товара, касающихся функционального назначения или перечня выполняемых функций, области применения, качественных характеристик оборудования и не содержащихся в разрешении, не допускается.  </a:t>
            </a:r>
          </a:p>
          <a:p>
            <a:pPr algn="just"/>
            <a:r>
              <a:rPr lang="ru-RU" sz="1700" dirty="0">
                <a:latin typeface="Times New Roman" panose="02020603050405020304" pitchFamily="18" charset="0"/>
                <a:cs typeface="Times New Roman" panose="02020603050405020304" pitchFamily="18" charset="0"/>
              </a:rPr>
              <a:t>7. При исполнении контракта замена промышленных товаров, указанных в перечне, на промышленные товары, происходящие из иностранного государства (за исключением государств - членов ЕАЭС), не допускается.</a:t>
            </a:r>
          </a:p>
        </p:txBody>
      </p:sp>
    </p:spTree>
    <p:extLst>
      <p:ext uri="{BB962C8B-B14F-4D97-AF65-F5344CB8AC3E}">
        <p14:creationId xmlns:p14="http://schemas.microsoft.com/office/powerpoint/2010/main" val="22636463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48E0B2CD-8BDD-4A20-B418-3FACA120494E}"/>
              </a:ext>
            </a:extLst>
          </p:cNvPr>
          <p:cNvSpPr/>
          <p:nvPr/>
        </p:nvSpPr>
        <p:spPr>
          <a:xfrm>
            <a:off x="216778" y="980728"/>
            <a:ext cx="11737304" cy="5603842"/>
          </a:xfrm>
          <a:prstGeom prst="rect">
            <a:avLst/>
          </a:prstGeom>
        </p:spPr>
        <p:txBody>
          <a:bodyPr wrap="square">
            <a:spAutoFit/>
          </a:bodyPr>
          <a:lstStyle/>
          <a:p>
            <a:pPr indent="450215" algn="just"/>
            <a:r>
              <a:rPr lang="ru-RU" b="1" dirty="0">
                <a:solidFill>
                  <a:srgbClr val="000000"/>
                </a:solidFill>
                <a:latin typeface="Times New Roman" panose="02020603050405020304" pitchFamily="18" charset="0"/>
                <a:ea typeface="Times New Roman" panose="02020603050405020304" pitchFamily="18" charset="0"/>
              </a:rPr>
              <a:t>Суть жалобы: </a:t>
            </a:r>
            <a:r>
              <a:rPr lang="ru-RU" dirty="0">
                <a:solidFill>
                  <a:srgbClr val="000000"/>
                </a:solidFill>
                <a:latin typeface="Times New Roman" panose="02020603050405020304" pitchFamily="18" charset="0"/>
                <a:ea typeface="Times New Roman" panose="02020603050405020304" pitchFamily="18" charset="0"/>
              </a:rPr>
              <a:t>представитель заявителя пояснил, что считает, что заявка ООО «Торговое оборудование» была отклонена незаконно, по причине отсутствия в заявке номера реестровой записи по позиции «Стеллаж для лотков с хлебом». Пояснил, что на позицию «Стеллаж для лотков с хлебом» была представлена выписка из реестра российской промышленной продукции с реестровой записью №445\45\2023 «Стеллаж модели СТЛ-Н». </a:t>
            </a:r>
            <a:endParaRPr lang="ru-RU" sz="1600" dirty="0">
              <a:latin typeface="Times New Roman" panose="02020603050405020304" pitchFamily="18" charset="0"/>
              <a:ea typeface="Times New Roman" panose="02020603050405020304" pitchFamily="18" charset="0"/>
            </a:endParaRPr>
          </a:p>
          <a:p>
            <a:pPr indent="450215" algn="just"/>
            <a:r>
              <a:rPr lang="ru-RU" dirty="0">
                <a:solidFill>
                  <a:srgbClr val="000000"/>
                </a:solidFill>
                <a:latin typeface="Times New Roman" panose="02020603050405020304" pitchFamily="18" charset="0"/>
                <a:ea typeface="Times New Roman" panose="02020603050405020304" pitchFamily="18" charset="0"/>
              </a:rPr>
              <a:t>Комиссия обращает внимание на то, что информация из каталога не содержит указаний на то, что стеллаж модели СТЛ-Н невозможно использовать для лотков с хлебом</a:t>
            </a:r>
            <a:endParaRPr lang="ru-RU" sz="1600" dirty="0">
              <a:latin typeface="Times New Roman" panose="02020603050405020304" pitchFamily="18" charset="0"/>
              <a:ea typeface="Times New Roman" panose="02020603050405020304" pitchFamily="18" charset="0"/>
            </a:endParaRPr>
          </a:p>
          <a:p>
            <a:pPr algn="just">
              <a:lnSpc>
                <a:spcPct val="107000"/>
              </a:lnSpc>
              <a:spcAft>
                <a:spcPts val="75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При этом, согласно письму Министерства промышленности и торговли Российской Федерации № 106238/12 от 04.10.2023 информация из каталога ГИСП может содержать отличную информацию от той, которая была внесена в реестр, и носить ознакомительный характер. Также не вся промышленная продукция (товар), фигурирующая в вышеуказанном каталоге, может быть включена в реестр.</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5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Таким образом, номер реестровой записи из реестра российской промышленной продукции </a:t>
            </a:r>
            <a:r>
              <a:rPr lang="ru-RU"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подтверждает страну происхождения товара, а не соответствие товара, указанным в описании объекта закупки, требованиям заказчика в отношении характеристик поставляемого товара.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5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 основании изложенного, Комиссия Пензенского УФАС России приходит к выводу о том, что аукционной комиссией в нарушение требований </a:t>
            </a: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пункта 5 части 12 статьи 48, подпункта "а" пункта 1 части 5 статьи 49</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Закона о контрактной системе принято неправомерное решение о признании заявки заявителя несоответствующей требованиям, установленным в извещении о проведении электронного аукциона.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dirty="0">
                <a:solidFill>
                  <a:srgbClr val="0000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Пензенское УФАС России</a:t>
            </a:r>
            <a:r>
              <a:rPr lang="ru-RU" dirty="0">
                <a:solidFill>
                  <a:srgbClr val="000000"/>
                </a:solidFill>
                <a:latin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xmlns="" val="tx"/>
                    </a:ext>
                  </a:extLst>
                </a:hlinkClick>
              </a:rPr>
              <a:t>Дело №058/06/106-154/2024 </a:t>
            </a:r>
            <a:r>
              <a:rPr lang="ru-RU" dirty="0">
                <a:solidFill>
                  <a:srgbClr val="000000"/>
                </a:solidFill>
                <a:latin typeface="Times New Roman" panose="02020603050405020304" pitchFamily="18" charset="0"/>
                <a:cs typeface="Times New Roman" panose="02020603050405020304" pitchFamily="18" charset="0"/>
              </a:rPr>
              <a:t> 13 марта 2024 года</a:t>
            </a:r>
          </a:p>
        </p:txBody>
      </p:sp>
    </p:spTree>
    <p:extLst>
      <p:ext uri="{BB962C8B-B14F-4D97-AF65-F5344CB8AC3E}">
        <p14:creationId xmlns:p14="http://schemas.microsoft.com/office/powerpoint/2010/main" val="517604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48E0B2CD-8BDD-4A20-B418-3FACA120494E}"/>
              </a:ext>
            </a:extLst>
          </p:cNvPr>
          <p:cNvSpPr/>
          <p:nvPr/>
        </p:nvSpPr>
        <p:spPr>
          <a:xfrm>
            <a:off x="119336" y="584775"/>
            <a:ext cx="11834746" cy="6186309"/>
          </a:xfrm>
          <a:prstGeom prst="rect">
            <a:avLst/>
          </a:prstGeom>
        </p:spPr>
        <p:txBody>
          <a:bodyPr wrap="square">
            <a:spAutoFit/>
          </a:bodyPr>
          <a:lstStyle/>
          <a:p>
            <a:pPr algn="just"/>
            <a:r>
              <a:rPr lang="ru-RU" b="1" dirty="0">
                <a:solidFill>
                  <a:srgbClr val="000000"/>
                </a:solidFill>
                <a:latin typeface="Times New Roman" panose="02020603050405020304" pitchFamily="18" charset="0"/>
                <a:ea typeface="Times New Roman" panose="02020603050405020304" pitchFamily="18" charset="0"/>
              </a:rPr>
              <a:t>Суть жалобы: </a:t>
            </a:r>
            <a:r>
              <a:rPr lang="ru-RU" dirty="0">
                <a:solidFill>
                  <a:srgbClr val="000000"/>
                </a:solidFill>
                <a:latin typeface="Times New Roman" panose="02020603050405020304" pitchFamily="18" charset="0"/>
              </a:rPr>
              <a:t>Заявитель не согласен с решением Аукционной комиссии об отклонении заявки Общества. Он отмечает, что в составе заявки Общества были указаны не только номера реестровых записей из реестра российской промышленной продукции, но и приложены выписки от 04.03.2024 реестровый номер № 10279451, от 04.03.2024 реестровый номер № 10279412 в отношении товара предложенного к поставке.</a:t>
            </a:r>
          </a:p>
          <a:p>
            <a:pPr algn="just"/>
            <a:r>
              <a:rPr lang="ru-RU" dirty="0">
                <a:solidFill>
                  <a:srgbClr val="000000"/>
                </a:solidFill>
                <a:latin typeface="Times New Roman" panose="02020603050405020304" pitchFamily="18" charset="0"/>
              </a:rPr>
              <a:t>Заказчик пояснил, что в представленной Обществом выписке относительно товара «Стул на металлической каркасе» указано наименование производимой промышленной продукции «Кресло Изо», что не позволяет сопоставить предложенный к поставке товар с требованиями извещения о Закупке. В связи с тем, что участником Закупки не были приложены выписки из реестра российской промышленной продукции, содержащие наименование товара «Стул на металлической каркасе». Аукционной комиссией было принято решение об отклонении заявки участника закупки с идентификационным номером заявки 116088301 (ООО «Лидер ИТ»), отраженное в протоколе подведения итогов определения поставщика (подрядчика, исполнителя) от 15.03.2024.</a:t>
            </a:r>
          </a:p>
          <a:p>
            <a:pPr algn="just"/>
            <a:endParaRPr lang="ru-RU" dirty="0">
              <a:solidFill>
                <a:srgbClr val="000000"/>
              </a:solidFill>
              <a:latin typeface="Times New Roman" panose="02020603050405020304" pitchFamily="18" charset="0"/>
            </a:endParaRPr>
          </a:p>
          <a:p>
            <a:pPr algn="just"/>
            <a:r>
              <a:rPr lang="ru-RU" dirty="0">
                <a:solidFill>
                  <a:srgbClr val="000000"/>
                </a:solidFill>
                <a:latin typeface="Times New Roman" panose="02020603050405020304" pitchFamily="18" charset="0"/>
              </a:rPr>
              <a:t>Комиссия отмечает, что наименование производимой промышленной продукции «Кресло Изо», тип продукции «Мебель для сидения, преимущественно с металлическим каркасом» с техническими характеристиками, указанными в Каталоге продукции, соотносится в требованиями Заказчика, установленными в Описании объекта Закупки и фактически является стулом, согласно размещенному в Каталоге продукции изображению.</a:t>
            </a:r>
          </a:p>
          <a:p>
            <a:pPr algn="just"/>
            <a:r>
              <a:rPr lang="ru-RU" dirty="0">
                <a:solidFill>
                  <a:srgbClr val="000000"/>
                </a:solidFill>
                <a:latin typeface="Times New Roman" panose="02020603050405020304" pitchFamily="18" charset="0"/>
              </a:rPr>
              <a:t>В связи с изложенным Комиссия считает возможным соотнести выписку из реестра промышленной продукции, подтверждающую происхождение товара на территории Российской Федерации, приложенную Заявителем в составе заявки с товаром, предложенным к поставке Обществом, и необходимым Заказчику.</a:t>
            </a:r>
          </a:p>
          <a:p>
            <a:pPr algn="just"/>
            <a:r>
              <a:rPr lang="ru-RU" dirty="0">
                <a:solidFill>
                  <a:srgbClr val="000000"/>
                </a:solidFill>
                <a:latin typeface="Times New Roman" panose="02020603050405020304" pitchFamily="18" charset="0"/>
              </a:rPr>
              <a:t>Таким образом, указанные доводы Заявителя обоснованы.</a:t>
            </a:r>
          </a:p>
          <a:p>
            <a:pPr algn="just"/>
            <a:endParaRPr lang="ru-RU" dirty="0">
              <a:solidFill>
                <a:srgbClr val="000000"/>
              </a:solidFill>
              <a:latin typeface="Times New Roman" panose="02020603050405020304" pitchFamily="18" charset="0"/>
            </a:endParaRPr>
          </a:p>
          <a:p>
            <a:pPr algn="just"/>
            <a:r>
              <a:rPr lang="ru-RU" dirty="0">
                <a:solidFill>
                  <a:srgbClr val="000000"/>
                </a:solidFill>
                <a:latin typeface="Times New Roman" panose="02020603050405020304" pitchFamily="18" charset="0"/>
                <a:hlinkClick r:id="rId2">
                  <a:extLst>
                    <a:ext uri="{A12FA001-AC4F-418D-AE19-62706E023703}">
                      <ahyp:hlinkClr xmlns:ahyp="http://schemas.microsoft.com/office/drawing/2018/hyperlinkcolor" xmlns="" val="tx"/>
                    </a:ext>
                  </a:extLst>
                </a:hlinkClick>
              </a:rPr>
              <a:t>Тульское УФАС России</a:t>
            </a:r>
            <a:r>
              <a:rPr lang="ru-RU" dirty="0">
                <a:solidFill>
                  <a:srgbClr val="000000"/>
                </a:solidFill>
                <a:latin typeface="Times New Roman" panose="02020603050405020304" pitchFamily="18" charset="0"/>
              </a:rPr>
              <a:t> РЕШЕНИЕ по делу № 071/06/106-234/2024 25 марта 2024 года</a:t>
            </a:r>
          </a:p>
        </p:txBody>
      </p:sp>
    </p:spTree>
    <p:extLst>
      <p:ext uri="{BB962C8B-B14F-4D97-AF65-F5344CB8AC3E}">
        <p14:creationId xmlns:p14="http://schemas.microsoft.com/office/powerpoint/2010/main" val="445096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0570" y="0"/>
            <a:ext cx="12192000" cy="584775"/>
          </a:xfrm>
          <a:prstGeom prst="rect">
            <a:avLst/>
          </a:prstGeom>
          <a:solidFill>
            <a:schemeClr val="accent1"/>
          </a:solidFill>
          <a:ln w="19050">
            <a:solidFill>
              <a:sysClr val="window" lastClr="FFFFFF">
                <a:lumMod val="85000"/>
              </a:sysClr>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3200" kern="0" dirty="0">
                <a:solidFill>
                  <a:prstClr val="black"/>
                </a:solidFill>
                <a:latin typeface="Times New Roman" panose="02020603050405020304" pitchFamily="18" charset="0"/>
                <a:ea typeface="Segoe UI" panose="020B0502040204020203" pitchFamily="34" charset="0"/>
                <a:cs typeface="Times New Roman" panose="02020603050405020304" pitchFamily="18" charset="0"/>
              </a:rPr>
              <a:t>Практика применения</a:t>
            </a:r>
            <a:endParaRPr kumimoji="0" lang="ru-RU" sz="3200" b="0" i="0" u="none" strike="noStrike" kern="0" cap="none" spc="0" normalizeH="0" baseline="0" noProof="0" dirty="0">
              <a:ln>
                <a:noFill/>
              </a:ln>
              <a:solidFill>
                <a:prstClr val="black"/>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48E0B2CD-8BDD-4A20-B418-3FACA120494E}"/>
              </a:ext>
            </a:extLst>
          </p:cNvPr>
          <p:cNvSpPr/>
          <p:nvPr/>
        </p:nvSpPr>
        <p:spPr>
          <a:xfrm>
            <a:off x="119336" y="584775"/>
            <a:ext cx="11834746" cy="6186309"/>
          </a:xfrm>
          <a:prstGeom prst="rect">
            <a:avLst/>
          </a:prstGeom>
        </p:spPr>
        <p:txBody>
          <a:bodyPr wrap="square">
            <a:spAutoFit/>
          </a:bodyPr>
          <a:lstStyle/>
          <a:p>
            <a:pPr algn="just"/>
            <a:r>
              <a:rPr lang="ru-RU" b="1" dirty="0">
                <a:solidFill>
                  <a:srgbClr val="000000"/>
                </a:solidFill>
                <a:latin typeface="Times New Roman" panose="02020603050405020304" pitchFamily="18" charset="0"/>
                <a:ea typeface="Times New Roman" panose="02020603050405020304" pitchFamily="18" charset="0"/>
              </a:rPr>
              <a:t>Суть жалобы: </a:t>
            </a:r>
            <a:r>
              <a:rPr lang="ru-RU" dirty="0">
                <a:latin typeface="Times New Roman" panose="02020603050405020304" pitchFamily="18" charset="0"/>
                <a:cs typeface="Times New Roman" panose="02020603050405020304" pitchFamily="18" charset="0"/>
              </a:rPr>
              <a:t>В составе жалобы Заявитель указывает, что Заказчиком неправомерно установлен запрет на допуск промышленных товаров, происходящих из иностранных государств, в соответствии с постановлением Правительства Российской Федерации от 30 апреля 2020г № 616 .</a:t>
            </a:r>
          </a:p>
          <a:p>
            <a:pPr algn="just"/>
            <a:r>
              <a:rPr lang="ru-RU" dirty="0">
                <a:latin typeface="Times New Roman" panose="02020603050405020304" pitchFamily="18" charset="0"/>
                <a:cs typeface="Times New Roman" panose="02020603050405020304" pitchFamily="18" charset="0"/>
              </a:rPr>
              <a:t>В составе жалобы Заявитель указывает, что цена единицы товара в рамках данной закупки менее 300 тыс. руб. - общая совокупная стоимость единиц всех наименований товаров согласно обоснованию меньше 100 тыс. руб.</a:t>
            </a:r>
          </a:p>
          <a:p>
            <a:pPr algn="just"/>
            <a:r>
              <a:rPr lang="ru-RU" dirty="0">
                <a:latin typeface="Times New Roman" panose="02020603050405020304" pitchFamily="18" charset="0"/>
                <a:cs typeface="Times New Roman" panose="02020603050405020304" pitchFamily="18" charset="0"/>
              </a:rPr>
              <a:t>При этом, установлено максимальное значение цены контракта в 2 600 000 руб., данная цена контракта является максимально возможной, но не твердой, соответственно, она может быть и меньше, если заказчик в заявках на поставку запросит количество мебели на меньшую сумму.</a:t>
            </a:r>
          </a:p>
          <a:p>
            <a:pPr algn="just"/>
            <a:r>
              <a:rPr lang="ru-RU" dirty="0">
                <a:latin typeface="Times New Roman" panose="02020603050405020304" pitchFamily="18" charset="0"/>
                <a:cs typeface="Times New Roman" panose="02020603050405020304" pitchFamily="18" charset="0"/>
              </a:rPr>
              <a:t>При этом, ни из одного из положений документации не следует, что будет в обязательном порядке поставлено товаров именно на указанную сумму - напротив, т.к. цена установлена как максимальный предел, она в итоге может быть и меньше, в т.ч. и менее 1 млн. руб.</a:t>
            </a:r>
          </a:p>
          <a:p>
            <a:pPr algn="just"/>
            <a:r>
              <a:rPr lang="ru-RU" dirty="0">
                <a:latin typeface="Times New Roman" panose="02020603050405020304" pitchFamily="18" charset="0"/>
                <a:cs typeface="Times New Roman" panose="02020603050405020304" pitchFamily="18" charset="0"/>
              </a:rPr>
              <a:t>В извещении установлено максимальное значение цены контракта в размере 2 600 000 рублей, соответственно Заказчик может по своей необходимости осуществить закупку по одному коду ОКПД на всю сумму, что будет превышать допустимый предел в 1 </a:t>
            </a:r>
            <a:r>
              <a:rPr lang="ru-RU" dirty="0">
                <a:solidFill>
                  <a:srgbClr val="000000"/>
                </a:solidFill>
                <a:latin typeface="Times New Roman" panose="02020603050405020304" pitchFamily="18" charset="0"/>
                <a:cs typeface="Times New Roman" panose="02020603050405020304" pitchFamily="18" charset="0"/>
              </a:rPr>
              <a:t>млн</a:t>
            </a:r>
            <a:r>
              <a:rPr lang="ru-RU" dirty="0">
                <a:latin typeface="Times New Roman" panose="02020603050405020304" pitchFamily="18" charset="0"/>
                <a:cs typeface="Times New Roman" panose="02020603050405020304" pitchFamily="18" charset="0"/>
              </a:rPr>
              <a:t>. рублей.</a:t>
            </a:r>
          </a:p>
          <a:p>
            <a:pPr algn="just"/>
            <a:r>
              <a:rPr lang="ru-RU" dirty="0">
                <a:latin typeface="Times New Roman" panose="02020603050405020304" pitchFamily="18" charset="0"/>
                <a:cs typeface="Times New Roman" panose="02020603050405020304" pitchFamily="18" charset="0"/>
              </a:rPr>
              <a:t>На основании изложенного, с учетом представленных документов и сведений, пояснений представителя Заказчика, Комиссия Управления приходит к выводу о том, что Заказчиком правомерно установлен в извещении о проведении аукциона запрет, предусмотренный постановлением №616.</a:t>
            </a:r>
          </a:p>
          <a:p>
            <a:pPr algn="just"/>
            <a:r>
              <a:rPr lang="ru-RU" dirty="0">
                <a:latin typeface="Times New Roman" panose="02020603050405020304" pitchFamily="18" charset="0"/>
                <a:cs typeface="Times New Roman" panose="02020603050405020304" pitchFamily="18" charset="0"/>
              </a:rPr>
              <a:t>Таким образом, Комиссия Управления приходит к выводу, что указанный довод Заявителя не нашел своего подтверждения и является необоснованным.</a:t>
            </a:r>
          </a:p>
          <a:p>
            <a:pPr algn="just"/>
            <a:endParaRPr lang="ru-RU" dirty="0">
              <a:latin typeface="Times New Roman" panose="02020603050405020304" pitchFamily="18" charset="0"/>
              <a:cs typeface="Times New Roman" panose="02020603050405020304" pitchFamily="18" charset="0"/>
            </a:endParaRPr>
          </a:p>
          <a:p>
            <a:pPr algn="just"/>
            <a:r>
              <a:rPr lang="ru-RU" b="1" dirty="0">
                <a:latin typeface="Times New Roman" panose="02020603050405020304" pitchFamily="18" charset="0"/>
                <a:cs typeface="Times New Roman" panose="02020603050405020304" pitchFamily="18" charset="0"/>
              </a:rPr>
              <a:t>РЕШЕНИЕ по делу № 077/06/106-4499/2023 07.04.2023 07.04.2023</a:t>
            </a:r>
            <a:endParaRPr lang="ru-RU" dirty="0">
              <a:latin typeface="Times New Roman" panose="02020603050405020304" pitchFamily="18" charset="0"/>
              <a:cs typeface="Times New Roman" panose="02020603050405020304" pitchFamily="18" charset="0"/>
            </a:endParaRPr>
          </a:p>
          <a:p>
            <a:pPr algn="just"/>
            <a:endParaRPr lang="ru-RU"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8380439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18598" r="21603" b="8291"/>
          <a:stretch/>
        </p:blipFill>
        <p:spPr>
          <a:xfrm>
            <a:off x="5087888" y="-27384"/>
            <a:ext cx="7526718" cy="6984776"/>
          </a:xfrm>
          <a:prstGeom prst="rect">
            <a:avLst/>
          </a:prstGeom>
        </p:spPr>
      </p:pic>
      <p:sp>
        <p:nvSpPr>
          <p:cNvPr id="8" name="TextBox 7"/>
          <p:cNvSpPr txBox="1"/>
          <p:nvPr/>
        </p:nvSpPr>
        <p:spPr>
          <a:xfrm>
            <a:off x="485930" y="2081026"/>
            <a:ext cx="9642518" cy="923330"/>
          </a:xfrm>
          <a:prstGeom prst="rect">
            <a:avLst/>
          </a:prstGeom>
          <a:noFill/>
        </p:spPr>
        <p:txBody>
          <a:bodyPr wrap="square" rtlCol="0">
            <a:spAutoFit/>
          </a:bodyPr>
          <a:lstStyle/>
          <a:p>
            <a:r>
              <a:rPr lang="ru-RU" sz="5400" b="1" dirty="0">
                <a:latin typeface="Times New Roman" panose="02020603050405020304" pitchFamily="18" charset="0"/>
                <a:cs typeface="Times New Roman" panose="02020603050405020304" pitchFamily="18" charset="0"/>
              </a:rPr>
              <a:t>Спасибо за внимание!</a:t>
            </a:r>
          </a:p>
        </p:txBody>
      </p:sp>
    </p:spTree>
    <p:extLst>
      <p:ext uri="{BB962C8B-B14F-4D97-AF65-F5344CB8AC3E}">
        <p14:creationId xmlns:p14="http://schemas.microsoft.com/office/powerpoint/2010/main" val="944551407"/>
      </p:ext>
    </p:extLst>
  </p:cSld>
  <p:clrMapOvr>
    <a:masterClrMapping/>
  </p:clrMapOvr>
  <p:transition spd="slow">
    <p:wipe/>
  </p:transition>
</p:sld>
</file>

<file path=ppt/theme/theme1.xml><?xml version="1.0" encoding="utf-8"?>
<a:theme xmlns:a="http://schemas.openxmlformats.org/drawingml/2006/main" name="Тема Office">
  <a:themeElements>
    <a:clrScheme name="Ruler">
      <a:dk1>
        <a:srgbClr val="000000"/>
      </a:dk1>
      <a:lt1>
        <a:srgbClr val="FFFFFF"/>
      </a:lt1>
      <a:dk2>
        <a:srgbClr val="343E46"/>
      </a:dk2>
      <a:lt2>
        <a:srgbClr val="F7F9FF"/>
      </a:lt2>
      <a:accent1>
        <a:srgbClr val="20A038"/>
      </a:accent1>
      <a:accent2>
        <a:srgbClr val="41E3B3"/>
      </a:accent2>
      <a:accent3>
        <a:srgbClr val="1F6963"/>
      </a:accent3>
      <a:accent4>
        <a:srgbClr val="117D89"/>
      </a:accent4>
      <a:accent5>
        <a:srgbClr val="208468"/>
      </a:accent5>
      <a:accent6>
        <a:srgbClr val="20A099"/>
      </a:accent6>
      <a:hlink>
        <a:srgbClr val="0563C1"/>
      </a:hlink>
      <a:folHlink>
        <a:srgbClr val="954F72"/>
      </a:folHlink>
    </a:clrScheme>
    <a:fontScheme name="Другая 1">
      <a:majorFont>
        <a:latin typeface="SB Sans Display"/>
        <a:ea typeface=""/>
        <a:cs typeface=""/>
      </a:majorFont>
      <a:minorFont>
        <a:latin typeface="SB Sans Display"/>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uler">
    <a:dk1>
      <a:srgbClr val="000000"/>
    </a:dk1>
    <a:lt1>
      <a:srgbClr val="FFFFFF"/>
    </a:lt1>
    <a:dk2>
      <a:srgbClr val="343E46"/>
    </a:dk2>
    <a:lt2>
      <a:srgbClr val="F7F9FF"/>
    </a:lt2>
    <a:accent1>
      <a:srgbClr val="20A038"/>
    </a:accent1>
    <a:accent2>
      <a:srgbClr val="41E3B3"/>
    </a:accent2>
    <a:accent3>
      <a:srgbClr val="1F6963"/>
    </a:accent3>
    <a:accent4>
      <a:srgbClr val="117D89"/>
    </a:accent4>
    <a:accent5>
      <a:srgbClr val="208468"/>
    </a:accent5>
    <a:accent6>
      <a:srgbClr val="20A099"/>
    </a:accent6>
    <a:hlink>
      <a:srgbClr val="0563C1"/>
    </a:hlink>
    <a:folHlink>
      <a:srgbClr val="954F72"/>
    </a:folHlink>
  </a:clrScheme>
</a:themeOverride>
</file>

<file path=ppt/theme/themeOverride2.xml><?xml version="1.0" encoding="utf-8"?>
<a:themeOverride xmlns:a="http://schemas.openxmlformats.org/drawingml/2006/main">
  <a:clrScheme name="Ruler">
    <a:dk1>
      <a:srgbClr val="000000"/>
    </a:dk1>
    <a:lt1>
      <a:srgbClr val="FFFFFF"/>
    </a:lt1>
    <a:dk2>
      <a:srgbClr val="343E46"/>
    </a:dk2>
    <a:lt2>
      <a:srgbClr val="F7F9FF"/>
    </a:lt2>
    <a:accent1>
      <a:srgbClr val="20A038"/>
    </a:accent1>
    <a:accent2>
      <a:srgbClr val="41E3B3"/>
    </a:accent2>
    <a:accent3>
      <a:srgbClr val="1F6963"/>
    </a:accent3>
    <a:accent4>
      <a:srgbClr val="117D89"/>
    </a:accent4>
    <a:accent5>
      <a:srgbClr val="208468"/>
    </a:accent5>
    <a:accent6>
      <a:srgbClr val="20A099"/>
    </a:accent6>
    <a:hlink>
      <a:srgbClr val="0563C1"/>
    </a:hlink>
    <a:folHlink>
      <a:srgbClr val="954F72"/>
    </a:folHlink>
  </a:clrScheme>
</a:themeOverride>
</file>

<file path=ppt/theme/themeOverride3.xml><?xml version="1.0" encoding="utf-8"?>
<a:themeOverride xmlns:a="http://schemas.openxmlformats.org/drawingml/2006/main">
  <a:clrScheme name="Ruler">
    <a:dk1>
      <a:srgbClr val="000000"/>
    </a:dk1>
    <a:lt1>
      <a:srgbClr val="FFFFFF"/>
    </a:lt1>
    <a:dk2>
      <a:srgbClr val="343E46"/>
    </a:dk2>
    <a:lt2>
      <a:srgbClr val="F7F9FF"/>
    </a:lt2>
    <a:accent1>
      <a:srgbClr val="20A038"/>
    </a:accent1>
    <a:accent2>
      <a:srgbClr val="41E3B3"/>
    </a:accent2>
    <a:accent3>
      <a:srgbClr val="1F6963"/>
    </a:accent3>
    <a:accent4>
      <a:srgbClr val="117D89"/>
    </a:accent4>
    <a:accent5>
      <a:srgbClr val="208468"/>
    </a:accent5>
    <a:accent6>
      <a:srgbClr val="20A099"/>
    </a:accent6>
    <a:hlink>
      <a:srgbClr val="0563C1"/>
    </a:hlink>
    <a:folHlink>
      <a:srgbClr val="954F72"/>
    </a:folHlink>
  </a:clrScheme>
</a:themeOverride>
</file>

<file path=ppt/theme/themeOverride4.xml><?xml version="1.0" encoding="utf-8"?>
<a:themeOverride xmlns:a="http://schemas.openxmlformats.org/drawingml/2006/main">
  <a:clrScheme name="Ruler">
    <a:dk1>
      <a:srgbClr val="000000"/>
    </a:dk1>
    <a:lt1>
      <a:srgbClr val="FFFFFF"/>
    </a:lt1>
    <a:dk2>
      <a:srgbClr val="343E46"/>
    </a:dk2>
    <a:lt2>
      <a:srgbClr val="F7F9FF"/>
    </a:lt2>
    <a:accent1>
      <a:srgbClr val="20A038"/>
    </a:accent1>
    <a:accent2>
      <a:srgbClr val="41E3B3"/>
    </a:accent2>
    <a:accent3>
      <a:srgbClr val="1F6963"/>
    </a:accent3>
    <a:accent4>
      <a:srgbClr val="117D89"/>
    </a:accent4>
    <a:accent5>
      <a:srgbClr val="208468"/>
    </a:accent5>
    <a:accent6>
      <a:srgbClr val="20A099"/>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30403</TotalTime>
  <Words>8099</Words>
  <Application>Microsoft Office PowerPoint</Application>
  <PresentationFormat>Широкоэкранный</PresentationFormat>
  <Paragraphs>655</Paragraphs>
  <Slides>95</Slides>
  <Notes>11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95</vt:i4>
      </vt:variant>
    </vt:vector>
  </HeadingPairs>
  <TitlesOfParts>
    <vt:vector size="103" baseType="lpstr">
      <vt:lpstr>SB Sans Display</vt:lpstr>
      <vt:lpstr>SB Sans Display Regular</vt:lpstr>
      <vt:lpstr>Yandex Sans Text Office</vt:lpstr>
      <vt:lpstr>Arial</vt:lpstr>
      <vt:lpstr>Segoe UI</vt:lpstr>
      <vt:lpstr>Times New Roman</vt:lpstr>
      <vt:lpstr>Calibri</vt:lpstr>
      <vt:lpstr>Тема Office</vt:lpstr>
      <vt:lpstr>Презентация PowerPoint</vt:lpstr>
      <vt:lpstr>- условия допуска товаров, происходящих из иностранного государства или группы иностранных государств, допускаемых на территорию Российской Федерации для целей осуществления закупок товаров для обеспечения государственных и муниципальных нужд </vt:lpstr>
      <vt:lpstr>    УСЛОВИЯ ДОПУСКА             ОГРАНИЧЕНИЯ           ДОПУСКА     ЗАПРЕТ ДОПУСКА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ОГРАНИЧЕНИЯ ДОПУСКА</vt:lpstr>
      <vt:lpstr>Презентация PowerPoint</vt:lpstr>
      <vt:lpstr>Презентация PowerPoint</vt:lpstr>
      <vt:lpstr>ПРИНЦИП  -  «ВТОРОЙ ЛИШНИЙ» </vt:lpstr>
      <vt:lpstr>Презентация PowerPoint</vt:lpstr>
      <vt:lpstr>Презентация PowerPoint</vt:lpstr>
      <vt:lpstr>Презентация PowerPoint</vt:lpstr>
      <vt:lpstr>Презентация PowerPoint</vt:lpstr>
      <vt:lpstr>20 апреля 2023г. введен особый порядок выбора поставщика компьютеров и ЗУ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МЕХАНИЗМ ПРИМЕНЕНИЯ</vt:lpstr>
      <vt:lpstr>Что проверяем в качестве подтверждения в составе заявки?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Постановлением № 102 определены два перечня товаров, в отношении которых устанавливаются ограничения допуска: </vt:lpstr>
      <vt:lpstr>Постановлением № 102 определены два перечня товаров, в отношении которых устанавливаются ограничения допуска: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же будет подтверждением страны</vt:lpstr>
      <vt:lpstr>Что же будет подтверждением страны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Что покупаем</vt:lpstr>
      <vt:lpstr>Если Заказчик не устанавливает запрет на допуск иностранного ПО, он обязан вместе с информацией о закупке разместить обоснование неприменения запрета.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Подтверждение страны происхождения товара при осуществлении закупки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Архетипы</dc:title>
  <dc:subject/>
  <dc:creator>Сергей Рысев</dc:creator>
  <cp:keywords/>
  <dc:description/>
  <cp:lastModifiedBy>user</cp:lastModifiedBy>
  <cp:revision>1555</cp:revision>
  <cp:lastPrinted>2020-09-04T15:14:03Z</cp:lastPrinted>
  <dcterms:created xsi:type="dcterms:W3CDTF">2020-06-19T07:58:09Z</dcterms:created>
  <dcterms:modified xsi:type="dcterms:W3CDTF">2024-04-03T20:52:46Z</dcterms:modified>
  <cp:category/>
</cp:coreProperties>
</file>