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24"/>
  </p:notesMasterIdLst>
  <p:sldIdLst>
    <p:sldId id="256" r:id="rId2"/>
    <p:sldId id="942" r:id="rId3"/>
    <p:sldId id="943" r:id="rId4"/>
    <p:sldId id="955" r:id="rId5"/>
    <p:sldId id="944" r:id="rId6"/>
    <p:sldId id="945" r:id="rId7"/>
    <p:sldId id="946" r:id="rId8"/>
    <p:sldId id="948" r:id="rId9"/>
    <p:sldId id="950" r:id="rId10"/>
    <p:sldId id="951" r:id="rId11"/>
    <p:sldId id="952" r:id="rId12"/>
    <p:sldId id="953" r:id="rId13"/>
    <p:sldId id="956" r:id="rId14"/>
    <p:sldId id="962" r:id="rId15"/>
    <p:sldId id="957" r:id="rId16"/>
    <p:sldId id="963" r:id="rId17"/>
    <p:sldId id="959" r:id="rId18"/>
    <p:sldId id="960" r:id="rId19"/>
    <p:sldId id="961" r:id="rId20"/>
    <p:sldId id="964" r:id="rId21"/>
    <p:sldId id="966" r:id="rId22"/>
    <p:sldId id="339" r:id="rId2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желика" initials="А" lastIdx="1" clrIdx="0">
    <p:extLst>
      <p:ext uri="{19B8F6BF-5375-455C-9EA6-DF929625EA0E}">
        <p15:presenceInfo xmlns:p15="http://schemas.microsoft.com/office/powerpoint/2012/main" userId="Анжелик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FF"/>
    <a:srgbClr val="75ABA5"/>
    <a:srgbClr val="FF0000"/>
    <a:srgbClr val="59918A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263" autoAdjust="0"/>
    <p:restoredTop sz="93187" autoAdjust="0"/>
  </p:normalViewPr>
  <p:slideViewPr>
    <p:cSldViewPr snapToGrid="0">
      <p:cViewPr varScale="1">
        <p:scale>
          <a:sx n="109" d="100"/>
          <a:sy n="109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4F211-80A1-405B-8825-F512225C1B6C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4C0C9-7960-4A79-BA69-758163E50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204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4381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594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22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096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828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984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11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266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903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249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45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38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72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98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36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18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0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67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52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157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22778F-061F-4466-8F6A-88E5039DDE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15C275-8622-45D7-B53F-DA8D57206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9499C6-AD2C-4F0E-B874-21ED4A2A8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6CDA36-E442-4D38-978C-8B609EA31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CA787B-8CF9-41CB-8EC1-CAC51076C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14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5CBBC-F06A-453D-96C5-73817A2C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AA98FB-8588-47BA-802F-E81082AEA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1C062A-4F75-4C64-809A-E6CBBAEB2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D8BF38-A4A6-441F-9B95-07D817EA2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C9E5C2-C8A5-49B2-8960-4305E1AAB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63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AB95A6C-73E1-4B34-B63E-8A218F0295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956C6B8-5527-46F4-98B3-BFF20260EC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AA8721-DD30-4147-98F6-42ABBA549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6A7EA0-EE62-4CD4-B0D3-DE44AF9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83A9CD-76DF-4E0A-A026-F10B6770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585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81044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198438"/>
            <a:ext cx="4508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1"/>
          <p:cNvSpPr>
            <a:spLocks noChangeArrowheads="1"/>
          </p:cNvSpPr>
          <p:nvPr userDrawn="1"/>
        </p:nvSpPr>
        <p:spPr bwMode="auto">
          <a:xfrm>
            <a:off x="935038" y="220663"/>
            <a:ext cx="8334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200" dirty="0">
                <a:solidFill>
                  <a:schemeClr val="accent2"/>
                </a:solidFill>
              </a:rPr>
              <a:t>Липецкая </a:t>
            </a:r>
          </a:p>
          <a:p>
            <a:r>
              <a:rPr lang="ru-RU" altLang="ru-RU" sz="1200" dirty="0">
                <a:solidFill>
                  <a:schemeClr val="accent2"/>
                </a:solidFill>
              </a:rPr>
              <a:t>область</a:t>
            </a:r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917700" y="228601"/>
            <a:ext cx="10020300" cy="58896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0235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E6526D-304D-4E4F-A906-214DD9B8D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1C8A6B-4C3B-49CD-AEE0-C99CC7255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BECED4-A492-4CD3-A078-8BB2F7BBB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83F18A-7201-45D4-BFF3-86CBF4A8C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7FA49B-AB5D-4711-8235-7B6FD1FC1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74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FF5AD7-1B56-4442-A0BE-C4E20ADF0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35FC08-5761-4174-A6AD-D3CF57CDE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A9791B-5E5C-4076-A803-8B129E4BD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DD0C9E-EBDA-4490-8B84-DC2892EDF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AEE4E6-99E3-4EDB-8A60-8E4143C62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48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BAAD55-B0E8-481E-ADAA-36291784D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32A4A1-FF03-4BB5-83E1-09AE97DE1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AAD12D-1D64-4A0C-B2CC-0759FC819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92594D-5D1E-4C04-A404-3A4E48C1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2E4641-6EBE-4882-986B-43EA40D1A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D86AF5-87F0-4919-95A7-AE59FCB0A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58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5DEA7-EBE2-4A43-A6E9-2727EF38F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76491E-1CBA-43DA-9A11-C11F2FFEB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D07EEF-2E46-41F0-AA9A-2A9EAF9AE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783C04F-AE6B-4ED1-BB1B-0962FC81DF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0787C06-4B15-40D5-BCD7-B689FF210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852AF4C-1A89-4160-8A12-466EB4C34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F03CA2A-DAE0-4098-966A-3B2785EEB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4B4DB43-B3E4-4F1E-81B2-A2D15E5A8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96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B0D9C-991D-468F-9693-B915C872C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265D308-1A8B-4D15-803A-BFB5C0358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326401-E1AA-459C-97AD-CB40CB724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E203AD0-6AA4-4766-9C29-45D6285AB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15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3B7F13A-5619-4D5F-BF0F-495DE4202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ED5508-84DD-4129-BF1B-69CD87679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36BDC82-F3A7-40DA-8C06-04A80C780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36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1A6B2-474F-47EA-B20C-4E0D50720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DA29A8-B15A-4E11-BE68-19F4B1CA1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98BA16F-BFC8-4D5E-8F53-D0F2A96BB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092CA8-0E21-4B7C-A63A-E093BEF4F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71B363B-6A85-46D3-B64E-45747B99D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DEE8E5-BDF0-43A6-80C5-8BD7226AC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988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D2BFB5-96E9-4954-A3BF-C321E3FF6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A2FCECC-F690-4742-84DB-1C62D28F62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63E5F59-C99B-48AC-BD3A-744E16764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4DA8D3-331C-49B3-84A2-676FEFFDF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3DBCA1-C5DE-4FD0-91F6-DA66E2B68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60AD369-0C28-4BE8-99BA-348E2253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4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C79423-AAED-4604-9A51-63E8CBB85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E8C40E-3FFA-4CCE-9420-CEFED80E3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78333C-268B-4CB8-9215-B5CD778970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6FEEA6-533D-4D8E-831B-73A9B64599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6EEC4C-DBA4-45ED-A78E-B91BA0AA0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80B5-DC98-4006-8618-E845BB43A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02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0" y="0"/>
            <a:ext cx="9093200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596240" y="6221249"/>
            <a:ext cx="549975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апреля 2024</a:t>
            </a:r>
          </a:p>
        </p:txBody>
      </p:sp>
      <p:sp>
        <p:nvSpPr>
          <p:cNvPr id="29706" name="Прямоугольник 13"/>
          <p:cNvSpPr>
            <a:spLocks noChangeArrowheads="1"/>
          </p:cNvSpPr>
          <p:nvPr/>
        </p:nvSpPr>
        <p:spPr bwMode="auto">
          <a:xfrm>
            <a:off x="648071" y="573353"/>
            <a:ext cx="544792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6241" y="2644170"/>
            <a:ext cx="7145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КОНТРОЛЬНОЙ ДЕЯТЕЛЬНОСТИ В СФЕРЕ МУНИЦИПАЛЬНЫХ ЗАКУПОК</a:t>
            </a:r>
          </a:p>
        </p:txBody>
      </p:sp>
    </p:spTree>
    <p:extLst>
      <p:ext uri="{BB962C8B-B14F-4D97-AF65-F5344CB8AC3E}">
        <p14:creationId xmlns:p14="http://schemas.microsoft.com/office/powerpoint/2010/main" val="962938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ОФОРМЛЕНИЮ РЕЗУЛЬТАТОВ ПЛАНОВОЙ ПРОВЕРКИ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ТЕХНОЛОГИЧЕСКОГО КОНТРОЛЯ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DFF9D1-9C48-459D-A55F-0D5B02D6E492}"/>
              </a:ext>
            </a:extLst>
          </p:cNvPr>
          <p:cNvSpPr/>
          <p:nvPr/>
        </p:nvSpPr>
        <p:spPr>
          <a:xfrm>
            <a:off x="1669002" y="993300"/>
            <a:ext cx="8469298" cy="1323439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проведения плановой проверки </a:t>
            </a:r>
          </a:p>
          <a:p>
            <a:pPr algn="ctr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оформляется в сроки, установленные приказом о проведении плановой проверки, но не позднее 10 рабочих дней со дня окончания плановой проверки и состоит из вводной, мотивировочной и резолютивной частей </a:t>
            </a:r>
          </a:p>
          <a:p>
            <a:pPr algn="ctr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(п.59 Правил, утв. утв. ПП РФ №1576 ) 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7AA06FD9-4724-472E-87D4-C141BE1299AB}"/>
              </a:ext>
            </a:extLst>
          </p:cNvPr>
          <p:cNvSpPr/>
          <p:nvPr/>
        </p:nvSpPr>
        <p:spPr>
          <a:xfrm>
            <a:off x="5496757" y="2351446"/>
            <a:ext cx="689499" cy="445795"/>
          </a:xfrm>
          <a:prstGeom prst="downArrow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97D67E5-BAF6-4BBA-9C14-8D5A812B6753}"/>
              </a:ext>
            </a:extLst>
          </p:cNvPr>
          <p:cNvSpPr/>
          <p:nvPr/>
        </p:nvSpPr>
        <p:spPr>
          <a:xfrm>
            <a:off x="1669002" y="2831948"/>
            <a:ext cx="8469298" cy="1569660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подписывается всеми членами комиссии по проведению плановой проверки </a:t>
            </a:r>
          </a:p>
          <a:p>
            <a:pPr lvl="0" algn="ctr"/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если член комиссии (инспекции) по проведению плановой (внеплановой) проверки не согласен с актом о результатах проведения плановой проверки, он излагает письменно особое мнение, которое хранится в материалах проведения плановой проверки и не подлежит направлению с актом о результатах проведения плановой проверки субъектам контроля </a:t>
            </a:r>
          </a:p>
          <a:p>
            <a:pPr lvl="0" algn="ctr"/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(п.60 Правил, утв. утв. ПП РФ №1576 ) </a:t>
            </a:r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ADC421B3-D04E-41F5-A74E-C6BC525E48D8}"/>
              </a:ext>
            </a:extLst>
          </p:cNvPr>
          <p:cNvSpPr/>
          <p:nvPr/>
        </p:nvSpPr>
        <p:spPr>
          <a:xfrm>
            <a:off x="5496757" y="4682537"/>
            <a:ext cx="689499" cy="445795"/>
          </a:xfrm>
          <a:prstGeom prst="downArrow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305A111-B5AE-4E42-A45C-E0523C248DB7}"/>
              </a:ext>
            </a:extLst>
          </p:cNvPr>
          <p:cNvSpPr/>
          <p:nvPr/>
        </p:nvSpPr>
        <p:spPr>
          <a:xfrm>
            <a:off x="884000" y="5163039"/>
            <a:ext cx="104239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</a:rPr>
              <a:t>Копия акта о результатах проведения плановой проверки не позднее 3 рабочих дней со дня его подписания размещается в ЕИС и сопроводительным письмом за подписью руководителя контрольного органа (уполномоченного лица) направляется субъекту контроля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</a:rPr>
              <a:t>Установлен срок хранения материалов проверки – 3 года </a:t>
            </a: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(п.11 Правил, утв. утв. ПП РФ №1576 ) </a:t>
            </a:r>
          </a:p>
          <a:p>
            <a:pPr lvl="0" algn="just"/>
            <a:endParaRPr lang="ru-RU" sz="16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125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ОФОРМЛЕНИЮ РЕЗУЛЬТАТОВ ВНЕПЛАНОВОЙ ПРОВЕРКИ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ТЕХНОЛОГИЧЕСКОГО КОНТРОЛЯ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DFF9D1-9C48-459D-A55F-0D5B02D6E492}"/>
              </a:ext>
            </a:extLst>
          </p:cNvPr>
          <p:cNvSpPr/>
          <p:nvPr/>
        </p:nvSpPr>
        <p:spPr>
          <a:xfrm>
            <a:off x="1669002" y="993300"/>
            <a:ext cx="8469298" cy="830997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по результатам проведения внеплановой проверки</a:t>
            </a:r>
          </a:p>
          <a:p>
            <a:pPr algn="ctr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вводной, описательной, мотивировочной и резолютивной частей</a:t>
            </a:r>
          </a:p>
          <a:p>
            <a:pPr algn="ctr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(п.33 Правил, утв. утв. ПП РФ №1576 ) 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7AA06FD9-4724-472E-87D4-C141BE1299AB}"/>
              </a:ext>
            </a:extLst>
          </p:cNvPr>
          <p:cNvSpPr/>
          <p:nvPr/>
        </p:nvSpPr>
        <p:spPr>
          <a:xfrm>
            <a:off x="5496757" y="2351446"/>
            <a:ext cx="689499" cy="445795"/>
          </a:xfrm>
          <a:prstGeom prst="downArrow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97D67E5-BAF6-4BBA-9C14-8D5A812B6753}"/>
              </a:ext>
            </a:extLst>
          </p:cNvPr>
          <p:cNvSpPr/>
          <p:nvPr/>
        </p:nvSpPr>
        <p:spPr>
          <a:xfrm>
            <a:off x="1669002" y="2831948"/>
            <a:ext cx="8469298" cy="1692771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по результатам проведения внеплановой проверки принимается простым большинством голосов членов комиссии по проведению внеплановой проверки</a:t>
            </a:r>
          </a:p>
          <a:p>
            <a:pPr lvl="0" algn="ctr"/>
            <a:endParaRPr lang="ru-RU" sz="8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если член комиссии не согласен с решением, он излагает письменно особое мнение, которое хранится в материалах проведения внеплановой проверки и не подлежит направлению с решением заявителю и субъектам контроля </a:t>
            </a:r>
          </a:p>
          <a:p>
            <a:pPr lvl="0" algn="ctr"/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(п.32 Правил, утв. утв. ПП РФ №1576 ) </a:t>
            </a:r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ADC421B3-D04E-41F5-A74E-C6BC525E48D8}"/>
              </a:ext>
            </a:extLst>
          </p:cNvPr>
          <p:cNvSpPr/>
          <p:nvPr/>
        </p:nvSpPr>
        <p:spPr>
          <a:xfrm>
            <a:off x="5496757" y="4682537"/>
            <a:ext cx="689499" cy="445795"/>
          </a:xfrm>
          <a:prstGeom prst="downArrow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305A111-B5AE-4E42-A45C-E0523C248DB7}"/>
              </a:ext>
            </a:extLst>
          </p:cNvPr>
          <p:cNvSpPr/>
          <p:nvPr/>
        </p:nvSpPr>
        <p:spPr>
          <a:xfrm>
            <a:off x="884000" y="5163039"/>
            <a:ext cx="104239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по результатам проведения внеплановой проверки не позднее 3 рабочих дней размещается в ЕИС и направляется субъекту контроля 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</a:rPr>
              <a:t>Установлен срок хранения материалов проверки – 3 года </a:t>
            </a: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(п.11 Правил, утв. утв. ПП РФ №1576 ) </a:t>
            </a:r>
          </a:p>
          <a:p>
            <a:pPr lvl="0" algn="just"/>
            <a:endParaRPr lang="ru-RU" sz="16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401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ФОРМИРОВАНИЮ ПРЕДПИСАНИЯ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ПЛАНОВОЙ (ВНЕПЛАНОВОЙ)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ТЕХНОЛОГИЧЕСКОГО КОНТРОЛЯ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A9F3324-8900-4A3E-8D32-5E425C0AC87D}"/>
              </a:ext>
            </a:extLst>
          </p:cNvPr>
          <p:cNvSpPr/>
          <p:nvPr/>
        </p:nvSpPr>
        <p:spPr>
          <a:xfrm>
            <a:off x="428625" y="981917"/>
            <a:ext cx="11334749" cy="5324535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плановой и внеплановой проверки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выдаваться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для исполнения </a:t>
            </a:r>
          </a:p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предписание об устранении нарушений законодательства о контрактной системе в соответствии с законодательством РФ </a:t>
            </a:r>
          </a:p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(п.4 Правил, утв. ПП РФ №1576) </a:t>
            </a:r>
          </a:p>
          <a:p>
            <a:pPr algn="just"/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выдается предписание в случаях выявления нарушений законодательства о контрактной системе, которые:</a:t>
            </a:r>
          </a:p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не повлияли или не могли повлиять на результаты определения поставщика (подрядчика, исполнителя);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были допущены субъектами контроля при определении ими поставщика (подрядчика, исполнителя), </a:t>
            </a:r>
          </a:p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если контракт уже заключен</a:t>
            </a:r>
          </a:p>
          <a:p>
            <a:pPr algn="just"/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Предписание подлежит исполнению в установленный в нем срок</a:t>
            </a:r>
          </a:p>
          <a:p>
            <a:pPr algn="just"/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выдачи предписания по результатам проведения внеплановой проверки: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Предписание изготавливается одновременно с решением по результатам проведения внеплановой проверки и подписывается выдавшими его членами комиссии (инспекции) по проведению внеплановой проверки либо руководителем контрольного органа или уполномоченным им заместителем;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текст предписания изготавливается в срок, не превышающий 3 рабочих дней со дня принятия решения по результатам проведения внеплановой проверки. Срок изготовления предписания не включается в срок проведения внеплановой проверки;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изготовления и подписания полного текста предписания не позднее 3 рабочих дней, текст предписания размещается в ЕИС (п.39 Правил, утв. ПП РФ №1576);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предписания одновременно с копией решения по результатам проведения внеплановой проверки направляется субъекту контроля, заявителю (при наличии)</a:t>
            </a:r>
          </a:p>
        </p:txBody>
      </p:sp>
    </p:spTree>
    <p:extLst>
      <p:ext uri="{BB962C8B-B14F-4D97-AF65-F5344CB8AC3E}">
        <p14:creationId xmlns:p14="http://schemas.microsoft.com/office/powerpoint/2010/main" val="95316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ВНУТРЕННЕГО МУНИЦИПАЛЬНОГО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КОНТРОЛЯ (ч.8 ст. 99 44-ФЗ)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789F307-BE34-41CA-9238-70FCED554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634" y="1475808"/>
            <a:ext cx="10324731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правил нормирования в сфере закупок, установленных в соответствии со ст.19 44-ФЗ;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и обоснование Н(М)ЦК, цены контракта, заключаемого с единственным поставщиком (подрядчиком, исполнителем), начальной цены единицы товара, работы, услуги, начальной суммы цен единиц товара, работы, услуги;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предусмотренных 44-ФЗ требований к исполнению, изменению контракта, а также соблюдение условий контракта, в том числе в части соответствия поставленного товара, выполненной работы (ее результата) или оказанной услуги условиям контракта;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использования поставленного товара, выполненной работы (ее результата) или оказанной услуги целям осуществления закупки </a:t>
            </a:r>
          </a:p>
        </p:txBody>
      </p:sp>
    </p:spTree>
    <p:extLst>
      <p:ext uri="{BB962C8B-B14F-4D97-AF65-F5344CB8AC3E}">
        <p14:creationId xmlns:p14="http://schemas.microsoft.com/office/powerpoint/2010/main" val="1199191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ФЕДЕРАЛЬНЫХ СТАНДАРТОВ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ВНУТРЕННЕГО МУНИЦИПАЛЬНОГО ФИНАНСОВОГО КОНТРОЛЯ (ч.3 ст. 269.2 БК РФ)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9BCF57D-4FB2-4F15-9F09-2AD966EC4A49}"/>
              </a:ext>
            </a:extLst>
          </p:cNvPr>
          <p:cNvGraphicFramePr>
            <a:graphicFrameLocks noGrp="1"/>
          </p:cNvGraphicFramePr>
          <p:nvPr/>
        </p:nvGraphicFramePr>
        <p:xfrm>
          <a:off x="191068" y="777240"/>
          <a:ext cx="11795595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9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63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Федерального стандарта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 Правительства РФ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«Принципы контрольной деятельности органов внутреннего государственного (муниципального) финансового контроля» </a:t>
                      </a: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95 от 06.02.2020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«Права и обязанности должностных лиц органов внутреннего государственного (муниципального) финансового контроля и объектов внутреннего государственного (муниципального) финансового контроля (их должностных лиц) при осуществлении внутреннего государственного (муниципального) финансового контроля» (определяет права и обязанности контролеров и объектов контроля при осуществлении внутреннего муниципального финансового контроля) </a:t>
                      </a: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100 от 06.02.2020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«Планирование проверок, ревизий и обследований» (определяет основы риск-ориентированного планирования контрольной деятельности органа внутреннего муниципального финансового контроля) </a:t>
                      </a: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208 от 27.02.2020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«Проведение проверок, ревизий и обследований и оформление их результатов» (определяет виды и характер контрольных действий в ходе КМ, а также формат актов проверок, заключений по результатам обследований)</a:t>
                      </a: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1235 от 17.08.2020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«Правила досудебного обжалования решений и действий (бездействия) органов внутреннего муниципального финансового контроля) </a:t>
                      </a:r>
                    </a:p>
                    <a:p>
                      <a:r>
                        <a:rPr lang="ru-RU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их должностных лиц» (определяет случаи представления жалоб, требования к их содержанию и составлению, сроки их рассмотрения)</a:t>
                      </a: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1237 от 17.08.2020 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«Реализация результатов проверок, ревизий и обследований» (определяет процедуры рассмотрения актов проверок, формат представлений, предписаний, уведомлений, общие требования к структуре классификатора нарушений)</a:t>
                      </a: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1095 от 23.07.2020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«Правила составления отчётности о результатах контрольной деятельности» (определяет единый порядок составления отчётности о результатах контрольной деятельности) </a:t>
                      </a: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1478 от 16.09.2020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813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31" y="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РЕАЛИЗАЦИИ КОНТРОЛЬНЫХ ПОЛНОМОЧИЙ (ч.8 чт.99 44-ФЗ)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(ВНУТРЕННИЙ МУНИЦИПАЛЬНЫЙ ФИНАНСОВЫЙ КОНТРОЛЬ (далее - ВМФК)</a:t>
            </a:r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E7CA716A-4491-493F-B1B5-DE18DAB8A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732601"/>
              </p:ext>
            </p:extLst>
          </p:nvPr>
        </p:nvGraphicFramePr>
        <p:xfrm>
          <a:off x="177554" y="647715"/>
          <a:ext cx="11624001" cy="61339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63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2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79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2947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  <a:p>
                      <a:pPr algn="ctr"/>
                      <a:r>
                        <a:rPr 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параметра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Федеральные стандарты (постановления Правительства РФ): от 27.02.2020 №208 (далее – ПП РФ №208);  от 17.08.2020 №1235 (далее – ПП РФ №1235); от 23.07.2020 №1095 (далее – ПП РФ №1095)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7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ПЛАНОВАЯ ПРОВЕРКА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ВНЕПЛАНОВАЯ ПРОВЕРКА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8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КОНТРОЛЯ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Камеральная</a:t>
                      </a:r>
                    </a:p>
                    <a:p>
                      <a:pPr mar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Выездная</a:t>
                      </a:r>
                      <a:endParaRPr lang="ru-RU" sz="12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Камеральная</a:t>
                      </a:r>
                    </a:p>
                    <a:p>
                      <a:pPr mar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Выездная</a:t>
                      </a:r>
                      <a:endParaRPr lang="ru-RU" sz="12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6359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ОСНОВАНИЯ 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ПРОВЕДЕНИЯ ПРОВЕРКИ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контрольного мероприятия (далее – КМ):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темы КМ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объектов </a:t>
                      </a: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контроля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проверяемый период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(дата) начала проведения КМ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 2 ПП РФ №208, п.10 </a:t>
                      </a: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 РФ №1235)</a:t>
                      </a:r>
                      <a:endParaRPr lang="ru-RU" sz="1200" b="0" baseline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анализа данных, содержащихся в информационных системах;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установления должностным лицом органа контроля признаков нарушений;</a:t>
                      </a:r>
                    </a:p>
                    <a:p>
                      <a:pPr marL="228600" indent="-228600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рассмотрения поступивших обращений, запросов, поручений, иной информации о признаках нарушений;</a:t>
                      </a:r>
                    </a:p>
                    <a:p>
                      <a:pPr marL="228600" indent="-228600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истечение срока исполнения объектами контроля ранее выданных органом контроля представлений и (или) предписаний;</a:t>
                      </a:r>
                    </a:p>
                    <a:p>
                      <a:pPr marL="228600" indent="-228600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проведенного контрольного мероприятия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(п.11 ПП РФ</a:t>
                      </a: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№1235 )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8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УВЕДОМЛЕНИЯ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buFont typeface="Arial" panose="020B0604020202020204" pitchFamily="34" charset="0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24 часов до даты начала КМ</a:t>
                      </a:r>
                    </a:p>
                    <a:p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(п.9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утв.  ПП РФ №1235</a:t>
                      </a: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buFont typeface="Arial" panose="020B0604020202020204" pitchFamily="34" charset="0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24 часов до даты начала КМ</a:t>
                      </a:r>
                    </a:p>
                    <a:p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(п.9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утв.  ПП РФ №1235</a:t>
                      </a: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772"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ПРОВЕДЕНИЯ ПРОВЕРКИ </a:t>
                      </a: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Камеральная - не более 30 рабочих дней,  общий срок проведения камеральной проверки с учетом продлений не более 50 рабочих дней 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(п.34-35</a:t>
                      </a: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ПП РФ №1235)</a:t>
                      </a:r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Выездная – не более 40 рабочих дней, проверка может быть продлена не срок не более 20 рабочих дней (п.38-39 ПП РФ№1235)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248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ПРИОСТАНОВЛЕНИЕ ПРОВЕРКИ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Общий срок приостановки – не более 2 лет </a:t>
                      </a: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(возможно неоднократно)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95148"/>
                  </a:ext>
                </a:extLst>
              </a:tr>
              <a:tr h="282522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ДОПОЛНИТЕЛЬНЫЕ КМ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рамках дополнительных КМ: обследование (не более 20 рабочих дней), встречная проверка (не более 20 рабочих дней) 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048117"/>
                  </a:ext>
                </a:extLst>
              </a:tr>
              <a:tr h="820889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ПРОВЕРКИ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 проверки (оформляется в срок не более 15 рабочих дней со дня окончания КМ, форма акта утверждена Приказом Минфина России от 30.12.2020 №340н) (</a:t>
                      </a: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 РФ №1095)</a:t>
                      </a:r>
                      <a:endParaRPr lang="ru-RU" sz="1200" b="0" kern="1200" baseline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ru-RU" sz="1200" b="0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Решение (выносится руководителем контрольного органа по результатам рассмотрения материалов КМ в срок не более 50 рабочих дней):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1200" b="0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 проведении повторной проверки;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1200" b="0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 направлении представления и (или) предписания объекту контроля; 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1200" b="0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 направлении информации в правоохранительные органы, органы прокуратуры и иные государственные (муниципальные) органы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591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32" y="116680"/>
            <a:ext cx="1042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ПЕРЕЧЕНЬ НАРУШЕНИЙ В СФЕРЕ ЗАКУПОК,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ВЫЯВЛЯЕМЫХ В ХОДЕ ВМФК,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КОТОРЫЕ ПРЕДУСМОТРЕНА АДМИНИСТРАТИВНАЯ ОТВЕТСТВЕННОСТЬ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990C199-E4E2-4DE3-8E50-D3E88FA31FF6}"/>
              </a:ext>
            </a:extLst>
          </p:cNvPr>
          <p:cNvSpPr/>
          <p:nvPr/>
        </p:nvSpPr>
        <p:spPr>
          <a:xfrm>
            <a:off x="535152" y="1579361"/>
            <a:ext cx="1127890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законодательства о КС при планировании закупок, в т.ч. при обосновании Н(М)ЦК (ч.1, ч.2, ч.3,ч.4 ст. 7.29.3 КоАП)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019F210-A9BC-4AD6-9B5E-25C90813428A}"/>
              </a:ext>
            </a:extLst>
          </p:cNvPr>
          <p:cNvSpPr/>
          <p:nvPr/>
        </p:nvSpPr>
        <p:spPr>
          <a:xfrm>
            <a:off x="535154" y="2460484"/>
            <a:ext cx="1127890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Нарушение порядка заключения, изменения контракта (ч.8, ч.9, ч.10 ст. 7.32 КоАП)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A4C65E6-F8CE-468A-8937-DD8DD71FB043}"/>
              </a:ext>
            </a:extLst>
          </p:cNvPr>
          <p:cNvSpPr/>
          <p:nvPr/>
        </p:nvSpPr>
        <p:spPr>
          <a:xfrm>
            <a:off x="535154" y="3072434"/>
            <a:ext cx="1127890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Нарушение срока и порядка оплаты ТРУ (ч.1 ст.7.32.5 КоАП)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CAB0334-F746-44E5-900C-BDBD15E1D220}"/>
              </a:ext>
            </a:extLst>
          </p:cNvPr>
          <p:cNvSpPr/>
          <p:nvPr/>
        </p:nvSpPr>
        <p:spPr>
          <a:xfrm>
            <a:off x="535152" y="4290863"/>
            <a:ext cx="11278909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Непредставление, несвоевременное представление в контрольный орган информации и документов, предусмотренных законодательством РФ либо предоставление заведомо недостоверных информации и документов (ч.1 ст.19.7.2 КоАП)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CB2B81E-D7F6-49E8-B7E0-19482A9EFD2D}"/>
              </a:ext>
            </a:extLst>
          </p:cNvPr>
          <p:cNvSpPr/>
          <p:nvPr/>
        </p:nvSpPr>
        <p:spPr>
          <a:xfrm>
            <a:off x="535153" y="3684384"/>
            <a:ext cx="1127890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Невыполнение в установленный срок законного предписания (ч.20 ст.19.5 КоАП)</a:t>
            </a:r>
          </a:p>
        </p:txBody>
      </p:sp>
    </p:spTree>
    <p:extLst>
      <p:ext uri="{BB962C8B-B14F-4D97-AF65-F5344CB8AC3E}">
        <p14:creationId xmlns:p14="http://schemas.microsoft.com/office/powerpoint/2010/main" val="1852321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31" y="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 И ОБЯЗАННОСТИ КОНТРОЛЕРОВ И ОБЪЕКТОВ КОНТРОЛЯ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(ФЕДЕРАЛЬНЫЙ СТАНДАРТ №100 от 06.02.2020)  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83C1C829-7B99-4179-9D5F-46C37C1705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624094"/>
              </p:ext>
            </p:extLst>
          </p:nvPr>
        </p:nvGraphicFramePr>
        <p:xfrm>
          <a:off x="506029" y="710213"/>
          <a:ext cx="11150352" cy="5635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7556">
                  <a:extLst>
                    <a:ext uri="{9D8B030D-6E8A-4147-A177-3AD203B41FA5}">
                      <a16:colId xmlns:a16="http://schemas.microsoft.com/office/drawing/2014/main" val="417687848"/>
                    </a:ext>
                  </a:extLst>
                </a:gridCol>
                <a:gridCol w="5659685">
                  <a:extLst>
                    <a:ext uri="{9D8B030D-6E8A-4147-A177-3AD203B41FA5}">
                      <a16:colId xmlns:a16="http://schemas.microsoft.com/office/drawing/2014/main" val="1261673968"/>
                    </a:ext>
                  </a:extLst>
                </a:gridCol>
                <a:gridCol w="3693111">
                  <a:extLst>
                    <a:ext uri="{9D8B030D-6E8A-4147-A177-3AD203B41FA5}">
                      <a16:colId xmlns:a16="http://schemas.microsoft.com/office/drawing/2014/main" val="1832486851"/>
                    </a:ext>
                  </a:extLst>
                </a:gridCol>
              </a:tblGrid>
              <a:tr h="476986">
                <a:tc>
                  <a:txBody>
                    <a:bodyPr/>
                    <a:lstStyle/>
                    <a:p>
                      <a:endParaRPr lang="ru-RU" sz="16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Контролеры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Объекты контроля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639292"/>
                  </a:ext>
                </a:extLst>
              </a:tr>
              <a:tr h="1653655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запрос информации, получение пояснений;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беспрепятственное посещение помещений ОК;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привлечение экспертов;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 к государственным и муниципальным информационным системам; 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мероприятий по документальному и (или) фактическому изучению деятельности ОК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присутствие при  проведении  проверки;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 пояснений;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обжалование решений органа контроля;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возражение на акт проверки</a:t>
                      </a:r>
                      <a:endParaRPr lang="ru-RU" sz="14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775483"/>
                  </a:ext>
                </a:extLst>
              </a:tr>
              <a:tr h="476986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ОБЯЗАННОСТИ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своевременно и в полном объеме исполнять полномочия органа контроля по осуществлению внутреннего финансового контроля;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соблюдать права и законные интересы ОК;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проводить контрольные мероприятия в соответствии с правовым актом органа контроля о проведении КМ;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знакомить руководителя ОК с копиями документов о проведении проверки;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направлять представления, предписания;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направлять в правоохранительные органы информацию о выявлении факта совершения действия (бездействия), содержащего признаки состава преступления и (или) документы, подтверждающий такой факт;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направлять в адрес соответствующих государственных (муниципальных) органов в порядке, установленном законодательством РФ, информацию о выявлении обстоятельств и фактов, свидетельствующих о признаках нарушения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выполнять законные требования контролеров;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давать объяснения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предоставлять необходимую информацию, документы и материалы;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предоставлять допуск в помещения;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предоставлять доступ к информационным системам;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обеспечивать оргтехникой и помещениями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111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828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25" y="151345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ПЛАНИРОВАНИЯ КОНТРОЛЬНЫХ МЕРОПРИЯТИЙ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(ФЕДЕРАЛЬНЫЙ СТАНДАРТ №208 от 27.02.2020) 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26EAEF-CADC-4FFD-9EAC-0F071F55B8DA}"/>
              </a:ext>
            </a:extLst>
          </p:cNvPr>
          <p:cNvSpPr/>
          <p:nvPr/>
        </p:nvSpPr>
        <p:spPr>
          <a:xfrm>
            <a:off x="1400039" y="1822006"/>
            <a:ext cx="2922873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исходных данных для составления проекта плана контрольных мероприятий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ADA156D-3E71-49CC-9847-AEBAC0D97049}"/>
              </a:ext>
            </a:extLst>
          </p:cNvPr>
          <p:cNvSpPr/>
          <p:nvPr/>
        </p:nvSpPr>
        <p:spPr>
          <a:xfrm>
            <a:off x="4745117" y="1822006"/>
            <a:ext cx="2922873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проекта плана контрольных мероприятий</a:t>
            </a:r>
          </a:p>
          <a:p>
            <a:pPr algn="ctr"/>
            <a:endParaRPr lang="ru-RU" sz="1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AC8E519-86A4-4B40-9D3F-FF0DE07F1520}"/>
              </a:ext>
            </a:extLst>
          </p:cNvPr>
          <p:cNvSpPr/>
          <p:nvPr/>
        </p:nvSpPr>
        <p:spPr>
          <a:xfrm>
            <a:off x="8037442" y="1822006"/>
            <a:ext cx="2922874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плана контрольных мероприятий</a:t>
            </a:r>
          </a:p>
          <a:p>
            <a:pPr algn="ctr"/>
            <a:endParaRPr lang="ru-RU" sz="1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11692F52-9361-45D3-A90E-844BAE2D8335}"/>
              </a:ext>
            </a:extLst>
          </p:cNvPr>
          <p:cNvCxnSpPr>
            <a:cxnSpLocks/>
          </p:cNvCxnSpPr>
          <p:nvPr/>
        </p:nvCxnSpPr>
        <p:spPr>
          <a:xfrm>
            <a:off x="7568918" y="2483005"/>
            <a:ext cx="468523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CF3EB4F-2EA1-4574-9FAE-D0F3324BE755}"/>
              </a:ext>
            </a:extLst>
          </p:cNvPr>
          <p:cNvSpPr/>
          <p:nvPr/>
        </p:nvSpPr>
        <p:spPr>
          <a:xfrm>
            <a:off x="1330648" y="2903280"/>
            <a:ext cx="2922873" cy="3108543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сбор и анализ информации об объектах контроля;</a:t>
            </a: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определение объектов контроля и тем контрольных мероприятий, включаемых в проект плана контрольных мероприятий; </a:t>
            </a: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определение предельного количества контрольных мероприятий в проекте плана контрольных мероприятий с учетом возможностей органа контроля на очередной финансовый год 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8F2DC5F7-96F0-4294-819C-BF27F0B82549}"/>
              </a:ext>
            </a:extLst>
          </p:cNvPr>
          <p:cNvCxnSpPr>
            <a:cxnSpLocks/>
          </p:cNvCxnSpPr>
          <p:nvPr/>
        </p:nvCxnSpPr>
        <p:spPr>
          <a:xfrm>
            <a:off x="4253521" y="2447135"/>
            <a:ext cx="462713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C5D2D69-F4DB-45DD-9152-BBD7A246BD5B}"/>
              </a:ext>
            </a:extLst>
          </p:cNvPr>
          <p:cNvSpPr/>
          <p:nvPr/>
        </p:nvSpPr>
        <p:spPr>
          <a:xfrm>
            <a:off x="8037441" y="2899224"/>
            <a:ext cx="2922873" cy="738664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завершения года, предшествующему планируемому году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0093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25" y="151345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ТИПОВЫХ ТЕМ КОНТРОЛЬНЫХ МЕРОПРИЯТИЙ В РАМКАХ ВМФК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(ФЕДЕРАЛЬНЫЙ СТАНДАРТ №208 от 27.02.2020)  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3A7B5FC-31D0-4831-91E6-F41AB248298B}"/>
              </a:ext>
            </a:extLst>
          </p:cNvPr>
          <p:cNvSpPr/>
          <p:nvPr/>
        </p:nvSpPr>
        <p:spPr>
          <a:xfrm>
            <a:off x="894525" y="1736663"/>
            <a:ext cx="99074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840"/>
              </a:spcBef>
              <a:spcAft>
                <a:spcPts val="0"/>
              </a:spcAft>
              <a:buFontTx/>
              <a:buChar char="-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проверка соблюдения законодательства Российской Федерации и иных правовых актов о контрактной системе в сфере закупок товаров, работ, услуг для обеспечения государственных и муниципальных нужд в отношении отдельных закупок для обеспечения федеральных нужд (нужд соответствующего субъекта Российской Федерации и муниципальных нужд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spcBef>
                <a:spcPts val="840"/>
              </a:spcBef>
              <a:spcAft>
                <a:spcPts val="0"/>
              </a:spcAft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840"/>
              </a:spcBef>
              <a:spcAft>
                <a:spcPts val="0"/>
              </a:spcAft>
              <a:buFontTx/>
              <a:buChar char="-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обследование соблюдения условий контрактов (договоров, соглашений), источником финансового обеспечения которых являются бюджетные средства или средства, предоставленные из бюджета публично-правового образования</a:t>
            </a:r>
          </a:p>
          <a:p>
            <a:pPr algn="just">
              <a:spcBef>
                <a:spcPts val="840"/>
              </a:spcBef>
              <a:spcAft>
                <a:spcPts val="0"/>
              </a:spcAft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29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32" y="11668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 ОБЕСПЕЧЕНИЕ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КОНТРОЛЯ В СФЕРЕ ЗАКУПОК В РАМКАХ 44-ФЗ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6EE10DC-1FA5-4541-81BC-8D54EE8C4BF1}"/>
              </a:ext>
            </a:extLst>
          </p:cNvPr>
          <p:cNvSpPr/>
          <p:nvPr/>
        </p:nvSpPr>
        <p:spPr>
          <a:xfrm>
            <a:off x="615517" y="904028"/>
            <a:ext cx="5341184" cy="523220"/>
          </a:xfrm>
          <a:prstGeom prst="rect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КОНТРОЛЬ, ОСУЩЕСТВЛЯЕМЫЙ </a:t>
            </a:r>
          </a:p>
          <a:p>
            <a:pPr lvl="0" algn="ctr">
              <a:defRPr/>
            </a:pP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ч.3 ст.99 44-ФЗ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1004D0A-FF9B-4C58-8AF6-2D8DB95F6728}"/>
              </a:ext>
            </a:extLst>
          </p:cNvPr>
          <p:cNvSpPr/>
          <p:nvPr/>
        </p:nvSpPr>
        <p:spPr>
          <a:xfrm>
            <a:off x="6260586" y="886664"/>
            <a:ext cx="5315859" cy="52322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(ГОСУДАРСТВЕННЫЙ) </a:t>
            </a:r>
          </a:p>
          <a:p>
            <a:pPr lvl="0" algn="ctr">
              <a:defRPr/>
            </a:pP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КОНТРОЛЬ (ч.8 ст.99 44-ФЗ)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A08A058-31B2-4833-B8F2-D27E05352EE0}"/>
              </a:ext>
            </a:extLst>
          </p:cNvPr>
          <p:cNvCxnSpPr>
            <a:cxnSpLocks/>
          </p:cNvCxnSpPr>
          <p:nvPr/>
        </p:nvCxnSpPr>
        <p:spPr>
          <a:xfrm>
            <a:off x="6095996" y="904028"/>
            <a:ext cx="0" cy="3796656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A2F5568-A56B-4911-853D-FD80C73BE187}"/>
              </a:ext>
            </a:extLst>
          </p:cNvPr>
          <p:cNvSpPr/>
          <p:nvPr/>
        </p:nvSpPr>
        <p:spPr>
          <a:xfrm>
            <a:off x="615517" y="1548108"/>
            <a:ext cx="1096092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нормативных правовых актов, регулирующих контрольную деятельность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E284418-F280-4891-8923-9171B6FE3277}"/>
              </a:ext>
            </a:extLst>
          </p:cNvPr>
          <p:cNvSpPr/>
          <p:nvPr/>
        </p:nvSpPr>
        <p:spPr>
          <a:xfrm>
            <a:off x="615522" y="1938864"/>
            <a:ext cx="548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3 ст. 99 Закона о контрактной системе;</a:t>
            </a: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01.10.2020 №1576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0DC10E1-67D1-4D0D-BAF0-DF2A91B1E703}"/>
              </a:ext>
            </a:extLst>
          </p:cNvPr>
          <p:cNvSpPr/>
          <p:nvPr/>
        </p:nvSpPr>
        <p:spPr>
          <a:xfrm>
            <a:off x="6260585" y="1976594"/>
            <a:ext cx="53158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269.2, ст. 270.2 Бюджетного кодекса РФ;</a:t>
            </a:r>
          </a:p>
          <a:p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8 ст. 99 Закона о контрактной системе;</a:t>
            </a:r>
          </a:p>
          <a:p>
            <a:pPr lvl="0"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17.08.2020 №1235;</a:t>
            </a:r>
          </a:p>
          <a:p>
            <a:pPr lvl="0"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23.07.2020 №1095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C2C71BD-3758-40EC-AAEB-406FFED7F06B}"/>
              </a:ext>
            </a:extLst>
          </p:cNvPr>
          <p:cNvSpPr/>
          <p:nvPr/>
        </p:nvSpPr>
        <p:spPr>
          <a:xfrm>
            <a:off x="615522" y="2930701"/>
            <a:ext cx="10960929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Границы контроля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79D41EA-57E5-4AD5-B7D3-4B93AEDD18D3}"/>
              </a:ext>
            </a:extLst>
          </p:cNvPr>
          <p:cNvSpPr/>
          <p:nvPr/>
        </p:nvSpPr>
        <p:spPr>
          <a:xfrm>
            <a:off x="615522" y="3315689"/>
            <a:ext cx="54804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от этапа размещения извещения до исполнения контракта (в т.ч. организация экспертизы и приемки, ведение претензионной работы, размещение информации в ЕИС);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отчетов, предусмотренных 44-ФЗ;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преимуществ и преференций, предусмотренных 44-ФЗ, участникам закупок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B6E3CA89-FE60-4A77-966B-8AE3A3250AD4}"/>
              </a:ext>
            </a:extLst>
          </p:cNvPr>
          <p:cNvSpPr/>
          <p:nvPr/>
        </p:nvSpPr>
        <p:spPr>
          <a:xfrm>
            <a:off x="6184945" y="3315689"/>
            <a:ext cx="53915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соблюдение правил нормирования в соответствии со ст. 19 44-ФЗ;</a:t>
            </a:r>
          </a:p>
          <a:p>
            <a:pPr algn="just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определение и обоснование Н(М)ЦК;</a:t>
            </a:r>
          </a:p>
          <a:p>
            <a:pPr algn="just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соблюдение требований, установленных 44-ФЗ, к исполнению, изменению контракта, а также соблюдения условий контракта, в том числе в части соответствия ТРУ условиям контракта;</a:t>
            </a:r>
          </a:p>
          <a:p>
            <a:pPr algn="just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соответствие использования ТРУ целям осуществления закупки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6CC0944-0AD0-49E0-9197-7D1DE426BBB9}"/>
              </a:ext>
            </a:extLst>
          </p:cNvPr>
          <p:cNvSpPr/>
          <p:nvPr/>
        </p:nvSpPr>
        <p:spPr>
          <a:xfrm>
            <a:off x="613403" y="4745257"/>
            <a:ext cx="10960929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контроля (органы, наделенные полномочиями по контролю):</a:t>
            </a:r>
          </a:p>
          <a:p>
            <a:pPr algn="ctr">
              <a:defRPr/>
            </a:pPr>
            <a:r>
              <a:rPr lang="ru-RU" sz="1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органы местного самоуправления муниципальных районов, муниципальных и городских округов, уполномоченные на осуществление контроля в сфере закупок</a:t>
            </a:r>
            <a:endParaRPr lang="ru-RU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497CAFE-1657-4BAD-89AA-30AE149ED316}"/>
              </a:ext>
            </a:extLst>
          </p:cNvPr>
          <p:cNvSpPr/>
          <p:nvPr/>
        </p:nvSpPr>
        <p:spPr>
          <a:xfrm>
            <a:off x="613404" y="5953972"/>
            <a:ext cx="1096092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ст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23.66 КоАП РФ правом рассматривать дела об административных правонарушениях в сфере закупок наделены лишь руководители органов исполнительной власти субъектов РФ в сфере закупок и их заместители</a:t>
            </a:r>
          </a:p>
        </p:txBody>
      </p:sp>
      <p:sp>
        <p:nvSpPr>
          <p:cNvPr id="16" name="Стрелка: вниз 15">
            <a:extLst>
              <a:ext uri="{FF2B5EF4-FFF2-40B4-BE49-F238E27FC236}">
                <a16:creationId xmlns:a16="http://schemas.microsoft.com/office/drawing/2014/main" id="{46938DC0-B39C-4893-B26C-5C165EF63789}"/>
              </a:ext>
            </a:extLst>
          </p:cNvPr>
          <p:cNvSpPr/>
          <p:nvPr/>
        </p:nvSpPr>
        <p:spPr>
          <a:xfrm>
            <a:off x="5738108" y="5620827"/>
            <a:ext cx="736846" cy="253064"/>
          </a:xfrm>
          <a:prstGeom prst="downArrow">
            <a:avLst/>
          </a:prstGeom>
          <a:ln w="19050">
            <a:solidFill>
              <a:srgbClr val="C0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88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25" y="151345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РЕЗУЛЬТАТОВ КОНТРОЛЬНОГО МЕРОПРИЯТИЯ В РАМКАХ ВМФК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(ФЕДЕРАЛЬНЫЕ СТАНДАРТЫ №1095 от 23.07.2020, №1235 ОТ 17.08.2020)  </a:t>
            </a:r>
          </a:p>
        </p:txBody>
      </p:sp>
      <p:sp>
        <p:nvSpPr>
          <p:cNvPr id="52" name="Rectangle 1">
            <a:extLst>
              <a:ext uri="{FF2B5EF4-FFF2-40B4-BE49-F238E27FC236}">
                <a16:creationId xmlns:a16="http://schemas.microsoft.com/office/drawing/2014/main" id="{32BDE9F4-0FE1-4456-820C-5385D2A32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765" y="853711"/>
            <a:ext cx="10928668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 проверки, возражения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 проверки (при их наличии), а также иные материалы проверки подлежат рассмотрению руководителем (заместителем руководителя) органа контроля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срок не более 50 рабочих дней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подписания акта, заключения, в ходе которого может привлекаться руководитель (уполномоченный представитель) ОК.</a:t>
            </a:r>
          </a:p>
          <a:p>
            <a:pPr indent="0" algn="just"/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рассмотрения принимается одно или несколько решений:</a:t>
            </a:r>
          </a:p>
          <a:p>
            <a:pPr marL="342900" indent="-342900" algn="just">
              <a:buFont typeface="+mj-lt"/>
              <a:buAutoNum type="arabicParenR"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или об отсутствии оснований для направления представления и (или) предписания объекту контроля; </a:t>
            </a: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или об отсутствии оснований для направления информации в правоохранительные органы, органы прокуратуры и иные государственные (муниципальные) органы; </a:t>
            </a: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или об отсутствии оснований для назначения внеплановой выездной проверки (ревизии) или внеплановой камеральной проверки (повторная проверка), в том числе при наличии: </a:t>
            </a: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письменных возражений от объекта контроля и представленных объектом контроля дополнительных документов, относящихся к проверенному периоду, влияющих на выводы по результатам проведения проверки, с указанием причины непредставления таких документов в ходе проверки; </a:t>
            </a: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признаков нарушений, которые не могут в полной мере быть подтверждены в рамках проведенной проверки;</a:t>
            </a: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или об отсутствии оснований для направления в суд исков о признании осуществленных закупок товаров, работ, услуг для осуществления муниципальных нужд недействительными в соответствии с ГК РФ</a:t>
            </a:r>
          </a:p>
        </p:txBody>
      </p:sp>
      <p:sp>
        <p:nvSpPr>
          <p:cNvPr id="53" name="Правая фигурная скобка 52">
            <a:extLst>
              <a:ext uri="{FF2B5EF4-FFF2-40B4-BE49-F238E27FC236}">
                <a16:creationId xmlns:a16="http://schemas.microsoft.com/office/drawing/2014/main" id="{F6E78F7F-FCE6-4E2E-8352-C40EF8BB1870}"/>
              </a:ext>
            </a:extLst>
          </p:cNvPr>
          <p:cNvSpPr/>
          <p:nvPr/>
        </p:nvSpPr>
        <p:spPr>
          <a:xfrm rot="5400000">
            <a:off x="5835317" y="-571080"/>
            <a:ext cx="315564" cy="10330974"/>
          </a:xfrm>
          <a:prstGeom prst="rightBrace">
            <a:avLst>
              <a:gd name="adj1" fmla="val 101058"/>
              <a:gd name="adj2" fmla="val 50000"/>
            </a:avLst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3F020255-A773-46AF-88EF-E80CAE4CB272}"/>
              </a:ext>
            </a:extLst>
          </p:cNvPr>
          <p:cNvSpPr/>
          <p:nvPr/>
        </p:nvSpPr>
        <p:spPr>
          <a:xfrm>
            <a:off x="1195202" y="4842123"/>
            <a:ext cx="9683495" cy="738664"/>
          </a:xfrm>
          <a:prstGeom prst="rect">
            <a:avLst/>
          </a:prstGeom>
          <a:solidFill>
            <a:srgbClr val="FFCCCC"/>
          </a:solidFill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решения руководителя (заместителя руководителя) органа контроля должностные лица органа контроля, ответственные за проведение контрольного мероприятия, при отсутствии оснований для назначения повторной проверки (ревизии) обеспечивают подготовку и направление:</a:t>
            </a: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E247178C-C222-4867-8523-A69237D9D44E}"/>
              </a:ext>
            </a:extLst>
          </p:cNvPr>
          <p:cNvSpPr/>
          <p:nvPr/>
        </p:nvSpPr>
        <p:spPr>
          <a:xfrm>
            <a:off x="386862" y="5806440"/>
            <a:ext cx="4765639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и (или) предписания объекту контроля </a:t>
            </a:r>
          </a:p>
          <a:p>
            <a:pPr algn="ctr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(не позднее 10 рабочих дней со дня принятия</a:t>
            </a: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854B84FA-9251-4A55-841A-3BCAB87D8BB1}"/>
              </a:ext>
            </a:extLst>
          </p:cNvPr>
          <p:cNvSpPr/>
          <p:nvPr/>
        </p:nvSpPr>
        <p:spPr>
          <a:xfrm>
            <a:off x="6251874" y="5806440"/>
            <a:ext cx="545068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в правоохранительные органы, органы прокуратуры и иные государственные (муниципальные) органы</a:t>
            </a:r>
          </a:p>
        </p:txBody>
      </p: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1DD1C14A-A6FF-4CCD-BA6A-E6B8563EA3C3}"/>
              </a:ext>
            </a:extLst>
          </p:cNvPr>
          <p:cNvCxnSpPr/>
          <p:nvPr/>
        </p:nvCxnSpPr>
        <p:spPr>
          <a:xfrm>
            <a:off x="2840633" y="5508948"/>
            <a:ext cx="0" cy="29749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>
            <a:extLst>
              <a:ext uri="{FF2B5EF4-FFF2-40B4-BE49-F238E27FC236}">
                <a16:creationId xmlns:a16="http://schemas.microsoft.com/office/drawing/2014/main" id="{02C8B78E-EA8B-481B-ABF0-FD23C161C7D9}"/>
              </a:ext>
            </a:extLst>
          </p:cNvPr>
          <p:cNvCxnSpPr/>
          <p:nvPr/>
        </p:nvCxnSpPr>
        <p:spPr>
          <a:xfrm>
            <a:off x="8589161" y="5508948"/>
            <a:ext cx="0" cy="29749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5920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25" y="151345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РЕЗУЛЬТАТОВ КОНТРОЛЬНОГО МЕРОПРИЯТИЯ В РАМКАХ ВМФК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(ФЕДЕРАЛЬНЫЕ СТАНДАРТЫ №1095 от 23.07.2020, №1235 ОТ 17.08.2020) 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49D7351-8186-4377-A952-86EB65F25529}"/>
              </a:ext>
            </a:extLst>
          </p:cNvPr>
          <p:cNvSpPr/>
          <p:nvPr/>
        </p:nvSpPr>
        <p:spPr>
          <a:xfrm>
            <a:off x="488804" y="1416140"/>
            <a:ext cx="1148770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!При изложении в акте должны быть обеспечены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объективность, обоснованность, системность, доступность и лаконичность (без ущерба для содержания);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четкость формулировок описания содержания выявленных нарушений;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логическая и хронологическая последовательность излагаемого материала в рамках каждого проверяемого вопроса;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изложение фактических данных только на основе документов (информации, сведений), изученных членами проверочной группы или уполномоченным на проведение контрольного мероприятия должностным лицом, при наличии исчерпывающих ссылок на них, а также фактических данных на основании контрольных действий по фактическому изучению деятельности объекта контроля в рамках полномочий органа контроля</a:t>
            </a: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акта, заключения не должен содержать: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информацию, не имеющую отношения к теме контрольного мероприятия и (или) не соответствующую проверяемому (обследуемому) периоду (в случае, если такая информация не является необходимой для понимания сути нарушений, выявленных в пределах компетенции органа контроля);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выводов, сведений и информации, не подтвержденных доказательствами, заверенными копиями документов, фото-, видеозаписями и иными средствами фиксации;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морально-этическую оценку действий должностных лиц и сотрудников объекта контроля</a:t>
            </a: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составлении акта, заключения также должны соблюдаться следующие требования: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контрольного мероприятия должны излагаться последовательно в соответствии с вопросами, указанными в приказе органа контроля о назначении контрольного мероприятия, в объеме, необходимом для формирования выводов по результатам проведения контрольного мероприятия;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 акта, заключения специальные термины и сокращения должны быть объяснены;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изложения большого объема информации в тексте акта, заключения или приложениях могут использоваться наглядные средства (фотографии, рисунки, таблицы, графики и др.)</a:t>
            </a:r>
            <a:endParaRPr lang="ru-RU" sz="1400" b="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E8C3289-E80A-4055-ABD0-5260818574B2}"/>
              </a:ext>
            </a:extLst>
          </p:cNvPr>
          <p:cNvSpPr/>
          <p:nvPr/>
        </p:nvSpPr>
        <p:spPr>
          <a:xfrm>
            <a:off x="488804" y="895889"/>
            <a:ext cx="11487705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b="1" u="sng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результатов контрольного мероприятия предусматривает:</a:t>
            </a:r>
          </a:p>
          <a:p>
            <a:pPr marL="342900" indent="-342900" algn="just">
              <a:buAutoNum type="arabicParenR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изложение в акте, заключении результатов контрольного мероприятия;</a:t>
            </a:r>
          </a:p>
          <a:p>
            <a:pPr marL="342900" indent="-342900" algn="just">
              <a:buAutoNum type="arabicParenR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подписание акта, контрольного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890331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0" y="0"/>
            <a:ext cx="9093200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9033" y="3004894"/>
            <a:ext cx="7475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 </a:t>
            </a:r>
          </a:p>
        </p:txBody>
      </p:sp>
    </p:spTree>
    <p:extLst>
      <p:ext uri="{BB962C8B-B14F-4D97-AF65-F5344CB8AC3E}">
        <p14:creationId xmlns:p14="http://schemas.microsoft.com/office/powerpoint/2010/main" val="303966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31" y="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РЕАЛИЗАЦИИ КОНТРОЛЬНЫХ ПОЛНОМОЧИЙ (ч.3 чт.99 44-ФЗ)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(далее – ТЕХНОЛОГИЧЕСКИЙ КОНТРОЛЬ)</a:t>
            </a:r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E7CA716A-4491-493F-B1B5-DE18DAB8A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64170"/>
              </p:ext>
            </p:extLst>
          </p:nvPr>
        </p:nvGraphicFramePr>
        <p:xfrm>
          <a:off x="340483" y="719092"/>
          <a:ext cx="11532093" cy="60365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47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7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96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2947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  <a:p>
                      <a:pPr algn="ctr"/>
                      <a:r>
                        <a:rPr 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параметра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Подзаконный акт: Постановление Правительства РФ от 01.10.2020 №1576 (далее – ПП РФ №1576)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7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ПЛАНОВАЯ ПРОВЕРКА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ВНЕПЛАНОВАЯ ПРОВЕРКА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8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КОНТРОЛЯ 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(ч.4 разд. </a:t>
                      </a:r>
                      <a:r>
                        <a:rPr lang="en-US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Правил, утв.  ПП РФ №1576)</a:t>
                      </a:r>
                      <a:endParaRPr lang="ru-RU" sz="12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Документарная</a:t>
                      </a:r>
                    </a:p>
                    <a:p>
                      <a:pPr mar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Выездная</a:t>
                      </a:r>
                      <a:endParaRPr lang="ru-RU" sz="12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Документарная</a:t>
                      </a:r>
                    </a:p>
                    <a:p>
                      <a:pPr marL="0" indent="-285750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Выездная</a:t>
                      </a:r>
                      <a:endParaRPr lang="ru-RU" sz="12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ru-RU" sz="12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7892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ОСНОВАНИЯ 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ПРОВЕДЕНИЯ ПРОВЕРКИ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(ч. 15 ст.99 44-ФЗ, 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разд. </a:t>
                      </a:r>
                      <a:r>
                        <a:rPr lang="en-US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 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Правил, </a:t>
                      </a:r>
                    </a:p>
                    <a:p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утв.  ПП РФ №1576)</a:t>
                      </a:r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проверок</a:t>
                      </a:r>
                      <a:r>
                        <a:rPr lang="en-US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утверждается на один год и содержит: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контрольного органа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наименование, ИНН,</a:t>
                      </a: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адрес местонахождения субъекта контроля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 и основания проверки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 начала проверки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ru-RU" sz="1200" b="0" baseline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ru-RU" sz="1400" b="1" i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 </a:t>
                      </a:r>
                      <a:r>
                        <a:rPr lang="ru-RU" sz="1200" b="0" i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Размещается в ЕИС не позднее 2 рабочих дней со дня утверждения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информации о признаках нарушения законодательства о КС, 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т.ч.: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заявление, сообщения ФЛ, ЮЛ либо организации общественного контроля, содержащее наличие признаков нарушения законодательства о КС;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обнаружение КО признаков нарушения, в т.ч. поступление информации, содержащейся в жалобе участника закупки (в т.ч. отозванной или возвращенной участнику закупки);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рассмотрение обращения о согласовании заключения контракта с ЕП.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сообщения из СМИ.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Истечение срока ранее выданного предписания.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8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УВЕДОМЛЕНИЯ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(п.26, п.27 Правил, 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утв. 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 РФ №1576)</a:t>
                      </a:r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buFont typeface="Arial" panose="020B0604020202020204" pitchFamily="34" charset="0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чем за 5 рабочих дней до начала проверки</a:t>
                      </a:r>
                    </a:p>
                    <a:p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(п.52 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Правил, утв.  ПП РФ №1576</a:t>
                      </a: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914400" rtl="0" eaLnBrk="1" latinLnBrk="0" hangingPunct="1">
                        <a:buFont typeface="Arial" panose="020B0604020202020204" pitchFamily="34" charset="0"/>
                      </a:pPr>
                      <a:endParaRPr lang="ru-RU" sz="12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buFont typeface="Arial" panose="020B0604020202020204" pitchFamily="34" charset="0"/>
                      </a:pP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15 рабочих дней со дня поступления информации о признаках нарушения</a:t>
                      </a:r>
                      <a:r>
                        <a:rPr lang="ru-RU" sz="1200" b="0" kern="12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законодательства о КС</a:t>
                      </a:r>
                      <a:endParaRPr lang="ru-RU" sz="1200" b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(п.27 Правил, утв.  ПП РФ №1576)</a:t>
                      </a:r>
                      <a:endParaRPr lang="ru-RU" sz="1200" b="0" i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772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ПРОВЕДЕНИЯ ПРОВЕРКИ (п.5, п.6 Правил, утв. 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 РФ №1576)</a:t>
                      </a:r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более 20 рабочих дней со дня начала ее проведения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более 10 рабочих дней (для закупок, сведения о которых составляют гос. тайну – 20 рабочих дней)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0889">
                <a:tc rowSpan="2"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ПРОВЕРКИ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(п.4, п.33, п. 34, п. 58 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Правил, утв.  ПП РФ №1576)</a:t>
                      </a:r>
                      <a:endParaRPr lang="ru-RU" sz="1200" b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 о результатах проведения плановой проверки.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(отражает выявленные нарушения, оформляется не позднее 10 раб. дней со дня окончания проверки, содержит информацию, предусмотренную п. 59 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Правил, утв.  ПП РФ №1576</a:t>
                      </a: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 по результатам проведения внеплановой проверки.</a:t>
                      </a:r>
                    </a:p>
                    <a:p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(состоит из 4-х частей, определенных п.33 </a:t>
                      </a:r>
                      <a:r>
                        <a:rPr lang="ru-RU" sz="1200" b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Правил, утв.  ПП РФ №1576</a:t>
                      </a: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изготавливается</a:t>
                      </a:r>
                      <a:r>
                        <a:rPr lang="ru-RU" sz="1200" b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 срок н</a:t>
                      </a:r>
                      <a:r>
                        <a:rPr lang="ru-RU" sz="1200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 позднее 3 рабочих дней со дня его принятия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8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!!! </a:t>
                      </a:r>
                      <a:r>
                        <a:rPr lang="ru-RU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 выдаваться обязательное для исполнения предписание об устранении нарушений законодательства о КС, в том числе об аннулировании определения поставщиков (подрядчиков, исполнителей)</a:t>
                      </a: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92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94532" y="116680"/>
            <a:ext cx="1042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ПЕРЕЧЕНЬ НАРУШЕНИЙ В СФЕРЕ ЗАКУПОК,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ВЫЯВЛЯЕМЫХ В ХОДЕ ТЕХНОЛОГИЧЕСКОГО КОНТРОЛЯ,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КОТОРЫЕ ПРЕДУСМОТРЕНА АДМИНИСТРАТИВНАЯ ОТВЕТСТВЕННОСТЬ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990C199-E4E2-4DE3-8E50-D3E88FA31FF6}"/>
              </a:ext>
            </a:extLst>
          </p:cNvPr>
          <p:cNvSpPr/>
          <p:nvPr/>
        </p:nvSpPr>
        <p:spPr>
          <a:xfrm>
            <a:off x="428622" y="957360"/>
            <a:ext cx="11278909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Несоблюдение требований законодательства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Российской Федерации о контрактной системе в сфере закупок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принятии решения о способе и об условиях определения поставщика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ч.1, ч.2, ч.2.1 ст. 7.29 КоАП)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7C4224B-4905-4E72-BC49-F1DB603C6764}"/>
              </a:ext>
            </a:extLst>
          </p:cNvPr>
          <p:cNvSpPr/>
          <p:nvPr/>
        </p:nvSpPr>
        <p:spPr>
          <a:xfrm>
            <a:off x="428621" y="1793877"/>
            <a:ext cx="11278909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порядка осуществления закупок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сроков и порядка размещения, неразмещение в ЕИС информации и документов, предусмотренных законодательством о КС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(ч.1, ч.1.1, ч. 1.2, ч.1.3, ч.1.4,ч.1.5, ч.1.6, ч.1.7, ч.2, ч.3 ст.7.30 КоАП РФ) 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требований к содержанию протокола (ч.2.1 ст. 7.30 КоАП РФ);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порядка рассмотрения и оценки заявок, требований к участникам, к размеру и способам обеспечения исполнения контракта, требование о предоставлении в составе заявки документов, не предусмотренных 44-ФЗ (ч.4 ст. 7.30 КоАП РФ);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в описание объекта требований, влекущих ограничение количества участников (ч.4.1 ст.7.30 КоАП РФ);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неправомерное отклонение заявки участника, допуск заявки не соответствующей требованиям закупки (ч.6 ст.7.30 КоАП РФ);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победителя закупки с нарушением требований законодательства о КС (ч.7 ст.7.30 КоАП РФ);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сроков подачи заявок (ч.8 ст.7.30 КоАП РФ);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закупок у СМП, СОНКО в размере менее установленного 44-ФЗ (ч.11 ст.7.30 КоАП РФ);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сроков подписания протоколов закупки (ч.14 ст. 7.30 КоАП РФ)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1BEC24A-626F-40EB-82A1-F22D163ABE6A}"/>
              </a:ext>
            </a:extLst>
          </p:cNvPr>
          <p:cNvSpPr/>
          <p:nvPr/>
        </p:nvSpPr>
        <p:spPr>
          <a:xfrm>
            <a:off x="428620" y="4569386"/>
            <a:ext cx="11278909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порядка ведения реестра контрактов в ЕИС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(нарушение сроков направления, ненаправление документов)(ч.2 ст. 7.31 КоАП)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019F210-A9BC-4AD6-9B5E-25C90813428A}"/>
              </a:ext>
            </a:extLst>
          </p:cNvPr>
          <p:cNvSpPr/>
          <p:nvPr/>
        </p:nvSpPr>
        <p:spPr>
          <a:xfrm>
            <a:off x="428620" y="4975016"/>
            <a:ext cx="11278909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порядка заключения, изменения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(ч.1, ч.2, ч.3, ч.4, ч.5, ч.6  ст. 7.32 КоАП)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A4C65E6-F8CE-468A-8937-DD8DD71FB043}"/>
              </a:ext>
            </a:extLst>
          </p:cNvPr>
          <p:cNvSpPr/>
          <p:nvPr/>
        </p:nvSpPr>
        <p:spPr>
          <a:xfrm>
            <a:off x="428619" y="5400460"/>
            <a:ext cx="11278909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 в срок выданного контрольным органом предписания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(ч.7 ст.19.5 КоАП)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CAB0334-F746-44E5-900C-BDBD15E1D220}"/>
              </a:ext>
            </a:extLst>
          </p:cNvPr>
          <p:cNvSpPr/>
          <p:nvPr/>
        </p:nvSpPr>
        <p:spPr>
          <a:xfrm>
            <a:off x="428619" y="5825904"/>
            <a:ext cx="11278909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Непредставление, несвоевременное представление в контрольный орган информации и документов, предусмотренных законодательством РФ либо предоставление заведомо недостоверных информации и документов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(ч.1 ст.19.7.2 КоАП)</a:t>
            </a:r>
          </a:p>
        </p:txBody>
      </p:sp>
    </p:spTree>
    <p:extLst>
      <p:ext uri="{BB962C8B-B14F-4D97-AF65-F5344CB8AC3E}">
        <p14:creationId xmlns:p14="http://schemas.microsoft.com/office/powerpoint/2010/main" val="4003852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ФОРМИРОВАНИЮ КОМИССИИ ПО ПРОВЕДЕНИЮ ПРОВЕРОК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ОСУЩЕСТВЛЕНИЯ ТЕХНОЛОГИЧЕСКОГО КОНТРОЛЯ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E452CFB-40B1-4240-AD50-DC2633AB05B8}"/>
              </a:ext>
            </a:extLst>
          </p:cNvPr>
          <p:cNvSpPr/>
          <p:nvPr/>
        </p:nvSpPr>
        <p:spPr>
          <a:xfrm>
            <a:off x="461639" y="1182767"/>
            <a:ext cx="1108359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проводится на коллегиальной основе.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Комиссия в составе не менее 2-х человек состоит из должностных лиц контрольного органа, 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определенных из перечня должностных лиц, уполномоченных на проведение проверок</a:t>
            </a:r>
          </a:p>
          <a:p>
            <a:pPr algn="just"/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комиссии (инспекции), порядок ее изменения утверждаются приказом (распоряжением) руководителя контрольного органа или уполномоченным заместителем. Комиссию (инспекцию) возглавляет ее руководитель.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проведения плановых (внеплановых) проверок могут быть созданы постоянно действующие комиссии (инспекции) по проведению плановых (внеплановых) проверок</a:t>
            </a:r>
          </a:p>
          <a:p>
            <a:pPr algn="just"/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плановых и внеплановых проверок может быть возложено на одну комиссию (инспекцию). При проведении заседания комиссии (инспекции) оно считается правомочным, если на нем присутствуют не менее 50% ее состава.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94446D3-58E2-497F-A624-631ADDA11242}"/>
              </a:ext>
            </a:extLst>
          </p:cNvPr>
          <p:cNvSpPr/>
          <p:nvPr/>
        </p:nvSpPr>
        <p:spPr>
          <a:xfrm>
            <a:off x="461640" y="5331933"/>
            <a:ext cx="110835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!!! К СВЕДЕНИЮ: при проведении внеплановой проверки на заседании комиссии (инспекции) заявитель (при его наличии), субъекты контроля и иные приглашенные контрольным органом лица, которым направлено уведомление, вправе лично присутствовать при проведении внеплановой проверки, а также направить своих представителей    (п.29 Правил, утв. ПП РФ №1576)</a:t>
            </a:r>
          </a:p>
        </p:txBody>
      </p:sp>
    </p:spTree>
    <p:extLst>
      <p:ext uri="{BB962C8B-B14F-4D97-AF65-F5344CB8AC3E}">
        <p14:creationId xmlns:p14="http://schemas.microsoft.com/office/powerpoint/2010/main" val="1965477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 И ОБЯЗАННОСТИ ДОЛЖНОСТНЫХ ЛИЦ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КОНТРОЛЬНОГО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ПРОВЕРКИ В РАМКАХ ТЕХНОЛОГИЧЕСКОГО КОНТРОЛЯ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312D7A9-1CDF-4637-827E-608B135B50FF}"/>
              </a:ext>
            </a:extLst>
          </p:cNvPr>
          <p:cNvSpPr/>
          <p:nvPr/>
        </p:nvSpPr>
        <p:spPr>
          <a:xfrm>
            <a:off x="409093" y="929692"/>
            <a:ext cx="5485679" cy="4893647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ПРАВА:</a:t>
            </a:r>
          </a:p>
          <a:p>
            <a:pPr algn="just"/>
            <a:endParaRPr lang="ru-RU" sz="1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запрашивать и получать на основании мотивированного запроса в письменной форме документы и информацию, необходимые для проведения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беспрепятственного доступа в помещения и на территории, которые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занимает объект контроля для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документов и информации о закупках, необходимых контрольному органу, по предъявлении служебных удостоверений и приказа (распоряжения) руководителя (заместителя руководителя) контрольного органа о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проверки;</a:t>
            </a:r>
          </a:p>
          <a:p>
            <a:pPr algn="just"/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обращаться в суд, арбитражный суд с исками о признании осуществленных закупок недействительными в соответствии с                   ГК РФ;</a:t>
            </a:r>
          </a:p>
          <a:p>
            <a:pPr algn="just"/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предотвращению нарушений в сфере закупок в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законодательством об административных правонарушениях;</a:t>
            </a:r>
          </a:p>
          <a:p>
            <a:pPr algn="just"/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выдавать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предписания.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838FD3B-9DB8-4643-A12A-EC61DCDEE02A}"/>
              </a:ext>
            </a:extLst>
          </p:cNvPr>
          <p:cNvSpPr/>
          <p:nvPr/>
        </p:nvSpPr>
        <p:spPr>
          <a:xfrm>
            <a:off x="6211069" y="929692"/>
            <a:ext cx="5485679" cy="446276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ОБЯЗАННОСТИ:</a:t>
            </a:r>
          </a:p>
          <a:p>
            <a:pPr algn="just"/>
            <a:endParaRPr lang="ru-RU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не разглашать сведения, составляющие государственную тайну, и иную информацию, доступ к которой ограничен в соответствии с федеральными законами, за исключением случаев, предусмотренных федеральными законами;</a:t>
            </a:r>
          </a:p>
          <a:p>
            <a:pPr algn="just"/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передавать в правоохранительные органы информацию о факте совершения действий (бездействия), содержащих признаки состава преступления и (или) документы, подтверждающие такой факт, в течение 3 рабочих дней со дня выявления такого факта;</a:t>
            </a:r>
          </a:p>
          <a:p>
            <a:pPr algn="just"/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использовать информацию, содержащуюся в информационной системе, указанной в части 13 статьи 4 44-ФЗ, при проведении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проверок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наличии доступа к указанной информации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передавать в контрольный орган в сфере закупок информацию, документы о выявленных в ходе проверки 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нарущенияъ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административного производства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073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КОНТРОЛЬНЫХ МЕРОПРИЯТИЙ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ТЕХНОЛОГИЧЕСКОГО КОНТРОЛЯ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3B228FC-F029-494A-A9F8-F286B7D52CFC}"/>
              </a:ext>
            </a:extLst>
          </p:cNvPr>
          <p:cNvSpPr/>
          <p:nvPr/>
        </p:nvSpPr>
        <p:spPr>
          <a:xfrm>
            <a:off x="850642" y="1355142"/>
            <a:ext cx="1042399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проверок формируется контрольным органом в IV квартале года, предшествующего году проведения,  и утверждается руководителем контрольного органа на 1 финансовый год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A8C8E8F-5E25-47AE-8DB0-4B2A24186B10}"/>
              </a:ext>
            </a:extLst>
          </p:cNvPr>
          <p:cNvSpPr/>
          <p:nvPr/>
        </p:nvSpPr>
        <p:spPr>
          <a:xfrm>
            <a:off x="850641" y="2151961"/>
            <a:ext cx="10423998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Проверке подлежат закупки за последние 3 года до даты начала ее проведения </a:t>
            </a:r>
          </a:p>
          <a:p>
            <a:pPr algn="just"/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Проверяемый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может быть изменен по мотивированному решению контрольного органа (п.45 Правил,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утв.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№1576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D5CF42D-7B56-4963-851C-660D26E85DE2}"/>
              </a:ext>
            </a:extLst>
          </p:cNvPr>
          <p:cNvSpPr/>
          <p:nvPr/>
        </p:nvSpPr>
        <p:spPr>
          <a:xfrm>
            <a:off x="850641" y="3164223"/>
            <a:ext cx="1042399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составлении плана проверок учитывается отнесение субъекта контроля к определенной категории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риска.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Разделом 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№1576 утверждены порядок и формулы расчета критериев отнесения субъекта контроля к определенной категории риска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5F0176F-EFB1-44B3-91A5-599630B40F1E}"/>
              </a:ext>
            </a:extLst>
          </p:cNvPr>
          <p:cNvSpPr/>
          <p:nvPr/>
        </p:nvSpPr>
        <p:spPr>
          <a:xfrm>
            <a:off x="850640" y="4294101"/>
            <a:ext cx="10423997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изменений в план проведения плановых проверок допускается по решению руководителя контрольного органа не позднее чем за 10 рабочих дней до начала проведения плановой проверки, в отношении которой вносятся такие изменения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Стрелка: шеврон 9">
            <a:extLst>
              <a:ext uri="{FF2B5EF4-FFF2-40B4-BE49-F238E27FC236}">
                <a16:creationId xmlns:a16="http://schemas.microsoft.com/office/drawing/2014/main" id="{8287AAD2-2264-4E50-B9B0-9B6C9A1C8161}"/>
              </a:ext>
            </a:extLst>
          </p:cNvPr>
          <p:cNvSpPr/>
          <p:nvPr/>
        </p:nvSpPr>
        <p:spPr>
          <a:xfrm rot="5400000">
            <a:off x="474947" y="1542324"/>
            <a:ext cx="292969" cy="27196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трелка: шеврон 15">
            <a:extLst>
              <a:ext uri="{FF2B5EF4-FFF2-40B4-BE49-F238E27FC236}">
                <a16:creationId xmlns:a16="http://schemas.microsoft.com/office/drawing/2014/main" id="{84405054-8E67-423F-A300-BBA07D0CEA3E}"/>
              </a:ext>
            </a:extLst>
          </p:cNvPr>
          <p:cNvSpPr/>
          <p:nvPr/>
        </p:nvSpPr>
        <p:spPr>
          <a:xfrm rot="5400000">
            <a:off x="474946" y="2323754"/>
            <a:ext cx="292969" cy="27196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Стрелка: шеврон 16">
            <a:extLst>
              <a:ext uri="{FF2B5EF4-FFF2-40B4-BE49-F238E27FC236}">
                <a16:creationId xmlns:a16="http://schemas.microsoft.com/office/drawing/2014/main" id="{2E574C7F-981E-4CA8-A5C4-6A730927FAEA}"/>
              </a:ext>
            </a:extLst>
          </p:cNvPr>
          <p:cNvSpPr/>
          <p:nvPr/>
        </p:nvSpPr>
        <p:spPr>
          <a:xfrm rot="5400000">
            <a:off x="474945" y="3293017"/>
            <a:ext cx="292969" cy="27196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трелка: шеврон 17">
            <a:extLst>
              <a:ext uri="{FF2B5EF4-FFF2-40B4-BE49-F238E27FC236}">
                <a16:creationId xmlns:a16="http://schemas.microsoft.com/office/drawing/2014/main" id="{E0BE2BE4-35D1-47AB-B78A-2851EF3FEC31}"/>
              </a:ext>
            </a:extLst>
          </p:cNvPr>
          <p:cNvSpPr/>
          <p:nvPr/>
        </p:nvSpPr>
        <p:spPr>
          <a:xfrm rot="5400000">
            <a:off x="474944" y="4385391"/>
            <a:ext cx="292969" cy="27196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565E878-76F2-4F09-99D1-14A2F187EE9F}"/>
              </a:ext>
            </a:extLst>
          </p:cNvPr>
          <p:cNvSpPr/>
          <p:nvPr/>
        </p:nvSpPr>
        <p:spPr>
          <a:xfrm>
            <a:off x="850638" y="5678629"/>
            <a:ext cx="10423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!!!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План проведения плановых проверок, а также вносимые в него изменения, не позднее 2 рабочих дней со дня их утверждения должны быть размещены в ЕИС</a:t>
            </a:r>
          </a:p>
        </p:txBody>
      </p:sp>
    </p:spTree>
    <p:extLst>
      <p:ext uri="{BB962C8B-B14F-4D97-AF65-F5344CB8AC3E}">
        <p14:creationId xmlns:p14="http://schemas.microsoft.com/office/powerpoint/2010/main" val="715401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НАПРАВЛЕНИЮ УВЕДОМЛЕНИЙ И РЕЗУЛЬТАТОВ ПРОВЕРОК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(п.8 ПП РФ №1576)</a:t>
            </a:r>
          </a:p>
        </p:txBody>
      </p:sp>
      <p:sp>
        <p:nvSpPr>
          <p:cNvPr id="12" name="Скругленный прямоугольник 5">
            <a:extLst>
              <a:ext uri="{FF2B5EF4-FFF2-40B4-BE49-F238E27FC236}">
                <a16:creationId xmlns:a16="http://schemas.microsoft.com/office/drawing/2014/main" id="{4649DD41-A0B7-412D-91C0-5099EEE1D80A}"/>
              </a:ext>
            </a:extLst>
          </p:cNvPr>
          <p:cNvSpPr/>
          <p:nvPr/>
        </p:nvSpPr>
        <p:spPr>
          <a:xfrm>
            <a:off x="947211" y="1302584"/>
            <a:ext cx="10772047" cy="881553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о проведении плановых (внеплановых) проверок документов, составленных по результатам таких проверок, осуществляются с помощью почтовой или факсимильной связи, а также по электронной почте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5808AA-810B-4F55-B899-167E9974EDC1}"/>
              </a:ext>
            </a:extLst>
          </p:cNvPr>
          <p:cNvSpPr/>
          <p:nvPr/>
        </p:nvSpPr>
        <p:spPr>
          <a:xfrm>
            <a:off x="947212" y="2521059"/>
            <a:ext cx="10772047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направления соответствующей информации посредством электронной почты она направляется по адресу электронной почты, указанному в реестре участников бюджетного процесса, а также юридических лиц, не являющихся участниками бюджетного процесса, который ведется в государственной интегрированной информационной системе управления общественными финансами «Электронный бюджет», или в ЕИС, или на официальном сайте государственного органа или органа местного самоуправления в информационно-телекоммуникационной сети «Интернет», или по иному адресу электронной почты субъекта контроля</a:t>
            </a: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FA49AE0-2529-4B8F-95B9-E7B8F99D3B1E}"/>
              </a:ext>
            </a:extLst>
          </p:cNvPr>
          <p:cNvSpPr/>
          <p:nvPr/>
        </p:nvSpPr>
        <p:spPr>
          <a:xfrm>
            <a:off x="1027024" y="5412526"/>
            <a:ext cx="107720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!!!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В случае, если субъект и объект контроля используют – СЭД «ДЕЛО»,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предусматривающую эффективный и оперативный обмен документами, </a:t>
            </a:r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вышеуказанные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документы направляются посредством данной системы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924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21237" y="150920"/>
            <a:ext cx="1042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ПРОВЕДЕНИЯ ПЛАНОВОЙ ПРОВЕРКИ </a:t>
            </a:r>
          </a:p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ТЕХНОЛОГИЧЕСКОГО КОНТРОЛЯ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599A61D-8754-41F7-BDFB-8F86BC68B096}"/>
              </a:ext>
            </a:extLst>
          </p:cNvPr>
          <p:cNvSpPr/>
          <p:nvPr/>
        </p:nvSpPr>
        <p:spPr>
          <a:xfrm>
            <a:off x="603682" y="901651"/>
            <a:ext cx="10875146" cy="52322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txBody>
          <a:bodyPr wrap="square">
            <a:spAutoFit/>
          </a:bodyPr>
          <a:lstStyle/>
          <a:p>
            <a:pPr marL="36000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Плановая проверка осуществляется в 2 этапа (п.54 Правил, утв. ПП РФ №1576): </a:t>
            </a:r>
          </a:p>
          <a:p>
            <a:pPr marL="74250"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этап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рассмотрение закупок, находящихся в стадии определения поставщика (подрядчика, исполнителя), при выявлении нарушений – проводится плановая проверка; </a:t>
            </a:r>
          </a:p>
          <a:p>
            <a:pPr marL="74250"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этап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проверка закупок, контракты по которым заключены</a:t>
            </a:r>
          </a:p>
          <a:p>
            <a:pPr marL="74250" algn="just">
              <a:spcBef>
                <a:spcPts val="600"/>
              </a:spcBef>
            </a:pPr>
            <a:endParaRPr lang="ru-RU" sz="1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Установлена обязанность должностных лиц контрольных органов, уполномоченных на осуществление контроля, при проведении плановых проверок,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информацию, содержащуюся в ЕИС и на электронной площадке (при наличии доступа к этой информации) </a:t>
            </a:r>
          </a:p>
          <a:p>
            <a:pPr marL="74250"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(</a:t>
            </a:r>
            <a:r>
              <a:rPr lang="ru-RU" sz="1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«в» п. 13 Правил, утв. ПП РФ №1576) </a:t>
            </a:r>
          </a:p>
          <a:p>
            <a:pPr marL="74250" algn="just">
              <a:spcBef>
                <a:spcPts val="600"/>
              </a:spcBef>
            </a:pPr>
            <a:endParaRPr lang="ru-RU" sz="1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Контрольный орган вправе запрашивать и получать на основании мотивированного запроса в письменной форме документы и информацию, необходимые для проведения проверки, за исключением документов и информации, размещенных в соответствии с Федеральным законом о контрактной системе в ЕИС (п.14 Правил, утв. ПП РФ №1576)</a:t>
            </a:r>
          </a:p>
          <a:p>
            <a:pPr marL="74250" algn="just">
              <a:spcBef>
                <a:spcPts val="600"/>
              </a:spcBef>
            </a:pP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При несоответствии документа на бумажном носителе и документа, размещенного в ЕИС, приоритет имеет последний (п.14 Правил, утв. ПП РФ №1576)</a:t>
            </a:r>
          </a:p>
          <a:p>
            <a:pPr marL="74250" algn="just">
              <a:spcBef>
                <a:spcPts val="600"/>
              </a:spcBef>
            </a:pPr>
            <a:endParaRPr lang="ru-RU" sz="1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Установлено право контрольного органа, при воспрепятствовании субъекта контроля доступу на территории и получению необходимых информаций и документов, обратиться в правоохранительные органы для обеспечения доступа и получения информаций документов. </a:t>
            </a:r>
          </a:p>
        </p:txBody>
      </p:sp>
    </p:spTree>
    <p:extLst>
      <p:ext uri="{BB962C8B-B14F-4D97-AF65-F5344CB8AC3E}">
        <p14:creationId xmlns:p14="http://schemas.microsoft.com/office/powerpoint/2010/main" val="10925411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Цитаты</Template>
  <TotalTime>15302</TotalTime>
  <Words>4443</Words>
  <Application>Microsoft Office PowerPoint</Application>
  <PresentationFormat>Широкоэкранный</PresentationFormat>
  <Paragraphs>380</Paragraphs>
  <Slides>22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Анжелика</dc:creator>
  <cp:lastModifiedBy>Бухтиярова Н.В.</cp:lastModifiedBy>
  <cp:revision>896</cp:revision>
  <cp:lastPrinted>2024-04-03T13:15:41Z</cp:lastPrinted>
  <dcterms:created xsi:type="dcterms:W3CDTF">2021-10-24T10:16:21Z</dcterms:created>
  <dcterms:modified xsi:type="dcterms:W3CDTF">2024-04-03T15:03:53Z</dcterms:modified>
</cp:coreProperties>
</file>