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0"/>
  </p:notesMasterIdLst>
  <p:sldIdLst>
    <p:sldId id="674" r:id="rId2"/>
    <p:sldId id="776" r:id="rId3"/>
    <p:sldId id="779" r:id="rId4"/>
    <p:sldId id="780" r:id="rId5"/>
    <p:sldId id="701" r:id="rId6"/>
    <p:sldId id="781" r:id="rId7"/>
    <p:sldId id="782" r:id="rId8"/>
    <p:sldId id="783" r:id="rId9"/>
    <p:sldId id="722" r:id="rId10"/>
    <p:sldId id="784" r:id="rId11"/>
    <p:sldId id="785" r:id="rId12"/>
    <p:sldId id="723" r:id="rId13"/>
    <p:sldId id="786" r:id="rId14"/>
    <p:sldId id="787" r:id="rId15"/>
    <p:sldId id="788" r:id="rId16"/>
    <p:sldId id="789" r:id="rId17"/>
    <p:sldId id="790" r:id="rId18"/>
    <p:sldId id="791" r:id="rId19"/>
    <p:sldId id="792" r:id="rId20"/>
    <p:sldId id="793" r:id="rId21"/>
    <p:sldId id="794" r:id="rId22"/>
    <p:sldId id="795" r:id="rId23"/>
    <p:sldId id="796" r:id="rId24"/>
    <p:sldId id="797" r:id="rId25"/>
    <p:sldId id="798" r:id="rId26"/>
    <p:sldId id="799" r:id="rId27"/>
    <p:sldId id="800" r:id="rId28"/>
    <p:sldId id="805" r:id="rId29"/>
    <p:sldId id="801" r:id="rId30"/>
    <p:sldId id="802" r:id="rId31"/>
    <p:sldId id="803" r:id="rId32"/>
    <p:sldId id="804" r:id="rId33"/>
    <p:sldId id="806" r:id="rId34"/>
    <p:sldId id="807" r:id="rId35"/>
    <p:sldId id="808" r:id="rId36"/>
    <p:sldId id="819" r:id="rId37"/>
    <p:sldId id="820" r:id="rId38"/>
    <p:sldId id="821" r:id="rId39"/>
    <p:sldId id="809" r:id="rId40"/>
    <p:sldId id="810" r:id="rId41"/>
    <p:sldId id="811" r:id="rId42"/>
    <p:sldId id="812" r:id="rId43"/>
    <p:sldId id="813" r:id="rId44"/>
    <p:sldId id="814" r:id="rId45"/>
    <p:sldId id="815" r:id="rId46"/>
    <p:sldId id="816" r:id="rId47"/>
    <p:sldId id="817" r:id="rId48"/>
    <p:sldId id="818" r:id="rId49"/>
  </p:sldIdLst>
  <p:sldSz cx="12192000" cy="6858000"/>
  <p:notesSz cx="6858000" cy="9144000"/>
  <p:embeddedFontLst>
    <p:embeddedFont>
      <p:font typeface="Arial Narrow" panose="020B0606020202030204" pitchFamily="3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Gotham Pro" panose="02000503040000020004" charset="0"/>
      <p:regular r:id="rId59"/>
      <p:bold r:id="rId60"/>
      <p:italic r:id="rId61"/>
      <p:boldItalic r:id="rId62"/>
    </p:embeddedFont>
    <p:embeddedFont>
      <p:font typeface="Segoe UI" panose="020B0502040204020203" pitchFamily="34" charset="0"/>
      <p:regular r:id="rId63"/>
      <p:bold r:id="rId64"/>
      <p:italic r:id="rId65"/>
      <p:boldItalic r:id="rId6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1101340003" initials="u" lastIdx="12" clrIdx="0">
    <p:extLst>
      <p:ext uri="{19B8F6BF-5375-455C-9EA6-DF929625EA0E}">
        <p15:presenceInfo xmlns:p15="http://schemas.microsoft.com/office/powerpoint/2012/main" userId="S-1-5-21-2620186229-1775798737-774309085-34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D4D"/>
    <a:srgbClr val="00B050"/>
    <a:srgbClr val="7030A0"/>
    <a:srgbClr val="FF0000"/>
    <a:srgbClr val="D93333"/>
    <a:srgbClr val="F9F9F9"/>
    <a:srgbClr val="F3B73F"/>
    <a:srgbClr val="FFA015"/>
    <a:srgbClr val="F24336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0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390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8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 flipH="1">
            <a:off x="11536363" y="6389688"/>
            <a:ext cx="392112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55BC7-CADA-4A1A-ACEE-E2097F1D08BB}" type="slidenum">
              <a:rPr lang="id-ID" b="0" smtClean="0">
                <a:latin typeface="Montserrat Semi Bold" panose="00000700000000000000" pitchFamily="50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7993" y="76930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7993" y="3539452"/>
            <a:ext cx="2624462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28146" y="769301"/>
            <a:ext cx="2624459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28144" y="3539452"/>
            <a:ext cx="2624461" cy="2624460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31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B6B-15C3-48F0-B18F-80911D395626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FDF-0CD2-4177-9DE7-78382F4D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1B19-48F5-445F-8455-2250435B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3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4" r:id="rId10"/>
    <p:sldLayoutId id="214748379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/>
          </p:cNvSpPr>
          <p:nvPr/>
        </p:nvSpPr>
        <p:spPr bwMode="auto">
          <a:xfrm>
            <a:off x="0" y="0"/>
            <a:ext cx="9093200" cy="6858000"/>
          </a:xfrm>
          <a:custGeom>
            <a:avLst/>
            <a:gdLst>
              <a:gd name="T0" fmla="*/ 1668 w 2429"/>
              <a:gd name="T1" fmla="*/ 1839 h 1839"/>
              <a:gd name="T2" fmla="*/ 2237 w 2429"/>
              <a:gd name="T3" fmla="*/ 1244 h 1839"/>
              <a:gd name="T4" fmla="*/ 2320 w 2429"/>
              <a:gd name="T5" fmla="*/ 629 h 1839"/>
              <a:gd name="T6" fmla="*/ 1983 w 2429"/>
              <a:gd name="T7" fmla="*/ 0 h 1839"/>
              <a:gd name="T8" fmla="*/ 0 w 2429"/>
              <a:gd name="T9" fmla="*/ 0 h 1839"/>
              <a:gd name="T10" fmla="*/ 0 w 2429"/>
              <a:gd name="T11" fmla="*/ 1839 h 1839"/>
              <a:gd name="T12" fmla="*/ 1668 w 2429"/>
              <a:gd name="T13" fmla="*/ 1839 h 1839"/>
              <a:gd name="T14" fmla="*/ 1668 w 2429"/>
              <a:gd name="T15" fmla="*/ 1839 h 1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9" h="1839">
                <a:moveTo>
                  <a:pt x="1668" y="1839"/>
                </a:moveTo>
                <a:cubicBezTo>
                  <a:pt x="2237" y="1244"/>
                  <a:pt x="2237" y="1244"/>
                  <a:pt x="2237" y="1244"/>
                </a:cubicBezTo>
                <a:cubicBezTo>
                  <a:pt x="2395" y="1078"/>
                  <a:pt x="2429" y="831"/>
                  <a:pt x="2320" y="629"/>
                </a:cubicBezTo>
                <a:cubicBezTo>
                  <a:pt x="1983" y="0"/>
                  <a:pt x="1983" y="0"/>
                  <a:pt x="19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6"/>
                  <a:pt x="0" y="1839"/>
                  <a:pt x="0" y="1839"/>
                </a:cubicBezTo>
                <a:cubicBezTo>
                  <a:pt x="1668" y="1839"/>
                  <a:pt x="1668" y="1839"/>
                  <a:pt x="1668" y="1839"/>
                </a:cubicBezTo>
                <a:cubicBezTo>
                  <a:pt x="1668" y="1839"/>
                  <a:pt x="1668" y="1839"/>
                  <a:pt x="1668" y="18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0" y="1822969"/>
            <a:ext cx="693210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 Narrow" panose="020B0606020202030204" pitchFamily="34" charset="0"/>
              </a:rPr>
              <a:t>Особенности работы заказчика на этапе электронного актирования в информационной системе закупок Липецкой области (WEB-Торги-КС)</a:t>
            </a:r>
            <a:endParaRPr lang="en-US" altLang="ru-RU" sz="3200" b="1" dirty="0">
              <a:solidFill>
                <a:schemeClr val="bg1"/>
              </a:solidFill>
              <a:latin typeface="Arial Narrow" panose="020B0606020202030204" pitchFamily="34" charset="0"/>
              <a:ea typeface="Questrial"/>
              <a:cs typeface="Questrial"/>
            </a:endParaRPr>
          </a:p>
        </p:txBody>
      </p:sp>
      <p:sp>
        <p:nvSpPr>
          <p:cNvPr id="29703" name="Прямоугольник 3"/>
          <p:cNvSpPr>
            <a:spLocks noChangeArrowheads="1"/>
          </p:cNvSpPr>
          <p:nvPr/>
        </p:nvSpPr>
        <p:spPr bwMode="auto">
          <a:xfrm>
            <a:off x="3294008" y="5898955"/>
            <a:ext cx="7027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dirty="0">
                <a:solidFill>
                  <a:schemeClr val="bg1"/>
                </a:solidFill>
              </a:rPr>
              <a:t>202</a:t>
            </a:r>
            <a:r>
              <a:rPr lang="en-US" altLang="ru-RU" sz="1400" dirty="0">
                <a:solidFill>
                  <a:schemeClr val="bg1"/>
                </a:solidFill>
              </a:rPr>
              <a:t>2</a:t>
            </a:r>
            <a:r>
              <a:rPr lang="ru-RU" altLang="ru-RU" sz="1400" dirty="0">
                <a:solidFill>
                  <a:schemeClr val="bg1"/>
                </a:solidFill>
              </a:rPr>
              <a:t> г.</a:t>
            </a:r>
          </a:p>
        </p:txBody>
      </p:sp>
      <p:sp>
        <p:nvSpPr>
          <p:cNvPr id="29706" name="Прямоугольник 13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bg1"/>
                </a:solidFill>
              </a:rPr>
              <a:t>область</a:t>
            </a:r>
          </a:p>
        </p:txBody>
      </p:sp>
      <p:pic>
        <p:nvPicPr>
          <p:cNvPr id="122882" name="Picture 2" descr="C:\Users\User\Desktop\lipeckaya_coa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29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logo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9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04201" y="5483848"/>
            <a:ext cx="10061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работы с документами электронной приемки в РИС нельзя нажимать в ЕИС на следующие кнопки: Рассмотреть, Сформировать уведомление об уточнении. В противном случае будет получена ошибка при отправке в ЕИС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044991" y="5650969"/>
            <a:ext cx="420116" cy="461665"/>
            <a:chOff x="838940" y="1999419"/>
            <a:chExt cx="420116" cy="461665"/>
          </a:xfrm>
        </p:grpSpPr>
        <p:sp>
          <p:nvSpPr>
            <p:cNvPr id="39" name="Овал 38"/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334C05F-687E-433C-A8C5-34A39BFF7F2D}"/>
              </a:ext>
            </a:extLst>
          </p:cNvPr>
          <p:cNvSpPr txBox="1"/>
          <p:nvPr/>
        </p:nvSpPr>
        <p:spPr>
          <a:xfrm>
            <a:off x="2450795" y="206375"/>
            <a:ext cx="72651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Получение печатной формы документа о приемке в ЕИС (часть 1)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4E4CCA-3E68-45E3-B6F8-51180A615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38" y="876276"/>
            <a:ext cx="10742857" cy="4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6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131448" y="6017065"/>
            <a:ext cx="373063" cy="373062"/>
            <a:chOff x="1110373" y="4446207"/>
            <a:chExt cx="373063" cy="373062"/>
          </a:xfrm>
        </p:grpSpPr>
        <p:sp>
          <p:nvSpPr>
            <p:cNvPr id="1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749612" y="6026984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При необходимости данную форму можно распечатать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4952E9-8959-49A0-8C2B-4B85FF77E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67"/>
          <a:stretch/>
        </p:blipFill>
        <p:spPr>
          <a:xfrm>
            <a:off x="1157907" y="797175"/>
            <a:ext cx="10011807" cy="50292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16A44D8-B5BF-4C02-8061-1EB80061EE32}"/>
              </a:ext>
            </a:extLst>
          </p:cNvPr>
          <p:cNvSpPr/>
          <p:nvPr/>
        </p:nvSpPr>
        <p:spPr>
          <a:xfrm>
            <a:off x="5771305" y="5478171"/>
            <a:ext cx="931179" cy="3482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34C05F-687E-433C-A8C5-34A39BFF7F2D}"/>
              </a:ext>
            </a:extLst>
          </p:cNvPr>
          <p:cNvSpPr txBox="1"/>
          <p:nvPr/>
        </p:nvSpPr>
        <p:spPr>
          <a:xfrm>
            <a:off x="2531245" y="227055"/>
            <a:ext cx="726513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Получение печатной формы документа о приемке в ЕИС (часть 2)</a:t>
            </a:r>
          </a:p>
        </p:txBody>
      </p:sp>
    </p:spTree>
    <p:extLst>
      <p:ext uri="{BB962C8B-B14F-4D97-AF65-F5344CB8AC3E}">
        <p14:creationId xmlns:p14="http://schemas.microsoft.com/office/powerpoint/2010/main" val="309107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08637" y="1160534"/>
            <a:ext cx="373063" cy="373062"/>
            <a:chOff x="1110373" y="4446207"/>
            <a:chExt cx="373063" cy="373062"/>
          </a:xfrm>
        </p:grpSpPr>
        <p:sp>
          <p:nvSpPr>
            <p:cNvPr id="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654535" y="1054678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Документы о приемке расположены в Навигаторе, в папке «</a:t>
            </a:r>
            <a:r>
              <a:rPr lang="ru-RU" sz="1600" b="1" dirty="0">
                <a:latin typeface="+mn-lt"/>
                <a:cs typeface="+mn-cs"/>
              </a:rPr>
              <a:t>Электронное актирование</a:t>
            </a:r>
            <a:r>
              <a:rPr lang="ru-RU" sz="1600" dirty="0">
                <a:latin typeface="+mn-lt"/>
                <a:cs typeface="+mn-cs"/>
              </a:rPr>
              <a:t>» в разделе «</a:t>
            </a:r>
            <a:r>
              <a:rPr lang="ru-RU" sz="1600" b="1" dirty="0">
                <a:latin typeface="+mn-lt"/>
                <a:cs typeface="+mn-cs"/>
              </a:rPr>
              <a:t>Документ о приемке</a:t>
            </a:r>
            <a:r>
              <a:rPr lang="ru-RU" sz="1600" dirty="0">
                <a:latin typeface="+mn-lt"/>
                <a:cs typeface="+mn-cs"/>
              </a:rPr>
              <a:t>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1925638" y="280928"/>
            <a:ext cx="907376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Отражение документа о приемке, полученного от поставщика, в </a:t>
            </a: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РИС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36CC4A-AA34-493A-9DC2-DB043AC0E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638" y="1662251"/>
            <a:ext cx="6849422" cy="2871605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25B3412-6B13-4B0B-B620-2512B8D87AA9}"/>
              </a:ext>
            </a:extLst>
          </p:cNvPr>
          <p:cNvGrpSpPr/>
          <p:nvPr/>
        </p:nvGrpSpPr>
        <p:grpSpPr>
          <a:xfrm>
            <a:off x="1008637" y="4886644"/>
            <a:ext cx="373063" cy="373062"/>
            <a:chOff x="1110373" y="4446207"/>
            <a:chExt cx="373063" cy="373062"/>
          </a:xfrm>
        </p:grpSpPr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7695BE10-DC5F-44B5-9DA2-23EAECD8DBFC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9" name="Group 1036">
              <a:extLst>
                <a:ext uri="{FF2B5EF4-FFF2-40B4-BE49-F238E27FC236}">
                  <a16:creationId xmlns:a16="http://schemas.microsoft.com/office/drawing/2014/main" id="{4FB47F6E-4512-4A25-B541-5E4B724F385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0" name="Freeform 1038">
                <a:extLst>
                  <a:ext uri="{FF2B5EF4-FFF2-40B4-BE49-F238E27FC236}">
                    <a16:creationId xmlns:a16="http://schemas.microsoft.com/office/drawing/2014/main" id="{EF39E981-513A-4047-B0FA-CB9CDA7FB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1" name="Freeform 1039">
                <a:extLst>
                  <a:ext uri="{FF2B5EF4-FFF2-40B4-BE49-F238E27FC236}">
                    <a16:creationId xmlns:a16="http://schemas.microsoft.com/office/drawing/2014/main" id="{FB4D74D4-AB9E-45EE-9D98-EE9981484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2" name="Freeform 1040">
                <a:extLst>
                  <a:ext uri="{FF2B5EF4-FFF2-40B4-BE49-F238E27FC236}">
                    <a16:creationId xmlns:a16="http://schemas.microsoft.com/office/drawing/2014/main" id="{98AA10D5-713D-4E76-A3BD-9DB0C3532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" name="Freeform 1041">
                <a:extLst>
                  <a:ext uri="{FF2B5EF4-FFF2-40B4-BE49-F238E27FC236}">
                    <a16:creationId xmlns:a16="http://schemas.microsoft.com/office/drawing/2014/main" id="{8AD84599-BD59-4C65-B939-3E3A4545C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42">
                <a:extLst>
                  <a:ext uri="{FF2B5EF4-FFF2-40B4-BE49-F238E27FC236}">
                    <a16:creationId xmlns:a16="http://schemas.microsoft.com/office/drawing/2014/main" id="{3E0D11BF-19C6-4AFE-A286-4549E9D02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3">
                <a:extLst>
                  <a:ext uri="{FF2B5EF4-FFF2-40B4-BE49-F238E27FC236}">
                    <a16:creationId xmlns:a16="http://schemas.microsoft.com/office/drawing/2014/main" id="{D3B2A5CC-DF16-4686-96A1-E7532365A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9C608D2-B738-4479-ADDD-0E4CA82CFF60}"/>
              </a:ext>
            </a:extLst>
          </p:cNvPr>
          <p:cNvSpPr txBox="1"/>
          <p:nvPr/>
        </p:nvSpPr>
        <p:spPr>
          <a:xfrm>
            <a:off x="1654535" y="4780788"/>
            <a:ext cx="10061701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Поставщик в рамках электронного актирования может направить заказчику документы с типами: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«</a:t>
            </a:r>
            <a:r>
              <a:rPr lang="ru-RU" sz="1600" b="1" dirty="0">
                <a:latin typeface="+mn-lt"/>
                <a:cs typeface="+mn-cs"/>
              </a:rPr>
              <a:t>Счет-фактура</a:t>
            </a:r>
            <a:r>
              <a:rPr lang="ru-RU" sz="1600" dirty="0">
                <a:latin typeface="+mn-lt"/>
                <a:cs typeface="+mn-cs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«</a:t>
            </a:r>
            <a:r>
              <a:rPr lang="ru-RU" sz="1600" b="1" dirty="0">
                <a:latin typeface="+mn-lt"/>
                <a:cs typeface="+mn-cs"/>
              </a:rPr>
              <a:t>Счет-фактура, Документ о передаче</a:t>
            </a:r>
            <a:r>
              <a:rPr lang="ru-RU" sz="1600" dirty="0">
                <a:latin typeface="+mn-lt"/>
                <a:cs typeface="+mn-cs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«</a:t>
            </a:r>
            <a:r>
              <a:rPr lang="ru-RU" sz="1600" b="1" dirty="0">
                <a:latin typeface="+mn-lt"/>
                <a:cs typeface="+mn-cs"/>
              </a:rPr>
              <a:t>Документ о передаче</a:t>
            </a:r>
            <a:r>
              <a:rPr lang="ru-RU" sz="1600" dirty="0">
                <a:latin typeface="+mn-lt"/>
                <a:cs typeface="+mn-cs"/>
              </a:rPr>
              <a:t>».</a:t>
            </a: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86630F74-A176-45F1-9140-6471520393E6}"/>
              </a:ext>
            </a:extLst>
          </p:cNvPr>
          <p:cNvGrpSpPr/>
          <p:nvPr/>
        </p:nvGrpSpPr>
        <p:grpSpPr>
          <a:xfrm>
            <a:off x="1008637" y="6061181"/>
            <a:ext cx="373063" cy="373062"/>
            <a:chOff x="1110373" y="4446207"/>
            <a:chExt cx="373063" cy="373062"/>
          </a:xfrm>
        </p:grpSpPr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172315D1-1055-412B-8D32-477DA877151E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83" name="Group 1036">
              <a:extLst>
                <a:ext uri="{FF2B5EF4-FFF2-40B4-BE49-F238E27FC236}">
                  <a16:creationId xmlns:a16="http://schemas.microsoft.com/office/drawing/2014/main" id="{4F0BE0C9-821F-43B9-BC6A-3FA8CFEBD8B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84" name="Freeform 1038">
                <a:extLst>
                  <a:ext uri="{FF2B5EF4-FFF2-40B4-BE49-F238E27FC236}">
                    <a16:creationId xmlns:a16="http://schemas.microsoft.com/office/drawing/2014/main" id="{44967BA3-1B1E-47D7-8C34-4377D5A15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5" name="Freeform 1039">
                <a:extLst>
                  <a:ext uri="{FF2B5EF4-FFF2-40B4-BE49-F238E27FC236}">
                    <a16:creationId xmlns:a16="http://schemas.microsoft.com/office/drawing/2014/main" id="{D7DCE6E9-EC70-4D65-BF51-AD4719F8D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6" name="Freeform 1040">
                <a:extLst>
                  <a:ext uri="{FF2B5EF4-FFF2-40B4-BE49-F238E27FC236}">
                    <a16:creationId xmlns:a16="http://schemas.microsoft.com/office/drawing/2014/main" id="{3B5762D2-6102-46D1-8570-0412D22A9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7" name="Freeform 1041">
                <a:extLst>
                  <a:ext uri="{FF2B5EF4-FFF2-40B4-BE49-F238E27FC236}">
                    <a16:creationId xmlns:a16="http://schemas.microsoft.com/office/drawing/2014/main" id="{D4EEA7B0-C946-4F0B-AB13-AAAA8A2A4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8" name="Freeform 1042">
                <a:extLst>
                  <a:ext uri="{FF2B5EF4-FFF2-40B4-BE49-F238E27FC236}">
                    <a16:creationId xmlns:a16="http://schemas.microsoft.com/office/drawing/2014/main" id="{72D5E3F3-FD2B-4B57-BE57-2B09139156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9" name="Freeform 1043">
                <a:extLst>
                  <a:ext uri="{FF2B5EF4-FFF2-40B4-BE49-F238E27FC236}">
                    <a16:creationId xmlns:a16="http://schemas.microsoft.com/office/drawing/2014/main" id="{5F85E86B-F44B-4BE3-9881-BE529AAFD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E6F104DD-9B32-424C-B0D7-5D42C0EC98C2}"/>
              </a:ext>
            </a:extLst>
          </p:cNvPr>
          <p:cNvSpPr txBox="1"/>
          <p:nvPr/>
        </p:nvSpPr>
        <p:spPr>
          <a:xfrm>
            <a:off x="1654535" y="5955325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открытия документа «</a:t>
            </a:r>
            <a:r>
              <a:rPr lang="ru-RU" sz="1600" b="1" dirty="0">
                <a:latin typeface="+mn-lt"/>
                <a:cs typeface="+mn-cs"/>
              </a:rPr>
              <a:t>Документ о приемке</a:t>
            </a:r>
            <a:r>
              <a:rPr lang="ru-RU" sz="1600" dirty="0">
                <a:latin typeface="+mn-lt"/>
                <a:cs typeface="+mn-cs"/>
              </a:rPr>
              <a:t>» необходимо выделить документ и нажать на кнопку         [</a:t>
            </a:r>
            <a:r>
              <a:rPr lang="ru-RU" sz="1600" b="1" dirty="0">
                <a:latin typeface="+mn-lt"/>
                <a:cs typeface="+mn-cs"/>
              </a:rPr>
              <a:t>Редактировать</a:t>
            </a:r>
            <a:r>
              <a:rPr lang="ru-RU" sz="1600" dirty="0">
                <a:latin typeface="+mn-lt"/>
                <a:cs typeface="+mn-cs"/>
              </a:rPr>
              <a:t>] или воспользоваться двойным щелчком ЛКМ по документу.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1C92799-3517-4C22-BE0A-741BE6476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47" y="6250214"/>
            <a:ext cx="181806" cy="2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65224" y="863127"/>
            <a:ext cx="373063" cy="373062"/>
            <a:chOff x="1110373" y="4446207"/>
            <a:chExt cx="373063" cy="373062"/>
          </a:xfrm>
        </p:grpSpPr>
        <p:sp>
          <p:nvSpPr>
            <p:cNvPr id="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654535" y="820691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экранной форме Документа о приемке в верхней части отображается информация о контракте. Редактирование данного документа не доступно заказчику.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Во вкладке «</a:t>
            </a:r>
            <a:r>
              <a:rPr lang="ru-RU" sz="1600" b="1" dirty="0">
                <a:latin typeface="+mn-lt"/>
                <a:cs typeface="+mn-cs"/>
              </a:rPr>
              <a:t>Общая информация</a:t>
            </a:r>
            <a:r>
              <a:rPr lang="ru-RU" sz="1600" dirty="0">
                <a:latin typeface="+mn-lt"/>
                <a:cs typeface="+mn-cs"/>
              </a:rPr>
              <a:t>» указана общая информация о поступившем документе.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008363" y="206375"/>
            <a:ext cx="81499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Экранная форма документа о приемке, полученного от поставщика, в РИС.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Вкладка «Общая информация»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D62C5D-0E25-43B0-89A1-22D210910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379" y="1651688"/>
            <a:ext cx="5881242" cy="4999937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4887A42-301B-43A4-AD33-84AD9E14D93B}"/>
              </a:ext>
            </a:extLst>
          </p:cNvPr>
          <p:cNvSpPr/>
          <p:nvPr/>
        </p:nvSpPr>
        <p:spPr>
          <a:xfrm>
            <a:off x="7560158" y="6464801"/>
            <a:ext cx="1476463" cy="1868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2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65224" y="926547"/>
            <a:ext cx="373063" cy="373062"/>
            <a:chOff x="1110373" y="4446207"/>
            <a:chExt cx="373063" cy="373062"/>
          </a:xfrm>
        </p:grpSpPr>
        <p:sp>
          <p:nvSpPr>
            <p:cNvPr id="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654535" y="820691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Во вкладке «</a:t>
            </a:r>
            <a:r>
              <a:rPr lang="ru-RU" sz="1600" b="1" dirty="0">
                <a:latin typeface="+mn-lt"/>
                <a:cs typeface="+mn-cs"/>
              </a:rPr>
              <a:t>Контрагенты</a:t>
            </a:r>
            <a:r>
              <a:rPr lang="ru-RU" sz="1600" dirty="0">
                <a:latin typeface="+mn-lt"/>
                <a:cs typeface="+mn-cs"/>
              </a:rPr>
              <a:t>» указана информация о заказчике, поставщике, грузоотправителе, грузополучателе и перевозчике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9928EA-C0BB-4A6D-A80E-99F98C09F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33" y="1405466"/>
            <a:ext cx="8466094" cy="54040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008363" y="206375"/>
            <a:ext cx="81499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Экранная форма документа о приемке, полученного от поставщика, в РИС.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Вкладка «Контрагенты»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6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65224" y="926547"/>
            <a:ext cx="373063" cy="373062"/>
            <a:chOff x="1110373" y="4446207"/>
            <a:chExt cx="373063" cy="373062"/>
          </a:xfrm>
        </p:grpSpPr>
        <p:sp>
          <p:nvSpPr>
            <p:cNvPr id="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654535" y="820691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Во вкладке «</a:t>
            </a:r>
            <a:r>
              <a:rPr lang="ru-RU" sz="1600" b="1" dirty="0">
                <a:latin typeface="+mn-lt"/>
                <a:cs typeface="+mn-cs"/>
              </a:rPr>
              <a:t>Товары, работы, услуги</a:t>
            </a:r>
            <a:r>
              <a:rPr lang="ru-RU" sz="1600" dirty="0">
                <a:latin typeface="+mn-lt"/>
                <a:cs typeface="+mn-cs"/>
              </a:rPr>
              <a:t>» отображается информация об объеме исполненных поставщиком обязательств по контракту, указанная поставщиком при формировании документа о приемке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F567F-7EE6-4666-8B7E-DF4E45B68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20" y="1732138"/>
            <a:ext cx="11438095" cy="39809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008363" y="206375"/>
            <a:ext cx="81499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Экранная форма документа о приемке, полученного от поставщика, в РИС.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Вкладка «Товары, работы, услуги»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2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65224" y="926547"/>
            <a:ext cx="373063" cy="373062"/>
            <a:chOff x="1110373" y="4446207"/>
            <a:chExt cx="373063" cy="373062"/>
          </a:xfrm>
        </p:grpSpPr>
        <p:sp>
          <p:nvSpPr>
            <p:cNvPr id="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654535" y="820691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На вкладке «</a:t>
            </a:r>
            <a:r>
              <a:rPr lang="ru-RU" sz="1600" b="1" dirty="0">
                <a:latin typeface="+mn-lt"/>
                <a:cs typeface="+mn-cs"/>
              </a:rPr>
              <a:t>Факт передачи товаров, работ, услуг</a:t>
            </a:r>
            <a:r>
              <a:rPr lang="ru-RU" sz="1600" dirty="0">
                <a:latin typeface="+mn-lt"/>
                <a:cs typeface="+mn-cs"/>
              </a:rPr>
              <a:t>» содержится: информация о передаче товаров (выполнения работ, оказания услуг); информация о месте поставки; информация о документе-основании передачи; информация о лице передавшем товар; информация о транспортировке.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5A290F-0B28-4E21-9F49-80E90A627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191" y="1651688"/>
            <a:ext cx="9784537" cy="51531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1925638" y="174361"/>
            <a:ext cx="81499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Экранная форма документа о приемке, полученного от поставщика, в РИС.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Вкладка «Факт передачи товаров, работ, услуг»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51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65224" y="926547"/>
            <a:ext cx="373063" cy="373062"/>
            <a:chOff x="1110373" y="4446207"/>
            <a:chExt cx="373063" cy="373062"/>
          </a:xfrm>
        </p:grpSpPr>
        <p:sp>
          <p:nvSpPr>
            <p:cNvPr id="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650116" y="842272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На вкладке «</a:t>
            </a:r>
            <a:r>
              <a:rPr lang="ru-RU" sz="1600" b="1" dirty="0">
                <a:latin typeface="+mn-lt"/>
                <a:cs typeface="+mn-cs"/>
              </a:rPr>
              <a:t>Подписанты поставщика</a:t>
            </a:r>
            <a:r>
              <a:rPr lang="ru-RU" sz="1600" dirty="0">
                <a:latin typeface="+mn-lt"/>
                <a:cs typeface="+mn-cs"/>
              </a:rPr>
              <a:t>» содержится перечень лиц подписантов со стороны поставщика, подписавших документ о приемке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3A2C8B-5082-4406-814B-ECD1EEBFC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975" y="1728375"/>
            <a:ext cx="7419048" cy="2495238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165224" y="440937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50116" y="5374772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После просмотра документа о приемке у заказчика есть возможность сформировать документ «</a:t>
            </a:r>
            <a:r>
              <a:rPr lang="ru-RU" sz="1600" b="1" dirty="0">
                <a:latin typeface="+mn-lt"/>
                <a:cs typeface="+mn-cs"/>
              </a:rPr>
              <a:t>Рассмотрение документа о приемке</a:t>
            </a:r>
            <a:r>
              <a:rPr lang="ru-RU" sz="1600" dirty="0">
                <a:latin typeface="+mn-lt"/>
                <a:cs typeface="+mn-cs"/>
              </a:rPr>
              <a:t>», «</a:t>
            </a:r>
            <a:r>
              <a:rPr lang="ru-RU" sz="1600" b="1" dirty="0">
                <a:latin typeface="+mn-lt"/>
                <a:cs typeface="+mn-cs"/>
              </a:rPr>
              <a:t>Извещение о приемке</a:t>
            </a:r>
            <a:r>
              <a:rPr lang="ru-RU" sz="1600" dirty="0">
                <a:latin typeface="+mn-lt"/>
                <a:cs typeface="+mn-cs"/>
              </a:rPr>
              <a:t>» или «</a:t>
            </a:r>
            <a:r>
              <a:rPr lang="ru-RU" sz="1600" b="1" dirty="0">
                <a:latin typeface="+mn-lt"/>
                <a:cs typeface="+mn-cs"/>
              </a:rPr>
              <a:t>Уведомление об уточнении</a:t>
            </a:r>
            <a:r>
              <a:rPr lang="ru-RU" sz="1600" dirty="0">
                <a:latin typeface="+mn-lt"/>
                <a:cs typeface="+mn-cs"/>
              </a:rPr>
              <a:t>»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097E6BC-6359-404F-B400-FAC2269C0026}"/>
              </a:ext>
            </a:extLst>
          </p:cNvPr>
          <p:cNvGrpSpPr/>
          <p:nvPr/>
        </p:nvGrpSpPr>
        <p:grpSpPr>
          <a:xfrm>
            <a:off x="1165224" y="5515227"/>
            <a:ext cx="373063" cy="373062"/>
            <a:chOff x="1110373" y="4446207"/>
            <a:chExt cx="373063" cy="373062"/>
          </a:xfrm>
        </p:grpSpPr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D6B5010A-D410-4A50-AA18-00E2551FE515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2" name="Group 1036">
              <a:extLst>
                <a:ext uri="{FF2B5EF4-FFF2-40B4-BE49-F238E27FC236}">
                  <a16:creationId xmlns:a16="http://schemas.microsoft.com/office/drawing/2014/main" id="{5B2572A8-F03E-44D5-A3AC-8923DE63CAD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3" name="Freeform 1038">
                <a:extLst>
                  <a:ext uri="{FF2B5EF4-FFF2-40B4-BE49-F238E27FC236}">
                    <a16:creationId xmlns:a16="http://schemas.microsoft.com/office/drawing/2014/main" id="{702E1156-225A-4567-BEC6-2CEEAE549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39">
                <a:extLst>
                  <a:ext uri="{FF2B5EF4-FFF2-40B4-BE49-F238E27FC236}">
                    <a16:creationId xmlns:a16="http://schemas.microsoft.com/office/drawing/2014/main" id="{C3EE3FD1-FFCC-4343-BA12-EAF2C4E9D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0">
                <a:extLst>
                  <a:ext uri="{FF2B5EF4-FFF2-40B4-BE49-F238E27FC236}">
                    <a16:creationId xmlns:a16="http://schemas.microsoft.com/office/drawing/2014/main" id="{7E738214-434B-4EC6-A7FC-89C2F4E0A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1">
                <a:extLst>
                  <a:ext uri="{FF2B5EF4-FFF2-40B4-BE49-F238E27FC236}">
                    <a16:creationId xmlns:a16="http://schemas.microsoft.com/office/drawing/2014/main" id="{C618194B-CD3A-4FD7-9273-4D98D9B35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2">
                <a:extLst>
                  <a:ext uri="{FF2B5EF4-FFF2-40B4-BE49-F238E27FC236}">
                    <a16:creationId xmlns:a16="http://schemas.microsoft.com/office/drawing/2014/main" id="{3105650F-26E3-4872-8E20-4F86B02FAB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3">
                <a:extLst>
                  <a:ext uri="{FF2B5EF4-FFF2-40B4-BE49-F238E27FC236}">
                    <a16:creationId xmlns:a16="http://schemas.microsoft.com/office/drawing/2014/main" id="{4B7467DF-0B12-4198-AABE-688BC6032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669B8A7-848C-40FE-9992-39F160384280}"/>
              </a:ext>
            </a:extLst>
          </p:cNvPr>
          <p:cNvSpPr txBox="1"/>
          <p:nvPr/>
        </p:nvSpPr>
        <p:spPr>
          <a:xfrm>
            <a:off x="1650116" y="4359348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Перечень файлов (документов), приложенных поставщиком к документу о приемке можно открыть для просмотра и скачивания по кнопке        [</a:t>
            </a:r>
            <a:r>
              <a:rPr lang="ru-RU" sz="1600" b="1" dirty="0">
                <a:latin typeface="+mn-lt"/>
                <a:cs typeface="+mn-cs"/>
              </a:rPr>
              <a:t>Прикрепленные файлы</a:t>
            </a:r>
            <a:r>
              <a:rPr lang="ru-RU" sz="1600" dirty="0">
                <a:latin typeface="+mn-lt"/>
                <a:cs typeface="+mn-cs"/>
              </a:rPr>
              <a:t>].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90B349-B8E7-4091-A33E-2681FE48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64" y="4693226"/>
            <a:ext cx="201360" cy="2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1925638" y="174361"/>
            <a:ext cx="81499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Экранная форма документа о приемке, полученного от поставщика, в РИС.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Вкладка «Подписанты поставщика»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65224" y="926547"/>
            <a:ext cx="373063" cy="373062"/>
            <a:chOff x="1110373" y="4446207"/>
            <a:chExt cx="373063" cy="373062"/>
          </a:xfrm>
        </p:grpSpPr>
        <p:sp>
          <p:nvSpPr>
            <p:cNvPr id="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650116" y="842272"/>
            <a:ext cx="10061701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На основании полученного от поставщика документа о приемке с типом «</a:t>
            </a:r>
            <a:r>
              <a:rPr lang="ru-RU" sz="1600" b="1" dirty="0">
                <a:latin typeface="+mn-lt"/>
                <a:cs typeface="+mn-cs"/>
              </a:rPr>
              <a:t>Счет-фактура</a:t>
            </a:r>
            <a:r>
              <a:rPr lang="ru-RU" sz="1600" dirty="0">
                <a:latin typeface="+mn-lt"/>
                <a:cs typeface="+mn-cs"/>
              </a:rPr>
              <a:t>» заказчику доступна возможность формирования документ «</a:t>
            </a:r>
            <a:r>
              <a:rPr lang="ru-RU" sz="1600" b="1" dirty="0">
                <a:latin typeface="+mn-lt"/>
                <a:cs typeface="+mn-cs"/>
              </a:rPr>
              <a:t>Извещение о принятии к учету</a:t>
            </a:r>
            <a:r>
              <a:rPr lang="ru-RU" sz="1600" dirty="0">
                <a:latin typeface="+mn-lt"/>
                <a:cs typeface="+mn-cs"/>
              </a:rPr>
              <a:t>» или «</a:t>
            </a:r>
            <a:r>
              <a:rPr lang="ru-RU" sz="1600" b="1" dirty="0">
                <a:latin typeface="+mn-lt"/>
                <a:cs typeface="+mn-cs"/>
              </a:rPr>
              <a:t>Уведомление об уточнении</a:t>
            </a:r>
            <a:r>
              <a:rPr lang="ru-RU" sz="1600" dirty="0">
                <a:latin typeface="+mn-lt"/>
                <a:cs typeface="+mn-cs"/>
              </a:rPr>
              <a:t>». Формирование Извещения о принятии к учету доступно в разделе «</a:t>
            </a:r>
            <a:r>
              <a:rPr lang="ru-RU" sz="1600" b="1" dirty="0">
                <a:latin typeface="+mn-lt"/>
                <a:cs typeface="+mn-cs"/>
              </a:rPr>
              <a:t>Документ о приемке</a:t>
            </a:r>
            <a:r>
              <a:rPr lang="ru-RU" sz="1600" dirty="0">
                <a:latin typeface="+mn-lt"/>
                <a:cs typeface="+mn-cs"/>
              </a:rPr>
              <a:t>» по кнопке       [</a:t>
            </a:r>
            <a:r>
              <a:rPr lang="ru-RU" sz="1600" b="1" dirty="0">
                <a:latin typeface="+mn-lt"/>
                <a:cs typeface="+mn-cs"/>
              </a:rPr>
              <a:t>Сформировать извещение о приемке</a:t>
            </a:r>
            <a:r>
              <a:rPr lang="ru-RU" sz="1600" dirty="0">
                <a:latin typeface="+mn-lt"/>
                <a:cs typeface="+mn-cs"/>
              </a:rPr>
              <a:t>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316408" y="206375"/>
            <a:ext cx="553388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с Извещением о принятии к учету. (часть 1)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165223" y="480100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72487" y="4816385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окно подтверждения выполнения действия необходимо нажать кнопку [</a:t>
            </a:r>
            <a:r>
              <a:rPr lang="ru-RU" sz="1600" b="1" dirty="0">
                <a:latin typeface="+mn-lt"/>
                <a:cs typeface="+mn-cs"/>
              </a:rPr>
              <a:t>ОК</a:t>
            </a:r>
            <a:r>
              <a:rPr lang="ru-RU" sz="1600" dirty="0">
                <a:latin typeface="+mn-lt"/>
                <a:cs typeface="+mn-cs"/>
              </a:rPr>
              <a:t>]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54098F5-0D68-4FB2-B526-141349A2C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638" y="1380881"/>
            <a:ext cx="215291" cy="21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A8E40D-87CE-4DAB-8966-F24DACCB7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179" y="1896536"/>
            <a:ext cx="7634340" cy="2664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4A4CB6-126D-4209-8389-10A0DBF62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143" y="5414040"/>
            <a:ext cx="4285714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165224" y="926547"/>
            <a:ext cx="373063" cy="373062"/>
            <a:chOff x="1110373" y="4446207"/>
            <a:chExt cx="373063" cy="373062"/>
          </a:xfrm>
        </p:grpSpPr>
        <p:sp>
          <p:nvSpPr>
            <p:cNvPr id="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650116" y="842272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Сформированный документ отобразится в разделе «</a:t>
            </a:r>
            <a:r>
              <a:rPr lang="ru-RU" sz="1600" b="1" dirty="0">
                <a:latin typeface="+mn-lt"/>
                <a:cs typeface="+mn-cs"/>
              </a:rPr>
              <a:t>Извещение о принятии к учету</a:t>
            </a:r>
            <a:r>
              <a:rPr lang="ru-RU" sz="1600" dirty="0">
                <a:latin typeface="+mn-lt"/>
                <a:cs typeface="+mn-cs"/>
              </a:rPr>
              <a:t>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316411" y="206375"/>
            <a:ext cx="553388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с Извещением о принятии к учету. (часть 2)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AA8B17-8578-4A49-9E17-969FDEC20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75" y="1416613"/>
            <a:ext cx="8753946" cy="43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6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7025" y="198438"/>
            <a:ext cx="1445489" cy="504825"/>
            <a:chOff x="327025" y="198438"/>
            <a:chExt cx="1445489" cy="504825"/>
          </a:xfrm>
        </p:grpSpPr>
        <p:pic>
          <p:nvPicPr>
            <p:cNvPr id="32776" name="Picture 2" descr="C:\Users\User\Desktop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Прямоугольник 1"/>
            <p:cNvSpPr>
              <a:spLocks noChangeArrowheads="1"/>
            </p:cNvSpPr>
            <p:nvPr/>
          </p:nvSpPr>
          <p:spPr bwMode="auto">
            <a:xfrm>
              <a:off x="939077" y="198438"/>
              <a:ext cx="83343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200" dirty="0">
                  <a:solidFill>
                    <a:schemeClr val="accent2"/>
                  </a:solidFill>
                </a:rPr>
                <a:t>Липецкая </a:t>
              </a:r>
            </a:p>
            <a:p>
              <a:r>
                <a:rPr lang="ru-RU" altLang="ru-RU" sz="1200" dirty="0">
                  <a:solidFill>
                    <a:schemeClr val="accent2"/>
                  </a:solidFill>
                </a:rPr>
                <a:t>область</a:t>
              </a: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1" y="6483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915607" y="1633019"/>
            <a:ext cx="373063" cy="373062"/>
            <a:chOff x="1110373" y="4446207"/>
            <a:chExt cx="373063" cy="373062"/>
          </a:xfrm>
        </p:grpSpPr>
        <p:sp>
          <p:nvSpPr>
            <p:cNvPr id="28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0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1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1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1326500" y="1431039"/>
            <a:ext cx="9735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личном кабинете ЕИС необходимо в разделе </a:t>
            </a:r>
            <a:r>
              <a:rPr lang="ru-RU" sz="1600" b="1" dirty="0">
                <a:latin typeface="+mn-lt"/>
                <a:cs typeface="+mn-cs"/>
              </a:rPr>
              <a:t>Администрирование</a:t>
            </a:r>
            <a:r>
              <a:rPr lang="ru-RU" sz="1600" dirty="0">
                <a:latin typeface="+mn-lt"/>
                <a:cs typeface="+mn-cs"/>
              </a:rPr>
              <a:t> </a:t>
            </a:r>
            <a:r>
              <a:rPr lang="ru-RU" sz="1600" b="1" dirty="0">
                <a:latin typeface="+mn-lt"/>
                <a:cs typeface="+mn-cs"/>
              </a:rPr>
              <a:t>-&gt;</a:t>
            </a:r>
            <a:r>
              <a:rPr lang="ru-RU" sz="1600" dirty="0">
                <a:latin typeface="+mn-lt"/>
                <a:cs typeface="+mn-cs"/>
              </a:rPr>
              <a:t> </a:t>
            </a:r>
            <a:r>
              <a:rPr lang="ru-RU" sz="1600" b="1" dirty="0">
                <a:latin typeface="+mn-lt"/>
                <a:cs typeface="+mn-cs"/>
              </a:rPr>
              <a:t>Пользователи организации</a:t>
            </a:r>
            <a:r>
              <a:rPr lang="ru-RU" sz="1600" dirty="0">
                <a:latin typeface="+mn-lt"/>
                <a:cs typeface="+mn-cs"/>
              </a:rPr>
              <a:t> перейти в форму </a:t>
            </a:r>
            <a:r>
              <a:rPr lang="ru-RU" sz="1600" b="1" dirty="0">
                <a:latin typeface="+mn-lt"/>
                <a:cs typeface="+mn-cs"/>
              </a:rPr>
              <a:t>Зарегистрированные пользователи</a:t>
            </a:r>
            <a:r>
              <a:rPr lang="ru-RU" sz="1600" dirty="0">
                <a:latin typeface="+mn-lt"/>
                <a:cs typeface="+mn-cs"/>
              </a:rPr>
              <a:t>, выбрать необходимого пользователя для настройки полномочий и в контекстном меню поля </a:t>
            </a:r>
            <a:r>
              <a:rPr lang="ru-RU" sz="1600" b="1" dirty="0">
                <a:latin typeface="+mn-lt"/>
                <a:cs typeface="+mn-cs"/>
              </a:rPr>
              <a:t>Логин</a:t>
            </a:r>
            <a:r>
              <a:rPr lang="ru-RU" sz="1600" dirty="0">
                <a:latin typeface="+mn-lt"/>
                <a:cs typeface="+mn-cs"/>
              </a:rPr>
              <a:t> перейти на вкладку </a:t>
            </a:r>
            <a:r>
              <a:rPr lang="ru-RU" sz="1600" b="1" dirty="0">
                <a:latin typeface="+mn-lt"/>
                <a:cs typeface="+mn-cs"/>
              </a:rPr>
              <a:t>Регистрационные данные</a:t>
            </a:r>
            <a:r>
              <a:rPr lang="ru-RU" sz="1600" dirty="0">
                <a:latin typeface="+mn-lt"/>
                <a:cs typeface="+mn-cs"/>
              </a:rPr>
              <a:t>.</a:t>
            </a:r>
            <a:endParaRPr lang="id-ID" sz="1600" b="1" dirty="0"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69194" y="206375"/>
            <a:ext cx="382829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Настройка личного кабинета ЕИС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146748-F899-4F90-966A-BFF9E853A801}"/>
              </a:ext>
            </a:extLst>
          </p:cNvPr>
          <p:cNvSpPr txBox="1"/>
          <p:nvPr/>
        </p:nvSpPr>
        <p:spPr>
          <a:xfrm>
            <a:off x="960390" y="695276"/>
            <a:ext cx="1072217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defRPr>
                <a:solidFill>
                  <a:srgbClr val="FFFFFF"/>
                </a:solidFill>
                <a:latin typeface="Raleway" panose="020B0503030101060003" pitchFamily="34" charset="0"/>
                <a:ea typeface="Questrial" panose="020B0306030504020204" pitchFamily="34" charset="0"/>
                <a:cs typeface="Questrial" panose="02000000000000000000" pitchFamily="2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Для работы с документами электронной приемки заказчику необходимо назначить права и полномочия пользователей ЕИС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66AE74-3988-441B-B23B-F856C74B9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65" y="2387852"/>
            <a:ext cx="9666667" cy="382857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3F2C7EC-55A5-4699-A925-D31E3A009330}"/>
              </a:ext>
            </a:extLst>
          </p:cNvPr>
          <p:cNvSpPr/>
          <p:nvPr/>
        </p:nvSpPr>
        <p:spPr>
          <a:xfrm>
            <a:off x="1410789" y="3429000"/>
            <a:ext cx="1236617" cy="3643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1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316412" y="206375"/>
            <a:ext cx="553388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с Извещением о принятии к учету. (часть 3)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81875" y="79228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55709" y="697335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открытия документа «</a:t>
            </a:r>
            <a:r>
              <a:rPr lang="ru-RU" sz="1600" b="1" dirty="0">
                <a:latin typeface="+mn-lt"/>
                <a:cs typeface="+mn-cs"/>
              </a:rPr>
              <a:t>Извещение о принятии к учету</a:t>
            </a:r>
            <a:r>
              <a:rPr lang="ru-RU" sz="1600" dirty="0">
                <a:latin typeface="+mn-lt"/>
                <a:cs typeface="+mn-cs"/>
              </a:rPr>
              <a:t>» необходимо выделить документ и нажать на кнопку         [</a:t>
            </a:r>
            <a:r>
              <a:rPr lang="ru-RU" sz="1600" b="1" dirty="0">
                <a:latin typeface="+mn-lt"/>
                <a:cs typeface="+mn-cs"/>
              </a:rPr>
              <a:t>Редактировать</a:t>
            </a:r>
            <a:r>
              <a:rPr lang="ru-RU" sz="1600" dirty="0">
                <a:latin typeface="+mn-lt"/>
                <a:cs typeface="+mn-cs"/>
              </a:rPr>
              <a:t>] или воспользоваться двойным щелчком ЛКМ по документу. В открывшейся форме необходимо заполнить блок «</a:t>
            </a:r>
            <a:r>
              <a:rPr lang="ru-RU" sz="1600" b="1" dirty="0">
                <a:latin typeface="+mn-lt"/>
                <a:cs typeface="+mn-cs"/>
              </a:rPr>
              <a:t>Сведения о подписанте</a:t>
            </a:r>
            <a:r>
              <a:rPr lang="ru-RU" sz="1600" dirty="0">
                <a:latin typeface="+mn-lt"/>
                <a:cs typeface="+mn-cs"/>
              </a:rPr>
              <a:t>»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CAFBD63-566F-46E6-9A8E-69D9C28E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08" y="978817"/>
            <a:ext cx="215179" cy="24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344250-30E9-4137-8DA4-CA1B6759B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601" y="1452887"/>
            <a:ext cx="4794290" cy="3449926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45487FF-3A47-4BF7-B589-E3FF18FA71AA}"/>
              </a:ext>
            </a:extLst>
          </p:cNvPr>
          <p:cNvGrpSpPr/>
          <p:nvPr/>
        </p:nvGrpSpPr>
        <p:grpSpPr>
          <a:xfrm>
            <a:off x="1081875" y="4925154"/>
            <a:ext cx="373063" cy="373062"/>
            <a:chOff x="1110373" y="4446207"/>
            <a:chExt cx="373063" cy="37306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6007527-1735-4CA3-83C6-4C8CDD082BFC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3" name="Group 1036">
              <a:extLst>
                <a:ext uri="{FF2B5EF4-FFF2-40B4-BE49-F238E27FC236}">
                  <a16:creationId xmlns:a16="http://schemas.microsoft.com/office/drawing/2014/main" id="{C42A0AC1-4D9B-4B3A-8DB7-126D1615B67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4" name="Freeform 1038">
                <a:extLst>
                  <a:ext uri="{FF2B5EF4-FFF2-40B4-BE49-F238E27FC236}">
                    <a16:creationId xmlns:a16="http://schemas.microsoft.com/office/drawing/2014/main" id="{219455F0-D38C-4077-99BB-20A8D487D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39">
                <a:extLst>
                  <a:ext uri="{FF2B5EF4-FFF2-40B4-BE49-F238E27FC236}">
                    <a16:creationId xmlns:a16="http://schemas.microsoft.com/office/drawing/2014/main" id="{014E29C3-493F-42D5-BF4F-F548194B7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0">
                <a:extLst>
                  <a:ext uri="{FF2B5EF4-FFF2-40B4-BE49-F238E27FC236}">
                    <a16:creationId xmlns:a16="http://schemas.microsoft.com/office/drawing/2014/main" id="{45B14903-CC5A-4B02-9FFF-AC9870159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1">
                <a:extLst>
                  <a:ext uri="{FF2B5EF4-FFF2-40B4-BE49-F238E27FC236}">
                    <a16:creationId xmlns:a16="http://schemas.microsoft.com/office/drawing/2014/main" id="{CCD1D624-1BCB-4CC4-9F3B-34A5BAC0A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2">
                <a:extLst>
                  <a:ext uri="{FF2B5EF4-FFF2-40B4-BE49-F238E27FC236}">
                    <a16:creationId xmlns:a16="http://schemas.microsoft.com/office/drawing/2014/main" id="{E86DB291-281F-4492-94F2-13F73A981F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3">
                <a:extLst>
                  <a:ext uri="{FF2B5EF4-FFF2-40B4-BE49-F238E27FC236}">
                    <a16:creationId xmlns:a16="http://schemas.microsoft.com/office/drawing/2014/main" id="{01F4FB4B-29DC-4A42-905B-3DDC8FFB4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0858587-9120-4E4C-9977-8BE261168956}"/>
              </a:ext>
            </a:extLst>
          </p:cNvPr>
          <p:cNvSpPr txBox="1"/>
          <p:nvPr/>
        </p:nvSpPr>
        <p:spPr>
          <a:xfrm>
            <a:off x="1655709" y="4830203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После указания подписанта документ «</a:t>
            </a:r>
            <a:r>
              <a:rPr lang="ru-RU" sz="1600" b="1" dirty="0">
                <a:latin typeface="+mn-lt"/>
                <a:cs typeface="+mn-cs"/>
              </a:rPr>
              <a:t>Извещение о принятии к учету</a:t>
            </a:r>
            <a:r>
              <a:rPr lang="ru-RU" sz="1600" dirty="0">
                <a:latin typeface="+mn-lt"/>
                <a:cs typeface="+mn-cs"/>
              </a:rPr>
              <a:t>» необходимо сохранить по кнопке         [</a:t>
            </a:r>
            <a:r>
              <a:rPr lang="ru-RU" sz="1600" b="1" dirty="0">
                <a:latin typeface="+mn-lt"/>
                <a:cs typeface="+mn-cs"/>
              </a:rPr>
              <a:t>Сохранить</a:t>
            </a:r>
            <a:r>
              <a:rPr lang="ru-RU" sz="1600" dirty="0">
                <a:latin typeface="+mn-lt"/>
                <a:cs typeface="+mn-cs"/>
              </a:rPr>
              <a:t>]. Сохраненный документ нужно отправить в ЕИС по кнопке [</a:t>
            </a:r>
            <a:r>
              <a:rPr lang="ru-RU" sz="1600" b="1" dirty="0">
                <a:latin typeface="+mn-lt"/>
                <a:cs typeface="+mn-cs"/>
              </a:rPr>
              <a:t>Отправить документ в ЕИС</a:t>
            </a:r>
            <a:r>
              <a:rPr lang="ru-RU" sz="1600" dirty="0">
                <a:latin typeface="+mn-lt"/>
                <a:cs typeface="+mn-cs"/>
              </a:rPr>
              <a:t>]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A06A4BDC-B8A1-4406-80AC-CF24B6539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07" y="5118489"/>
            <a:ext cx="215179" cy="22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исунок 5. Отправка документа в ЕИС">
            <a:extLst>
              <a:ext uri="{FF2B5EF4-FFF2-40B4-BE49-F238E27FC236}">
                <a16:creationId xmlns:a16="http://schemas.microsoft.com/office/drawing/2014/main" id="{4806DEF9-ED18-4E15-8147-F749FEF97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5405113"/>
            <a:ext cx="56102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57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590521" y="206375"/>
            <a:ext cx="49856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Рассмотрение документа о приемке. (часть 1)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81875" y="1001134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55709" y="906183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На основании документа «</a:t>
            </a:r>
            <a:r>
              <a:rPr lang="ru-RU" sz="1600" b="1" dirty="0">
                <a:latin typeface="+mn-lt"/>
                <a:cs typeface="+mn-cs"/>
              </a:rPr>
              <a:t>Документ о приемке</a:t>
            </a:r>
            <a:r>
              <a:rPr lang="ru-RU" sz="1600" dirty="0">
                <a:latin typeface="+mn-lt"/>
                <a:cs typeface="+mn-cs"/>
              </a:rPr>
              <a:t>» с типом «</a:t>
            </a:r>
            <a:r>
              <a:rPr lang="ru-RU" sz="1600" b="1" dirty="0">
                <a:latin typeface="+mn-lt"/>
                <a:cs typeface="+mn-cs"/>
              </a:rPr>
              <a:t>Документ о передаче/Счет-фактура, Документ о передаче</a:t>
            </a:r>
            <a:r>
              <a:rPr lang="ru-RU" sz="1600" dirty="0">
                <a:latin typeface="+mn-lt"/>
                <a:cs typeface="+mn-cs"/>
              </a:rPr>
              <a:t>» можно сформировать документ «</a:t>
            </a:r>
            <a:r>
              <a:rPr lang="ru-RU" sz="1600" b="1" dirty="0">
                <a:latin typeface="+mn-lt"/>
                <a:cs typeface="+mn-cs"/>
              </a:rPr>
              <a:t>Рассмотрение документа о приемке</a:t>
            </a:r>
            <a:r>
              <a:rPr lang="ru-RU" sz="1600" dirty="0">
                <a:latin typeface="+mn-lt"/>
                <a:cs typeface="+mn-cs"/>
              </a:rPr>
              <a:t>» нажатием на кнопку            [</a:t>
            </a:r>
            <a:r>
              <a:rPr lang="ru-RU" sz="1600" b="1" dirty="0">
                <a:latin typeface="+mn-lt"/>
                <a:cs typeface="+mn-cs"/>
              </a:rPr>
              <a:t>Сформировать рассмотрение документа о приемке</a:t>
            </a:r>
            <a:r>
              <a:rPr lang="ru-RU" sz="1600" dirty="0">
                <a:latin typeface="+mn-lt"/>
                <a:cs typeface="+mn-cs"/>
              </a:rPr>
              <a:t>]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2E37B61-8022-4EB8-B088-D2345844A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198" y="1198628"/>
            <a:ext cx="259927" cy="2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47D10E-1BBF-4A43-9042-AF16FF007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968" y="1962325"/>
            <a:ext cx="7304762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96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590529" y="206375"/>
            <a:ext cx="49856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Рассмотрение документа о приемке. (часть 2)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73486" y="70143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606485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Сформированный документ отобразится в разделе «</a:t>
            </a:r>
            <a:r>
              <a:rPr lang="ru-RU" sz="1600" b="1" dirty="0">
                <a:latin typeface="+mn-lt"/>
                <a:cs typeface="+mn-cs"/>
              </a:rPr>
              <a:t>Рассмотрение документа о приемке</a:t>
            </a:r>
            <a:r>
              <a:rPr lang="ru-RU" sz="1600" dirty="0">
                <a:latin typeface="+mn-lt"/>
                <a:cs typeface="+mn-cs"/>
              </a:rPr>
              <a:t>». Для открытия документа «</a:t>
            </a:r>
            <a:r>
              <a:rPr lang="ru-RU" sz="1600" b="1" dirty="0">
                <a:latin typeface="+mn-lt"/>
                <a:cs typeface="+mn-cs"/>
              </a:rPr>
              <a:t>Рассмотрение документа о приемке</a:t>
            </a:r>
            <a:r>
              <a:rPr lang="ru-RU" sz="1600" dirty="0">
                <a:latin typeface="+mn-lt"/>
                <a:cs typeface="+mn-cs"/>
              </a:rPr>
              <a:t>» необходимо выделить документ и нажать на кнопку       [</a:t>
            </a:r>
            <a:r>
              <a:rPr lang="ru-RU" sz="1600" b="1" dirty="0">
                <a:latin typeface="+mn-lt"/>
                <a:cs typeface="+mn-cs"/>
              </a:rPr>
              <a:t>Редактировать</a:t>
            </a:r>
            <a:r>
              <a:rPr lang="ru-RU" sz="1600" dirty="0">
                <a:latin typeface="+mn-lt"/>
                <a:cs typeface="+mn-cs"/>
              </a:rPr>
              <a:t>] или воспользоваться двойным щелчком ЛКМ по документу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BD6BFA3-5947-4122-A884-815A92480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518" y="943796"/>
            <a:ext cx="179074" cy="2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795DB5-F263-4C72-B9C3-0E264A633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6" y="1471494"/>
            <a:ext cx="11266667" cy="5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9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208706" y="228262"/>
            <a:ext cx="9060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на вкладке «Подписанты заказчика» документа о приемке (часть 1)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73486" y="70143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606485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На вкладке «</a:t>
            </a:r>
            <a:r>
              <a:rPr lang="ru-RU" sz="1600" b="1" dirty="0">
                <a:latin typeface="+mn-lt"/>
                <a:cs typeface="+mn-cs"/>
              </a:rPr>
              <a:t>Подписанты заказчика</a:t>
            </a:r>
            <a:r>
              <a:rPr lang="ru-RU" sz="1600" dirty="0">
                <a:latin typeface="+mn-lt"/>
                <a:cs typeface="+mn-cs"/>
              </a:rPr>
              <a:t>» необходимо указать приемочную комиссию, если для определения результатов приемки товаров (работ, услуг) должна быть создана приемочная комиссия. Для этого нужно установить признак «</a:t>
            </a:r>
            <a:r>
              <a:rPr lang="ru-RU" sz="1600" b="1" dirty="0">
                <a:latin typeface="+mn-lt"/>
                <a:cs typeface="+mn-cs"/>
              </a:rPr>
              <a:t>Для определения результата приемки создана приемочная комиссия</a:t>
            </a:r>
            <a:r>
              <a:rPr lang="ru-RU" sz="1600" dirty="0">
                <a:latin typeface="+mn-lt"/>
                <a:cs typeface="+mn-cs"/>
              </a:rPr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2AA9B2-4F06-4D74-8916-D4F53F94A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361" y="1454947"/>
            <a:ext cx="8217750" cy="47965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D85D69A-3E03-448F-BE09-79F01C2704EC}"/>
              </a:ext>
            </a:extLst>
          </p:cNvPr>
          <p:cNvSpPr txBox="1"/>
          <p:nvPr/>
        </p:nvSpPr>
        <p:spPr>
          <a:xfrm>
            <a:off x="6878973" y="1963427"/>
            <a:ext cx="4941116" cy="3293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cs typeface="+mn-cs"/>
              </a:defRPr>
            </a:lvl1pPr>
          </a:lstStyle>
          <a:p>
            <a:r>
              <a:rPr lang="ru-RU" dirty="0"/>
              <a:t>При установке признака «</a:t>
            </a:r>
            <a:r>
              <a:rPr lang="ru-RU" b="1" dirty="0"/>
              <a:t>Для определения результата приемки создана приемочная комиссия</a:t>
            </a:r>
            <a:r>
              <a:rPr lang="ru-RU" dirty="0"/>
              <a:t>» необходимо заполнить дополнительные поля: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поле «Основание создания приемочной комиссии»;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признак «Члены приемочной комиссии подписывают документ о приемке»;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признак «Решение приемочной комиссии прилагается к документу о приемке»;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значение в поле «Код решения приемочной комиссии»;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поле «Решение приемочной комиссии»</a:t>
            </a:r>
          </a:p>
        </p:txBody>
      </p:sp>
    </p:spTree>
    <p:extLst>
      <p:ext uri="{BB962C8B-B14F-4D97-AF65-F5344CB8AC3E}">
        <p14:creationId xmlns:p14="http://schemas.microsoft.com/office/powerpoint/2010/main" val="2258092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4743084" y="280928"/>
            <a:ext cx="26805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Сведения о подписанте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73486" y="70143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606485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Далее необходимо указать подписантов со стороны заказчика в таблице «</a:t>
            </a:r>
            <a:r>
              <a:rPr lang="ru-RU" sz="1600" b="1" dirty="0">
                <a:latin typeface="+mn-lt"/>
                <a:cs typeface="+mn-cs"/>
              </a:rPr>
              <a:t>Подписанты\Члены приемочной комиссии</a:t>
            </a:r>
            <a:r>
              <a:rPr lang="ru-RU" sz="1600" dirty="0">
                <a:latin typeface="+mn-lt"/>
                <a:cs typeface="+mn-cs"/>
              </a:rPr>
              <a:t>». Для этого надо нажать кнопку         [</a:t>
            </a:r>
            <a:r>
              <a:rPr lang="ru-RU" sz="1600" b="1" dirty="0">
                <a:latin typeface="+mn-lt"/>
                <a:cs typeface="+mn-cs"/>
              </a:rPr>
              <a:t>Добавить строку</a:t>
            </a:r>
            <a:r>
              <a:rPr lang="ru-RU" sz="1600" dirty="0">
                <a:latin typeface="+mn-lt"/>
                <a:cs typeface="+mn-cs"/>
              </a:rPr>
              <a:t>]. По двойному клику ЛКМ в поле «</a:t>
            </a:r>
            <a:r>
              <a:rPr lang="ru-RU" sz="1600" b="1" dirty="0">
                <a:latin typeface="+mn-lt"/>
                <a:cs typeface="+mn-cs"/>
              </a:rPr>
              <a:t>Фамилия</a:t>
            </a:r>
            <a:r>
              <a:rPr lang="ru-RU" sz="1600" dirty="0">
                <a:latin typeface="+mn-lt"/>
                <a:cs typeface="+mn-cs"/>
              </a:rPr>
              <a:t>» открывается форма «</a:t>
            </a:r>
            <a:r>
              <a:rPr lang="ru-RU" sz="1600" b="1" dirty="0">
                <a:latin typeface="+mn-lt"/>
                <a:cs typeface="+mn-cs"/>
              </a:rPr>
              <a:t>Сведения о подписанте</a:t>
            </a:r>
            <a:r>
              <a:rPr lang="ru-RU" sz="1600" dirty="0">
                <a:latin typeface="+mn-lt"/>
                <a:cs typeface="+mn-cs"/>
              </a:rPr>
              <a:t>», в которой надо указать необходимую информацию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0A61EB3-E9B9-4360-BCF2-92F0E3E34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54" y="892687"/>
            <a:ext cx="286538" cy="27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DFC1B7-02EA-44E6-B7CF-05B1F6577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75" y="1569075"/>
            <a:ext cx="10857143" cy="39904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148128" y="9026"/>
            <a:ext cx="9060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на вкладке «Подписанты заказчика» документа о приемке (часть 2)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23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289964" y="206375"/>
            <a:ext cx="558678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Заполнение данных о подписантах из справочника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73486" y="70143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606485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На форме «</a:t>
            </a:r>
            <a:r>
              <a:rPr lang="ru-RU" sz="1600" b="1" dirty="0">
                <a:latin typeface="+mn-lt"/>
                <a:cs typeface="+mn-cs"/>
              </a:rPr>
              <a:t>Сведения о подписанте</a:t>
            </a:r>
            <a:r>
              <a:rPr lang="ru-RU" sz="1600" dirty="0">
                <a:latin typeface="+mn-lt"/>
                <a:cs typeface="+mn-cs"/>
              </a:rPr>
              <a:t>» в поле «</a:t>
            </a:r>
            <a:r>
              <a:rPr lang="ru-RU" sz="1600" b="1" dirty="0">
                <a:latin typeface="+mn-lt"/>
                <a:cs typeface="+mn-cs"/>
              </a:rPr>
              <a:t>Фамилия</a:t>
            </a:r>
            <a:r>
              <a:rPr lang="ru-RU" sz="1600" dirty="0">
                <a:latin typeface="+mn-lt"/>
                <a:cs typeface="+mn-cs"/>
              </a:rPr>
              <a:t>» открывается справочник «</a:t>
            </a:r>
            <a:r>
              <a:rPr lang="ru-RU" sz="1600" b="1" dirty="0">
                <a:latin typeface="+mn-lt"/>
                <a:cs typeface="+mn-cs"/>
              </a:rPr>
              <a:t>Подписанты организации</a:t>
            </a:r>
            <a:r>
              <a:rPr lang="ru-RU" sz="1600" dirty="0">
                <a:latin typeface="+mn-lt"/>
                <a:cs typeface="+mn-cs"/>
              </a:rPr>
              <a:t>». После выбора подписанта нужно воспользоваться кнопкой [</a:t>
            </a:r>
            <a:r>
              <a:rPr lang="ru-RU" sz="1600" b="1" dirty="0">
                <a:latin typeface="+mn-lt"/>
                <a:cs typeface="+mn-cs"/>
              </a:rPr>
              <a:t>Запомнить</a:t>
            </a:r>
            <a:r>
              <a:rPr lang="ru-RU" sz="1600" dirty="0">
                <a:latin typeface="+mn-lt"/>
                <a:cs typeface="+mn-cs"/>
              </a:rPr>
              <a:t>], а затем сохранить форму «</a:t>
            </a:r>
            <a:r>
              <a:rPr lang="ru-RU" sz="1600" b="1" dirty="0">
                <a:latin typeface="+mn-lt"/>
                <a:cs typeface="+mn-cs"/>
              </a:rPr>
              <a:t>Сведения о подписанте</a:t>
            </a:r>
            <a:r>
              <a:rPr lang="ru-RU" sz="1600" dirty="0">
                <a:latin typeface="+mn-lt"/>
                <a:cs typeface="+mn-cs"/>
              </a:rPr>
              <a:t>» по кнопке         [</a:t>
            </a:r>
            <a:r>
              <a:rPr lang="ru-RU" sz="1600" b="1" dirty="0">
                <a:latin typeface="+mn-lt"/>
                <a:cs typeface="+mn-cs"/>
              </a:rPr>
              <a:t>Сохранить</a:t>
            </a:r>
            <a:r>
              <a:rPr lang="ru-RU" sz="1600" dirty="0">
                <a:latin typeface="+mn-lt"/>
                <a:cs typeface="+mn-cs"/>
              </a:rPr>
              <a:t>]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922A63-379E-48AC-BBF5-828B29B10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767" y="1451782"/>
            <a:ext cx="8401163" cy="5256490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4BBD4D00-5439-4497-9153-9249EF6D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31" y="1154453"/>
            <a:ext cx="209006" cy="22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208706" y="-46497"/>
            <a:ext cx="9060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на вкладке «Подписанты заказчика» документа о приемке (часть 3)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6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498887" y="206375"/>
            <a:ext cx="716895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Указание ролей членов комиссии. Решение приемочной комиссии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73486" y="70143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606485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Если установить признак «</a:t>
            </a:r>
            <a:r>
              <a:rPr lang="ru-RU" sz="1600" b="1" dirty="0">
                <a:latin typeface="+mn-lt"/>
                <a:cs typeface="+mn-cs"/>
              </a:rPr>
              <a:t>Члены приемочной комиссии подписывают документ о приемке</a:t>
            </a:r>
            <a:r>
              <a:rPr lang="ru-RU" sz="1600" dirty="0">
                <a:latin typeface="+mn-lt"/>
                <a:cs typeface="+mn-cs"/>
              </a:rPr>
              <a:t>», то в таблице «</a:t>
            </a:r>
            <a:r>
              <a:rPr lang="ru-RU" sz="1600" b="1" dirty="0">
                <a:latin typeface="+mn-lt"/>
                <a:cs typeface="+mn-cs"/>
              </a:rPr>
              <a:t>Подписанты\Члены приемочной комиссии</a:t>
            </a:r>
            <a:r>
              <a:rPr lang="ru-RU" sz="1600" dirty="0">
                <a:latin typeface="+mn-lt"/>
                <a:cs typeface="+mn-cs"/>
              </a:rPr>
              <a:t>» требуется для всех членов приемочной комиссии заполнить поля «</a:t>
            </a:r>
            <a:r>
              <a:rPr lang="ru-RU" sz="1600" b="1" dirty="0">
                <a:latin typeface="+mn-lt"/>
                <a:cs typeface="+mn-cs"/>
              </a:rPr>
              <a:t>Роль в приемочной комиссии</a:t>
            </a:r>
            <a:r>
              <a:rPr lang="ru-RU" sz="1600" dirty="0">
                <a:latin typeface="+mn-lt"/>
                <a:cs typeface="+mn-cs"/>
              </a:rPr>
              <a:t>», «</a:t>
            </a:r>
            <a:r>
              <a:rPr lang="ru-RU" sz="1600" b="1" dirty="0">
                <a:latin typeface="+mn-lt"/>
                <a:cs typeface="+mn-cs"/>
              </a:rPr>
              <a:t>Решение члена приемочной комиссии</a:t>
            </a:r>
            <a:r>
              <a:rPr lang="ru-RU" sz="1600" dirty="0">
                <a:latin typeface="+mn-lt"/>
                <a:cs typeface="+mn-cs"/>
              </a:rPr>
              <a:t>», «</a:t>
            </a:r>
            <a:r>
              <a:rPr lang="ru-RU" sz="1600" b="1" dirty="0">
                <a:latin typeface="+mn-lt"/>
                <a:cs typeface="+mn-cs"/>
              </a:rPr>
              <a:t>Решение</a:t>
            </a:r>
            <a:r>
              <a:rPr lang="ru-RU" sz="1600" dirty="0">
                <a:latin typeface="+mn-lt"/>
                <a:cs typeface="+mn-cs"/>
              </a:rPr>
              <a:t>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45E58-4697-40DC-9F56-263964845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5" y="1569075"/>
            <a:ext cx="10940756" cy="40903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066663" y="-37588"/>
            <a:ext cx="9060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на вкладке «Подписанты заказчика» документа о приемке (часть 4)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24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73486" y="70143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715412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Во вкладке «</a:t>
            </a:r>
            <a:r>
              <a:rPr lang="ru-RU" sz="1600" b="1" dirty="0">
                <a:latin typeface="+mn-lt"/>
                <a:cs typeface="+mn-cs"/>
              </a:rPr>
              <a:t>Приемка товаров, работ, услуг</a:t>
            </a:r>
            <a:r>
              <a:rPr lang="ru-RU" sz="1600" dirty="0">
                <a:latin typeface="+mn-lt"/>
                <a:cs typeface="+mn-cs"/>
              </a:rPr>
              <a:t>» необходимо указать результат приемки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555D76-98C8-479B-8EB9-2E2C875A5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320" y="1162893"/>
            <a:ext cx="5899879" cy="44132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3C4C5A6-EDEB-4D56-9DB2-B60567AB5906}"/>
              </a:ext>
            </a:extLst>
          </p:cNvPr>
          <p:cNvSpPr txBox="1"/>
          <p:nvPr/>
        </p:nvSpPr>
        <p:spPr>
          <a:xfrm>
            <a:off x="6096000" y="1644823"/>
            <a:ext cx="5271641" cy="593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Обязательное поле «</a:t>
            </a:r>
            <a:r>
              <a:rPr lang="ru-RU" sz="1600" b="1" dirty="0">
                <a:latin typeface="+mn-lt"/>
                <a:cs typeface="+mn-cs"/>
              </a:rPr>
              <a:t>Итог приемки</a:t>
            </a:r>
            <a:r>
              <a:rPr lang="ru-RU" sz="1600" dirty="0">
                <a:latin typeface="+mn-lt"/>
                <a:cs typeface="+mn-cs"/>
              </a:rPr>
              <a:t>» нужно заполнить выбором значения из выпадающего списка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D52C74F-9CEA-4BF6-959C-DB2FF8D1C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49" y="2178073"/>
            <a:ext cx="5171429" cy="98095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70F95A-9D44-4337-BE43-89447C3415BE}"/>
              </a:ext>
            </a:extLst>
          </p:cNvPr>
          <p:cNvSpPr/>
          <p:nvPr/>
        </p:nvSpPr>
        <p:spPr>
          <a:xfrm>
            <a:off x="6096000" y="2168434"/>
            <a:ext cx="5181600" cy="10276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6C7703E-88B8-4FC2-9DF6-A85A8F5A6628}"/>
              </a:ext>
            </a:extLst>
          </p:cNvPr>
          <p:cNvCxnSpPr/>
          <p:nvPr/>
        </p:nvCxnSpPr>
        <p:spPr>
          <a:xfrm>
            <a:off x="5904411" y="1976846"/>
            <a:ext cx="201760" cy="201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4EF9731-8F5C-4399-8D0E-24657BB5ECF7}"/>
              </a:ext>
            </a:extLst>
          </p:cNvPr>
          <p:cNvSpPr txBox="1"/>
          <p:nvPr/>
        </p:nvSpPr>
        <p:spPr>
          <a:xfrm>
            <a:off x="5480891" y="5053662"/>
            <a:ext cx="6096000" cy="156966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cs typeface="+mn-cs"/>
              </a:defRPr>
            </a:lvl1pPr>
          </a:lstStyle>
          <a:p>
            <a:r>
              <a:rPr lang="ru-RU" dirty="0"/>
              <a:t>Выбор варианта «</a:t>
            </a:r>
            <a:r>
              <a:rPr lang="ru-RU" b="1" dirty="0"/>
              <a:t>Товары (работы, услуги) приняты без расхождений (претензий)</a:t>
            </a:r>
            <a:r>
              <a:rPr lang="ru-RU" dirty="0"/>
              <a:t>» используется в случае полной приемки товаров (работ, услуг). При выборе данного варианта элементы блоков «</a:t>
            </a:r>
            <a:r>
              <a:rPr lang="ru-RU" b="1" dirty="0"/>
              <a:t>Информация о расхождениях в приемке товаров, работ, услуг</a:t>
            </a:r>
            <a:r>
              <a:rPr lang="ru-RU" dirty="0"/>
              <a:t>» и «</a:t>
            </a:r>
            <a:r>
              <a:rPr lang="ru-RU" b="1" dirty="0"/>
              <a:t>Информация о документе, подтверждающем расхождение в приемке</a:t>
            </a:r>
            <a:r>
              <a:rPr lang="ru-RU" dirty="0"/>
              <a:t>» - недоступны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217517" y="136687"/>
            <a:ext cx="9060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на вкладке «Приемка товаров, работ, услуг» документа о приемке (часть 1).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Полная приемка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44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649840" y="206375"/>
            <a:ext cx="486703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Информация о лице, принявшем документы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73486" y="70143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715412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Во вкладке «</a:t>
            </a:r>
            <a:r>
              <a:rPr lang="ru-RU" sz="1600" b="1" dirty="0">
                <a:latin typeface="+mn-lt"/>
                <a:cs typeface="+mn-cs"/>
              </a:rPr>
              <a:t>Приемка товаров, работ, услуг</a:t>
            </a:r>
            <a:r>
              <a:rPr lang="ru-RU" sz="1600" dirty="0">
                <a:latin typeface="+mn-lt"/>
                <a:cs typeface="+mn-cs"/>
              </a:rPr>
              <a:t>» доступна возможность отражения информации о лице, принявшем документы. Для этого необходимо установить флаг «</a:t>
            </a:r>
            <a:r>
              <a:rPr lang="ru-RU" sz="1600" b="1" dirty="0">
                <a:latin typeface="+mn-lt"/>
                <a:cs typeface="+mn-cs"/>
              </a:rPr>
              <a:t>Указать сведения о лице, принявшем товары</a:t>
            </a:r>
            <a:r>
              <a:rPr lang="ru-RU" sz="1600" dirty="0">
                <a:latin typeface="+mn-lt"/>
                <a:cs typeface="+mn-cs"/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8240C6-38C3-4CDD-84BC-8FAF2C06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524" y="1419476"/>
            <a:ext cx="7380952" cy="40190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148128" y="-53324"/>
            <a:ext cx="9060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на вкладке «Приемка товаров, работ, услуг» документа о приемке (часть 2).</a:t>
            </a:r>
          </a:p>
        </p:txBody>
      </p:sp>
    </p:spTree>
    <p:extLst>
      <p:ext uri="{BB962C8B-B14F-4D97-AF65-F5344CB8AC3E}">
        <p14:creationId xmlns:p14="http://schemas.microsoft.com/office/powerpoint/2010/main" val="2587592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746698" y="376567"/>
            <a:ext cx="463780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Частичная приемка товаров (работ, услуг)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73486" y="70143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715412"/>
            <a:ext cx="10061701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Вариант «</a:t>
            </a:r>
            <a:r>
              <a:rPr lang="ru-RU" sz="1600" b="1" dirty="0">
                <a:latin typeface="+mn-lt"/>
                <a:cs typeface="+mn-cs"/>
              </a:rPr>
              <a:t>Товары (работы, услуги) приняты с расхождениями (претензией)</a:t>
            </a:r>
            <a:r>
              <a:rPr lang="ru-RU" sz="1600" dirty="0">
                <a:latin typeface="+mn-lt"/>
                <a:cs typeface="+mn-cs"/>
              </a:rPr>
              <a:t>» означает частичную приемку товаров (работ, услуг). При выборе данного варианта элементы блоков «</a:t>
            </a:r>
            <a:r>
              <a:rPr lang="ru-RU" sz="1600" b="1" dirty="0">
                <a:latin typeface="+mn-lt"/>
                <a:cs typeface="+mn-cs"/>
              </a:rPr>
              <a:t>Информация о расхождениях в приемке товаров, работ, услуг</a:t>
            </a:r>
            <a:r>
              <a:rPr lang="ru-RU" sz="1600" dirty="0">
                <a:latin typeface="+mn-lt"/>
                <a:cs typeface="+mn-cs"/>
              </a:rPr>
              <a:t>» и «</a:t>
            </a:r>
            <a:r>
              <a:rPr lang="ru-RU" sz="1600" b="1" dirty="0">
                <a:latin typeface="+mn-lt"/>
                <a:cs typeface="+mn-cs"/>
              </a:rPr>
              <a:t>Информация о документе, подтверждающем расхождение в приемке</a:t>
            </a:r>
            <a:r>
              <a:rPr lang="ru-RU" sz="1600" dirty="0">
                <a:latin typeface="+mn-lt"/>
                <a:cs typeface="+mn-cs"/>
              </a:rPr>
              <a:t>» - доступны для заполнения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1B112F-AEE4-4A75-9ACB-18740B92D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20" y="1584629"/>
            <a:ext cx="6030727" cy="51375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4704CC6-1252-4A5C-91D3-B0445B0C7801}"/>
              </a:ext>
            </a:extLst>
          </p:cNvPr>
          <p:cNvSpPr txBox="1"/>
          <p:nvPr/>
        </p:nvSpPr>
        <p:spPr>
          <a:xfrm>
            <a:off x="327025" y="2444086"/>
            <a:ext cx="3587931" cy="427809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cs typeface="+mn-cs"/>
              </a:defRPr>
            </a:lvl1pPr>
          </a:lstStyle>
          <a:p>
            <a:r>
              <a:rPr lang="ru-RU" dirty="0"/>
              <a:t>Поле «</a:t>
            </a:r>
            <a:r>
              <a:rPr lang="ru-RU" b="1" dirty="0"/>
              <a:t>Содержание операции</a:t>
            </a:r>
            <a:r>
              <a:rPr lang="ru-RU" dirty="0"/>
              <a:t>» и «</a:t>
            </a:r>
            <a:r>
              <a:rPr lang="ru-RU" b="1" dirty="0"/>
              <a:t>Дата получения (принятия) товаров (работ, услуг)</a:t>
            </a:r>
            <a:r>
              <a:rPr lang="ru-RU" dirty="0"/>
              <a:t>» доступно для редактирования и заполняется заказчиком самостоятельно.</a:t>
            </a:r>
          </a:p>
          <a:p>
            <a:r>
              <a:rPr lang="ru-RU" dirty="0"/>
              <a:t>Блок «</a:t>
            </a:r>
            <a:r>
              <a:rPr lang="ru-RU" b="1" dirty="0"/>
              <a:t>Информация об исполнении контракта</a:t>
            </a:r>
            <a:r>
              <a:rPr lang="ru-RU" dirty="0"/>
              <a:t>» недоступно для редактирования, значение подгружается из документа о приемке.</a:t>
            </a:r>
          </a:p>
          <a:p>
            <a:r>
              <a:rPr lang="ru-RU" dirty="0"/>
              <a:t>В блоке «</a:t>
            </a:r>
            <a:r>
              <a:rPr lang="ru-RU" b="1" dirty="0"/>
              <a:t>Информация о расхождениях в приемке товаров, работ, услуг</a:t>
            </a:r>
            <a:r>
              <a:rPr lang="ru-RU" dirty="0"/>
              <a:t>» необходимо обязательно заполнить поле «</a:t>
            </a:r>
            <a:r>
              <a:rPr lang="ru-RU" b="1" dirty="0"/>
              <a:t>Информация о расхождениях / причинах отказа в приемке</a:t>
            </a:r>
            <a:r>
              <a:rPr lang="ru-RU" dirty="0"/>
              <a:t>» и строки продукции по которым идёт расхождение.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148128" y="7526"/>
            <a:ext cx="9060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на вкладке «Приемка товаров, работ, услуг» документа о приемке (часть 3).</a:t>
            </a:r>
          </a:p>
        </p:txBody>
      </p:sp>
    </p:spTree>
    <p:extLst>
      <p:ext uri="{BB962C8B-B14F-4D97-AF65-F5344CB8AC3E}">
        <p14:creationId xmlns:p14="http://schemas.microsoft.com/office/powerpoint/2010/main" val="69535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4D8669-076A-4120-AC62-348A47E85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85" y="1056375"/>
            <a:ext cx="10971428" cy="551428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27025" y="198438"/>
            <a:ext cx="1445489" cy="504825"/>
            <a:chOff x="327025" y="198438"/>
            <a:chExt cx="1445489" cy="504825"/>
          </a:xfrm>
        </p:grpSpPr>
        <p:pic>
          <p:nvPicPr>
            <p:cNvPr id="32776" name="Picture 2" descr="C:\Users\User\Desktop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Прямоугольник 1"/>
            <p:cNvSpPr>
              <a:spLocks noChangeArrowheads="1"/>
            </p:cNvSpPr>
            <p:nvPr/>
          </p:nvSpPr>
          <p:spPr bwMode="auto">
            <a:xfrm>
              <a:off x="939077" y="198438"/>
              <a:ext cx="83343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200" dirty="0">
                  <a:solidFill>
                    <a:schemeClr val="accent2"/>
                  </a:solidFill>
                </a:rPr>
                <a:t>Липецкая </a:t>
              </a:r>
            </a:p>
            <a:p>
              <a:r>
                <a:rPr lang="ru-RU" altLang="ru-RU" sz="1200" dirty="0">
                  <a:solidFill>
                    <a:schemeClr val="accent2"/>
                  </a:solidFill>
                </a:rPr>
                <a:t>область</a:t>
              </a: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1" y="6483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2342607" y="206375"/>
            <a:ext cx="7855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Настройка личного кабинета ЕИС. Полномочия пользователей ЕИС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00B6084-4CA7-4F4C-A8EC-0DEF5A6345EA}"/>
              </a:ext>
            </a:extLst>
          </p:cNvPr>
          <p:cNvSpPr/>
          <p:nvPr/>
        </p:nvSpPr>
        <p:spPr>
          <a:xfrm>
            <a:off x="4269995" y="4750227"/>
            <a:ext cx="6795084" cy="6094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7434B2-7AFD-4D88-9D68-45C7C12A4923}"/>
              </a:ext>
            </a:extLst>
          </p:cNvPr>
          <p:cNvSpPr txBox="1"/>
          <p:nvPr/>
        </p:nvSpPr>
        <p:spPr>
          <a:xfrm>
            <a:off x="939077" y="4249870"/>
            <a:ext cx="34129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+mn-lt"/>
                <a:cs typeface="+mn-cs"/>
              </a:rPr>
              <a:t>Для 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+mn-cs"/>
              </a:rPr>
              <a:t>председателя приемочной комиссии</a:t>
            </a:r>
            <a:r>
              <a:rPr lang="ru-RU" sz="1800" dirty="0">
                <a:solidFill>
                  <a:srgbClr val="FF0000"/>
                </a:solidFill>
                <a:latin typeface="+mn-lt"/>
                <a:cs typeface="+mn-cs"/>
              </a:rPr>
              <a:t> или 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+mn-cs"/>
              </a:rPr>
              <a:t>должностного лица заказчика, ответственного за приемку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8559159-F5ED-4F96-A0C0-2D5A53FF1BE2}"/>
              </a:ext>
            </a:extLst>
          </p:cNvPr>
          <p:cNvSpPr/>
          <p:nvPr/>
        </p:nvSpPr>
        <p:spPr>
          <a:xfrm>
            <a:off x="4314331" y="5108894"/>
            <a:ext cx="1781668" cy="21780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8B7F35-131B-4D09-9FF9-706A57749C03}"/>
              </a:ext>
            </a:extLst>
          </p:cNvPr>
          <p:cNvSpPr txBox="1"/>
          <p:nvPr/>
        </p:nvSpPr>
        <p:spPr>
          <a:xfrm>
            <a:off x="6095999" y="5008307"/>
            <a:ext cx="3412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B050"/>
                </a:solidFill>
                <a:latin typeface="+mn-lt"/>
                <a:cs typeface="+mn-cs"/>
              </a:rPr>
              <a:t>Члену приемочной комиссии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10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1996963" y="358027"/>
            <a:ext cx="819807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Частичная приемка. Внесение информации о фактическом объеме приемки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73486" y="70143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715412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Добавление строк продукции осуществляется по кнопке        [</a:t>
            </a:r>
            <a:r>
              <a:rPr lang="ru-RU" sz="1600" b="1" dirty="0">
                <a:latin typeface="+mn-lt"/>
                <a:cs typeface="+mn-cs"/>
              </a:rPr>
              <a:t>Добавить строку</a:t>
            </a:r>
            <a:r>
              <a:rPr lang="ru-RU" sz="1600" dirty="0">
                <a:latin typeface="+mn-lt"/>
                <a:cs typeface="+mn-cs"/>
              </a:rPr>
              <a:t>]. В поле «</a:t>
            </a:r>
            <a:r>
              <a:rPr lang="ru-RU" sz="1600" b="1" dirty="0">
                <a:latin typeface="+mn-lt"/>
                <a:cs typeface="+mn-cs"/>
              </a:rPr>
              <a:t>Код/Наименование товара (работы, услуги)</a:t>
            </a:r>
            <a:r>
              <a:rPr lang="ru-RU" sz="1600" dirty="0">
                <a:latin typeface="+mn-lt"/>
                <a:cs typeface="+mn-cs"/>
              </a:rPr>
              <a:t>» открывается справочник «</a:t>
            </a:r>
            <a:r>
              <a:rPr lang="ru-RU" sz="1600" b="1" dirty="0">
                <a:latin typeface="+mn-lt"/>
                <a:cs typeface="+mn-cs"/>
              </a:rPr>
              <a:t>Товары, работы, услуги документа о приемке</a:t>
            </a:r>
            <a:r>
              <a:rPr lang="ru-RU" sz="1600" dirty="0">
                <a:latin typeface="+mn-lt"/>
                <a:cs typeface="+mn-cs"/>
              </a:rPr>
              <a:t>», который содержит перечень строк продукции, указанный поставщиком в документе о приемке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FCF80D4-8C9E-43C3-923E-B8A784230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10" y="752943"/>
            <a:ext cx="297839" cy="2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862D94-3DE1-4A01-A3B2-E3E73D153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52" y="1538524"/>
            <a:ext cx="11638095" cy="3780952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C2E71B68-F06C-4349-8517-76A1338AF87D}"/>
              </a:ext>
            </a:extLst>
          </p:cNvPr>
          <p:cNvGrpSpPr/>
          <p:nvPr/>
        </p:nvGrpSpPr>
        <p:grpSpPr>
          <a:xfrm>
            <a:off x="1073486" y="5713113"/>
            <a:ext cx="373063" cy="373062"/>
            <a:chOff x="1110373" y="4446207"/>
            <a:chExt cx="373063" cy="373062"/>
          </a:xfrm>
        </p:grpSpPr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CAE949F8-09FC-4A25-B3A1-FE78F3D09692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2" name="Group 1036">
              <a:extLst>
                <a:ext uri="{FF2B5EF4-FFF2-40B4-BE49-F238E27FC236}">
                  <a16:creationId xmlns:a16="http://schemas.microsoft.com/office/drawing/2014/main" id="{F30EF3AF-5188-4545-9DA7-7516161B688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3" name="Freeform 1038">
                <a:extLst>
                  <a:ext uri="{FF2B5EF4-FFF2-40B4-BE49-F238E27FC236}">
                    <a16:creationId xmlns:a16="http://schemas.microsoft.com/office/drawing/2014/main" id="{B8976610-D5EC-4856-9F56-D881EA8EE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39">
                <a:extLst>
                  <a:ext uri="{FF2B5EF4-FFF2-40B4-BE49-F238E27FC236}">
                    <a16:creationId xmlns:a16="http://schemas.microsoft.com/office/drawing/2014/main" id="{816A8892-F214-4221-A6E6-2E1037F24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0">
                <a:extLst>
                  <a:ext uri="{FF2B5EF4-FFF2-40B4-BE49-F238E27FC236}">
                    <a16:creationId xmlns:a16="http://schemas.microsoft.com/office/drawing/2014/main" id="{CC23D87D-AF69-4850-ACAB-4461A092B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1">
                <a:extLst>
                  <a:ext uri="{FF2B5EF4-FFF2-40B4-BE49-F238E27FC236}">
                    <a16:creationId xmlns:a16="http://schemas.microsoft.com/office/drawing/2014/main" id="{D56B2FD7-863F-4E70-A508-4C8D303F9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2">
                <a:extLst>
                  <a:ext uri="{FF2B5EF4-FFF2-40B4-BE49-F238E27FC236}">
                    <a16:creationId xmlns:a16="http://schemas.microsoft.com/office/drawing/2014/main" id="{AB0CFBB3-FC10-4B37-AB6C-42DFBB9B7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3">
                <a:extLst>
                  <a:ext uri="{FF2B5EF4-FFF2-40B4-BE49-F238E27FC236}">
                    <a16:creationId xmlns:a16="http://schemas.microsoft.com/office/drawing/2014/main" id="{5D04B524-9DBB-4514-9EF5-D70B5CE4E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4DE5EF5-9F9E-45D8-BD70-8F8AB73EABB5}"/>
              </a:ext>
            </a:extLst>
          </p:cNvPr>
          <p:cNvSpPr txBox="1"/>
          <p:nvPr/>
        </p:nvSpPr>
        <p:spPr>
          <a:xfrm>
            <a:off x="1647320" y="5727089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После добавления строки продукции необходимо заполнить столбец «</a:t>
            </a:r>
            <a:r>
              <a:rPr lang="ru-RU" sz="1600" b="1" dirty="0">
                <a:latin typeface="+mn-lt"/>
                <a:cs typeface="+mn-cs"/>
              </a:rPr>
              <a:t>Количество, принятое заказчиком</a:t>
            </a:r>
            <a:r>
              <a:rPr lang="ru-RU" sz="1600" dirty="0">
                <a:latin typeface="+mn-lt"/>
                <a:cs typeface="+mn-cs"/>
              </a:rPr>
              <a:t>» и установить признак «</a:t>
            </a:r>
            <a:r>
              <a:rPr lang="ru-RU" sz="1600" b="1" dirty="0">
                <a:latin typeface="+mn-lt"/>
                <a:cs typeface="+mn-cs"/>
              </a:rPr>
              <a:t>Признак принятия</a:t>
            </a:r>
            <a:r>
              <a:rPr lang="ru-RU" sz="1600" dirty="0">
                <a:latin typeface="+mn-lt"/>
                <a:cs typeface="+mn-cs"/>
              </a:rPr>
              <a:t>». Если признак «</a:t>
            </a:r>
            <a:r>
              <a:rPr lang="ru-RU" sz="1600" b="1" dirty="0">
                <a:latin typeface="+mn-lt"/>
                <a:cs typeface="+mn-cs"/>
              </a:rPr>
              <a:t>Признак принятия</a:t>
            </a:r>
            <a:r>
              <a:rPr lang="ru-RU" sz="1600" dirty="0">
                <a:latin typeface="+mn-lt"/>
                <a:cs typeface="+mn-cs"/>
              </a:rPr>
              <a:t>» не устанавливается, то необходимо так же заполнить поле «</a:t>
            </a:r>
            <a:r>
              <a:rPr lang="ru-RU" sz="1600" b="1" dirty="0">
                <a:latin typeface="+mn-lt"/>
                <a:cs typeface="+mn-cs"/>
              </a:rPr>
              <a:t>Причина отказа от приемки</a:t>
            </a:r>
            <a:r>
              <a:rPr lang="ru-RU" sz="1600" dirty="0">
                <a:latin typeface="+mn-lt"/>
                <a:cs typeface="+mn-cs"/>
              </a:rPr>
              <a:t>».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1768475" y="26292"/>
            <a:ext cx="9060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на вкладке «Приемка товаров, работ, услуг» документа о приемке (часть 4).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06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1710767" y="349549"/>
            <a:ext cx="96311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Частичная приемка. Информация о документе, подтверждающем расхождение в приемке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73486" y="70143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715412"/>
            <a:ext cx="1006170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блоке «Информация о документе, подтверждающем расхождение в приемке» необходимо заполнить следующие поля: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Номер документа о расхождении;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Дата документа о расхождении;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Наименование документа, оформляющего расхождение;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Код вида документа, оформляющего расхождения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01F0FB-6428-4CF1-BBF6-F15395234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320" y="2285072"/>
            <a:ext cx="8209524" cy="43809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1831922" y="10374"/>
            <a:ext cx="9060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на вкладке «Приемка товаров, работ, услуг» документа о приемке (часть 5).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78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5074908" y="328745"/>
            <a:ext cx="201689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Отказ от приемки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73486" y="70143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715412"/>
            <a:ext cx="10061701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поле «</a:t>
            </a:r>
            <a:r>
              <a:rPr lang="ru-RU" sz="1600" b="1" dirty="0">
                <a:latin typeface="+mn-lt"/>
                <a:cs typeface="+mn-cs"/>
              </a:rPr>
              <a:t>Итог приемки</a:t>
            </a:r>
            <a:r>
              <a:rPr lang="ru-RU" sz="1600" dirty="0">
                <a:latin typeface="+mn-lt"/>
                <a:cs typeface="+mn-cs"/>
              </a:rPr>
              <a:t>» значение «</a:t>
            </a:r>
            <a:r>
              <a:rPr lang="ru-RU" sz="1600" b="1" dirty="0">
                <a:latin typeface="+mn-lt"/>
                <a:cs typeface="+mn-cs"/>
              </a:rPr>
              <a:t>Товары (работы услуги) не приняты</a:t>
            </a:r>
            <a:r>
              <a:rPr lang="ru-RU" sz="1600" dirty="0">
                <a:latin typeface="+mn-lt"/>
                <a:cs typeface="+mn-cs"/>
              </a:rPr>
              <a:t>» следует в случае отказа от приемки.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При этом в блоке «</a:t>
            </a:r>
            <a:r>
              <a:rPr lang="ru-RU" sz="1600" b="1" dirty="0">
                <a:latin typeface="+mn-lt"/>
                <a:cs typeface="+mn-cs"/>
              </a:rPr>
              <a:t>Информация о расхождениях в приемке товаров, работ, услуг</a:t>
            </a:r>
            <a:r>
              <a:rPr lang="ru-RU" sz="1600" dirty="0">
                <a:latin typeface="+mn-lt"/>
                <a:cs typeface="+mn-cs"/>
              </a:rPr>
              <a:t>» необходимо обязательно заполнить поле «</a:t>
            </a:r>
            <a:r>
              <a:rPr lang="ru-RU" sz="1600" b="1" dirty="0">
                <a:latin typeface="+mn-lt"/>
                <a:cs typeface="+mn-cs"/>
              </a:rPr>
              <a:t>Информация о расхождениях / причинах отказа в приемке</a:t>
            </a:r>
            <a:r>
              <a:rPr lang="ru-RU" sz="1600" dirty="0">
                <a:latin typeface="+mn-lt"/>
                <a:cs typeface="+mn-cs"/>
              </a:rPr>
              <a:t>» и строки продукции, по которым идёт расхождение. В строках продукции надо указать значение в поле «</a:t>
            </a:r>
            <a:r>
              <a:rPr lang="ru-RU" sz="1600" b="1" dirty="0">
                <a:latin typeface="+mn-lt"/>
                <a:cs typeface="+mn-cs"/>
              </a:rPr>
              <a:t>Причина отказа от приемки</a:t>
            </a:r>
            <a:r>
              <a:rPr lang="ru-RU" sz="1600" dirty="0">
                <a:latin typeface="+mn-lt"/>
                <a:cs typeface="+mn-cs"/>
              </a:rPr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F5483A-AD34-4EB0-86BE-38D8B7167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38" y="1792630"/>
            <a:ext cx="8418142" cy="47500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1768475" y="20969"/>
            <a:ext cx="90600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на вкладке «Приемка товаров, работ, услуг» документа о приемке (часть 6).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04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687983" y="298115"/>
            <a:ext cx="677300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на вкладке «Прочие начисления» документа о приемке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73486" y="70143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715412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Во вкладке «</a:t>
            </a:r>
            <a:r>
              <a:rPr lang="ru-RU" sz="1600" b="1" dirty="0">
                <a:latin typeface="+mn-lt"/>
                <a:cs typeface="+mn-cs"/>
              </a:rPr>
              <a:t>Прочие начисления</a:t>
            </a:r>
            <a:r>
              <a:rPr lang="ru-RU" sz="1600" dirty="0">
                <a:latin typeface="+mn-lt"/>
                <a:cs typeface="+mn-cs"/>
              </a:rPr>
              <a:t>» расположены таблицы «</a:t>
            </a:r>
            <a:r>
              <a:rPr lang="ru-RU" sz="1600" b="1" dirty="0">
                <a:latin typeface="+mn-lt"/>
                <a:cs typeface="+mn-cs"/>
              </a:rPr>
              <a:t>Информация о неустойках (штрафах, пени)</a:t>
            </a:r>
            <a:r>
              <a:rPr lang="ru-RU" sz="1600" dirty="0">
                <a:latin typeface="+mn-lt"/>
                <a:cs typeface="+mn-cs"/>
              </a:rPr>
              <a:t>», «</a:t>
            </a:r>
            <a:r>
              <a:rPr lang="ru-RU" sz="1600" b="1" dirty="0">
                <a:latin typeface="+mn-lt"/>
                <a:cs typeface="+mn-cs"/>
              </a:rPr>
              <a:t>Информация о налогах и взносах, уплачиваемых заказчиком за физическое лицо</a:t>
            </a:r>
            <a:r>
              <a:rPr lang="ru-RU" sz="1600" dirty="0">
                <a:latin typeface="+mn-lt"/>
                <a:cs typeface="+mn-cs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ACF4B4-BE92-41F8-A243-0E4048767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713" y="1298360"/>
            <a:ext cx="7291308" cy="524251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B09B4E-490F-475F-9502-F2634B9D1342}"/>
              </a:ext>
            </a:extLst>
          </p:cNvPr>
          <p:cNvSpPr txBox="1"/>
          <p:nvPr/>
        </p:nvSpPr>
        <p:spPr>
          <a:xfrm>
            <a:off x="550972" y="1431780"/>
            <a:ext cx="3637851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cs typeface="+mn-cs"/>
              </a:defRPr>
            </a:lvl1pPr>
          </a:lstStyle>
          <a:p>
            <a:r>
              <a:rPr lang="ru-RU" dirty="0"/>
              <a:t>Блок «</a:t>
            </a:r>
            <a:r>
              <a:rPr lang="ru-RU" b="1" dirty="0"/>
              <a:t>Информация о неустойках (штрафах, пени)</a:t>
            </a:r>
            <a:r>
              <a:rPr lang="ru-RU" dirty="0"/>
              <a:t>» доступен для ввода данных в случае выбора во вкладке «</a:t>
            </a:r>
            <a:r>
              <a:rPr lang="ru-RU" b="1" dirty="0"/>
              <a:t>Приемка товаров, работ, услуг</a:t>
            </a:r>
            <a:r>
              <a:rPr lang="ru-RU" dirty="0"/>
              <a:t>» в поле «</a:t>
            </a:r>
            <a:r>
              <a:rPr lang="ru-RU" b="1" dirty="0"/>
              <a:t>Итог приемки</a:t>
            </a:r>
            <a:r>
              <a:rPr lang="ru-RU" dirty="0"/>
              <a:t>» значения «</a:t>
            </a:r>
            <a:r>
              <a:rPr lang="ru-RU" b="1" dirty="0"/>
              <a:t>Товары (работы, услуги) приняты без расхождений (претензий)</a:t>
            </a:r>
            <a:r>
              <a:rPr lang="ru-RU" dirty="0"/>
              <a:t>» или «</a:t>
            </a:r>
            <a:r>
              <a:rPr lang="ru-RU" b="1" dirty="0"/>
              <a:t>Товары (работы, услуги) приняты с расхождениями (претензией)</a:t>
            </a:r>
            <a:r>
              <a:rPr lang="ru-RU" dirty="0"/>
              <a:t>».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FFD715-1684-429E-8FFA-0F4D09A7FEC2}"/>
              </a:ext>
            </a:extLst>
          </p:cNvPr>
          <p:cNvSpPr txBox="1"/>
          <p:nvPr/>
        </p:nvSpPr>
        <p:spPr>
          <a:xfrm>
            <a:off x="550972" y="3740104"/>
            <a:ext cx="3637851" cy="2800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cs typeface="+mn-cs"/>
              </a:defRPr>
            </a:lvl1pPr>
          </a:lstStyle>
          <a:p>
            <a:r>
              <a:rPr lang="ru-RU" dirty="0"/>
              <a:t>Блок «</a:t>
            </a:r>
            <a:r>
              <a:rPr lang="ru-RU" b="1" dirty="0"/>
              <a:t>Информация о налогах и взносах, уплачиваемых заказчиком за физическое лицо</a:t>
            </a:r>
            <a:r>
              <a:rPr lang="ru-RU" dirty="0"/>
              <a:t>» доступен для заполнения, если в связанном контракте установлен признак «</a:t>
            </a:r>
            <a:r>
              <a:rPr lang="ru-RU" b="1" dirty="0"/>
              <a:t>Суммы, уплачиваемые заказчиком поставщику (подрядчику, исполнителю), будут уменьшены на размер налогов, сборов и иных обязательных платежей</a:t>
            </a:r>
            <a:r>
              <a:rPr lang="ru-RU" dirty="0"/>
              <a:t>» и поставщик является физическим лицом</a:t>
            </a:r>
          </a:p>
        </p:txBody>
      </p:sp>
    </p:spTree>
    <p:extLst>
      <p:ext uri="{BB962C8B-B14F-4D97-AF65-F5344CB8AC3E}">
        <p14:creationId xmlns:p14="http://schemas.microsoft.com/office/powerpoint/2010/main" val="2893397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474040" y="206375"/>
            <a:ext cx="72186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Вкладка «Информация об итоговых суммах» документа о приемке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73486" y="701436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715412"/>
            <a:ext cx="10061701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На вкладке «</a:t>
            </a:r>
            <a:r>
              <a:rPr lang="ru-RU" sz="1600" b="1" dirty="0">
                <a:latin typeface="+mn-lt"/>
                <a:cs typeface="+mn-cs"/>
              </a:rPr>
              <a:t>Информация об итоговых суммах</a:t>
            </a:r>
            <a:r>
              <a:rPr lang="ru-RU" sz="1600" dirty="0">
                <a:latin typeface="+mn-lt"/>
                <a:cs typeface="+mn-cs"/>
              </a:rPr>
              <a:t>» отображаются следующие информационные сведения: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Стоимость товаров, работ, услуг;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Итого, фактически принято заказчиком;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Неустойки (штрафы, пени);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Налоги и взносы физ. лица;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Итого к оплате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506B66-5137-4AC4-95BB-7165B433C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197" y="2495666"/>
            <a:ext cx="6504762" cy="1866667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DA3E0AE-4D4F-4E2D-B6EA-C36B5C0EC932}"/>
              </a:ext>
            </a:extLst>
          </p:cNvPr>
          <p:cNvGrpSpPr/>
          <p:nvPr/>
        </p:nvGrpSpPr>
        <p:grpSpPr>
          <a:xfrm>
            <a:off x="1073486" y="4824945"/>
            <a:ext cx="373063" cy="373062"/>
            <a:chOff x="1110373" y="4446207"/>
            <a:chExt cx="373063" cy="37306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C5938A5-135B-4577-A5ED-8F668A8F73E1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3" name="Group 1036">
              <a:extLst>
                <a:ext uri="{FF2B5EF4-FFF2-40B4-BE49-F238E27FC236}">
                  <a16:creationId xmlns:a16="http://schemas.microsoft.com/office/drawing/2014/main" id="{B9EF2E4D-4AD4-4075-BADF-369019CA6D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4" name="Freeform 1038">
                <a:extLst>
                  <a:ext uri="{FF2B5EF4-FFF2-40B4-BE49-F238E27FC236}">
                    <a16:creationId xmlns:a16="http://schemas.microsoft.com/office/drawing/2014/main" id="{DE904D20-28C1-41F8-9CE6-8B3848D80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39">
                <a:extLst>
                  <a:ext uri="{FF2B5EF4-FFF2-40B4-BE49-F238E27FC236}">
                    <a16:creationId xmlns:a16="http://schemas.microsoft.com/office/drawing/2014/main" id="{F2109B5D-7873-44A6-9D1D-01299F5CE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0">
                <a:extLst>
                  <a:ext uri="{FF2B5EF4-FFF2-40B4-BE49-F238E27FC236}">
                    <a16:creationId xmlns:a16="http://schemas.microsoft.com/office/drawing/2014/main" id="{3ECA9797-63CB-44E7-B70F-D9DA58FA8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1">
                <a:extLst>
                  <a:ext uri="{FF2B5EF4-FFF2-40B4-BE49-F238E27FC236}">
                    <a16:creationId xmlns:a16="http://schemas.microsoft.com/office/drawing/2014/main" id="{79821A54-7F18-4AB8-BCED-738D0C142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2">
                <a:extLst>
                  <a:ext uri="{FF2B5EF4-FFF2-40B4-BE49-F238E27FC236}">
                    <a16:creationId xmlns:a16="http://schemas.microsoft.com/office/drawing/2014/main" id="{61742BB2-4192-425A-8446-899C06D5B6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3">
                <a:extLst>
                  <a:ext uri="{FF2B5EF4-FFF2-40B4-BE49-F238E27FC236}">
                    <a16:creationId xmlns:a16="http://schemas.microsoft.com/office/drawing/2014/main" id="{4577FC24-66F7-4725-8CF2-F611BB4A2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CBE24E7-3623-4A8D-A9BB-6F64E539F33A}"/>
              </a:ext>
            </a:extLst>
          </p:cNvPr>
          <p:cNvSpPr txBox="1"/>
          <p:nvPr/>
        </p:nvSpPr>
        <p:spPr>
          <a:xfrm>
            <a:off x="1647320" y="4838921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После внесения всей необходимой информации документ следует сохранить по кнопке         [</a:t>
            </a:r>
            <a:r>
              <a:rPr lang="ru-RU" sz="1600" b="1" dirty="0">
                <a:latin typeface="+mn-lt"/>
                <a:cs typeface="+mn-cs"/>
              </a:rPr>
              <a:t>Сохранить</a:t>
            </a:r>
            <a:r>
              <a:rPr lang="ru-RU" sz="1600" dirty="0">
                <a:latin typeface="+mn-lt"/>
                <a:cs typeface="+mn-cs"/>
              </a:rPr>
              <a:t>]. При успешном прохождении предварительных контролей документ будет сохранен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ED84E397-CB5C-408A-AD47-FAE8A501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344" y="4892478"/>
            <a:ext cx="227421" cy="24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96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708880" y="206375"/>
            <a:ext cx="67489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Прикрепление файлов и отправка документа о приемке в ЕИС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07000" y="885152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715412"/>
            <a:ext cx="10061701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К сохраненному документу следует прикрепить пакет документов, необходимый для отправки в ЕИС.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 Для перехода к списку прикрепленных документов следует воспользоваться кнопкой         [</a:t>
            </a:r>
            <a:r>
              <a:rPr lang="ru-RU" sz="1600" b="1" dirty="0">
                <a:latin typeface="+mn-lt"/>
                <a:cs typeface="+mn-cs"/>
              </a:rPr>
              <a:t>Прикрепленные файлы</a:t>
            </a:r>
            <a:r>
              <a:rPr lang="ru-RU" sz="1600" dirty="0">
                <a:latin typeface="+mn-lt"/>
                <a:cs typeface="+mn-cs"/>
              </a:rPr>
              <a:t>]. Для документов, которые необходимо отправить в ЕИС, надо установить отметку «</a:t>
            </a:r>
            <a:r>
              <a:rPr lang="ru-RU" sz="1600" b="1" dirty="0">
                <a:latin typeface="+mn-lt"/>
                <a:cs typeface="+mn-cs"/>
              </a:rPr>
              <a:t>Отправить файл во внешнюю Систему (ЕИС, ЭТП и т.д.)</a:t>
            </a:r>
            <a:r>
              <a:rPr lang="ru-RU" sz="1600" dirty="0">
                <a:latin typeface="+mn-lt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того, чтобы отправить документ в ЕИС необходимо выделить его в списке документа «</a:t>
            </a:r>
            <a:r>
              <a:rPr lang="ru-RU" sz="1600" b="1" dirty="0">
                <a:latin typeface="+mn-lt"/>
                <a:cs typeface="+mn-cs"/>
              </a:rPr>
              <a:t>Рассмотрение документа о приемке</a:t>
            </a:r>
            <a:r>
              <a:rPr lang="ru-RU" sz="1600" dirty="0">
                <a:latin typeface="+mn-lt"/>
                <a:cs typeface="+mn-cs"/>
              </a:rPr>
              <a:t>», а затем воспользоваться кнопкой [</a:t>
            </a:r>
            <a:r>
              <a:rPr lang="ru-RU" sz="1600" b="1" dirty="0">
                <a:latin typeface="+mn-lt"/>
                <a:cs typeface="+mn-cs"/>
              </a:rPr>
              <a:t>Отправить документ в ЕИС</a:t>
            </a:r>
            <a:r>
              <a:rPr lang="ru-RU" sz="1600" dirty="0">
                <a:latin typeface="+mn-lt"/>
                <a:cs typeface="+mn-cs"/>
              </a:rPr>
              <a:t>]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DA3E0AE-4D4F-4E2D-B6EA-C36B5C0EC932}"/>
              </a:ext>
            </a:extLst>
          </p:cNvPr>
          <p:cNvGrpSpPr/>
          <p:nvPr/>
        </p:nvGrpSpPr>
        <p:grpSpPr>
          <a:xfrm>
            <a:off x="1073486" y="5447281"/>
            <a:ext cx="373063" cy="373062"/>
            <a:chOff x="1110373" y="4446207"/>
            <a:chExt cx="373063" cy="37306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C5938A5-135B-4577-A5ED-8F668A8F73E1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3" name="Group 1036">
              <a:extLst>
                <a:ext uri="{FF2B5EF4-FFF2-40B4-BE49-F238E27FC236}">
                  <a16:creationId xmlns:a16="http://schemas.microsoft.com/office/drawing/2014/main" id="{B9EF2E4D-4AD4-4075-BADF-369019CA6D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4" name="Freeform 1038">
                <a:extLst>
                  <a:ext uri="{FF2B5EF4-FFF2-40B4-BE49-F238E27FC236}">
                    <a16:creationId xmlns:a16="http://schemas.microsoft.com/office/drawing/2014/main" id="{DE904D20-28C1-41F8-9CE6-8B3848D80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39">
                <a:extLst>
                  <a:ext uri="{FF2B5EF4-FFF2-40B4-BE49-F238E27FC236}">
                    <a16:creationId xmlns:a16="http://schemas.microsoft.com/office/drawing/2014/main" id="{F2109B5D-7873-44A6-9D1D-01299F5CE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0">
                <a:extLst>
                  <a:ext uri="{FF2B5EF4-FFF2-40B4-BE49-F238E27FC236}">
                    <a16:creationId xmlns:a16="http://schemas.microsoft.com/office/drawing/2014/main" id="{3ECA9797-63CB-44E7-B70F-D9DA58FA8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1">
                <a:extLst>
                  <a:ext uri="{FF2B5EF4-FFF2-40B4-BE49-F238E27FC236}">
                    <a16:creationId xmlns:a16="http://schemas.microsoft.com/office/drawing/2014/main" id="{79821A54-7F18-4AB8-BCED-738D0C142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2">
                <a:extLst>
                  <a:ext uri="{FF2B5EF4-FFF2-40B4-BE49-F238E27FC236}">
                    <a16:creationId xmlns:a16="http://schemas.microsoft.com/office/drawing/2014/main" id="{61742BB2-4192-425A-8446-899C06D5B6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3">
                <a:extLst>
                  <a:ext uri="{FF2B5EF4-FFF2-40B4-BE49-F238E27FC236}">
                    <a16:creationId xmlns:a16="http://schemas.microsoft.com/office/drawing/2014/main" id="{4577FC24-66F7-4725-8CF2-F611BB4A2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CBE24E7-3623-4A8D-A9BB-6F64E539F33A}"/>
              </a:ext>
            </a:extLst>
          </p:cNvPr>
          <p:cNvSpPr txBox="1"/>
          <p:nvPr/>
        </p:nvSpPr>
        <p:spPr>
          <a:xfrm>
            <a:off x="1647320" y="5281734"/>
            <a:ext cx="10061701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После успешной отправки в ЕИС документ «</a:t>
            </a:r>
            <a:r>
              <a:rPr lang="ru-RU" sz="1600" b="1" dirty="0">
                <a:latin typeface="+mn-lt"/>
                <a:cs typeface="+mn-cs"/>
              </a:rPr>
              <a:t>Рассмотрение документа о приемке</a:t>
            </a:r>
            <a:r>
              <a:rPr lang="ru-RU" sz="1600" dirty="0">
                <a:latin typeface="+mn-lt"/>
                <a:cs typeface="+mn-cs"/>
              </a:rPr>
              <a:t>» изменит аналитический признак на «</a:t>
            </a:r>
            <a:r>
              <a:rPr lang="ru-RU" sz="1600" b="1" dirty="0">
                <a:latin typeface="+mn-lt"/>
                <a:cs typeface="+mn-cs"/>
              </a:rPr>
              <a:t>Принят в ЕИС</a:t>
            </a:r>
            <a:r>
              <a:rPr lang="ru-RU" sz="1600" dirty="0">
                <a:latin typeface="+mn-lt"/>
                <a:cs typeface="+mn-cs"/>
              </a:rPr>
              <a:t>». Далее документ «</a:t>
            </a:r>
            <a:r>
              <a:rPr lang="ru-RU" sz="1600" b="1" dirty="0">
                <a:latin typeface="+mn-lt"/>
                <a:cs typeface="+mn-cs"/>
              </a:rPr>
              <a:t>Рассмотрение документа о приемке</a:t>
            </a:r>
            <a:r>
              <a:rPr lang="ru-RU" sz="1600" dirty="0">
                <a:latin typeface="+mn-lt"/>
                <a:cs typeface="+mn-cs"/>
              </a:rPr>
              <a:t>» сменит статус на «</a:t>
            </a:r>
            <a:r>
              <a:rPr lang="ru-RU" sz="1600" b="1" dirty="0">
                <a:latin typeface="+mn-lt"/>
                <a:cs typeface="+mn-cs"/>
              </a:rPr>
              <a:t>Зарегистрировано</a:t>
            </a:r>
            <a:r>
              <a:rPr lang="ru-RU" sz="1600" dirty="0">
                <a:latin typeface="+mn-lt"/>
                <a:cs typeface="+mn-cs"/>
              </a:rPr>
              <a:t>» после подписания заказчиком в личном кабинете в ЕИС, а документ «</a:t>
            </a:r>
            <a:r>
              <a:rPr lang="ru-RU" sz="1600" b="1" dirty="0">
                <a:latin typeface="+mn-lt"/>
                <a:cs typeface="+mn-cs"/>
              </a:rPr>
              <a:t>Документ о приемке</a:t>
            </a:r>
            <a:r>
              <a:rPr lang="ru-RU" sz="1600" dirty="0">
                <a:latin typeface="+mn-lt"/>
                <a:cs typeface="+mn-cs"/>
              </a:rPr>
              <a:t>» получит аналитический признак «</a:t>
            </a:r>
            <a:r>
              <a:rPr lang="ru-RU" sz="1600" b="1" dirty="0">
                <a:latin typeface="+mn-lt"/>
                <a:cs typeface="+mn-cs"/>
              </a:rPr>
              <a:t>Подписано</a:t>
            </a:r>
            <a:r>
              <a:rPr lang="ru-RU" sz="1600" dirty="0">
                <a:latin typeface="+mn-lt"/>
                <a:cs typeface="+mn-cs"/>
              </a:rPr>
              <a:t>» или «</a:t>
            </a:r>
            <a:r>
              <a:rPr lang="ru-RU" sz="1600" b="1" dirty="0">
                <a:latin typeface="+mn-lt"/>
                <a:cs typeface="+mn-cs"/>
              </a:rPr>
              <a:t>Отказано при приемке</a:t>
            </a:r>
            <a:r>
              <a:rPr lang="ru-RU" sz="1600" dirty="0">
                <a:latin typeface="+mn-lt"/>
                <a:cs typeface="+mn-cs"/>
              </a:rPr>
              <a:t>».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F4BFC-8098-4A4C-8611-A61F3F6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84A89841-D7E8-4F93-B92E-800B7CB1E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796" y="969597"/>
            <a:ext cx="256548" cy="2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63D29B-364C-401C-A1C9-6990DE53F2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371"/>
          <a:stretch/>
        </p:blipFill>
        <p:spPr>
          <a:xfrm>
            <a:off x="2987670" y="2515758"/>
            <a:ext cx="6838095" cy="254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82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4501829" y="206375"/>
            <a:ext cx="31630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Ошибки при отправке в ЕИС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978693" y="1063213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453438" y="957357"/>
            <a:ext cx="10061701" cy="2800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>
                <a:effectLst/>
                <a:latin typeface="Segoe UI" panose="020B0502040204020203" pitchFamily="34" charset="0"/>
              </a:rPr>
              <a:t>Ошибка (обязательно устранение):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Код 3. Ошибка выполнения автоматического контроля. РК_РДИК_11637_0001. Для итога приемки «1 - товары (работы, услуги) приняты без расхождений (претензий)», не допускается прикладывание файлов с типом «Документ о расхождении».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1600" dirty="0"/>
            </a:br>
            <a:r>
              <a:rPr lang="ru-RU" sz="1600" b="1" dirty="0"/>
              <a:t>Решение:</a:t>
            </a:r>
            <a:r>
              <a:rPr lang="ru-RU" sz="1600" dirty="0"/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Укажите иной итог приемки или удалите файлы с типом «Документ о расхождениях»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0" dirty="0">
                <a:effectLst/>
                <a:latin typeface="Segoe UI" panose="020B0502040204020203" pitchFamily="34" charset="0"/>
              </a:rPr>
              <a:t>Ошибка (обязательно устранение):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Код CE_001. ошибка выполнения интеграционного контроля. В заголовке запроса не задан или задан пустой токен-ключ пользователя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Решение:</a:t>
            </a:r>
            <a:r>
              <a:rPr lang="ru-RU" sz="1600" dirty="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 Настройте интеграцию с ЕИС для актирования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F4BFC-8098-4A4C-8611-A61F3F6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DE191B-C91B-42B2-952B-E4FA1870BFD7}"/>
              </a:ext>
            </a:extLst>
          </p:cNvPr>
          <p:cNvGrpSpPr/>
          <p:nvPr/>
        </p:nvGrpSpPr>
        <p:grpSpPr>
          <a:xfrm>
            <a:off x="978693" y="2480851"/>
            <a:ext cx="373063" cy="373062"/>
            <a:chOff x="1110373" y="4446207"/>
            <a:chExt cx="373063" cy="37306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8002B3E-EB53-4C77-9AFC-088BDBAAEB76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3" name="Group 1036">
              <a:extLst>
                <a:ext uri="{FF2B5EF4-FFF2-40B4-BE49-F238E27FC236}">
                  <a16:creationId xmlns:a16="http://schemas.microsoft.com/office/drawing/2014/main" id="{F33FCD09-8676-4C62-9DEA-21C2E205DE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4" name="Freeform 1038">
                <a:extLst>
                  <a:ext uri="{FF2B5EF4-FFF2-40B4-BE49-F238E27FC236}">
                    <a16:creationId xmlns:a16="http://schemas.microsoft.com/office/drawing/2014/main" id="{890CB3BC-3C7B-4DC8-9C28-38F659043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39">
                <a:extLst>
                  <a:ext uri="{FF2B5EF4-FFF2-40B4-BE49-F238E27FC236}">
                    <a16:creationId xmlns:a16="http://schemas.microsoft.com/office/drawing/2014/main" id="{8C151955-F777-47C3-A3D3-3C7B06999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0">
                <a:extLst>
                  <a:ext uri="{FF2B5EF4-FFF2-40B4-BE49-F238E27FC236}">
                    <a16:creationId xmlns:a16="http://schemas.microsoft.com/office/drawing/2014/main" id="{C3941E86-C3B2-44FD-867C-90F3B13F6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1">
                <a:extLst>
                  <a:ext uri="{FF2B5EF4-FFF2-40B4-BE49-F238E27FC236}">
                    <a16:creationId xmlns:a16="http://schemas.microsoft.com/office/drawing/2014/main" id="{0E6B35A2-BFBD-4DEB-BA62-1D004C699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2">
                <a:extLst>
                  <a:ext uri="{FF2B5EF4-FFF2-40B4-BE49-F238E27FC236}">
                    <a16:creationId xmlns:a16="http://schemas.microsoft.com/office/drawing/2014/main" id="{B910866F-97D4-4613-9E23-B13C2F38DC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3">
                <a:extLst>
                  <a:ext uri="{FF2B5EF4-FFF2-40B4-BE49-F238E27FC236}">
                    <a16:creationId xmlns:a16="http://schemas.microsoft.com/office/drawing/2014/main" id="{00EE7FEF-1C09-4438-A5E2-16FA43843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794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698755" y="206375"/>
            <a:ext cx="47692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Подписание документа о приемке в ЛК ЕИС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DA3E0AE-4D4F-4E2D-B6EA-C36B5C0EC932}"/>
              </a:ext>
            </a:extLst>
          </p:cNvPr>
          <p:cNvGrpSpPr/>
          <p:nvPr/>
        </p:nvGrpSpPr>
        <p:grpSpPr>
          <a:xfrm>
            <a:off x="1128178" y="4487161"/>
            <a:ext cx="373063" cy="373062"/>
            <a:chOff x="1110373" y="4446207"/>
            <a:chExt cx="373063" cy="37306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C5938A5-135B-4577-A5ED-8F668A8F73E1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3" name="Group 1036">
              <a:extLst>
                <a:ext uri="{FF2B5EF4-FFF2-40B4-BE49-F238E27FC236}">
                  <a16:creationId xmlns:a16="http://schemas.microsoft.com/office/drawing/2014/main" id="{B9EF2E4D-4AD4-4075-BADF-369019CA6D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4" name="Freeform 1038">
                <a:extLst>
                  <a:ext uri="{FF2B5EF4-FFF2-40B4-BE49-F238E27FC236}">
                    <a16:creationId xmlns:a16="http://schemas.microsoft.com/office/drawing/2014/main" id="{DE904D20-28C1-41F8-9CE6-8B3848D80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39">
                <a:extLst>
                  <a:ext uri="{FF2B5EF4-FFF2-40B4-BE49-F238E27FC236}">
                    <a16:creationId xmlns:a16="http://schemas.microsoft.com/office/drawing/2014/main" id="{F2109B5D-7873-44A6-9D1D-01299F5CE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0">
                <a:extLst>
                  <a:ext uri="{FF2B5EF4-FFF2-40B4-BE49-F238E27FC236}">
                    <a16:creationId xmlns:a16="http://schemas.microsoft.com/office/drawing/2014/main" id="{3ECA9797-63CB-44E7-B70F-D9DA58FA8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1">
                <a:extLst>
                  <a:ext uri="{FF2B5EF4-FFF2-40B4-BE49-F238E27FC236}">
                    <a16:creationId xmlns:a16="http://schemas.microsoft.com/office/drawing/2014/main" id="{79821A54-7F18-4AB8-BCED-738D0C142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2">
                <a:extLst>
                  <a:ext uri="{FF2B5EF4-FFF2-40B4-BE49-F238E27FC236}">
                    <a16:creationId xmlns:a16="http://schemas.microsoft.com/office/drawing/2014/main" id="{61742BB2-4192-425A-8446-899C06D5B6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3">
                <a:extLst>
                  <a:ext uri="{FF2B5EF4-FFF2-40B4-BE49-F238E27FC236}">
                    <a16:creationId xmlns:a16="http://schemas.microsoft.com/office/drawing/2014/main" id="{4577FC24-66F7-4725-8CF2-F611BB4A2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5EF4BFC-8098-4A4C-8611-A61F3F6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C18B73E-EE9B-4BB9-95C5-4E4FD24A7AD5}"/>
              </a:ext>
            </a:extLst>
          </p:cNvPr>
          <p:cNvPicPr/>
          <p:nvPr/>
        </p:nvPicPr>
        <p:blipFill rotWithShape="1">
          <a:blip r:embed="rId3"/>
          <a:srcRect l="34199" t="36314" r="34118" b="28221"/>
          <a:stretch/>
        </p:blipFill>
        <p:spPr>
          <a:xfrm>
            <a:off x="7292340" y="1496331"/>
            <a:ext cx="3428999" cy="1858138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242DB49-0B0C-4FD2-96B3-59E95231439F}"/>
              </a:ext>
            </a:extLst>
          </p:cNvPr>
          <p:cNvSpPr/>
          <p:nvPr/>
        </p:nvSpPr>
        <p:spPr>
          <a:xfrm>
            <a:off x="9093216" y="3077758"/>
            <a:ext cx="713724" cy="1836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4DA0DAE9-CDA1-4D75-8FC9-C48DECC964AA}"/>
              </a:ext>
            </a:extLst>
          </p:cNvPr>
          <p:cNvCxnSpPr>
            <a:cxnSpLocks/>
            <a:stCxn id="50" idx="3"/>
            <a:endCxn id="42" idx="1"/>
          </p:cNvCxnSpPr>
          <p:nvPr/>
        </p:nvCxnSpPr>
        <p:spPr>
          <a:xfrm>
            <a:off x="5839854" y="2207224"/>
            <a:ext cx="1452486" cy="218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8F88E34-1A7A-4917-B67D-C66253B65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235" y="3691660"/>
            <a:ext cx="5069609" cy="3093461"/>
          </a:xfrm>
          <a:prstGeom prst="rect">
            <a:avLst/>
          </a:prstGeom>
        </p:spPr>
      </p:pic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A8BB6F12-E296-495A-B853-2815CA118224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8439039" y="3354469"/>
            <a:ext cx="567801" cy="3371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101F212-5DC5-4BCB-A99F-849262CB547A}"/>
              </a:ext>
            </a:extLst>
          </p:cNvPr>
          <p:cNvSpPr/>
          <p:nvPr/>
        </p:nvSpPr>
        <p:spPr>
          <a:xfrm>
            <a:off x="6622200" y="5362612"/>
            <a:ext cx="3649560" cy="832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A236EE4-B22F-40BD-A88D-E1ABB7A8BFFC}"/>
              </a:ext>
            </a:extLst>
          </p:cNvPr>
          <p:cNvPicPr/>
          <p:nvPr/>
        </p:nvPicPr>
        <p:blipFill rotWithShape="1">
          <a:blip r:embed="rId5"/>
          <a:srcRect l="9949" t="19024" r="12512" b="3992"/>
          <a:stretch/>
        </p:blipFill>
        <p:spPr>
          <a:xfrm>
            <a:off x="521729" y="801129"/>
            <a:ext cx="5318125" cy="281218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1D72F40-BE20-47A2-B23F-B717D4CFCD1C}"/>
              </a:ext>
            </a:extLst>
          </p:cNvPr>
          <p:cNvPicPr/>
          <p:nvPr/>
        </p:nvPicPr>
        <p:blipFill rotWithShape="1">
          <a:blip r:embed="rId6"/>
          <a:srcRect l="9816" t="51726" r="11638" b="29092"/>
          <a:stretch/>
        </p:blipFill>
        <p:spPr>
          <a:xfrm>
            <a:off x="521729" y="3371192"/>
            <a:ext cx="5270678" cy="640936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43ECDE0-35AC-4F60-A066-C937C7F23732}"/>
              </a:ext>
            </a:extLst>
          </p:cNvPr>
          <p:cNvSpPr/>
          <p:nvPr/>
        </p:nvSpPr>
        <p:spPr>
          <a:xfrm>
            <a:off x="5245979" y="3829432"/>
            <a:ext cx="444381" cy="1370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16A845A-BF3E-4B8E-8168-4FC4BCB14325}"/>
              </a:ext>
            </a:extLst>
          </p:cNvPr>
          <p:cNvSpPr/>
          <p:nvPr/>
        </p:nvSpPr>
        <p:spPr>
          <a:xfrm>
            <a:off x="552451" y="3439224"/>
            <a:ext cx="133350" cy="174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BE24E7-3623-4A8D-A9BB-6F64E539F33A}"/>
              </a:ext>
            </a:extLst>
          </p:cNvPr>
          <p:cNvSpPr txBox="1"/>
          <p:nvPr/>
        </p:nvSpPr>
        <p:spPr>
          <a:xfrm>
            <a:off x="1558377" y="4382898"/>
            <a:ext cx="3802219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Документ о приемке, мотивированный отказ от подписания документа о приемке </a:t>
            </a:r>
            <a:r>
              <a:rPr lang="ru-RU" sz="1600" b="1" dirty="0">
                <a:latin typeface="+mn-lt"/>
                <a:cs typeface="+mn-cs"/>
              </a:rPr>
              <a:t>не позднее 1 часа</a:t>
            </a:r>
            <a:r>
              <a:rPr lang="ru-RU" sz="1600" dirty="0">
                <a:latin typeface="+mn-lt"/>
                <a:cs typeface="+mn-cs"/>
              </a:rPr>
              <a:t> с момента размещения в ЕИС направляются автоматически поставщику (подрядчику, исполнителю). </a:t>
            </a:r>
          </a:p>
        </p:txBody>
      </p:sp>
    </p:spTree>
    <p:extLst>
      <p:ext uri="{BB962C8B-B14F-4D97-AF65-F5344CB8AC3E}">
        <p14:creationId xmlns:p14="http://schemas.microsoft.com/office/powerpoint/2010/main" val="1970385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904469" y="206375"/>
            <a:ext cx="635783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Параметры документа о приемке в ЕИС после подписания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BE24E7-3623-4A8D-A9BB-6F64E539F33A}"/>
              </a:ext>
            </a:extLst>
          </p:cNvPr>
          <p:cNvSpPr txBox="1"/>
          <p:nvPr/>
        </p:nvSpPr>
        <p:spPr>
          <a:xfrm>
            <a:off x="1463907" y="4941988"/>
            <a:ext cx="1013591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По результатам «электронного актирования» проект сведений об исполнении контракта формируется автоматически. 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Размещение сведений об исполнении контрактов – обязанность заказчика</a:t>
            </a:r>
            <a:r>
              <a:rPr lang="ru-RU" sz="1600" dirty="0"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Заказчик должен самостоятельно размещать сведения в реестре контрактов не позднее 3 рабочих дней со дня, следующего за днем подписания документа о приемки (ст. 103 Закона №44-ФЗ).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F4BFC-8098-4A4C-8611-A61F3F6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22F681-7251-4300-8E07-83737DB4F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884" y="703263"/>
            <a:ext cx="9265920" cy="4238725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36A52550-74BF-455C-93CE-48686A9134CB}"/>
              </a:ext>
            </a:extLst>
          </p:cNvPr>
          <p:cNvGrpSpPr/>
          <p:nvPr/>
        </p:nvGrpSpPr>
        <p:grpSpPr>
          <a:xfrm>
            <a:off x="931640" y="5150889"/>
            <a:ext cx="420116" cy="461665"/>
            <a:chOff x="838940" y="1999419"/>
            <a:chExt cx="420116" cy="46166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85C7CDD-2051-485F-9097-610225EA1047}"/>
                </a:ext>
              </a:extLst>
            </p:cNvPr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E6AEA45-3CD5-45B2-B8E4-0D69668DF4C6}"/>
                </a:ext>
              </a:extLst>
            </p:cNvPr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526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131262" y="206375"/>
            <a:ext cx="59041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с корректировочными документами о приемке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07000" y="1451633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647320" y="1281893"/>
            <a:ext cx="10061701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Корректировочный документ отображается в папке Навигатора «</a:t>
            </a:r>
            <a:r>
              <a:rPr lang="ru-RU" sz="1600" b="1" dirty="0">
                <a:latin typeface="+mn-lt"/>
                <a:cs typeface="+mn-cs"/>
              </a:rPr>
              <a:t>Электронное актирование</a:t>
            </a:r>
            <a:r>
              <a:rPr lang="ru-RU" sz="1600" dirty="0">
                <a:latin typeface="+mn-lt"/>
                <a:cs typeface="+mn-cs"/>
              </a:rPr>
              <a:t>» в разделе «</a:t>
            </a:r>
            <a:r>
              <a:rPr lang="ru-RU" sz="1600" b="1" dirty="0">
                <a:latin typeface="+mn-lt"/>
                <a:cs typeface="+mn-cs"/>
              </a:rPr>
              <a:t>Документ о приемке</a:t>
            </a:r>
            <a:r>
              <a:rPr lang="ru-RU" sz="1600" dirty="0">
                <a:latin typeface="+mn-lt"/>
                <a:cs typeface="+mn-cs"/>
              </a:rPr>
              <a:t>» и имеет один из типов: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«</a:t>
            </a:r>
            <a:r>
              <a:rPr lang="ru-RU" sz="1600" b="1" dirty="0">
                <a:latin typeface="+mn-lt"/>
                <a:cs typeface="+mn-cs"/>
              </a:rPr>
              <a:t>Корр. счет-фактура</a:t>
            </a:r>
            <a:r>
              <a:rPr lang="ru-RU" sz="1600" dirty="0">
                <a:latin typeface="+mn-lt"/>
                <a:cs typeface="+mn-cs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«</a:t>
            </a:r>
            <a:r>
              <a:rPr lang="ru-RU" sz="1600" b="1" dirty="0">
                <a:latin typeface="+mn-lt"/>
                <a:cs typeface="+mn-cs"/>
              </a:rPr>
              <a:t>Корр. счет-фактура, Документ об изменении стоимости</a:t>
            </a:r>
            <a:r>
              <a:rPr lang="ru-RU" sz="1600" dirty="0">
                <a:latin typeface="+mn-lt"/>
                <a:cs typeface="+mn-cs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+mn-lt"/>
                <a:cs typeface="+mn-cs"/>
              </a:rPr>
              <a:t>«</a:t>
            </a:r>
            <a:r>
              <a:rPr lang="ru-RU" sz="1600" b="1" dirty="0">
                <a:latin typeface="+mn-lt"/>
                <a:cs typeface="+mn-cs"/>
              </a:rPr>
              <a:t>Документ об изменении стоимости</a:t>
            </a:r>
            <a:r>
              <a:rPr lang="ru-RU" sz="1600" dirty="0">
                <a:latin typeface="+mn-lt"/>
                <a:cs typeface="+mn-cs"/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На экранной форме документа «</a:t>
            </a:r>
            <a:r>
              <a:rPr lang="ru-RU" sz="1600" b="1" dirty="0">
                <a:latin typeface="+mn-lt"/>
                <a:cs typeface="+mn-cs"/>
              </a:rPr>
              <a:t>Корректировка документа о приемке</a:t>
            </a:r>
            <a:r>
              <a:rPr lang="ru-RU" sz="1600" dirty="0">
                <a:latin typeface="+mn-lt"/>
                <a:cs typeface="+mn-cs"/>
              </a:rPr>
              <a:t>» заказчик может только просмотреть информацию. Возможность отредактировать и сохранить документ у заказчика отсутствует.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F4BFC-8098-4A4C-8611-A61F3F6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606EDA-D5F0-42BC-9B60-6967D3EB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45" y="3056995"/>
            <a:ext cx="9754961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7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960003-2E37-4DF7-8AAA-CEED2AAAE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27" y="1984300"/>
            <a:ext cx="3302409" cy="2861294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27025" y="198438"/>
            <a:ext cx="1445489" cy="504825"/>
            <a:chOff x="327025" y="198438"/>
            <a:chExt cx="1445489" cy="504825"/>
          </a:xfrm>
        </p:grpSpPr>
        <p:pic>
          <p:nvPicPr>
            <p:cNvPr id="32776" name="Picture 2" descr="C:\Users\User\Desktop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Прямоугольник 1"/>
            <p:cNvSpPr>
              <a:spLocks noChangeArrowheads="1"/>
            </p:cNvSpPr>
            <p:nvPr/>
          </p:nvSpPr>
          <p:spPr bwMode="auto">
            <a:xfrm>
              <a:off x="939077" y="198438"/>
              <a:ext cx="83343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200" dirty="0">
                  <a:solidFill>
                    <a:schemeClr val="accent2"/>
                  </a:solidFill>
                </a:rPr>
                <a:t>Липецкая </a:t>
              </a:r>
            </a:p>
            <a:p>
              <a:r>
                <a:rPr lang="ru-RU" altLang="ru-RU" sz="1200" dirty="0">
                  <a:solidFill>
                    <a:schemeClr val="accent2"/>
                  </a:solidFill>
                </a:rPr>
                <a:t>область</a:t>
              </a: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1" y="6483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2776179" y="206375"/>
            <a:ext cx="66143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Настройка личного кабинета ЕИС. Права пользователей ЕИС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9C0FE-3671-478F-8459-4E59D870BAD0}"/>
              </a:ext>
            </a:extLst>
          </p:cNvPr>
          <p:cNvSpPr txBox="1"/>
          <p:nvPr/>
        </p:nvSpPr>
        <p:spPr>
          <a:xfrm>
            <a:off x="1329800" y="1044403"/>
            <a:ext cx="9735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настройки прав необходимо выбрать пользователя, в контекстном меню поля </a:t>
            </a:r>
            <a:r>
              <a:rPr lang="ru-RU" sz="1600" b="1" dirty="0">
                <a:latin typeface="+mn-lt"/>
                <a:cs typeface="+mn-cs"/>
              </a:rPr>
              <a:t>Логин</a:t>
            </a:r>
            <a:r>
              <a:rPr lang="ru-RU" sz="1600" dirty="0">
                <a:latin typeface="+mn-lt"/>
                <a:cs typeface="+mn-cs"/>
              </a:rPr>
              <a:t> перейти на вкладку </a:t>
            </a:r>
            <a:r>
              <a:rPr lang="ru-RU" sz="1600" b="1" dirty="0">
                <a:latin typeface="+mn-lt"/>
                <a:cs typeface="+mn-cs"/>
              </a:rPr>
              <a:t>Права доступа пользователя</a:t>
            </a:r>
            <a:endParaRPr lang="id-ID" sz="1600" dirty="0">
              <a:latin typeface="+mn-lt"/>
              <a:cs typeface="+mn-cs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1DDCA49-BEC5-4470-8062-D9A14A56E8F4}"/>
              </a:ext>
            </a:extLst>
          </p:cNvPr>
          <p:cNvGrpSpPr/>
          <p:nvPr/>
        </p:nvGrpSpPr>
        <p:grpSpPr>
          <a:xfrm>
            <a:off x="939077" y="1273370"/>
            <a:ext cx="373063" cy="373062"/>
            <a:chOff x="1110373" y="4446207"/>
            <a:chExt cx="373063" cy="373062"/>
          </a:xfrm>
        </p:grpSpPr>
        <p:sp>
          <p:nvSpPr>
            <p:cNvPr id="15" name="Oval 31">
              <a:extLst>
                <a:ext uri="{FF2B5EF4-FFF2-40B4-BE49-F238E27FC236}">
                  <a16:creationId xmlns:a16="http://schemas.microsoft.com/office/drawing/2014/main" id="{33B120E7-B0E5-4F3A-9CF4-774536C9C1C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7" name="Group 1036">
              <a:extLst>
                <a:ext uri="{FF2B5EF4-FFF2-40B4-BE49-F238E27FC236}">
                  <a16:creationId xmlns:a16="http://schemas.microsoft.com/office/drawing/2014/main" id="{AF75C834-6758-40E1-8ECA-558620724F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ABDE4136-8CE4-46B3-8206-CF513276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7616E6E4-E507-4072-945A-673130512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E3E10A46-6810-42F9-A30A-4AAC6B61E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0B395F7D-668C-4BCF-BEEA-606B4E288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107AAFCA-9A71-4EF7-9BC8-3255DEA896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8610351B-70EB-4D59-93CB-8F980CAE7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7DD7B6-79AC-49BD-AF84-2ADBA2B4A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198" y="1588681"/>
            <a:ext cx="7860062" cy="451197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F4E82FD-0C77-45D2-A271-C4A865EBF8DD}"/>
              </a:ext>
            </a:extLst>
          </p:cNvPr>
          <p:cNvSpPr/>
          <p:nvPr/>
        </p:nvSpPr>
        <p:spPr>
          <a:xfrm>
            <a:off x="4588778" y="4422125"/>
            <a:ext cx="4253218" cy="544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5E9F22-32CC-4B66-B2DB-0BCEC8441280}"/>
              </a:ext>
            </a:extLst>
          </p:cNvPr>
          <p:cNvSpPr txBox="1"/>
          <p:nvPr/>
        </p:nvSpPr>
        <p:spPr>
          <a:xfrm>
            <a:off x="9243816" y="4694225"/>
            <a:ext cx="2136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+mn-lt"/>
                <a:cs typeface="+mn-cs"/>
              </a:rPr>
              <a:t>Указывается основание полномочий</a:t>
            </a:r>
            <a:endParaRPr lang="ru-RU" sz="1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5BE2F81-227A-4928-AAEE-7CE690B57E52}"/>
              </a:ext>
            </a:extLst>
          </p:cNvPr>
          <p:cNvSpPr/>
          <p:nvPr/>
        </p:nvSpPr>
        <p:spPr>
          <a:xfrm>
            <a:off x="4576398" y="5556458"/>
            <a:ext cx="4253218" cy="544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EBAC748-17AD-49F8-99B8-A40970CCBBBD}"/>
              </a:ext>
            </a:extLst>
          </p:cNvPr>
          <p:cNvCxnSpPr/>
          <p:nvPr/>
        </p:nvCxnSpPr>
        <p:spPr>
          <a:xfrm>
            <a:off x="1772514" y="3590531"/>
            <a:ext cx="2161684" cy="25101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83D5F2F-7E8A-4477-9A9B-E86223E035A5}"/>
              </a:ext>
            </a:extLst>
          </p:cNvPr>
          <p:cNvCxnSpPr>
            <a:cxnSpLocks/>
          </p:cNvCxnSpPr>
          <p:nvPr/>
        </p:nvCxnSpPr>
        <p:spPr>
          <a:xfrm flipV="1">
            <a:off x="1772514" y="1588681"/>
            <a:ext cx="2161684" cy="17041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3B60C27-8CCD-4A50-B1A2-C3BC2199293D}"/>
              </a:ext>
            </a:extLst>
          </p:cNvPr>
          <p:cNvSpPr/>
          <p:nvPr/>
        </p:nvSpPr>
        <p:spPr>
          <a:xfrm>
            <a:off x="3934197" y="1597340"/>
            <a:ext cx="7860061" cy="4503318"/>
          </a:xfrm>
          <a:prstGeom prst="rect">
            <a:avLst/>
          </a:prstGeom>
          <a:noFill/>
          <a:ln w="28575">
            <a:solidFill>
              <a:srgbClr val="DE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15691759-A001-4FD4-A985-669646486F0E}"/>
              </a:ext>
            </a:extLst>
          </p:cNvPr>
          <p:cNvSpPr/>
          <p:nvPr/>
        </p:nvSpPr>
        <p:spPr>
          <a:xfrm>
            <a:off x="8841996" y="4555835"/>
            <a:ext cx="401820" cy="1366835"/>
          </a:xfrm>
          <a:prstGeom prst="rightBrace">
            <a:avLst>
              <a:gd name="adj1" fmla="val 8504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35CAF50-CF58-472D-856A-CB54ECA491B5}"/>
              </a:ext>
            </a:extLst>
          </p:cNvPr>
          <p:cNvGrpSpPr/>
          <p:nvPr/>
        </p:nvGrpSpPr>
        <p:grpSpPr>
          <a:xfrm>
            <a:off x="935679" y="6187209"/>
            <a:ext cx="420116" cy="461665"/>
            <a:chOff x="838940" y="1999419"/>
            <a:chExt cx="420116" cy="461665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C81782E0-32FB-4583-BC4E-E0CBC6DBA192}"/>
                </a:ext>
              </a:extLst>
            </p:cNvPr>
            <p:cNvSpPr/>
            <p:nvPr/>
          </p:nvSpPr>
          <p:spPr>
            <a:xfrm>
              <a:off x="838940" y="2034879"/>
              <a:ext cx="420116" cy="426205"/>
            </a:xfrm>
            <a:prstGeom prst="ellipse">
              <a:avLst/>
            </a:prstGeom>
            <a:solidFill>
              <a:srgbClr val="FF0000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1937469-3FCC-4107-8E89-95F592EDE06E}"/>
                </a:ext>
              </a:extLst>
            </p:cNvPr>
            <p:cNvSpPr txBox="1"/>
            <p:nvPr/>
          </p:nvSpPr>
          <p:spPr>
            <a:xfrm>
              <a:off x="856624" y="1999419"/>
              <a:ext cx="376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5DC61FD-D936-4CC7-A05C-09C6872939A2}"/>
              </a:ext>
            </a:extLst>
          </p:cNvPr>
          <p:cNvSpPr txBox="1"/>
          <p:nvPr/>
        </p:nvSpPr>
        <p:spPr>
          <a:xfrm>
            <a:off x="1462512" y="6143383"/>
            <a:ext cx="9735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Сведения о пользователях, уполномоченных взаимодействовать с документами о приемке, поступают в РИС на следующие сутки после настройки ЛК ЕИС </a:t>
            </a:r>
            <a:endParaRPr lang="id-ID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584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473509" y="206375"/>
            <a:ext cx="521969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Экранная форма корректировочного документа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935038" y="873003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575358" y="703263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Вкладки документа аналогичны обычному документу о приемке за исключением двух вкладок: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1. На вкладке «</a:t>
            </a:r>
            <a:r>
              <a:rPr lang="ru-RU" sz="1600" b="1" dirty="0">
                <a:latin typeface="+mn-lt"/>
                <a:cs typeface="+mn-cs"/>
              </a:rPr>
              <a:t>Общая информация</a:t>
            </a:r>
            <a:r>
              <a:rPr lang="ru-RU" sz="1600" dirty="0">
                <a:latin typeface="+mn-lt"/>
                <a:cs typeface="+mn-cs"/>
              </a:rPr>
              <a:t>» отображается информация о контракте, информация о корректируемом документе и реквизиты документов, к которым относится корректировка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F4BFC-8098-4A4C-8611-A61F3F6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D190D9-BE8A-4C44-AAA2-FCB6ECF0A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620" y="1468857"/>
            <a:ext cx="6758460" cy="53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66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248285" y="206375"/>
            <a:ext cx="56701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Изменение стоимости ранее поставленных товаров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935038" y="873003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575358" y="703263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2. На вкладке «</a:t>
            </a:r>
            <a:r>
              <a:rPr lang="ru-RU" sz="1600" b="1" dirty="0">
                <a:latin typeface="+mn-lt"/>
                <a:cs typeface="+mn-cs"/>
              </a:rPr>
              <a:t>Товары, работы, услуги</a:t>
            </a:r>
            <a:r>
              <a:rPr lang="ru-RU" sz="1600" dirty="0">
                <a:latin typeface="+mn-lt"/>
                <a:cs typeface="+mn-cs"/>
              </a:rPr>
              <a:t>» выделены значения, которые были изменены в корректировочном документе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F4BFC-8098-4A4C-8611-A61F3F6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C80957-86A6-4BED-9D74-39BAB5521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25" y="1687440"/>
            <a:ext cx="11613292" cy="348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85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1711002" y="206375"/>
            <a:ext cx="874470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Формирование рассмотрения корректировочного документа о приемке. (часть 1)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978693" y="1063213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453438" y="95735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Из корректировочного документа о приемке необходимо сформировать документ «</a:t>
            </a:r>
            <a:r>
              <a:rPr lang="ru-RU" sz="1600" b="1" dirty="0">
                <a:latin typeface="+mn-lt"/>
                <a:cs typeface="+mn-cs"/>
              </a:rPr>
              <a:t>Рассмотрение корректировочного документа о приемке</a:t>
            </a:r>
            <a:r>
              <a:rPr lang="ru-RU" sz="1600" dirty="0">
                <a:latin typeface="+mn-lt"/>
                <a:cs typeface="+mn-cs"/>
              </a:rPr>
              <a:t>» по кнопке [</a:t>
            </a:r>
            <a:r>
              <a:rPr lang="ru-RU" sz="1600" b="1" dirty="0">
                <a:latin typeface="+mn-lt"/>
                <a:cs typeface="+mn-cs"/>
              </a:rPr>
              <a:t>Сформировать рассмотрение документа о приемке</a:t>
            </a:r>
            <a:r>
              <a:rPr lang="ru-RU" sz="1600" dirty="0">
                <a:latin typeface="+mn-lt"/>
                <a:cs typeface="+mn-cs"/>
              </a:rPr>
              <a:t>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F4BFC-8098-4A4C-8611-A61F3F6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38" name="Picture 2" descr="Рисунок 1. Формирование документа «Рассмотрение корректировочного документа о приемке»">
            <a:extLst>
              <a:ext uri="{FF2B5EF4-FFF2-40B4-BE49-F238E27FC236}">
                <a16:creationId xmlns:a16="http://schemas.microsoft.com/office/drawing/2014/main" id="{A05E69B8-D1CC-41AA-AF68-BAE21F6E0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19" y="1730623"/>
            <a:ext cx="8319162" cy="294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60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1710999" y="206375"/>
            <a:ext cx="874470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Формирование рассмотрения корректировочного документа о приемке. (часть 2)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1004819" y="809119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479564" y="703263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Сформированный документ отобразится в разделе «</a:t>
            </a:r>
            <a:r>
              <a:rPr lang="ru-RU" sz="1600" b="1" dirty="0">
                <a:latin typeface="+mn-lt"/>
                <a:cs typeface="+mn-cs"/>
              </a:rPr>
              <a:t>Рассмотрение документа о приемке</a:t>
            </a:r>
            <a:r>
              <a:rPr lang="ru-RU" sz="1600" dirty="0">
                <a:latin typeface="+mn-lt"/>
                <a:cs typeface="+mn-cs"/>
              </a:rPr>
              <a:t>». Для открытия документа необходимо выделить документ и нажать на кнопку         [</a:t>
            </a:r>
            <a:r>
              <a:rPr lang="ru-RU" sz="1600" b="1" dirty="0">
                <a:latin typeface="+mn-lt"/>
                <a:cs typeface="+mn-cs"/>
              </a:rPr>
              <a:t>Редактировать</a:t>
            </a:r>
            <a:r>
              <a:rPr lang="ru-RU" sz="1600" dirty="0">
                <a:latin typeface="+mn-lt"/>
                <a:cs typeface="+mn-cs"/>
              </a:rPr>
              <a:t>] или воспользоваться двойным щелчком ЛКМ по документу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F4BFC-8098-4A4C-8611-A61F3F6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C3F6A6E-02C6-4149-9807-FB7F829A8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54975194-EC59-4B41-9F98-49D8D1854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753" y="1029201"/>
            <a:ext cx="198116" cy="22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3A6C0D-7704-435A-BB9F-22B18D5FF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230" y="1631038"/>
            <a:ext cx="9059539" cy="3743847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1F91A15-C993-40E5-A994-1AE4D8B84E70}"/>
              </a:ext>
            </a:extLst>
          </p:cNvPr>
          <p:cNvGrpSpPr/>
          <p:nvPr/>
        </p:nvGrpSpPr>
        <p:grpSpPr>
          <a:xfrm>
            <a:off x="1004819" y="5596101"/>
            <a:ext cx="373063" cy="373062"/>
            <a:chOff x="1110373" y="4446207"/>
            <a:chExt cx="373063" cy="373062"/>
          </a:xfrm>
        </p:grpSpPr>
        <p:sp>
          <p:nvSpPr>
            <p:cNvPr id="30" name="Oval 31">
              <a:extLst>
                <a:ext uri="{FF2B5EF4-FFF2-40B4-BE49-F238E27FC236}">
                  <a16:creationId xmlns:a16="http://schemas.microsoft.com/office/drawing/2014/main" id="{1EAF6E7F-27EB-43F1-AFC6-30204883B043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1" name="Group 1036">
              <a:extLst>
                <a:ext uri="{FF2B5EF4-FFF2-40B4-BE49-F238E27FC236}">
                  <a16:creationId xmlns:a16="http://schemas.microsoft.com/office/drawing/2014/main" id="{F7DC1BD4-696B-414B-BD01-D4DD683C1A3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2" name="Freeform 1038">
                <a:extLst>
                  <a:ext uri="{FF2B5EF4-FFF2-40B4-BE49-F238E27FC236}">
                    <a16:creationId xmlns:a16="http://schemas.microsoft.com/office/drawing/2014/main" id="{A399A61B-9446-4933-ADF9-C6AA17620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" name="Freeform 1039">
                <a:extLst>
                  <a:ext uri="{FF2B5EF4-FFF2-40B4-BE49-F238E27FC236}">
                    <a16:creationId xmlns:a16="http://schemas.microsoft.com/office/drawing/2014/main" id="{AF393283-6A56-48BC-827A-8D16A3CD6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1040">
                <a:extLst>
                  <a:ext uri="{FF2B5EF4-FFF2-40B4-BE49-F238E27FC236}">
                    <a16:creationId xmlns:a16="http://schemas.microsoft.com/office/drawing/2014/main" id="{D100EEBF-4E69-4AB3-9A38-566733CF9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41">
                <a:extLst>
                  <a:ext uri="{FF2B5EF4-FFF2-40B4-BE49-F238E27FC236}">
                    <a16:creationId xmlns:a16="http://schemas.microsoft.com/office/drawing/2014/main" id="{72ABDAC9-4F30-49F2-9D44-596648D0C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2">
                <a:extLst>
                  <a:ext uri="{FF2B5EF4-FFF2-40B4-BE49-F238E27FC236}">
                    <a16:creationId xmlns:a16="http://schemas.microsoft.com/office/drawing/2014/main" id="{515D5B80-070C-448A-BF4B-2295EBB487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3">
                <a:extLst>
                  <a:ext uri="{FF2B5EF4-FFF2-40B4-BE49-F238E27FC236}">
                    <a16:creationId xmlns:a16="http://schemas.microsoft.com/office/drawing/2014/main" id="{13342A77-9BE4-4DE5-BCDE-BA0A284F4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2858B1A-AD95-42F0-9CF2-13C045C90E2C}"/>
              </a:ext>
            </a:extLst>
          </p:cNvPr>
          <p:cNvSpPr txBox="1"/>
          <p:nvPr/>
        </p:nvSpPr>
        <p:spPr>
          <a:xfrm>
            <a:off x="1489711" y="5620159"/>
            <a:ext cx="1006170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Рассмотрение документа проводится по аналогии с рассмотрением обычного документа о приемке</a:t>
            </a:r>
          </a:p>
        </p:txBody>
      </p:sp>
    </p:spTree>
    <p:extLst>
      <p:ext uri="{BB962C8B-B14F-4D97-AF65-F5344CB8AC3E}">
        <p14:creationId xmlns:p14="http://schemas.microsoft.com/office/powerpoint/2010/main" val="1888344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233853" y="206375"/>
            <a:ext cx="569899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Формирование Уведомления об уточнении (часть 1)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978693" y="1063213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453438" y="95735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Документ «</a:t>
            </a:r>
            <a:r>
              <a:rPr lang="ru-RU" sz="1600" b="1" dirty="0">
                <a:latin typeface="+mn-lt"/>
                <a:cs typeface="+mn-cs"/>
              </a:rPr>
              <a:t>Уведомление об уточнении</a:t>
            </a:r>
            <a:r>
              <a:rPr lang="ru-RU" sz="1600" dirty="0">
                <a:latin typeface="+mn-lt"/>
                <a:cs typeface="+mn-cs"/>
              </a:rPr>
              <a:t>» формируется из документа «</a:t>
            </a:r>
            <a:r>
              <a:rPr lang="ru-RU" sz="1600" b="1" dirty="0">
                <a:latin typeface="+mn-lt"/>
                <a:cs typeface="+mn-cs"/>
              </a:rPr>
              <a:t>Документ о приемке</a:t>
            </a:r>
            <a:r>
              <a:rPr lang="ru-RU" sz="1600" dirty="0">
                <a:latin typeface="+mn-lt"/>
                <a:cs typeface="+mn-cs"/>
              </a:rPr>
              <a:t>» по кнопке [</a:t>
            </a:r>
            <a:r>
              <a:rPr lang="ru-RU" sz="1600" b="1" dirty="0">
                <a:latin typeface="+mn-lt"/>
                <a:cs typeface="+mn-cs"/>
              </a:rPr>
              <a:t>Сформировать уведомление об уточнении</a:t>
            </a:r>
            <a:r>
              <a:rPr lang="ru-RU" sz="1600" dirty="0">
                <a:latin typeface="+mn-lt"/>
                <a:cs typeface="+mn-cs"/>
              </a:rPr>
              <a:t>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F4BFC-8098-4A4C-8611-A61F3F6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D4928A-E39D-4B42-B902-5040F28B7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75" y="1729335"/>
            <a:ext cx="8619048" cy="4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98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233852" y="206375"/>
            <a:ext cx="569899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Формирование Уведомления об уточнении (часть 2)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978693" y="1063213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453438" y="957357"/>
            <a:ext cx="1006170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Сформированный документ отобразится в разделе «</a:t>
            </a:r>
            <a:r>
              <a:rPr lang="ru-RU" sz="1600" b="1" dirty="0">
                <a:latin typeface="+mn-lt"/>
                <a:cs typeface="+mn-cs"/>
              </a:rPr>
              <a:t>Уведомление об уточнении</a:t>
            </a:r>
            <a:r>
              <a:rPr lang="ru-RU" sz="1600" dirty="0">
                <a:latin typeface="+mn-lt"/>
                <a:cs typeface="+mn-cs"/>
              </a:rPr>
              <a:t>»</a:t>
            </a: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открытия документа «</a:t>
            </a:r>
            <a:r>
              <a:rPr lang="ru-RU" sz="1600" b="1" dirty="0">
                <a:latin typeface="+mn-lt"/>
                <a:cs typeface="+mn-cs"/>
              </a:rPr>
              <a:t>Уведомление об уточнении</a:t>
            </a:r>
            <a:r>
              <a:rPr lang="ru-RU" sz="1600" dirty="0">
                <a:latin typeface="+mn-lt"/>
                <a:cs typeface="+mn-cs"/>
              </a:rPr>
              <a:t>» необходимо выделить документ и нажать на кнопку</a:t>
            </a:r>
            <a:r>
              <a:rPr lang="en-US" sz="1600" dirty="0">
                <a:latin typeface="+mn-lt"/>
                <a:cs typeface="+mn-cs"/>
              </a:rPr>
              <a:t>      </a:t>
            </a:r>
            <a:r>
              <a:rPr lang="ru-RU" sz="1600" dirty="0">
                <a:latin typeface="+mn-lt"/>
                <a:cs typeface="+mn-cs"/>
              </a:rPr>
              <a:t>[</a:t>
            </a:r>
            <a:r>
              <a:rPr lang="ru-RU" sz="1600" b="1" dirty="0">
                <a:latin typeface="+mn-lt"/>
                <a:cs typeface="+mn-cs"/>
              </a:rPr>
              <a:t>Редактировать</a:t>
            </a:r>
            <a:r>
              <a:rPr lang="ru-RU" sz="1600" dirty="0">
                <a:latin typeface="+mn-lt"/>
                <a:cs typeface="+mn-cs"/>
              </a:rPr>
              <a:t>] или воспользоваться двойным щелчком ЛКМ по документу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F4BFC-8098-4A4C-8611-A61F3F6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DBCD25-CC23-4007-B986-FA7EE6D72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38" y="1958684"/>
            <a:ext cx="9428571" cy="3323809"/>
          </a:xfrm>
          <a:prstGeom prst="rect">
            <a:avLst/>
          </a:prstGeom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D9CB506C-12A2-411C-A588-0F754648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351" y="1252308"/>
            <a:ext cx="210956" cy="2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07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2995815" y="206375"/>
            <a:ext cx="61750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Работа формой документа «Уведомление об уточнении»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978693" y="1063213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453438" y="95735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На форме документа «</a:t>
            </a:r>
            <a:r>
              <a:rPr lang="ru-RU" sz="1600" b="1" dirty="0">
                <a:latin typeface="+mn-lt"/>
                <a:cs typeface="+mn-cs"/>
              </a:rPr>
              <a:t>Уведомление об уточнении</a:t>
            </a:r>
            <a:r>
              <a:rPr lang="ru-RU" sz="1600" dirty="0">
                <a:latin typeface="+mn-lt"/>
                <a:cs typeface="+mn-cs"/>
              </a:rPr>
              <a:t>» надо заполнить поле «</a:t>
            </a:r>
            <a:r>
              <a:rPr lang="ru-RU" sz="1600" b="1" dirty="0">
                <a:latin typeface="+mn-lt"/>
                <a:cs typeface="+mn-cs"/>
              </a:rPr>
              <a:t>Комментарий</a:t>
            </a:r>
            <a:r>
              <a:rPr lang="ru-RU" sz="1600" dirty="0">
                <a:latin typeface="+mn-lt"/>
                <a:cs typeface="+mn-cs"/>
              </a:rPr>
              <a:t>» и блок «</a:t>
            </a:r>
            <a:r>
              <a:rPr lang="ru-RU" sz="1600" b="1" dirty="0">
                <a:latin typeface="+mn-lt"/>
                <a:cs typeface="+mn-cs"/>
              </a:rPr>
              <a:t>Сведения о подписанте</a:t>
            </a:r>
            <a:r>
              <a:rPr lang="ru-RU" sz="1600" dirty="0">
                <a:latin typeface="+mn-lt"/>
                <a:cs typeface="+mn-cs"/>
              </a:rPr>
              <a:t>».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F4BFC-8098-4A4C-8611-A61F3F6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0B140C-C11B-44A8-B955-9E950B0B0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590" y="1397223"/>
            <a:ext cx="6186763" cy="52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026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300376" y="206375"/>
            <a:ext cx="556594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Заполнение блока полей «Сведения о подписанте»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978693" y="1063213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453438" y="957357"/>
            <a:ext cx="10061701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заполнения блока полей «</a:t>
            </a:r>
            <a:r>
              <a:rPr lang="ru-RU" sz="1600" b="1" dirty="0">
                <a:latin typeface="+mn-lt"/>
                <a:cs typeface="+mn-cs"/>
              </a:rPr>
              <a:t>Сведения о подписанте</a:t>
            </a:r>
            <a:r>
              <a:rPr lang="ru-RU" sz="1600" dirty="0">
                <a:latin typeface="+mn-lt"/>
                <a:cs typeface="+mn-cs"/>
              </a:rPr>
              <a:t>» необходимо в поле «</a:t>
            </a:r>
            <a:r>
              <a:rPr lang="ru-RU" sz="1600" b="1" dirty="0">
                <a:latin typeface="+mn-lt"/>
                <a:cs typeface="+mn-cs"/>
              </a:rPr>
              <a:t>Фамилия</a:t>
            </a:r>
            <a:r>
              <a:rPr lang="ru-RU" sz="1600" dirty="0">
                <a:latin typeface="+mn-lt"/>
                <a:cs typeface="+mn-cs"/>
              </a:rPr>
              <a:t>» открыть справочник «</a:t>
            </a:r>
            <a:r>
              <a:rPr lang="ru-RU" sz="1600" b="1" dirty="0">
                <a:latin typeface="+mn-lt"/>
                <a:cs typeface="+mn-cs"/>
              </a:rPr>
              <a:t>Подписанты организации</a:t>
            </a:r>
            <a:r>
              <a:rPr lang="ru-RU" sz="1600" dirty="0">
                <a:latin typeface="+mn-lt"/>
                <a:cs typeface="+mn-cs"/>
              </a:rPr>
              <a:t>». Информация о подписантах в данный справочник подгружается из ЕИС в отношении пользователей, имеющих право подписания документов о приемке. После выбора подписанта нужно нажать кнопку [</a:t>
            </a:r>
            <a:r>
              <a:rPr lang="ru-RU" sz="1600" b="1" dirty="0">
                <a:latin typeface="+mn-lt"/>
                <a:cs typeface="+mn-cs"/>
              </a:rPr>
              <a:t>Запомнить</a:t>
            </a:r>
            <a:r>
              <a:rPr lang="ru-RU" sz="1600" dirty="0">
                <a:latin typeface="+mn-lt"/>
                <a:cs typeface="+mn-cs"/>
              </a:rPr>
              <a:t>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F4BFC-8098-4A4C-8611-A61F3F6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4CBF6-48B1-4D14-B19C-991C18C67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23" y="2270978"/>
            <a:ext cx="10571428" cy="3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05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D24A62-AA9C-4B85-9F0C-D9E557634BDF}"/>
              </a:ext>
            </a:extLst>
          </p:cNvPr>
          <p:cNvSpPr txBox="1"/>
          <p:nvPr/>
        </p:nvSpPr>
        <p:spPr>
          <a:xfrm>
            <a:off x="3681097" y="206375"/>
            <a:ext cx="480452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Отправка Уведомления об уточнении в ЕИС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B9D7888-BA1C-446C-A988-B44DEE6D42A0}"/>
              </a:ext>
            </a:extLst>
          </p:cNvPr>
          <p:cNvGrpSpPr/>
          <p:nvPr/>
        </p:nvGrpSpPr>
        <p:grpSpPr>
          <a:xfrm>
            <a:off x="978693" y="1063213"/>
            <a:ext cx="373063" cy="373062"/>
            <a:chOff x="1110373" y="4446207"/>
            <a:chExt cx="373063" cy="373062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3522CFDF-3725-4F38-86E3-07FD4C47282D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036">
              <a:extLst>
                <a:ext uri="{FF2B5EF4-FFF2-40B4-BE49-F238E27FC236}">
                  <a16:creationId xmlns:a16="http://schemas.microsoft.com/office/drawing/2014/main" id="{B2FD0BB7-8322-4F4E-A609-AF39BE9BA0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1" name="Freeform 1038">
                <a:extLst>
                  <a:ext uri="{FF2B5EF4-FFF2-40B4-BE49-F238E27FC236}">
                    <a16:creationId xmlns:a16="http://schemas.microsoft.com/office/drawing/2014/main" id="{393057DD-00E8-43C9-8BB5-CCD82065D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39">
                <a:extLst>
                  <a:ext uri="{FF2B5EF4-FFF2-40B4-BE49-F238E27FC236}">
                    <a16:creationId xmlns:a16="http://schemas.microsoft.com/office/drawing/2014/main" id="{696EB67C-2FD1-4156-B43A-29F384755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4" name="Freeform 1040">
                <a:extLst>
                  <a:ext uri="{FF2B5EF4-FFF2-40B4-BE49-F238E27FC236}">
                    <a16:creationId xmlns:a16="http://schemas.microsoft.com/office/drawing/2014/main" id="{B43D20CA-BE31-4B27-B3BD-A7F8046E7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41">
                <a:extLst>
                  <a:ext uri="{FF2B5EF4-FFF2-40B4-BE49-F238E27FC236}">
                    <a16:creationId xmlns:a16="http://schemas.microsoft.com/office/drawing/2014/main" id="{65DACF92-4721-43CC-913C-CAB5437B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6" name="Freeform 1042">
                <a:extLst>
                  <a:ext uri="{FF2B5EF4-FFF2-40B4-BE49-F238E27FC236}">
                    <a16:creationId xmlns:a16="http://schemas.microsoft.com/office/drawing/2014/main" id="{88753A1C-6101-4905-84F3-8A7334087C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3">
                <a:extLst>
                  <a:ext uri="{FF2B5EF4-FFF2-40B4-BE49-F238E27FC236}">
                    <a16:creationId xmlns:a16="http://schemas.microsoft.com/office/drawing/2014/main" id="{F1201D8D-4BE6-4E3F-BA40-94A76221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A7712EA-AED0-4739-9375-83B8D01D2FE1}"/>
              </a:ext>
            </a:extLst>
          </p:cNvPr>
          <p:cNvSpPr txBox="1"/>
          <p:nvPr/>
        </p:nvSpPr>
        <p:spPr>
          <a:xfrm>
            <a:off x="1453438" y="957357"/>
            <a:ext cx="1006170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После заполнения документа «</a:t>
            </a:r>
            <a:r>
              <a:rPr lang="ru-RU" sz="1600" b="1" dirty="0">
                <a:latin typeface="+mn-lt"/>
                <a:cs typeface="+mn-cs"/>
              </a:rPr>
              <a:t>Уведомление об уточнении</a:t>
            </a:r>
            <a:r>
              <a:rPr lang="ru-RU" sz="1600" dirty="0">
                <a:latin typeface="+mn-lt"/>
                <a:cs typeface="+mn-cs"/>
              </a:rPr>
              <a:t>» его нужно сохранить по кнопке          [</a:t>
            </a:r>
            <a:r>
              <a:rPr lang="ru-RU" sz="1600" b="1" dirty="0">
                <a:latin typeface="+mn-lt"/>
                <a:cs typeface="+mn-cs"/>
              </a:rPr>
              <a:t>Сохранить</a:t>
            </a:r>
            <a:r>
              <a:rPr lang="ru-RU" sz="1600" dirty="0">
                <a:latin typeface="+mn-lt"/>
                <a:cs typeface="+mn-cs"/>
              </a:rPr>
              <a:t>].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Сохраненный документ необходимо отправить в ЕИС по кнопке [</a:t>
            </a:r>
            <a:r>
              <a:rPr lang="ru-RU" sz="1600" b="1" dirty="0">
                <a:latin typeface="+mn-lt"/>
                <a:cs typeface="+mn-cs"/>
              </a:rPr>
              <a:t>Отправить документ в ЕИС</a:t>
            </a:r>
            <a:r>
              <a:rPr lang="ru-RU" sz="1600" dirty="0">
                <a:latin typeface="+mn-lt"/>
                <a:cs typeface="+mn-cs"/>
              </a:rPr>
              <a:t>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F4BFC-8098-4A4C-8611-A61F3F6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13520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C87F101C-D1F9-461D-8D2D-6533BA6B6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037" y="1020616"/>
            <a:ext cx="174808" cy="18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A23D436-185D-4366-8444-4E7FA8F27546}"/>
              </a:ext>
            </a:extLst>
          </p:cNvPr>
          <p:cNvSpPr txBox="1"/>
          <p:nvPr/>
        </p:nvSpPr>
        <p:spPr>
          <a:xfrm>
            <a:off x="1463585" y="4964379"/>
            <a:ext cx="955504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cs typeface="+mn-cs"/>
              </a:defRPr>
            </a:lvl1pPr>
          </a:lstStyle>
          <a:p>
            <a:r>
              <a:rPr lang="ru-RU" dirty="0"/>
              <a:t>После того, как документ будет успешно отправлен в личный кабинет заказчика в ЕИС, его статус в Системе изменится на «</a:t>
            </a:r>
            <a:r>
              <a:rPr lang="ru-RU" b="1" dirty="0"/>
              <a:t>Принят в ЕИС</a:t>
            </a:r>
            <a:r>
              <a:rPr lang="ru-RU" dirty="0"/>
              <a:t>». Документ «</a:t>
            </a:r>
            <a:r>
              <a:rPr lang="ru-RU" b="1" dirty="0"/>
              <a:t>Уведомление об уточнении</a:t>
            </a:r>
            <a:r>
              <a:rPr lang="ru-RU" dirty="0"/>
              <a:t>» получит АП «</a:t>
            </a:r>
            <a:r>
              <a:rPr lang="ru-RU" b="1" dirty="0"/>
              <a:t>Зарегистрировано</a:t>
            </a:r>
            <a:r>
              <a:rPr lang="ru-RU" dirty="0"/>
              <a:t>» после того, как заказчик подпишет его в личном кабинете в ЕИС, а к документу «</a:t>
            </a:r>
            <a:r>
              <a:rPr lang="ru-RU" b="1" dirty="0"/>
              <a:t>Документ о приемке</a:t>
            </a:r>
            <a:r>
              <a:rPr lang="ru-RU" dirty="0"/>
              <a:t>» добавится АП «</a:t>
            </a:r>
            <a:r>
              <a:rPr lang="ru-RU" b="1" dirty="0"/>
              <a:t>Отказано при рассмотрении</a:t>
            </a:r>
            <a:r>
              <a:rPr lang="ru-RU" dirty="0"/>
              <a:t>».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DE191B-C91B-42B2-952B-E4FA1870BFD7}"/>
              </a:ext>
            </a:extLst>
          </p:cNvPr>
          <p:cNvGrpSpPr/>
          <p:nvPr/>
        </p:nvGrpSpPr>
        <p:grpSpPr>
          <a:xfrm>
            <a:off x="978693" y="5129926"/>
            <a:ext cx="373063" cy="373062"/>
            <a:chOff x="1110373" y="4446207"/>
            <a:chExt cx="373063" cy="37306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8002B3E-EB53-4C77-9AFC-088BDBAAEB76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3" name="Group 1036">
              <a:extLst>
                <a:ext uri="{FF2B5EF4-FFF2-40B4-BE49-F238E27FC236}">
                  <a16:creationId xmlns:a16="http://schemas.microsoft.com/office/drawing/2014/main" id="{F33FCD09-8676-4C62-9DEA-21C2E205DE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4" name="Freeform 1038">
                <a:extLst>
                  <a:ext uri="{FF2B5EF4-FFF2-40B4-BE49-F238E27FC236}">
                    <a16:creationId xmlns:a16="http://schemas.microsoft.com/office/drawing/2014/main" id="{890CB3BC-3C7B-4DC8-9C28-38F659043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5" name="Freeform 1039">
                <a:extLst>
                  <a:ext uri="{FF2B5EF4-FFF2-40B4-BE49-F238E27FC236}">
                    <a16:creationId xmlns:a16="http://schemas.microsoft.com/office/drawing/2014/main" id="{8C151955-F777-47C3-A3D3-3C7B06999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40">
                <a:extLst>
                  <a:ext uri="{FF2B5EF4-FFF2-40B4-BE49-F238E27FC236}">
                    <a16:creationId xmlns:a16="http://schemas.microsoft.com/office/drawing/2014/main" id="{C3941E86-C3B2-44FD-867C-90F3B13F6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1">
                <a:extLst>
                  <a:ext uri="{FF2B5EF4-FFF2-40B4-BE49-F238E27FC236}">
                    <a16:creationId xmlns:a16="http://schemas.microsoft.com/office/drawing/2014/main" id="{0E6B35A2-BFBD-4DEB-BA62-1D004C699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2">
                <a:extLst>
                  <a:ext uri="{FF2B5EF4-FFF2-40B4-BE49-F238E27FC236}">
                    <a16:creationId xmlns:a16="http://schemas.microsoft.com/office/drawing/2014/main" id="{B910866F-97D4-4613-9E23-B13C2F38DC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3">
                <a:extLst>
                  <a:ext uri="{FF2B5EF4-FFF2-40B4-BE49-F238E27FC236}">
                    <a16:creationId xmlns:a16="http://schemas.microsoft.com/office/drawing/2014/main" id="{00EE7FEF-1C09-4438-A5E2-16FA43843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0ADF11-6EE0-4733-AD97-157E03BF4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655" y="1542132"/>
            <a:ext cx="7676190" cy="3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165224" y="1833530"/>
            <a:ext cx="373063" cy="373062"/>
            <a:chOff x="1110373" y="4446207"/>
            <a:chExt cx="373063" cy="373062"/>
          </a:xfrm>
        </p:grpSpPr>
        <p:sp>
          <p:nvSpPr>
            <p:cNvPr id="33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4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5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1662923" y="1481452"/>
            <a:ext cx="100617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Для получения идентификатора необходимо зайти в ЛК заказчика в ЕИС под учетной записью администратора организации в раздел </a:t>
            </a:r>
            <a:r>
              <a:rPr lang="ru-RU" sz="1600" b="1" dirty="0">
                <a:latin typeface="+mn-lt"/>
                <a:cs typeface="+mn-cs"/>
              </a:rPr>
              <a:t>Администрирование -&gt; Пользователи организации -&gt; Регистрационные данные</a:t>
            </a:r>
            <a:r>
              <a:rPr lang="ru-RU" sz="1600" dirty="0">
                <a:latin typeface="+mn-lt"/>
                <a:cs typeface="+mn-cs"/>
              </a:rPr>
              <a:t>. В открывшемся окне необходимо выбрать пункт «</a:t>
            </a:r>
            <a:r>
              <a:rPr lang="ru-RU" sz="1600" b="1" dirty="0">
                <a:latin typeface="+mn-lt"/>
                <a:cs typeface="+mn-cs"/>
              </a:rPr>
              <a:t>Выдача идентификатора участника электронного документооборота</a:t>
            </a:r>
            <a:r>
              <a:rPr lang="ru-RU" sz="1600" dirty="0">
                <a:latin typeface="+mn-lt"/>
                <a:cs typeface="+mn-cs"/>
              </a:rPr>
              <a:t>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7BF532-F14C-4FF1-AF8A-268E4881205B}"/>
              </a:ext>
            </a:extLst>
          </p:cNvPr>
          <p:cNvSpPr txBox="1"/>
          <p:nvPr/>
        </p:nvSpPr>
        <p:spPr>
          <a:xfrm>
            <a:off x="1768475" y="188400"/>
            <a:ext cx="92704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Настройка интеграции РИС с ЕИС для работы по электронному актированию (часть 1)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F4A654-44EB-429D-BF5C-3CCC027371F6}"/>
              </a:ext>
            </a:extLst>
          </p:cNvPr>
          <p:cNvSpPr txBox="1"/>
          <p:nvPr/>
        </p:nvSpPr>
        <p:spPr>
          <a:xfrm>
            <a:off x="935038" y="681038"/>
            <a:ext cx="10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Narrow" panose="020B0606020202030204" pitchFamily="34" charset="0"/>
              </a:rPr>
              <a:t>Для возможности интеграции РИС с ЕИС для работы по электронному актированию пользователю в личном кабинете ЕИС необходимо получить идентификатор участника электронного документооборота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0B80A6F-0361-4A64-9E96-2883E0BF9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29"/>
          <a:stretch/>
        </p:blipFill>
        <p:spPr>
          <a:xfrm>
            <a:off x="1058915" y="3214059"/>
            <a:ext cx="10328108" cy="2666623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0F239EF-EB80-4785-AAA6-93A42F8FFB2F}"/>
              </a:ext>
            </a:extLst>
          </p:cNvPr>
          <p:cNvSpPr/>
          <p:nvPr/>
        </p:nvSpPr>
        <p:spPr>
          <a:xfrm>
            <a:off x="1870745" y="4949505"/>
            <a:ext cx="3416245" cy="176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9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270776" y="884579"/>
            <a:ext cx="373063" cy="373062"/>
            <a:chOff x="1110373" y="4446207"/>
            <a:chExt cx="373063" cy="373062"/>
          </a:xfrm>
        </p:grpSpPr>
        <p:sp>
          <p:nvSpPr>
            <p:cNvPr id="33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4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5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1768475" y="703263"/>
            <a:ext cx="10061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открывшейся форме «Выдача идентификатора участника электронного документооборота» необходимо указать срок действия и нажать кнопку выпустить/перевыпустить. По возможности необходимо указать наиболее длительный срок для исключения повторного получения идентификатора.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B04CB1-3911-4605-A340-579ADFE4A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423" y="2288398"/>
            <a:ext cx="6864991" cy="3232616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0F239EF-EB80-4785-AAA6-93A42F8FFB2F}"/>
              </a:ext>
            </a:extLst>
          </p:cNvPr>
          <p:cNvSpPr/>
          <p:nvPr/>
        </p:nvSpPr>
        <p:spPr>
          <a:xfrm>
            <a:off x="5041783" y="4706224"/>
            <a:ext cx="1510019" cy="461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542B006-0691-438B-B823-BA15E917B014}"/>
              </a:ext>
            </a:extLst>
          </p:cNvPr>
          <p:cNvSpPr/>
          <p:nvPr/>
        </p:nvSpPr>
        <p:spPr>
          <a:xfrm>
            <a:off x="5328332" y="3887740"/>
            <a:ext cx="3840835" cy="461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7BF532-F14C-4FF1-AF8A-268E4881205B}"/>
              </a:ext>
            </a:extLst>
          </p:cNvPr>
          <p:cNvSpPr txBox="1"/>
          <p:nvPr/>
        </p:nvSpPr>
        <p:spPr>
          <a:xfrm>
            <a:off x="1768475" y="257571"/>
            <a:ext cx="92704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Настройка интеграции РИС с ЕИС для работы по электронному актированию (часть 2)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3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289860" y="1108390"/>
            <a:ext cx="373063" cy="373062"/>
            <a:chOff x="1110373" y="4446207"/>
            <a:chExt cx="373063" cy="373062"/>
          </a:xfrm>
        </p:grpSpPr>
        <p:sp>
          <p:nvSpPr>
            <p:cNvPr id="33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4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35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6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7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8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9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0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1721607" y="976732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После того как сведения об идентификаторе и сроке его действия будут получены, необходимо зайти в РИС. В Меню «Настройки» открыть подменю «Регистрационные данные ЕИС и торговых площадок»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EDDE82-730D-4EE2-8861-EE3FA51B0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593" y="1732935"/>
            <a:ext cx="4601497" cy="339212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4DA5102-DD79-4D6C-A14C-2A98EE61DEF2}"/>
              </a:ext>
            </a:extLst>
          </p:cNvPr>
          <p:cNvGrpSpPr/>
          <p:nvPr/>
        </p:nvGrpSpPr>
        <p:grpSpPr>
          <a:xfrm>
            <a:off x="1289860" y="5296493"/>
            <a:ext cx="373063" cy="373062"/>
            <a:chOff x="1110373" y="4446207"/>
            <a:chExt cx="373063" cy="373062"/>
          </a:xfrm>
        </p:grpSpPr>
        <p:sp>
          <p:nvSpPr>
            <p:cNvPr id="22" name="Oval 31">
              <a:extLst>
                <a:ext uri="{FF2B5EF4-FFF2-40B4-BE49-F238E27FC236}">
                  <a16:creationId xmlns:a16="http://schemas.microsoft.com/office/drawing/2014/main" id="{7A8B98ED-54F3-4A56-884F-95166D3EE733}"/>
                </a:ext>
              </a:extLst>
            </p:cNvPr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" name="Group 1036">
              <a:extLst>
                <a:ext uri="{FF2B5EF4-FFF2-40B4-BE49-F238E27FC236}">
                  <a16:creationId xmlns:a16="http://schemas.microsoft.com/office/drawing/2014/main" id="{DD0B960C-8EB4-4C73-9C8B-246DB5255B8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4" name="Freeform 1038">
                <a:extLst>
                  <a:ext uri="{FF2B5EF4-FFF2-40B4-BE49-F238E27FC236}">
                    <a16:creationId xmlns:a16="http://schemas.microsoft.com/office/drawing/2014/main" id="{8CF2BE6F-DC6D-424C-8589-A1CD35B68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5" name="Freeform 1039">
                <a:extLst>
                  <a:ext uri="{FF2B5EF4-FFF2-40B4-BE49-F238E27FC236}">
                    <a16:creationId xmlns:a16="http://schemas.microsoft.com/office/drawing/2014/main" id="{DB910485-4A66-438A-A63E-D89C6BA69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7" name="Freeform 1040">
                <a:extLst>
                  <a:ext uri="{FF2B5EF4-FFF2-40B4-BE49-F238E27FC236}">
                    <a16:creationId xmlns:a16="http://schemas.microsoft.com/office/drawing/2014/main" id="{E1FB0309-349B-4FBA-A8D6-E0EB5C00F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" name="Freeform 1041">
                <a:extLst>
                  <a:ext uri="{FF2B5EF4-FFF2-40B4-BE49-F238E27FC236}">
                    <a16:creationId xmlns:a16="http://schemas.microsoft.com/office/drawing/2014/main" id="{3B706181-646A-4AF6-B815-47A9FA961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9" name="Freeform 1042">
                <a:extLst>
                  <a:ext uri="{FF2B5EF4-FFF2-40B4-BE49-F238E27FC236}">
                    <a16:creationId xmlns:a16="http://schemas.microsoft.com/office/drawing/2014/main" id="{6255090B-C2F5-4B61-96D9-7DCED58D40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1" name="Freeform 1043">
                <a:extLst>
                  <a:ext uri="{FF2B5EF4-FFF2-40B4-BE49-F238E27FC236}">
                    <a16:creationId xmlns:a16="http://schemas.microsoft.com/office/drawing/2014/main" id="{5514BC98-4E14-4153-9886-34B3FDA63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D8F343A-78E2-489E-95E3-1991DD5D49BB}"/>
              </a:ext>
            </a:extLst>
          </p:cNvPr>
          <p:cNvSpPr txBox="1"/>
          <p:nvPr/>
        </p:nvSpPr>
        <p:spPr>
          <a:xfrm>
            <a:off x="1721607" y="5164835"/>
            <a:ext cx="10061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открывшемся окне заполняем вкладку «</a:t>
            </a:r>
            <a:r>
              <a:rPr lang="ru-RU" sz="1600" b="1" dirty="0">
                <a:latin typeface="+mn-lt"/>
                <a:cs typeface="+mn-cs"/>
              </a:rPr>
              <a:t>44-ФЗ</a:t>
            </a:r>
            <a:r>
              <a:rPr lang="ru-RU" sz="1600" dirty="0">
                <a:latin typeface="+mn-lt"/>
                <a:cs typeface="+mn-cs"/>
              </a:rPr>
              <a:t>» в поле «</a:t>
            </a:r>
            <a:r>
              <a:rPr lang="ru-RU" sz="1600" b="1" dirty="0">
                <a:latin typeface="+mn-lt"/>
                <a:cs typeface="+mn-cs"/>
              </a:rPr>
              <a:t>Ввод регистрационных данных</a:t>
            </a:r>
            <a:r>
              <a:rPr lang="ru-RU" sz="1600" dirty="0">
                <a:latin typeface="+mn-lt"/>
                <a:cs typeface="+mn-cs"/>
              </a:rPr>
              <a:t>» двойным щелчком ЛКМ открыть форму «</a:t>
            </a:r>
            <a:r>
              <a:rPr lang="ru-RU" sz="1600" b="1" dirty="0">
                <a:latin typeface="+mn-lt"/>
                <a:cs typeface="+mn-cs"/>
              </a:rPr>
              <a:t>Сведения о регистрационных данных ЕИС</a:t>
            </a:r>
            <a:r>
              <a:rPr lang="ru-RU" sz="1600" dirty="0">
                <a:latin typeface="+mn-lt"/>
                <a:cs typeface="+mn-cs"/>
              </a:rPr>
              <a:t>».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BF532-F14C-4FF1-AF8A-268E4881205B}"/>
              </a:ext>
            </a:extLst>
          </p:cNvPr>
          <p:cNvSpPr txBox="1"/>
          <p:nvPr/>
        </p:nvSpPr>
        <p:spPr>
          <a:xfrm>
            <a:off x="1925638" y="280928"/>
            <a:ext cx="92704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Настройка интеграции РИС с ЕИС для работы по электронному актированию (часть 3)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9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69EF01-2439-487E-A279-097C33726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7" y="775269"/>
            <a:ext cx="8617911" cy="567586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8BEF918-0091-422C-A286-36194A36B387}"/>
              </a:ext>
            </a:extLst>
          </p:cNvPr>
          <p:cNvSpPr txBox="1"/>
          <p:nvPr/>
        </p:nvSpPr>
        <p:spPr>
          <a:xfrm>
            <a:off x="8718578" y="1459684"/>
            <a:ext cx="3372755" cy="37856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Переход во вкладку </a:t>
            </a:r>
            <a:r>
              <a:rPr lang="ru-RU" sz="1600" b="1" dirty="0">
                <a:latin typeface="+mn-lt"/>
                <a:cs typeface="+mn-cs"/>
              </a:rPr>
              <a:t>44-ФЗ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Активация поля </a:t>
            </a:r>
            <a:r>
              <a:rPr lang="ru-RU" sz="1600" b="1" dirty="0">
                <a:latin typeface="+mn-lt"/>
                <a:cs typeface="+mn-cs"/>
              </a:rPr>
              <a:t>Ввод регистрационных данных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Активация настроек интеграции для электронного актирования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Ввод идентификатора, полученного с ЕИС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Указание срока действия идентификатора (</a:t>
            </a:r>
            <a:r>
              <a:rPr lang="ru-RU" sz="1600" b="1" dirty="0">
                <a:latin typeface="+mn-lt"/>
                <a:cs typeface="+mn-cs"/>
              </a:rPr>
              <a:t>должен совпадать с данными в ЕИС</a:t>
            </a:r>
            <a:r>
              <a:rPr lang="ru-RU" sz="1600" dirty="0">
                <a:latin typeface="+mn-lt"/>
                <a:cs typeface="+mn-cs"/>
              </a:rPr>
              <a:t>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Сохранение введенных данных в форме Сведения о регистрационных данных ЕИС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Сохранение настроек интеграции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BF532-F14C-4FF1-AF8A-268E4881205B}"/>
              </a:ext>
            </a:extLst>
          </p:cNvPr>
          <p:cNvSpPr txBox="1"/>
          <p:nvPr/>
        </p:nvSpPr>
        <p:spPr>
          <a:xfrm>
            <a:off x="1768475" y="257571"/>
            <a:ext cx="92704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anose="020B0606020202030204" pitchFamily="34" charset="0"/>
                <a:cs typeface="Gotham Pro" panose="02000503040000020004" pitchFamily="2" charset="0"/>
              </a:rPr>
              <a:t>Настройка интеграции РИС с ЕИС для работы по электронному актированию (часть 4)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6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2" descr="C:\Users\User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38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Прямоугольник 1"/>
          <p:cNvSpPr>
            <a:spLocks noChangeArrowheads="1"/>
          </p:cNvSpPr>
          <p:nvPr/>
        </p:nvSpPr>
        <p:spPr bwMode="auto">
          <a:xfrm>
            <a:off x="935038" y="22066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200">
                <a:solidFill>
                  <a:schemeClr val="accent2"/>
                </a:solidFill>
              </a:rPr>
              <a:t>область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026873" y="745366"/>
            <a:ext cx="373063" cy="373062"/>
            <a:chOff x="1110373" y="4446207"/>
            <a:chExt cx="373063" cy="373062"/>
          </a:xfrm>
        </p:grpSpPr>
        <p:sp>
          <p:nvSpPr>
            <p:cNvPr id="15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17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9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0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1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2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1645037" y="755285"/>
            <a:ext cx="10061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В случае необходимости получения печатной формы документа электронной приемки необходимо зайти в ЛК заказчика в ЕИС в раздел </a:t>
            </a:r>
            <a:r>
              <a:rPr lang="ru-RU" sz="1600" b="1" dirty="0">
                <a:latin typeface="+mn-lt"/>
                <a:cs typeface="+mn-cs"/>
              </a:rPr>
              <a:t>Реестры -&gt; Реестр документов об исполнении контракта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1032825" y="2826971"/>
            <a:ext cx="373063" cy="373062"/>
            <a:chOff x="1110373" y="4446207"/>
            <a:chExt cx="373063" cy="373062"/>
          </a:xfrm>
        </p:grpSpPr>
        <p:sp>
          <p:nvSpPr>
            <p:cNvPr id="51" name="Oval 31"/>
            <p:cNvSpPr/>
            <p:nvPr/>
          </p:nvSpPr>
          <p:spPr>
            <a:xfrm>
              <a:off x="1110373" y="4446207"/>
              <a:ext cx="373063" cy="373062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2" name="Group 1036"/>
            <p:cNvGrpSpPr>
              <a:grpSpLocks noChangeAspect="1"/>
            </p:cNvGrpSpPr>
            <p:nvPr/>
          </p:nvGrpSpPr>
          <p:grpSpPr bwMode="auto">
            <a:xfrm>
              <a:off x="1222202" y="4522727"/>
              <a:ext cx="192816" cy="191642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53" name="Freeform 1038"/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4" name="Freeform 1039"/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5" name="Freeform 1040"/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6" name="Freeform 1041"/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7" name="Freeform 1042"/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8" name="Freeform 1043"/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1604201" y="2844225"/>
            <a:ext cx="100617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Общий вид перечня полученных документов отражен ниже: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34C05F-687E-433C-A8C5-34A39BFF7F2D}"/>
              </a:ext>
            </a:extLst>
          </p:cNvPr>
          <p:cNvSpPr txBox="1"/>
          <p:nvPr/>
        </p:nvSpPr>
        <p:spPr>
          <a:xfrm>
            <a:off x="1945145" y="206375"/>
            <a:ext cx="82764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Отражение документа о приемке, полученного от поставщика, в ЛК ЕИС</a:t>
            </a:r>
            <a:endParaRPr lang="en-US" sz="2000" b="1" dirty="0">
              <a:latin typeface="Arial Narrow" panose="020B0606020202030204" pitchFamily="34" charset="0"/>
              <a:cs typeface="Gotham Pro" panose="0200050304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28635D-50B4-456E-865E-45A4DE101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25510" r="5358" b="19824"/>
          <a:stretch/>
        </p:blipFill>
        <p:spPr>
          <a:xfrm>
            <a:off x="1645037" y="1305456"/>
            <a:ext cx="9349975" cy="1496468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D4FAF9A-F83F-40F8-BB81-F7E4C2355C06}"/>
              </a:ext>
            </a:extLst>
          </p:cNvPr>
          <p:cNvSpPr/>
          <p:nvPr/>
        </p:nvSpPr>
        <p:spPr>
          <a:xfrm>
            <a:off x="6283020" y="2197092"/>
            <a:ext cx="2231472" cy="159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A55C59-95E3-4675-B3AE-14B4CEB63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29" y="3331626"/>
            <a:ext cx="10723809" cy="2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72225"/>
      </p:ext>
    </p:extLst>
  </p:cSld>
  <p:clrMapOvr>
    <a:masterClrMapping/>
  </p:clrMapOvr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ЛО">
      <a:majorFont>
        <a:latin typeface="Gotham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18290</TotalTime>
  <Words>3256</Words>
  <Application>Microsoft Office PowerPoint</Application>
  <PresentationFormat>Широкоэкранный</PresentationFormat>
  <Paragraphs>292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Segoe UI</vt:lpstr>
      <vt:lpstr>Arial Narrow</vt:lpstr>
      <vt:lpstr>Arial</vt:lpstr>
      <vt:lpstr>Gotham Pro</vt:lpstr>
      <vt:lpstr>Montserrat Semi Bold</vt:lpstr>
      <vt:lpstr>Calibri</vt:lpstr>
      <vt:lpstr>Lipeck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Vladislav Bachura</cp:lastModifiedBy>
  <cp:revision>1037</cp:revision>
  <cp:lastPrinted>2020-10-07T14:00:19Z</cp:lastPrinted>
  <dcterms:created xsi:type="dcterms:W3CDTF">2018-01-21T18:20:29Z</dcterms:created>
  <dcterms:modified xsi:type="dcterms:W3CDTF">2022-02-14T06:07:59Z</dcterms:modified>
</cp:coreProperties>
</file>