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38" r:id="rId3"/>
    <p:sldId id="339" r:id="rId4"/>
    <p:sldId id="309" r:id="rId5"/>
    <p:sldId id="340" r:id="rId6"/>
    <p:sldId id="341" r:id="rId7"/>
    <p:sldId id="312" r:id="rId8"/>
    <p:sldId id="344" r:id="rId9"/>
    <p:sldId id="379" r:id="rId10"/>
    <p:sldId id="380" r:id="rId11"/>
    <p:sldId id="313" r:id="rId12"/>
    <p:sldId id="381" r:id="rId13"/>
    <p:sldId id="287" r:id="rId14"/>
    <p:sldId id="292" r:id="rId15"/>
    <p:sldId id="298" r:id="rId16"/>
    <p:sldId id="300" r:id="rId17"/>
    <p:sldId id="382" r:id="rId18"/>
    <p:sldId id="296" r:id="rId19"/>
    <p:sldId id="295" r:id="rId20"/>
    <p:sldId id="291" r:id="rId21"/>
    <p:sldId id="285" r:id="rId22"/>
    <p:sldId id="288" r:id="rId23"/>
    <p:sldId id="294" r:id="rId24"/>
    <p:sldId id="383" r:id="rId25"/>
    <p:sldId id="385" r:id="rId26"/>
    <p:sldId id="384" r:id="rId27"/>
    <p:sldId id="386" r:id="rId28"/>
    <p:sldId id="387" r:id="rId29"/>
    <p:sldId id="390" r:id="rId30"/>
    <p:sldId id="297" r:id="rId31"/>
    <p:sldId id="303" r:id="rId32"/>
    <p:sldId id="259" r:id="rId33"/>
    <p:sldId id="391" r:id="rId34"/>
    <p:sldId id="388" r:id="rId35"/>
    <p:sldId id="307" r:id="rId36"/>
    <p:sldId id="258" r:id="rId37"/>
    <p:sldId id="299" r:id="rId38"/>
    <p:sldId id="305" r:id="rId39"/>
    <p:sldId id="301" r:id="rId40"/>
    <p:sldId id="302" r:id="rId41"/>
    <p:sldId id="304" r:id="rId42"/>
    <p:sldId id="389" r:id="rId43"/>
    <p:sldId id="306" r:id="rId44"/>
    <p:sldId id="283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BBCAEC"/>
    <a:srgbClr val="FFFFFF"/>
    <a:srgbClr val="E83546"/>
    <a:srgbClr val="16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A6F1D-8362-4C3F-93E1-BF8462E47A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27A096-08C1-4063-80A4-A29267991C8C}">
      <dgm:prSet/>
      <dgm:spPr/>
      <dgm:t>
        <a:bodyPr/>
        <a:lstStyle/>
        <a:p>
          <a:r>
            <a:rPr lang="ru-RU" dirty="0"/>
            <a:t>Техническое</a:t>
          </a:r>
        </a:p>
      </dgm:t>
    </dgm:pt>
    <dgm:pt modelId="{B2E8A396-1873-4B8F-B811-378E71B694A5}" type="parTrans" cxnId="{4F88E860-15CA-4054-975B-441DFB566C6A}">
      <dgm:prSet/>
      <dgm:spPr/>
      <dgm:t>
        <a:bodyPr/>
        <a:lstStyle/>
        <a:p>
          <a:endParaRPr lang="ru-RU"/>
        </a:p>
      </dgm:t>
    </dgm:pt>
    <dgm:pt modelId="{7CFA5CD2-172F-440B-85B2-7F552886A7CB}" type="sibTrans" cxnId="{4F88E860-15CA-4054-975B-441DFB566C6A}">
      <dgm:prSet/>
      <dgm:spPr/>
      <dgm:t>
        <a:bodyPr/>
        <a:lstStyle/>
        <a:p>
          <a:endParaRPr lang="ru-RU"/>
        </a:p>
      </dgm:t>
    </dgm:pt>
    <dgm:pt modelId="{05A46C9F-D967-464B-AE00-0F48C95DF6F8}">
      <dgm:prSet/>
      <dgm:spPr/>
      <dgm:t>
        <a:bodyPr/>
        <a:lstStyle/>
        <a:p>
          <a:r>
            <a:rPr lang="ru-RU"/>
            <a:t>Изменение КБК (без изменения КВР)</a:t>
          </a:r>
        </a:p>
      </dgm:t>
    </dgm:pt>
    <dgm:pt modelId="{B06EC2EC-903F-4584-99E7-4C5B347E5B80}" type="parTrans" cxnId="{6630C10E-BACE-4C4C-BC8D-4E70163B713F}">
      <dgm:prSet/>
      <dgm:spPr/>
      <dgm:t>
        <a:bodyPr/>
        <a:lstStyle/>
        <a:p>
          <a:endParaRPr lang="ru-RU"/>
        </a:p>
      </dgm:t>
    </dgm:pt>
    <dgm:pt modelId="{CDB11C6F-5646-4D5F-84E3-60C63D77FD29}" type="sibTrans" cxnId="{6630C10E-BACE-4C4C-BC8D-4E70163B713F}">
      <dgm:prSet/>
      <dgm:spPr/>
      <dgm:t>
        <a:bodyPr/>
        <a:lstStyle/>
        <a:p>
          <a:endParaRPr lang="ru-RU"/>
        </a:p>
      </dgm:t>
    </dgm:pt>
    <dgm:pt modelId="{2B09DC7E-41E8-4910-BFD2-2120678753CD}">
      <dgm:prSet/>
      <dgm:spPr/>
      <dgm:t>
        <a:bodyPr/>
        <a:lstStyle/>
        <a:p>
          <a:r>
            <a:rPr lang="ru-RU"/>
            <a:t>Добавление признака «Безусловность»</a:t>
          </a:r>
        </a:p>
      </dgm:t>
    </dgm:pt>
    <dgm:pt modelId="{C602454B-848E-4D7D-9694-7CCFEA4DAD2D}" type="parTrans" cxnId="{E2263319-A63B-41AB-8F3F-2145D1EA89C8}">
      <dgm:prSet/>
      <dgm:spPr/>
      <dgm:t>
        <a:bodyPr/>
        <a:lstStyle/>
        <a:p>
          <a:endParaRPr lang="ru-RU"/>
        </a:p>
      </dgm:t>
    </dgm:pt>
    <dgm:pt modelId="{4955A3A4-F3EE-4836-ADB0-8FFB45668214}" type="sibTrans" cxnId="{E2263319-A63B-41AB-8F3F-2145D1EA89C8}">
      <dgm:prSet/>
      <dgm:spPr/>
      <dgm:t>
        <a:bodyPr/>
        <a:lstStyle/>
        <a:p>
          <a:endParaRPr lang="ru-RU"/>
        </a:p>
      </dgm:t>
    </dgm:pt>
    <dgm:pt modelId="{4B0861D8-116F-4A38-BC24-58AF67A8A55D}">
      <dgm:prSet/>
      <dgm:spPr/>
      <dgm:t>
        <a:bodyPr/>
        <a:lstStyle/>
        <a:p>
          <a:r>
            <a:rPr lang="ru-RU" dirty="0"/>
            <a:t>Добавление/изменение лицевого счета</a:t>
          </a:r>
        </a:p>
      </dgm:t>
    </dgm:pt>
    <dgm:pt modelId="{067C22F0-58E5-429C-B6AA-CC38C52D45CC}" type="parTrans" cxnId="{CD7A2A05-D9B6-42E6-BEBD-713F01913915}">
      <dgm:prSet/>
      <dgm:spPr/>
      <dgm:t>
        <a:bodyPr/>
        <a:lstStyle/>
        <a:p>
          <a:endParaRPr lang="ru-RU"/>
        </a:p>
      </dgm:t>
    </dgm:pt>
    <dgm:pt modelId="{8E032C29-E52C-4BDA-88DE-1E8E66ABE162}" type="sibTrans" cxnId="{CD7A2A05-D9B6-42E6-BEBD-713F01913915}">
      <dgm:prSet/>
      <dgm:spPr/>
      <dgm:t>
        <a:bodyPr/>
        <a:lstStyle/>
        <a:p>
          <a:endParaRPr lang="ru-RU"/>
        </a:p>
      </dgm:t>
    </dgm:pt>
    <dgm:pt modelId="{ED74030E-EE1C-470F-AE39-292ED912BC53}">
      <dgm:prSet/>
      <dgm:spPr/>
      <dgm:t>
        <a:bodyPr/>
        <a:lstStyle/>
        <a:p>
          <a:r>
            <a:rPr lang="ru-RU" dirty="0"/>
            <a:t>Указание (изменение) месяца в разбивке финансирования по месяцам</a:t>
          </a:r>
        </a:p>
      </dgm:t>
    </dgm:pt>
    <dgm:pt modelId="{B6CBDB9D-F448-4BF6-A2CA-65359EEAA26B}" type="parTrans" cxnId="{CEB76F4C-B757-4B06-B580-E6FDDAF2380F}">
      <dgm:prSet/>
      <dgm:spPr/>
      <dgm:t>
        <a:bodyPr/>
        <a:lstStyle/>
        <a:p>
          <a:endParaRPr lang="ru-RU"/>
        </a:p>
      </dgm:t>
    </dgm:pt>
    <dgm:pt modelId="{D9724E63-3A46-4741-8C9F-1A7C7676484C}" type="sibTrans" cxnId="{CEB76F4C-B757-4B06-B580-E6FDDAF2380F}">
      <dgm:prSet/>
      <dgm:spPr/>
      <dgm:t>
        <a:bodyPr/>
        <a:lstStyle/>
        <a:p>
          <a:endParaRPr lang="ru-RU"/>
        </a:p>
      </dgm:t>
    </dgm:pt>
    <dgm:pt modelId="{AC6125F3-9D01-4947-9789-1E87FB2252E0}">
      <dgm:prSet/>
      <dgm:spPr/>
      <dgm:t>
        <a:bodyPr/>
        <a:lstStyle/>
        <a:p>
          <a:r>
            <a:rPr lang="ru-RU" dirty="0"/>
            <a:t>Добавление (изменение) платежных реквизитов во вкладке «Информация о поставщиках» (временная функция)</a:t>
          </a:r>
        </a:p>
      </dgm:t>
    </dgm:pt>
    <dgm:pt modelId="{1F994AB0-3A2E-4EC9-B9B4-33884169FA23}" type="parTrans" cxnId="{300B4FE0-A856-46F4-AF0F-CD552723C0B0}">
      <dgm:prSet/>
      <dgm:spPr/>
      <dgm:t>
        <a:bodyPr/>
        <a:lstStyle/>
        <a:p>
          <a:endParaRPr lang="ru-RU"/>
        </a:p>
      </dgm:t>
    </dgm:pt>
    <dgm:pt modelId="{9DF3A836-365D-4330-9B24-3A9ECA8156D4}" type="sibTrans" cxnId="{300B4FE0-A856-46F4-AF0F-CD552723C0B0}">
      <dgm:prSet/>
      <dgm:spPr/>
      <dgm:t>
        <a:bodyPr/>
        <a:lstStyle/>
        <a:p>
          <a:endParaRPr lang="ru-RU"/>
        </a:p>
      </dgm:t>
    </dgm:pt>
    <dgm:pt modelId="{A62F0877-DB25-4090-9EC9-C5B9739B7719}">
      <dgm:prSet/>
      <dgm:spPr/>
      <dgm:t>
        <a:bodyPr/>
        <a:lstStyle/>
        <a:p>
          <a:r>
            <a:rPr lang="ru-RU" dirty="0"/>
            <a:t>Обычное (с отправкой в ЕИС) – изменение иных сведений, не указанных выше</a:t>
          </a:r>
        </a:p>
      </dgm:t>
    </dgm:pt>
    <dgm:pt modelId="{C77D626F-86A3-43F9-8991-B51CCA647F94}" type="parTrans" cxnId="{FCC6EA76-3A0B-4717-8DC4-C3682265AD11}">
      <dgm:prSet/>
      <dgm:spPr/>
      <dgm:t>
        <a:bodyPr/>
        <a:lstStyle/>
        <a:p>
          <a:endParaRPr lang="ru-RU"/>
        </a:p>
      </dgm:t>
    </dgm:pt>
    <dgm:pt modelId="{0C96D8AB-2D36-4037-B395-4C89A916CE23}" type="sibTrans" cxnId="{FCC6EA76-3A0B-4717-8DC4-C3682265AD11}">
      <dgm:prSet/>
      <dgm:spPr/>
      <dgm:t>
        <a:bodyPr/>
        <a:lstStyle/>
        <a:p>
          <a:endParaRPr lang="ru-RU"/>
        </a:p>
      </dgm:t>
    </dgm:pt>
    <dgm:pt modelId="{0CD8741A-4BF8-46FE-B00D-8C5D0F0C8B6E}">
      <dgm:prSet/>
      <dgm:spPr/>
      <dgm:t>
        <a:bodyPr/>
        <a:lstStyle/>
        <a:p>
          <a:r>
            <a:rPr lang="ru-RU" dirty="0"/>
            <a:t>исправление сведений;</a:t>
          </a:r>
        </a:p>
      </dgm:t>
    </dgm:pt>
    <dgm:pt modelId="{F6D4B90A-29C7-4702-8631-2EF054B900D0}" type="parTrans" cxnId="{0D83918C-3EB7-4958-B032-C63157874EA1}">
      <dgm:prSet/>
      <dgm:spPr/>
      <dgm:t>
        <a:bodyPr/>
        <a:lstStyle/>
        <a:p>
          <a:endParaRPr lang="ru-RU"/>
        </a:p>
      </dgm:t>
    </dgm:pt>
    <dgm:pt modelId="{BB9DE49D-72E0-465C-BC73-21544BC3D35D}" type="sibTrans" cxnId="{0D83918C-3EB7-4958-B032-C63157874EA1}">
      <dgm:prSet/>
      <dgm:spPr/>
      <dgm:t>
        <a:bodyPr/>
        <a:lstStyle/>
        <a:p>
          <a:endParaRPr lang="ru-RU"/>
        </a:p>
      </dgm:t>
    </dgm:pt>
    <dgm:pt modelId="{9E43CA60-7C89-4FB2-8FE5-D173C4715DF2}">
      <dgm:prSet/>
      <dgm:spPr/>
      <dgm:t>
        <a:bodyPr/>
        <a:lstStyle/>
        <a:p>
          <a:r>
            <a:rPr lang="ru-RU" dirty="0"/>
            <a:t>изменение контракта (доп. соглашение).</a:t>
          </a:r>
        </a:p>
      </dgm:t>
    </dgm:pt>
    <dgm:pt modelId="{47E3A727-B46F-409C-BB2F-8B429E87C7E7}" type="parTrans" cxnId="{A5BB64E9-FFA2-4283-82B9-82DE27C80843}">
      <dgm:prSet/>
      <dgm:spPr/>
      <dgm:t>
        <a:bodyPr/>
        <a:lstStyle/>
        <a:p>
          <a:endParaRPr lang="ru-RU"/>
        </a:p>
      </dgm:t>
    </dgm:pt>
    <dgm:pt modelId="{49BF7C07-FCC6-4439-8E0A-BDEF989DA019}" type="sibTrans" cxnId="{A5BB64E9-FFA2-4283-82B9-82DE27C80843}">
      <dgm:prSet/>
      <dgm:spPr/>
      <dgm:t>
        <a:bodyPr/>
        <a:lstStyle/>
        <a:p>
          <a:endParaRPr lang="ru-RU"/>
        </a:p>
      </dgm:t>
    </dgm:pt>
    <dgm:pt modelId="{556ABBCC-84B0-4BB5-ABBB-185354A03873}" type="pres">
      <dgm:prSet presAssocID="{757A6F1D-8362-4C3F-93E1-BF8462E47ACE}" presName="linear" presStyleCnt="0">
        <dgm:presLayoutVars>
          <dgm:animLvl val="lvl"/>
          <dgm:resizeHandles val="exact"/>
        </dgm:presLayoutVars>
      </dgm:prSet>
      <dgm:spPr/>
    </dgm:pt>
    <dgm:pt modelId="{9C414A1D-30A1-42A4-82E2-B7D981CF582C}" type="pres">
      <dgm:prSet presAssocID="{1327A096-08C1-4063-80A4-A29267991C8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ED8E12-BE46-4C7D-9C4A-8356297EAAB8}" type="pres">
      <dgm:prSet presAssocID="{1327A096-08C1-4063-80A4-A29267991C8C}" presName="childText" presStyleLbl="revTx" presStyleIdx="0" presStyleCnt="2">
        <dgm:presLayoutVars>
          <dgm:bulletEnabled val="1"/>
        </dgm:presLayoutVars>
      </dgm:prSet>
      <dgm:spPr/>
    </dgm:pt>
    <dgm:pt modelId="{AB5D58B5-B0DE-4012-8CFC-E12B023356B3}" type="pres">
      <dgm:prSet presAssocID="{A62F0877-DB25-4090-9EC9-C5B9739B771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E9FC6D3-D758-45CE-A285-5E3DA003857E}" type="pres">
      <dgm:prSet presAssocID="{A62F0877-DB25-4090-9EC9-C5B9739B771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3331F02-BD26-4278-B5A3-292F70166980}" type="presOf" srcId="{9E43CA60-7C89-4FB2-8FE5-D173C4715DF2}" destId="{2E9FC6D3-D758-45CE-A285-5E3DA003857E}" srcOrd="0" destOrd="1" presId="urn:microsoft.com/office/officeart/2005/8/layout/vList2"/>
    <dgm:cxn modelId="{CD7A2A05-D9B6-42E6-BEBD-713F01913915}" srcId="{1327A096-08C1-4063-80A4-A29267991C8C}" destId="{4B0861D8-116F-4A38-BC24-58AF67A8A55D}" srcOrd="2" destOrd="0" parTransId="{067C22F0-58E5-429C-B6AA-CC38C52D45CC}" sibTransId="{8E032C29-E52C-4BDA-88DE-1E8E66ABE162}"/>
    <dgm:cxn modelId="{6630C10E-BACE-4C4C-BC8D-4E70163B713F}" srcId="{1327A096-08C1-4063-80A4-A29267991C8C}" destId="{05A46C9F-D967-464B-AE00-0F48C95DF6F8}" srcOrd="0" destOrd="0" parTransId="{B06EC2EC-903F-4584-99E7-4C5B347E5B80}" sibTransId="{CDB11C6F-5646-4D5F-84E3-60C63D77FD29}"/>
    <dgm:cxn modelId="{E2263319-A63B-41AB-8F3F-2145D1EA89C8}" srcId="{1327A096-08C1-4063-80A4-A29267991C8C}" destId="{2B09DC7E-41E8-4910-BFD2-2120678753CD}" srcOrd="1" destOrd="0" parTransId="{C602454B-848E-4D7D-9694-7CCFEA4DAD2D}" sibTransId="{4955A3A4-F3EE-4836-ADB0-8FFB45668214}"/>
    <dgm:cxn modelId="{8DE6E923-2DCE-451C-AF49-7FD6EAEFD12E}" type="presOf" srcId="{0CD8741A-4BF8-46FE-B00D-8C5D0F0C8B6E}" destId="{2E9FC6D3-D758-45CE-A285-5E3DA003857E}" srcOrd="0" destOrd="0" presId="urn:microsoft.com/office/officeart/2005/8/layout/vList2"/>
    <dgm:cxn modelId="{64420239-2EBF-4F47-9DCD-3AB6F65901F5}" type="presOf" srcId="{1327A096-08C1-4063-80A4-A29267991C8C}" destId="{9C414A1D-30A1-42A4-82E2-B7D981CF582C}" srcOrd="0" destOrd="0" presId="urn:microsoft.com/office/officeart/2005/8/layout/vList2"/>
    <dgm:cxn modelId="{4F88E860-15CA-4054-975B-441DFB566C6A}" srcId="{757A6F1D-8362-4C3F-93E1-BF8462E47ACE}" destId="{1327A096-08C1-4063-80A4-A29267991C8C}" srcOrd="0" destOrd="0" parTransId="{B2E8A396-1873-4B8F-B811-378E71B694A5}" sibTransId="{7CFA5CD2-172F-440B-85B2-7F552886A7CB}"/>
    <dgm:cxn modelId="{CEB76F4C-B757-4B06-B580-E6FDDAF2380F}" srcId="{1327A096-08C1-4063-80A4-A29267991C8C}" destId="{ED74030E-EE1C-470F-AE39-292ED912BC53}" srcOrd="3" destOrd="0" parTransId="{B6CBDB9D-F448-4BF6-A2CA-65359EEAA26B}" sibTransId="{D9724E63-3A46-4741-8C9F-1A7C7676484C}"/>
    <dgm:cxn modelId="{FCC6EA76-3A0B-4717-8DC4-C3682265AD11}" srcId="{757A6F1D-8362-4C3F-93E1-BF8462E47ACE}" destId="{A62F0877-DB25-4090-9EC9-C5B9739B7719}" srcOrd="1" destOrd="0" parTransId="{C77D626F-86A3-43F9-8991-B51CCA647F94}" sibTransId="{0C96D8AB-2D36-4037-B395-4C89A916CE23}"/>
    <dgm:cxn modelId="{1C6E245A-9F41-4C35-A17D-AD5BAD3B5839}" type="presOf" srcId="{757A6F1D-8362-4C3F-93E1-BF8462E47ACE}" destId="{556ABBCC-84B0-4BB5-ABBB-185354A03873}" srcOrd="0" destOrd="0" presId="urn:microsoft.com/office/officeart/2005/8/layout/vList2"/>
    <dgm:cxn modelId="{0D83918C-3EB7-4958-B032-C63157874EA1}" srcId="{A62F0877-DB25-4090-9EC9-C5B9739B7719}" destId="{0CD8741A-4BF8-46FE-B00D-8C5D0F0C8B6E}" srcOrd="0" destOrd="0" parTransId="{F6D4B90A-29C7-4702-8631-2EF054B900D0}" sibTransId="{BB9DE49D-72E0-465C-BC73-21544BC3D35D}"/>
    <dgm:cxn modelId="{92A0069D-9CC1-468E-A846-F69691E4193F}" type="presOf" srcId="{2B09DC7E-41E8-4910-BFD2-2120678753CD}" destId="{97ED8E12-BE46-4C7D-9C4A-8356297EAAB8}" srcOrd="0" destOrd="1" presId="urn:microsoft.com/office/officeart/2005/8/layout/vList2"/>
    <dgm:cxn modelId="{C8A720A5-27AC-4652-AFC8-BE326A01EF1B}" type="presOf" srcId="{ED74030E-EE1C-470F-AE39-292ED912BC53}" destId="{97ED8E12-BE46-4C7D-9C4A-8356297EAAB8}" srcOrd="0" destOrd="3" presId="urn:microsoft.com/office/officeart/2005/8/layout/vList2"/>
    <dgm:cxn modelId="{F69233AD-FE4D-4794-83CD-873D7EA2933D}" type="presOf" srcId="{05A46C9F-D967-464B-AE00-0F48C95DF6F8}" destId="{97ED8E12-BE46-4C7D-9C4A-8356297EAAB8}" srcOrd="0" destOrd="0" presId="urn:microsoft.com/office/officeart/2005/8/layout/vList2"/>
    <dgm:cxn modelId="{55F4DFD5-2E5B-4E6B-8B0E-E9E7CE3B54CD}" type="presOf" srcId="{AC6125F3-9D01-4947-9789-1E87FB2252E0}" destId="{97ED8E12-BE46-4C7D-9C4A-8356297EAAB8}" srcOrd="0" destOrd="4" presId="urn:microsoft.com/office/officeart/2005/8/layout/vList2"/>
    <dgm:cxn modelId="{0897C4DD-9A65-401C-A891-1188197EF031}" type="presOf" srcId="{A62F0877-DB25-4090-9EC9-C5B9739B7719}" destId="{AB5D58B5-B0DE-4012-8CFC-E12B023356B3}" srcOrd="0" destOrd="0" presId="urn:microsoft.com/office/officeart/2005/8/layout/vList2"/>
    <dgm:cxn modelId="{300B4FE0-A856-46F4-AF0F-CD552723C0B0}" srcId="{1327A096-08C1-4063-80A4-A29267991C8C}" destId="{AC6125F3-9D01-4947-9789-1E87FB2252E0}" srcOrd="4" destOrd="0" parTransId="{1F994AB0-3A2E-4EC9-B9B4-33884169FA23}" sibTransId="{9DF3A836-365D-4330-9B24-3A9ECA8156D4}"/>
    <dgm:cxn modelId="{A5BB64E9-FFA2-4283-82B9-82DE27C80843}" srcId="{A62F0877-DB25-4090-9EC9-C5B9739B7719}" destId="{9E43CA60-7C89-4FB2-8FE5-D173C4715DF2}" srcOrd="1" destOrd="0" parTransId="{47E3A727-B46F-409C-BB2F-8B429E87C7E7}" sibTransId="{49BF7C07-FCC6-4439-8E0A-BDEF989DA019}"/>
    <dgm:cxn modelId="{E492B2EC-C649-4262-8094-14709FF6203D}" type="presOf" srcId="{4B0861D8-116F-4A38-BC24-58AF67A8A55D}" destId="{97ED8E12-BE46-4C7D-9C4A-8356297EAAB8}" srcOrd="0" destOrd="2" presId="urn:microsoft.com/office/officeart/2005/8/layout/vList2"/>
    <dgm:cxn modelId="{5F75C291-B886-4C07-9727-79E8E561BCDE}" type="presParOf" srcId="{556ABBCC-84B0-4BB5-ABBB-185354A03873}" destId="{9C414A1D-30A1-42A4-82E2-B7D981CF582C}" srcOrd="0" destOrd="0" presId="urn:microsoft.com/office/officeart/2005/8/layout/vList2"/>
    <dgm:cxn modelId="{F50FFB9C-4641-492A-BA14-BB66982D92CB}" type="presParOf" srcId="{556ABBCC-84B0-4BB5-ABBB-185354A03873}" destId="{97ED8E12-BE46-4C7D-9C4A-8356297EAAB8}" srcOrd="1" destOrd="0" presId="urn:microsoft.com/office/officeart/2005/8/layout/vList2"/>
    <dgm:cxn modelId="{7023919F-DA5A-4646-8B93-5AE6328F5B93}" type="presParOf" srcId="{556ABBCC-84B0-4BB5-ABBB-185354A03873}" destId="{AB5D58B5-B0DE-4012-8CFC-E12B023356B3}" srcOrd="2" destOrd="0" presId="urn:microsoft.com/office/officeart/2005/8/layout/vList2"/>
    <dgm:cxn modelId="{0E7184D3-31A0-4AC2-B35B-3C49786C61F1}" type="presParOf" srcId="{556ABBCC-84B0-4BB5-ABBB-185354A03873}" destId="{2E9FC6D3-D758-45CE-A285-5E3DA00385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14A1D-30A1-42A4-82E2-B7D981CF582C}">
      <dsp:nvSpPr>
        <dsp:cNvPr id="0" name=""/>
        <dsp:cNvSpPr/>
      </dsp:nvSpPr>
      <dsp:spPr>
        <a:xfrm>
          <a:off x="0" y="261658"/>
          <a:ext cx="9591006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Техническое</a:t>
          </a:r>
        </a:p>
      </dsp:txBody>
      <dsp:txXfrm>
        <a:off x="24588" y="286246"/>
        <a:ext cx="9541830" cy="454509"/>
      </dsp:txXfrm>
    </dsp:sp>
    <dsp:sp modelId="{97ED8E12-BE46-4C7D-9C4A-8356297EAAB8}">
      <dsp:nvSpPr>
        <dsp:cNvPr id="0" name=""/>
        <dsp:cNvSpPr/>
      </dsp:nvSpPr>
      <dsp:spPr>
        <a:xfrm>
          <a:off x="0" y="765343"/>
          <a:ext cx="9591006" cy="160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51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/>
            <a:t>Изменение КБК (без изменения КВР)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/>
            <a:t>Добавление признака «Безусловность»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Добавление/изменение лицевого счета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Указание (изменение) месяца в разбивке финансирования по месяцам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Добавление (изменение) платежных реквизитов во вкладке «Информация о поставщиках» (временная функция)</a:t>
          </a:r>
        </a:p>
      </dsp:txBody>
      <dsp:txXfrm>
        <a:off x="0" y="765343"/>
        <a:ext cx="9591006" cy="1608389"/>
      </dsp:txXfrm>
    </dsp:sp>
    <dsp:sp modelId="{AB5D58B5-B0DE-4012-8CFC-E12B023356B3}">
      <dsp:nvSpPr>
        <dsp:cNvPr id="0" name=""/>
        <dsp:cNvSpPr/>
      </dsp:nvSpPr>
      <dsp:spPr>
        <a:xfrm>
          <a:off x="0" y="2373733"/>
          <a:ext cx="9591006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Обычное (с отправкой в ЕИС) – изменение иных сведений, не указанных выше</a:t>
          </a:r>
        </a:p>
      </dsp:txBody>
      <dsp:txXfrm>
        <a:off x="24588" y="2398321"/>
        <a:ext cx="9541830" cy="454509"/>
      </dsp:txXfrm>
    </dsp:sp>
    <dsp:sp modelId="{2E9FC6D3-D758-45CE-A285-5E3DA003857E}">
      <dsp:nvSpPr>
        <dsp:cNvPr id="0" name=""/>
        <dsp:cNvSpPr/>
      </dsp:nvSpPr>
      <dsp:spPr>
        <a:xfrm>
          <a:off x="0" y="2877418"/>
          <a:ext cx="9591006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51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исправление сведений;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изменение контракта (доп. соглашение).</a:t>
          </a:r>
        </a:p>
      </dsp:txBody>
      <dsp:txXfrm>
        <a:off x="0" y="2877418"/>
        <a:ext cx="9591006" cy="554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272D8-1F48-42DF-AAE4-9B25D0A73479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382B2-F303-47C0-B23D-CBE19D92E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5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382B2-F303-47C0-B23D-CBE19D92E22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6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8F1C1-F82F-4E94-8CC9-2E8F17079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43C3F7-2689-45F4-9017-64193A9B2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FCCE52-0AF2-4E30-A001-78742205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60FACC-E03C-4470-A286-DBEB1872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84BA0-3D1D-45F0-9F52-2A7C3AAD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85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41426-758A-4F7F-A8BA-5673F293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7ED461-7EF4-4B9F-97B0-0A6E676A3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A62C5-4DC9-474F-8B44-2210D270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08A7E-D9CB-4076-BE78-717EFD33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C9B3B-0445-41FE-B967-65CE64AA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42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A08A1C-5A0B-4FF4-822E-C438DB4AF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0A4CFE-E43A-4ACC-938D-E1E230050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7334-5CA1-4B8D-90FC-EF3694FF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27211-C28D-41EE-91FE-60886D48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1F1B40-2E92-441A-9FF5-87890FB5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76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BA2D6-DBCE-451D-811E-1E8671D3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BD3229-BFD7-47B2-B545-4B317FA34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ED814C-63B0-4101-B196-BF36D6E1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BFD3A3-CA6B-4A50-9493-D9CE9168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EBCD54-8158-4290-8171-908E621B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10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DCE68-A18D-4A8A-8617-6F171DD6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64708-B9F4-4DE5-BB4F-EB0DEBD4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213E9-3D2F-492D-82F3-6A1EEBB9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D1F12-49D0-471E-ABF2-DD53A1E0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CD734-03CC-4C1F-A359-5C8B1380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26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C85AF-E11B-474A-9951-A5ADB97C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D4DD48-032B-420B-8B3D-D282AE5E3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AD0045-1AA3-42A0-A1F2-BFEC7F338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590E2B-48FA-46CC-9705-39231640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842988-CE5E-41B2-B39A-B9BA9107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D38D0C-E4F6-4301-9955-7C185FE7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65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54B9D-E621-4AC6-A432-C962532B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68530-1E50-4E07-B7B9-F231DD4DF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A4E9B5-BC14-4716-8578-CC32E91E1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F10F68-D19F-43F5-839B-5CEF456F2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2E5B66-DB36-41ED-A978-ACF838659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0E537E-1311-4878-A372-4BFEE4B57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B008CB-CD4A-43F8-9EC9-1331B749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2CC32A-63B0-423A-8F56-10A3B115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57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DDAAB-F5F9-41D3-BC66-0C271B12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BAEAF2-E43C-42CF-A45C-503876F7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B7A38E-F575-4AA1-BF1E-9AB3BB032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55E48D-6B3D-4BA1-909F-DC92C717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7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384FC4-9850-4D78-8448-22FD71B3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3C1D7A-C857-4A1C-940A-381AF1FA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285242-F4CE-4B3F-BE84-6E92D4DA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44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72AAC-1C4C-4AC9-81DE-24FAD989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3BFA38-B0F1-4380-9322-F17B2BD6F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C23F18-7EC6-466B-9F29-E2228EF31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AFE19-E36A-4BED-93ED-6A1396FE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6E882-05F1-43B7-BE40-7C6F7FB8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7872E6-5DB3-4E71-B0D9-A3DB3DD6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0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F44ED-D5AE-48C5-A267-58D15E28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C590F7-EFC7-472D-AD7E-5313041CC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CB433D-4FB0-4F57-AE94-DBC330B3C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8C87DF-6612-4188-A0CF-F7EB6FAD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F7BC-852C-4CD3-BD07-A3527B1642AD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0D26A1-F899-444F-8BA8-92CF3789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F4EDE-B3F5-4410-9CC8-6F2C358D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0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88EA4-656A-4BB8-B764-E27F51BF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80045B-FEB9-4590-AFDD-B6CBB0F0D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35EB3-D8B8-434E-AC68-6F64AF4F0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F7BC-852C-4CD3-BD07-A3527B1642AD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C13108-6F1F-4D62-B0D3-DC91A5695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5C253-8B8F-447B-96C0-05619D330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5022-9232-4DC6-BCE3-5F752F324D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44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fin48.ru/Menu/Page/219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profy48.ru" TargetMode="External"/><Relationship Id="rId4" Type="http://schemas.openxmlformats.org/officeDocument/2006/relationships/hyperlink" Target="mailto:info@cyberprofy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C0D1E2-A3BA-44DE-AAAC-3AE78E0E23DF}"/>
              </a:ext>
            </a:extLst>
          </p:cNvPr>
          <p:cNvSpPr txBox="1"/>
          <p:nvPr/>
        </p:nvSpPr>
        <p:spPr>
          <a:xfrm>
            <a:off x="1526568" y="2105561"/>
            <a:ext cx="9424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694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документов из ПК «WEB-Торги-КС» в ПК «Бюджет-СМАРТ»</a:t>
            </a:r>
            <a:r>
              <a:rPr lang="en-US" sz="4000" b="1" dirty="0">
                <a:solidFill>
                  <a:srgbClr val="1694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b="1" dirty="0">
                <a:solidFill>
                  <a:srgbClr val="1694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</a:t>
            </a:r>
            <a:r>
              <a:rPr lang="en-US" sz="4000" b="1" dirty="0">
                <a:solidFill>
                  <a:srgbClr val="1694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1694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</a:t>
            </a:r>
          </a:p>
        </p:txBody>
      </p:sp>
      <p:pic>
        <p:nvPicPr>
          <p:cNvPr id="1030" name="Picture 6" descr="https://avatars.mds.yandex.net/get-mail-signature/1526739/32677e70dea36b2d8b2c2a5c694a8387/orig">
            <a:extLst>
              <a:ext uri="{FF2B5EF4-FFF2-40B4-BE49-F238E27FC236}">
                <a16:creationId xmlns:a16="http://schemas.microsoft.com/office/drawing/2014/main" id="{4A583314-A473-4790-AFB2-CD37D2383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858" y="4717415"/>
            <a:ext cx="22193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0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371D73-85B3-48DA-B94E-F3D6A11E9E28}"/>
              </a:ext>
            </a:extLst>
          </p:cNvPr>
          <p:cNvSpPr/>
          <p:nvPr/>
        </p:nvSpPr>
        <p:spPr>
          <a:xfrm>
            <a:off x="234615" y="4115524"/>
            <a:ext cx="11255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4C4BD75-A697-DCF6-75B1-2A0E5AF97B51}"/>
              </a:ext>
            </a:extLst>
          </p:cNvPr>
          <p:cNvSpPr/>
          <p:nvPr/>
        </p:nvSpPr>
        <p:spPr>
          <a:xfrm>
            <a:off x="1095517" y="944703"/>
            <a:ext cx="360000" cy="360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FE898-D3B2-13D2-28A4-1E4E74FF4628}"/>
              </a:ext>
            </a:extLst>
          </p:cNvPr>
          <p:cNvSpPr txBox="1"/>
          <p:nvPr/>
        </p:nvSpPr>
        <p:spPr>
          <a:xfrm>
            <a:off x="1566112" y="774763"/>
            <a:ext cx="9617242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F5597"/>
                </a:solidFill>
                <a:effectLst/>
                <a:latin typeface="Muli"/>
              </a:rPr>
              <a:t>Во вкладке «</a:t>
            </a:r>
            <a:r>
              <a:rPr lang="ru-RU" b="1" i="0" dirty="0">
                <a:solidFill>
                  <a:srgbClr val="2F5597"/>
                </a:solidFill>
                <a:effectLst/>
                <a:latin typeface="Muli"/>
              </a:rPr>
              <a:t>Финансирование, цена, порядок расчетов</a:t>
            </a:r>
            <a:r>
              <a:rPr lang="ru-RU" b="0" i="0" dirty="0">
                <a:solidFill>
                  <a:srgbClr val="2F5597"/>
                </a:solidFill>
                <a:effectLst/>
                <a:latin typeface="Muli"/>
              </a:rPr>
              <a:t>» </a:t>
            </a:r>
            <a:r>
              <a:rPr lang="ru-RU" dirty="0">
                <a:solidFill>
                  <a:srgbClr val="2F5597"/>
                </a:solidFill>
                <a:latin typeface="Muli"/>
              </a:rPr>
              <a:t>информация о сумме аванса указывается автоматически, после заключения цифрового контракта</a:t>
            </a:r>
            <a:endParaRPr lang="ru-RU" b="0" i="0" dirty="0">
              <a:solidFill>
                <a:srgbClr val="2F5597"/>
              </a:solidFill>
              <a:effectLst/>
              <a:latin typeface="Mul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6B0CAD-B90F-3223-3905-3AAE2965B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112" y="1540600"/>
            <a:ext cx="9209524" cy="19809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44941-158D-3182-D4C5-91D496CF6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683" y="4269515"/>
            <a:ext cx="8752381" cy="200952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AFE62452-582C-B330-FDBD-1F37AA11B4AB}"/>
              </a:ext>
            </a:extLst>
          </p:cNvPr>
          <p:cNvSpPr/>
          <p:nvPr/>
        </p:nvSpPr>
        <p:spPr>
          <a:xfrm>
            <a:off x="1095517" y="3755524"/>
            <a:ext cx="360000" cy="360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3F3052-2D8D-06C4-A2DF-F6AA19F7FC53}"/>
              </a:ext>
            </a:extLst>
          </p:cNvPr>
          <p:cNvSpPr txBox="1"/>
          <p:nvPr/>
        </p:nvSpPr>
        <p:spPr>
          <a:xfrm>
            <a:off x="1566112" y="3585584"/>
            <a:ext cx="9617242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F5597"/>
                </a:solidFill>
                <a:effectLst/>
                <a:latin typeface="Muli"/>
              </a:rPr>
              <a:t>Во вкладке «</a:t>
            </a:r>
            <a:r>
              <a:rPr lang="ru-RU" b="1" i="0" dirty="0">
                <a:solidFill>
                  <a:srgbClr val="2F5597"/>
                </a:solidFill>
                <a:effectLst/>
                <a:latin typeface="Muli"/>
              </a:rPr>
              <a:t>График платежей по этапам</a:t>
            </a:r>
            <a:r>
              <a:rPr lang="ru-RU" b="0" i="0" dirty="0">
                <a:solidFill>
                  <a:srgbClr val="2F5597"/>
                </a:solidFill>
                <a:effectLst/>
                <a:latin typeface="Muli"/>
              </a:rPr>
              <a:t>» </a:t>
            </a:r>
            <a:r>
              <a:rPr lang="ru-RU" dirty="0">
                <a:solidFill>
                  <a:srgbClr val="2F5597"/>
                </a:solidFill>
                <a:latin typeface="Muli"/>
              </a:rPr>
              <a:t>сумма финансирования делится на сумму Авансового платежа и на без авансовую часть</a:t>
            </a:r>
            <a:endParaRPr lang="ru-RU" b="0" i="0" dirty="0">
              <a:solidFill>
                <a:srgbClr val="2F5597"/>
              </a:solidFill>
              <a:effectLst/>
              <a:latin typeface="Mul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2E9FC-C2BD-B968-B37F-C4473309443E}"/>
              </a:ext>
            </a:extLst>
          </p:cNvPr>
          <p:cNvSpPr txBox="1"/>
          <p:nvPr/>
        </p:nvSpPr>
        <p:spPr>
          <a:xfrm>
            <a:off x="2827420" y="23416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контракт: Авансовые платежи</a:t>
            </a:r>
          </a:p>
        </p:txBody>
      </p:sp>
    </p:spTree>
    <p:extLst>
      <p:ext uri="{BB962C8B-B14F-4D97-AF65-F5344CB8AC3E}">
        <p14:creationId xmlns:p14="http://schemas.microsoft.com/office/powerpoint/2010/main" val="316348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9725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контракте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F162D-D7E4-938A-3753-C14634BDD967}"/>
              </a:ext>
            </a:extLst>
          </p:cNvPr>
          <p:cNvSpPr txBox="1"/>
          <p:nvPr/>
        </p:nvSpPr>
        <p:spPr>
          <a:xfrm>
            <a:off x="2827421" y="566752"/>
            <a:ext cx="9310438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F5597"/>
                </a:solidFill>
                <a:effectLst/>
                <a:latin typeface="Muli"/>
              </a:rPr>
              <a:t>Первичные сведения о контракте для реестра контрактов </a:t>
            </a:r>
            <a:r>
              <a:rPr lang="ru-RU" b="1" i="0" dirty="0">
                <a:solidFill>
                  <a:srgbClr val="FF0000"/>
                </a:solidFill>
                <a:effectLst/>
                <a:latin typeface="Muli"/>
              </a:rPr>
              <a:t>должны полностью соответствовать Цифровому контракту!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394BE1-1276-8706-880D-43F470EDE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3" y="1159363"/>
            <a:ext cx="8509747" cy="557598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9EDF9C-5884-1BE1-2BA4-4EB92C76A008}"/>
              </a:ext>
            </a:extLst>
          </p:cNvPr>
          <p:cNvSpPr/>
          <p:nvPr/>
        </p:nvSpPr>
        <p:spPr>
          <a:xfrm>
            <a:off x="7807155" y="1159363"/>
            <a:ext cx="4136522" cy="5539978"/>
          </a:xfrm>
          <a:prstGeom prst="rect">
            <a:avLst/>
          </a:prstGeom>
          <a:solidFill>
            <a:schemeClr val="bg1"/>
          </a:solidFill>
          <a:ln>
            <a:solidFill>
              <a:srgbClr val="BBCAEC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Вкладка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Общие данные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заполняется полностью из цифрового контракта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Выделенные поля должны быть заполнены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случае указания этапа, не соответствующего данным цифрового контракта – не будет получен идентификатор этапа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3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C804D-3C20-E96C-1319-E55D877A1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516260-1EB5-22DE-E8E9-17C5EAE8E94D}"/>
              </a:ext>
            </a:extLst>
          </p:cNvPr>
          <p:cNvSpPr txBox="1"/>
          <p:nvPr/>
        </p:nvSpPr>
        <p:spPr>
          <a:xfrm>
            <a:off x="2876758" y="105030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‘Doc_Date’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DEF647-EDA6-A7D3-DC09-3243E15B157E}"/>
              </a:ext>
            </a:extLst>
          </p:cNvPr>
          <p:cNvSpPr/>
          <p:nvPr/>
        </p:nvSpPr>
        <p:spPr>
          <a:xfrm>
            <a:off x="7819187" y="915257"/>
            <a:ext cx="4136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Вызов контроля выполняется при передаче Контрактов в Бюджет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D0BE57-B665-CB4E-06CE-18E15E4562FB}"/>
              </a:ext>
            </a:extLst>
          </p:cNvPr>
          <p:cNvSpPr/>
          <p:nvPr/>
        </p:nvSpPr>
        <p:spPr>
          <a:xfrm>
            <a:off x="7834568" y="3491988"/>
            <a:ext cx="41365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Решение: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Обратиться в техническую поддержку для корректировки даты заключения (размещения) контракта.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4D3728-3A96-09BB-F8E6-2FD162E66757}"/>
              </a:ext>
            </a:extLst>
          </p:cNvPr>
          <p:cNvSpPr txBox="1"/>
          <p:nvPr/>
        </p:nvSpPr>
        <p:spPr>
          <a:xfrm>
            <a:off x="252662" y="4579953"/>
            <a:ext cx="7646069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b="1" i="0" dirty="0">
              <a:solidFill>
                <a:srgbClr val="E83546"/>
              </a:solidFill>
              <a:effectLst/>
              <a:latin typeface="courier new" panose="02070309020205020404" pitchFamily="49" charset="0"/>
            </a:endParaRPr>
          </a:p>
          <a:p>
            <a:endParaRPr lang="ru-RU" b="1" dirty="0">
              <a:solidFill>
                <a:srgbClr val="E83546"/>
              </a:solidFill>
              <a:latin typeface="courier new" panose="02070309020205020404" pitchFamily="49" charset="0"/>
            </a:endParaRPr>
          </a:p>
          <a:p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За элементом ‘Номер документа’ (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Doc_Number) 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обнаружен недопустимый элемент 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Prev_Year. 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Ожидал</a:t>
            </a:r>
            <a:r>
              <a:rPr lang="ru-RU" b="1" dirty="0">
                <a:solidFill>
                  <a:srgbClr val="E83546"/>
                </a:solidFill>
                <a:latin typeface="courier new" panose="02070309020205020404" pitchFamily="49" charset="0"/>
              </a:rPr>
              <a:t>ся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 элемент </a:t>
            </a:r>
            <a:r>
              <a:rPr lang="en-US" b="1" dirty="0">
                <a:solidFill>
                  <a:srgbClr val="E83546"/>
                </a:solidFill>
                <a:latin typeface="courier new" panose="02070309020205020404" pitchFamily="49" charset="0"/>
              </a:rPr>
              <a:t>Doc_Date</a:t>
            </a:r>
            <a:endParaRPr lang="en-US" b="1" i="0" dirty="0">
              <a:solidFill>
                <a:srgbClr val="E83546"/>
              </a:solidFill>
              <a:effectLst/>
              <a:latin typeface="courier new" panose="02070309020205020404" pitchFamily="49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70433C-AB85-C0D3-AA0E-5314D2058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26473" r="6053"/>
          <a:stretch/>
        </p:blipFill>
        <p:spPr bwMode="auto">
          <a:xfrm>
            <a:off x="220910" y="1215243"/>
            <a:ext cx="6949911" cy="34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909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29831-1AE9-EC9F-8BE2-6ADA8DD19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44E0EE-2B2A-BFD0-5209-456F4106ECB0}"/>
              </a:ext>
            </a:extLst>
          </p:cNvPr>
          <p:cNvSpPr txBox="1"/>
          <p:nvPr/>
        </p:nvSpPr>
        <p:spPr>
          <a:xfrm>
            <a:off x="2892139" y="97251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Doc_Number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A515BC-AD85-1433-AD2D-B9045C2E2372}"/>
              </a:ext>
            </a:extLst>
          </p:cNvPr>
          <p:cNvSpPr/>
          <p:nvPr/>
        </p:nvSpPr>
        <p:spPr>
          <a:xfrm>
            <a:off x="7892022" y="937399"/>
            <a:ext cx="4136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Данный контроль срабатывает для контрактов, загруженных с ЕИС, в случае, если в них не заполнено поле «</a:t>
            </a:r>
            <a:r>
              <a:rPr lang="ru-RU" b="1" dirty="0">
                <a:solidFill>
                  <a:srgbClr val="E83546"/>
                </a:solidFill>
                <a:latin typeface="Arial" panose="020B0604020202020204" pitchFamily="34" charset="0"/>
              </a:rPr>
              <a:t>Номер контракта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0CA5AF-EA64-7317-735B-342409C7F3A9}"/>
              </a:ext>
            </a:extLst>
          </p:cNvPr>
          <p:cNvSpPr/>
          <p:nvPr/>
        </p:nvSpPr>
        <p:spPr>
          <a:xfrm>
            <a:off x="7844925" y="2137728"/>
            <a:ext cx="41365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Зачастую такие контракты не имеют номера и в размещенной версии контракта в ЕИС, при этом во вложенном файле контракта номер имеется</a:t>
            </a:r>
            <a:endParaRPr lang="ru-RU" b="1" dirty="0">
              <a:solidFill>
                <a:srgbClr val="E83546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8BE8D9-0AD2-9F94-E018-0C7A9E69EB8F}"/>
              </a:ext>
            </a:extLst>
          </p:cNvPr>
          <p:cNvSpPr/>
          <p:nvPr/>
        </p:nvSpPr>
        <p:spPr>
          <a:xfrm>
            <a:off x="7892022" y="3988468"/>
            <a:ext cx="41365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Решение: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Внести изменение в контракт (исправление сведений) и указать номер в соответствии с заключенным контрактом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9EBCBD-BE0E-642C-0803-082A9374E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1" t="9540" r="2721" b="4245"/>
          <a:stretch/>
        </p:blipFill>
        <p:spPr>
          <a:xfrm>
            <a:off x="163456" y="967215"/>
            <a:ext cx="7622144" cy="4093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C9E94C-1C55-6E7E-4C20-BA5266C03AFE}"/>
              </a:ext>
            </a:extLst>
          </p:cNvPr>
          <p:cNvSpPr txBox="1"/>
          <p:nvPr/>
        </p:nvSpPr>
        <p:spPr>
          <a:xfrm>
            <a:off x="345405" y="5136757"/>
            <a:ext cx="736501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За элементом ‘Наименование заказчика’ (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Name_Pay) 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обнаружен недопустимый элемент 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Doc_Date. 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Ожидал</a:t>
            </a:r>
            <a:r>
              <a:rPr lang="ru-RU" b="1" dirty="0">
                <a:solidFill>
                  <a:srgbClr val="E83546"/>
                </a:solidFill>
                <a:latin typeface="courier new" panose="02070309020205020404" pitchFamily="49" charset="0"/>
              </a:rPr>
              <a:t>ся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 элемент </a:t>
            </a:r>
            <a:r>
              <a:rPr lang="en-US" b="1" dirty="0">
                <a:solidFill>
                  <a:srgbClr val="E83546"/>
                </a:solidFill>
                <a:latin typeface="courier new" panose="02070309020205020404" pitchFamily="49" charset="0"/>
              </a:rPr>
              <a:t>Doc_Number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80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01F2C-B18F-F8DE-6B91-36F274A99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E39606-3E94-8B62-E10C-573128DD6E89}"/>
              </a:ext>
            </a:extLst>
          </p:cNvPr>
          <p:cNvSpPr txBox="1"/>
          <p:nvPr/>
        </p:nvSpPr>
        <p:spPr>
          <a:xfrm>
            <a:off x="2892139" y="97251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0580EE-78CE-C29B-6A5B-60AB0ADE4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3" r="2488"/>
          <a:stretch/>
        </p:blipFill>
        <p:spPr>
          <a:xfrm>
            <a:off x="145409" y="1196717"/>
            <a:ext cx="7764660" cy="3278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A6F866-AC6B-C354-5A4F-53B614241F4D}"/>
              </a:ext>
            </a:extLst>
          </p:cNvPr>
          <p:cNvSpPr txBox="1"/>
          <p:nvPr/>
        </p:nvSpPr>
        <p:spPr>
          <a:xfrm>
            <a:off x="197017" y="4475323"/>
            <a:ext cx="7665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За элементом Периодичность авансовых платежей’ (</a:t>
            </a:r>
            <a:r>
              <a:rPr lang="en-US" b="1" dirty="0">
                <a:solidFill>
                  <a:srgbClr val="E83546"/>
                </a:solidFill>
                <a:latin typeface="courier new" panose="02070309020205020404" pitchFamily="49" charset="0"/>
              </a:rPr>
              <a:t>Avans_Period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обнаружен недопустимый элемент </a:t>
            </a:r>
            <a:r>
              <a:rPr lang="en-US" b="1" dirty="0">
                <a:solidFill>
                  <a:srgbClr val="E83546"/>
                </a:solidFill>
                <a:latin typeface="courier new" panose="02070309020205020404" pitchFamily="49" charset="0"/>
              </a:rPr>
              <a:t>Sposob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. 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Ожид</a:t>
            </a:r>
            <a:r>
              <a:rPr lang="ru-RU" b="1" dirty="0">
                <a:solidFill>
                  <a:srgbClr val="E83546"/>
                </a:solidFill>
                <a:latin typeface="courier new" panose="02070309020205020404" pitchFamily="49" charset="0"/>
              </a:rPr>
              <a:t>ался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 элемент </a:t>
            </a:r>
            <a:r>
              <a:rPr lang="en-US" b="1" dirty="0">
                <a:solidFill>
                  <a:srgbClr val="E83546"/>
                </a:solidFill>
                <a:latin typeface="courier new" panose="02070309020205020404" pitchFamily="49" charset="0"/>
              </a:rPr>
              <a:t>Subj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563A86-ECEF-4AE6-EAFD-02CEAA3D4C08}"/>
              </a:ext>
            </a:extLst>
          </p:cNvPr>
          <p:cNvSpPr/>
          <p:nvPr/>
        </p:nvSpPr>
        <p:spPr>
          <a:xfrm>
            <a:off x="7892022" y="937399"/>
            <a:ext cx="4136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Данный контроль срабатывает для контрактов, загруженных с ЕИС, в случае, если в них не заполнено поле «</a:t>
            </a:r>
            <a:r>
              <a:rPr lang="ru-RU" b="1" dirty="0">
                <a:solidFill>
                  <a:srgbClr val="E83546"/>
                </a:solidFill>
                <a:latin typeface="Arial" panose="020B0604020202020204" pitchFamily="34" charset="0"/>
              </a:rPr>
              <a:t>Предмет контракта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5E1CE8-FF0E-82D6-05C8-C9E1D7D518CB}"/>
              </a:ext>
            </a:extLst>
          </p:cNvPr>
          <p:cNvSpPr/>
          <p:nvPr/>
        </p:nvSpPr>
        <p:spPr>
          <a:xfrm>
            <a:off x="7892022" y="2397046"/>
            <a:ext cx="4136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размещенной версии контракта в ЕИС данное поле также не заполнено</a:t>
            </a:r>
            <a:endParaRPr lang="ru-RU" b="1" dirty="0">
              <a:solidFill>
                <a:srgbClr val="E83546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FA4F86-B047-DA45-897F-5AD37ADADA90}"/>
              </a:ext>
            </a:extLst>
          </p:cNvPr>
          <p:cNvSpPr/>
          <p:nvPr/>
        </p:nvSpPr>
        <p:spPr>
          <a:xfrm>
            <a:off x="7892022" y="3988468"/>
            <a:ext cx="41365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Решение: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Внести изменение в контракт (исправление сведений) и заполнить данное поле в соответствии с заключенным контрактом</a:t>
            </a:r>
          </a:p>
        </p:txBody>
      </p:sp>
    </p:spTree>
    <p:extLst>
      <p:ext uri="{BB962C8B-B14F-4D97-AF65-F5344CB8AC3E}">
        <p14:creationId xmlns:p14="http://schemas.microsoft.com/office/powerpoint/2010/main" val="278108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C804D-3C20-E96C-1319-E55D877A1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516260-1EB5-22DE-E8E9-17C5EAE8E94D}"/>
              </a:ext>
            </a:extLst>
          </p:cNvPr>
          <p:cNvSpPr txBox="1"/>
          <p:nvPr/>
        </p:nvSpPr>
        <p:spPr>
          <a:xfrm>
            <a:off x="2892139" y="97251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‘Stage_ID’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DEF647-EDA6-A7D3-DC09-3243E15B157E}"/>
              </a:ext>
            </a:extLst>
          </p:cNvPr>
          <p:cNvSpPr/>
          <p:nvPr/>
        </p:nvSpPr>
        <p:spPr>
          <a:xfrm>
            <a:off x="7819187" y="915257"/>
            <a:ext cx="4136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Вызов контроля выполняется при передаче Контрактов в Бюджет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D0BE57-B665-CB4E-06CE-18E15E4562FB}"/>
              </a:ext>
            </a:extLst>
          </p:cNvPr>
          <p:cNvSpPr/>
          <p:nvPr/>
        </p:nvSpPr>
        <p:spPr>
          <a:xfrm>
            <a:off x="7834568" y="3491988"/>
            <a:ext cx="4136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Решение: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Обратиться в техническую поддержку для корректировки идентификатора этапа.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4D3728-3A96-09BB-F8E6-2FD162E66757}"/>
              </a:ext>
            </a:extLst>
          </p:cNvPr>
          <p:cNvSpPr txBox="1"/>
          <p:nvPr/>
        </p:nvSpPr>
        <p:spPr>
          <a:xfrm>
            <a:off x="252662" y="4579953"/>
            <a:ext cx="7646069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За элементом ‘Номер этапа’ (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Stage_Number) 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обнаружен недопустимый элемент 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Stage_Begin. 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Ожидал</a:t>
            </a:r>
            <a:r>
              <a:rPr lang="ru-RU" b="1" dirty="0">
                <a:solidFill>
                  <a:srgbClr val="E83546"/>
                </a:solidFill>
                <a:latin typeface="courier new" panose="02070309020205020404" pitchFamily="49" charset="0"/>
              </a:rPr>
              <a:t>ся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 элемент 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Stage_ID</a:t>
            </a:r>
          </a:p>
          <a:p>
            <a:endParaRPr lang="en-US" b="1" dirty="0">
              <a:solidFill>
                <a:srgbClr val="E83546"/>
              </a:solidFill>
              <a:latin typeface="courier new" panose="02070309020205020404" pitchFamily="49" charset="0"/>
            </a:endParaRPr>
          </a:p>
          <a:p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За элементом ‘Номер этапа’ (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Number) 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обнаружен недопустимый элемент 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Date_Begin. 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Ожидал</a:t>
            </a:r>
            <a:r>
              <a:rPr lang="ru-RU" b="1" dirty="0">
                <a:solidFill>
                  <a:srgbClr val="E83546"/>
                </a:solidFill>
                <a:latin typeface="courier new" panose="02070309020205020404" pitchFamily="49" charset="0"/>
              </a:rPr>
              <a:t>ся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 элемент 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ID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CAAC86-5084-DA89-8648-61FEB9750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t="7880" r="5028" b="17701"/>
          <a:stretch/>
        </p:blipFill>
        <p:spPr bwMode="auto">
          <a:xfrm>
            <a:off x="168442" y="1100889"/>
            <a:ext cx="7525753" cy="35914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C804D-3C20-E96C-1319-E55D877A1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516260-1EB5-22DE-E8E9-17C5EAE8E94D}"/>
              </a:ext>
            </a:extLst>
          </p:cNvPr>
          <p:cNvSpPr txBox="1"/>
          <p:nvPr/>
        </p:nvSpPr>
        <p:spPr>
          <a:xfrm>
            <a:off x="2876758" y="105030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‘Stage_Begin’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DEF647-EDA6-A7D3-DC09-3243E15B157E}"/>
              </a:ext>
            </a:extLst>
          </p:cNvPr>
          <p:cNvSpPr/>
          <p:nvPr/>
        </p:nvSpPr>
        <p:spPr>
          <a:xfrm>
            <a:off x="7819187" y="915257"/>
            <a:ext cx="4136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Вызов контроля выполняется при передаче Контрактов в Бюджет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D0BE57-B665-CB4E-06CE-18E15E4562FB}"/>
              </a:ext>
            </a:extLst>
          </p:cNvPr>
          <p:cNvSpPr/>
          <p:nvPr/>
        </p:nvSpPr>
        <p:spPr>
          <a:xfrm>
            <a:off x="7834568" y="3491988"/>
            <a:ext cx="4136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Решение: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Обратиться в техническую поддержку для корректировки дат этапа.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исключительных случаях необходимо внесение изменений в контракт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4D3728-3A96-09BB-F8E6-2FD162E66757}"/>
              </a:ext>
            </a:extLst>
          </p:cNvPr>
          <p:cNvSpPr txBox="1"/>
          <p:nvPr/>
        </p:nvSpPr>
        <p:spPr>
          <a:xfrm>
            <a:off x="252662" y="4579953"/>
            <a:ext cx="7646069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b="1" i="0" dirty="0">
              <a:solidFill>
                <a:srgbClr val="E83546"/>
              </a:solidFill>
              <a:effectLst/>
              <a:latin typeface="courier new" panose="02070309020205020404" pitchFamily="49" charset="0"/>
            </a:endParaRPr>
          </a:p>
          <a:p>
            <a:endParaRPr lang="ru-RU" b="1" dirty="0">
              <a:solidFill>
                <a:srgbClr val="E83546"/>
              </a:solidFill>
              <a:latin typeface="courier new" panose="02070309020205020404" pitchFamily="49" charset="0"/>
            </a:endParaRPr>
          </a:p>
          <a:p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За элементом ‘Идентификатор этапа’ (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Stage_ID) 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обнаружен недопустимый элемент 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Stage_End. 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Ожидал</a:t>
            </a:r>
            <a:r>
              <a:rPr lang="ru-RU" b="1" dirty="0">
                <a:solidFill>
                  <a:srgbClr val="E83546"/>
                </a:solidFill>
                <a:latin typeface="courier new" panose="02070309020205020404" pitchFamily="49" charset="0"/>
              </a:rPr>
              <a:t>ся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 элемент 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Stage_Begin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5C25B0-BCA6-2340-6864-056C3FB44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4994" r="4171" b="27423"/>
          <a:stretch/>
        </p:blipFill>
        <p:spPr bwMode="auto">
          <a:xfrm>
            <a:off x="75527" y="1058780"/>
            <a:ext cx="7743660" cy="3874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792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C77A34-C9E2-37A4-966B-C7F6B9F8B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50" y="740268"/>
            <a:ext cx="9043372" cy="56095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9725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финансирования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EA3A9E-8EDF-3DD3-0034-825F94487BDF}"/>
              </a:ext>
            </a:extLst>
          </p:cNvPr>
          <p:cNvSpPr/>
          <p:nvPr/>
        </p:nvSpPr>
        <p:spPr>
          <a:xfrm>
            <a:off x="3612881" y="3618963"/>
            <a:ext cx="6461741" cy="2750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A41C2C78-0C92-79C5-14B6-AEF21B7F7B61}"/>
              </a:ext>
            </a:extLst>
          </p:cNvPr>
          <p:cNvSpPr/>
          <p:nvPr/>
        </p:nvSpPr>
        <p:spPr>
          <a:xfrm>
            <a:off x="6452315" y="3429000"/>
            <a:ext cx="592429" cy="1878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9EDF9C-5884-1BE1-2BA4-4EB92C76A008}"/>
              </a:ext>
            </a:extLst>
          </p:cNvPr>
          <p:cNvSpPr/>
          <p:nvPr/>
        </p:nvSpPr>
        <p:spPr>
          <a:xfrm>
            <a:off x="8613695" y="694410"/>
            <a:ext cx="3470355" cy="3416320"/>
          </a:xfrm>
          <a:prstGeom prst="rect">
            <a:avLst/>
          </a:prstGeom>
          <a:solidFill>
            <a:schemeClr val="bg1"/>
          </a:solidFill>
          <a:ln>
            <a:solidFill>
              <a:srgbClr val="BBCAEC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Поля, на которые необходимо обратить внимание:</a:t>
            </a:r>
          </a:p>
          <a:p>
            <a:pPr marL="342900" indent="-342900">
              <a:buAutoNum type="arabicPeriod"/>
            </a:pPr>
            <a:r>
              <a:rPr lang="ru-RU" b="1" dirty="0"/>
              <a:t>БК</a:t>
            </a:r>
            <a:r>
              <a:rPr lang="ru-RU" dirty="0"/>
              <a:t> – указывается КБК с полной детализацией</a:t>
            </a:r>
          </a:p>
          <a:p>
            <a:pPr marL="342900" indent="-342900">
              <a:buAutoNum type="arabicPeriod"/>
            </a:pPr>
            <a:r>
              <a:rPr lang="ru-RU" b="1" dirty="0"/>
              <a:t>Безусловность</a:t>
            </a:r>
            <a:r>
              <a:rPr lang="ru-RU" dirty="0"/>
              <a:t> – устанавливается в случае наличия авансирования в контракте</a:t>
            </a:r>
          </a:p>
          <a:p>
            <a:pPr marL="342900" indent="-342900">
              <a:buAutoNum type="arabicPeriod"/>
            </a:pPr>
            <a:r>
              <a:rPr lang="ru-RU" b="1" dirty="0"/>
              <a:t>Сумма 20** года </a:t>
            </a:r>
            <a:r>
              <a:rPr lang="ru-RU" dirty="0"/>
              <a:t>– Разбивка финансирования по этапам</a:t>
            </a:r>
          </a:p>
          <a:p>
            <a:pPr marL="342900" indent="-342900">
              <a:buAutoNum type="arabicPeriod"/>
            </a:pPr>
            <a:r>
              <a:rPr lang="ru-RU" b="1" dirty="0"/>
              <a:t>Счет получателя </a:t>
            </a:r>
            <a:r>
              <a:rPr lang="ru-RU" dirty="0"/>
              <a:t>– Лицевой счет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6F7D2BA-5363-9B82-CBF1-46C147D017E8}"/>
              </a:ext>
            </a:extLst>
          </p:cNvPr>
          <p:cNvSpPr/>
          <p:nvPr/>
        </p:nvSpPr>
        <p:spPr>
          <a:xfrm>
            <a:off x="142526" y="4255342"/>
            <a:ext cx="3470355" cy="1477328"/>
          </a:xfrm>
          <a:prstGeom prst="rect">
            <a:avLst/>
          </a:prstGeom>
          <a:solidFill>
            <a:schemeClr val="bg1"/>
          </a:solidFill>
          <a:ln>
            <a:solidFill>
              <a:srgbClr val="BBCAEC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разбивке финансирования по месяцам достаточно указать хотя бы один месяц, соответствующий Этапу контракта.</a:t>
            </a:r>
          </a:p>
        </p:txBody>
      </p:sp>
    </p:spTree>
    <p:extLst>
      <p:ext uri="{BB962C8B-B14F-4D97-AF65-F5344CB8AC3E}">
        <p14:creationId xmlns:p14="http://schemas.microsoft.com/office/powerpoint/2010/main" val="3095494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FBB8C-BB47-E7A1-6553-5D2EDD600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B688C9-8335-6175-1ABB-8FBC7761DDBC}"/>
              </a:ext>
            </a:extLst>
          </p:cNvPr>
          <p:cNvSpPr txBox="1"/>
          <p:nvPr/>
        </p:nvSpPr>
        <p:spPr>
          <a:xfrm>
            <a:off x="2865120" y="0"/>
            <a:ext cx="9326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заполнения информации об авансовых платежах в контракте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C600BA-0C88-2BC7-88CC-80F34B8FF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5" y="3733980"/>
            <a:ext cx="6457077" cy="25543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697AC2-19FB-3105-3D5F-8407ABBE3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5" y="900711"/>
            <a:ext cx="8133333" cy="278095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4B1769-1870-3E52-4DB6-91BADE69198C}"/>
              </a:ext>
            </a:extLst>
          </p:cNvPr>
          <p:cNvSpPr/>
          <p:nvPr/>
        </p:nvSpPr>
        <p:spPr>
          <a:xfrm>
            <a:off x="6600658" y="2922336"/>
            <a:ext cx="788068" cy="7218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41381E-938B-AE73-FD12-C6B8D447AD42}"/>
              </a:ext>
            </a:extLst>
          </p:cNvPr>
          <p:cNvSpPr/>
          <p:nvPr/>
        </p:nvSpPr>
        <p:spPr>
          <a:xfrm>
            <a:off x="5784850" y="900711"/>
            <a:ext cx="6089649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Блок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Информация об авансовом платеже в случае, если контрактом предусмотрена выплата аванса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 наследуется с цифрового контракта либо, если контракт не цифровой – заполняется вручную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AA2665-6ED3-0083-C409-74B21F633760}"/>
              </a:ext>
            </a:extLst>
          </p:cNvPr>
          <p:cNvSpPr/>
          <p:nvPr/>
        </p:nvSpPr>
        <p:spPr>
          <a:xfrm>
            <a:off x="7562850" y="2533651"/>
            <a:ext cx="4311649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таблице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Этапы исполнения контракта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 необходимо заполнить поля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Размер аванса в процентах %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 и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Разбивка аванса в рамках этапа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50D562-A4C6-182F-BC27-92AD66CA129A}"/>
              </a:ext>
            </a:extLst>
          </p:cNvPr>
          <p:cNvSpPr/>
          <p:nvPr/>
        </p:nvSpPr>
        <p:spPr>
          <a:xfrm>
            <a:off x="6800849" y="3955111"/>
            <a:ext cx="5073649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случае наличия информации об авансовых платежах, во вкладке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График финансирования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 необходимо выделить отдельную строку по каждому КБК, по которому будет выплачиваться аванс. Для строки с авансовыми платежами необходимо установить признак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Безусловность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2989D4C-3C55-E764-2D50-A8155D4D0323}"/>
              </a:ext>
            </a:extLst>
          </p:cNvPr>
          <p:cNvSpPr/>
          <p:nvPr/>
        </p:nvSpPr>
        <p:spPr>
          <a:xfrm>
            <a:off x="296853" y="2813051"/>
            <a:ext cx="3271848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Сумма аванса во вкладке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Общие данные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 должна равняться сумме строк с признаком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Безусловность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583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F1B3D-22D1-97D7-0485-C4E45F8AC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9815D4-6CE0-FE85-2E60-C3929074A3E0}"/>
              </a:ext>
            </a:extLst>
          </p:cNvPr>
          <p:cNvSpPr txBox="1"/>
          <p:nvPr/>
        </p:nvSpPr>
        <p:spPr>
          <a:xfrm>
            <a:off x="2573302" y="0"/>
            <a:ext cx="9078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 контроли РИС при сохранении контрактов с авансовыми платежами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9A68E5-3900-6022-0CE4-FE7853BAF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" r="880"/>
          <a:stretch/>
        </p:blipFill>
        <p:spPr>
          <a:xfrm>
            <a:off x="1847213" y="954107"/>
            <a:ext cx="8497573" cy="25623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829255-DC0A-C7FE-3F64-C2E6BF583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14" y="3615508"/>
            <a:ext cx="8497572" cy="2233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256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9725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СГОЗ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371D73-85B3-48DA-B94E-F3D6A11E9E28}"/>
              </a:ext>
            </a:extLst>
          </p:cNvPr>
          <p:cNvSpPr/>
          <p:nvPr/>
        </p:nvSpPr>
        <p:spPr>
          <a:xfrm>
            <a:off x="234615" y="4115524"/>
            <a:ext cx="11255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0D7D9770-7A3C-4C15-2E98-38BE0F54D112}"/>
              </a:ext>
            </a:extLst>
          </p:cNvPr>
          <p:cNvSpPr/>
          <p:nvPr/>
        </p:nvSpPr>
        <p:spPr>
          <a:xfrm>
            <a:off x="5774155" y="2415650"/>
            <a:ext cx="643690" cy="646331"/>
          </a:xfrm>
          <a:prstGeom prst="downArrow">
            <a:avLst/>
          </a:prstGeom>
          <a:solidFill>
            <a:srgbClr val="1694CA"/>
          </a:solidFill>
          <a:ln>
            <a:solidFill>
              <a:srgbClr val="1694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800917-84EC-FA91-697F-7D80373F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20" y="771229"/>
            <a:ext cx="9182759" cy="1663019"/>
          </a:xfrm>
          <a:prstGeom prst="rect">
            <a:avLst/>
          </a:prstGeom>
          <a:ln>
            <a:solidFill>
              <a:srgbClr val="1694CA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9BF6FB-5648-C96F-D522-CA2A0B980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317" y="3061981"/>
            <a:ext cx="7549365" cy="3137565"/>
          </a:xfrm>
          <a:prstGeom prst="rect">
            <a:avLst/>
          </a:prstGeom>
          <a:ln>
            <a:solidFill>
              <a:srgbClr val="1694CA"/>
            </a:solidFill>
          </a:ln>
        </p:spPr>
      </p:pic>
    </p:spTree>
    <p:extLst>
      <p:ext uri="{BB962C8B-B14F-4D97-AF65-F5344CB8AC3E}">
        <p14:creationId xmlns:p14="http://schemas.microsoft.com/office/powerpoint/2010/main" val="52911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23EC-D061-A68F-73BD-1838E894E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7C2B1E-DC4E-4D7E-EBAA-5189DC57A53F}"/>
              </a:ext>
            </a:extLst>
          </p:cNvPr>
          <p:cNvSpPr txBox="1"/>
          <p:nvPr/>
        </p:nvSpPr>
        <p:spPr>
          <a:xfrm>
            <a:off x="2892139" y="97251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Корректность внесения лицевого счета в Бюджет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AA9995-E8F8-5E35-6E65-6635C9C6B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39467" r="15799"/>
          <a:stretch/>
        </p:blipFill>
        <p:spPr>
          <a:xfrm>
            <a:off x="91439" y="1062631"/>
            <a:ext cx="6560821" cy="3303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9C0B77-6031-3A5A-739A-17D893EDC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>
          <a:xfrm>
            <a:off x="6212205" y="3018709"/>
            <a:ext cx="5730240" cy="3465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FE0F59-819D-23B7-DB11-4AEF7498E29D}"/>
              </a:ext>
            </a:extLst>
          </p:cNvPr>
          <p:cNvSpPr txBox="1"/>
          <p:nvPr/>
        </p:nvSpPr>
        <p:spPr>
          <a:xfrm>
            <a:off x="363819" y="4603763"/>
            <a:ext cx="5576007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Недостаточно данных для автоматической генерации учетного номера БО</a:t>
            </a:r>
          </a:p>
          <a:p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(проверьте у бюджетополучателя наличие реквизитов, задействованных в шаблоне номера: "%ОРФК2%КУБП5%ГГГГ%НОМЕР%")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F85E2-6D40-8583-10A2-C77D26322683}"/>
              </a:ext>
            </a:extLst>
          </p:cNvPr>
          <p:cNvSpPr txBox="1"/>
          <p:nvPr/>
        </p:nvSpPr>
        <p:spPr>
          <a:xfrm>
            <a:off x="6781731" y="1054108"/>
            <a:ext cx="531883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2F5597"/>
                </a:solidFill>
              </a:rPr>
              <a:t>В лицевых счетах в Бюджет-КС необходимо заполнить следующие поля: </a:t>
            </a:r>
          </a:p>
          <a:p>
            <a:r>
              <a:rPr lang="ru-RU" sz="2400" dirty="0">
                <a:solidFill>
                  <a:srgbClr val="2F5597"/>
                </a:solidFill>
              </a:rPr>
              <a:t>«ТОФК/ФО открытия» </a:t>
            </a:r>
          </a:p>
          <a:p>
            <a:r>
              <a:rPr lang="ru-RU" sz="2400" dirty="0">
                <a:solidFill>
                  <a:srgbClr val="2F5597"/>
                </a:solidFill>
              </a:rPr>
              <a:t>«ТОФК/ФО обслуживания»</a:t>
            </a:r>
          </a:p>
        </p:txBody>
      </p:sp>
    </p:spTree>
    <p:extLst>
      <p:ext uri="{BB962C8B-B14F-4D97-AF65-F5344CB8AC3E}">
        <p14:creationId xmlns:p14="http://schemas.microsoft.com/office/powerpoint/2010/main" val="1843057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C804D-3C20-E96C-1319-E55D877A1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A6C949-CD25-E768-6358-82FC80C27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28"/>
          <a:stretch/>
        </p:blipFill>
        <p:spPr>
          <a:xfrm>
            <a:off x="114298" y="915257"/>
            <a:ext cx="7418466" cy="4213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516260-1EB5-22DE-E8E9-17C5EAE8E94D}"/>
              </a:ext>
            </a:extLst>
          </p:cNvPr>
          <p:cNvSpPr txBox="1"/>
          <p:nvPr/>
        </p:nvSpPr>
        <p:spPr>
          <a:xfrm>
            <a:off x="2892139" y="97251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БК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(КБК)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DEF647-EDA6-A7D3-DC09-3243E15B157E}"/>
              </a:ext>
            </a:extLst>
          </p:cNvPr>
          <p:cNvSpPr/>
          <p:nvPr/>
        </p:nvSpPr>
        <p:spPr>
          <a:xfrm>
            <a:off x="7819187" y="915257"/>
            <a:ext cx="4136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Вызов контроля выполняется при передаче Контрактов и Документов о приемке в Бюджет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D0BE57-B665-CB4E-06CE-18E15E4562FB}"/>
              </a:ext>
            </a:extLst>
          </p:cNvPr>
          <p:cNvSpPr/>
          <p:nvPr/>
        </p:nvSpPr>
        <p:spPr>
          <a:xfrm>
            <a:off x="7834568" y="2197323"/>
            <a:ext cx="41365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Решение для контрактов: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Сформировать техническое изменение контракта и указать полный КБК и лицевой счет во вкладке График финансирования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96E089-8EF0-026C-EC26-82954CEBB16A}"/>
              </a:ext>
            </a:extLst>
          </p:cNvPr>
          <p:cNvSpPr/>
          <p:nvPr/>
        </p:nvSpPr>
        <p:spPr>
          <a:xfrm>
            <a:off x="7834568" y="4033387"/>
            <a:ext cx="39059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Решение для документов о приемке: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Сформировать техническое изменение документа о приемке и подгрузить полный КБК в соответствии с контрактом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4D3728-3A96-09BB-F8E6-2FD162E66757}"/>
              </a:ext>
            </a:extLst>
          </p:cNvPr>
          <p:cNvSpPr txBox="1"/>
          <p:nvPr/>
        </p:nvSpPr>
        <p:spPr>
          <a:xfrm>
            <a:off x="114298" y="5187548"/>
            <a:ext cx="764606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За элементом 'Код БК' (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KBK) 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обнаружен недопустимый элемент 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Uncond. </a:t>
            </a:r>
            <a:r>
              <a:rPr lang="ru-RU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Ожидались элементы </a:t>
            </a:r>
            <a:r>
              <a:rPr lang="en-US" b="1" i="0" dirty="0">
                <a:solidFill>
                  <a:srgbClr val="E83546"/>
                </a:solidFill>
                <a:effectLst/>
                <a:latin typeface="courier new" panose="02070309020205020404" pitchFamily="49" charset="0"/>
              </a:rPr>
              <a:t>E_KLASS, ADD_KLASS, LOCAL, SERVICE, PURPOSE, PROGRAM, Prod_Code, AIP_Code, LS_PAY.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105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D7B67-BBC1-7D2F-CE29-50AFC09FB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D80E4C-62E5-59C2-5A27-D7218C8A2BB7}"/>
              </a:ext>
            </a:extLst>
          </p:cNvPr>
          <p:cNvSpPr txBox="1"/>
          <p:nvPr/>
        </p:nvSpPr>
        <p:spPr>
          <a:xfrm>
            <a:off x="2892139" y="97251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актуальности КБК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4507B2-C9F5-C90D-ADDD-5D3E4CD44527}"/>
              </a:ext>
            </a:extLst>
          </p:cNvPr>
          <p:cNvSpPr/>
          <p:nvPr/>
        </p:nvSpPr>
        <p:spPr>
          <a:xfrm>
            <a:off x="7910069" y="943415"/>
            <a:ext cx="41365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Контроль ссылается на определенную составную часть КБК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данном примере показано, что Дополнительная классификация (доп. класс) - 972342002018 отсутствует в ПФХД.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Решение: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Для оплаты контракта в текущем году необходимо указывать действующие КБК (имеющиеся в текущем ПФХД)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6E36BE-6953-3CB0-6706-982733DE6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7" r="2867" b="23831"/>
          <a:stretch/>
        </p:blipFill>
        <p:spPr>
          <a:xfrm>
            <a:off x="145408" y="1022684"/>
            <a:ext cx="7574557" cy="38922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4169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8EAD5-8234-1796-0A23-CB808E1CA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A0B143-0DCE-F0C6-E27D-EE9602B5C567}"/>
              </a:ext>
            </a:extLst>
          </p:cNvPr>
          <p:cNvSpPr txBox="1"/>
          <p:nvPr/>
        </p:nvSpPr>
        <p:spPr>
          <a:xfrm>
            <a:off x="2694253" y="138190"/>
            <a:ext cx="955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Авансовые платежи. Контроли при отправке в Бюджет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E3728F-F92C-6EDC-9FDC-C794DB3A8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" t="11234" r="505" b="6709"/>
          <a:stretch/>
        </p:blipFill>
        <p:spPr>
          <a:xfrm>
            <a:off x="1396007" y="3668308"/>
            <a:ext cx="9399982" cy="1047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FA771D-C924-301D-CAEA-6A4E7CA5B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23" b="31154"/>
          <a:stretch/>
        </p:blipFill>
        <p:spPr>
          <a:xfrm>
            <a:off x="1317652" y="781746"/>
            <a:ext cx="9556696" cy="8145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9268A9-7B43-5BE0-DC16-F8EC462462B6}"/>
              </a:ext>
            </a:extLst>
          </p:cNvPr>
          <p:cNvSpPr txBox="1"/>
          <p:nvPr/>
        </p:nvSpPr>
        <p:spPr>
          <a:xfrm>
            <a:off x="1603299" y="4822441"/>
            <a:ext cx="898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F5597"/>
                </a:solidFill>
              </a:rPr>
              <a:t>Контрактом предусмотрены авансовые платежи. Признак «Безусловность» не установлен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30737F-1CF1-BBD8-13A5-83F8BA14F368}"/>
              </a:ext>
            </a:extLst>
          </p:cNvPr>
          <p:cNvSpPr txBox="1"/>
          <p:nvPr/>
        </p:nvSpPr>
        <p:spPr>
          <a:xfrm>
            <a:off x="781306" y="2881635"/>
            <a:ext cx="1096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F5597"/>
                </a:solidFill>
              </a:rPr>
              <a:t>Признак «Безусловность» установлен во всех строках КБК во вкладке «График финансирования» в контракте либо сумма авансовых платежей не соответствует сумме, указанной во вкладке «График финансирования»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7CED31-93CF-29DE-F969-D339DFDD93FF}"/>
              </a:ext>
            </a:extLst>
          </p:cNvPr>
          <p:cNvSpPr txBox="1"/>
          <p:nvPr/>
        </p:nvSpPr>
        <p:spPr>
          <a:xfrm>
            <a:off x="615442" y="5286526"/>
            <a:ext cx="10961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F5597"/>
                </a:solidFill>
              </a:rPr>
              <a:t>Решение: </a:t>
            </a:r>
            <a:r>
              <a:rPr lang="ru-RU" dirty="0"/>
              <a:t>Необходимо установить данный признак только в строке авансовых платежей во вкладке «График финансирования». Сумма аванса во вкладке «Общие данные» должна равняться сумме в строке с установленным признаком «Безусловность»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5D5958-845D-F512-F8D3-63C0A55A2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9" t="78539" r="2989" b="276"/>
          <a:stretch/>
        </p:blipFill>
        <p:spPr>
          <a:xfrm>
            <a:off x="1603298" y="1716628"/>
            <a:ext cx="8985401" cy="10702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6912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D7B67-BBC1-7D2F-CE29-50AFC09FB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D80E4C-62E5-59C2-5A27-D7218C8A2BB7}"/>
              </a:ext>
            </a:extLst>
          </p:cNvPr>
          <p:cNvSpPr txBox="1"/>
          <p:nvPr/>
        </p:nvSpPr>
        <p:spPr>
          <a:xfrm>
            <a:off x="2866739" y="0"/>
            <a:ext cx="9078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соответствия сумм в Графике финансирования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4507B2-C9F5-C90D-ADDD-5D3E4CD44527}"/>
              </a:ext>
            </a:extLst>
          </p:cNvPr>
          <p:cNvSpPr/>
          <p:nvPr/>
        </p:nvSpPr>
        <p:spPr>
          <a:xfrm>
            <a:off x="1475419" y="3164681"/>
            <a:ext cx="92411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случае, если оплата контракта осуществляется в течение нескольких лет необходимо распределить суммы финансирования в соответствии с фактическим исполнением контракта за определенный год.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Например: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Часть суммы контракта, в размере 315471,02 рублей, была оплачена в 2023 году, но в Графике финансирования не указаны суммы на 2023 год.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Необходимо внести изменение в контракт и отразить оплаченную сумму 315471,02 рублей в столбец «Сумма 2023 года». После регистрации такого изменения необходимо отправить контракт в БКС повторно.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57B25B-188A-5341-B649-66FFF87FC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2" t="34261" r="2008" b="46873"/>
          <a:stretch/>
        </p:blipFill>
        <p:spPr bwMode="auto">
          <a:xfrm>
            <a:off x="1475419" y="1384995"/>
            <a:ext cx="9241162" cy="16422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5998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9725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поставщиках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F162D-D7E4-938A-3753-C14634BDD967}"/>
              </a:ext>
            </a:extLst>
          </p:cNvPr>
          <p:cNvSpPr txBox="1"/>
          <p:nvPr/>
        </p:nvSpPr>
        <p:spPr>
          <a:xfrm>
            <a:off x="2827421" y="566752"/>
            <a:ext cx="9310438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F5597"/>
                </a:solidFill>
                <a:effectLst/>
                <a:latin typeface="Muli"/>
              </a:rPr>
              <a:t>В первичной версии контракта </a:t>
            </a:r>
            <a:r>
              <a:rPr lang="ru-RU" b="1" i="0" dirty="0">
                <a:solidFill>
                  <a:srgbClr val="FF0000"/>
                </a:solidFill>
                <a:effectLst/>
                <a:latin typeface="Muli"/>
              </a:rPr>
              <a:t>нельзя заменить или добавить поставщика </a:t>
            </a:r>
            <a:r>
              <a:rPr lang="ru-RU" b="1" i="0" dirty="0">
                <a:solidFill>
                  <a:srgbClr val="2F5597"/>
                </a:solidFill>
                <a:effectLst/>
                <a:latin typeface="Muli"/>
              </a:rPr>
              <a:t>(для цифровых контрактов)</a:t>
            </a:r>
            <a:r>
              <a:rPr lang="ru-RU" b="0" i="0" dirty="0">
                <a:solidFill>
                  <a:srgbClr val="2F5597"/>
                </a:solidFill>
                <a:effectLst/>
                <a:latin typeface="Muli"/>
              </a:rPr>
              <a:t>! </a:t>
            </a:r>
            <a:endParaRPr lang="ru-RU" b="1" i="0" dirty="0">
              <a:solidFill>
                <a:srgbClr val="FF0000"/>
              </a:solidFill>
              <a:effectLst/>
              <a:latin typeface="Mul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9EDF9C-5884-1BE1-2BA4-4EB92C76A008}"/>
              </a:ext>
            </a:extLst>
          </p:cNvPr>
          <p:cNvSpPr/>
          <p:nvPr/>
        </p:nvSpPr>
        <p:spPr>
          <a:xfrm>
            <a:off x="371474" y="3429000"/>
            <a:ext cx="516572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Кнопка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Подгрузить сведения из электронного контракта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используется для загрузки карточки поставщика из цифрового контракта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4E9A52-9BB8-31E5-914C-3ED9D3CEF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94"/>
          <a:stretch/>
        </p:blipFill>
        <p:spPr>
          <a:xfrm>
            <a:off x="371474" y="1158812"/>
            <a:ext cx="11449050" cy="2270188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20C5166-A183-22A2-F18A-AC54D94D33BE}"/>
              </a:ext>
            </a:extLst>
          </p:cNvPr>
          <p:cNvCxnSpPr/>
          <p:nvPr/>
        </p:nvCxnSpPr>
        <p:spPr>
          <a:xfrm>
            <a:off x="882650" y="1670050"/>
            <a:ext cx="0" cy="17589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6FB552-C264-EC8B-3162-070FE56E76AF}"/>
              </a:ext>
            </a:extLst>
          </p:cNvPr>
          <p:cNvSpPr/>
          <p:nvPr/>
        </p:nvSpPr>
        <p:spPr>
          <a:xfrm>
            <a:off x="6654798" y="3429000"/>
            <a:ext cx="516572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Поле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Платежные реквизиты для перечисления денежных средств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- заполняется для передачи реквизитов в БКС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временно доступно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476F6F4-CAAC-DF73-E3BF-9AB0134A649C}"/>
              </a:ext>
            </a:extLst>
          </p:cNvPr>
          <p:cNvCxnSpPr>
            <a:cxnSpLocks/>
          </p:cNvCxnSpPr>
          <p:nvPr/>
        </p:nvCxnSpPr>
        <p:spPr>
          <a:xfrm>
            <a:off x="8337550" y="3016250"/>
            <a:ext cx="0" cy="412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137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9725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Платежные реквизиты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F162D-D7E4-938A-3753-C14634BDD967}"/>
              </a:ext>
            </a:extLst>
          </p:cNvPr>
          <p:cNvSpPr txBox="1"/>
          <p:nvPr/>
        </p:nvSpPr>
        <p:spPr>
          <a:xfrm>
            <a:off x="2827421" y="566752"/>
            <a:ext cx="9310438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F5597"/>
                </a:solidFill>
                <a:effectLst/>
                <a:latin typeface="Muli"/>
              </a:rPr>
              <a:t>Реквизиты наследуются с цифрового контракта! Для нецифровых контрактов информация вносится вручную </a:t>
            </a:r>
            <a:endParaRPr lang="ru-RU" b="1" i="0" dirty="0">
              <a:solidFill>
                <a:srgbClr val="FF0000"/>
              </a:solidFill>
              <a:effectLst/>
              <a:latin typeface="Mul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D54930-05A2-36DE-146C-D347610D1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844" y="1213083"/>
            <a:ext cx="8864312" cy="542126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9EDF9C-5884-1BE1-2BA4-4EB92C76A008}"/>
              </a:ext>
            </a:extLst>
          </p:cNvPr>
          <p:cNvSpPr/>
          <p:nvPr/>
        </p:nvSpPr>
        <p:spPr>
          <a:xfrm>
            <a:off x="4070239" y="3232239"/>
            <a:ext cx="516572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 1 июля платежные  реквизиты поставщиков и реквизиты для перечисления налогов передаются в БКС из вкладки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Платежные реквизиты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D7B67-BBC1-7D2F-CE29-50AFC09FB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D80E4C-62E5-59C2-5A27-D7218C8A2BB7}"/>
              </a:ext>
            </a:extLst>
          </p:cNvPr>
          <p:cNvSpPr txBox="1"/>
          <p:nvPr/>
        </p:nvSpPr>
        <p:spPr>
          <a:xfrm>
            <a:off x="2866739" y="0"/>
            <a:ext cx="9078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соответствия сумм в Графике финансирования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4507B2-C9F5-C90D-ADDD-5D3E4CD44527}"/>
              </a:ext>
            </a:extLst>
          </p:cNvPr>
          <p:cNvSpPr/>
          <p:nvPr/>
        </p:nvSpPr>
        <p:spPr>
          <a:xfrm>
            <a:off x="1475419" y="3164681"/>
            <a:ext cx="92411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карточку поставщика необходимо добавить корректные платежные реквизиты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Сформировать техническое изменение контракта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Скорректировать информацию в контракте. Сохранить документ. Зарегистрировать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Направить документ в БКС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ACCF8F-94E8-4325-1618-A38EFDD32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6" r="1897" b="11924"/>
          <a:stretch/>
        </p:blipFill>
        <p:spPr bwMode="auto">
          <a:xfrm>
            <a:off x="1602098" y="1517650"/>
            <a:ext cx="8987804" cy="13906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7607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C804D-3C20-E96C-1319-E55D877A1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516260-1EB5-22DE-E8E9-17C5EAE8E94D}"/>
              </a:ext>
            </a:extLst>
          </p:cNvPr>
          <p:cNvSpPr txBox="1"/>
          <p:nvPr/>
        </p:nvSpPr>
        <p:spPr>
          <a:xfrm>
            <a:off x="2892139" y="97251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‘Bank’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DEF647-EDA6-A7D3-DC09-3243E15B157E}"/>
              </a:ext>
            </a:extLst>
          </p:cNvPr>
          <p:cNvSpPr/>
          <p:nvPr/>
        </p:nvSpPr>
        <p:spPr>
          <a:xfrm>
            <a:off x="7819187" y="915257"/>
            <a:ext cx="4136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Вызов контроля выполняется при передаче Контракт в Бюджет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D0BE57-B665-CB4E-06CE-18E15E4562FB}"/>
              </a:ext>
            </a:extLst>
          </p:cNvPr>
          <p:cNvSpPr/>
          <p:nvPr/>
        </p:nvSpPr>
        <p:spPr>
          <a:xfrm>
            <a:off x="7834568" y="2197323"/>
            <a:ext cx="41365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Решение: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Необходимо обратиться в техническую поддержку для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перевыгрузки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платежных реквизитов.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4D3728-3A96-09BB-F8E6-2FD162E66757}"/>
              </a:ext>
            </a:extLst>
          </p:cNvPr>
          <p:cNvSpPr txBox="1"/>
          <p:nvPr/>
        </p:nvSpPr>
        <p:spPr>
          <a:xfrm>
            <a:off x="114298" y="5187548"/>
            <a:ext cx="764606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E83546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Строка 1, позиция 1980. За элементом 'БИК банка' (BIC) обнаружен недопустимый элемент KS. Ожидался элемент Bank.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6FC8D6-919C-1A9D-5FEC-7AF89446A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91" y="1334137"/>
            <a:ext cx="7302642" cy="34805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3029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92139" y="97251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Исправление ошибок в Контракте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46B6D-971C-4CF4-9415-693A8C837253}"/>
              </a:ext>
            </a:extLst>
          </p:cNvPr>
          <p:cNvSpPr/>
          <p:nvPr/>
        </p:nvSpPr>
        <p:spPr>
          <a:xfrm>
            <a:off x="632494" y="946150"/>
            <a:ext cx="10927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случае выявления некорректных сведений в контракте, в том числе и для успешной отправки в БКС, необходимо сформировать изменение контракта.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0B3925-3CBC-34C7-91FE-000B306D7D2D}"/>
              </a:ext>
            </a:extLst>
          </p:cNvPr>
          <p:cNvSpPr/>
          <p:nvPr/>
        </p:nvSpPr>
        <p:spPr>
          <a:xfrm>
            <a:off x="632494" y="1589301"/>
            <a:ext cx="10927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Типы изменений: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29031E06-1029-3029-D506-F936E37A8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350544"/>
              </p:ext>
            </p:extLst>
          </p:nvPr>
        </p:nvGraphicFramePr>
        <p:xfrm>
          <a:off x="702344" y="1918160"/>
          <a:ext cx="9591006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130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9725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СГОЗ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371D73-85B3-48DA-B94E-F3D6A11E9E28}"/>
              </a:ext>
            </a:extLst>
          </p:cNvPr>
          <p:cNvSpPr/>
          <p:nvPr/>
        </p:nvSpPr>
        <p:spPr>
          <a:xfrm>
            <a:off x="234615" y="4115524"/>
            <a:ext cx="11255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B14B7C-E4BC-3087-96D1-B31774F5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14" y="839683"/>
            <a:ext cx="8828571" cy="1485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79431F-0C5D-2AB4-6344-75FEED9F3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804" y="2325397"/>
            <a:ext cx="9022392" cy="44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88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94195-86B2-E2DE-24BA-BD8200C35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5715B8-0390-1C41-E9D7-5AA2B2B983D5}"/>
              </a:ext>
            </a:extLst>
          </p:cNvPr>
          <p:cNvSpPr txBox="1"/>
          <p:nvPr/>
        </p:nvSpPr>
        <p:spPr>
          <a:xfrm>
            <a:off x="2753776" y="-2967"/>
            <a:ext cx="9078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заполнения вкладки «Финансирование»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документе о приемке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E19EA0-36AD-088C-F253-34CEB6908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81" r="1812"/>
          <a:stretch/>
        </p:blipFill>
        <p:spPr>
          <a:xfrm>
            <a:off x="179105" y="951140"/>
            <a:ext cx="11791985" cy="5429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25B814-6FC0-4A22-53D6-30B44E977989}"/>
              </a:ext>
            </a:extLst>
          </p:cNvPr>
          <p:cNvSpPr/>
          <p:nvPr/>
        </p:nvSpPr>
        <p:spPr>
          <a:xfrm>
            <a:off x="266589" y="3517989"/>
            <a:ext cx="3060811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Сумма документа о приемке должна равняться значению поля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Сумма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 во вкладке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Финансирование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09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92139" y="97251"/>
            <a:ext cx="9078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Контроль, запрещающий отправку дублирующих документов о приемке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46B6D-971C-4CF4-9415-693A8C837253}"/>
              </a:ext>
            </a:extLst>
          </p:cNvPr>
          <p:cNvSpPr/>
          <p:nvPr/>
        </p:nvSpPr>
        <p:spPr>
          <a:xfrm>
            <a:off x="1147300" y="5124398"/>
            <a:ext cx="9848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Решение: Документ о приемке был ранее выгружен в Бюджет. Необходимо удалить документ о приемке и Денежное обязательство (при наличии) в БКС.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89E765-2EA9-B704-E285-47B6C6A8F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" r="4900" b="32905"/>
          <a:stretch/>
        </p:blipFill>
        <p:spPr bwMode="auto">
          <a:xfrm>
            <a:off x="960103" y="1156809"/>
            <a:ext cx="10223236" cy="3862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9845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6B9106-ED6E-C9BB-DB37-FD69D78CF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3" b="3583"/>
          <a:stretch/>
        </p:blipFill>
        <p:spPr>
          <a:xfrm>
            <a:off x="1587851" y="1088315"/>
            <a:ext cx="9016297" cy="2196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EFAEF5-B86C-3D91-5938-61461764EF93}"/>
              </a:ext>
            </a:extLst>
          </p:cNvPr>
          <p:cNvSpPr txBox="1"/>
          <p:nvPr/>
        </p:nvSpPr>
        <p:spPr>
          <a:xfrm>
            <a:off x="2770219" y="-54947"/>
            <a:ext cx="9078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Контроли, предотвращающие отправку некорректных документов о приемке в Бюджет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75C762-17E4-5C35-A4AF-C1A06BBAC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456" b="3775"/>
          <a:stretch/>
        </p:blipFill>
        <p:spPr>
          <a:xfrm>
            <a:off x="1381580" y="3572828"/>
            <a:ext cx="9428838" cy="1851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2703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92139" y="97251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версии контракта в Бюджете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46B6D-971C-4CF4-9415-693A8C837253}"/>
              </a:ext>
            </a:extLst>
          </p:cNvPr>
          <p:cNvSpPr/>
          <p:nvPr/>
        </p:nvSpPr>
        <p:spPr>
          <a:xfrm>
            <a:off x="1054099" y="3605628"/>
            <a:ext cx="10113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Любое изменение контракта (опубликованное в ЕИС или техническое изменение контракта) должно быть направлено в Бюджет и по нему должно быть принято изменение БО.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применяется для изменений контракта, не получивших статус «Зарегистрировано»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После принятия изменения БО необходимо повторить отправку документа о приемке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4950D0-B69B-0A93-807B-569EEE40E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8" r="1610" b="23507"/>
          <a:stretch/>
        </p:blipFill>
        <p:spPr>
          <a:xfrm>
            <a:off x="1054099" y="1277466"/>
            <a:ext cx="10113508" cy="17959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7572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EFAEF5-B86C-3D91-5938-61461764EF93}"/>
              </a:ext>
            </a:extLst>
          </p:cNvPr>
          <p:cNvSpPr txBox="1"/>
          <p:nvPr/>
        </p:nvSpPr>
        <p:spPr>
          <a:xfrm>
            <a:off x="3017869" y="129203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Файлы документа о приемке не загружены с ЕИС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A5C846-FADD-9E7A-A00C-0223A1E4A1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4" b="23513"/>
          <a:stretch/>
        </p:blipFill>
        <p:spPr bwMode="auto">
          <a:xfrm>
            <a:off x="1285864" y="1117053"/>
            <a:ext cx="9620272" cy="1614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FBB36A-827B-60ED-5F44-E5B9A8C1C36F}"/>
              </a:ext>
            </a:extLst>
          </p:cNvPr>
          <p:cNvSpPr/>
          <p:nvPr/>
        </p:nvSpPr>
        <p:spPr>
          <a:xfrm>
            <a:off x="1475419" y="3164681"/>
            <a:ext cx="92411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Выберите нужный документ и нажмите на кнопку Прикрепленные файлы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Выберите все файлы, прикрепленные к документу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Нажмите на кнопку «Добавить в очередь для загрузки»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Дождитесь загрузки файлов (возле файла исчезнет надпись «Файл ожидает загрузки из внешней системы»)</a:t>
            </a:r>
          </a:p>
        </p:txBody>
      </p:sp>
    </p:spTree>
    <p:extLst>
      <p:ext uri="{BB962C8B-B14F-4D97-AF65-F5344CB8AC3E}">
        <p14:creationId xmlns:p14="http://schemas.microsoft.com/office/powerpoint/2010/main" val="2701569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0BA04E-3D6F-1349-D8B2-FB2B019BB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3" y="930603"/>
            <a:ext cx="10983404" cy="5539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9725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Статусы документов РИС при передаче в Бюджет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46B6D-971C-4CF4-9415-693A8C837253}"/>
              </a:ext>
            </a:extLst>
          </p:cNvPr>
          <p:cNvSpPr/>
          <p:nvPr/>
        </p:nvSpPr>
        <p:spPr>
          <a:xfrm>
            <a:off x="7193307" y="1137690"/>
            <a:ext cx="4136522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Аналитические признаки, присваиваемые в результате отправки к документам: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Документ принят в Бюджет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Ошибка при отправке в БКС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D87285-330D-441E-90E9-C47F352E10D9}"/>
              </a:ext>
            </a:extLst>
          </p:cNvPr>
          <p:cNvSpPr/>
          <p:nvPr/>
        </p:nvSpPr>
        <p:spPr>
          <a:xfrm>
            <a:off x="1201014" y="4485265"/>
            <a:ext cx="4033101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Статус результата отправки документа доступен по кнопкам: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Результат отправки в БКС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 Журнал отправки в БКС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4828028-BBCF-ACC6-5B2D-9F19171EC454}"/>
              </a:ext>
            </a:extLst>
          </p:cNvPr>
          <p:cNvCxnSpPr>
            <a:stCxn id="9" idx="0"/>
          </p:cNvCxnSpPr>
          <p:nvPr/>
        </p:nvCxnSpPr>
        <p:spPr>
          <a:xfrm flipH="1" flipV="1">
            <a:off x="3072384" y="3717870"/>
            <a:ext cx="145181" cy="7673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5AFA79B3-2940-FBBC-408F-4DD353BD5E09}"/>
              </a:ext>
            </a:extLst>
          </p:cNvPr>
          <p:cNvSpPr/>
          <p:nvPr/>
        </p:nvSpPr>
        <p:spPr>
          <a:xfrm>
            <a:off x="8851392" y="2615018"/>
            <a:ext cx="707136" cy="2128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31A73B0-5CE7-02F7-43AE-B53578AE9EDC}"/>
              </a:ext>
            </a:extLst>
          </p:cNvPr>
          <p:cNvSpPr/>
          <p:nvPr/>
        </p:nvSpPr>
        <p:spPr>
          <a:xfrm>
            <a:off x="9144000" y="4803648"/>
            <a:ext cx="1676400" cy="2128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10450A3-168D-DC76-54C1-0FC72CE20974}"/>
              </a:ext>
            </a:extLst>
          </p:cNvPr>
          <p:cNvSpPr/>
          <p:nvPr/>
        </p:nvSpPr>
        <p:spPr>
          <a:xfrm>
            <a:off x="9229344" y="5248656"/>
            <a:ext cx="1761642" cy="11643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634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92139" y="97251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удалось найти документ «Договор»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46B6D-971C-4CF4-9415-693A8C837253}"/>
              </a:ext>
            </a:extLst>
          </p:cNvPr>
          <p:cNvSpPr/>
          <p:nvPr/>
        </p:nvSpPr>
        <p:spPr>
          <a:xfrm>
            <a:off x="2165698" y="5401562"/>
            <a:ext cx="8451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контроль срабатывает исключительно в случае отправки документа о приемке в Бюджет, при этом Контракт отсутствует в таблице «Договор» в Бюджете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CBDDE6-55C2-17DE-774E-AC2942E9B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3" r="2763" b="6165"/>
          <a:stretch/>
        </p:blipFill>
        <p:spPr>
          <a:xfrm>
            <a:off x="1339516" y="878407"/>
            <a:ext cx="10104236" cy="4457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8333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D7B67-BBC1-7D2F-CE29-50AFC09FB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D80E4C-62E5-59C2-5A27-D7218C8A2BB7}"/>
              </a:ext>
            </a:extLst>
          </p:cNvPr>
          <p:cNvSpPr txBox="1"/>
          <p:nvPr/>
        </p:nvSpPr>
        <p:spPr>
          <a:xfrm>
            <a:off x="2892139" y="97251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«не доступен»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4507B2-C9F5-C90D-ADDD-5D3E4CD44527}"/>
              </a:ext>
            </a:extLst>
          </p:cNvPr>
          <p:cNvSpPr/>
          <p:nvPr/>
        </p:nvSpPr>
        <p:spPr>
          <a:xfrm>
            <a:off x="1524931" y="4556564"/>
            <a:ext cx="9142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Контроль срабатывает в момент технических работ в Бюджете либо в случае инфраструктурных проблем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Решение: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Повторить отправку позже.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При кратном повторе  - обратиться в техническую поддержку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57B145-B606-7C55-F380-8E1B4B661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17094" r="592"/>
          <a:stretch/>
        </p:blipFill>
        <p:spPr bwMode="auto">
          <a:xfrm>
            <a:off x="1524932" y="774422"/>
            <a:ext cx="9142135" cy="36281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9288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D7B67-BBC1-7D2F-CE29-50AFC09FB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D80E4C-62E5-59C2-5A27-D7218C8A2BB7}"/>
              </a:ext>
            </a:extLst>
          </p:cNvPr>
          <p:cNvSpPr txBox="1"/>
          <p:nvPr/>
        </p:nvSpPr>
        <p:spPr>
          <a:xfrm>
            <a:off x="2892139" y="97251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актуальности БО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4507B2-C9F5-C90D-ADDD-5D3E4CD44527}"/>
              </a:ext>
            </a:extLst>
          </p:cNvPr>
          <p:cNvSpPr/>
          <p:nvPr/>
        </p:nvSpPr>
        <p:spPr>
          <a:xfrm>
            <a:off x="2207099" y="4084721"/>
            <a:ext cx="8299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Решение:</a:t>
            </a:r>
          </a:p>
          <a:p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Прежде чем направлять новую версию контракта в Бюджет, необходимо принять БО из предыдущей версии документа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9360B0-A684-18CC-189D-08B5B6B08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" r="1283" b="31507"/>
          <a:stretch/>
        </p:blipFill>
        <p:spPr bwMode="auto">
          <a:xfrm>
            <a:off x="1321050" y="908384"/>
            <a:ext cx="9432593" cy="3176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9349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92139" y="97251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указано БО (Вариант 1)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46B6D-971C-4CF4-9415-693A8C837253}"/>
              </a:ext>
            </a:extLst>
          </p:cNvPr>
          <p:cNvSpPr/>
          <p:nvPr/>
        </p:nvSpPr>
        <p:spPr>
          <a:xfrm>
            <a:off x="1719520" y="5343975"/>
            <a:ext cx="8752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Решение: Необходимо принять БО из черновика или создать вручную из актуальной версии договора. Затем сформировать ДО из документа о приемки вручную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01DFC8-A00D-C182-FC1B-8434BD896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64" y="867694"/>
            <a:ext cx="8451872" cy="43953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968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FB364D-17A4-600A-6764-DC48A7F89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01" y="752529"/>
            <a:ext cx="8910873" cy="58342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0" y="36676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плана-графика. Бюджетная классификация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D381A03-C3D0-82F6-5F0B-CB19BFB5955E}"/>
              </a:ext>
            </a:extLst>
          </p:cNvPr>
          <p:cNvSpPr/>
          <p:nvPr/>
        </p:nvSpPr>
        <p:spPr>
          <a:xfrm>
            <a:off x="5739888" y="2018879"/>
            <a:ext cx="4461711" cy="1200329"/>
          </a:xfrm>
          <a:prstGeom prst="rect">
            <a:avLst/>
          </a:prstGeom>
          <a:solidFill>
            <a:schemeClr val="bg1"/>
          </a:solidFill>
          <a:ln>
            <a:solidFill>
              <a:srgbClr val="80E6F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позициях плана-графика должен быть указан КБК с максимальной детализацией (включая КОСГУ и Доп. класс)</a:t>
            </a:r>
          </a:p>
        </p:txBody>
      </p:sp>
    </p:spTree>
    <p:extLst>
      <p:ext uri="{BB962C8B-B14F-4D97-AF65-F5344CB8AC3E}">
        <p14:creationId xmlns:p14="http://schemas.microsoft.com/office/powerpoint/2010/main" val="2480518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92139" y="97251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указано БО (Вариант 2)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46B6D-971C-4CF4-9415-693A8C837253}"/>
              </a:ext>
            </a:extLst>
          </p:cNvPr>
          <p:cNvSpPr/>
          <p:nvPr/>
        </p:nvSpPr>
        <p:spPr>
          <a:xfrm>
            <a:off x="1719519" y="4862711"/>
            <a:ext cx="9848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Решение: Необходимо принять БО из черновика или создать из актуальной версии договора. Затем снова перевести исполнение на техническое изменение, перезаполнить финансирование и отправить в бюджет.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CC7ADD-42EF-20E5-6947-90618F85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5647" r="1074" b="28596"/>
          <a:stretch/>
        </p:blipFill>
        <p:spPr bwMode="auto">
          <a:xfrm>
            <a:off x="366964" y="968541"/>
            <a:ext cx="11369402" cy="3404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5377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92139" y="97251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указано БО (Вариант 3)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46B6D-971C-4CF4-9415-693A8C837253}"/>
              </a:ext>
            </a:extLst>
          </p:cNvPr>
          <p:cNvSpPr/>
          <p:nvPr/>
        </p:nvSpPr>
        <p:spPr>
          <a:xfrm>
            <a:off x="1719519" y="4862711"/>
            <a:ext cx="9848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Решение: Необходимо принять БО из черновика или создать из актуальной версии договора. Затем сформировать ДО из документа о приемки и сверить в нем корректность номера БО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FDA381-EB6F-F3A1-6873-3103B6624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" r="3555" b="16312"/>
          <a:stretch/>
        </p:blipFill>
        <p:spPr bwMode="auto">
          <a:xfrm>
            <a:off x="1743409" y="788068"/>
            <a:ext cx="8705181" cy="3963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0564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92139" y="97251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Платежные реквизиты в МЗ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646B6D-971C-4CF4-9415-693A8C837253}"/>
              </a:ext>
            </a:extLst>
          </p:cNvPr>
          <p:cNvSpPr/>
          <p:nvPr/>
        </p:nvSpPr>
        <p:spPr>
          <a:xfrm>
            <a:off x="8128000" y="1873251"/>
            <a:ext cx="34657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Некорректно указаны реквизиты поставщика.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случае, если поставщиком является БУ/АУ/казенное учреждение, должен быть указан корректный тип счета и лицевой счет.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Необходимо скорректировать карточку поставщика. Внести изменение в малую закупку, перевыбрать поставщика и направить данное изменение в Бюджет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9FD1DB-2B5F-7015-0686-B169A1DE1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r="3600" b="2955"/>
          <a:stretch/>
        </p:blipFill>
        <p:spPr bwMode="auto">
          <a:xfrm>
            <a:off x="247650" y="879951"/>
            <a:ext cx="7797800" cy="5098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560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94195-86B2-E2DE-24BA-BD8200C35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5715B8-0390-1C41-E9D7-5AA2B2B983D5}"/>
              </a:ext>
            </a:extLst>
          </p:cNvPr>
          <p:cNvSpPr txBox="1"/>
          <p:nvPr/>
        </p:nvSpPr>
        <p:spPr>
          <a:xfrm>
            <a:off x="2753776" y="-2967"/>
            <a:ext cx="907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D0583A-2776-3D58-7E10-20223FDA3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"/>
          <a:stretch/>
        </p:blipFill>
        <p:spPr>
          <a:xfrm>
            <a:off x="858152" y="1101962"/>
            <a:ext cx="10115050" cy="379296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BBB9590-278D-9F78-CEDB-8A8E38E5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65" y="3079513"/>
            <a:ext cx="26765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6CEB63-FBA3-7B1D-850B-7AF56E98A593}"/>
              </a:ext>
            </a:extLst>
          </p:cNvPr>
          <p:cNvSpPr txBox="1"/>
          <p:nvPr/>
        </p:nvSpPr>
        <p:spPr>
          <a:xfrm>
            <a:off x="4765888" y="4937778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https://ufin48.ru/Menu/Page/219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496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99EC6C1A-B463-486A-A71D-B5993A294A4C}"/>
              </a:ext>
            </a:extLst>
          </p:cNvPr>
          <p:cNvSpPr txBox="1"/>
          <p:nvPr/>
        </p:nvSpPr>
        <p:spPr>
          <a:xfrm>
            <a:off x="3482852" y="2844225"/>
            <a:ext cx="652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526B1F-9DB8-4AEC-9B55-17C810AEC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7348" cy="17047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5C7EA3-B3D1-4301-85EE-8F85A52A4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48" y="3525753"/>
            <a:ext cx="1719898" cy="171989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2C4BD3-CF20-4F4D-A177-C0DB5D275982}"/>
              </a:ext>
            </a:extLst>
          </p:cNvPr>
          <p:cNvSpPr/>
          <p:nvPr/>
        </p:nvSpPr>
        <p:spPr>
          <a:xfrm>
            <a:off x="5083956" y="5165607"/>
            <a:ext cx="2006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info@cyberprofy.ru</a:t>
            </a:r>
            <a:endParaRPr lang="ru-RU" dirty="0"/>
          </a:p>
          <a:p>
            <a:r>
              <a:rPr lang="ru-RU" dirty="0">
                <a:hlinkClick r:id="rId5"/>
              </a:rPr>
              <a:t>info@profy48.ru</a:t>
            </a:r>
            <a:endParaRPr lang="ru-RU" dirty="0"/>
          </a:p>
          <a:p>
            <a:r>
              <a:rPr lang="ru-RU" dirty="0"/>
              <a:t>+7 (4742) 558-882</a:t>
            </a:r>
          </a:p>
        </p:txBody>
      </p:sp>
    </p:spTree>
    <p:extLst>
      <p:ext uri="{BB962C8B-B14F-4D97-AF65-F5344CB8AC3E}">
        <p14:creationId xmlns:p14="http://schemas.microsoft.com/office/powerpoint/2010/main" val="218739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0" y="86543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Детализация контроля ПГ по 99 ст. (БУ/АУ)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5C0B8D-1DA5-05F8-04AD-32409C188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4" y="831620"/>
            <a:ext cx="11773129" cy="46533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8252CC-10E9-3A06-5A3D-069955AF78F2}"/>
              </a:ext>
            </a:extLst>
          </p:cNvPr>
          <p:cNvSpPr/>
          <p:nvPr/>
        </p:nvSpPr>
        <p:spPr>
          <a:xfrm>
            <a:off x="6809874" y="1804737"/>
            <a:ext cx="1257300" cy="1383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84E8B7-7BA5-A451-9113-84B4AEF86B3E}"/>
              </a:ext>
            </a:extLst>
          </p:cNvPr>
          <p:cNvSpPr/>
          <p:nvPr/>
        </p:nvSpPr>
        <p:spPr>
          <a:xfrm flipH="1" flipV="1">
            <a:off x="8163425" y="1804736"/>
            <a:ext cx="366961" cy="1524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89CF2B-8371-956A-056F-9EA784D24BB4}"/>
              </a:ext>
            </a:extLst>
          </p:cNvPr>
          <p:cNvSpPr/>
          <p:nvPr/>
        </p:nvSpPr>
        <p:spPr>
          <a:xfrm>
            <a:off x="439153" y="5534743"/>
            <a:ext cx="11201400" cy="923330"/>
          </a:xfrm>
          <a:prstGeom prst="rect">
            <a:avLst/>
          </a:prstGeom>
          <a:solidFill>
            <a:schemeClr val="bg1"/>
          </a:solidFill>
          <a:ln>
            <a:solidFill>
              <a:srgbClr val="80E6F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ПФХД_ГОД (Выплаты на закупки) – внесено в Бюджете, в ПФХД – вкладка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Выплаты на закупки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ПГ_ГОД – внесено в РИС (позиции плана-графика)</a:t>
            </a:r>
          </a:p>
        </p:txBody>
      </p:sp>
    </p:spTree>
    <p:extLst>
      <p:ext uri="{BB962C8B-B14F-4D97-AF65-F5344CB8AC3E}">
        <p14:creationId xmlns:p14="http://schemas.microsoft.com/office/powerpoint/2010/main" val="425063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610853" y="-77127"/>
            <a:ext cx="9581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Детализация контроля ПГ по 99 ст. </a:t>
            </a:r>
          </a:p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(казенные учреждения)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89CF2B-8371-956A-056F-9EA784D24BB4}"/>
              </a:ext>
            </a:extLst>
          </p:cNvPr>
          <p:cNvSpPr/>
          <p:nvPr/>
        </p:nvSpPr>
        <p:spPr>
          <a:xfrm>
            <a:off x="487280" y="5298648"/>
            <a:ext cx="11201400" cy="923330"/>
          </a:xfrm>
          <a:prstGeom prst="rect">
            <a:avLst/>
          </a:prstGeom>
          <a:solidFill>
            <a:schemeClr val="bg1"/>
          </a:solidFill>
          <a:ln>
            <a:solidFill>
              <a:srgbClr val="80E6F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ЛБО – внесено в Бюджете (Лимиты бюджетных обязательств)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БО прошлых лет – строки с отметкой Бюджетное обязательство прошлых лет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Сумма ПЗ – внесено в РИС (позиции плана-графика)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6204C9-2630-6C53-309E-DAD92BA20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71" y="1505210"/>
            <a:ext cx="11528258" cy="36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9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27421" y="9725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Предварительная заявка на закупку (ПЗЗ)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9E37E4-8494-46D3-8140-B02AE1CB4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4" y="1237258"/>
            <a:ext cx="11670631" cy="24222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2FAA5B5-1797-4EEB-0615-83018E90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6" y="4097457"/>
            <a:ext cx="10736178" cy="984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0BCF5E-A08C-5E76-A1A7-7986A814C12D}"/>
              </a:ext>
            </a:extLst>
          </p:cNvPr>
          <p:cNvSpPr/>
          <p:nvPr/>
        </p:nvSpPr>
        <p:spPr>
          <a:xfrm>
            <a:off x="8193505" y="2971800"/>
            <a:ext cx="733927" cy="246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26D779D9-228E-47CE-E849-7C6BAF49ED5E}"/>
              </a:ext>
            </a:extLst>
          </p:cNvPr>
          <p:cNvSpPr/>
          <p:nvPr/>
        </p:nvSpPr>
        <p:spPr>
          <a:xfrm>
            <a:off x="8560468" y="3218447"/>
            <a:ext cx="126332" cy="854242"/>
          </a:xfrm>
          <a:prstGeom prst="downArrow">
            <a:avLst/>
          </a:prstGeom>
          <a:solidFill>
            <a:srgbClr val="E8354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0E6324-F0A6-AF26-33AF-548A9A6EF170}"/>
              </a:ext>
            </a:extLst>
          </p:cNvPr>
          <p:cNvSpPr/>
          <p:nvPr/>
        </p:nvSpPr>
        <p:spPr>
          <a:xfrm>
            <a:off x="487280" y="5298648"/>
            <a:ext cx="112014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80E6FA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План выплат – Сумма по определенному л/с и КБК из ПФХД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БО на год – Имеющиеся бюджетные обязательства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Сумма ПЗЗ – Суммы зарезервированные текущими закупками + новая закупка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Предполагаемый КР – Кассовый расход </a:t>
            </a:r>
          </a:p>
        </p:txBody>
      </p:sp>
    </p:spTree>
    <p:extLst>
      <p:ext uri="{BB962C8B-B14F-4D97-AF65-F5344CB8AC3E}">
        <p14:creationId xmlns:p14="http://schemas.microsoft.com/office/powerpoint/2010/main" val="397986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69532" y="0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контракт: информация об этапе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371D73-85B3-48DA-B94E-F3D6A11E9E28}"/>
              </a:ext>
            </a:extLst>
          </p:cNvPr>
          <p:cNvSpPr/>
          <p:nvPr/>
        </p:nvSpPr>
        <p:spPr>
          <a:xfrm>
            <a:off x="234615" y="4115524"/>
            <a:ext cx="11255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586C1E-D34A-ECDE-A860-12491EB7D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285" y="789465"/>
            <a:ext cx="9068202" cy="5839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02F8E3-08E0-28A8-91E5-8D3C173C328B}"/>
              </a:ext>
            </a:extLst>
          </p:cNvPr>
          <p:cNvSpPr txBox="1"/>
          <p:nvPr/>
        </p:nvSpPr>
        <p:spPr>
          <a:xfrm>
            <a:off x="4349638" y="2419310"/>
            <a:ext cx="6235926" cy="175432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2F5597"/>
                </a:solidFill>
                <a:latin typeface="Muli"/>
              </a:rPr>
              <a:t>Информация об этапах исполнения контракта наследуется из извещения.</a:t>
            </a:r>
          </a:p>
          <a:p>
            <a:pPr algn="l"/>
            <a:endParaRPr lang="ru-RU" b="0" i="0" dirty="0">
              <a:solidFill>
                <a:srgbClr val="2F5597"/>
              </a:solidFill>
              <a:effectLst/>
              <a:latin typeface="Muli"/>
            </a:endParaRPr>
          </a:p>
          <a:p>
            <a:pPr algn="l"/>
            <a:r>
              <a:rPr lang="ru-RU" b="0" i="0" dirty="0">
                <a:solidFill>
                  <a:srgbClr val="2F5597"/>
                </a:solidFill>
                <a:effectLst/>
                <a:latin typeface="Muli"/>
              </a:rPr>
              <a:t>В момент </a:t>
            </a:r>
            <a:r>
              <a:rPr lang="ru-RU" dirty="0">
                <a:solidFill>
                  <a:srgbClr val="2F5597"/>
                </a:solidFill>
                <a:latin typeface="Muli"/>
              </a:rPr>
              <a:t>формирования проекта цифрового контракта нельзя добавить этапы, но имеется возможность скорректировать сроки имеющихся этапов</a:t>
            </a:r>
            <a:endParaRPr lang="ru-RU" b="0" i="0" dirty="0">
              <a:solidFill>
                <a:srgbClr val="2F5597"/>
              </a:solidFill>
              <a:effectLst/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78633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F75A72-5050-47C7-BF60-F978901459F9}"/>
              </a:ext>
            </a:extLst>
          </p:cNvPr>
          <p:cNvSpPr txBox="1"/>
          <p:nvPr/>
        </p:nvSpPr>
        <p:spPr>
          <a:xfrm>
            <a:off x="2815390" y="14381"/>
            <a:ext cx="936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контракт: Авансовые платежи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371D73-85B3-48DA-B94E-F3D6A11E9E28}"/>
              </a:ext>
            </a:extLst>
          </p:cNvPr>
          <p:cNvSpPr/>
          <p:nvPr/>
        </p:nvSpPr>
        <p:spPr>
          <a:xfrm>
            <a:off x="234615" y="4115524"/>
            <a:ext cx="11255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2F8E3-08E0-28A8-91E5-8D3C173C328B}"/>
              </a:ext>
            </a:extLst>
          </p:cNvPr>
          <p:cNvSpPr txBox="1"/>
          <p:nvPr/>
        </p:nvSpPr>
        <p:spPr>
          <a:xfrm>
            <a:off x="2869532" y="642726"/>
            <a:ext cx="9310438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F5597"/>
                </a:solidFill>
                <a:effectLst/>
                <a:latin typeface="Muli"/>
              </a:rPr>
              <a:t>Информация об авансовых платежах наследуется из извещения (заявки на закупку)</a:t>
            </a:r>
          </a:p>
          <a:p>
            <a:pPr algn="l"/>
            <a:r>
              <a:rPr lang="ru-RU" dirty="0">
                <a:solidFill>
                  <a:srgbClr val="2F5597"/>
                </a:solidFill>
                <a:latin typeface="Muli"/>
              </a:rPr>
              <a:t>В проекте цифрового контракта информация об авансировании отражается в трех вкладках</a:t>
            </a:r>
            <a:endParaRPr lang="ru-RU" b="0" i="0" dirty="0">
              <a:solidFill>
                <a:srgbClr val="2F5597"/>
              </a:solidFill>
              <a:effectLst/>
              <a:latin typeface="Muli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4C4BD75-A697-DCF6-75B1-2A0E5AF97B51}"/>
              </a:ext>
            </a:extLst>
          </p:cNvPr>
          <p:cNvSpPr/>
          <p:nvPr/>
        </p:nvSpPr>
        <p:spPr>
          <a:xfrm>
            <a:off x="1095516" y="1630503"/>
            <a:ext cx="360000" cy="360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FE898-D3B2-13D2-28A4-1E4E74FF4628}"/>
              </a:ext>
            </a:extLst>
          </p:cNvPr>
          <p:cNvSpPr txBox="1"/>
          <p:nvPr/>
        </p:nvSpPr>
        <p:spPr>
          <a:xfrm>
            <a:off x="1566111" y="1460563"/>
            <a:ext cx="9617242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F5597"/>
                </a:solidFill>
                <a:effectLst/>
                <a:latin typeface="Muli"/>
              </a:rPr>
              <a:t>Во вкладке «</a:t>
            </a:r>
            <a:r>
              <a:rPr lang="ru-RU" b="1" i="0" dirty="0">
                <a:solidFill>
                  <a:srgbClr val="2F5597"/>
                </a:solidFill>
                <a:effectLst/>
                <a:latin typeface="Muli"/>
              </a:rPr>
              <a:t>Основание и сроки исполнения контракта</a:t>
            </a:r>
            <a:r>
              <a:rPr lang="ru-RU" b="0" i="0" dirty="0">
                <a:solidFill>
                  <a:srgbClr val="2F5597"/>
                </a:solidFill>
                <a:effectLst/>
                <a:latin typeface="Muli"/>
              </a:rPr>
              <a:t>» суммы авансовых платежей распределяются по этапам, путем указания суммы в поле «</a:t>
            </a:r>
            <a:r>
              <a:rPr lang="ru-RU" b="1" i="0" dirty="0">
                <a:solidFill>
                  <a:srgbClr val="2F5597"/>
                </a:solidFill>
                <a:effectLst/>
                <a:latin typeface="Muli"/>
              </a:rPr>
              <a:t>Размер аванса в валюте контракта</a:t>
            </a:r>
            <a:r>
              <a:rPr lang="ru-RU" b="0" i="0" dirty="0">
                <a:solidFill>
                  <a:srgbClr val="2F5597"/>
                </a:solidFill>
                <a:effectLst/>
                <a:latin typeface="Muli"/>
              </a:rPr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D96D3B-B11B-95BA-9906-5E9B5620F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01" y="2200753"/>
            <a:ext cx="9819048" cy="3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14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4445</TotalTime>
  <Words>2028</Words>
  <Application>Microsoft Office PowerPoint</Application>
  <PresentationFormat>Широкоэкранный</PresentationFormat>
  <Paragraphs>199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Muli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Vladislav Bachura</cp:lastModifiedBy>
  <cp:revision>90</cp:revision>
  <dcterms:created xsi:type="dcterms:W3CDTF">2023-09-27T06:06:11Z</dcterms:created>
  <dcterms:modified xsi:type="dcterms:W3CDTF">2024-07-15T12:31:55Z</dcterms:modified>
</cp:coreProperties>
</file>