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8.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9.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10.xml" ContentType="application/vnd.openxmlformats-officedocument.theme+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11.xml" ContentType="application/vnd.openxmlformats-officedocument.theme+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theme/theme12.xml" ContentType="application/vnd.openxmlformats-officedocument.theme+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38" r:id="rId2"/>
    <p:sldMasterId id="2147483750" r:id="rId3"/>
    <p:sldMasterId id="2147483837" r:id="rId4"/>
    <p:sldMasterId id="2147483852" r:id="rId5"/>
    <p:sldMasterId id="2147483864" r:id="rId6"/>
    <p:sldMasterId id="2147484060" r:id="rId7"/>
    <p:sldMasterId id="2147484072" r:id="rId8"/>
    <p:sldMasterId id="2147484097" r:id="rId9"/>
    <p:sldMasterId id="2147484109" r:id="rId10"/>
    <p:sldMasterId id="2147484123" r:id="rId11"/>
    <p:sldMasterId id="2147484135" r:id="rId12"/>
    <p:sldMasterId id="2147484147" r:id="rId13"/>
  </p:sldMasterIdLst>
  <p:notesMasterIdLst>
    <p:notesMasterId r:id="rId155"/>
  </p:notesMasterIdLst>
  <p:sldIdLst>
    <p:sldId id="257" r:id="rId14"/>
    <p:sldId id="6532" r:id="rId15"/>
    <p:sldId id="6446" r:id="rId16"/>
    <p:sldId id="6707" r:id="rId17"/>
    <p:sldId id="6730" r:id="rId18"/>
    <p:sldId id="6731" r:id="rId19"/>
    <p:sldId id="6533" r:id="rId20"/>
    <p:sldId id="7124" r:id="rId21"/>
    <p:sldId id="7125" r:id="rId22"/>
    <p:sldId id="7126" r:id="rId23"/>
    <p:sldId id="7127" r:id="rId24"/>
    <p:sldId id="7128" r:id="rId25"/>
    <p:sldId id="7129" r:id="rId26"/>
    <p:sldId id="7130" r:id="rId27"/>
    <p:sldId id="7131" r:id="rId28"/>
    <p:sldId id="7132" r:id="rId29"/>
    <p:sldId id="7133" r:id="rId30"/>
    <p:sldId id="7134" r:id="rId31"/>
    <p:sldId id="7135" r:id="rId32"/>
    <p:sldId id="7136" r:id="rId33"/>
    <p:sldId id="7137" r:id="rId34"/>
    <p:sldId id="7138" r:id="rId35"/>
    <p:sldId id="7139" r:id="rId36"/>
    <p:sldId id="7140" r:id="rId37"/>
    <p:sldId id="7141" r:id="rId38"/>
    <p:sldId id="7142" r:id="rId39"/>
    <p:sldId id="7143" r:id="rId40"/>
    <p:sldId id="7144" r:id="rId41"/>
    <p:sldId id="7145" r:id="rId42"/>
    <p:sldId id="7146" r:id="rId43"/>
    <p:sldId id="7147" r:id="rId44"/>
    <p:sldId id="7339" r:id="rId45"/>
    <p:sldId id="7341" r:id="rId46"/>
    <p:sldId id="7345" r:id="rId47"/>
    <p:sldId id="7344" r:id="rId48"/>
    <p:sldId id="6744" r:id="rId49"/>
    <p:sldId id="5306" r:id="rId50"/>
    <p:sldId id="5269" r:id="rId51"/>
    <p:sldId id="6673" r:id="rId52"/>
    <p:sldId id="5348" r:id="rId53"/>
    <p:sldId id="6867" r:id="rId54"/>
    <p:sldId id="5349" r:id="rId55"/>
    <p:sldId id="5350" r:id="rId56"/>
    <p:sldId id="5352" r:id="rId57"/>
    <p:sldId id="6674" r:id="rId58"/>
    <p:sldId id="6675" r:id="rId59"/>
    <p:sldId id="6676" r:id="rId60"/>
    <p:sldId id="5376" r:id="rId61"/>
    <p:sldId id="5377" r:id="rId62"/>
    <p:sldId id="5378" r:id="rId63"/>
    <p:sldId id="5379" r:id="rId64"/>
    <p:sldId id="5380" r:id="rId65"/>
    <p:sldId id="5381" r:id="rId66"/>
    <p:sldId id="5382" r:id="rId67"/>
    <p:sldId id="7122" r:id="rId68"/>
    <p:sldId id="6705" r:id="rId69"/>
    <p:sldId id="7123" r:id="rId70"/>
    <p:sldId id="5375" r:id="rId71"/>
    <p:sldId id="5383" r:id="rId72"/>
    <p:sldId id="5384" r:id="rId73"/>
    <p:sldId id="5385" r:id="rId74"/>
    <p:sldId id="7051" r:id="rId75"/>
    <p:sldId id="7094" r:id="rId76"/>
    <p:sldId id="5387" r:id="rId77"/>
    <p:sldId id="5388" r:id="rId78"/>
    <p:sldId id="1065" r:id="rId79"/>
    <p:sldId id="5389" r:id="rId80"/>
    <p:sldId id="5390" r:id="rId81"/>
    <p:sldId id="5392" r:id="rId82"/>
    <p:sldId id="5391" r:id="rId83"/>
    <p:sldId id="5393" r:id="rId84"/>
    <p:sldId id="5394" r:id="rId85"/>
    <p:sldId id="5395" r:id="rId86"/>
    <p:sldId id="5396" r:id="rId87"/>
    <p:sldId id="5412" r:id="rId88"/>
    <p:sldId id="7431" r:id="rId89"/>
    <p:sldId id="5309" r:id="rId90"/>
    <p:sldId id="7346" r:id="rId91"/>
    <p:sldId id="5311" r:id="rId92"/>
    <p:sldId id="6763" r:id="rId93"/>
    <p:sldId id="5312" r:id="rId94"/>
    <p:sldId id="4877" r:id="rId95"/>
    <p:sldId id="5272" r:id="rId96"/>
    <p:sldId id="5273" r:id="rId97"/>
    <p:sldId id="7119" r:id="rId98"/>
    <p:sldId id="6423" r:id="rId99"/>
    <p:sldId id="7423" r:id="rId100"/>
    <p:sldId id="7424" r:id="rId101"/>
    <p:sldId id="7426" r:id="rId102"/>
    <p:sldId id="7425" r:id="rId103"/>
    <p:sldId id="7348" r:id="rId104"/>
    <p:sldId id="7349" r:id="rId105"/>
    <p:sldId id="7350" r:id="rId106"/>
    <p:sldId id="7351" r:id="rId107"/>
    <p:sldId id="7352" r:id="rId108"/>
    <p:sldId id="7354" r:id="rId109"/>
    <p:sldId id="7356" r:id="rId110"/>
    <p:sldId id="7427" r:id="rId111"/>
    <p:sldId id="7359" r:id="rId112"/>
    <p:sldId id="7168" r:id="rId113"/>
    <p:sldId id="7361" r:id="rId114"/>
    <p:sldId id="7358" r:id="rId115"/>
    <p:sldId id="7360" r:id="rId116"/>
    <p:sldId id="7362" r:id="rId117"/>
    <p:sldId id="7363" r:id="rId118"/>
    <p:sldId id="7364" r:id="rId119"/>
    <p:sldId id="7365" r:id="rId120"/>
    <p:sldId id="7166" r:id="rId121"/>
    <p:sldId id="7169" r:id="rId122"/>
    <p:sldId id="7170" r:id="rId123"/>
    <p:sldId id="7366" r:id="rId124"/>
    <p:sldId id="7367" r:id="rId125"/>
    <p:sldId id="7368" r:id="rId126"/>
    <p:sldId id="7369" r:id="rId127"/>
    <p:sldId id="7370" r:id="rId128"/>
    <p:sldId id="7371" r:id="rId129"/>
    <p:sldId id="7430" r:id="rId130"/>
    <p:sldId id="7378" r:id="rId131"/>
    <p:sldId id="7428" r:id="rId132"/>
    <p:sldId id="7429" r:id="rId133"/>
    <p:sldId id="7401" r:id="rId134"/>
    <p:sldId id="6827" r:id="rId135"/>
    <p:sldId id="3802" r:id="rId136"/>
    <p:sldId id="6828" r:id="rId137"/>
    <p:sldId id="5405" r:id="rId138"/>
    <p:sldId id="5386" r:id="rId139"/>
    <p:sldId id="7117" r:id="rId140"/>
    <p:sldId id="6831" r:id="rId141"/>
    <p:sldId id="7110" r:id="rId142"/>
    <p:sldId id="6829" r:id="rId143"/>
    <p:sldId id="4483" r:id="rId144"/>
    <p:sldId id="4484" r:id="rId145"/>
    <p:sldId id="6832" r:id="rId146"/>
    <p:sldId id="6833" r:id="rId147"/>
    <p:sldId id="6843" r:id="rId148"/>
    <p:sldId id="6830" r:id="rId149"/>
    <p:sldId id="4547" r:id="rId150"/>
    <p:sldId id="6361" r:id="rId151"/>
    <p:sldId id="6360" r:id="rId152"/>
    <p:sldId id="273" r:id="rId153"/>
    <p:sldId id="281" r:id="rId154"/>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5" d="100"/>
          <a:sy n="85" d="100"/>
        </p:scale>
        <p:origin x="547" y="5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04.xml"/><Relationship Id="rId21" Type="http://schemas.openxmlformats.org/officeDocument/2006/relationships/slide" Target="slides/slide8.xml"/><Relationship Id="rId42" Type="http://schemas.openxmlformats.org/officeDocument/2006/relationships/slide" Target="slides/slide29.xml"/><Relationship Id="rId63" Type="http://schemas.openxmlformats.org/officeDocument/2006/relationships/slide" Target="slides/slide50.xml"/><Relationship Id="rId84" Type="http://schemas.openxmlformats.org/officeDocument/2006/relationships/slide" Target="slides/slide71.xml"/><Relationship Id="rId138" Type="http://schemas.openxmlformats.org/officeDocument/2006/relationships/slide" Target="slides/slide125.xml"/><Relationship Id="rId159" Type="http://schemas.openxmlformats.org/officeDocument/2006/relationships/tableStyles" Target="tableStyles.xml"/><Relationship Id="rId107" Type="http://schemas.openxmlformats.org/officeDocument/2006/relationships/slide" Target="slides/slide94.xml"/><Relationship Id="rId11" Type="http://schemas.openxmlformats.org/officeDocument/2006/relationships/slideMaster" Target="slideMasters/slideMaster11.xml"/><Relationship Id="rId32" Type="http://schemas.openxmlformats.org/officeDocument/2006/relationships/slide" Target="slides/slide19.xml"/><Relationship Id="rId53" Type="http://schemas.openxmlformats.org/officeDocument/2006/relationships/slide" Target="slides/slide40.xml"/><Relationship Id="rId74" Type="http://schemas.openxmlformats.org/officeDocument/2006/relationships/slide" Target="slides/slide61.xml"/><Relationship Id="rId128" Type="http://schemas.openxmlformats.org/officeDocument/2006/relationships/slide" Target="slides/slide115.xml"/><Relationship Id="rId149" Type="http://schemas.openxmlformats.org/officeDocument/2006/relationships/slide" Target="slides/slide136.xml"/><Relationship Id="rId5" Type="http://schemas.openxmlformats.org/officeDocument/2006/relationships/slideMaster" Target="slideMasters/slideMaster5.xml"/><Relationship Id="rId95" Type="http://schemas.openxmlformats.org/officeDocument/2006/relationships/slide" Target="slides/slide82.xml"/><Relationship Id="rId22" Type="http://schemas.openxmlformats.org/officeDocument/2006/relationships/slide" Target="slides/slide9.xml"/><Relationship Id="rId43" Type="http://schemas.openxmlformats.org/officeDocument/2006/relationships/slide" Target="slides/slide30.xml"/><Relationship Id="rId64" Type="http://schemas.openxmlformats.org/officeDocument/2006/relationships/slide" Target="slides/slide51.xml"/><Relationship Id="rId118" Type="http://schemas.openxmlformats.org/officeDocument/2006/relationships/slide" Target="slides/slide105.xml"/><Relationship Id="rId139" Type="http://schemas.openxmlformats.org/officeDocument/2006/relationships/slide" Target="slides/slide126.xml"/><Relationship Id="rId80" Type="http://schemas.openxmlformats.org/officeDocument/2006/relationships/slide" Target="slides/slide67.xml"/><Relationship Id="rId85" Type="http://schemas.openxmlformats.org/officeDocument/2006/relationships/slide" Target="slides/slide72.xml"/><Relationship Id="rId150" Type="http://schemas.openxmlformats.org/officeDocument/2006/relationships/slide" Target="slides/slide137.xml"/><Relationship Id="rId155" Type="http://schemas.openxmlformats.org/officeDocument/2006/relationships/notesMaster" Target="notesMasters/notesMaster1.xml"/><Relationship Id="rId12" Type="http://schemas.openxmlformats.org/officeDocument/2006/relationships/slideMaster" Target="slideMasters/slideMaster12.xml"/><Relationship Id="rId17" Type="http://schemas.openxmlformats.org/officeDocument/2006/relationships/slide" Target="slides/slide4.xml"/><Relationship Id="rId33" Type="http://schemas.openxmlformats.org/officeDocument/2006/relationships/slide" Target="slides/slide20.xml"/><Relationship Id="rId38" Type="http://schemas.openxmlformats.org/officeDocument/2006/relationships/slide" Target="slides/slide25.xml"/><Relationship Id="rId59" Type="http://schemas.openxmlformats.org/officeDocument/2006/relationships/slide" Target="slides/slide46.xml"/><Relationship Id="rId103" Type="http://schemas.openxmlformats.org/officeDocument/2006/relationships/slide" Target="slides/slide90.xml"/><Relationship Id="rId108" Type="http://schemas.openxmlformats.org/officeDocument/2006/relationships/slide" Target="slides/slide95.xml"/><Relationship Id="rId124" Type="http://schemas.openxmlformats.org/officeDocument/2006/relationships/slide" Target="slides/slide111.xml"/><Relationship Id="rId129" Type="http://schemas.openxmlformats.org/officeDocument/2006/relationships/slide" Target="slides/slide116.xml"/><Relationship Id="rId54" Type="http://schemas.openxmlformats.org/officeDocument/2006/relationships/slide" Target="slides/slide41.xml"/><Relationship Id="rId70" Type="http://schemas.openxmlformats.org/officeDocument/2006/relationships/slide" Target="slides/slide57.xml"/><Relationship Id="rId75" Type="http://schemas.openxmlformats.org/officeDocument/2006/relationships/slide" Target="slides/slide62.xml"/><Relationship Id="rId91" Type="http://schemas.openxmlformats.org/officeDocument/2006/relationships/slide" Target="slides/slide78.xml"/><Relationship Id="rId96" Type="http://schemas.openxmlformats.org/officeDocument/2006/relationships/slide" Target="slides/slide83.xml"/><Relationship Id="rId140" Type="http://schemas.openxmlformats.org/officeDocument/2006/relationships/slide" Target="slides/slide127.xml"/><Relationship Id="rId145" Type="http://schemas.openxmlformats.org/officeDocument/2006/relationships/slide" Target="slides/slide132.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 Target="slides/slide10.xml"/><Relationship Id="rId28" Type="http://schemas.openxmlformats.org/officeDocument/2006/relationships/slide" Target="slides/slide15.xml"/><Relationship Id="rId49" Type="http://schemas.openxmlformats.org/officeDocument/2006/relationships/slide" Target="slides/slide36.xml"/><Relationship Id="rId114" Type="http://schemas.openxmlformats.org/officeDocument/2006/relationships/slide" Target="slides/slide101.xml"/><Relationship Id="rId119" Type="http://schemas.openxmlformats.org/officeDocument/2006/relationships/slide" Target="slides/slide106.xml"/><Relationship Id="rId44" Type="http://schemas.openxmlformats.org/officeDocument/2006/relationships/slide" Target="slides/slide31.xml"/><Relationship Id="rId60" Type="http://schemas.openxmlformats.org/officeDocument/2006/relationships/slide" Target="slides/slide47.xml"/><Relationship Id="rId65" Type="http://schemas.openxmlformats.org/officeDocument/2006/relationships/slide" Target="slides/slide52.xml"/><Relationship Id="rId81" Type="http://schemas.openxmlformats.org/officeDocument/2006/relationships/slide" Target="slides/slide68.xml"/><Relationship Id="rId86" Type="http://schemas.openxmlformats.org/officeDocument/2006/relationships/slide" Target="slides/slide73.xml"/><Relationship Id="rId130" Type="http://schemas.openxmlformats.org/officeDocument/2006/relationships/slide" Target="slides/slide117.xml"/><Relationship Id="rId135" Type="http://schemas.openxmlformats.org/officeDocument/2006/relationships/slide" Target="slides/slide122.xml"/><Relationship Id="rId151" Type="http://schemas.openxmlformats.org/officeDocument/2006/relationships/slide" Target="slides/slide138.xml"/><Relationship Id="rId156" Type="http://schemas.openxmlformats.org/officeDocument/2006/relationships/presProps" Target="presProps.xml"/><Relationship Id="rId13" Type="http://schemas.openxmlformats.org/officeDocument/2006/relationships/slideMaster" Target="slideMasters/slideMaster13.xml"/><Relationship Id="rId18" Type="http://schemas.openxmlformats.org/officeDocument/2006/relationships/slide" Target="slides/slide5.xml"/><Relationship Id="rId39" Type="http://schemas.openxmlformats.org/officeDocument/2006/relationships/slide" Target="slides/slide26.xml"/><Relationship Id="rId109" Type="http://schemas.openxmlformats.org/officeDocument/2006/relationships/slide" Target="slides/slide96.xml"/><Relationship Id="rId34" Type="http://schemas.openxmlformats.org/officeDocument/2006/relationships/slide" Target="slides/slide21.xml"/><Relationship Id="rId50" Type="http://schemas.openxmlformats.org/officeDocument/2006/relationships/slide" Target="slides/slide37.xml"/><Relationship Id="rId55" Type="http://schemas.openxmlformats.org/officeDocument/2006/relationships/slide" Target="slides/slide42.xml"/><Relationship Id="rId76" Type="http://schemas.openxmlformats.org/officeDocument/2006/relationships/slide" Target="slides/slide63.xml"/><Relationship Id="rId97" Type="http://schemas.openxmlformats.org/officeDocument/2006/relationships/slide" Target="slides/slide84.xml"/><Relationship Id="rId104" Type="http://schemas.openxmlformats.org/officeDocument/2006/relationships/slide" Target="slides/slide91.xml"/><Relationship Id="rId120" Type="http://schemas.openxmlformats.org/officeDocument/2006/relationships/slide" Target="slides/slide107.xml"/><Relationship Id="rId125" Type="http://schemas.openxmlformats.org/officeDocument/2006/relationships/slide" Target="slides/slide112.xml"/><Relationship Id="rId141" Type="http://schemas.openxmlformats.org/officeDocument/2006/relationships/slide" Target="slides/slide128.xml"/><Relationship Id="rId146" Type="http://schemas.openxmlformats.org/officeDocument/2006/relationships/slide" Target="slides/slide133.xml"/><Relationship Id="rId7" Type="http://schemas.openxmlformats.org/officeDocument/2006/relationships/slideMaster" Target="slideMasters/slideMaster7.xml"/><Relationship Id="rId71" Type="http://schemas.openxmlformats.org/officeDocument/2006/relationships/slide" Target="slides/slide58.xml"/><Relationship Id="rId92" Type="http://schemas.openxmlformats.org/officeDocument/2006/relationships/slide" Target="slides/slide79.xml"/><Relationship Id="rId2" Type="http://schemas.openxmlformats.org/officeDocument/2006/relationships/slideMaster" Target="slideMasters/slideMaster2.xml"/><Relationship Id="rId29" Type="http://schemas.openxmlformats.org/officeDocument/2006/relationships/slide" Target="slides/slide16.xml"/><Relationship Id="rId24" Type="http://schemas.openxmlformats.org/officeDocument/2006/relationships/slide" Target="slides/slide11.xml"/><Relationship Id="rId40" Type="http://schemas.openxmlformats.org/officeDocument/2006/relationships/slide" Target="slides/slide27.xml"/><Relationship Id="rId45" Type="http://schemas.openxmlformats.org/officeDocument/2006/relationships/slide" Target="slides/slide32.xml"/><Relationship Id="rId66" Type="http://schemas.openxmlformats.org/officeDocument/2006/relationships/slide" Target="slides/slide53.xml"/><Relationship Id="rId87" Type="http://schemas.openxmlformats.org/officeDocument/2006/relationships/slide" Target="slides/slide74.xml"/><Relationship Id="rId110" Type="http://schemas.openxmlformats.org/officeDocument/2006/relationships/slide" Target="slides/slide97.xml"/><Relationship Id="rId115" Type="http://schemas.openxmlformats.org/officeDocument/2006/relationships/slide" Target="slides/slide102.xml"/><Relationship Id="rId131" Type="http://schemas.openxmlformats.org/officeDocument/2006/relationships/slide" Target="slides/slide118.xml"/><Relationship Id="rId136" Type="http://schemas.openxmlformats.org/officeDocument/2006/relationships/slide" Target="slides/slide123.xml"/><Relationship Id="rId157" Type="http://schemas.openxmlformats.org/officeDocument/2006/relationships/viewProps" Target="viewProps.xml"/><Relationship Id="rId61" Type="http://schemas.openxmlformats.org/officeDocument/2006/relationships/slide" Target="slides/slide48.xml"/><Relationship Id="rId82" Type="http://schemas.openxmlformats.org/officeDocument/2006/relationships/slide" Target="slides/slide69.xml"/><Relationship Id="rId152" Type="http://schemas.openxmlformats.org/officeDocument/2006/relationships/slide" Target="slides/slide139.xml"/><Relationship Id="rId19" Type="http://schemas.openxmlformats.org/officeDocument/2006/relationships/slide" Target="slides/slide6.xml"/><Relationship Id="rId14" Type="http://schemas.openxmlformats.org/officeDocument/2006/relationships/slide" Target="slides/slide1.xml"/><Relationship Id="rId30" Type="http://schemas.openxmlformats.org/officeDocument/2006/relationships/slide" Target="slides/slide17.xml"/><Relationship Id="rId35" Type="http://schemas.openxmlformats.org/officeDocument/2006/relationships/slide" Target="slides/slide22.xml"/><Relationship Id="rId56" Type="http://schemas.openxmlformats.org/officeDocument/2006/relationships/slide" Target="slides/slide43.xml"/><Relationship Id="rId77" Type="http://schemas.openxmlformats.org/officeDocument/2006/relationships/slide" Target="slides/slide64.xml"/><Relationship Id="rId100" Type="http://schemas.openxmlformats.org/officeDocument/2006/relationships/slide" Target="slides/slide87.xml"/><Relationship Id="rId105" Type="http://schemas.openxmlformats.org/officeDocument/2006/relationships/slide" Target="slides/slide92.xml"/><Relationship Id="rId126" Type="http://schemas.openxmlformats.org/officeDocument/2006/relationships/slide" Target="slides/slide113.xml"/><Relationship Id="rId147" Type="http://schemas.openxmlformats.org/officeDocument/2006/relationships/slide" Target="slides/slide134.xml"/><Relationship Id="rId8" Type="http://schemas.openxmlformats.org/officeDocument/2006/relationships/slideMaster" Target="slideMasters/slideMaster8.xml"/><Relationship Id="rId51" Type="http://schemas.openxmlformats.org/officeDocument/2006/relationships/slide" Target="slides/slide38.xml"/><Relationship Id="rId72" Type="http://schemas.openxmlformats.org/officeDocument/2006/relationships/slide" Target="slides/slide59.xml"/><Relationship Id="rId93" Type="http://schemas.openxmlformats.org/officeDocument/2006/relationships/slide" Target="slides/slide80.xml"/><Relationship Id="rId98" Type="http://schemas.openxmlformats.org/officeDocument/2006/relationships/slide" Target="slides/slide85.xml"/><Relationship Id="rId121" Type="http://schemas.openxmlformats.org/officeDocument/2006/relationships/slide" Target="slides/slide108.xml"/><Relationship Id="rId142" Type="http://schemas.openxmlformats.org/officeDocument/2006/relationships/slide" Target="slides/slide129.xml"/><Relationship Id="rId3" Type="http://schemas.openxmlformats.org/officeDocument/2006/relationships/slideMaster" Target="slideMasters/slideMaster3.xml"/><Relationship Id="rId25" Type="http://schemas.openxmlformats.org/officeDocument/2006/relationships/slide" Target="slides/slide12.xml"/><Relationship Id="rId46" Type="http://schemas.openxmlformats.org/officeDocument/2006/relationships/slide" Target="slides/slide33.xml"/><Relationship Id="rId67" Type="http://schemas.openxmlformats.org/officeDocument/2006/relationships/slide" Target="slides/slide54.xml"/><Relationship Id="rId116" Type="http://schemas.openxmlformats.org/officeDocument/2006/relationships/slide" Target="slides/slide103.xml"/><Relationship Id="rId137" Type="http://schemas.openxmlformats.org/officeDocument/2006/relationships/slide" Target="slides/slide124.xml"/><Relationship Id="rId158" Type="http://schemas.openxmlformats.org/officeDocument/2006/relationships/theme" Target="theme/theme1.xml"/><Relationship Id="rId20" Type="http://schemas.openxmlformats.org/officeDocument/2006/relationships/slide" Target="slides/slide7.xml"/><Relationship Id="rId41" Type="http://schemas.openxmlformats.org/officeDocument/2006/relationships/slide" Target="slides/slide28.xml"/><Relationship Id="rId62" Type="http://schemas.openxmlformats.org/officeDocument/2006/relationships/slide" Target="slides/slide49.xml"/><Relationship Id="rId83" Type="http://schemas.openxmlformats.org/officeDocument/2006/relationships/slide" Target="slides/slide70.xml"/><Relationship Id="rId88" Type="http://schemas.openxmlformats.org/officeDocument/2006/relationships/slide" Target="slides/slide75.xml"/><Relationship Id="rId111" Type="http://schemas.openxmlformats.org/officeDocument/2006/relationships/slide" Target="slides/slide98.xml"/><Relationship Id="rId132" Type="http://schemas.openxmlformats.org/officeDocument/2006/relationships/slide" Target="slides/slide119.xml"/><Relationship Id="rId153" Type="http://schemas.openxmlformats.org/officeDocument/2006/relationships/slide" Target="slides/slide140.xml"/><Relationship Id="rId15" Type="http://schemas.openxmlformats.org/officeDocument/2006/relationships/slide" Target="slides/slide2.xml"/><Relationship Id="rId36" Type="http://schemas.openxmlformats.org/officeDocument/2006/relationships/slide" Target="slides/slide23.xml"/><Relationship Id="rId57" Type="http://schemas.openxmlformats.org/officeDocument/2006/relationships/slide" Target="slides/slide44.xml"/><Relationship Id="rId106" Type="http://schemas.openxmlformats.org/officeDocument/2006/relationships/slide" Target="slides/slide93.xml"/><Relationship Id="rId127" Type="http://schemas.openxmlformats.org/officeDocument/2006/relationships/slide" Target="slides/slide114.xml"/><Relationship Id="rId10" Type="http://schemas.openxmlformats.org/officeDocument/2006/relationships/slideMaster" Target="slideMasters/slideMaster10.xml"/><Relationship Id="rId31" Type="http://schemas.openxmlformats.org/officeDocument/2006/relationships/slide" Target="slides/slide18.xml"/><Relationship Id="rId52" Type="http://schemas.openxmlformats.org/officeDocument/2006/relationships/slide" Target="slides/slide39.xml"/><Relationship Id="rId73" Type="http://schemas.openxmlformats.org/officeDocument/2006/relationships/slide" Target="slides/slide60.xml"/><Relationship Id="rId78" Type="http://schemas.openxmlformats.org/officeDocument/2006/relationships/slide" Target="slides/slide65.xml"/><Relationship Id="rId94" Type="http://schemas.openxmlformats.org/officeDocument/2006/relationships/slide" Target="slides/slide81.xml"/><Relationship Id="rId99" Type="http://schemas.openxmlformats.org/officeDocument/2006/relationships/slide" Target="slides/slide86.xml"/><Relationship Id="rId101" Type="http://schemas.openxmlformats.org/officeDocument/2006/relationships/slide" Target="slides/slide88.xml"/><Relationship Id="rId122" Type="http://schemas.openxmlformats.org/officeDocument/2006/relationships/slide" Target="slides/slide109.xml"/><Relationship Id="rId143" Type="http://schemas.openxmlformats.org/officeDocument/2006/relationships/slide" Target="slides/slide130.xml"/><Relationship Id="rId148" Type="http://schemas.openxmlformats.org/officeDocument/2006/relationships/slide" Target="slides/slide135.xml"/><Relationship Id="rId4" Type="http://schemas.openxmlformats.org/officeDocument/2006/relationships/slideMaster" Target="slideMasters/slideMaster4.xml"/><Relationship Id="rId9" Type="http://schemas.openxmlformats.org/officeDocument/2006/relationships/slideMaster" Target="slideMasters/slideMaster9.xml"/><Relationship Id="rId26" Type="http://schemas.openxmlformats.org/officeDocument/2006/relationships/slide" Target="slides/slide13.xml"/><Relationship Id="rId47" Type="http://schemas.openxmlformats.org/officeDocument/2006/relationships/slide" Target="slides/slide34.xml"/><Relationship Id="rId68" Type="http://schemas.openxmlformats.org/officeDocument/2006/relationships/slide" Target="slides/slide55.xml"/><Relationship Id="rId89" Type="http://schemas.openxmlformats.org/officeDocument/2006/relationships/slide" Target="slides/slide76.xml"/><Relationship Id="rId112" Type="http://schemas.openxmlformats.org/officeDocument/2006/relationships/slide" Target="slides/slide99.xml"/><Relationship Id="rId133" Type="http://schemas.openxmlformats.org/officeDocument/2006/relationships/slide" Target="slides/slide120.xml"/><Relationship Id="rId154" Type="http://schemas.openxmlformats.org/officeDocument/2006/relationships/slide" Target="slides/slide141.xml"/><Relationship Id="rId16" Type="http://schemas.openxmlformats.org/officeDocument/2006/relationships/slide" Target="slides/slide3.xml"/><Relationship Id="rId37" Type="http://schemas.openxmlformats.org/officeDocument/2006/relationships/slide" Target="slides/slide24.xml"/><Relationship Id="rId58" Type="http://schemas.openxmlformats.org/officeDocument/2006/relationships/slide" Target="slides/slide45.xml"/><Relationship Id="rId79" Type="http://schemas.openxmlformats.org/officeDocument/2006/relationships/slide" Target="slides/slide66.xml"/><Relationship Id="rId102" Type="http://schemas.openxmlformats.org/officeDocument/2006/relationships/slide" Target="slides/slide89.xml"/><Relationship Id="rId123" Type="http://schemas.openxmlformats.org/officeDocument/2006/relationships/slide" Target="slides/slide110.xml"/><Relationship Id="rId144" Type="http://schemas.openxmlformats.org/officeDocument/2006/relationships/slide" Target="slides/slide131.xml"/><Relationship Id="rId90" Type="http://schemas.openxmlformats.org/officeDocument/2006/relationships/slide" Target="slides/slide77.xml"/><Relationship Id="rId27" Type="http://schemas.openxmlformats.org/officeDocument/2006/relationships/slide" Target="slides/slide14.xml"/><Relationship Id="rId48" Type="http://schemas.openxmlformats.org/officeDocument/2006/relationships/slide" Target="slides/slide35.xml"/><Relationship Id="rId69" Type="http://schemas.openxmlformats.org/officeDocument/2006/relationships/slide" Target="slides/slide56.xml"/><Relationship Id="rId113" Type="http://schemas.openxmlformats.org/officeDocument/2006/relationships/slide" Target="slides/slide100.xml"/><Relationship Id="rId134" Type="http://schemas.openxmlformats.org/officeDocument/2006/relationships/slide" Target="slides/slide12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A955E9-EC95-4D96-B981-CF11B8713EF1}" type="datetimeFigureOut">
              <a:rPr lang="ru-RU" smtClean="0"/>
              <a:t>16.07.2024</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CEB77B-C363-400B-94CC-DAB69DC3F36C}" type="slidenum">
              <a:rPr lang="ru-RU" smtClean="0"/>
              <a:t>‹#›</a:t>
            </a:fld>
            <a:endParaRPr lang="ru-RU"/>
          </a:p>
        </p:txBody>
      </p:sp>
    </p:spTree>
    <p:extLst>
      <p:ext uri="{BB962C8B-B14F-4D97-AF65-F5344CB8AC3E}">
        <p14:creationId xmlns:p14="http://schemas.microsoft.com/office/powerpoint/2010/main" val="11182430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1852FFD1-FA6F-42C3-BA12-DC2C2C1F2EEE}" type="datetimeFigureOut">
              <a:rPr lang="ru-RU" smtClean="0"/>
              <a:t>16.07.2024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A7DA608-35A8-44E0-9F82-581EAE50B9B7}" type="slidenum">
              <a:rPr lang="ru-RU" smtClean="0"/>
              <a:t>‹#›</a:t>
            </a:fld>
            <a:endParaRPr lang="ru-RU"/>
          </a:p>
        </p:txBody>
      </p:sp>
    </p:spTree>
    <p:extLst>
      <p:ext uri="{BB962C8B-B14F-4D97-AF65-F5344CB8AC3E}">
        <p14:creationId xmlns:p14="http://schemas.microsoft.com/office/powerpoint/2010/main" val="1978769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1852FFD1-FA6F-42C3-BA12-DC2C2C1F2EEE}" type="datetimeFigureOut">
              <a:rPr lang="ru-RU" smtClean="0"/>
              <a:t>16.07.2024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A7DA608-35A8-44E0-9F82-581EAE50B9B7}" type="slidenum">
              <a:rPr lang="ru-RU" smtClean="0"/>
              <a:t>‹#›</a:t>
            </a:fld>
            <a:endParaRPr lang="ru-RU"/>
          </a:p>
        </p:txBody>
      </p:sp>
    </p:spTree>
    <p:extLst>
      <p:ext uri="{BB962C8B-B14F-4D97-AF65-F5344CB8AC3E}">
        <p14:creationId xmlns:p14="http://schemas.microsoft.com/office/powerpoint/2010/main" val="7912096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2400"/>
            </a:lvl1pPr>
          </a:lstStyle>
          <a:p>
            <a:r>
              <a:rPr lang="ru-RU"/>
              <a:t>Образец заголовка</a:t>
            </a:r>
          </a:p>
        </p:txBody>
      </p:sp>
      <p:sp>
        <p:nvSpPr>
          <p:cNvPr id="3" name="Рисунок 2"/>
          <p:cNvSpPr>
            <a:spLocks noGrp="1"/>
          </p:cNvSpPr>
          <p:nvPr>
            <p:ph type="pic" idx="1"/>
          </p:nvPr>
        </p:nvSpPr>
        <p:spPr>
          <a:xfrm>
            <a:off x="5183188" y="987427"/>
            <a:ext cx="617220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ru-RU" noProof="0"/>
          </a:p>
        </p:txBody>
      </p:sp>
      <p:sp>
        <p:nvSpPr>
          <p:cNvPr id="4" name="Текст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fontAlgn="base">
              <a:spcBef>
                <a:spcPct val="0"/>
              </a:spcBef>
              <a:spcAft>
                <a:spcPct val="0"/>
              </a:spcAft>
              <a:defRPr/>
            </a:pPr>
            <a:fld id="{D301BCAB-1409-4D84-AE97-25A47DDFC2AC}" type="datetimeFigureOut">
              <a:rPr lang="ru-RU" smtClean="0"/>
              <a:pPr fontAlgn="base">
                <a:spcBef>
                  <a:spcPct val="0"/>
                </a:spcBef>
                <a:spcAft>
                  <a:spcPct val="0"/>
                </a:spcAft>
                <a:defRPr/>
              </a:pPr>
              <a:t>16.07.2024</a:t>
            </a:fld>
            <a:endParaRPr lang="ru-RU"/>
          </a:p>
        </p:txBody>
      </p:sp>
      <p:sp>
        <p:nvSpPr>
          <p:cNvPr id="6" name="Нижний колонтитул 4"/>
          <p:cNvSpPr>
            <a:spLocks noGrp="1"/>
          </p:cNvSpPr>
          <p:nvPr>
            <p:ph type="ftr" sz="quarter" idx="11"/>
          </p:nvPr>
        </p:nvSpPr>
        <p:spPr/>
        <p:txBody>
          <a:bodyPr/>
          <a:lstStyle>
            <a:lvl1pPr>
              <a:defRPr/>
            </a:lvl1pPr>
          </a:lstStyle>
          <a:p>
            <a:pPr fontAlgn="base">
              <a:spcBef>
                <a:spcPct val="0"/>
              </a:spcBef>
              <a:spcAft>
                <a:spcPct val="0"/>
              </a:spcAft>
              <a:defRPr/>
            </a:pPr>
            <a:endParaRPr lang="ru-RU"/>
          </a:p>
        </p:txBody>
      </p:sp>
      <p:sp>
        <p:nvSpPr>
          <p:cNvPr id="7" name="Номер слайда 5"/>
          <p:cNvSpPr>
            <a:spLocks noGrp="1"/>
          </p:cNvSpPr>
          <p:nvPr>
            <p:ph type="sldNum" sz="quarter" idx="12"/>
          </p:nvPr>
        </p:nvSpPr>
        <p:spPr/>
        <p:txBody>
          <a:bodyPr/>
          <a:lstStyle>
            <a:lvl1pPr>
              <a:defRPr/>
            </a:lvl1pPr>
          </a:lstStyle>
          <a:p>
            <a:pPr fontAlgn="base">
              <a:spcBef>
                <a:spcPct val="0"/>
              </a:spcBef>
              <a:spcAft>
                <a:spcPct val="0"/>
              </a:spcAft>
              <a:defRPr/>
            </a:pPr>
            <a:fld id="{B2D352E1-ABB5-4F20-AE3E-0D064B99F5B2}" type="slidenum">
              <a:rPr lang="ru-RU" altLang="ru-RU" smtClean="0"/>
              <a:pPr fontAlgn="base">
                <a:spcBef>
                  <a:spcPct val="0"/>
                </a:spcBef>
                <a:spcAft>
                  <a:spcPct val="0"/>
                </a:spcAft>
                <a:defRPr/>
              </a:pPr>
              <a:t>‹#›</a:t>
            </a:fld>
            <a:endParaRPr lang="ru-RU" altLang="ru-RU"/>
          </a:p>
        </p:txBody>
      </p:sp>
    </p:spTree>
    <p:extLst>
      <p:ext uri="{BB962C8B-B14F-4D97-AF65-F5344CB8AC3E}">
        <p14:creationId xmlns:p14="http://schemas.microsoft.com/office/powerpoint/2010/main" val="259277044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fontAlgn="base">
              <a:spcBef>
                <a:spcPct val="0"/>
              </a:spcBef>
              <a:spcAft>
                <a:spcPct val="0"/>
              </a:spcAft>
              <a:defRPr/>
            </a:pPr>
            <a:fld id="{C8597DB5-932E-4553-AA40-7EC90E27124D}" type="datetimeFigureOut">
              <a:rPr lang="ru-RU" smtClean="0"/>
              <a:pPr fontAlgn="base">
                <a:spcBef>
                  <a:spcPct val="0"/>
                </a:spcBef>
                <a:spcAft>
                  <a:spcPct val="0"/>
                </a:spcAft>
                <a:defRPr/>
              </a:pPr>
              <a:t>16.07.2024</a:t>
            </a:fld>
            <a:endParaRPr lang="ru-RU"/>
          </a:p>
        </p:txBody>
      </p:sp>
      <p:sp>
        <p:nvSpPr>
          <p:cNvPr id="5" name="Нижний колонтитул 4"/>
          <p:cNvSpPr>
            <a:spLocks noGrp="1"/>
          </p:cNvSpPr>
          <p:nvPr>
            <p:ph type="ftr" sz="quarter" idx="11"/>
          </p:nvPr>
        </p:nvSpPr>
        <p:spPr/>
        <p:txBody>
          <a:bodyPr/>
          <a:lstStyle>
            <a:lvl1pPr>
              <a:defRPr/>
            </a:lvl1pPr>
          </a:lstStyle>
          <a:p>
            <a:pPr fontAlgn="base">
              <a:spcBef>
                <a:spcPct val="0"/>
              </a:spcBef>
              <a:spcAft>
                <a:spcPct val="0"/>
              </a:spcAft>
              <a:defRPr/>
            </a:pPr>
            <a:endParaRPr lang="ru-RU"/>
          </a:p>
        </p:txBody>
      </p:sp>
      <p:sp>
        <p:nvSpPr>
          <p:cNvPr id="6" name="Номер слайда 5"/>
          <p:cNvSpPr>
            <a:spLocks noGrp="1"/>
          </p:cNvSpPr>
          <p:nvPr>
            <p:ph type="sldNum" sz="quarter" idx="12"/>
          </p:nvPr>
        </p:nvSpPr>
        <p:spPr/>
        <p:txBody>
          <a:bodyPr/>
          <a:lstStyle>
            <a:lvl1pPr>
              <a:defRPr/>
            </a:lvl1pPr>
          </a:lstStyle>
          <a:p>
            <a:pPr fontAlgn="base">
              <a:spcBef>
                <a:spcPct val="0"/>
              </a:spcBef>
              <a:spcAft>
                <a:spcPct val="0"/>
              </a:spcAft>
              <a:defRPr/>
            </a:pPr>
            <a:fld id="{CE8F4A13-3FA9-4A44-9282-5B67C5F628BF}" type="slidenum">
              <a:rPr lang="ru-RU" altLang="ru-RU" smtClean="0"/>
              <a:pPr fontAlgn="base">
                <a:spcBef>
                  <a:spcPct val="0"/>
                </a:spcBef>
                <a:spcAft>
                  <a:spcPct val="0"/>
                </a:spcAft>
                <a:defRPr/>
              </a:pPr>
              <a:t>‹#›</a:t>
            </a:fld>
            <a:endParaRPr lang="ru-RU" altLang="ru-RU"/>
          </a:p>
        </p:txBody>
      </p:sp>
    </p:spTree>
    <p:extLst>
      <p:ext uri="{BB962C8B-B14F-4D97-AF65-F5344CB8AC3E}">
        <p14:creationId xmlns:p14="http://schemas.microsoft.com/office/powerpoint/2010/main" val="427743460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1"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1"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fontAlgn="base">
              <a:spcBef>
                <a:spcPct val="0"/>
              </a:spcBef>
              <a:spcAft>
                <a:spcPct val="0"/>
              </a:spcAft>
              <a:defRPr/>
            </a:pPr>
            <a:fld id="{62AC65E3-965C-4B81-9C09-49E7B4A04E56}" type="datetimeFigureOut">
              <a:rPr lang="ru-RU" smtClean="0"/>
              <a:pPr fontAlgn="base">
                <a:spcBef>
                  <a:spcPct val="0"/>
                </a:spcBef>
                <a:spcAft>
                  <a:spcPct val="0"/>
                </a:spcAft>
                <a:defRPr/>
              </a:pPr>
              <a:t>16.07.2024</a:t>
            </a:fld>
            <a:endParaRPr lang="ru-RU"/>
          </a:p>
        </p:txBody>
      </p:sp>
      <p:sp>
        <p:nvSpPr>
          <p:cNvPr id="5" name="Нижний колонтитул 4"/>
          <p:cNvSpPr>
            <a:spLocks noGrp="1"/>
          </p:cNvSpPr>
          <p:nvPr>
            <p:ph type="ftr" sz="quarter" idx="11"/>
          </p:nvPr>
        </p:nvSpPr>
        <p:spPr/>
        <p:txBody>
          <a:bodyPr/>
          <a:lstStyle>
            <a:lvl1pPr>
              <a:defRPr/>
            </a:lvl1pPr>
          </a:lstStyle>
          <a:p>
            <a:pPr fontAlgn="base">
              <a:spcBef>
                <a:spcPct val="0"/>
              </a:spcBef>
              <a:spcAft>
                <a:spcPct val="0"/>
              </a:spcAft>
              <a:defRPr/>
            </a:pPr>
            <a:endParaRPr lang="ru-RU"/>
          </a:p>
        </p:txBody>
      </p:sp>
      <p:sp>
        <p:nvSpPr>
          <p:cNvPr id="6" name="Номер слайда 5"/>
          <p:cNvSpPr>
            <a:spLocks noGrp="1"/>
          </p:cNvSpPr>
          <p:nvPr>
            <p:ph type="sldNum" sz="quarter" idx="12"/>
          </p:nvPr>
        </p:nvSpPr>
        <p:spPr/>
        <p:txBody>
          <a:bodyPr/>
          <a:lstStyle>
            <a:lvl1pPr>
              <a:defRPr/>
            </a:lvl1pPr>
          </a:lstStyle>
          <a:p>
            <a:pPr fontAlgn="base">
              <a:spcBef>
                <a:spcPct val="0"/>
              </a:spcBef>
              <a:spcAft>
                <a:spcPct val="0"/>
              </a:spcAft>
              <a:defRPr/>
            </a:pPr>
            <a:fld id="{26F549FC-2D5B-432F-8D5D-42F9F5B0BABB}" type="slidenum">
              <a:rPr lang="ru-RU" altLang="ru-RU" smtClean="0"/>
              <a:pPr fontAlgn="base">
                <a:spcBef>
                  <a:spcPct val="0"/>
                </a:spcBef>
                <a:spcAft>
                  <a:spcPct val="0"/>
                </a:spcAft>
                <a:defRPr/>
              </a:pPr>
              <a:t>‹#›</a:t>
            </a:fld>
            <a:endParaRPr lang="ru-RU" altLang="ru-RU"/>
          </a:p>
        </p:txBody>
      </p:sp>
    </p:spTree>
    <p:extLst>
      <p:ext uri="{BB962C8B-B14F-4D97-AF65-F5344CB8AC3E}">
        <p14:creationId xmlns:p14="http://schemas.microsoft.com/office/powerpoint/2010/main" val="189407343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426"/>
            <a:ext cx="10363200" cy="1470025"/>
          </a:xfrm>
        </p:spPr>
        <p:txBody>
          <a:bodyPr/>
          <a:lstStyle/>
          <a:p>
            <a:r>
              <a:rPr lang="ru-RU"/>
              <a:t>Образец заголовка</a:t>
            </a:r>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a:t>Образец подзаголовка</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ru-RU"/>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ru-RU"/>
          </a:p>
        </p:txBody>
      </p:sp>
      <p:sp>
        <p:nvSpPr>
          <p:cNvPr id="6" name="Rectangle 6"/>
          <p:cNvSpPr>
            <a:spLocks noGrp="1" noChangeArrowheads="1"/>
          </p:cNvSpPr>
          <p:nvPr>
            <p:ph type="sldNum" sz="quarter" idx="12"/>
          </p:nvPr>
        </p:nvSpPr>
        <p:spPr/>
        <p:txBody>
          <a:bodyPr/>
          <a:lstStyle>
            <a:lvl1pPr>
              <a:defRPr/>
            </a:lvl1pPr>
          </a:lstStyle>
          <a:p>
            <a:pPr fontAlgn="base">
              <a:spcBef>
                <a:spcPct val="0"/>
              </a:spcBef>
              <a:spcAft>
                <a:spcPct val="0"/>
              </a:spcAft>
              <a:defRPr/>
            </a:pPr>
            <a:fld id="{B1000F8B-42E5-4183-B2C2-01D981A1E910}" type="slidenum">
              <a:rPr lang="ru-RU" altLang="ru-RU" smtClean="0"/>
              <a:pPr fontAlgn="base">
                <a:spcBef>
                  <a:spcPct val="0"/>
                </a:spcBef>
                <a:spcAft>
                  <a:spcPct val="0"/>
                </a:spcAft>
                <a:defRPr/>
              </a:pPr>
              <a:t>‹#›</a:t>
            </a:fld>
            <a:endParaRPr lang="ru-RU" altLang="ru-RU"/>
          </a:p>
        </p:txBody>
      </p:sp>
    </p:spTree>
    <p:extLst>
      <p:ext uri="{BB962C8B-B14F-4D97-AF65-F5344CB8AC3E}">
        <p14:creationId xmlns:p14="http://schemas.microsoft.com/office/powerpoint/2010/main" val="108541383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ru-RU"/>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ru-RU"/>
          </a:p>
        </p:txBody>
      </p:sp>
      <p:sp>
        <p:nvSpPr>
          <p:cNvPr id="6" name="Rectangle 6"/>
          <p:cNvSpPr>
            <a:spLocks noGrp="1" noChangeArrowheads="1"/>
          </p:cNvSpPr>
          <p:nvPr>
            <p:ph type="sldNum" sz="quarter" idx="12"/>
          </p:nvPr>
        </p:nvSpPr>
        <p:spPr/>
        <p:txBody>
          <a:bodyPr/>
          <a:lstStyle>
            <a:lvl1pPr>
              <a:defRPr/>
            </a:lvl1pPr>
          </a:lstStyle>
          <a:p>
            <a:pPr fontAlgn="base">
              <a:spcBef>
                <a:spcPct val="0"/>
              </a:spcBef>
              <a:spcAft>
                <a:spcPct val="0"/>
              </a:spcAft>
              <a:defRPr/>
            </a:pPr>
            <a:fld id="{DFC5A367-071C-4A34-8A35-6E50E5E19609}" type="slidenum">
              <a:rPr lang="ru-RU" altLang="ru-RU" smtClean="0"/>
              <a:pPr fontAlgn="base">
                <a:spcBef>
                  <a:spcPct val="0"/>
                </a:spcBef>
                <a:spcAft>
                  <a:spcPct val="0"/>
                </a:spcAft>
                <a:defRPr/>
              </a:pPr>
              <a:t>‹#›</a:t>
            </a:fld>
            <a:endParaRPr lang="ru-RU" altLang="ru-RU"/>
          </a:p>
        </p:txBody>
      </p:sp>
    </p:spTree>
    <p:extLst>
      <p:ext uri="{BB962C8B-B14F-4D97-AF65-F5344CB8AC3E}">
        <p14:creationId xmlns:p14="http://schemas.microsoft.com/office/powerpoint/2010/main" val="235891053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1"/>
            <a:ext cx="103632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ru-RU"/>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ru-RU"/>
          </a:p>
        </p:txBody>
      </p:sp>
      <p:sp>
        <p:nvSpPr>
          <p:cNvPr id="6" name="Rectangle 6"/>
          <p:cNvSpPr>
            <a:spLocks noGrp="1" noChangeArrowheads="1"/>
          </p:cNvSpPr>
          <p:nvPr>
            <p:ph type="sldNum" sz="quarter" idx="12"/>
          </p:nvPr>
        </p:nvSpPr>
        <p:spPr/>
        <p:txBody>
          <a:bodyPr/>
          <a:lstStyle>
            <a:lvl1pPr>
              <a:defRPr/>
            </a:lvl1pPr>
          </a:lstStyle>
          <a:p>
            <a:pPr fontAlgn="base">
              <a:spcBef>
                <a:spcPct val="0"/>
              </a:spcBef>
              <a:spcAft>
                <a:spcPct val="0"/>
              </a:spcAft>
              <a:defRPr/>
            </a:pPr>
            <a:fld id="{F394D900-F80D-4140-ACF0-836E14EB9AC9}" type="slidenum">
              <a:rPr lang="ru-RU" altLang="ru-RU" smtClean="0"/>
              <a:pPr fontAlgn="base">
                <a:spcBef>
                  <a:spcPct val="0"/>
                </a:spcBef>
                <a:spcAft>
                  <a:spcPct val="0"/>
                </a:spcAft>
                <a:defRPr/>
              </a:pPr>
              <a:t>‹#›</a:t>
            </a:fld>
            <a:endParaRPr lang="ru-RU" altLang="ru-RU"/>
          </a:p>
        </p:txBody>
      </p:sp>
    </p:spTree>
    <p:extLst>
      <p:ext uri="{BB962C8B-B14F-4D97-AF65-F5344CB8AC3E}">
        <p14:creationId xmlns:p14="http://schemas.microsoft.com/office/powerpoint/2010/main" val="217499798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ru-RU"/>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ru-RU"/>
          </a:p>
        </p:txBody>
      </p:sp>
      <p:sp>
        <p:nvSpPr>
          <p:cNvPr id="7" name="Rectangle 6"/>
          <p:cNvSpPr>
            <a:spLocks noGrp="1" noChangeArrowheads="1"/>
          </p:cNvSpPr>
          <p:nvPr>
            <p:ph type="sldNum" sz="quarter" idx="12"/>
          </p:nvPr>
        </p:nvSpPr>
        <p:spPr/>
        <p:txBody>
          <a:bodyPr/>
          <a:lstStyle>
            <a:lvl1pPr>
              <a:defRPr/>
            </a:lvl1pPr>
          </a:lstStyle>
          <a:p>
            <a:pPr fontAlgn="base">
              <a:spcBef>
                <a:spcPct val="0"/>
              </a:spcBef>
              <a:spcAft>
                <a:spcPct val="0"/>
              </a:spcAft>
              <a:defRPr/>
            </a:pPr>
            <a:fld id="{2C5810DA-87F1-468B-9528-3E35994FF867}" type="slidenum">
              <a:rPr lang="ru-RU" altLang="ru-RU" smtClean="0"/>
              <a:pPr fontAlgn="base">
                <a:spcBef>
                  <a:spcPct val="0"/>
                </a:spcBef>
                <a:spcAft>
                  <a:spcPct val="0"/>
                </a:spcAft>
                <a:defRPr/>
              </a:pPr>
              <a:t>‹#›</a:t>
            </a:fld>
            <a:endParaRPr lang="ru-RU" altLang="ru-RU"/>
          </a:p>
        </p:txBody>
      </p:sp>
    </p:spTree>
    <p:extLst>
      <p:ext uri="{BB962C8B-B14F-4D97-AF65-F5344CB8AC3E}">
        <p14:creationId xmlns:p14="http://schemas.microsoft.com/office/powerpoint/2010/main" val="150608743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ru-RU"/>
          </a:p>
        </p:txBody>
      </p:sp>
      <p:sp>
        <p:nvSpPr>
          <p:cNvPr id="8"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ru-RU"/>
          </a:p>
        </p:txBody>
      </p:sp>
      <p:sp>
        <p:nvSpPr>
          <p:cNvPr id="9" name="Rectangle 6"/>
          <p:cNvSpPr>
            <a:spLocks noGrp="1" noChangeArrowheads="1"/>
          </p:cNvSpPr>
          <p:nvPr>
            <p:ph type="sldNum" sz="quarter" idx="12"/>
          </p:nvPr>
        </p:nvSpPr>
        <p:spPr/>
        <p:txBody>
          <a:bodyPr/>
          <a:lstStyle>
            <a:lvl1pPr>
              <a:defRPr/>
            </a:lvl1pPr>
          </a:lstStyle>
          <a:p>
            <a:pPr fontAlgn="base">
              <a:spcBef>
                <a:spcPct val="0"/>
              </a:spcBef>
              <a:spcAft>
                <a:spcPct val="0"/>
              </a:spcAft>
              <a:defRPr/>
            </a:pPr>
            <a:fld id="{BFDFC3F0-2B2B-4421-A0CE-6413CCD8817D}" type="slidenum">
              <a:rPr lang="ru-RU" altLang="ru-RU" smtClean="0"/>
              <a:pPr fontAlgn="base">
                <a:spcBef>
                  <a:spcPct val="0"/>
                </a:spcBef>
                <a:spcAft>
                  <a:spcPct val="0"/>
                </a:spcAft>
                <a:defRPr/>
              </a:pPr>
              <a:t>‹#›</a:t>
            </a:fld>
            <a:endParaRPr lang="ru-RU" altLang="ru-RU"/>
          </a:p>
        </p:txBody>
      </p:sp>
    </p:spTree>
    <p:extLst>
      <p:ext uri="{BB962C8B-B14F-4D97-AF65-F5344CB8AC3E}">
        <p14:creationId xmlns:p14="http://schemas.microsoft.com/office/powerpoint/2010/main" val="86671308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ru-RU"/>
          </a:p>
        </p:txBody>
      </p:sp>
      <p:sp>
        <p:nvSpPr>
          <p:cNvPr id="4"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ru-RU"/>
          </a:p>
        </p:txBody>
      </p:sp>
      <p:sp>
        <p:nvSpPr>
          <p:cNvPr id="5" name="Rectangle 6"/>
          <p:cNvSpPr>
            <a:spLocks noGrp="1" noChangeArrowheads="1"/>
          </p:cNvSpPr>
          <p:nvPr>
            <p:ph type="sldNum" sz="quarter" idx="12"/>
          </p:nvPr>
        </p:nvSpPr>
        <p:spPr/>
        <p:txBody>
          <a:bodyPr/>
          <a:lstStyle>
            <a:lvl1pPr>
              <a:defRPr/>
            </a:lvl1pPr>
          </a:lstStyle>
          <a:p>
            <a:pPr fontAlgn="base">
              <a:spcBef>
                <a:spcPct val="0"/>
              </a:spcBef>
              <a:spcAft>
                <a:spcPct val="0"/>
              </a:spcAft>
              <a:defRPr/>
            </a:pPr>
            <a:fld id="{AF6E9CD7-DC97-4B74-B8F7-2BAA5C548BA8}" type="slidenum">
              <a:rPr lang="ru-RU" altLang="ru-RU" smtClean="0"/>
              <a:pPr fontAlgn="base">
                <a:spcBef>
                  <a:spcPct val="0"/>
                </a:spcBef>
                <a:spcAft>
                  <a:spcPct val="0"/>
                </a:spcAft>
                <a:defRPr/>
              </a:pPr>
              <a:t>‹#›</a:t>
            </a:fld>
            <a:endParaRPr lang="ru-RU" altLang="ru-RU"/>
          </a:p>
        </p:txBody>
      </p:sp>
    </p:spTree>
    <p:extLst>
      <p:ext uri="{BB962C8B-B14F-4D97-AF65-F5344CB8AC3E}">
        <p14:creationId xmlns:p14="http://schemas.microsoft.com/office/powerpoint/2010/main" val="11707374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ru-RU"/>
          </a:p>
        </p:txBody>
      </p:sp>
      <p:sp>
        <p:nvSpPr>
          <p:cNvPr id="3"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ru-RU"/>
          </a:p>
        </p:txBody>
      </p:sp>
      <p:sp>
        <p:nvSpPr>
          <p:cNvPr id="4" name="Rectangle 6"/>
          <p:cNvSpPr>
            <a:spLocks noGrp="1" noChangeArrowheads="1"/>
          </p:cNvSpPr>
          <p:nvPr>
            <p:ph type="sldNum" sz="quarter" idx="12"/>
          </p:nvPr>
        </p:nvSpPr>
        <p:spPr/>
        <p:txBody>
          <a:bodyPr/>
          <a:lstStyle>
            <a:lvl1pPr>
              <a:defRPr/>
            </a:lvl1pPr>
          </a:lstStyle>
          <a:p>
            <a:pPr fontAlgn="base">
              <a:spcBef>
                <a:spcPct val="0"/>
              </a:spcBef>
              <a:spcAft>
                <a:spcPct val="0"/>
              </a:spcAft>
              <a:defRPr/>
            </a:pPr>
            <a:fld id="{A1E5AA85-E28C-4431-A0D0-F72B1A61EFAC}" type="slidenum">
              <a:rPr lang="ru-RU" altLang="ru-RU" smtClean="0"/>
              <a:pPr fontAlgn="base">
                <a:spcBef>
                  <a:spcPct val="0"/>
                </a:spcBef>
                <a:spcAft>
                  <a:spcPct val="0"/>
                </a:spcAft>
                <a:defRPr/>
              </a:pPr>
              <a:t>‹#›</a:t>
            </a:fld>
            <a:endParaRPr lang="ru-RU" altLang="ru-RU"/>
          </a:p>
        </p:txBody>
      </p:sp>
    </p:spTree>
    <p:extLst>
      <p:ext uri="{BB962C8B-B14F-4D97-AF65-F5344CB8AC3E}">
        <p14:creationId xmlns:p14="http://schemas.microsoft.com/office/powerpoint/2010/main" val="20081321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1852FFD1-FA6F-42C3-BA12-DC2C2C1F2EEE}" type="datetimeFigureOut">
              <a:rPr lang="ru-RU" smtClean="0"/>
              <a:t>16.07.2024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A7DA608-35A8-44E0-9F82-581EAE50B9B7}" type="slidenum">
              <a:rPr lang="ru-RU" smtClean="0"/>
              <a:t>‹#›</a:t>
            </a:fld>
            <a:endParaRPr lang="ru-RU"/>
          </a:p>
        </p:txBody>
      </p:sp>
    </p:spTree>
    <p:extLst>
      <p:ext uri="{BB962C8B-B14F-4D97-AF65-F5344CB8AC3E}">
        <p14:creationId xmlns:p14="http://schemas.microsoft.com/office/powerpoint/2010/main" val="289132112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1" y="273050"/>
            <a:ext cx="4011084" cy="1162050"/>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ru-RU"/>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ru-RU"/>
          </a:p>
        </p:txBody>
      </p:sp>
      <p:sp>
        <p:nvSpPr>
          <p:cNvPr id="7" name="Rectangle 6"/>
          <p:cNvSpPr>
            <a:spLocks noGrp="1" noChangeArrowheads="1"/>
          </p:cNvSpPr>
          <p:nvPr>
            <p:ph type="sldNum" sz="quarter" idx="12"/>
          </p:nvPr>
        </p:nvSpPr>
        <p:spPr/>
        <p:txBody>
          <a:bodyPr/>
          <a:lstStyle>
            <a:lvl1pPr>
              <a:defRPr/>
            </a:lvl1pPr>
          </a:lstStyle>
          <a:p>
            <a:pPr fontAlgn="base">
              <a:spcBef>
                <a:spcPct val="0"/>
              </a:spcBef>
              <a:spcAft>
                <a:spcPct val="0"/>
              </a:spcAft>
              <a:defRPr/>
            </a:pPr>
            <a:fld id="{8651AD79-00AF-4E4F-B694-AF2CC3A1452D}" type="slidenum">
              <a:rPr lang="ru-RU" altLang="ru-RU" smtClean="0"/>
              <a:pPr fontAlgn="base">
                <a:spcBef>
                  <a:spcPct val="0"/>
                </a:spcBef>
                <a:spcAft>
                  <a:spcPct val="0"/>
                </a:spcAft>
                <a:defRPr/>
              </a:pPr>
              <a:t>‹#›</a:t>
            </a:fld>
            <a:endParaRPr lang="ru-RU" altLang="ru-RU"/>
          </a:p>
        </p:txBody>
      </p:sp>
    </p:spTree>
    <p:extLst>
      <p:ext uri="{BB962C8B-B14F-4D97-AF65-F5344CB8AC3E}">
        <p14:creationId xmlns:p14="http://schemas.microsoft.com/office/powerpoint/2010/main" val="368524537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ru-RU"/>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ru-RU"/>
          </a:p>
        </p:txBody>
      </p:sp>
      <p:sp>
        <p:nvSpPr>
          <p:cNvPr id="7" name="Rectangle 6"/>
          <p:cNvSpPr>
            <a:spLocks noGrp="1" noChangeArrowheads="1"/>
          </p:cNvSpPr>
          <p:nvPr>
            <p:ph type="sldNum" sz="quarter" idx="12"/>
          </p:nvPr>
        </p:nvSpPr>
        <p:spPr/>
        <p:txBody>
          <a:bodyPr/>
          <a:lstStyle>
            <a:lvl1pPr>
              <a:defRPr/>
            </a:lvl1pPr>
          </a:lstStyle>
          <a:p>
            <a:pPr fontAlgn="base">
              <a:spcBef>
                <a:spcPct val="0"/>
              </a:spcBef>
              <a:spcAft>
                <a:spcPct val="0"/>
              </a:spcAft>
              <a:defRPr/>
            </a:pPr>
            <a:fld id="{EBA728E1-E9F4-49F2-9D37-5A4C51891BDB}" type="slidenum">
              <a:rPr lang="ru-RU" altLang="ru-RU" smtClean="0"/>
              <a:pPr fontAlgn="base">
                <a:spcBef>
                  <a:spcPct val="0"/>
                </a:spcBef>
                <a:spcAft>
                  <a:spcPct val="0"/>
                </a:spcAft>
                <a:defRPr/>
              </a:pPr>
              <a:t>‹#›</a:t>
            </a:fld>
            <a:endParaRPr lang="ru-RU" altLang="ru-RU"/>
          </a:p>
        </p:txBody>
      </p:sp>
    </p:spTree>
    <p:extLst>
      <p:ext uri="{BB962C8B-B14F-4D97-AF65-F5344CB8AC3E}">
        <p14:creationId xmlns:p14="http://schemas.microsoft.com/office/powerpoint/2010/main" val="200153789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ru-RU"/>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ru-RU"/>
          </a:p>
        </p:txBody>
      </p:sp>
      <p:sp>
        <p:nvSpPr>
          <p:cNvPr id="6" name="Rectangle 6"/>
          <p:cNvSpPr>
            <a:spLocks noGrp="1" noChangeArrowheads="1"/>
          </p:cNvSpPr>
          <p:nvPr>
            <p:ph type="sldNum" sz="quarter" idx="12"/>
          </p:nvPr>
        </p:nvSpPr>
        <p:spPr/>
        <p:txBody>
          <a:bodyPr/>
          <a:lstStyle>
            <a:lvl1pPr>
              <a:defRPr/>
            </a:lvl1pPr>
          </a:lstStyle>
          <a:p>
            <a:pPr fontAlgn="base">
              <a:spcBef>
                <a:spcPct val="0"/>
              </a:spcBef>
              <a:spcAft>
                <a:spcPct val="0"/>
              </a:spcAft>
              <a:defRPr/>
            </a:pPr>
            <a:fld id="{2C0146B6-1CCD-45CF-955D-9D397700FB20}" type="slidenum">
              <a:rPr lang="ru-RU" altLang="ru-RU" smtClean="0"/>
              <a:pPr fontAlgn="base">
                <a:spcBef>
                  <a:spcPct val="0"/>
                </a:spcBef>
                <a:spcAft>
                  <a:spcPct val="0"/>
                </a:spcAft>
                <a:defRPr/>
              </a:pPr>
              <a:t>‹#›</a:t>
            </a:fld>
            <a:endParaRPr lang="ru-RU" altLang="ru-RU"/>
          </a:p>
        </p:txBody>
      </p:sp>
    </p:spTree>
    <p:extLst>
      <p:ext uri="{BB962C8B-B14F-4D97-AF65-F5344CB8AC3E}">
        <p14:creationId xmlns:p14="http://schemas.microsoft.com/office/powerpoint/2010/main" val="45666914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639"/>
            <a:ext cx="27432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609600" y="274639"/>
            <a:ext cx="80264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ru-RU"/>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ru-RU"/>
          </a:p>
        </p:txBody>
      </p:sp>
      <p:sp>
        <p:nvSpPr>
          <p:cNvPr id="6" name="Rectangle 6"/>
          <p:cNvSpPr>
            <a:spLocks noGrp="1" noChangeArrowheads="1"/>
          </p:cNvSpPr>
          <p:nvPr>
            <p:ph type="sldNum" sz="quarter" idx="12"/>
          </p:nvPr>
        </p:nvSpPr>
        <p:spPr/>
        <p:txBody>
          <a:bodyPr/>
          <a:lstStyle>
            <a:lvl1pPr>
              <a:defRPr/>
            </a:lvl1pPr>
          </a:lstStyle>
          <a:p>
            <a:pPr fontAlgn="base">
              <a:spcBef>
                <a:spcPct val="0"/>
              </a:spcBef>
              <a:spcAft>
                <a:spcPct val="0"/>
              </a:spcAft>
              <a:defRPr/>
            </a:pPr>
            <a:fld id="{11AA08B3-F954-4C02-B198-19D3263EBC03}" type="slidenum">
              <a:rPr lang="ru-RU" altLang="ru-RU" smtClean="0"/>
              <a:pPr fontAlgn="base">
                <a:spcBef>
                  <a:spcPct val="0"/>
                </a:spcBef>
                <a:spcAft>
                  <a:spcPct val="0"/>
                </a:spcAft>
                <a:defRPr/>
              </a:pPr>
              <a:t>‹#›</a:t>
            </a:fld>
            <a:endParaRPr lang="ru-RU" altLang="ru-RU"/>
          </a:p>
        </p:txBody>
      </p:sp>
    </p:spTree>
    <p:extLst>
      <p:ext uri="{BB962C8B-B14F-4D97-AF65-F5344CB8AC3E}">
        <p14:creationId xmlns:p14="http://schemas.microsoft.com/office/powerpoint/2010/main" val="116766010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p>
            <a:r>
              <a:rPr lang="ru-RU"/>
              <a:t>Образец заголовка</a:t>
            </a:r>
          </a:p>
        </p:txBody>
      </p:sp>
      <p:sp>
        <p:nvSpPr>
          <p:cNvPr id="3" name="Таблица 2"/>
          <p:cNvSpPr>
            <a:spLocks noGrp="1"/>
          </p:cNvSpPr>
          <p:nvPr>
            <p:ph type="tbl" idx="1"/>
          </p:nvPr>
        </p:nvSpPr>
        <p:spPr>
          <a:xfrm>
            <a:off x="609600" y="1600201"/>
            <a:ext cx="10972800" cy="4525963"/>
          </a:xfrm>
        </p:spPr>
        <p:txBody>
          <a:bodyPr/>
          <a:lstStyle/>
          <a:p>
            <a:pPr lvl="0"/>
            <a:endParaRPr lang="ru-RU" noProof="0"/>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ru-RU"/>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ru-RU"/>
          </a:p>
        </p:txBody>
      </p:sp>
      <p:sp>
        <p:nvSpPr>
          <p:cNvPr id="6" name="Rectangle 6"/>
          <p:cNvSpPr>
            <a:spLocks noGrp="1" noChangeArrowheads="1"/>
          </p:cNvSpPr>
          <p:nvPr>
            <p:ph type="sldNum" sz="quarter" idx="12"/>
          </p:nvPr>
        </p:nvSpPr>
        <p:spPr/>
        <p:txBody>
          <a:bodyPr/>
          <a:lstStyle>
            <a:lvl1pPr>
              <a:defRPr/>
            </a:lvl1pPr>
          </a:lstStyle>
          <a:p>
            <a:pPr fontAlgn="base">
              <a:spcBef>
                <a:spcPct val="0"/>
              </a:spcBef>
              <a:spcAft>
                <a:spcPct val="0"/>
              </a:spcAft>
              <a:defRPr/>
            </a:pPr>
            <a:fld id="{120CD25C-35AA-4E74-8BE0-E16D13D63CE1}" type="slidenum">
              <a:rPr lang="ru-RU" altLang="ru-RU" smtClean="0"/>
              <a:pPr fontAlgn="base">
                <a:spcBef>
                  <a:spcPct val="0"/>
                </a:spcBef>
                <a:spcAft>
                  <a:spcPct val="0"/>
                </a:spcAft>
                <a:defRPr/>
              </a:pPr>
              <a:t>‹#›</a:t>
            </a:fld>
            <a:endParaRPr lang="ru-RU" altLang="ru-RU"/>
          </a:p>
        </p:txBody>
      </p:sp>
    </p:spTree>
    <p:extLst>
      <p:ext uri="{BB962C8B-B14F-4D97-AF65-F5344CB8AC3E}">
        <p14:creationId xmlns:p14="http://schemas.microsoft.com/office/powerpoint/2010/main" val="306521023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Объект 1"/>
          <p:cNvSpPr>
            <a:spLocks noGrp="1"/>
          </p:cNvSpPr>
          <p:nvPr>
            <p:ph/>
          </p:nvPr>
        </p:nvSpPr>
        <p:spPr>
          <a:xfrm>
            <a:off x="609600" y="274639"/>
            <a:ext cx="10972800" cy="585152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3" name="Дата 2"/>
          <p:cNvSpPr>
            <a:spLocks noGrp="1"/>
          </p:cNvSpPr>
          <p:nvPr>
            <p:ph type="dt" sz="half" idx="10"/>
          </p:nvPr>
        </p:nvSpPr>
        <p:spPr/>
        <p:txBody>
          <a:bodyPr/>
          <a:lstStyle>
            <a:lvl1pPr fontAlgn="auto">
              <a:spcBef>
                <a:spcPts val="0"/>
              </a:spcBef>
              <a:spcAft>
                <a:spcPts val="0"/>
              </a:spcAft>
              <a:defRPr/>
            </a:lvl1pPr>
          </a:lstStyle>
          <a:p>
            <a:pPr>
              <a:defRPr/>
            </a:pPr>
            <a:endParaRPr lang="ru-RU"/>
          </a:p>
        </p:txBody>
      </p:sp>
      <p:sp>
        <p:nvSpPr>
          <p:cNvPr id="4" name="Нижний колонтитул 3"/>
          <p:cNvSpPr>
            <a:spLocks noGrp="1"/>
          </p:cNvSpPr>
          <p:nvPr>
            <p:ph type="ftr" sz="quarter" idx="11"/>
          </p:nvPr>
        </p:nvSpPr>
        <p:spPr/>
        <p:txBody>
          <a:bodyPr/>
          <a:lstStyle>
            <a:lvl1pPr fontAlgn="auto">
              <a:spcBef>
                <a:spcPts val="0"/>
              </a:spcBef>
              <a:spcAft>
                <a:spcPts val="0"/>
              </a:spcAft>
              <a:defRPr/>
            </a:lvl1pPr>
          </a:lstStyle>
          <a:p>
            <a:pPr>
              <a:defRPr/>
            </a:pPr>
            <a:endParaRPr lang="ru-RU"/>
          </a:p>
        </p:txBody>
      </p:sp>
      <p:sp>
        <p:nvSpPr>
          <p:cNvPr id="5" name="Номер слайда 4"/>
          <p:cNvSpPr>
            <a:spLocks noGrp="1"/>
          </p:cNvSpPr>
          <p:nvPr>
            <p:ph type="sldNum" sz="quarter" idx="12"/>
          </p:nvPr>
        </p:nvSpPr>
        <p:spPr/>
        <p:txBody>
          <a:bodyPr/>
          <a:lstStyle>
            <a:lvl1pPr>
              <a:defRPr/>
            </a:lvl1pPr>
          </a:lstStyle>
          <a:p>
            <a:pPr fontAlgn="base">
              <a:spcBef>
                <a:spcPct val="0"/>
              </a:spcBef>
              <a:spcAft>
                <a:spcPct val="0"/>
              </a:spcAft>
              <a:defRPr/>
            </a:pPr>
            <a:fld id="{6CCE8FCB-B10C-491B-8D8B-62C675679377}" type="slidenum">
              <a:rPr lang="ru-RU" altLang="ru-RU" smtClean="0"/>
              <a:pPr fontAlgn="base">
                <a:spcBef>
                  <a:spcPct val="0"/>
                </a:spcBef>
                <a:spcAft>
                  <a:spcPct val="0"/>
                </a:spcAft>
                <a:defRPr/>
              </a:pPr>
              <a:t>‹#›</a:t>
            </a:fld>
            <a:endParaRPr lang="ru-RU" altLang="ru-RU"/>
          </a:p>
        </p:txBody>
      </p:sp>
    </p:spTree>
    <p:extLst>
      <p:ext uri="{BB962C8B-B14F-4D97-AF65-F5344CB8AC3E}">
        <p14:creationId xmlns:p14="http://schemas.microsoft.com/office/powerpoint/2010/main" val="364577116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426"/>
            <a:ext cx="10363200" cy="1470025"/>
          </a:xfrm>
        </p:spPr>
        <p:txBody>
          <a:bodyPr/>
          <a:lstStyle/>
          <a:p>
            <a:r>
              <a:rPr lang="ru-RU"/>
              <a:t>Образец заголовка</a:t>
            </a:r>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634E1E8B-9EC9-4BCE-810D-9A87509C8AA6}" type="datetimeFigureOut">
              <a:rPr lang="ru-RU" smtClean="0">
                <a:solidFill>
                  <a:prstClr val="black">
                    <a:tint val="75000"/>
                  </a:prstClr>
                </a:solidFill>
              </a:rPr>
              <a:pPr/>
              <a:t>16.07.2024</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9375603B-B891-4966-A180-51D2D0DF7D1E}"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03173266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634E1E8B-9EC9-4BCE-810D-9A87509C8AA6}" type="datetimeFigureOut">
              <a:rPr lang="ru-RU" smtClean="0">
                <a:solidFill>
                  <a:prstClr val="black">
                    <a:tint val="75000"/>
                  </a:prstClr>
                </a:solidFill>
              </a:rPr>
              <a:pPr/>
              <a:t>16.07.2024</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9375603B-B891-4966-A180-51D2D0DF7D1E}"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09988814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1"/>
            <a:ext cx="103632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634E1E8B-9EC9-4BCE-810D-9A87509C8AA6}" type="datetimeFigureOut">
              <a:rPr lang="ru-RU" smtClean="0">
                <a:solidFill>
                  <a:prstClr val="black">
                    <a:tint val="75000"/>
                  </a:prstClr>
                </a:solidFill>
              </a:rPr>
              <a:pPr/>
              <a:t>16.07.2024</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9375603B-B891-4966-A180-51D2D0DF7D1E}"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51905452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634E1E8B-9EC9-4BCE-810D-9A87509C8AA6}" type="datetimeFigureOut">
              <a:rPr lang="ru-RU" smtClean="0">
                <a:solidFill>
                  <a:prstClr val="black">
                    <a:tint val="75000"/>
                  </a:prstClr>
                </a:solidFill>
              </a:rPr>
              <a:pPr/>
              <a:t>16.07.2024</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9375603B-B891-4966-A180-51D2D0DF7D1E}"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625228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C544B33-721B-41CE-93AD-AC7663EF8184}" type="datetimeFigureOut">
              <a:rPr kumimoji="0" lang="ru-RU"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16.07.2024</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Нижний колонтитул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Номер слайда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797BA5C-250F-42A9-9B4F-894FA0A74871}" type="slidenum">
              <a:rPr kumimoji="0" lang="ru-RU"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910603057"/>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634E1E8B-9EC9-4BCE-810D-9A87509C8AA6}" type="datetimeFigureOut">
              <a:rPr lang="ru-RU" smtClean="0">
                <a:solidFill>
                  <a:prstClr val="black">
                    <a:tint val="75000"/>
                  </a:prstClr>
                </a:solidFill>
              </a:rPr>
              <a:pPr/>
              <a:t>16.07.2024</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9375603B-B891-4966-A180-51D2D0DF7D1E}"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05595514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634E1E8B-9EC9-4BCE-810D-9A87509C8AA6}" type="datetimeFigureOut">
              <a:rPr lang="ru-RU" smtClean="0">
                <a:solidFill>
                  <a:prstClr val="black">
                    <a:tint val="75000"/>
                  </a:prstClr>
                </a:solidFill>
              </a:rPr>
              <a:pPr/>
              <a:t>16.07.2024</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9375603B-B891-4966-A180-51D2D0DF7D1E}"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12163200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34E1E8B-9EC9-4BCE-810D-9A87509C8AA6}" type="datetimeFigureOut">
              <a:rPr lang="ru-RU" smtClean="0">
                <a:solidFill>
                  <a:prstClr val="black">
                    <a:tint val="75000"/>
                  </a:prstClr>
                </a:solidFill>
              </a:rPr>
              <a:pPr/>
              <a:t>16.07.2024</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9375603B-B891-4966-A180-51D2D0DF7D1E}"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28662197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1" y="273050"/>
            <a:ext cx="4011084" cy="1162050"/>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634E1E8B-9EC9-4BCE-810D-9A87509C8AA6}" type="datetimeFigureOut">
              <a:rPr lang="ru-RU" smtClean="0">
                <a:solidFill>
                  <a:prstClr val="black">
                    <a:tint val="75000"/>
                  </a:prstClr>
                </a:solidFill>
              </a:rPr>
              <a:pPr/>
              <a:t>16.07.2024</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9375603B-B891-4966-A180-51D2D0DF7D1E}"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35863996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634E1E8B-9EC9-4BCE-810D-9A87509C8AA6}" type="datetimeFigureOut">
              <a:rPr lang="ru-RU" smtClean="0">
                <a:solidFill>
                  <a:prstClr val="black">
                    <a:tint val="75000"/>
                  </a:prstClr>
                </a:solidFill>
              </a:rPr>
              <a:pPr/>
              <a:t>16.07.2024</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9375603B-B891-4966-A180-51D2D0DF7D1E}"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22664086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634E1E8B-9EC9-4BCE-810D-9A87509C8AA6}" type="datetimeFigureOut">
              <a:rPr lang="ru-RU" smtClean="0">
                <a:solidFill>
                  <a:prstClr val="black">
                    <a:tint val="75000"/>
                  </a:prstClr>
                </a:solidFill>
              </a:rPr>
              <a:pPr/>
              <a:t>16.07.2024</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9375603B-B891-4966-A180-51D2D0DF7D1E}"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98834273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639"/>
            <a:ext cx="27432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609600" y="274639"/>
            <a:ext cx="80264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634E1E8B-9EC9-4BCE-810D-9A87509C8AA6}" type="datetimeFigureOut">
              <a:rPr lang="ru-RU" smtClean="0">
                <a:solidFill>
                  <a:prstClr val="black">
                    <a:tint val="75000"/>
                  </a:prstClr>
                </a:solidFill>
              </a:rPr>
              <a:pPr/>
              <a:t>16.07.2024</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9375603B-B891-4966-A180-51D2D0DF7D1E}"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13860734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426"/>
            <a:ext cx="10363200" cy="1470025"/>
          </a:xfrm>
        </p:spPr>
        <p:txBody>
          <a:bodyPr/>
          <a:lstStyle/>
          <a:p>
            <a:r>
              <a:rPr lang="ru-RU"/>
              <a:t>Образец заголовка</a:t>
            </a:r>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a:extLst>
              <a:ext uri="{FF2B5EF4-FFF2-40B4-BE49-F238E27FC236}">
                <a16:creationId xmlns:a16="http://schemas.microsoft.com/office/drawing/2014/main" id="{ABF8A714-A7E4-1712-FB60-266EEC88BD2B}"/>
              </a:ext>
            </a:extLst>
          </p:cNvPr>
          <p:cNvSpPr>
            <a:spLocks noGrp="1"/>
          </p:cNvSpPr>
          <p:nvPr>
            <p:ph type="dt" sz="half" idx="10"/>
          </p:nvPr>
        </p:nvSpPr>
        <p:spPr/>
        <p:txBody>
          <a:bodyPr/>
          <a:lstStyle>
            <a:lvl1pPr>
              <a:defRPr/>
            </a:lvl1pPr>
          </a:lstStyle>
          <a:p>
            <a:pPr>
              <a:defRPr/>
            </a:pPr>
            <a:fld id="{FE1257EB-2F00-4B52-87F7-D15E925674CD}" type="datetimeFigureOut">
              <a:rPr lang="ru-RU"/>
              <a:pPr>
                <a:defRPr/>
              </a:pPr>
              <a:t>16.07.2024</a:t>
            </a:fld>
            <a:endParaRPr lang="ru-RU"/>
          </a:p>
        </p:txBody>
      </p:sp>
      <p:sp>
        <p:nvSpPr>
          <p:cNvPr id="5" name="Нижний колонтитул 4">
            <a:extLst>
              <a:ext uri="{FF2B5EF4-FFF2-40B4-BE49-F238E27FC236}">
                <a16:creationId xmlns:a16="http://schemas.microsoft.com/office/drawing/2014/main" id="{6BB4AFBB-80B0-885D-B915-98A51DDEB8B7}"/>
              </a:ext>
            </a:extLst>
          </p:cNvPr>
          <p:cNvSpPr>
            <a:spLocks noGrp="1"/>
          </p:cNvSpPr>
          <p:nvPr>
            <p:ph type="ftr" sz="quarter" idx="11"/>
          </p:nvPr>
        </p:nvSpPr>
        <p:spPr/>
        <p:txBody>
          <a:bodyPr/>
          <a:lstStyle>
            <a:lvl1pPr>
              <a:defRPr/>
            </a:lvl1pPr>
          </a:lstStyle>
          <a:p>
            <a:pPr>
              <a:defRPr/>
            </a:pPr>
            <a:endParaRPr lang="ru-RU"/>
          </a:p>
        </p:txBody>
      </p:sp>
      <p:sp>
        <p:nvSpPr>
          <p:cNvPr id="6" name="Номер слайда 5">
            <a:extLst>
              <a:ext uri="{FF2B5EF4-FFF2-40B4-BE49-F238E27FC236}">
                <a16:creationId xmlns:a16="http://schemas.microsoft.com/office/drawing/2014/main" id="{CB7872AC-3E61-3AFA-F170-B3F88C0D12D2}"/>
              </a:ext>
            </a:extLst>
          </p:cNvPr>
          <p:cNvSpPr>
            <a:spLocks noGrp="1"/>
          </p:cNvSpPr>
          <p:nvPr>
            <p:ph type="sldNum" sz="quarter" idx="12"/>
          </p:nvPr>
        </p:nvSpPr>
        <p:spPr/>
        <p:txBody>
          <a:bodyPr/>
          <a:lstStyle>
            <a:lvl1pPr>
              <a:defRPr/>
            </a:lvl1pPr>
          </a:lstStyle>
          <a:p>
            <a:fld id="{9B57FE7D-D0EA-411D-A0CE-2811F28B637E}" type="slidenum">
              <a:rPr lang="ru-RU" altLang="ru-RU"/>
              <a:pPr/>
              <a:t>‹#›</a:t>
            </a:fld>
            <a:endParaRPr lang="ru-RU" altLang="ru-RU"/>
          </a:p>
        </p:txBody>
      </p:sp>
    </p:spTree>
    <p:extLst>
      <p:ext uri="{BB962C8B-B14F-4D97-AF65-F5344CB8AC3E}">
        <p14:creationId xmlns:p14="http://schemas.microsoft.com/office/powerpoint/2010/main" val="59939235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4F5E5DFB-0E79-0F36-503D-19A79D007538}"/>
              </a:ext>
            </a:extLst>
          </p:cNvPr>
          <p:cNvSpPr>
            <a:spLocks noGrp="1"/>
          </p:cNvSpPr>
          <p:nvPr>
            <p:ph type="dt" sz="half" idx="10"/>
          </p:nvPr>
        </p:nvSpPr>
        <p:spPr/>
        <p:txBody>
          <a:bodyPr/>
          <a:lstStyle>
            <a:lvl1pPr>
              <a:defRPr/>
            </a:lvl1pPr>
          </a:lstStyle>
          <a:p>
            <a:pPr>
              <a:defRPr/>
            </a:pPr>
            <a:fld id="{3383628D-4F37-4FC2-89FE-B11B9F5A4B19}" type="datetimeFigureOut">
              <a:rPr lang="ru-RU"/>
              <a:pPr>
                <a:defRPr/>
              </a:pPr>
              <a:t>16.07.2024</a:t>
            </a:fld>
            <a:endParaRPr lang="ru-RU"/>
          </a:p>
        </p:txBody>
      </p:sp>
      <p:sp>
        <p:nvSpPr>
          <p:cNvPr id="5" name="Нижний колонтитул 4">
            <a:extLst>
              <a:ext uri="{FF2B5EF4-FFF2-40B4-BE49-F238E27FC236}">
                <a16:creationId xmlns:a16="http://schemas.microsoft.com/office/drawing/2014/main" id="{E64C5F6F-4B21-D445-F6F4-17735CC17107}"/>
              </a:ext>
            </a:extLst>
          </p:cNvPr>
          <p:cNvSpPr>
            <a:spLocks noGrp="1"/>
          </p:cNvSpPr>
          <p:nvPr>
            <p:ph type="ftr" sz="quarter" idx="11"/>
          </p:nvPr>
        </p:nvSpPr>
        <p:spPr/>
        <p:txBody>
          <a:bodyPr/>
          <a:lstStyle>
            <a:lvl1pPr>
              <a:defRPr/>
            </a:lvl1pPr>
          </a:lstStyle>
          <a:p>
            <a:pPr>
              <a:defRPr/>
            </a:pPr>
            <a:endParaRPr lang="ru-RU"/>
          </a:p>
        </p:txBody>
      </p:sp>
      <p:sp>
        <p:nvSpPr>
          <p:cNvPr id="6" name="Номер слайда 5">
            <a:extLst>
              <a:ext uri="{FF2B5EF4-FFF2-40B4-BE49-F238E27FC236}">
                <a16:creationId xmlns:a16="http://schemas.microsoft.com/office/drawing/2014/main" id="{08945B37-0E50-2241-8A7F-49D33759B423}"/>
              </a:ext>
            </a:extLst>
          </p:cNvPr>
          <p:cNvSpPr>
            <a:spLocks noGrp="1"/>
          </p:cNvSpPr>
          <p:nvPr>
            <p:ph type="sldNum" sz="quarter" idx="12"/>
          </p:nvPr>
        </p:nvSpPr>
        <p:spPr/>
        <p:txBody>
          <a:bodyPr/>
          <a:lstStyle>
            <a:lvl1pPr>
              <a:defRPr/>
            </a:lvl1pPr>
          </a:lstStyle>
          <a:p>
            <a:fld id="{E1B7A15B-D47C-4D31-A87C-CB96DCDEF816}" type="slidenum">
              <a:rPr lang="ru-RU" altLang="ru-RU"/>
              <a:pPr/>
              <a:t>‹#›</a:t>
            </a:fld>
            <a:endParaRPr lang="ru-RU" altLang="ru-RU"/>
          </a:p>
        </p:txBody>
      </p:sp>
    </p:spTree>
    <p:extLst>
      <p:ext uri="{BB962C8B-B14F-4D97-AF65-F5344CB8AC3E}">
        <p14:creationId xmlns:p14="http://schemas.microsoft.com/office/powerpoint/2010/main" val="151328931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1"/>
            <a:ext cx="103632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56A848CD-635B-E7EC-44E1-C40C9F8BAFDA}"/>
              </a:ext>
            </a:extLst>
          </p:cNvPr>
          <p:cNvSpPr>
            <a:spLocks noGrp="1"/>
          </p:cNvSpPr>
          <p:nvPr>
            <p:ph type="dt" sz="half" idx="10"/>
          </p:nvPr>
        </p:nvSpPr>
        <p:spPr/>
        <p:txBody>
          <a:bodyPr/>
          <a:lstStyle>
            <a:lvl1pPr>
              <a:defRPr/>
            </a:lvl1pPr>
          </a:lstStyle>
          <a:p>
            <a:pPr>
              <a:defRPr/>
            </a:pPr>
            <a:fld id="{99DA4FAD-CE0B-40B5-BC4E-F33D3D45E41E}" type="datetimeFigureOut">
              <a:rPr lang="ru-RU"/>
              <a:pPr>
                <a:defRPr/>
              </a:pPr>
              <a:t>16.07.2024</a:t>
            </a:fld>
            <a:endParaRPr lang="ru-RU"/>
          </a:p>
        </p:txBody>
      </p:sp>
      <p:sp>
        <p:nvSpPr>
          <p:cNvPr id="5" name="Нижний колонтитул 4">
            <a:extLst>
              <a:ext uri="{FF2B5EF4-FFF2-40B4-BE49-F238E27FC236}">
                <a16:creationId xmlns:a16="http://schemas.microsoft.com/office/drawing/2014/main" id="{1AF25E98-19D3-D383-6629-5307867013D4}"/>
              </a:ext>
            </a:extLst>
          </p:cNvPr>
          <p:cNvSpPr>
            <a:spLocks noGrp="1"/>
          </p:cNvSpPr>
          <p:nvPr>
            <p:ph type="ftr" sz="quarter" idx="11"/>
          </p:nvPr>
        </p:nvSpPr>
        <p:spPr/>
        <p:txBody>
          <a:bodyPr/>
          <a:lstStyle>
            <a:lvl1pPr>
              <a:defRPr/>
            </a:lvl1pPr>
          </a:lstStyle>
          <a:p>
            <a:pPr>
              <a:defRPr/>
            </a:pPr>
            <a:endParaRPr lang="ru-RU"/>
          </a:p>
        </p:txBody>
      </p:sp>
      <p:sp>
        <p:nvSpPr>
          <p:cNvPr id="6" name="Номер слайда 5">
            <a:extLst>
              <a:ext uri="{FF2B5EF4-FFF2-40B4-BE49-F238E27FC236}">
                <a16:creationId xmlns:a16="http://schemas.microsoft.com/office/drawing/2014/main" id="{06415674-CF8F-F7CF-0CB7-FDD51C80FAD7}"/>
              </a:ext>
            </a:extLst>
          </p:cNvPr>
          <p:cNvSpPr>
            <a:spLocks noGrp="1"/>
          </p:cNvSpPr>
          <p:nvPr>
            <p:ph type="sldNum" sz="quarter" idx="12"/>
          </p:nvPr>
        </p:nvSpPr>
        <p:spPr/>
        <p:txBody>
          <a:bodyPr/>
          <a:lstStyle>
            <a:lvl1pPr>
              <a:defRPr/>
            </a:lvl1pPr>
          </a:lstStyle>
          <a:p>
            <a:fld id="{81A0DFA0-C7DC-40D7-BE4F-2FA0384E8E04}" type="slidenum">
              <a:rPr lang="ru-RU" altLang="ru-RU"/>
              <a:pPr/>
              <a:t>‹#›</a:t>
            </a:fld>
            <a:endParaRPr lang="ru-RU" altLang="ru-RU"/>
          </a:p>
        </p:txBody>
      </p:sp>
    </p:spTree>
    <p:extLst>
      <p:ext uri="{BB962C8B-B14F-4D97-AF65-F5344CB8AC3E}">
        <p14:creationId xmlns:p14="http://schemas.microsoft.com/office/powerpoint/2010/main" val="40992888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7D11C6-6189-41C1-B2D9-9CFBC7922BA4}" type="datetimeFigureOut">
              <a:rPr kumimoji="0" lang="ru-RU"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16.07.2024</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Нижний колонтитул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Номер слайда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1468A7D-06D5-4CCA-B5C2-5CEBA117AB36}" type="slidenum">
              <a:rPr kumimoji="0" lang="ru-RU"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32942034"/>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3">
            <a:extLst>
              <a:ext uri="{FF2B5EF4-FFF2-40B4-BE49-F238E27FC236}">
                <a16:creationId xmlns:a16="http://schemas.microsoft.com/office/drawing/2014/main" id="{6D93D5FB-AB0A-0A7C-E13D-910CE89F2CF2}"/>
              </a:ext>
            </a:extLst>
          </p:cNvPr>
          <p:cNvSpPr>
            <a:spLocks noGrp="1"/>
          </p:cNvSpPr>
          <p:nvPr>
            <p:ph type="dt" sz="half" idx="10"/>
          </p:nvPr>
        </p:nvSpPr>
        <p:spPr/>
        <p:txBody>
          <a:bodyPr/>
          <a:lstStyle>
            <a:lvl1pPr>
              <a:defRPr/>
            </a:lvl1pPr>
          </a:lstStyle>
          <a:p>
            <a:pPr>
              <a:defRPr/>
            </a:pPr>
            <a:fld id="{02A4356A-C3DC-4F90-AAF5-79D3907BDA33}" type="datetimeFigureOut">
              <a:rPr lang="ru-RU"/>
              <a:pPr>
                <a:defRPr/>
              </a:pPr>
              <a:t>16.07.2024</a:t>
            </a:fld>
            <a:endParaRPr lang="ru-RU"/>
          </a:p>
        </p:txBody>
      </p:sp>
      <p:sp>
        <p:nvSpPr>
          <p:cNvPr id="6" name="Нижний колонтитул 4">
            <a:extLst>
              <a:ext uri="{FF2B5EF4-FFF2-40B4-BE49-F238E27FC236}">
                <a16:creationId xmlns:a16="http://schemas.microsoft.com/office/drawing/2014/main" id="{61496491-130A-6EC4-6631-1F1589B81AD3}"/>
              </a:ext>
            </a:extLst>
          </p:cNvPr>
          <p:cNvSpPr>
            <a:spLocks noGrp="1"/>
          </p:cNvSpPr>
          <p:nvPr>
            <p:ph type="ftr" sz="quarter" idx="11"/>
          </p:nvPr>
        </p:nvSpPr>
        <p:spPr/>
        <p:txBody>
          <a:bodyPr/>
          <a:lstStyle>
            <a:lvl1pPr>
              <a:defRPr/>
            </a:lvl1pPr>
          </a:lstStyle>
          <a:p>
            <a:pPr>
              <a:defRPr/>
            </a:pPr>
            <a:endParaRPr lang="ru-RU"/>
          </a:p>
        </p:txBody>
      </p:sp>
      <p:sp>
        <p:nvSpPr>
          <p:cNvPr id="7" name="Номер слайда 5">
            <a:extLst>
              <a:ext uri="{FF2B5EF4-FFF2-40B4-BE49-F238E27FC236}">
                <a16:creationId xmlns:a16="http://schemas.microsoft.com/office/drawing/2014/main" id="{7A39F86A-2A74-8FEF-6E8A-F75746C058EE}"/>
              </a:ext>
            </a:extLst>
          </p:cNvPr>
          <p:cNvSpPr>
            <a:spLocks noGrp="1"/>
          </p:cNvSpPr>
          <p:nvPr>
            <p:ph type="sldNum" sz="quarter" idx="12"/>
          </p:nvPr>
        </p:nvSpPr>
        <p:spPr/>
        <p:txBody>
          <a:bodyPr/>
          <a:lstStyle>
            <a:lvl1pPr>
              <a:defRPr/>
            </a:lvl1pPr>
          </a:lstStyle>
          <a:p>
            <a:fld id="{11C7812A-745F-426D-B13E-19A00601D792}" type="slidenum">
              <a:rPr lang="ru-RU" altLang="ru-RU"/>
              <a:pPr/>
              <a:t>‹#›</a:t>
            </a:fld>
            <a:endParaRPr lang="ru-RU" altLang="ru-RU"/>
          </a:p>
        </p:txBody>
      </p:sp>
    </p:spTree>
    <p:extLst>
      <p:ext uri="{BB962C8B-B14F-4D97-AF65-F5344CB8AC3E}">
        <p14:creationId xmlns:p14="http://schemas.microsoft.com/office/powerpoint/2010/main" val="328684191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3">
            <a:extLst>
              <a:ext uri="{FF2B5EF4-FFF2-40B4-BE49-F238E27FC236}">
                <a16:creationId xmlns:a16="http://schemas.microsoft.com/office/drawing/2014/main" id="{C91DB05B-45DF-167B-EFC5-785EF18E5408}"/>
              </a:ext>
            </a:extLst>
          </p:cNvPr>
          <p:cNvSpPr>
            <a:spLocks noGrp="1"/>
          </p:cNvSpPr>
          <p:nvPr>
            <p:ph type="dt" sz="half" idx="10"/>
          </p:nvPr>
        </p:nvSpPr>
        <p:spPr/>
        <p:txBody>
          <a:bodyPr/>
          <a:lstStyle>
            <a:lvl1pPr>
              <a:defRPr/>
            </a:lvl1pPr>
          </a:lstStyle>
          <a:p>
            <a:pPr>
              <a:defRPr/>
            </a:pPr>
            <a:fld id="{1AE21EEB-2B91-4EC1-891D-5A41EB163DD0}" type="datetimeFigureOut">
              <a:rPr lang="ru-RU"/>
              <a:pPr>
                <a:defRPr/>
              </a:pPr>
              <a:t>16.07.2024</a:t>
            </a:fld>
            <a:endParaRPr lang="ru-RU"/>
          </a:p>
        </p:txBody>
      </p:sp>
      <p:sp>
        <p:nvSpPr>
          <p:cNvPr id="8" name="Нижний колонтитул 4">
            <a:extLst>
              <a:ext uri="{FF2B5EF4-FFF2-40B4-BE49-F238E27FC236}">
                <a16:creationId xmlns:a16="http://schemas.microsoft.com/office/drawing/2014/main" id="{5AD15F98-9E5B-1275-16B4-368E62C24346}"/>
              </a:ext>
            </a:extLst>
          </p:cNvPr>
          <p:cNvSpPr>
            <a:spLocks noGrp="1"/>
          </p:cNvSpPr>
          <p:nvPr>
            <p:ph type="ftr" sz="quarter" idx="11"/>
          </p:nvPr>
        </p:nvSpPr>
        <p:spPr/>
        <p:txBody>
          <a:bodyPr/>
          <a:lstStyle>
            <a:lvl1pPr>
              <a:defRPr/>
            </a:lvl1pPr>
          </a:lstStyle>
          <a:p>
            <a:pPr>
              <a:defRPr/>
            </a:pPr>
            <a:endParaRPr lang="ru-RU"/>
          </a:p>
        </p:txBody>
      </p:sp>
      <p:sp>
        <p:nvSpPr>
          <p:cNvPr id="9" name="Номер слайда 5">
            <a:extLst>
              <a:ext uri="{FF2B5EF4-FFF2-40B4-BE49-F238E27FC236}">
                <a16:creationId xmlns:a16="http://schemas.microsoft.com/office/drawing/2014/main" id="{4C53702B-4ECB-6112-4B35-AE07A4FC0A6D}"/>
              </a:ext>
            </a:extLst>
          </p:cNvPr>
          <p:cNvSpPr>
            <a:spLocks noGrp="1"/>
          </p:cNvSpPr>
          <p:nvPr>
            <p:ph type="sldNum" sz="quarter" idx="12"/>
          </p:nvPr>
        </p:nvSpPr>
        <p:spPr/>
        <p:txBody>
          <a:bodyPr/>
          <a:lstStyle>
            <a:lvl1pPr>
              <a:defRPr/>
            </a:lvl1pPr>
          </a:lstStyle>
          <a:p>
            <a:fld id="{DA4AC75A-BFA0-4077-BE5C-4F4E9ABD1BF5}" type="slidenum">
              <a:rPr lang="ru-RU" altLang="ru-RU"/>
              <a:pPr/>
              <a:t>‹#›</a:t>
            </a:fld>
            <a:endParaRPr lang="ru-RU" altLang="ru-RU"/>
          </a:p>
        </p:txBody>
      </p:sp>
    </p:spTree>
    <p:extLst>
      <p:ext uri="{BB962C8B-B14F-4D97-AF65-F5344CB8AC3E}">
        <p14:creationId xmlns:p14="http://schemas.microsoft.com/office/powerpoint/2010/main" val="1177272719"/>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3">
            <a:extLst>
              <a:ext uri="{FF2B5EF4-FFF2-40B4-BE49-F238E27FC236}">
                <a16:creationId xmlns:a16="http://schemas.microsoft.com/office/drawing/2014/main" id="{9CF69172-FCFE-19DD-59C9-6C6160E17F2A}"/>
              </a:ext>
            </a:extLst>
          </p:cNvPr>
          <p:cNvSpPr>
            <a:spLocks noGrp="1"/>
          </p:cNvSpPr>
          <p:nvPr>
            <p:ph type="dt" sz="half" idx="10"/>
          </p:nvPr>
        </p:nvSpPr>
        <p:spPr/>
        <p:txBody>
          <a:bodyPr/>
          <a:lstStyle>
            <a:lvl1pPr>
              <a:defRPr/>
            </a:lvl1pPr>
          </a:lstStyle>
          <a:p>
            <a:pPr>
              <a:defRPr/>
            </a:pPr>
            <a:fld id="{24C49725-F64B-4B9B-BED4-DA7939E94B51}" type="datetimeFigureOut">
              <a:rPr lang="ru-RU"/>
              <a:pPr>
                <a:defRPr/>
              </a:pPr>
              <a:t>16.07.2024</a:t>
            </a:fld>
            <a:endParaRPr lang="ru-RU"/>
          </a:p>
        </p:txBody>
      </p:sp>
      <p:sp>
        <p:nvSpPr>
          <p:cNvPr id="4" name="Нижний колонтитул 4">
            <a:extLst>
              <a:ext uri="{FF2B5EF4-FFF2-40B4-BE49-F238E27FC236}">
                <a16:creationId xmlns:a16="http://schemas.microsoft.com/office/drawing/2014/main" id="{FD5A698D-E68A-836B-0622-257B991558F5}"/>
              </a:ext>
            </a:extLst>
          </p:cNvPr>
          <p:cNvSpPr>
            <a:spLocks noGrp="1"/>
          </p:cNvSpPr>
          <p:nvPr>
            <p:ph type="ftr" sz="quarter" idx="11"/>
          </p:nvPr>
        </p:nvSpPr>
        <p:spPr/>
        <p:txBody>
          <a:bodyPr/>
          <a:lstStyle>
            <a:lvl1pPr>
              <a:defRPr/>
            </a:lvl1pPr>
          </a:lstStyle>
          <a:p>
            <a:pPr>
              <a:defRPr/>
            </a:pPr>
            <a:endParaRPr lang="ru-RU"/>
          </a:p>
        </p:txBody>
      </p:sp>
      <p:sp>
        <p:nvSpPr>
          <p:cNvPr id="5" name="Номер слайда 5">
            <a:extLst>
              <a:ext uri="{FF2B5EF4-FFF2-40B4-BE49-F238E27FC236}">
                <a16:creationId xmlns:a16="http://schemas.microsoft.com/office/drawing/2014/main" id="{247C96AA-C0A2-871A-13F4-24817C8C696C}"/>
              </a:ext>
            </a:extLst>
          </p:cNvPr>
          <p:cNvSpPr>
            <a:spLocks noGrp="1"/>
          </p:cNvSpPr>
          <p:nvPr>
            <p:ph type="sldNum" sz="quarter" idx="12"/>
          </p:nvPr>
        </p:nvSpPr>
        <p:spPr/>
        <p:txBody>
          <a:bodyPr/>
          <a:lstStyle>
            <a:lvl1pPr>
              <a:defRPr/>
            </a:lvl1pPr>
          </a:lstStyle>
          <a:p>
            <a:fld id="{6FB9D51C-B38C-4F50-86DF-D0E3CB82ED83}" type="slidenum">
              <a:rPr lang="ru-RU" altLang="ru-RU"/>
              <a:pPr/>
              <a:t>‹#›</a:t>
            </a:fld>
            <a:endParaRPr lang="ru-RU" altLang="ru-RU"/>
          </a:p>
        </p:txBody>
      </p:sp>
    </p:spTree>
    <p:extLst>
      <p:ext uri="{BB962C8B-B14F-4D97-AF65-F5344CB8AC3E}">
        <p14:creationId xmlns:p14="http://schemas.microsoft.com/office/powerpoint/2010/main" val="271970947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a:extLst>
              <a:ext uri="{FF2B5EF4-FFF2-40B4-BE49-F238E27FC236}">
                <a16:creationId xmlns:a16="http://schemas.microsoft.com/office/drawing/2014/main" id="{53A9D2F6-E02A-CB31-86B4-FF0D7AEA8A25}"/>
              </a:ext>
            </a:extLst>
          </p:cNvPr>
          <p:cNvSpPr>
            <a:spLocks noGrp="1"/>
          </p:cNvSpPr>
          <p:nvPr>
            <p:ph type="dt" sz="half" idx="10"/>
          </p:nvPr>
        </p:nvSpPr>
        <p:spPr/>
        <p:txBody>
          <a:bodyPr/>
          <a:lstStyle>
            <a:lvl1pPr>
              <a:defRPr/>
            </a:lvl1pPr>
          </a:lstStyle>
          <a:p>
            <a:pPr>
              <a:defRPr/>
            </a:pPr>
            <a:fld id="{E93D1DF0-DBD6-48B2-9402-BCD5C9745E48}" type="datetimeFigureOut">
              <a:rPr lang="ru-RU"/>
              <a:pPr>
                <a:defRPr/>
              </a:pPr>
              <a:t>16.07.2024</a:t>
            </a:fld>
            <a:endParaRPr lang="ru-RU"/>
          </a:p>
        </p:txBody>
      </p:sp>
      <p:sp>
        <p:nvSpPr>
          <p:cNvPr id="3" name="Нижний колонтитул 4">
            <a:extLst>
              <a:ext uri="{FF2B5EF4-FFF2-40B4-BE49-F238E27FC236}">
                <a16:creationId xmlns:a16="http://schemas.microsoft.com/office/drawing/2014/main" id="{FDD83CF2-129B-3508-0CA8-1234C2EA0798}"/>
              </a:ext>
            </a:extLst>
          </p:cNvPr>
          <p:cNvSpPr>
            <a:spLocks noGrp="1"/>
          </p:cNvSpPr>
          <p:nvPr>
            <p:ph type="ftr" sz="quarter" idx="11"/>
          </p:nvPr>
        </p:nvSpPr>
        <p:spPr/>
        <p:txBody>
          <a:bodyPr/>
          <a:lstStyle>
            <a:lvl1pPr>
              <a:defRPr/>
            </a:lvl1pPr>
          </a:lstStyle>
          <a:p>
            <a:pPr>
              <a:defRPr/>
            </a:pPr>
            <a:endParaRPr lang="ru-RU"/>
          </a:p>
        </p:txBody>
      </p:sp>
      <p:sp>
        <p:nvSpPr>
          <p:cNvPr id="4" name="Номер слайда 5">
            <a:extLst>
              <a:ext uri="{FF2B5EF4-FFF2-40B4-BE49-F238E27FC236}">
                <a16:creationId xmlns:a16="http://schemas.microsoft.com/office/drawing/2014/main" id="{FE6D39FB-39D0-7FCF-10F5-FE2AB671E610}"/>
              </a:ext>
            </a:extLst>
          </p:cNvPr>
          <p:cNvSpPr>
            <a:spLocks noGrp="1"/>
          </p:cNvSpPr>
          <p:nvPr>
            <p:ph type="sldNum" sz="quarter" idx="12"/>
          </p:nvPr>
        </p:nvSpPr>
        <p:spPr/>
        <p:txBody>
          <a:bodyPr/>
          <a:lstStyle>
            <a:lvl1pPr>
              <a:defRPr/>
            </a:lvl1pPr>
          </a:lstStyle>
          <a:p>
            <a:fld id="{ED4284DF-EE8F-4453-AC65-BC65F9C3014F}" type="slidenum">
              <a:rPr lang="ru-RU" altLang="ru-RU"/>
              <a:pPr/>
              <a:t>‹#›</a:t>
            </a:fld>
            <a:endParaRPr lang="ru-RU" altLang="ru-RU"/>
          </a:p>
        </p:txBody>
      </p:sp>
    </p:spTree>
    <p:extLst>
      <p:ext uri="{BB962C8B-B14F-4D97-AF65-F5344CB8AC3E}">
        <p14:creationId xmlns:p14="http://schemas.microsoft.com/office/powerpoint/2010/main" val="1978085351"/>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1" y="273050"/>
            <a:ext cx="4011084" cy="1162050"/>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3">
            <a:extLst>
              <a:ext uri="{FF2B5EF4-FFF2-40B4-BE49-F238E27FC236}">
                <a16:creationId xmlns:a16="http://schemas.microsoft.com/office/drawing/2014/main" id="{185AE071-CA30-3ACD-7055-FA4F6E020947}"/>
              </a:ext>
            </a:extLst>
          </p:cNvPr>
          <p:cNvSpPr>
            <a:spLocks noGrp="1"/>
          </p:cNvSpPr>
          <p:nvPr>
            <p:ph type="dt" sz="half" idx="10"/>
          </p:nvPr>
        </p:nvSpPr>
        <p:spPr/>
        <p:txBody>
          <a:bodyPr/>
          <a:lstStyle>
            <a:lvl1pPr>
              <a:defRPr/>
            </a:lvl1pPr>
          </a:lstStyle>
          <a:p>
            <a:pPr>
              <a:defRPr/>
            </a:pPr>
            <a:fld id="{DB331962-5726-4E95-B6A1-1FD950E3D35B}" type="datetimeFigureOut">
              <a:rPr lang="ru-RU"/>
              <a:pPr>
                <a:defRPr/>
              </a:pPr>
              <a:t>16.07.2024</a:t>
            </a:fld>
            <a:endParaRPr lang="ru-RU"/>
          </a:p>
        </p:txBody>
      </p:sp>
      <p:sp>
        <p:nvSpPr>
          <p:cNvPr id="6" name="Нижний колонтитул 4">
            <a:extLst>
              <a:ext uri="{FF2B5EF4-FFF2-40B4-BE49-F238E27FC236}">
                <a16:creationId xmlns:a16="http://schemas.microsoft.com/office/drawing/2014/main" id="{3EE745A3-BBCD-8DCB-1A8F-CA186AF54503}"/>
              </a:ext>
            </a:extLst>
          </p:cNvPr>
          <p:cNvSpPr>
            <a:spLocks noGrp="1"/>
          </p:cNvSpPr>
          <p:nvPr>
            <p:ph type="ftr" sz="quarter" idx="11"/>
          </p:nvPr>
        </p:nvSpPr>
        <p:spPr/>
        <p:txBody>
          <a:bodyPr/>
          <a:lstStyle>
            <a:lvl1pPr>
              <a:defRPr/>
            </a:lvl1pPr>
          </a:lstStyle>
          <a:p>
            <a:pPr>
              <a:defRPr/>
            </a:pPr>
            <a:endParaRPr lang="ru-RU"/>
          </a:p>
        </p:txBody>
      </p:sp>
      <p:sp>
        <p:nvSpPr>
          <p:cNvPr id="7" name="Номер слайда 5">
            <a:extLst>
              <a:ext uri="{FF2B5EF4-FFF2-40B4-BE49-F238E27FC236}">
                <a16:creationId xmlns:a16="http://schemas.microsoft.com/office/drawing/2014/main" id="{82E97C98-F61C-4364-2D57-DA253A796F43}"/>
              </a:ext>
            </a:extLst>
          </p:cNvPr>
          <p:cNvSpPr>
            <a:spLocks noGrp="1"/>
          </p:cNvSpPr>
          <p:nvPr>
            <p:ph type="sldNum" sz="quarter" idx="12"/>
          </p:nvPr>
        </p:nvSpPr>
        <p:spPr/>
        <p:txBody>
          <a:bodyPr/>
          <a:lstStyle>
            <a:lvl1pPr>
              <a:defRPr/>
            </a:lvl1pPr>
          </a:lstStyle>
          <a:p>
            <a:fld id="{1C9734D1-531F-4FC7-8F33-125257E0924B}" type="slidenum">
              <a:rPr lang="ru-RU" altLang="ru-RU"/>
              <a:pPr/>
              <a:t>‹#›</a:t>
            </a:fld>
            <a:endParaRPr lang="ru-RU" altLang="ru-RU"/>
          </a:p>
        </p:txBody>
      </p:sp>
    </p:spTree>
    <p:extLst>
      <p:ext uri="{BB962C8B-B14F-4D97-AF65-F5344CB8AC3E}">
        <p14:creationId xmlns:p14="http://schemas.microsoft.com/office/powerpoint/2010/main" val="218574305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3">
            <a:extLst>
              <a:ext uri="{FF2B5EF4-FFF2-40B4-BE49-F238E27FC236}">
                <a16:creationId xmlns:a16="http://schemas.microsoft.com/office/drawing/2014/main" id="{0EBC52F9-D7F6-B75C-8E3A-51CC829DF3B7}"/>
              </a:ext>
            </a:extLst>
          </p:cNvPr>
          <p:cNvSpPr>
            <a:spLocks noGrp="1"/>
          </p:cNvSpPr>
          <p:nvPr>
            <p:ph type="dt" sz="half" idx="10"/>
          </p:nvPr>
        </p:nvSpPr>
        <p:spPr/>
        <p:txBody>
          <a:bodyPr/>
          <a:lstStyle>
            <a:lvl1pPr>
              <a:defRPr/>
            </a:lvl1pPr>
          </a:lstStyle>
          <a:p>
            <a:pPr>
              <a:defRPr/>
            </a:pPr>
            <a:fld id="{649721FC-5050-4796-90D2-F3EEC6B5FE06}" type="datetimeFigureOut">
              <a:rPr lang="ru-RU"/>
              <a:pPr>
                <a:defRPr/>
              </a:pPr>
              <a:t>16.07.2024</a:t>
            </a:fld>
            <a:endParaRPr lang="ru-RU"/>
          </a:p>
        </p:txBody>
      </p:sp>
      <p:sp>
        <p:nvSpPr>
          <p:cNvPr id="6" name="Нижний колонтитул 4">
            <a:extLst>
              <a:ext uri="{FF2B5EF4-FFF2-40B4-BE49-F238E27FC236}">
                <a16:creationId xmlns:a16="http://schemas.microsoft.com/office/drawing/2014/main" id="{E5D58CEC-EA40-76AA-4BC8-BA2C31BD3F2F}"/>
              </a:ext>
            </a:extLst>
          </p:cNvPr>
          <p:cNvSpPr>
            <a:spLocks noGrp="1"/>
          </p:cNvSpPr>
          <p:nvPr>
            <p:ph type="ftr" sz="quarter" idx="11"/>
          </p:nvPr>
        </p:nvSpPr>
        <p:spPr/>
        <p:txBody>
          <a:bodyPr/>
          <a:lstStyle>
            <a:lvl1pPr>
              <a:defRPr/>
            </a:lvl1pPr>
          </a:lstStyle>
          <a:p>
            <a:pPr>
              <a:defRPr/>
            </a:pPr>
            <a:endParaRPr lang="ru-RU"/>
          </a:p>
        </p:txBody>
      </p:sp>
      <p:sp>
        <p:nvSpPr>
          <p:cNvPr id="7" name="Номер слайда 5">
            <a:extLst>
              <a:ext uri="{FF2B5EF4-FFF2-40B4-BE49-F238E27FC236}">
                <a16:creationId xmlns:a16="http://schemas.microsoft.com/office/drawing/2014/main" id="{C3BB0C56-0C20-3999-DF61-1497E9C0B093}"/>
              </a:ext>
            </a:extLst>
          </p:cNvPr>
          <p:cNvSpPr>
            <a:spLocks noGrp="1"/>
          </p:cNvSpPr>
          <p:nvPr>
            <p:ph type="sldNum" sz="quarter" idx="12"/>
          </p:nvPr>
        </p:nvSpPr>
        <p:spPr/>
        <p:txBody>
          <a:bodyPr/>
          <a:lstStyle>
            <a:lvl1pPr>
              <a:defRPr/>
            </a:lvl1pPr>
          </a:lstStyle>
          <a:p>
            <a:fld id="{34169DD4-3851-4496-902B-026C6E69FE9E}" type="slidenum">
              <a:rPr lang="ru-RU" altLang="ru-RU"/>
              <a:pPr/>
              <a:t>‹#›</a:t>
            </a:fld>
            <a:endParaRPr lang="ru-RU" altLang="ru-RU"/>
          </a:p>
        </p:txBody>
      </p:sp>
    </p:spTree>
    <p:extLst>
      <p:ext uri="{BB962C8B-B14F-4D97-AF65-F5344CB8AC3E}">
        <p14:creationId xmlns:p14="http://schemas.microsoft.com/office/powerpoint/2010/main" val="282495373"/>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961E1228-4F19-F154-B53A-8E9E77C65B9E}"/>
              </a:ext>
            </a:extLst>
          </p:cNvPr>
          <p:cNvSpPr>
            <a:spLocks noGrp="1"/>
          </p:cNvSpPr>
          <p:nvPr>
            <p:ph type="dt" sz="half" idx="10"/>
          </p:nvPr>
        </p:nvSpPr>
        <p:spPr/>
        <p:txBody>
          <a:bodyPr/>
          <a:lstStyle>
            <a:lvl1pPr>
              <a:defRPr/>
            </a:lvl1pPr>
          </a:lstStyle>
          <a:p>
            <a:pPr>
              <a:defRPr/>
            </a:pPr>
            <a:fld id="{FCF5A228-E760-4C61-BD62-FE2D5FF15D35}" type="datetimeFigureOut">
              <a:rPr lang="ru-RU"/>
              <a:pPr>
                <a:defRPr/>
              </a:pPr>
              <a:t>16.07.2024</a:t>
            </a:fld>
            <a:endParaRPr lang="ru-RU"/>
          </a:p>
        </p:txBody>
      </p:sp>
      <p:sp>
        <p:nvSpPr>
          <p:cNvPr id="5" name="Нижний колонтитул 4">
            <a:extLst>
              <a:ext uri="{FF2B5EF4-FFF2-40B4-BE49-F238E27FC236}">
                <a16:creationId xmlns:a16="http://schemas.microsoft.com/office/drawing/2014/main" id="{5FE6D93E-4464-D4CF-5C85-A8A22F796479}"/>
              </a:ext>
            </a:extLst>
          </p:cNvPr>
          <p:cNvSpPr>
            <a:spLocks noGrp="1"/>
          </p:cNvSpPr>
          <p:nvPr>
            <p:ph type="ftr" sz="quarter" idx="11"/>
          </p:nvPr>
        </p:nvSpPr>
        <p:spPr/>
        <p:txBody>
          <a:bodyPr/>
          <a:lstStyle>
            <a:lvl1pPr>
              <a:defRPr/>
            </a:lvl1pPr>
          </a:lstStyle>
          <a:p>
            <a:pPr>
              <a:defRPr/>
            </a:pPr>
            <a:endParaRPr lang="ru-RU"/>
          </a:p>
        </p:txBody>
      </p:sp>
      <p:sp>
        <p:nvSpPr>
          <p:cNvPr id="6" name="Номер слайда 5">
            <a:extLst>
              <a:ext uri="{FF2B5EF4-FFF2-40B4-BE49-F238E27FC236}">
                <a16:creationId xmlns:a16="http://schemas.microsoft.com/office/drawing/2014/main" id="{7C8B8377-30FE-9A38-00F1-411A3231F590}"/>
              </a:ext>
            </a:extLst>
          </p:cNvPr>
          <p:cNvSpPr>
            <a:spLocks noGrp="1"/>
          </p:cNvSpPr>
          <p:nvPr>
            <p:ph type="sldNum" sz="quarter" idx="12"/>
          </p:nvPr>
        </p:nvSpPr>
        <p:spPr/>
        <p:txBody>
          <a:bodyPr/>
          <a:lstStyle>
            <a:lvl1pPr>
              <a:defRPr/>
            </a:lvl1pPr>
          </a:lstStyle>
          <a:p>
            <a:fld id="{72D3FCF8-7D0C-44FD-A976-5B6CCDB38DCE}" type="slidenum">
              <a:rPr lang="ru-RU" altLang="ru-RU"/>
              <a:pPr/>
              <a:t>‹#›</a:t>
            </a:fld>
            <a:endParaRPr lang="ru-RU" altLang="ru-RU"/>
          </a:p>
        </p:txBody>
      </p:sp>
    </p:spTree>
    <p:extLst>
      <p:ext uri="{BB962C8B-B14F-4D97-AF65-F5344CB8AC3E}">
        <p14:creationId xmlns:p14="http://schemas.microsoft.com/office/powerpoint/2010/main" val="260366452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639"/>
            <a:ext cx="27432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609600" y="274639"/>
            <a:ext cx="80264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BF8208B4-FBD6-252B-8599-B2F6D1A01C62}"/>
              </a:ext>
            </a:extLst>
          </p:cNvPr>
          <p:cNvSpPr>
            <a:spLocks noGrp="1"/>
          </p:cNvSpPr>
          <p:nvPr>
            <p:ph type="dt" sz="half" idx="10"/>
          </p:nvPr>
        </p:nvSpPr>
        <p:spPr/>
        <p:txBody>
          <a:bodyPr/>
          <a:lstStyle>
            <a:lvl1pPr>
              <a:defRPr/>
            </a:lvl1pPr>
          </a:lstStyle>
          <a:p>
            <a:pPr>
              <a:defRPr/>
            </a:pPr>
            <a:fld id="{060AE2F8-C919-4489-897B-71A21C8D8A0D}" type="datetimeFigureOut">
              <a:rPr lang="ru-RU"/>
              <a:pPr>
                <a:defRPr/>
              </a:pPr>
              <a:t>16.07.2024</a:t>
            </a:fld>
            <a:endParaRPr lang="ru-RU"/>
          </a:p>
        </p:txBody>
      </p:sp>
      <p:sp>
        <p:nvSpPr>
          <p:cNvPr id="5" name="Нижний колонтитул 4">
            <a:extLst>
              <a:ext uri="{FF2B5EF4-FFF2-40B4-BE49-F238E27FC236}">
                <a16:creationId xmlns:a16="http://schemas.microsoft.com/office/drawing/2014/main" id="{C27C6740-BCA7-ECC9-4F9F-9ABC93C4B7E6}"/>
              </a:ext>
            </a:extLst>
          </p:cNvPr>
          <p:cNvSpPr>
            <a:spLocks noGrp="1"/>
          </p:cNvSpPr>
          <p:nvPr>
            <p:ph type="ftr" sz="quarter" idx="11"/>
          </p:nvPr>
        </p:nvSpPr>
        <p:spPr/>
        <p:txBody>
          <a:bodyPr/>
          <a:lstStyle>
            <a:lvl1pPr>
              <a:defRPr/>
            </a:lvl1pPr>
          </a:lstStyle>
          <a:p>
            <a:pPr>
              <a:defRPr/>
            </a:pPr>
            <a:endParaRPr lang="ru-RU"/>
          </a:p>
        </p:txBody>
      </p:sp>
      <p:sp>
        <p:nvSpPr>
          <p:cNvPr id="6" name="Номер слайда 5">
            <a:extLst>
              <a:ext uri="{FF2B5EF4-FFF2-40B4-BE49-F238E27FC236}">
                <a16:creationId xmlns:a16="http://schemas.microsoft.com/office/drawing/2014/main" id="{B0067DBA-951F-E567-597B-0FD75E5DB58B}"/>
              </a:ext>
            </a:extLst>
          </p:cNvPr>
          <p:cNvSpPr>
            <a:spLocks noGrp="1"/>
          </p:cNvSpPr>
          <p:nvPr>
            <p:ph type="sldNum" sz="quarter" idx="12"/>
          </p:nvPr>
        </p:nvSpPr>
        <p:spPr/>
        <p:txBody>
          <a:bodyPr/>
          <a:lstStyle>
            <a:lvl1pPr>
              <a:defRPr/>
            </a:lvl1pPr>
          </a:lstStyle>
          <a:p>
            <a:fld id="{DD434074-8888-401F-BD28-F4285EA632AA}" type="slidenum">
              <a:rPr lang="ru-RU" altLang="ru-RU"/>
              <a:pPr/>
              <a:t>‹#›</a:t>
            </a:fld>
            <a:endParaRPr lang="ru-RU" altLang="ru-RU"/>
          </a:p>
        </p:txBody>
      </p:sp>
    </p:spTree>
    <p:extLst>
      <p:ext uri="{BB962C8B-B14F-4D97-AF65-F5344CB8AC3E}">
        <p14:creationId xmlns:p14="http://schemas.microsoft.com/office/powerpoint/2010/main" val="2129168836"/>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6CB1E6A-E019-4560-869B-765ECBDBA4AF}" type="datetimeFigureOut">
              <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16.07.2024</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Нижний колонтитул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Номер слайда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48F9E46-A036-404C-9FC4-DF88A933C0AC}" type="slidenum">
              <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450665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6B546E7-69DC-499F-950C-2B51213C8996}" type="datetimeFigureOut">
              <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16.07.2024</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Нижний колонтитул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Номер слайда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B20A710-3DD7-4E1E-B8FA-F90184A0A78D}" type="slidenum">
              <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8678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1" y="1709874"/>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1" y="4589599"/>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F1F5138-DD3D-493A-A983-56DE64E5610A}" type="datetimeFigureOut">
              <a:rPr kumimoji="0" lang="ru-RU"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16.07.2024</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Нижний колонтитул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Номер слайда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226800B-D93C-44DE-B176-EC8E9D93A6B4}" type="slidenum">
              <a:rPr kumimoji="0" lang="ru-RU"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5928049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4BF3AFC-B041-4511-AF10-FBD4AC11DAB5}" type="datetimeFigureOut">
              <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16.07.2024</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Нижний колонтитул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Номер слайда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36074EA-33B6-4A51-909E-4930CC60F5FE}" type="slidenum">
              <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2196052"/>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A04B10C-9ECB-4A1A-92B6-75B48F3E2610}" type="datetimeFigureOut">
              <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16.07.2024</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Нижний колонтитул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Номер слайда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6FA167E-A7DE-42E7-AD56-C649B06817EF}" type="slidenum">
              <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8264555"/>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D0F0A25-F04A-4011-88A3-E6BE41DFA5AA}" type="datetimeFigureOut">
              <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16.07.2024</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Нижний колонтитул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Номер слайда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F3CCDC2-A0FF-401D-B7C3-7734C8E84158}" type="slidenum">
              <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3192594"/>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34E939E-6ACA-465C-AF88-B4CE6FB94545}" type="datetimeFigureOut">
              <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16.07.2024</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Нижний колонтитул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Номер слайда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3D3D0C4-FDAC-498C-AB87-220FF3C9A456}" type="slidenum">
              <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6894864"/>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D82FD23-0AD8-4C84-B68B-2A9DF83C68BE}" type="datetimeFigureOut">
              <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16.07.2024</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Нижний колонтитул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Номер слайда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8285939-836C-4346-9A54-778D267A3C40}" type="slidenum">
              <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4854746"/>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1F00515-7933-4508-9D2D-CEC4A5C5A970}" type="datetimeFigureOut">
              <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16.07.2024</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Нижний колонтитул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Номер слайда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03E7DC5-9993-4BF5-9DA2-10035F2E0BC7}" type="slidenum">
              <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6101912"/>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F8B3288-B703-4616-A194-6617D909D0C8}" type="datetimeFigureOut">
              <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16.07.2024</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Нижний колонтитул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Номер слайда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766FB8A-0DC4-4B7C-B228-67BDE1D79756}" type="slidenum">
              <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7232272"/>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666A1F1-FA5C-4EE4-BA53-90FDD0318D41}" type="datetimeFigureOut">
              <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16.07.2024</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Нижний колонтитул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Номер слайда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B876971-64FB-48B0-ABD6-F854290FFF0A}" type="slidenum">
              <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2132372"/>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13B3894-004C-4881-B0AB-31E699845EB9}" type="datetimeFigureOut">
              <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16.07.2024</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Нижний колонтитул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Номер слайда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FBDEFAF-737C-4A0F-8FB3-6CC44CC27169}" type="slidenum">
              <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2228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02A8EE7-EF11-459B-8408-BFD1AADD22E2}" type="datetimeFigureOut">
              <a:rPr kumimoji="0" lang="ru-RU"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16.07.2024</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Нижний колонтитул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Номер слайда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1FFF3F1-981C-419B-987F-92F5243104D7}" type="slidenum">
              <a:rPr kumimoji="0" lang="ru-RU"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0761459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9"/>
            <a:ext cx="10515600" cy="1325563"/>
          </a:xfrm>
        </p:spPr>
        <p:txBody>
          <a:bodyPr/>
          <a:lstStyle/>
          <a:p>
            <a:r>
              <a:rPr lang="ru-RU"/>
              <a:t>Образец заголовка</a:t>
            </a:r>
          </a:p>
        </p:txBody>
      </p:sp>
      <p:sp>
        <p:nvSpPr>
          <p:cNvPr id="3" name="Текст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9"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3"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83CFB61-49A8-4E4A-AB69-BE913B84F924}" type="datetimeFigureOut">
              <a:rPr kumimoji="0" lang="ru-RU"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16.07.2024</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Нижний колонтитул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Номер слайда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C3AC564-7B2E-405A-ACCF-262A320DD9A9}" type="slidenum">
              <a:rPr kumimoji="0" lang="ru-RU"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2481747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1A7C6C4-D61B-4645-B9FE-F36D991D827D}" type="datetimeFigureOut">
              <a:rPr kumimoji="0" lang="ru-RU"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16.07.2024</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Нижний колонтитул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Номер слайда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3515DBB-4247-46FB-B059-76B2A8FCAF39}" type="slidenum">
              <a:rPr kumimoji="0" lang="ru-RU"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5607278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3BDF9EA-364F-42A4-BCBC-B51AC8468A0C}" type="datetimeFigureOut">
              <a:rPr kumimoji="0" lang="ru-RU"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16.07.2024</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Нижний колонтитул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Номер слайда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15273BD-DC88-4752-A276-9C9C5D78AC42}" type="slidenum">
              <a:rPr kumimoji="0" lang="ru-RU"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133579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561"/>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B804AA8-65C4-49FB-A702-4089B84E77E0}" type="datetimeFigureOut">
              <a:rPr kumimoji="0" lang="ru-RU"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16.07.2024</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Нижний колонтитул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Номер слайда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E299D0F-31B6-42C6-B96D-88C4FF314477}" type="slidenum">
              <a:rPr kumimoji="0" lang="ru-RU"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4224978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1852FFD1-FA6F-42C3-BA12-DC2C2C1F2EEE}" type="datetimeFigureOut">
              <a:rPr lang="ru-RU" smtClean="0"/>
              <a:t>16.07.2024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A7DA608-35A8-44E0-9F82-581EAE50B9B7}" type="slidenum">
              <a:rPr lang="ru-RU" smtClean="0"/>
              <a:t>‹#›</a:t>
            </a:fld>
            <a:endParaRPr lang="ru-RU"/>
          </a:p>
        </p:txBody>
      </p:sp>
    </p:spTree>
    <p:extLst>
      <p:ext uri="{BB962C8B-B14F-4D97-AF65-F5344CB8AC3E}">
        <p14:creationId xmlns:p14="http://schemas.microsoft.com/office/powerpoint/2010/main" val="22456234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561"/>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417606B-91D9-4EE6-9119-CFFF84F9D93A}" type="datetimeFigureOut">
              <a:rPr kumimoji="0" lang="ru-RU"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16.07.2024</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Нижний колонтитул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Номер слайда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5062A44-E696-4755-9DF0-7A8F83DA6679}" type="slidenum">
              <a:rPr kumimoji="0" lang="ru-RU"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219140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D2C4860-BD13-493C-9CEE-FC1511EFDF45}" type="datetimeFigureOut">
              <a:rPr kumimoji="0" lang="ru-RU"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16.07.2024</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Нижний колонтитул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Номер слайда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EC0FD0D-860B-41F7-9694-218F4E830413}" type="slidenum">
              <a:rPr kumimoji="0" lang="ru-RU"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232979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2"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3"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195BCA4-8F69-4A4C-93B5-BA79AFA2E86F}" type="datetimeFigureOut">
              <a:rPr kumimoji="0" lang="ru-RU"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16.07.2024</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Нижний колонтитул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Номер слайда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EED850C-62AD-403A-AF8B-F0AE335A96EA}" type="slidenum">
              <a:rPr kumimoji="0" lang="ru-RU"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2366747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426"/>
            <a:ext cx="10363200" cy="1470025"/>
          </a:xfrm>
        </p:spPr>
        <p:txBody>
          <a:bodyPr/>
          <a:lstStyle/>
          <a:p>
            <a:r>
              <a:rPr lang="ru-RU"/>
              <a:t>Образец заголовка</a:t>
            </a:r>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6F53BE2-2F72-4075-BA2C-22845C38CDB8}" type="datetimeFigureOut">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16.07.2024</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Нижний колонтитул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Номер слайда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7E0AFA6-B7CA-4939-8D9D-6D2329FE7C55}" type="slidenum">
              <a:rPr kumimoji="0" lang="ru-RU" altLang="ru-RU"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ru-RU" altLang="ru-RU"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4039182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2EFAD11-E8A0-4E9D-AAD1-3126B5BCDF84}" type="datetimeFigureOut">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16.07.2024</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Нижний колонтитул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Номер слайда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3BD061F-4FA3-46BC-858A-6BFBC6549BA0}" type="slidenum">
              <a:rPr kumimoji="0" lang="ru-RU" altLang="ru-RU"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ru-RU" altLang="ru-RU"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2114619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1"/>
            <a:ext cx="103632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1A8D661-B313-407C-9BE4-06A5350D8756}" type="datetimeFigureOut">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16.07.2024</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Нижний колонтитул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Номер слайда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F805213-8E3F-48C8-BDAB-84E5C09CD409}" type="slidenum">
              <a:rPr kumimoji="0" lang="ru-RU" altLang="ru-RU"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ru-RU" altLang="ru-RU"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6833289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3021C0E-31B2-40D6-884C-6F2F8BD61B0F}" type="datetimeFigureOut">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16.07.2024</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Нижний колонтитул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Номер слайда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9BA17DF-F83D-42F4-B128-E8C6994C3BE6}" type="slidenum">
              <a:rPr kumimoji="0" lang="ru-RU" altLang="ru-RU"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ru-RU" altLang="ru-RU"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3883184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519FBA4-47F4-4C70-BC8C-9739BE4FF462}" type="datetimeFigureOut">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16.07.2024</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Нижний колонтитул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Номер слайда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C837A02-BE92-49DF-BE1D-B17C91C5E308}" type="slidenum">
              <a:rPr kumimoji="0" lang="ru-RU" altLang="ru-RU"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ru-RU" altLang="ru-RU"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3018894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D5F1713-B3EC-4169-9AA1-7A08D2674295}" type="datetimeFigureOut">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16.07.2024</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Нижний колонтитул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Номер слайда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E31D803-D6DB-4147-B3D1-C920084A5787}" type="slidenum">
              <a:rPr kumimoji="0" lang="ru-RU" altLang="ru-RU"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ru-RU" altLang="ru-RU"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379714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40267E2-5BBB-414D-B50A-E7C1F579F0A8}" type="datetimeFigureOut">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16.07.2024</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Нижний колонтитул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Номер слайда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32D55FE-937B-41C1-B5A5-F6B062DFBDFA}" type="slidenum">
              <a:rPr kumimoji="0" lang="ru-RU" altLang="ru-RU"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ru-RU" altLang="ru-RU"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459067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1852FFD1-FA6F-42C3-BA12-DC2C2C1F2EEE}" type="datetimeFigureOut">
              <a:rPr lang="ru-RU" smtClean="0"/>
              <a:t>16.07.2024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A7DA608-35A8-44E0-9F82-581EAE50B9B7}" type="slidenum">
              <a:rPr lang="ru-RU" smtClean="0"/>
              <a:t>‹#›</a:t>
            </a:fld>
            <a:endParaRPr lang="ru-RU"/>
          </a:p>
        </p:txBody>
      </p:sp>
    </p:spTree>
    <p:extLst>
      <p:ext uri="{BB962C8B-B14F-4D97-AF65-F5344CB8AC3E}">
        <p14:creationId xmlns:p14="http://schemas.microsoft.com/office/powerpoint/2010/main" val="8021259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1" y="273050"/>
            <a:ext cx="4011084" cy="1162050"/>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2030C17-4D7A-4254-B0B1-AAC8D50DBDBE}" type="datetimeFigureOut">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16.07.2024</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Нижний колонтитул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Номер слайда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83F0498-EFB6-4592-BAC7-77D048DD61AE}" type="slidenum">
              <a:rPr kumimoji="0" lang="ru-RU" altLang="ru-RU"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ru-RU" altLang="ru-RU"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569574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80B9496-171D-4FEC-9E95-3CC2C34BE2B4}" type="datetimeFigureOut">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16.07.2024</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Нижний колонтитул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Номер слайда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CB6DFE2-7433-4391-B229-76465DD03474}" type="slidenum">
              <a:rPr kumimoji="0" lang="ru-RU" altLang="ru-RU"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ru-RU" altLang="ru-RU"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1207937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AF6B062-66B8-4371-AFE2-5D1FB69B257F}" type="datetimeFigureOut">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16.07.2024</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Нижний колонтитул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Номер слайда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12D5D0D-B38D-451C-B8C4-61C1B40F731C}" type="slidenum">
              <a:rPr kumimoji="0" lang="ru-RU" altLang="ru-RU"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ru-RU" altLang="ru-RU"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3891188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639"/>
            <a:ext cx="27432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609600" y="274639"/>
            <a:ext cx="80264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38922B5-476B-464A-B418-5204A10AC24C}" type="datetimeFigureOut">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16.07.2024</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Нижний колонтитул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Номер слайда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0C9FB19-4D31-434B-AC66-2505B17778A7}" type="slidenum">
              <a:rPr kumimoji="0" lang="ru-RU" altLang="ru-RU"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ru-RU" altLang="ru-RU"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6267839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532"/>
            <a:ext cx="10363200" cy="1470025"/>
          </a:xfrm>
        </p:spPr>
        <p:txBody>
          <a:bodyPr/>
          <a:lstStyle/>
          <a:p>
            <a:r>
              <a:rPr lang="ru-RU"/>
              <a:t>Образец заголовка</a:t>
            </a:r>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lvl1pPr>
            <a:lvl2pPr marL="457068" indent="0" algn="ctr">
              <a:buNone/>
              <a:defRPr/>
            </a:lvl2pPr>
            <a:lvl3pPr marL="914133" indent="0" algn="ctr">
              <a:buNone/>
              <a:defRPr/>
            </a:lvl3pPr>
            <a:lvl4pPr marL="1371200" indent="0" algn="ctr">
              <a:buNone/>
              <a:defRPr/>
            </a:lvl4pPr>
            <a:lvl5pPr marL="1828267" indent="0" algn="ctr">
              <a:buNone/>
              <a:defRPr/>
            </a:lvl5pPr>
            <a:lvl6pPr marL="2285333" indent="0" algn="ctr">
              <a:buNone/>
              <a:defRPr/>
            </a:lvl6pPr>
            <a:lvl7pPr marL="2742399" indent="0" algn="ctr">
              <a:buNone/>
              <a:defRPr/>
            </a:lvl7pPr>
            <a:lvl8pPr marL="3199466" indent="0" algn="ctr">
              <a:buNone/>
              <a:defRPr/>
            </a:lvl8pPr>
            <a:lvl9pPr marL="3656532" indent="0" algn="ctr">
              <a:buNone/>
              <a:defRPr/>
            </a:lvl9pPr>
          </a:lstStyle>
          <a:p>
            <a:r>
              <a:rPr lang="ru-RU"/>
              <a:t>Образец подзаголовка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EDB7AB77-0C01-4647-82A0-12ECBB4037BA}" type="slidenum">
              <a:rPr lang="ru-RU" altLang="ru-RU">
                <a:solidFill>
                  <a:srgbClr val="000000"/>
                </a:solidFill>
              </a:rPr>
              <a:pPr/>
              <a:t>‹#›</a:t>
            </a:fld>
            <a:endParaRPr lang="ru-RU" altLang="ru-RU">
              <a:solidFill>
                <a:srgbClr val="000000"/>
              </a:solidFill>
            </a:endParaRPr>
          </a:p>
        </p:txBody>
      </p:sp>
    </p:spTree>
    <p:extLst>
      <p:ext uri="{BB962C8B-B14F-4D97-AF65-F5344CB8AC3E}">
        <p14:creationId xmlns:p14="http://schemas.microsoft.com/office/powerpoint/2010/main" val="15274704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CA8F2BE-D98C-4C75-B323-BD7207D442C4}" type="slidenum">
              <a:rPr lang="ru-RU" altLang="ru-RU">
                <a:solidFill>
                  <a:srgbClr val="000000"/>
                </a:solidFill>
              </a:rPr>
              <a:pPr/>
              <a:t>‹#›</a:t>
            </a:fld>
            <a:endParaRPr lang="ru-RU" altLang="ru-RU">
              <a:solidFill>
                <a:srgbClr val="000000"/>
              </a:solidFill>
            </a:endParaRPr>
          </a:p>
        </p:txBody>
      </p:sp>
    </p:spTree>
    <p:extLst>
      <p:ext uri="{BB962C8B-B14F-4D97-AF65-F5344CB8AC3E}">
        <p14:creationId xmlns:p14="http://schemas.microsoft.com/office/powerpoint/2010/main" val="39472241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5" y="4407010"/>
            <a:ext cx="103632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963085" y="2906722"/>
            <a:ext cx="10363200" cy="1500187"/>
          </a:xfrm>
        </p:spPr>
        <p:txBody>
          <a:bodyPr anchor="b"/>
          <a:lstStyle>
            <a:lvl1pPr marL="0" indent="0">
              <a:buNone/>
              <a:defRPr sz="2000"/>
            </a:lvl1pPr>
            <a:lvl2pPr marL="457068" indent="0">
              <a:buNone/>
              <a:defRPr sz="1800"/>
            </a:lvl2pPr>
            <a:lvl3pPr marL="914133" indent="0">
              <a:buNone/>
              <a:defRPr sz="1600"/>
            </a:lvl3pPr>
            <a:lvl4pPr marL="1371200" indent="0">
              <a:buNone/>
              <a:defRPr sz="1400"/>
            </a:lvl4pPr>
            <a:lvl5pPr marL="1828267" indent="0">
              <a:buNone/>
              <a:defRPr sz="1400"/>
            </a:lvl5pPr>
            <a:lvl6pPr marL="2285333" indent="0">
              <a:buNone/>
              <a:defRPr sz="1400"/>
            </a:lvl6pPr>
            <a:lvl7pPr marL="2742399" indent="0">
              <a:buNone/>
              <a:defRPr sz="1400"/>
            </a:lvl7pPr>
            <a:lvl8pPr marL="3199466" indent="0">
              <a:buNone/>
              <a:defRPr sz="1400"/>
            </a:lvl8pPr>
            <a:lvl9pPr marL="3656532" indent="0">
              <a:buNone/>
              <a:defRPr sz="1400"/>
            </a:lvl9pPr>
          </a:lstStyle>
          <a:p>
            <a:pPr lvl="0"/>
            <a:r>
              <a:rPr lang="ru-RU"/>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EF56ABCD-0185-466F-8A11-7150CB627C94}" type="slidenum">
              <a:rPr lang="ru-RU" altLang="ru-RU">
                <a:solidFill>
                  <a:srgbClr val="000000"/>
                </a:solidFill>
              </a:rPr>
              <a:pPr/>
              <a:t>‹#›</a:t>
            </a:fld>
            <a:endParaRPr lang="ru-RU" altLang="ru-RU">
              <a:solidFill>
                <a:srgbClr val="000000"/>
              </a:solidFill>
            </a:endParaRPr>
          </a:p>
        </p:txBody>
      </p:sp>
    </p:spTree>
    <p:extLst>
      <p:ext uri="{BB962C8B-B14F-4D97-AF65-F5344CB8AC3E}">
        <p14:creationId xmlns:p14="http://schemas.microsoft.com/office/powerpoint/2010/main" val="272191868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609601"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DB4E0FA1-C09C-4F83-BB7F-E95446B2451C}" type="slidenum">
              <a:rPr lang="ru-RU" altLang="ru-RU">
                <a:solidFill>
                  <a:srgbClr val="000000"/>
                </a:solidFill>
              </a:rPr>
              <a:pPr/>
              <a:t>‹#›</a:t>
            </a:fld>
            <a:endParaRPr lang="ru-RU" altLang="ru-RU">
              <a:solidFill>
                <a:srgbClr val="000000"/>
              </a:solidFill>
            </a:endParaRPr>
          </a:p>
        </p:txBody>
      </p:sp>
    </p:spTree>
    <p:extLst>
      <p:ext uri="{BB962C8B-B14F-4D97-AF65-F5344CB8AC3E}">
        <p14:creationId xmlns:p14="http://schemas.microsoft.com/office/powerpoint/2010/main" val="300642961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068" indent="0">
              <a:buNone/>
              <a:defRPr sz="2000" b="1"/>
            </a:lvl2pPr>
            <a:lvl3pPr marL="914133" indent="0">
              <a:buNone/>
              <a:defRPr sz="1800" b="1"/>
            </a:lvl3pPr>
            <a:lvl4pPr marL="1371200" indent="0">
              <a:buNone/>
              <a:defRPr sz="1600" b="1"/>
            </a:lvl4pPr>
            <a:lvl5pPr marL="1828267" indent="0">
              <a:buNone/>
              <a:defRPr sz="1600" b="1"/>
            </a:lvl5pPr>
            <a:lvl6pPr marL="2285333" indent="0">
              <a:buNone/>
              <a:defRPr sz="1600" b="1"/>
            </a:lvl6pPr>
            <a:lvl7pPr marL="2742399" indent="0">
              <a:buNone/>
              <a:defRPr sz="1600" b="1"/>
            </a:lvl7pPr>
            <a:lvl8pPr marL="3199466" indent="0">
              <a:buNone/>
              <a:defRPr sz="1600" b="1"/>
            </a:lvl8pPr>
            <a:lvl9pPr marL="3656532" indent="0">
              <a:buNone/>
              <a:defRPr sz="1600" b="1"/>
            </a:lvl9pPr>
          </a:lstStyle>
          <a:p>
            <a:pPr lvl="0"/>
            <a:r>
              <a:rPr lang="ru-RU"/>
              <a:t>Образец текста</a:t>
            </a:r>
          </a:p>
        </p:txBody>
      </p:sp>
      <p:sp>
        <p:nvSpPr>
          <p:cNvPr id="4" name="Объект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93437" y="1535113"/>
            <a:ext cx="5389033" cy="639762"/>
          </a:xfrm>
        </p:spPr>
        <p:txBody>
          <a:bodyPr anchor="b"/>
          <a:lstStyle>
            <a:lvl1pPr marL="0" indent="0">
              <a:buNone/>
              <a:defRPr sz="2400" b="1"/>
            </a:lvl1pPr>
            <a:lvl2pPr marL="457068" indent="0">
              <a:buNone/>
              <a:defRPr sz="2000" b="1"/>
            </a:lvl2pPr>
            <a:lvl3pPr marL="914133" indent="0">
              <a:buNone/>
              <a:defRPr sz="1800" b="1"/>
            </a:lvl3pPr>
            <a:lvl4pPr marL="1371200" indent="0">
              <a:buNone/>
              <a:defRPr sz="1600" b="1"/>
            </a:lvl4pPr>
            <a:lvl5pPr marL="1828267" indent="0">
              <a:buNone/>
              <a:defRPr sz="1600" b="1"/>
            </a:lvl5pPr>
            <a:lvl6pPr marL="2285333" indent="0">
              <a:buNone/>
              <a:defRPr sz="1600" b="1"/>
            </a:lvl6pPr>
            <a:lvl7pPr marL="2742399" indent="0">
              <a:buNone/>
              <a:defRPr sz="1600" b="1"/>
            </a:lvl7pPr>
            <a:lvl8pPr marL="3199466" indent="0">
              <a:buNone/>
              <a:defRPr sz="1600" b="1"/>
            </a:lvl8pPr>
            <a:lvl9pPr marL="3656532" indent="0">
              <a:buNone/>
              <a:defRPr sz="1600" b="1"/>
            </a:lvl9pPr>
          </a:lstStyle>
          <a:p>
            <a:pPr lvl="0"/>
            <a:r>
              <a:rPr lang="ru-RU"/>
              <a:t>Образец текста</a:t>
            </a:r>
          </a:p>
        </p:txBody>
      </p:sp>
      <p:sp>
        <p:nvSpPr>
          <p:cNvPr id="6" name="Объект 5"/>
          <p:cNvSpPr>
            <a:spLocks noGrp="1"/>
          </p:cNvSpPr>
          <p:nvPr>
            <p:ph sz="quarter" idx="4"/>
          </p:nvPr>
        </p:nvSpPr>
        <p:spPr>
          <a:xfrm>
            <a:off x="6193437"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31B02E91-2CB8-4CEE-998D-98F044F88449}" type="slidenum">
              <a:rPr lang="ru-RU" altLang="ru-RU">
                <a:solidFill>
                  <a:srgbClr val="000000"/>
                </a:solidFill>
              </a:rPr>
              <a:pPr/>
              <a:t>‹#›</a:t>
            </a:fld>
            <a:endParaRPr lang="ru-RU" altLang="ru-RU">
              <a:solidFill>
                <a:srgbClr val="000000"/>
              </a:solidFill>
            </a:endParaRPr>
          </a:p>
        </p:txBody>
      </p:sp>
    </p:spTree>
    <p:extLst>
      <p:ext uri="{BB962C8B-B14F-4D97-AF65-F5344CB8AC3E}">
        <p14:creationId xmlns:p14="http://schemas.microsoft.com/office/powerpoint/2010/main" val="27930578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6A929D8E-95B4-4DC9-94CE-1DD631E60917}" type="slidenum">
              <a:rPr lang="ru-RU" altLang="ru-RU">
                <a:solidFill>
                  <a:srgbClr val="000000"/>
                </a:solidFill>
              </a:rPr>
              <a:pPr/>
              <a:t>‹#›</a:t>
            </a:fld>
            <a:endParaRPr lang="ru-RU" altLang="ru-RU">
              <a:solidFill>
                <a:srgbClr val="000000"/>
              </a:solidFill>
            </a:endParaRPr>
          </a:p>
        </p:txBody>
      </p:sp>
    </p:spTree>
    <p:extLst>
      <p:ext uri="{BB962C8B-B14F-4D97-AF65-F5344CB8AC3E}">
        <p14:creationId xmlns:p14="http://schemas.microsoft.com/office/powerpoint/2010/main" val="541465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1852FFD1-FA6F-42C3-BA12-DC2C2C1F2EEE}" type="datetimeFigureOut">
              <a:rPr lang="ru-RU" smtClean="0"/>
              <a:t>16.07.2024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A7DA608-35A8-44E0-9F82-581EAE50B9B7}" type="slidenum">
              <a:rPr lang="ru-RU" smtClean="0"/>
              <a:t>‹#›</a:t>
            </a:fld>
            <a:endParaRPr lang="ru-RU"/>
          </a:p>
        </p:txBody>
      </p:sp>
    </p:spTree>
    <p:extLst>
      <p:ext uri="{BB962C8B-B14F-4D97-AF65-F5344CB8AC3E}">
        <p14:creationId xmlns:p14="http://schemas.microsoft.com/office/powerpoint/2010/main" val="149204296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E7C87495-D76D-470A-BCD7-21E06588C924}" type="slidenum">
              <a:rPr lang="ru-RU" altLang="ru-RU">
                <a:solidFill>
                  <a:srgbClr val="000000"/>
                </a:solidFill>
              </a:rPr>
              <a:pPr/>
              <a:t>‹#›</a:t>
            </a:fld>
            <a:endParaRPr lang="ru-RU" altLang="ru-RU">
              <a:solidFill>
                <a:srgbClr val="000000"/>
              </a:solidFill>
            </a:endParaRPr>
          </a:p>
        </p:txBody>
      </p:sp>
    </p:spTree>
    <p:extLst>
      <p:ext uri="{BB962C8B-B14F-4D97-AF65-F5344CB8AC3E}">
        <p14:creationId xmlns:p14="http://schemas.microsoft.com/office/powerpoint/2010/main" val="404000716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7" y="273053"/>
            <a:ext cx="4011084" cy="1162050"/>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4766733" y="2731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09607" y="1435103"/>
            <a:ext cx="4011084" cy="4691063"/>
          </a:xfrm>
        </p:spPr>
        <p:txBody>
          <a:bodyPr/>
          <a:lstStyle>
            <a:lvl1pPr marL="0" indent="0">
              <a:buNone/>
              <a:defRPr sz="1400"/>
            </a:lvl1pPr>
            <a:lvl2pPr marL="457068" indent="0">
              <a:buNone/>
              <a:defRPr sz="1200"/>
            </a:lvl2pPr>
            <a:lvl3pPr marL="914133" indent="0">
              <a:buNone/>
              <a:defRPr sz="1000"/>
            </a:lvl3pPr>
            <a:lvl4pPr marL="1371200" indent="0">
              <a:buNone/>
              <a:defRPr sz="900"/>
            </a:lvl4pPr>
            <a:lvl5pPr marL="1828267" indent="0">
              <a:buNone/>
              <a:defRPr sz="900"/>
            </a:lvl5pPr>
            <a:lvl6pPr marL="2285333" indent="0">
              <a:buNone/>
              <a:defRPr sz="900"/>
            </a:lvl6pPr>
            <a:lvl7pPr marL="2742399" indent="0">
              <a:buNone/>
              <a:defRPr sz="900"/>
            </a:lvl7pPr>
            <a:lvl8pPr marL="3199466" indent="0">
              <a:buNone/>
              <a:defRPr sz="900"/>
            </a:lvl8pPr>
            <a:lvl9pPr marL="3656532" indent="0">
              <a:buNone/>
              <a:defRPr sz="900"/>
            </a:lvl9pPr>
          </a:lstStyle>
          <a:p>
            <a:pPr lvl="0"/>
            <a:r>
              <a:rPr lang="ru-RU"/>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C04BC402-07E3-40BA-9339-0C224A92CC22}" type="slidenum">
              <a:rPr lang="ru-RU" altLang="ru-RU">
                <a:solidFill>
                  <a:srgbClr val="000000"/>
                </a:solidFill>
              </a:rPr>
              <a:pPr/>
              <a:t>‹#›</a:t>
            </a:fld>
            <a:endParaRPr lang="ru-RU" altLang="ru-RU">
              <a:solidFill>
                <a:srgbClr val="000000"/>
              </a:solidFill>
            </a:endParaRPr>
          </a:p>
        </p:txBody>
      </p:sp>
    </p:spTree>
    <p:extLst>
      <p:ext uri="{BB962C8B-B14F-4D97-AF65-F5344CB8AC3E}">
        <p14:creationId xmlns:p14="http://schemas.microsoft.com/office/powerpoint/2010/main" val="171182862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2389717" y="612775"/>
            <a:ext cx="7315200" cy="4114800"/>
          </a:xfrm>
        </p:spPr>
        <p:txBody>
          <a:bodyPr/>
          <a:lstStyle>
            <a:lvl1pPr marL="0" indent="0">
              <a:buNone/>
              <a:defRPr sz="3200"/>
            </a:lvl1pPr>
            <a:lvl2pPr marL="457068" indent="0">
              <a:buNone/>
              <a:defRPr sz="2800"/>
            </a:lvl2pPr>
            <a:lvl3pPr marL="914133" indent="0">
              <a:buNone/>
              <a:defRPr sz="2400"/>
            </a:lvl3pPr>
            <a:lvl4pPr marL="1371200" indent="0">
              <a:buNone/>
              <a:defRPr sz="2000"/>
            </a:lvl4pPr>
            <a:lvl5pPr marL="1828267" indent="0">
              <a:buNone/>
              <a:defRPr sz="2000"/>
            </a:lvl5pPr>
            <a:lvl6pPr marL="2285333" indent="0">
              <a:buNone/>
              <a:defRPr sz="2000"/>
            </a:lvl6pPr>
            <a:lvl7pPr marL="2742399" indent="0">
              <a:buNone/>
              <a:defRPr sz="2000"/>
            </a:lvl7pPr>
            <a:lvl8pPr marL="3199466" indent="0">
              <a:buNone/>
              <a:defRPr sz="2000"/>
            </a:lvl8pPr>
            <a:lvl9pPr marL="3656532" indent="0">
              <a:buNone/>
              <a:defRPr sz="2000"/>
            </a:lvl9pPr>
          </a:lstStyle>
          <a:p>
            <a:pPr lvl="0"/>
            <a:endParaRPr lang="ru-RU" noProof="0"/>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068" indent="0">
              <a:buNone/>
              <a:defRPr sz="1200"/>
            </a:lvl2pPr>
            <a:lvl3pPr marL="914133" indent="0">
              <a:buNone/>
              <a:defRPr sz="1000"/>
            </a:lvl3pPr>
            <a:lvl4pPr marL="1371200" indent="0">
              <a:buNone/>
              <a:defRPr sz="900"/>
            </a:lvl4pPr>
            <a:lvl5pPr marL="1828267" indent="0">
              <a:buNone/>
              <a:defRPr sz="900"/>
            </a:lvl5pPr>
            <a:lvl6pPr marL="2285333" indent="0">
              <a:buNone/>
              <a:defRPr sz="900"/>
            </a:lvl6pPr>
            <a:lvl7pPr marL="2742399" indent="0">
              <a:buNone/>
              <a:defRPr sz="900"/>
            </a:lvl7pPr>
            <a:lvl8pPr marL="3199466" indent="0">
              <a:buNone/>
              <a:defRPr sz="900"/>
            </a:lvl8pPr>
            <a:lvl9pPr marL="3656532" indent="0">
              <a:buNone/>
              <a:defRPr sz="900"/>
            </a:lvl9pPr>
          </a:lstStyle>
          <a:p>
            <a:pPr lvl="0"/>
            <a:r>
              <a:rPr lang="ru-RU"/>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A388DD3B-2976-4F96-B663-007D40D1151C}" type="slidenum">
              <a:rPr lang="ru-RU" altLang="ru-RU">
                <a:solidFill>
                  <a:srgbClr val="000000"/>
                </a:solidFill>
              </a:rPr>
              <a:pPr/>
              <a:t>‹#›</a:t>
            </a:fld>
            <a:endParaRPr lang="ru-RU" altLang="ru-RU">
              <a:solidFill>
                <a:srgbClr val="000000"/>
              </a:solidFill>
            </a:endParaRPr>
          </a:p>
        </p:txBody>
      </p:sp>
    </p:spTree>
    <p:extLst>
      <p:ext uri="{BB962C8B-B14F-4D97-AF65-F5344CB8AC3E}">
        <p14:creationId xmlns:p14="http://schemas.microsoft.com/office/powerpoint/2010/main" val="11100032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56EE2D5-8F82-4059-A3D5-993DCDC21B26}" type="slidenum">
              <a:rPr lang="ru-RU" altLang="ru-RU">
                <a:solidFill>
                  <a:srgbClr val="000000"/>
                </a:solidFill>
              </a:rPr>
              <a:pPr/>
              <a:t>‹#›</a:t>
            </a:fld>
            <a:endParaRPr lang="ru-RU" altLang="ru-RU">
              <a:solidFill>
                <a:srgbClr val="000000"/>
              </a:solidFill>
            </a:endParaRPr>
          </a:p>
        </p:txBody>
      </p:sp>
    </p:spTree>
    <p:extLst>
      <p:ext uri="{BB962C8B-B14F-4D97-AF65-F5344CB8AC3E}">
        <p14:creationId xmlns:p14="http://schemas.microsoft.com/office/powerpoint/2010/main" val="269924947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742"/>
            <a:ext cx="27432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609601" y="274742"/>
            <a:ext cx="80264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8DFD0FC9-4CB9-48D3-924D-E30DFE3E0E10}" type="slidenum">
              <a:rPr lang="ru-RU" altLang="ru-RU">
                <a:solidFill>
                  <a:srgbClr val="000000"/>
                </a:solidFill>
              </a:rPr>
              <a:pPr/>
              <a:t>‹#›</a:t>
            </a:fld>
            <a:endParaRPr lang="ru-RU" altLang="ru-RU">
              <a:solidFill>
                <a:srgbClr val="000000"/>
              </a:solidFill>
            </a:endParaRPr>
          </a:p>
        </p:txBody>
      </p:sp>
    </p:spTree>
    <p:extLst>
      <p:ext uri="{BB962C8B-B14F-4D97-AF65-F5344CB8AC3E}">
        <p14:creationId xmlns:p14="http://schemas.microsoft.com/office/powerpoint/2010/main" val="366524378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p>
            <a:r>
              <a:rPr lang="ru-RU"/>
              <a:t>Образец заголовка</a:t>
            </a:r>
          </a:p>
        </p:txBody>
      </p:sp>
      <p:sp>
        <p:nvSpPr>
          <p:cNvPr id="3" name="Таблица 2"/>
          <p:cNvSpPr>
            <a:spLocks noGrp="1"/>
          </p:cNvSpPr>
          <p:nvPr>
            <p:ph type="tbl" idx="1"/>
          </p:nvPr>
        </p:nvSpPr>
        <p:spPr>
          <a:xfrm>
            <a:off x="609600" y="1600206"/>
            <a:ext cx="10972800" cy="4525963"/>
          </a:xfrm>
        </p:spPr>
        <p:txBody>
          <a:bodyPr/>
          <a:lstStyle/>
          <a:p>
            <a:pPr lvl="0"/>
            <a:endParaRPr lang="ru-RU" noProof="0"/>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AA3DFD4E-A3F7-4027-BD30-7C06D7F7BC78}" type="slidenum">
              <a:rPr lang="ru-RU" altLang="ru-RU">
                <a:solidFill>
                  <a:srgbClr val="000000"/>
                </a:solidFill>
              </a:rPr>
              <a:pPr/>
              <a:t>‹#›</a:t>
            </a:fld>
            <a:endParaRPr lang="ru-RU" altLang="ru-RU">
              <a:solidFill>
                <a:srgbClr val="000000"/>
              </a:solidFill>
            </a:endParaRPr>
          </a:p>
        </p:txBody>
      </p:sp>
    </p:spTree>
    <p:extLst>
      <p:ext uri="{BB962C8B-B14F-4D97-AF65-F5344CB8AC3E}">
        <p14:creationId xmlns:p14="http://schemas.microsoft.com/office/powerpoint/2010/main" val="55656955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p>
            <a:r>
              <a:rPr lang="ru-RU"/>
              <a:t>Образец заголовка</a:t>
            </a:r>
          </a:p>
        </p:txBody>
      </p:sp>
      <p:sp>
        <p:nvSpPr>
          <p:cNvPr id="3" name="Текст 2"/>
          <p:cNvSpPr>
            <a:spLocks noGrp="1"/>
          </p:cNvSpPr>
          <p:nvPr>
            <p:ph type="body" sz="half" idx="1"/>
          </p:nvPr>
        </p:nvSpPr>
        <p:spPr>
          <a:xfrm>
            <a:off x="609601" y="1600206"/>
            <a:ext cx="5384800" cy="452596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97600" y="1600206"/>
            <a:ext cx="5384800" cy="452596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439DFFF6-CDD5-4633-827C-3B494D295743}" type="slidenum">
              <a:rPr lang="ru-RU" altLang="ru-RU">
                <a:solidFill>
                  <a:srgbClr val="000000"/>
                </a:solidFill>
              </a:rPr>
              <a:pPr/>
              <a:t>‹#›</a:t>
            </a:fld>
            <a:endParaRPr lang="ru-RU" altLang="ru-RU">
              <a:solidFill>
                <a:srgbClr val="000000"/>
              </a:solidFill>
            </a:endParaRPr>
          </a:p>
        </p:txBody>
      </p:sp>
    </p:spTree>
    <p:extLst>
      <p:ext uri="{BB962C8B-B14F-4D97-AF65-F5344CB8AC3E}">
        <p14:creationId xmlns:p14="http://schemas.microsoft.com/office/powerpoint/2010/main" val="427295694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Объект 1"/>
          <p:cNvSpPr>
            <a:spLocks noGrp="1"/>
          </p:cNvSpPr>
          <p:nvPr>
            <p:ph/>
          </p:nvPr>
        </p:nvSpPr>
        <p:spPr>
          <a:xfrm>
            <a:off x="609600" y="274742"/>
            <a:ext cx="10972800" cy="585152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3"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2B7AEB1E-5241-4DCF-8002-865F002FA0B1}" type="slidenum">
              <a:rPr lang="ru-RU" altLang="ru-RU">
                <a:solidFill>
                  <a:srgbClr val="000000"/>
                </a:solidFill>
              </a:rPr>
              <a:pPr/>
              <a:t>‹#›</a:t>
            </a:fld>
            <a:endParaRPr lang="ru-RU" altLang="ru-RU">
              <a:solidFill>
                <a:srgbClr val="000000"/>
              </a:solidFill>
            </a:endParaRPr>
          </a:p>
        </p:txBody>
      </p:sp>
    </p:spTree>
    <p:extLst>
      <p:ext uri="{BB962C8B-B14F-4D97-AF65-F5344CB8AC3E}">
        <p14:creationId xmlns:p14="http://schemas.microsoft.com/office/powerpoint/2010/main" val="423339293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5096C72-A7F5-4EC3-B96C-EA85D6ADD8C5}"/>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F3E3D588-8DB7-4139-B2A6-13DFD03D1A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83D86BB8-213A-4616-B0D8-81D83103A45D}"/>
              </a:ext>
            </a:extLst>
          </p:cNvPr>
          <p:cNvSpPr>
            <a:spLocks noGrp="1"/>
          </p:cNvSpPr>
          <p:nvPr>
            <p:ph type="dt" sz="half" idx="10"/>
          </p:nvPr>
        </p:nvSpPr>
        <p:spPr/>
        <p:txBody>
          <a:bodyPr/>
          <a:lstStyle/>
          <a:p>
            <a:fld id="{FF303B26-2F95-4133-96AF-34B8F20BC8FA}" type="datetimeFigureOut">
              <a:rPr lang="ru-RU" smtClean="0">
                <a:solidFill>
                  <a:prstClr val="black">
                    <a:tint val="75000"/>
                  </a:prstClr>
                </a:solidFill>
              </a:rPr>
              <a:pPr/>
              <a:t>16.07.2024</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91AA7908-AC0C-4056-87EA-B4F10A62BF81}"/>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7CA5D69B-FC7F-4EC5-808C-B33715E5EEC8}"/>
              </a:ext>
            </a:extLst>
          </p:cNvPr>
          <p:cNvSpPr>
            <a:spLocks noGrp="1"/>
          </p:cNvSpPr>
          <p:nvPr>
            <p:ph type="sldNum" sz="quarter" idx="12"/>
          </p:nvPr>
        </p:nvSpPr>
        <p:spPr/>
        <p:txBody>
          <a:bodyPr/>
          <a:lstStyle/>
          <a:p>
            <a:fld id="{5FE31C50-E880-4F0D-8765-D44AB3CA7F8B}"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51114018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DA7A42A-C6EC-4CAE-B6E1-12A5BA1499F4}"/>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25A0B9BB-5E6A-4002-BED1-CCA896A198A5}"/>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FEFB847E-A2A7-49C3-B19A-A0A946BD099A}"/>
              </a:ext>
            </a:extLst>
          </p:cNvPr>
          <p:cNvSpPr>
            <a:spLocks noGrp="1"/>
          </p:cNvSpPr>
          <p:nvPr>
            <p:ph type="dt" sz="half" idx="10"/>
          </p:nvPr>
        </p:nvSpPr>
        <p:spPr/>
        <p:txBody>
          <a:bodyPr/>
          <a:lstStyle/>
          <a:p>
            <a:fld id="{FF303B26-2F95-4133-96AF-34B8F20BC8FA}" type="datetimeFigureOut">
              <a:rPr lang="ru-RU" smtClean="0">
                <a:solidFill>
                  <a:prstClr val="black">
                    <a:tint val="75000"/>
                  </a:prstClr>
                </a:solidFill>
              </a:rPr>
              <a:pPr/>
              <a:t>16.07.2024</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8D15053C-19C6-42EA-B679-CA554859776A}"/>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9DCE767D-6379-4722-A648-ADDADBA22D2E}"/>
              </a:ext>
            </a:extLst>
          </p:cNvPr>
          <p:cNvSpPr>
            <a:spLocks noGrp="1"/>
          </p:cNvSpPr>
          <p:nvPr>
            <p:ph type="sldNum" sz="quarter" idx="12"/>
          </p:nvPr>
        </p:nvSpPr>
        <p:spPr/>
        <p:txBody>
          <a:bodyPr/>
          <a:lstStyle/>
          <a:p>
            <a:fld id="{5FE31C50-E880-4F0D-8765-D44AB3CA7F8B}"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000603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ru-RU"/>
              <a:t>Образец заголовка</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1852FFD1-FA6F-42C3-BA12-DC2C2C1F2EEE}" type="datetimeFigureOut">
              <a:rPr lang="ru-RU" smtClean="0"/>
              <a:t>16.07.2024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8A7DA608-35A8-44E0-9F82-581EAE50B9B7}" type="slidenum">
              <a:rPr lang="ru-RU" smtClean="0"/>
              <a:t>‹#›</a:t>
            </a:fld>
            <a:endParaRPr lang="ru-RU"/>
          </a:p>
        </p:txBody>
      </p:sp>
    </p:spTree>
    <p:extLst>
      <p:ext uri="{BB962C8B-B14F-4D97-AF65-F5344CB8AC3E}">
        <p14:creationId xmlns:p14="http://schemas.microsoft.com/office/powerpoint/2010/main" val="9979810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4AD7F59-2E05-49FC-8A66-94AB1B4A2562}"/>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1BC3255B-5EDC-4081-89A4-575EA40958C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FB2836BD-BC70-4623-9567-96D6BB329103}"/>
              </a:ext>
            </a:extLst>
          </p:cNvPr>
          <p:cNvSpPr>
            <a:spLocks noGrp="1"/>
          </p:cNvSpPr>
          <p:nvPr>
            <p:ph type="dt" sz="half" idx="10"/>
          </p:nvPr>
        </p:nvSpPr>
        <p:spPr/>
        <p:txBody>
          <a:bodyPr/>
          <a:lstStyle/>
          <a:p>
            <a:fld id="{FF303B26-2F95-4133-96AF-34B8F20BC8FA}" type="datetimeFigureOut">
              <a:rPr lang="ru-RU" smtClean="0">
                <a:solidFill>
                  <a:prstClr val="black">
                    <a:tint val="75000"/>
                  </a:prstClr>
                </a:solidFill>
              </a:rPr>
              <a:pPr/>
              <a:t>16.07.2024</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9E7B67D8-31C6-4EBB-9778-757D113FD4EF}"/>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A2B54CAB-3242-4FA0-9ABB-4D509A9ED881}"/>
              </a:ext>
            </a:extLst>
          </p:cNvPr>
          <p:cNvSpPr>
            <a:spLocks noGrp="1"/>
          </p:cNvSpPr>
          <p:nvPr>
            <p:ph type="sldNum" sz="quarter" idx="12"/>
          </p:nvPr>
        </p:nvSpPr>
        <p:spPr/>
        <p:txBody>
          <a:bodyPr/>
          <a:lstStyle/>
          <a:p>
            <a:fld id="{5FE31C50-E880-4F0D-8765-D44AB3CA7F8B}"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82299743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5715D65-1285-4631-83F6-D78D2A279093}"/>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3E3FE98F-6186-4E9B-AFF6-4F2CE1F737F4}"/>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0EB3E5EA-6741-46DB-9BBB-406B3A2BF1CD}"/>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7C51F2D8-6610-4299-AD52-F7225F02EE22}"/>
              </a:ext>
            </a:extLst>
          </p:cNvPr>
          <p:cNvSpPr>
            <a:spLocks noGrp="1"/>
          </p:cNvSpPr>
          <p:nvPr>
            <p:ph type="dt" sz="half" idx="10"/>
          </p:nvPr>
        </p:nvSpPr>
        <p:spPr/>
        <p:txBody>
          <a:bodyPr/>
          <a:lstStyle/>
          <a:p>
            <a:fld id="{FF303B26-2F95-4133-96AF-34B8F20BC8FA}" type="datetimeFigureOut">
              <a:rPr lang="ru-RU" smtClean="0">
                <a:solidFill>
                  <a:prstClr val="black">
                    <a:tint val="75000"/>
                  </a:prstClr>
                </a:solidFill>
              </a:rPr>
              <a:pPr/>
              <a:t>16.07.2024</a:t>
            </a:fld>
            <a:endParaRPr lang="ru-RU">
              <a:solidFill>
                <a:prstClr val="black">
                  <a:tint val="75000"/>
                </a:prstClr>
              </a:solidFill>
            </a:endParaRPr>
          </a:p>
        </p:txBody>
      </p:sp>
      <p:sp>
        <p:nvSpPr>
          <p:cNvPr id="6" name="Нижний колонтитул 5">
            <a:extLst>
              <a:ext uri="{FF2B5EF4-FFF2-40B4-BE49-F238E27FC236}">
                <a16:creationId xmlns:a16="http://schemas.microsoft.com/office/drawing/2014/main" id="{692CB92B-C39B-44AA-AE52-37BDCCA17CD2}"/>
              </a:ext>
            </a:extLst>
          </p:cNvPr>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a:extLst>
              <a:ext uri="{FF2B5EF4-FFF2-40B4-BE49-F238E27FC236}">
                <a16:creationId xmlns:a16="http://schemas.microsoft.com/office/drawing/2014/main" id="{02E72ADE-E717-488C-9FAC-F61620A522FE}"/>
              </a:ext>
            </a:extLst>
          </p:cNvPr>
          <p:cNvSpPr>
            <a:spLocks noGrp="1"/>
          </p:cNvSpPr>
          <p:nvPr>
            <p:ph type="sldNum" sz="quarter" idx="12"/>
          </p:nvPr>
        </p:nvSpPr>
        <p:spPr/>
        <p:txBody>
          <a:bodyPr/>
          <a:lstStyle/>
          <a:p>
            <a:fld id="{5FE31C50-E880-4F0D-8765-D44AB3CA7F8B}"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67936622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D3725D2-9B6C-4D48-B9F5-C59DC9F460A4}"/>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68B62A9D-2E23-4B07-BF34-B8FCE4F0D4C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18CE292F-329B-435B-B68E-95A5B279F345}"/>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29612355-951A-4596-A490-978D700EA14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8B4F64E7-9C5A-4AFD-95FA-BB0B5CAEE3BA}"/>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C99F2F8A-F2E3-40CA-A5C8-5CC574DF032F}"/>
              </a:ext>
            </a:extLst>
          </p:cNvPr>
          <p:cNvSpPr>
            <a:spLocks noGrp="1"/>
          </p:cNvSpPr>
          <p:nvPr>
            <p:ph type="dt" sz="half" idx="10"/>
          </p:nvPr>
        </p:nvSpPr>
        <p:spPr/>
        <p:txBody>
          <a:bodyPr/>
          <a:lstStyle/>
          <a:p>
            <a:fld id="{FF303B26-2F95-4133-96AF-34B8F20BC8FA}" type="datetimeFigureOut">
              <a:rPr lang="ru-RU" smtClean="0">
                <a:solidFill>
                  <a:prstClr val="black">
                    <a:tint val="75000"/>
                  </a:prstClr>
                </a:solidFill>
              </a:rPr>
              <a:pPr/>
              <a:t>16.07.2024</a:t>
            </a:fld>
            <a:endParaRPr lang="ru-RU">
              <a:solidFill>
                <a:prstClr val="black">
                  <a:tint val="75000"/>
                </a:prstClr>
              </a:solidFill>
            </a:endParaRPr>
          </a:p>
        </p:txBody>
      </p:sp>
      <p:sp>
        <p:nvSpPr>
          <p:cNvPr id="8" name="Нижний колонтитул 7">
            <a:extLst>
              <a:ext uri="{FF2B5EF4-FFF2-40B4-BE49-F238E27FC236}">
                <a16:creationId xmlns:a16="http://schemas.microsoft.com/office/drawing/2014/main" id="{584DA3FD-CDED-487C-8A02-F2151962AE8C}"/>
              </a:ext>
            </a:extLst>
          </p:cNvPr>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a:extLst>
              <a:ext uri="{FF2B5EF4-FFF2-40B4-BE49-F238E27FC236}">
                <a16:creationId xmlns:a16="http://schemas.microsoft.com/office/drawing/2014/main" id="{96B1C14F-2C44-4F72-86DD-CDE2B8AF48C3}"/>
              </a:ext>
            </a:extLst>
          </p:cNvPr>
          <p:cNvSpPr>
            <a:spLocks noGrp="1"/>
          </p:cNvSpPr>
          <p:nvPr>
            <p:ph type="sldNum" sz="quarter" idx="12"/>
          </p:nvPr>
        </p:nvSpPr>
        <p:spPr/>
        <p:txBody>
          <a:bodyPr/>
          <a:lstStyle/>
          <a:p>
            <a:fld id="{5FE31C50-E880-4F0D-8765-D44AB3CA7F8B}"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48871056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86F38E4-387D-4E1B-9270-91D6E44EA3DA}"/>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F1F02C64-E975-41CA-A44A-690757ACB44A}"/>
              </a:ext>
            </a:extLst>
          </p:cNvPr>
          <p:cNvSpPr>
            <a:spLocks noGrp="1"/>
          </p:cNvSpPr>
          <p:nvPr>
            <p:ph type="dt" sz="half" idx="10"/>
          </p:nvPr>
        </p:nvSpPr>
        <p:spPr/>
        <p:txBody>
          <a:bodyPr/>
          <a:lstStyle/>
          <a:p>
            <a:fld id="{FF303B26-2F95-4133-96AF-34B8F20BC8FA}" type="datetimeFigureOut">
              <a:rPr lang="ru-RU" smtClean="0">
                <a:solidFill>
                  <a:prstClr val="black">
                    <a:tint val="75000"/>
                  </a:prstClr>
                </a:solidFill>
              </a:rPr>
              <a:pPr/>
              <a:t>16.07.2024</a:t>
            </a:fld>
            <a:endParaRPr lang="ru-RU">
              <a:solidFill>
                <a:prstClr val="black">
                  <a:tint val="75000"/>
                </a:prstClr>
              </a:solidFill>
            </a:endParaRPr>
          </a:p>
        </p:txBody>
      </p:sp>
      <p:sp>
        <p:nvSpPr>
          <p:cNvPr id="4" name="Нижний колонтитул 3">
            <a:extLst>
              <a:ext uri="{FF2B5EF4-FFF2-40B4-BE49-F238E27FC236}">
                <a16:creationId xmlns:a16="http://schemas.microsoft.com/office/drawing/2014/main" id="{F47792EB-3805-40E8-BD0F-814DC6D84A76}"/>
              </a:ext>
            </a:extLst>
          </p:cNvPr>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a:extLst>
              <a:ext uri="{FF2B5EF4-FFF2-40B4-BE49-F238E27FC236}">
                <a16:creationId xmlns:a16="http://schemas.microsoft.com/office/drawing/2014/main" id="{23D6A03C-5FA9-4D7E-A98D-010DE0BC5FA0}"/>
              </a:ext>
            </a:extLst>
          </p:cNvPr>
          <p:cNvSpPr>
            <a:spLocks noGrp="1"/>
          </p:cNvSpPr>
          <p:nvPr>
            <p:ph type="sldNum" sz="quarter" idx="12"/>
          </p:nvPr>
        </p:nvSpPr>
        <p:spPr/>
        <p:txBody>
          <a:bodyPr/>
          <a:lstStyle/>
          <a:p>
            <a:fld id="{5FE31C50-E880-4F0D-8765-D44AB3CA7F8B}"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15196330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187F1481-2CB9-4792-A69B-440F1B88B8D0}"/>
              </a:ext>
            </a:extLst>
          </p:cNvPr>
          <p:cNvSpPr>
            <a:spLocks noGrp="1"/>
          </p:cNvSpPr>
          <p:nvPr>
            <p:ph type="dt" sz="half" idx="10"/>
          </p:nvPr>
        </p:nvSpPr>
        <p:spPr/>
        <p:txBody>
          <a:bodyPr/>
          <a:lstStyle/>
          <a:p>
            <a:fld id="{FF303B26-2F95-4133-96AF-34B8F20BC8FA}" type="datetimeFigureOut">
              <a:rPr lang="ru-RU" smtClean="0">
                <a:solidFill>
                  <a:prstClr val="black">
                    <a:tint val="75000"/>
                  </a:prstClr>
                </a:solidFill>
              </a:rPr>
              <a:pPr/>
              <a:t>16.07.2024</a:t>
            </a:fld>
            <a:endParaRPr lang="ru-RU">
              <a:solidFill>
                <a:prstClr val="black">
                  <a:tint val="75000"/>
                </a:prstClr>
              </a:solidFill>
            </a:endParaRPr>
          </a:p>
        </p:txBody>
      </p:sp>
      <p:sp>
        <p:nvSpPr>
          <p:cNvPr id="3" name="Нижний колонтитул 2">
            <a:extLst>
              <a:ext uri="{FF2B5EF4-FFF2-40B4-BE49-F238E27FC236}">
                <a16:creationId xmlns:a16="http://schemas.microsoft.com/office/drawing/2014/main" id="{D22C77C0-D7AD-483A-A520-E69E9B6312D4}"/>
              </a:ext>
            </a:extLst>
          </p:cNvPr>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a:extLst>
              <a:ext uri="{FF2B5EF4-FFF2-40B4-BE49-F238E27FC236}">
                <a16:creationId xmlns:a16="http://schemas.microsoft.com/office/drawing/2014/main" id="{AB47A763-6B56-40F3-9F11-17AB1FDA71D6}"/>
              </a:ext>
            </a:extLst>
          </p:cNvPr>
          <p:cNvSpPr>
            <a:spLocks noGrp="1"/>
          </p:cNvSpPr>
          <p:nvPr>
            <p:ph type="sldNum" sz="quarter" idx="12"/>
          </p:nvPr>
        </p:nvSpPr>
        <p:spPr/>
        <p:txBody>
          <a:bodyPr/>
          <a:lstStyle/>
          <a:p>
            <a:fld id="{5FE31C50-E880-4F0D-8765-D44AB3CA7F8B}"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94085310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69D27A6-F165-4788-A2BC-D0C84EAEFFCF}"/>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D1170796-1594-4CF5-95D1-BF80FF1B570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DA58550A-D5FB-4AEC-A9AD-4490BF97EC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B16BC5DF-35DB-4D25-B7B6-F883285B6D0E}"/>
              </a:ext>
            </a:extLst>
          </p:cNvPr>
          <p:cNvSpPr>
            <a:spLocks noGrp="1"/>
          </p:cNvSpPr>
          <p:nvPr>
            <p:ph type="dt" sz="half" idx="10"/>
          </p:nvPr>
        </p:nvSpPr>
        <p:spPr/>
        <p:txBody>
          <a:bodyPr/>
          <a:lstStyle/>
          <a:p>
            <a:fld id="{FF303B26-2F95-4133-96AF-34B8F20BC8FA}" type="datetimeFigureOut">
              <a:rPr lang="ru-RU" smtClean="0">
                <a:solidFill>
                  <a:prstClr val="black">
                    <a:tint val="75000"/>
                  </a:prstClr>
                </a:solidFill>
              </a:rPr>
              <a:pPr/>
              <a:t>16.07.2024</a:t>
            </a:fld>
            <a:endParaRPr lang="ru-RU">
              <a:solidFill>
                <a:prstClr val="black">
                  <a:tint val="75000"/>
                </a:prstClr>
              </a:solidFill>
            </a:endParaRPr>
          </a:p>
        </p:txBody>
      </p:sp>
      <p:sp>
        <p:nvSpPr>
          <p:cNvPr id="6" name="Нижний колонтитул 5">
            <a:extLst>
              <a:ext uri="{FF2B5EF4-FFF2-40B4-BE49-F238E27FC236}">
                <a16:creationId xmlns:a16="http://schemas.microsoft.com/office/drawing/2014/main" id="{D6127C2A-CAA8-419D-8E4F-F5F1C1107FB2}"/>
              </a:ext>
            </a:extLst>
          </p:cNvPr>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a:extLst>
              <a:ext uri="{FF2B5EF4-FFF2-40B4-BE49-F238E27FC236}">
                <a16:creationId xmlns:a16="http://schemas.microsoft.com/office/drawing/2014/main" id="{D82ED344-811D-451D-B1A3-77D20562EF8B}"/>
              </a:ext>
            </a:extLst>
          </p:cNvPr>
          <p:cNvSpPr>
            <a:spLocks noGrp="1"/>
          </p:cNvSpPr>
          <p:nvPr>
            <p:ph type="sldNum" sz="quarter" idx="12"/>
          </p:nvPr>
        </p:nvSpPr>
        <p:spPr/>
        <p:txBody>
          <a:bodyPr/>
          <a:lstStyle/>
          <a:p>
            <a:fld id="{5FE31C50-E880-4F0D-8765-D44AB3CA7F8B}"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30923725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6777FFC-0735-4C26-A8FD-432D41C05CC7}"/>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8C3AE877-4135-497F-B108-058F12BA3DF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9A1C3A5D-F506-4B7A-8CBE-13DA2A2328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2FEB362C-5DAF-4B1D-BE63-1C2BB2B0144B}"/>
              </a:ext>
            </a:extLst>
          </p:cNvPr>
          <p:cNvSpPr>
            <a:spLocks noGrp="1"/>
          </p:cNvSpPr>
          <p:nvPr>
            <p:ph type="dt" sz="half" idx="10"/>
          </p:nvPr>
        </p:nvSpPr>
        <p:spPr/>
        <p:txBody>
          <a:bodyPr/>
          <a:lstStyle/>
          <a:p>
            <a:fld id="{FF303B26-2F95-4133-96AF-34B8F20BC8FA}" type="datetimeFigureOut">
              <a:rPr lang="ru-RU" smtClean="0">
                <a:solidFill>
                  <a:prstClr val="black">
                    <a:tint val="75000"/>
                  </a:prstClr>
                </a:solidFill>
              </a:rPr>
              <a:pPr/>
              <a:t>16.07.2024</a:t>
            </a:fld>
            <a:endParaRPr lang="ru-RU">
              <a:solidFill>
                <a:prstClr val="black">
                  <a:tint val="75000"/>
                </a:prstClr>
              </a:solidFill>
            </a:endParaRPr>
          </a:p>
        </p:txBody>
      </p:sp>
      <p:sp>
        <p:nvSpPr>
          <p:cNvPr id="6" name="Нижний колонтитул 5">
            <a:extLst>
              <a:ext uri="{FF2B5EF4-FFF2-40B4-BE49-F238E27FC236}">
                <a16:creationId xmlns:a16="http://schemas.microsoft.com/office/drawing/2014/main" id="{4E08461C-9329-49C9-AF24-C47B8738D492}"/>
              </a:ext>
            </a:extLst>
          </p:cNvPr>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a:extLst>
              <a:ext uri="{FF2B5EF4-FFF2-40B4-BE49-F238E27FC236}">
                <a16:creationId xmlns:a16="http://schemas.microsoft.com/office/drawing/2014/main" id="{18C5B885-C198-46CB-835E-19EBD422606B}"/>
              </a:ext>
            </a:extLst>
          </p:cNvPr>
          <p:cNvSpPr>
            <a:spLocks noGrp="1"/>
          </p:cNvSpPr>
          <p:nvPr>
            <p:ph type="sldNum" sz="quarter" idx="12"/>
          </p:nvPr>
        </p:nvSpPr>
        <p:spPr/>
        <p:txBody>
          <a:bodyPr/>
          <a:lstStyle/>
          <a:p>
            <a:fld id="{5FE31C50-E880-4F0D-8765-D44AB3CA7F8B}"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09318229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579CD4E-F96E-4F28-80A6-2D3F2E4DB412}"/>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7F3B686A-DB70-4E42-B419-45B6F85591BB}"/>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779B3474-AC83-489B-A903-867F28A6FF3E}"/>
              </a:ext>
            </a:extLst>
          </p:cNvPr>
          <p:cNvSpPr>
            <a:spLocks noGrp="1"/>
          </p:cNvSpPr>
          <p:nvPr>
            <p:ph type="dt" sz="half" idx="10"/>
          </p:nvPr>
        </p:nvSpPr>
        <p:spPr/>
        <p:txBody>
          <a:bodyPr/>
          <a:lstStyle/>
          <a:p>
            <a:fld id="{FF303B26-2F95-4133-96AF-34B8F20BC8FA}" type="datetimeFigureOut">
              <a:rPr lang="ru-RU" smtClean="0">
                <a:solidFill>
                  <a:prstClr val="black">
                    <a:tint val="75000"/>
                  </a:prstClr>
                </a:solidFill>
              </a:rPr>
              <a:pPr/>
              <a:t>16.07.2024</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071AC1A0-6E58-4227-BCF6-83E5EF82DE03}"/>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48B65F95-6390-4E20-8B1B-B2BAC7447E26}"/>
              </a:ext>
            </a:extLst>
          </p:cNvPr>
          <p:cNvSpPr>
            <a:spLocks noGrp="1"/>
          </p:cNvSpPr>
          <p:nvPr>
            <p:ph type="sldNum" sz="quarter" idx="12"/>
          </p:nvPr>
        </p:nvSpPr>
        <p:spPr/>
        <p:txBody>
          <a:bodyPr/>
          <a:lstStyle/>
          <a:p>
            <a:fld id="{5FE31C50-E880-4F0D-8765-D44AB3CA7F8B}"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08265501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0DA3A144-B64F-41EA-B2C2-F97CD02EC3B3}"/>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9DAF73E8-3235-49B8-A4AB-152C0F046863}"/>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8C6455AF-D0ED-4824-BBE2-DEBC1892583D}"/>
              </a:ext>
            </a:extLst>
          </p:cNvPr>
          <p:cNvSpPr>
            <a:spLocks noGrp="1"/>
          </p:cNvSpPr>
          <p:nvPr>
            <p:ph type="dt" sz="half" idx="10"/>
          </p:nvPr>
        </p:nvSpPr>
        <p:spPr/>
        <p:txBody>
          <a:bodyPr/>
          <a:lstStyle/>
          <a:p>
            <a:fld id="{FF303B26-2F95-4133-96AF-34B8F20BC8FA}" type="datetimeFigureOut">
              <a:rPr lang="ru-RU" smtClean="0">
                <a:solidFill>
                  <a:prstClr val="black">
                    <a:tint val="75000"/>
                  </a:prstClr>
                </a:solidFill>
              </a:rPr>
              <a:pPr/>
              <a:t>16.07.2024</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A7540C71-B5BA-4B16-BA8C-0075E740A9C4}"/>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7B315063-B953-4BDC-A749-D3DAC20132BA}"/>
              </a:ext>
            </a:extLst>
          </p:cNvPr>
          <p:cNvSpPr>
            <a:spLocks noGrp="1"/>
          </p:cNvSpPr>
          <p:nvPr>
            <p:ph type="sldNum" sz="quarter" idx="12"/>
          </p:nvPr>
        </p:nvSpPr>
        <p:spPr/>
        <p:txBody>
          <a:bodyPr/>
          <a:lstStyle/>
          <a:p>
            <a:fld id="{5FE31C50-E880-4F0D-8765-D44AB3CA7F8B}"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20152388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8F5808EF-77BF-43FE-9DB4-AE116E86E8C5}" type="datetimeFigureOut">
              <a:rPr lang="ru-RU" smtClean="0"/>
              <a:pPr/>
              <a:t>16.07.2024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4906EED-62FF-4A6B-BE8F-EBEC6619CCC1}" type="slidenum">
              <a:rPr lang="ru-RU" smtClean="0"/>
              <a:pPr/>
              <a:t>‹#›</a:t>
            </a:fld>
            <a:endParaRPr lang="ru-RU"/>
          </a:p>
        </p:txBody>
      </p:sp>
    </p:spTree>
    <p:extLst>
      <p:ext uri="{BB962C8B-B14F-4D97-AF65-F5344CB8AC3E}">
        <p14:creationId xmlns:p14="http://schemas.microsoft.com/office/powerpoint/2010/main" val="34950242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1852FFD1-FA6F-42C3-BA12-DC2C2C1F2EEE}" type="datetimeFigureOut">
              <a:rPr lang="ru-RU" smtClean="0"/>
              <a:t>16.07.2024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8A7DA608-35A8-44E0-9F82-581EAE50B9B7}" type="slidenum">
              <a:rPr lang="ru-RU" smtClean="0"/>
              <a:t>‹#›</a:t>
            </a:fld>
            <a:endParaRPr lang="ru-RU"/>
          </a:p>
        </p:txBody>
      </p:sp>
    </p:spTree>
    <p:extLst>
      <p:ext uri="{BB962C8B-B14F-4D97-AF65-F5344CB8AC3E}">
        <p14:creationId xmlns:p14="http://schemas.microsoft.com/office/powerpoint/2010/main" val="52169422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8F5808EF-77BF-43FE-9DB4-AE116E86E8C5}" type="datetimeFigureOut">
              <a:rPr lang="ru-RU" smtClean="0"/>
              <a:pPr/>
              <a:t>16.07.2024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4906EED-62FF-4A6B-BE8F-EBEC6619CCC1}" type="slidenum">
              <a:rPr lang="ru-RU" smtClean="0"/>
              <a:pPr/>
              <a:t>‹#›</a:t>
            </a:fld>
            <a:endParaRPr lang="ru-RU"/>
          </a:p>
        </p:txBody>
      </p:sp>
    </p:spTree>
    <p:extLst>
      <p:ext uri="{BB962C8B-B14F-4D97-AF65-F5344CB8AC3E}">
        <p14:creationId xmlns:p14="http://schemas.microsoft.com/office/powerpoint/2010/main" val="353568610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8F5808EF-77BF-43FE-9DB4-AE116E86E8C5}" type="datetimeFigureOut">
              <a:rPr lang="ru-RU" smtClean="0"/>
              <a:pPr/>
              <a:t>16.07.2024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4906EED-62FF-4A6B-BE8F-EBEC6619CCC1}" type="slidenum">
              <a:rPr lang="ru-RU" smtClean="0"/>
              <a:pPr/>
              <a:t>‹#›</a:t>
            </a:fld>
            <a:endParaRPr lang="ru-RU"/>
          </a:p>
        </p:txBody>
      </p:sp>
    </p:spTree>
    <p:extLst>
      <p:ext uri="{BB962C8B-B14F-4D97-AF65-F5344CB8AC3E}">
        <p14:creationId xmlns:p14="http://schemas.microsoft.com/office/powerpoint/2010/main" val="213742413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8F5808EF-77BF-43FE-9DB4-AE116E86E8C5}" type="datetimeFigureOut">
              <a:rPr lang="ru-RU" smtClean="0"/>
              <a:pPr/>
              <a:t>16.07.2024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4906EED-62FF-4A6B-BE8F-EBEC6619CCC1}" type="slidenum">
              <a:rPr lang="ru-RU" smtClean="0"/>
              <a:pPr/>
              <a:t>‹#›</a:t>
            </a:fld>
            <a:endParaRPr lang="ru-RU"/>
          </a:p>
        </p:txBody>
      </p:sp>
    </p:spTree>
    <p:extLst>
      <p:ext uri="{BB962C8B-B14F-4D97-AF65-F5344CB8AC3E}">
        <p14:creationId xmlns:p14="http://schemas.microsoft.com/office/powerpoint/2010/main" val="287921674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8F5808EF-77BF-43FE-9DB4-AE116E86E8C5}" type="datetimeFigureOut">
              <a:rPr lang="ru-RU" smtClean="0"/>
              <a:pPr/>
              <a:t>16.07.2024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04906EED-62FF-4A6B-BE8F-EBEC6619CCC1}" type="slidenum">
              <a:rPr lang="ru-RU" smtClean="0"/>
              <a:pPr/>
              <a:t>‹#›</a:t>
            </a:fld>
            <a:endParaRPr lang="ru-RU"/>
          </a:p>
        </p:txBody>
      </p:sp>
    </p:spTree>
    <p:extLst>
      <p:ext uri="{BB962C8B-B14F-4D97-AF65-F5344CB8AC3E}">
        <p14:creationId xmlns:p14="http://schemas.microsoft.com/office/powerpoint/2010/main" val="423904983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8F5808EF-77BF-43FE-9DB4-AE116E86E8C5}" type="datetimeFigureOut">
              <a:rPr lang="ru-RU" smtClean="0"/>
              <a:pPr/>
              <a:t>16.07.2024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04906EED-62FF-4A6B-BE8F-EBEC6619CCC1}" type="slidenum">
              <a:rPr lang="ru-RU" smtClean="0"/>
              <a:pPr/>
              <a:t>‹#›</a:t>
            </a:fld>
            <a:endParaRPr lang="ru-RU"/>
          </a:p>
        </p:txBody>
      </p:sp>
    </p:spTree>
    <p:extLst>
      <p:ext uri="{BB962C8B-B14F-4D97-AF65-F5344CB8AC3E}">
        <p14:creationId xmlns:p14="http://schemas.microsoft.com/office/powerpoint/2010/main" val="386206749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F5808EF-77BF-43FE-9DB4-AE116E86E8C5}" type="datetimeFigureOut">
              <a:rPr lang="ru-RU" smtClean="0"/>
              <a:pPr/>
              <a:t>16.07.2024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04906EED-62FF-4A6B-BE8F-EBEC6619CCC1}" type="slidenum">
              <a:rPr lang="ru-RU" smtClean="0"/>
              <a:pPr/>
              <a:t>‹#›</a:t>
            </a:fld>
            <a:endParaRPr lang="ru-RU"/>
          </a:p>
        </p:txBody>
      </p:sp>
    </p:spTree>
    <p:extLst>
      <p:ext uri="{BB962C8B-B14F-4D97-AF65-F5344CB8AC3E}">
        <p14:creationId xmlns:p14="http://schemas.microsoft.com/office/powerpoint/2010/main" val="106684209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8F5808EF-77BF-43FE-9DB4-AE116E86E8C5}" type="datetimeFigureOut">
              <a:rPr lang="ru-RU" smtClean="0"/>
              <a:pPr/>
              <a:t>16.07.2024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4906EED-62FF-4A6B-BE8F-EBEC6619CCC1}" type="slidenum">
              <a:rPr lang="ru-RU" smtClean="0"/>
              <a:pPr/>
              <a:t>‹#›</a:t>
            </a:fld>
            <a:endParaRPr lang="ru-RU"/>
          </a:p>
        </p:txBody>
      </p:sp>
    </p:spTree>
    <p:extLst>
      <p:ext uri="{BB962C8B-B14F-4D97-AF65-F5344CB8AC3E}">
        <p14:creationId xmlns:p14="http://schemas.microsoft.com/office/powerpoint/2010/main" val="370931155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8F5808EF-77BF-43FE-9DB4-AE116E86E8C5}" type="datetimeFigureOut">
              <a:rPr lang="ru-RU" smtClean="0"/>
              <a:pPr/>
              <a:t>16.07.2024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4906EED-62FF-4A6B-BE8F-EBEC6619CCC1}" type="slidenum">
              <a:rPr lang="ru-RU" smtClean="0"/>
              <a:pPr/>
              <a:t>‹#›</a:t>
            </a:fld>
            <a:endParaRPr lang="ru-RU"/>
          </a:p>
        </p:txBody>
      </p:sp>
    </p:spTree>
    <p:extLst>
      <p:ext uri="{BB962C8B-B14F-4D97-AF65-F5344CB8AC3E}">
        <p14:creationId xmlns:p14="http://schemas.microsoft.com/office/powerpoint/2010/main" val="399217196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8F5808EF-77BF-43FE-9DB4-AE116E86E8C5}" type="datetimeFigureOut">
              <a:rPr lang="ru-RU" smtClean="0"/>
              <a:pPr/>
              <a:t>16.07.2024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4906EED-62FF-4A6B-BE8F-EBEC6619CCC1}" type="slidenum">
              <a:rPr lang="ru-RU" smtClean="0"/>
              <a:pPr/>
              <a:t>‹#›</a:t>
            </a:fld>
            <a:endParaRPr lang="ru-RU"/>
          </a:p>
        </p:txBody>
      </p:sp>
    </p:spTree>
    <p:extLst>
      <p:ext uri="{BB962C8B-B14F-4D97-AF65-F5344CB8AC3E}">
        <p14:creationId xmlns:p14="http://schemas.microsoft.com/office/powerpoint/2010/main" val="318803441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8F5808EF-77BF-43FE-9DB4-AE116E86E8C5}" type="datetimeFigureOut">
              <a:rPr lang="ru-RU" smtClean="0"/>
              <a:pPr/>
              <a:t>16.07.2024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4906EED-62FF-4A6B-BE8F-EBEC6619CCC1}" type="slidenum">
              <a:rPr lang="ru-RU" smtClean="0"/>
              <a:pPr/>
              <a:t>‹#›</a:t>
            </a:fld>
            <a:endParaRPr lang="ru-RU"/>
          </a:p>
        </p:txBody>
      </p:sp>
    </p:spTree>
    <p:extLst>
      <p:ext uri="{BB962C8B-B14F-4D97-AF65-F5344CB8AC3E}">
        <p14:creationId xmlns:p14="http://schemas.microsoft.com/office/powerpoint/2010/main" val="14091935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52FFD1-FA6F-42C3-BA12-DC2C2C1F2EEE}" type="datetimeFigureOut">
              <a:rPr lang="ru-RU" smtClean="0"/>
              <a:t>16.07.2024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8A7DA608-35A8-44E0-9F82-581EAE50B9B7}" type="slidenum">
              <a:rPr lang="ru-RU" smtClean="0"/>
              <a:t>‹#›</a:t>
            </a:fld>
            <a:endParaRPr lang="ru-RU"/>
          </a:p>
        </p:txBody>
      </p:sp>
    </p:spTree>
    <p:extLst>
      <p:ext uri="{BB962C8B-B14F-4D97-AF65-F5344CB8AC3E}">
        <p14:creationId xmlns:p14="http://schemas.microsoft.com/office/powerpoint/2010/main" val="115799215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6581E68-8931-4CF2-84C5-6DFE6BAF1440}"/>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35525144-C0B6-482D-BB53-093B4067395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634D4960-6D3B-4936-BCE4-63DBEC49E013}"/>
              </a:ext>
            </a:extLst>
          </p:cNvPr>
          <p:cNvSpPr>
            <a:spLocks noGrp="1"/>
          </p:cNvSpPr>
          <p:nvPr>
            <p:ph type="dt" sz="half" idx="10"/>
          </p:nvPr>
        </p:nvSpPr>
        <p:spPr/>
        <p:txBody>
          <a:bodyPr/>
          <a:lstStyle/>
          <a:p>
            <a:fld id="{2152FF37-DA16-4930-8DF2-DB3F8388B9FD}" type="datetimeFigureOut">
              <a:rPr lang="ru-RU" smtClean="0"/>
              <a:t>16.07.2024</a:t>
            </a:fld>
            <a:endParaRPr lang="ru-RU"/>
          </a:p>
        </p:txBody>
      </p:sp>
      <p:sp>
        <p:nvSpPr>
          <p:cNvPr id="5" name="Нижний колонтитул 4">
            <a:extLst>
              <a:ext uri="{FF2B5EF4-FFF2-40B4-BE49-F238E27FC236}">
                <a16:creationId xmlns:a16="http://schemas.microsoft.com/office/drawing/2014/main" id="{6343402F-B9A5-4F10-A40C-9E923249FEBD}"/>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AFA6BC9C-28C3-4BC6-BF52-FC9E94A5BDFF}"/>
              </a:ext>
            </a:extLst>
          </p:cNvPr>
          <p:cNvSpPr>
            <a:spLocks noGrp="1"/>
          </p:cNvSpPr>
          <p:nvPr>
            <p:ph type="sldNum" sz="quarter" idx="12"/>
          </p:nvPr>
        </p:nvSpPr>
        <p:spPr/>
        <p:txBody>
          <a:bodyPr/>
          <a:lstStyle/>
          <a:p>
            <a:fld id="{EC951458-89DD-44B8-AD5D-649FC3FEC5C7}" type="slidenum">
              <a:rPr lang="ru-RU" smtClean="0"/>
              <a:t>‹#›</a:t>
            </a:fld>
            <a:endParaRPr lang="ru-RU"/>
          </a:p>
        </p:txBody>
      </p:sp>
    </p:spTree>
    <p:extLst>
      <p:ext uri="{BB962C8B-B14F-4D97-AF65-F5344CB8AC3E}">
        <p14:creationId xmlns:p14="http://schemas.microsoft.com/office/powerpoint/2010/main" val="52614978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C1C95D2-ADB0-4F34-AB9E-2E26866C5BB2}"/>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C26F51D0-04F6-45DF-8A60-322CECA07C63}"/>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7AAB95B7-E8AF-4A07-8A3B-9A413DD496E2}"/>
              </a:ext>
            </a:extLst>
          </p:cNvPr>
          <p:cNvSpPr>
            <a:spLocks noGrp="1"/>
          </p:cNvSpPr>
          <p:nvPr>
            <p:ph type="dt" sz="half" idx="10"/>
          </p:nvPr>
        </p:nvSpPr>
        <p:spPr/>
        <p:txBody>
          <a:bodyPr/>
          <a:lstStyle/>
          <a:p>
            <a:fld id="{2152FF37-DA16-4930-8DF2-DB3F8388B9FD}" type="datetimeFigureOut">
              <a:rPr lang="ru-RU" smtClean="0"/>
              <a:t>16.07.2024</a:t>
            </a:fld>
            <a:endParaRPr lang="ru-RU"/>
          </a:p>
        </p:txBody>
      </p:sp>
      <p:sp>
        <p:nvSpPr>
          <p:cNvPr id="5" name="Нижний колонтитул 4">
            <a:extLst>
              <a:ext uri="{FF2B5EF4-FFF2-40B4-BE49-F238E27FC236}">
                <a16:creationId xmlns:a16="http://schemas.microsoft.com/office/drawing/2014/main" id="{74A66D5D-6601-4E0F-9A48-F8261E5F7BFF}"/>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7D82F7C9-E354-4166-9F70-9D3053CAE6FB}"/>
              </a:ext>
            </a:extLst>
          </p:cNvPr>
          <p:cNvSpPr>
            <a:spLocks noGrp="1"/>
          </p:cNvSpPr>
          <p:nvPr>
            <p:ph type="sldNum" sz="quarter" idx="12"/>
          </p:nvPr>
        </p:nvSpPr>
        <p:spPr/>
        <p:txBody>
          <a:bodyPr/>
          <a:lstStyle/>
          <a:p>
            <a:fld id="{EC951458-89DD-44B8-AD5D-649FC3FEC5C7}" type="slidenum">
              <a:rPr lang="ru-RU" smtClean="0"/>
              <a:t>‹#›</a:t>
            </a:fld>
            <a:endParaRPr lang="ru-RU"/>
          </a:p>
        </p:txBody>
      </p:sp>
    </p:spTree>
    <p:extLst>
      <p:ext uri="{BB962C8B-B14F-4D97-AF65-F5344CB8AC3E}">
        <p14:creationId xmlns:p14="http://schemas.microsoft.com/office/powerpoint/2010/main" val="113714906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E8DBE49-9FBB-4494-80E8-4906FC95EB93}"/>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4FC651B0-B08D-4FDC-AE7B-3C5B1847C50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E9BB3026-03C1-48A6-88CA-8915BD4A8E7D}"/>
              </a:ext>
            </a:extLst>
          </p:cNvPr>
          <p:cNvSpPr>
            <a:spLocks noGrp="1"/>
          </p:cNvSpPr>
          <p:nvPr>
            <p:ph type="dt" sz="half" idx="10"/>
          </p:nvPr>
        </p:nvSpPr>
        <p:spPr/>
        <p:txBody>
          <a:bodyPr/>
          <a:lstStyle/>
          <a:p>
            <a:fld id="{2152FF37-DA16-4930-8DF2-DB3F8388B9FD}" type="datetimeFigureOut">
              <a:rPr lang="ru-RU" smtClean="0"/>
              <a:t>16.07.2024</a:t>
            </a:fld>
            <a:endParaRPr lang="ru-RU"/>
          </a:p>
        </p:txBody>
      </p:sp>
      <p:sp>
        <p:nvSpPr>
          <p:cNvPr id="5" name="Нижний колонтитул 4">
            <a:extLst>
              <a:ext uri="{FF2B5EF4-FFF2-40B4-BE49-F238E27FC236}">
                <a16:creationId xmlns:a16="http://schemas.microsoft.com/office/drawing/2014/main" id="{3F96DC46-B23D-4CBF-8F19-0558179E94E3}"/>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D77E3B09-F25C-48CB-90C3-B8A18653BF1C}"/>
              </a:ext>
            </a:extLst>
          </p:cNvPr>
          <p:cNvSpPr>
            <a:spLocks noGrp="1"/>
          </p:cNvSpPr>
          <p:nvPr>
            <p:ph type="sldNum" sz="quarter" idx="12"/>
          </p:nvPr>
        </p:nvSpPr>
        <p:spPr/>
        <p:txBody>
          <a:bodyPr/>
          <a:lstStyle/>
          <a:p>
            <a:fld id="{EC951458-89DD-44B8-AD5D-649FC3FEC5C7}" type="slidenum">
              <a:rPr lang="ru-RU" smtClean="0"/>
              <a:t>‹#›</a:t>
            </a:fld>
            <a:endParaRPr lang="ru-RU"/>
          </a:p>
        </p:txBody>
      </p:sp>
    </p:spTree>
    <p:extLst>
      <p:ext uri="{BB962C8B-B14F-4D97-AF65-F5344CB8AC3E}">
        <p14:creationId xmlns:p14="http://schemas.microsoft.com/office/powerpoint/2010/main" val="349916904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2BFBA8B-FCCD-4CCB-85CF-175087543E2C}"/>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9BB782DA-7823-4577-A4E6-960034D77457}"/>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7B5A6FA2-2290-4AA7-A5F2-C941EF01A737}"/>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6C16B6E3-F4BD-4733-9904-DDCC8891E1DE}"/>
              </a:ext>
            </a:extLst>
          </p:cNvPr>
          <p:cNvSpPr>
            <a:spLocks noGrp="1"/>
          </p:cNvSpPr>
          <p:nvPr>
            <p:ph type="dt" sz="half" idx="10"/>
          </p:nvPr>
        </p:nvSpPr>
        <p:spPr/>
        <p:txBody>
          <a:bodyPr/>
          <a:lstStyle/>
          <a:p>
            <a:fld id="{2152FF37-DA16-4930-8DF2-DB3F8388B9FD}" type="datetimeFigureOut">
              <a:rPr lang="ru-RU" smtClean="0"/>
              <a:t>16.07.2024</a:t>
            </a:fld>
            <a:endParaRPr lang="ru-RU"/>
          </a:p>
        </p:txBody>
      </p:sp>
      <p:sp>
        <p:nvSpPr>
          <p:cNvPr id="6" name="Нижний колонтитул 5">
            <a:extLst>
              <a:ext uri="{FF2B5EF4-FFF2-40B4-BE49-F238E27FC236}">
                <a16:creationId xmlns:a16="http://schemas.microsoft.com/office/drawing/2014/main" id="{4EB14E0D-A1F6-4E7C-8CE1-67A5E863F2C3}"/>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3673A5A0-B7C0-4C93-A897-DB872A430770}"/>
              </a:ext>
            </a:extLst>
          </p:cNvPr>
          <p:cNvSpPr>
            <a:spLocks noGrp="1"/>
          </p:cNvSpPr>
          <p:nvPr>
            <p:ph type="sldNum" sz="quarter" idx="12"/>
          </p:nvPr>
        </p:nvSpPr>
        <p:spPr/>
        <p:txBody>
          <a:bodyPr/>
          <a:lstStyle/>
          <a:p>
            <a:fld id="{EC951458-89DD-44B8-AD5D-649FC3FEC5C7}" type="slidenum">
              <a:rPr lang="ru-RU" smtClean="0"/>
              <a:t>‹#›</a:t>
            </a:fld>
            <a:endParaRPr lang="ru-RU"/>
          </a:p>
        </p:txBody>
      </p:sp>
    </p:spTree>
    <p:extLst>
      <p:ext uri="{BB962C8B-B14F-4D97-AF65-F5344CB8AC3E}">
        <p14:creationId xmlns:p14="http://schemas.microsoft.com/office/powerpoint/2010/main" val="77103623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D5F4160-4256-4900-8121-DE163C1F29A9}"/>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3366E3EF-7FBA-4B15-884B-8DB26AB7ABC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7E7B82F7-3EB6-45FD-A4FF-BB6E5AE4CF6E}"/>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E0FE6DCD-765D-4207-A83B-69FE7517602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1D6CAACB-9E4D-4C04-807D-FD46FE6B3E1C}"/>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81D2A7C9-BA53-4CC0-AEC3-AF72DAA415BA}"/>
              </a:ext>
            </a:extLst>
          </p:cNvPr>
          <p:cNvSpPr>
            <a:spLocks noGrp="1"/>
          </p:cNvSpPr>
          <p:nvPr>
            <p:ph type="dt" sz="half" idx="10"/>
          </p:nvPr>
        </p:nvSpPr>
        <p:spPr/>
        <p:txBody>
          <a:bodyPr/>
          <a:lstStyle/>
          <a:p>
            <a:fld id="{2152FF37-DA16-4930-8DF2-DB3F8388B9FD}" type="datetimeFigureOut">
              <a:rPr lang="ru-RU" smtClean="0"/>
              <a:t>16.07.2024</a:t>
            </a:fld>
            <a:endParaRPr lang="ru-RU"/>
          </a:p>
        </p:txBody>
      </p:sp>
      <p:sp>
        <p:nvSpPr>
          <p:cNvPr id="8" name="Нижний колонтитул 7">
            <a:extLst>
              <a:ext uri="{FF2B5EF4-FFF2-40B4-BE49-F238E27FC236}">
                <a16:creationId xmlns:a16="http://schemas.microsoft.com/office/drawing/2014/main" id="{15D5CF4C-7353-4C21-AA4B-E81A61630188}"/>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5E31CBA1-F389-44A5-B8DF-A715A34A488E}"/>
              </a:ext>
            </a:extLst>
          </p:cNvPr>
          <p:cNvSpPr>
            <a:spLocks noGrp="1"/>
          </p:cNvSpPr>
          <p:nvPr>
            <p:ph type="sldNum" sz="quarter" idx="12"/>
          </p:nvPr>
        </p:nvSpPr>
        <p:spPr/>
        <p:txBody>
          <a:bodyPr/>
          <a:lstStyle/>
          <a:p>
            <a:fld id="{EC951458-89DD-44B8-AD5D-649FC3FEC5C7}" type="slidenum">
              <a:rPr lang="ru-RU" smtClean="0"/>
              <a:t>‹#›</a:t>
            </a:fld>
            <a:endParaRPr lang="ru-RU"/>
          </a:p>
        </p:txBody>
      </p:sp>
    </p:spTree>
    <p:extLst>
      <p:ext uri="{BB962C8B-B14F-4D97-AF65-F5344CB8AC3E}">
        <p14:creationId xmlns:p14="http://schemas.microsoft.com/office/powerpoint/2010/main" val="376518508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1C2F61F-4EBA-4E33-BE33-ACE26AE5BAB5}"/>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2E22CE6D-A172-4786-9545-43B48CAB3ADF}"/>
              </a:ext>
            </a:extLst>
          </p:cNvPr>
          <p:cNvSpPr>
            <a:spLocks noGrp="1"/>
          </p:cNvSpPr>
          <p:nvPr>
            <p:ph type="dt" sz="half" idx="10"/>
          </p:nvPr>
        </p:nvSpPr>
        <p:spPr/>
        <p:txBody>
          <a:bodyPr/>
          <a:lstStyle/>
          <a:p>
            <a:fld id="{2152FF37-DA16-4930-8DF2-DB3F8388B9FD}" type="datetimeFigureOut">
              <a:rPr lang="ru-RU" smtClean="0"/>
              <a:t>16.07.2024</a:t>
            </a:fld>
            <a:endParaRPr lang="ru-RU"/>
          </a:p>
        </p:txBody>
      </p:sp>
      <p:sp>
        <p:nvSpPr>
          <p:cNvPr id="4" name="Нижний колонтитул 3">
            <a:extLst>
              <a:ext uri="{FF2B5EF4-FFF2-40B4-BE49-F238E27FC236}">
                <a16:creationId xmlns:a16="http://schemas.microsoft.com/office/drawing/2014/main" id="{A043E973-B50A-4197-9CDB-EAC914426847}"/>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0CF29CA3-6B92-4EB6-A712-2F07D9D6D965}"/>
              </a:ext>
            </a:extLst>
          </p:cNvPr>
          <p:cNvSpPr>
            <a:spLocks noGrp="1"/>
          </p:cNvSpPr>
          <p:nvPr>
            <p:ph type="sldNum" sz="quarter" idx="12"/>
          </p:nvPr>
        </p:nvSpPr>
        <p:spPr/>
        <p:txBody>
          <a:bodyPr/>
          <a:lstStyle/>
          <a:p>
            <a:fld id="{EC951458-89DD-44B8-AD5D-649FC3FEC5C7}" type="slidenum">
              <a:rPr lang="ru-RU" smtClean="0"/>
              <a:t>‹#›</a:t>
            </a:fld>
            <a:endParaRPr lang="ru-RU"/>
          </a:p>
        </p:txBody>
      </p:sp>
    </p:spTree>
    <p:extLst>
      <p:ext uri="{BB962C8B-B14F-4D97-AF65-F5344CB8AC3E}">
        <p14:creationId xmlns:p14="http://schemas.microsoft.com/office/powerpoint/2010/main" val="400868631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05736A03-E744-497C-A532-22FFBE5A0477}"/>
              </a:ext>
            </a:extLst>
          </p:cNvPr>
          <p:cNvSpPr>
            <a:spLocks noGrp="1"/>
          </p:cNvSpPr>
          <p:nvPr>
            <p:ph type="dt" sz="half" idx="10"/>
          </p:nvPr>
        </p:nvSpPr>
        <p:spPr/>
        <p:txBody>
          <a:bodyPr/>
          <a:lstStyle/>
          <a:p>
            <a:fld id="{2152FF37-DA16-4930-8DF2-DB3F8388B9FD}" type="datetimeFigureOut">
              <a:rPr lang="ru-RU" smtClean="0"/>
              <a:t>16.07.2024</a:t>
            </a:fld>
            <a:endParaRPr lang="ru-RU"/>
          </a:p>
        </p:txBody>
      </p:sp>
      <p:sp>
        <p:nvSpPr>
          <p:cNvPr id="3" name="Нижний колонтитул 2">
            <a:extLst>
              <a:ext uri="{FF2B5EF4-FFF2-40B4-BE49-F238E27FC236}">
                <a16:creationId xmlns:a16="http://schemas.microsoft.com/office/drawing/2014/main" id="{5829FEA7-AA8F-485B-8B64-C1B5B4571A9C}"/>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3DE9C0D7-1B74-43A2-806C-51052624E3AA}"/>
              </a:ext>
            </a:extLst>
          </p:cNvPr>
          <p:cNvSpPr>
            <a:spLocks noGrp="1"/>
          </p:cNvSpPr>
          <p:nvPr>
            <p:ph type="sldNum" sz="quarter" idx="12"/>
          </p:nvPr>
        </p:nvSpPr>
        <p:spPr/>
        <p:txBody>
          <a:bodyPr/>
          <a:lstStyle/>
          <a:p>
            <a:fld id="{EC951458-89DD-44B8-AD5D-649FC3FEC5C7}" type="slidenum">
              <a:rPr lang="ru-RU" smtClean="0"/>
              <a:t>‹#›</a:t>
            </a:fld>
            <a:endParaRPr lang="ru-RU"/>
          </a:p>
        </p:txBody>
      </p:sp>
    </p:spTree>
    <p:extLst>
      <p:ext uri="{BB962C8B-B14F-4D97-AF65-F5344CB8AC3E}">
        <p14:creationId xmlns:p14="http://schemas.microsoft.com/office/powerpoint/2010/main" val="213327450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733899C-4DDE-45A9-9FED-343976B93539}"/>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78F327EB-8AED-4397-8D35-D5B26AD6A44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CC684444-AC1A-4200-88D9-6E63F643E4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BC797BAF-36C0-4407-BF73-E75696E7372E}"/>
              </a:ext>
            </a:extLst>
          </p:cNvPr>
          <p:cNvSpPr>
            <a:spLocks noGrp="1"/>
          </p:cNvSpPr>
          <p:nvPr>
            <p:ph type="dt" sz="half" idx="10"/>
          </p:nvPr>
        </p:nvSpPr>
        <p:spPr/>
        <p:txBody>
          <a:bodyPr/>
          <a:lstStyle/>
          <a:p>
            <a:fld id="{2152FF37-DA16-4930-8DF2-DB3F8388B9FD}" type="datetimeFigureOut">
              <a:rPr lang="ru-RU" smtClean="0"/>
              <a:t>16.07.2024</a:t>
            </a:fld>
            <a:endParaRPr lang="ru-RU"/>
          </a:p>
        </p:txBody>
      </p:sp>
      <p:sp>
        <p:nvSpPr>
          <p:cNvPr id="6" name="Нижний колонтитул 5">
            <a:extLst>
              <a:ext uri="{FF2B5EF4-FFF2-40B4-BE49-F238E27FC236}">
                <a16:creationId xmlns:a16="http://schemas.microsoft.com/office/drawing/2014/main" id="{2F887773-E6D6-4B7A-8197-2062D78A4FFB}"/>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E6E27990-19E5-49BC-A0C8-159A8AABB7F2}"/>
              </a:ext>
            </a:extLst>
          </p:cNvPr>
          <p:cNvSpPr>
            <a:spLocks noGrp="1"/>
          </p:cNvSpPr>
          <p:nvPr>
            <p:ph type="sldNum" sz="quarter" idx="12"/>
          </p:nvPr>
        </p:nvSpPr>
        <p:spPr/>
        <p:txBody>
          <a:bodyPr/>
          <a:lstStyle/>
          <a:p>
            <a:fld id="{EC951458-89DD-44B8-AD5D-649FC3FEC5C7}" type="slidenum">
              <a:rPr lang="ru-RU" smtClean="0"/>
              <a:t>‹#›</a:t>
            </a:fld>
            <a:endParaRPr lang="ru-RU"/>
          </a:p>
        </p:txBody>
      </p:sp>
    </p:spTree>
    <p:extLst>
      <p:ext uri="{BB962C8B-B14F-4D97-AF65-F5344CB8AC3E}">
        <p14:creationId xmlns:p14="http://schemas.microsoft.com/office/powerpoint/2010/main" val="150471633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DE10271-08BF-442C-B170-53C4FC738196}"/>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8E52FAB2-687D-49D3-966C-9576BA2ADB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FAD8EBA1-4A7B-4E6D-A7F4-A07E013ACD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F8DBB441-E889-429D-91B5-5EE30718D67A}"/>
              </a:ext>
            </a:extLst>
          </p:cNvPr>
          <p:cNvSpPr>
            <a:spLocks noGrp="1"/>
          </p:cNvSpPr>
          <p:nvPr>
            <p:ph type="dt" sz="half" idx="10"/>
          </p:nvPr>
        </p:nvSpPr>
        <p:spPr/>
        <p:txBody>
          <a:bodyPr/>
          <a:lstStyle/>
          <a:p>
            <a:fld id="{2152FF37-DA16-4930-8DF2-DB3F8388B9FD}" type="datetimeFigureOut">
              <a:rPr lang="ru-RU" smtClean="0"/>
              <a:t>16.07.2024</a:t>
            </a:fld>
            <a:endParaRPr lang="ru-RU"/>
          </a:p>
        </p:txBody>
      </p:sp>
      <p:sp>
        <p:nvSpPr>
          <p:cNvPr id="6" name="Нижний колонтитул 5">
            <a:extLst>
              <a:ext uri="{FF2B5EF4-FFF2-40B4-BE49-F238E27FC236}">
                <a16:creationId xmlns:a16="http://schemas.microsoft.com/office/drawing/2014/main" id="{066044BB-EFF5-4DCC-BDDC-FBA65DC02085}"/>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83A90FAD-0AB7-40D2-B2C6-24EBB7F5C067}"/>
              </a:ext>
            </a:extLst>
          </p:cNvPr>
          <p:cNvSpPr>
            <a:spLocks noGrp="1"/>
          </p:cNvSpPr>
          <p:nvPr>
            <p:ph type="sldNum" sz="quarter" idx="12"/>
          </p:nvPr>
        </p:nvSpPr>
        <p:spPr/>
        <p:txBody>
          <a:bodyPr/>
          <a:lstStyle/>
          <a:p>
            <a:fld id="{EC951458-89DD-44B8-AD5D-649FC3FEC5C7}" type="slidenum">
              <a:rPr lang="ru-RU" smtClean="0"/>
              <a:t>‹#›</a:t>
            </a:fld>
            <a:endParaRPr lang="ru-RU"/>
          </a:p>
        </p:txBody>
      </p:sp>
    </p:spTree>
    <p:extLst>
      <p:ext uri="{BB962C8B-B14F-4D97-AF65-F5344CB8AC3E}">
        <p14:creationId xmlns:p14="http://schemas.microsoft.com/office/powerpoint/2010/main" val="356190469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FACCB9F-7BCF-448C-B987-79AABC5E4F4F}"/>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0D5D683A-061C-43DF-9C2E-8AD052D8D883}"/>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C6AE3201-0AC7-41FE-B744-49E012632F58}"/>
              </a:ext>
            </a:extLst>
          </p:cNvPr>
          <p:cNvSpPr>
            <a:spLocks noGrp="1"/>
          </p:cNvSpPr>
          <p:nvPr>
            <p:ph type="dt" sz="half" idx="10"/>
          </p:nvPr>
        </p:nvSpPr>
        <p:spPr/>
        <p:txBody>
          <a:bodyPr/>
          <a:lstStyle/>
          <a:p>
            <a:fld id="{2152FF37-DA16-4930-8DF2-DB3F8388B9FD}" type="datetimeFigureOut">
              <a:rPr lang="ru-RU" smtClean="0"/>
              <a:t>16.07.2024</a:t>
            </a:fld>
            <a:endParaRPr lang="ru-RU"/>
          </a:p>
        </p:txBody>
      </p:sp>
      <p:sp>
        <p:nvSpPr>
          <p:cNvPr id="5" name="Нижний колонтитул 4">
            <a:extLst>
              <a:ext uri="{FF2B5EF4-FFF2-40B4-BE49-F238E27FC236}">
                <a16:creationId xmlns:a16="http://schemas.microsoft.com/office/drawing/2014/main" id="{2E2C61D3-BD8A-4442-A2C1-9FD051AB20D0}"/>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6B43D049-F33E-46B7-B440-0BD460BCA54D}"/>
              </a:ext>
            </a:extLst>
          </p:cNvPr>
          <p:cNvSpPr>
            <a:spLocks noGrp="1"/>
          </p:cNvSpPr>
          <p:nvPr>
            <p:ph type="sldNum" sz="quarter" idx="12"/>
          </p:nvPr>
        </p:nvSpPr>
        <p:spPr/>
        <p:txBody>
          <a:bodyPr/>
          <a:lstStyle/>
          <a:p>
            <a:fld id="{EC951458-89DD-44B8-AD5D-649FC3FEC5C7}" type="slidenum">
              <a:rPr lang="ru-RU" smtClean="0"/>
              <a:t>‹#›</a:t>
            </a:fld>
            <a:endParaRPr lang="ru-RU"/>
          </a:p>
        </p:txBody>
      </p:sp>
    </p:spTree>
    <p:extLst>
      <p:ext uri="{BB962C8B-B14F-4D97-AF65-F5344CB8AC3E}">
        <p14:creationId xmlns:p14="http://schemas.microsoft.com/office/powerpoint/2010/main" val="4811795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1852FFD1-FA6F-42C3-BA12-DC2C2C1F2EEE}" type="datetimeFigureOut">
              <a:rPr lang="ru-RU" smtClean="0"/>
              <a:t>16.07.2024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A7DA608-35A8-44E0-9F82-581EAE50B9B7}" type="slidenum">
              <a:rPr lang="ru-RU" smtClean="0"/>
              <a:t>‹#›</a:t>
            </a:fld>
            <a:endParaRPr lang="ru-RU"/>
          </a:p>
        </p:txBody>
      </p:sp>
    </p:spTree>
    <p:extLst>
      <p:ext uri="{BB962C8B-B14F-4D97-AF65-F5344CB8AC3E}">
        <p14:creationId xmlns:p14="http://schemas.microsoft.com/office/powerpoint/2010/main" val="336664438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3956AD68-42AD-43B7-93D5-9C5A3B16B42F}"/>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39A34C5D-EDCD-41BD-A07A-6DD367E7D47B}"/>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DDE25D5A-AC89-40CC-B9C0-371FCFB198EA}"/>
              </a:ext>
            </a:extLst>
          </p:cNvPr>
          <p:cNvSpPr>
            <a:spLocks noGrp="1"/>
          </p:cNvSpPr>
          <p:nvPr>
            <p:ph type="dt" sz="half" idx="10"/>
          </p:nvPr>
        </p:nvSpPr>
        <p:spPr/>
        <p:txBody>
          <a:bodyPr/>
          <a:lstStyle/>
          <a:p>
            <a:fld id="{2152FF37-DA16-4930-8DF2-DB3F8388B9FD}" type="datetimeFigureOut">
              <a:rPr lang="ru-RU" smtClean="0"/>
              <a:t>16.07.2024</a:t>
            </a:fld>
            <a:endParaRPr lang="ru-RU"/>
          </a:p>
        </p:txBody>
      </p:sp>
      <p:sp>
        <p:nvSpPr>
          <p:cNvPr id="5" name="Нижний колонтитул 4">
            <a:extLst>
              <a:ext uri="{FF2B5EF4-FFF2-40B4-BE49-F238E27FC236}">
                <a16:creationId xmlns:a16="http://schemas.microsoft.com/office/drawing/2014/main" id="{202F80A2-B954-4965-8153-7C653076CD58}"/>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768AC825-D1C9-484D-AABD-A7364ADED651}"/>
              </a:ext>
            </a:extLst>
          </p:cNvPr>
          <p:cNvSpPr>
            <a:spLocks noGrp="1"/>
          </p:cNvSpPr>
          <p:nvPr>
            <p:ph type="sldNum" sz="quarter" idx="12"/>
          </p:nvPr>
        </p:nvSpPr>
        <p:spPr/>
        <p:txBody>
          <a:bodyPr/>
          <a:lstStyle/>
          <a:p>
            <a:fld id="{EC951458-89DD-44B8-AD5D-649FC3FEC5C7}" type="slidenum">
              <a:rPr lang="ru-RU" smtClean="0"/>
              <a:t>‹#›</a:t>
            </a:fld>
            <a:endParaRPr lang="ru-RU"/>
          </a:p>
        </p:txBody>
      </p:sp>
    </p:spTree>
    <p:extLst>
      <p:ext uri="{BB962C8B-B14F-4D97-AF65-F5344CB8AC3E}">
        <p14:creationId xmlns:p14="http://schemas.microsoft.com/office/powerpoint/2010/main" val="73539989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426"/>
            <a:ext cx="10363200" cy="1470025"/>
          </a:xfrm>
        </p:spPr>
        <p:txBody>
          <a:bodyPr/>
          <a:lstStyle/>
          <a:p>
            <a:r>
              <a:rPr lang="ru-RU"/>
              <a:t>Образец заголовка</a:t>
            </a:r>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lvl1pPr>
              <a:defRPr/>
            </a:lvl1pPr>
          </a:lstStyle>
          <a:p>
            <a:pPr>
              <a:defRPr/>
            </a:pPr>
            <a:fld id="{0004DA1A-3CAF-43B2-9ACC-DB70FACD4328}" type="datetimeFigureOut">
              <a:rPr lang="ru-RU" smtClean="0"/>
              <a:pPr>
                <a:defRPr/>
              </a:pPr>
              <a:t>16.07.2024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fontAlgn="base">
              <a:spcBef>
                <a:spcPct val="0"/>
              </a:spcBef>
              <a:spcAft>
                <a:spcPct val="0"/>
              </a:spcAft>
              <a:defRPr/>
            </a:pPr>
            <a:fld id="{6BB805AE-6D8F-4671-8121-19E16E3E22A7}" type="slidenum">
              <a:rPr lang="ru-RU" altLang="ru-RU" smtClean="0"/>
              <a:pPr fontAlgn="base">
                <a:spcBef>
                  <a:spcPct val="0"/>
                </a:spcBef>
                <a:spcAft>
                  <a:spcPct val="0"/>
                </a:spcAft>
                <a:defRPr/>
              </a:pPr>
              <a:t>‹#›</a:t>
            </a:fld>
            <a:endParaRPr lang="ru-RU" altLang="ru-RU"/>
          </a:p>
        </p:txBody>
      </p:sp>
    </p:spTree>
    <p:extLst>
      <p:ext uri="{BB962C8B-B14F-4D97-AF65-F5344CB8AC3E}">
        <p14:creationId xmlns:p14="http://schemas.microsoft.com/office/powerpoint/2010/main" val="320873761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D6C219F4-0BE4-4475-B78C-6C8EF7CDE067}" type="datetimeFigureOut">
              <a:rPr lang="ru-RU" smtClean="0"/>
              <a:pPr>
                <a:defRPr/>
              </a:pPr>
              <a:t>16.07.2024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fontAlgn="base">
              <a:spcBef>
                <a:spcPct val="0"/>
              </a:spcBef>
              <a:spcAft>
                <a:spcPct val="0"/>
              </a:spcAft>
              <a:defRPr/>
            </a:pPr>
            <a:fld id="{AFB6B63C-84B2-40DC-852C-46EA2DAF4517}" type="slidenum">
              <a:rPr lang="ru-RU" altLang="ru-RU" smtClean="0"/>
              <a:pPr fontAlgn="base">
                <a:spcBef>
                  <a:spcPct val="0"/>
                </a:spcBef>
                <a:spcAft>
                  <a:spcPct val="0"/>
                </a:spcAft>
                <a:defRPr/>
              </a:pPr>
              <a:t>‹#›</a:t>
            </a:fld>
            <a:endParaRPr lang="ru-RU" altLang="ru-RU"/>
          </a:p>
        </p:txBody>
      </p:sp>
    </p:spTree>
    <p:extLst>
      <p:ext uri="{BB962C8B-B14F-4D97-AF65-F5344CB8AC3E}">
        <p14:creationId xmlns:p14="http://schemas.microsoft.com/office/powerpoint/2010/main" val="41159618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1"/>
            <a:ext cx="103632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lvl1pPr>
              <a:defRPr/>
            </a:lvl1pPr>
          </a:lstStyle>
          <a:p>
            <a:pPr>
              <a:defRPr/>
            </a:pPr>
            <a:fld id="{D634D2F7-DE44-4CA6-B197-4D5C9FE14822}" type="datetimeFigureOut">
              <a:rPr lang="ru-RU" smtClean="0"/>
              <a:pPr>
                <a:defRPr/>
              </a:pPr>
              <a:t>16.07.2024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fontAlgn="base">
              <a:spcBef>
                <a:spcPct val="0"/>
              </a:spcBef>
              <a:spcAft>
                <a:spcPct val="0"/>
              </a:spcAft>
              <a:defRPr/>
            </a:pPr>
            <a:fld id="{83E1588A-1277-44E7-AC10-6E82E2A8A3B4}" type="slidenum">
              <a:rPr lang="ru-RU" altLang="ru-RU" smtClean="0"/>
              <a:pPr fontAlgn="base">
                <a:spcBef>
                  <a:spcPct val="0"/>
                </a:spcBef>
                <a:spcAft>
                  <a:spcPct val="0"/>
                </a:spcAft>
                <a:defRPr/>
              </a:pPr>
              <a:t>‹#›</a:t>
            </a:fld>
            <a:endParaRPr lang="ru-RU" altLang="ru-RU"/>
          </a:p>
        </p:txBody>
      </p:sp>
    </p:spTree>
    <p:extLst>
      <p:ext uri="{BB962C8B-B14F-4D97-AF65-F5344CB8AC3E}">
        <p14:creationId xmlns:p14="http://schemas.microsoft.com/office/powerpoint/2010/main" val="114147939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3"/>
          <p:cNvSpPr>
            <a:spLocks noGrp="1"/>
          </p:cNvSpPr>
          <p:nvPr>
            <p:ph type="dt" sz="half" idx="10"/>
          </p:nvPr>
        </p:nvSpPr>
        <p:spPr/>
        <p:txBody>
          <a:bodyPr/>
          <a:lstStyle>
            <a:lvl1pPr>
              <a:defRPr/>
            </a:lvl1pPr>
          </a:lstStyle>
          <a:p>
            <a:pPr>
              <a:defRPr/>
            </a:pPr>
            <a:fld id="{BA519C22-6366-418C-8743-2339F601871F}" type="datetimeFigureOut">
              <a:rPr lang="ru-RU" smtClean="0"/>
              <a:pPr>
                <a:defRPr/>
              </a:pPr>
              <a:t>16.07.2024</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fontAlgn="base">
              <a:spcBef>
                <a:spcPct val="0"/>
              </a:spcBef>
              <a:spcAft>
                <a:spcPct val="0"/>
              </a:spcAft>
              <a:defRPr/>
            </a:pPr>
            <a:fld id="{7638D0FF-F1E7-45A4-92F5-DF4F7F25BE1A}" type="slidenum">
              <a:rPr lang="ru-RU" altLang="ru-RU" smtClean="0"/>
              <a:pPr fontAlgn="base">
                <a:spcBef>
                  <a:spcPct val="0"/>
                </a:spcBef>
                <a:spcAft>
                  <a:spcPct val="0"/>
                </a:spcAft>
                <a:defRPr/>
              </a:pPr>
              <a:t>‹#›</a:t>
            </a:fld>
            <a:endParaRPr lang="ru-RU" altLang="ru-RU"/>
          </a:p>
        </p:txBody>
      </p:sp>
    </p:spTree>
    <p:extLst>
      <p:ext uri="{BB962C8B-B14F-4D97-AF65-F5344CB8AC3E}">
        <p14:creationId xmlns:p14="http://schemas.microsoft.com/office/powerpoint/2010/main" val="5505662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3"/>
          <p:cNvSpPr>
            <a:spLocks noGrp="1"/>
          </p:cNvSpPr>
          <p:nvPr>
            <p:ph type="dt" sz="half" idx="10"/>
          </p:nvPr>
        </p:nvSpPr>
        <p:spPr/>
        <p:txBody>
          <a:bodyPr/>
          <a:lstStyle>
            <a:lvl1pPr>
              <a:defRPr/>
            </a:lvl1pPr>
          </a:lstStyle>
          <a:p>
            <a:pPr>
              <a:defRPr/>
            </a:pPr>
            <a:fld id="{18D9FB65-3145-489C-91F1-B3D6DA1D148A}" type="datetimeFigureOut">
              <a:rPr lang="ru-RU" smtClean="0"/>
              <a:pPr>
                <a:defRPr/>
              </a:pPr>
              <a:t>16.07.2024</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fontAlgn="base">
              <a:spcBef>
                <a:spcPct val="0"/>
              </a:spcBef>
              <a:spcAft>
                <a:spcPct val="0"/>
              </a:spcAft>
              <a:defRPr/>
            </a:pPr>
            <a:fld id="{A78D03D6-6F2D-4B0A-B345-EBB0EED15F78}" type="slidenum">
              <a:rPr lang="ru-RU" altLang="ru-RU" smtClean="0"/>
              <a:pPr fontAlgn="base">
                <a:spcBef>
                  <a:spcPct val="0"/>
                </a:spcBef>
                <a:spcAft>
                  <a:spcPct val="0"/>
                </a:spcAft>
                <a:defRPr/>
              </a:pPr>
              <a:t>‹#›</a:t>
            </a:fld>
            <a:endParaRPr lang="ru-RU" altLang="ru-RU"/>
          </a:p>
        </p:txBody>
      </p:sp>
    </p:spTree>
    <p:extLst>
      <p:ext uri="{BB962C8B-B14F-4D97-AF65-F5344CB8AC3E}">
        <p14:creationId xmlns:p14="http://schemas.microsoft.com/office/powerpoint/2010/main" val="410856379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3"/>
          <p:cNvSpPr>
            <a:spLocks noGrp="1"/>
          </p:cNvSpPr>
          <p:nvPr>
            <p:ph type="dt" sz="half" idx="10"/>
          </p:nvPr>
        </p:nvSpPr>
        <p:spPr/>
        <p:txBody>
          <a:bodyPr/>
          <a:lstStyle>
            <a:lvl1pPr>
              <a:defRPr/>
            </a:lvl1pPr>
          </a:lstStyle>
          <a:p>
            <a:pPr>
              <a:defRPr/>
            </a:pPr>
            <a:fld id="{CDA67D78-F805-4CC4-86DB-20126DC5C631}" type="datetimeFigureOut">
              <a:rPr lang="ru-RU" smtClean="0"/>
              <a:pPr>
                <a:defRPr/>
              </a:pPr>
              <a:t>16.07.2024</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fontAlgn="base">
              <a:spcBef>
                <a:spcPct val="0"/>
              </a:spcBef>
              <a:spcAft>
                <a:spcPct val="0"/>
              </a:spcAft>
              <a:defRPr/>
            </a:pPr>
            <a:fld id="{D028A82B-CBAD-4342-84A0-0294BC0A0C6D}" type="slidenum">
              <a:rPr lang="ru-RU" altLang="ru-RU" smtClean="0"/>
              <a:pPr fontAlgn="base">
                <a:spcBef>
                  <a:spcPct val="0"/>
                </a:spcBef>
                <a:spcAft>
                  <a:spcPct val="0"/>
                </a:spcAft>
                <a:defRPr/>
              </a:pPr>
              <a:t>‹#›</a:t>
            </a:fld>
            <a:endParaRPr lang="ru-RU" altLang="ru-RU"/>
          </a:p>
        </p:txBody>
      </p:sp>
    </p:spTree>
    <p:extLst>
      <p:ext uri="{BB962C8B-B14F-4D97-AF65-F5344CB8AC3E}">
        <p14:creationId xmlns:p14="http://schemas.microsoft.com/office/powerpoint/2010/main" val="355393360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B9A197E5-3485-45BD-A390-92CAAFF5BE9F}" type="datetimeFigureOut">
              <a:rPr lang="ru-RU" smtClean="0"/>
              <a:pPr>
                <a:defRPr/>
              </a:pPr>
              <a:t>16.07.2024</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fontAlgn="base">
              <a:spcBef>
                <a:spcPct val="0"/>
              </a:spcBef>
              <a:spcAft>
                <a:spcPct val="0"/>
              </a:spcAft>
              <a:defRPr/>
            </a:pPr>
            <a:fld id="{AE49466D-6B43-4A17-B4A6-CD9ED51444F9}" type="slidenum">
              <a:rPr lang="ru-RU" altLang="ru-RU" smtClean="0"/>
              <a:pPr fontAlgn="base">
                <a:spcBef>
                  <a:spcPct val="0"/>
                </a:spcBef>
                <a:spcAft>
                  <a:spcPct val="0"/>
                </a:spcAft>
                <a:defRPr/>
              </a:pPr>
              <a:t>‹#›</a:t>
            </a:fld>
            <a:endParaRPr lang="ru-RU" altLang="ru-RU"/>
          </a:p>
        </p:txBody>
      </p:sp>
    </p:spTree>
    <p:extLst>
      <p:ext uri="{BB962C8B-B14F-4D97-AF65-F5344CB8AC3E}">
        <p14:creationId xmlns:p14="http://schemas.microsoft.com/office/powerpoint/2010/main" val="263909991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1" y="273050"/>
            <a:ext cx="4011084" cy="1162050"/>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a:defRPr/>
            </a:pPr>
            <a:fld id="{0016D388-1EBD-4602-847A-55982E730643}" type="datetimeFigureOut">
              <a:rPr lang="ru-RU" smtClean="0"/>
              <a:pPr>
                <a:defRPr/>
              </a:pPr>
              <a:t>16.07.2024</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fontAlgn="base">
              <a:spcBef>
                <a:spcPct val="0"/>
              </a:spcBef>
              <a:spcAft>
                <a:spcPct val="0"/>
              </a:spcAft>
              <a:defRPr/>
            </a:pPr>
            <a:fld id="{63268F3D-6477-4851-8911-262613999208}" type="slidenum">
              <a:rPr lang="ru-RU" altLang="ru-RU" smtClean="0"/>
              <a:pPr fontAlgn="base">
                <a:spcBef>
                  <a:spcPct val="0"/>
                </a:spcBef>
                <a:spcAft>
                  <a:spcPct val="0"/>
                </a:spcAft>
                <a:defRPr/>
              </a:pPr>
              <a:t>‹#›</a:t>
            </a:fld>
            <a:endParaRPr lang="ru-RU" altLang="ru-RU"/>
          </a:p>
        </p:txBody>
      </p:sp>
    </p:spTree>
    <p:extLst>
      <p:ext uri="{BB962C8B-B14F-4D97-AF65-F5344CB8AC3E}">
        <p14:creationId xmlns:p14="http://schemas.microsoft.com/office/powerpoint/2010/main" val="352204189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a:defRPr/>
            </a:pPr>
            <a:fld id="{BC6331D6-BF53-492E-8C6F-171C888093F2}" type="datetimeFigureOut">
              <a:rPr lang="ru-RU" smtClean="0"/>
              <a:pPr>
                <a:defRPr/>
              </a:pPr>
              <a:t>16.07.2024</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fontAlgn="base">
              <a:spcBef>
                <a:spcPct val="0"/>
              </a:spcBef>
              <a:spcAft>
                <a:spcPct val="0"/>
              </a:spcAft>
              <a:defRPr/>
            </a:pPr>
            <a:fld id="{55B7CFF7-D193-47D9-937E-697B8B9CA071}" type="slidenum">
              <a:rPr lang="ru-RU" altLang="ru-RU" smtClean="0"/>
              <a:pPr fontAlgn="base">
                <a:spcBef>
                  <a:spcPct val="0"/>
                </a:spcBef>
                <a:spcAft>
                  <a:spcPct val="0"/>
                </a:spcAft>
                <a:defRPr/>
              </a:pPr>
              <a:t>‹#›</a:t>
            </a:fld>
            <a:endParaRPr lang="ru-RU" altLang="ru-RU"/>
          </a:p>
        </p:txBody>
      </p:sp>
    </p:spTree>
    <p:extLst>
      <p:ext uri="{BB962C8B-B14F-4D97-AF65-F5344CB8AC3E}">
        <p14:creationId xmlns:p14="http://schemas.microsoft.com/office/powerpoint/2010/main" val="1799837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1852FFD1-FA6F-42C3-BA12-DC2C2C1F2EEE}" type="datetimeFigureOut">
              <a:rPr lang="ru-RU" smtClean="0"/>
              <a:t>16.07.2024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A7DA608-35A8-44E0-9F82-581EAE50B9B7}" type="slidenum">
              <a:rPr lang="ru-RU" smtClean="0"/>
              <a:t>‹#›</a:t>
            </a:fld>
            <a:endParaRPr lang="ru-RU"/>
          </a:p>
        </p:txBody>
      </p:sp>
    </p:spTree>
    <p:extLst>
      <p:ext uri="{BB962C8B-B14F-4D97-AF65-F5344CB8AC3E}">
        <p14:creationId xmlns:p14="http://schemas.microsoft.com/office/powerpoint/2010/main" val="242748090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3A5195F8-E730-4818-8FBA-944AA16F38F8}" type="datetimeFigureOut">
              <a:rPr lang="ru-RU" smtClean="0"/>
              <a:pPr>
                <a:defRPr/>
              </a:pPr>
              <a:t>16.07.2024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fontAlgn="base">
              <a:spcBef>
                <a:spcPct val="0"/>
              </a:spcBef>
              <a:spcAft>
                <a:spcPct val="0"/>
              </a:spcAft>
              <a:defRPr/>
            </a:pPr>
            <a:fld id="{11D55D66-8AC3-4497-9E79-23469A8653C4}" type="slidenum">
              <a:rPr lang="ru-RU" altLang="ru-RU" smtClean="0"/>
              <a:pPr fontAlgn="base">
                <a:spcBef>
                  <a:spcPct val="0"/>
                </a:spcBef>
                <a:spcAft>
                  <a:spcPct val="0"/>
                </a:spcAft>
                <a:defRPr/>
              </a:pPr>
              <a:t>‹#›</a:t>
            </a:fld>
            <a:endParaRPr lang="ru-RU" altLang="ru-RU"/>
          </a:p>
        </p:txBody>
      </p:sp>
    </p:spTree>
    <p:extLst>
      <p:ext uri="{BB962C8B-B14F-4D97-AF65-F5344CB8AC3E}">
        <p14:creationId xmlns:p14="http://schemas.microsoft.com/office/powerpoint/2010/main" val="81223590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639"/>
            <a:ext cx="27432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609600" y="274639"/>
            <a:ext cx="80264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D9D89BFC-5C0F-4D77-A547-1A911B744B28}" type="datetimeFigureOut">
              <a:rPr lang="ru-RU" smtClean="0"/>
              <a:pPr>
                <a:defRPr/>
              </a:pPr>
              <a:t>16.07.2024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fontAlgn="base">
              <a:spcBef>
                <a:spcPct val="0"/>
              </a:spcBef>
              <a:spcAft>
                <a:spcPct val="0"/>
              </a:spcAft>
              <a:defRPr/>
            </a:pPr>
            <a:fld id="{B4EC66DC-65E7-4646-8171-D5BFA2AACEB8}" type="slidenum">
              <a:rPr lang="ru-RU" altLang="ru-RU" smtClean="0"/>
              <a:pPr fontAlgn="base">
                <a:spcBef>
                  <a:spcPct val="0"/>
                </a:spcBef>
                <a:spcAft>
                  <a:spcPct val="0"/>
                </a:spcAft>
                <a:defRPr/>
              </a:pPr>
              <a:t>‹#›</a:t>
            </a:fld>
            <a:endParaRPr lang="ru-RU" altLang="ru-RU"/>
          </a:p>
        </p:txBody>
      </p:sp>
    </p:spTree>
    <p:extLst>
      <p:ext uri="{BB962C8B-B14F-4D97-AF65-F5344CB8AC3E}">
        <p14:creationId xmlns:p14="http://schemas.microsoft.com/office/powerpoint/2010/main" val="152636899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45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a:t>Образец подзаголовка</a:t>
            </a:r>
          </a:p>
        </p:txBody>
      </p:sp>
      <p:sp>
        <p:nvSpPr>
          <p:cNvPr id="4" name="Дата 3"/>
          <p:cNvSpPr>
            <a:spLocks noGrp="1"/>
          </p:cNvSpPr>
          <p:nvPr>
            <p:ph type="dt" sz="half" idx="10"/>
          </p:nvPr>
        </p:nvSpPr>
        <p:spPr/>
        <p:txBody>
          <a:bodyPr/>
          <a:lstStyle>
            <a:lvl1pPr>
              <a:defRPr/>
            </a:lvl1pPr>
          </a:lstStyle>
          <a:p>
            <a:pPr fontAlgn="base">
              <a:spcBef>
                <a:spcPct val="0"/>
              </a:spcBef>
              <a:spcAft>
                <a:spcPct val="0"/>
              </a:spcAft>
              <a:defRPr/>
            </a:pPr>
            <a:fld id="{17491B12-A7D2-44A7-8D13-A4DC242A8B7C}" type="datetimeFigureOut">
              <a:rPr lang="ru-RU" smtClean="0"/>
              <a:pPr fontAlgn="base">
                <a:spcBef>
                  <a:spcPct val="0"/>
                </a:spcBef>
                <a:spcAft>
                  <a:spcPct val="0"/>
                </a:spcAft>
                <a:defRPr/>
              </a:pPr>
              <a:t>16.07.2024</a:t>
            </a:fld>
            <a:endParaRPr lang="ru-RU"/>
          </a:p>
        </p:txBody>
      </p:sp>
      <p:sp>
        <p:nvSpPr>
          <p:cNvPr id="5" name="Нижний колонтитул 4"/>
          <p:cNvSpPr>
            <a:spLocks noGrp="1"/>
          </p:cNvSpPr>
          <p:nvPr>
            <p:ph type="ftr" sz="quarter" idx="11"/>
          </p:nvPr>
        </p:nvSpPr>
        <p:spPr/>
        <p:txBody>
          <a:bodyPr/>
          <a:lstStyle>
            <a:lvl1pPr>
              <a:defRPr/>
            </a:lvl1pPr>
          </a:lstStyle>
          <a:p>
            <a:pPr fontAlgn="base">
              <a:spcBef>
                <a:spcPct val="0"/>
              </a:spcBef>
              <a:spcAft>
                <a:spcPct val="0"/>
              </a:spcAft>
              <a:defRPr/>
            </a:pPr>
            <a:endParaRPr lang="ru-RU"/>
          </a:p>
        </p:txBody>
      </p:sp>
      <p:sp>
        <p:nvSpPr>
          <p:cNvPr id="6" name="Номер слайда 5"/>
          <p:cNvSpPr>
            <a:spLocks noGrp="1"/>
          </p:cNvSpPr>
          <p:nvPr>
            <p:ph type="sldNum" sz="quarter" idx="12"/>
          </p:nvPr>
        </p:nvSpPr>
        <p:spPr/>
        <p:txBody>
          <a:bodyPr/>
          <a:lstStyle>
            <a:lvl1pPr>
              <a:defRPr/>
            </a:lvl1pPr>
          </a:lstStyle>
          <a:p>
            <a:pPr fontAlgn="base">
              <a:spcBef>
                <a:spcPct val="0"/>
              </a:spcBef>
              <a:spcAft>
                <a:spcPct val="0"/>
              </a:spcAft>
              <a:defRPr/>
            </a:pPr>
            <a:fld id="{E62C11CC-897D-445D-9CAE-A12F54F7AE0C}" type="slidenum">
              <a:rPr lang="ru-RU" altLang="ru-RU" smtClean="0"/>
              <a:pPr fontAlgn="base">
                <a:spcBef>
                  <a:spcPct val="0"/>
                </a:spcBef>
                <a:spcAft>
                  <a:spcPct val="0"/>
                </a:spcAft>
                <a:defRPr/>
              </a:pPr>
              <a:t>‹#›</a:t>
            </a:fld>
            <a:endParaRPr lang="ru-RU" altLang="ru-RU"/>
          </a:p>
        </p:txBody>
      </p:sp>
    </p:spTree>
    <p:extLst>
      <p:ext uri="{BB962C8B-B14F-4D97-AF65-F5344CB8AC3E}">
        <p14:creationId xmlns:p14="http://schemas.microsoft.com/office/powerpoint/2010/main" val="5352877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fontAlgn="base">
              <a:spcBef>
                <a:spcPct val="0"/>
              </a:spcBef>
              <a:spcAft>
                <a:spcPct val="0"/>
              </a:spcAft>
              <a:defRPr/>
            </a:pPr>
            <a:fld id="{FC51738D-7A73-4B7B-9A80-1B1AC08D6E28}" type="datetimeFigureOut">
              <a:rPr lang="ru-RU" smtClean="0"/>
              <a:pPr fontAlgn="base">
                <a:spcBef>
                  <a:spcPct val="0"/>
                </a:spcBef>
                <a:spcAft>
                  <a:spcPct val="0"/>
                </a:spcAft>
                <a:defRPr/>
              </a:pPr>
              <a:t>16.07.2024</a:t>
            </a:fld>
            <a:endParaRPr lang="ru-RU"/>
          </a:p>
        </p:txBody>
      </p:sp>
      <p:sp>
        <p:nvSpPr>
          <p:cNvPr id="5" name="Нижний колонтитул 4"/>
          <p:cNvSpPr>
            <a:spLocks noGrp="1"/>
          </p:cNvSpPr>
          <p:nvPr>
            <p:ph type="ftr" sz="quarter" idx="11"/>
          </p:nvPr>
        </p:nvSpPr>
        <p:spPr/>
        <p:txBody>
          <a:bodyPr/>
          <a:lstStyle>
            <a:lvl1pPr>
              <a:defRPr/>
            </a:lvl1pPr>
          </a:lstStyle>
          <a:p>
            <a:pPr fontAlgn="base">
              <a:spcBef>
                <a:spcPct val="0"/>
              </a:spcBef>
              <a:spcAft>
                <a:spcPct val="0"/>
              </a:spcAft>
              <a:defRPr/>
            </a:pPr>
            <a:endParaRPr lang="ru-RU"/>
          </a:p>
        </p:txBody>
      </p:sp>
      <p:sp>
        <p:nvSpPr>
          <p:cNvPr id="6" name="Номер слайда 5"/>
          <p:cNvSpPr>
            <a:spLocks noGrp="1"/>
          </p:cNvSpPr>
          <p:nvPr>
            <p:ph type="sldNum" sz="quarter" idx="12"/>
          </p:nvPr>
        </p:nvSpPr>
        <p:spPr/>
        <p:txBody>
          <a:bodyPr/>
          <a:lstStyle>
            <a:lvl1pPr>
              <a:defRPr/>
            </a:lvl1pPr>
          </a:lstStyle>
          <a:p>
            <a:pPr fontAlgn="base">
              <a:spcBef>
                <a:spcPct val="0"/>
              </a:spcBef>
              <a:spcAft>
                <a:spcPct val="0"/>
              </a:spcAft>
              <a:defRPr/>
            </a:pPr>
            <a:fld id="{C5064F50-CD42-45CC-94E0-0C19AA1A46FB}" type="slidenum">
              <a:rPr lang="ru-RU" altLang="ru-RU" smtClean="0"/>
              <a:pPr fontAlgn="base">
                <a:spcBef>
                  <a:spcPct val="0"/>
                </a:spcBef>
                <a:spcAft>
                  <a:spcPct val="0"/>
                </a:spcAft>
                <a:defRPr/>
              </a:pPr>
              <a:t>‹#›</a:t>
            </a:fld>
            <a:endParaRPr lang="ru-RU" altLang="ru-RU"/>
          </a:p>
        </p:txBody>
      </p:sp>
    </p:spTree>
    <p:extLst>
      <p:ext uri="{BB962C8B-B14F-4D97-AF65-F5344CB8AC3E}">
        <p14:creationId xmlns:p14="http://schemas.microsoft.com/office/powerpoint/2010/main" val="393501316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1" y="1709740"/>
            <a:ext cx="10515600" cy="2852737"/>
          </a:xfrm>
        </p:spPr>
        <p:txBody>
          <a:bodyPr anchor="b"/>
          <a:lstStyle>
            <a:lvl1pPr>
              <a:defRPr sz="4500"/>
            </a:lvl1pPr>
          </a:lstStyle>
          <a:p>
            <a:r>
              <a:rPr lang="ru-RU"/>
              <a:t>Образец заголовка</a:t>
            </a:r>
          </a:p>
        </p:txBody>
      </p:sp>
      <p:sp>
        <p:nvSpPr>
          <p:cNvPr id="3" name="Текст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lvl1pPr>
              <a:defRPr/>
            </a:lvl1pPr>
          </a:lstStyle>
          <a:p>
            <a:pPr fontAlgn="base">
              <a:spcBef>
                <a:spcPct val="0"/>
              </a:spcBef>
              <a:spcAft>
                <a:spcPct val="0"/>
              </a:spcAft>
              <a:defRPr/>
            </a:pPr>
            <a:fld id="{DBC6B77D-637B-41D5-856D-B8800A7A108E}" type="datetimeFigureOut">
              <a:rPr lang="ru-RU" smtClean="0"/>
              <a:pPr fontAlgn="base">
                <a:spcBef>
                  <a:spcPct val="0"/>
                </a:spcBef>
                <a:spcAft>
                  <a:spcPct val="0"/>
                </a:spcAft>
                <a:defRPr/>
              </a:pPr>
              <a:t>16.07.2024</a:t>
            </a:fld>
            <a:endParaRPr lang="ru-RU"/>
          </a:p>
        </p:txBody>
      </p:sp>
      <p:sp>
        <p:nvSpPr>
          <p:cNvPr id="5" name="Нижний колонтитул 4"/>
          <p:cNvSpPr>
            <a:spLocks noGrp="1"/>
          </p:cNvSpPr>
          <p:nvPr>
            <p:ph type="ftr" sz="quarter" idx="11"/>
          </p:nvPr>
        </p:nvSpPr>
        <p:spPr/>
        <p:txBody>
          <a:bodyPr/>
          <a:lstStyle>
            <a:lvl1pPr>
              <a:defRPr/>
            </a:lvl1pPr>
          </a:lstStyle>
          <a:p>
            <a:pPr fontAlgn="base">
              <a:spcBef>
                <a:spcPct val="0"/>
              </a:spcBef>
              <a:spcAft>
                <a:spcPct val="0"/>
              </a:spcAft>
              <a:defRPr/>
            </a:pPr>
            <a:endParaRPr lang="ru-RU"/>
          </a:p>
        </p:txBody>
      </p:sp>
      <p:sp>
        <p:nvSpPr>
          <p:cNvPr id="6" name="Номер слайда 5"/>
          <p:cNvSpPr>
            <a:spLocks noGrp="1"/>
          </p:cNvSpPr>
          <p:nvPr>
            <p:ph type="sldNum" sz="quarter" idx="12"/>
          </p:nvPr>
        </p:nvSpPr>
        <p:spPr/>
        <p:txBody>
          <a:bodyPr/>
          <a:lstStyle>
            <a:lvl1pPr>
              <a:defRPr/>
            </a:lvl1pPr>
          </a:lstStyle>
          <a:p>
            <a:pPr fontAlgn="base">
              <a:spcBef>
                <a:spcPct val="0"/>
              </a:spcBef>
              <a:spcAft>
                <a:spcPct val="0"/>
              </a:spcAft>
              <a:defRPr/>
            </a:pPr>
            <a:fld id="{252F00CE-FB38-4F52-94A4-DE82906FFEAA}" type="slidenum">
              <a:rPr lang="ru-RU" altLang="ru-RU" smtClean="0"/>
              <a:pPr fontAlgn="base">
                <a:spcBef>
                  <a:spcPct val="0"/>
                </a:spcBef>
                <a:spcAft>
                  <a:spcPct val="0"/>
                </a:spcAft>
                <a:defRPr/>
              </a:pPr>
              <a:t>‹#›</a:t>
            </a:fld>
            <a:endParaRPr lang="ru-RU" altLang="ru-RU"/>
          </a:p>
        </p:txBody>
      </p:sp>
    </p:spTree>
    <p:extLst>
      <p:ext uri="{BB962C8B-B14F-4D97-AF65-F5344CB8AC3E}">
        <p14:creationId xmlns:p14="http://schemas.microsoft.com/office/powerpoint/2010/main" val="90053751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3"/>
          <p:cNvSpPr>
            <a:spLocks noGrp="1"/>
          </p:cNvSpPr>
          <p:nvPr>
            <p:ph type="dt" sz="half" idx="10"/>
          </p:nvPr>
        </p:nvSpPr>
        <p:spPr/>
        <p:txBody>
          <a:bodyPr/>
          <a:lstStyle>
            <a:lvl1pPr>
              <a:defRPr/>
            </a:lvl1pPr>
          </a:lstStyle>
          <a:p>
            <a:pPr fontAlgn="base">
              <a:spcBef>
                <a:spcPct val="0"/>
              </a:spcBef>
              <a:spcAft>
                <a:spcPct val="0"/>
              </a:spcAft>
              <a:defRPr/>
            </a:pPr>
            <a:fld id="{D3C90C82-2404-44A2-91A9-B8F1AFB08749}" type="datetimeFigureOut">
              <a:rPr lang="ru-RU" smtClean="0"/>
              <a:pPr fontAlgn="base">
                <a:spcBef>
                  <a:spcPct val="0"/>
                </a:spcBef>
                <a:spcAft>
                  <a:spcPct val="0"/>
                </a:spcAft>
                <a:defRPr/>
              </a:pPr>
              <a:t>16.07.2024</a:t>
            </a:fld>
            <a:endParaRPr lang="ru-RU"/>
          </a:p>
        </p:txBody>
      </p:sp>
      <p:sp>
        <p:nvSpPr>
          <p:cNvPr id="6" name="Нижний колонтитул 4"/>
          <p:cNvSpPr>
            <a:spLocks noGrp="1"/>
          </p:cNvSpPr>
          <p:nvPr>
            <p:ph type="ftr" sz="quarter" idx="11"/>
          </p:nvPr>
        </p:nvSpPr>
        <p:spPr/>
        <p:txBody>
          <a:bodyPr/>
          <a:lstStyle>
            <a:lvl1pPr>
              <a:defRPr/>
            </a:lvl1pPr>
          </a:lstStyle>
          <a:p>
            <a:pPr fontAlgn="base">
              <a:spcBef>
                <a:spcPct val="0"/>
              </a:spcBef>
              <a:spcAft>
                <a:spcPct val="0"/>
              </a:spcAft>
              <a:defRPr/>
            </a:pPr>
            <a:endParaRPr lang="ru-RU"/>
          </a:p>
        </p:txBody>
      </p:sp>
      <p:sp>
        <p:nvSpPr>
          <p:cNvPr id="7" name="Номер слайда 5"/>
          <p:cNvSpPr>
            <a:spLocks noGrp="1"/>
          </p:cNvSpPr>
          <p:nvPr>
            <p:ph type="sldNum" sz="quarter" idx="12"/>
          </p:nvPr>
        </p:nvSpPr>
        <p:spPr/>
        <p:txBody>
          <a:bodyPr/>
          <a:lstStyle>
            <a:lvl1pPr>
              <a:defRPr/>
            </a:lvl1pPr>
          </a:lstStyle>
          <a:p>
            <a:pPr fontAlgn="base">
              <a:spcBef>
                <a:spcPct val="0"/>
              </a:spcBef>
              <a:spcAft>
                <a:spcPct val="0"/>
              </a:spcAft>
              <a:defRPr/>
            </a:pPr>
            <a:fld id="{1B4310FC-6A25-43C8-AD0C-2C4340EE0E56}" type="slidenum">
              <a:rPr lang="ru-RU" altLang="ru-RU" smtClean="0"/>
              <a:pPr fontAlgn="base">
                <a:spcBef>
                  <a:spcPct val="0"/>
                </a:spcBef>
                <a:spcAft>
                  <a:spcPct val="0"/>
                </a:spcAft>
                <a:defRPr/>
              </a:pPr>
              <a:t>‹#›</a:t>
            </a:fld>
            <a:endParaRPr lang="ru-RU" altLang="ru-RU"/>
          </a:p>
        </p:txBody>
      </p:sp>
    </p:spTree>
    <p:extLst>
      <p:ext uri="{BB962C8B-B14F-4D97-AF65-F5344CB8AC3E}">
        <p14:creationId xmlns:p14="http://schemas.microsoft.com/office/powerpoint/2010/main" val="379316795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7"/>
            <a:ext cx="10515600" cy="1325563"/>
          </a:xfrm>
        </p:spPr>
        <p:txBody>
          <a:bodyPr/>
          <a:lstStyle/>
          <a:p>
            <a:r>
              <a:rPr lang="ru-RU"/>
              <a:t>Образец заголовка</a:t>
            </a:r>
          </a:p>
        </p:txBody>
      </p:sp>
      <p:sp>
        <p:nvSpPr>
          <p:cNvPr id="3" name="Текст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4" name="Объект 3"/>
          <p:cNvSpPr>
            <a:spLocks noGrp="1"/>
          </p:cNvSpPr>
          <p:nvPr>
            <p:ph sz="half" idx="2"/>
          </p:nvPr>
        </p:nvSpPr>
        <p:spPr>
          <a:xfrm>
            <a:off x="839789"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6" name="Объект 5"/>
          <p:cNvSpPr>
            <a:spLocks noGrp="1"/>
          </p:cNvSpPr>
          <p:nvPr>
            <p:ph sz="quarter" idx="4"/>
          </p:nvPr>
        </p:nvSpPr>
        <p:spPr>
          <a:xfrm>
            <a:off x="6172201"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3"/>
          <p:cNvSpPr>
            <a:spLocks noGrp="1"/>
          </p:cNvSpPr>
          <p:nvPr>
            <p:ph type="dt" sz="half" idx="10"/>
          </p:nvPr>
        </p:nvSpPr>
        <p:spPr/>
        <p:txBody>
          <a:bodyPr/>
          <a:lstStyle>
            <a:lvl1pPr>
              <a:defRPr/>
            </a:lvl1pPr>
          </a:lstStyle>
          <a:p>
            <a:pPr fontAlgn="base">
              <a:spcBef>
                <a:spcPct val="0"/>
              </a:spcBef>
              <a:spcAft>
                <a:spcPct val="0"/>
              </a:spcAft>
              <a:defRPr/>
            </a:pPr>
            <a:fld id="{D0BEA154-2E15-40FB-93A3-3765CCF0A705}" type="datetimeFigureOut">
              <a:rPr lang="ru-RU" smtClean="0"/>
              <a:pPr fontAlgn="base">
                <a:spcBef>
                  <a:spcPct val="0"/>
                </a:spcBef>
                <a:spcAft>
                  <a:spcPct val="0"/>
                </a:spcAft>
                <a:defRPr/>
              </a:pPr>
              <a:t>16.07.2024</a:t>
            </a:fld>
            <a:endParaRPr lang="ru-RU"/>
          </a:p>
        </p:txBody>
      </p:sp>
      <p:sp>
        <p:nvSpPr>
          <p:cNvPr id="8" name="Нижний колонтитул 4"/>
          <p:cNvSpPr>
            <a:spLocks noGrp="1"/>
          </p:cNvSpPr>
          <p:nvPr>
            <p:ph type="ftr" sz="quarter" idx="11"/>
          </p:nvPr>
        </p:nvSpPr>
        <p:spPr/>
        <p:txBody>
          <a:bodyPr/>
          <a:lstStyle>
            <a:lvl1pPr>
              <a:defRPr/>
            </a:lvl1pPr>
          </a:lstStyle>
          <a:p>
            <a:pPr fontAlgn="base">
              <a:spcBef>
                <a:spcPct val="0"/>
              </a:spcBef>
              <a:spcAft>
                <a:spcPct val="0"/>
              </a:spcAft>
              <a:defRPr/>
            </a:pPr>
            <a:endParaRPr lang="ru-RU"/>
          </a:p>
        </p:txBody>
      </p:sp>
      <p:sp>
        <p:nvSpPr>
          <p:cNvPr id="9" name="Номер слайда 5"/>
          <p:cNvSpPr>
            <a:spLocks noGrp="1"/>
          </p:cNvSpPr>
          <p:nvPr>
            <p:ph type="sldNum" sz="quarter" idx="12"/>
          </p:nvPr>
        </p:nvSpPr>
        <p:spPr/>
        <p:txBody>
          <a:bodyPr/>
          <a:lstStyle>
            <a:lvl1pPr>
              <a:defRPr/>
            </a:lvl1pPr>
          </a:lstStyle>
          <a:p>
            <a:pPr fontAlgn="base">
              <a:spcBef>
                <a:spcPct val="0"/>
              </a:spcBef>
              <a:spcAft>
                <a:spcPct val="0"/>
              </a:spcAft>
              <a:defRPr/>
            </a:pPr>
            <a:fld id="{E8A5DAD7-2380-4FEE-A776-833D600EFD76}" type="slidenum">
              <a:rPr lang="ru-RU" altLang="ru-RU" smtClean="0"/>
              <a:pPr fontAlgn="base">
                <a:spcBef>
                  <a:spcPct val="0"/>
                </a:spcBef>
                <a:spcAft>
                  <a:spcPct val="0"/>
                </a:spcAft>
                <a:defRPr/>
              </a:pPr>
              <a:t>‹#›</a:t>
            </a:fld>
            <a:endParaRPr lang="ru-RU" altLang="ru-RU"/>
          </a:p>
        </p:txBody>
      </p:sp>
    </p:spTree>
    <p:extLst>
      <p:ext uri="{BB962C8B-B14F-4D97-AF65-F5344CB8AC3E}">
        <p14:creationId xmlns:p14="http://schemas.microsoft.com/office/powerpoint/2010/main" val="21615433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3"/>
          <p:cNvSpPr>
            <a:spLocks noGrp="1"/>
          </p:cNvSpPr>
          <p:nvPr>
            <p:ph type="dt" sz="half" idx="10"/>
          </p:nvPr>
        </p:nvSpPr>
        <p:spPr/>
        <p:txBody>
          <a:bodyPr/>
          <a:lstStyle>
            <a:lvl1pPr>
              <a:defRPr/>
            </a:lvl1pPr>
          </a:lstStyle>
          <a:p>
            <a:pPr fontAlgn="base">
              <a:spcBef>
                <a:spcPct val="0"/>
              </a:spcBef>
              <a:spcAft>
                <a:spcPct val="0"/>
              </a:spcAft>
              <a:defRPr/>
            </a:pPr>
            <a:fld id="{3242BD77-4C09-42FE-95A2-486CCAD430D2}" type="datetimeFigureOut">
              <a:rPr lang="ru-RU" smtClean="0"/>
              <a:pPr fontAlgn="base">
                <a:spcBef>
                  <a:spcPct val="0"/>
                </a:spcBef>
                <a:spcAft>
                  <a:spcPct val="0"/>
                </a:spcAft>
                <a:defRPr/>
              </a:pPr>
              <a:t>16.07.2024</a:t>
            </a:fld>
            <a:endParaRPr lang="ru-RU"/>
          </a:p>
        </p:txBody>
      </p:sp>
      <p:sp>
        <p:nvSpPr>
          <p:cNvPr id="4" name="Нижний колонтитул 4"/>
          <p:cNvSpPr>
            <a:spLocks noGrp="1"/>
          </p:cNvSpPr>
          <p:nvPr>
            <p:ph type="ftr" sz="quarter" idx="11"/>
          </p:nvPr>
        </p:nvSpPr>
        <p:spPr/>
        <p:txBody>
          <a:bodyPr/>
          <a:lstStyle>
            <a:lvl1pPr>
              <a:defRPr/>
            </a:lvl1pPr>
          </a:lstStyle>
          <a:p>
            <a:pPr fontAlgn="base">
              <a:spcBef>
                <a:spcPct val="0"/>
              </a:spcBef>
              <a:spcAft>
                <a:spcPct val="0"/>
              </a:spcAft>
              <a:defRPr/>
            </a:pPr>
            <a:endParaRPr lang="ru-RU"/>
          </a:p>
        </p:txBody>
      </p:sp>
      <p:sp>
        <p:nvSpPr>
          <p:cNvPr id="5" name="Номер слайда 5"/>
          <p:cNvSpPr>
            <a:spLocks noGrp="1"/>
          </p:cNvSpPr>
          <p:nvPr>
            <p:ph type="sldNum" sz="quarter" idx="12"/>
          </p:nvPr>
        </p:nvSpPr>
        <p:spPr/>
        <p:txBody>
          <a:bodyPr/>
          <a:lstStyle>
            <a:lvl1pPr>
              <a:defRPr/>
            </a:lvl1pPr>
          </a:lstStyle>
          <a:p>
            <a:pPr fontAlgn="base">
              <a:spcBef>
                <a:spcPct val="0"/>
              </a:spcBef>
              <a:spcAft>
                <a:spcPct val="0"/>
              </a:spcAft>
              <a:defRPr/>
            </a:pPr>
            <a:fld id="{7B469ABD-85EF-4118-BADE-20DF21DFD833}" type="slidenum">
              <a:rPr lang="ru-RU" altLang="ru-RU" smtClean="0"/>
              <a:pPr fontAlgn="base">
                <a:spcBef>
                  <a:spcPct val="0"/>
                </a:spcBef>
                <a:spcAft>
                  <a:spcPct val="0"/>
                </a:spcAft>
                <a:defRPr/>
              </a:pPr>
              <a:t>‹#›</a:t>
            </a:fld>
            <a:endParaRPr lang="ru-RU" altLang="ru-RU"/>
          </a:p>
        </p:txBody>
      </p:sp>
    </p:spTree>
    <p:extLst>
      <p:ext uri="{BB962C8B-B14F-4D97-AF65-F5344CB8AC3E}">
        <p14:creationId xmlns:p14="http://schemas.microsoft.com/office/powerpoint/2010/main" val="27727157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fontAlgn="base">
              <a:spcBef>
                <a:spcPct val="0"/>
              </a:spcBef>
              <a:spcAft>
                <a:spcPct val="0"/>
              </a:spcAft>
              <a:defRPr/>
            </a:pPr>
            <a:fld id="{644853A1-B47C-47C8-83AD-D7374807850E}" type="datetimeFigureOut">
              <a:rPr lang="ru-RU" smtClean="0"/>
              <a:pPr fontAlgn="base">
                <a:spcBef>
                  <a:spcPct val="0"/>
                </a:spcBef>
                <a:spcAft>
                  <a:spcPct val="0"/>
                </a:spcAft>
                <a:defRPr/>
              </a:pPr>
              <a:t>16.07.2024</a:t>
            </a:fld>
            <a:endParaRPr lang="ru-RU"/>
          </a:p>
        </p:txBody>
      </p:sp>
      <p:sp>
        <p:nvSpPr>
          <p:cNvPr id="3" name="Нижний колонтитул 4"/>
          <p:cNvSpPr>
            <a:spLocks noGrp="1"/>
          </p:cNvSpPr>
          <p:nvPr>
            <p:ph type="ftr" sz="quarter" idx="11"/>
          </p:nvPr>
        </p:nvSpPr>
        <p:spPr/>
        <p:txBody>
          <a:bodyPr/>
          <a:lstStyle>
            <a:lvl1pPr>
              <a:defRPr/>
            </a:lvl1pPr>
          </a:lstStyle>
          <a:p>
            <a:pPr fontAlgn="base">
              <a:spcBef>
                <a:spcPct val="0"/>
              </a:spcBef>
              <a:spcAft>
                <a:spcPct val="0"/>
              </a:spcAft>
              <a:defRPr/>
            </a:pPr>
            <a:endParaRPr lang="ru-RU"/>
          </a:p>
        </p:txBody>
      </p:sp>
      <p:sp>
        <p:nvSpPr>
          <p:cNvPr id="4" name="Номер слайда 5"/>
          <p:cNvSpPr>
            <a:spLocks noGrp="1"/>
          </p:cNvSpPr>
          <p:nvPr>
            <p:ph type="sldNum" sz="quarter" idx="12"/>
          </p:nvPr>
        </p:nvSpPr>
        <p:spPr/>
        <p:txBody>
          <a:bodyPr/>
          <a:lstStyle>
            <a:lvl1pPr>
              <a:defRPr/>
            </a:lvl1pPr>
          </a:lstStyle>
          <a:p>
            <a:pPr fontAlgn="base">
              <a:spcBef>
                <a:spcPct val="0"/>
              </a:spcBef>
              <a:spcAft>
                <a:spcPct val="0"/>
              </a:spcAft>
              <a:defRPr/>
            </a:pPr>
            <a:fld id="{F668C239-3960-4D27-B5BE-83032E391F4D}" type="slidenum">
              <a:rPr lang="ru-RU" altLang="ru-RU" smtClean="0"/>
              <a:pPr fontAlgn="base">
                <a:spcBef>
                  <a:spcPct val="0"/>
                </a:spcBef>
                <a:spcAft>
                  <a:spcPct val="0"/>
                </a:spcAft>
                <a:defRPr/>
              </a:pPr>
              <a:t>‹#›</a:t>
            </a:fld>
            <a:endParaRPr lang="ru-RU" altLang="ru-RU"/>
          </a:p>
        </p:txBody>
      </p:sp>
    </p:spTree>
    <p:extLst>
      <p:ext uri="{BB962C8B-B14F-4D97-AF65-F5344CB8AC3E}">
        <p14:creationId xmlns:p14="http://schemas.microsoft.com/office/powerpoint/2010/main" val="356407753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2400"/>
            </a:lvl1pPr>
          </a:lstStyle>
          <a:p>
            <a:r>
              <a:rPr lang="ru-RU"/>
              <a:t>Образец заголовка</a:t>
            </a:r>
          </a:p>
        </p:txBody>
      </p:sp>
      <p:sp>
        <p:nvSpPr>
          <p:cNvPr id="3" name="Объект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fontAlgn="base">
              <a:spcBef>
                <a:spcPct val="0"/>
              </a:spcBef>
              <a:spcAft>
                <a:spcPct val="0"/>
              </a:spcAft>
              <a:defRPr/>
            </a:pPr>
            <a:fld id="{3E3FAA37-2E91-4963-8871-F65A13564B02}" type="datetimeFigureOut">
              <a:rPr lang="ru-RU" smtClean="0"/>
              <a:pPr fontAlgn="base">
                <a:spcBef>
                  <a:spcPct val="0"/>
                </a:spcBef>
                <a:spcAft>
                  <a:spcPct val="0"/>
                </a:spcAft>
                <a:defRPr/>
              </a:pPr>
              <a:t>16.07.2024</a:t>
            </a:fld>
            <a:endParaRPr lang="ru-RU"/>
          </a:p>
        </p:txBody>
      </p:sp>
      <p:sp>
        <p:nvSpPr>
          <p:cNvPr id="6" name="Нижний колонтитул 4"/>
          <p:cNvSpPr>
            <a:spLocks noGrp="1"/>
          </p:cNvSpPr>
          <p:nvPr>
            <p:ph type="ftr" sz="quarter" idx="11"/>
          </p:nvPr>
        </p:nvSpPr>
        <p:spPr/>
        <p:txBody>
          <a:bodyPr/>
          <a:lstStyle>
            <a:lvl1pPr>
              <a:defRPr/>
            </a:lvl1pPr>
          </a:lstStyle>
          <a:p>
            <a:pPr fontAlgn="base">
              <a:spcBef>
                <a:spcPct val="0"/>
              </a:spcBef>
              <a:spcAft>
                <a:spcPct val="0"/>
              </a:spcAft>
              <a:defRPr/>
            </a:pPr>
            <a:endParaRPr lang="ru-RU"/>
          </a:p>
        </p:txBody>
      </p:sp>
      <p:sp>
        <p:nvSpPr>
          <p:cNvPr id="7" name="Номер слайда 5"/>
          <p:cNvSpPr>
            <a:spLocks noGrp="1"/>
          </p:cNvSpPr>
          <p:nvPr>
            <p:ph type="sldNum" sz="quarter" idx="12"/>
          </p:nvPr>
        </p:nvSpPr>
        <p:spPr/>
        <p:txBody>
          <a:bodyPr/>
          <a:lstStyle>
            <a:lvl1pPr>
              <a:defRPr/>
            </a:lvl1pPr>
          </a:lstStyle>
          <a:p>
            <a:pPr fontAlgn="base">
              <a:spcBef>
                <a:spcPct val="0"/>
              </a:spcBef>
              <a:spcAft>
                <a:spcPct val="0"/>
              </a:spcAft>
              <a:defRPr/>
            </a:pPr>
            <a:fld id="{B51534A6-CEB9-4162-8D39-3AF4C3DE706A}" type="slidenum">
              <a:rPr lang="ru-RU" altLang="ru-RU" smtClean="0"/>
              <a:pPr fontAlgn="base">
                <a:spcBef>
                  <a:spcPct val="0"/>
                </a:spcBef>
                <a:spcAft>
                  <a:spcPct val="0"/>
                </a:spcAft>
                <a:defRPr/>
              </a:pPr>
              <a:t>‹#›</a:t>
            </a:fld>
            <a:endParaRPr lang="ru-RU" altLang="ru-RU"/>
          </a:p>
        </p:txBody>
      </p:sp>
    </p:spTree>
    <p:extLst>
      <p:ext uri="{BB962C8B-B14F-4D97-AF65-F5344CB8AC3E}">
        <p14:creationId xmlns:p14="http://schemas.microsoft.com/office/powerpoint/2010/main" val="11079925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slideLayout" Target="../slideLayouts/slideLayout115.xml"/><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slideLayout" Target="../slideLayouts/slideLayout114.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 Id="rId1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3.xml"/><Relationship Id="rId3" Type="http://schemas.openxmlformats.org/officeDocument/2006/relationships/slideLayout" Target="../slideLayouts/slideLayout118.xml"/><Relationship Id="rId7" Type="http://schemas.openxmlformats.org/officeDocument/2006/relationships/slideLayout" Target="../slideLayouts/slideLayout122.xml"/><Relationship Id="rId12" Type="http://schemas.openxmlformats.org/officeDocument/2006/relationships/theme" Target="../theme/theme11.xml"/><Relationship Id="rId2" Type="http://schemas.openxmlformats.org/officeDocument/2006/relationships/slideLayout" Target="../slideLayouts/slideLayout117.xml"/><Relationship Id="rId1" Type="http://schemas.openxmlformats.org/officeDocument/2006/relationships/slideLayout" Target="../slideLayouts/slideLayout116.xml"/><Relationship Id="rId6" Type="http://schemas.openxmlformats.org/officeDocument/2006/relationships/slideLayout" Target="../slideLayouts/slideLayout121.xml"/><Relationship Id="rId11" Type="http://schemas.openxmlformats.org/officeDocument/2006/relationships/slideLayout" Target="../slideLayouts/slideLayout126.xml"/><Relationship Id="rId5" Type="http://schemas.openxmlformats.org/officeDocument/2006/relationships/slideLayout" Target="../slideLayouts/slideLayout120.xml"/><Relationship Id="rId10" Type="http://schemas.openxmlformats.org/officeDocument/2006/relationships/slideLayout" Target="../slideLayouts/slideLayout125.xml"/><Relationship Id="rId4" Type="http://schemas.openxmlformats.org/officeDocument/2006/relationships/slideLayout" Target="../slideLayouts/slideLayout119.xml"/><Relationship Id="rId9" Type="http://schemas.openxmlformats.org/officeDocument/2006/relationships/slideLayout" Target="../slideLayouts/slideLayout124.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4.xml"/><Relationship Id="rId3" Type="http://schemas.openxmlformats.org/officeDocument/2006/relationships/slideLayout" Target="../slideLayouts/slideLayout129.xml"/><Relationship Id="rId7" Type="http://schemas.openxmlformats.org/officeDocument/2006/relationships/slideLayout" Target="../slideLayouts/slideLayout133.xml"/><Relationship Id="rId12" Type="http://schemas.openxmlformats.org/officeDocument/2006/relationships/theme" Target="../theme/theme12.xml"/><Relationship Id="rId2" Type="http://schemas.openxmlformats.org/officeDocument/2006/relationships/slideLayout" Target="../slideLayouts/slideLayout128.xml"/><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slideLayout" Target="../slideLayouts/slideLayout137.xml"/><Relationship Id="rId5" Type="http://schemas.openxmlformats.org/officeDocument/2006/relationships/slideLayout" Target="../slideLayouts/slideLayout131.xml"/><Relationship Id="rId10" Type="http://schemas.openxmlformats.org/officeDocument/2006/relationships/slideLayout" Target="../slideLayouts/slideLayout136.xml"/><Relationship Id="rId4" Type="http://schemas.openxmlformats.org/officeDocument/2006/relationships/slideLayout" Target="../slideLayouts/slideLayout130.xml"/><Relationship Id="rId9" Type="http://schemas.openxmlformats.org/officeDocument/2006/relationships/slideLayout" Target="../slideLayouts/slideLayout135.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5.xml"/><Relationship Id="rId3" Type="http://schemas.openxmlformats.org/officeDocument/2006/relationships/slideLayout" Target="../slideLayouts/slideLayout140.xml"/><Relationship Id="rId7" Type="http://schemas.openxmlformats.org/officeDocument/2006/relationships/slideLayout" Target="../slideLayouts/slideLayout144.xml"/><Relationship Id="rId12" Type="http://schemas.openxmlformats.org/officeDocument/2006/relationships/theme" Target="../theme/theme13.xml"/><Relationship Id="rId2" Type="http://schemas.openxmlformats.org/officeDocument/2006/relationships/slideLayout" Target="../slideLayouts/slideLayout139.xml"/><Relationship Id="rId1" Type="http://schemas.openxmlformats.org/officeDocument/2006/relationships/slideLayout" Target="../slideLayouts/slideLayout138.xml"/><Relationship Id="rId6" Type="http://schemas.openxmlformats.org/officeDocument/2006/relationships/slideLayout" Target="../slideLayouts/slideLayout143.xml"/><Relationship Id="rId11" Type="http://schemas.openxmlformats.org/officeDocument/2006/relationships/slideLayout" Target="../slideLayouts/slideLayout148.xml"/><Relationship Id="rId5" Type="http://schemas.openxmlformats.org/officeDocument/2006/relationships/slideLayout" Target="../slideLayouts/slideLayout142.xml"/><Relationship Id="rId10" Type="http://schemas.openxmlformats.org/officeDocument/2006/relationships/slideLayout" Target="../slideLayouts/slideLayout147.xml"/><Relationship Id="rId4" Type="http://schemas.openxmlformats.org/officeDocument/2006/relationships/slideLayout" Target="../slideLayouts/slideLayout141.xml"/><Relationship Id="rId9" Type="http://schemas.openxmlformats.org/officeDocument/2006/relationships/slideLayout" Target="../slideLayouts/slideLayout14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theme" Target="../theme/theme4.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6.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7.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8.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9.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9.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52FFD1-FA6F-42C3-BA12-DC2C2C1F2EEE}" type="datetimeFigureOut">
              <a:rPr lang="ru-RU" smtClean="0"/>
              <a:t>16.07.2024</a:t>
            </a:fld>
            <a:endParaRPr lang="ru-R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7DA608-35A8-44E0-9F82-581EAE50B9B7}" type="slidenum">
              <a:rPr lang="ru-RU" smtClean="0"/>
              <a:t>‹#›</a:t>
            </a:fld>
            <a:endParaRPr lang="ru-RU"/>
          </a:p>
        </p:txBody>
      </p:sp>
    </p:spTree>
    <p:extLst>
      <p:ext uri="{BB962C8B-B14F-4D97-AF65-F5344CB8AC3E}">
        <p14:creationId xmlns:p14="http://schemas.microsoft.com/office/powerpoint/2010/main" val="16861414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a:t>Образец заголовка</a:t>
            </a:r>
          </a:p>
        </p:txBody>
      </p:sp>
      <p:sp>
        <p:nvSpPr>
          <p:cNvPr id="8195"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l" eaLnBrk="1" hangingPunct="1">
              <a:defRPr sz="1400">
                <a:solidFill>
                  <a:srgbClr val="000000"/>
                </a:solidFill>
                <a:latin typeface="+mn-lt"/>
              </a:defRPr>
            </a:lvl1pPr>
          </a:lstStyle>
          <a:p>
            <a:pPr fontAlgn="base">
              <a:spcBef>
                <a:spcPct val="0"/>
              </a:spcBef>
              <a:spcAft>
                <a:spcPct val="0"/>
              </a:spcAft>
              <a:defRPr/>
            </a:pPr>
            <a:endParaRPr lang="ru-RU"/>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mn-lt"/>
              </a:defRPr>
            </a:lvl1pPr>
          </a:lstStyle>
          <a:p>
            <a:pPr fontAlgn="base">
              <a:spcBef>
                <a:spcPct val="0"/>
              </a:spcBef>
              <a:spcAft>
                <a:spcPct val="0"/>
              </a:spcAft>
              <a:defRPr/>
            </a:pPr>
            <a:endParaRPr lang="ru-RU"/>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fontAlgn="base">
              <a:spcBef>
                <a:spcPct val="0"/>
              </a:spcBef>
              <a:spcAft>
                <a:spcPct val="0"/>
              </a:spcAft>
              <a:defRPr/>
            </a:pPr>
            <a:fld id="{4A2FDA77-E617-4261-A42D-548AFA43BE52}" type="slidenum">
              <a:rPr lang="ru-RU" altLang="ru-RU" smtClean="0"/>
              <a:pPr fontAlgn="base">
                <a:spcBef>
                  <a:spcPct val="0"/>
                </a:spcBef>
                <a:spcAft>
                  <a:spcPct val="0"/>
                </a:spcAft>
                <a:defRPr/>
              </a:pPr>
              <a:t>‹#›</a:t>
            </a:fld>
            <a:endParaRPr lang="ru-RU" altLang="ru-RU"/>
          </a:p>
        </p:txBody>
      </p:sp>
    </p:spTree>
    <p:extLst>
      <p:ext uri="{BB962C8B-B14F-4D97-AF65-F5344CB8AC3E}">
        <p14:creationId xmlns:p14="http://schemas.microsoft.com/office/powerpoint/2010/main" val="175494130"/>
      </p:ext>
    </p:extLst>
  </p:cSld>
  <p:clrMap bg1="lt1" tx1="dk1" bg2="lt2" tx2="dk2" accent1="accent1" accent2="accent2" accent3="accent3" accent4="accent4" accent5="accent5" accent6="accent6" hlink="hlink" folHlink="folHlink"/>
  <p:sldLayoutIdLst>
    <p:sldLayoutId id="2147484110" r:id="rId1"/>
    <p:sldLayoutId id="2147484111" r:id="rId2"/>
    <p:sldLayoutId id="2147484112" r:id="rId3"/>
    <p:sldLayoutId id="2147484113" r:id="rId4"/>
    <p:sldLayoutId id="2147484114" r:id="rId5"/>
    <p:sldLayoutId id="2147484115" r:id="rId6"/>
    <p:sldLayoutId id="2147484116" r:id="rId7"/>
    <p:sldLayoutId id="2147484117" r:id="rId8"/>
    <p:sldLayoutId id="2147484118" r:id="rId9"/>
    <p:sldLayoutId id="2147484119" r:id="rId10"/>
    <p:sldLayoutId id="2147484120" r:id="rId11"/>
    <p:sldLayoutId id="2147484121" r:id="rId12"/>
    <p:sldLayoutId id="2147484122"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4E1E8B-9EC9-4BCE-810D-9A87509C8AA6}" type="datetimeFigureOut">
              <a:rPr lang="ru-RU" smtClean="0">
                <a:solidFill>
                  <a:prstClr val="black">
                    <a:tint val="75000"/>
                  </a:prstClr>
                </a:solidFill>
              </a:rPr>
              <a:pPr/>
              <a:t>16.07.2024</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75603B-B891-4966-A180-51D2D0DF7D1E}"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972595291"/>
      </p:ext>
    </p:extLst>
  </p:cSld>
  <p:clrMap bg1="lt1" tx1="dk1" bg2="lt2" tx2="dk2" accent1="accent1" accent2="accent2" accent3="accent3" accent4="accent4" accent5="accent5" accent6="accent6" hlink="hlink" folHlink="folHlink"/>
  <p:sldLayoutIdLst>
    <p:sldLayoutId id="2147484124" r:id="rId1"/>
    <p:sldLayoutId id="2147484125" r:id="rId2"/>
    <p:sldLayoutId id="2147484126" r:id="rId3"/>
    <p:sldLayoutId id="2147484127" r:id="rId4"/>
    <p:sldLayoutId id="2147484128" r:id="rId5"/>
    <p:sldLayoutId id="2147484129" r:id="rId6"/>
    <p:sldLayoutId id="2147484130" r:id="rId7"/>
    <p:sldLayoutId id="2147484131" r:id="rId8"/>
    <p:sldLayoutId id="2147484132" r:id="rId9"/>
    <p:sldLayoutId id="2147484133" r:id="rId10"/>
    <p:sldLayoutId id="214748413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Заголовок 1">
            <a:extLst>
              <a:ext uri="{FF2B5EF4-FFF2-40B4-BE49-F238E27FC236}">
                <a16:creationId xmlns:a16="http://schemas.microsoft.com/office/drawing/2014/main" id="{CEA27414-A4D2-E978-58F5-344C94B85669}"/>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a:t>Образец заголовка</a:t>
            </a:r>
          </a:p>
        </p:txBody>
      </p:sp>
      <p:sp>
        <p:nvSpPr>
          <p:cNvPr id="20483" name="Текст 2">
            <a:extLst>
              <a:ext uri="{FF2B5EF4-FFF2-40B4-BE49-F238E27FC236}">
                <a16:creationId xmlns:a16="http://schemas.microsoft.com/office/drawing/2014/main" id="{AD767F5B-2981-51E0-E874-209FF0864504}"/>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p>
        </p:txBody>
      </p:sp>
      <p:sp>
        <p:nvSpPr>
          <p:cNvPr id="4" name="Дата 3">
            <a:extLst>
              <a:ext uri="{FF2B5EF4-FFF2-40B4-BE49-F238E27FC236}">
                <a16:creationId xmlns:a16="http://schemas.microsoft.com/office/drawing/2014/main" id="{657480D0-361B-1B5E-DD21-FAB3A2CB96C7}"/>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defRPr>
            </a:lvl1pPr>
          </a:lstStyle>
          <a:p>
            <a:pPr>
              <a:defRPr/>
            </a:pPr>
            <a:fld id="{8D5C839E-5068-45BD-8ECB-DA7B060E5988}" type="datetimeFigureOut">
              <a:rPr lang="ru-RU"/>
              <a:pPr>
                <a:defRPr/>
              </a:pPr>
              <a:t>16.07.2024</a:t>
            </a:fld>
            <a:endParaRPr lang="ru-RU"/>
          </a:p>
        </p:txBody>
      </p:sp>
      <p:sp>
        <p:nvSpPr>
          <p:cNvPr id="5" name="Нижний колонтитул 4">
            <a:extLst>
              <a:ext uri="{FF2B5EF4-FFF2-40B4-BE49-F238E27FC236}">
                <a16:creationId xmlns:a16="http://schemas.microsoft.com/office/drawing/2014/main" id="{B74C224B-AFFE-1E15-0F22-E3C8D8FBF45B}"/>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defRPr>
            </a:lvl1pPr>
          </a:lstStyle>
          <a:p>
            <a:pPr>
              <a:defRPr/>
            </a:pPr>
            <a:endParaRPr lang="ru-RU"/>
          </a:p>
        </p:txBody>
      </p:sp>
      <p:sp>
        <p:nvSpPr>
          <p:cNvPr id="6" name="Номер слайда 5">
            <a:extLst>
              <a:ext uri="{FF2B5EF4-FFF2-40B4-BE49-F238E27FC236}">
                <a16:creationId xmlns:a16="http://schemas.microsoft.com/office/drawing/2014/main" id="{3E804950-0222-93F6-91D2-C2605BBF42E3}"/>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fld id="{2B506DBB-8868-477C-B2D6-36E97F20D54D}" type="slidenum">
              <a:rPr lang="ru-RU" altLang="ru-RU"/>
              <a:pPr/>
              <a:t>‹#›</a:t>
            </a:fld>
            <a:endParaRPr lang="ru-RU" altLang="ru-RU"/>
          </a:p>
        </p:txBody>
      </p:sp>
    </p:spTree>
    <p:extLst>
      <p:ext uri="{BB962C8B-B14F-4D97-AF65-F5344CB8AC3E}">
        <p14:creationId xmlns:p14="http://schemas.microsoft.com/office/powerpoint/2010/main" val="1766511644"/>
      </p:ext>
    </p:extLst>
  </p:cSld>
  <p:clrMap bg1="lt1" tx1="dk1" bg2="lt2" tx2="dk2" accent1="accent1" accent2="accent2" accent3="accent3" accent4="accent4" accent5="accent5" accent6="accent6" hlink="hlink" folHlink="folHlink"/>
  <p:sldLayoutIdLst>
    <p:sldLayoutId id="2147484136" r:id="rId1"/>
    <p:sldLayoutId id="2147484137" r:id="rId2"/>
    <p:sldLayoutId id="2147484138" r:id="rId3"/>
    <p:sldLayoutId id="2147484139" r:id="rId4"/>
    <p:sldLayoutId id="2147484140" r:id="rId5"/>
    <p:sldLayoutId id="2147484141" r:id="rId6"/>
    <p:sldLayoutId id="2147484142" r:id="rId7"/>
    <p:sldLayoutId id="2147484143" r:id="rId8"/>
    <p:sldLayoutId id="2147484144" r:id="rId9"/>
    <p:sldLayoutId id="2147484145" r:id="rId10"/>
    <p:sldLayoutId id="2147484146"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a:t>Образец заголовка</a:t>
            </a:r>
          </a:p>
        </p:txBody>
      </p:sp>
      <p:sp>
        <p:nvSpPr>
          <p:cNvPr id="1027" name="Текст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2F7F6F5-5A42-4222-AE51-A35F27077F52}" type="datetimeFigureOut">
              <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16.07.2024</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42F8DF8-EDAC-4226-99E2-E70C405449E4}" type="slidenum">
              <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7705848"/>
      </p:ext>
    </p:extLst>
  </p:cSld>
  <p:clrMap bg1="lt1" tx1="dk1" bg2="lt2" tx2="dk2" accent1="accent1" accent2="accent2" accent3="accent3" accent4="accent4" accent5="accent5" accent6="accent6" hlink="hlink" folHlink="folHlink"/>
  <p:sldLayoutIdLst>
    <p:sldLayoutId id="2147484148" r:id="rId1"/>
    <p:sldLayoutId id="2147484149" r:id="rId2"/>
    <p:sldLayoutId id="2147484150" r:id="rId3"/>
    <p:sldLayoutId id="2147484151" r:id="rId4"/>
    <p:sldLayoutId id="2147484152" r:id="rId5"/>
    <p:sldLayoutId id="2147484153" r:id="rId6"/>
    <p:sldLayoutId id="2147484154" r:id="rId7"/>
    <p:sldLayoutId id="2147484155" r:id="rId8"/>
    <p:sldLayoutId id="2147484156" r:id="rId9"/>
    <p:sldLayoutId id="2147484157" r:id="rId10"/>
    <p:sldLayoutId id="2147484158"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Заголовок 1"/>
          <p:cNvSpPr>
            <a:spLocks noGrp="1"/>
          </p:cNvSpPr>
          <p:nvPr>
            <p:ph type="title"/>
          </p:nvPr>
        </p:nvSpPr>
        <p:spPr bwMode="auto">
          <a:xfrm>
            <a:off x="838200" y="365129"/>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a:t>Образец заголовка</a:t>
            </a:r>
          </a:p>
        </p:txBody>
      </p:sp>
      <p:sp>
        <p:nvSpPr>
          <p:cNvPr id="3075" name="Текст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p>
        </p:txBody>
      </p:sp>
      <p:sp>
        <p:nvSpPr>
          <p:cNvPr id="4" name="Дата 3"/>
          <p:cNvSpPr>
            <a:spLocks noGrp="1"/>
          </p:cNvSpPr>
          <p:nvPr>
            <p:ph type="dt" sz="half" idx="2"/>
          </p:nvPr>
        </p:nvSpPr>
        <p:spPr>
          <a:xfrm>
            <a:off x="838200" y="6356398"/>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6E90E24-E0E1-4021-A553-6D5AE255FC9C}" type="datetimeFigureOut">
              <a:rPr kumimoji="0" lang="ru-RU"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16.07.2024</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Нижний колонтитул 4"/>
          <p:cNvSpPr>
            <a:spLocks noGrp="1"/>
          </p:cNvSpPr>
          <p:nvPr>
            <p:ph type="ftr" sz="quarter" idx="3"/>
          </p:nvPr>
        </p:nvSpPr>
        <p:spPr>
          <a:xfrm>
            <a:off x="4038600" y="6356398"/>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Номер слайда 5"/>
          <p:cNvSpPr>
            <a:spLocks noGrp="1"/>
          </p:cNvSpPr>
          <p:nvPr>
            <p:ph type="sldNum" sz="quarter" idx="4"/>
          </p:nvPr>
        </p:nvSpPr>
        <p:spPr>
          <a:xfrm>
            <a:off x="8610600" y="6356398"/>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prstClr val="black">
                    <a:tint val="75000"/>
                  </a:prstClr>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8BAAEC5-543B-4657-9F62-B3C4A3C447B3}" type="slidenum">
              <a:rPr kumimoji="0" lang="ru-RU"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90592009"/>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Заголовок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a:t>Образец заголовка</a:t>
            </a:r>
          </a:p>
        </p:txBody>
      </p:sp>
      <p:sp>
        <p:nvSpPr>
          <p:cNvPr id="3075" name="Текст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p>
        </p:txBody>
      </p:sp>
      <p:sp>
        <p:nvSpPr>
          <p:cNvPr id="4" name="Дата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90A6B81-BDDD-4ABD-8BF7-4896882474AC}" type="datetimeFigureOut">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16.07.2024</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Нижний колонтитул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Номер слайда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DA71898-03B5-458C-955D-65912518FD6B}" type="slidenum">
              <a:rPr kumimoji="0" lang="ru-RU" altLang="ru-RU"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ru-RU" altLang="ru-RU"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921047129"/>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3" tIns="45706" rIns="91413" bIns="45706" numCol="1" anchor="ctr" anchorCtr="0" compatLnSpc="1">
            <a:prstTxWarp prst="textNoShape">
              <a:avLst/>
            </a:prstTxWarp>
          </a:bodyPr>
          <a:lstStyle/>
          <a:p>
            <a:pPr lvl="0"/>
            <a:r>
              <a:rPr lang="ru-RU" altLang="ru-RU"/>
              <a:t>Образец заголовка</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3" tIns="45706" rIns="91413" bIns="45706"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p>
        </p:txBody>
      </p:sp>
      <p:sp>
        <p:nvSpPr>
          <p:cNvPr id="1028" name="Rectangle 4"/>
          <p:cNvSpPr>
            <a:spLocks noGrp="1" noChangeArrowheads="1"/>
          </p:cNvSpPr>
          <p:nvPr>
            <p:ph type="dt" sz="half" idx="2"/>
          </p:nvPr>
        </p:nvSpPr>
        <p:spPr bwMode="auto">
          <a:xfrm>
            <a:off x="609601" y="6245228"/>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3" tIns="45706" rIns="91413" bIns="45706" numCol="1" anchor="t" anchorCtr="0" compatLnSpc="1">
            <a:prstTxWarp prst="textNoShape">
              <a:avLst/>
            </a:prstTxWarp>
          </a:bodyPr>
          <a:lstStyle>
            <a:lvl1pPr eaLnBrk="1" hangingPunct="1">
              <a:defRPr sz="1400">
                <a:latin typeface="Arial" charset="0"/>
              </a:defRPr>
            </a:lvl1pPr>
          </a:lstStyle>
          <a:p>
            <a:pPr defTabSz="914133" fontAlgn="base">
              <a:spcBef>
                <a:spcPct val="0"/>
              </a:spcBef>
              <a:spcAft>
                <a:spcPct val="0"/>
              </a:spcAft>
              <a:defRPr/>
            </a:pPr>
            <a:endParaRPr lang="ru-RU">
              <a:solidFill>
                <a:srgbClr val="000000"/>
              </a:solidFill>
            </a:endParaRPr>
          </a:p>
        </p:txBody>
      </p:sp>
      <p:sp>
        <p:nvSpPr>
          <p:cNvPr id="1029" name="Rectangle 5"/>
          <p:cNvSpPr>
            <a:spLocks noGrp="1" noChangeArrowheads="1"/>
          </p:cNvSpPr>
          <p:nvPr>
            <p:ph type="ftr" sz="quarter" idx="3"/>
          </p:nvPr>
        </p:nvSpPr>
        <p:spPr bwMode="auto">
          <a:xfrm>
            <a:off x="4165604" y="6245228"/>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3" tIns="45706" rIns="91413" bIns="45706" numCol="1" anchor="t" anchorCtr="0" compatLnSpc="1">
            <a:prstTxWarp prst="textNoShape">
              <a:avLst/>
            </a:prstTxWarp>
          </a:bodyPr>
          <a:lstStyle>
            <a:lvl1pPr algn="ctr" eaLnBrk="1" hangingPunct="1">
              <a:defRPr sz="1400">
                <a:latin typeface="Arial" charset="0"/>
              </a:defRPr>
            </a:lvl1pPr>
          </a:lstStyle>
          <a:p>
            <a:pPr defTabSz="914133" fontAlgn="base">
              <a:spcBef>
                <a:spcPct val="0"/>
              </a:spcBef>
              <a:spcAft>
                <a:spcPct val="0"/>
              </a:spcAft>
              <a:defRPr/>
            </a:pPr>
            <a:endParaRPr lang="ru-RU">
              <a:solidFill>
                <a:srgbClr val="000000"/>
              </a:solidFill>
            </a:endParaRPr>
          </a:p>
        </p:txBody>
      </p:sp>
      <p:sp>
        <p:nvSpPr>
          <p:cNvPr id="1030" name="Rectangle 6"/>
          <p:cNvSpPr>
            <a:spLocks noGrp="1" noChangeArrowheads="1"/>
          </p:cNvSpPr>
          <p:nvPr>
            <p:ph type="sldNum" sz="quarter" idx="4"/>
          </p:nvPr>
        </p:nvSpPr>
        <p:spPr bwMode="auto">
          <a:xfrm>
            <a:off x="8737600" y="6245228"/>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3" tIns="45706" rIns="91413" bIns="45706" numCol="1" anchor="t" anchorCtr="0" compatLnSpc="1">
            <a:prstTxWarp prst="textNoShape">
              <a:avLst/>
            </a:prstTxWarp>
          </a:bodyPr>
          <a:lstStyle>
            <a:lvl1pPr algn="r" eaLnBrk="1" hangingPunct="1">
              <a:defRPr sz="1400"/>
            </a:lvl1pPr>
          </a:lstStyle>
          <a:p>
            <a:pPr defTabSz="914133" fontAlgn="base">
              <a:spcBef>
                <a:spcPct val="0"/>
              </a:spcBef>
              <a:spcAft>
                <a:spcPct val="0"/>
              </a:spcAft>
            </a:pPr>
            <a:fld id="{3CC119A1-D0F2-4764-9733-F5D948623A2E}" type="slidenum">
              <a:rPr lang="ru-RU" altLang="ru-RU" smtClean="0">
                <a:solidFill>
                  <a:srgbClr val="000000"/>
                </a:solidFill>
              </a:rPr>
              <a:pPr defTabSz="914133" fontAlgn="base">
                <a:spcBef>
                  <a:spcPct val="0"/>
                </a:spcBef>
                <a:spcAft>
                  <a:spcPct val="0"/>
                </a:spcAft>
              </a:pPr>
              <a:t>‹#›</a:t>
            </a:fld>
            <a:endParaRPr lang="ru-RU" altLang="ru-RU">
              <a:solidFill>
                <a:srgbClr val="000000"/>
              </a:solidFill>
            </a:endParaRPr>
          </a:p>
        </p:txBody>
      </p:sp>
    </p:spTree>
    <p:extLst>
      <p:ext uri="{BB962C8B-B14F-4D97-AF65-F5344CB8AC3E}">
        <p14:creationId xmlns:p14="http://schemas.microsoft.com/office/powerpoint/2010/main" val="515976464"/>
      </p:ext>
    </p:extLst>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 id="2147483848" r:id="rId11"/>
    <p:sldLayoutId id="2147483849" r:id="rId12"/>
    <p:sldLayoutId id="2147483850" r:id="rId13"/>
    <p:sldLayoutId id="2147483851"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068" algn="ctr" rtl="0" fontAlgn="base">
        <a:spcBef>
          <a:spcPct val="0"/>
        </a:spcBef>
        <a:spcAft>
          <a:spcPct val="0"/>
        </a:spcAft>
        <a:defRPr sz="4400">
          <a:solidFill>
            <a:schemeClr val="tx2"/>
          </a:solidFill>
          <a:latin typeface="Arial" charset="0"/>
        </a:defRPr>
      </a:lvl6pPr>
      <a:lvl7pPr marL="914133" algn="ctr" rtl="0" fontAlgn="base">
        <a:spcBef>
          <a:spcPct val="0"/>
        </a:spcBef>
        <a:spcAft>
          <a:spcPct val="0"/>
        </a:spcAft>
        <a:defRPr sz="4400">
          <a:solidFill>
            <a:schemeClr val="tx2"/>
          </a:solidFill>
          <a:latin typeface="Arial" charset="0"/>
        </a:defRPr>
      </a:lvl7pPr>
      <a:lvl8pPr marL="1371200" algn="ctr" rtl="0" fontAlgn="base">
        <a:spcBef>
          <a:spcPct val="0"/>
        </a:spcBef>
        <a:spcAft>
          <a:spcPct val="0"/>
        </a:spcAft>
        <a:defRPr sz="4400">
          <a:solidFill>
            <a:schemeClr val="tx2"/>
          </a:solidFill>
          <a:latin typeface="Arial" charset="0"/>
        </a:defRPr>
      </a:lvl8pPr>
      <a:lvl9pPr marL="1828267" algn="ctr" rtl="0" fontAlgn="base">
        <a:spcBef>
          <a:spcPct val="0"/>
        </a:spcBef>
        <a:spcAft>
          <a:spcPct val="0"/>
        </a:spcAft>
        <a:defRPr sz="4400">
          <a:solidFill>
            <a:schemeClr val="tx2"/>
          </a:solidFill>
          <a:latin typeface="Arial" charset="0"/>
        </a:defRPr>
      </a:lvl9pPr>
    </p:titleStyle>
    <p:bodyStyle>
      <a:lvl1pPr marL="342801" indent="-342801" algn="l" rtl="0" eaLnBrk="0" fontAlgn="base" hangingPunct="0">
        <a:spcBef>
          <a:spcPct val="20000"/>
        </a:spcBef>
        <a:spcAft>
          <a:spcPct val="0"/>
        </a:spcAft>
        <a:buChar char="•"/>
        <a:defRPr sz="3200">
          <a:solidFill>
            <a:schemeClr val="tx1"/>
          </a:solidFill>
          <a:latin typeface="+mn-lt"/>
          <a:ea typeface="+mn-ea"/>
          <a:cs typeface="+mn-cs"/>
        </a:defRPr>
      </a:lvl1pPr>
      <a:lvl2pPr marL="742734" indent="-285666" algn="l" rtl="0" eaLnBrk="0" fontAlgn="base" hangingPunct="0">
        <a:spcBef>
          <a:spcPct val="20000"/>
        </a:spcBef>
        <a:spcAft>
          <a:spcPct val="0"/>
        </a:spcAft>
        <a:buChar char="–"/>
        <a:defRPr sz="2800">
          <a:solidFill>
            <a:schemeClr val="tx1"/>
          </a:solidFill>
          <a:latin typeface="+mn-lt"/>
        </a:defRPr>
      </a:lvl2pPr>
      <a:lvl3pPr marL="1142667" indent="-228533" algn="l" rtl="0" eaLnBrk="0" fontAlgn="base" hangingPunct="0">
        <a:spcBef>
          <a:spcPct val="20000"/>
        </a:spcBef>
        <a:spcAft>
          <a:spcPct val="0"/>
        </a:spcAft>
        <a:buChar char="•"/>
        <a:defRPr sz="2400">
          <a:solidFill>
            <a:schemeClr val="tx1"/>
          </a:solidFill>
          <a:latin typeface="+mn-lt"/>
        </a:defRPr>
      </a:lvl3pPr>
      <a:lvl4pPr marL="1599732" indent="-228533" algn="l" rtl="0" eaLnBrk="0" fontAlgn="base" hangingPunct="0">
        <a:spcBef>
          <a:spcPct val="20000"/>
        </a:spcBef>
        <a:spcAft>
          <a:spcPct val="0"/>
        </a:spcAft>
        <a:buChar char="–"/>
        <a:defRPr sz="2000">
          <a:solidFill>
            <a:schemeClr val="tx1"/>
          </a:solidFill>
          <a:latin typeface="+mn-lt"/>
        </a:defRPr>
      </a:lvl4pPr>
      <a:lvl5pPr marL="2056800" indent="-228533" algn="l" rtl="0" eaLnBrk="0" fontAlgn="base" hangingPunct="0">
        <a:spcBef>
          <a:spcPct val="20000"/>
        </a:spcBef>
        <a:spcAft>
          <a:spcPct val="0"/>
        </a:spcAft>
        <a:buChar char="»"/>
        <a:defRPr sz="2000">
          <a:solidFill>
            <a:schemeClr val="tx1"/>
          </a:solidFill>
          <a:latin typeface="+mn-lt"/>
        </a:defRPr>
      </a:lvl5pPr>
      <a:lvl6pPr marL="2513867" indent="-228533" algn="l" rtl="0" fontAlgn="base">
        <a:spcBef>
          <a:spcPct val="20000"/>
        </a:spcBef>
        <a:spcAft>
          <a:spcPct val="0"/>
        </a:spcAft>
        <a:buChar char="»"/>
        <a:defRPr sz="2000">
          <a:solidFill>
            <a:schemeClr val="tx1"/>
          </a:solidFill>
          <a:latin typeface="+mn-lt"/>
        </a:defRPr>
      </a:lvl6pPr>
      <a:lvl7pPr marL="2970933" indent="-228533" algn="l" rtl="0" fontAlgn="base">
        <a:spcBef>
          <a:spcPct val="20000"/>
        </a:spcBef>
        <a:spcAft>
          <a:spcPct val="0"/>
        </a:spcAft>
        <a:buChar char="»"/>
        <a:defRPr sz="2000">
          <a:solidFill>
            <a:schemeClr val="tx1"/>
          </a:solidFill>
          <a:latin typeface="+mn-lt"/>
        </a:defRPr>
      </a:lvl7pPr>
      <a:lvl8pPr marL="3428000" indent="-228533" algn="l" rtl="0" fontAlgn="base">
        <a:spcBef>
          <a:spcPct val="20000"/>
        </a:spcBef>
        <a:spcAft>
          <a:spcPct val="0"/>
        </a:spcAft>
        <a:buChar char="»"/>
        <a:defRPr sz="2000">
          <a:solidFill>
            <a:schemeClr val="tx1"/>
          </a:solidFill>
          <a:latin typeface="+mn-lt"/>
        </a:defRPr>
      </a:lvl8pPr>
      <a:lvl9pPr marL="3885066" indent="-228533"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133" rtl="0" eaLnBrk="1" latinLnBrk="0" hangingPunct="1">
        <a:defRPr sz="1800" kern="1200">
          <a:solidFill>
            <a:schemeClr val="tx1"/>
          </a:solidFill>
          <a:latin typeface="+mn-lt"/>
          <a:ea typeface="+mn-ea"/>
          <a:cs typeface="+mn-cs"/>
        </a:defRPr>
      </a:lvl1pPr>
      <a:lvl2pPr marL="457068" algn="l" defTabSz="914133" rtl="0" eaLnBrk="1" latinLnBrk="0" hangingPunct="1">
        <a:defRPr sz="1800" kern="1200">
          <a:solidFill>
            <a:schemeClr val="tx1"/>
          </a:solidFill>
          <a:latin typeface="+mn-lt"/>
          <a:ea typeface="+mn-ea"/>
          <a:cs typeface="+mn-cs"/>
        </a:defRPr>
      </a:lvl2pPr>
      <a:lvl3pPr marL="914133" algn="l" defTabSz="914133" rtl="0" eaLnBrk="1" latinLnBrk="0" hangingPunct="1">
        <a:defRPr sz="1800" kern="1200">
          <a:solidFill>
            <a:schemeClr val="tx1"/>
          </a:solidFill>
          <a:latin typeface="+mn-lt"/>
          <a:ea typeface="+mn-ea"/>
          <a:cs typeface="+mn-cs"/>
        </a:defRPr>
      </a:lvl3pPr>
      <a:lvl4pPr marL="1371200" algn="l" defTabSz="914133" rtl="0" eaLnBrk="1" latinLnBrk="0" hangingPunct="1">
        <a:defRPr sz="1800" kern="1200">
          <a:solidFill>
            <a:schemeClr val="tx1"/>
          </a:solidFill>
          <a:latin typeface="+mn-lt"/>
          <a:ea typeface="+mn-ea"/>
          <a:cs typeface="+mn-cs"/>
        </a:defRPr>
      </a:lvl4pPr>
      <a:lvl5pPr marL="1828267" algn="l" defTabSz="914133" rtl="0" eaLnBrk="1" latinLnBrk="0" hangingPunct="1">
        <a:defRPr sz="1800" kern="1200">
          <a:solidFill>
            <a:schemeClr val="tx1"/>
          </a:solidFill>
          <a:latin typeface="+mn-lt"/>
          <a:ea typeface="+mn-ea"/>
          <a:cs typeface="+mn-cs"/>
        </a:defRPr>
      </a:lvl5pPr>
      <a:lvl6pPr marL="2285333" algn="l" defTabSz="914133" rtl="0" eaLnBrk="1" latinLnBrk="0" hangingPunct="1">
        <a:defRPr sz="1800" kern="1200">
          <a:solidFill>
            <a:schemeClr val="tx1"/>
          </a:solidFill>
          <a:latin typeface="+mn-lt"/>
          <a:ea typeface="+mn-ea"/>
          <a:cs typeface="+mn-cs"/>
        </a:defRPr>
      </a:lvl6pPr>
      <a:lvl7pPr marL="2742399" algn="l" defTabSz="914133" rtl="0" eaLnBrk="1" latinLnBrk="0" hangingPunct="1">
        <a:defRPr sz="1800" kern="1200">
          <a:solidFill>
            <a:schemeClr val="tx1"/>
          </a:solidFill>
          <a:latin typeface="+mn-lt"/>
          <a:ea typeface="+mn-ea"/>
          <a:cs typeface="+mn-cs"/>
        </a:defRPr>
      </a:lvl7pPr>
      <a:lvl8pPr marL="3199466" algn="l" defTabSz="914133" rtl="0" eaLnBrk="1" latinLnBrk="0" hangingPunct="1">
        <a:defRPr sz="1800" kern="1200">
          <a:solidFill>
            <a:schemeClr val="tx1"/>
          </a:solidFill>
          <a:latin typeface="+mn-lt"/>
          <a:ea typeface="+mn-ea"/>
          <a:cs typeface="+mn-cs"/>
        </a:defRPr>
      </a:lvl8pPr>
      <a:lvl9pPr marL="3656532" algn="l" defTabSz="914133"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160877F-5E59-451D-BB9C-BDA0DC0ED39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CCE1ED71-839A-4068-9663-777D7C940DB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4899E291-1D3C-4B4D-A171-CCB03EF4521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303B26-2F95-4133-96AF-34B8F20BC8FA}" type="datetimeFigureOut">
              <a:rPr lang="ru-RU" smtClean="0">
                <a:solidFill>
                  <a:prstClr val="black">
                    <a:tint val="75000"/>
                  </a:prstClr>
                </a:solidFill>
              </a:rPr>
              <a:pPr/>
              <a:t>16.07.2024</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22DC5D29-017F-45C3-83EC-F6180EFE00A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039774FE-C610-4FBA-A443-5AE5A01F9B5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E31C50-E880-4F0D-8765-D44AB3CA7F8B}"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891638827"/>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5808EF-77BF-43FE-9DB4-AE116E86E8C5}" type="datetimeFigureOut">
              <a:rPr lang="ru-RU" smtClean="0"/>
              <a:pPr/>
              <a:t>16.07.2024</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906EED-62FF-4A6B-BE8F-EBEC6619CCC1}" type="slidenum">
              <a:rPr lang="ru-RU" smtClean="0"/>
              <a:pPr/>
              <a:t>‹#›</a:t>
            </a:fld>
            <a:endParaRPr lang="ru-RU"/>
          </a:p>
        </p:txBody>
      </p:sp>
    </p:spTree>
    <p:extLst>
      <p:ext uri="{BB962C8B-B14F-4D97-AF65-F5344CB8AC3E}">
        <p14:creationId xmlns:p14="http://schemas.microsoft.com/office/powerpoint/2010/main" val="1345698598"/>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89ED157-C0DB-4BE9-852D-706C9ED8F89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2813342B-78C9-4B01-8375-2B029A37D6A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0E4EE6D9-007D-408F-A1A2-6620CE3EF13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52FF37-DA16-4930-8DF2-DB3F8388B9FD}" type="datetimeFigureOut">
              <a:rPr lang="ru-RU" smtClean="0"/>
              <a:t>16.07.2024</a:t>
            </a:fld>
            <a:endParaRPr lang="ru-RU"/>
          </a:p>
        </p:txBody>
      </p:sp>
      <p:sp>
        <p:nvSpPr>
          <p:cNvPr id="5" name="Нижний колонтитул 4">
            <a:extLst>
              <a:ext uri="{FF2B5EF4-FFF2-40B4-BE49-F238E27FC236}">
                <a16:creationId xmlns:a16="http://schemas.microsoft.com/office/drawing/2014/main" id="{FF624124-316B-4659-ADDC-9705378B045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0CB50142-7FFB-44E3-BD76-BB0950CBA4F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951458-89DD-44B8-AD5D-649FC3FEC5C7}" type="slidenum">
              <a:rPr lang="ru-RU" smtClean="0"/>
              <a:t>‹#›</a:t>
            </a:fld>
            <a:endParaRPr lang="ru-RU"/>
          </a:p>
        </p:txBody>
      </p:sp>
    </p:spTree>
    <p:extLst>
      <p:ext uri="{BB962C8B-B14F-4D97-AF65-F5344CB8AC3E}">
        <p14:creationId xmlns:p14="http://schemas.microsoft.com/office/powerpoint/2010/main" val="3824002325"/>
      </p:ext>
    </p:extLst>
  </p:cSld>
  <p:clrMap bg1="lt1" tx1="dk1" bg2="lt2" tx2="dk2" accent1="accent1" accent2="accent2" accent3="accent3" accent4="accent4" accent5="accent5" accent6="accent6" hlink="hlink" folHlink="folHlink"/>
  <p:sldLayoutIdLst>
    <p:sldLayoutId id="2147484061" r:id="rId1"/>
    <p:sldLayoutId id="2147484062" r:id="rId2"/>
    <p:sldLayoutId id="2147484063" r:id="rId3"/>
    <p:sldLayoutId id="2147484064" r:id="rId4"/>
    <p:sldLayoutId id="2147484065" r:id="rId5"/>
    <p:sldLayoutId id="2147484066" r:id="rId6"/>
    <p:sldLayoutId id="2147484067" r:id="rId7"/>
    <p:sldLayoutId id="2147484068" r:id="rId8"/>
    <p:sldLayoutId id="2147484069" r:id="rId9"/>
    <p:sldLayoutId id="2147484070" r:id="rId10"/>
    <p:sldLayoutId id="21474840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Заголовок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a:t>Образец заголовка</a:t>
            </a:r>
          </a:p>
        </p:txBody>
      </p:sp>
      <p:sp>
        <p:nvSpPr>
          <p:cNvPr id="3075" name="Текст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p>
        </p:txBody>
      </p:sp>
      <p:sp>
        <p:nvSpPr>
          <p:cNvPr id="4" name="Дата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defRPr>
            </a:lvl1pPr>
          </a:lstStyle>
          <a:p>
            <a:pPr>
              <a:defRPr/>
            </a:pPr>
            <a:fld id="{10206288-1A56-4965-A156-FD9635352719}" type="datetimeFigureOut">
              <a:rPr lang="ru-RU" smtClean="0"/>
              <a:pPr>
                <a:defRPr/>
              </a:pPr>
              <a:t>16.07.2024</a:t>
            </a:fld>
            <a:endParaRPr lang="ru-RU"/>
          </a:p>
        </p:txBody>
      </p:sp>
      <p:sp>
        <p:nvSpPr>
          <p:cNvPr id="5" name="Нижний колонтитул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defRPr>
            </a:lvl1pPr>
          </a:lstStyle>
          <a:p>
            <a:pPr>
              <a:defRPr/>
            </a:pPr>
            <a:endParaRPr lang="ru-RU"/>
          </a:p>
        </p:txBody>
      </p:sp>
      <p:sp>
        <p:nvSpPr>
          <p:cNvPr id="6" name="Номер слайда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fontAlgn="base">
              <a:spcBef>
                <a:spcPct val="0"/>
              </a:spcBef>
              <a:spcAft>
                <a:spcPct val="0"/>
              </a:spcAft>
              <a:defRPr/>
            </a:pPr>
            <a:fld id="{BF8D68F3-4B8C-43D9-BDEE-8B274521027D}" type="slidenum">
              <a:rPr lang="ru-RU" altLang="ru-RU" smtClean="0"/>
              <a:pPr fontAlgn="base">
                <a:spcBef>
                  <a:spcPct val="0"/>
                </a:spcBef>
                <a:spcAft>
                  <a:spcPct val="0"/>
                </a:spcAft>
                <a:defRPr/>
              </a:pPr>
              <a:t>‹#›</a:t>
            </a:fld>
            <a:endParaRPr lang="ru-RU" altLang="ru-RU"/>
          </a:p>
        </p:txBody>
      </p:sp>
    </p:spTree>
    <p:extLst>
      <p:ext uri="{BB962C8B-B14F-4D97-AF65-F5344CB8AC3E}">
        <p14:creationId xmlns:p14="http://schemas.microsoft.com/office/powerpoint/2010/main" val="83539589"/>
      </p:ext>
    </p:extLst>
  </p:cSld>
  <p:clrMap bg1="lt1" tx1="dk1" bg2="lt2" tx2="dk2" accent1="accent1" accent2="accent2" accent3="accent3" accent4="accent4" accent5="accent5" accent6="accent6" hlink="hlink" folHlink="folHlink"/>
  <p:sldLayoutIdLst>
    <p:sldLayoutId id="2147484073" r:id="rId1"/>
    <p:sldLayoutId id="2147484074" r:id="rId2"/>
    <p:sldLayoutId id="2147484075" r:id="rId3"/>
    <p:sldLayoutId id="2147484076" r:id="rId4"/>
    <p:sldLayoutId id="2147484077" r:id="rId5"/>
    <p:sldLayoutId id="2147484078" r:id="rId6"/>
    <p:sldLayoutId id="2147484079" r:id="rId7"/>
    <p:sldLayoutId id="2147484080" r:id="rId8"/>
    <p:sldLayoutId id="2147484081" r:id="rId9"/>
    <p:sldLayoutId id="2147484082" r:id="rId10"/>
    <p:sldLayoutId id="214748408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Заголовок 1"/>
          <p:cNvSpPr>
            <a:spLocks noGrp="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a:t>Образец заголовка</a:t>
            </a:r>
          </a:p>
        </p:txBody>
      </p:sp>
      <p:sp>
        <p:nvSpPr>
          <p:cNvPr id="19459" name="Текст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p>
        </p:txBody>
      </p:sp>
      <p:sp>
        <p:nvSpPr>
          <p:cNvPr id="4" name="Дата 3"/>
          <p:cNvSpPr>
            <a:spLocks noGrp="1"/>
          </p:cNvSpPr>
          <p:nvPr>
            <p:ph type="dt" sz="half" idx="2"/>
          </p:nvPr>
        </p:nvSpPr>
        <p:spPr>
          <a:xfrm>
            <a:off x="838200" y="6356351"/>
            <a:ext cx="27432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900">
                <a:solidFill>
                  <a:srgbClr val="898989"/>
                </a:solidFill>
                <a:latin typeface="Calibri" pitchFamily="34" charset="0"/>
              </a:defRPr>
            </a:lvl1pPr>
          </a:lstStyle>
          <a:p>
            <a:pPr fontAlgn="base">
              <a:spcBef>
                <a:spcPct val="0"/>
              </a:spcBef>
              <a:spcAft>
                <a:spcPct val="0"/>
              </a:spcAft>
              <a:defRPr/>
            </a:pPr>
            <a:fld id="{1F4AC586-70E7-43FA-88B0-9679A092CFA6}" type="datetimeFigureOut">
              <a:rPr lang="ru-RU" smtClean="0"/>
              <a:pPr fontAlgn="base">
                <a:spcBef>
                  <a:spcPct val="0"/>
                </a:spcBef>
                <a:spcAft>
                  <a:spcPct val="0"/>
                </a:spcAft>
                <a:defRPr/>
              </a:pPr>
              <a:t>16.07.2024</a:t>
            </a:fld>
            <a:endParaRPr lang="ru-RU"/>
          </a:p>
        </p:txBody>
      </p:sp>
      <p:sp>
        <p:nvSpPr>
          <p:cNvPr id="5" name="Нижний колонтитул 4"/>
          <p:cNvSpPr>
            <a:spLocks noGrp="1"/>
          </p:cNvSpPr>
          <p:nvPr>
            <p:ph type="ftr" sz="quarter" idx="3"/>
          </p:nvPr>
        </p:nvSpPr>
        <p:spPr>
          <a:xfrm>
            <a:off x="4038600" y="6356351"/>
            <a:ext cx="4114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900">
                <a:solidFill>
                  <a:srgbClr val="898989"/>
                </a:solidFill>
                <a:latin typeface="Calibri" pitchFamily="34" charset="0"/>
              </a:defRPr>
            </a:lvl1pPr>
          </a:lstStyle>
          <a:p>
            <a:pPr fontAlgn="base">
              <a:spcBef>
                <a:spcPct val="0"/>
              </a:spcBef>
              <a:spcAft>
                <a:spcPct val="0"/>
              </a:spcAft>
              <a:defRPr/>
            </a:pPr>
            <a:endParaRPr lang="ru-RU"/>
          </a:p>
        </p:txBody>
      </p:sp>
      <p:sp>
        <p:nvSpPr>
          <p:cNvPr id="6" name="Номер слайда 5"/>
          <p:cNvSpPr>
            <a:spLocks noGrp="1"/>
          </p:cNvSpPr>
          <p:nvPr>
            <p:ph type="sldNum" sz="quarter" idx="4"/>
          </p:nvPr>
        </p:nvSpPr>
        <p:spPr>
          <a:xfrm>
            <a:off x="8610600" y="6356351"/>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latin typeface="Calibri" panose="020F0502020204030204" pitchFamily="34" charset="0"/>
              </a:defRPr>
            </a:lvl1pPr>
          </a:lstStyle>
          <a:p>
            <a:pPr fontAlgn="base">
              <a:spcBef>
                <a:spcPct val="0"/>
              </a:spcBef>
              <a:spcAft>
                <a:spcPct val="0"/>
              </a:spcAft>
              <a:defRPr/>
            </a:pPr>
            <a:fld id="{E2663C4F-2D07-4BF0-BE15-4DB3678ADE32}" type="slidenum">
              <a:rPr lang="ru-RU" altLang="ru-RU" smtClean="0"/>
              <a:pPr fontAlgn="base">
                <a:spcBef>
                  <a:spcPct val="0"/>
                </a:spcBef>
                <a:spcAft>
                  <a:spcPct val="0"/>
                </a:spcAft>
                <a:defRPr/>
              </a:pPr>
              <a:t>‹#›</a:t>
            </a:fld>
            <a:endParaRPr lang="ru-RU" altLang="ru-RU"/>
          </a:p>
        </p:txBody>
      </p:sp>
    </p:spTree>
    <p:extLst>
      <p:ext uri="{BB962C8B-B14F-4D97-AF65-F5344CB8AC3E}">
        <p14:creationId xmlns:p14="http://schemas.microsoft.com/office/powerpoint/2010/main" val="1031607846"/>
      </p:ext>
    </p:extLst>
  </p:cSld>
  <p:clrMap bg1="lt1" tx1="dk1" bg2="lt2" tx2="dk2" accent1="accent1" accent2="accent2" accent3="accent3" accent4="accent4" accent5="accent5" accent6="accent6" hlink="hlink" folHlink="folHlink"/>
  <p:sldLayoutIdLst>
    <p:sldLayoutId id="2147484098" r:id="rId1"/>
    <p:sldLayoutId id="2147484099" r:id="rId2"/>
    <p:sldLayoutId id="2147484100" r:id="rId3"/>
    <p:sldLayoutId id="2147484101" r:id="rId4"/>
    <p:sldLayoutId id="2147484102" r:id="rId5"/>
    <p:sldLayoutId id="2147484103" r:id="rId6"/>
    <p:sldLayoutId id="2147484104" r:id="rId7"/>
    <p:sldLayoutId id="2147484105" r:id="rId8"/>
    <p:sldLayoutId id="2147484106" r:id="rId9"/>
    <p:sldLayoutId id="2147484107" r:id="rId10"/>
    <p:sldLayoutId id="2147484108" r:id="rId11"/>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itchFamily="34" charset="0"/>
        </a:defRPr>
      </a:lvl5pPr>
      <a:lvl6pPr marL="457200" algn="l" defTabSz="685800" rtl="0" fontAlgn="base">
        <a:lnSpc>
          <a:spcPct val="90000"/>
        </a:lnSpc>
        <a:spcBef>
          <a:spcPct val="0"/>
        </a:spcBef>
        <a:spcAft>
          <a:spcPct val="0"/>
        </a:spcAft>
        <a:defRPr sz="3300">
          <a:solidFill>
            <a:schemeClr val="tx1"/>
          </a:solidFill>
          <a:latin typeface="Calibri Light" pitchFamily="34" charset="0"/>
        </a:defRPr>
      </a:lvl6pPr>
      <a:lvl7pPr marL="914400" algn="l" defTabSz="685800" rtl="0" fontAlgn="base">
        <a:lnSpc>
          <a:spcPct val="90000"/>
        </a:lnSpc>
        <a:spcBef>
          <a:spcPct val="0"/>
        </a:spcBef>
        <a:spcAft>
          <a:spcPct val="0"/>
        </a:spcAft>
        <a:defRPr sz="3300">
          <a:solidFill>
            <a:schemeClr val="tx1"/>
          </a:solidFill>
          <a:latin typeface="Calibri Light" pitchFamily="34" charset="0"/>
        </a:defRPr>
      </a:lvl7pPr>
      <a:lvl8pPr marL="1371600" algn="l" defTabSz="685800" rtl="0" fontAlgn="base">
        <a:lnSpc>
          <a:spcPct val="90000"/>
        </a:lnSpc>
        <a:spcBef>
          <a:spcPct val="0"/>
        </a:spcBef>
        <a:spcAft>
          <a:spcPct val="0"/>
        </a:spcAft>
        <a:defRPr sz="3300">
          <a:solidFill>
            <a:schemeClr val="tx1"/>
          </a:solidFill>
          <a:latin typeface="Calibri Light" pitchFamily="34" charset="0"/>
        </a:defRPr>
      </a:lvl8pPr>
      <a:lvl9pPr marL="1828800" algn="l" defTabSz="685800" rtl="0" fontAlgn="base">
        <a:lnSpc>
          <a:spcPct val="90000"/>
        </a:lnSpc>
        <a:spcBef>
          <a:spcPct val="0"/>
        </a:spcBef>
        <a:spcAft>
          <a:spcPct val="0"/>
        </a:spcAft>
        <a:defRPr sz="3300">
          <a:solidFill>
            <a:schemeClr val="tx1"/>
          </a:solidFill>
          <a:latin typeface="Calibri Light"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sz="2800"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ru-R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igzgos@gmail.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39.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_rels/slide13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17.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1.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141.xml.rels><?xml version="1.0" encoding="UTF-8" standalone="yes"?>
<Relationships xmlns="http://schemas.openxmlformats.org/package/2006/relationships"><Relationship Id="rId2" Type="http://schemas.openxmlformats.org/officeDocument/2006/relationships/hyperlink" Target="mailto:igzgos@gmail.com" TargetMode="External"/><Relationship Id="rId1" Type="http://schemas.openxmlformats.org/officeDocument/2006/relationships/slideLayout" Target="../slideLayouts/slideLayout40.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1.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1.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1.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1.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1.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1.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1.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1.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1.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1.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1.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1.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3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28.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hyperlink" Target="https://sozd.duma.gov.ru/bill/547583-8#bh_note" TargetMode="External"/><Relationship Id="rId1" Type="http://schemas.openxmlformats.org/officeDocument/2006/relationships/slideLayout" Target="../slideLayouts/slideLayout7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9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9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Прямоугольник 5">
            <a:extLst>
              <a:ext uri="{FF2B5EF4-FFF2-40B4-BE49-F238E27FC236}">
                <a16:creationId xmlns:a16="http://schemas.microsoft.com/office/drawing/2014/main" id="{D44FAF11-3DAE-4654-BE44-0AAB501278CD}"/>
              </a:ext>
            </a:extLst>
          </p:cNvPr>
          <p:cNvSpPr/>
          <p:nvPr/>
        </p:nvSpPr>
        <p:spPr>
          <a:xfrm>
            <a:off x="0" y="6425859"/>
            <a:ext cx="12192000" cy="43214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Заголовок 1">
            <a:extLst>
              <a:ext uri="{FF2B5EF4-FFF2-40B4-BE49-F238E27FC236}">
                <a16:creationId xmlns:a16="http://schemas.microsoft.com/office/drawing/2014/main" id="{3E4828B6-D43D-4675-934F-57B580BB9923}"/>
              </a:ext>
            </a:extLst>
          </p:cNvPr>
          <p:cNvSpPr>
            <a:spLocks noGrp="1"/>
          </p:cNvSpPr>
          <p:nvPr>
            <p:ph type="ctrTitle"/>
          </p:nvPr>
        </p:nvSpPr>
        <p:spPr>
          <a:xfrm>
            <a:off x="1524000" y="1134655"/>
            <a:ext cx="9144000" cy="984877"/>
          </a:xfrm>
        </p:spPr>
        <p:txBody>
          <a:bodyPr>
            <a:normAutofit fontScale="90000"/>
          </a:bodyPr>
          <a:lstStyle/>
          <a:p>
            <a:r>
              <a:rPr lang="ru-RU" sz="4800" dirty="0">
                <a:solidFill>
                  <a:srgbClr val="0070C0"/>
                </a:solidFill>
              </a:rPr>
              <a:t>«Новые правила в сфере корпоративных закупок»</a:t>
            </a:r>
          </a:p>
        </p:txBody>
      </p:sp>
      <p:sp>
        <p:nvSpPr>
          <p:cNvPr id="5" name="TextBox 4">
            <a:extLst>
              <a:ext uri="{FF2B5EF4-FFF2-40B4-BE49-F238E27FC236}">
                <a16:creationId xmlns:a16="http://schemas.microsoft.com/office/drawing/2014/main" id="{8D19F247-60B9-4D51-8755-B5D860344421}"/>
              </a:ext>
            </a:extLst>
          </p:cNvPr>
          <p:cNvSpPr txBox="1"/>
          <p:nvPr/>
        </p:nvSpPr>
        <p:spPr>
          <a:xfrm>
            <a:off x="278934" y="6425859"/>
            <a:ext cx="11826380"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hlinkClick r:id="rId2">
                  <a:extLst>
                    <a:ext uri="{A12FA001-AC4F-418D-AE19-62706E023703}">
                      <ahyp:hlinkClr xmlns:ahyp="http://schemas.microsoft.com/office/drawing/2018/hyperlinkcolor" val="tx"/>
                    </a:ext>
                  </a:extLst>
                </a:hlinkClick>
              </a:rPr>
              <a:t>Трефилова Татьяна Николаевна </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hlinkClick r:id="rId2">
                  <a:extLst>
                    <a:ext uri="{A12FA001-AC4F-418D-AE19-62706E023703}">
                      <ahyp:hlinkClr xmlns:ahyp="http://schemas.microsoft.com/office/drawing/2018/hyperlinkcolor" val="tx"/>
                    </a:ext>
                  </a:extLst>
                </a:hlinkClick>
              </a:rPr>
              <a:t>e-mail: igzgos@gmail.com</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pic>
        <p:nvPicPr>
          <p:cNvPr id="3" name="Рисунок 2">
            <a:extLst>
              <a:ext uri="{FF2B5EF4-FFF2-40B4-BE49-F238E27FC236}">
                <a16:creationId xmlns:a16="http://schemas.microsoft.com/office/drawing/2014/main" id="{0123546B-B89F-9A74-BFED-16706D77C7F6}"/>
              </a:ext>
            </a:extLst>
          </p:cNvPr>
          <p:cNvPicPr>
            <a:picLocks noChangeAspect="1"/>
          </p:cNvPicPr>
          <p:nvPr/>
        </p:nvPicPr>
        <p:blipFill>
          <a:blip r:embed="rId3"/>
          <a:stretch>
            <a:fillRect/>
          </a:stretch>
        </p:blipFill>
        <p:spPr>
          <a:xfrm>
            <a:off x="6002363" y="2965152"/>
            <a:ext cx="6102625" cy="1597290"/>
          </a:xfrm>
          <a:prstGeom prst="rect">
            <a:avLst/>
          </a:prstGeom>
        </p:spPr>
      </p:pic>
      <p:sp>
        <p:nvSpPr>
          <p:cNvPr id="4" name="Заголовок 1">
            <a:extLst>
              <a:ext uri="{FF2B5EF4-FFF2-40B4-BE49-F238E27FC236}">
                <a16:creationId xmlns:a16="http://schemas.microsoft.com/office/drawing/2014/main" id="{F3D602A3-564E-A625-B76D-3C8ED82C2BE9}"/>
              </a:ext>
            </a:extLst>
          </p:cNvPr>
          <p:cNvSpPr txBox="1">
            <a:spLocks/>
          </p:cNvSpPr>
          <p:nvPr/>
        </p:nvSpPr>
        <p:spPr>
          <a:xfrm>
            <a:off x="185297" y="5001712"/>
            <a:ext cx="11634132" cy="984877"/>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ru-RU" sz="2400" dirty="0"/>
              <a:t>При подготовке презентации использованы материалы Телеграмм канала «Корпоративные закупки»  </a:t>
            </a:r>
            <a:r>
              <a:rPr lang="en-US" sz="2400" dirty="0"/>
              <a:t>https://t.me/zakupki_fz_223</a:t>
            </a:r>
            <a:endParaRPr lang="ru-RU" sz="2400" dirty="0"/>
          </a:p>
        </p:txBody>
      </p:sp>
    </p:spTree>
    <p:extLst>
      <p:ext uri="{BB962C8B-B14F-4D97-AF65-F5344CB8AC3E}">
        <p14:creationId xmlns:p14="http://schemas.microsoft.com/office/powerpoint/2010/main" val="14139365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52AB281B-E882-03B8-A176-887D967072BC}"/>
              </a:ext>
            </a:extLst>
          </p:cNvPr>
          <p:cNvSpPr>
            <a:spLocks noGrp="1"/>
          </p:cNvSpPr>
          <p:nvPr>
            <p:ph idx="1"/>
          </p:nvPr>
        </p:nvSpPr>
        <p:spPr>
          <a:xfrm>
            <a:off x="611697" y="282051"/>
            <a:ext cx="10515600" cy="4351338"/>
          </a:xfrm>
        </p:spPr>
        <p:txBody>
          <a:bodyPr>
            <a:normAutofit/>
          </a:bodyPr>
          <a:lstStyle/>
          <a:p>
            <a:pPr marL="0" indent="0">
              <a:buNone/>
            </a:pPr>
            <a:r>
              <a:rPr lang="ru-RU" sz="2400" dirty="0"/>
              <a:t>Статья 3. Принципы и основные положения закупки товаров, работ, услуг.</a:t>
            </a:r>
          </a:p>
          <a:p>
            <a:r>
              <a:rPr lang="ru-RU" sz="1600" dirty="0"/>
              <a:t>5. Участником закупки является любое юридическое лицо или несколько юридических лиц, выступающих на стороне одного участника закупки, независимо от организационно-правовой формы, формы собственности, места нахождения и места происхождения капитала, за исключением юридического лица, являющегося иностранным агентом в соответствии с Федеральным законом от 14 июля 2022 года N 255-ФЗ "О контроле за деятельностью лиц, находящихся под иностранным влиянием", либо любое физическое лицо или несколько физических лиц, выступающих на стороне одного участника закупки, в том числе индивидуальный предприниматель или несколько индивидуальных предпринимателей, выступающих на стороне одного участника закупки, за исключением физического лица, являющегося иностранным агентом в соответствии с Федеральным законом от 14 июля 2022 года N 255-ФЗ "О контроле за деятельностью лиц, находящихся под иностранным влиянием".</a:t>
            </a:r>
          </a:p>
        </p:txBody>
      </p:sp>
      <p:pic>
        <p:nvPicPr>
          <p:cNvPr id="5" name="Рисунок 4">
            <a:extLst>
              <a:ext uri="{FF2B5EF4-FFF2-40B4-BE49-F238E27FC236}">
                <a16:creationId xmlns:a16="http://schemas.microsoft.com/office/drawing/2014/main" id="{32DCEC15-142D-FC24-6D3C-0B5147E80F76}"/>
              </a:ext>
            </a:extLst>
          </p:cNvPr>
          <p:cNvPicPr>
            <a:picLocks noChangeAspect="1"/>
          </p:cNvPicPr>
          <p:nvPr/>
        </p:nvPicPr>
        <p:blipFill>
          <a:blip r:embed="rId2"/>
          <a:stretch>
            <a:fillRect/>
          </a:stretch>
        </p:blipFill>
        <p:spPr>
          <a:xfrm>
            <a:off x="754309" y="3065811"/>
            <a:ext cx="7081008" cy="3041373"/>
          </a:xfrm>
          <a:prstGeom prst="rect">
            <a:avLst/>
          </a:prstGeom>
        </p:spPr>
      </p:pic>
    </p:spTree>
    <p:extLst>
      <p:ext uri="{BB962C8B-B14F-4D97-AF65-F5344CB8AC3E}">
        <p14:creationId xmlns:p14="http://schemas.microsoft.com/office/powerpoint/2010/main" val="266476736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A5BF316-6EF4-B9B8-E959-04619BD80B75}"/>
              </a:ext>
            </a:extLst>
          </p:cNvPr>
          <p:cNvSpPr>
            <a:spLocks noGrp="1"/>
          </p:cNvSpPr>
          <p:nvPr>
            <p:ph type="title"/>
          </p:nvPr>
        </p:nvSpPr>
        <p:spPr>
          <a:xfrm>
            <a:off x="838200" y="200211"/>
            <a:ext cx="10515600" cy="620992"/>
          </a:xfrm>
        </p:spPr>
        <p:txBody>
          <a:bodyPr/>
          <a:lstStyle/>
          <a:p>
            <a:pPr algn="ctr"/>
            <a:r>
              <a:rPr lang="ru-RU" sz="2400" dirty="0">
                <a:solidFill>
                  <a:srgbClr val="0070C0"/>
                </a:solidFill>
              </a:rPr>
              <a:t>Решение Башкортостанского УФАС России от 04.04.2024 по делу № 002/01/17-82/2024</a:t>
            </a:r>
          </a:p>
        </p:txBody>
      </p:sp>
      <p:sp>
        <p:nvSpPr>
          <p:cNvPr id="3" name="Объект 2">
            <a:extLst>
              <a:ext uri="{FF2B5EF4-FFF2-40B4-BE49-F238E27FC236}">
                <a16:creationId xmlns:a16="http://schemas.microsoft.com/office/drawing/2014/main" id="{DE564859-D9F5-7203-AA20-C6D2342B8F0C}"/>
              </a:ext>
            </a:extLst>
          </p:cNvPr>
          <p:cNvSpPr>
            <a:spLocks noGrp="1"/>
          </p:cNvSpPr>
          <p:nvPr>
            <p:ph idx="1"/>
          </p:nvPr>
        </p:nvSpPr>
        <p:spPr>
          <a:xfrm>
            <a:off x="242046" y="722966"/>
            <a:ext cx="11591365" cy="4351338"/>
          </a:xfrm>
        </p:spPr>
        <p:txBody>
          <a:bodyPr/>
          <a:lstStyle/>
          <a:p>
            <a:r>
              <a:rPr lang="ru-RU" sz="1600" dirty="0"/>
              <a:t>УФАС признало нарушающими антимонопольное законодательство нормы положения о закупке заказчика АО «Информационное агентство «Башинформ», позволяющие проводить закупки у ЕП на конкурентных рынках </a:t>
            </a:r>
          </a:p>
          <a:p>
            <a:r>
              <a:rPr lang="ru-RU" sz="1600" dirty="0"/>
              <a:t>Башкортостанское УФАС России на основании материалов районной прокуратуры проанализировало положение о закупке корпоративного заказчика в части проведения закупок у ЕП и установило следующие нормы </a:t>
            </a:r>
            <a:r>
              <a:rPr lang="ru-RU" sz="1600" dirty="0" err="1"/>
              <a:t>ПоЗ</a:t>
            </a:r>
            <a:r>
              <a:rPr lang="ru-RU" sz="1600" dirty="0"/>
              <a:t>, которые подразумевают:</a:t>
            </a:r>
          </a:p>
          <a:p>
            <a:r>
              <a:rPr lang="ru-RU" sz="1600" dirty="0"/>
              <a:t> возможность осуществления закупки на сумму, не превышающую 200 000 (двести тысяч) рублей (по одному договору, включая НДС) на конкурентных рынках без проведения конкурентных процедур. При этом, каких-либо ограничений в виде годового объема закупок, которые заказчик вправе осуществить таким способом указанное положение не содержит,</a:t>
            </a:r>
          </a:p>
          <a:p>
            <a:r>
              <a:rPr lang="ru-RU" sz="1600" dirty="0"/>
              <a:t> основания закупки у ЕП, связанные с:</a:t>
            </a:r>
          </a:p>
          <a:p>
            <a:r>
              <a:rPr lang="ru-RU" sz="1600" dirty="0">
                <a:solidFill>
                  <a:srgbClr val="FF0000"/>
                </a:solidFill>
              </a:rPr>
              <a:t>заключением договора аренды имущества; </a:t>
            </a:r>
          </a:p>
          <a:p>
            <a:r>
              <a:rPr lang="ru-RU" sz="1600" dirty="0">
                <a:solidFill>
                  <a:srgbClr val="FF0000"/>
                </a:solidFill>
              </a:rPr>
              <a:t>приобретением заказчиком в собственность на основании договора купли-продажи или на ином основании, предоставляются заказчику во владение использование или в пользование на основании договора аренды или на ином основании земельные участки, здания, сооружения, иное недвижимое имущество,</a:t>
            </a:r>
          </a:p>
          <a:p>
            <a:r>
              <a:rPr lang="ru-RU" sz="1600" dirty="0">
                <a:solidFill>
                  <a:srgbClr val="FF0000"/>
                </a:solidFill>
              </a:rPr>
              <a:t>приобретением юридических услуг, в том числе услуг нотариусов и адвокатов (по рынку оказания юридических услуг, в том числе адвокатов, необходимо отметить, что наличие собственной юридической службы не свидетельствует об обоснованности и эффективности расходования денежных средств. Конкретизации, для каких конкретно случаев требуются адвокаты, Положение о закупке не содержит; </a:t>
            </a:r>
          </a:p>
          <a:p>
            <a:r>
              <a:rPr lang="ru-RU" sz="1600" dirty="0">
                <a:solidFill>
                  <a:srgbClr val="FF0000"/>
                </a:solidFill>
              </a:rPr>
              <a:t>приобретением услуг для собственных производственных нужд заказчика, в том числе по ремонту, обслуживанию и заправке автомобилей, </a:t>
            </a:r>
          </a:p>
          <a:p>
            <a:r>
              <a:rPr lang="ru-RU" sz="1600" dirty="0">
                <a:solidFill>
                  <a:srgbClr val="FF0000"/>
                </a:solidFill>
              </a:rPr>
              <a:t>приобретением сувенирной продукции, услуг по проведению торжеств, права на использование результатов интеллектуальной деятельности, обновлений информационных систем, баз данных, программных средств и программных продуктов, канцелярских и хозяйственных товаров, финансовых вложений,</a:t>
            </a:r>
          </a:p>
          <a:p>
            <a:r>
              <a:rPr lang="ru-RU" sz="1600" dirty="0"/>
              <a:t>позволяют заказчику не проводить конкурентные закупки и осуществлять закупки на конкурентных рынках без проведения торгов.</a:t>
            </a:r>
          </a:p>
        </p:txBody>
      </p:sp>
    </p:spTree>
    <p:extLst>
      <p:ext uri="{BB962C8B-B14F-4D97-AF65-F5344CB8AC3E}">
        <p14:creationId xmlns:p14="http://schemas.microsoft.com/office/powerpoint/2010/main" val="137555539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C9F29AC-ECF7-AF4D-0038-466D7265DA24}"/>
              </a:ext>
            </a:extLst>
          </p:cNvPr>
          <p:cNvSpPr>
            <a:spLocks noGrp="1"/>
          </p:cNvSpPr>
          <p:nvPr>
            <p:ph type="title"/>
          </p:nvPr>
        </p:nvSpPr>
        <p:spPr>
          <a:xfrm>
            <a:off x="964035" y="1782865"/>
            <a:ext cx="10515600" cy="1325563"/>
          </a:xfrm>
        </p:spPr>
        <p:txBody>
          <a:bodyPr/>
          <a:lstStyle/>
          <a:p>
            <a:pPr algn="ctr"/>
            <a:r>
              <a:rPr lang="ru-RU" dirty="0"/>
              <a:t>Решения по случаю закупки у ед. поставщика до определенного ценового порога </a:t>
            </a:r>
          </a:p>
        </p:txBody>
      </p:sp>
    </p:spTree>
    <p:extLst>
      <p:ext uri="{BB962C8B-B14F-4D97-AF65-F5344CB8AC3E}">
        <p14:creationId xmlns:p14="http://schemas.microsoft.com/office/powerpoint/2010/main" val="347807217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B1CDC34-8DA4-8D53-5AA6-67D6A0E9224F}"/>
              </a:ext>
            </a:extLst>
          </p:cNvPr>
          <p:cNvSpPr>
            <a:spLocks noGrp="1"/>
          </p:cNvSpPr>
          <p:nvPr>
            <p:ph type="title"/>
          </p:nvPr>
        </p:nvSpPr>
        <p:spPr>
          <a:xfrm>
            <a:off x="838200" y="18255"/>
            <a:ext cx="10515600" cy="1325563"/>
          </a:xfrm>
        </p:spPr>
        <p:txBody>
          <a:bodyPr/>
          <a:lstStyle/>
          <a:p>
            <a:pPr algn="ctr"/>
            <a:r>
              <a:rPr lang="ru-RU" sz="2400" dirty="0">
                <a:solidFill>
                  <a:srgbClr val="0070C0"/>
                </a:solidFill>
              </a:rPr>
              <a:t>Решение УФАС по Республике Марий Эл от 26 июля 2022 г. N 012/01/17-370/2022</a:t>
            </a:r>
          </a:p>
        </p:txBody>
      </p:sp>
      <p:sp>
        <p:nvSpPr>
          <p:cNvPr id="3" name="Объект 2">
            <a:extLst>
              <a:ext uri="{FF2B5EF4-FFF2-40B4-BE49-F238E27FC236}">
                <a16:creationId xmlns:a16="http://schemas.microsoft.com/office/drawing/2014/main" id="{B0F834D5-FBFB-FC21-410A-214578F72AE3}"/>
              </a:ext>
            </a:extLst>
          </p:cNvPr>
          <p:cNvSpPr>
            <a:spLocks noGrp="1"/>
          </p:cNvSpPr>
          <p:nvPr>
            <p:ph idx="1"/>
          </p:nvPr>
        </p:nvSpPr>
        <p:spPr>
          <a:xfrm>
            <a:off x="336884" y="1343818"/>
            <a:ext cx="11386687" cy="4351338"/>
          </a:xfrm>
        </p:spPr>
        <p:txBody>
          <a:bodyPr/>
          <a:lstStyle/>
          <a:p>
            <a:r>
              <a:rPr lang="ru-RU" sz="1600" dirty="0"/>
              <a:t>Заказчик, включив в Положение о закупке (пункт 23) право </a:t>
            </a:r>
            <a:r>
              <a:rPr lang="ru-RU" sz="1600" b="1" dirty="0">
                <a:solidFill>
                  <a:srgbClr val="FF0000"/>
                </a:solidFill>
              </a:rPr>
              <a:t>заключения договора с единственным поставщиком (подрядчиком, исполнителем), стоимость которого не превышает 1 млн. рублей</a:t>
            </a:r>
            <a:r>
              <a:rPr lang="ru-RU" sz="1600" dirty="0"/>
              <a:t>, обеспечил возможность проведения закупки с единственным поставщиком (подрядчиком, исполнителем) в любых случаях и при любых потребностях без проведения конкурентных процедур, независимо от наличия конкурентного рынка, что, в свою очередь, приводит к дискриминации и ограничению конкуренции.</a:t>
            </a:r>
          </a:p>
          <a:p>
            <a:r>
              <a:rPr lang="ru-RU" sz="1600" dirty="0"/>
              <a:t>Суть решения - Признать в действиях МАУ "Центр детского здорового питания г. Йошкар-Олы" нарушение части 1 статьи 17 Федерального закона от 26.07.2006 N 135-ФЗ "О защите конкуренции", выразившегося во включении в Положение о закупке положений пункта 23 статьи 19, что приводит или может привести к недопущению, ограничению или устранению конкуренции.</a:t>
            </a:r>
          </a:p>
        </p:txBody>
      </p:sp>
    </p:spTree>
    <p:extLst>
      <p:ext uri="{BB962C8B-B14F-4D97-AF65-F5344CB8AC3E}">
        <p14:creationId xmlns:p14="http://schemas.microsoft.com/office/powerpoint/2010/main" val="6387216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DB67AF0-BF02-311B-B0D5-CE5090F0624E}"/>
              </a:ext>
            </a:extLst>
          </p:cNvPr>
          <p:cNvSpPr>
            <a:spLocks noGrp="1"/>
          </p:cNvSpPr>
          <p:nvPr>
            <p:ph type="title"/>
          </p:nvPr>
        </p:nvSpPr>
        <p:spPr>
          <a:xfrm>
            <a:off x="838200" y="0"/>
            <a:ext cx="10515600" cy="1325563"/>
          </a:xfrm>
        </p:spPr>
        <p:txBody>
          <a:bodyPr/>
          <a:lstStyle/>
          <a:p>
            <a:r>
              <a:rPr lang="ru-RU" sz="2400" dirty="0">
                <a:solidFill>
                  <a:srgbClr val="0070C0"/>
                </a:solidFill>
              </a:rPr>
              <a:t>Решение Башкортостанского УФАС России от 01.04.2024 по делу № 002/01/17-16/2024</a:t>
            </a:r>
          </a:p>
        </p:txBody>
      </p:sp>
      <p:sp>
        <p:nvSpPr>
          <p:cNvPr id="3" name="Объект 2">
            <a:extLst>
              <a:ext uri="{FF2B5EF4-FFF2-40B4-BE49-F238E27FC236}">
                <a16:creationId xmlns:a16="http://schemas.microsoft.com/office/drawing/2014/main" id="{B6AD63AA-0A59-227E-B09D-1D0247569170}"/>
              </a:ext>
            </a:extLst>
          </p:cNvPr>
          <p:cNvSpPr>
            <a:spLocks noGrp="1"/>
          </p:cNvSpPr>
          <p:nvPr>
            <p:ph idx="1"/>
          </p:nvPr>
        </p:nvSpPr>
        <p:spPr>
          <a:xfrm>
            <a:off x="737532" y="1253331"/>
            <a:ext cx="10515600" cy="4351338"/>
          </a:xfrm>
        </p:spPr>
        <p:txBody>
          <a:bodyPr/>
          <a:lstStyle/>
          <a:p>
            <a:r>
              <a:rPr lang="ru-RU" sz="1600" dirty="0"/>
              <a:t>УФАС признало неправомерным наличие в положении о закупке норм о закупке у ЕП без ограничений в виде годового объема закупок таким способом</a:t>
            </a:r>
          </a:p>
          <a:p>
            <a:r>
              <a:rPr lang="ru-RU" sz="1600" dirty="0"/>
              <a:t>Башкортостанское УФАС России проанализировало положение о закупке корпоративного заказчика АО «УЖХ Октябрьского района городского округа город Уфа Республики Башкортостан» в части порядка осуществления закупок у единственного поставщика и установило:</a:t>
            </a:r>
          </a:p>
          <a:p>
            <a:r>
              <a:rPr lang="ru-RU" sz="1600" dirty="0"/>
              <a:t> закупка у ЕП может осуществляться в случае, если необходимо закупить товары (работы, услуги) стоимостью </a:t>
            </a:r>
            <a:r>
              <a:rPr lang="ru-RU" sz="1600" b="1" dirty="0">
                <a:solidFill>
                  <a:srgbClr val="FF0000"/>
                </a:solidFill>
              </a:rPr>
              <a:t>не более 1 000 000,00 (Один миллион) рублей, включая НДС,</a:t>
            </a:r>
          </a:p>
          <a:p>
            <a:r>
              <a:rPr lang="ru-RU" sz="1600" dirty="0"/>
              <a:t> в положении о закупке установлено 35 оснований закупке у ЕП,</a:t>
            </a:r>
          </a:p>
          <a:p>
            <a:r>
              <a:rPr lang="ru-RU" sz="1600" dirty="0"/>
              <a:t> разумных ограничений в виде годового объема закупок, которые заказчик вправе осуществить таким способом, указанное положение не содержит, что может привести к злоупотреблению проведением закупок у ЕП на конкурентных рынках.</a:t>
            </a:r>
          </a:p>
          <a:p>
            <a:r>
              <a:rPr lang="ru-RU" sz="1600" dirty="0"/>
              <a:t>На основании изложенного действия заказчика, установившего в положении о закупке случаи закупки у ЕП на конкурентных рынках, признаны нарушением ч. 1 ст. 17 Закона 135-ФЗ.</a:t>
            </a:r>
          </a:p>
          <a:p>
            <a:r>
              <a:rPr lang="ru-RU" sz="1600" dirty="0"/>
              <a:t>В связи с тем, что заказчик самостоятельно установил пороги в 2 и 5 % сумму закупки у ЕП от выручки предприятия за календарный год, предписание не выдавалось.</a:t>
            </a:r>
          </a:p>
        </p:txBody>
      </p:sp>
    </p:spTree>
    <p:extLst>
      <p:ext uri="{BB962C8B-B14F-4D97-AF65-F5344CB8AC3E}">
        <p14:creationId xmlns:p14="http://schemas.microsoft.com/office/powerpoint/2010/main" val="318783847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83C96C8-4981-43B2-0F39-6C2B713A2586}"/>
              </a:ext>
            </a:extLst>
          </p:cNvPr>
          <p:cNvSpPr>
            <a:spLocks noGrp="1"/>
          </p:cNvSpPr>
          <p:nvPr>
            <p:ph type="title"/>
          </p:nvPr>
        </p:nvSpPr>
        <p:spPr>
          <a:xfrm>
            <a:off x="234892" y="0"/>
            <a:ext cx="11957108" cy="681037"/>
          </a:xfrm>
        </p:spPr>
        <p:txBody>
          <a:bodyPr/>
          <a:lstStyle/>
          <a:p>
            <a:pPr algn="ctr"/>
            <a:r>
              <a:rPr lang="ru-RU" sz="2400" b="1" dirty="0">
                <a:solidFill>
                  <a:srgbClr val="0070C0"/>
                </a:solidFill>
              </a:rPr>
              <a:t>Решение Красноярского УФАС России от 16.02.2023 по делу № 024/01/17-3688/2022 (1 из 2)</a:t>
            </a:r>
          </a:p>
        </p:txBody>
      </p:sp>
      <p:sp>
        <p:nvSpPr>
          <p:cNvPr id="3" name="Объект 2">
            <a:extLst>
              <a:ext uri="{FF2B5EF4-FFF2-40B4-BE49-F238E27FC236}">
                <a16:creationId xmlns:a16="http://schemas.microsoft.com/office/drawing/2014/main" id="{36F456D5-3239-DCB2-6C94-E5809C59B1CE}"/>
              </a:ext>
            </a:extLst>
          </p:cNvPr>
          <p:cNvSpPr>
            <a:spLocks noGrp="1"/>
          </p:cNvSpPr>
          <p:nvPr>
            <p:ph idx="1"/>
          </p:nvPr>
        </p:nvSpPr>
        <p:spPr>
          <a:xfrm>
            <a:off x="838200" y="995468"/>
            <a:ext cx="10515600" cy="4351338"/>
          </a:xfrm>
        </p:spPr>
        <p:txBody>
          <a:bodyPr/>
          <a:lstStyle/>
          <a:p>
            <a:r>
              <a:rPr lang="ru-RU" sz="1800" dirty="0"/>
              <a:t>Красноярское УФАС требует от корпоративного заказчика ГБУ «Канское лесничество» внести изменения в положение о закупке в части закупок у единственного поставщика</a:t>
            </a:r>
          </a:p>
          <a:p>
            <a:r>
              <a:rPr lang="ru-RU" sz="1800" dirty="0"/>
              <a:t>Минлесхоз края провел проверку подведомственного корпоративного заказчика и направил ее результаты в УФАС с указанием на наличие признаков нарушения антимонопольного законодательства, в том числе в части, касающейся осуществления учреждением закупок у единственного поставщика на основании Положения о закупке.</a:t>
            </a:r>
          </a:p>
          <a:p>
            <a:r>
              <a:rPr lang="ru-RU" sz="1800" dirty="0"/>
              <a:t>УФАС, провело проверку заказчика и, признавая в его действиях нарушения, отметило:</a:t>
            </a:r>
          </a:p>
          <a:p>
            <a:r>
              <a:rPr lang="ru-RU" sz="1800" dirty="0"/>
              <a:t> перечень случаев, в которых допускается закупка у ЕП определен Положением о закупке,</a:t>
            </a:r>
          </a:p>
          <a:p>
            <a:r>
              <a:rPr lang="ru-RU" sz="1800" dirty="0"/>
              <a:t> в него, в частности, входит основание: необходимо закупить товары (работы, услуги) стоимостью не более 500 000 руб., включая НДС; при этом годовой объем закупок, которые заказчик вправе осуществить на основании настоящего пункта, не должен превышать два миллиона рублей или не должен превышать восемьдесят процентов суммы расходов на закупки товаров, работ, услуг, в том числе для оплаты договоров, заключенных до начала текущего финансового года и подлежащих оплате в текущем финансовом году,</a:t>
            </a:r>
          </a:p>
          <a:p>
            <a:r>
              <a:rPr lang="ru-RU" sz="1800" dirty="0"/>
              <a:t> соответственно, действующее Положение о закупке предусматривает альтернативные ограничения годового объема закупок с ЕП – 2 млн. рублей или 80% суммы расходов,</a:t>
            </a:r>
          </a:p>
          <a:p>
            <a:r>
              <a:rPr lang="ru-RU" sz="1800" dirty="0"/>
              <a:t> проверкой установлено, что в 2021 и 2022 годах заказчиком заключались договоры только по результатам закупок у ЕП, конкурентные закупки не проводились,</a:t>
            </a:r>
          </a:p>
        </p:txBody>
      </p:sp>
    </p:spTree>
    <p:extLst>
      <p:ext uri="{BB962C8B-B14F-4D97-AF65-F5344CB8AC3E}">
        <p14:creationId xmlns:p14="http://schemas.microsoft.com/office/powerpoint/2010/main" val="131406700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83C96C8-4981-43B2-0F39-6C2B713A2586}"/>
              </a:ext>
            </a:extLst>
          </p:cNvPr>
          <p:cNvSpPr>
            <a:spLocks noGrp="1"/>
          </p:cNvSpPr>
          <p:nvPr>
            <p:ph type="title"/>
          </p:nvPr>
        </p:nvSpPr>
        <p:spPr>
          <a:xfrm>
            <a:off x="234892" y="0"/>
            <a:ext cx="11957108" cy="681037"/>
          </a:xfrm>
        </p:spPr>
        <p:txBody>
          <a:bodyPr/>
          <a:lstStyle/>
          <a:p>
            <a:pPr algn="ctr"/>
            <a:r>
              <a:rPr lang="ru-RU" sz="2400" b="1" dirty="0">
                <a:solidFill>
                  <a:srgbClr val="0070C0"/>
                </a:solidFill>
              </a:rPr>
              <a:t>Решение Красноярского УФАС России от 16.02.2023 по делу № 024/01/17-3688/2022 (2 из 2)</a:t>
            </a:r>
          </a:p>
        </p:txBody>
      </p:sp>
      <p:sp>
        <p:nvSpPr>
          <p:cNvPr id="3" name="Объект 2">
            <a:extLst>
              <a:ext uri="{FF2B5EF4-FFF2-40B4-BE49-F238E27FC236}">
                <a16:creationId xmlns:a16="http://schemas.microsoft.com/office/drawing/2014/main" id="{36F456D5-3239-DCB2-6C94-E5809C59B1CE}"/>
              </a:ext>
            </a:extLst>
          </p:cNvPr>
          <p:cNvSpPr>
            <a:spLocks noGrp="1"/>
          </p:cNvSpPr>
          <p:nvPr>
            <p:ph idx="1"/>
          </p:nvPr>
        </p:nvSpPr>
        <p:spPr>
          <a:xfrm>
            <a:off x="661061" y="899215"/>
            <a:ext cx="10515600" cy="4351338"/>
          </a:xfrm>
        </p:spPr>
        <p:txBody>
          <a:bodyPr/>
          <a:lstStyle/>
          <a:p>
            <a:r>
              <a:rPr lang="ru-RU" sz="1800" dirty="0"/>
              <a:t>предметом договоров, заключенных заказчиком с ЕП в 2020 году, являются: услуги по дератизации, приобретение тахографов, услуги автострахования, автозапчасти, брокерские услуги, поставка бензина, шины, приобретение семян ели, канцтовары и т.д.; в 2021 году: услуги по дератизации, предрейсовый осмотр, услуги брокера, консультант плюс, канцтовары, автозапчасти, проведение монтажных работ по видеонаблюдению, бензин, автомобильные шины, принтеры, оценка риска – охрана труда, </a:t>
            </a:r>
            <a:r>
              <a:rPr lang="ru-RU" sz="1800" dirty="0" err="1"/>
              <a:t>спец.одежда</a:t>
            </a:r>
            <a:r>
              <a:rPr lang="ru-RU" sz="1800" dirty="0"/>
              <a:t>, кресла и т.д.; в 2022 году: услуги связи, услуги по дератизации, клиринговые услуги, брокерские услуги, оценка древесины, </a:t>
            </a:r>
            <a:r>
              <a:rPr lang="ru-RU" sz="1800" dirty="0" err="1"/>
              <a:t>канц.товары</a:t>
            </a:r>
            <a:r>
              <a:rPr lang="ru-RU" sz="1800" dirty="0"/>
              <a:t>, автостраховка, спальные мешки, </a:t>
            </a:r>
            <a:r>
              <a:rPr lang="ru-RU" sz="1800" dirty="0" err="1"/>
              <a:t>хоз.товары</a:t>
            </a:r>
            <a:r>
              <a:rPr lang="ru-RU" sz="1800" dirty="0"/>
              <a:t>, саженцы ели, сосны, </a:t>
            </a:r>
            <a:r>
              <a:rPr lang="ru-RU" sz="1800" dirty="0" err="1"/>
              <a:t>спец.одежда</a:t>
            </a:r>
            <a:r>
              <a:rPr lang="ru-RU" sz="1800" dirty="0"/>
              <a:t>, бензин, </a:t>
            </a:r>
            <a:r>
              <a:rPr lang="ru-RU" sz="1800" dirty="0" err="1"/>
              <a:t>мотокосы</a:t>
            </a:r>
            <a:r>
              <a:rPr lang="ru-RU" sz="1800" dirty="0"/>
              <a:t>, автозапчасти, ремонт автомобиля и т.д.,</a:t>
            </a:r>
          </a:p>
          <a:p>
            <a:r>
              <a:rPr lang="ru-RU" sz="1800" dirty="0"/>
              <a:t> рынок перечисленных выше товаров, работ, услуг на территории Красноярского края является конкурентным,</a:t>
            </a:r>
          </a:p>
          <a:p>
            <a:r>
              <a:rPr lang="ru-RU" sz="1800" dirty="0"/>
              <a:t> применение способа закупки у ЕП возможно только в той мере, в которой применение конкурентных способов закупки является невозможным либо экономически нецелесообразным.</a:t>
            </a:r>
          </a:p>
          <a:p>
            <a:r>
              <a:rPr lang="ru-RU" sz="1800" dirty="0"/>
              <a:t>Выдано обязательное для исполнения предписание, согласно которому учреждению надлежит внести изменения в положение о закупке в части установления годового объема закупок, осуществляемых у ЕП, не превышающего 50% совокупного годового объема закупок заказчика, с установлением общей предельной суммы закупок.</a:t>
            </a:r>
          </a:p>
          <a:p>
            <a:pPr marL="0" indent="0">
              <a:buNone/>
            </a:pPr>
            <a:endParaRPr lang="ru-RU" sz="1800" dirty="0"/>
          </a:p>
        </p:txBody>
      </p:sp>
    </p:spTree>
    <p:extLst>
      <p:ext uri="{BB962C8B-B14F-4D97-AF65-F5344CB8AC3E}">
        <p14:creationId xmlns:p14="http://schemas.microsoft.com/office/powerpoint/2010/main" val="133643129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527DEC4-D7A4-C2BF-82D6-A87A0BDF7AD3}"/>
              </a:ext>
            </a:extLst>
          </p:cNvPr>
          <p:cNvSpPr>
            <a:spLocks noGrp="1"/>
          </p:cNvSpPr>
          <p:nvPr>
            <p:ph type="title"/>
          </p:nvPr>
        </p:nvSpPr>
        <p:spPr>
          <a:xfrm>
            <a:off x="636864" y="289465"/>
            <a:ext cx="11250336" cy="587229"/>
          </a:xfrm>
        </p:spPr>
        <p:txBody>
          <a:bodyPr/>
          <a:lstStyle/>
          <a:p>
            <a:pPr algn="ctr"/>
            <a:r>
              <a:rPr lang="ru-RU" sz="2400" b="1" dirty="0">
                <a:solidFill>
                  <a:srgbClr val="0070C0"/>
                </a:solidFill>
              </a:rPr>
              <a:t>Решение АС Красноярского края от 23.01.2023 по делу № А33-25370/2022</a:t>
            </a:r>
          </a:p>
        </p:txBody>
      </p:sp>
      <p:sp>
        <p:nvSpPr>
          <p:cNvPr id="3" name="Объект 2">
            <a:extLst>
              <a:ext uri="{FF2B5EF4-FFF2-40B4-BE49-F238E27FC236}">
                <a16:creationId xmlns:a16="http://schemas.microsoft.com/office/drawing/2014/main" id="{B185354C-7401-0271-0918-9D1E4020502A}"/>
              </a:ext>
            </a:extLst>
          </p:cNvPr>
          <p:cNvSpPr>
            <a:spLocks noGrp="1"/>
          </p:cNvSpPr>
          <p:nvPr>
            <p:ph idx="1"/>
          </p:nvPr>
        </p:nvSpPr>
        <p:spPr>
          <a:xfrm>
            <a:off x="636864" y="1253331"/>
            <a:ext cx="10515600" cy="4351338"/>
          </a:xfrm>
        </p:spPr>
        <p:txBody>
          <a:bodyPr/>
          <a:lstStyle/>
          <a:p>
            <a:r>
              <a:rPr lang="ru-RU" sz="1600" b="1" dirty="0"/>
              <a:t>Суд: право заказчика осуществить объем закупок у ЕП, не превышающий 50% СГОЗ, соответствует принципам разумности</a:t>
            </a:r>
          </a:p>
          <a:p>
            <a:endParaRPr lang="ru-RU" sz="1600" dirty="0"/>
          </a:p>
          <a:p>
            <a:r>
              <a:rPr lang="ru-RU" sz="1600" dirty="0"/>
              <a:t>УФАС провело проверку закупок корпоративного заказчика   - Краевое государственное автономное учреждение «Дом дружбы народов Красноярского края« и установило:</a:t>
            </a:r>
          </a:p>
          <a:p>
            <a:r>
              <a:rPr lang="ru-RU" sz="1600" dirty="0"/>
              <a:t> объем закупок у ЕП в 2020 году составил 75,7%, в 2021 году – 83%,</a:t>
            </a:r>
          </a:p>
          <a:p>
            <a:r>
              <a:rPr lang="ru-RU" sz="1600" dirty="0"/>
              <a:t> для расчета НМЦ по ЕП поступало не менее трех коммерческих предложений,</a:t>
            </a:r>
          </a:p>
          <a:p>
            <a:r>
              <a:rPr lang="ru-RU" sz="1600" dirty="0"/>
              <a:t> для проведения публичных процедур заказчик мог планировать их проведение заранее,</a:t>
            </a:r>
          </a:p>
          <a:p>
            <a:r>
              <a:rPr lang="ru-RU" sz="1600" dirty="0"/>
              <a:t> заказчик мог проводить конкурсы и запросы предложений с установлением критериев к опыту,</a:t>
            </a:r>
          </a:p>
          <a:p>
            <a:r>
              <a:rPr lang="ru-RU" sz="1600" dirty="0"/>
              <a:t> у заказчика были все условия для проведения конкурентных процедур и лишь в случае признания таких закупок несостоявшимися закупать продукцию у ЕП.</a:t>
            </a:r>
          </a:p>
          <a:p>
            <a:endParaRPr lang="ru-RU" sz="1600" dirty="0"/>
          </a:p>
          <a:p>
            <a:r>
              <a:rPr lang="ru-RU" sz="1600" dirty="0"/>
              <a:t>Указание в предписании на право заказчика осуществить на основании спорного пункта положения о закупке объем закупок у ЕП, не превышающий 50% совокупного годового объема закупок заказчика, соответствует принципам разумности и позволяет обеспечить исполнение принципов Закона 223-ФЗ.</a:t>
            </a:r>
          </a:p>
          <a:p>
            <a:endParaRPr lang="ru-RU" sz="1600" dirty="0"/>
          </a:p>
        </p:txBody>
      </p:sp>
    </p:spTree>
    <p:extLst>
      <p:ext uri="{BB962C8B-B14F-4D97-AF65-F5344CB8AC3E}">
        <p14:creationId xmlns:p14="http://schemas.microsoft.com/office/powerpoint/2010/main" val="390314716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3D295A0-D29E-285F-A541-FAC14846CF8B}"/>
              </a:ext>
            </a:extLst>
          </p:cNvPr>
          <p:cNvSpPr>
            <a:spLocks noGrp="1"/>
          </p:cNvSpPr>
          <p:nvPr>
            <p:ph type="title"/>
          </p:nvPr>
        </p:nvSpPr>
        <p:spPr>
          <a:xfrm>
            <a:off x="838200" y="114985"/>
            <a:ext cx="10515600" cy="1052613"/>
          </a:xfrm>
        </p:spPr>
        <p:txBody>
          <a:bodyPr/>
          <a:lstStyle/>
          <a:p>
            <a:pPr algn="ctr"/>
            <a:r>
              <a:rPr lang="ru-RU" sz="2400" b="1" dirty="0">
                <a:solidFill>
                  <a:srgbClr val="0070C0"/>
                </a:solidFill>
              </a:rPr>
              <a:t>Апелляционное определение Волгоградского областного суда от 25.09.2023 по делу № 33а-8509/2023</a:t>
            </a:r>
          </a:p>
        </p:txBody>
      </p:sp>
      <p:sp>
        <p:nvSpPr>
          <p:cNvPr id="3" name="Объект 2">
            <a:extLst>
              <a:ext uri="{FF2B5EF4-FFF2-40B4-BE49-F238E27FC236}">
                <a16:creationId xmlns:a16="http://schemas.microsoft.com/office/drawing/2014/main" id="{650326AF-8B9F-EB54-1AA6-1F2F42D6AE01}"/>
              </a:ext>
            </a:extLst>
          </p:cNvPr>
          <p:cNvSpPr>
            <a:spLocks noGrp="1"/>
          </p:cNvSpPr>
          <p:nvPr>
            <p:ph idx="1"/>
          </p:nvPr>
        </p:nvSpPr>
        <p:spPr>
          <a:xfrm>
            <a:off x="670420" y="1339064"/>
            <a:ext cx="10515600" cy="3476217"/>
          </a:xfrm>
        </p:spPr>
        <p:txBody>
          <a:bodyPr/>
          <a:lstStyle/>
          <a:p>
            <a:r>
              <a:rPr lang="ru-RU" sz="1800" dirty="0"/>
              <a:t>Прокурор района по итогам прокурорской проверки обратился с иском к корпоративному заказчику внести изменения в пункт положения о закупке: снизить сумму по одному договору при закупке у ЕП </a:t>
            </a:r>
            <a:r>
              <a:rPr lang="ru-RU" sz="1800" dirty="0">
                <a:solidFill>
                  <a:srgbClr val="FF0000"/>
                </a:solidFill>
              </a:rPr>
              <a:t>с 80 млн. руб</a:t>
            </a:r>
            <a:r>
              <a:rPr lang="ru-RU" sz="1800" dirty="0"/>
              <a:t>. до 600 тыс. руб.</a:t>
            </a:r>
          </a:p>
          <a:p>
            <a:endParaRPr lang="ru-RU" sz="1800" dirty="0"/>
          </a:p>
          <a:p>
            <a:r>
              <a:rPr lang="ru-RU" sz="1800" dirty="0"/>
              <a:t>Суды, удовлетворяя требование прокурора, отметили:</a:t>
            </a:r>
          </a:p>
          <a:p>
            <a:r>
              <a:rPr lang="ru-RU" sz="1800" dirty="0"/>
              <a:t> в рамках проведения прокурорской проверки установлено, что за период 2021 – 2022 </a:t>
            </a:r>
            <a:r>
              <a:rPr lang="ru-RU" sz="1800" dirty="0" err="1"/>
              <a:t>г.г</a:t>
            </a:r>
            <a:r>
              <a:rPr lang="ru-RU" sz="1800" dirty="0"/>
              <a:t>. и текущий период 2023 г. заказчиком договоры о закупке через конкурентные способы закупки не заключались,</a:t>
            </a:r>
          </a:p>
          <a:p>
            <a:r>
              <a:rPr lang="ru-RU" sz="1800" dirty="0"/>
              <a:t> заявленный прокурором предел суммы закупки у единственного поставщика (подрядчика, исполнителя) в 600 000 рублей основан на аналогии с положениями ст. 93 Закона 44-ФЗ и отвечает целям экономической эффективности, расширению возможностей участия юридических и физических лиц в закупке товаров, работ, услуг для нужд заказчика, развитию добросовестной конкуренции, обеспечению гласности и прозрачности закупки, предотвращению коррупции и других злоупотреблений.</a:t>
            </a:r>
          </a:p>
        </p:txBody>
      </p:sp>
    </p:spTree>
    <p:extLst>
      <p:ext uri="{BB962C8B-B14F-4D97-AF65-F5344CB8AC3E}">
        <p14:creationId xmlns:p14="http://schemas.microsoft.com/office/powerpoint/2010/main" val="9590513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1656850-135D-7486-E653-1E7DFA395719}"/>
              </a:ext>
            </a:extLst>
          </p:cNvPr>
          <p:cNvSpPr>
            <a:spLocks noGrp="1"/>
          </p:cNvSpPr>
          <p:nvPr>
            <p:ph type="title"/>
          </p:nvPr>
        </p:nvSpPr>
        <p:spPr>
          <a:xfrm>
            <a:off x="838200" y="365126"/>
            <a:ext cx="10515600" cy="737533"/>
          </a:xfrm>
        </p:spPr>
        <p:txBody>
          <a:bodyPr/>
          <a:lstStyle/>
          <a:p>
            <a:pPr algn="ctr"/>
            <a:r>
              <a:rPr lang="ru-RU" sz="2400" dirty="0">
                <a:solidFill>
                  <a:srgbClr val="FF0000"/>
                </a:solidFill>
              </a:rPr>
              <a:t>Постановление Вологодского УФАС России о назначении административного наказания от 13.02.2024 № 04-32/02-24</a:t>
            </a:r>
          </a:p>
        </p:txBody>
      </p:sp>
      <p:sp>
        <p:nvSpPr>
          <p:cNvPr id="3" name="Объект 2">
            <a:extLst>
              <a:ext uri="{FF2B5EF4-FFF2-40B4-BE49-F238E27FC236}">
                <a16:creationId xmlns:a16="http://schemas.microsoft.com/office/drawing/2014/main" id="{594F3CAE-9F8D-2337-16BA-FE41C0F997DB}"/>
              </a:ext>
            </a:extLst>
          </p:cNvPr>
          <p:cNvSpPr>
            <a:spLocks noGrp="1"/>
          </p:cNvSpPr>
          <p:nvPr>
            <p:ph idx="1"/>
          </p:nvPr>
        </p:nvSpPr>
        <p:spPr>
          <a:xfrm>
            <a:off x="838200" y="1316084"/>
            <a:ext cx="10515600" cy="4351338"/>
          </a:xfrm>
        </p:spPr>
        <p:txBody>
          <a:bodyPr/>
          <a:lstStyle/>
          <a:p>
            <a:r>
              <a:rPr lang="ru-RU" sz="1600" dirty="0"/>
              <a:t>Заказчик допустил неправомерное дробление закупок у единственного поставщика, но был привлечен к ответственности за неразмещение информации о конкурентных закупках</a:t>
            </a:r>
          </a:p>
          <a:p>
            <a:r>
              <a:rPr lang="ru-RU" sz="1600" dirty="0"/>
              <a:t>По результатам ведомственного контроля у корпоративного заказчика АОУ ДО ВО «ДООЦ» «Лесная сказка» выявлены нарушения законодательства о закупках, информация о которых направлена в УФАС.</a:t>
            </a:r>
          </a:p>
          <a:p>
            <a:r>
              <a:rPr lang="ru-RU" sz="1600" dirty="0"/>
              <a:t>УФАС, рассмотрев материалы в отношении корпоративного заказчика, установило:</a:t>
            </a:r>
          </a:p>
          <a:p>
            <a:r>
              <a:rPr lang="ru-RU" sz="1600" dirty="0"/>
              <a:t> положением о закупке установлен запрет на дробление неконкурентных закупок с идентичным предметом, суммарная стоимость которых превышает 600 000 рублей в год,</a:t>
            </a:r>
          </a:p>
          <a:p>
            <a:r>
              <a:rPr lang="ru-RU" sz="1600" dirty="0"/>
              <a:t> в 2023 году заказчик нарушил установленный запрет и 4 раза заключил договоры с идентичными предметами (2 договора на общую сумму 800 000, 2 договора на сумму 930 000, 4 договора на сумму 2 200 000, 2 договора на сумму 800 000) по итогам закупок у единственного поставщика,</a:t>
            </a:r>
          </a:p>
          <a:p>
            <a:r>
              <a:rPr lang="ru-RU" sz="1600" dirty="0"/>
              <a:t> в нарушение Положения о закупке заказчик допустил неправомерное дробление закупок, которые должны были быть проведены конкурентным способом,</a:t>
            </a:r>
          </a:p>
          <a:p>
            <a:r>
              <a:rPr lang="ru-RU" sz="1600" dirty="0"/>
              <a:t> соответственно, информация о таких конкурентных закупках должна была быть размещена в ЕИС, т.е. в действиях заказчика имеется состав административного правонарушения, предусмотренный ч. 5 ст. 7.32.5 КоАП (неразмещение в единой информационной системе в сфере закупок информации о закупке товаров, работ, услуг, размещение которой предусмотрено законодательством),</a:t>
            </a:r>
          </a:p>
          <a:p>
            <a:r>
              <a:rPr lang="ru-RU" sz="1600" b="1" dirty="0"/>
              <a:t> заказчику назначено наказание в виде административного штрафа в размере 50 000 руб.</a:t>
            </a:r>
          </a:p>
        </p:txBody>
      </p:sp>
    </p:spTree>
    <p:extLst>
      <p:ext uri="{BB962C8B-B14F-4D97-AF65-F5344CB8AC3E}">
        <p14:creationId xmlns:p14="http://schemas.microsoft.com/office/powerpoint/2010/main" val="331045067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E09135D-2DF8-56A8-82D9-0A57D8AAB58B}"/>
              </a:ext>
            </a:extLst>
          </p:cNvPr>
          <p:cNvSpPr>
            <a:spLocks noGrp="1"/>
          </p:cNvSpPr>
          <p:nvPr>
            <p:ph type="title"/>
          </p:nvPr>
        </p:nvSpPr>
        <p:spPr>
          <a:xfrm>
            <a:off x="838200" y="42116"/>
            <a:ext cx="10515600" cy="638921"/>
          </a:xfrm>
        </p:spPr>
        <p:txBody>
          <a:bodyPr/>
          <a:lstStyle/>
          <a:p>
            <a:pPr algn="ctr"/>
            <a:r>
              <a:rPr lang="ru-RU" sz="2400" dirty="0">
                <a:solidFill>
                  <a:srgbClr val="FF0000"/>
                </a:solidFill>
              </a:rPr>
              <a:t>Постановление 17 ААС от 18.04.2024 по делу № А50-15213/2023</a:t>
            </a:r>
          </a:p>
        </p:txBody>
      </p:sp>
      <p:sp>
        <p:nvSpPr>
          <p:cNvPr id="3" name="Объект 2">
            <a:extLst>
              <a:ext uri="{FF2B5EF4-FFF2-40B4-BE49-F238E27FC236}">
                <a16:creationId xmlns:a16="http://schemas.microsoft.com/office/drawing/2014/main" id="{6CAC2FD1-33C0-E38D-EAEB-373675B0C068}"/>
              </a:ext>
            </a:extLst>
          </p:cNvPr>
          <p:cNvSpPr>
            <a:spLocks noGrp="1"/>
          </p:cNvSpPr>
          <p:nvPr>
            <p:ph idx="1"/>
          </p:nvPr>
        </p:nvSpPr>
        <p:spPr>
          <a:xfrm>
            <a:off x="712694" y="561602"/>
            <a:ext cx="10515600" cy="4351338"/>
          </a:xfrm>
        </p:spPr>
        <p:txBody>
          <a:bodyPr/>
          <a:lstStyle/>
          <a:p>
            <a:r>
              <a:rPr lang="ru-RU" sz="1800" dirty="0"/>
              <a:t>Суды признали неправомерными действия заказчика по заключению с единственным поставщиком множества тождественных договоров </a:t>
            </a:r>
          </a:p>
          <a:p>
            <a:r>
              <a:rPr lang="ru-RU" sz="1800" dirty="0"/>
              <a:t>Прокурор Пермского края обратился в суд о признании недействительными 35 договоров на оказание услуг по предоставлению питания для учащихся, заключенных между корпоративным заказчиком и ИП по итогам закупки у ЕП на общую сумму 11,2 млн руб.</a:t>
            </a:r>
          </a:p>
          <a:p>
            <a:r>
              <a:rPr lang="ru-RU" sz="1800" dirty="0"/>
              <a:t>Суды, удовлетворяя требования прокурора, отметили:</a:t>
            </a:r>
          </a:p>
          <a:p>
            <a:r>
              <a:rPr lang="ru-RU" sz="1800" dirty="0"/>
              <a:t> учитывая тождественность предмета оспариваемых договоров и их единую хозяйственную цель, принимая во внимание, что договоры заключены одними и теми же лицами в течение небольшого временного интервала, суд приходит к выводу о том, что фактически спорные договоры образуют единую сделку, искусственно раздробленную и оформленную несколькими самостоятельными договорами для формального соблюдения ограничения, установленного Положением о закупке (о возможности осуществления закупки у ЕП на сумму, не превышающую 300 000 руб./600 000 руб.),</a:t>
            </a:r>
          </a:p>
          <a:p>
            <a:r>
              <a:rPr lang="ru-RU" sz="1800" dirty="0"/>
              <a:t> заключение посредством проведения закупки у ЕП ряда связанных между собой договоров в обход норм Закона 223-ФЗ противоречит его целям и открывает возможность для приобретения хозяйствующими субъектами незаконных имущественных выгод,</a:t>
            </a:r>
          </a:p>
          <a:p>
            <a:r>
              <a:rPr lang="ru-RU" sz="1800" dirty="0"/>
              <a:t> спорные сделки заключены с нарушением установленного Положением о закупке годового объема закупок, которые заказчик вправе осуществить у ЕП по расходам на закупки на очередной финансовый год,</a:t>
            </a:r>
          </a:p>
          <a:p>
            <a:r>
              <a:rPr lang="ru-RU" sz="1800" dirty="0"/>
              <a:t> доказательств, свидетельствующих об исключительности ситуации, при которой заключение договоров с ЕП являлось единственно возможным и целесообразным, в ходе рассмотрения настоящего дела не представлено.</a:t>
            </a:r>
          </a:p>
        </p:txBody>
      </p:sp>
    </p:spTree>
    <p:extLst>
      <p:ext uri="{BB962C8B-B14F-4D97-AF65-F5344CB8AC3E}">
        <p14:creationId xmlns:p14="http://schemas.microsoft.com/office/powerpoint/2010/main" val="26635556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692C8C-5620-A973-CA25-5E4AB3064A15}"/>
            </a:ext>
          </a:extLst>
        </p:cNvPr>
        <p:cNvGrpSpPr/>
        <p:nvPr/>
      </p:nvGrpSpPr>
      <p:grpSpPr>
        <a:xfrm>
          <a:off x="0" y="0"/>
          <a:ext cx="0" cy="0"/>
          <a:chOff x="0" y="0"/>
          <a:chExt cx="0" cy="0"/>
        </a:xfrm>
      </p:grpSpPr>
      <p:sp>
        <p:nvSpPr>
          <p:cNvPr id="3" name="Объект 2">
            <a:extLst>
              <a:ext uri="{FF2B5EF4-FFF2-40B4-BE49-F238E27FC236}">
                <a16:creationId xmlns:a16="http://schemas.microsoft.com/office/drawing/2014/main" id="{C14CAE3E-5DA3-8D4C-D369-2EF720426B5E}"/>
              </a:ext>
            </a:extLst>
          </p:cNvPr>
          <p:cNvSpPr>
            <a:spLocks noGrp="1"/>
          </p:cNvSpPr>
          <p:nvPr>
            <p:ph idx="1"/>
          </p:nvPr>
        </p:nvSpPr>
        <p:spPr>
          <a:xfrm>
            <a:off x="611697" y="282051"/>
            <a:ext cx="10515600" cy="4351338"/>
          </a:xfrm>
        </p:spPr>
        <p:txBody>
          <a:bodyPr>
            <a:normAutofit/>
          </a:bodyPr>
          <a:lstStyle/>
          <a:p>
            <a:pPr marL="0" indent="0">
              <a:buNone/>
            </a:pPr>
            <a:r>
              <a:rPr lang="ru-RU" sz="2400" dirty="0"/>
              <a:t>Статья 3. Принципы и основные положения закупки товаров, работ, услуг.</a:t>
            </a:r>
          </a:p>
          <a:p>
            <a:r>
              <a:rPr lang="ru-RU" sz="1600" dirty="0"/>
              <a:t>8. Правительство Российской Федерации вправе установить:</a:t>
            </a:r>
          </a:p>
          <a:p>
            <a:r>
              <a:rPr lang="ru-RU" sz="1600" dirty="0"/>
              <a:t>1) приоритет, включая минимальную долю закупок, товаров российского происхождения, работ, услуг, выполняемых, оказываемых российскими лицами, по отношению к товарам, происходящим из иностранного государства, работам, услугам, выполняемым, оказываемым иностранными лицами;</a:t>
            </a:r>
          </a:p>
        </p:txBody>
      </p:sp>
      <p:pic>
        <p:nvPicPr>
          <p:cNvPr id="4" name="Рисунок 3">
            <a:extLst>
              <a:ext uri="{FF2B5EF4-FFF2-40B4-BE49-F238E27FC236}">
                <a16:creationId xmlns:a16="http://schemas.microsoft.com/office/drawing/2014/main" id="{93692AA3-687F-7E38-7482-CC062DB635E4}"/>
              </a:ext>
            </a:extLst>
          </p:cNvPr>
          <p:cNvPicPr>
            <a:picLocks noChangeAspect="1"/>
          </p:cNvPicPr>
          <p:nvPr/>
        </p:nvPicPr>
        <p:blipFill>
          <a:blip r:embed="rId2"/>
          <a:stretch>
            <a:fillRect/>
          </a:stretch>
        </p:blipFill>
        <p:spPr>
          <a:xfrm>
            <a:off x="675601" y="2724615"/>
            <a:ext cx="3391373" cy="838317"/>
          </a:xfrm>
          <a:prstGeom prst="rect">
            <a:avLst/>
          </a:prstGeom>
        </p:spPr>
      </p:pic>
      <p:sp>
        <p:nvSpPr>
          <p:cNvPr id="7" name="TextBox 6">
            <a:extLst>
              <a:ext uri="{FF2B5EF4-FFF2-40B4-BE49-F238E27FC236}">
                <a16:creationId xmlns:a16="http://schemas.microsoft.com/office/drawing/2014/main" id="{93B8B521-7816-2ABC-7B34-07B8D8211544}"/>
              </a:ext>
            </a:extLst>
          </p:cNvPr>
          <p:cNvSpPr txBox="1"/>
          <p:nvPr/>
        </p:nvSpPr>
        <p:spPr>
          <a:xfrm>
            <a:off x="882942" y="3728828"/>
            <a:ext cx="6094602"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srgbClr val="FF0000"/>
                </a:solidFill>
                <a:effectLst/>
                <a:uLnTx/>
                <a:uFillTx/>
                <a:latin typeface="Calibri"/>
                <a:ea typeface="+mn-ea"/>
                <a:cs typeface="+mn-cs"/>
              </a:rPr>
              <a:t>С 01.01.2025</a:t>
            </a:r>
          </a:p>
        </p:txBody>
      </p:sp>
    </p:spTree>
    <p:extLst>
      <p:ext uri="{BB962C8B-B14F-4D97-AF65-F5344CB8AC3E}">
        <p14:creationId xmlns:p14="http://schemas.microsoft.com/office/powerpoint/2010/main" val="3555586223"/>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E4E5165-8ADE-B8F9-984B-DE8268134801}"/>
              </a:ext>
            </a:extLst>
          </p:cNvPr>
          <p:cNvSpPr>
            <a:spLocks noGrp="1"/>
          </p:cNvSpPr>
          <p:nvPr>
            <p:ph type="title"/>
          </p:nvPr>
        </p:nvSpPr>
        <p:spPr>
          <a:xfrm>
            <a:off x="838200" y="365126"/>
            <a:ext cx="10515600" cy="764427"/>
          </a:xfrm>
        </p:spPr>
        <p:txBody>
          <a:bodyPr/>
          <a:lstStyle/>
          <a:p>
            <a:pPr algn="ctr"/>
            <a:r>
              <a:rPr lang="ru-RU" sz="2400" dirty="0">
                <a:solidFill>
                  <a:srgbClr val="FF0000"/>
                </a:solidFill>
              </a:rPr>
              <a:t>Постановление 13 ААС от 16.04.2024 по делу № А56-82229/2023</a:t>
            </a:r>
          </a:p>
        </p:txBody>
      </p:sp>
      <p:sp>
        <p:nvSpPr>
          <p:cNvPr id="3" name="Объект 2">
            <a:extLst>
              <a:ext uri="{FF2B5EF4-FFF2-40B4-BE49-F238E27FC236}">
                <a16:creationId xmlns:a16="http://schemas.microsoft.com/office/drawing/2014/main" id="{1942A832-5B65-8CCE-B31D-4728E3C32BD6}"/>
              </a:ext>
            </a:extLst>
          </p:cNvPr>
          <p:cNvSpPr>
            <a:spLocks noGrp="1"/>
          </p:cNvSpPr>
          <p:nvPr>
            <p:ph idx="1"/>
          </p:nvPr>
        </p:nvSpPr>
        <p:spPr>
          <a:xfrm>
            <a:off x="206188" y="1000872"/>
            <a:ext cx="10995212" cy="4351338"/>
          </a:xfrm>
        </p:spPr>
        <p:txBody>
          <a:bodyPr/>
          <a:lstStyle/>
          <a:p>
            <a:r>
              <a:rPr lang="ru-RU" sz="1600" b="1" dirty="0"/>
              <a:t>Суды: закон обязывает заказчика определить в положении о закупке условия применения способа закупки у единственного поставщика </a:t>
            </a:r>
          </a:p>
          <a:p>
            <a:r>
              <a:rPr lang="ru-RU" sz="1600" dirty="0"/>
              <a:t>Общество обратилось в УФАС на действия корпоративного заказчика, который:</a:t>
            </a:r>
          </a:p>
          <a:p>
            <a:r>
              <a:rPr lang="ru-RU" sz="1600" dirty="0"/>
              <a:t>включил в положение о закупке норму о том, что может проводить закупку у единственного поставщика, если стоимость закупки </a:t>
            </a:r>
            <a:r>
              <a:rPr lang="ru-RU" sz="1600" dirty="0">
                <a:solidFill>
                  <a:srgbClr val="FF0000"/>
                </a:solidFill>
              </a:rPr>
              <a:t>не превышает 40 млн руб</a:t>
            </a:r>
            <a:r>
              <a:rPr lang="ru-RU" sz="1600" dirty="0"/>
              <a:t>., что, по мнению подателя обращения, противоречит ч. 1 ст. 17 Закона 135-ФЗ,</a:t>
            </a:r>
          </a:p>
          <a:p>
            <a:r>
              <a:rPr lang="ru-RU" sz="1600" dirty="0"/>
              <a:t>заключил договор с ЕП на поставку хозяйственно-бытовых товаров на 5 млн руб.</a:t>
            </a:r>
          </a:p>
          <a:p>
            <a:r>
              <a:rPr lang="ru-RU" sz="1600" dirty="0"/>
              <a:t>УФАС приняло решение по указанному обращению отказать в возбуждении дела о нарушении антимонопольного законодательства.</a:t>
            </a:r>
          </a:p>
          <a:p>
            <a:r>
              <a:rPr lang="ru-RU" sz="1600" dirty="0"/>
              <a:t>Суды, признавая отказ УФАС недействительным, отметили:</a:t>
            </a:r>
          </a:p>
          <a:p>
            <a:r>
              <a:rPr lang="ru-RU" sz="1600" dirty="0"/>
              <a:t> ч. 2 ст. 2, ст. 3.6 Закона 223-ФЗ обязывают заказчика определить в положении о закупке порядок и условия применения способа закупки у ЕП,</a:t>
            </a:r>
          </a:p>
          <a:p>
            <a:r>
              <a:rPr lang="ru-RU" sz="1600" dirty="0"/>
              <a:t> исходя из содержания нормы Положения о закупке заказчика приобретение соответствующих товаров и услуг, стоимость которых не превышает 40 млн руб., во всех случаях и при любых потребностях путем закупки у ЕП не соответствует требованиям Закона 223-ФЗ, обязывающим заказчика определить условия применения такого способа,</a:t>
            </a:r>
          </a:p>
          <a:p>
            <a:r>
              <a:rPr lang="ru-RU" sz="1600" dirty="0"/>
              <a:t> оспариваемым пунктом заказчик незаконно ограничил доступ к возможному участию в соответствующей закупке на конкурентной основе юридических и физических лиц,</a:t>
            </a:r>
          </a:p>
          <a:p>
            <a:r>
              <a:rPr lang="ru-RU" sz="1600" dirty="0"/>
              <a:t> в данном случае нарушение ч. 1 ст. 17 Закона 135-ФЗ со стороны заказчика совершено не при осуществлении закупки у ЕП согласно Положению о закупке, а при включении в такое Положение о закупке случаев закупок у ЕП, которые могут повлечь ограничение конкуренции (необоснованное ограничение конкурентных закупок расширенным перечнем неконкурентных закупок).</a:t>
            </a:r>
          </a:p>
        </p:txBody>
      </p:sp>
    </p:spTree>
    <p:extLst>
      <p:ext uri="{BB962C8B-B14F-4D97-AF65-F5344CB8AC3E}">
        <p14:creationId xmlns:p14="http://schemas.microsoft.com/office/powerpoint/2010/main" val="3229513404"/>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ED8C4E-EF7F-A440-35D5-7DB8E1807ECB}"/>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C8427A62-3DC9-E4F9-677C-A2416133349A}"/>
              </a:ext>
            </a:extLst>
          </p:cNvPr>
          <p:cNvSpPr>
            <a:spLocks noGrp="1"/>
          </p:cNvSpPr>
          <p:nvPr>
            <p:ph type="title"/>
          </p:nvPr>
        </p:nvSpPr>
        <p:spPr>
          <a:xfrm>
            <a:off x="964035" y="1782865"/>
            <a:ext cx="10515600" cy="1325563"/>
          </a:xfrm>
        </p:spPr>
        <p:txBody>
          <a:bodyPr/>
          <a:lstStyle/>
          <a:p>
            <a:pPr algn="ctr"/>
            <a:r>
              <a:rPr lang="ru-RU" dirty="0"/>
              <a:t>Информация из СМИ</a:t>
            </a:r>
          </a:p>
        </p:txBody>
      </p:sp>
    </p:spTree>
    <p:extLst>
      <p:ext uri="{BB962C8B-B14F-4D97-AF65-F5344CB8AC3E}">
        <p14:creationId xmlns:p14="http://schemas.microsoft.com/office/powerpoint/2010/main" val="329692491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79FD025-094C-FC58-98C4-98335F5754A3}"/>
              </a:ext>
            </a:extLst>
          </p:cNvPr>
          <p:cNvSpPr>
            <a:spLocks noGrp="1"/>
          </p:cNvSpPr>
          <p:nvPr>
            <p:ph type="title"/>
          </p:nvPr>
        </p:nvSpPr>
        <p:spPr>
          <a:xfrm>
            <a:off x="837501" y="222513"/>
            <a:ext cx="10515600" cy="624775"/>
          </a:xfrm>
        </p:spPr>
        <p:txBody>
          <a:bodyPr/>
          <a:lstStyle/>
          <a:p>
            <a:pPr algn="ctr"/>
            <a:r>
              <a:rPr lang="ru-RU" sz="2400" dirty="0">
                <a:solidFill>
                  <a:srgbClr val="0070C0"/>
                </a:solidFill>
              </a:rPr>
              <a:t>В закупках «Башавтотранса» усмотрели признаки нарушения антимонопольного законодательства при закупках у ЕП – </a:t>
            </a:r>
            <a:br>
              <a:rPr lang="ru-RU" sz="2400" dirty="0">
                <a:solidFill>
                  <a:srgbClr val="0070C0"/>
                </a:solidFill>
              </a:rPr>
            </a:br>
            <a:r>
              <a:rPr lang="ru-RU" sz="1800" i="1" dirty="0">
                <a:solidFill>
                  <a:srgbClr val="0070C0"/>
                </a:solidFill>
              </a:rPr>
              <a:t>Газета «Коммерсант» от 17.07.2023</a:t>
            </a:r>
          </a:p>
        </p:txBody>
      </p:sp>
      <p:sp>
        <p:nvSpPr>
          <p:cNvPr id="3" name="Объект 2">
            <a:extLst>
              <a:ext uri="{FF2B5EF4-FFF2-40B4-BE49-F238E27FC236}">
                <a16:creationId xmlns:a16="http://schemas.microsoft.com/office/drawing/2014/main" id="{9521A8D0-C8E7-B318-6336-BCB979D11D3E}"/>
              </a:ext>
            </a:extLst>
          </p:cNvPr>
          <p:cNvSpPr>
            <a:spLocks noGrp="1"/>
          </p:cNvSpPr>
          <p:nvPr>
            <p:ph idx="1"/>
          </p:nvPr>
        </p:nvSpPr>
        <p:spPr>
          <a:xfrm>
            <a:off x="695587" y="986726"/>
            <a:ext cx="10515600" cy="4351338"/>
          </a:xfrm>
        </p:spPr>
        <p:txBody>
          <a:bodyPr/>
          <a:lstStyle/>
          <a:p>
            <a:r>
              <a:rPr lang="ru-RU" sz="1600" dirty="0"/>
              <a:t>Управление ФАС по Башкирии возбудило дело о нарушении антимонопольного законодательства в закупочной деятельности ГУП «Башавтотранс». Комиссия ведомства посчитала, что руководство заказчика неправомерно предусмотрело возможность проводить закупку определенных товаров и услуг у ЕП. </a:t>
            </a:r>
          </a:p>
          <a:p>
            <a:r>
              <a:rPr lang="ru-RU" sz="1600" dirty="0"/>
              <a:t>Комиссия УФАС проанализировала новую редакцию положения о закупке товаров, работ и услуг и посчитала, что ряд пунктов документа содержит признаки нарушения Закона 135-ФЗ:</a:t>
            </a:r>
          </a:p>
          <a:p>
            <a:r>
              <a:rPr lang="ru-RU" sz="1600" dirty="0"/>
              <a:t> заказчик предусмотрел возможность заказывать товары и услуги для собственных нужд у ЕП, если сумма договора не превышает 100 тыс. руб. Общий годовой лимит таких закупок не был ограничен, что позволяет компании заключать контракты с ЕП в том числе и на конкурентных рынках, что ограничивает круг потенциальных поставщиков. Одновременно в документе было закреплено право предприятия в ряде случаев приобретать товары и услуги и на большую сумму — до 5 млн руб. В надзорном органе полагают, что эта сумма «ничем не обоснована и явно завышена»,</a:t>
            </a:r>
          </a:p>
          <a:p>
            <a:r>
              <a:rPr lang="ru-RU" sz="1600" dirty="0"/>
              <a:t> также предприятие может проводить закупки у ЕП, если конкурсная процедура признана несостоявшейся из-за подачи одной заявки или их вовсе не поступило, а также в тех случаях, когда они не были допущены к участию в отборе. Комиссия УФАС посчитала, что «заказчик может искусственно создать» подобную ситуацию,</a:t>
            </a:r>
          </a:p>
          <a:p>
            <a:r>
              <a:rPr lang="ru-RU" sz="1600" dirty="0"/>
              <a:t> в ведомстве указали на 10 пунктов положения, позволяющих закупать товары и услуги у ЕП на конкурентных рынках, таких как:</a:t>
            </a:r>
          </a:p>
          <a:p>
            <a:r>
              <a:rPr lang="ru-RU" sz="1600" dirty="0"/>
              <a:t> </a:t>
            </a:r>
            <a:r>
              <a:rPr lang="ru-RU" sz="1600" b="1" dirty="0">
                <a:solidFill>
                  <a:srgbClr val="FF0000"/>
                </a:solidFill>
              </a:rPr>
              <a:t>аренда недвижимости и транспорта, </a:t>
            </a:r>
          </a:p>
          <a:p>
            <a:r>
              <a:rPr lang="ru-RU" sz="1600" b="1" dirty="0">
                <a:solidFill>
                  <a:srgbClr val="FF0000"/>
                </a:solidFill>
              </a:rPr>
              <a:t>оценка рыночной стоимости имущества, </a:t>
            </a:r>
          </a:p>
          <a:p>
            <a:r>
              <a:rPr lang="ru-RU" sz="1600" b="1" dirty="0">
                <a:solidFill>
                  <a:srgbClr val="FF0000"/>
                </a:solidFill>
              </a:rPr>
              <a:t>поставка новогодних подарков для работников, </a:t>
            </a:r>
          </a:p>
          <a:p>
            <a:r>
              <a:rPr lang="ru-RU" sz="1600" b="1" dirty="0">
                <a:solidFill>
                  <a:srgbClr val="FF0000"/>
                </a:solidFill>
              </a:rPr>
              <a:t>санитарное и техническое содержание помещений,</a:t>
            </a:r>
          </a:p>
          <a:p>
            <a:r>
              <a:rPr lang="ru-RU" sz="1600" b="1" dirty="0">
                <a:solidFill>
                  <a:srgbClr val="FF0000"/>
                </a:solidFill>
              </a:rPr>
              <a:t>адвокатские услуги, что при наличии собственной юридической службы </a:t>
            </a:r>
            <a:r>
              <a:rPr lang="ru-RU" sz="1600" dirty="0">
                <a:solidFill>
                  <a:srgbClr val="FF0000"/>
                </a:solidFill>
              </a:rPr>
              <a:t>не свидетельствует об обоснованности и эффективности расходования денежных средств, отметили в управлении. </a:t>
            </a:r>
          </a:p>
        </p:txBody>
      </p:sp>
    </p:spTree>
    <p:extLst>
      <p:ext uri="{BB962C8B-B14F-4D97-AF65-F5344CB8AC3E}">
        <p14:creationId xmlns:p14="http://schemas.microsoft.com/office/powerpoint/2010/main" val="90685989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79FD025-094C-FC58-98C4-98335F5754A3}"/>
              </a:ext>
            </a:extLst>
          </p:cNvPr>
          <p:cNvSpPr>
            <a:spLocks noGrp="1"/>
          </p:cNvSpPr>
          <p:nvPr>
            <p:ph type="title"/>
          </p:nvPr>
        </p:nvSpPr>
        <p:spPr>
          <a:xfrm>
            <a:off x="837501" y="222513"/>
            <a:ext cx="10515600" cy="624775"/>
          </a:xfrm>
        </p:spPr>
        <p:txBody>
          <a:bodyPr/>
          <a:lstStyle/>
          <a:p>
            <a:pPr algn="ctr"/>
            <a:r>
              <a:rPr lang="ru-RU" sz="2400" dirty="0">
                <a:solidFill>
                  <a:srgbClr val="0070C0"/>
                </a:solidFill>
              </a:rPr>
              <a:t>В закупках «Башавтотранса» усмотрели признаки нарушения антимонопольного законодательства при закупках у ЕП – </a:t>
            </a:r>
            <a:br>
              <a:rPr lang="ru-RU" sz="2400" dirty="0">
                <a:solidFill>
                  <a:srgbClr val="0070C0"/>
                </a:solidFill>
              </a:rPr>
            </a:br>
            <a:r>
              <a:rPr lang="ru-RU" sz="1800" i="1" dirty="0">
                <a:solidFill>
                  <a:srgbClr val="0070C0"/>
                </a:solidFill>
              </a:rPr>
              <a:t>Газета «Коммерсант» от 17.07.2023</a:t>
            </a:r>
          </a:p>
        </p:txBody>
      </p:sp>
      <p:sp>
        <p:nvSpPr>
          <p:cNvPr id="3" name="Объект 2">
            <a:extLst>
              <a:ext uri="{FF2B5EF4-FFF2-40B4-BE49-F238E27FC236}">
                <a16:creationId xmlns:a16="http://schemas.microsoft.com/office/drawing/2014/main" id="{9521A8D0-C8E7-B318-6336-BCB979D11D3E}"/>
              </a:ext>
            </a:extLst>
          </p:cNvPr>
          <p:cNvSpPr>
            <a:spLocks noGrp="1"/>
          </p:cNvSpPr>
          <p:nvPr>
            <p:ph idx="1"/>
          </p:nvPr>
        </p:nvSpPr>
        <p:spPr>
          <a:xfrm>
            <a:off x="695587" y="1367406"/>
            <a:ext cx="10515600" cy="3970658"/>
          </a:xfrm>
        </p:spPr>
        <p:txBody>
          <a:bodyPr/>
          <a:lstStyle/>
          <a:p>
            <a:r>
              <a:rPr lang="ru-RU" sz="1600" dirty="0"/>
              <a:t>При размещении заказа у ЕП заказчик должен доказать, что выдвигаемые требования могут быть исполнены только конкретным исполнителем, говорится в определении ведомства.</a:t>
            </a:r>
          </a:p>
          <a:p>
            <a:r>
              <a:rPr lang="ru-RU" sz="1600" dirty="0"/>
              <a:t>Управление начнет рассматривать дело об антимонопольном нарушении 1 августа — к этому времени «Башавтотранс» должен предоставить информацию о договорах, заключенных с января 2021 по июнь 2023 года.</a:t>
            </a:r>
          </a:p>
          <a:p>
            <a:r>
              <a:rPr lang="ru-RU" sz="1600" dirty="0"/>
              <a:t>Как следует из ЕИС, на протяжении этого времени заказчик заключал договоры с ЕП </a:t>
            </a:r>
            <a:r>
              <a:rPr lang="ru-RU" sz="1600" b="1" dirty="0"/>
              <a:t>на услуги аренды жилых и нежилых помещений, комнат длительного отдыха, оценку стоимости имущества, декоративное оформление помещения музея, услуги грузоперевозок, очистки территории и вывоза снега.</a:t>
            </a:r>
          </a:p>
          <a:p>
            <a:endParaRPr lang="ru-RU" sz="1600" dirty="0"/>
          </a:p>
        </p:txBody>
      </p:sp>
    </p:spTree>
    <p:extLst>
      <p:ext uri="{BB962C8B-B14F-4D97-AF65-F5344CB8AC3E}">
        <p14:creationId xmlns:p14="http://schemas.microsoft.com/office/powerpoint/2010/main" val="46414526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8D4C891-6BA7-085F-7B61-BDBC808F2AC2}"/>
              </a:ext>
            </a:extLst>
          </p:cNvPr>
          <p:cNvSpPr>
            <a:spLocks noGrp="1"/>
          </p:cNvSpPr>
          <p:nvPr>
            <p:ph type="title"/>
          </p:nvPr>
        </p:nvSpPr>
        <p:spPr>
          <a:xfrm>
            <a:off x="838200" y="18255"/>
            <a:ext cx="10515600" cy="1325563"/>
          </a:xfrm>
        </p:spPr>
        <p:txBody>
          <a:bodyPr/>
          <a:lstStyle/>
          <a:p>
            <a:r>
              <a:rPr lang="ru-RU" sz="2400" dirty="0">
                <a:solidFill>
                  <a:srgbClr val="0070C0"/>
                </a:solidFill>
              </a:rPr>
              <a:t>УФАС обязало АО "Башспирт" исправить положение о закупке в части норм, устанавливающих основания закупок у ЕП – «Коммерсант» от 10.07.2023</a:t>
            </a:r>
            <a:br>
              <a:rPr lang="ru-RU" sz="2400" dirty="0">
                <a:solidFill>
                  <a:srgbClr val="FF0000"/>
                </a:solidFill>
              </a:rPr>
            </a:br>
            <a:endParaRPr lang="ru-RU" sz="2400" dirty="0">
              <a:solidFill>
                <a:srgbClr val="FF0000"/>
              </a:solidFill>
            </a:endParaRPr>
          </a:p>
        </p:txBody>
      </p:sp>
      <p:sp>
        <p:nvSpPr>
          <p:cNvPr id="3" name="Объект 2">
            <a:extLst>
              <a:ext uri="{FF2B5EF4-FFF2-40B4-BE49-F238E27FC236}">
                <a16:creationId xmlns:a16="http://schemas.microsoft.com/office/drawing/2014/main" id="{C2FEAF04-4F62-3965-1EFB-539473D32145}"/>
              </a:ext>
            </a:extLst>
          </p:cNvPr>
          <p:cNvSpPr>
            <a:spLocks noGrp="1"/>
          </p:cNvSpPr>
          <p:nvPr>
            <p:ph idx="1"/>
          </p:nvPr>
        </p:nvSpPr>
        <p:spPr>
          <a:xfrm>
            <a:off x="503339" y="1112561"/>
            <a:ext cx="11476140" cy="4351338"/>
          </a:xfrm>
        </p:spPr>
        <p:txBody>
          <a:bodyPr/>
          <a:lstStyle/>
          <a:p>
            <a:r>
              <a:rPr lang="ru-RU" sz="1600" dirty="0"/>
              <a:t>УФАС по Башкирии признало АО «Башспирт» нарушившим Закон 135-ФЗ при проведении закупок. Как установили в ведомстве, с 2020 по сентябрь 2022 года более 90% договоров заключалось с ЕП, что ограничило или могло ограничить конкуренцию. </a:t>
            </a:r>
          </a:p>
          <a:p>
            <a:r>
              <a:rPr lang="ru-RU" sz="1600" dirty="0"/>
              <a:t>УФАС по Башкирии завершила расследование дела о нарушении антимонопольного законодательства АО «Башспирт». Разбирательство было инициировано прокуратурой Кировского района Уфы, проанализировавшей закупки компании. В прокуратуре обратили внимание, что на протяжении двух лет и девяти месяцев «Башспирт» заключал большинство договоров с ЕП:</a:t>
            </a:r>
          </a:p>
          <a:p>
            <a:r>
              <a:rPr lang="ru-RU" sz="1600" dirty="0"/>
              <a:t>в 2020 году было подписано более 91% таких договоров (около 1,1 тыс.), </a:t>
            </a:r>
          </a:p>
          <a:p>
            <a:r>
              <a:rPr lang="ru-RU" sz="1600" dirty="0"/>
              <a:t>в 2021 — почти 96% (1,3 тыс.), </a:t>
            </a:r>
          </a:p>
          <a:p>
            <a:r>
              <a:rPr lang="ru-RU" sz="1600" dirty="0"/>
              <a:t>за девять месяцев прошлого года — более 96% (872 договора).</a:t>
            </a:r>
          </a:p>
          <a:p>
            <a:r>
              <a:rPr lang="ru-RU" sz="1600" dirty="0"/>
              <a:t>Проведение таких закупок регламентировалось положением о закупке АО. </a:t>
            </a:r>
          </a:p>
          <a:p>
            <a:r>
              <a:rPr lang="ru-RU" sz="1600" dirty="0"/>
              <a:t>УФАС, изучившее пять редакций этого документа, пришла к выводу, что ряд пунктов в него внесли неправомерно. «Башспирт» закупал у ЕП значительный ассортимент товара (</a:t>
            </a:r>
            <a:r>
              <a:rPr lang="ru-RU" sz="1600" b="1" dirty="0"/>
              <a:t>зерно, воду, упаковку</a:t>
            </a:r>
            <a:r>
              <a:rPr lang="ru-RU" sz="1600" dirty="0"/>
              <a:t>), а также </a:t>
            </a:r>
            <a:r>
              <a:rPr lang="ru-RU" sz="1600" b="1" dirty="0"/>
              <a:t>услуги аренды транспорта, охраны зданий, общественного питания, адвокатов и нотариусов.</a:t>
            </a:r>
            <a:r>
              <a:rPr lang="ru-RU" sz="1600" dirty="0"/>
              <a:t> При этом рынки эти являются конкурентными, дефицита производителей и поставщиков нет.</a:t>
            </a:r>
          </a:p>
          <a:p>
            <a:r>
              <a:rPr lang="ru-RU" sz="1600" dirty="0"/>
              <a:t>Кроме того, в утвержденной советом директоров в 2020 году редакции положения о закупках было прописано, что компания может приобретать товары, работы и услуги стоимостью до 100 тыс. руб., не включая эти траты в план закупок и подтверждая кассовыми или товарными чеками, квитанциями об оплате или «иными документами». При этом годовой лимит таких закупок не был ограничен. В прокуратуре усмотрели в этом коррупционную составляющую, позволяющую «произвольно заключать договоры с любым поставщиком без конкурентных процедур», а также создающую возможность вывода денег из организации по «сомнительным отчетным документам».</a:t>
            </a:r>
          </a:p>
        </p:txBody>
      </p:sp>
    </p:spTree>
    <p:extLst>
      <p:ext uri="{BB962C8B-B14F-4D97-AF65-F5344CB8AC3E}">
        <p14:creationId xmlns:p14="http://schemas.microsoft.com/office/powerpoint/2010/main" val="98556604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DE28E7B-BF27-0B2C-59B2-A84C542648AC}"/>
              </a:ext>
            </a:extLst>
          </p:cNvPr>
          <p:cNvSpPr>
            <a:spLocks noGrp="1"/>
          </p:cNvSpPr>
          <p:nvPr>
            <p:ph type="title"/>
          </p:nvPr>
        </p:nvSpPr>
        <p:spPr/>
        <p:txBody>
          <a:bodyPr/>
          <a:lstStyle/>
          <a:p>
            <a:r>
              <a:rPr lang="ru-RU" sz="2400" dirty="0" err="1">
                <a:solidFill>
                  <a:srgbClr val="FF0000"/>
                </a:solidFill>
              </a:rPr>
              <a:t>Тывинское</a:t>
            </a:r>
            <a:r>
              <a:rPr lang="ru-RU" sz="2400" dirty="0">
                <a:solidFill>
                  <a:srgbClr val="FF0000"/>
                </a:solidFill>
              </a:rPr>
              <a:t> УФАС России оштрафовало ГУП УК «ТЭК 4» за неисполнение предписания об устранении ограничения конкуренции между предпринимателями</a:t>
            </a:r>
            <a:br>
              <a:rPr lang="ru-RU" sz="2400" dirty="0">
                <a:solidFill>
                  <a:srgbClr val="FF0000"/>
                </a:solidFill>
              </a:rPr>
            </a:br>
            <a:endParaRPr lang="ru-RU" sz="2400" dirty="0">
              <a:solidFill>
                <a:srgbClr val="FF0000"/>
              </a:solidFill>
            </a:endParaRPr>
          </a:p>
        </p:txBody>
      </p:sp>
      <p:sp>
        <p:nvSpPr>
          <p:cNvPr id="3" name="Объект 2">
            <a:extLst>
              <a:ext uri="{FF2B5EF4-FFF2-40B4-BE49-F238E27FC236}">
                <a16:creationId xmlns:a16="http://schemas.microsoft.com/office/drawing/2014/main" id="{DC9EC70D-BCC9-5587-9789-278D5CDF484F}"/>
              </a:ext>
            </a:extLst>
          </p:cNvPr>
          <p:cNvSpPr>
            <a:spLocks noGrp="1"/>
          </p:cNvSpPr>
          <p:nvPr>
            <p:ph idx="1"/>
          </p:nvPr>
        </p:nvSpPr>
        <p:spPr/>
        <p:txBody>
          <a:bodyPr/>
          <a:lstStyle/>
          <a:p>
            <a:r>
              <a:rPr lang="ru-RU" sz="1600" dirty="0"/>
              <a:t>27.10.2023</a:t>
            </a:r>
          </a:p>
          <a:p>
            <a:r>
              <a:rPr lang="ru-RU" sz="1600" dirty="0"/>
              <a:t>В сентябре 2022 года УФАС выявило в действиях ГУП УК «ТЭК 4» нарушение антимонопольного законодательства. Предприятие установило для себя в своем положении о закупочной деятельности право на возможность заключения прямых договоров на сумму до 9 000 000 рублей без проведения торгов. </a:t>
            </a:r>
          </a:p>
          <a:p>
            <a:endParaRPr lang="ru-RU" sz="1600" dirty="0"/>
          </a:p>
          <a:p>
            <a:r>
              <a:rPr lang="ru-RU" sz="1600" dirty="0"/>
              <a:t>Такие действия ГУП УК «ТЭК 4» привели к ущемлению интересов неограниченного круга предпринимателей на равных конкурировать за право заключения договоров на поставки товаров (услуг, работ) с предприятием. При этом проведение со стороны заказчика конкурентных процедур могло привести к экономии финансовых средств.</a:t>
            </a:r>
          </a:p>
          <a:p>
            <a:endParaRPr lang="ru-RU" sz="1600" dirty="0"/>
          </a:p>
          <a:p>
            <a:r>
              <a:rPr lang="ru-RU" sz="1600" dirty="0"/>
              <a:t>В целях устранения нарушения, УФАС выдало ГУП УК «ТЭК 4» предписание о необходимости снижения цены закупки у единственного поставщика. Предприятие в указанные сроки его не выполнило согласно требованиям законодательства. В последствии УФАС дважды устанавливало новые сроки исполнения предписания, которые тоже проигнорированы предприятием.   </a:t>
            </a:r>
          </a:p>
          <a:p>
            <a:endParaRPr lang="ru-RU" sz="1600" dirty="0"/>
          </a:p>
          <a:p>
            <a:r>
              <a:rPr lang="ru-RU" sz="1600" dirty="0"/>
              <a:t>За невыполнение предписания УФАС трижды привлекло ГУП УК «ТЭК 4» к административной ответственности по ч. 2.6. ст. 19.5 КоАП РФ. </a:t>
            </a:r>
            <a:r>
              <a:rPr lang="ru-RU" sz="2400" b="1" dirty="0"/>
              <a:t>Общая сумма наложенных штрафов составила 550 000 рублей</a:t>
            </a:r>
            <a:r>
              <a:rPr lang="ru-RU" sz="1600" b="1" dirty="0"/>
              <a:t>. </a:t>
            </a:r>
            <a:r>
              <a:rPr lang="ru-RU" sz="1600" dirty="0"/>
              <a:t>Определением антимонопольного органа также установлены новые сроки исполнения предписания.</a:t>
            </a:r>
          </a:p>
        </p:txBody>
      </p:sp>
    </p:spTree>
    <p:extLst>
      <p:ext uri="{BB962C8B-B14F-4D97-AF65-F5344CB8AC3E}">
        <p14:creationId xmlns:p14="http://schemas.microsoft.com/office/powerpoint/2010/main" val="2300876247"/>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A435849-FA49-D496-E725-AF256DBEFD76}"/>
              </a:ext>
            </a:extLst>
          </p:cNvPr>
          <p:cNvSpPr>
            <a:spLocks noGrp="1"/>
          </p:cNvSpPr>
          <p:nvPr>
            <p:ph type="title"/>
          </p:nvPr>
        </p:nvSpPr>
        <p:spPr>
          <a:xfrm>
            <a:off x="609600" y="160336"/>
            <a:ext cx="10972800" cy="571500"/>
          </a:xfrm>
        </p:spPr>
        <p:txBody>
          <a:bodyPr/>
          <a:lstStyle/>
          <a:p>
            <a:r>
              <a:rPr lang="ru-RU" sz="2400" b="1" dirty="0">
                <a:solidFill>
                  <a:srgbClr val="FF0000"/>
                </a:solidFill>
              </a:rPr>
              <a:t>Постановление 21 ААС от 29.09.2023 по делу № А83-19914/2021</a:t>
            </a:r>
          </a:p>
        </p:txBody>
      </p:sp>
      <p:sp>
        <p:nvSpPr>
          <p:cNvPr id="3" name="Объект 2">
            <a:extLst>
              <a:ext uri="{FF2B5EF4-FFF2-40B4-BE49-F238E27FC236}">
                <a16:creationId xmlns:a16="http://schemas.microsoft.com/office/drawing/2014/main" id="{FF2B77D1-7150-D7E2-3B23-7DBD12AC1DDA}"/>
              </a:ext>
            </a:extLst>
          </p:cNvPr>
          <p:cNvSpPr>
            <a:spLocks noGrp="1"/>
          </p:cNvSpPr>
          <p:nvPr>
            <p:ph idx="1"/>
          </p:nvPr>
        </p:nvSpPr>
        <p:spPr>
          <a:xfrm>
            <a:off x="466164" y="615295"/>
            <a:ext cx="11438965" cy="4525963"/>
          </a:xfrm>
        </p:spPr>
        <p:txBody>
          <a:bodyPr/>
          <a:lstStyle/>
          <a:p>
            <a:r>
              <a:rPr lang="ru-RU" sz="1600" dirty="0"/>
              <a:t>Корпоративный заказчик взыскал со своего бывшего директора сумму штрафа за неисполнение предписания антимонопольного органа</a:t>
            </a:r>
          </a:p>
          <a:p>
            <a:r>
              <a:rPr lang="ru-RU" sz="1600" dirty="0"/>
              <a:t>Корпоративный заказчик провел закупку у ЕП на выполнение кадастровых работ.</a:t>
            </a:r>
          </a:p>
          <a:p>
            <a:r>
              <a:rPr lang="ru-RU" sz="1600" dirty="0"/>
              <a:t>УФАС признало действия заказчика неправомерными и направило заказчику предписание об устранении нарушений при проведении указанной закупки. Заказчик предписание не исполнил, в связи с чем был привлечен к ответственности по ч. 7.2. ст. 19.5 КоАП со взысканием штрафа 300 000 рублей, который был оплачен заказчиком.</a:t>
            </a:r>
          </a:p>
          <a:p>
            <a:r>
              <a:rPr lang="ru-RU" sz="1600" dirty="0"/>
              <a:t>Заказчик обратился в суд к своему бывшему директору о взыскании убытков в размере уплаченного штрафа, т.е. 300 000 рублей.</a:t>
            </a:r>
          </a:p>
          <a:p>
            <a:r>
              <a:rPr lang="ru-RU" sz="1600" dirty="0"/>
              <a:t>Суды, удовлетворяя исковые требования заказчика, отметили:</a:t>
            </a:r>
          </a:p>
          <a:p>
            <a:r>
              <a:rPr lang="ru-RU" sz="1600" dirty="0"/>
              <a:t> согласно карточке СЭД предприятия предписание УФАС зарегистрировано как входящее, что говорит о том, что директор был осведомлен о предписании,</a:t>
            </a:r>
          </a:p>
          <a:p>
            <a:r>
              <a:rPr lang="ru-RU" sz="1600" dirty="0"/>
              <a:t> директор поручил работу по предписанию подчиненному подразделению, однако, как директор не принимал от ответственных лиц-работников исполнения поручения, так как он должен был как руководитель заказчика подписать направляемые документы во исполнение предписания УФАС,</a:t>
            </a:r>
          </a:p>
          <a:p>
            <a:r>
              <a:rPr lang="ru-RU" sz="1600" dirty="0"/>
              <a:t> директор, как руководитель предприятия, при должной степени заботливости и осмотрительности, должен был принять все необходимые меры по контролю за деятельностью структурных подразделений организации по исполнению предписания, что является нарушением обязанностей, возложенных на него, как на руководителя предприятия,</a:t>
            </a:r>
          </a:p>
          <a:p>
            <a:r>
              <a:rPr lang="ru-RU" sz="1600" dirty="0"/>
              <a:t> отсутствие каких-либо действий директора по проверке исполнения указанного предписания свидетельствует о ненадлежащем исполнении им своих обязанностей,</a:t>
            </a:r>
          </a:p>
          <a:p>
            <a:r>
              <a:rPr lang="ru-RU" sz="1600" dirty="0"/>
              <a:t> привлечение заказчика к административной ответственности в виде наложения штрафа в размере 300 000 руб. стало результатом недобросовестных и неразумных действий лица, выполняющего функции директора юридического лица, поскольку именно он, как единоличный исполнительный орган, при ведении финансово-хозяйственной деятельности предприятия обязан был соблюдать требования антимонопольного законодательства.</a:t>
            </a:r>
          </a:p>
        </p:txBody>
      </p:sp>
    </p:spTree>
    <p:extLst>
      <p:ext uri="{BB962C8B-B14F-4D97-AF65-F5344CB8AC3E}">
        <p14:creationId xmlns:p14="http://schemas.microsoft.com/office/powerpoint/2010/main" val="412759073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F7CC51B-254C-0E74-2C8D-0F1DFDC2A4E4}"/>
              </a:ext>
            </a:extLst>
          </p:cNvPr>
          <p:cNvSpPr>
            <a:spLocks noGrp="1"/>
          </p:cNvSpPr>
          <p:nvPr>
            <p:ph type="title"/>
          </p:nvPr>
        </p:nvSpPr>
        <p:spPr>
          <a:xfrm>
            <a:off x="502024" y="1583485"/>
            <a:ext cx="10972800" cy="1143000"/>
          </a:xfrm>
        </p:spPr>
        <p:txBody>
          <a:bodyPr/>
          <a:lstStyle/>
          <a:p>
            <a:pPr algn="l"/>
            <a:r>
              <a:rPr lang="ru-RU" dirty="0"/>
              <a:t>Проблема «дробления» не теряет актуальности</a:t>
            </a:r>
          </a:p>
        </p:txBody>
      </p:sp>
    </p:spTree>
    <p:extLst>
      <p:ext uri="{BB962C8B-B14F-4D97-AF65-F5344CB8AC3E}">
        <p14:creationId xmlns:p14="http://schemas.microsoft.com/office/powerpoint/2010/main" val="3938685382"/>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E673386-BA46-AAB7-A3F1-CA92382E955B}"/>
              </a:ext>
            </a:extLst>
          </p:cNvPr>
          <p:cNvSpPr>
            <a:spLocks noGrp="1"/>
          </p:cNvSpPr>
          <p:nvPr>
            <p:ph type="title"/>
          </p:nvPr>
        </p:nvSpPr>
        <p:spPr/>
        <p:txBody>
          <a:bodyPr/>
          <a:lstStyle/>
          <a:p>
            <a:r>
              <a:rPr lang="ru-RU" sz="2400" dirty="0">
                <a:solidFill>
                  <a:srgbClr val="FF0000"/>
                </a:solidFill>
              </a:rPr>
              <a:t>Директор муниципального унитарного предприятия привлечен к административной ответственности за нарушение порядка осуществления закупки</a:t>
            </a:r>
            <a:br>
              <a:rPr lang="ru-RU" sz="2400" dirty="0">
                <a:solidFill>
                  <a:srgbClr val="FF0000"/>
                </a:solidFill>
              </a:rPr>
            </a:br>
            <a:endParaRPr lang="ru-RU" sz="2400" dirty="0">
              <a:solidFill>
                <a:srgbClr val="FF0000"/>
              </a:solidFill>
            </a:endParaRPr>
          </a:p>
        </p:txBody>
      </p:sp>
      <p:sp>
        <p:nvSpPr>
          <p:cNvPr id="3" name="Объект 2">
            <a:extLst>
              <a:ext uri="{FF2B5EF4-FFF2-40B4-BE49-F238E27FC236}">
                <a16:creationId xmlns:a16="http://schemas.microsoft.com/office/drawing/2014/main" id="{433F7299-C4B1-D2AA-2A33-F10E3B1127C0}"/>
              </a:ext>
            </a:extLst>
          </p:cNvPr>
          <p:cNvSpPr>
            <a:spLocks noGrp="1"/>
          </p:cNvSpPr>
          <p:nvPr>
            <p:ph idx="1"/>
          </p:nvPr>
        </p:nvSpPr>
        <p:spPr>
          <a:xfrm>
            <a:off x="609600" y="1417638"/>
            <a:ext cx="10972800" cy="4525963"/>
          </a:xfrm>
        </p:spPr>
        <p:txBody>
          <a:bodyPr/>
          <a:lstStyle/>
          <a:p>
            <a:r>
              <a:rPr lang="ru-RU" sz="1800" b="1" dirty="0"/>
              <a:t> 08.02.2024 </a:t>
            </a:r>
          </a:p>
          <a:p>
            <a:endParaRPr lang="ru-RU" sz="1800" dirty="0"/>
          </a:p>
          <a:p>
            <a:r>
              <a:rPr lang="ru-RU" sz="1800" dirty="0"/>
              <a:t>Прокуратура г. Муравленко Ямало-Ненецкого автономного округа провела проверку соблюдения требований законодательства о закупках товаров, работ, услуг отдельными видами юридических лиц.</a:t>
            </a:r>
          </a:p>
          <a:p>
            <a:endParaRPr lang="ru-RU" sz="1800" dirty="0"/>
          </a:p>
          <a:p>
            <a:r>
              <a:rPr lang="ru-RU" sz="1800" dirty="0"/>
              <a:t>Установлено, что МУП «</a:t>
            </a:r>
            <a:r>
              <a:rPr lang="ru-RU" sz="1800" dirty="0" err="1"/>
              <a:t>Муравленковские</a:t>
            </a:r>
            <a:r>
              <a:rPr lang="ru-RU" sz="1800" dirty="0"/>
              <a:t> коммунальные системы» в 2023 году заключены договоры с единственным поставщиком на поставку компьютерного оборудования. Между тем в рамках закона такая закупка осуществляется исключительно в электронной форме.</a:t>
            </a:r>
          </a:p>
          <a:p>
            <a:endParaRPr lang="ru-RU" sz="1800" dirty="0"/>
          </a:p>
          <a:p>
            <a:r>
              <a:rPr lang="ru-RU" sz="1800" dirty="0"/>
              <a:t>Прокурор города в отношении директора предприятия возбудил административные дела по ч. 1 ст. 7.32.3 КоАП РФ (осуществление закупки товаров, работ, услуг в случае, если такая закупка в соответствии с законодательством Российской Федерации в сфере закупок товаров, работ, услуг отдельными видами юридических лиц должна осуществляться в электронной форме).</a:t>
            </a:r>
          </a:p>
          <a:p>
            <a:endParaRPr lang="ru-RU" sz="1800" dirty="0"/>
          </a:p>
          <a:p>
            <a:r>
              <a:rPr lang="ru-RU" sz="1800" dirty="0">
                <a:solidFill>
                  <a:srgbClr val="FF0000"/>
                </a:solidFill>
              </a:rPr>
              <a:t>По результатам их рассмотрения виновное лицо привлечено к административному штрафу в сумме 30 тыс. рублей.</a:t>
            </a:r>
          </a:p>
        </p:txBody>
      </p:sp>
    </p:spTree>
    <p:extLst>
      <p:ext uri="{BB962C8B-B14F-4D97-AF65-F5344CB8AC3E}">
        <p14:creationId xmlns:p14="http://schemas.microsoft.com/office/powerpoint/2010/main" val="105814782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478C21F-2D35-7AA5-9AAF-EF26357B8FED}"/>
              </a:ext>
            </a:extLst>
          </p:cNvPr>
          <p:cNvSpPr>
            <a:spLocks noGrp="1"/>
          </p:cNvSpPr>
          <p:nvPr>
            <p:ph type="title"/>
          </p:nvPr>
        </p:nvSpPr>
        <p:spPr>
          <a:xfrm>
            <a:off x="609600" y="65180"/>
            <a:ext cx="10972800" cy="666656"/>
          </a:xfrm>
        </p:spPr>
        <p:txBody>
          <a:bodyPr/>
          <a:lstStyle/>
          <a:p>
            <a:r>
              <a:rPr lang="ru-RU" sz="2400" dirty="0">
                <a:solidFill>
                  <a:srgbClr val="FF0000"/>
                </a:solidFill>
              </a:rPr>
              <a:t>РЕШЕНИЕ АС Пермского края от 25 июня 2024 года по делу №А50-3805/2024</a:t>
            </a:r>
          </a:p>
        </p:txBody>
      </p:sp>
      <p:sp>
        <p:nvSpPr>
          <p:cNvPr id="3" name="Объект 2">
            <a:extLst>
              <a:ext uri="{FF2B5EF4-FFF2-40B4-BE49-F238E27FC236}">
                <a16:creationId xmlns:a16="http://schemas.microsoft.com/office/drawing/2014/main" id="{163447AA-B249-6A18-0355-8EF57981401E}"/>
              </a:ext>
            </a:extLst>
          </p:cNvPr>
          <p:cNvSpPr>
            <a:spLocks noGrp="1"/>
          </p:cNvSpPr>
          <p:nvPr>
            <p:ph idx="1"/>
          </p:nvPr>
        </p:nvSpPr>
        <p:spPr>
          <a:xfrm>
            <a:off x="609600" y="806825"/>
            <a:ext cx="10972800" cy="5319340"/>
          </a:xfrm>
        </p:spPr>
        <p:txBody>
          <a:bodyPr/>
          <a:lstStyle/>
          <a:p>
            <a:r>
              <a:rPr lang="ru-RU" sz="1800" dirty="0"/>
              <a:t>Прокуратура Пермского края обратилась в интересах Губахинского муниципального округа в лице администрации Губахинского муниципального округа (далее – истец, Прокуратура) в Арбитражный суд 2 Пермского края с исковым заявлением к муниципальному автономному общеобразовательному учреждению «Школа № 2 с кадетскими классами» (далее - МАОУ «Школа №2»), индивидуальному предпринимателю Бабкиной </a:t>
            </a:r>
            <a:r>
              <a:rPr lang="ru-RU" sz="1800" dirty="0" err="1"/>
              <a:t>Фирадии</a:t>
            </a:r>
            <a:r>
              <a:rPr lang="ru-RU" sz="1800" dirty="0"/>
              <a:t> </a:t>
            </a:r>
            <a:r>
              <a:rPr lang="ru-RU" sz="1800" dirty="0" err="1"/>
              <a:t>Салиховне</a:t>
            </a:r>
            <a:r>
              <a:rPr lang="ru-RU" sz="1800" dirty="0"/>
              <a:t> (далее - ИП Бабкина Ф.С.) (далее совместно - ответчики) </a:t>
            </a:r>
            <a:r>
              <a:rPr lang="ru-RU" sz="1800" b="1" dirty="0"/>
              <a:t>о признании недействительными договоров </a:t>
            </a:r>
            <a:r>
              <a:rPr lang="ru-RU" sz="1800" dirty="0"/>
              <a:t>№6 от 01.01.2022; №12 от 28.03.2022; №15 от 10.10.2022; №1 от 09.01.2023; №2 от 01.02.2023; №3 от 01.03.2023; №4 от 31.03.2023. </a:t>
            </a:r>
          </a:p>
          <a:p>
            <a:r>
              <a:rPr lang="ru-RU" sz="1800" dirty="0"/>
              <a:t>В период с января 2022 по март 2023 между МАОУ «Школа №2» (заказчик) и ИП Бабкиной Ф.С. (исполнитель) заключено семь договоров на оказание услуг по предоставлению горячего, полноценного, сбалансированного питания учащихся 1 ступени, а также питания детей в лагере с дневным пребыванием: </a:t>
            </a:r>
          </a:p>
        </p:txBody>
      </p:sp>
      <p:pic>
        <p:nvPicPr>
          <p:cNvPr id="5" name="Рисунок 4">
            <a:extLst>
              <a:ext uri="{FF2B5EF4-FFF2-40B4-BE49-F238E27FC236}">
                <a16:creationId xmlns:a16="http://schemas.microsoft.com/office/drawing/2014/main" id="{CB4BEE5B-EE49-11FE-CFB5-9CD1C5DF2F2D}"/>
              </a:ext>
            </a:extLst>
          </p:cNvPr>
          <p:cNvPicPr>
            <a:picLocks noChangeAspect="1"/>
          </p:cNvPicPr>
          <p:nvPr/>
        </p:nvPicPr>
        <p:blipFill>
          <a:blip r:embed="rId2"/>
          <a:stretch>
            <a:fillRect/>
          </a:stretch>
        </p:blipFill>
        <p:spPr>
          <a:xfrm>
            <a:off x="3139049" y="3753493"/>
            <a:ext cx="8011643" cy="2829320"/>
          </a:xfrm>
          <a:prstGeom prst="rect">
            <a:avLst/>
          </a:prstGeom>
        </p:spPr>
      </p:pic>
    </p:spTree>
    <p:extLst>
      <p:ext uri="{BB962C8B-B14F-4D97-AF65-F5344CB8AC3E}">
        <p14:creationId xmlns:p14="http://schemas.microsoft.com/office/powerpoint/2010/main" val="13658078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D14AE0-07DC-7B64-9911-F53DE9B6D85B}"/>
            </a:ext>
          </a:extLst>
        </p:cNvPr>
        <p:cNvGrpSpPr/>
        <p:nvPr/>
      </p:nvGrpSpPr>
      <p:grpSpPr>
        <a:xfrm>
          <a:off x="0" y="0"/>
          <a:ext cx="0" cy="0"/>
          <a:chOff x="0" y="0"/>
          <a:chExt cx="0" cy="0"/>
        </a:xfrm>
      </p:grpSpPr>
      <p:sp>
        <p:nvSpPr>
          <p:cNvPr id="3" name="Объект 2">
            <a:extLst>
              <a:ext uri="{FF2B5EF4-FFF2-40B4-BE49-F238E27FC236}">
                <a16:creationId xmlns:a16="http://schemas.microsoft.com/office/drawing/2014/main" id="{3ED737DA-77EC-F772-2F18-FAFE65025820}"/>
              </a:ext>
            </a:extLst>
          </p:cNvPr>
          <p:cNvSpPr>
            <a:spLocks noGrp="1"/>
          </p:cNvSpPr>
          <p:nvPr>
            <p:ph idx="1"/>
          </p:nvPr>
        </p:nvSpPr>
        <p:spPr>
          <a:xfrm>
            <a:off x="611697" y="282051"/>
            <a:ext cx="10515600" cy="4351338"/>
          </a:xfrm>
        </p:spPr>
        <p:txBody>
          <a:bodyPr>
            <a:normAutofit/>
          </a:bodyPr>
          <a:lstStyle/>
          <a:p>
            <a:pPr marL="0" indent="0">
              <a:buNone/>
            </a:pPr>
            <a:r>
              <a:rPr lang="ru-RU" sz="2400" dirty="0"/>
              <a:t>Статья 3. Принципы и основные положения закупки товаров, работ, услуг.</a:t>
            </a:r>
          </a:p>
        </p:txBody>
      </p:sp>
      <p:pic>
        <p:nvPicPr>
          <p:cNvPr id="5" name="Рисунок 4">
            <a:extLst>
              <a:ext uri="{FF2B5EF4-FFF2-40B4-BE49-F238E27FC236}">
                <a16:creationId xmlns:a16="http://schemas.microsoft.com/office/drawing/2014/main" id="{1EF83EF0-A82E-0EE1-204D-FE35D154A15A}"/>
              </a:ext>
            </a:extLst>
          </p:cNvPr>
          <p:cNvPicPr>
            <a:picLocks noChangeAspect="1"/>
          </p:cNvPicPr>
          <p:nvPr/>
        </p:nvPicPr>
        <p:blipFill>
          <a:blip r:embed="rId2"/>
          <a:stretch>
            <a:fillRect/>
          </a:stretch>
        </p:blipFill>
        <p:spPr>
          <a:xfrm>
            <a:off x="297268" y="823530"/>
            <a:ext cx="5172354" cy="3060573"/>
          </a:xfrm>
          <a:prstGeom prst="rect">
            <a:avLst/>
          </a:prstGeom>
        </p:spPr>
      </p:pic>
      <p:pic>
        <p:nvPicPr>
          <p:cNvPr id="7" name="Рисунок 6">
            <a:extLst>
              <a:ext uri="{FF2B5EF4-FFF2-40B4-BE49-F238E27FC236}">
                <a16:creationId xmlns:a16="http://schemas.microsoft.com/office/drawing/2014/main" id="{B63F41F2-0C05-BFC5-DAEE-7D6670A236D5}"/>
              </a:ext>
            </a:extLst>
          </p:cNvPr>
          <p:cNvPicPr>
            <a:picLocks noChangeAspect="1"/>
          </p:cNvPicPr>
          <p:nvPr/>
        </p:nvPicPr>
        <p:blipFill>
          <a:blip r:embed="rId3"/>
          <a:stretch>
            <a:fillRect/>
          </a:stretch>
        </p:blipFill>
        <p:spPr>
          <a:xfrm>
            <a:off x="6084815" y="725447"/>
            <a:ext cx="5798732" cy="6020640"/>
          </a:xfrm>
          <a:prstGeom prst="rect">
            <a:avLst/>
          </a:prstGeom>
        </p:spPr>
      </p:pic>
    </p:spTree>
    <p:extLst>
      <p:ext uri="{BB962C8B-B14F-4D97-AF65-F5344CB8AC3E}">
        <p14:creationId xmlns:p14="http://schemas.microsoft.com/office/powerpoint/2010/main" val="3359425883"/>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478C21F-2D35-7AA5-9AAF-EF26357B8FED}"/>
              </a:ext>
            </a:extLst>
          </p:cNvPr>
          <p:cNvSpPr>
            <a:spLocks noGrp="1"/>
          </p:cNvSpPr>
          <p:nvPr>
            <p:ph type="title"/>
          </p:nvPr>
        </p:nvSpPr>
        <p:spPr>
          <a:xfrm>
            <a:off x="609600" y="65180"/>
            <a:ext cx="10972800" cy="666656"/>
          </a:xfrm>
        </p:spPr>
        <p:txBody>
          <a:bodyPr/>
          <a:lstStyle/>
          <a:p>
            <a:r>
              <a:rPr lang="ru-RU" sz="2400" dirty="0">
                <a:solidFill>
                  <a:srgbClr val="FF0000"/>
                </a:solidFill>
              </a:rPr>
              <a:t>РЕШЕНИЕ АС Пермского края от 25 июня 2024 года по делу №А50-3805/2024</a:t>
            </a:r>
          </a:p>
        </p:txBody>
      </p:sp>
      <p:sp>
        <p:nvSpPr>
          <p:cNvPr id="3" name="Объект 2">
            <a:extLst>
              <a:ext uri="{FF2B5EF4-FFF2-40B4-BE49-F238E27FC236}">
                <a16:creationId xmlns:a16="http://schemas.microsoft.com/office/drawing/2014/main" id="{163447AA-B249-6A18-0355-8EF57981401E}"/>
              </a:ext>
            </a:extLst>
          </p:cNvPr>
          <p:cNvSpPr>
            <a:spLocks noGrp="1"/>
          </p:cNvSpPr>
          <p:nvPr>
            <p:ph idx="1"/>
          </p:nvPr>
        </p:nvSpPr>
        <p:spPr>
          <a:xfrm>
            <a:off x="609600" y="806825"/>
            <a:ext cx="10972800" cy="5319340"/>
          </a:xfrm>
        </p:spPr>
        <p:txBody>
          <a:bodyPr/>
          <a:lstStyle/>
          <a:p>
            <a:r>
              <a:rPr lang="ru-RU" sz="1800" dirty="0"/>
              <a:t>Указанные договоры заключены без проведения конкурентных процедур на основании пункта 3.2.2 Положения о закупках, утвержденного и размещенного на официальном сайте закупок, то есть с единственным поставщиком (подрядчиком, исполнителем). </a:t>
            </a:r>
          </a:p>
          <a:p>
            <a:r>
              <a:rPr lang="ru-RU" sz="1800" dirty="0"/>
              <a:t>Подпункт 2 п. 3.2.2 Положения о закупках МАОУ «Школа №2» содержит перечень случаев и условий осуществления закупки у единственного поставщика, в соответствии которым закупка у единственного поставщика (исполнителя, подрядчика) осуществляется, в случае закупки товара, работы или услуги на сумму, не превышающую 300 000 руб. (в ред. от 03.10.2019) / 600 000 руб. (в ред. от 27.04.2022). При этом годовой стоимостной объем договоров, которые заказчик вправе заключить, не должен превышать два миллиона рублей или пять процентов (в ред. от 03.10.2019) / десять процентов (в ред. от 27.04.2022) предусмотренной планом финансово-хозяйственной деятельности суммы выплат по расходам на закупку товаров, работ, услуг на очередной финансовый год. </a:t>
            </a:r>
          </a:p>
          <a:p>
            <a:r>
              <a:rPr lang="ru-RU" sz="1800" dirty="0"/>
              <a:t>В подпункте 15 пункта 3.2.2. Положения о закупках МАОУ «Школа №2» также предусмотрено, что закупка у единственного поставщика (подрядчика, исполнителя) может осуществляться заказчиком в случае закупки услуг у арендатора или ссудополучателя нежилого здания, нежилого помещения заказчика, предназначенных для оказания таких услуг. </a:t>
            </a:r>
          </a:p>
          <a:p>
            <a:r>
              <a:rPr lang="ru-RU" sz="1800" dirty="0"/>
              <a:t>Согласно пояснениям истца, Прокуратурой города Губахи проведена проверка исполнения федерального законодательства о закупках в отношении МАОУ «Школа №2». В ходе проверки МАОУ «Школа №2» не обосновало фактические причины и мотивы заключения сделок именно с данным поставщиком, чем нарушило положения ст. 3.6 Федерального закона от 18.07.2011 N 223-ФЗ «О закупках товаров, работ, услуг отдельными видами юридических лиц». </a:t>
            </a:r>
            <a:r>
              <a:rPr lang="ru-RU" sz="1800" b="1" dirty="0">
                <a:solidFill>
                  <a:srgbClr val="FF0000"/>
                </a:solidFill>
              </a:rPr>
              <a:t>Исковые требования Прокуратуры удовлетворить.</a:t>
            </a:r>
          </a:p>
        </p:txBody>
      </p:sp>
    </p:spTree>
    <p:extLst>
      <p:ext uri="{BB962C8B-B14F-4D97-AF65-F5344CB8AC3E}">
        <p14:creationId xmlns:p14="http://schemas.microsoft.com/office/powerpoint/2010/main" val="2722542296"/>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B4A6A0E-0F2A-B36F-115E-B1A3D2EB2A0E}"/>
              </a:ext>
            </a:extLst>
          </p:cNvPr>
          <p:cNvSpPr>
            <a:spLocks noGrp="1"/>
          </p:cNvSpPr>
          <p:nvPr>
            <p:ph type="title"/>
          </p:nvPr>
        </p:nvSpPr>
        <p:spPr>
          <a:xfrm>
            <a:off x="702365" y="0"/>
            <a:ext cx="10972800" cy="861391"/>
          </a:xfrm>
        </p:spPr>
        <p:txBody>
          <a:bodyPr/>
          <a:lstStyle/>
          <a:p>
            <a:r>
              <a:rPr lang="ru-RU" sz="2400" dirty="0">
                <a:solidFill>
                  <a:srgbClr val="FF0000"/>
                </a:solidFill>
              </a:rPr>
              <a:t>Постановление 17 ААС от 01.03.2024 по делу № А50-18681/2023</a:t>
            </a:r>
          </a:p>
        </p:txBody>
      </p:sp>
      <p:sp>
        <p:nvSpPr>
          <p:cNvPr id="3" name="Объект 2">
            <a:extLst>
              <a:ext uri="{FF2B5EF4-FFF2-40B4-BE49-F238E27FC236}">
                <a16:creationId xmlns:a16="http://schemas.microsoft.com/office/drawing/2014/main" id="{E9D031DD-086C-A789-2F79-EAA712FFB9CA}"/>
              </a:ext>
            </a:extLst>
          </p:cNvPr>
          <p:cNvSpPr>
            <a:spLocks noGrp="1"/>
          </p:cNvSpPr>
          <p:nvPr>
            <p:ph idx="1"/>
          </p:nvPr>
        </p:nvSpPr>
        <p:spPr>
          <a:xfrm>
            <a:off x="470452" y="993739"/>
            <a:ext cx="11436626" cy="4525963"/>
          </a:xfrm>
        </p:spPr>
        <p:txBody>
          <a:bodyPr/>
          <a:lstStyle/>
          <a:p>
            <a:r>
              <a:rPr lang="ru-RU" sz="1800" b="1" dirty="0"/>
              <a:t>Суды признали недействительными договоры заказчика, раздробленные для формального соблюдения требований норм положения о закупке в части выбора ЕП</a:t>
            </a:r>
          </a:p>
          <a:p>
            <a:endParaRPr lang="ru-RU" sz="1800" dirty="0"/>
          </a:p>
          <a:p>
            <a:r>
              <a:rPr lang="ru-RU" sz="1600" dirty="0"/>
              <a:t>Городская прокуратура провела проверку деятельности корпоративного заказчика и установила, что на протяжении года им заключены 32 договора с одним и тем же ИП на оказание услуг по предоставлению горячего питания учащимся (с 10.01.2022 по 01.03.2023). Все договоры заключены как с ЕП по цене, не превышающей максимальный порог, установленный положением о закупке, но в совокупности на 23 млн рублей.</a:t>
            </a:r>
          </a:p>
          <a:p>
            <a:r>
              <a:rPr lang="ru-RU" sz="1600" dirty="0"/>
              <a:t>Прокурор обратился в суд с иском о признании указанных договоров недействительными, в связи с тем, что они фактически составляют единую сделку, искусственно раздробленную на 32 договора.</a:t>
            </a:r>
          </a:p>
          <a:p>
            <a:r>
              <a:rPr lang="ru-RU" sz="1600" dirty="0"/>
              <a:t>Суды, удовлетворяя требования прокурора, отметили:</a:t>
            </a:r>
          </a:p>
          <a:p>
            <a:r>
              <a:rPr lang="ru-RU" sz="1600" dirty="0"/>
              <a:t> - заключение посредством проведения закупки у ЕП ряда связанных между собой договоров, фактически образующих единую сделку, искусственно раздробленную для формального соблюдения специальных ограничений в обход норм Закона 223-ФЗ противоречит его целям и открывает возможность для приобретения хозяйствующими субъектами незаконных имущественных выгод,</a:t>
            </a:r>
          </a:p>
          <a:p>
            <a:r>
              <a:rPr lang="ru-RU" sz="1600" dirty="0"/>
              <a:t> - из представленных в материалы дела 32 договоров усматривается идентичность их предмета, наличие единой хозяйственной цели. Спорные договоры заключены одними и теми же лицами в течение небольшого временного интервала, соответственно, суд приходит к выводу о том, что фактически данные договоры образуют единую сделку, искусственно раздробленную и оформленную несколькими самостоятельными договорами для формального соблюдения ограничения, установленного Положением о закупке (о возможности осуществления закупки у единственного поставщика на сумму, не превышающую 600 000 руб.), с целью уйти от проведения конкурентных процедур.      </a:t>
            </a:r>
            <a:endParaRPr lang="ru-RU" sz="1600" b="1" dirty="0"/>
          </a:p>
        </p:txBody>
      </p:sp>
    </p:spTree>
    <p:extLst>
      <p:ext uri="{BB962C8B-B14F-4D97-AF65-F5344CB8AC3E}">
        <p14:creationId xmlns:p14="http://schemas.microsoft.com/office/powerpoint/2010/main" val="1692453027"/>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BF9A05F-54B8-9AD7-6C1D-CFB1076EECE4}"/>
              </a:ext>
            </a:extLst>
          </p:cNvPr>
          <p:cNvSpPr>
            <a:spLocks noGrp="1"/>
          </p:cNvSpPr>
          <p:nvPr>
            <p:ph type="title"/>
          </p:nvPr>
        </p:nvSpPr>
        <p:spPr>
          <a:xfrm>
            <a:off x="500543" y="1642043"/>
            <a:ext cx="10972800" cy="1143000"/>
          </a:xfrm>
        </p:spPr>
        <p:txBody>
          <a:bodyPr/>
          <a:lstStyle/>
          <a:p>
            <a:r>
              <a:rPr lang="ru-RU" sz="3600" dirty="0">
                <a:solidFill>
                  <a:srgbClr val="FF0000"/>
                </a:solidFill>
              </a:rPr>
              <a:t>Практика по нарушениям обоснования НМЦД</a:t>
            </a:r>
          </a:p>
        </p:txBody>
      </p:sp>
    </p:spTree>
    <p:extLst>
      <p:ext uri="{BB962C8B-B14F-4D97-AF65-F5344CB8AC3E}">
        <p14:creationId xmlns:p14="http://schemas.microsoft.com/office/powerpoint/2010/main" val="2191556138"/>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FFE9C0B-3026-49A4-84E7-42586C4F0A2C}"/>
              </a:ext>
            </a:extLst>
          </p:cNvPr>
          <p:cNvSpPr>
            <a:spLocks noGrp="1"/>
          </p:cNvSpPr>
          <p:nvPr>
            <p:ph type="title"/>
          </p:nvPr>
        </p:nvSpPr>
        <p:spPr>
          <a:xfrm>
            <a:off x="552975" y="0"/>
            <a:ext cx="10515600" cy="570451"/>
          </a:xfrm>
        </p:spPr>
        <p:txBody>
          <a:bodyPr/>
          <a:lstStyle/>
          <a:p>
            <a:pPr algn="ctr"/>
            <a:r>
              <a:rPr lang="ru-RU" sz="2400" b="1" i="0" dirty="0">
                <a:effectLst/>
              </a:rPr>
              <a:t>Федеральный закон от 05.04.2021 № 86-ФЗ</a:t>
            </a:r>
            <a:endParaRPr lang="ru-RU" sz="2400" b="1" dirty="0"/>
          </a:p>
        </p:txBody>
      </p:sp>
      <p:sp>
        <p:nvSpPr>
          <p:cNvPr id="3" name="Объект 2">
            <a:extLst>
              <a:ext uri="{FF2B5EF4-FFF2-40B4-BE49-F238E27FC236}">
                <a16:creationId xmlns:a16="http://schemas.microsoft.com/office/drawing/2014/main" id="{ED2557BF-4A28-4D1A-A99C-0A8E6441ABE6}"/>
              </a:ext>
            </a:extLst>
          </p:cNvPr>
          <p:cNvSpPr>
            <a:spLocks noGrp="1"/>
          </p:cNvSpPr>
          <p:nvPr>
            <p:ph idx="1"/>
          </p:nvPr>
        </p:nvSpPr>
        <p:spPr>
          <a:xfrm>
            <a:off x="435878" y="570451"/>
            <a:ext cx="10749793" cy="4351338"/>
          </a:xfrm>
        </p:spPr>
        <p:txBody>
          <a:bodyPr/>
          <a:lstStyle/>
          <a:p>
            <a:pPr marL="0" indent="0">
              <a:buNone/>
            </a:pPr>
            <a:r>
              <a:rPr lang="ru-RU" sz="1800" b="1" dirty="0"/>
              <a:t>Статья 2. Правовая основа закупки товаров, работ, услуг</a:t>
            </a:r>
          </a:p>
          <a:p>
            <a:pPr marL="0" indent="0">
              <a:buNone/>
            </a:pPr>
            <a:r>
              <a:rPr lang="ru-RU" sz="1800" dirty="0"/>
              <a:t>2. Положение о закупке является документом, который регламентирует закупочную деятельность заказчика и должен содержать требования к закупке, в том числе</a:t>
            </a:r>
          </a:p>
          <a:p>
            <a:r>
              <a:rPr lang="ru-RU" sz="1800" b="1" dirty="0">
                <a:solidFill>
                  <a:srgbClr val="0070C0"/>
                </a:solidFill>
              </a:rPr>
              <a:t>порядок определения и обоснования </a:t>
            </a:r>
            <a:r>
              <a:rPr lang="ru-RU" sz="1800" dirty="0">
                <a:solidFill>
                  <a:srgbClr val="0070C0"/>
                </a:solidFill>
              </a:rPr>
              <a:t>начальной (максимальной) цены договора (цены лота),</a:t>
            </a:r>
          </a:p>
          <a:p>
            <a:pPr marL="0" indent="0">
              <a:buNone/>
            </a:pPr>
            <a:r>
              <a:rPr lang="ru-RU" sz="1800" dirty="0">
                <a:solidFill>
                  <a:srgbClr val="0070C0"/>
                </a:solidFill>
              </a:rPr>
              <a:t>                                                                             цены договора, заключаемого с единственным поставщиком </a:t>
            </a:r>
            <a:br>
              <a:rPr lang="ru-RU" sz="1800" dirty="0">
                <a:solidFill>
                  <a:srgbClr val="0070C0"/>
                </a:solidFill>
              </a:rPr>
            </a:br>
            <a:r>
              <a:rPr lang="ru-RU" sz="1800" dirty="0">
                <a:solidFill>
                  <a:srgbClr val="0070C0"/>
                </a:solidFill>
              </a:rPr>
              <a:t>                                                                             (исполнителем, подрядчиком), </a:t>
            </a:r>
          </a:p>
          <a:p>
            <a:pPr marL="0" indent="0">
              <a:buNone/>
            </a:pPr>
            <a:r>
              <a:rPr lang="ru-RU" sz="1800" dirty="0">
                <a:solidFill>
                  <a:srgbClr val="FF0000"/>
                </a:solidFill>
              </a:rPr>
              <a:t>    </a:t>
            </a:r>
            <a:r>
              <a:rPr lang="ru-RU" sz="1800" dirty="0">
                <a:solidFill>
                  <a:srgbClr val="0070C0"/>
                </a:solidFill>
              </a:rPr>
              <a:t>включая </a:t>
            </a:r>
          </a:p>
          <a:p>
            <a:r>
              <a:rPr lang="ru-RU" sz="1800" b="1" dirty="0">
                <a:solidFill>
                  <a:srgbClr val="0070C0"/>
                </a:solidFill>
              </a:rPr>
              <a:t>порядок определения </a:t>
            </a:r>
            <a:r>
              <a:rPr lang="ru-RU" sz="1800" dirty="0">
                <a:solidFill>
                  <a:srgbClr val="0070C0"/>
                </a:solidFill>
              </a:rPr>
              <a:t>формулы цены, устанавливающей правила расчета сумм, подлежащих уплате заказчиком поставщику (исполнителю, подрядчику) в ходе исполнения договора (далее - формула цены),  </a:t>
            </a:r>
          </a:p>
          <a:p>
            <a:r>
              <a:rPr lang="ru-RU" sz="1800" dirty="0">
                <a:solidFill>
                  <a:srgbClr val="0070C0"/>
                </a:solidFill>
              </a:rPr>
              <a:t>                 определения и обоснования цены единицы товара, работы, услуги, </a:t>
            </a:r>
          </a:p>
          <a:p>
            <a:r>
              <a:rPr lang="ru-RU" sz="1800" dirty="0">
                <a:solidFill>
                  <a:srgbClr val="0070C0"/>
                </a:solidFill>
              </a:rPr>
              <a:t>                 определения максимального значения цены договора</a:t>
            </a:r>
          </a:p>
          <a:p>
            <a:r>
              <a:rPr lang="ru-RU" sz="1600" i="1" dirty="0">
                <a:solidFill>
                  <a:srgbClr val="7030A0"/>
                </a:solidFill>
              </a:rPr>
              <a:t>«</a:t>
            </a:r>
            <a:r>
              <a:rPr lang="ru-RU" sz="1600" b="1" i="1" dirty="0">
                <a:solidFill>
                  <a:srgbClr val="7030A0"/>
                </a:solidFill>
              </a:rPr>
              <a:t>Обоснование НМЦК заключается в выполнении расчета указанной цены с приложением справочной информации и документов либо с указанием реквизитов документов, на основании которых выполнен расчет</a:t>
            </a:r>
            <a:r>
              <a:rPr lang="ru-RU" sz="1600" i="1" dirty="0">
                <a:solidFill>
                  <a:srgbClr val="7030A0"/>
                </a:solidFill>
              </a:rPr>
              <a:t>. - Приказ Министерства экономического развития РФ от 2 октября 2013 г. N 567 «Об утверждении Методических рекомендаций по применению методов определения начальной (максимальной) цены контракта, цены контракта, заключаемого с единственным поставщиком (подрядчиком, исполнителем)».</a:t>
            </a:r>
          </a:p>
          <a:p>
            <a:pPr>
              <a:lnSpc>
                <a:spcPct val="100000"/>
              </a:lnSpc>
              <a:spcBef>
                <a:spcPts val="0"/>
              </a:spcBef>
            </a:pPr>
            <a:endParaRPr lang="ru-RU" sz="1600" dirty="0"/>
          </a:p>
          <a:p>
            <a:pPr>
              <a:lnSpc>
                <a:spcPct val="100000"/>
              </a:lnSpc>
              <a:spcBef>
                <a:spcPts val="0"/>
              </a:spcBef>
            </a:pPr>
            <a:r>
              <a:rPr lang="ru-RU" sz="1600" dirty="0"/>
              <a:t>Обоснование НМЦД хранится вместе с документацией о закупке </a:t>
            </a:r>
            <a:r>
              <a:rPr lang="ru-RU" sz="1600" b="1" dirty="0"/>
              <a:t>– минимум 3 года;</a:t>
            </a:r>
          </a:p>
          <a:p>
            <a:pPr>
              <a:lnSpc>
                <a:spcPct val="100000"/>
              </a:lnSpc>
              <a:spcBef>
                <a:spcPts val="0"/>
              </a:spcBef>
            </a:pPr>
            <a:r>
              <a:rPr lang="ru-RU" sz="1600" dirty="0"/>
              <a:t>Обоснование цены договора с ед. поставщиком хранится с договором – </a:t>
            </a:r>
            <a:r>
              <a:rPr lang="ru-RU" sz="1600" b="1" dirty="0"/>
              <a:t>минимум 5 лет со дня исполнения обязательств сторонами по договору.</a:t>
            </a:r>
          </a:p>
        </p:txBody>
      </p:sp>
    </p:spTree>
    <p:extLst>
      <p:ext uri="{BB962C8B-B14F-4D97-AF65-F5344CB8AC3E}">
        <p14:creationId xmlns:p14="http://schemas.microsoft.com/office/powerpoint/2010/main" val="4158530144"/>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A949C5D-443D-7614-D841-63EB99FC7404}"/>
              </a:ext>
            </a:extLst>
          </p:cNvPr>
          <p:cNvSpPr>
            <a:spLocks noGrp="1"/>
          </p:cNvSpPr>
          <p:nvPr>
            <p:ph type="title"/>
          </p:nvPr>
        </p:nvSpPr>
        <p:spPr>
          <a:xfrm>
            <a:off x="483765" y="1323262"/>
            <a:ext cx="10972800" cy="1143000"/>
          </a:xfrm>
        </p:spPr>
        <p:txBody>
          <a:bodyPr/>
          <a:lstStyle/>
          <a:p>
            <a:r>
              <a:rPr lang="ru-RU" sz="2800" dirty="0"/>
              <a:t>Уголовные дела</a:t>
            </a:r>
          </a:p>
        </p:txBody>
      </p:sp>
    </p:spTree>
    <p:extLst>
      <p:ext uri="{BB962C8B-B14F-4D97-AF65-F5344CB8AC3E}">
        <p14:creationId xmlns:p14="http://schemas.microsoft.com/office/powerpoint/2010/main" val="1229760222"/>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95BB56DE-C811-6B2D-664B-C6FEF426CAEB}"/>
              </a:ext>
            </a:extLst>
          </p:cNvPr>
          <p:cNvSpPr>
            <a:spLocks noGrp="1"/>
          </p:cNvSpPr>
          <p:nvPr>
            <p:ph idx="1"/>
          </p:nvPr>
        </p:nvSpPr>
        <p:spPr>
          <a:xfrm>
            <a:off x="285226" y="0"/>
            <a:ext cx="11560029" cy="6367244"/>
          </a:xfrm>
        </p:spPr>
        <p:txBody>
          <a:bodyPr>
            <a:noAutofit/>
          </a:bodyPr>
          <a:lstStyle/>
          <a:p>
            <a:pPr marL="0" indent="0" algn="ctr">
              <a:buNone/>
            </a:pPr>
            <a:r>
              <a:rPr lang="ru-RU" sz="1400" b="1" dirty="0">
                <a:solidFill>
                  <a:srgbClr val="00B050"/>
                </a:solidFill>
              </a:rPr>
              <a:t>По материалам проверки прокуратуры края и УФСБ России по краю возбуждено уголовное дело по факту превышения должностных полномочий, повлекшее причинение ущерба бюджету на сумму около 30 млн рублей при приобретении и установке светодиодных деревьев в г. Ставрополе</a:t>
            </a:r>
          </a:p>
          <a:p>
            <a:pPr marL="0" indent="0" algn="just">
              <a:buNone/>
            </a:pPr>
            <a:r>
              <a:rPr lang="ru-RU" sz="1400" dirty="0"/>
              <a:t>15 июля 2022 года</a:t>
            </a:r>
          </a:p>
          <a:p>
            <a:pPr marL="0" indent="0" algn="just">
              <a:buNone/>
            </a:pPr>
            <a:r>
              <a:rPr lang="ru-RU" sz="1400" dirty="0"/>
              <a:t>По требованию прокурора Ставропольского края Александра Лоренца прокуратура края провела проверку соблюдения требований федерального законодательства в сфере закупок товаров, работ, услуг для обеспечения государственных и муниципальных нужд. Проверка проведена совместно с региональным УФСБ.</a:t>
            </a:r>
          </a:p>
          <a:p>
            <a:pPr marL="0" indent="0" algn="just">
              <a:buNone/>
            </a:pPr>
            <a:r>
              <a:rPr lang="ru-RU" sz="1400" dirty="0"/>
              <a:t>Установлено, что в 2020 г. руководителем комитета городского хозяйства администрации г. Ставрополя заключен муниципальный контракт на поставку комплекта светодиодных деревьев на сумму более 61 млн рублей.</a:t>
            </a:r>
          </a:p>
          <a:p>
            <a:pPr marL="0" indent="0" algn="just">
              <a:buNone/>
            </a:pPr>
            <a:r>
              <a:rPr lang="ru-RU" sz="1400" dirty="0"/>
              <a:t>При проверке законности заключения контракта выявлены грубые нарушения при обосновании его начальной (максимальной) цены.</a:t>
            </a:r>
          </a:p>
          <a:p>
            <a:pPr marL="0" indent="0" algn="just">
              <a:buNone/>
            </a:pPr>
            <a:r>
              <a:rPr lang="ru-RU" sz="1400" b="1" dirty="0"/>
              <a:t>Так, в нарушение федерального законодательства о контрактной системе в сфере закупок товаров, работ, услуг для обеспечения государственных и муниципальных нужд, заказчиком в лице заместителя главы администрации г. Ставрополя, цена контракта не формировалась, а именно фактически запросы ценовой информации в адрес потенциальных поставщиков не направлялись, коммерческие предложения сфальсифицированы.</a:t>
            </a:r>
          </a:p>
          <a:p>
            <a:pPr marL="0" indent="0" algn="just">
              <a:buNone/>
            </a:pPr>
            <a:r>
              <a:rPr lang="ru-RU" sz="1400" b="1" dirty="0"/>
              <a:t>Помимо этого, установлено, что основным или дополнительным видом экономической деятельности 2-х из 3-х фирм не соответствовали коду объекта закупки. Например, видом экономической деятельности одной из выбранных организаций является издание газет.</a:t>
            </a:r>
          </a:p>
          <a:p>
            <a:pPr marL="0" indent="0" algn="just">
              <a:buNone/>
            </a:pPr>
            <a:r>
              <a:rPr lang="ru-RU" sz="1400" b="1" dirty="0"/>
              <a:t>Таким образом, наряду с подделкой коммерческих предложений, информация о ценах товаров, работ и услуг получена по запросам у поставщиков, не осуществляющих поставки идентичных товаров, работ и услуг.</a:t>
            </a:r>
          </a:p>
          <a:p>
            <a:pPr marL="0" indent="0" algn="just">
              <a:buNone/>
            </a:pPr>
            <a:r>
              <a:rPr lang="ru-RU" sz="1400" dirty="0"/>
              <a:t>В результате нарушения порядка формирования цены контракта существенно завышена его стоимость.</a:t>
            </a:r>
          </a:p>
          <a:p>
            <a:pPr marL="0" indent="0" algn="just">
              <a:buNone/>
            </a:pPr>
            <a:r>
              <a:rPr lang="ru-RU" sz="1400" dirty="0"/>
              <a:t>По информации организации, осуществляющей поставки идентичных товаров, работ и услуг, цена контракта составляет 32,5 млн рублей, с учетом монтажных работ и материалов, т.е. почти в 2 раза меньше от цены заключенного контракта.</a:t>
            </a:r>
          </a:p>
          <a:p>
            <a:pPr marL="0" indent="0" algn="just">
              <a:buNone/>
            </a:pPr>
            <a:r>
              <a:rPr lang="ru-RU" sz="1400" dirty="0"/>
              <a:t>Прокуратура направила материалы проверки в орган предварительного расследования, по результатам их рассмотрения в отношении руководителя отдела </a:t>
            </a:r>
            <a:r>
              <a:rPr lang="ru-RU" sz="1400" dirty="0" err="1"/>
              <a:t>энергоресурсообеспечения</a:t>
            </a:r>
            <a:r>
              <a:rPr lang="ru-RU" sz="1400" dirty="0"/>
              <a:t> и энергосбережения комитета городского хозяйства администрации г. Ставрополя возбуждено уголовное дело по п. «в» ч. 3 ст. 286 УК РФ (превышение должностных полномочий с причинением тяжких последствий).</a:t>
            </a:r>
          </a:p>
          <a:p>
            <a:pPr marL="0" indent="0" algn="just">
              <a:buNone/>
            </a:pPr>
            <a:r>
              <a:rPr lang="ru-RU" sz="1400" dirty="0"/>
              <a:t>Одним из поводов для возбуждения уголовного дела явились материалы оперативно-розыскной деятельности УФСБ России по краю.</a:t>
            </a:r>
          </a:p>
          <a:p>
            <a:pPr marL="0" indent="0" algn="just">
              <a:buNone/>
            </a:pPr>
            <a:r>
              <a:rPr lang="ru-RU" sz="1400" dirty="0"/>
              <a:t>Установление иных должностных лиц администрации г. Ставрополя, причастных к совершению указанного преступления и расследование уголовного дела находится на контроле в прокуратуре края.</a:t>
            </a:r>
          </a:p>
        </p:txBody>
      </p:sp>
    </p:spTree>
    <p:extLst>
      <p:ext uri="{BB962C8B-B14F-4D97-AF65-F5344CB8AC3E}">
        <p14:creationId xmlns:p14="http://schemas.microsoft.com/office/powerpoint/2010/main" val="512550212"/>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95BB56DE-C811-6B2D-664B-C6FEF426CAEB}"/>
              </a:ext>
            </a:extLst>
          </p:cNvPr>
          <p:cNvSpPr>
            <a:spLocks noGrp="1"/>
          </p:cNvSpPr>
          <p:nvPr>
            <p:ph idx="1"/>
          </p:nvPr>
        </p:nvSpPr>
        <p:spPr>
          <a:xfrm>
            <a:off x="838200" y="318782"/>
            <a:ext cx="10515600" cy="5858181"/>
          </a:xfrm>
        </p:spPr>
        <p:txBody>
          <a:bodyPr>
            <a:normAutofit fontScale="70000" lnSpcReduction="20000"/>
          </a:bodyPr>
          <a:lstStyle/>
          <a:p>
            <a:pPr marL="0" indent="0" algn="ctr">
              <a:buNone/>
            </a:pPr>
            <a:r>
              <a:rPr lang="ru-RU" b="1" dirty="0">
                <a:solidFill>
                  <a:srgbClr val="00B050"/>
                </a:solidFill>
              </a:rPr>
              <a:t>По материалам проведенной прокуратурой Ульяновской области проверки возбуждено уголовное дело по факту использования заведомо подложного документа при заключении государственного контракта в сфере здравоохранения на сумму более 5,3 млн рублей</a:t>
            </a:r>
          </a:p>
          <a:p>
            <a:pPr marL="0" indent="0" algn="just">
              <a:buNone/>
            </a:pPr>
            <a:endParaRPr lang="ru-RU" dirty="0">
              <a:solidFill>
                <a:srgbClr val="00B050"/>
              </a:solidFill>
            </a:endParaRPr>
          </a:p>
          <a:p>
            <a:pPr marL="0" indent="0" algn="just">
              <a:buNone/>
            </a:pPr>
            <a:r>
              <a:rPr lang="ru-RU" sz="2600" dirty="0"/>
              <a:t>12 августа 2022 года</a:t>
            </a:r>
          </a:p>
          <a:p>
            <a:pPr marL="0" indent="0" algn="just">
              <a:buNone/>
            </a:pPr>
            <a:endParaRPr lang="ru-RU" sz="2600" dirty="0"/>
          </a:p>
          <a:p>
            <a:pPr marL="0" indent="0" algn="just">
              <a:buNone/>
            </a:pPr>
            <a:r>
              <a:rPr lang="ru-RU" sz="2600" dirty="0"/>
              <a:t>Прокуратура Ульяновской области провела проверку исполнения законодательства о контрактной системе в сфере закупок товаров, работ, услуг для обеспечения государственных и муниципальных нужд.</a:t>
            </a:r>
          </a:p>
          <a:p>
            <a:pPr marL="0" indent="0" algn="just">
              <a:buNone/>
            </a:pPr>
            <a:endParaRPr lang="ru-RU" sz="2600" dirty="0"/>
          </a:p>
          <a:p>
            <a:pPr marL="0" indent="0" algn="just">
              <a:buNone/>
            </a:pPr>
            <a:r>
              <a:rPr lang="ru-RU" sz="2600" dirty="0"/>
              <a:t>Установлено, что 25 марта 2022 года региональное министерство здравоохранения заключило с конкретной коммерческой организацией государственный контракт на поставку </a:t>
            </a:r>
            <a:r>
              <a:rPr lang="ru-RU" sz="2600" dirty="0" err="1"/>
              <a:t>напалечных</a:t>
            </a:r>
            <a:r>
              <a:rPr lang="ru-RU" sz="2600" dirty="0"/>
              <a:t> пульсоксиметров с принадлежностями на сумму более 5,3 млн рублей.</a:t>
            </a:r>
          </a:p>
          <a:p>
            <a:pPr marL="0" indent="0" algn="just">
              <a:buNone/>
            </a:pPr>
            <a:endParaRPr lang="ru-RU" sz="2600" dirty="0"/>
          </a:p>
          <a:p>
            <a:pPr marL="0" indent="0" algn="just">
              <a:buNone/>
            </a:pPr>
            <a:r>
              <a:rPr lang="ru-RU" sz="2600" b="1" dirty="0"/>
              <a:t>Учитывая, что коммерческое предложение одним из участников конкурентных процедур в реальности не представлялось, прокуратура области направила материалы проверки в следственные органы для решения вопроса об уголовном преследовании.</a:t>
            </a:r>
          </a:p>
          <a:p>
            <a:pPr marL="0" indent="0" algn="just">
              <a:buNone/>
            </a:pPr>
            <a:endParaRPr lang="ru-RU" sz="2600" b="1" dirty="0"/>
          </a:p>
          <a:p>
            <a:pPr marL="0" indent="0" algn="just">
              <a:buNone/>
            </a:pPr>
            <a:r>
              <a:rPr lang="ru-RU" sz="2600" dirty="0"/>
              <a:t>По результатам их рассмотрения по данному факту возбуждено уголовное дело </a:t>
            </a:r>
            <a:r>
              <a:rPr lang="ru-RU" sz="2600" dirty="0">
                <a:solidFill>
                  <a:srgbClr val="FF0000"/>
                </a:solidFill>
              </a:rPr>
              <a:t>по ч. 5 ст. 327 УК РФ (использование заведомо подложного документа). Санкция данной ст. УК РФ предусматривает максимальное наказание в виде ареста на срок до шести месяцев.</a:t>
            </a:r>
          </a:p>
        </p:txBody>
      </p:sp>
    </p:spTree>
    <p:extLst>
      <p:ext uri="{BB962C8B-B14F-4D97-AF65-F5344CB8AC3E}">
        <p14:creationId xmlns:p14="http://schemas.microsoft.com/office/powerpoint/2010/main" val="3424212445"/>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4806628-0F16-DCED-C8DD-EDA19F90AA10}"/>
              </a:ext>
            </a:extLst>
          </p:cNvPr>
          <p:cNvSpPr>
            <a:spLocks noGrp="1"/>
          </p:cNvSpPr>
          <p:nvPr>
            <p:ph type="title"/>
          </p:nvPr>
        </p:nvSpPr>
        <p:spPr>
          <a:xfrm>
            <a:off x="838200" y="18255"/>
            <a:ext cx="10515600" cy="1325563"/>
          </a:xfrm>
        </p:spPr>
        <p:txBody>
          <a:bodyPr>
            <a:normAutofit/>
          </a:bodyPr>
          <a:lstStyle/>
          <a:p>
            <a:pPr algn="ctr"/>
            <a:r>
              <a:rPr lang="ru-RU" sz="2400" b="1" dirty="0"/>
              <a:t>По материалам прокуратуры возбуждено уголовное дело по факту использования заведомо подложного документа при формировании НМЦ</a:t>
            </a:r>
            <a:br>
              <a:rPr lang="ru-RU" sz="2400" b="1" dirty="0"/>
            </a:br>
            <a:endParaRPr lang="ru-RU" sz="2400" b="1" dirty="0"/>
          </a:p>
        </p:txBody>
      </p:sp>
      <p:sp>
        <p:nvSpPr>
          <p:cNvPr id="3" name="Объект 2">
            <a:extLst>
              <a:ext uri="{FF2B5EF4-FFF2-40B4-BE49-F238E27FC236}">
                <a16:creationId xmlns:a16="http://schemas.microsoft.com/office/drawing/2014/main" id="{34BC134C-5302-4480-303A-5377DB3602C2}"/>
              </a:ext>
            </a:extLst>
          </p:cNvPr>
          <p:cNvSpPr>
            <a:spLocks noGrp="1"/>
          </p:cNvSpPr>
          <p:nvPr>
            <p:ph idx="1"/>
          </p:nvPr>
        </p:nvSpPr>
        <p:spPr>
          <a:xfrm>
            <a:off x="838200" y="1493240"/>
            <a:ext cx="10515600" cy="5083729"/>
          </a:xfrm>
        </p:spPr>
        <p:txBody>
          <a:bodyPr>
            <a:normAutofit fontScale="55000" lnSpcReduction="20000"/>
          </a:bodyPr>
          <a:lstStyle/>
          <a:p>
            <a:r>
              <a:rPr lang="ru-RU" b="1" dirty="0">
                <a:solidFill>
                  <a:srgbClr val="FF0000"/>
                </a:solidFill>
              </a:rPr>
              <a:t> 30.11.2023 </a:t>
            </a:r>
          </a:p>
          <a:p>
            <a:r>
              <a:rPr lang="ru-RU" dirty="0"/>
              <a:t>Туапсинской транспортной прокуратурой проведена проверка исполнения требований законодательства о закупках товаров, работ, услуг на предприятиях морского транспорта.</a:t>
            </a:r>
          </a:p>
          <a:p>
            <a:endParaRPr lang="ru-RU" dirty="0"/>
          </a:p>
          <a:p>
            <a:r>
              <a:rPr lang="ru-RU" dirty="0"/>
              <a:t>Надзорными мероприятиями установлено, что организацией для формирования начальной (максимальной) цены использовался заведомо подложный документ – коммерческое предложение, содержащее недостоверную информацию о стоимости поставляемых товаров.</a:t>
            </a:r>
          </a:p>
          <a:p>
            <a:endParaRPr lang="ru-RU" dirty="0"/>
          </a:p>
          <a:p>
            <a:r>
              <a:rPr lang="ru-RU" dirty="0"/>
              <a:t>В этой связи Туапсинским транспортным прокурором вынесено постановление в порядке п. 2 ч. 2 ст. 37 УПК РФ, которое с материалами проверки направлено в орган предварительного расследования для решения вопроса об уголовном преследовании.</a:t>
            </a:r>
          </a:p>
          <a:p>
            <a:endParaRPr lang="ru-RU" dirty="0"/>
          </a:p>
          <a:p>
            <a:r>
              <a:rPr lang="ru-RU" dirty="0"/>
              <a:t>По результатам рассмотрения вышеуказанного постановления возбуждено уголовное дело по ч. 5 ст. 327 Уголовного кодекса РФ (использование заведомо подложного документа).</a:t>
            </a:r>
          </a:p>
          <a:p>
            <a:endParaRPr lang="ru-RU" dirty="0"/>
          </a:p>
          <a:p>
            <a:r>
              <a:rPr lang="ru-RU" dirty="0"/>
              <a:t>Ход и результаты расследования уголовного дела находятся на контроле Туапсинской транспортной прокуратуры.</a:t>
            </a:r>
          </a:p>
          <a:p>
            <a:endParaRPr lang="ru-RU" dirty="0"/>
          </a:p>
          <a:p>
            <a:r>
              <a:rPr lang="ru-RU" dirty="0"/>
              <a:t>Источник: Южная транспортная прокуратура</a:t>
            </a:r>
          </a:p>
        </p:txBody>
      </p:sp>
    </p:spTree>
    <p:extLst>
      <p:ext uri="{BB962C8B-B14F-4D97-AF65-F5344CB8AC3E}">
        <p14:creationId xmlns:p14="http://schemas.microsoft.com/office/powerpoint/2010/main" val="719904974"/>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E8C59AC-9DE8-52CF-1164-154FBFF8A290}"/>
              </a:ext>
            </a:extLst>
          </p:cNvPr>
          <p:cNvSpPr>
            <a:spLocks noGrp="1"/>
          </p:cNvSpPr>
          <p:nvPr>
            <p:ph type="title"/>
          </p:nvPr>
        </p:nvSpPr>
        <p:spPr>
          <a:xfrm>
            <a:off x="573248" y="39949"/>
            <a:ext cx="10515600" cy="566053"/>
          </a:xfrm>
        </p:spPr>
        <p:txBody>
          <a:bodyPr>
            <a:normAutofit/>
          </a:bodyPr>
          <a:lstStyle/>
          <a:p>
            <a:r>
              <a:rPr lang="ru-RU" sz="2400" b="1" dirty="0"/>
              <a:t>Адвокатский запрос  - следствие пока еще идет</a:t>
            </a:r>
          </a:p>
        </p:txBody>
      </p:sp>
      <p:sp>
        <p:nvSpPr>
          <p:cNvPr id="3" name="Объект 2">
            <a:extLst>
              <a:ext uri="{FF2B5EF4-FFF2-40B4-BE49-F238E27FC236}">
                <a16:creationId xmlns:a16="http://schemas.microsoft.com/office/drawing/2014/main" id="{D2EF0278-106B-80C8-623C-EA866A89D8F6}"/>
              </a:ext>
            </a:extLst>
          </p:cNvPr>
          <p:cNvSpPr>
            <a:spLocks noGrp="1"/>
          </p:cNvSpPr>
          <p:nvPr>
            <p:ph idx="1"/>
          </p:nvPr>
        </p:nvSpPr>
        <p:spPr>
          <a:xfrm>
            <a:off x="327171" y="595618"/>
            <a:ext cx="11291581" cy="5939406"/>
          </a:xfrm>
        </p:spPr>
        <p:txBody>
          <a:bodyPr>
            <a:normAutofit fontScale="55000" lnSpcReduction="20000"/>
          </a:bodyPr>
          <a:lstStyle/>
          <a:p>
            <a:r>
              <a:rPr lang="ru-RU" dirty="0"/>
              <a:t> По версии следствия:</a:t>
            </a:r>
          </a:p>
          <a:p>
            <a:r>
              <a:rPr lang="ru-RU" dirty="0"/>
              <a:t>Иванов И.И. </a:t>
            </a:r>
            <a:r>
              <a:rPr lang="ru-RU" i="1" dirty="0"/>
              <a:t>(изменено для целей презентации), </a:t>
            </a:r>
            <a:r>
              <a:rPr lang="ru-RU" dirty="0"/>
              <a:t>являясь в период с 10.05.2017 г. по 02.09.2022 г. начальником отдела закупок и материально-технического обеспечения ФГБУ «Центр оценки….», обладая полномочиями по участию в планировании и обосновании необходимости осуществления закупок, организации и осуществлению формирования плана закупки товаров, работ, услуг в соответствии с ФЗ № 223 от 18.07.2011 совершил мошеннические действия, связанные с проведением торгов фиктивной организации по завышенным ценам оборудования.</a:t>
            </a:r>
          </a:p>
          <a:p>
            <a:r>
              <a:rPr lang="ru-RU" dirty="0"/>
              <a:t>Так, на основании трех фиктивных коммерческих предложений ООО «Форму Регион», ООО «Дальневосточная Лаборатория» и ООО «</a:t>
            </a:r>
            <a:r>
              <a:rPr lang="ru-RU" dirty="0" err="1"/>
              <a:t>Сибхимтрейд</a:t>
            </a:r>
            <a:r>
              <a:rPr lang="ru-RU" dirty="0"/>
              <a:t>», содержащих (по мнению следствия) завышенные цены оказываемых услуг, Иванов И.И. произвел заведомо завышенный расчет начальной (максимальной) цены договора на поставку лабораторного оборудования. </a:t>
            </a:r>
          </a:p>
          <a:p>
            <a:r>
              <a:rPr lang="ru-RU" dirty="0"/>
              <a:t>Далее, Иванов И.И., дал указание своей подчиненной, неосведомлённой о преступных намерениях, подготовить документацию об открытом аукционе в электронной форме на поставку лабораторного оборудования иностранного производства для нужд ФГБУ «Центр оценки… » в 2018 году с заведомо  завышенной начальной (максимальной) ценой договора в сумме 98 161 666 рублей, а также с заведомо невыполнимыми условиями в части ограниченных сроком поставки лабораторного оборудования, предусматривающими ограниченные сроки поставки данного лабораторного оборудования (в течение 60 календарных дней с даты заключения договора). </a:t>
            </a:r>
          </a:p>
          <a:p>
            <a:r>
              <a:rPr lang="ru-RU" dirty="0"/>
              <a:t>Приказом ФГБУ «Центр оценки….» № … от … утверждена документация об открытом аукционе и этим же день размещено извещение о проведении открытого аукциона на официальном сайте единой информационной системы в сфере закупок  www.zakupki.gov.ru.</a:t>
            </a:r>
          </a:p>
          <a:p>
            <a:r>
              <a:rPr lang="ru-RU" dirty="0"/>
              <a:t>ООО «</a:t>
            </a:r>
            <a:r>
              <a:rPr lang="ru-RU" dirty="0" err="1"/>
              <a:t>Сайбер</a:t>
            </a:r>
            <a:r>
              <a:rPr lang="ru-RU" dirty="0"/>
              <a:t> Кэпитал» (якобы подконтрольная Иванову И.И. и соучастникам) направило заявку на участие в открытом аукционе в электронной форме, содержащую технические характеристики лабораторного оборудования и сведения об условиях его поставки. Данная организация признана победителем конкурса. </a:t>
            </a:r>
          </a:p>
          <a:p>
            <a:r>
              <a:rPr lang="ru-RU" dirty="0"/>
              <a:t>Фактически оборудование поставлено ООО «</a:t>
            </a:r>
            <a:r>
              <a:rPr lang="ru-RU" dirty="0" err="1"/>
              <a:t>Сибхимтрейд</a:t>
            </a:r>
            <a:r>
              <a:rPr lang="ru-RU" dirty="0"/>
              <a:t>» в рамках договора ООО «</a:t>
            </a:r>
            <a:r>
              <a:rPr lang="ru-RU" dirty="0" err="1"/>
              <a:t>СокТрейд</a:t>
            </a:r>
            <a:r>
              <a:rPr lang="ru-RU" dirty="0"/>
              <a:t> Ко». Общая стоимость поставки ООО «</a:t>
            </a:r>
            <a:r>
              <a:rPr lang="ru-RU" dirty="0" err="1"/>
              <a:t>СокТрейд</a:t>
            </a:r>
            <a:r>
              <a:rPr lang="ru-RU" dirty="0"/>
              <a:t> Ко» составила 56 186 566 рублей.</a:t>
            </a:r>
          </a:p>
          <a:p>
            <a:r>
              <a:rPr lang="ru-RU" dirty="0"/>
              <a:t>По мнению следствия, разница между фактической стоимостью выполнения работ, обусловленных техническим заданием, то есть поставки ООО «</a:t>
            </a:r>
            <a:r>
              <a:rPr lang="ru-RU" dirty="0" err="1"/>
              <a:t>СокТрейд</a:t>
            </a:r>
            <a:r>
              <a:rPr lang="ru-RU" dirty="0"/>
              <a:t> Ко» и стоимостью выполнения работ победителя конкурса ООО «</a:t>
            </a:r>
            <a:r>
              <a:rPr lang="ru-RU" dirty="0" err="1"/>
              <a:t>Сайбер</a:t>
            </a:r>
            <a:r>
              <a:rPr lang="ru-RU" dirty="0"/>
              <a:t> Кэпитал» в размере  41 975 100 рублей 67 копеек является имущественным вредом.  ………</a:t>
            </a:r>
          </a:p>
          <a:p>
            <a:endParaRPr lang="ru-RU" dirty="0"/>
          </a:p>
        </p:txBody>
      </p:sp>
    </p:spTree>
    <p:extLst>
      <p:ext uri="{BB962C8B-B14F-4D97-AF65-F5344CB8AC3E}">
        <p14:creationId xmlns:p14="http://schemas.microsoft.com/office/powerpoint/2010/main" val="1559845966"/>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7BBE184-6A0C-8CD8-382B-8C7DFCF7CBCE}"/>
              </a:ext>
            </a:extLst>
          </p:cNvPr>
          <p:cNvSpPr>
            <a:spLocks noGrp="1"/>
          </p:cNvSpPr>
          <p:nvPr>
            <p:ph type="title"/>
          </p:nvPr>
        </p:nvSpPr>
        <p:spPr>
          <a:xfrm>
            <a:off x="838200" y="1"/>
            <a:ext cx="10515600" cy="959224"/>
          </a:xfrm>
        </p:spPr>
        <p:txBody>
          <a:bodyPr>
            <a:normAutofit/>
          </a:bodyPr>
          <a:lstStyle/>
          <a:p>
            <a:pPr algn="ctr"/>
            <a:r>
              <a:rPr lang="ru-RU" sz="2400" b="1" dirty="0">
                <a:solidFill>
                  <a:srgbClr val="FF0000"/>
                </a:solidFill>
              </a:rPr>
              <a:t>Суды подтвердили нарушение заказчиком процедуры обоснования НМЦ и закупки у ЕП, послужившей основанием возбуждения уголовного дела</a:t>
            </a:r>
          </a:p>
        </p:txBody>
      </p:sp>
      <p:sp>
        <p:nvSpPr>
          <p:cNvPr id="3" name="Объект 2">
            <a:extLst>
              <a:ext uri="{FF2B5EF4-FFF2-40B4-BE49-F238E27FC236}">
                <a16:creationId xmlns:a16="http://schemas.microsoft.com/office/drawing/2014/main" id="{95A3102C-C531-3FBC-BD8D-12BB06912504}"/>
              </a:ext>
            </a:extLst>
          </p:cNvPr>
          <p:cNvSpPr>
            <a:spLocks noGrp="1"/>
          </p:cNvSpPr>
          <p:nvPr>
            <p:ph idx="1"/>
          </p:nvPr>
        </p:nvSpPr>
        <p:spPr>
          <a:xfrm>
            <a:off x="838200" y="869576"/>
            <a:ext cx="10515600" cy="5827059"/>
          </a:xfrm>
        </p:spPr>
        <p:txBody>
          <a:bodyPr>
            <a:normAutofit fontScale="62500" lnSpcReduction="20000"/>
          </a:bodyPr>
          <a:lstStyle/>
          <a:p>
            <a:r>
              <a:rPr lang="ru-RU" dirty="0"/>
              <a:t>Корпоративный заказчик путем закупки у ЕП приобрел электроавтомобиль Nissan </a:t>
            </a:r>
            <a:r>
              <a:rPr lang="ru-RU" dirty="0" err="1"/>
              <a:t>leaf</a:t>
            </a:r>
            <a:r>
              <a:rPr lang="ru-RU" dirty="0"/>
              <a:t> 2018 </a:t>
            </a:r>
            <a:r>
              <a:rPr lang="ru-RU" dirty="0" err="1"/>
              <a:t>гв</a:t>
            </a:r>
            <a:r>
              <a:rPr lang="ru-RU" dirty="0"/>
              <a:t> (электромобиль).</a:t>
            </a:r>
          </a:p>
          <a:p>
            <a:r>
              <a:rPr lang="ru-RU" dirty="0"/>
              <a:t>УФАС по материалам прокуратуры приняла решение, которым признала заказчика и Общество нарушившими п. 3 ч. 4 ст. 11 Закона 135-ФЗ.</a:t>
            </a:r>
          </a:p>
          <a:p>
            <a:r>
              <a:rPr lang="ru-RU" b="1" dirty="0"/>
              <a:t>Суды, признавая решение УФАС законным</a:t>
            </a:r>
            <a:r>
              <a:rPr lang="ru-RU" dirty="0"/>
              <a:t>, отметили:</a:t>
            </a:r>
          </a:p>
          <a:p>
            <a:r>
              <a:rPr lang="ru-RU" dirty="0"/>
              <a:t> автомобиль приобретен путем закупки у ЕП у Общества на сумму 2 916 943,10 руб. без использования системы «Электронный магазин», что противоречит положению о закупке,</a:t>
            </a:r>
          </a:p>
          <a:p>
            <a:r>
              <a:rPr lang="ru-RU" dirty="0"/>
              <a:t> расчет НМЦ автомобиля осуществлен на основании трех технико-коммерческих предложений с завышенной стоимостью, два из которых получены из одного источника,</a:t>
            </a:r>
          </a:p>
          <a:p>
            <a:r>
              <a:rPr lang="ru-RU" dirty="0"/>
              <a:t> ответственный исполнитель при подготовке ТКП на сайте «</a:t>
            </a:r>
            <a:r>
              <a:rPr lang="ru-RU" dirty="0" err="1"/>
              <a:t>Авито</a:t>
            </a:r>
            <a:r>
              <a:rPr lang="ru-RU" dirty="0"/>
              <a:t>» обнаружил, что стоимость аналогичных автомобилей в диапазоне от 1,5 млн. до 2 млн руб., но под угрозой увольнения подготовил документы о завышенной цене автомобиля (подтверждается электронной перепиской),</a:t>
            </a:r>
          </a:p>
          <a:p>
            <a:r>
              <a:rPr lang="ru-RU" dirty="0"/>
              <a:t> прокуратурой представлены три документа о стоимости аналогичного автомобиля: справка по оценке: 2 009 600,00 руб., справка Донского таможенного поста: 2 005 080,00 руб., заключение эксперта: 1 952 908,00 руб.,</a:t>
            </a:r>
          </a:p>
          <a:p>
            <a:r>
              <a:rPr lang="ru-RU" dirty="0"/>
              <a:t> в отношении директора корпоративного заказчика по факту приобретения указанного автомобиля </a:t>
            </a:r>
            <a:r>
              <a:rPr lang="ru-RU" b="1" dirty="0"/>
              <a:t>возбуждено уголовное дело по признакам преступления, предусмотренного ч. 3 ст. 160 Уголовного кодекса России (Присвоение или растрата), </a:t>
            </a:r>
            <a:r>
              <a:rPr lang="ru-RU" dirty="0"/>
              <a:t>из постановления следователя следует, что М. совершил растрату денежных средств в пользу третьих лиц, чем причинил ущерб предприятию на сумму не менее 700 000 руб.,</a:t>
            </a:r>
          </a:p>
          <a:p>
            <a:r>
              <a:rPr lang="ru-RU" dirty="0"/>
              <a:t> материалами уголовного дела подтверждается, что автомобиль, предназначенный к поставке заказчику, был приобретен ранее Обществом по цене 1 900 000 руб.</a:t>
            </a:r>
          </a:p>
          <a:p>
            <a:r>
              <a:rPr lang="ru-RU" b="1" dirty="0"/>
              <a:t>Постановление АС Северо-Западного округа от 20.11.2023 по делу № А13-17397/2022</a:t>
            </a:r>
          </a:p>
        </p:txBody>
      </p:sp>
    </p:spTree>
    <p:extLst>
      <p:ext uri="{BB962C8B-B14F-4D97-AF65-F5344CB8AC3E}">
        <p14:creationId xmlns:p14="http://schemas.microsoft.com/office/powerpoint/2010/main" val="38874413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0FD6564F-6F9E-194B-D768-BFA5A36607D8}"/>
              </a:ext>
            </a:extLst>
          </p:cNvPr>
          <p:cNvPicPr>
            <a:picLocks noGrp="1" noChangeAspect="1"/>
          </p:cNvPicPr>
          <p:nvPr>
            <p:ph idx="1"/>
          </p:nvPr>
        </p:nvPicPr>
        <p:blipFill>
          <a:blip r:embed="rId2"/>
          <a:stretch>
            <a:fillRect/>
          </a:stretch>
        </p:blipFill>
        <p:spPr>
          <a:xfrm>
            <a:off x="2936146" y="184535"/>
            <a:ext cx="5682825" cy="1669432"/>
          </a:xfrm>
        </p:spPr>
      </p:pic>
      <p:pic>
        <p:nvPicPr>
          <p:cNvPr id="7" name="Рисунок 6">
            <a:extLst>
              <a:ext uri="{FF2B5EF4-FFF2-40B4-BE49-F238E27FC236}">
                <a16:creationId xmlns:a16="http://schemas.microsoft.com/office/drawing/2014/main" id="{26A981C3-6649-808A-438E-35030BCD0CDF}"/>
              </a:ext>
            </a:extLst>
          </p:cNvPr>
          <p:cNvPicPr>
            <a:picLocks noChangeAspect="1"/>
          </p:cNvPicPr>
          <p:nvPr/>
        </p:nvPicPr>
        <p:blipFill>
          <a:blip r:embed="rId3"/>
          <a:stretch>
            <a:fillRect/>
          </a:stretch>
        </p:blipFill>
        <p:spPr>
          <a:xfrm>
            <a:off x="3045204" y="1971413"/>
            <a:ext cx="5494789" cy="4857713"/>
          </a:xfrm>
          <a:prstGeom prst="rect">
            <a:avLst/>
          </a:prstGeom>
        </p:spPr>
      </p:pic>
    </p:spTree>
    <p:extLst>
      <p:ext uri="{BB962C8B-B14F-4D97-AF65-F5344CB8AC3E}">
        <p14:creationId xmlns:p14="http://schemas.microsoft.com/office/powerpoint/2010/main" val="1435606844"/>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045AAB1-D361-1836-F80A-C458C5F8ACA0}"/>
              </a:ext>
            </a:extLst>
          </p:cNvPr>
          <p:cNvSpPr>
            <a:spLocks noGrp="1"/>
          </p:cNvSpPr>
          <p:nvPr>
            <p:ph type="title"/>
          </p:nvPr>
        </p:nvSpPr>
        <p:spPr>
          <a:xfrm>
            <a:off x="838200" y="918798"/>
            <a:ext cx="10515600" cy="1325563"/>
          </a:xfrm>
        </p:spPr>
        <p:txBody>
          <a:bodyPr>
            <a:normAutofit/>
          </a:bodyPr>
          <a:lstStyle/>
          <a:p>
            <a:pPr algn="ctr"/>
            <a:r>
              <a:rPr lang="ru-RU" sz="2800" b="1" dirty="0"/>
              <a:t>Административная практика</a:t>
            </a:r>
          </a:p>
        </p:txBody>
      </p:sp>
    </p:spTree>
    <p:extLst>
      <p:ext uri="{BB962C8B-B14F-4D97-AF65-F5344CB8AC3E}">
        <p14:creationId xmlns:p14="http://schemas.microsoft.com/office/powerpoint/2010/main" val="241438188"/>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63913FB-7009-4B62-8168-8D5865535BF2}"/>
              </a:ext>
            </a:extLst>
          </p:cNvPr>
          <p:cNvSpPr>
            <a:spLocks noGrp="1"/>
          </p:cNvSpPr>
          <p:nvPr>
            <p:ph type="title"/>
          </p:nvPr>
        </p:nvSpPr>
        <p:spPr>
          <a:xfrm>
            <a:off x="609600" y="274638"/>
            <a:ext cx="10972800" cy="706874"/>
          </a:xfrm>
        </p:spPr>
        <p:txBody>
          <a:bodyPr>
            <a:normAutofit fontScale="90000"/>
          </a:bodyPr>
          <a:lstStyle/>
          <a:p>
            <a:pPr algn="l"/>
            <a:r>
              <a:rPr lang="ru-RU" sz="2400" u="sng" dirty="0">
                <a:solidFill>
                  <a:srgbClr val="00B050"/>
                </a:solidFill>
              </a:rPr>
              <a:t>Практика. </a:t>
            </a:r>
            <a:r>
              <a:rPr lang="ru-RU" sz="2400" dirty="0">
                <a:solidFill>
                  <a:srgbClr val="00B050"/>
                </a:solidFill>
              </a:rPr>
              <a:t>Решение Управления Федеральной антимонопольной службы по Брянской области от 22 июля 2021 г. N 032/10/18.1-728/2021 (1 из 2)</a:t>
            </a:r>
          </a:p>
        </p:txBody>
      </p:sp>
      <p:sp>
        <p:nvSpPr>
          <p:cNvPr id="3" name="Объект 2">
            <a:extLst>
              <a:ext uri="{FF2B5EF4-FFF2-40B4-BE49-F238E27FC236}">
                <a16:creationId xmlns:a16="http://schemas.microsoft.com/office/drawing/2014/main" id="{7A4D9534-D6C8-432E-BF2D-49B860F81F6A}"/>
              </a:ext>
            </a:extLst>
          </p:cNvPr>
          <p:cNvSpPr>
            <a:spLocks noGrp="1"/>
          </p:cNvSpPr>
          <p:nvPr>
            <p:ph idx="1"/>
          </p:nvPr>
        </p:nvSpPr>
        <p:spPr>
          <a:xfrm>
            <a:off x="609600" y="1057014"/>
            <a:ext cx="10972800" cy="5043984"/>
          </a:xfrm>
        </p:spPr>
        <p:txBody>
          <a:bodyPr>
            <a:noAutofit/>
          </a:bodyPr>
          <a:lstStyle/>
          <a:p>
            <a:r>
              <a:rPr lang="ru-RU" sz="1400" dirty="0"/>
              <a:t>рассмотрев жалобу N032/10/18.1-728/2021 ООО "</a:t>
            </a:r>
            <a:r>
              <a:rPr lang="ru-RU" sz="1400" dirty="0" err="1"/>
              <a:t>АльтА</a:t>
            </a:r>
            <a:r>
              <a:rPr lang="ru-RU" sz="1400" dirty="0"/>
              <a:t> плюс" на действия заказчика и организатора в одном лице ГАУЗ "Медицинский информационно-аналитический центр" при проведении конкурса в электронной форме на поставку автоматизированных рабочих мест для государственных медицинских организаций, включая их структурные подразделения (в том числе ФАП и ФП, подключенные к сети Интернет), Брянской области (извещение N 32110370615), в части формирования документации о закупке с нарушением п.1 ч.8 ст.3 Федерального закона от 18.07.2011 г. N223-ФЗ "О закупках товаров, работ, услуг отдельными видами юридических лиц" (далее - Закон о закупках), выразившимся в несоблюдении требования постановления Правительства РФ от 03.12.2020 г. N 2013 "О минимальной доле закупок товаров российского происхождения",</a:t>
            </a:r>
          </a:p>
          <a:p>
            <a:r>
              <a:rPr lang="ru-RU" sz="1400" dirty="0"/>
              <a:t>установила:</a:t>
            </a:r>
          </a:p>
          <a:p>
            <a:r>
              <a:rPr lang="ru-RU" sz="1400" dirty="0"/>
              <a:t>Как следует из жалобы, заказчик руководствовался информацией о ценах автоматизированных рабочих мест (далее - АРМ), не включенных в единый реестр российской радиоэлектронной продукции, предусмотренный постановлением Правительства РФ от 10.07.2019 N 878 "О мерах стимулирования производства радиоэлектронной продукции на территории Российской Федерации при осуществлении закупок товаров, работ, услуг для обеспечения государственных и муниципальных нужд".</a:t>
            </a:r>
          </a:p>
          <a:p>
            <a:endParaRPr lang="ru-RU" sz="1400" dirty="0"/>
          </a:p>
          <a:p>
            <a:r>
              <a:rPr lang="ru-RU" sz="1400" b="1" dirty="0"/>
              <a:t>По мнению заявителя, заказчик установил начальную максимальную цену договора ниже реальной стоимости АРМ, включенных в единый реестр российской радиоэлектронной продукции, что не давало возможность потенциальным поставщикам осуществить поставку АРМ, включенных в единый реестр российской радиоэлектронной продукции в рамках данной закупки и выполнить требования пункта 1 части 8 статьи 3 Закона о закупках.</a:t>
            </a:r>
          </a:p>
          <a:p>
            <a:endParaRPr lang="ru-RU" sz="1400" b="1" dirty="0"/>
          </a:p>
          <a:p>
            <a:r>
              <a:rPr lang="ru-RU" sz="1400" b="1" dirty="0"/>
              <a:t>Заявитель считает, что нарушено требование пункта 1 части 8 статьи 3 Закона о закупках, выразившееся в несоблюдении требовании постановления Правительства РФ от 03.12.2020 N2013 "О минимальной доле закупок товаров российского происхождения" (далее - Постановление N 2013).</a:t>
            </a:r>
          </a:p>
          <a:p>
            <a:r>
              <a:rPr lang="ru-RU" sz="1400" dirty="0"/>
              <a:t>ГАУЗ "Медицинский информационно-аналитический центр" не согласно с доводами заявителя. Из представленных пояснений </a:t>
            </a:r>
            <a:r>
              <a:rPr lang="ru-RU" sz="1400" dirty="0" err="1"/>
              <a:t>вх</a:t>
            </a:r>
            <a:r>
              <a:rPr lang="ru-RU" sz="1400" dirty="0"/>
              <a:t>. 5767 от 22.07.2021 г. следует:</a:t>
            </a:r>
          </a:p>
        </p:txBody>
      </p:sp>
    </p:spTree>
    <p:extLst>
      <p:ext uri="{BB962C8B-B14F-4D97-AF65-F5344CB8AC3E}">
        <p14:creationId xmlns:p14="http://schemas.microsoft.com/office/powerpoint/2010/main" val="550860757"/>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63913FB-7009-4B62-8168-8D5865535BF2}"/>
              </a:ext>
            </a:extLst>
          </p:cNvPr>
          <p:cNvSpPr>
            <a:spLocks noGrp="1"/>
          </p:cNvSpPr>
          <p:nvPr>
            <p:ph type="title"/>
          </p:nvPr>
        </p:nvSpPr>
        <p:spPr>
          <a:xfrm>
            <a:off x="609600" y="24961"/>
            <a:ext cx="10972800" cy="706874"/>
          </a:xfrm>
        </p:spPr>
        <p:txBody>
          <a:bodyPr>
            <a:normAutofit fontScale="90000"/>
          </a:bodyPr>
          <a:lstStyle/>
          <a:p>
            <a:pPr algn="l"/>
            <a:r>
              <a:rPr lang="ru-RU" sz="2400" dirty="0">
                <a:solidFill>
                  <a:srgbClr val="00B050"/>
                </a:solidFill>
              </a:rPr>
              <a:t>Решение УФАС по Брянской области от 22 июля 2021 г. N 032/10/18.1-728/2021 (2 из 2)</a:t>
            </a:r>
          </a:p>
        </p:txBody>
      </p:sp>
      <p:sp>
        <p:nvSpPr>
          <p:cNvPr id="3" name="Объект 2">
            <a:extLst>
              <a:ext uri="{FF2B5EF4-FFF2-40B4-BE49-F238E27FC236}">
                <a16:creationId xmlns:a16="http://schemas.microsoft.com/office/drawing/2014/main" id="{7A4D9534-D6C8-432E-BF2D-49B860F81F6A}"/>
              </a:ext>
            </a:extLst>
          </p:cNvPr>
          <p:cNvSpPr>
            <a:spLocks noGrp="1"/>
          </p:cNvSpPr>
          <p:nvPr>
            <p:ph idx="1"/>
          </p:nvPr>
        </p:nvSpPr>
        <p:spPr>
          <a:xfrm>
            <a:off x="335560" y="589222"/>
            <a:ext cx="11246840" cy="5043984"/>
          </a:xfrm>
        </p:spPr>
        <p:txBody>
          <a:bodyPr>
            <a:noAutofit/>
          </a:bodyPr>
          <a:lstStyle/>
          <a:p>
            <a:r>
              <a:rPr lang="ru-RU" sz="1400" dirty="0"/>
              <a:t>Конкурс в электронной форме на поставку автоматизированных рабочих мест для государственных медицинских организаций, включая их структурные подразделения (в том числе ФАП и ФП, подключенные к сети Интернет), Брянской области имеет код ОКПД 2 26.20.1. Данный код отсутствует в приложении N1 постановления Правительства РФ от 03.12.2020 N2013 "О минимальной доле закупок товаров российского происхождения", в связи с чем у заказчика отсутствует обязанность по выполнению квоты закупки товаров российского происхождения.</a:t>
            </a:r>
          </a:p>
          <a:p>
            <a:r>
              <a:rPr lang="ru-RU" sz="1400" dirty="0"/>
              <a:t>В соответствии с частями 9,10 статьи 4 Федерального закона от 18.07.2011 N 223-ФЗ "О закупках товаров, работ, услуг отдельными видами юридических лиц" (далее - Закон о закупках) в извещении и в документации закупки указываются сведения о начальной (максимальной) цене договора, либо формула цены и максимальное значение цены договора, либо цена единицы товара, работы, услуги и максимальное значение цены договора. Сведения о начальной (максимальной) цене договора заказчиком ГАУЗ "Медицинский информационно-аналитический центр" указаны в извещении и в документации закупки (извещение N 32110370615) .</a:t>
            </a:r>
          </a:p>
          <a:p>
            <a:r>
              <a:rPr lang="ru-RU" sz="1400" dirty="0"/>
              <a:t>В соответствии с частью 10 статьи 3 Закона о закупках любой участник закупки вправе обжаловать в антимонопольном органе в порядке, установленном статьей 18.1 Закона о защите конкуренции, с учетом особенностей, установленных статьей 3 Закона о закупках, действия (бездействие) заказчика, комиссии по осуществлению закупок, оператора электронной площадки при закупке товаров, работ, услуг, если такие действия (бездействие) нарушают права и законные интересы участника закупки. Обжалование осуществляется в случаях, установленных частью 10 статьи 3 Закона о закупках.</a:t>
            </a:r>
          </a:p>
          <a:p>
            <a:r>
              <a:rPr lang="ru-RU" sz="1400" dirty="0"/>
              <a:t>Таким образом, у антимонопольного органа отсутствуют полномочия по проверке обоснованности установления начальной (максимальной) цены договора.</a:t>
            </a:r>
          </a:p>
          <a:p>
            <a:r>
              <a:rPr lang="ru-RU" sz="1400" dirty="0"/>
              <a:t>В соответствии с пунктом 1 Постановления N 2013 установлена согласно приложению минимальная доля закупок товаров российского происхождения, определенная в процентном отношении к объему закупок товаров (в том числе товаров, поставляемых при выполнении закупаемых работ, оказании закупаемых услуг) соответствующего вида, осуществленных заказчиком в отчетном году.</a:t>
            </a:r>
          </a:p>
          <a:p>
            <a:r>
              <a:rPr lang="ru-RU" sz="1400" dirty="0"/>
              <a:t>Таким образом, Постановлением N 2013 установлена минимальная обязательная доля закупок товаров российского происхождения, которая должна достигаться заказчиками при осуществлении закупок за отчетный период.</a:t>
            </a:r>
          </a:p>
          <a:p>
            <a:r>
              <a:rPr lang="ru-RU" sz="1400" dirty="0"/>
              <a:t>При этом положениями законодательства Российской Федерации о закупках товаров, работ, услуг не установлена обязанность заказчиков по указанию в документации о проведении конкретной закупки сведений, предусмотренных Постановлением N 2013.</a:t>
            </a:r>
          </a:p>
          <a:p>
            <a:r>
              <a:rPr lang="ru-RU" sz="1400" dirty="0"/>
              <a:t>Кроме того, антимонопольный орган не является уполномоченным органом исполнительной власти по контролю за соблюдением заказчиками требований Постановления N 2013, с учетом изложенного, Комиссии Брянского УФАС России не представляется возможным дать правовую оценку изложенному доводу заявителя.</a:t>
            </a:r>
          </a:p>
          <a:p>
            <a:r>
              <a:rPr lang="ru-RU" sz="1400" dirty="0"/>
              <a:t>решила:  </a:t>
            </a:r>
            <a:r>
              <a:rPr lang="ru-RU" sz="1400" dirty="0">
                <a:solidFill>
                  <a:srgbClr val="FF0000"/>
                </a:solidFill>
              </a:rPr>
              <a:t>Жалобу N032/10/18.1-728/2021 ООО "</a:t>
            </a:r>
            <a:r>
              <a:rPr lang="ru-RU" sz="1400" dirty="0" err="1">
                <a:solidFill>
                  <a:srgbClr val="FF0000"/>
                </a:solidFill>
              </a:rPr>
              <a:t>АльтА</a:t>
            </a:r>
            <a:r>
              <a:rPr lang="ru-RU" sz="1400" dirty="0">
                <a:solidFill>
                  <a:srgbClr val="FF0000"/>
                </a:solidFill>
              </a:rPr>
              <a:t> плюс"  оставить без рассмотрения</a:t>
            </a:r>
          </a:p>
        </p:txBody>
      </p:sp>
    </p:spTree>
    <p:extLst>
      <p:ext uri="{BB962C8B-B14F-4D97-AF65-F5344CB8AC3E}">
        <p14:creationId xmlns:p14="http://schemas.microsoft.com/office/powerpoint/2010/main" val="504284703"/>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A5DA0E2-5069-195A-2562-94951B0395C8}"/>
              </a:ext>
            </a:extLst>
          </p:cNvPr>
          <p:cNvSpPr>
            <a:spLocks noGrp="1"/>
          </p:cNvSpPr>
          <p:nvPr>
            <p:ph type="title"/>
          </p:nvPr>
        </p:nvSpPr>
        <p:spPr>
          <a:xfrm>
            <a:off x="335560" y="123636"/>
            <a:ext cx="11652308" cy="748819"/>
          </a:xfrm>
        </p:spPr>
        <p:txBody>
          <a:bodyPr>
            <a:noAutofit/>
          </a:bodyPr>
          <a:lstStyle/>
          <a:p>
            <a:pPr algn="l"/>
            <a:r>
              <a:rPr lang="ru-RU" sz="2400" u="sng" dirty="0">
                <a:solidFill>
                  <a:srgbClr val="FF0000"/>
                </a:solidFill>
              </a:rPr>
              <a:t>Практика.</a:t>
            </a:r>
            <a:r>
              <a:rPr lang="ru-RU" sz="2400" dirty="0">
                <a:solidFill>
                  <a:srgbClr val="FF0000"/>
                </a:solidFill>
              </a:rPr>
              <a:t> Постановление Татарстанского УФАС России от 13.10.2023 по делу № АЯ-04/10719 (1 из 2)</a:t>
            </a:r>
          </a:p>
        </p:txBody>
      </p:sp>
      <p:sp>
        <p:nvSpPr>
          <p:cNvPr id="3" name="Объект 2">
            <a:extLst>
              <a:ext uri="{FF2B5EF4-FFF2-40B4-BE49-F238E27FC236}">
                <a16:creationId xmlns:a16="http://schemas.microsoft.com/office/drawing/2014/main" id="{80575D79-20D7-B7C5-40DD-F807F995606C}"/>
              </a:ext>
            </a:extLst>
          </p:cNvPr>
          <p:cNvSpPr>
            <a:spLocks noGrp="1"/>
          </p:cNvSpPr>
          <p:nvPr>
            <p:ph idx="1"/>
          </p:nvPr>
        </p:nvSpPr>
        <p:spPr>
          <a:xfrm>
            <a:off x="187354" y="1080184"/>
            <a:ext cx="11311156" cy="5654180"/>
          </a:xfrm>
        </p:spPr>
        <p:txBody>
          <a:bodyPr>
            <a:noAutofit/>
          </a:bodyPr>
          <a:lstStyle/>
          <a:p>
            <a:r>
              <a:rPr lang="ru-RU" sz="1600" b="1" dirty="0"/>
              <a:t>Татарстанское УФАС установило нарушение заказчиком порядка обоснования НМЦД, определенного им в положении о закупке</a:t>
            </a:r>
          </a:p>
          <a:p>
            <a:r>
              <a:rPr lang="ru-RU" sz="1600" dirty="0"/>
              <a:t>Корпоративный заказчик проводил открытый конкурс на оказание услуг по охране объектов и в документации указал, что НМЦД определена и обоснована на основании одного коммерческого предложения, с учетом запланированным денежных средств.</a:t>
            </a:r>
          </a:p>
          <a:p>
            <a:r>
              <a:rPr lang="ru-RU" sz="1600" u="sng" dirty="0"/>
              <a:t>УФАС, признавая действия заказчика неправомерными</a:t>
            </a:r>
            <a:r>
              <a:rPr lang="ru-RU" sz="1600" dirty="0"/>
              <a:t>, указало:</a:t>
            </a:r>
          </a:p>
          <a:p>
            <a:r>
              <a:rPr lang="ru-RU" sz="1600" dirty="0"/>
              <a:t>в процессе обоснования начальной (максимальной) цены договора заказчиком использован один источник информации о ценах – коммерческое предложение №72 от 23.05.2023г. на сумму 29 674 278,00 руб.</a:t>
            </a:r>
          </a:p>
          <a:p>
            <a:r>
              <a:rPr lang="ru-RU" sz="1600" dirty="0"/>
              <a:t>Вместе с тем, начальная (максимальная) цена договора установлена заказчиком размере 21 390 100,74 руб., что не соответствует цене, указанной в коммерческом предложении.</a:t>
            </a:r>
          </a:p>
          <a:p>
            <a:r>
              <a:rPr lang="ru-RU" sz="1600" dirty="0"/>
              <a:t>Согласно приложению № 7 к конкурсной документации использованное в качестве начальной (максимальной) цены договора значение 21 390 100,74 руб. соответствует размеру денежных средств, запланированных в бюджете заказчика на приобретение услуг по охране</a:t>
            </a:r>
          </a:p>
          <a:p>
            <a:r>
              <a:rPr lang="ru-RU" sz="1600" dirty="0"/>
              <a:t>Однако, запланированные заказчиком в бюджете денежные средства представляют собой условное выражение предельного количества денег, которые заказчик планирует потратить на закупку услуг, и не могут рассматриваться в качестве корректного источника сведений о разумности сформированной цены договора, о соответствии этой цены фактическим рыночным расценкам.</a:t>
            </a:r>
          </a:p>
          <a:p>
            <a:r>
              <a:rPr lang="ru-RU" sz="1600" dirty="0"/>
              <a:t>В ходе рассмотрения жалобы заказчик пояснил, что начальная (максимальная) цена договора сформирована на основании расценок, определенных в заключенном между АО «</a:t>
            </a:r>
            <a:r>
              <a:rPr lang="ru-RU" sz="1600" dirty="0" err="1"/>
              <a:t>Татэнергосбыт</a:t>
            </a:r>
            <a:r>
              <a:rPr lang="ru-RU" sz="1600" dirty="0"/>
              <a:t>» и ООО ЧОО «Система Безопасности» договора от 30.05.2022 г. № 2022/Д680/434 на оказание услуг по охране (158,73 руб.), с учетом увеличения этой цены на 4 % (коэффициент повышения относительно предыдущего периода, установленный в АО «</a:t>
            </a:r>
            <a:r>
              <a:rPr lang="ru-RU" sz="1600" dirty="0" err="1"/>
              <a:t>Татэнергосбыт</a:t>
            </a:r>
            <a:r>
              <a:rPr lang="ru-RU" sz="1600" dirty="0"/>
              <a:t>» на 2023 год).</a:t>
            </a:r>
          </a:p>
        </p:txBody>
      </p:sp>
    </p:spTree>
    <p:extLst>
      <p:ext uri="{BB962C8B-B14F-4D97-AF65-F5344CB8AC3E}">
        <p14:creationId xmlns:p14="http://schemas.microsoft.com/office/powerpoint/2010/main" val="3999489728"/>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A5DA0E2-5069-195A-2562-94951B0395C8}"/>
              </a:ext>
            </a:extLst>
          </p:cNvPr>
          <p:cNvSpPr>
            <a:spLocks noGrp="1"/>
          </p:cNvSpPr>
          <p:nvPr>
            <p:ph type="title"/>
          </p:nvPr>
        </p:nvSpPr>
        <p:spPr>
          <a:xfrm>
            <a:off x="609600" y="0"/>
            <a:ext cx="10972800" cy="748819"/>
          </a:xfrm>
        </p:spPr>
        <p:txBody>
          <a:bodyPr>
            <a:noAutofit/>
          </a:bodyPr>
          <a:lstStyle/>
          <a:p>
            <a:pPr algn="l"/>
            <a:r>
              <a:rPr lang="ru-RU" sz="2400" dirty="0">
                <a:solidFill>
                  <a:srgbClr val="FF0000"/>
                </a:solidFill>
              </a:rPr>
              <a:t>Постановление Татарстанского УФАС России от 13.10.2023 по делу № АЯ-04/10719 (2 из 2)</a:t>
            </a:r>
          </a:p>
        </p:txBody>
      </p:sp>
      <p:sp>
        <p:nvSpPr>
          <p:cNvPr id="3" name="Объект 2">
            <a:extLst>
              <a:ext uri="{FF2B5EF4-FFF2-40B4-BE49-F238E27FC236}">
                <a16:creationId xmlns:a16="http://schemas.microsoft.com/office/drawing/2014/main" id="{80575D79-20D7-B7C5-40DD-F807F995606C}"/>
              </a:ext>
            </a:extLst>
          </p:cNvPr>
          <p:cNvSpPr>
            <a:spLocks noGrp="1"/>
          </p:cNvSpPr>
          <p:nvPr>
            <p:ph idx="1"/>
          </p:nvPr>
        </p:nvSpPr>
        <p:spPr>
          <a:xfrm>
            <a:off x="227901" y="864066"/>
            <a:ext cx="11736198" cy="5754848"/>
          </a:xfrm>
        </p:spPr>
        <p:txBody>
          <a:bodyPr>
            <a:noAutofit/>
          </a:bodyPr>
          <a:lstStyle/>
          <a:p>
            <a:r>
              <a:rPr lang="ru-RU" sz="1600" dirty="0"/>
              <a:t>В соответствии с пояснениями заказчика цена за 1 час оказания услуг по обозначенному выше договору с учетом применения коэффициента повышения составляет 165,07 руб., что равно цене 1 часа оказания услуг, использованной при формировании начальной (максимальной) цены договора.</a:t>
            </a:r>
          </a:p>
          <a:p>
            <a:r>
              <a:rPr lang="ru-RU" sz="1600" dirty="0"/>
              <a:t>При этом изучением копии представленного заказчиком договора от 30.05.2022 г. №2022/Д680/434 Комиссией установлено, что в соответствии с приложением № 1 к указанному договору расценка 158,73 руб. представляет собой цену 1 часа оказания услуг, уменьшенную на размер НДС (31,75 руб.), тогда как фактическая (итоговая) цена 1 часа оказания услуг по договору равна 190,48 руб.</a:t>
            </a:r>
          </a:p>
          <a:p>
            <a:r>
              <a:rPr lang="ru-RU" sz="1600" dirty="0"/>
              <a:t>Исходя из этого приведенная выше позиция заказчика о применении при обосновании начальной (максимальной) цены договора расценок, предусмотренных в договоре от 30.05.2022 г. №2022/Д680/434, не соответствует исследованным Комиссией материалам и является несостоятельной.</a:t>
            </a:r>
          </a:p>
          <a:p>
            <a:endParaRPr lang="ru-RU" sz="1600" dirty="0"/>
          </a:p>
          <a:p>
            <a:r>
              <a:rPr lang="ru-RU" sz="1600" dirty="0"/>
              <a:t>В соответствии с положением о закупке заказчика при осуществлении закупки рекомендуется использовать цену продукции, не превышающую наименьшую, и рассчитанную с использованием не менее 3 (трех) источников информации о ценах. Если в результате поиска источников информации не найдено 3 (три) источника, допускается использование меньшего количества источников информации,.</a:t>
            </a:r>
          </a:p>
          <a:p>
            <a:r>
              <a:rPr lang="ru-RU" sz="1600" dirty="0"/>
              <a:t> Таким образом, перечень источников информации о ценах на закупаемую продукцию (оказываемую услугу) является исчерпывающим, и не предусматривает права заказчика производить обоснование НМЦД путем применения в качестве источника информации размер денежных средств, запланированных бюджетом заказчика.</a:t>
            </a:r>
          </a:p>
          <a:p>
            <a:endParaRPr lang="ru-RU" sz="1600" dirty="0"/>
          </a:p>
          <a:p>
            <a:r>
              <a:rPr lang="ru-RU" sz="1600" dirty="0"/>
              <a:t>Ответственность за данное правонарушение  предусмотрена частью 7 статьи 7.32.3 КоАП РФ.</a:t>
            </a:r>
          </a:p>
          <a:p>
            <a:r>
              <a:rPr lang="ru-RU" sz="1600" b="1" dirty="0"/>
              <a:t>Ответственным за данное правонарушение является юридическое лицо – АО «</a:t>
            </a:r>
            <a:r>
              <a:rPr lang="ru-RU" sz="1600" b="1" dirty="0" err="1"/>
              <a:t>Татэнергосбыт</a:t>
            </a:r>
            <a:r>
              <a:rPr lang="ru-RU" sz="1600" b="1" dirty="0"/>
              <a:t>».</a:t>
            </a:r>
          </a:p>
        </p:txBody>
      </p:sp>
    </p:spTree>
    <p:extLst>
      <p:ext uri="{BB962C8B-B14F-4D97-AF65-F5344CB8AC3E}">
        <p14:creationId xmlns:p14="http://schemas.microsoft.com/office/powerpoint/2010/main" val="2856618304"/>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318654E-9BF8-F2C4-D841-11343EA90520}"/>
              </a:ext>
            </a:extLst>
          </p:cNvPr>
          <p:cNvSpPr>
            <a:spLocks noGrp="1"/>
          </p:cNvSpPr>
          <p:nvPr>
            <p:ph type="title"/>
          </p:nvPr>
        </p:nvSpPr>
        <p:spPr>
          <a:xfrm>
            <a:off x="609600" y="160336"/>
            <a:ext cx="10972800" cy="837954"/>
          </a:xfrm>
        </p:spPr>
        <p:txBody>
          <a:bodyPr>
            <a:normAutofit/>
          </a:bodyPr>
          <a:lstStyle/>
          <a:p>
            <a:pPr algn="l"/>
            <a:r>
              <a:rPr lang="ru-RU" sz="2400" u="sng" dirty="0">
                <a:solidFill>
                  <a:srgbClr val="FF0000"/>
                </a:solidFill>
              </a:rPr>
              <a:t>Практика. </a:t>
            </a:r>
            <a:r>
              <a:rPr lang="ru-RU" sz="2400" dirty="0">
                <a:solidFill>
                  <a:srgbClr val="FF0000"/>
                </a:solidFill>
              </a:rPr>
              <a:t>Решение Управления Федеральной антимонопольной службы по Республике Татарстан от 6 июня 2023 г. N 016/07/3-821/2023</a:t>
            </a:r>
          </a:p>
        </p:txBody>
      </p:sp>
      <p:sp>
        <p:nvSpPr>
          <p:cNvPr id="3" name="Объект 2">
            <a:extLst>
              <a:ext uri="{FF2B5EF4-FFF2-40B4-BE49-F238E27FC236}">
                <a16:creationId xmlns:a16="http://schemas.microsoft.com/office/drawing/2014/main" id="{B4E3F8F7-D71B-E3EF-E551-D3308C17AF7C}"/>
              </a:ext>
            </a:extLst>
          </p:cNvPr>
          <p:cNvSpPr>
            <a:spLocks noGrp="1"/>
          </p:cNvSpPr>
          <p:nvPr>
            <p:ph idx="1"/>
          </p:nvPr>
        </p:nvSpPr>
        <p:spPr>
          <a:xfrm>
            <a:off x="609600" y="1037037"/>
            <a:ext cx="10972800" cy="5660627"/>
          </a:xfrm>
        </p:spPr>
        <p:txBody>
          <a:bodyPr>
            <a:normAutofit lnSpcReduction="10000"/>
          </a:bodyPr>
          <a:lstStyle/>
          <a:p>
            <a:r>
              <a:rPr lang="ru-RU" sz="1600" dirty="0"/>
              <a:t>Предмет закупки - Оказание услуг по ремонту и техническому обслуживанию оргтехники, заправке и восстановлению картриджей для оргтехники.</a:t>
            </a:r>
          </a:p>
          <a:p>
            <a:r>
              <a:rPr lang="ru-RU" sz="1600" dirty="0"/>
              <a:t>Суть жалобы: по мнению заявителя, закупка проводится с нарушением норм действующего законодательства, а именно, Заказчиком описание объекта закупки осуществлено без указания возможности поставки эквивалента товара.</a:t>
            </a:r>
          </a:p>
          <a:p>
            <a:r>
              <a:rPr lang="ru-RU" sz="1600" dirty="0"/>
              <a:t>В ТЗ указано множество запчастей по следующему принципу:</a:t>
            </a:r>
          </a:p>
          <a:p>
            <a:endParaRPr lang="ru-RU" sz="1600" dirty="0"/>
          </a:p>
          <a:p>
            <a:endParaRPr lang="ru-RU" sz="1600" dirty="0"/>
          </a:p>
          <a:p>
            <a:endParaRPr lang="ru-RU" sz="1600" dirty="0"/>
          </a:p>
          <a:p>
            <a:endParaRPr lang="ru-RU" sz="1600" dirty="0"/>
          </a:p>
          <a:p>
            <a:endParaRPr lang="ru-RU" sz="1600" dirty="0"/>
          </a:p>
          <a:p>
            <a:endParaRPr lang="ru-RU" sz="1600" dirty="0"/>
          </a:p>
          <a:p>
            <a:endParaRPr lang="ru-RU" sz="1600" dirty="0"/>
          </a:p>
          <a:p>
            <a:endParaRPr lang="ru-RU" sz="1600" dirty="0"/>
          </a:p>
          <a:p>
            <a:endParaRPr lang="ru-RU" sz="1600" dirty="0"/>
          </a:p>
          <a:p>
            <a:r>
              <a:rPr lang="ru-RU" sz="1600" dirty="0"/>
              <a:t>Таким образом, Комиссией установлено, что заказчиком осуществлено описание запасных частей к оргтехнике, без возможности поставки эквивалентной оригинальной запасной части.</a:t>
            </a:r>
          </a:p>
          <a:p>
            <a:r>
              <a:rPr lang="ru-RU" sz="1600" b="1" dirty="0">
                <a:solidFill>
                  <a:srgbClr val="FF0000"/>
                </a:solidFill>
              </a:rPr>
              <a:t>Кроме того, Комиссией на основании проведенного анализа цен запасных частей было установлено, что, например, заказчик установлена цена, которая многократно превышает реальную цену запасной части:</a:t>
            </a:r>
          </a:p>
          <a:p>
            <a:r>
              <a:rPr lang="ru-RU" sz="1600" b="1" dirty="0">
                <a:solidFill>
                  <a:srgbClr val="FF0000"/>
                </a:solidFill>
              </a:rPr>
              <a:t>Аналогичное значительное превышение цены установлено и по иным позициям Технического задания.</a:t>
            </a:r>
          </a:p>
          <a:p>
            <a:r>
              <a:rPr lang="ru-RU" sz="1600" dirty="0"/>
              <a:t>Таким образом, жалоба заявителя </a:t>
            </a:r>
            <a:r>
              <a:rPr lang="ru-RU" sz="1600" b="1" dirty="0"/>
              <a:t>признана обоснованной.</a:t>
            </a:r>
          </a:p>
        </p:txBody>
      </p:sp>
      <p:pic>
        <p:nvPicPr>
          <p:cNvPr id="5" name="Рисунок 4">
            <a:extLst>
              <a:ext uri="{FF2B5EF4-FFF2-40B4-BE49-F238E27FC236}">
                <a16:creationId xmlns:a16="http://schemas.microsoft.com/office/drawing/2014/main" id="{37AA55E7-39F8-BFA2-6F14-3A8BB3BF7234}"/>
              </a:ext>
            </a:extLst>
          </p:cNvPr>
          <p:cNvPicPr>
            <a:picLocks noChangeAspect="1"/>
          </p:cNvPicPr>
          <p:nvPr/>
        </p:nvPicPr>
        <p:blipFill>
          <a:blip r:embed="rId2"/>
          <a:stretch>
            <a:fillRect/>
          </a:stretch>
        </p:blipFill>
        <p:spPr>
          <a:xfrm>
            <a:off x="921389" y="2423971"/>
            <a:ext cx="5668166" cy="2010056"/>
          </a:xfrm>
          <a:prstGeom prst="rect">
            <a:avLst/>
          </a:prstGeom>
        </p:spPr>
      </p:pic>
    </p:spTree>
    <p:extLst>
      <p:ext uri="{BB962C8B-B14F-4D97-AF65-F5344CB8AC3E}">
        <p14:creationId xmlns:p14="http://schemas.microsoft.com/office/powerpoint/2010/main" val="1404328809"/>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49A1AAE-08C8-D310-E5FE-925497158E5D}"/>
              </a:ext>
            </a:extLst>
          </p:cNvPr>
          <p:cNvSpPr>
            <a:spLocks noGrp="1"/>
          </p:cNvSpPr>
          <p:nvPr>
            <p:ph type="title"/>
          </p:nvPr>
        </p:nvSpPr>
        <p:spPr>
          <a:xfrm>
            <a:off x="609600" y="1667210"/>
            <a:ext cx="10972800" cy="1143000"/>
          </a:xfrm>
        </p:spPr>
        <p:txBody>
          <a:bodyPr>
            <a:normAutofit/>
          </a:bodyPr>
          <a:lstStyle/>
          <a:p>
            <a:r>
              <a:rPr lang="ru-RU" sz="2800" dirty="0"/>
              <a:t>Судебная практика</a:t>
            </a:r>
          </a:p>
        </p:txBody>
      </p:sp>
    </p:spTree>
    <p:extLst>
      <p:ext uri="{BB962C8B-B14F-4D97-AF65-F5344CB8AC3E}">
        <p14:creationId xmlns:p14="http://schemas.microsoft.com/office/powerpoint/2010/main" val="968223856"/>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4">
            <a:extLst>
              <a:ext uri="{FF2B5EF4-FFF2-40B4-BE49-F238E27FC236}">
                <a16:creationId xmlns:a16="http://schemas.microsoft.com/office/drawing/2014/main" id="{C24CF48A-5674-4B7E-8BDC-5FF49D7619E2}"/>
              </a:ext>
            </a:extLst>
          </p:cNvPr>
          <p:cNvGraphicFramePr>
            <a:graphicFrameLocks noGrp="1"/>
          </p:cNvGraphicFramePr>
          <p:nvPr/>
        </p:nvGraphicFramePr>
        <p:xfrm>
          <a:off x="833569" y="266249"/>
          <a:ext cx="10524861" cy="5952121"/>
        </p:xfrm>
        <a:graphic>
          <a:graphicData uri="http://schemas.openxmlformats.org/drawingml/2006/table">
            <a:tbl>
              <a:tblPr firstRow="1" bandRow="1">
                <a:tableStyleId>{5C22544A-7EE6-4342-B048-85BDC9FD1C3A}</a:tableStyleId>
              </a:tblPr>
              <a:tblGrid>
                <a:gridCol w="10524861">
                  <a:extLst>
                    <a:ext uri="{9D8B030D-6E8A-4147-A177-3AD203B41FA5}">
                      <a16:colId xmlns:a16="http://schemas.microsoft.com/office/drawing/2014/main" val="3824006450"/>
                    </a:ext>
                  </a:extLst>
                </a:gridCol>
              </a:tblGrid>
              <a:tr h="447433">
                <a:tc>
                  <a:txBody>
                    <a:bodyPr/>
                    <a:lstStyle/>
                    <a:p>
                      <a:pPr algn="l"/>
                      <a:r>
                        <a:rPr lang="ru-RU" dirty="0"/>
                        <a:t>Суть нарушения</a:t>
                      </a:r>
                    </a:p>
                  </a:txBody>
                  <a:tcPr/>
                </a:tc>
                <a:extLst>
                  <a:ext uri="{0D108BD9-81ED-4DB2-BD59-A6C34878D82A}">
                    <a16:rowId xmlns:a16="http://schemas.microsoft.com/office/drawing/2014/main" val="474055755"/>
                  </a:ext>
                </a:extLst>
              </a:tr>
              <a:tr h="370840">
                <a:tc>
                  <a:txBody>
                    <a:body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ru-RU" sz="1600" b="1" i="0" u="none" strike="noStrike" kern="1200" cap="none" spc="0" normalizeH="0" baseline="0" noProof="0" dirty="0">
                          <a:ln>
                            <a:noFill/>
                          </a:ln>
                          <a:solidFill>
                            <a:prstClr val="black"/>
                          </a:solidFill>
                          <a:effectLst/>
                          <a:uLnTx/>
                          <a:uFillTx/>
                          <a:latin typeface="+mn-lt"/>
                          <a:ea typeface="+mn-ea"/>
                          <a:cs typeface="+mn-cs"/>
                        </a:rPr>
                        <a:t>Постановлением АС Северо-Западного округа 06 сентября 2022 года по Делу № А21-3115/2019 </a:t>
                      </a:r>
                      <a:r>
                        <a:rPr kumimoji="0" lang="ru-RU" sz="1600" b="0" i="0" u="none" strike="noStrike" kern="1200" cap="none" spc="0" normalizeH="0" baseline="0" noProof="0" dirty="0">
                          <a:ln>
                            <a:noFill/>
                          </a:ln>
                          <a:solidFill>
                            <a:prstClr val="black"/>
                          </a:solidFill>
                          <a:effectLst/>
                          <a:uLnTx/>
                          <a:uFillTx/>
                          <a:latin typeface="+mn-lt"/>
                          <a:ea typeface="+mn-ea"/>
                          <a:cs typeface="+mn-cs"/>
                        </a:rPr>
                        <a:t>поддержано решение суда Арбитражного суда Калининградской области и Апелляционной инстанции, в соответствии с которым проведение заказчиком Государственным предприятием «Единая система обращения с отходами» (в рамках 223-ФЗ) четырех запросов котировок в электронной форме по одному и тому же предмету (оказание услуг по обеспечению осуществления региональным оператором по обращению с ТКО на территории Калининградской области расчетов с </a:t>
                      </a:r>
                      <a:r>
                        <a:rPr kumimoji="0" lang="ru-RU" sz="1600" b="0" i="0" u="none" strike="noStrike" kern="1200" cap="none" spc="0" normalizeH="0" baseline="0" noProof="0" dirty="0" err="1">
                          <a:ln>
                            <a:noFill/>
                          </a:ln>
                          <a:solidFill>
                            <a:prstClr val="black"/>
                          </a:solidFill>
                          <a:effectLst/>
                          <a:uLnTx/>
                          <a:uFillTx/>
                          <a:latin typeface="+mn-lt"/>
                          <a:ea typeface="+mn-ea"/>
                          <a:cs typeface="+mn-cs"/>
                        </a:rPr>
                        <a:t>отходообразователями</a:t>
                      </a:r>
                      <a:r>
                        <a:rPr kumimoji="0" lang="ru-RU" sz="1600" b="0" i="0" u="none" strike="noStrike" kern="1200" cap="none" spc="0" normalizeH="0" baseline="0" noProof="0" dirty="0">
                          <a:ln>
                            <a:noFill/>
                          </a:ln>
                          <a:solidFill>
                            <a:prstClr val="black"/>
                          </a:solidFill>
                          <a:effectLst/>
                          <a:uLnTx/>
                          <a:uFillTx/>
                          <a:latin typeface="+mn-lt"/>
                          <a:ea typeface="+mn-ea"/>
                          <a:cs typeface="+mn-cs"/>
                        </a:rPr>
                        <a:t>) вместо проведения торгов в форме конкурса признано искусственным дроблением закупки. </a:t>
                      </a: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ru-RU" sz="1600" b="0" i="0" u="none" strike="noStrike" kern="1200" cap="none" spc="0" normalizeH="0" baseline="0" noProof="0" dirty="0">
                          <a:ln>
                            <a:noFill/>
                          </a:ln>
                          <a:solidFill>
                            <a:prstClr val="black"/>
                          </a:solidFill>
                          <a:effectLst/>
                          <a:uLnTx/>
                          <a:uFillTx/>
                          <a:latin typeface="+mn-lt"/>
                          <a:ea typeface="+mn-ea"/>
                          <a:cs typeface="+mn-cs"/>
                        </a:rPr>
                        <a:t>Корпоративный заказчик провел четыре запроса котировок на оказание услуг по обеспечению осуществления региональным оператором по обращению с ТКО (твердые коммунальные отходы) на территории Калининградской области расчетов с </a:t>
                      </a:r>
                      <a:r>
                        <a:rPr kumimoji="0" lang="ru-RU" sz="1600" b="0" i="0" u="none" strike="noStrike" kern="1200" cap="none" spc="0" normalizeH="0" baseline="0" noProof="0" dirty="0" err="1">
                          <a:ln>
                            <a:noFill/>
                          </a:ln>
                          <a:solidFill>
                            <a:prstClr val="black"/>
                          </a:solidFill>
                          <a:effectLst/>
                          <a:uLnTx/>
                          <a:uFillTx/>
                          <a:latin typeface="+mn-lt"/>
                          <a:ea typeface="+mn-ea"/>
                          <a:cs typeface="+mn-cs"/>
                        </a:rPr>
                        <a:t>отходообразователями</a:t>
                      </a:r>
                      <a:r>
                        <a:rPr kumimoji="0" lang="ru-RU" sz="1600" b="0" i="0" u="none" strike="noStrike" kern="1200" cap="none" spc="0" normalizeH="0" baseline="0" noProof="0" dirty="0">
                          <a:ln>
                            <a:noFill/>
                          </a:ln>
                          <a:solidFill>
                            <a:prstClr val="black"/>
                          </a:solidFill>
                          <a:effectLst/>
                          <a:uLnTx/>
                          <a:uFillTx/>
                          <a:latin typeface="+mn-lt"/>
                          <a:ea typeface="+mn-ea"/>
                          <a:cs typeface="+mn-cs"/>
                        </a:rPr>
                        <a:t> с классификатором ОКПД2 63.11.11.000 «услуги по обработке данных» и заключил договоры по их итогам.</a:t>
                      </a: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endParaRPr kumimoji="0" lang="ru-RU" sz="16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ru-RU" sz="1600" b="0" i="0" u="none" strike="noStrike" kern="1200" cap="none" spc="0" normalizeH="0" baseline="0" noProof="0" dirty="0">
                          <a:ln>
                            <a:noFill/>
                          </a:ln>
                          <a:solidFill>
                            <a:prstClr val="black"/>
                          </a:solidFill>
                          <a:effectLst/>
                          <a:uLnTx/>
                          <a:uFillTx/>
                          <a:latin typeface="+mn-lt"/>
                          <a:ea typeface="+mn-ea"/>
                          <a:cs typeface="+mn-cs"/>
                        </a:rPr>
                        <a:t>УФАС обратилось в суд с требованиями об отмене запросов котировок, а также заключенных по их результатам договоров.</a:t>
                      </a: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endParaRPr kumimoji="0" lang="ru-RU" sz="16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ru-RU" sz="1600" b="0" i="0" u="none" strike="noStrike" kern="1200" cap="none" spc="0" normalizeH="0" baseline="0" noProof="0" dirty="0">
                          <a:ln>
                            <a:noFill/>
                          </a:ln>
                          <a:solidFill>
                            <a:prstClr val="black"/>
                          </a:solidFill>
                          <a:effectLst/>
                          <a:uLnTx/>
                          <a:uFillTx/>
                          <a:latin typeface="+mn-lt"/>
                          <a:ea typeface="+mn-ea"/>
                          <a:cs typeface="+mn-cs"/>
                        </a:rPr>
                        <a:t>Суды, удовлетворяя требования УФАС, признавая запросы котировок и договоры по их результатам недействительными, отметили:</a:t>
                      </a: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ru-RU" sz="1600" b="0" i="0" u="none" strike="noStrike" kern="1200" cap="none" spc="0" normalizeH="0" baseline="0" noProof="0" dirty="0">
                          <a:ln>
                            <a:noFill/>
                          </a:ln>
                          <a:solidFill>
                            <a:prstClr val="black"/>
                          </a:solidFill>
                          <a:effectLst/>
                          <a:uLnTx/>
                          <a:uFillTx/>
                          <a:latin typeface="+mn-lt"/>
                          <a:ea typeface="+mn-ea"/>
                          <a:cs typeface="+mn-cs"/>
                        </a:rPr>
                        <a:t>📌 все запросы котировок имеют аналогичный предмет закупки: оказание услуг по обеспечению осуществления региональным оператором по обращению с ТКО на территории Калининградской области расчетов с </a:t>
                      </a:r>
                      <a:r>
                        <a:rPr kumimoji="0" lang="ru-RU" sz="1600" b="0" i="0" u="none" strike="noStrike" kern="1200" cap="none" spc="0" normalizeH="0" baseline="0" noProof="0" dirty="0" err="1">
                          <a:ln>
                            <a:noFill/>
                          </a:ln>
                          <a:solidFill>
                            <a:prstClr val="black"/>
                          </a:solidFill>
                          <a:effectLst/>
                          <a:uLnTx/>
                          <a:uFillTx/>
                          <a:latin typeface="+mn-lt"/>
                          <a:ea typeface="+mn-ea"/>
                          <a:cs typeface="+mn-cs"/>
                        </a:rPr>
                        <a:t>отходообразователями</a:t>
                      </a:r>
                      <a:r>
                        <a:rPr kumimoji="0" lang="ru-RU" sz="1600" b="0" i="0" u="none" strike="noStrike" kern="1200" cap="none" spc="0" normalizeH="0" baseline="0" noProof="0" dirty="0">
                          <a:ln>
                            <a:noFill/>
                          </a:ln>
                          <a:solidFill>
                            <a:prstClr val="black"/>
                          </a:solidFill>
                          <a:effectLst/>
                          <a:uLnTx/>
                          <a:uFillTx/>
                          <a:latin typeface="+mn-lt"/>
                          <a:ea typeface="+mn-ea"/>
                          <a:cs typeface="+mn-cs"/>
                        </a:rPr>
                        <a:t>; аналогичную НМЦД: 6 996 600 рублей 00 копеек; аналогичный перечень услуг, подлежащих выполнению; аналогичный источник финансирования; размещены в ЕИС в один и тот же день; не содержат требований об обеспечении заявок и обеспечении исполнения договоров;</a:t>
                      </a:r>
                    </a:p>
                  </a:txBody>
                  <a:tcPr/>
                </a:tc>
                <a:extLst>
                  <a:ext uri="{0D108BD9-81ED-4DB2-BD59-A6C34878D82A}">
                    <a16:rowId xmlns:a16="http://schemas.microsoft.com/office/drawing/2014/main" val="1398072310"/>
                  </a:ext>
                </a:extLst>
              </a:tr>
            </a:tbl>
          </a:graphicData>
        </a:graphic>
      </p:graphicFrame>
    </p:spTree>
    <p:extLst>
      <p:ext uri="{BB962C8B-B14F-4D97-AF65-F5344CB8AC3E}">
        <p14:creationId xmlns:p14="http://schemas.microsoft.com/office/powerpoint/2010/main" val="2083866516"/>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4">
            <a:extLst>
              <a:ext uri="{FF2B5EF4-FFF2-40B4-BE49-F238E27FC236}">
                <a16:creationId xmlns:a16="http://schemas.microsoft.com/office/drawing/2014/main" id="{C24CF48A-5674-4B7E-8BDC-5FF49D7619E2}"/>
              </a:ext>
            </a:extLst>
          </p:cNvPr>
          <p:cNvGraphicFramePr>
            <a:graphicFrameLocks noGrp="1"/>
          </p:cNvGraphicFramePr>
          <p:nvPr/>
        </p:nvGraphicFramePr>
        <p:xfrm>
          <a:off x="1098959" y="710865"/>
          <a:ext cx="10516998" cy="4976761"/>
        </p:xfrm>
        <a:graphic>
          <a:graphicData uri="http://schemas.openxmlformats.org/drawingml/2006/table">
            <a:tbl>
              <a:tblPr firstRow="1" bandRow="1">
                <a:tableStyleId>{5C22544A-7EE6-4342-B048-85BDC9FD1C3A}</a:tableStyleId>
              </a:tblPr>
              <a:tblGrid>
                <a:gridCol w="10516998">
                  <a:extLst>
                    <a:ext uri="{9D8B030D-6E8A-4147-A177-3AD203B41FA5}">
                      <a16:colId xmlns:a16="http://schemas.microsoft.com/office/drawing/2014/main" val="3824006450"/>
                    </a:ext>
                  </a:extLst>
                </a:gridCol>
              </a:tblGrid>
              <a:tr h="447433">
                <a:tc>
                  <a:txBody>
                    <a:bodyPr/>
                    <a:lstStyle/>
                    <a:p>
                      <a:pPr algn="l"/>
                      <a:r>
                        <a:rPr lang="ru-RU" dirty="0"/>
                        <a:t>Суть нарушения</a:t>
                      </a:r>
                    </a:p>
                  </a:txBody>
                  <a:tcPr/>
                </a:tc>
                <a:extLst>
                  <a:ext uri="{0D108BD9-81ED-4DB2-BD59-A6C34878D82A}">
                    <a16:rowId xmlns:a16="http://schemas.microsoft.com/office/drawing/2014/main" val="474055755"/>
                  </a:ext>
                </a:extLst>
              </a:tr>
              <a:tr h="370840">
                <a:tc>
                  <a:txBody>
                    <a:body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ru-RU" sz="1600" b="0" i="0" u="none" strike="noStrike" kern="1200" cap="none" spc="0" normalizeH="0" baseline="0" noProof="0" dirty="0">
                          <a:ln>
                            <a:noFill/>
                          </a:ln>
                          <a:solidFill>
                            <a:prstClr val="black"/>
                          </a:solidFill>
                          <a:effectLst/>
                          <a:uLnTx/>
                          <a:uFillTx/>
                          <a:latin typeface="+mn-lt"/>
                          <a:ea typeface="+mn-ea"/>
                          <a:cs typeface="+mn-cs"/>
                        </a:rPr>
                        <a:t>📌 вышеизложенное указывает на единую потребность заказчика на получение услуг в течение года;</a:t>
                      </a: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ru-RU" sz="1600" b="0" i="0" u="none" strike="noStrike" kern="1200" cap="none" spc="0" normalizeH="0" baseline="0" noProof="0" dirty="0">
                          <a:ln>
                            <a:noFill/>
                          </a:ln>
                          <a:solidFill>
                            <a:prstClr val="black"/>
                          </a:solidFill>
                          <a:effectLst/>
                          <a:uLnTx/>
                          <a:uFillTx/>
                          <a:latin typeface="+mn-lt"/>
                          <a:ea typeface="+mn-ea"/>
                          <a:cs typeface="+mn-cs"/>
                        </a:rPr>
                        <a:t>📌 Положение о закупке позволяет сделать вывод о том, что запрос котировок является аналогом аукциона, поскольку единственным критерием сопоставления заявок в указанных закупках выступает цена. Поэтому при проведении запросов котировок необходимо существование функционирующего рынка (то есть наличие товаров серийного производства, типовых работ и услуг, сравнивать которые можно только по их ценам);</a:t>
                      </a: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ru-RU" sz="1600" b="0" i="0" u="none" strike="noStrike" kern="1200" cap="none" spc="0" normalizeH="0" baseline="0" noProof="0" dirty="0">
                          <a:ln>
                            <a:noFill/>
                          </a:ln>
                          <a:solidFill>
                            <a:prstClr val="black"/>
                          </a:solidFill>
                          <a:effectLst/>
                          <a:uLnTx/>
                          <a:uFillTx/>
                          <a:latin typeface="+mn-lt"/>
                          <a:ea typeface="+mn-ea"/>
                          <a:cs typeface="+mn-cs"/>
                        </a:rPr>
                        <a:t>📌 указанное выше условие не распространяется на запросы котировок, так как услуги, являющиеся предметом закупок, нельзя определить как серийные и типовые;</a:t>
                      </a: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ru-RU" sz="1600" b="0" i="0" u="none" strike="noStrike" kern="1200" cap="none" spc="0" normalizeH="0" baseline="0" noProof="0" dirty="0">
                          <a:ln>
                            <a:noFill/>
                          </a:ln>
                          <a:solidFill>
                            <a:prstClr val="black"/>
                          </a:solidFill>
                          <a:effectLst/>
                          <a:uLnTx/>
                          <a:uFillTx/>
                          <a:latin typeface="+mn-lt"/>
                          <a:ea typeface="+mn-ea"/>
                          <a:cs typeface="+mn-cs"/>
                        </a:rPr>
                        <a:t>📌 в соответствии с Положением о закупке в документации о закупке должны быть указаны сведения о НМЦД. Из извещения о проведении запросов котировок следует, что определение и обоснование НМЦД произведено в соответствии с Приказом Министерства экономического развития от Российской Федерации от 02.10.2013 № 567;</a:t>
                      </a: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ru-RU" sz="1600" b="1" i="0" u="none" strike="noStrike" kern="1200" cap="none" spc="0" normalizeH="0" baseline="0" noProof="0" dirty="0">
                          <a:ln>
                            <a:noFill/>
                          </a:ln>
                          <a:solidFill>
                            <a:prstClr val="black"/>
                          </a:solidFill>
                          <a:effectLst/>
                          <a:uLnTx/>
                          <a:uFillTx/>
                          <a:latin typeface="+mn-lt"/>
                          <a:ea typeface="+mn-ea"/>
                          <a:cs typeface="+mn-cs"/>
                        </a:rPr>
                        <a:t>📌однако расчеты НМЦД, приведенные в извещении о проведении запросов котировок, не соответствуют указанным Методическим рекомендациям, а именно – корпоративный заказчик искусственно занизил НМЦД с 7 571 200 рублей 00 копеек до 6 996 600 рублей 00 копеек, в результате чего получил в соответствии с Положением о закупке возможность проведения запросов котировок вместо торгов в форме конкурса;</a:t>
                      </a: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ru-RU" sz="1600" b="0" i="0" u="none" strike="noStrike" kern="1200" cap="none" spc="0" normalizeH="0" baseline="0" noProof="0" dirty="0">
                          <a:ln>
                            <a:noFill/>
                          </a:ln>
                          <a:solidFill>
                            <a:prstClr val="black"/>
                          </a:solidFill>
                          <a:effectLst/>
                          <a:uLnTx/>
                          <a:uFillTx/>
                          <a:latin typeface="+mn-lt"/>
                          <a:ea typeface="+mn-ea"/>
                          <a:cs typeface="+mn-cs"/>
                        </a:rPr>
                        <a:t>📌 дробление закупок привело к отсутствию конкуренции, в закупках принял участие один участник.</a:t>
                      </a: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ru-RU" sz="1600" b="1" i="0" u="none" strike="noStrike" kern="1200" cap="none" spc="0" normalizeH="0" baseline="0" noProof="0" dirty="0">
                          <a:ln>
                            <a:noFill/>
                          </a:ln>
                          <a:solidFill>
                            <a:srgbClr val="FF0000"/>
                          </a:solidFill>
                          <a:effectLst/>
                          <a:uLnTx/>
                          <a:uFillTx/>
                          <a:latin typeface="+mn-lt"/>
                          <a:ea typeface="+mn-ea"/>
                          <a:cs typeface="+mn-cs"/>
                        </a:rPr>
                        <a:t>Проведенные запросы котировок и заключенные по их результатам договора судом признаны недействительными, договора расторгнуты.</a:t>
                      </a:r>
                    </a:p>
                  </a:txBody>
                  <a:tcPr/>
                </a:tc>
                <a:extLst>
                  <a:ext uri="{0D108BD9-81ED-4DB2-BD59-A6C34878D82A}">
                    <a16:rowId xmlns:a16="http://schemas.microsoft.com/office/drawing/2014/main" val="1398072310"/>
                  </a:ext>
                </a:extLst>
              </a:tr>
            </a:tbl>
          </a:graphicData>
        </a:graphic>
      </p:graphicFrame>
    </p:spTree>
    <p:extLst>
      <p:ext uri="{BB962C8B-B14F-4D97-AF65-F5344CB8AC3E}">
        <p14:creationId xmlns:p14="http://schemas.microsoft.com/office/powerpoint/2010/main" val="3907825194"/>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ECAD0846-1633-3848-6A2B-DFC28E627D0B}"/>
              </a:ext>
            </a:extLst>
          </p:cNvPr>
          <p:cNvSpPr>
            <a:spLocks noGrp="1"/>
          </p:cNvSpPr>
          <p:nvPr>
            <p:ph idx="1"/>
          </p:nvPr>
        </p:nvSpPr>
        <p:spPr>
          <a:xfrm>
            <a:off x="609600" y="341244"/>
            <a:ext cx="10972800" cy="4525963"/>
          </a:xfrm>
        </p:spPr>
        <p:txBody>
          <a:bodyPr/>
          <a:lstStyle/>
          <a:p>
            <a:r>
              <a:rPr lang="ru-RU" sz="1800" b="1" dirty="0"/>
              <a:t>Суд указал ряд признаков </a:t>
            </a:r>
            <a:r>
              <a:rPr lang="ru-RU" sz="1800" b="1" dirty="0" err="1"/>
              <a:t>антиконкурентного</a:t>
            </a:r>
            <a:r>
              <a:rPr lang="ru-RU" sz="1800" b="1" dirty="0"/>
              <a:t> сговора при закупке по Закону 223-ФЗ</a:t>
            </a:r>
          </a:p>
          <a:p>
            <a:endParaRPr lang="ru-RU" sz="1800" b="1" dirty="0"/>
          </a:p>
          <a:p>
            <a:r>
              <a:rPr lang="ru-RU" sz="1800" dirty="0"/>
              <a:t>Заказчик провел 4 запроса котировок с одинаковым предметом закупки, но разными периодами оказания услуг. Исполнителем по всем договорам стала одна компания. По обращению других участников рынка УФАС установило сговор, это решение оспорили.</a:t>
            </a:r>
          </a:p>
          <a:p>
            <a:endParaRPr lang="ru-RU" sz="1800" dirty="0"/>
          </a:p>
          <a:p>
            <a:r>
              <a:rPr lang="ru-RU" sz="1800" dirty="0"/>
              <a:t>Суд посчитал сговор подтвержденным:</a:t>
            </a:r>
          </a:p>
          <a:p>
            <a:r>
              <a:rPr lang="ru-RU" sz="1800" dirty="0"/>
              <a:t>📌некорректно определили предмет закупок. Состав услуг не вполне соответствовал ему, из-за чего заинтересованные лица были введены в заблуждение и не смогли подать заявки;</a:t>
            </a:r>
          </a:p>
          <a:p>
            <a:r>
              <a:rPr lang="ru-RU" sz="1800" dirty="0"/>
              <a:t>📌искусственно раздробили закупку, чтобы ускорить процедуру;</a:t>
            </a:r>
          </a:p>
          <a:p>
            <a:r>
              <a:rPr lang="ru-RU" sz="1800" dirty="0"/>
              <a:t>📌</a:t>
            </a:r>
            <a:r>
              <a:rPr lang="ru-RU" sz="1800" b="1" dirty="0"/>
              <a:t>дроблению способствовал расчет НМЦД не по Методике. Вместо средней цены взяли наименьшую;</a:t>
            </a:r>
          </a:p>
          <a:p>
            <a:r>
              <a:rPr lang="ru-RU" sz="1800" b="1" dirty="0"/>
              <a:t>📌подозрительно действовали при сборе данных для расчета начальной цены. После ответов на первый запрос направили новый. При этом круг адресатов поменялся, за исключением будущего исполнителя, а два других получателя оказались аффилированы с ним. Так, сотрудники заказчика и исполнителя переписывались с целью корректировки их предложений;</a:t>
            </a:r>
          </a:p>
          <a:p>
            <a:r>
              <a:rPr lang="ru-RU" sz="1800" dirty="0"/>
              <a:t>📌существенно увеличили цены двух договоров. ВС РФ отмечал, что такое изменение можно расценить как обход антимонопольных требований к торгам.</a:t>
            </a:r>
          </a:p>
        </p:txBody>
      </p:sp>
    </p:spTree>
    <p:extLst>
      <p:ext uri="{BB962C8B-B14F-4D97-AF65-F5344CB8AC3E}">
        <p14:creationId xmlns:p14="http://schemas.microsoft.com/office/powerpoint/2010/main" val="35366506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4CF4EDB6-C381-E089-8D21-379BAB674DBB}"/>
              </a:ext>
            </a:extLst>
          </p:cNvPr>
          <p:cNvPicPr>
            <a:picLocks noGrp="1" noChangeAspect="1"/>
          </p:cNvPicPr>
          <p:nvPr>
            <p:ph idx="1"/>
          </p:nvPr>
        </p:nvPicPr>
        <p:blipFill>
          <a:blip r:embed="rId2"/>
          <a:stretch>
            <a:fillRect/>
          </a:stretch>
        </p:blipFill>
        <p:spPr>
          <a:xfrm>
            <a:off x="716127" y="105707"/>
            <a:ext cx="3696216" cy="304843"/>
          </a:xfrm>
        </p:spPr>
      </p:pic>
      <p:pic>
        <p:nvPicPr>
          <p:cNvPr id="7" name="Рисунок 6">
            <a:extLst>
              <a:ext uri="{FF2B5EF4-FFF2-40B4-BE49-F238E27FC236}">
                <a16:creationId xmlns:a16="http://schemas.microsoft.com/office/drawing/2014/main" id="{D59B4C67-DF51-B1FE-79DF-4181F0BEFE88}"/>
              </a:ext>
            </a:extLst>
          </p:cNvPr>
          <p:cNvPicPr>
            <a:picLocks noChangeAspect="1"/>
          </p:cNvPicPr>
          <p:nvPr/>
        </p:nvPicPr>
        <p:blipFill>
          <a:blip r:embed="rId3"/>
          <a:stretch>
            <a:fillRect/>
          </a:stretch>
        </p:blipFill>
        <p:spPr>
          <a:xfrm>
            <a:off x="5465679" y="0"/>
            <a:ext cx="5533970" cy="6858000"/>
          </a:xfrm>
          <a:prstGeom prst="rect">
            <a:avLst/>
          </a:prstGeom>
        </p:spPr>
      </p:pic>
    </p:spTree>
    <p:extLst>
      <p:ext uri="{BB962C8B-B14F-4D97-AF65-F5344CB8AC3E}">
        <p14:creationId xmlns:p14="http://schemas.microsoft.com/office/powerpoint/2010/main" val="2980492283"/>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CE2AEA4-A3DB-DDF9-BB08-43519377C372}"/>
              </a:ext>
            </a:extLst>
          </p:cNvPr>
          <p:cNvSpPr>
            <a:spLocks noGrp="1"/>
          </p:cNvSpPr>
          <p:nvPr>
            <p:ph type="title"/>
          </p:nvPr>
        </p:nvSpPr>
        <p:spPr>
          <a:xfrm>
            <a:off x="930479" y="180568"/>
            <a:ext cx="10515600" cy="574442"/>
          </a:xfrm>
        </p:spPr>
        <p:txBody>
          <a:bodyPr>
            <a:noAutofit/>
          </a:bodyPr>
          <a:lstStyle/>
          <a:p>
            <a:pPr algn="ctr"/>
            <a:r>
              <a:rPr lang="ru-RU" sz="2400" b="1" dirty="0">
                <a:solidFill>
                  <a:srgbClr val="0070C0"/>
                </a:solidFill>
              </a:rPr>
              <a:t>Суды признали недействительным договор в связи с нарушением заказчиком процедуры определения НМЦД и обоснования закупки у ЕП</a:t>
            </a:r>
          </a:p>
        </p:txBody>
      </p:sp>
      <p:sp>
        <p:nvSpPr>
          <p:cNvPr id="3" name="Объект 2">
            <a:extLst>
              <a:ext uri="{FF2B5EF4-FFF2-40B4-BE49-F238E27FC236}">
                <a16:creationId xmlns:a16="http://schemas.microsoft.com/office/drawing/2014/main" id="{AB61672E-1A91-376A-FF6F-21156C421AF1}"/>
              </a:ext>
            </a:extLst>
          </p:cNvPr>
          <p:cNvSpPr>
            <a:spLocks noGrp="1"/>
          </p:cNvSpPr>
          <p:nvPr>
            <p:ph idx="1"/>
          </p:nvPr>
        </p:nvSpPr>
        <p:spPr>
          <a:xfrm>
            <a:off x="838200" y="906010"/>
            <a:ext cx="10515600" cy="5771421"/>
          </a:xfrm>
        </p:spPr>
        <p:txBody>
          <a:bodyPr>
            <a:normAutofit fontScale="62500" lnSpcReduction="20000"/>
          </a:bodyPr>
          <a:lstStyle/>
          <a:p>
            <a:endParaRPr lang="ru-RU" dirty="0"/>
          </a:p>
          <a:p>
            <a:r>
              <a:rPr lang="ru-RU" dirty="0"/>
              <a:t>Корпоративный заказчик заключил договор поставки с обществом по итогам закупки у ЕП.</a:t>
            </a:r>
          </a:p>
          <a:p>
            <a:r>
              <a:rPr lang="ru-RU" dirty="0"/>
              <a:t>Прокурор обратился в суд с иском в суд о признании договора недействительным и применении последствий недействительности ничтожной сделки в связи с нарушением порядка определения НМЦД.</a:t>
            </a:r>
          </a:p>
          <a:p>
            <a:r>
              <a:rPr lang="ru-RU" dirty="0"/>
              <a:t>Суды, удовлетворяя исковые требования прокурора, отметили:</a:t>
            </a:r>
          </a:p>
          <a:p>
            <a:r>
              <a:rPr lang="ru-RU" dirty="0"/>
              <a:t> при расчете НМЦД в соответствии с Положением о закупке должно быть использовано не менее 3-х источников ценовой информации с указанием реквизитов полученных ответов на запросы,</a:t>
            </a:r>
          </a:p>
          <a:p>
            <a:r>
              <a:rPr lang="ru-RU" dirty="0"/>
              <a:t> установлено, что получены три КП от обществ, одно из которых признано банкротом, второе исключено из ЕГРЮЛ как недействующее юридическое лицо,</a:t>
            </a:r>
          </a:p>
          <a:p>
            <a:r>
              <a:rPr lang="ru-RU" dirty="0"/>
              <a:t> все три КП поступили в адрес заказчика с одного адреса электронной почты,</a:t>
            </a:r>
          </a:p>
          <a:p>
            <a:r>
              <a:rPr lang="ru-RU" dirty="0"/>
              <a:t> установлена переписка по электронной почте, в соответствии с которой была просьба к обществу, с которым впоследствии был заключен спорный договор, представить два коммерческих предложения от других организаций на то же самое оборудование («понятно, что по ним - дороже, т.к. закупка будет у вас»),</a:t>
            </a:r>
          </a:p>
          <a:p>
            <a:r>
              <a:rPr lang="ru-RU" dirty="0"/>
              <a:t> в отношении общества, с которым заключен договор заказчиком, в ЕГРЮЛ внесены сведения о недостоверности сведений, содержащихся в ЕГРЮЛ,</a:t>
            </a:r>
          </a:p>
          <a:p>
            <a:r>
              <a:rPr lang="ru-RU" dirty="0"/>
              <a:t> у заказчика отсутствует обоснование необходимости закупки оборудования у ЕП, что противоречит Положению о закупке. </a:t>
            </a:r>
          </a:p>
          <a:p>
            <a:endParaRPr lang="ru-RU" dirty="0"/>
          </a:p>
          <a:p>
            <a:r>
              <a:rPr lang="ru-RU" dirty="0"/>
              <a:t>Источник: </a:t>
            </a:r>
            <a:r>
              <a:rPr lang="ru-RU" b="1" dirty="0"/>
              <a:t>Постановление 18 ААС от 07.08.2023 по делу № А47-21175/2022</a:t>
            </a:r>
          </a:p>
        </p:txBody>
      </p:sp>
    </p:spTree>
    <p:extLst>
      <p:ext uri="{BB962C8B-B14F-4D97-AF65-F5344CB8AC3E}">
        <p14:creationId xmlns:p14="http://schemas.microsoft.com/office/powerpoint/2010/main" val="2725373275"/>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Grp="1" noChangeArrowheads="1"/>
          </p:cNvSpPr>
          <p:nvPr>
            <p:ph type="title" idx="4294967295"/>
          </p:nvPr>
        </p:nvSpPr>
        <p:spPr/>
        <p:txBody>
          <a:bodyPr/>
          <a:lstStyle/>
          <a:p>
            <a:pPr eaLnBrk="1" hangingPunct="1"/>
            <a:r>
              <a:rPr lang="ru-RU" altLang="ru-RU">
                <a:solidFill>
                  <a:schemeClr val="accent2"/>
                </a:solidFill>
              </a:rPr>
              <a:t>Благодарю за внимание!</a:t>
            </a:r>
          </a:p>
        </p:txBody>
      </p:sp>
      <p:sp>
        <p:nvSpPr>
          <p:cNvPr id="230403" name="Rectangle 3"/>
          <p:cNvSpPr>
            <a:spLocks noGrp="1" noChangeArrowheads="1"/>
          </p:cNvSpPr>
          <p:nvPr>
            <p:ph type="body" idx="4294967295"/>
          </p:nvPr>
        </p:nvSpPr>
        <p:spPr/>
        <p:txBody>
          <a:bodyPr/>
          <a:lstStyle/>
          <a:p>
            <a:pPr algn="ctr" eaLnBrk="1" hangingPunct="1">
              <a:buFontTx/>
              <a:buNone/>
            </a:pPr>
            <a:endParaRPr lang="ru-RU" altLang="ru-RU" dirty="0">
              <a:solidFill>
                <a:srgbClr val="A50021"/>
              </a:solidFill>
            </a:endParaRPr>
          </a:p>
          <a:p>
            <a:pPr algn="ctr" eaLnBrk="1" hangingPunct="1">
              <a:buFontTx/>
              <a:buNone/>
            </a:pPr>
            <a:r>
              <a:rPr lang="ru-RU" altLang="ru-RU" dirty="0">
                <a:solidFill>
                  <a:srgbClr val="A50021"/>
                </a:solidFill>
              </a:rPr>
              <a:t>Трефилова Татьяна Николаевна  - </a:t>
            </a:r>
          </a:p>
          <a:p>
            <a:pPr algn="ctr" eaLnBrk="1" hangingPunct="1">
              <a:buFontTx/>
              <a:buNone/>
            </a:pPr>
            <a:endParaRPr lang="ru-RU" altLang="ru-RU" dirty="0">
              <a:solidFill>
                <a:srgbClr val="A50021"/>
              </a:solidFill>
            </a:endParaRPr>
          </a:p>
          <a:p>
            <a:pPr algn="ctr" eaLnBrk="1" hangingPunct="1">
              <a:buFontTx/>
              <a:buNone/>
            </a:pPr>
            <a:r>
              <a:rPr lang="en-US" altLang="ru-RU" dirty="0">
                <a:solidFill>
                  <a:srgbClr val="A50021"/>
                </a:solidFill>
                <a:hlinkClick r:id="rId2"/>
              </a:rPr>
              <a:t>igzgos@gmail.com</a:t>
            </a:r>
            <a:endParaRPr lang="ru-RU" altLang="ru-RU" dirty="0">
              <a:solidFill>
                <a:srgbClr val="A50021"/>
              </a:solidFill>
            </a:endParaRPr>
          </a:p>
          <a:p>
            <a:pPr algn="ctr" eaLnBrk="1" hangingPunct="1">
              <a:buFontTx/>
              <a:buNone/>
            </a:pPr>
            <a:endParaRPr lang="ru-RU" altLang="ru-RU" dirty="0">
              <a:solidFill>
                <a:srgbClr val="A50021"/>
              </a:solidFill>
            </a:endParaRPr>
          </a:p>
        </p:txBody>
      </p:sp>
    </p:spTree>
    <p:extLst>
      <p:ext uri="{BB962C8B-B14F-4D97-AF65-F5344CB8AC3E}">
        <p14:creationId xmlns:p14="http://schemas.microsoft.com/office/powerpoint/2010/main" val="15855368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3195DF-58E6-F256-D25E-167A27AE4044}"/>
            </a:ext>
          </a:extLst>
        </p:cNvPr>
        <p:cNvGrpSpPr/>
        <p:nvPr/>
      </p:nvGrpSpPr>
      <p:grpSpPr>
        <a:xfrm>
          <a:off x="0" y="0"/>
          <a:ext cx="0" cy="0"/>
          <a:chOff x="0" y="0"/>
          <a:chExt cx="0" cy="0"/>
        </a:xfrm>
      </p:grpSpPr>
      <p:pic>
        <p:nvPicPr>
          <p:cNvPr id="3" name="Рисунок 2">
            <a:extLst>
              <a:ext uri="{FF2B5EF4-FFF2-40B4-BE49-F238E27FC236}">
                <a16:creationId xmlns:a16="http://schemas.microsoft.com/office/drawing/2014/main" id="{81255E71-A3A4-0A69-BD20-3ABE95E9DF26}"/>
              </a:ext>
            </a:extLst>
          </p:cNvPr>
          <p:cNvPicPr>
            <a:picLocks noChangeAspect="1"/>
          </p:cNvPicPr>
          <p:nvPr/>
        </p:nvPicPr>
        <p:blipFill>
          <a:blip r:embed="rId2"/>
          <a:stretch>
            <a:fillRect/>
          </a:stretch>
        </p:blipFill>
        <p:spPr>
          <a:xfrm>
            <a:off x="3117719" y="0"/>
            <a:ext cx="5956562" cy="6858000"/>
          </a:xfrm>
          <a:prstGeom prst="rect">
            <a:avLst/>
          </a:prstGeom>
        </p:spPr>
      </p:pic>
    </p:spTree>
    <p:extLst>
      <p:ext uri="{BB962C8B-B14F-4D97-AF65-F5344CB8AC3E}">
        <p14:creationId xmlns:p14="http://schemas.microsoft.com/office/powerpoint/2010/main" val="11902634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0FA81C-FF82-A9B1-88E1-DC6EEE87721C}"/>
            </a:ext>
          </a:extLst>
        </p:cNvPr>
        <p:cNvGrpSpPr/>
        <p:nvPr/>
      </p:nvGrpSpPr>
      <p:grpSpPr>
        <a:xfrm>
          <a:off x="0" y="0"/>
          <a:ext cx="0" cy="0"/>
          <a:chOff x="0" y="0"/>
          <a:chExt cx="0" cy="0"/>
        </a:xfrm>
      </p:grpSpPr>
      <p:pic>
        <p:nvPicPr>
          <p:cNvPr id="4" name="Рисунок 3">
            <a:extLst>
              <a:ext uri="{FF2B5EF4-FFF2-40B4-BE49-F238E27FC236}">
                <a16:creationId xmlns:a16="http://schemas.microsoft.com/office/drawing/2014/main" id="{2E8C7C03-8536-D135-52B3-D61036422045}"/>
              </a:ext>
            </a:extLst>
          </p:cNvPr>
          <p:cNvPicPr>
            <a:picLocks noChangeAspect="1"/>
          </p:cNvPicPr>
          <p:nvPr/>
        </p:nvPicPr>
        <p:blipFill>
          <a:blip r:embed="rId2"/>
          <a:stretch>
            <a:fillRect/>
          </a:stretch>
        </p:blipFill>
        <p:spPr>
          <a:xfrm>
            <a:off x="3248257" y="0"/>
            <a:ext cx="5695485" cy="6858000"/>
          </a:xfrm>
          <a:prstGeom prst="rect">
            <a:avLst/>
          </a:prstGeom>
        </p:spPr>
      </p:pic>
    </p:spTree>
    <p:extLst>
      <p:ext uri="{BB962C8B-B14F-4D97-AF65-F5344CB8AC3E}">
        <p14:creationId xmlns:p14="http://schemas.microsoft.com/office/powerpoint/2010/main" val="7221443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3FEB8E-7046-7D52-2F0F-930111B88891}"/>
            </a:ext>
          </a:extLst>
        </p:cNvPr>
        <p:cNvGrpSpPr/>
        <p:nvPr/>
      </p:nvGrpSpPr>
      <p:grpSpPr>
        <a:xfrm>
          <a:off x="0" y="0"/>
          <a:ext cx="0" cy="0"/>
          <a:chOff x="0" y="0"/>
          <a:chExt cx="0" cy="0"/>
        </a:xfrm>
      </p:grpSpPr>
      <p:pic>
        <p:nvPicPr>
          <p:cNvPr id="3" name="Рисунок 2">
            <a:extLst>
              <a:ext uri="{FF2B5EF4-FFF2-40B4-BE49-F238E27FC236}">
                <a16:creationId xmlns:a16="http://schemas.microsoft.com/office/drawing/2014/main" id="{794CC3FF-66FF-CC4B-FAFD-8551849205E7}"/>
              </a:ext>
            </a:extLst>
          </p:cNvPr>
          <p:cNvPicPr>
            <a:picLocks noChangeAspect="1"/>
          </p:cNvPicPr>
          <p:nvPr/>
        </p:nvPicPr>
        <p:blipFill>
          <a:blip r:embed="rId2"/>
          <a:stretch>
            <a:fillRect/>
          </a:stretch>
        </p:blipFill>
        <p:spPr>
          <a:xfrm>
            <a:off x="3358048" y="0"/>
            <a:ext cx="5475903" cy="6858000"/>
          </a:xfrm>
          <a:prstGeom prst="rect">
            <a:avLst/>
          </a:prstGeom>
        </p:spPr>
      </p:pic>
    </p:spTree>
    <p:extLst>
      <p:ext uri="{BB962C8B-B14F-4D97-AF65-F5344CB8AC3E}">
        <p14:creationId xmlns:p14="http://schemas.microsoft.com/office/powerpoint/2010/main" val="39502515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A3C776D9-2021-0C42-29DD-734CF24ADD9C}"/>
              </a:ext>
            </a:extLst>
          </p:cNvPr>
          <p:cNvPicPr>
            <a:picLocks noGrp="1" noChangeAspect="1"/>
          </p:cNvPicPr>
          <p:nvPr>
            <p:ph idx="1"/>
          </p:nvPr>
        </p:nvPicPr>
        <p:blipFill>
          <a:blip r:embed="rId2"/>
          <a:stretch>
            <a:fillRect/>
          </a:stretch>
        </p:blipFill>
        <p:spPr>
          <a:xfrm>
            <a:off x="3322040" y="117446"/>
            <a:ext cx="5301842" cy="6623108"/>
          </a:xfrm>
        </p:spPr>
      </p:pic>
    </p:spTree>
    <p:extLst>
      <p:ext uri="{BB962C8B-B14F-4D97-AF65-F5344CB8AC3E}">
        <p14:creationId xmlns:p14="http://schemas.microsoft.com/office/powerpoint/2010/main" val="7423501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298A3935-8836-CCF7-68C1-ED57B6FE6613}"/>
              </a:ext>
            </a:extLst>
          </p:cNvPr>
          <p:cNvPicPr>
            <a:picLocks noChangeAspect="1"/>
          </p:cNvPicPr>
          <p:nvPr/>
        </p:nvPicPr>
        <p:blipFill>
          <a:blip r:embed="rId2"/>
          <a:stretch>
            <a:fillRect/>
          </a:stretch>
        </p:blipFill>
        <p:spPr>
          <a:xfrm>
            <a:off x="3402094" y="0"/>
            <a:ext cx="5387811" cy="6858000"/>
          </a:xfrm>
          <a:prstGeom prst="rect">
            <a:avLst/>
          </a:prstGeom>
        </p:spPr>
      </p:pic>
    </p:spTree>
    <p:extLst>
      <p:ext uri="{BB962C8B-B14F-4D97-AF65-F5344CB8AC3E}">
        <p14:creationId xmlns:p14="http://schemas.microsoft.com/office/powerpoint/2010/main" val="242781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86C7C695-C52A-4D88-88AE-40F2238C6858}"/>
              </a:ext>
            </a:extLst>
          </p:cNvPr>
          <p:cNvSpPr>
            <a:spLocks noGrp="1"/>
          </p:cNvSpPr>
          <p:nvPr>
            <p:ph idx="1"/>
          </p:nvPr>
        </p:nvSpPr>
        <p:spPr>
          <a:xfrm>
            <a:off x="838200" y="1834014"/>
            <a:ext cx="10515600" cy="4351338"/>
          </a:xfrm>
        </p:spPr>
        <p:txBody>
          <a:bodyPr>
            <a:normAutofit/>
          </a:bodyPr>
          <a:lstStyle/>
          <a:p>
            <a:pPr marL="0" indent="0" algn="ctr">
              <a:buNone/>
            </a:pPr>
            <a:r>
              <a:rPr lang="ru-RU" sz="3600" dirty="0">
                <a:solidFill>
                  <a:srgbClr val="00B0F0"/>
                </a:solidFill>
              </a:rPr>
              <a:t>Последние изменения законодательства </a:t>
            </a:r>
          </a:p>
        </p:txBody>
      </p:sp>
    </p:spTree>
    <p:extLst>
      <p:ext uri="{BB962C8B-B14F-4D97-AF65-F5344CB8AC3E}">
        <p14:creationId xmlns:p14="http://schemas.microsoft.com/office/powerpoint/2010/main" val="13886072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id="{3461041E-34F0-2AE5-0998-9EC50E08F816}"/>
              </a:ext>
            </a:extLst>
          </p:cNvPr>
          <p:cNvPicPr>
            <a:picLocks noChangeAspect="1"/>
          </p:cNvPicPr>
          <p:nvPr/>
        </p:nvPicPr>
        <p:blipFill>
          <a:blip r:embed="rId2"/>
          <a:stretch>
            <a:fillRect/>
          </a:stretch>
        </p:blipFill>
        <p:spPr>
          <a:xfrm>
            <a:off x="3398693" y="0"/>
            <a:ext cx="5394613" cy="6858000"/>
          </a:xfrm>
          <a:prstGeom prst="rect">
            <a:avLst/>
          </a:prstGeom>
        </p:spPr>
      </p:pic>
    </p:spTree>
    <p:extLst>
      <p:ext uri="{BB962C8B-B14F-4D97-AF65-F5344CB8AC3E}">
        <p14:creationId xmlns:p14="http://schemas.microsoft.com/office/powerpoint/2010/main" val="39994072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3F097B10-632C-5016-A4CE-F12A718303C4}"/>
              </a:ext>
            </a:extLst>
          </p:cNvPr>
          <p:cNvPicPr>
            <a:picLocks noChangeAspect="1"/>
          </p:cNvPicPr>
          <p:nvPr/>
        </p:nvPicPr>
        <p:blipFill>
          <a:blip r:embed="rId2"/>
          <a:stretch>
            <a:fillRect/>
          </a:stretch>
        </p:blipFill>
        <p:spPr>
          <a:xfrm>
            <a:off x="3418322" y="0"/>
            <a:ext cx="5355355" cy="6858000"/>
          </a:xfrm>
          <a:prstGeom prst="rect">
            <a:avLst/>
          </a:prstGeom>
        </p:spPr>
      </p:pic>
    </p:spTree>
    <p:extLst>
      <p:ext uri="{BB962C8B-B14F-4D97-AF65-F5344CB8AC3E}">
        <p14:creationId xmlns:p14="http://schemas.microsoft.com/office/powerpoint/2010/main" val="9151564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ED0D9D65-D0D5-AB6E-1065-FAD1F06DB8FC}"/>
              </a:ext>
            </a:extLst>
          </p:cNvPr>
          <p:cNvPicPr>
            <a:picLocks noChangeAspect="1"/>
          </p:cNvPicPr>
          <p:nvPr/>
        </p:nvPicPr>
        <p:blipFill>
          <a:blip r:embed="rId2"/>
          <a:stretch>
            <a:fillRect/>
          </a:stretch>
        </p:blipFill>
        <p:spPr>
          <a:xfrm>
            <a:off x="3190897" y="294546"/>
            <a:ext cx="5944430" cy="5430008"/>
          </a:xfrm>
          <a:prstGeom prst="rect">
            <a:avLst/>
          </a:prstGeom>
        </p:spPr>
      </p:pic>
    </p:spTree>
    <p:extLst>
      <p:ext uri="{BB962C8B-B14F-4D97-AF65-F5344CB8AC3E}">
        <p14:creationId xmlns:p14="http://schemas.microsoft.com/office/powerpoint/2010/main" val="11064263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85B50274-0126-655A-6F19-53D23C382EFB}"/>
              </a:ext>
            </a:extLst>
          </p:cNvPr>
          <p:cNvSpPr>
            <a:spLocks noGrp="1"/>
          </p:cNvSpPr>
          <p:nvPr>
            <p:ph idx="1"/>
          </p:nvPr>
        </p:nvSpPr>
        <p:spPr>
          <a:xfrm>
            <a:off x="745921" y="164605"/>
            <a:ext cx="10515600" cy="4351338"/>
          </a:xfrm>
        </p:spPr>
        <p:txBody>
          <a:bodyPr>
            <a:normAutofit/>
          </a:bodyPr>
          <a:lstStyle/>
          <a:p>
            <a:pPr marL="0" indent="0">
              <a:buNone/>
            </a:pPr>
            <a:r>
              <a:rPr lang="ru-RU" sz="2400" dirty="0"/>
              <a:t>Статья 3.4. Особенности осуществления конкурентной закупки в электронной форме и функционирования электронной площадки для целей осуществления конкурентной закупки, участниками которой могут быть только субъекты малого и среднего предпринимательства</a:t>
            </a:r>
          </a:p>
          <a:p>
            <a:r>
              <a:rPr lang="ru-RU" sz="1900" dirty="0"/>
              <a:t>19.1. В документации о конкурентной закупке заказчик вправе установить обязанность представления следующих информации и документов:</a:t>
            </a:r>
          </a:p>
          <a:p>
            <a:r>
              <a:rPr lang="ru-RU" sz="1900" dirty="0"/>
              <a:t>12) наименование страны происхождения поставляемого товара (при осуществлении закупки товара, в том числе поставляемого заказчику при выполнении закупаемых работ, оказании закупаемых услуг), </a:t>
            </a:r>
            <a:r>
              <a:rPr lang="ru-RU" sz="1900" b="1" dirty="0"/>
              <a:t>документ, подтверждающий страну происхождения товара, предусмотренный актом Правительства Российской Федерации, принятым в соответствии с пунктом 1 части 8 статьи 3 </a:t>
            </a:r>
            <a:r>
              <a:rPr lang="ru-RU" sz="1900" dirty="0"/>
              <a:t>настоящего Федерального закона;</a:t>
            </a:r>
          </a:p>
        </p:txBody>
      </p:sp>
      <p:pic>
        <p:nvPicPr>
          <p:cNvPr id="5" name="Рисунок 4">
            <a:extLst>
              <a:ext uri="{FF2B5EF4-FFF2-40B4-BE49-F238E27FC236}">
                <a16:creationId xmlns:a16="http://schemas.microsoft.com/office/drawing/2014/main" id="{4676D9D7-F206-6882-B8D6-B5564C428B76}"/>
              </a:ext>
            </a:extLst>
          </p:cNvPr>
          <p:cNvPicPr>
            <a:picLocks noChangeAspect="1"/>
          </p:cNvPicPr>
          <p:nvPr/>
        </p:nvPicPr>
        <p:blipFill>
          <a:blip r:embed="rId2"/>
          <a:stretch>
            <a:fillRect/>
          </a:stretch>
        </p:blipFill>
        <p:spPr>
          <a:xfrm>
            <a:off x="1064703" y="3982760"/>
            <a:ext cx="5820587" cy="1895740"/>
          </a:xfrm>
          <a:prstGeom prst="rect">
            <a:avLst/>
          </a:prstGeom>
        </p:spPr>
      </p:pic>
    </p:spTree>
    <p:extLst>
      <p:ext uri="{BB962C8B-B14F-4D97-AF65-F5344CB8AC3E}">
        <p14:creationId xmlns:p14="http://schemas.microsoft.com/office/powerpoint/2010/main" val="33513744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0B99EC2F-A559-FD10-429C-C1C11CF3CBB7}"/>
              </a:ext>
            </a:extLst>
          </p:cNvPr>
          <p:cNvSpPr>
            <a:spLocks noGrp="1"/>
          </p:cNvSpPr>
          <p:nvPr>
            <p:ph idx="1"/>
          </p:nvPr>
        </p:nvSpPr>
        <p:spPr>
          <a:xfrm>
            <a:off x="511030" y="315607"/>
            <a:ext cx="10515600" cy="4351338"/>
          </a:xfrm>
        </p:spPr>
        <p:txBody>
          <a:bodyPr>
            <a:normAutofit/>
          </a:bodyPr>
          <a:lstStyle/>
          <a:p>
            <a:pPr marL="0" indent="0">
              <a:buNone/>
            </a:pPr>
            <a:r>
              <a:rPr lang="ru-RU" sz="2400" dirty="0"/>
              <a:t>Статья 4. Информационное обеспечение закупки</a:t>
            </a:r>
          </a:p>
          <a:p>
            <a:r>
              <a:rPr lang="ru-RU" sz="1800" dirty="0"/>
              <a:t>2. Заказчик размещает в единой информационной системе план закупки товаров, работ, услуг на срок не менее чем один год. Порядок формирования плана закупки товаров, работ, услуг, порядок и сроки размещения в единой информационной системе, на официальном сайте </a:t>
            </a:r>
            <a:r>
              <a:rPr lang="ru-RU" sz="1800" b="1" dirty="0"/>
              <a:t>единой информационной системы в информационно-телекоммуникационной сети "Интернет" (далее - официальный сайт) </a:t>
            </a:r>
            <a:r>
              <a:rPr lang="ru-RU" sz="1800" dirty="0"/>
              <a:t>такого плана, требования к форме такого плана устанавливаются Правительством Российской Федерации. Правительство Российской Федерации вправе установить особенности включения закупок, предусмотренных частью 15 настоящей статьи, в план закупки товаров, работ, услуг.</a:t>
            </a:r>
          </a:p>
        </p:txBody>
      </p:sp>
      <p:pic>
        <p:nvPicPr>
          <p:cNvPr id="5" name="Рисунок 4">
            <a:extLst>
              <a:ext uri="{FF2B5EF4-FFF2-40B4-BE49-F238E27FC236}">
                <a16:creationId xmlns:a16="http://schemas.microsoft.com/office/drawing/2014/main" id="{9AB5DE41-172E-2CD1-67F6-5318C092AAAA}"/>
              </a:ext>
            </a:extLst>
          </p:cNvPr>
          <p:cNvPicPr>
            <a:picLocks noChangeAspect="1"/>
          </p:cNvPicPr>
          <p:nvPr/>
        </p:nvPicPr>
        <p:blipFill>
          <a:blip r:embed="rId2"/>
          <a:stretch>
            <a:fillRect/>
          </a:stretch>
        </p:blipFill>
        <p:spPr>
          <a:xfrm>
            <a:off x="605951" y="3019231"/>
            <a:ext cx="5963482" cy="1524213"/>
          </a:xfrm>
          <a:prstGeom prst="rect">
            <a:avLst/>
          </a:prstGeom>
        </p:spPr>
      </p:pic>
    </p:spTree>
    <p:extLst>
      <p:ext uri="{BB962C8B-B14F-4D97-AF65-F5344CB8AC3E}">
        <p14:creationId xmlns:p14="http://schemas.microsoft.com/office/powerpoint/2010/main" val="5190365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D25EBC-2B34-795F-2CC9-62CE11EBE17B}"/>
            </a:ext>
          </a:extLst>
        </p:cNvPr>
        <p:cNvGrpSpPr/>
        <p:nvPr/>
      </p:nvGrpSpPr>
      <p:grpSpPr>
        <a:xfrm>
          <a:off x="0" y="0"/>
          <a:ext cx="0" cy="0"/>
          <a:chOff x="0" y="0"/>
          <a:chExt cx="0" cy="0"/>
        </a:xfrm>
      </p:grpSpPr>
      <p:sp>
        <p:nvSpPr>
          <p:cNvPr id="3" name="Объект 2">
            <a:extLst>
              <a:ext uri="{FF2B5EF4-FFF2-40B4-BE49-F238E27FC236}">
                <a16:creationId xmlns:a16="http://schemas.microsoft.com/office/drawing/2014/main" id="{427136A4-F1D3-E81C-A07F-5303C1A98745}"/>
              </a:ext>
            </a:extLst>
          </p:cNvPr>
          <p:cNvSpPr>
            <a:spLocks noGrp="1"/>
          </p:cNvSpPr>
          <p:nvPr>
            <p:ph idx="1"/>
          </p:nvPr>
        </p:nvSpPr>
        <p:spPr>
          <a:xfrm>
            <a:off x="511030" y="315607"/>
            <a:ext cx="10515600" cy="4351338"/>
          </a:xfrm>
        </p:spPr>
        <p:txBody>
          <a:bodyPr>
            <a:normAutofit/>
          </a:bodyPr>
          <a:lstStyle/>
          <a:p>
            <a:pPr marL="0" indent="0">
              <a:buNone/>
            </a:pPr>
            <a:r>
              <a:rPr lang="ru-RU" sz="2400" dirty="0"/>
              <a:t>Статья 4. Информационное обеспечение закупки</a:t>
            </a:r>
          </a:p>
          <a:p>
            <a:r>
              <a:rPr lang="ru-RU" sz="1800" dirty="0"/>
              <a:t>9. В извещении об осуществлении конкурентной закупки должны быть указаны следующие сведения:</a:t>
            </a:r>
          </a:p>
        </p:txBody>
      </p:sp>
      <p:pic>
        <p:nvPicPr>
          <p:cNvPr id="4" name="Рисунок 3">
            <a:extLst>
              <a:ext uri="{FF2B5EF4-FFF2-40B4-BE49-F238E27FC236}">
                <a16:creationId xmlns:a16="http://schemas.microsoft.com/office/drawing/2014/main" id="{89F1A472-C80A-9E37-1994-C74B04402569}"/>
              </a:ext>
            </a:extLst>
          </p:cNvPr>
          <p:cNvPicPr>
            <a:picLocks noChangeAspect="1"/>
          </p:cNvPicPr>
          <p:nvPr/>
        </p:nvPicPr>
        <p:blipFill>
          <a:blip r:embed="rId2"/>
          <a:stretch>
            <a:fillRect/>
          </a:stretch>
        </p:blipFill>
        <p:spPr>
          <a:xfrm>
            <a:off x="350869" y="1745619"/>
            <a:ext cx="6020640" cy="4239217"/>
          </a:xfrm>
          <a:prstGeom prst="rect">
            <a:avLst/>
          </a:prstGeom>
        </p:spPr>
      </p:pic>
    </p:spTree>
    <p:extLst>
      <p:ext uri="{BB962C8B-B14F-4D97-AF65-F5344CB8AC3E}">
        <p14:creationId xmlns:p14="http://schemas.microsoft.com/office/powerpoint/2010/main" val="12247311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AC04CE2C-6282-1BF7-9273-125DAAF5A33B}"/>
              </a:ext>
            </a:extLst>
          </p:cNvPr>
          <p:cNvPicPr>
            <a:picLocks noGrp="1" noChangeAspect="1"/>
          </p:cNvPicPr>
          <p:nvPr>
            <p:ph idx="1"/>
          </p:nvPr>
        </p:nvPicPr>
        <p:blipFill>
          <a:blip r:embed="rId2"/>
          <a:stretch>
            <a:fillRect/>
          </a:stretch>
        </p:blipFill>
        <p:spPr>
          <a:xfrm>
            <a:off x="3028094" y="561748"/>
            <a:ext cx="6001588" cy="1476581"/>
          </a:xfrm>
        </p:spPr>
      </p:pic>
    </p:spTree>
    <p:extLst>
      <p:ext uri="{BB962C8B-B14F-4D97-AF65-F5344CB8AC3E}">
        <p14:creationId xmlns:p14="http://schemas.microsoft.com/office/powerpoint/2010/main" val="13689966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2CF89BD-38E3-1D3B-DCE9-3D8FDBD37988}"/>
              </a:ext>
            </a:extLst>
          </p:cNvPr>
          <p:cNvSpPr>
            <a:spLocks noGrp="1"/>
          </p:cNvSpPr>
          <p:nvPr>
            <p:ph type="title"/>
          </p:nvPr>
        </p:nvSpPr>
        <p:spPr>
          <a:xfrm>
            <a:off x="913701" y="205734"/>
            <a:ext cx="10515600" cy="1325563"/>
          </a:xfrm>
        </p:spPr>
        <p:txBody>
          <a:bodyPr>
            <a:normAutofit/>
          </a:bodyPr>
          <a:lstStyle/>
          <a:p>
            <a:r>
              <a:rPr lang="ru-RU" sz="2400" dirty="0">
                <a:solidFill>
                  <a:srgbClr val="FF0000"/>
                </a:solidFill>
              </a:rPr>
              <a:t>Утрачивает силу с 01.01.2025 вся статья</a:t>
            </a:r>
          </a:p>
        </p:txBody>
      </p:sp>
      <p:sp>
        <p:nvSpPr>
          <p:cNvPr id="3" name="Объект 2">
            <a:extLst>
              <a:ext uri="{FF2B5EF4-FFF2-40B4-BE49-F238E27FC236}">
                <a16:creationId xmlns:a16="http://schemas.microsoft.com/office/drawing/2014/main" id="{2352FCBC-0AF3-34F0-8929-0639090C4CAC}"/>
              </a:ext>
            </a:extLst>
          </p:cNvPr>
          <p:cNvSpPr>
            <a:spLocks noGrp="1"/>
          </p:cNvSpPr>
          <p:nvPr>
            <p:ph idx="1"/>
          </p:nvPr>
        </p:nvSpPr>
        <p:spPr/>
        <p:txBody>
          <a:bodyPr>
            <a:normAutofit fontScale="62500" lnSpcReduction="20000"/>
          </a:bodyPr>
          <a:lstStyle/>
          <a:p>
            <a:r>
              <a:rPr lang="ru-RU" dirty="0"/>
              <a:t>"Статья 3.1. Особенности осуществления закупок за счет средств, предусмотренных на реализацию инвестиционных проектов, включенных в реестр инвестиционных проектов</a:t>
            </a:r>
          </a:p>
          <a:p>
            <a:endParaRPr lang="ru-RU" dirty="0"/>
          </a:p>
          <a:p>
            <a:r>
              <a:rPr lang="ru-RU" dirty="0"/>
              <a:t>1. Предусмотренные настоящей статьей особенности применяются к закупкам, осуществляемым:</a:t>
            </a:r>
          </a:p>
          <a:p>
            <a:endParaRPr lang="ru-RU" dirty="0"/>
          </a:p>
          <a:p>
            <a:r>
              <a:rPr lang="ru-RU" dirty="0"/>
              <a:t>1) заказчиками - государственными корпорациями, государственными компаниями, хозяйственными обществами, в уставном капитале которых доля участия Российской Федерации превышает 50 процентов, за счет средств, предусмотренных на реализацию инвестиционных проектов, стоимость которых превышает величину (не менее 10 миллиардов рублей), установленную Правительством Российской Федерации (при условии включения таких проектов в реестр инвестиционных проектов);</a:t>
            </a:r>
          </a:p>
          <a:p>
            <a:endParaRPr lang="ru-RU" dirty="0"/>
          </a:p>
          <a:p>
            <a:r>
              <a:rPr lang="ru-RU" dirty="0"/>
              <a:t>2) иными заказчиками, не указанными в пункте 1 настоящей части, или юридическими лицами, указанными в части 5 статьи 1 настоящего Федерального закона, за счет средств, предусмотренных на реализацию инвестиционных проектов, стоимость которых превышает величину (не менее 10 миллиардов рублей), установленную Правительством Российской Федерации, и которым оказывается государственная поддержка, предусмотренная в части 3 настоящей статьи (при условии включения таких проектов в реестр инвестиционных проектов).</a:t>
            </a:r>
          </a:p>
        </p:txBody>
      </p:sp>
    </p:spTree>
    <p:extLst>
      <p:ext uri="{BB962C8B-B14F-4D97-AF65-F5344CB8AC3E}">
        <p14:creationId xmlns:p14="http://schemas.microsoft.com/office/powerpoint/2010/main" val="16153750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F098A0C2-CA51-2B9E-10B9-A5B6A4B18A94}"/>
              </a:ext>
            </a:extLst>
          </p:cNvPr>
          <p:cNvPicPr>
            <a:picLocks noGrp="1" noChangeAspect="1"/>
          </p:cNvPicPr>
          <p:nvPr>
            <p:ph idx="1"/>
          </p:nvPr>
        </p:nvPicPr>
        <p:blipFill>
          <a:blip r:embed="rId2"/>
          <a:stretch>
            <a:fillRect/>
          </a:stretch>
        </p:blipFill>
        <p:spPr>
          <a:xfrm>
            <a:off x="3199996" y="190067"/>
            <a:ext cx="5792008" cy="676369"/>
          </a:xfrm>
        </p:spPr>
      </p:pic>
      <p:pic>
        <p:nvPicPr>
          <p:cNvPr id="7" name="Рисунок 6">
            <a:extLst>
              <a:ext uri="{FF2B5EF4-FFF2-40B4-BE49-F238E27FC236}">
                <a16:creationId xmlns:a16="http://schemas.microsoft.com/office/drawing/2014/main" id="{17ACB265-BDBD-39D1-4A4F-8FA1341D4F8C}"/>
              </a:ext>
            </a:extLst>
          </p:cNvPr>
          <p:cNvPicPr>
            <a:picLocks noChangeAspect="1"/>
          </p:cNvPicPr>
          <p:nvPr/>
        </p:nvPicPr>
        <p:blipFill>
          <a:blip r:embed="rId3"/>
          <a:stretch>
            <a:fillRect/>
          </a:stretch>
        </p:blipFill>
        <p:spPr>
          <a:xfrm>
            <a:off x="3142838" y="978372"/>
            <a:ext cx="5906324" cy="3038899"/>
          </a:xfrm>
          <a:prstGeom prst="rect">
            <a:avLst/>
          </a:prstGeom>
        </p:spPr>
      </p:pic>
    </p:spTree>
    <p:extLst>
      <p:ext uri="{BB962C8B-B14F-4D97-AF65-F5344CB8AC3E}">
        <p14:creationId xmlns:p14="http://schemas.microsoft.com/office/powerpoint/2010/main" val="29327160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DFC72FEC-1B9D-1761-280D-52385F585A59}"/>
              </a:ext>
            </a:extLst>
          </p:cNvPr>
          <p:cNvPicPr>
            <a:picLocks noGrp="1" noChangeAspect="1"/>
          </p:cNvPicPr>
          <p:nvPr>
            <p:ph idx="1"/>
          </p:nvPr>
        </p:nvPicPr>
        <p:blipFill>
          <a:blip r:embed="rId2"/>
          <a:stretch>
            <a:fillRect/>
          </a:stretch>
        </p:blipFill>
        <p:spPr>
          <a:xfrm>
            <a:off x="2954868" y="505959"/>
            <a:ext cx="5963482" cy="3886742"/>
          </a:xfrm>
        </p:spPr>
      </p:pic>
    </p:spTree>
    <p:extLst>
      <p:ext uri="{BB962C8B-B14F-4D97-AF65-F5344CB8AC3E}">
        <p14:creationId xmlns:p14="http://schemas.microsoft.com/office/powerpoint/2010/main" val="29583901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C9604EFE-87E4-8CB5-2759-C40B44250F39}"/>
              </a:ext>
            </a:extLst>
          </p:cNvPr>
          <p:cNvPicPr>
            <a:picLocks noChangeAspect="1"/>
          </p:cNvPicPr>
          <p:nvPr/>
        </p:nvPicPr>
        <p:blipFill>
          <a:blip r:embed="rId2"/>
          <a:stretch>
            <a:fillRect/>
          </a:stretch>
        </p:blipFill>
        <p:spPr>
          <a:xfrm>
            <a:off x="2860646" y="360727"/>
            <a:ext cx="5844207" cy="6290723"/>
          </a:xfrm>
          <a:prstGeom prst="rect">
            <a:avLst/>
          </a:prstGeom>
        </p:spPr>
      </p:pic>
    </p:spTree>
    <p:extLst>
      <p:ext uri="{BB962C8B-B14F-4D97-AF65-F5344CB8AC3E}">
        <p14:creationId xmlns:p14="http://schemas.microsoft.com/office/powerpoint/2010/main" val="2655998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815C63E1-48DF-2379-AABF-BB65AE4E36F0}"/>
              </a:ext>
            </a:extLst>
          </p:cNvPr>
          <p:cNvPicPr>
            <a:picLocks noGrp="1" noChangeAspect="1"/>
          </p:cNvPicPr>
          <p:nvPr>
            <p:ph idx="1"/>
          </p:nvPr>
        </p:nvPicPr>
        <p:blipFill>
          <a:blip r:embed="rId2"/>
          <a:stretch>
            <a:fillRect/>
          </a:stretch>
        </p:blipFill>
        <p:spPr>
          <a:xfrm>
            <a:off x="3023117" y="84927"/>
            <a:ext cx="5944430" cy="1524213"/>
          </a:xfrm>
        </p:spPr>
      </p:pic>
      <p:pic>
        <p:nvPicPr>
          <p:cNvPr id="7" name="Рисунок 6">
            <a:extLst>
              <a:ext uri="{FF2B5EF4-FFF2-40B4-BE49-F238E27FC236}">
                <a16:creationId xmlns:a16="http://schemas.microsoft.com/office/drawing/2014/main" id="{BC68131C-F51D-9DC8-1105-96EF6A271A7E}"/>
              </a:ext>
            </a:extLst>
          </p:cNvPr>
          <p:cNvPicPr>
            <a:picLocks noChangeAspect="1"/>
          </p:cNvPicPr>
          <p:nvPr/>
        </p:nvPicPr>
        <p:blipFill>
          <a:blip r:embed="rId3"/>
          <a:stretch>
            <a:fillRect/>
          </a:stretch>
        </p:blipFill>
        <p:spPr>
          <a:xfrm>
            <a:off x="3166012" y="1609140"/>
            <a:ext cx="5801535" cy="1448002"/>
          </a:xfrm>
          <a:prstGeom prst="rect">
            <a:avLst/>
          </a:prstGeom>
        </p:spPr>
      </p:pic>
    </p:spTree>
    <p:extLst>
      <p:ext uri="{BB962C8B-B14F-4D97-AF65-F5344CB8AC3E}">
        <p14:creationId xmlns:p14="http://schemas.microsoft.com/office/powerpoint/2010/main" val="36272379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FE008836-AF6C-054C-5FE6-672C33EC3333}"/>
              </a:ext>
            </a:extLst>
          </p:cNvPr>
          <p:cNvPicPr>
            <a:picLocks noGrp="1" noChangeAspect="1"/>
          </p:cNvPicPr>
          <p:nvPr>
            <p:ph idx="1"/>
          </p:nvPr>
        </p:nvPicPr>
        <p:blipFill>
          <a:blip r:embed="rId2"/>
          <a:stretch>
            <a:fillRect/>
          </a:stretch>
        </p:blipFill>
        <p:spPr>
          <a:xfrm>
            <a:off x="3498247" y="172993"/>
            <a:ext cx="5872255" cy="5271461"/>
          </a:xfrm>
        </p:spPr>
      </p:pic>
      <p:pic>
        <p:nvPicPr>
          <p:cNvPr id="7" name="Рисунок 6">
            <a:extLst>
              <a:ext uri="{FF2B5EF4-FFF2-40B4-BE49-F238E27FC236}">
                <a16:creationId xmlns:a16="http://schemas.microsoft.com/office/drawing/2014/main" id="{7BA12844-1E42-6BAB-9216-5293E0F6B861}"/>
              </a:ext>
            </a:extLst>
          </p:cNvPr>
          <p:cNvPicPr>
            <a:picLocks noChangeAspect="1"/>
          </p:cNvPicPr>
          <p:nvPr/>
        </p:nvPicPr>
        <p:blipFill>
          <a:blip r:embed="rId3"/>
          <a:stretch>
            <a:fillRect/>
          </a:stretch>
        </p:blipFill>
        <p:spPr>
          <a:xfrm>
            <a:off x="3498248" y="5561941"/>
            <a:ext cx="5744377" cy="666843"/>
          </a:xfrm>
          <a:prstGeom prst="rect">
            <a:avLst/>
          </a:prstGeom>
        </p:spPr>
      </p:pic>
    </p:spTree>
    <p:extLst>
      <p:ext uri="{BB962C8B-B14F-4D97-AF65-F5344CB8AC3E}">
        <p14:creationId xmlns:p14="http://schemas.microsoft.com/office/powerpoint/2010/main" val="36676161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AE64EDD-C4D8-4944-EACF-589609F78C20}"/>
              </a:ext>
            </a:extLst>
          </p:cNvPr>
          <p:cNvSpPr>
            <a:spLocks noGrp="1"/>
          </p:cNvSpPr>
          <p:nvPr>
            <p:ph type="title"/>
          </p:nvPr>
        </p:nvSpPr>
        <p:spPr>
          <a:xfrm>
            <a:off x="838200" y="69290"/>
            <a:ext cx="10515600" cy="755463"/>
          </a:xfrm>
        </p:spPr>
        <p:txBody>
          <a:bodyPr>
            <a:normAutofit/>
          </a:bodyPr>
          <a:lstStyle/>
          <a:p>
            <a:pPr algn="ctr"/>
            <a:r>
              <a:rPr lang="ru-RU" sz="2400" dirty="0">
                <a:solidFill>
                  <a:srgbClr val="FF0000"/>
                </a:solidFill>
              </a:rPr>
              <a:t>Новый инструмент оценки финансово-хозяйственного состояния юридических лиц</a:t>
            </a:r>
          </a:p>
        </p:txBody>
      </p:sp>
      <p:sp>
        <p:nvSpPr>
          <p:cNvPr id="3" name="Объект 2">
            <a:extLst>
              <a:ext uri="{FF2B5EF4-FFF2-40B4-BE49-F238E27FC236}">
                <a16:creationId xmlns:a16="http://schemas.microsoft.com/office/drawing/2014/main" id="{AAD4CA1C-BB06-F4E5-C182-7F66287C3BFE}"/>
              </a:ext>
            </a:extLst>
          </p:cNvPr>
          <p:cNvSpPr>
            <a:spLocks noGrp="1"/>
          </p:cNvSpPr>
          <p:nvPr>
            <p:ph idx="1"/>
          </p:nvPr>
        </p:nvSpPr>
        <p:spPr>
          <a:xfrm>
            <a:off x="739588" y="749860"/>
            <a:ext cx="10515600" cy="4351338"/>
          </a:xfrm>
        </p:spPr>
        <p:txBody>
          <a:bodyPr>
            <a:noAutofit/>
          </a:bodyPr>
          <a:lstStyle/>
          <a:p>
            <a:r>
              <a:rPr lang="ru-RU" sz="1800" dirty="0"/>
              <a:t>Система рейтингования финансово-хозяйственного состояния юридических лиц, созданной приказом ФНС России от 24.03.2023 № ЕД-7-31/181@ «Об утверждении Методики проведения оценки юридического лица на базе интерактивного сервиса „Личный кабинет налогоплательщика юридического лица“ АИС „Налог-3“». Данная методика разработана ФНС России для проведения оценки финансово-хозяйственного состояния юридического лица и иной информации, характеризующей его деятельность.</a:t>
            </a:r>
          </a:p>
          <a:p>
            <a:r>
              <a:rPr lang="ru-RU" sz="1800" dirty="0"/>
              <a:t>Такая оценка проводится в автоматизированном режиме в два этапа. Первый этап предполагает проверку юридического лица на соответствие таким критериям, как:</a:t>
            </a:r>
          </a:p>
          <a:p>
            <a:r>
              <a:rPr lang="ru-RU" sz="1800" dirty="0"/>
              <a:t>1) непроведение процедуры ликвидации;</a:t>
            </a:r>
          </a:p>
          <a:p>
            <a:r>
              <a:rPr lang="ru-RU" sz="1800" dirty="0"/>
              <a:t>2) отсутствие судебных актов о введении в отношении юридического лица процедур наблюдения, внешнего управления, открытии конкурсного производства;</a:t>
            </a:r>
          </a:p>
          <a:p>
            <a:r>
              <a:rPr lang="ru-RU" sz="1800" dirty="0"/>
              <a:t>3) отсутствие решений ФНС России об исключении юридического лица из ЕГРЮЛ;</a:t>
            </a:r>
          </a:p>
          <a:p>
            <a:r>
              <a:rPr lang="ru-RU" sz="1800" dirty="0"/>
              <a:t>4) отсутствие сведений о включении юридического лица в реестр недобросовестных поставщиков (подрядчиков, исполнителей);</a:t>
            </a:r>
          </a:p>
          <a:p>
            <a:r>
              <a:rPr lang="ru-RU" sz="1800" dirty="0"/>
              <a:t>5) отсутствие фактов привлечения юридического лица к административной ответственности по ст. 19.28 КоАП РФ.</a:t>
            </a:r>
          </a:p>
        </p:txBody>
      </p:sp>
    </p:spTree>
    <p:extLst>
      <p:ext uri="{BB962C8B-B14F-4D97-AF65-F5344CB8AC3E}">
        <p14:creationId xmlns:p14="http://schemas.microsoft.com/office/powerpoint/2010/main" val="36166703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AAD4CA1C-BB06-F4E5-C182-7F66287C3BFE}"/>
              </a:ext>
            </a:extLst>
          </p:cNvPr>
          <p:cNvSpPr>
            <a:spLocks noGrp="1"/>
          </p:cNvSpPr>
          <p:nvPr>
            <p:ph idx="1"/>
          </p:nvPr>
        </p:nvSpPr>
        <p:spPr>
          <a:xfrm>
            <a:off x="183776" y="152402"/>
            <a:ext cx="11824448" cy="4351338"/>
          </a:xfrm>
        </p:spPr>
        <p:txBody>
          <a:bodyPr>
            <a:noAutofit/>
          </a:bodyPr>
          <a:lstStyle/>
          <a:p>
            <a:r>
              <a:rPr lang="ru-RU" sz="1800" dirty="0"/>
              <a:t>Второй этап методики предполагает оценку участников закупки по различным показателям финансовой устойчивости, что может быть использовано в качестве одного из критериев оценки заявок. В рамках оценки второго этапа оценивается соответствие юридического лица ряду финансовых показателей, в частности:</a:t>
            </a:r>
          </a:p>
          <a:p>
            <a:r>
              <a:rPr lang="ru-RU" sz="1800" dirty="0"/>
              <a:t>налоговая нагрузка, рассчитанная как соотношение суммы уплаченных с финансового результата налогов и выручки;</a:t>
            </a:r>
          </a:p>
          <a:p>
            <a:r>
              <a:rPr lang="ru-RU" sz="1800" dirty="0"/>
              <a:t>коэффициент текущей ликвидности (отношение суммы оборотных активов к сумме краткосрочных обязательств, уменьшенных на величину доходов будущих периодов);</a:t>
            </a:r>
          </a:p>
          <a:p>
            <a:r>
              <a:rPr lang="ru-RU" sz="1800" dirty="0"/>
              <a:t>коэффициент платежеспособности по текущим обязательствам (отношение активов к долгосрочным и краткосрочным обязательствам);</a:t>
            </a:r>
          </a:p>
          <a:p>
            <a:r>
              <a:rPr lang="ru-RU" sz="1800" dirty="0"/>
              <a:t>коэффициент автономии (финансовой независимости) (отношение собственных средств к величине совокупных активов).</a:t>
            </a:r>
          </a:p>
          <a:p>
            <a:r>
              <a:rPr lang="ru-RU" sz="1800" dirty="0"/>
              <a:t>По каждому финансовому показателю в методике предусмотрены </a:t>
            </a:r>
            <a:r>
              <a:rPr lang="ru-RU" sz="1800" dirty="0" err="1"/>
              <a:t>референсные</a:t>
            </a:r>
            <a:r>
              <a:rPr lang="ru-RU" sz="1800" dirty="0"/>
              <a:t> значения, соответствие которым свидетельствует об удовлетворительном состоянии юридического лица с точки зрения рассматриваемого показателя. Например, удовлетворительным значением коэффициента текущей ликвидности признается значение от 1 и более.</a:t>
            </a:r>
          </a:p>
          <a:p>
            <a:r>
              <a:rPr lang="ru-RU" sz="1800" dirty="0"/>
              <a:t>Результаты оценки предоставляются в форме выписки, что позволяет сравнить между собой показатели различных участников закупки, используя данную информацию при рассмотрении и оценке заявок в закупках по Закону № 223-ФЗ.</a:t>
            </a:r>
          </a:p>
          <a:p>
            <a:r>
              <a:rPr lang="ru-RU" sz="1800" dirty="0"/>
              <a:t>Выписка защищена от подделок кодом верификации данных. Заказчик всегда сможет проверить подлинность представленной выписки одним из следующих способов:</a:t>
            </a:r>
          </a:p>
          <a:p>
            <a:r>
              <a:rPr lang="ru-RU" sz="1800" dirty="0"/>
              <a:t>1) по QR-коду; 2) через сайт ФНС России по ссылке https://service.nalog.ru/scoring/ по ИНН лица и по коду верификации данных.</a:t>
            </a:r>
          </a:p>
          <a:p>
            <a:endParaRPr lang="ru-RU" sz="1800" dirty="0"/>
          </a:p>
          <a:p>
            <a:endParaRPr lang="ru-RU" sz="1800" dirty="0"/>
          </a:p>
          <a:p>
            <a:endParaRPr lang="ru-RU" sz="1800" dirty="0"/>
          </a:p>
        </p:txBody>
      </p:sp>
    </p:spTree>
    <p:extLst>
      <p:ext uri="{BB962C8B-B14F-4D97-AF65-F5344CB8AC3E}">
        <p14:creationId xmlns:p14="http://schemas.microsoft.com/office/powerpoint/2010/main" val="22104650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EE9C2B1B-DF0C-047B-E90A-3E9C63ADA651}"/>
              </a:ext>
            </a:extLst>
          </p:cNvPr>
          <p:cNvSpPr>
            <a:spLocks noGrp="1"/>
          </p:cNvSpPr>
          <p:nvPr>
            <p:ph idx="1"/>
          </p:nvPr>
        </p:nvSpPr>
        <p:spPr>
          <a:xfrm>
            <a:off x="582706" y="457200"/>
            <a:ext cx="10771094" cy="5719763"/>
          </a:xfrm>
        </p:spPr>
        <p:txBody>
          <a:bodyPr>
            <a:normAutofit fontScale="77500" lnSpcReduction="20000"/>
          </a:bodyPr>
          <a:lstStyle/>
          <a:p>
            <a:r>
              <a:rPr lang="ru-RU" dirty="0"/>
              <a:t>В новой редакции изложена Методика проведения оценки юридических лиц на базе интерактивного сервиса "Личный кабинет налогоплательщика юридического лица" АИС "Налог-3", утвержденная приказом ФНС России от 24 марта 2023 г. № ЕД-7-31/181@.(</a:t>
            </a:r>
            <a:r>
              <a:rPr lang="ru-RU" dirty="0">
                <a:solidFill>
                  <a:srgbClr val="FF0000"/>
                </a:solidFill>
              </a:rPr>
              <a:t>Приказ ФНС России от 17 мая 2024 г. № ЕД-7-31/398@)</a:t>
            </a:r>
          </a:p>
          <a:p>
            <a:r>
              <a:rPr lang="ru-RU" dirty="0"/>
              <a:t>В частности, в новой версии Методики закреплено, что в ЛКН предусмотрен выбор шаблона выписки в соответствии с приложениями к Методике. Запрос по каждому из предусмотренных шаблонов может быть направлен не более 1 раза в день.</a:t>
            </a:r>
          </a:p>
          <a:p>
            <a:r>
              <a:rPr lang="ru-RU" dirty="0"/>
              <a:t>Кроме того, на втором этапе оценки финансово-хозяйственного состояния Лица добавлены новые критерии, в частности:</a:t>
            </a:r>
          </a:p>
          <a:p>
            <a:r>
              <a:rPr lang="ru-RU" dirty="0"/>
              <a:t>адрес регистрации Лица не имеет признака адреса массовой регистрации. Адрес регистрации признается массовым, если указанный адрес в соответствии с содержащимися в ЕГРЮЛ сведениями является адресом 10 и более действующих юридических лиц;</a:t>
            </a:r>
          </a:p>
          <a:p>
            <a:r>
              <a:rPr lang="ru-RU" dirty="0"/>
              <a:t>государственная регистрация Лица произведена не менее чем за 12 месяцев до даты подачи запроса на предоставление выписки;</a:t>
            </a:r>
          </a:p>
          <a:p>
            <a:r>
              <a:rPr lang="ru-RU" dirty="0"/>
              <a:t>наличие положительного финансового результата по данным БФО за последний отчетный период (календарный год);</a:t>
            </a:r>
          </a:p>
          <a:p>
            <a:r>
              <a:rPr lang="ru-RU" dirty="0"/>
              <a:t>отсутствие факта привлечения Лица к административной ответственности за нарушение законодательства о налогах и сборах в течение последних 24 месяцев, предшествующих дате запроса.</a:t>
            </a:r>
          </a:p>
        </p:txBody>
      </p:sp>
    </p:spTree>
    <p:extLst>
      <p:ext uri="{BB962C8B-B14F-4D97-AF65-F5344CB8AC3E}">
        <p14:creationId xmlns:p14="http://schemas.microsoft.com/office/powerpoint/2010/main" val="3194484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CA39AD5-B71D-5446-94A5-523BDC81533B}"/>
              </a:ext>
            </a:extLst>
          </p:cNvPr>
          <p:cNvSpPr>
            <a:spLocks noGrp="1"/>
          </p:cNvSpPr>
          <p:nvPr>
            <p:ph type="title"/>
          </p:nvPr>
        </p:nvSpPr>
        <p:spPr>
          <a:xfrm>
            <a:off x="838200" y="146341"/>
            <a:ext cx="10515600" cy="1069392"/>
          </a:xfrm>
        </p:spPr>
        <p:txBody>
          <a:bodyPr>
            <a:noAutofit/>
          </a:bodyPr>
          <a:lstStyle/>
          <a:p>
            <a:pPr algn="ctr"/>
            <a:r>
              <a:rPr lang="ru-RU" sz="2400" dirty="0">
                <a:solidFill>
                  <a:srgbClr val="FF0000"/>
                </a:solidFill>
              </a:rPr>
              <a:t>РЕЕСТР НЕДОСТОВЕРНЫХ СВЕДЕНИЙ, ПРЕДСТАВЛЕННЫХ УЧАСТНИКАМИ ЗАКУПОК – На 16.07.2024 127 строк</a:t>
            </a:r>
            <a:br>
              <a:rPr lang="ru-RU" sz="2400" dirty="0">
                <a:solidFill>
                  <a:srgbClr val="FF0000"/>
                </a:solidFill>
              </a:rPr>
            </a:br>
            <a:r>
              <a:rPr lang="en-US" sz="2000" dirty="0"/>
              <a:t>https://fas.gov.ru/pages/reestr_kompanij_nedostoverno</a:t>
            </a:r>
            <a:endParaRPr lang="ru-RU" sz="2000" dirty="0"/>
          </a:p>
        </p:txBody>
      </p:sp>
      <p:pic>
        <p:nvPicPr>
          <p:cNvPr id="5" name="Объект 4">
            <a:extLst>
              <a:ext uri="{FF2B5EF4-FFF2-40B4-BE49-F238E27FC236}">
                <a16:creationId xmlns:a16="http://schemas.microsoft.com/office/drawing/2014/main" id="{21A9C6B5-0334-0E95-3886-FD94404643F1}"/>
              </a:ext>
            </a:extLst>
          </p:cNvPr>
          <p:cNvPicPr>
            <a:picLocks noGrp="1" noChangeAspect="1"/>
          </p:cNvPicPr>
          <p:nvPr>
            <p:ph idx="1"/>
          </p:nvPr>
        </p:nvPicPr>
        <p:blipFill>
          <a:blip r:embed="rId2"/>
          <a:stretch>
            <a:fillRect/>
          </a:stretch>
        </p:blipFill>
        <p:spPr>
          <a:xfrm>
            <a:off x="373469" y="1331971"/>
            <a:ext cx="11580843" cy="5379688"/>
          </a:xfrm>
        </p:spPr>
      </p:pic>
    </p:spTree>
    <p:extLst>
      <p:ext uri="{BB962C8B-B14F-4D97-AF65-F5344CB8AC3E}">
        <p14:creationId xmlns:p14="http://schemas.microsoft.com/office/powerpoint/2010/main" val="41352189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69658547-B889-5186-C3D9-3F499F72CC98}"/>
              </a:ext>
            </a:extLst>
          </p:cNvPr>
          <p:cNvSpPr>
            <a:spLocks noGrp="1"/>
          </p:cNvSpPr>
          <p:nvPr>
            <p:ph idx="1"/>
          </p:nvPr>
        </p:nvSpPr>
        <p:spPr>
          <a:xfrm>
            <a:off x="762699" y="643855"/>
            <a:ext cx="10515600" cy="5570289"/>
          </a:xfrm>
        </p:spPr>
        <p:txBody>
          <a:bodyPr>
            <a:normAutofit fontScale="77500" lnSpcReduction="20000"/>
          </a:bodyPr>
          <a:lstStyle/>
          <a:p>
            <a:r>
              <a:rPr lang="ru-RU" dirty="0">
                <a:solidFill>
                  <a:srgbClr val="FF0000"/>
                </a:solidFill>
              </a:rPr>
              <a:t>С 1 сентября 2023 года </a:t>
            </a:r>
            <a:r>
              <a:rPr lang="ru-RU" dirty="0"/>
              <a:t>удостоверяющие центры перестали выдавать сотрудникам сертификаты юрлиц. </a:t>
            </a:r>
          </a:p>
          <a:p>
            <a:r>
              <a:rPr lang="ru-RU" b="1" dirty="0"/>
              <a:t>Когда срок действия старых электронных подписей закончится, </a:t>
            </a:r>
            <a:r>
              <a:rPr lang="ru-RU" dirty="0"/>
              <a:t>нужно будет использовать электронную подпись физлица и машиночитаемую доверенность.</a:t>
            </a:r>
          </a:p>
          <a:p>
            <a:r>
              <a:rPr lang="ru-RU" dirty="0"/>
              <a:t>Пока сертификат юрлица действует, сотрудники могут использовать два варианта:</a:t>
            </a:r>
          </a:p>
          <a:p>
            <a:r>
              <a:rPr lang="ru-RU" dirty="0"/>
              <a:t>Подписывать документы сертификатом юрлица на площадках, которые не перешли на новые правила работы.</a:t>
            </a:r>
          </a:p>
          <a:p>
            <a:r>
              <a:rPr lang="ru-RU" dirty="0"/>
              <a:t>Использовать подпись физлица в системах, которые принимают машиночитаемые доверенности. Сейчас МЧД  можно использовать в электронном документообороте с контрагентами, ФНС, СФР, Честном </a:t>
            </a:r>
            <a:r>
              <a:rPr lang="ru-RU" dirty="0" err="1"/>
              <a:t>ЗНАКе</a:t>
            </a:r>
            <a:r>
              <a:rPr lang="ru-RU" dirty="0"/>
              <a:t>,  ФТС, </a:t>
            </a:r>
            <a:r>
              <a:rPr lang="ru-RU" dirty="0" err="1"/>
              <a:t>Федресурсе</a:t>
            </a:r>
            <a:r>
              <a:rPr lang="ru-RU" dirty="0"/>
              <a:t>, ГИИС ДМДК.</a:t>
            </a:r>
          </a:p>
          <a:p>
            <a:r>
              <a:rPr lang="ru-RU" dirty="0"/>
              <a:t>После того, как сертификат юрлица перестанет действовать, останется только один способ — сертификат физлица плюс машиночитаемая доверенность.</a:t>
            </a:r>
          </a:p>
          <a:p>
            <a:endParaRPr lang="ru-RU" dirty="0"/>
          </a:p>
          <a:p>
            <a:r>
              <a:rPr lang="ru-RU" dirty="0"/>
              <a:t>Срок перехода на обязательное применение машиночитаемых доверенностей (МЧД) </a:t>
            </a:r>
            <a:r>
              <a:rPr lang="ru-RU" b="1" dirty="0">
                <a:solidFill>
                  <a:srgbClr val="FF0000"/>
                </a:solidFill>
              </a:rPr>
              <a:t>продлили до 1 сентября 2024</a:t>
            </a:r>
            <a:r>
              <a:rPr lang="ru-RU" dirty="0"/>
              <a:t>. 4 августа 2023 года на Официальном интернет-портале правовой информации опубликовали Федеральный закон от 04.08.2023 № 457-ФЗ «О внесении изменений в отдельные законодательные акты РФ».</a:t>
            </a:r>
          </a:p>
        </p:txBody>
      </p:sp>
    </p:spTree>
    <p:extLst>
      <p:ext uri="{BB962C8B-B14F-4D97-AF65-F5344CB8AC3E}">
        <p14:creationId xmlns:p14="http://schemas.microsoft.com/office/powerpoint/2010/main" val="32201684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CFBFAC9F-C6D5-4463-AC60-0FEEE3B00613}"/>
              </a:ext>
            </a:extLst>
          </p:cNvPr>
          <p:cNvPicPr>
            <a:picLocks noGrp="1" noChangeAspect="1"/>
          </p:cNvPicPr>
          <p:nvPr>
            <p:ph idx="1"/>
          </p:nvPr>
        </p:nvPicPr>
        <p:blipFill>
          <a:blip r:embed="rId2"/>
          <a:stretch>
            <a:fillRect/>
          </a:stretch>
        </p:blipFill>
        <p:spPr>
          <a:xfrm>
            <a:off x="3212984" y="394283"/>
            <a:ext cx="5355220" cy="5774291"/>
          </a:xfrm>
        </p:spPr>
      </p:pic>
    </p:spTree>
    <p:extLst>
      <p:ext uri="{BB962C8B-B14F-4D97-AF65-F5344CB8AC3E}">
        <p14:creationId xmlns:p14="http://schemas.microsoft.com/office/powerpoint/2010/main" val="39368386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49A7338-B095-6396-45EC-5849F37EF83D}"/>
              </a:ext>
            </a:extLst>
          </p:cNvPr>
          <p:cNvSpPr>
            <a:spLocks noGrp="1"/>
          </p:cNvSpPr>
          <p:nvPr>
            <p:ph type="title"/>
          </p:nvPr>
        </p:nvSpPr>
        <p:spPr>
          <a:xfrm>
            <a:off x="838200" y="204262"/>
            <a:ext cx="10515600" cy="1325563"/>
          </a:xfrm>
        </p:spPr>
        <p:txBody>
          <a:bodyPr/>
          <a:lstStyle/>
          <a:p>
            <a:pPr algn="ctr"/>
            <a:r>
              <a:rPr lang="ru-RU" sz="3200" dirty="0">
                <a:solidFill>
                  <a:srgbClr val="FF0000"/>
                </a:solidFill>
              </a:rPr>
              <a:t>Федеральный закон от 26 июля 2017 г. N 187-ФЗ</a:t>
            </a:r>
            <a:br>
              <a:rPr lang="ru-RU" sz="3200" dirty="0">
                <a:solidFill>
                  <a:srgbClr val="FF0000"/>
                </a:solidFill>
              </a:rPr>
            </a:br>
            <a:r>
              <a:rPr lang="ru-RU" sz="3200" dirty="0">
                <a:solidFill>
                  <a:srgbClr val="FF0000"/>
                </a:solidFill>
              </a:rPr>
              <a:t>"О безопасности критической информационной инфраструктуры Российской Федерации"</a:t>
            </a:r>
          </a:p>
        </p:txBody>
      </p:sp>
      <p:sp>
        <p:nvSpPr>
          <p:cNvPr id="3" name="Объект 2">
            <a:extLst>
              <a:ext uri="{FF2B5EF4-FFF2-40B4-BE49-F238E27FC236}">
                <a16:creationId xmlns:a16="http://schemas.microsoft.com/office/drawing/2014/main" id="{FC70EF42-4DE3-FAB0-877C-B8D70FA13B51}"/>
              </a:ext>
            </a:extLst>
          </p:cNvPr>
          <p:cNvSpPr>
            <a:spLocks noGrp="1"/>
          </p:cNvSpPr>
          <p:nvPr>
            <p:ph idx="1"/>
          </p:nvPr>
        </p:nvSpPr>
        <p:spPr>
          <a:xfrm>
            <a:off x="241300" y="1605492"/>
            <a:ext cx="11709400" cy="4351338"/>
          </a:xfrm>
        </p:spPr>
        <p:txBody>
          <a:bodyPr/>
          <a:lstStyle/>
          <a:p>
            <a:r>
              <a:rPr lang="ru-RU" sz="1600" dirty="0"/>
              <a:t>Статья 2  - основные понятия:</a:t>
            </a:r>
          </a:p>
          <a:p>
            <a:r>
              <a:rPr lang="ru-RU" sz="1600" b="1" dirty="0"/>
              <a:t>3) значимый объект критической информационной инфраструктуры </a:t>
            </a:r>
            <a:r>
              <a:rPr lang="ru-RU" sz="1600" dirty="0"/>
              <a:t>- объект критической информационной инфраструктуры, которому присвоена одна из категорий значимости и который включен </a:t>
            </a:r>
            <a:r>
              <a:rPr lang="ru-RU" sz="1600" b="1" u="sng" dirty="0"/>
              <a:t>в реестр значимых объектов критической информационной инфраструктуры;</a:t>
            </a:r>
          </a:p>
          <a:p>
            <a:r>
              <a:rPr lang="ru-RU" sz="1600" dirty="0"/>
              <a:t>6) </a:t>
            </a:r>
            <a:r>
              <a:rPr lang="ru-RU" sz="1600" b="1" dirty="0"/>
              <a:t>критическая информационная инфраструктура </a:t>
            </a:r>
            <a:r>
              <a:rPr lang="ru-RU" sz="1600" dirty="0"/>
              <a:t>- объекты критической информационной инфраструктуры, а также сети электросвязи, используемые для организации взаимодействия таких объектов;</a:t>
            </a:r>
          </a:p>
          <a:p>
            <a:r>
              <a:rPr lang="ru-RU" sz="1600" dirty="0"/>
              <a:t>7) </a:t>
            </a:r>
            <a:r>
              <a:rPr lang="ru-RU" sz="1600" b="1" dirty="0"/>
              <a:t>объекты критической информационной инфраструктуры </a:t>
            </a:r>
            <a:r>
              <a:rPr lang="ru-RU" sz="1600" dirty="0"/>
              <a:t>- информационные системы, информационно-телекоммуникационные сети, автоматизированные системы управления субъектов критической информационной инфраструктуры;</a:t>
            </a:r>
          </a:p>
          <a:p>
            <a:r>
              <a:rPr lang="ru-RU" sz="1600" dirty="0"/>
              <a:t>8) </a:t>
            </a:r>
            <a:r>
              <a:rPr lang="ru-RU" sz="1600" b="1" dirty="0"/>
              <a:t>субъекты критической информационной инфраструктуры </a:t>
            </a:r>
            <a:r>
              <a:rPr lang="ru-RU" sz="1600" dirty="0"/>
              <a:t>- государственные органы, государственные учреждения, российские юридические лица и (или) индивидуальные предприниматели, которым на праве собственности, аренды или на ином законном основании принадлежат </a:t>
            </a:r>
          </a:p>
          <a:p>
            <a:r>
              <a:rPr lang="ru-RU" sz="1600" dirty="0"/>
              <a:t>информационные системы, </a:t>
            </a:r>
          </a:p>
          <a:p>
            <a:r>
              <a:rPr lang="ru-RU" sz="1600" dirty="0"/>
              <a:t>информационно-телекоммуникационные сети, </a:t>
            </a:r>
          </a:p>
          <a:p>
            <a:r>
              <a:rPr lang="ru-RU" sz="1600" dirty="0"/>
              <a:t>автоматизированные системы управления, функционирующие в сфере </a:t>
            </a:r>
            <a:r>
              <a:rPr lang="ru-RU" sz="1600" b="1" dirty="0"/>
              <a:t>здравоохранения, науки, транспорта, связи, энергетики, банковской сфере и иных сферах финансового рынка, топливно-энергетического комплекса, в области атомной энергии, оборонной, ракетно-космической, горнодобывающей, металлургической и химической промышленности</a:t>
            </a:r>
            <a:r>
              <a:rPr lang="ru-RU" sz="1600" dirty="0"/>
              <a:t>, российские юридические лица и (или) индивидуальные предприниматели, которые обеспечивают взаимодействие указанных систем или сетей.</a:t>
            </a:r>
          </a:p>
        </p:txBody>
      </p:sp>
    </p:spTree>
    <p:extLst>
      <p:ext uri="{BB962C8B-B14F-4D97-AF65-F5344CB8AC3E}">
        <p14:creationId xmlns:p14="http://schemas.microsoft.com/office/powerpoint/2010/main" val="9175119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B5BADFD-45E0-9B58-2F2E-A3AD49F37E0E}"/>
              </a:ext>
            </a:extLst>
          </p:cNvPr>
          <p:cNvSpPr>
            <a:spLocks noGrp="1"/>
          </p:cNvSpPr>
          <p:nvPr>
            <p:ph type="title"/>
          </p:nvPr>
        </p:nvSpPr>
        <p:spPr>
          <a:xfrm>
            <a:off x="838200" y="365130"/>
            <a:ext cx="10515600" cy="615532"/>
          </a:xfrm>
        </p:spPr>
        <p:txBody>
          <a:bodyPr/>
          <a:lstStyle/>
          <a:p>
            <a:pPr algn="ctr"/>
            <a:r>
              <a:rPr lang="ru-RU" sz="2400" dirty="0">
                <a:solidFill>
                  <a:srgbClr val="FF0000"/>
                </a:solidFill>
                <a:latin typeface="+mn-lt"/>
              </a:rPr>
              <a:t>Закупки отечественного ПО некоторых банков и прочих финансовых организаций</a:t>
            </a:r>
          </a:p>
        </p:txBody>
      </p:sp>
      <p:sp>
        <p:nvSpPr>
          <p:cNvPr id="3" name="Объект 2">
            <a:extLst>
              <a:ext uri="{FF2B5EF4-FFF2-40B4-BE49-F238E27FC236}">
                <a16:creationId xmlns:a16="http://schemas.microsoft.com/office/drawing/2014/main" id="{EA8A3D9E-D710-6123-8C50-0C0E2F0E5A35}"/>
              </a:ext>
            </a:extLst>
          </p:cNvPr>
          <p:cNvSpPr>
            <a:spLocks noGrp="1"/>
          </p:cNvSpPr>
          <p:nvPr>
            <p:ph idx="1"/>
          </p:nvPr>
        </p:nvSpPr>
        <p:spPr>
          <a:xfrm>
            <a:off x="626165" y="1378227"/>
            <a:ext cx="10515600" cy="4351338"/>
          </a:xfrm>
        </p:spPr>
        <p:txBody>
          <a:bodyPr/>
          <a:lstStyle/>
          <a:p>
            <a:r>
              <a:rPr lang="ru-RU" sz="2000" dirty="0"/>
              <a:t>Кредитные организации должны постепенно перейти на преимущественное использование российского ПО, радиоэлектронной продукции и телеком-оборудования на значимых объектах критической информационной инфраструктуры. Для этого надо согласовать с ЦБ РФ план переходных мер и следовать ему. </a:t>
            </a:r>
          </a:p>
          <a:p>
            <a:endParaRPr lang="ru-RU" sz="2000" dirty="0"/>
          </a:p>
          <a:p>
            <a:r>
              <a:rPr lang="ru-RU" sz="2000" b="1" dirty="0">
                <a:solidFill>
                  <a:srgbClr val="FF0000"/>
                </a:solidFill>
              </a:rPr>
              <a:t>Закон вступил в силу 12 сентября 2023 года </a:t>
            </a:r>
            <a:r>
              <a:rPr lang="ru-RU" sz="2000" dirty="0"/>
              <a:t>(Федеральный закон от 13.06.2023 № 243-ФЗ "О внесении изменений в Федеральный закон "О Центральном банке Российской Федерации (Банке России)«) .</a:t>
            </a:r>
          </a:p>
          <a:p>
            <a:endParaRPr lang="ru-RU" sz="2000" dirty="0"/>
          </a:p>
          <a:p>
            <a:r>
              <a:rPr lang="ru-RU" sz="2000" dirty="0"/>
              <a:t>Закупать иностранный софт, радиоэлектронную продукцию, телеком-оборудование и услуги, которые нужны для их использования на таких объектах, разрешат лишь по согласованным с ЦБ РФ заявкам. Регулятор будет следить за соблюдением требований.</a:t>
            </a:r>
          </a:p>
          <a:p>
            <a:r>
              <a:rPr lang="ru-RU" sz="2000" dirty="0"/>
              <a:t>Аналогичные правила установят для некредитных финансовых организаций.</a:t>
            </a:r>
          </a:p>
          <a:p>
            <a:endParaRPr lang="ru-RU" dirty="0"/>
          </a:p>
        </p:txBody>
      </p:sp>
    </p:spTree>
    <p:extLst>
      <p:ext uri="{BB962C8B-B14F-4D97-AF65-F5344CB8AC3E}">
        <p14:creationId xmlns:p14="http://schemas.microsoft.com/office/powerpoint/2010/main" val="19533940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6E2E85C-BFB9-E344-3E02-95EFF1A37F5C}"/>
              </a:ext>
            </a:extLst>
          </p:cNvPr>
          <p:cNvSpPr>
            <a:spLocks noGrp="1"/>
          </p:cNvSpPr>
          <p:nvPr>
            <p:ph type="title"/>
          </p:nvPr>
        </p:nvSpPr>
        <p:spPr>
          <a:xfrm>
            <a:off x="838200" y="1886197"/>
            <a:ext cx="10515600" cy="1325563"/>
          </a:xfrm>
        </p:spPr>
        <p:txBody>
          <a:bodyPr>
            <a:noAutofit/>
          </a:bodyPr>
          <a:lstStyle/>
          <a:p>
            <a:r>
              <a:rPr lang="ru-RU" sz="2800" dirty="0"/>
              <a:t>Правила осуществления Федеральным казначейством функций по контролю (анализу) финансовых и хозяйственных операций государственных корпораций (компаний), публично-правовых компаний и хозяйственных обществ, в уставном капитале которых доля прямого или косвенного участия Российской Федерации превышает 50 процентов, на основании поручений Президента Российской Федерации, Правительства Российской Федерации, Министра финансов Российской Федерации – </a:t>
            </a:r>
            <a:r>
              <a:rPr lang="ru-RU" sz="2800" b="1" dirty="0">
                <a:solidFill>
                  <a:srgbClr val="FF0000"/>
                </a:solidFill>
              </a:rPr>
              <a:t>с 30.09.2023</a:t>
            </a:r>
            <a:br>
              <a:rPr lang="ru-RU" sz="2800" dirty="0"/>
            </a:br>
            <a:endParaRPr lang="ru-RU" sz="2800" dirty="0"/>
          </a:p>
        </p:txBody>
      </p:sp>
      <p:sp>
        <p:nvSpPr>
          <p:cNvPr id="3" name="Объект 2">
            <a:extLst>
              <a:ext uri="{FF2B5EF4-FFF2-40B4-BE49-F238E27FC236}">
                <a16:creationId xmlns:a16="http://schemas.microsoft.com/office/drawing/2014/main" id="{5DD78370-5701-2547-C98F-0FF3801F807C}"/>
              </a:ext>
            </a:extLst>
          </p:cNvPr>
          <p:cNvSpPr>
            <a:spLocks noGrp="1"/>
          </p:cNvSpPr>
          <p:nvPr>
            <p:ph idx="1"/>
          </p:nvPr>
        </p:nvSpPr>
        <p:spPr>
          <a:xfrm>
            <a:off x="838200" y="5385732"/>
            <a:ext cx="10515600" cy="791230"/>
          </a:xfrm>
        </p:spPr>
        <p:txBody>
          <a:bodyPr>
            <a:normAutofit/>
          </a:bodyPr>
          <a:lstStyle/>
          <a:p>
            <a:r>
              <a:rPr lang="ru-RU" sz="1800" dirty="0"/>
              <a:t>УТВЕРЖДЕНЫ постановлением Правительства Российской Федерации от 21 сентября 2023 г. N 1543</a:t>
            </a:r>
          </a:p>
          <a:p>
            <a:endParaRPr lang="ru-RU" dirty="0"/>
          </a:p>
          <a:p>
            <a:endParaRPr lang="ru-RU" dirty="0"/>
          </a:p>
        </p:txBody>
      </p:sp>
    </p:spTree>
    <p:extLst>
      <p:ext uri="{BB962C8B-B14F-4D97-AF65-F5344CB8AC3E}">
        <p14:creationId xmlns:p14="http://schemas.microsoft.com/office/powerpoint/2010/main" val="31346121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8524D4C-2BCA-A79E-A4E4-CF2381354F94}"/>
              </a:ext>
            </a:extLst>
          </p:cNvPr>
          <p:cNvSpPr>
            <a:spLocks noGrp="1"/>
          </p:cNvSpPr>
          <p:nvPr>
            <p:ph type="title"/>
          </p:nvPr>
        </p:nvSpPr>
        <p:spPr>
          <a:xfrm>
            <a:off x="720754" y="2480942"/>
            <a:ext cx="10515600" cy="1325563"/>
          </a:xfrm>
        </p:spPr>
        <p:txBody>
          <a:bodyPr/>
          <a:lstStyle/>
          <a:p>
            <a:pPr algn="ctr"/>
            <a:r>
              <a:rPr lang="ru-RU" sz="2000" b="1" dirty="0">
                <a:solidFill>
                  <a:srgbClr val="FF0000"/>
                </a:solidFill>
              </a:rPr>
              <a:t>Постановление Правительства РФ от 22 августа 2022 г. N 1478</a:t>
            </a:r>
            <a:br>
              <a:rPr lang="ru-RU" sz="2000" b="1" dirty="0">
                <a:solidFill>
                  <a:srgbClr val="FF0000"/>
                </a:solidFill>
              </a:rPr>
            </a:br>
            <a:r>
              <a:rPr lang="ru-RU" sz="2000" b="1" dirty="0">
                <a:solidFill>
                  <a:srgbClr val="FF0000"/>
                </a:solidFill>
              </a:rPr>
              <a:t>"Об утверждении требований к программному обеспечению, в том числе в составе программно-аппаратных комплексов, используемому </a:t>
            </a:r>
            <a:r>
              <a:rPr lang="ru-RU" sz="2000" b="1" u="sng" dirty="0">
                <a:solidFill>
                  <a:srgbClr val="FF0000"/>
                </a:solidFill>
              </a:rPr>
              <a:t>органами государственной власти</a:t>
            </a:r>
            <a:r>
              <a:rPr lang="ru-RU" sz="2000" b="1" dirty="0">
                <a:solidFill>
                  <a:srgbClr val="FF0000"/>
                </a:solidFill>
              </a:rPr>
              <a:t>, </a:t>
            </a:r>
            <a:r>
              <a:rPr lang="ru-RU" sz="2000" b="1" u="sng" dirty="0">
                <a:solidFill>
                  <a:srgbClr val="FF0000"/>
                </a:solidFill>
              </a:rPr>
              <a:t>заказчиками, осуществляющими закупки в соответствии с Федеральным законом "О закупках товаров, работ, услуг отдельными видами юридических лиц" (</a:t>
            </a:r>
            <a:r>
              <a:rPr lang="ru-RU" sz="2000" b="1" i="1" dirty="0">
                <a:solidFill>
                  <a:srgbClr val="FF0000"/>
                </a:solidFill>
              </a:rPr>
              <a:t>за исключением организаций с муниципальным участием)</a:t>
            </a:r>
            <a:r>
              <a:rPr lang="ru-RU" sz="2000" b="1" u="sng" dirty="0">
                <a:solidFill>
                  <a:srgbClr val="FF0000"/>
                </a:solidFill>
              </a:rPr>
              <a:t>,</a:t>
            </a:r>
            <a:r>
              <a:rPr lang="ru-RU" sz="2000" b="1" dirty="0">
                <a:solidFill>
                  <a:srgbClr val="FF0000"/>
                </a:solidFill>
              </a:rPr>
              <a:t> на принадлежащих им значимых объектах критической информационной инфраструктуры Российской Федерации, Правил согласования закупок иностранного программного обеспечения, в том числе в составе программно-аппаратных комплексов, в целях его использования заказчиками, осуществляющими закупки в соответствии с Федеральным законом "О закупках товаров, работ, услуг отдельными видами юридических лиц" (за исключением организаций с муниципальным участием), на принадлежащих им значимых объектах критической информационной инфраструктуры Российской Федерации, а также закупок услуг, необходимых для использования этого программного обеспечения на таких объектах, и Правил перехода на преимущественное использование российского программного обеспечения, в том числе в составе программно-аппаратных комплексов, заказчиками, осуществляющими закупки в соответствии с Федеральным законом "О закупках товаров, работ, услуг отдельными видами юридических лиц" (за исключением организаций с муниципальным участием), на принадлежащих им значимых объектах критической информационной инфраструктуры Российской Федерации«</a:t>
            </a:r>
            <a:br>
              <a:rPr lang="ru-RU" sz="2000" b="1" dirty="0">
                <a:solidFill>
                  <a:srgbClr val="FF0000"/>
                </a:solidFill>
              </a:rPr>
            </a:br>
            <a:endParaRPr lang="ru-RU" sz="2000" b="1" dirty="0">
              <a:solidFill>
                <a:srgbClr val="FF0000"/>
              </a:solidFill>
            </a:endParaRPr>
          </a:p>
        </p:txBody>
      </p:sp>
      <p:sp>
        <p:nvSpPr>
          <p:cNvPr id="4" name="TextBox 3">
            <a:extLst>
              <a:ext uri="{FF2B5EF4-FFF2-40B4-BE49-F238E27FC236}">
                <a16:creationId xmlns:a16="http://schemas.microsoft.com/office/drawing/2014/main" id="{FC58966A-47F8-F81A-A335-91ACCDF41296}"/>
              </a:ext>
            </a:extLst>
          </p:cNvPr>
          <p:cNvSpPr txBox="1"/>
          <p:nvPr/>
        </p:nvSpPr>
        <p:spPr>
          <a:xfrm>
            <a:off x="1246095" y="5845930"/>
            <a:ext cx="8615082" cy="646331"/>
          </a:xfrm>
          <a:prstGeom prst="rect">
            <a:avLst/>
          </a:prstGeom>
          <a:noFill/>
        </p:spPr>
        <p:txBody>
          <a:bodyPr wrap="square">
            <a:spAutoFit/>
          </a:bodyPr>
          <a:lstStyle/>
          <a:p>
            <a:pPr algn="ctr"/>
            <a:r>
              <a:rPr lang="ru-RU" b="1" dirty="0"/>
              <a:t>Постановление Правительства РФ от 17 октября 2023 г. N 1716</a:t>
            </a:r>
          </a:p>
          <a:p>
            <a:pPr algn="ctr"/>
            <a:r>
              <a:rPr lang="ru-RU" b="1" dirty="0"/>
              <a:t>Изменения вступают в силу с 18 октября 2023 г.</a:t>
            </a:r>
          </a:p>
        </p:txBody>
      </p:sp>
    </p:spTree>
    <p:extLst>
      <p:ext uri="{BB962C8B-B14F-4D97-AF65-F5344CB8AC3E}">
        <p14:creationId xmlns:p14="http://schemas.microsoft.com/office/powerpoint/2010/main" val="34186463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344AAD12-E184-51B5-16F4-4BF208BEF17E}"/>
              </a:ext>
            </a:extLst>
          </p:cNvPr>
          <p:cNvSpPr>
            <a:spLocks noGrp="1"/>
          </p:cNvSpPr>
          <p:nvPr>
            <p:ph idx="1"/>
          </p:nvPr>
        </p:nvSpPr>
        <p:spPr>
          <a:xfrm>
            <a:off x="640976" y="292660"/>
            <a:ext cx="10515600" cy="4351338"/>
          </a:xfrm>
        </p:spPr>
        <p:txBody>
          <a:bodyPr/>
          <a:lstStyle/>
          <a:p>
            <a:r>
              <a:rPr lang="ru-RU" sz="1600" dirty="0"/>
              <a:t>1. Утвердить прилагаемые:</a:t>
            </a:r>
          </a:p>
          <a:p>
            <a:endParaRPr lang="ru-RU" sz="1600" dirty="0"/>
          </a:p>
          <a:p>
            <a:r>
              <a:rPr lang="ru-RU" sz="1600" dirty="0"/>
              <a:t>требования к программному обеспечению, в том числе в составе программно-аппаратных комплексов, используемому органами государственной власти, заказчиками, осуществляющими закупки в соответствии с Федеральным законом "О закупках товаров, работ, услуг отдельными видами юридических лиц" (за исключением организаций с муниципальным участием), на принадлежащих им значимых объектах критической информационной инфраструктуры Российской Федерации;</a:t>
            </a:r>
          </a:p>
          <a:p>
            <a:endParaRPr lang="ru-RU" sz="1600" dirty="0"/>
          </a:p>
          <a:p>
            <a:r>
              <a:rPr lang="ru-RU" sz="1600" dirty="0"/>
              <a:t>Правила согласования закупок иностранного программного обеспечения, в том числе в составе программно-аппаратных комплексов, в целях его использования заказчиками, осуществляющими закупки в соответствии с Федеральным законом "О закупках товаров, работ, услуг отдельными видами юридических лиц" (за исключением организаций с муниципальным участием), на принадлежащих им значимых объектах критической информационной инфраструктуры Российской Федерации, а также закупок услуг, необходимых для использования этого программного обеспечения на таких объектах, </a:t>
            </a:r>
            <a:r>
              <a:rPr lang="ru-RU" sz="1600" b="1" dirty="0">
                <a:solidFill>
                  <a:srgbClr val="0070C0"/>
                </a:solidFill>
              </a:rPr>
              <a:t>согласованные с Центральным банком Российской Федерации;</a:t>
            </a:r>
          </a:p>
          <a:p>
            <a:endParaRPr lang="ru-RU" sz="1600" dirty="0"/>
          </a:p>
          <a:p>
            <a:r>
              <a:rPr lang="ru-RU" sz="1600" dirty="0"/>
              <a:t>Правила перехода на преимущественное использование российского программного обеспечения, в том числе в составе программно-аппаратных комплексов, заказчиками, осуществляющими закупки в соответствии с Федеральным законом "О закупках товаров, работ, услуг отдельными видами юридических лиц" (за исключением организаций с муниципальным участием), на принадлежащих им значимых объектах критической информационной инфраструктуры Российской Федерации, </a:t>
            </a:r>
            <a:r>
              <a:rPr lang="ru-RU" sz="1600" b="1" dirty="0">
                <a:solidFill>
                  <a:srgbClr val="0070C0"/>
                </a:solidFill>
              </a:rPr>
              <a:t>согласованные с Центральным банком Российской Федерации.</a:t>
            </a:r>
          </a:p>
        </p:txBody>
      </p:sp>
    </p:spTree>
    <p:extLst>
      <p:ext uri="{BB962C8B-B14F-4D97-AF65-F5344CB8AC3E}">
        <p14:creationId xmlns:p14="http://schemas.microsoft.com/office/powerpoint/2010/main" val="941807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E0B338F-4835-857B-A870-C7B92CB7932B}"/>
              </a:ext>
            </a:extLst>
          </p:cNvPr>
          <p:cNvSpPr>
            <a:spLocks noGrp="1"/>
          </p:cNvSpPr>
          <p:nvPr>
            <p:ph type="title"/>
          </p:nvPr>
        </p:nvSpPr>
        <p:spPr>
          <a:xfrm>
            <a:off x="637214" y="172183"/>
            <a:ext cx="10917572" cy="758996"/>
          </a:xfrm>
        </p:spPr>
        <p:txBody>
          <a:bodyPr/>
          <a:lstStyle/>
          <a:p>
            <a:r>
              <a:rPr lang="ru-RU" sz="3200" b="1" dirty="0"/>
              <a:t>Постановление Правительства РФ от 22 августа 2022 г. N 1478</a:t>
            </a:r>
          </a:p>
        </p:txBody>
      </p:sp>
      <p:sp>
        <p:nvSpPr>
          <p:cNvPr id="3" name="Объект 2">
            <a:extLst>
              <a:ext uri="{FF2B5EF4-FFF2-40B4-BE49-F238E27FC236}">
                <a16:creationId xmlns:a16="http://schemas.microsoft.com/office/drawing/2014/main" id="{B5FBDA1B-1EDF-4F00-1EEA-02E5DB163119}"/>
              </a:ext>
            </a:extLst>
          </p:cNvPr>
          <p:cNvSpPr>
            <a:spLocks noGrp="1"/>
          </p:cNvSpPr>
          <p:nvPr>
            <p:ph idx="1"/>
          </p:nvPr>
        </p:nvSpPr>
        <p:spPr>
          <a:xfrm>
            <a:off x="360027" y="931179"/>
            <a:ext cx="10515600" cy="4351338"/>
          </a:xfrm>
        </p:spPr>
        <p:txBody>
          <a:bodyPr/>
          <a:lstStyle/>
          <a:p>
            <a:r>
              <a:rPr lang="ru-RU" sz="1600" dirty="0"/>
              <a:t>2. Определить, что:</a:t>
            </a:r>
          </a:p>
          <a:p>
            <a:r>
              <a:rPr lang="ru-RU" sz="1600" dirty="0"/>
              <a:t>а) </a:t>
            </a:r>
            <a:r>
              <a:rPr lang="ru-RU" sz="1600" dirty="0">
                <a:solidFill>
                  <a:srgbClr val="FF0000"/>
                </a:solidFill>
              </a:rPr>
              <a:t>федеральными органами исполнительной власти, уполномоченными </a:t>
            </a:r>
            <a:r>
              <a:rPr lang="ru-RU" sz="1600" dirty="0"/>
              <a:t>в соответствии с подпунктом "а" пункта 1 Указа Президента Российской Федерации от 30 марта 2022 г. N 166 "О мерах по обеспечению технологической независимости и безопасности критической информационной инфраструктуры Российской Федерации" </a:t>
            </a:r>
            <a:r>
              <a:rPr lang="ru-RU" sz="1600" dirty="0">
                <a:solidFill>
                  <a:srgbClr val="FF0000"/>
                </a:solidFill>
              </a:rPr>
              <a:t>на согласование закупок иностранного программного обеспечения, </a:t>
            </a:r>
            <a:r>
              <a:rPr lang="ru-RU" sz="1600" dirty="0"/>
              <a:t>в том числе в составе программно-аппаратных комплексов, в целях его использования заказчиками, осуществляющими закупки в соответствии с Федеральным законом "О закупках товаров, работ, услуг отдельными видами юридических лиц" (за исключением организаций с муниципальным участием) (далее - заказчики), </a:t>
            </a:r>
            <a:r>
              <a:rPr lang="ru-RU" sz="1600" b="1" dirty="0">
                <a:solidFill>
                  <a:srgbClr val="0070C0"/>
                </a:solidFill>
              </a:rPr>
              <a:t>за исключением заказчиков, являющихся кредитными организациями и некредитными финансовыми организациями</a:t>
            </a:r>
            <a:r>
              <a:rPr lang="ru-RU" sz="1600" dirty="0"/>
              <a:t>, на принадлежащих им значимых объектах критической информационной инфраструктуры Российской Федерации, а также закупок услуг, необходимых для использования этого программного обеспечения на таких объектах, являются:</a:t>
            </a:r>
          </a:p>
          <a:p>
            <a:r>
              <a:rPr lang="ru-RU" sz="1600" b="1" dirty="0"/>
              <a:t>Министерство здравоохранения Российской Федерации </a:t>
            </a:r>
            <a:r>
              <a:rPr lang="ru-RU" sz="1600" dirty="0"/>
              <a:t>- в части согласования закупок иностранного программного обеспечения, в том числе в составе программно-аппаратных комплексов, и (или) услуг, необходимых для использования этого программного обеспечения на значимых объектах критической информационной инфраструктуры Российской Федерации, которые функционируют </a:t>
            </a:r>
            <a:r>
              <a:rPr lang="ru-RU" sz="1600" b="1" dirty="0"/>
              <a:t>в сфере здравоохранения;</a:t>
            </a:r>
          </a:p>
          <a:p>
            <a:r>
              <a:rPr lang="ru-RU" sz="1600" b="1" dirty="0"/>
              <a:t>Министерство науки и высшего образования Российской Федерации </a:t>
            </a:r>
            <a:r>
              <a:rPr lang="ru-RU" sz="1600" dirty="0"/>
              <a:t>- в части согласования закупок иностранного программного обеспечения, в том числе в составе программно-аппаратных комплексов, и (или) услуг, необходимых для использования этого программного обеспечения на значимых объектах критической информационной инфраструктуры Российской Федерации, которые функционируют </a:t>
            </a:r>
            <a:r>
              <a:rPr lang="ru-RU" sz="1600" b="1" dirty="0"/>
              <a:t>в сфере науки;</a:t>
            </a:r>
          </a:p>
          <a:p>
            <a:r>
              <a:rPr lang="ru-RU" sz="1600" b="1" dirty="0"/>
              <a:t>Министерство транспорта Российской Федерации </a:t>
            </a:r>
            <a:r>
              <a:rPr lang="ru-RU" sz="1600" dirty="0"/>
              <a:t>- в части согласования закупок иностранного программного обеспечения, в том числе в составе программно-аппаратных комплексов, и (или) услуг, необходимых для использования этого программного обеспечения на значимых объектах критической информационной инфраструктуры Российской Федерации, которые функционируют </a:t>
            </a:r>
            <a:r>
              <a:rPr lang="ru-RU" sz="1600" b="1" dirty="0"/>
              <a:t>в сфере транспорта;</a:t>
            </a:r>
          </a:p>
        </p:txBody>
      </p:sp>
    </p:spTree>
    <p:extLst>
      <p:ext uri="{BB962C8B-B14F-4D97-AF65-F5344CB8AC3E}">
        <p14:creationId xmlns:p14="http://schemas.microsoft.com/office/powerpoint/2010/main" val="42459706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E0B338F-4835-857B-A870-C7B92CB7932B}"/>
              </a:ext>
            </a:extLst>
          </p:cNvPr>
          <p:cNvSpPr>
            <a:spLocks noGrp="1"/>
          </p:cNvSpPr>
          <p:nvPr>
            <p:ph type="title"/>
          </p:nvPr>
        </p:nvSpPr>
        <p:spPr>
          <a:xfrm>
            <a:off x="637214" y="172183"/>
            <a:ext cx="10917572" cy="758996"/>
          </a:xfrm>
        </p:spPr>
        <p:txBody>
          <a:bodyPr/>
          <a:lstStyle/>
          <a:p>
            <a:r>
              <a:rPr lang="ru-RU" sz="3200" b="1" dirty="0"/>
              <a:t>Постановление Правительства РФ от 22 августа 2022 г. N 1478</a:t>
            </a:r>
          </a:p>
        </p:txBody>
      </p:sp>
      <p:sp>
        <p:nvSpPr>
          <p:cNvPr id="3" name="Объект 2">
            <a:extLst>
              <a:ext uri="{FF2B5EF4-FFF2-40B4-BE49-F238E27FC236}">
                <a16:creationId xmlns:a16="http://schemas.microsoft.com/office/drawing/2014/main" id="{B5FBDA1B-1EDF-4F00-1EEA-02E5DB163119}"/>
              </a:ext>
            </a:extLst>
          </p:cNvPr>
          <p:cNvSpPr>
            <a:spLocks noGrp="1"/>
          </p:cNvSpPr>
          <p:nvPr>
            <p:ph idx="1"/>
          </p:nvPr>
        </p:nvSpPr>
        <p:spPr>
          <a:xfrm>
            <a:off x="360027" y="931179"/>
            <a:ext cx="10515600" cy="4351338"/>
          </a:xfrm>
        </p:spPr>
        <p:txBody>
          <a:bodyPr/>
          <a:lstStyle/>
          <a:p>
            <a:r>
              <a:rPr lang="ru-RU" sz="1600" b="1" dirty="0"/>
              <a:t>Министерство цифрового развития, связи и массовых коммуникаций Российской Федерации </a:t>
            </a:r>
            <a:r>
              <a:rPr lang="ru-RU" sz="1600" dirty="0"/>
              <a:t>- в части согласования закупок иностранного программного обеспечения, в том числе в составе программно-аппаратных комплексов, и (или) услуг, необходимых для использования этого программного обеспечения на значимых объектах критической информационной инфраструктуры Российской Федерации, которые функционируют </a:t>
            </a:r>
            <a:r>
              <a:rPr lang="ru-RU" sz="1600" b="1" dirty="0"/>
              <a:t>в сфере связи;</a:t>
            </a:r>
          </a:p>
          <a:p>
            <a:r>
              <a:rPr lang="ru-RU" sz="1600" b="1" strike="sngStrike" dirty="0"/>
              <a:t>Министерство финансов Российской Федерации </a:t>
            </a:r>
            <a:r>
              <a:rPr lang="ru-RU" sz="1600" strike="sngStrike" dirty="0"/>
              <a:t>- в части согласования закупок иностранного программного обеспечения, в том числе в составе программно-аппаратных комплексов, и (или) услуг, необходимых для использования этого программного обеспечения на значимых объектах критической информационной инфраструктуры Российской Федерации, которые функционируют </a:t>
            </a:r>
            <a:r>
              <a:rPr lang="ru-RU" sz="1600" b="1" strike="sngStrike" dirty="0"/>
              <a:t>в банковской сфере и иных сферах финансового рынка;</a:t>
            </a:r>
          </a:p>
          <a:p>
            <a:r>
              <a:rPr lang="ru-RU" sz="1600" b="1" dirty="0"/>
              <a:t>Министерство энергетики Российской Федерации </a:t>
            </a:r>
            <a:r>
              <a:rPr lang="ru-RU" sz="1600" dirty="0"/>
              <a:t>- в части согласования закупок иностранного программного обеспечения, в том числе в составе программно-аппаратных комплексов, и (или) услуг, необходимых для использования этого программного обеспечения на значимых объектах критической информационной инфраструктуры Российской Федерации, которые функционируют </a:t>
            </a:r>
            <a:r>
              <a:rPr lang="ru-RU" sz="1600" b="1" dirty="0"/>
              <a:t>в сферах энергетики и топливно-энергетического комплекса;</a:t>
            </a:r>
          </a:p>
          <a:p>
            <a:r>
              <a:rPr lang="ru-RU" sz="1600" b="1" dirty="0"/>
              <a:t>Министерство промышленности и торговли Российской Федерации </a:t>
            </a:r>
            <a:r>
              <a:rPr lang="ru-RU" sz="1600" dirty="0"/>
              <a:t>- в части согласования закупок иностранного программного обеспечения, в том числе в составе программно-аппаратных комплексов, и (или) услуг, необходимых для использования этого программного обеспечения на значимых объектах критической информационной инфраструктуры Российской Федерации, которые функционируют </a:t>
            </a:r>
            <a:r>
              <a:rPr lang="ru-RU" sz="1600" b="1" dirty="0"/>
              <a:t>в области горнодобывающей, металлургической, ракетно-космической, оборонной, химической промышленности и использования атомной энергии;</a:t>
            </a:r>
          </a:p>
        </p:txBody>
      </p:sp>
    </p:spTree>
    <p:extLst>
      <p:ext uri="{BB962C8B-B14F-4D97-AF65-F5344CB8AC3E}">
        <p14:creationId xmlns:p14="http://schemas.microsoft.com/office/powerpoint/2010/main" val="41647935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E0B338F-4835-857B-A870-C7B92CB7932B}"/>
              </a:ext>
            </a:extLst>
          </p:cNvPr>
          <p:cNvSpPr>
            <a:spLocks noGrp="1"/>
          </p:cNvSpPr>
          <p:nvPr>
            <p:ph type="title"/>
          </p:nvPr>
        </p:nvSpPr>
        <p:spPr>
          <a:xfrm>
            <a:off x="637214" y="172183"/>
            <a:ext cx="10917572" cy="758996"/>
          </a:xfrm>
        </p:spPr>
        <p:txBody>
          <a:bodyPr/>
          <a:lstStyle/>
          <a:p>
            <a:r>
              <a:rPr lang="ru-RU" sz="3200" b="1" dirty="0"/>
              <a:t>Постановление Правительства РФ от 22 августа 2022 г. N 1478</a:t>
            </a:r>
          </a:p>
        </p:txBody>
      </p:sp>
      <p:sp>
        <p:nvSpPr>
          <p:cNvPr id="3" name="Объект 2">
            <a:extLst>
              <a:ext uri="{FF2B5EF4-FFF2-40B4-BE49-F238E27FC236}">
                <a16:creationId xmlns:a16="http://schemas.microsoft.com/office/drawing/2014/main" id="{B5FBDA1B-1EDF-4F00-1EEA-02E5DB163119}"/>
              </a:ext>
            </a:extLst>
          </p:cNvPr>
          <p:cNvSpPr>
            <a:spLocks noGrp="1"/>
          </p:cNvSpPr>
          <p:nvPr>
            <p:ph idx="1"/>
          </p:nvPr>
        </p:nvSpPr>
        <p:spPr>
          <a:xfrm>
            <a:off x="360027" y="931179"/>
            <a:ext cx="10515600" cy="4351338"/>
          </a:xfrm>
        </p:spPr>
        <p:txBody>
          <a:bodyPr/>
          <a:lstStyle/>
          <a:p>
            <a:pPr marL="0" indent="0" algn="ctr">
              <a:buNone/>
            </a:pPr>
            <a:r>
              <a:rPr lang="ru-RU" sz="1600" b="1" dirty="0"/>
              <a:t>Требования к программному обеспечению, в том числе в составе программно-аппаратных комплексов, используемому органами государственной власти, заказчиками, осуществляющими закупки в соответствии с Федеральным законом "О закупках товаров, работ, услуг отдельными видами юридических лиц" (за исключением организаций с муниципальным участием), на принадлежащих им значимых объектах критической информационной инфраструктуры Российской Федерации</a:t>
            </a:r>
          </a:p>
          <a:p>
            <a:endParaRPr lang="ru-RU" sz="1600" dirty="0"/>
          </a:p>
          <a:p>
            <a:r>
              <a:rPr lang="ru-RU" sz="1600" dirty="0"/>
              <a:t>1. Программное обеспечение, в том числе в составе программно-аппаратных комплексов, используемое органами государственной власти, заказчиками, осуществляющими закупки в соответствии с Федеральным законом "О закупках товаров, работ, услуг отдельными видами юридических лиц" (за исключением организаций с муниципальным участием), на принадлежащих им значимых объектах критической информационной инфраструктуры Российской Федерации</a:t>
            </a:r>
            <a:r>
              <a:rPr lang="ru-RU" sz="1600" b="1" dirty="0">
                <a:solidFill>
                  <a:srgbClr val="FF0000"/>
                </a:solidFill>
              </a:rPr>
              <a:t>, должно быть включено в единый реестр российских программ для электронных вычислительных машин и баз данных или в единый реестр программ для электронных вычислительных машин и баз данных из государств - членов Евразийского экономического союза, за исключением Российской Федерации.</a:t>
            </a:r>
          </a:p>
          <a:p>
            <a:endParaRPr lang="ru-RU" sz="1600" dirty="0"/>
          </a:p>
          <a:p>
            <a:r>
              <a:rPr lang="ru-RU" sz="1600" dirty="0"/>
              <a:t>2. Программное обеспечение, </a:t>
            </a:r>
            <a:r>
              <a:rPr lang="ru-RU" sz="1600" b="1" dirty="0"/>
              <a:t>предназначенное для обеспечения безопасности значимых объектов критической информационной инфраструктуры Российской Федерации, а также программное обеспечение, предназначенное для обнаружения, предупреждения и ликвидации последствий компьютерных атак и реагирования на компьютерные инциденты и (или) обмена информацией о компьютерных инцидентах на объектах критической информационной инфраструктуры Российской Федерации</a:t>
            </a:r>
            <a:r>
              <a:rPr lang="ru-RU" sz="1600" dirty="0"/>
              <a:t>, должно соответствовать настоящим требованиям и требованиям, установленным Федеральной службой по техническому и экспортному контролю и (или) Федеральной службой безопасности Российской Федерации в пределах их полномочий, что должно быть подтверждено соответствующим документом (сертификатом).</a:t>
            </a:r>
          </a:p>
        </p:txBody>
      </p:sp>
    </p:spTree>
    <p:extLst>
      <p:ext uri="{BB962C8B-B14F-4D97-AF65-F5344CB8AC3E}">
        <p14:creationId xmlns:p14="http://schemas.microsoft.com/office/powerpoint/2010/main" val="16293248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F480798-96EC-D81A-3AB3-1FDB21802323}"/>
              </a:ext>
            </a:extLst>
          </p:cNvPr>
          <p:cNvSpPr>
            <a:spLocks noGrp="1"/>
          </p:cNvSpPr>
          <p:nvPr>
            <p:ph type="title"/>
          </p:nvPr>
        </p:nvSpPr>
        <p:spPr>
          <a:xfrm>
            <a:off x="887835" y="616795"/>
            <a:ext cx="10515600" cy="1325563"/>
          </a:xfrm>
        </p:spPr>
        <p:txBody>
          <a:bodyPr>
            <a:noAutofit/>
          </a:bodyPr>
          <a:lstStyle/>
          <a:p>
            <a:pPr algn="ctr"/>
            <a:r>
              <a:rPr lang="ru-RU" sz="2400" dirty="0">
                <a:solidFill>
                  <a:srgbClr val="FF0000"/>
                </a:solidFill>
              </a:rPr>
              <a:t>Приказ Министерства цифрового развития, связи и массовых коммуникаций РФ от 18 января 2023 г. N 21 "Об утверждении Методических рекомендаций по переходу на использование российского программного обеспечения, в том числе на значимых объектах критической информационной инфраструктуры Российской Федерации, и о реализации мер, направленных на ускоренный переход органов государственной власти и организаций на использование российского программного обеспечения в Российской Федерации"</a:t>
            </a:r>
          </a:p>
        </p:txBody>
      </p:sp>
      <p:sp>
        <p:nvSpPr>
          <p:cNvPr id="3" name="Объект 2">
            <a:extLst>
              <a:ext uri="{FF2B5EF4-FFF2-40B4-BE49-F238E27FC236}">
                <a16:creationId xmlns:a16="http://schemas.microsoft.com/office/drawing/2014/main" id="{2A066E08-C2A5-E370-D40F-9FBE3E50730F}"/>
              </a:ext>
            </a:extLst>
          </p:cNvPr>
          <p:cNvSpPr>
            <a:spLocks noGrp="1"/>
          </p:cNvSpPr>
          <p:nvPr>
            <p:ph idx="1"/>
          </p:nvPr>
        </p:nvSpPr>
        <p:spPr>
          <a:xfrm>
            <a:off x="838200" y="2709645"/>
            <a:ext cx="10515600" cy="3467318"/>
          </a:xfrm>
        </p:spPr>
        <p:txBody>
          <a:bodyPr>
            <a:normAutofit/>
          </a:bodyPr>
          <a:lstStyle/>
          <a:p>
            <a:r>
              <a:rPr lang="ru-RU" sz="1600" dirty="0"/>
              <a:t>Издан в соответствии с пунктом 4 постановления Правительства Российской Федерации от 22 августа 2022 г. N 1478.</a:t>
            </a:r>
          </a:p>
          <a:p>
            <a:r>
              <a:rPr lang="ru-RU" sz="1600" dirty="0"/>
              <a:t> Методические рекомендации направлены на оказание методической помощи по переходу на использование российского ПО, в том числе на значимых объектах критической информационной инфраструктуры Российской Федерации, органов государственной власти, государственных внебюджетных фондов, организаций, подведомственных органам государственной власти и государственным внебюджетным фондам, </a:t>
            </a:r>
            <a:r>
              <a:rPr lang="ru-RU" sz="1600" b="1" dirty="0">
                <a:solidFill>
                  <a:srgbClr val="FF0000"/>
                </a:solidFill>
              </a:rPr>
              <a:t>государственных корпораций и компаний с государственным участием, иных организаций, </a:t>
            </a:r>
            <a:r>
              <a:rPr lang="ru-RU" sz="1600" dirty="0"/>
              <a:t>осуществляющих закупки товаров, работ, услуг в соответствии с Федеральным законом "О контрактной системе в сфере закупок товаров, работ, услуг для обеспечения государственных и муниципальных нужд" </a:t>
            </a:r>
            <a:r>
              <a:rPr lang="ru-RU" sz="1600" b="1" dirty="0">
                <a:solidFill>
                  <a:srgbClr val="FF0000"/>
                </a:solidFill>
              </a:rPr>
              <a:t>и Федеральным законом "О закупках товаров, работ, услуг отдельными видами юридических лиц" (за исключением организаций с муниципальным участием), </a:t>
            </a:r>
            <a:r>
              <a:rPr lang="ru-RU" sz="1600" dirty="0"/>
              <a:t>а также других организаций, являющихся субъектами критической информационной инфраструктуры Российской Федерации и которым принадлежат значимые объекты критической информационной инфраструктуры Российской Федерации (далее - органы государственной власти и организации).</a:t>
            </a:r>
          </a:p>
        </p:txBody>
      </p:sp>
    </p:spTree>
    <p:extLst>
      <p:ext uri="{BB962C8B-B14F-4D97-AF65-F5344CB8AC3E}">
        <p14:creationId xmlns:p14="http://schemas.microsoft.com/office/powerpoint/2010/main" val="518244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2A066E08-C2A5-E370-D40F-9FBE3E50730F}"/>
              </a:ext>
            </a:extLst>
          </p:cNvPr>
          <p:cNvSpPr>
            <a:spLocks noGrp="1"/>
          </p:cNvSpPr>
          <p:nvPr>
            <p:ph idx="1"/>
          </p:nvPr>
        </p:nvSpPr>
        <p:spPr>
          <a:xfrm>
            <a:off x="838200" y="444617"/>
            <a:ext cx="10515600" cy="5732346"/>
          </a:xfrm>
        </p:spPr>
        <p:txBody>
          <a:bodyPr>
            <a:normAutofit/>
          </a:bodyPr>
          <a:lstStyle/>
          <a:p>
            <a:r>
              <a:rPr lang="ru-RU" sz="1600" dirty="0"/>
              <a:t> </a:t>
            </a:r>
            <a:r>
              <a:rPr lang="ru-RU" sz="1800" dirty="0"/>
              <a:t>Разработка, согласование с федеральными органами исполнительной власти и утверждение планов перехода на использование российского ПО (за исключением планов перехода на использование российского ПО, в том числе в составе программно-аппаратных комплексов, на значимых объектах КИИ (далее - план перехода на использование российского ПО на значимых объектах КИИ), включая установление показателей эффективности перехода на использование российского ПО, формируемых государственными корпорациями и компаниями с государственным участием, сведения о которых включены в специальный перечень, утвержденный распоряжением Правительства Российской Федерации от 23 января 2003 г. N 91-р (далее - специальный перечень N 91-р- </a:t>
            </a:r>
            <a:r>
              <a:rPr lang="ru-RU" sz="1800" i="1" dirty="0">
                <a:solidFill>
                  <a:srgbClr val="7030A0"/>
                </a:solidFill>
              </a:rPr>
              <a:t>Распоряжение Правительства РФ от 23 января 2003 г. N 91-р Об утверждении перечней ОАО, в отношении которых определение позиции акционера - РФ по отдельным вопросам осуществляется Правительством РФ, Председателем Правительства РФ или по его поручению Заместителем Председателя Правительства РФ</a:t>
            </a:r>
            <a:r>
              <a:rPr lang="ru-RU" sz="1800" dirty="0"/>
              <a:t> ), и их дочерними и зависимыми обществами, </a:t>
            </a:r>
            <a:r>
              <a:rPr lang="ru-RU" sz="1800" b="1" dirty="0"/>
              <a:t>осуществляется в рамках стратегий (программ) цифровой трансформации в соответствии с методическими рекомендации по цифровой трансформации государственных корпораций и компаний с государственным участием</a:t>
            </a:r>
            <a:r>
              <a:rPr lang="ru-RU" sz="1800" dirty="0"/>
              <a:t>, утвержденными Правительственной комиссией по цифровому развитию, использованию информационных технологий для улучшения качества жизни и условий ведения предпринимательской деятельности (далее - Методические рекомендации по цифровой трансформации).</a:t>
            </a:r>
          </a:p>
        </p:txBody>
      </p:sp>
    </p:spTree>
    <p:extLst>
      <p:ext uri="{BB962C8B-B14F-4D97-AF65-F5344CB8AC3E}">
        <p14:creationId xmlns:p14="http://schemas.microsoft.com/office/powerpoint/2010/main" val="182258848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2A066E08-C2A5-E370-D40F-9FBE3E50730F}"/>
              </a:ext>
            </a:extLst>
          </p:cNvPr>
          <p:cNvSpPr>
            <a:spLocks noGrp="1"/>
          </p:cNvSpPr>
          <p:nvPr>
            <p:ph idx="1"/>
          </p:nvPr>
        </p:nvSpPr>
        <p:spPr>
          <a:xfrm>
            <a:off x="838200" y="444617"/>
            <a:ext cx="10515600" cy="5732346"/>
          </a:xfrm>
        </p:spPr>
        <p:txBody>
          <a:bodyPr>
            <a:normAutofit/>
          </a:bodyPr>
          <a:lstStyle/>
          <a:p>
            <a:r>
              <a:rPr lang="ru-RU" sz="1600" dirty="0"/>
              <a:t> Планы перехода на преимущественное использование российского ПО на значимых объектах КИИ рекомендуется формировать </a:t>
            </a:r>
            <a:r>
              <a:rPr lang="ru-RU" sz="1600" b="1" dirty="0">
                <a:solidFill>
                  <a:srgbClr val="FF0000"/>
                </a:solidFill>
              </a:rPr>
              <a:t>на период до 2024 года </a:t>
            </a:r>
            <a:r>
              <a:rPr lang="ru-RU" sz="1600" dirty="0"/>
              <a:t>включительно исходя из требований, в том числе установленных в указе Президента Российской Федерации от 30 марта 2022 года N 166 "О мерах по обеспечению технологической независимости и безопасности критической информационной инфраструктуры Российской Федерации".</a:t>
            </a:r>
          </a:p>
          <a:p>
            <a:r>
              <a:rPr lang="ru-RU" sz="1600" dirty="0"/>
              <a:t>Планы перехода органов государственной власти и государственных внебюджетных фондов рекомендуется формировать на период до 2030 года включительно, </a:t>
            </a:r>
            <a:r>
              <a:rPr lang="ru-RU" sz="1600" b="1" dirty="0">
                <a:solidFill>
                  <a:srgbClr val="FF0000"/>
                </a:solidFill>
              </a:rPr>
              <a:t>планы иных организаций, указанных в настоящих методических организациях, на использование российского ПО рекомендуется формировать </a:t>
            </a:r>
            <a:r>
              <a:rPr lang="ru-RU" sz="1600" b="1" u="sng" dirty="0">
                <a:solidFill>
                  <a:srgbClr val="FF0000"/>
                </a:solidFill>
              </a:rPr>
              <a:t>на период до 2027 года </a:t>
            </a:r>
            <a:r>
              <a:rPr lang="ru-RU" sz="1600" b="1" dirty="0">
                <a:solidFill>
                  <a:srgbClr val="FF0000"/>
                </a:solidFill>
              </a:rPr>
              <a:t>включительно с учетом требований, установленных в указе Президента Российской Федерации от 30 марта 2022 г. N 166 "О мерах по обеспечению технологической независимости и безопасности критической информационной инфраструктуры Российской Федерации", указе Президента Российской Федерации от 1 мая 2022 года N 250 "О дополнительных мерах по обеспечению информационной безопасности Российской Федерации</a:t>
            </a:r>
            <a:r>
              <a:rPr lang="ru-RU" sz="1600" dirty="0"/>
              <a:t>", в том числе планы государственных корпораций и компаний с государственным участием, сведения о которых включены в специальный перечень N 91-р, и их дочерних и зависимых обществ - на период до 2024 года включительно.</a:t>
            </a:r>
          </a:p>
        </p:txBody>
      </p:sp>
    </p:spTree>
    <p:extLst>
      <p:ext uri="{BB962C8B-B14F-4D97-AF65-F5344CB8AC3E}">
        <p14:creationId xmlns:p14="http://schemas.microsoft.com/office/powerpoint/2010/main" val="34442252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3D7E6AC-A05E-86F5-4E7B-AF2E6F7AC52C}"/>
              </a:ext>
            </a:extLst>
          </p:cNvPr>
          <p:cNvSpPr>
            <a:spLocks noGrp="1"/>
          </p:cNvSpPr>
          <p:nvPr>
            <p:ph type="title"/>
          </p:nvPr>
        </p:nvSpPr>
        <p:spPr>
          <a:xfrm>
            <a:off x="705215" y="-43984"/>
            <a:ext cx="10515600" cy="557664"/>
          </a:xfrm>
        </p:spPr>
        <p:txBody>
          <a:bodyPr>
            <a:normAutofit/>
          </a:bodyPr>
          <a:lstStyle/>
          <a:p>
            <a:r>
              <a:rPr lang="ru-RU" sz="3200" dirty="0">
                <a:solidFill>
                  <a:srgbClr val="002060"/>
                </a:solidFill>
              </a:rPr>
              <a:t>Обзор планируемых изменений в КОАП – с 01.07.2024</a:t>
            </a:r>
          </a:p>
        </p:txBody>
      </p:sp>
      <p:sp>
        <p:nvSpPr>
          <p:cNvPr id="3" name="Объект 2">
            <a:extLst>
              <a:ext uri="{FF2B5EF4-FFF2-40B4-BE49-F238E27FC236}">
                <a16:creationId xmlns:a16="http://schemas.microsoft.com/office/drawing/2014/main" id="{77797B01-7B4F-8704-CC00-C1C03BABD5B3}"/>
              </a:ext>
            </a:extLst>
          </p:cNvPr>
          <p:cNvSpPr>
            <a:spLocks noGrp="1"/>
          </p:cNvSpPr>
          <p:nvPr>
            <p:ph idx="1"/>
          </p:nvPr>
        </p:nvSpPr>
        <p:spPr>
          <a:xfrm>
            <a:off x="838200" y="1132514"/>
            <a:ext cx="10515600" cy="5044449"/>
          </a:xfrm>
        </p:spPr>
        <p:txBody>
          <a:bodyPr>
            <a:normAutofit/>
          </a:bodyPr>
          <a:lstStyle/>
          <a:p>
            <a:endParaRPr lang="ru-RU" sz="1800" dirty="0"/>
          </a:p>
          <a:p>
            <a:endParaRPr lang="ru-RU" sz="1800" dirty="0"/>
          </a:p>
        </p:txBody>
      </p:sp>
      <p:graphicFrame>
        <p:nvGraphicFramePr>
          <p:cNvPr id="4" name="Таблица 3">
            <a:extLst>
              <a:ext uri="{FF2B5EF4-FFF2-40B4-BE49-F238E27FC236}">
                <a16:creationId xmlns:a16="http://schemas.microsoft.com/office/drawing/2014/main" id="{9F5F73FA-14E2-D783-5818-20884A3C4803}"/>
              </a:ext>
            </a:extLst>
          </p:cNvPr>
          <p:cNvGraphicFramePr>
            <a:graphicFrameLocks noGrp="1"/>
          </p:cNvGraphicFramePr>
          <p:nvPr/>
        </p:nvGraphicFramePr>
        <p:xfrm>
          <a:off x="2605862" y="1850916"/>
          <a:ext cx="6714307" cy="406400"/>
        </p:xfrm>
        <a:graphic>
          <a:graphicData uri="http://schemas.openxmlformats.org/drawingml/2006/table">
            <a:tbl>
              <a:tblPr firstRow="1" firstCol="1" bandRow="1">
                <a:tableStyleId>{5C22544A-7EE6-4342-B048-85BDC9FD1C3A}</a:tableStyleId>
              </a:tblPr>
              <a:tblGrid>
                <a:gridCol w="1766187">
                  <a:extLst>
                    <a:ext uri="{9D8B030D-6E8A-4147-A177-3AD203B41FA5}">
                      <a16:colId xmlns:a16="http://schemas.microsoft.com/office/drawing/2014/main" val="1319683577"/>
                    </a:ext>
                  </a:extLst>
                </a:gridCol>
                <a:gridCol w="4948120">
                  <a:extLst>
                    <a:ext uri="{9D8B030D-6E8A-4147-A177-3AD203B41FA5}">
                      <a16:colId xmlns:a16="http://schemas.microsoft.com/office/drawing/2014/main" val="3078547756"/>
                    </a:ext>
                  </a:extLst>
                </a:gridCol>
              </a:tblGrid>
              <a:tr h="0">
                <a:tc>
                  <a:txBody>
                    <a:bodyPr/>
                    <a:lstStyle/>
                    <a:p>
                      <a:pPr algn="just">
                        <a:lnSpc>
                          <a:spcPts val="3000"/>
                        </a:lnSpc>
                        <a:spcAft>
                          <a:spcPts val="800"/>
                        </a:spcAft>
                      </a:pPr>
                      <a:r>
                        <a:rPr lang="ru-RU" sz="1500" dirty="0">
                          <a:solidFill>
                            <a:srgbClr val="002060"/>
                          </a:solidFill>
                          <a:effectLst/>
                        </a:rPr>
                        <a:t>Статья 7.32.3</a:t>
                      </a:r>
                      <a:endParaRPr lang="ru-RU"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gn="just">
                        <a:lnSpc>
                          <a:spcPts val="1620"/>
                        </a:lnSpc>
                        <a:spcAft>
                          <a:spcPts val="800"/>
                        </a:spcAft>
                      </a:pPr>
                      <a:r>
                        <a:rPr lang="ru-RU" sz="1500" dirty="0">
                          <a:solidFill>
                            <a:srgbClr val="002060"/>
                          </a:solidFill>
                          <a:effectLst/>
                        </a:rPr>
                        <a:t>Нарушение порядка осуществления закупок товаров, работ, услуг отдельными видами юридических лиц </a:t>
                      </a:r>
                      <a:endParaRPr lang="ru-RU"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2110914262"/>
                  </a:ext>
                </a:extLst>
              </a:tr>
            </a:tbl>
          </a:graphicData>
        </a:graphic>
      </p:graphicFrame>
      <p:graphicFrame>
        <p:nvGraphicFramePr>
          <p:cNvPr id="5" name="Таблица 5">
            <a:extLst>
              <a:ext uri="{FF2B5EF4-FFF2-40B4-BE49-F238E27FC236}">
                <a16:creationId xmlns:a16="http://schemas.microsoft.com/office/drawing/2014/main" id="{C23290C1-D520-2658-B91E-69EEDACD2ECB}"/>
              </a:ext>
            </a:extLst>
          </p:cNvPr>
          <p:cNvGraphicFramePr>
            <a:graphicFrameLocks noGrp="1"/>
          </p:cNvGraphicFramePr>
          <p:nvPr/>
        </p:nvGraphicFramePr>
        <p:xfrm>
          <a:off x="394282" y="2467040"/>
          <a:ext cx="11341916" cy="3876040"/>
        </p:xfrm>
        <a:graphic>
          <a:graphicData uri="http://schemas.openxmlformats.org/drawingml/2006/table">
            <a:tbl>
              <a:tblPr firstRow="1" bandRow="1">
                <a:tableStyleId>{F5AB1C69-6EDB-4FF4-983F-18BD219EF322}</a:tableStyleId>
              </a:tblPr>
              <a:tblGrid>
                <a:gridCol w="5670958">
                  <a:extLst>
                    <a:ext uri="{9D8B030D-6E8A-4147-A177-3AD203B41FA5}">
                      <a16:colId xmlns:a16="http://schemas.microsoft.com/office/drawing/2014/main" val="4280344293"/>
                    </a:ext>
                  </a:extLst>
                </a:gridCol>
                <a:gridCol w="5670958">
                  <a:extLst>
                    <a:ext uri="{9D8B030D-6E8A-4147-A177-3AD203B41FA5}">
                      <a16:colId xmlns:a16="http://schemas.microsoft.com/office/drawing/2014/main" val="3508907710"/>
                    </a:ext>
                  </a:extLst>
                </a:gridCol>
              </a:tblGrid>
              <a:tr h="370840">
                <a:tc>
                  <a:txBody>
                    <a:bodyPr/>
                    <a:lstStyle/>
                    <a:p>
                      <a:r>
                        <a:rPr lang="ru-RU" dirty="0"/>
                        <a:t>Будущая редакция</a:t>
                      </a:r>
                    </a:p>
                  </a:txBody>
                  <a:tcPr/>
                </a:tc>
                <a:tc>
                  <a:txBody>
                    <a:bodyPr/>
                    <a:lstStyle/>
                    <a:p>
                      <a:r>
                        <a:rPr lang="ru-RU" dirty="0"/>
                        <a:t>Аналогичное нарушение в действующей редакции</a:t>
                      </a:r>
                    </a:p>
                  </a:txBody>
                  <a:tcPr/>
                </a:tc>
                <a:extLst>
                  <a:ext uri="{0D108BD9-81ED-4DB2-BD59-A6C34878D82A}">
                    <a16:rowId xmlns:a16="http://schemas.microsoft.com/office/drawing/2014/main" val="1431192242"/>
                  </a:ext>
                </a:extLst>
              </a:tr>
              <a:tr h="370840">
                <a:tc>
                  <a:txBody>
                    <a:bodyPr/>
                    <a:lstStyle/>
                    <a:p>
                      <a:r>
                        <a:rPr lang="ru-RU" sz="1600" dirty="0"/>
                        <a:t>1.Осуществление закупки товаров, работ, услуг в случае,</a:t>
                      </a:r>
                    </a:p>
                    <a:p>
                      <a:r>
                        <a:rPr lang="ru-RU" sz="1600" dirty="0"/>
                        <a:t>‎если такая закупка в соответствии с законодательством в сфере закупок товаров, работ, услуг отдельными видами юридических лиц ‎(далее - законодательство в сфере закупок отдельными видами юридических лиц) должна осуществляться </a:t>
                      </a:r>
                      <a:r>
                        <a:rPr lang="ru-RU" sz="1600" b="1" dirty="0">
                          <a:solidFill>
                            <a:srgbClr val="FF0000"/>
                          </a:solidFill>
                        </a:rPr>
                        <a:t>в порядке, предусмотренном законодательством о контрактной системе в сфере закупок, в ином порядке</a:t>
                      </a:r>
                      <a:r>
                        <a:rPr lang="ru-RU" sz="1600" dirty="0"/>
                        <a:t>, -</a:t>
                      </a:r>
                    </a:p>
                    <a:p>
                      <a:r>
                        <a:rPr lang="ru-RU" sz="1600" dirty="0"/>
                        <a:t>влечет наложение административного штрафа </a:t>
                      </a:r>
                      <a:r>
                        <a:rPr lang="ru-RU" sz="1600" b="0" dirty="0"/>
                        <a:t>на </a:t>
                      </a:r>
                      <a:r>
                        <a:rPr lang="ru-RU" sz="1600" b="1" dirty="0"/>
                        <a:t>должностных лиц </a:t>
                      </a:r>
                      <a:r>
                        <a:rPr lang="ru-RU" sz="1600" b="1" dirty="0">
                          <a:solidFill>
                            <a:srgbClr val="FF0000"/>
                          </a:solidFill>
                        </a:rPr>
                        <a:t>в размере от пяти тысяч до тридцати тысяч рублей; </a:t>
                      </a:r>
                    </a:p>
                    <a:p>
                      <a:r>
                        <a:rPr lang="ru-RU" sz="1600" b="1" dirty="0"/>
                        <a:t>на юридических лиц - </a:t>
                      </a:r>
                      <a:r>
                        <a:rPr lang="ru-RU" sz="1600" b="1" dirty="0">
                          <a:solidFill>
                            <a:srgbClr val="FF0000"/>
                          </a:solidFill>
                        </a:rPr>
                        <a:t>от пятидесяти тысяч до ста тысяч рублей.</a:t>
                      </a:r>
                    </a:p>
                    <a:p>
                      <a:endParaRPr lang="ru-RU" sz="1600" dirty="0"/>
                    </a:p>
                  </a:txBody>
                  <a:tcPr/>
                </a:tc>
                <a:tc>
                  <a:txBody>
                    <a:bodyPr/>
                    <a:lstStyle/>
                    <a:p>
                      <a:r>
                        <a:rPr lang="ru-RU" sz="1600" dirty="0"/>
                        <a:t>3. Осуществление закупки товаров, работ, услуг в случае, если такая закупка в соответствии с законодательством Российской Федерации в сфере закупок товаров, работ, услуг отдельными видами юридических лиц должна осуществляться в порядке, предусмотренном законодательством Российской Федерации о контрактной системе в сфере закупок товаров, работ, услуг для обеспечения государственных и муниципальных нужд, в ином порядке,- </a:t>
                      </a:r>
                    </a:p>
                    <a:p>
                      <a:r>
                        <a:rPr lang="ru-RU" sz="1600" dirty="0"/>
                        <a:t>влечет наложение административного штрафа на должностных лиц в размере </a:t>
                      </a:r>
                      <a:r>
                        <a:rPr lang="ru-RU" sz="1600" b="1" dirty="0"/>
                        <a:t>от двадцати тысяч </a:t>
                      </a:r>
                      <a:r>
                        <a:rPr lang="ru-RU" sz="1600" dirty="0"/>
                        <a:t>до тридцати тысяч рублей; </a:t>
                      </a:r>
                    </a:p>
                    <a:p>
                      <a:r>
                        <a:rPr lang="ru-RU" sz="1600" dirty="0"/>
                        <a:t>на юридических лиц - от пятидесяти тысяч до ста тысяч рублей.</a:t>
                      </a:r>
                    </a:p>
                  </a:txBody>
                  <a:tcPr/>
                </a:tc>
                <a:extLst>
                  <a:ext uri="{0D108BD9-81ED-4DB2-BD59-A6C34878D82A}">
                    <a16:rowId xmlns:a16="http://schemas.microsoft.com/office/drawing/2014/main" val="229053661"/>
                  </a:ext>
                </a:extLst>
              </a:tr>
            </a:tbl>
          </a:graphicData>
        </a:graphic>
      </p:graphicFrame>
      <p:pic>
        <p:nvPicPr>
          <p:cNvPr id="7" name="Рисунок 6">
            <a:extLst>
              <a:ext uri="{FF2B5EF4-FFF2-40B4-BE49-F238E27FC236}">
                <a16:creationId xmlns:a16="http://schemas.microsoft.com/office/drawing/2014/main" id="{6072FCE5-277E-45C8-98D9-5ACEDE1029D6}"/>
              </a:ext>
            </a:extLst>
          </p:cNvPr>
          <p:cNvPicPr>
            <a:picLocks noChangeAspect="1"/>
          </p:cNvPicPr>
          <p:nvPr/>
        </p:nvPicPr>
        <p:blipFill>
          <a:blip r:embed="rId2"/>
          <a:stretch>
            <a:fillRect/>
          </a:stretch>
        </p:blipFill>
        <p:spPr>
          <a:xfrm>
            <a:off x="705215" y="464076"/>
            <a:ext cx="7773485" cy="1171739"/>
          </a:xfrm>
          <a:prstGeom prst="rect">
            <a:avLst/>
          </a:prstGeom>
        </p:spPr>
      </p:pic>
    </p:spTree>
    <p:extLst>
      <p:ext uri="{BB962C8B-B14F-4D97-AF65-F5344CB8AC3E}">
        <p14:creationId xmlns:p14="http://schemas.microsoft.com/office/powerpoint/2010/main" val="67720620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8D9B91A-3E4B-4D39-F894-03F331A6C4D7}"/>
              </a:ext>
            </a:extLst>
          </p:cNvPr>
          <p:cNvSpPr>
            <a:spLocks noGrp="1"/>
          </p:cNvSpPr>
          <p:nvPr>
            <p:ph type="title"/>
          </p:nvPr>
        </p:nvSpPr>
        <p:spPr>
          <a:xfrm>
            <a:off x="195308" y="88084"/>
            <a:ext cx="11842811" cy="633165"/>
          </a:xfrm>
        </p:spPr>
        <p:txBody>
          <a:bodyPr>
            <a:noAutofit/>
          </a:bodyPr>
          <a:lstStyle/>
          <a:p>
            <a:r>
              <a:rPr lang="ru-RU" sz="2000" b="1" dirty="0">
                <a:solidFill>
                  <a:srgbClr val="FF0000"/>
                </a:solidFill>
              </a:rPr>
              <a:t>В</a:t>
            </a:r>
            <a:r>
              <a:rPr lang="ru-RU" sz="2000" dirty="0">
                <a:solidFill>
                  <a:srgbClr val="FF0000"/>
                </a:solidFill>
              </a:rPr>
              <a:t> </a:t>
            </a:r>
            <a:r>
              <a:rPr lang="ru-RU" sz="2000" b="1" dirty="0">
                <a:solidFill>
                  <a:srgbClr val="FF0000"/>
                </a:solidFill>
              </a:rPr>
              <a:t>каких случаях заказчики, работающие по 223-ФЗ, должны применять Закон о контрактной системе (44-ФЗ)</a:t>
            </a:r>
            <a:r>
              <a:rPr lang="en-US" sz="2000" b="1" dirty="0">
                <a:solidFill>
                  <a:srgbClr val="FF0000"/>
                </a:solidFill>
              </a:rPr>
              <a:t>?</a:t>
            </a:r>
            <a:endParaRPr lang="ru-RU" sz="2000" b="1" dirty="0">
              <a:solidFill>
                <a:srgbClr val="FF0000"/>
              </a:solidFill>
            </a:endParaRPr>
          </a:p>
        </p:txBody>
      </p:sp>
      <p:sp>
        <p:nvSpPr>
          <p:cNvPr id="3" name="Объект 2">
            <a:extLst>
              <a:ext uri="{FF2B5EF4-FFF2-40B4-BE49-F238E27FC236}">
                <a16:creationId xmlns:a16="http://schemas.microsoft.com/office/drawing/2014/main" id="{1D5A672D-CC7F-343B-B879-DED0B30EAD6A}"/>
              </a:ext>
            </a:extLst>
          </p:cNvPr>
          <p:cNvSpPr>
            <a:spLocks noGrp="1"/>
          </p:cNvSpPr>
          <p:nvPr>
            <p:ph idx="1"/>
          </p:nvPr>
        </p:nvSpPr>
        <p:spPr>
          <a:xfrm>
            <a:off x="350437" y="788565"/>
            <a:ext cx="11491126" cy="5981351"/>
          </a:xfrm>
        </p:spPr>
        <p:txBody>
          <a:bodyPr>
            <a:normAutofit fontScale="92500" lnSpcReduction="10000"/>
          </a:bodyPr>
          <a:lstStyle/>
          <a:p>
            <a:pPr marL="0" indent="0">
              <a:buNone/>
            </a:pPr>
            <a:r>
              <a:rPr lang="en-US" sz="1700" b="1" dirty="0">
                <a:solidFill>
                  <a:srgbClr val="FF0000"/>
                </a:solidFill>
              </a:rPr>
              <a:t>1</a:t>
            </a:r>
            <a:r>
              <a:rPr lang="ru-RU" sz="1700" b="1" dirty="0">
                <a:solidFill>
                  <a:srgbClr val="FF0000"/>
                </a:solidFill>
              </a:rPr>
              <a:t>. </a:t>
            </a:r>
            <a:r>
              <a:rPr lang="ru-RU" sz="1700" dirty="0"/>
              <a:t>Если бюджетным учреждением в соответствии с частью 3 статьи 2 Федерального закона от 18 июля 2011 года N 223-ФЗ "О закупках товаров, работ, услуг отдельными видами юридических лиц"   не размещено до начала года в единой информационной системе Положение о закупке – </a:t>
            </a:r>
            <a:r>
              <a:rPr lang="ru-RU" sz="1700" b="1" dirty="0"/>
              <a:t>применяем 44-ФЗ на все виды доходов и поступлений в течение всего следующего года.</a:t>
            </a:r>
          </a:p>
          <a:p>
            <a:pPr marL="0" indent="0">
              <a:buNone/>
            </a:pPr>
            <a:r>
              <a:rPr lang="ru-RU" sz="1700" b="1" dirty="0">
                <a:solidFill>
                  <a:srgbClr val="FF0000"/>
                </a:solidFill>
              </a:rPr>
              <a:t>2. </a:t>
            </a:r>
            <a:r>
              <a:rPr lang="ru-RU" sz="1700" dirty="0"/>
              <a:t>Если ГУП или МУП не разместило Положение о закупке в ЕИС – </a:t>
            </a:r>
            <a:r>
              <a:rPr lang="ru-RU" sz="1700" b="1" dirty="0"/>
              <a:t>применяем 44-ФЗ на все виды доходов и поступлений до размещения Положения в ЕИС.</a:t>
            </a:r>
          </a:p>
          <a:p>
            <a:pPr marL="0" indent="0">
              <a:buNone/>
            </a:pPr>
            <a:r>
              <a:rPr lang="ru-RU" sz="1700" b="1" dirty="0">
                <a:solidFill>
                  <a:srgbClr val="FF0000"/>
                </a:solidFill>
              </a:rPr>
              <a:t>3. </a:t>
            </a:r>
            <a:r>
              <a:rPr lang="ru-RU" sz="1700" dirty="0"/>
              <a:t>Если ГУП и МУП получают средства соответствующих бюджетов бюджетной системы Российской Федерации.</a:t>
            </a:r>
          </a:p>
          <a:p>
            <a:pPr marL="0" indent="0">
              <a:buNone/>
            </a:pPr>
            <a:r>
              <a:rPr lang="ru-RU" sz="1700" b="1" dirty="0">
                <a:solidFill>
                  <a:srgbClr val="FF0000"/>
                </a:solidFill>
              </a:rPr>
              <a:t>4. </a:t>
            </a:r>
            <a:r>
              <a:rPr lang="ru-RU" sz="1700" dirty="0"/>
              <a:t>Если любой заказчик не разместил Положение о закупке, приведенное в соответствие:</a:t>
            </a:r>
          </a:p>
          <a:p>
            <a:r>
              <a:rPr lang="ru-RU" sz="1700" dirty="0"/>
              <a:t>до 01.01.2019 – с Федеральным законом от 31 декабря 2017 г. N 505-ФЗ "О внесении изменений в отдельные законодательные акты Российской Федерации"</a:t>
            </a:r>
          </a:p>
          <a:p>
            <a:r>
              <a:rPr lang="ru-RU" sz="1700" dirty="0"/>
              <a:t>до 01.07.2021  - с Федеральным законом от 22 декабря 2020 г. N 452-ФЗ "О внесении изменений в Федеральный закон "О закупках товаров, работ, услуг отдельными видами юридических лиц«</a:t>
            </a:r>
          </a:p>
          <a:p>
            <a:r>
              <a:rPr lang="ru-RU" sz="1700" dirty="0"/>
              <a:t>до 18.07.2021 – с Федеральным законом от 5 апреля 2021 г. N 86-ФЗ "О внесении изменений в статьи 2 и 4 Федерального закона "О закупках товаров, работ, услуг отдельными видами юридических лиц"</a:t>
            </a:r>
          </a:p>
          <a:p>
            <a:r>
              <a:rPr lang="ru-RU" sz="1700" dirty="0"/>
              <a:t>до 01.10.2022 - с Федеральным законом от 16 апреля 2022 г. N 104-ФЗ "О внесении изменений в отдельные законодательные акты Российской Федерации«;</a:t>
            </a:r>
          </a:p>
          <a:p>
            <a:pPr marL="1371600" lvl="3" indent="0">
              <a:buNone/>
            </a:pPr>
            <a:r>
              <a:rPr lang="ru-RU" sz="1700" dirty="0"/>
              <a:t>  - с Федеральным законом от 16 апреля 2022 г. N 109-ФЗ "О внесении изменений в Федеральный закон "О закупках товаров, работ, услуг отдельными видами юридических лиц" и статью 45 Федерального закона "О контрактной системе в сфере закупок товаров, работ, услуг для обеспечения государственных и муниципальных нужд«</a:t>
            </a:r>
          </a:p>
          <a:p>
            <a:pPr marL="1371600" lvl="3" indent="0">
              <a:buNone/>
            </a:pPr>
            <a:r>
              <a:rPr lang="ru-RU" sz="1700" dirty="0"/>
              <a:t> - с Федеральным законом от 11 июня 2022 г. N 160-ФЗ  "О внесении изменений в статью 3 Федерального закона "О закупках товаров, работ, услуг отдельными видами юридических лиц" и Федеральный закон "О контрактной системе в сфере закупок товаров, работ, услуг для обеспечения государственных и муниципальных нужд«</a:t>
            </a:r>
          </a:p>
          <a:p>
            <a:pPr marL="0" lvl="3" indent="0">
              <a:buNone/>
            </a:pPr>
            <a:r>
              <a:rPr lang="ru-RU" sz="1700" b="1" dirty="0"/>
              <a:t>применяем 44-ФЗ на все виды доходов и поступлений до размещения Положения в новой «правильной» редакции.</a:t>
            </a:r>
          </a:p>
          <a:p>
            <a:pPr marL="0" lvl="3" indent="0">
              <a:buNone/>
            </a:pPr>
            <a:endParaRPr lang="ru-RU" sz="1700" b="1" dirty="0">
              <a:solidFill>
                <a:srgbClr val="FF0000"/>
              </a:solidFill>
            </a:endParaRPr>
          </a:p>
          <a:p>
            <a:pPr marL="1371600" lvl="3" indent="0">
              <a:buNone/>
            </a:pPr>
            <a:endParaRPr lang="ru-RU" sz="1600" b="1" dirty="0"/>
          </a:p>
        </p:txBody>
      </p:sp>
    </p:spTree>
    <p:extLst>
      <p:ext uri="{BB962C8B-B14F-4D97-AF65-F5344CB8AC3E}">
        <p14:creationId xmlns:p14="http://schemas.microsoft.com/office/powerpoint/2010/main" val="34671497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8FA84ACB-CC7E-4C04-64FA-9E7B020063F8}"/>
              </a:ext>
            </a:extLst>
          </p:cNvPr>
          <p:cNvSpPr>
            <a:spLocks noGrp="1"/>
          </p:cNvSpPr>
          <p:nvPr>
            <p:ph idx="1"/>
          </p:nvPr>
        </p:nvSpPr>
        <p:spPr>
          <a:xfrm>
            <a:off x="838200" y="651166"/>
            <a:ext cx="10515600" cy="4351338"/>
          </a:xfrm>
        </p:spPr>
        <p:txBody>
          <a:bodyPr>
            <a:normAutofit fontScale="70000" lnSpcReduction="20000"/>
          </a:bodyPr>
          <a:lstStyle/>
          <a:p>
            <a:r>
              <a:rPr lang="ru-RU" dirty="0"/>
              <a:t>1. Настоящие Правила определяют порядок осуществления Федеральным казначейством функций по контролю (анализу) финансовых и хозяйственных операций государственных корпораций (компаний), публично-правовых компаний и хозяйственных обществ, в уставном капитале которых доля прямого или косвенного участия Российской Федерации превышает 50 процентов, на основании поручений Президента Российской Федерации, Правительства Российской Федерации, Министра финансов Российской Федерации (далее соответственно - деятельность по контролю (анализу), объект контроля (анализа), поручения).</a:t>
            </a:r>
          </a:p>
          <a:p>
            <a:r>
              <a:rPr lang="ru-RU" dirty="0"/>
              <a:t>2. Деятельность по контролю (анализу) осуществляется посредством проведения мероприятий по контролю (анализу), которые подразделяются на камеральные, осуществляемые по месту нахождения Федерального казначейства (его территориальных органов), и выездные, осуществляемые по месту нахождения объекта контроля (анализа).</a:t>
            </a:r>
          </a:p>
          <a:p>
            <a:r>
              <a:rPr lang="ru-RU" dirty="0"/>
              <a:t>Под мероприятиями по контролю (анализу) в настоящих Правилах понимаются исследование финансовых и хозяйственных операций объекта контроля (анализа), а также изучение причин и последствий выявленных в ходе такого исследования нарушений.</a:t>
            </a:r>
          </a:p>
          <a:p>
            <a:r>
              <a:rPr lang="ru-RU" dirty="0"/>
              <a:t>3. Мероприятия по контролю (анализу) осуществляются на основании поручений.</a:t>
            </a:r>
          </a:p>
          <a:p>
            <a:endParaRPr lang="ru-RU" dirty="0"/>
          </a:p>
        </p:txBody>
      </p:sp>
    </p:spTree>
    <p:extLst>
      <p:ext uri="{BB962C8B-B14F-4D97-AF65-F5344CB8AC3E}">
        <p14:creationId xmlns:p14="http://schemas.microsoft.com/office/powerpoint/2010/main" val="251819150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8D9B91A-3E4B-4D39-F894-03F331A6C4D7}"/>
              </a:ext>
            </a:extLst>
          </p:cNvPr>
          <p:cNvSpPr>
            <a:spLocks noGrp="1"/>
          </p:cNvSpPr>
          <p:nvPr>
            <p:ph type="title"/>
          </p:nvPr>
        </p:nvSpPr>
        <p:spPr>
          <a:xfrm>
            <a:off x="195308" y="88084"/>
            <a:ext cx="11842811" cy="633165"/>
          </a:xfrm>
        </p:spPr>
        <p:txBody>
          <a:bodyPr>
            <a:noAutofit/>
          </a:bodyPr>
          <a:lstStyle/>
          <a:p>
            <a:r>
              <a:rPr lang="ru-RU" sz="2000" dirty="0">
                <a:solidFill>
                  <a:srgbClr val="FF0000"/>
                </a:solidFill>
              </a:rPr>
              <a:t>В </a:t>
            </a:r>
            <a:r>
              <a:rPr lang="ru-RU" sz="2000" b="1" dirty="0">
                <a:solidFill>
                  <a:srgbClr val="FF0000"/>
                </a:solidFill>
              </a:rPr>
              <a:t>каких случаях заказчики, работающие по 223-ФЗ, должны применять Закон о контрактной системе (44-ФЗ)</a:t>
            </a:r>
            <a:r>
              <a:rPr lang="en-US" sz="2000" b="1" dirty="0">
                <a:solidFill>
                  <a:srgbClr val="FF0000"/>
                </a:solidFill>
              </a:rPr>
              <a:t>?</a:t>
            </a:r>
            <a:endParaRPr lang="ru-RU" sz="2000" b="1" dirty="0">
              <a:solidFill>
                <a:srgbClr val="FF0000"/>
              </a:solidFill>
            </a:endParaRPr>
          </a:p>
        </p:txBody>
      </p:sp>
      <p:sp>
        <p:nvSpPr>
          <p:cNvPr id="3" name="Объект 2">
            <a:extLst>
              <a:ext uri="{FF2B5EF4-FFF2-40B4-BE49-F238E27FC236}">
                <a16:creationId xmlns:a16="http://schemas.microsoft.com/office/drawing/2014/main" id="{1D5A672D-CC7F-343B-B879-DED0B30EAD6A}"/>
              </a:ext>
            </a:extLst>
          </p:cNvPr>
          <p:cNvSpPr>
            <a:spLocks noGrp="1"/>
          </p:cNvSpPr>
          <p:nvPr>
            <p:ph idx="1"/>
          </p:nvPr>
        </p:nvSpPr>
        <p:spPr>
          <a:xfrm>
            <a:off x="337352" y="788564"/>
            <a:ext cx="11491126" cy="5981351"/>
          </a:xfrm>
        </p:spPr>
        <p:txBody>
          <a:bodyPr>
            <a:normAutofit lnSpcReduction="10000"/>
          </a:bodyPr>
          <a:lstStyle/>
          <a:p>
            <a:pPr marL="0" marR="0" lvl="3"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ru-RU" sz="1600" b="1" i="0" u="none" strike="noStrike" kern="1200" cap="none" spc="0" normalizeH="0" baseline="0" noProof="0" dirty="0">
                <a:ln>
                  <a:noFill/>
                </a:ln>
                <a:solidFill>
                  <a:srgbClr val="FF0000"/>
                </a:solidFill>
                <a:effectLst/>
                <a:uLnTx/>
                <a:uFillTx/>
                <a:latin typeface="Calibri"/>
                <a:ea typeface="+mn-ea"/>
                <a:cs typeface="+mn-cs"/>
              </a:rPr>
              <a:t>5. </a:t>
            </a:r>
            <a:r>
              <a:rPr kumimoji="0" lang="ru-RU" sz="1600" b="0" i="0" u="none" strike="noStrike" kern="1200" cap="none" spc="0" normalizeH="0" baseline="0" noProof="0" dirty="0">
                <a:ln>
                  <a:noFill/>
                </a:ln>
                <a:solidFill>
                  <a:prstClr val="black"/>
                </a:solidFill>
                <a:effectLst/>
                <a:uLnTx/>
                <a:uFillTx/>
                <a:latin typeface="Calibri"/>
                <a:ea typeface="+mn-ea"/>
                <a:cs typeface="+mn-cs"/>
              </a:rPr>
              <a:t>Если заказчик, имеющий взаимозависимых лиц,  не привел их Перечень, установленный в Положении о закупке, до 20.09.2022 в соответствие с требованиями Федерального закона от 11 июня 2022 г. N 159-ФЗ "О внесении изменений в статью 1 Федерального закона "О закупках товаров, работ, услуг отдельными видами юридических лиц« </a:t>
            </a:r>
            <a:r>
              <a:rPr kumimoji="0" lang="ru-RU" sz="1600" b="1" i="0" u="none" strike="noStrike" kern="1200" cap="none" spc="0" normalizeH="0" baseline="0" noProof="0" dirty="0">
                <a:ln>
                  <a:noFill/>
                </a:ln>
                <a:solidFill>
                  <a:prstClr val="black"/>
                </a:solidFill>
                <a:effectLst/>
                <a:uLnTx/>
                <a:uFillTx/>
                <a:latin typeface="Calibri"/>
                <a:ea typeface="+mn-ea"/>
                <a:cs typeface="+mn-cs"/>
              </a:rPr>
              <a:t>- применяем 44-ФЗ на все виды доходов и поступлений до размещения Положения в новой «правильной» редакции.</a:t>
            </a:r>
            <a:endParaRPr kumimoji="0" lang="ru-RU" sz="1600" b="0" i="0" u="none" strike="noStrike" kern="1200" cap="none" spc="0" normalizeH="0" baseline="0" noProof="0" dirty="0">
              <a:ln>
                <a:noFill/>
              </a:ln>
              <a:solidFill>
                <a:prstClr val="black"/>
              </a:solidFill>
              <a:effectLst/>
              <a:uLnTx/>
              <a:uFillTx/>
              <a:latin typeface="Calibri"/>
              <a:ea typeface="+mn-ea"/>
              <a:cs typeface="+mn-cs"/>
            </a:endParaRPr>
          </a:p>
          <a:p>
            <a:pPr marL="0" indent="0" algn="l" fontAlgn="base">
              <a:buNone/>
            </a:pPr>
            <a:r>
              <a:rPr lang="ru-RU" sz="1600" b="1" i="0" dirty="0">
                <a:solidFill>
                  <a:srgbClr val="FF0000"/>
                </a:solidFill>
                <a:effectLst/>
              </a:rPr>
              <a:t>6. </a:t>
            </a:r>
            <a:r>
              <a:rPr lang="ru-RU" sz="1600" b="0" i="0" dirty="0">
                <a:solidFill>
                  <a:srgbClr val="000000"/>
                </a:solidFill>
                <a:effectLst/>
              </a:rPr>
              <a:t>В случае невыполнения заказчиком обязанности осуществить закупки у субъектов МСП в течение календарного года в объеме, установленном Правительством РФ..., либо размещения недостоверной информации о годовом объеме закупок у таких субъектов, включенной в отчет, предусмотренный ч. 21 ст. 4 Закона № 223-ФЗ, либо неразмещения указанного отчета в ЕИС – </a:t>
            </a:r>
            <a:r>
              <a:rPr lang="ru-RU" sz="1600" b="1" i="0" dirty="0">
                <a:solidFill>
                  <a:srgbClr val="000000"/>
                </a:solidFill>
                <a:effectLst/>
              </a:rPr>
              <a:t>применяем 44-ФЗ на все виды доходов и поступлений с 01.02 отчетного года и до его завершения в части:</a:t>
            </a:r>
          </a:p>
          <a:p>
            <a:pPr fontAlgn="base"/>
            <a:r>
              <a:rPr lang="ru-RU" sz="1600" b="0" i="0" dirty="0">
                <a:solidFill>
                  <a:srgbClr val="000000"/>
                </a:solidFill>
                <a:effectLst/>
              </a:rPr>
              <a:t>обоснования НМЦК, цены, контракта, заключаемого с единственным поставщиком;</a:t>
            </a:r>
          </a:p>
          <a:p>
            <a:pPr fontAlgn="base"/>
            <a:r>
              <a:rPr lang="ru-RU" sz="1600" b="0" i="0" dirty="0">
                <a:solidFill>
                  <a:srgbClr val="000000"/>
                </a:solidFill>
                <a:effectLst/>
              </a:rPr>
              <a:t>выбора способа определения поставщика (исполнителя, подрядчика);</a:t>
            </a:r>
          </a:p>
          <a:p>
            <a:pPr fontAlgn="base"/>
            <a:r>
              <a:rPr lang="ru-RU" sz="1600" b="0" i="0" dirty="0">
                <a:solidFill>
                  <a:srgbClr val="000000"/>
                </a:solidFill>
                <a:effectLst/>
              </a:rPr>
              <a:t>осуществления закупок у субъектов малого предпринимательства, СОНКО;</a:t>
            </a:r>
          </a:p>
          <a:p>
            <a:pPr fontAlgn="base"/>
            <a:r>
              <a:rPr lang="ru-RU" sz="1600" b="0" i="0" dirty="0">
                <a:solidFill>
                  <a:srgbClr val="000000"/>
                </a:solidFill>
                <a:effectLst/>
              </a:rPr>
              <a:t>применения требований к участникам закупок;</a:t>
            </a:r>
          </a:p>
          <a:p>
            <a:pPr fontAlgn="base"/>
            <a:r>
              <a:rPr lang="ru-RU" sz="1600" b="0" i="0" dirty="0">
                <a:solidFill>
                  <a:srgbClr val="000000"/>
                </a:solidFill>
                <a:effectLst/>
              </a:rPr>
              <a:t>оценки заявок, окончательных предложений участников закупок;</a:t>
            </a:r>
          </a:p>
          <a:p>
            <a:pPr fontAlgn="base"/>
            <a:r>
              <a:rPr lang="ru-RU" sz="1600" b="0" i="0" dirty="0">
                <a:solidFill>
                  <a:srgbClr val="000000"/>
                </a:solidFill>
                <a:effectLst/>
              </a:rPr>
              <a:t>создания и функционирования комиссии по осуществлению закупок;</a:t>
            </a:r>
          </a:p>
          <a:p>
            <a:pPr fontAlgn="base"/>
            <a:r>
              <a:rPr lang="ru-RU" sz="1600" b="0" i="0" dirty="0">
                <a:solidFill>
                  <a:srgbClr val="000000"/>
                </a:solidFill>
                <a:effectLst/>
              </a:rPr>
              <a:t>определения поставщика (исполнителя, подрядчика) ...</a:t>
            </a:r>
          </a:p>
          <a:p>
            <a:pPr marL="0" indent="0" fontAlgn="base">
              <a:buNone/>
            </a:pPr>
            <a:r>
              <a:rPr lang="ru-RU" sz="1600" b="1" dirty="0">
                <a:solidFill>
                  <a:srgbClr val="FF0000"/>
                </a:solidFill>
              </a:rPr>
              <a:t>7. </a:t>
            </a:r>
            <a:r>
              <a:rPr lang="ru-RU" sz="1600" dirty="0">
                <a:solidFill>
                  <a:srgbClr val="000000"/>
                </a:solidFill>
              </a:rPr>
              <a:t>Если организации, осуществляющие регулируемые виды деятельности в сфере обращения с твердыми коммунальными отходами; их дочерние хозяйственные общества, в уставном капитале которых более пятидесяти процентов долей в совокупности принадлежит указанным выше юридическим лицам;  дочерние хозяйственные общества, в уставном капитале которых более пятидесяти процентов долей в совокупности принадлежит указанным выше дочерним хозяйственным обществам до 03.04.2021 не привели Положение о закупке в соответствие с действующей редакцией </a:t>
            </a:r>
            <a:r>
              <a:rPr lang="ru-RU" sz="1600" i="1" dirty="0">
                <a:solidFill>
                  <a:srgbClr val="000000"/>
                </a:solidFill>
              </a:rPr>
              <a:t>223-ФЗ  (Федеральный закон от 22 декабря 2020 г. N 443-ФЗ "О внесении изменений в статьи 1 и 8 Федерального закона "О закупках товаров, работ, услуг отдельными видами юридических лиц«) - </a:t>
            </a:r>
            <a:r>
              <a:rPr lang="ru-RU" sz="1600" b="1" dirty="0">
                <a:solidFill>
                  <a:srgbClr val="000000"/>
                </a:solidFill>
              </a:rPr>
              <a:t>применяем 44-ФЗ на все виды доходов и поступлений до размещения Положения в новой «правильной» редакции.</a:t>
            </a:r>
          </a:p>
          <a:p>
            <a:pPr marL="0" indent="0" fontAlgn="base">
              <a:buNone/>
            </a:pPr>
            <a:endParaRPr lang="ru-RU" sz="1600" b="1" dirty="0">
              <a:solidFill>
                <a:srgbClr val="000000"/>
              </a:solidFill>
            </a:endParaRPr>
          </a:p>
          <a:p>
            <a:pPr marL="0" indent="0" fontAlgn="base">
              <a:buNone/>
            </a:pPr>
            <a:endParaRPr lang="ru-RU" sz="1600" b="0" i="0" dirty="0">
              <a:solidFill>
                <a:srgbClr val="000000"/>
              </a:solidFill>
              <a:effectLst/>
            </a:endParaRPr>
          </a:p>
          <a:p>
            <a:pPr marL="285750" lvl="3" indent="-285750"/>
            <a:endParaRPr lang="ru-RU" sz="1700" b="1" dirty="0">
              <a:solidFill>
                <a:srgbClr val="FF0000"/>
              </a:solidFill>
            </a:endParaRPr>
          </a:p>
          <a:p>
            <a:pPr marL="1371600" lvl="3" indent="0">
              <a:buNone/>
            </a:pPr>
            <a:endParaRPr lang="ru-RU" sz="1600" b="1" dirty="0"/>
          </a:p>
        </p:txBody>
      </p:sp>
    </p:spTree>
    <p:extLst>
      <p:ext uri="{BB962C8B-B14F-4D97-AF65-F5344CB8AC3E}">
        <p14:creationId xmlns:p14="http://schemas.microsoft.com/office/powerpoint/2010/main" val="44300816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8D9B91A-3E4B-4D39-F894-03F331A6C4D7}"/>
              </a:ext>
            </a:extLst>
          </p:cNvPr>
          <p:cNvSpPr>
            <a:spLocks noGrp="1"/>
          </p:cNvSpPr>
          <p:nvPr>
            <p:ph type="title"/>
          </p:nvPr>
        </p:nvSpPr>
        <p:spPr>
          <a:xfrm>
            <a:off x="195308" y="88084"/>
            <a:ext cx="11842811" cy="633165"/>
          </a:xfrm>
        </p:spPr>
        <p:txBody>
          <a:bodyPr>
            <a:noAutofit/>
          </a:bodyPr>
          <a:lstStyle/>
          <a:p>
            <a:r>
              <a:rPr lang="ru-RU" sz="2000" dirty="0">
                <a:solidFill>
                  <a:srgbClr val="FF0000"/>
                </a:solidFill>
              </a:rPr>
              <a:t>В </a:t>
            </a:r>
            <a:r>
              <a:rPr lang="ru-RU" sz="2000" b="1" dirty="0">
                <a:solidFill>
                  <a:srgbClr val="FF0000"/>
                </a:solidFill>
              </a:rPr>
              <a:t>каких случаях заказчики, работающие по 223-ФЗ,  должны применять Закон о контрактной системе (44-ФЗ)</a:t>
            </a:r>
            <a:r>
              <a:rPr lang="en-US" sz="2000" b="1" dirty="0">
                <a:solidFill>
                  <a:srgbClr val="FF0000"/>
                </a:solidFill>
              </a:rPr>
              <a:t>?</a:t>
            </a:r>
            <a:endParaRPr lang="ru-RU" sz="2000" b="1" dirty="0">
              <a:solidFill>
                <a:srgbClr val="FF0000"/>
              </a:solidFill>
            </a:endParaRPr>
          </a:p>
        </p:txBody>
      </p:sp>
      <p:sp>
        <p:nvSpPr>
          <p:cNvPr id="3" name="Объект 2">
            <a:extLst>
              <a:ext uri="{FF2B5EF4-FFF2-40B4-BE49-F238E27FC236}">
                <a16:creationId xmlns:a16="http://schemas.microsoft.com/office/drawing/2014/main" id="{1D5A672D-CC7F-343B-B879-DED0B30EAD6A}"/>
              </a:ext>
            </a:extLst>
          </p:cNvPr>
          <p:cNvSpPr>
            <a:spLocks noGrp="1"/>
          </p:cNvSpPr>
          <p:nvPr>
            <p:ph idx="1"/>
          </p:nvPr>
        </p:nvSpPr>
        <p:spPr>
          <a:xfrm>
            <a:off x="337352" y="788564"/>
            <a:ext cx="11491126" cy="5981351"/>
          </a:xfrm>
        </p:spPr>
        <p:txBody>
          <a:bodyPr>
            <a:normAutofit/>
          </a:bodyPr>
          <a:lstStyle/>
          <a:p>
            <a:pPr marL="0" indent="0" fontAlgn="base">
              <a:buNone/>
            </a:pPr>
            <a:r>
              <a:rPr lang="ru-RU" sz="1600" b="1" dirty="0">
                <a:solidFill>
                  <a:srgbClr val="FF0000"/>
                </a:solidFill>
              </a:rPr>
              <a:t>8. </a:t>
            </a:r>
            <a:r>
              <a:rPr lang="ru-RU" sz="1600" dirty="0">
                <a:solidFill>
                  <a:srgbClr val="000000"/>
                </a:solidFill>
              </a:rPr>
              <a:t>В случае заключения договора на проведение обязательного аудита бухгалтерской (финансовой) отчетности организации, в уставном (складочном) капитале которой доля государственной собственности составляет не менее 25 процентов, а также на проведение аудита бухгалтерской (финансовой) отчетности государственной корпорации, государственной компании, публично-правовой компании, государственного унитарного предприятия или муниципального унитарного предприятия - </a:t>
            </a:r>
            <a:r>
              <a:rPr lang="ru-RU" sz="1600" b="1" dirty="0">
                <a:solidFill>
                  <a:srgbClr val="000000"/>
                </a:solidFill>
              </a:rPr>
              <a:t>договор заключается по результатам проведения не реже чем один раз в пять лет электронного конкурса в порядке, установленном законодательством Российской Федерации о контрактной системе в сфере закупок, товаров, работ, услуг для обеспечения государственных и муниципальных нужд,</a:t>
            </a:r>
            <a:r>
              <a:rPr lang="ru-RU" sz="1600" dirty="0">
                <a:solidFill>
                  <a:srgbClr val="000000"/>
                </a:solidFill>
              </a:rPr>
              <a:t> при этом установление требования к обеспечению заявок на участие в конкурсе и (или) к обеспечению исполнения контракта не является обязательным.</a:t>
            </a:r>
          </a:p>
          <a:p>
            <a:pPr marL="0" indent="0" fontAlgn="base">
              <a:buNone/>
            </a:pPr>
            <a:r>
              <a:rPr lang="ru-RU" sz="1600" b="1" dirty="0">
                <a:solidFill>
                  <a:srgbClr val="FF0000"/>
                </a:solidFill>
              </a:rPr>
              <a:t>9. </a:t>
            </a:r>
            <a:r>
              <a:rPr lang="ru-RU" sz="1600" b="0" i="0" dirty="0">
                <a:solidFill>
                  <a:srgbClr val="000000"/>
                </a:solidFill>
                <a:effectLst/>
              </a:rPr>
              <a:t>При предоставлении в соответствии с Бюджетным кодексом Российской Федерации и иными нормативными правовыми актами, регулирующими бюджетные правоотношения, средств из бюджетов бюджетной системы Российской Федерации </a:t>
            </a:r>
            <a:r>
              <a:rPr lang="ru-RU" sz="1600" b="1" i="0" dirty="0">
                <a:solidFill>
                  <a:srgbClr val="000000"/>
                </a:solidFill>
                <a:effectLst/>
              </a:rPr>
              <a:t>автономным учреждениям </a:t>
            </a:r>
            <a:r>
              <a:rPr lang="ru-RU" sz="1600" b="0" i="0" dirty="0">
                <a:solidFill>
                  <a:srgbClr val="000000"/>
                </a:solidFill>
                <a:effectLst/>
              </a:rPr>
              <a:t>на осуществление капитальных вложений в объекты государственной, муниципальной собственности </a:t>
            </a:r>
            <a:r>
              <a:rPr lang="ru-RU" sz="1600" b="1" i="0" dirty="0">
                <a:solidFill>
                  <a:srgbClr val="000000"/>
                </a:solidFill>
                <a:effectLst/>
              </a:rPr>
              <a:t>на такие юридические лица при планировании и осуществлении ими закупок за счет указанных средств распространяются положения 44-ФЗ, регулирующие отношения, указанные в пунктах 1-3 части 1 статьи 1 44-ФЗ </a:t>
            </a:r>
            <a:r>
              <a:rPr lang="ru-RU" sz="1600" i="1" dirty="0">
                <a:solidFill>
                  <a:srgbClr val="000000"/>
                </a:solidFill>
                <a:effectLst/>
              </a:rPr>
              <a:t>(1) планирования закупок товаров, работ, услуг; 2) определения поставщиков (подрядчиков, исполнителей); 3) заключения предусмотренных 44-ФЗ контрактов). </a:t>
            </a:r>
            <a:r>
              <a:rPr lang="ru-RU" sz="1600" b="0" i="0" dirty="0">
                <a:solidFill>
                  <a:srgbClr val="000000"/>
                </a:solidFill>
                <a:effectLst/>
              </a:rPr>
              <a:t>При этом в отношении таких юридических лиц при осуществлении этих закупок применяются положения настоящего Федерального закона, регулирующие мониторинг закупок, аудит в сфере закупок и контроль в сфере закупок.</a:t>
            </a:r>
          </a:p>
          <a:p>
            <a:pPr marL="0" marR="0" lvl="0" indent="0" algn="l" defTabSz="914400" rtl="0" eaLnBrk="1" fontAlgn="base" latinLnBrk="0" hangingPunct="1">
              <a:lnSpc>
                <a:spcPct val="90000"/>
              </a:lnSpc>
              <a:spcBef>
                <a:spcPts val="1000"/>
              </a:spcBef>
              <a:spcAft>
                <a:spcPts val="0"/>
              </a:spcAft>
              <a:buClrTx/>
              <a:buSzTx/>
              <a:buFont typeface="Arial" panose="020B0604020202020204" pitchFamily="34" charset="0"/>
              <a:buNone/>
              <a:tabLst/>
              <a:defRPr/>
            </a:pPr>
            <a:r>
              <a:rPr kumimoji="0" lang="ru-RU" sz="1500" b="1" i="0" u="none" strike="noStrike" kern="1200" cap="none" spc="0" normalizeH="0" baseline="0" noProof="0" dirty="0">
                <a:ln>
                  <a:noFill/>
                </a:ln>
                <a:solidFill>
                  <a:srgbClr val="FF0000"/>
                </a:solidFill>
                <a:effectLst/>
                <a:uLnTx/>
                <a:uFillTx/>
                <a:latin typeface="Calibri"/>
                <a:ea typeface="+mn-ea"/>
                <a:cs typeface="+mn-cs"/>
              </a:rPr>
              <a:t>10. </a:t>
            </a:r>
            <a:r>
              <a:rPr kumimoji="0" lang="ru-RU" sz="1500" b="0" i="0" u="none" strike="noStrike" kern="1200" cap="none" spc="0" normalizeH="0" baseline="0" noProof="0" dirty="0">
                <a:ln>
                  <a:noFill/>
                </a:ln>
                <a:solidFill>
                  <a:srgbClr val="000000"/>
                </a:solidFill>
                <a:effectLst/>
                <a:uLnTx/>
                <a:uFillTx/>
                <a:latin typeface="Calibri"/>
                <a:ea typeface="+mn-ea"/>
                <a:cs typeface="+mn-cs"/>
              </a:rPr>
              <a:t>При предоставлении в соответствии с бюджетным законодательством Российской Федерации юридическим лицам субсидий, предусмотренных пунктами 8 и 8.1 статьи 78 и подпунктами 3 и 3.1 пункта 1 статьи 78.3 Бюджетного кодекса Российской Федерации, на юридические лица, определенные указанными статьями, при осуществлении ими закупок, предусмотренных указанными статьями, распространяются положения 44-ФЗ</a:t>
            </a:r>
            <a:r>
              <a:rPr kumimoji="0" lang="ru-RU" sz="1500" b="1" i="0" u="none" strike="noStrike" kern="1200" cap="none" spc="0" normalizeH="0" baseline="0" noProof="0" dirty="0">
                <a:ln>
                  <a:noFill/>
                </a:ln>
                <a:solidFill>
                  <a:srgbClr val="000000"/>
                </a:solidFill>
                <a:effectLst/>
                <a:uLnTx/>
                <a:uFillTx/>
                <a:latin typeface="Calibri"/>
                <a:ea typeface="+mn-ea"/>
                <a:cs typeface="+mn-cs"/>
              </a:rPr>
              <a:t>, регулирующие отношения, указанные в пунктах 2 и 3 части 1 статьи 1 </a:t>
            </a:r>
            <a:r>
              <a:rPr kumimoji="0" lang="ru-RU" sz="1500" b="0" i="0" u="none" strike="noStrike" kern="1200" cap="none" spc="0" normalizeH="0" baseline="0" noProof="0" dirty="0">
                <a:ln>
                  <a:noFill/>
                </a:ln>
                <a:solidFill>
                  <a:srgbClr val="000000"/>
                </a:solidFill>
                <a:effectLst/>
                <a:uLnTx/>
                <a:uFillTx/>
                <a:latin typeface="Calibri"/>
                <a:ea typeface="+mn-ea"/>
                <a:cs typeface="+mn-cs"/>
              </a:rPr>
              <a:t>44-ФЗ</a:t>
            </a:r>
            <a:r>
              <a:rPr kumimoji="0" lang="ru-RU" sz="1500" b="0" i="1" u="none" strike="noStrike" kern="1200" cap="none" spc="0" normalizeH="0" baseline="0" noProof="0" dirty="0">
                <a:ln>
                  <a:noFill/>
                </a:ln>
                <a:solidFill>
                  <a:srgbClr val="000000"/>
                </a:solidFill>
                <a:effectLst/>
                <a:uLnTx/>
                <a:uFillTx/>
                <a:latin typeface="Calibri"/>
                <a:ea typeface="+mn-ea"/>
                <a:cs typeface="+mn-cs"/>
              </a:rPr>
              <a:t> (2) определения поставщиков (подрядчиков, исполнителей); 3) заключения предусмотренных 44-ФЗ контрактов)</a:t>
            </a:r>
            <a:r>
              <a:rPr kumimoji="0" lang="ru-RU" sz="1500" b="0" i="0" u="none" strike="noStrike" kern="1200" cap="none" spc="0" normalizeH="0" baseline="0" noProof="0" dirty="0">
                <a:ln>
                  <a:noFill/>
                </a:ln>
                <a:solidFill>
                  <a:srgbClr val="000000"/>
                </a:solidFill>
                <a:effectLst/>
                <a:uLnTx/>
                <a:uFillTx/>
                <a:latin typeface="Calibri"/>
                <a:ea typeface="+mn-ea"/>
                <a:cs typeface="+mn-cs"/>
              </a:rPr>
              <a:t>, в случае, если условиями предоставления таких субсидий предусмотрена передача объектов инфраструктуры в государственную (муниципальную) собственность. </a:t>
            </a:r>
            <a:r>
              <a:rPr kumimoji="0" lang="ru-RU" sz="1500" b="1" i="0" u="none" strike="noStrike" kern="1200" cap="none" spc="0" normalizeH="0" baseline="0" noProof="0" dirty="0">
                <a:ln>
                  <a:noFill/>
                </a:ln>
                <a:solidFill>
                  <a:srgbClr val="000000"/>
                </a:solidFill>
                <a:effectLst/>
                <a:uLnTx/>
                <a:uFillTx/>
                <a:latin typeface="Calibri"/>
                <a:ea typeface="+mn-ea"/>
                <a:cs typeface="+mn-cs"/>
              </a:rPr>
              <a:t>При этом в отношении таких юридических лиц при осуществлении ими этих закупок применяются положения 44-ФЗ, регулирующие мониторинг закупок, аудит в сфере закупок, а также контроль в сфере закупок, предусмотренный частью 3 статьи 99 44-ФЗ.</a:t>
            </a:r>
          </a:p>
          <a:p>
            <a:pPr marL="285750" lvl="3" indent="-285750"/>
            <a:endParaRPr lang="ru-RU" sz="1700" b="1" dirty="0">
              <a:solidFill>
                <a:srgbClr val="FF0000"/>
              </a:solidFill>
            </a:endParaRPr>
          </a:p>
          <a:p>
            <a:pPr marL="1371600" lvl="3" indent="0">
              <a:buNone/>
            </a:pPr>
            <a:endParaRPr lang="ru-RU" sz="1600" b="1" dirty="0"/>
          </a:p>
        </p:txBody>
      </p:sp>
    </p:spTree>
    <p:extLst>
      <p:ext uri="{BB962C8B-B14F-4D97-AF65-F5344CB8AC3E}">
        <p14:creationId xmlns:p14="http://schemas.microsoft.com/office/powerpoint/2010/main" val="110804735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8D9B91A-3E4B-4D39-F894-03F331A6C4D7}"/>
              </a:ext>
            </a:extLst>
          </p:cNvPr>
          <p:cNvSpPr>
            <a:spLocks noGrp="1"/>
          </p:cNvSpPr>
          <p:nvPr>
            <p:ph type="title"/>
          </p:nvPr>
        </p:nvSpPr>
        <p:spPr>
          <a:xfrm>
            <a:off x="195308" y="88084"/>
            <a:ext cx="11842811" cy="417943"/>
          </a:xfrm>
        </p:spPr>
        <p:txBody>
          <a:bodyPr>
            <a:noAutofit/>
          </a:bodyPr>
          <a:lstStyle/>
          <a:p>
            <a:r>
              <a:rPr lang="ru-RU" sz="2000" dirty="0">
                <a:solidFill>
                  <a:srgbClr val="FF0000"/>
                </a:solidFill>
              </a:rPr>
              <a:t>В </a:t>
            </a:r>
            <a:r>
              <a:rPr lang="ru-RU" sz="2000" b="1" dirty="0">
                <a:solidFill>
                  <a:srgbClr val="FF0000"/>
                </a:solidFill>
              </a:rPr>
              <a:t>каких случаях заказчики, работающие по 223-ФЗ,  должны применять Закон о контрактной системе (44-ФЗ)</a:t>
            </a:r>
            <a:r>
              <a:rPr lang="en-US" sz="2000" b="1" dirty="0">
                <a:solidFill>
                  <a:srgbClr val="FF0000"/>
                </a:solidFill>
              </a:rPr>
              <a:t>?</a:t>
            </a:r>
            <a:endParaRPr lang="ru-RU" sz="2000" b="1" dirty="0">
              <a:solidFill>
                <a:srgbClr val="FF0000"/>
              </a:solidFill>
            </a:endParaRPr>
          </a:p>
        </p:txBody>
      </p:sp>
      <p:sp>
        <p:nvSpPr>
          <p:cNvPr id="3" name="Объект 2">
            <a:extLst>
              <a:ext uri="{FF2B5EF4-FFF2-40B4-BE49-F238E27FC236}">
                <a16:creationId xmlns:a16="http://schemas.microsoft.com/office/drawing/2014/main" id="{1D5A672D-CC7F-343B-B879-DED0B30EAD6A}"/>
              </a:ext>
            </a:extLst>
          </p:cNvPr>
          <p:cNvSpPr>
            <a:spLocks noGrp="1"/>
          </p:cNvSpPr>
          <p:nvPr>
            <p:ph idx="1"/>
          </p:nvPr>
        </p:nvSpPr>
        <p:spPr>
          <a:xfrm>
            <a:off x="350437" y="438324"/>
            <a:ext cx="11491126" cy="5981351"/>
          </a:xfrm>
        </p:spPr>
        <p:txBody>
          <a:bodyPr>
            <a:normAutofit fontScale="92500" lnSpcReduction="20000"/>
          </a:bodyPr>
          <a:lstStyle/>
          <a:p>
            <a:pPr marL="0" marR="0" lvl="0" indent="0" algn="l" defTabSz="914400" rtl="0" eaLnBrk="1" fontAlgn="base" latinLnBrk="0" hangingPunct="1">
              <a:lnSpc>
                <a:spcPct val="90000"/>
              </a:lnSpc>
              <a:spcBef>
                <a:spcPts val="1000"/>
              </a:spcBef>
              <a:spcAft>
                <a:spcPts val="0"/>
              </a:spcAft>
              <a:buClrTx/>
              <a:buSzTx/>
              <a:buFont typeface="Arial" panose="020B0604020202020204" pitchFamily="34" charset="0"/>
              <a:buNone/>
              <a:tabLst/>
              <a:defRPr/>
            </a:pPr>
            <a:r>
              <a:rPr lang="ru-RU" sz="1600" b="1" dirty="0">
                <a:solidFill>
                  <a:srgbClr val="000000"/>
                </a:solidFill>
                <a:latin typeface="Calibri"/>
              </a:rPr>
              <a:t>Кто эти юридические лица</a:t>
            </a:r>
            <a:r>
              <a:rPr lang="en-US" sz="1600" b="1" dirty="0">
                <a:solidFill>
                  <a:srgbClr val="000000"/>
                </a:solidFill>
                <a:latin typeface="Calibri"/>
              </a:rPr>
              <a:t>?</a:t>
            </a:r>
            <a:endParaRPr lang="ru-RU" sz="1600" b="1" dirty="0">
              <a:solidFill>
                <a:srgbClr val="000000"/>
              </a:solidFill>
              <a:latin typeface="Calibri"/>
            </a:endParaRPr>
          </a:p>
          <a:p>
            <a:pPr marL="0" marR="0" lvl="0" indent="0" algn="l" defTabSz="914400" rtl="0" eaLnBrk="1" fontAlgn="base" latinLnBrk="0" hangingPunct="1">
              <a:lnSpc>
                <a:spcPct val="90000"/>
              </a:lnSpc>
              <a:spcBef>
                <a:spcPts val="1000"/>
              </a:spcBef>
              <a:spcAft>
                <a:spcPts val="0"/>
              </a:spcAft>
              <a:buClrTx/>
              <a:buSzTx/>
              <a:buFont typeface="Arial" panose="020B0604020202020204" pitchFamily="34" charset="0"/>
              <a:buNone/>
              <a:tabLst/>
              <a:defRPr/>
            </a:pPr>
            <a:r>
              <a:rPr kumimoji="0" lang="ru-RU" sz="1400" b="1" i="0" u="none" strike="noStrike" kern="1200" cap="none" spc="0" normalizeH="0" baseline="0" noProof="0" dirty="0">
                <a:ln>
                  <a:noFill/>
                </a:ln>
                <a:solidFill>
                  <a:srgbClr val="000000"/>
                </a:solidFill>
                <a:effectLst/>
                <a:uLnTx/>
                <a:uFillTx/>
                <a:latin typeface="Calibri"/>
                <a:ea typeface="+mn-ea"/>
                <a:cs typeface="+mn-cs"/>
              </a:rPr>
              <a:t>БК РФ Статья 78 пункт 8. </a:t>
            </a:r>
            <a:r>
              <a:rPr kumimoji="0" lang="ru-RU" sz="1400" i="0" u="none" strike="noStrike" kern="1200" cap="none" spc="0" normalizeH="0" baseline="0" noProof="0" dirty="0">
                <a:ln>
                  <a:noFill/>
                </a:ln>
                <a:solidFill>
                  <a:srgbClr val="000000"/>
                </a:solidFill>
                <a:effectLst/>
                <a:uLnTx/>
                <a:uFillTx/>
                <a:latin typeface="Calibri"/>
                <a:ea typeface="+mn-ea"/>
                <a:cs typeface="+mn-cs"/>
              </a:rPr>
              <a:t>В законе (решении) о бюджете могут предусматриваться бюджетные ассигнования на предоставление из федерального бюджета, бюджета субъекта Российской Федерации, местного бюджета субсидий юридическим лицам, 100 процентов акций (долей) которых принадлежит соответственно Российской Федерации, субъекту Российской Федерации, муниципальному образованию, на осуществление капитальных вложений в объекты капитального строительства, находящиеся в собственности указанных юридических лиц (в случаях, установленных федеральными законами, на возмещение затрат в связи с ранее осуществленными указанными юридическими лицами капитальными вложениями в объекты капитального строительства, находящиеся в собственности указанных юридических лиц или в государственной (муниципальной) собственности), и (или) на приобретение ими объектов недвижимого имущества с последующим увеличением уставных капиталов таких юридических лиц в соответствии с законодательством Российской Федерации.</a:t>
            </a:r>
          </a:p>
          <a:p>
            <a:pPr marL="0" marR="0" lvl="0" indent="0" algn="l" defTabSz="914400" rtl="0" eaLnBrk="1" fontAlgn="base" latinLnBrk="0" hangingPunct="1">
              <a:lnSpc>
                <a:spcPct val="90000"/>
              </a:lnSpc>
              <a:spcBef>
                <a:spcPts val="1000"/>
              </a:spcBef>
              <a:spcAft>
                <a:spcPts val="0"/>
              </a:spcAft>
              <a:buClrTx/>
              <a:buSzTx/>
              <a:buFont typeface="Arial" panose="020B0604020202020204" pitchFamily="34" charset="0"/>
              <a:buNone/>
              <a:tabLst/>
              <a:defRPr/>
            </a:pPr>
            <a:r>
              <a:rPr kumimoji="0" lang="ru-RU" sz="1400" b="1" i="0" u="none" strike="noStrike" kern="1200" cap="none" spc="0" normalizeH="0" baseline="0" noProof="0" dirty="0">
                <a:ln>
                  <a:noFill/>
                </a:ln>
                <a:solidFill>
                  <a:srgbClr val="000000"/>
                </a:solidFill>
                <a:effectLst/>
                <a:uLnTx/>
                <a:uFillTx/>
                <a:latin typeface="Calibri"/>
                <a:ea typeface="+mn-ea"/>
                <a:cs typeface="+mn-cs"/>
              </a:rPr>
              <a:t>БК РФ Статья 78  пункт 8.1. </a:t>
            </a:r>
            <a:r>
              <a:rPr kumimoji="0" lang="ru-RU" sz="1400" i="0" u="none" strike="noStrike" kern="1200" cap="none" spc="0" normalizeH="0" baseline="0" noProof="0" dirty="0">
                <a:ln>
                  <a:noFill/>
                </a:ln>
                <a:solidFill>
                  <a:srgbClr val="000000"/>
                </a:solidFill>
                <a:effectLst/>
                <a:uLnTx/>
                <a:uFillTx/>
                <a:latin typeface="Calibri"/>
                <a:ea typeface="+mn-ea"/>
                <a:cs typeface="+mn-cs"/>
              </a:rPr>
              <a:t>В федеральном бюджете, а также в установленных федеральными законами случаях в бюджете субъекта Российской Федерации могут предусматриваться бюджетные ассигнования на предоставление субсидий юридическим лицам - коммерческим организациям, не являющимся государственными (муниципальными) унитарными предприятиями и юридическими лицами, 100 процентов акций (долей) которых принадлежит Российской Федерации, субъекту Российской Федерации:</a:t>
            </a:r>
          </a:p>
          <a:p>
            <a:pPr marL="0" marR="0" lvl="0" indent="0" algn="l" defTabSz="914400" rtl="0" eaLnBrk="1" fontAlgn="base" latinLnBrk="0" hangingPunct="1">
              <a:lnSpc>
                <a:spcPct val="90000"/>
              </a:lnSpc>
              <a:spcBef>
                <a:spcPts val="1000"/>
              </a:spcBef>
              <a:spcAft>
                <a:spcPts val="0"/>
              </a:spcAft>
              <a:buClrTx/>
              <a:buSzTx/>
              <a:buFont typeface="Arial" panose="020B0604020202020204" pitchFamily="34" charset="0"/>
              <a:buNone/>
              <a:tabLst/>
              <a:defRPr/>
            </a:pPr>
            <a:r>
              <a:rPr kumimoji="0" lang="ru-RU" sz="1400" i="0" u="none" strike="noStrike" kern="1200" cap="none" spc="0" normalizeH="0" baseline="0" noProof="0" dirty="0">
                <a:ln>
                  <a:noFill/>
                </a:ln>
                <a:solidFill>
                  <a:srgbClr val="000000"/>
                </a:solidFill>
                <a:effectLst/>
                <a:uLnTx/>
                <a:uFillTx/>
                <a:latin typeface="Calibri"/>
                <a:ea typeface="+mn-ea"/>
                <a:cs typeface="+mn-cs"/>
              </a:rPr>
              <a:t>1) на осуществление капитальных вложений в находящиеся в собственности указанных юридических лиц объекты транспортной, энергетической, инженерной инфраструктуры, включая инфраструктуру систем газоснабжения, водоснабжения, трубопроводного транспорта и связи, а также иной инфраструктуры в случаях, предусмотренных федеральными законами, необходимые для реализации инвестиционных проектов, отобранных или определенных в соответствии с установленными федеральными законами и (или) нормативными правовыми актами Правительства Российской Федерации, высшего исполнительного органа государственной власти субъекта Российской Федерации порядками отбора или критериями определения таких инвестиционных проектов (далее в настоящей статье соответственно - объекты инфраструктуры, инвестиционные проекты);</a:t>
            </a:r>
          </a:p>
          <a:p>
            <a:pPr marL="0" marR="0" lvl="0" indent="0" algn="l" defTabSz="914400" rtl="0" eaLnBrk="1" fontAlgn="base" latinLnBrk="0" hangingPunct="1">
              <a:lnSpc>
                <a:spcPct val="90000"/>
              </a:lnSpc>
              <a:spcBef>
                <a:spcPts val="1000"/>
              </a:spcBef>
              <a:spcAft>
                <a:spcPts val="0"/>
              </a:spcAft>
              <a:buClrTx/>
              <a:buSzTx/>
              <a:buFont typeface="Arial" panose="020B0604020202020204" pitchFamily="34" charset="0"/>
              <a:buNone/>
              <a:tabLst/>
              <a:defRPr/>
            </a:pPr>
            <a:r>
              <a:rPr kumimoji="0" lang="ru-RU" sz="1400" i="0" u="none" strike="noStrike" kern="1200" cap="none" spc="0" normalizeH="0" baseline="0" noProof="0" dirty="0">
                <a:ln>
                  <a:noFill/>
                </a:ln>
                <a:solidFill>
                  <a:srgbClr val="000000"/>
                </a:solidFill>
                <a:effectLst/>
                <a:uLnTx/>
                <a:uFillTx/>
                <a:latin typeface="Calibri"/>
                <a:ea typeface="+mn-ea"/>
                <a:cs typeface="+mn-cs"/>
              </a:rPr>
              <a:t>2) на возмещение затрат в связи с ранее осуществленными указанными юридическими лицами капитальными вложениями в объекты инфраструктуры, находящиеся в собственности указанных юридических лиц, а также в случаях, установленных федеральными законами, в объекты инфраструктуры, находящиеся в государственной (муниципальной) собственности.</a:t>
            </a:r>
            <a:endParaRPr kumimoji="0" lang="en-US" sz="1400" i="0" u="none" strike="noStrike" kern="1200" cap="none" spc="0" normalizeH="0" baseline="0" noProof="0" dirty="0">
              <a:ln>
                <a:noFill/>
              </a:ln>
              <a:solidFill>
                <a:srgbClr val="000000"/>
              </a:solidFill>
              <a:effectLst/>
              <a:uLnTx/>
              <a:uFillTx/>
              <a:latin typeface="Calibri"/>
              <a:ea typeface="+mn-ea"/>
              <a:cs typeface="+mn-cs"/>
            </a:endParaRPr>
          </a:p>
          <a:p>
            <a:pPr marL="0" lvl="0" indent="0" fontAlgn="base">
              <a:buNone/>
              <a:defRPr/>
            </a:pPr>
            <a:r>
              <a:rPr kumimoji="0" lang="ru-RU" sz="1400" b="1" i="0" u="none" strike="noStrike" kern="1200" cap="none" spc="0" normalizeH="0" baseline="0" noProof="0" dirty="0">
                <a:ln>
                  <a:noFill/>
                </a:ln>
                <a:solidFill>
                  <a:srgbClr val="000000"/>
                </a:solidFill>
                <a:effectLst/>
                <a:uLnTx/>
                <a:uFillTx/>
                <a:latin typeface="Calibri"/>
                <a:ea typeface="+mn-ea"/>
                <a:cs typeface="+mn-cs"/>
              </a:rPr>
              <a:t>БК РФ Статья </a:t>
            </a:r>
            <a:r>
              <a:rPr lang="ru-RU" sz="1400" b="1" dirty="0">
                <a:solidFill>
                  <a:srgbClr val="000000"/>
                </a:solidFill>
              </a:rPr>
              <a:t>78.3 пункт 1  подпункт 3</a:t>
            </a:r>
            <a:r>
              <a:rPr kumimoji="0" lang="ru-RU" sz="1400" b="1" i="0" u="none" strike="noStrike" kern="1200" cap="none" spc="0" normalizeH="0" baseline="0" noProof="0" dirty="0">
                <a:ln>
                  <a:noFill/>
                </a:ln>
                <a:solidFill>
                  <a:srgbClr val="000000"/>
                </a:solidFill>
                <a:effectLst/>
                <a:uLnTx/>
                <a:uFillTx/>
                <a:latin typeface="Calibri"/>
                <a:ea typeface="+mn-ea"/>
                <a:cs typeface="+mn-cs"/>
              </a:rPr>
              <a:t>) </a:t>
            </a:r>
            <a:r>
              <a:rPr kumimoji="0" lang="ru-RU" sz="1400" i="0" u="none" strike="noStrike" kern="1200" cap="none" spc="0" normalizeH="0" baseline="0" noProof="0" dirty="0">
                <a:ln>
                  <a:noFill/>
                </a:ln>
                <a:solidFill>
                  <a:srgbClr val="000000"/>
                </a:solidFill>
                <a:effectLst/>
                <a:uLnTx/>
                <a:uFillTx/>
                <a:latin typeface="Calibri"/>
                <a:ea typeface="+mn-ea"/>
                <a:cs typeface="+mn-cs"/>
              </a:rPr>
              <a:t>на осуществление капитальных вложений в объекты капитального строительства, находящиеся в собственности государственных корпораций (компаний), публично-правовых компаний, и (или) на приобретение ими объектов недвижимого имущества либо в целях предоставления взноса в уставные (складочные) капиталы юридических лиц, акции (доли) которых принадлежат указанным государственным корпорациям (компаниям), публично-правовым компаниям, на осуществление капитальных вложений в объекты капитального строительства, находящиеся в собственности таких юридических лиц, и (или) на приобретение ими объектов недвижимого имущества или для последующего предоставления взноса в уставные (складочные) капиталы дочерних обществ таких юридических лиц на осуществление капитальных вложений в объекты капитального строительства, находящиеся в собственности указанных дочерних обществ, и (или) на приобретение указанными дочерними обществами объектов недвижимого имущества (за исключением капитальных вложений, осуществляемых в целях реализации мероприятий по завершению строительства объектов незавершенного строительства в соответствии с Федеральным законом от 29 июля 2017 года N 218-ФЗ "О публично-правовой компании по защите прав граждан - участников долевого строительства при несостоятельности (банкротстве) застройщиков и о внесении изменений в отдельные законодательные акты Российской Федерации");</a:t>
            </a:r>
          </a:p>
          <a:p>
            <a:pPr marL="0" marR="0" lvl="0" indent="0" algn="l" defTabSz="914400" rtl="0" eaLnBrk="1" fontAlgn="base" latinLnBrk="0" hangingPunct="1">
              <a:lnSpc>
                <a:spcPct val="90000"/>
              </a:lnSpc>
              <a:spcBef>
                <a:spcPts val="1000"/>
              </a:spcBef>
              <a:spcAft>
                <a:spcPts val="0"/>
              </a:spcAft>
              <a:buClrTx/>
              <a:buSzTx/>
              <a:buFont typeface="Arial" panose="020B0604020202020204" pitchFamily="34" charset="0"/>
              <a:buNone/>
              <a:tabLst/>
              <a:defRPr/>
            </a:pPr>
            <a:r>
              <a:rPr kumimoji="0" lang="ru-RU" sz="1400" b="1" i="0" u="none" strike="noStrike" kern="1200" cap="none" spc="0" normalizeH="0" baseline="0" noProof="0" dirty="0">
                <a:ln>
                  <a:noFill/>
                </a:ln>
                <a:solidFill>
                  <a:srgbClr val="000000"/>
                </a:solidFill>
                <a:effectLst/>
                <a:uLnTx/>
                <a:uFillTx/>
                <a:latin typeface="Calibri"/>
                <a:ea typeface="+mn-ea"/>
                <a:cs typeface="+mn-cs"/>
              </a:rPr>
              <a:t>БК РФ Статья 78.3 пункт 1  подпункт 3.1) </a:t>
            </a:r>
            <a:r>
              <a:rPr kumimoji="0" lang="ru-RU" sz="1400" i="0" u="none" strike="noStrike" kern="1200" cap="none" spc="0" normalizeH="0" baseline="0" noProof="0" dirty="0">
                <a:ln>
                  <a:noFill/>
                </a:ln>
                <a:solidFill>
                  <a:srgbClr val="000000"/>
                </a:solidFill>
                <a:effectLst/>
                <a:uLnTx/>
                <a:uFillTx/>
                <a:latin typeface="Calibri"/>
                <a:ea typeface="+mn-ea"/>
                <a:cs typeface="+mn-cs"/>
              </a:rPr>
              <a:t>на возмещение затрат в связи с ранее осуществленными государственными корпорациями (компаниями), публично-правовыми компаниями капитальными вложениями в объекты капитального строительства, находящиеся в их собственности или в государственной (муниципальной) собственности, в случаях, установленных федеральными законами;</a:t>
            </a:r>
          </a:p>
          <a:p>
            <a:pPr marL="1371600" lvl="3" indent="0">
              <a:buNone/>
            </a:pPr>
            <a:endParaRPr lang="ru-RU" sz="1600" b="1" dirty="0"/>
          </a:p>
        </p:txBody>
      </p:sp>
    </p:spTree>
    <p:extLst>
      <p:ext uri="{BB962C8B-B14F-4D97-AF65-F5344CB8AC3E}">
        <p14:creationId xmlns:p14="http://schemas.microsoft.com/office/powerpoint/2010/main" val="260570342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8D9B91A-3E4B-4D39-F894-03F331A6C4D7}"/>
              </a:ext>
            </a:extLst>
          </p:cNvPr>
          <p:cNvSpPr>
            <a:spLocks noGrp="1"/>
          </p:cNvSpPr>
          <p:nvPr>
            <p:ph type="title"/>
          </p:nvPr>
        </p:nvSpPr>
        <p:spPr>
          <a:xfrm>
            <a:off x="195308" y="88084"/>
            <a:ext cx="11842811" cy="633165"/>
          </a:xfrm>
        </p:spPr>
        <p:txBody>
          <a:bodyPr>
            <a:noAutofit/>
          </a:bodyPr>
          <a:lstStyle/>
          <a:p>
            <a:r>
              <a:rPr lang="ru-RU" sz="2000" b="1" dirty="0">
                <a:solidFill>
                  <a:srgbClr val="FF0000"/>
                </a:solidFill>
              </a:rPr>
              <a:t>В</a:t>
            </a:r>
            <a:r>
              <a:rPr lang="ru-RU" sz="2000" dirty="0">
                <a:solidFill>
                  <a:srgbClr val="FF0000"/>
                </a:solidFill>
              </a:rPr>
              <a:t> </a:t>
            </a:r>
            <a:r>
              <a:rPr lang="ru-RU" sz="2000" b="1" dirty="0">
                <a:solidFill>
                  <a:srgbClr val="FF0000"/>
                </a:solidFill>
              </a:rPr>
              <a:t>каких случаях заказчики, работающие по 223-ФЗ, должны применять Закон о контрактной системе (44-ФЗ)</a:t>
            </a:r>
            <a:r>
              <a:rPr lang="en-US" sz="2000" b="1" dirty="0">
                <a:solidFill>
                  <a:srgbClr val="FF0000"/>
                </a:solidFill>
              </a:rPr>
              <a:t>?</a:t>
            </a:r>
            <a:endParaRPr lang="ru-RU" sz="2000" b="1" dirty="0">
              <a:solidFill>
                <a:srgbClr val="FF0000"/>
              </a:solidFill>
            </a:endParaRPr>
          </a:p>
        </p:txBody>
      </p:sp>
      <p:sp>
        <p:nvSpPr>
          <p:cNvPr id="3" name="Объект 2">
            <a:extLst>
              <a:ext uri="{FF2B5EF4-FFF2-40B4-BE49-F238E27FC236}">
                <a16:creationId xmlns:a16="http://schemas.microsoft.com/office/drawing/2014/main" id="{1D5A672D-CC7F-343B-B879-DED0B30EAD6A}"/>
              </a:ext>
            </a:extLst>
          </p:cNvPr>
          <p:cNvSpPr>
            <a:spLocks noGrp="1"/>
          </p:cNvSpPr>
          <p:nvPr>
            <p:ph idx="1"/>
          </p:nvPr>
        </p:nvSpPr>
        <p:spPr>
          <a:xfrm>
            <a:off x="337352" y="788564"/>
            <a:ext cx="11491126" cy="5981351"/>
          </a:xfrm>
        </p:spPr>
        <p:txBody>
          <a:bodyPr>
            <a:normAutofit/>
          </a:bodyPr>
          <a:lstStyle/>
          <a:p>
            <a:pPr marL="0" lvl="3" indent="0">
              <a:buNone/>
            </a:pPr>
            <a:r>
              <a:rPr lang="ru-RU" sz="1600" b="1" i="0" dirty="0">
                <a:solidFill>
                  <a:srgbClr val="FF0000"/>
                </a:solidFill>
                <a:effectLst/>
              </a:rPr>
              <a:t>11. </a:t>
            </a:r>
            <a:r>
              <a:rPr lang="ru-RU" sz="1600" b="0" i="0" dirty="0">
                <a:solidFill>
                  <a:srgbClr val="22272F"/>
                </a:solidFill>
                <a:effectLst/>
              </a:rPr>
              <a:t>Публично-правовая компания "Единый заказчик в сфере строительства" осуществляет закупки в целях выполнения инженерных изысканий, архитектурно-строительного проектирования, строительства, реконструкции, капитального ремонта, сноса объектов капитального строительства в соответствии с программой деятельности указанной публично-правовой компании на текущий год и плановый период за счет средств федерального бюджета в соответствии с требованиями 44-ФЗ.</a:t>
            </a:r>
          </a:p>
          <a:p>
            <a:pPr marL="0" lvl="3" indent="0">
              <a:buNone/>
            </a:pPr>
            <a:r>
              <a:rPr lang="ru-RU" sz="1600" b="1" dirty="0">
                <a:solidFill>
                  <a:srgbClr val="FF0000"/>
                </a:solidFill>
              </a:rPr>
              <a:t>12. </a:t>
            </a:r>
            <a:r>
              <a:rPr lang="ru-RU" sz="1600" dirty="0"/>
              <a:t>При предоставлении в соответствии с бюджетным законодательством Российской Федерации Фонду по сохранению и развитию Соловецкого архипелага субсидий, предусмотренных пунктом 2 статьи 78.1 Бюджетного кодекса Российской Федерации, на этот Фонд при осуществлении им закупок за счет указанных субсидий распространяются положения 44-ФЗ, регулирующие отношения, указанные в пунктах 2 и 3 части 1 статьи 1 44-ФЗ</a:t>
            </a:r>
            <a:r>
              <a:rPr kumimoji="0" lang="ru-RU" sz="1500" b="0" i="1" u="none" strike="noStrike" kern="1200" cap="none" spc="0" normalizeH="0" baseline="0" noProof="0" dirty="0">
                <a:ln>
                  <a:noFill/>
                </a:ln>
                <a:solidFill>
                  <a:srgbClr val="000000"/>
                </a:solidFill>
                <a:effectLst/>
                <a:uLnTx/>
                <a:uFillTx/>
                <a:latin typeface="Calibri"/>
                <a:ea typeface="+mn-ea"/>
                <a:cs typeface="+mn-cs"/>
              </a:rPr>
              <a:t> (2) определения поставщиков (подрядчиков, исполнителей); 3) заключения предусмотренных 44-ФЗ контрактов)</a:t>
            </a:r>
            <a:r>
              <a:rPr lang="ru-RU" sz="1600" dirty="0"/>
              <a:t>.</a:t>
            </a:r>
          </a:p>
          <a:p>
            <a:pPr marL="0" lvl="3" indent="0">
              <a:buNone/>
            </a:pPr>
            <a:endParaRPr lang="ru-RU" sz="1200" dirty="0"/>
          </a:p>
          <a:p>
            <a:pPr marL="0" lvl="3" indent="0">
              <a:buNone/>
            </a:pPr>
            <a:r>
              <a:rPr lang="ru-RU" sz="1300" dirty="0"/>
              <a:t>2. В федеральном законе о федеральном бюджете могут предусматриваться субсидии иным некоммерческим организациям, не являющимся государственными (муниципальными) учреждениями, государственными корпорациями (компаниями) и публично-правовыми компаниями.</a:t>
            </a:r>
          </a:p>
          <a:p>
            <a:pPr marL="0" lvl="3" indent="0">
              <a:buNone/>
            </a:pPr>
            <a:r>
              <a:rPr lang="ru-RU" sz="1300" dirty="0"/>
              <a:t>В законе субъекта Российской Федерации о бюджете субъекта Российской Федерации, в решении представительного органа муниципального образования о местном бюджете могут предусматриваться субсидии иным некоммерческим организациям, не являющимся государственными (муниципальными) учреждениями.</a:t>
            </a:r>
            <a:endParaRPr lang="ru-RU" sz="1600" b="1" dirty="0"/>
          </a:p>
          <a:p>
            <a:pPr marL="0" lvl="3" indent="0">
              <a:buNone/>
            </a:pPr>
            <a:endParaRPr lang="ru-RU" sz="1600" b="1" dirty="0"/>
          </a:p>
          <a:p>
            <a:pPr marL="0" lvl="3" indent="0">
              <a:buNone/>
            </a:pPr>
            <a:r>
              <a:rPr lang="ru-RU" sz="1600" b="1" dirty="0">
                <a:solidFill>
                  <a:srgbClr val="FF0000"/>
                </a:solidFill>
              </a:rPr>
              <a:t>13. </a:t>
            </a:r>
            <a:r>
              <a:rPr lang="ru-RU" sz="1600" dirty="0"/>
              <a:t>При предоставлении в соответствии с бюджетным законодательством Российской Федерации юридическому лицу средств, указанных в абзаце втором пункта 1 статьи 80 Бюджетного кодекса Российской Федерации, на юридическое лицо, которому предоставлены указанные средства, при осуществлении им закупок за счет указанных средств </a:t>
            </a:r>
            <a:r>
              <a:rPr lang="ru-RU" sz="1600" b="1" dirty="0"/>
              <a:t>распространяются положения настоящего Федерального закона, регулирующие деятельность заказчика, в случаях и в пределах, которые определены в соответствии с бюджетным законодательством Российской Федерации в рамках договоров об участии Российской Федерации, субъекта Российской Федерации или муниципального образования в собственности субъекта инвестиций. При этом в отношении такого юридического лица при осуществлении им этих закупок применяются положения 44-ФЗ, регулирующие мониторинг закупок, аудит в сфере закупок, контроль в сфере закупок органами контроля, указанными в пункте 1 части 1 статьи 99 44-ФЗ, при определении поставщика (подрядчика, исполнителя).</a:t>
            </a:r>
          </a:p>
        </p:txBody>
      </p:sp>
    </p:spTree>
    <p:extLst>
      <p:ext uri="{BB962C8B-B14F-4D97-AF65-F5344CB8AC3E}">
        <p14:creationId xmlns:p14="http://schemas.microsoft.com/office/powerpoint/2010/main" val="146286686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8D9B91A-3E4B-4D39-F894-03F331A6C4D7}"/>
              </a:ext>
            </a:extLst>
          </p:cNvPr>
          <p:cNvSpPr>
            <a:spLocks noGrp="1"/>
          </p:cNvSpPr>
          <p:nvPr>
            <p:ph type="title"/>
          </p:nvPr>
        </p:nvSpPr>
        <p:spPr>
          <a:xfrm>
            <a:off x="195308" y="88084"/>
            <a:ext cx="11842811" cy="417943"/>
          </a:xfrm>
        </p:spPr>
        <p:txBody>
          <a:bodyPr>
            <a:noAutofit/>
          </a:bodyPr>
          <a:lstStyle/>
          <a:p>
            <a:r>
              <a:rPr lang="ru-RU" sz="2000" dirty="0">
                <a:solidFill>
                  <a:srgbClr val="FF0000"/>
                </a:solidFill>
              </a:rPr>
              <a:t>В </a:t>
            </a:r>
            <a:r>
              <a:rPr lang="ru-RU" sz="2000" b="1" dirty="0">
                <a:solidFill>
                  <a:srgbClr val="FF0000"/>
                </a:solidFill>
              </a:rPr>
              <a:t>каких случаях заказчики, работающие по 223-ФЗ,  должны применять Закон о контрактной системе (44-ФЗ)</a:t>
            </a:r>
            <a:r>
              <a:rPr lang="en-US" sz="2000" b="1" dirty="0">
                <a:solidFill>
                  <a:srgbClr val="FF0000"/>
                </a:solidFill>
              </a:rPr>
              <a:t>?</a:t>
            </a:r>
            <a:endParaRPr lang="ru-RU" sz="2000" b="1" dirty="0">
              <a:solidFill>
                <a:srgbClr val="FF0000"/>
              </a:solidFill>
            </a:endParaRPr>
          </a:p>
        </p:txBody>
      </p:sp>
      <p:sp>
        <p:nvSpPr>
          <p:cNvPr id="3" name="Объект 2">
            <a:extLst>
              <a:ext uri="{FF2B5EF4-FFF2-40B4-BE49-F238E27FC236}">
                <a16:creationId xmlns:a16="http://schemas.microsoft.com/office/drawing/2014/main" id="{1D5A672D-CC7F-343B-B879-DED0B30EAD6A}"/>
              </a:ext>
            </a:extLst>
          </p:cNvPr>
          <p:cNvSpPr>
            <a:spLocks noGrp="1"/>
          </p:cNvSpPr>
          <p:nvPr>
            <p:ph idx="1"/>
          </p:nvPr>
        </p:nvSpPr>
        <p:spPr>
          <a:xfrm>
            <a:off x="350437" y="438324"/>
            <a:ext cx="11491126" cy="5981351"/>
          </a:xfrm>
        </p:spPr>
        <p:txBody>
          <a:bodyPr>
            <a:normAutofit/>
          </a:bodyPr>
          <a:lstStyle/>
          <a:p>
            <a:pPr marL="0" marR="0" lvl="0" indent="0" algn="l" defTabSz="914400" rtl="0" eaLnBrk="1" fontAlgn="base" latinLnBrk="0" hangingPunct="1">
              <a:lnSpc>
                <a:spcPct val="90000"/>
              </a:lnSpc>
              <a:spcBef>
                <a:spcPts val="1000"/>
              </a:spcBef>
              <a:spcAft>
                <a:spcPts val="0"/>
              </a:spcAft>
              <a:buClrTx/>
              <a:buSzTx/>
              <a:buFont typeface="Arial" panose="020B0604020202020204" pitchFamily="34" charset="0"/>
              <a:buNone/>
              <a:tabLst/>
              <a:defRPr/>
            </a:pPr>
            <a:r>
              <a:rPr lang="ru-RU" sz="1500" b="1" dirty="0">
                <a:solidFill>
                  <a:srgbClr val="000000"/>
                </a:solidFill>
                <a:latin typeface="Calibri"/>
              </a:rPr>
              <a:t>Кто эти юридические лица</a:t>
            </a:r>
            <a:r>
              <a:rPr lang="en-US" sz="1500" b="1" dirty="0">
                <a:solidFill>
                  <a:srgbClr val="000000"/>
                </a:solidFill>
                <a:latin typeface="Calibri"/>
              </a:rPr>
              <a:t>?</a:t>
            </a:r>
            <a:endParaRPr lang="ru-RU" sz="1500" b="1" dirty="0">
              <a:solidFill>
                <a:srgbClr val="000000"/>
              </a:solidFill>
              <a:latin typeface="Calibri"/>
            </a:endParaRPr>
          </a:p>
          <a:p>
            <a:pPr marL="0" marR="0" lvl="0" indent="0" algn="l" defTabSz="914400" rtl="0" eaLnBrk="1" fontAlgn="base" latinLnBrk="0" hangingPunct="1">
              <a:lnSpc>
                <a:spcPct val="90000"/>
              </a:lnSpc>
              <a:spcBef>
                <a:spcPts val="1000"/>
              </a:spcBef>
              <a:spcAft>
                <a:spcPts val="0"/>
              </a:spcAft>
              <a:buClrTx/>
              <a:buSzTx/>
              <a:buFont typeface="Arial" panose="020B0604020202020204" pitchFamily="34" charset="0"/>
              <a:buNone/>
              <a:tabLst/>
              <a:defRPr/>
            </a:pPr>
            <a:r>
              <a:rPr lang="ru-RU" sz="1500" b="1" dirty="0">
                <a:solidFill>
                  <a:srgbClr val="000000"/>
                </a:solidFill>
                <a:latin typeface="Calibri"/>
              </a:rPr>
              <a:t>Абзац второй пункта 1 статьи 80 БК РФ: </a:t>
            </a:r>
            <a:r>
              <a:rPr lang="ru-RU" sz="1500" dirty="0">
                <a:solidFill>
                  <a:srgbClr val="000000"/>
                </a:solidFill>
                <a:latin typeface="Calibri"/>
              </a:rPr>
              <a:t>Решения о предоставлении бюджетных инвестиций юридическим лицам, не являющимся государственными или муниципальными учреждениями и государственными или муниципальными унитарными предприятиями, в объекты капитального строительства, находящиеся в собственности указанных юридических лиц, и (или) на приобретение ими объектов недвижимого имущества либо в целях предоставления взноса в уставные (складочные) капиталы дочерних обществ указанных юридических лиц на осуществление капитальных вложений в объекты капитального строительства, находящиеся в собственности таких дочерних обществ, и (или) на приобретение такими дочерними обществами объектов недвижимого имущества из федерального бюджета, бюджета субъекта Российской Федерации, местного бюджета принимаются соответственно в форме правовых актов Правительства Российской Федерации, высшего исполнительного органа государственной власти субъекта Российской Федерации, муниципальных правовых актов местной администрации муниципального образования.</a:t>
            </a:r>
          </a:p>
          <a:p>
            <a:pPr marL="0" marR="0" lvl="0" indent="0" algn="l" defTabSz="914400" rtl="0" eaLnBrk="1" fontAlgn="base" latinLnBrk="0" hangingPunct="1">
              <a:lnSpc>
                <a:spcPct val="90000"/>
              </a:lnSpc>
              <a:spcBef>
                <a:spcPts val="1000"/>
              </a:spcBef>
              <a:spcAft>
                <a:spcPts val="0"/>
              </a:spcAft>
              <a:buClrTx/>
              <a:buSzTx/>
              <a:buFont typeface="Arial" panose="020B0604020202020204" pitchFamily="34" charset="0"/>
              <a:buNone/>
              <a:tabLst/>
              <a:defRPr/>
            </a:pPr>
            <a:endParaRPr lang="ru-RU" sz="1600" dirty="0">
              <a:solidFill>
                <a:srgbClr val="000000"/>
              </a:solidFill>
              <a:latin typeface="Calibri"/>
            </a:endParaRPr>
          </a:p>
          <a:p>
            <a:pPr marL="0" marR="0" lvl="0" indent="0" algn="l" defTabSz="914400" rtl="0" eaLnBrk="1" fontAlgn="base" latinLnBrk="0" hangingPunct="1">
              <a:lnSpc>
                <a:spcPct val="90000"/>
              </a:lnSpc>
              <a:spcBef>
                <a:spcPts val="1000"/>
              </a:spcBef>
              <a:spcAft>
                <a:spcPts val="0"/>
              </a:spcAft>
              <a:buClrTx/>
              <a:buSzTx/>
              <a:buFont typeface="Arial" panose="020B0604020202020204" pitchFamily="34" charset="0"/>
              <a:buNone/>
              <a:tabLst/>
              <a:defRPr/>
            </a:pPr>
            <a:r>
              <a:rPr lang="ru-RU" sz="1600" b="1" dirty="0">
                <a:solidFill>
                  <a:srgbClr val="FF0000"/>
                </a:solidFill>
                <a:latin typeface="Calibri"/>
              </a:rPr>
              <a:t>14. </a:t>
            </a:r>
            <a:r>
              <a:rPr lang="ru-RU" sz="1600" dirty="0">
                <a:solidFill>
                  <a:srgbClr val="000000"/>
                </a:solidFill>
                <a:latin typeface="Calibri"/>
              </a:rPr>
              <a:t>В случае, если в соответствии с Бюджетным кодексом Российской Федерации государственные органы, органы управления государственными внебюджетными фондами, органы местного самоуправления, Государственная корпорация по атомной энергии "Росатом" или Государственная корпорация по космической деятельности "Роскосмос", являющиеся государственными или муниципальными заказчиками, </a:t>
            </a:r>
            <a:r>
              <a:rPr lang="ru-RU" sz="1600" b="1" dirty="0">
                <a:solidFill>
                  <a:srgbClr val="000000"/>
                </a:solidFill>
                <a:latin typeface="Calibri"/>
              </a:rPr>
              <a:t>при осуществлении бюджетных инвестиций в объекты капитального строительства государственной, муниципальной собственности и (или) на приобретение объектов недвижимого имущества в государственную, муниципальную собственность передали на безвозмездной основе на основании соглашений свои полномочия государственного или муниципального заказчика </a:t>
            </a:r>
            <a:r>
              <a:rPr lang="ru-RU" sz="1600" dirty="0">
                <a:solidFill>
                  <a:srgbClr val="000000"/>
                </a:solidFill>
                <a:latin typeface="Calibri"/>
              </a:rPr>
              <a:t>бюджетным учреждениям, автономным учреждениям, государственным, муниципальным унитарным предприятиям либо иным юридическим лицам, такие учреждения, унитарные предприятия либо юридические лица в пределах переданных полномочий осуществляют от лица указанных органов или государственных корпораций закупки товаров, работ, услуг в соответствии с положениями 44-ФЗ, которые регулируют деятельность государственного и муниципального заказчиков.</a:t>
            </a:r>
          </a:p>
          <a:p>
            <a:pPr marL="1371600" lvl="3" indent="0">
              <a:buNone/>
            </a:pPr>
            <a:endParaRPr lang="ru-RU" sz="1600" b="1" dirty="0"/>
          </a:p>
        </p:txBody>
      </p:sp>
    </p:spTree>
    <p:extLst>
      <p:ext uri="{BB962C8B-B14F-4D97-AF65-F5344CB8AC3E}">
        <p14:creationId xmlns:p14="http://schemas.microsoft.com/office/powerpoint/2010/main" val="174208723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92CACD-1922-E3DB-B146-B3E3515D3096}"/>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4E304B72-019E-4CFB-4917-F10BD378641B}"/>
              </a:ext>
            </a:extLst>
          </p:cNvPr>
          <p:cNvSpPr>
            <a:spLocks noGrp="1"/>
          </p:cNvSpPr>
          <p:nvPr>
            <p:ph type="title"/>
          </p:nvPr>
        </p:nvSpPr>
        <p:spPr>
          <a:xfrm>
            <a:off x="692426" y="205409"/>
            <a:ext cx="10515600" cy="575779"/>
          </a:xfrm>
        </p:spPr>
        <p:txBody>
          <a:bodyPr>
            <a:normAutofit/>
          </a:bodyPr>
          <a:lstStyle/>
          <a:p>
            <a:r>
              <a:rPr lang="ru-RU" sz="2400" b="1" dirty="0">
                <a:solidFill>
                  <a:srgbClr val="FF0000"/>
                </a:solidFill>
              </a:rPr>
              <a:t>С 04.08.2023</a:t>
            </a:r>
          </a:p>
        </p:txBody>
      </p:sp>
      <p:sp>
        <p:nvSpPr>
          <p:cNvPr id="3" name="Объект 2">
            <a:extLst>
              <a:ext uri="{FF2B5EF4-FFF2-40B4-BE49-F238E27FC236}">
                <a16:creationId xmlns:a16="http://schemas.microsoft.com/office/drawing/2014/main" id="{E3257575-A189-7890-2C75-D4DC8171E01A}"/>
              </a:ext>
            </a:extLst>
          </p:cNvPr>
          <p:cNvSpPr>
            <a:spLocks noGrp="1"/>
          </p:cNvSpPr>
          <p:nvPr>
            <p:ph idx="1"/>
          </p:nvPr>
        </p:nvSpPr>
        <p:spPr>
          <a:xfrm>
            <a:off x="351183" y="646964"/>
            <a:ext cx="11489634" cy="5871403"/>
          </a:xfrm>
        </p:spPr>
        <p:txBody>
          <a:bodyPr>
            <a:normAutofit fontScale="70000" lnSpcReduction="20000"/>
          </a:bodyPr>
          <a:lstStyle/>
          <a:p>
            <a:endParaRPr lang="ru-RU" dirty="0"/>
          </a:p>
          <a:p>
            <a:r>
              <a:rPr lang="ru-RU" dirty="0"/>
              <a:t>2) статью 8 223-ФЗ дополнить частью 16 следующего содержания:</a:t>
            </a:r>
          </a:p>
          <a:p>
            <a:endParaRPr lang="ru-RU" dirty="0"/>
          </a:p>
          <a:p>
            <a:r>
              <a:rPr lang="ru-RU" dirty="0"/>
              <a:t>"16. Установить, что </a:t>
            </a:r>
            <a:r>
              <a:rPr lang="ru-RU" b="1" dirty="0"/>
              <a:t>до 30 июня 2024 года </a:t>
            </a:r>
            <a:r>
              <a:rPr lang="ru-RU" dirty="0"/>
              <a:t>включительно государственные унитарные предприятия субъекта Российской Федерации, на которые законодательными актами соответствующего субъекта Российской Федерации возложены полномочия по поставке</a:t>
            </a:r>
          </a:p>
          <a:p>
            <a:r>
              <a:rPr lang="ru-RU" dirty="0"/>
              <a:t>лекарственных средств, </a:t>
            </a:r>
          </a:p>
          <a:p>
            <a:r>
              <a:rPr lang="ru-RU" dirty="0"/>
              <a:t>специализированных продуктов лечебного питания,</a:t>
            </a:r>
          </a:p>
          <a:p>
            <a:r>
              <a:rPr lang="ru-RU" dirty="0"/>
              <a:t> медицинских изделий,</a:t>
            </a:r>
          </a:p>
          <a:p>
            <a:r>
              <a:rPr lang="ru-RU" dirty="0"/>
              <a:t>расходных материалов, </a:t>
            </a:r>
          </a:p>
          <a:p>
            <a:r>
              <a:rPr lang="ru-RU" dirty="0"/>
              <a:t>средств для дезинфекции,</a:t>
            </a:r>
          </a:p>
          <a:p>
            <a:r>
              <a:rPr lang="ru-RU" dirty="0"/>
              <a:t> а также услуг по хранению и доставке соответствующих товаров, </a:t>
            </a:r>
          </a:p>
          <a:p>
            <a:r>
              <a:rPr lang="ru-RU" dirty="0"/>
              <a:t>работ по ремонту и техническому обслуживанию медицинских изделий, </a:t>
            </a:r>
          </a:p>
          <a:p>
            <a:r>
              <a:rPr lang="ru-RU" u="sng" dirty="0"/>
              <a:t>осуществляют закупки для целей исполнения обязательств по контрактам, заключенным на основании части 76 статьи 112 Федерального закона от 5 апреля 2013 года N 44-ФЗ  </a:t>
            </a:r>
            <a:r>
              <a:rPr lang="ru-RU" b="1" dirty="0">
                <a:solidFill>
                  <a:srgbClr val="FF0000"/>
                </a:solidFill>
              </a:rPr>
              <a:t>руководствуясь </a:t>
            </a:r>
            <a:r>
              <a:rPr lang="ru-RU" dirty="0">
                <a:solidFill>
                  <a:srgbClr val="FF0000"/>
                </a:solidFill>
              </a:rPr>
              <a:t>положениями нормативных правовых актов, принятых Правительством Российской Федерации в соответствии с частью 3 статьи 14, частью 6 статьи 23, пунктом 6 части 1 и частью 5 статьи 33, пунктом 2 части 29 статьи 34 Федерального закона от 5 апреля 2013 года N 44-ФЗ</a:t>
            </a:r>
            <a:r>
              <a:rPr lang="ru-RU" dirty="0"/>
              <a:t> "О контрактной системе в сфере закупок товаров, работ, услуг для обеспечения государственных и муниципальных нужд".".</a:t>
            </a:r>
          </a:p>
        </p:txBody>
      </p:sp>
    </p:spTree>
    <p:extLst>
      <p:ext uri="{BB962C8B-B14F-4D97-AF65-F5344CB8AC3E}">
        <p14:creationId xmlns:p14="http://schemas.microsoft.com/office/powerpoint/2010/main" val="150312755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BFB31BC-BDE4-A84B-DE73-2EBB8A9DA624}"/>
              </a:ext>
            </a:extLst>
          </p:cNvPr>
          <p:cNvSpPr>
            <a:spLocks noGrp="1"/>
          </p:cNvSpPr>
          <p:nvPr>
            <p:ph type="title"/>
          </p:nvPr>
        </p:nvSpPr>
        <p:spPr>
          <a:xfrm>
            <a:off x="692426" y="205409"/>
            <a:ext cx="10515600" cy="575779"/>
          </a:xfrm>
        </p:spPr>
        <p:txBody>
          <a:bodyPr>
            <a:normAutofit/>
          </a:bodyPr>
          <a:lstStyle/>
          <a:p>
            <a:r>
              <a:rPr lang="ru-RU" sz="2400" b="1" dirty="0">
                <a:solidFill>
                  <a:srgbClr val="FF0000"/>
                </a:solidFill>
              </a:rPr>
              <a:t>С 01.07.2024</a:t>
            </a:r>
          </a:p>
        </p:txBody>
      </p:sp>
      <p:sp>
        <p:nvSpPr>
          <p:cNvPr id="3" name="Объект 2">
            <a:extLst>
              <a:ext uri="{FF2B5EF4-FFF2-40B4-BE49-F238E27FC236}">
                <a16:creationId xmlns:a16="http://schemas.microsoft.com/office/drawing/2014/main" id="{03A8E0B7-17DD-800A-2FD2-F2B9E053F859}"/>
              </a:ext>
            </a:extLst>
          </p:cNvPr>
          <p:cNvSpPr>
            <a:spLocks noGrp="1"/>
          </p:cNvSpPr>
          <p:nvPr>
            <p:ph idx="1"/>
          </p:nvPr>
        </p:nvSpPr>
        <p:spPr>
          <a:xfrm>
            <a:off x="344557" y="781188"/>
            <a:ext cx="11489634" cy="5871403"/>
          </a:xfrm>
        </p:spPr>
        <p:txBody>
          <a:bodyPr>
            <a:normAutofit fontScale="92500" lnSpcReduction="20000"/>
          </a:bodyPr>
          <a:lstStyle/>
          <a:p>
            <a:r>
              <a:rPr lang="ru-RU" sz="2000" dirty="0"/>
              <a:t>44-ФЗ ст. 15 часть 2.1. </a:t>
            </a:r>
            <a:r>
              <a:rPr lang="ru-RU" sz="2000" b="1" dirty="0"/>
              <a:t>Государственные, муниципальные унитарные предприятия </a:t>
            </a:r>
            <a:r>
              <a:rPr lang="ru-RU" sz="2000" dirty="0"/>
              <a:t>осуществляют закупки в соответствии с требованиями настоящего Федерального закона, за исключением:</a:t>
            </a:r>
          </a:p>
          <a:p>
            <a:r>
              <a:rPr lang="ru-RU" sz="2000" dirty="0"/>
              <a:t>б) в качестве исполнителя по контракту в случае привлечения на основании договора в ходе исполнения данного контракта иных лиц для поставки товара, выполнения работы или оказания услуги, необходимых для исполнения предусмотренных контрактом обязательств данного предприятия, за исключением случаев исполнения предприятием контракта, заключенного в соответствии с пунктами 2 </a:t>
            </a:r>
            <a:r>
              <a:rPr lang="ru-RU" sz="2000" b="1" dirty="0">
                <a:solidFill>
                  <a:srgbClr val="FF0000"/>
                </a:solidFill>
              </a:rPr>
              <a:t>и 6.1 </a:t>
            </a:r>
            <a:r>
              <a:rPr lang="ru-RU" sz="2000" dirty="0"/>
              <a:t>части 1 статьи 93 настоящего Федерального закона;</a:t>
            </a:r>
          </a:p>
          <a:p>
            <a:endParaRPr lang="ru-RU" sz="2000" dirty="0"/>
          </a:p>
          <a:p>
            <a:r>
              <a:rPr lang="ru-RU" sz="2000" dirty="0"/>
              <a:t>4.1. При предоставлении в соответствии с бюджетным законодательством Российской Федерации юридическим лицам субсидий, предусмотренных пунктами 8 и 8.1 статьи 78 и подпунктами 3 и 3.1 пункта 1 статьи 78.3 Бюджетного кодекса Российской Федерации, на юридические лица, определенные указанными статьями, при осуществлении ими закупок, предусмотренных указанными статьями, распространяются положения настоящего Федерального закона, регулирующие отношения, указанные в пунктах 2 и 3 части 1 статьи 1 настоящего Федерального закона. </a:t>
            </a:r>
            <a:r>
              <a:rPr lang="ru-RU" sz="2000" b="1" dirty="0"/>
              <a:t>При осуществлении акционерными обществами, сто процентов акций которых принадлежит субъекту Российской Федерации</a:t>
            </a:r>
            <a:r>
              <a:rPr lang="ru-RU" sz="2000" dirty="0"/>
              <a:t>, закупок для целей исполнения обязательств по контрактам, заключенным на основании пункта </a:t>
            </a:r>
            <a:r>
              <a:rPr lang="ru-RU" sz="2000" b="1" dirty="0">
                <a:solidFill>
                  <a:srgbClr val="FF0000"/>
                </a:solidFill>
              </a:rPr>
              <a:t>6.1</a:t>
            </a:r>
            <a:r>
              <a:rPr lang="ru-RU" sz="2000" dirty="0"/>
              <a:t> части 1 статьи 93 настоящего Федерального закона, на такие акционерные общества распространяются положения настоящего Федерального закона, регулирующие отношения, указанные в пунктах 2, 3 и 4 части 1 статьи 1 настоящего Федерального закона. При этом в отношении таких юридических лиц при осуществлении ими этих закупок применяются положения настоящего Федерального закона, регулирующие мониторинг закупок, аудит в сфере закупок, а также контроль в сфере закупок, предусмотренный частью 3 статьи 99 настоящего Федерального закона.</a:t>
            </a:r>
          </a:p>
          <a:p>
            <a:r>
              <a:rPr lang="ru-RU" sz="1600" i="1" dirty="0">
                <a:solidFill>
                  <a:srgbClr val="7030A0"/>
                </a:solidFill>
              </a:rPr>
              <a:t>2) определение поставщиков (подрядчиков, исполнителей);</a:t>
            </a:r>
          </a:p>
          <a:p>
            <a:r>
              <a:rPr lang="ru-RU" sz="1600" i="1" dirty="0">
                <a:solidFill>
                  <a:srgbClr val="7030A0"/>
                </a:solidFill>
              </a:rPr>
              <a:t>3) заключение предусмотренных настоящим Федеральным законом контрактов;</a:t>
            </a:r>
          </a:p>
          <a:p>
            <a:r>
              <a:rPr lang="ru-RU" sz="1600" i="1" dirty="0">
                <a:solidFill>
                  <a:srgbClr val="7030A0"/>
                </a:solidFill>
              </a:rPr>
              <a:t>4) особенности исполнения контрактов;</a:t>
            </a:r>
          </a:p>
        </p:txBody>
      </p:sp>
    </p:spTree>
    <p:extLst>
      <p:ext uri="{BB962C8B-B14F-4D97-AF65-F5344CB8AC3E}">
        <p14:creationId xmlns:p14="http://schemas.microsoft.com/office/powerpoint/2010/main" val="159283052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C19274-4CE0-DDE1-66A6-6739BC3B3B49}"/>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1A4FF172-3548-E665-A0C3-E36BF0B9E765}"/>
              </a:ext>
            </a:extLst>
          </p:cNvPr>
          <p:cNvSpPr>
            <a:spLocks noGrp="1"/>
          </p:cNvSpPr>
          <p:nvPr>
            <p:ph type="title"/>
          </p:nvPr>
        </p:nvSpPr>
        <p:spPr>
          <a:xfrm>
            <a:off x="692426" y="205409"/>
            <a:ext cx="10515600" cy="575779"/>
          </a:xfrm>
        </p:spPr>
        <p:txBody>
          <a:bodyPr>
            <a:normAutofit/>
          </a:bodyPr>
          <a:lstStyle/>
          <a:p>
            <a:r>
              <a:rPr lang="ru-RU" sz="2400" b="1" dirty="0">
                <a:solidFill>
                  <a:srgbClr val="FF0000"/>
                </a:solidFill>
              </a:rPr>
              <a:t>С 01.07.2024</a:t>
            </a:r>
          </a:p>
        </p:txBody>
      </p:sp>
      <p:sp>
        <p:nvSpPr>
          <p:cNvPr id="3" name="Объект 2">
            <a:extLst>
              <a:ext uri="{FF2B5EF4-FFF2-40B4-BE49-F238E27FC236}">
                <a16:creationId xmlns:a16="http://schemas.microsoft.com/office/drawing/2014/main" id="{A3149CBD-69C2-7483-8D39-8ADF48A918C2}"/>
              </a:ext>
            </a:extLst>
          </p:cNvPr>
          <p:cNvSpPr>
            <a:spLocks noGrp="1"/>
          </p:cNvSpPr>
          <p:nvPr>
            <p:ph idx="1"/>
          </p:nvPr>
        </p:nvSpPr>
        <p:spPr>
          <a:xfrm>
            <a:off x="344557" y="781188"/>
            <a:ext cx="11489634" cy="5871403"/>
          </a:xfrm>
        </p:spPr>
        <p:txBody>
          <a:bodyPr>
            <a:normAutofit/>
          </a:bodyPr>
          <a:lstStyle/>
          <a:p>
            <a:r>
              <a:rPr lang="ru-RU" sz="2000" dirty="0"/>
              <a:t>44-ФЗ ст. 93 часть 1 пункт 6.1) осуществление органами исполнительной власти субъекта Российской Федерации, государственными учреждениями субъекта Российской Федерации (муниципальными учреждениями муниципальных образований, входящих в состав субъекта Российской Федерации) закупки </a:t>
            </a:r>
          </a:p>
          <a:p>
            <a:r>
              <a:rPr lang="ru-RU" sz="2000" dirty="0"/>
              <a:t>лекарственных средств, </a:t>
            </a:r>
          </a:p>
          <a:p>
            <a:r>
              <a:rPr lang="ru-RU" sz="2000" dirty="0"/>
              <a:t>специализированных продуктов лечебного питания, </a:t>
            </a:r>
          </a:p>
          <a:p>
            <a:r>
              <a:rPr lang="ru-RU" sz="2000" dirty="0"/>
              <a:t>медицинских изделий, </a:t>
            </a:r>
          </a:p>
          <a:p>
            <a:r>
              <a:rPr lang="ru-RU" sz="2000" dirty="0"/>
              <a:t>расходных материалов, </a:t>
            </a:r>
          </a:p>
          <a:p>
            <a:r>
              <a:rPr lang="ru-RU" sz="2000" dirty="0"/>
              <a:t>средств для дезинфекции, </a:t>
            </a:r>
          </a:p>
          <a:p>
            <a:r>
              <a:rPr lang="ru-RU" sz="2000" dirty="0"/>
              <a:t>а также услуг по хранению и доставке соответствующих товаров, </a:t>
            </a:r>
          </a:p>
          <a:p>
            <a:r>
              <a:rPr lang="ru-RU" sz="2000" dirty="0"/>
              <a:t>работ по ремонту и техническому обслуживанию медицинских изделий </a:t>
            </a:r>
          </a:p>
          <a:p>
            <a:pPr marL="0" indent="0">
              <a:buNone/>
            </a:pPr>
            <a:r>
              <a:rPr lang="ru-RU" sz="2000" dirty="0"/>
              <a:t>у государственного унитарного предприятия соответствующего субъекта Российской Федерации либо у акционерного общества, сто процентов акций которого принадлежит соответствующему субъекту Российской Федерации;</a:t>
            </a:r>
            <a:endParaRPr lang="ru-RU" sz="1600" i="1" dirty="0">
              <a:solidFill>
                <a:srgbClr val="7030A0"/>
              </a:solidFill>
            </a:endParaRPr>
          </a:p>
        </p:txBody>
      </p:sp>
    </p:spTree>
    <p:extLst>
      <p:ext uri="{BB962C8B-B14F-4D97-AF65-F5344CB8AC3E}">
        <p14:creationId xmlns:p14="http://schemas.microsoft.com/office/powerpoint/2010/main" val="103243735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3D7E6AC-A05E-86F5-4E7B-AF2E6F7AC52C}"/>
              </a:ext>
            </a:extLst>
          </p:cNvPr>
          <p:cNvSpPr>
            <a:spLocks noGrp="1"/>
          </p:cNvSpPr>
          <p:nvPr>
            <p:ph type="title"/>
          </p:nvPr>
        </p:nvSpPr>
        <p:spPr>
          <a:xfrm>
            <a:off x="758301" y="18897"/>
            <a:ext cx="10515600" cy="557664"/>
          </a:xfrm>
        </p:spPr>
        <p:txBody>
          <a:bodyPr>
            <a:normAutofit/>
          </a:bodyPr>
          <a:lstStyle/>
          <a:p>
            <a:r>
              <a:rPr lang="ru-RU" sz="3200" dirty="0">
                <a:solidFill>
                  <a:srgbClr val="002060"/>
                </a:solidFill>
              </a:rPr>
              <a:t>Обзор планируемых изменений в КОАП</a:t>
            </a:r>
          </a:p>
        </p:txBody>
      </p:sp>
      <p:graphicFrame>
        <p:nvGraphicFramePr>
          <p:cNvPr id="5" name="Таблица 5">
            <a:extLst>
              <a:ext uri="{FF2B5EF4-FFF2-40B4-BE49-F238E27FC236}">
                <a16:creationId xmlns:a16="http://schemas.microsoft.com/office/drawing/2014/main" id="{C23290C1-D520-2658-B91E-69EEDACD2ECB}"/>
              </a:ext>
            </a:extLst>
          </p:cNvPr>
          <p:cNvGraphicFramePr>
            <a:graphicFrameLocks noGrp="1"/>
          </p:cNvGraphicFramePr>
          <p:nvPr/>
        </p:nvGraphicFramePr>
        <p:xfrm>
          <a:off x="208328" y="471397"/>
          <a:ext cx="11794282" cy="6070600"/>
        </p:xfrm>
        <a:graphic>
          <a:graphicData uri="http://schemas.openxmlformats.org/drawingml/2006/table">
            <a:tbl>
              <a:tblPr firstRow="1" bandRow="1">
                <a:tableStyleId>{F5AB1C69-6EDB-4FF4-983F-18BD219EF322}</a:tableStyleId>
              </a:tblPr>
              <a:tblGrid>
                <a:gridCol w="5897141">
                  <a:extLst>
                    <a:ext uri="{9D8B030D-6E8A-4147-A177-3AD203B41FA5}">
                      <a16:colId xmlns:a16="http://schemas.microsoft.com/office/drawing/2014/main" val="4280344293"/>
                    </a:ext>
                  </a:extLst>
                </a:gridCol>
                <a:gridCol w="5897141">
                  <a:extLst>
                    <a:ext uri="{9D8B030D-6E8A-4147-A177-3AD203B41FA5}">
                      <a16:colId xmlns:a16="http://schemas.microsoft.com/office/drawing/2014/main" val="3508907710"/>
                    </a:ext>
                  </a:extLst>
                </a:gridCol>
              </a:tblGrid>
              <a:tr h="370840">
                <a:tc>
                  <a:txBody>
                    <a:bodyPr/>
                    <a:lstStyle/>
                    <a:p>
                      <a:r>
                        <a:rPr lang="ru-RU" dirty="0"/>
                        <a:t>Будущая редакция</a:t>
                      </a:r>
                    </a:p>
                  </a:txBody>
                  <a:tcPr/>
                </a:tc>
                <a:tc>
                  <a:txBody>
                    <a:bodyPr/>
                    <a:lstStyle/>
                    <a:p>
                      <a:r>
                        <a:rPr lang="ru-RU" dirty="0"/>
                        <a:t>Аналогичное нарушение в действующей редакции</a:t>
                      </a:r>
                    </a:p>
                  </a:txBody>
                  <a:tcPr/>
                </a:tc>
                <a:extLst>
                  <a:ext uri="{0D108BD9-81ED-4DB2-BD59-A6C34878D82A}">
                    <a16:rowId xmlns:a16="http://schemas.microsoft.com/office/drawing/2014/main" val="1431192242"/>
                  </a:ext>
                </a:extLst>
              </a:tr>
              <a:tr h="370840">
                <a:tc>
                  <a:txBody>
                    <a:bodyPr/>
                    <a:lstStyle/>
                    <a:p>
                      <a:r>
                        <a:rPr lang="ru-RU" sz="1600" dirty="0"/>
                        <a:t>2.Нарушение установленных законодательством в сфере закупок отдельными видами юридических лиц </a:t>
                      </a:r>
                      <a:r>
                        <a:rPr lang="ru-RU" sz="1600" b="1" dirty="0"/>
                        <a:t>требований к содержанию документов</a:t>
                      </a:r>
                      <a:r>
                        <a:rPr lang="ru-RU" sz="1600" dirty="0"/>
                        <a:t>, </a:t>
                      </a:r>
                      <a:r>
                        <a:rPr lang="ru-RU" sz="1600" b="0" dirty="0"/>
                        <a:t>формируемых (составляемых) при осуществлении закупок</a:t>
                      </a:r>
                      <a:r>
                        <a:rPr lang="ru-RU" sz="1600" dirty="0"/>
                        <a:t>, </a:t>
                      </a:r>
                      <a:r>
                        <a:rPr lang="ru-RU" sz="1600" b="1" dirty="0"/>
                        <a:t>к порядку и сроку размещения информации и документов </a:t>
                      </a:r>
                      <a:r>
                        <a:rPr lang="ru-RU" sz="1600" dirty="0"/>
                        <a:t>в соответствии с указанным законодательством, -</a:t>
                      </a:r>
                    </a:p>
                    <a:p>
                      <a:r>
                        <a:rPr lang="ru-RU" sz="1600" dirty="0"/>
                        <a:t>влечет наложение административного штрафа на должностных лиц в размере </a:t>
                      </a:r>
                      <a:r>
                        <a:rPr lang="ru-RU" sz="1600" b="1" dirty="0">
                          <a:solidFill>
                            <a:srgbClr val="FF0000"/>
                          </a:solidFill>
                        </a:rPr>
                        <a:t>от трех тысяч до десяти тысяч </a:t>
                      </a:r>
                      <a:r>
                        <a:rPr lang="ru-RU" sz="1600" dirty="0"/>
                        <a:t>рублей; </a:t>
                      </a:r>
                    </a:p>
                    <a:p>
                      <a:r>
                        <a:rPr lang="ru-RU" sz="1600" dirty="0"/>
                        <a:t>на юридических лиц - ‎от </a:t>
                      </a:r>
                      <a:r>
                        <a:rPr lang="ru-RU" sz="1600" b="1" dirty="0">
                          <a:solidFill>
                            <a:srgbClr val="FF0000"/>
                          </a:solidFill>
                        </a:rPr>
                        <a:t>десяти тысяч до тридцати тысяч рублей.</a:t>
                      </a:r>
                    </a:p>
                  </a:txBody>
                  <a:tcPr/>
                </a:tc>
                <a:tc>
                  <a:txBody>
                    <a:bodyPr/>
                    <a:lstStyle/>
                    <a:p>
                      <a:r>
                        <a:rPr lang="ru-RU" sz="1600" dirty="0"/>
                        <a:t>7. Несоблюдение предусмотренных законодательством Российской Федерации в сфере закупок товаров, работ, услуг отдельными видами юридических лиц требований к содержанию </a:t>
                      </a:r>
                      <a:r>
                        <a:rPr lang="ru-RU" sz="1600" b="1" dirty="0"/>
                        <a:t>извещений о закупке товаров, работ, услуг и (или) документации о закупке </a:t>
                      </a:r>
                      <a:r>
                        <a:rPr lang="ru-RU" sz="1600" dirty="0"/>
                        <a:t>товаров, работ, услуг -</a:t>
                      </a:r>
                    </a:p>
                    <a:p>
                      <a:r>
                        <a:rPr lang="ru-RU" sz="1600" dirty="0"/>
                        <a:t>влечет наложение административного штрафа на должностных лиц в размере от </a:t>
                      </a:r>
                      <a:r>
                        <a:rPr lang="ru-RU" sz="1600" b="1" dirty="0"/>
                        <a:t>двух тысяч до трех тысяч рублей; </a:t>
                      </a:r>
                    </a:p>
                    <a:p>
                      <a:r>
                        <a:rPr lang="ru-RU" sz="1600" dirty="0"/>
                        <a:t>на юридических лиц - </a:t>
                      </a:r>
                      <a:r>
                        <a:rPr lang="ru-RU" sz="1600" b="1" dirty="0"/>
                        <a:t>от пяти тысяч до десяти тысяч рублей.</a:t>
                      </a:r>
                    </a:p>
                    <a:p>
                      <a:endParaRPr lang="ru-RU" sz="1600" b="1" dirty="0"/>
                    </a:p>
                    <a:p>
                      <a:r>
                        <a:rPr lang="ru-RU" sz="1600" b="0" dirty="0"/>
                        <a:t>4. Нарушение предусмотренных законодательством Российской Федерации в сфере закупок товаров, работ, услуг отдельными видами юридических лиц сроков размещения в единой информационной системе в сфере закупок информации о закупке товаров, работ, услуг, размещение которой предусмотрено законодательством Российской Федерации в сфере закупок товаров, работ, услуг отдельными видами юридических лиц, за исключением случаев, предусмотренных частью 6 настоящей статьи, -</a:t>
                      </a:r>
                    </a:p>
                    <a:p>
                      <a:r>
                        <a:rPr lang="ru-RU" sz="1600" b="0" dirty="0"/>
                        <a:t>влечет наложение административного штрафа на должностных лиц в размере от </a:t>
                      </a:r>
                      <a:r>
                        <a:rPr lang="ru-RU" sz="1600" b="1" dirty="0"/>
                        <a:t>двух тысяч до пяти тысяч рублей; </a:t>
                      </a:r>
                    </a:p>
                    <a:p>
                      <a:r>
                        <a:rPr lang="ru-RU" sz="1600" b="0" dirty="0"/>
                        <a:t>на юридических лиц - от десяти тысяч до тридцати тысяч рублей.</a:t>
                      </a:r>
                    </a:p>
                    <a:p>
                      <a:endParaRPr lang="ru-RU" sz="1600" b="0" dirty="0"/>
                    </a:p>
                    <a:p>
                      <a:r>
                        <a:rPr lang="ru-RU" sz="1600" b="0" dirty="0"/>
                        <a:t>6. Нарушение сроков размещения изменений в Положение…</a:t>
                      </a:r>
                    </a:p>
                  </a:txBody>
                  <a:tcPr/>
                </a:tc>
                <a:extLst>
                  <a:ext uri="{0D108BD9-81ED-4DB2-BD59-A6C34878D82A}">
                    <a16:rowId xmlns:a16="http://schemas.microsoft.com/office/drawing/2014/main" val="229053661"/>
                  </a:ext>
                </a:extLst>
              </a:tr>
            </a:tbl>
          </a:graphicData>
        </a:graphic>
      </p:graphicFrame>
    </p:spTree>
    <p:extLst>
      <p:ext uri="{BB962C8B-B14F-4D97-AF65-F5344CB8AC3E}">
        <p14:creationId xmlns:p14="http://schemas.microsoft.com/office/powerpoint/2010/main" val="149745725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8D9B91A-3E4B-4D39-F894-03F331A6C4D7}"/>
              </a:ext>
            </a:extLst>
          </p:cNvPr>
          <p:cNvSpPr>
            <a:spLocks noGrp="1"/>
          </p:cNvSpPr>
          <p:nvPr>
            <p:ph type="title"/>
          </p:nvPr>
        </p:nvSpPr>
        <p:spPr>
          <a:xfrm>
            <a:off x="195308" y="88084"/>
            <a:ext cx="11842811" cy="417943"/>
          </a:xfrm>
        </p:spPr>
        <p:txBody>
          <a:bodyPr>
            <a:noAutofit/>
          </a:bodyPr>
          <a:lstStyle/>
          <a:p>
            <a:r>
              <a:rPr lang="ru-RU" sz="2000" b="1" dirty="0">
                <a:solidFill>
                  <a:srgbClr val="FF0000"/>
                </a:solidFill>
              </a:rPr>
              <a:t>По каким документам установлены требования по содержанию, по порядку и сроку размещения в ЕИС</a:t>
            </a:r>
          </a:p>
        </p:txBody>
      </p:sp>
      <p:graphicFrame>
        <p:nvGraphicFramePr>
          <p:cNvPr id="4" name="Таблица 4">
            <a:extLst>
              <a:ext uri="{FF2B5EF4-FFF2-40B4-BE49-F238E27FC236}">
                <a16:creationId xmlns:a16="http://schemas.microsoft.com/office/drawing/2014/main" id="{796D4E46-EEC1-AC40-0471-A097268FD102}"/>
              </a:ext>
            </a:extLst>
          </p:cNvPr>
          <p:cNvGraphicFramePr>
            <a:graphicFrameLocks noGrp="1"/>
          </p:cNvGraphicFramePr>
          <p:nvPr>
            <p:ph idx="1"/>
          </p:nvPr>
        </p:nvGraphicFramePr>
        <p:xfrm>
          <a:off x="195308" y="941032"/>
          <a:ext cx="11683014" cy="4124960"/>
        </p:xfrm>
        <a:graphic>
          <a:graphicData uri="http://schemas.openxmlformats.org/drawingml/2006/table">
            <a:tbl>
              <a:tblPr firstRow="1" bandRow="1">
                <a:tableStyleId>{5C22544A-7EE6-4342-B048-85BDC9FD1C3A}</a:tableStyleId>
              </a:tblPr>
              <a:tblGrid>
                <a:gridCol w="3444537">
                  <a:extLst>
                    <a:ext uri="{9D8B030D-6E8A-4147-A177-3AD203B41FA5}">
                      <a16:colId xmlns:a16="http://schemas.microsoft.com/office/drawing/2014/main" val="3268683747"/>
                    </a:ext>
                  </a:extLst>
                </a:gridCol>
                <a:gridCol w="4492101">
                  <a:extLst>
                    <a:ext uri="{9D8B030D-6E8A-4147-A177-3AD203B41FA5}">
                      <a16:colId xmlns:a16="http://schemas.microsoft.com/office/drawing/2014/main" val="4006663696"/>
                    </a:ext>
                  </a:extLst>
                </a:gridCol>
                <a:gridCol w="3746376">
                  <a:extLst>
                    <a:ext uri="{9D8B030D-6E8A-4147-A177-3AD203B41FA5}">
                      <a16:colId xmlns:a16="http://schemas.microsoft.com/office/drawing/2014/main" val="2690966515"/>
                    </a:ext>
                  </a:extLst>
                </a:gridCol>
              </a:tblGrid>
              <a:tr h="370840">
                <a:tc>
                  <a:txBody>
                    <a:bodyPr/>
                    <a:lstStyle/>
                    <a:p>
                      <a:r>
                        <a:rPr lang="ru-RU" sz="1600" dirty="0"/>
                        <a:t>Наименование документа</a:t>
                      </a:r>
                    </a:p>
                  </a:txBody>
                  <a:tcPr/>
                </a:tc>
                <a:tc>
                  <a:txBody>
                    <a:bodyPr/>
                    <a:lstStyle/>
                    <a:p>
                      <a:r>
                        <a:rPr lang="ru-RU" sz="1600" dirty="0"/>
                        <a:t>Требования по содержанию, порядку / сроку размещения в ЕИС</a:t>
                      </a:r>
                    </a:p>
                  </a:txBody>
                  <a:tcPr/>
                </a:tc>
                <a:tc>
                  <a:txBody>
                    <a:bodyPr/>
                    <a:lstStyle/>
                    <a:p>
                      <a:r>
                        <a:rPr lang="ru-RU" sz="1600" dirty="0"/>
                        <a:t>Нормативный документ</a:t>
                      </a:r>
                    </a:p>
                  </a:txBody>
                  <a:tcPr/>
                </a:tc>
                <a:extLst>
                  <a:ext uri="{0D108BD9-81ED-4DB2-BD59-A6C34878D82A}">
                    <a16:rowId xmlns:a16="http://schemas.microsoft.com/office/drawing/2014/main" val="1830996284"/>
                  </a:ext>
                </a:extLst>
              </a:tr>
              <a:tr h="370840">
                <a:tc rowSpan="2">
                  <a:txBody>
                    <a:bodyPr/>
                    <a:lstStyle/>
                    <a:p>
                      <a:r>
                        <a:rPr lang="ru-RU" sz="1600" dirty="0"/>
                        <a:t>Положение о закупке</a:t>
                      </a:r>
                    </a:p>
                  </a:txBody>
                  <a:tcPr/>
                </a:tc>
                <a:tc>
                  <a:txBody>
                    <a:bodyPr/>
                    <a:lstStyle/>
                    <a:p>
                      <a:r>
                        <a:rPr lang="ru-RU" sz="1600" dirty="0"/>
                        <a:t>Содержание определено </a:t>
                      </a:r>
                    </a:p>
                  </a:txBody>
                  <a:tcPr/>
                </a:tc>
                <a:tc>
                  <a:txBody>
                    <a:bodyPr/>
                    <a:lstStyle/>
                    <a:p>
                      <a:r>
                        <a:rPr lang="ru-RU" sz="1600" dirty="0"/>
                        <a:t>Часть 2 статьи 2 223-ФЗ</a:t>
                      </a:r>
                    </a:p>
                  </a:txBody>
                  <a:tcPr/>
                </a:tc>
                <a:extLst>
                  <a:ext uri="{0D108BD9-81ED-4DB2-BD59-A6C34878D82A}">
                    <a16:rowId xmlns:a16="http://schemas.microsoft.com/office/drawing/2014/main" val="2932708189"/>
                  </a:ext>
                </a:extLst>
              </a:tr>
              <a:tr h="370840">
                <a:tc vMerge="1">
                  <a:txBody>
                    <a:bodyPr/>
                    <a:lstStyle/>
                    <a:p>
                      <a:endParaRPr lang="ru-RU" dirty="0"/>
                    </a:p>
                  </a:txBody>
                  <a:tcPr/>
                </a:tc>
                <a:tc>
                  <a:txBody>
                    <a:bodyPr/>
                    <a:lstStyle/>
                    <a:p>
                      <a:r>
                        <a:rPr lang="ru-RU" sz="1600" dirty="0"/>
                        <a:t>Сроки размещения изменений в Положение – 15 дней со дня утверждения</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600" dirty="0"/>
                        <a:t>Часть 1 статьи 4 223-ФЗ</a:t>
                      </a:r>
                    </a:p>
                    <a:p>
                      <a:endParaRPr lang="ru-RU" sz="1600" dirty="0"/>
                    </a:p>
                  </a:txBody>
                  <a:tcPr/>
                </a:tc>
                <a:extLst>
                  <a:ext uri="{0D108BD9-81ED-4DB2-BD59-A6C34878D82A}">
                    <a16:rowId xmlns:a16="http://schemas.microsoft.com/office/drawing/2014/main" val="3585400960"/>
                  </a:ext>
                </a:extLst>
              </a:tr>
              <a:tr h="370840">
                <a:tc rowSpan="5">
                  <a:txBody>
                    <a:bodyPr/>
                    <a:lstStyle/>
                    <a:p>
                      <a:r>
                        <a:rPr lang="ru-RU" sz="1600" dirty="0"/>
                        <a:t>План закупки</a:t>
                      </a:r>
                    </a:p>
                  </a:txBody>
                  <a:tcPr/>
                </a:tc>
                <a:tc>
                  <a:txBody>
                    <a:bodyPr/>
                    <a:lstStyle/>
                    <a:p>
                      <a:r>
                        <a:rPr lang="ru-RU" sz="1600" dirty="0"/>
                        <a:t>Содержание определено</a:t>
                      </a:r>
                    </a:p>
                  </a:txBody>
                  <a:tcPr/>
                </a:tc>
                <a:tc rowSpan="2">
                  <a:txBody>
                    <a:bodyPr/>
                    <a:lstStyle/>
                    <a:p>
                      <a:r>
                        <a:rPr lang="ru-RU" sz="1600" dirty="0"/>
                        <a:t>908 ПП (п.1. Требований к форме плана) + Постановление Правительства РФ от 17 сентября 2012 г. N 932 </a:t>
                      </a:r>
                    </a:p>
                  </a:txBody>
                  <a:tcPr/>
                </a:tc>
                <a:extLst>
                  <a:ext uri="{0D108BD9-81ED-4DB2-BD59-A6C34878D82A}">
                    <a16:rowId xmlns:a16="http://schemas.microsoft.com/office/drawing/2014/main" val="2812040821"/>
                  </a:ext>
                </a:extLst>
              </a:tr>
              <a:tr h="370840">
                <a:tc vMerge="1">
                  <a:txBody>
                    <a:bodyPr/>
                    <a:lstStyle/>
                    <a:p>
                      <a:endParaRPr lang="ru-RU" sz="1600" dirty="0"/>
                    </a:p>
                  </a:txBody>
                  <a:tcPr/>
                </a:tc>
                <a:tc>
                  <a:txBody>
                    <a:bodyPr/>
                    <a:lstStyle/>
                    <a:p>
                      <a:r>
                        <a:rPr lang="ru-RU" sz="1600" dirty="0"/>
                        <a:t>Размещается в структурированном виде</a:t>
                      </a:r>
                    </a:p>
                  </a:txBody>
                  <a:tcPr/>
                </a:tc>
                <a:tc vMerge="1">
                  <a:txBody>
                    <a:bodyPr/>
                    <a:lstStyle/>
                    <a:p>
                      <a:r>
                        <a:rPr lang="ru-RU" sz="1600" dirty="0"/>
                        <a:t>908 ПП (п.1. Требований к форме плана)</a:t>
                      </a:r>
                    </a:p>
                  </a:txBody>
                  <a:tcPr/>
                </a:tc>
                <a:extLst>
                  <a:ext uri="{0D108BD9-81ED-4DB2-BD59-A6C34878D82A}">
                    <a16:rowId xmlns:a16="http://schemas.microsoft.com/office/drawing/2014/main" val="3784312296"/>
                  </a:ext>
                </a:extLst>
              </a:tr>
              <a:tr h="370840">
                <a:tc vMerge="1">
                  <a:txBody>
                    <a:bodyPr/>
                    <a:lstStyle/>
                    <a:p>
                      <a:endParaRPr lang="ru-RU"/>
                    </a:p>
                  </a:txBody>
                  <a:tcPr/>
                </a:tc>
                <a:tc>
                  <a:txBody>
                    <a:bodyPr/>
                    <a:lstStyle/>
                    <a:p>
                      <a:r>
                        <a:rPr lang="ru-RU" sz="1600" dirty="0"/>
                        <a:t>Срок действия – минимум 1 календарный год</a:t>
                      </a:r>
                    </a:p>
                  </a:txBody>
                  <a:tcPr/>
                </a:tc>
                <a:tc>
                  <a:txBody>
                    <a:bodyPr/>
                    <a:lstStyle/>
                    <a:p>
                      <a:r>
                        <a:rPr lang="ru-RU" sz="1600" dirty="0"/>
                        <a:t>Часть 2 статьи 4 223-ФЗ</a:t>
                      </a:r>
                    </a:p>
                  </a:txBody>
                  <a:tcPr/>
                </a:tc>
                <a:extLst>
                  <a:ext uri="{0D108BD9-81ED-4DB2-BD59-A6C34878D82A}">
                    <a16:rowId xmlns:a16="http://schemas.microsoft.com/office/drawing/2014/main" val="3194196317"/>
                  </a:ext>
                </a:extLst>
              </a:tr>
              <a:tr h="370840">
                <a:tc vMerge="1">
                  <a:txBody>
                    <a:bodyPr/>
                    <a:lstStyle/>
                    <a:p>
                      <a:endParaRPr lang="ru-RU" sz="1600" dirty="0"/>
                    </a:p>
                  </a:txBody>
                  <a:tcPr/>
                </a:tc>
                <a:tc>
                  <a:txBody>
                    <a:bodyPr/>
                    <a:lstStyle/>
                    <a:p>
                      <a:r>
                        <a:rPr lang="ru-RU" sz="1600" dirty="0"/>
                        <a:t>Сроки размещения - до 31 декабря </a:t>
                      </a:r>
                      <a:br>
                        <a:rPr lang="ru-RU" sz="1600" dirty="0"/>
                      </a:br>
                      <a:endParaRPr lang="ru-RU" sz="1600" dirty="0"/>
                    </a:p>
                  </a:txBody>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600" dirty="0"/>
                        <a:t>п. 14 Постановления Правительства РФ от 10 сентября 2012 г. N 908 (далее – 908 ПП РФ)</a:t>
                      </a:r>
                    </a:p>
                  </a:txBody>
                  <a:tcPr/>
                </a:tc>
                <a:extLst>
                  <a:ext uri="{0D108BD9-81ED-4DB2-BD59-A6C34878D82A}">
                    <a16:rowId xmlns:a16="http://schemas.microsoft.com/office/drawing/2014/main" val="822462074"/>
                  </a:ext>
                </a:extLst>
              </a:tr>
              <a:tr h="370840">
                <a:tc vMerge="1">
                  <a:txBody>
                    <a:bodyPr/>
                    <a:lstStyle/>
                    <a:p>
                      <a:endParaRPr lang="ru-RU" sz="1600" dirty="0"/>
                    </a:p>
                  </a:txBody>
                  <a:tcPr/>
                </a:tc>
                <a:tc>
                  <a:txBody>
                    <a:bodyPr/>
                    <a:lstStyle/>
                    <a:p>
                      <a:r>
                        <a:rPr lang="ru-RU" sz="1600" dirty="0"/>
                        <a:t>Сроки размещения - в течение 10 календарных дней с даты утверждения плана или внесения в него изменений.</a:t>
                      </a:r>
                    </a:p>
                  </a:txBody>
                  <a:tcPr/>
                </a:tc>
                <a:tc vMerge="1">
                  <a:txBody>
                    <a:bodyPr/>
                    <a:lstStyle/>
                    <a:p>
                      <a:endParaRPr lang="ru-RU" sz="1600" dirty="0"/>
                    </a:p>
                  </a:txBody>
                  <a:tcPr/>
                </a:tc>
                <a:extLst>
                  <a:ext uri="{0D108BD9-81ED-4DB2-BD59-A6C34878D82A}">
                    <a16:rowId xmlns:a16="http://schemas.microsoft.com/office/drawing/2014/main" val="3942818313"/>
                  </a:ext>
                </a:extLst>
              </a:tr>
            </a:tbl>
          </a:graphicData>
        </a:graphic>
      </p:graphicFrame>
    </p:spTree>
    <p:extLst>
      <p:ext uri="{BB962C8B-B14F-4D97-AF65-F5344CB8AC3E}">
        <p14:creationId xmlns:p14="http://schemas.microsoft.com/office/powerpoint/2010/main" val="267557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7158E40E-13B6-FC6D-C0F2-93E52A85767B}"/>
              </a:ext>
            </a:extLst>
          </p:cNvPr>
          <p:cNvSpPr>
            <a:spLocks noGrp="1"/>
          </p:cNvSpPr>
          <p:nvPr>
            <p:ph idx="1"/>
          </p:nvPr>
        </p:nvSpPr>
        <p:spPr>
          <a:xfrm>
            <a:off x="771088" y="936392"/>
            <a:ext cx="10515600" cy="4351338"/>
          </a:xfrm>
        </p:spPr>
        <p:txBody>
          <a:bodyPr>
            <a:normAutofit fontScale="85000" lnSpcReduction="20000"/>
          </a:bodyPr>
          <a:lstStyle/>
          <a:p>
            <a:r>
              <a:rPr lang="ru-RU" dirty="0"/>
              <a:t>5. Цели осуществления мероприятия по контролю (анализу), для достижения которых проводится анализ финансовых и хозяйственных операций объекта контроля (анализа), определяются в соответствии с поручением, в том числе по одному или нескольким вопросам исследования:</a:t>
            </a:r>
          </a:p>
          <a:p>
            <a:r>
              <a:rPr lang="ru-RU" dirty="0"/>
              <a:t>а) обоснованности предоставления объекту контроля (анализа) мер государственной поддержки, в том числе субсидий, предоставленных из федерального бюджета, и (или) государственных гарантий;</a:t>
            </a:r>
          </a:p>
          <a:p>
            <a:r>
              <a:rPr lang="ru-RU" dirty="0"/>
              <a:t>б) обоснованности финансового обеспечения, осуществляемого за счет мер государственной поддержки;</a:t>
            </a:r>
          </a:p>
          <a:p>
            <a:r>
              <a:rPr lang="ru-RU" dirty="0"/>
              <a:t>в) информации об активах и обязательствах, отраженной в бухгалтерской (финансовой) отчетности объекта контроля (анализа);</a:t>
            </a:r>
          </a:p>
          <a:p>
            <a:r>
              <a:rPr lang="ru-RU" dirty="0"/>
              <a:t>г) обоснованности привлечения объектом контроля (анализа) кредитов и (или) займов.</a:t>
            </a:r>
          </a:p>
          <a:p>
            <a:endParaRPr lang="ru-RU" dirty="0"/>
          </a:p>
        </p:txBody>
      </p:sp>
    </p:spTree>
    <p:extLst>
      <p:ext uri="{BB962C8B-B14F-4D97-AF65-F5344CB8AC3E}">
        <p14:creationId xmlns:p14="http://schemas.microsoft.com/office/powerpoint/2010/main" val="188005801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8D9B91A-3E4B-4D39-F894-03F331A6C4D7}"/>
              </a:ext>
            </a:extLst>
          </p:cNvPr>
          <p:cNvSpPr>
            <a:spLocks noGrp="1"/>
          </p:cNvSpPr>
          <p:nvPr>
            <p:ph type="title"/>
          </p:nvPr>
        </p:nvSpPr>
        <p:spPr>
          <a:xfrm>
            <a:off x="195308" y="88084"/>
            <a:ext cx="11842811" cy="417943"/>
          </a:xfrm>
        </p:spPr>
        <p:txBody>
          <a:bodyPr>
            <a:noAutofit/>
          </a:bodyPr>
          <a:lstStyle/>
          <a:p>
            <a:r>
              <a:rPr lang="ru-RU" sz="2000" b="1" dirty="0">
                <a:solidFill>
                  <a:srgbClr val="FF0000"/>
                </a:solidFill>
              </a:rPr>
              <a:t>По каким документам установлены требования по содержанию, по порядку и сроку размещения в ЕИС</a:t>
            </a:r>
          </a:p>
        </p:txBody>
      </p:sp>
      <p:graphicFrame>
        <p:nvGraphicFramePr>
          <p:cNvPr id="4" name="Таблица 4">
            <a:extLst>
              <a:ext uri="{FF2B5EF4-FFF2-40B4-BE49-F238E27FC236}">
                <a16:creationId xmlns:a16="http://schemas.microsoft.com/office/drawing/2014/main" id="{796D4E46-EEC1-AC40-0471-A097268FD102}"/>
              </a:ext>
            </a:extLst>
          </p:cNvPr>
          <p:cNvGraphicFramePr>
            <a:graphicFrameLocks noGrp="1"/>
          </p:cNvGraphicFramePr>
          <p:nvPr>
            <p:ph idx="1"/>
          </p:nvPr>
        </p:nvGraphicFramePr>
        <p:xfrm>
          <a:off x="195308" y="506027"/>
          <a:ext cx="11683014" cy="5364480"/>
        </p:xfrm>
        <a:graphic>
          <a:graphicData uri="http://schemas.openxmlformats.org/drawingml/2006/table">
            <a:tbl>
              <a:tblPr firstRow="1" bandRow="1">
                <a:tableStyleId>{5C22544A-7EE6-4342-B048-85BDC9FD1C3A}</a:tableStyleId>
              </a:tblPr>
              <a:tblGrid>
                <a:gridCol w="3444537">
                  <a:extLst>
                    <a:ext uri="{9D8B030D-6E8A-4147-A177-3AD203B41FA5}">
                      <a16:colId xmlns:a16="http://schemas.microsoft.com/office/drawing/2014/main" val="3268683747"/>
                    </a:ext>
                  </a:extLst>
                </a:gridCol>
                <a:gridCol w="4935984">
                  <a:extLst>
                    <a:ext uri="{9D8B030D-6E8A-4147-A177-3AD203B41FA5}">
                      <a16:colId xmlns:a16="http://schemas.microsoft.com/office/drawing/2014/main" val="4006663696"/>
                    </a:ext>
                  </a:extLst>
                </a:gridCol>
                <a:gridCol w="3302493">
                  <a:extLst>
                    <a:ext uri="{9D8B030D-6E8A-4147-A177-3AD203B41FA5}">
                      <a16:colId xmlns:a16="http://schemas.microsoft.com/office/drawing/2014/main" val="2690966515"/>
                    </a:ext>
                  </a:extLst>
                </a:gridCol>
              </a:tblGrid>
              <a:tr h="370840">
                <a:tc>
                  <a:txBody>
                    <a:bodyPr/>
                    <a:lstStyle/>
                    <a:p>
                      <a:r>
                        <a:rPr lang="ru-RU" sz="1600" dirty="0"/>
                        <a:t>Наименование документа</a:t>
                      </a:r>
                    </a:p>
                  </a:txBody>
                  <a:tcPr/>
                </a:tc>
                <a:tc>
                  <a:txBody>
                    <a:bodyPr/>
                    <a:lstStyle/>
                    <a:p>
                      <a:r>
                        <a:rPr lang="ru-RU" sz="1600" dirty="0"/>
                        <a:t>Требования по содержанию, порядку / сроку размещения в ЕИС</a:t>
                      </a:r>
                    </a:p>
                  </a:txBody>
                  <a:tcPr/>
                </a:tc>
                <a:tc>
                  <a:txBody>
                    <a:bodyPr/>
                    <a:lstStyle/>
                    <a:p>
                      <a:r>
                        <a:rPr lang="ru-RU" sz="1600" dirty="0"/>
                        <a:t>Нормативный документ</a:t>
                      </a:r>
                    </a:p>
                  </a:txBody>
                  <a:tcPr/>
                </a:tc>
                <a:extLst>
                  <a:ext uri="{0D108BD9-81ED-4DB2-BD59-A6C34878D82A}">
                    <a16:rowId xmlns:a16="http://schemas.microsoft.com/office/drawing/2014/main" val="1830996284"/>
                  </a:ext>
                </a:extLst>
              </a:tr>
              <a:tr h="370840">
                <a:tc rowSpan="3">
                  <a:txBody>
                    <a:bodyPr/>
                    <a:lstStyle/>
                    <a:p>
                      <a:r>
                        <a:rPr lang="ru-RU" sz="1600" dirty="0"/>
                        <a:t>План закупки инновационной, высокотехнологичной продукции и  лекарственных средств</a:t>
                      </a:r>
                    </a:p>
                    <a:p>
                      <a:endParaRPr lang="ru-RU" sz="1600" dirty="0"/>
                    </a:p>
                  </a:txBody>
                  <a:tcPr/>
                </a:tc>
                <a:tc>
                  <a:txBody>
                    <a:bodyPr/>
                    <a:lstStyle/>
                    <a:p>
                      <a:r>
                        <a:rPr lang="ru-RU" sz="1600" dirty="0"/>
                        <a:t>Содержание определено</a:t>
                      </a:r>
                    </a:p>
                  </a:txBody>
                  <a:tcPr/>
                </a:tc>
                <a:tc rowSpan="2">
                  <a:txBody>
                    <a:bodyPr/>
                    <a:lstStyle/>
                    <a:p>
                      <a:r>
                        <a:rPr lang="ru-RU" sz="1600" dirty="0"/>
                        <a:t>908 ПП (п.1 + п.2. Требований к форме плана) 908 ПП (п.1. Требований к форме плана) + Постановление Правительства РФ от 17 сентября 2012 г. N 932 </a:t>
                      </a:r>
                    </a:p>
                  </a:txBody>
                  <a:tcPr/>
                </a:tc>
                <a:extLst>
                  <a:ext uri="{0D108BD9-81ED-4DB2-BD59-A6C34878D82A}">
                    <a16:rowId xmlns:a16="http://schemas.microsoft.com/office/drawing/2014/main" val="583897132"/>
                  </a:ext>
                </a:extLst>
              </a:tr>
              <a:tr h="370840">
                <a:tc vMerge="1">
                  <a:txBody>
                    <a:bodyPr/>
                    <a:lstStyle/>
                    <a:p>
                      <a:endParaRPr lang="ru-RU" sz="1600" dirty="0"/>
                    </a:p>
                  </a:txBody>
                  <a:tcPr/>
                </a:tc>
                <a:tc>
                  <a:txBody>
                    <a:bodyPr/>
                    <a:lstStyle/>
                    <a:p>
                      <a:r>
                        <a:rPr lang="ru-RU" sz="1600" dirty="0"/>
                        <a:t>Размещается в структурированном виде</a:t>
                      </a:r>
                    </a:p>
                  </a:txBody>
                  <a:tcPr/>
                </a:tc>
                <a:tc vMerge="1">
                  <a:txBody>
                    <a:bodyPr/>
                    <a:lstStyle/>
                    <a:p>
                      <a:r>
                        <a:rPr lang="ru-RU" sz="1600"/>
                        <a:t>908 ПП (п.1. Требований к форме плана)</a:t>
                      </a:r>
                      <a:endParaRPr lang="ru-RU" sz="1600" dirty="0"/>
                    </a:p>
                  </a:txBody>
                  <a:tcPr/>
                </a:tc>
                <a:extLst>
                  <a:ext uri="{0D108BD9-81ED-4DB2-BD59-A6C34878D82A}">
                    <a16:rowId xmlns:a16="http://schemas.microsoft.com/office/drawing/2014/main" val="230290656"/>
                  </a:ext>
                </a:extLst>
              </a:tr>
              <a:tr h="305639">
                <a:tc vMerge="1">
                  <a:txBody>
                    <a:bodyPr/>
                    <a:lstStyle/>
                    <a:p>
                      <a:endParaRPr lang="ru-RU" sz="1600" dirty="0"/>
                    </a:p>
                  </a:txBody>
                  <a:tcPr/>
                </a:tc>
                <a:tc>
                  <a:txBody>
                    <a:bodyPr/>
                    <a:lstStyle/>
                    <a:p>
                      <a:r>
                        <a:rPr lang="ru-RU" sz="1600" dirty="0"/>
                        <a:t>Срок действия – на период от пяти до семи лет.</a:t>
                      </a:r>
                    </a:p>
                  </a:txBody>
                  <a:tcPr/>
                </a:tc>
                <a:tc>
                  <a:txBody>
                    <a:bodyPr/>
                    <a:lstStyle/>
                    <a:p>
                      <a:r>
                        <a:rPr lang="ru-RU" sz="1600" dirty="0"/>
                        <a:t>Часть 3 статьи 4 223-ФЗ</a:t>
                      </a:r>
                    </a:p>
                  </a:txBody>
                  <a:tcPr/>
                </a:tc>
                <a:extLst>
                  <a:ext uri="{0D108BD9-81ED-4DB2-BD59-A6C34878D82A}">
                    <a16:rowId xmlns:a16="http://schemas.microsoft.com/office/drawing/2014/main" val="1656881422"/>
                  </a:ext>
                </a:extLst>
              </a:tr>
              <a:tr h="370840">
                <a:tc>
                  <a:txBody>
                    <a:bodyPr/>
                    <a:lstStyle/>
                    <a:p>
                      <a:r>
                        <a:rPr lang="ru-RU" sz="1600" dirty="0"/>
                        <a:t>Извещение и документация о конкурентной закупке (и проекта договора)</a:t>
                      </a:r>
                    </a:p>
                  </a:txBody>
                  <a:tcPr/>
                </a:tc>
                <a:tc>
                  <a:txBody>
                    <a:bodyPr/>
                    <a:lstStyle/>
                    <a:p>
                      <a:r>
                        <a:rPr lang="ru-RU" sz="1600" dirty="0"/>
                        <a:t>Содержание извещения и документации о конкурентной закупке определено</a:t>
                      </a:r>
                    </a:p>
                    <a:p>
                      <a:r>
                        <a:rPr lang="ru-RU" sz="1600" dirty="0"/>
                        <a:t>Извещение размещается в структурированном виде</a:t>
                      </a:r>
                    </a:p>
                  </a:txBody>
                  <a:tcPr/>
                </a:tc>
                <a:tc>
                  <a:txBody>
                    <a:bodyPr/>
                    <a:lstStyle/>
                    <a:p>
                      <a:r>
                        <a:rPr lang="ru-RU" sz="1600" dirty="0"/>
                        <a:t>Часть 9 и 10 статьи 4 223-ФЗ + п. 25 908 ПП РФ</a:t>
                      </a:r>
                    </a:p>
                  </a:txBody>
                  <a:tcPr/>
                </a:tc>
                <a:extLst>
                  <a:ext uri="{0D108BD9-81ED-4DB2-BD59-A6C34878D82A}">
                    <a16:rowId xmlns:a16="http://schemas.microsoft.com/office/drawing/2014/main" val="3492840271"/>
                  </a:ext>
                </a:extLst>
              </a:tr>
              <a:tr h="370840">
                <a:tc>
                  <a:txBody>
                    <a:bodyPr/>
                    <a:lstStyle/>
                    <a:p>
                      <a:r>
                        <a:rPr lang="ru-RU" sz="1600" dirty="0"/>
                        <a:t>По конкурсу</a:t>
                      </a:r>
                    </a:p>
                  </a:txBody>
                  <a:tcPr/>
                </a:tc>
                <a:tc>
                  <a:txBody>
                    <a:bodyPr/>
                    <a:lstStyle/>
                    <a:p>
                      <a:r>
                        <a:rPr lang="ru-RU" sz="1600" dirty="0"/>
                        <a:t> - не менее чем за 15 дней до даты окончания срока подачи заявок</a:t>
                      </a:r>
                    </a:p>
                  </a:txBody>
                  <a:tcPr/>
                </a:tc>
                <a:tc>
                  <a:txBody>
                    <a:bodyPr/>
                    <a:lstStyle/>
                    <a:p>
                      <a:r>
                        <a:rPr lang="ru-RU" sz="1600" dirty="0"/>
                        <a:t>Часть 17 статьи 3.2 223-ФЗ</a:t>
                      </a:r>
                    </a:p>
                  </a:txBody>
                  <a:tcPr/>
                </a:tc>
                <a:extLst>
                  <a:ext uri="{0D108BD9-81ED-4DB2-BD59-A6C34878D82A}">
                    <a16:rowId xmlns:a16="http://schemas.microsoft.com/office/drawing/2014/main" val="2029622007"/>
                  </a:ext>
                </a:extLst>
              </a:tr>
              <a:tr h="370840">
                <a:tc>
                  <a:txBody>
                    <a:bodyPr/>
                    <a:lstStyle/>
                    <a:p>
                      <a:r>
                        <a:rPr lang="ru-RU" sz="1600" dirty="0"/>
                        <a:t>По аукциону</a:t>
                      </a:r>
                    </a:p>
                  </a:txBody>
                  <a:tcPr/>
                </a:tc>
                <a:tc>
                  <a:txBody>
                    <a:bodyPr/>
                    <a:lstStyle/>
                    <a:p>
                      <a:r>
                        <a:rPr lang="ru-RU" sz="1600" dirty="0"/>
                        <a:t> - не менее чем за 15 дней до даты окончания срока подачи заявок</a:t>
                      </a:r>
                    </a:p>
                  </a:txBody>
                  <a:tcPr/>
                </a:tc>
                <a:tc>
                  <a:txBody>
                    <a:bodyPr/>
                    <a:lstStyle/>
                    <a:p>
                      <a:r>
                        <a:rPr lang="ru-RU" sz="1600" dirty="0"/>
                        <a:t>Часть 19 статьи 3.2 223-ФЗ</a:t>
                      </a:r>
                    </a:p>
                  </a:txBody>
                  <a:tcPr/>
                </a:tc>
                <a:extLst>
                  <a:ext uri="{0D108BD9-81ED-4DB2-BD59-A6C34878D82A}">
                    <a16:rowId xmlns:a16="http://schemas.microsoft.com/office/drawing/2014/main" val="3174947655"/>
                  </a:ext>
                </a:extLst>
              </a:tr>
              <a:tr h="370840">
                <a:tc>
                  <a:txBody>
                    <a:bodyPr/>
                    <a:lstStyle/>
                    <a:p>
                      <a:r>
                        <a:rPr lang="ru-RU" sz="1600" dirty="0"/>
                        <a:t>По запросу предложений</a:t>
                      </a:r>
                    </a:p>
                  </a:txBody>
                  <a:tcPr/>
                </a:tc>
                <a:tc>
                  <a:txBody>
                    <a:bodyPr/>
                    <a:lstStyle/>
                    <a:p>
                      <a:r>
                        <a:rPr lang="ru-RU" sz="1600" dirty="0"/>
                        <a:t> - не менее чем за 7 рабочих дней до дня проведения такого запроса</a:t>
                      </a:r>
                    </a:p>
                  </a:txBody>
                  <a:tcPr/>
                </a:tc>
                <a:tc>
                  <a:txBody>
                    <a:bodyPr/>
                    <a:lstStyle/>
                    <a:p>
                      <a:r>
                        <a:rPr lang="ru-RU" sz="1600" dirty="0"/>
                        <a:t>Часть 23 статьи 3.2 223-ФЗ</a:t>
                      </a:r>
                    </a:p>
                    <a:p>
                      <a:endParaRPr lang="ru-RU" sz="1600" dirty="0"/>
                    </a:p>
                  </a:txBody>
                  <a:tcPr/>
                </a:tc>
                <a:extLst>
                  <a:ext uri="{0D108BD9-81ED-4DB2-BD59-A6C34878D82A}">
                    <a16:rowId xmlns:a16="http://schemas.microsoft.com/office/drawing/2014/main" val="1372386258"/>
                  </a:ext>
                </a:extLst>
              </a:tr>
              <a:tr h="370840">
                <a:tc>
                  <a:txBody>
                    <a:bodyPr/>
                    <a:lstStyle/>
                    <a:p>
                      <a:r>
                        <a:rPr lang="ru-RU" sz="1600" dirty="0"/>
                        <a:t>По запросу котировок</a:t>
                      </a:r>
                    </a:p>
                  </a:txBody>
                  <a:tcPr/>
                </a:tc>
                <a:tc>
                  <a:txBody>
                    <a:bodyPr/>
                    <a:lstStyle/>
                    <a:p>
                      <a:r>
                        <a:rPr lang="ru-RU" sz="1600" dirty="0"/>
                        <a:t> - не менее чем за 5 рабочих дней до дня истечения срока подачи заявок </a:t>
                      </a:r>
                    </a:p>
                  </a:txBody>
                  <a:tcPr/>
                </a:tc>
                <a:tc>
                  <a:txBody>
                    <a:bodyPr/>
                    <a:lstStyle/>
                    <a:p>
                      <a:r>
                        <a:rPr lang="ru-RU" sz="1600" dirty="0"/>
                        <a:t>Часть 21 статьи 3.2 223-ФЗ</a:t>
                      </a:r>
                    </a:p>
                  </a:txBody>
                  <a:tcPr/>
                </a:tc>
                <a:extLst>
                  <a:ext uri="{0D108BD9-81ED-4DB2-BD59-A6C34878D82A}">
                    <a16:rowId xmlns:a16="http://schemas.microsoft.com/office/drawing/2014/main" val="1603020778"/>
                  </a:ext>
                </a:extLst>
              </a:tr>
            </a:tbl>
          </a:graphicData>
        </a:graphic>
      </p:graphicFrame>
    </p:spTree>
    <p:extLst>
      <p:ext uri="{BB962C8B-B14F-4D97-AF65-F5344CB8AC3E}">
        <p14:creationId xmlns:p14="http://schemas.microsoft.com/office/powerpoint/2010/main" val="44124984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8D9B91A-3E4B-4D39-F894-03F331A6C4D7}"/>
              </a:ext>
            </a:extLst>
          </p:cNvPr>
          <p:cNvSpPr>
            <a:spLocks noGrp="1"/>
          </p:cNvSpPr>
          <p:nvPr>
            <p:ph type="title"/>
          </p:nvPr>
        </p:nvSpPr>
        <p:spPr>
          <a:xfrm>
            <a:off x="195308" y="88084"/>
            <a:ext cx="11842811" cy="417943"/>
          </a:xfrm>
        </p:spPr>
        <p:txBody>
          <a:bodyPr>
            <a:noAutofit/>
          </a:bodyPr>
          <a:lstStyle/>
          <a:p>
            <a:r>
              <a:rPr lang="ru-RU" sz="2000" b="1" dirty="0">
                <a:solidFill>
                  <a:srgbClr val="FF0000"/>
                </a:solidFill>
              </a:rPr>
              <a:t>По каким документам установлены требования по содержанию, по порядку и сроку размещения в ЕИС</a:t>
            </a:r>
          </a:p>
        </p:txBody>
      </p:sp>
      <p:graphicFrame>
        <p:nvGraphicFramePr>
          <p:cNvPr id="4" name="Таблица 4">
            <a:extLst>
              <a:ext uri="{FF2B5EF4-FFF2-40B4-BE49-F238E27FC236}">
                <a16:creationId xmlns:a16="http://schemas.microsoft.com/office/drawing/2014/main" id="{796D4E46-EEC1-AC40-0471-A097268FD102}"/>
              </a:ext>
            </a:extLst>
          </p:cNvPr>
          <p:cNvGraphicFramePr>
            <a:graphicFrameLocks noGrp="1"/>
          </p:cNvGraphicFramePr>
          <p:nvPr>
            <p:ph idx="1"/>
          </p:nvPr>
        </p:nvGraphicFramePr>
        <p:xfrm>
          <a:off x="195308" y="506027"/>
          <a:ext cx="11683014" cy="6309360"/>
        </p:xfrm>
        <a:graphic>
          <a:graphicData uri="http://schemas.openxmlformats.org/drawingml/2006/table">
            <a:tbl>
              <a:tblPr firstRow="1" bandRow="1">
                <a:tableStyleId>{5C22544A-7EE6-4342-B048-85BDC9FD1C3A}</a:tableStyleId>
              </a:tblPr>
              <a:tblGrid>
                <a:gridCol w="3444537">
                  <a:extLst>
                    <a:ext uri="{9D8B030D-6E8A-4147-A177-3AD203B41FA5}">
                      <a16:colId xmlns:a16="http://schemas.microsoft.com/office/drawing/2014/main" val="3268683747"/>
                    </a:ext>
                  </a:extLst>
                </a:gridCol>
                <a:gridCol w="4935984">
                  <a:extLst>
                    <a:ext uri="{9D8B030D-6E8A-4147-A177-3AD203B41FA5}">
                      <a16:colId xmlns:a16="http://schemas.microsoft.com/office/drawing/2014/main" val="4006663696"/>
                    </a:ext>
                  </a:extLst>
                </a:gridCol>
                <a:gridCol w="3302493">
                  <a:extLst>
                    <a:ext uri="{9D8B030D-6E8A-4147-A177-3AD203B41FA5}">
                      <a16:colId xmlns:a16="http://schemas.microsoft.com/office/drawing/2014/main" val="2690966515"/>
                    </a:ext>
                  </a:extLst>
                </a:gridCol>
              </a:tblGrid>
              <a:tr h="370840">
                <a:tc>
                  <a:txBody>
                    <a:bodyPr/>
                    <a:lstStyle/>
                    <a:p>
                      <a:r>
                        <a:rPr lang="ru-RU" sz="1600" dirty="0"/>
                        <a:t>Наименование документа</a:t>
                      </a:r>
                    </a:p>
                  </a:txBody>
                  <a:tcPr/>
                </a:tc>
                <a:tc>
                  <a:txBody>
                    <a:bodyPr/>
                    <a:lstStyle/>
                    <a:p>
                      <a:r>
                        <a:rPr lang="ru-RU" sz="1600" dirty="0"/>
                        <a:t>Требования по содержанию, порядку / сроку размещения в ЕИС</a:t>
                      </a:r>
                    </a:p>
                  </a:txBody>
                  <a:tcPr/>
                </a:tc>
                <a:tc>
                  <a:txBody>
                    <a:bodyPr/>
                    <a:lstStyle/>
                    <a:p>
                      <a:r>
                        <a:rPr lang="ru-RU" sz="1600" dirty="0"/>
                        <a:t>Нормативный документ</a:t>
                      </a:r>
                    </a:p>
                  </a:txBody>
                  <a:tcPr/>
                </a:tc>
                <a:extLst>
                  <a:ext uri="{0D108BD9-81ED-4DB2-BD59-A6C34878D82A}">
                    <a16:rowId xmlns:a16="http://schemas.microsoft.com/office/drawing/2014/main" val="1830996284"/>
                  </a:ext>
                </a:extLst>
              </a:tr>
              <a:tr h="370840">
                <a:tc>
                  <a:txBody>
                    <a:bodyPr/>
                    <a:lstStyle/>
                    <a:p>
                      <a:r>
                        <a:rPr lang="ru-RU" sz="1600" dirty="0"/>
                        <a:t>Разъяснений положений документации</a:t>
                      </a:r>
                    </a:p>
                  </a:txBody>
                  <a:tcPr/>
                </a:tc>
                <a:tc>
                  <a:txBody>
                    <a:bodyPr/>
                    <a:lstStyle/>
                    <a:p>
                      <a:r>
                        <a:rPr lang="ru-RU" sz="1600" dirty="0"/>
                        <a:t>Требование к содержанию и срокам размещения определены.</a:t>
                      </a:r>
                    </a:p>
                    <a:p>
                      <a:r>
                        <a:rPr lang="ru-RU" sz="1600" dirty="0"/>
                        <a:t>В течение 3 рабочих дней с даты поступления запроса, заказчик осуществляет разъяснение положений документации о конкурентной закупке и размещает их в  ЕИС с указанием предмета запроса, но без указания участника такой закупки, от которого поступил указанный запрос. При этом заказчик вправе не осуществлять такое разъяснение в случае, если указанный запрос поступил позднее чем за три рабочих дня до даты окончания срока подачи заявок на участие в такой закупке.</a:t>
                      </a:r>
                    </a:p>
                  </a:txBody>
                  <a:tcPr/>
                </a:tc>
                <a:tc>
                  <a:txBody>
                    <a:bodyPr/>
                    <a:lstStyle/>
                    <a:p>
                      <a:r>
                        <a:rPr lang="ru-RU" sz="1600" dirty="0"/>
                        <a:t>Часть 3 статьи 3.2 223-ФЗ</a:t>
                      </a:r>
                    </a:p>
                    <a:p>
                      <a:endParaRPr lang="ru-RU" sz="1600" dirty="0"/>
                    </a:p>
                  </a:txBody>
                  <a:tcPr/>
                </a:tc>
                <a:extLst>
                  <a:ext uri="{0D108BD9-81ED-4DB2-BD59-A6C34878D82A}">
                    <a16:rowId xmlns:a16="http://schemas.microsoft.com/office/drawing/2014/main" val="3492840271"/>
                  </a:ext>
                </a:extLst>
              </a:tr>
              <a:tr h="370840">
                <a:tc>
                  <a:txBody>
                    <a:bodyPr/>
                    <a:lstStyle/>
                    <a:p>
                      <a:r>
                        <a:rPr lang="ru-RU" sz="1600" dirty="0"/>
                        <a:t>Изменение извещения и (или) документации о конкурентной закупке </a:t>
                      </a:r>
                    </a:p>
                  </a:txBody>
                  <a:tcPr/>
                </a:tc>
                <a:tc>
                  <a:txBody>
                    <a:bodyPr/>
                    <a:lstStyle/>
                    <a:p>
                      <a:r>
                        <a:rPr lang="ru-RU" sz="1600" dirty="0"/>
                        <a:t>Сроки размещения - не позднее чем в течение трех дней со дня принятия решения о внесении указанных изменений</a:t>
                      </a:r>
                    </a:p>
                  </a:txBody>
                  <a:tcPr/>
                </a:tc>
                <a:tc>
                  <a:txBody>
                    <a:bodyPr/>
                    <a:lstStyle/>
                    <a:p>
                      <a:r>
                        <a:rPr lang="ru-RU" sz="1600" dirty="0"/>
                        <a:t>Часть 11 статьи 4 223-ФЗ</a:t>
                      </a:r>
                    </a:p>
                  </a:txBody>
                  <a:tcPr/>
                </a:tc>
                <a:extLst>
                  <a:ext uri="{0D108BD9-81ED-4DB2-BD59-A6C34878D82A}">
                    <a16:rowId xmlns:a16="http://schemas.microsoft.com/office/drawing/2014/main" val="2029622007"/>
                  </a:ext>
                </a:extLst>
              </a:tr>
              <a:tr h="370840">
                <a:tc gridSpan="2">
                  <a:txBody>
                    <a:bodyPr/>
                    <a:lstStyle/>
                    <a:p>
                      <a:r>
                        <a:rPr lang="ru-RU" sz="1600" i="1" dirty="0"/>
                        <a:t>Изменение размещенной в единой информационной системе информации о закупке осуществляется в соответствии с настоящим Положением с размещением документа, содержащего перечень внесенных изменений.</a:t>
                      </a:r>
                    </a:p>
                  </a:txBody>
                  <a:tcPr/>
                </a:tc>
                <a:tc hMerge="1">
                  <a:txBody>
                    <a:bodyPr/>
                    <a:lstStyle/>
                    <a:p>
                      <a:endParaRPr lang="ru-RU" dirty="0"/>
                    </a:p>
                  </a:txBody>
                  <a:tcPr/>
                </a:tc>
                <a:tc>
                  <a:txBody>
                    <a:bodyPr/>
                    <a:lstStyle/>
                    <a:p>
                      <a:r>
                        <a:rPr lang="ru-RU" sz="1600" dirty="0"/>
                        <a:t>П.5. 908 ПП РФ</a:t>
                      </a:r>
                    </a:p>
                  </a:txBody>
                  <a:tcPr/>
                </a:tc>
                <a:extLst>
                  <a:ext uri="{0D108BD9-81ED-4DB2-BD59-A6C34878D82A}">
                    <a16:rowId xmlns:a16="http://schemas.microsoft.com/office/drawing/2014/main" val="3174947655"/>
                  </a:ext>
                </a:extLst>
              </a:tr>
              <a:tr h="370840">
                <a:tc>
                  <a:txBody>
                    <a:bodyPr/>
                    <a:lstStyle/>
                    <a:p>
                      <a:r>
                        <a:rPr lang="ru-RU" sz="1600" dirty="0"/>
                        <a:t>Решение об отмене конкурентной закупки</a:t>
                      </a:r>
                    </a:p>
                  </a:txBody>
                  <a:tcPr/>
                </a:tc>
                <a:tc>
                  <a:txBody>
                    <a:bodyPr/>
                    <a:lstStyle/>
                    <a:p>
                      <a:r>
                        <a:rPr lang="ru-RU" sz="1600" dirty="0"/>
                        <a:t>Сроки размещения   -  в день принятия этого решения, но принять решение об отмене возможно до наступления даты и времени окончания срока подачи заявок </a:t>
                      </a:r>
                    </a:p>
                  </a:txBody>
                  <a:tcPr/>
                </a:tc>
                <a:tc>
                  <a:txBody>
                    <a:bodyPr/>
                    <a:lstStyle/>
                    <a:p>
                      <a:r>
                        <a:rPr lang="ru-RU" sz="1600" dirty="0"/>
                        <a:t>Часть 5 и 6  статьи 3.2 223-ФЗ</a:t>
                      </a:r>
                    </a:p>
                    <a:p>
                      <a:endParaRPr lang="ru-RU" sz="1600" dirty="0"/>
                    </a:p>
                  </a:txBody>
                  <a:tcPr/>
                </a:tc>
                <a:extLst>
                  <a:ext uri="{0D108BD9-81ED-4DB2-BD59-A6C34878D82A}">
                    <a16:rowId xmlns:a16="http://schemas.microsoft.com/office/drawing/2014/main" val="1372386258"/>
                  </a:ext>
                </a:extLst>
              </a:tr>
            </a:tbl>
          </a:graphicData>
        </a:graphic>
      </p:graphicFrame>
    </p:spTree>
    <p:extLst>
      <p:ext uri="{BB962C8B-B14F-4D97-AF65-F5344CB8AC3E}">
        <p14:creationId xmlns:p14="http://schemas.microsoft.com/office/powerpoint/2010/main" val="345852850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8D9B91A-3E4B-4D39-F894-03F331A6C4D7}"/>
              </a:ext>
            </a:extLst>
          </p:cNvPr>
          <p:cNvSpPr>
            <a:spLocks noGrp="1"/>
          </p:cNvSpPr>
          <p:nvPr>
            <p:ph type="title"/>
          </p:nvPr>
        </p:nvSpPr>
        <p:spPr>
          <a:xfrm>
            <a:off x="195308" y="88084"/>
            <a:ext cx="11842811" cy="417943"/>
          </a:xfrm>
        </p:spPr>
        <p:txBody>
          <a:bodyPr>
            <a:noAutofit/>
          </a:bodyPr>
          <a:lstStyle/>
          <a:p>
            <a:r>
              <a:rPr lang="ru-RU" sz="2000" b="1" dirty="0">
                <a:solidFill>
                  <a:srgbClr val="FF0000"/>
                </a:solidFill>
              </a:rPr>
              <a:t>По каким документам установлены требования по содержанию, по порядку и сроку размещения в ЕИС</a:t>
            </a:r>
          </a:p>
        </p:txBody>
      </p:sp>
      <p:graphicFrame>
        <p:nvGraphicFramePr>
          <p:cNvPr id="4" name="Таблица 4">
            <a:extLst>
              <a:ext uri="{FF2B5EF4-FFF2-40B4-BE49-F238E27FC236}">
                <a16:creationId xmlns:a16="http://schemas.microsoft.com/office/drawing/2014/main" id="{796D4E46-EEC1-AC40-0471-A097268FD102}"/>
              </a:ext>
            </a:extLst>
          </p:cNvPr>
          <p:cNvGraphicFramePr>
            <a:graphicFrameLocks noGrp="1"/>
          </p:cNvGraphicFramePr>
          <p:nvPr>
            <p:ph idx="1"/>
          </p:nvPr>
        </p:nvGraphicFramePr>
        <p:xfrm>
          <a:off x="195308" y="506027"/>
          <a:ext cx="11683014" cy="5537200"/>
        </p:xfrm>
        <a:graphic>
          <a:graphicData uri="http://schemas.openxmlformats.org/drawingml/2006/table">
            <a:tbl>
              <a:tblPr firstRow="1" bandRow="1">
                <a:tableStyleId>{5C22544A-7EE6-4342-B048-85BDC9FD1C3A}</a:tableStyleId>
              </a:tblPr>
              <a:tblGrid>
                <a:gridCol w="3444537">
                  <a:extLst>
                    <a:ext uri="{9D8B030D-6E8A-4147-A177-3AD203B41FA5}">
                      <a16:colId xmlns:a16="http://schemas.microsoft.com/office/drawing/2014/main" val="3268683747"/>
                    </a:ext>
                  </a:extLst>
                </a:gridCol>
                <a:gridCol w="4935984">
                  <a:extLst>
                    <a:ext uri="{9D8B030D-6E8A-4147-A177-3AD203B41FA5}">
                      <a16:colId xmlns:a16="http://schemas.microsoft.com/office/drawing/2014/main" val="4006663696"/>
                    </a:ext>
                  </a:extLst>
                </a:gridCol>
                <a:gridCol w="3302493">
                  <a:extLst>
                    <a:ext uri="{9D8B030D-6E8A-4147-A177-3AD203B41FA5}">
                      <a16:colId xmlns:a16="http://schemas.microsoft.com/office/drawing/2014/main" val="2690966515"/>
                    </a:ext>
                  </a:extLst>
                </a:gridCol>
              </a:tblGrid>
              <a:tr h="370840">
                <a:tc>
                  <a:txBody>
                    <a:bodyPr/>
                    <a:lstStyle/>
                    <a:p>
                      <a:r>
                        <a:rPr lang="ru-RU" sz="1600" dirty="0"/>
                        <a:t>Наименование документа</a:t>
                      </a:r>
                    </a:p>
                  </a:txBody>
                  <a:tcPr/>
                </a:tc>
                <a:tc>
                  <a:txBody>
                    <a:bodyPr/>
                    <a:lstStyle/>
                    <a:p>
                      <a:r>
                        <a:rPr lang="ru-RU" sz="1600" dirty="0"/>
                        <a:t>Требования по содержанию, порядку / сроку размещения в ЕИС</a:t>
                      </a:r>
                    </a:p>
                  </a:txBody>
                  <a:tcPr/>
                </a:tc>
                <a:tc>
                  <a:txBody>
                    <a:bodyPr/>
                    <a:lstStyle/>
                    <a:p>
                      <a:r>
                        <a:rPr lang="ru-RU" sz="1600" dirty="0"/>
                        <a:t>Нормативный документ</a:t>
                      </a:r>
                    </a:p>
                  </a:txBody>
                  <a:tcPr/>
                </a:tc>
                <a:extLst>
                  <a:ext uri="{0D108BD9-81ED-4DB2-BD59-A6C34878D82A}">
                    <a16:rowId xmlns:a16="http://schemas.microsoft.com/office/drawing/2014/main" val="1830996284"/>
                  </a:ext>
                </a:extLst>
              </a:tr>
              <a:tr h="370840">
                <a:tc rowSpan="2">
                  <a:txBody>
                    <a:bodyPr/>
                    <a:lstStyle/>
                    <a:p>
                      <a:r>
                        <a:rPr lang="ru-RU" sz="1600" dirty="0"/>
                        <a:t>Протокол, составленный в ходе конкурентной закупки</a:t>
                      </a:r>
                    </a:p>
                  </a:txBody>
                  <a:tcPr/>
                </a:tc>
                <a:tc>
                  <a:txBody>
                    <a:bodyPr/>
                    <a:lstStyle/>
                    <a:p>
                      <a:r>
                        <a:rPr lang="ru-RU" sz="1600" dirty="0"/>
                        <a:t>Содержание определено</a:t>
                      </a:r>
                    </a:p>
                  </a:txBody>
                  <a:tcPr/>
                </a:tc>
                <a:tc>
                  <a:txBody>
                    <a:bodyPr/>
                    <a:lstStyle/>
                    <a:p>
                      <a:r>
                        <a:rPr lang="ru-RU" sz="1600" dirty="0"/>
                        <a:t>Часть 13 статьи 3.2 223-ФЗ</a:t>
                      </a:r>
                    </a:p>
                    <a:p>
                      <a:endParaRPr lang="ru-RU" sz="1600" dirty="0"/>
                    </a:p>
                  </a:txBody>
                  <a:tcPr/>
                </a:tc>
                <a:extLst>
                  <a:ext uri="{0D108BD9-81ED-4DB2-BD59-A6C34878D82A}">
                    <a16:rowId xmlns:a16="http://schemas.microsoft.com/office/drawing/2014/main" val="3492840271"/>
                  </a:ext>
                </a:extLst>
              </a:tr>
              <a:tr h="370840">
                <a:tc vMerge="1">
                  <a:txBody>
                    <a:bodyPr/>
                    <a:lstStyle/>
                    <a:p>
                      <a:endParaRPr lang="ru-RU" sz="1600" dirty="0"/>
                    </a:p>
                  </a:txBody>
                  <a:tcPr/>
                </a:tc>
                <a:tc>
                  <a:txBody>
                    <a:bodyPr/>
                    <a:lstStyle/>
                    <a:p>
                      <a:r>
                        <a:rPr lang="ru-RU" sz="1600" dirty="0"/>
                        <a:t>Сроки размещения  - не позднее чем через 3 дня со дня подписания таких протоколов.</a:t>
                      </a:r>
                    </a:p>
                  </a:txBody>
                  <a:tcPr/>
                </a:tc>
                <a:tc>
                  <a:txBody>
                    <a:bodyPr/>
                    <a:lstStyle/>
                    <a:p>
                      <a:r>
                        <a:rPr lang="ru-RU" sz="1600" dirty="0"/>
                        <a:t>Часть 12 статьи 4 223-ФЗ</a:t>
                      </a:r>
                    </a:p>
                    <a:p>
                      <a:endParaRPr lang="ru-RU" sz="1600" dirty="0"/>
                    </a:p>
                  </a:txBody>
                  <a:tcPr/>
                </a:tc>
                <a:extLst>
                  <a:ext uri="{0D108BD9-81ED-4DB2-BD59-A6C34878D82A}">
                    <a16:rowId xmlns:a16="http://schemas.microsoft.com/office/drawing/2014/main" val="2029622007"/>
                  </a:ext>
                </a:extLst>
              </a:tr>
              <a:tr h="370840">
                <a:tc rowSpan="2">
                  <a:txBody>
                    <a:bodyPr/>
                    <a:lstStyle/>
                    <a:p>
                      <a:r>
                        <a:rPr lang="ru-RU" sz="1600" dirty="0"/>
                        <a:t>Протокол, составленный по итогам закупки</a:t>
                      </a:r>
                    </a:p>
                  </a:txBody>
                  <a:tcPr/>
                </a:tc>
                <a:tc>
                  <a:txBody>
                    <a:bodyPr/>
                    <a:lstStyle/>
                    <a:p>
                      <a:r>
                        <a:rPr lang="ru-RU" sz="1600" dirty="0"/>
                        <a:t>Содержание определено</a:t>
                      </a:r>
                    </a:p>
                  </a:txBody>
                  <a:tcPr/>
                </a:tc>
                <a:tc>
                  <a:txBody>
                    <a:bodyPr/>
                    <a:lstStyle/>
                    <a:p>
                      <a:r>
                        <a:rPr lang="ru-RU" sz="1600" dirty="0"/>
                        <a:t>Часть 14 статьи 3.2 223-ФЗ</a:t>
                      </a:r>
                    </a:p>
                  </a:txBody>
                  <a:tcPr/>
                </a:tc>
                <a:extLst>
                  <a:ext uri="{0D108BD9-81ED-4DB2-BD59-A6C34878D82A}">
                    <a16:rowId xmlns:a16="http://schemas.microsoft.com/office/drawing/2014/main" val="1372386258"/>
                  </a:ext>
                </a:extLst>
              </a:tr>
              <a:tr h="370840">
                <a:tc vMerge="1">
                  <a:txBody>
                    <a:bodyPr/>
                    <a:lstStyle/>
                    <a:p>
                      <a:endParaRPr lang="ru-RU" sz="1600" dirty="0"/>
                    </a:p>
                  </a:txBody>
                  <a:tcPr/>
                </a:tc>
                <a:tc>
                  <a:txBody>
                    <a:bodyPr/>
                    <a:lstStyle/>
                    <a:p>
                      <a:r>
                        <a:rPr lang="ru-RU" sz="1600" dirty="0"/>
                        <a:t>Сроки размещения  - законодательно не установлен</a:t>
                      </a:r>
                    </a:p>
                  </a:txBody>
                  <a:tcPr/>
                </a:tc>
                <a:tc>
                  <a:txBody>
                    <a:bodyPr/>
                    <a:lstStyle/>
                    <a:p>
                      <a:r>
                        <a:rPr lang="ru-RU" sz="1600" dirty="0"/>
                        <a:t>Часть 12 статьи 4 223-ФЗ</a:t>
                      </a:r>
                    </a:p>
                  </a:txBody>
                  <a:tcPr/>
                </a:tc>
                <a:extLst>
                  <a:ext uri="{0D108BD9-81ED-4DB2-BD59-A6C34878D82A}">
                    <a16:rowId xmlns:a16="http://schemas.microsoft.com/office/drawing/2014/main" val="1603020778"/>
                  </a:ext>
                </a:extLst>
              </a:tr>
              <a:tr h="370840">
                <a:tc rowSpan="2">
                  <a:txBody>
                    <a:bodyPr/>
                    <a:lstStyle/>
                    <a:p>
                      <a:r>
                        <a:rPr lang="ru-RU" sz="1600" b="0" dirty="0"/>
                        <a:t>Информация и документы о заключенном договоре</a:t>
                      </a:r>
                    </a:p>
                  </a:txBody>
                  <a:tcPr/>
                </a:tc>
                <a:tc>
                  <a:txBody>
                    <a:bodyPr/>
                    <a:lstStyle/>
                    <a:p>
                      <a:r>
                        <a:rPr lang="ru-RU" sz="1600" b="0" dirty="0">
                          <a:solidFill>
                            <a:schemeClr val="tx1"/>
                          </a:solidFill>
                        </a:rPr>
                        <a:t>Состав информации и документов определен</a:t>
                      </a:r>
                    </a:p>
                  </a:txBody>
                  <a:tcPr/>
                </a:tc>
                <a:tc rowSpan="4">
                  <a:txBody>
                    <a:bodyPr/>
                    <a:lstStyle/>
                    <a:p>
                      <a:r>
                        <a:rPr lang="ru-RU" sz="1600" dirty="0"/>
                        <a:t>Часть 2 статьи 4.1. 223-ФЗ</a:t>
                      </a:r>
                    </a:p>
                    <a:p>
                      <a:r>
                        <a:rPr lang="ru-RU" sz="1600" dirty="0"/>
                        <a:t>1132 ПП РФ</a:t>
                      </a:r>
                    </a:p>
                  </a:txBody>
                  <a:tcPr/>
                </a:tc>
                <a:extLst>
                  <a:ext uri="{0D108BD9-81ED-4DB2-BD59-A6C34878D82A}">
                    <a16:rowId xmlns:a16="http://schemas.microsoft.com/office/drawing/2014/main" val="3517688598"/>
                  </a:ext>
                </a:extLst>
              </a:tr>
              <a:tr h="370840">
                <a:tc vMerge="1">
                  <a:txBody>
                    <a:bodyPr/>
                    <a:lstStyle/>
                    <a:p>
                      <a:endParaRPr lang="ru-RU" sz="1600" b="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600" b="0" dirty="0">
                          <a:solidFill>
                            <a:schemeClr val="tx1"/>
                          </a:solidFill>
                        </a:rPr>
                        <a:t>В течение 3 рабочих дней со дня заключения договора</a:t>
                      </a:r>
                    </a:p>
                  </a:txBody>
                  <a:tcPr/>
                </a:tc>
                <a:tc vMerge="1">
                  <a:txBody>
                    <a:bodyPr/>
                    <a:lstStyle/>
                    <a:p>
                      <a:endParaRPr lang="ru-RU"/>
                    </a:p>
                  </a:txBody>
                  <a:tcPr/>
                </a:tc>
                <a:extLst>
                  <a:ext uri="{0D108BD9-81ED-4DB2-BD59-A6C34878D82A}">
                    <a16:rowId xmlns:a16="http://schemas.microsoft.com/office/drawing/2014/main" val="2170640497"/>
                  </a:ext>
                </a:extLst>
              </a:tr>
              <a:tr h="370840">
                <a:tc rowSpan="2">
                  <a:txBody>
                    <a:bodyPr/>
                    <a:lstStyle/>
                    <a:p>
                      <a:r>
                        <a:rPr lang="ru-RU" sz="1600" b="0" dirty="0"/>
                        <a:t>Информация о результатах исполнения договора</a:t>
                      </a:r>
                    </a:p>
                  </a:txBody>
                  <a:tcPr/>
                </a:tc>
                <a:tc>
                  <a:txBody>
                    <a:bodyPr/>
                    <a:lstStyle/>
                    <a:p>
                      <a:r>
                        <a:rPr lang="ru-RU" sz="1600" b="0" dirty="0">
                          <a:solidFill>
                            <a:schemeClr val="tx1"/>
                          </a:solidFill>
                        </a:rPr>
                        <a:t>Состав информации и документов определен</a:t>
                      </a:r>
                    </a:p>
                  </a:txBody>
                  <a:tcPr/>
                </a:tc>
                <a:tc vMerge="1">
                  <a:txBody>
                    <a:bodyPr/>
                    <a:lstStyle/>
                    <a:p>
                      <a:endParaRPr lang="ru-RU" sz="1600" dirty="0"/>
                    </a:p>
                  </a:txBody>
                  <a:tcPr/>
                </a:tc>
                <a:extLst>
                  <a:ext uri="{0D108BD9-81ED-4DB2-BD59-A6C34878D82A}">
                    <a16:rowId xmlns:a16="http://schemas.microsoft.com/office/drawing/2014/main" val="9081144"/>
                  </a:ext>
                </a:extLst>
              </a:tr>
              <a:tr h="370840">
                <a:tc vMerge="1">
                  <a:txBody>
                    <a:bodyPr/>
                    <a:lstStyle/>
                    <a:p>
                      <a:endParaRPr lang="ru-RU" sz="1600" b="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600" b="0" dirty="0"/>
                        <a:t>В течение 10 дней со дня исполнения, изменения или расторжения договора</a:t>
                      </a:r>
                      <a:endParaRPr lang="ru-RU" sz="1600" b="0" dirty="0">
                        <a:solidFill>
                          <a:schemeClr val="tx1"/>
                        </a:solidFill>
                      </a:endParaRPr>
                    </a:p>
                  </a:txBody>
                  <a:tcPr/>
                </a:tc>
                <a:tc vMerge="1">
                  <a:txBody>
                    <a:bodyPr/>
                    <a:lstStyle/>
                    <a:p>
                      <a:endParaRPr lang="ru-RU" sz="1600" dirty="0"/>
                    </a:p>
                  </a:txBody>
                  <a:tcPr/>
                </a:tc>
                <a:extLst>
                  <a:ext uri="{0D108BD9-81ED-4DB2-BD59-A6C34878D82A}">
                    <a16:rowId xmlns:a16="http://schemas.microsoft.com/office/drawing/2014/main" val="1862195925"/>
                  </a:ext>
                </a:extLst>
              </a:tr>
              <a:tr h="370840">
                <a:tc rowSpan="2">
                  <a:txBody>
                    <a:bodyPr/>
                    <a:lstStyle/>
                    <a:p>
                      <a:r>
                        <a:rPr lang="ru-RU" sz="1600" dirty="0"/>
                        <a:t>Отчет о количестве и стоимости заключенных договоров</a:t>
                      </a:r>
                    </a:p>
                  </a:txBody>
                  <a:tcPr/>
                </a:tc>
                <a:tc>
                  <a:txBody>
                    <a:bodyPr/>
                    <a:lstStyle/>
                    <a:p>
                      <a:r>
                        <a:rPr lang="ru-RU" sz="1600" dirty="0"/>
                        <a:t>Содержание определено</a:t>
                      </a:r>
                    </a:p>
                    <a:p>
                      <a:endParaRPr lang="ru-RU" sz="1600" dirty="0"/>
                    </a:p>
                  </a:txBody>
                  <a:tcPr/>
                </a:tc>
                <a:tc>
                  <a:txBody>
                    <a:bodyPr/>
                    <a:lstStyle/>
                    <a:p>
                      <a:r>
                        <a:rPr lang="ru-RU" sz="1600" dirty="0"/>
                        <a:t>Раздел </a:t>
                      </a:r>
                      <a:r>
                        <a:rPr lang="en-US" sz="1600" dirty="0"/>
                        <a:t>VIII </a:t>
                      </a:r>
                      <a:r>
                        <a:rPr lang="ru-RU" sz="1600" dirty="0"/>
                        <a:t>908 ПП РФ</a:t>
                      </a:r>
                    </a:p>
                  </a:txBody>
                  <a:tcPr/>
                </a:tc>
                <a:extLst>
                  <a:ext uri="{0D108BD9-81ED-4DB2-BD59-A6C34878D82A}">
                    <a16:rowId xmlns:a16="http://schemas.microsoft.com/office/drawing/2014/main" val="3270718100"/>
                  </a:ext>
                </a:extLst>
              </a:tr>
              <a:tr h="370840">
                <a:tc vMerge="1">
                  <a:txBody>
                    <a:bodyPr/>
                    <a:lstStyle/>
                    <a:p>
                      <a:endParaRPr lang="ru-RU" sz="1600" dirty="0"/>
                    </a:p>
                  </a:txBody>
                  <a:tcPr/>
                </a:tc>
                <a:tc>
                  <a:txBody>
                    <a:bodyPr/>
                    <a:lstStyle/>
                    <a:p>
                      <a:r>
                        <a:rPr lang="ru-RU" sz="1600" dirty="0"/>
                        <a:t>Сроки размещения - не позднее 10-го числа месяца, следующего за отчетным месяцем</a:t>
                      </a:r>
                    </a:p>
                  </a:txBody>
                  <a:tcPr/>
                </a:tc>
                <a:tc>
                  <a:txBody>
                    <a:bodyPr/>
                    <a:lstStyle/>
                    <a:p>
                      <a:r>
                        <a:rPr lang="ru-RU" sz="1600" dirty="0"/>
                        <a:t>Часть 19 статьи 4 223-ФЗ</a:t>
                      </a:r>
                    </a:p>
                  </a:txBody>
                  <a:tcPr/>
                </a:tc>
                <a:extLst>
                  <a:ext uri="{0D108BD9-81ED-4DB2-BD59-A6C34878D82A}">
                    <a16:rowId xmlns:a16="http://schemas.microsoft.com/office/drawing/2014/main" val="1757747743"/>
                  </a:ext>
                </a:extLst>
              </a:tr>
            </a:tbl>
          </a:graphicData>
        </a:graphic>
      </p:graphicFrame>
    </p:spTree>
    <p:extLst>
      <p:ext uri="{BB962C8B-B14F-4D97-AF65-F5344CB8AC3E}">
        <p14:creationId xmlns:p14="http://schemas.microsoft.com/office/powerpoint/2010/main" val="295144589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8D9B91A-3E4B-4D39-F894-03F331A6C4D7}"/>
              </a:ext>
            </a:extLst>
          </p:cNvPr>
          <p:cNvSpPr>
            <a:spLocks noGrp="1"/>
          </p:cNvSpPr>
          <p:nvPr>
            <p:ph type="title"/>
          </p:nvPr>
        </p:nvSpPr>
        <p:spPr>
          <a:xfrm>
            <a:off x="195308" y="88084"/>
            <a:ext cx="11842811" cy="417943"/>
          </a:xfrm>
        </p:spPr>
        <p:txBody>
          <a:bodyPr>
            <a:noAutofit/>
          </a:bodyPr>
          <a:lstStyle/>
          <a:p>
            <a:r>
              <a:rPr lang="ru-RU" sz="2000" b="1" dirty="0">
                <a:solidFill>
                  <a:srgbClr val="FF0000"/>
                </a:solidFill>
              </a:rPr>
              <a:t>По каким документам установлены требования по содержанию, по порядку и сроку размещения в ЕИС</a:t>
            </a:r>
          </a:p>
        </p:txBody>
      </p:sp>
      <p:graphicFrame>
        <p:nvGraphicFramePr>
          <p:cNvPr id="4" name="Таблица 4">
            <a:extLst>
              <a:ext uri="{FF2B5EF4-FFF2-40B4-BE49-F238E27FC236}">
                <a16:creationId xmlns:a16="http://schemas.microsoft.com/office/drawing/2014/main" id="{796D4E46-EEC1-AC40-0471-A097268FD102}"/>
              </a:ext>
            </a:extLst>
          </p:cNvPr>
          <p:cNvGraphicFramePr>
            <a:graphicFrameLocks noGrp="1"/>
          </p:cNvGraphicFramePr>
          <p:nvPr>
            <p:ph idx="1"/>
          </p:nvPr>
        </p:nvGraphicFramePr>
        <p:xfrm>
          <a:off x="195308" y="506027"/>
          <a:ext cx="11683014" cy="2016760"/>
        </p:xfrm>
        <a:graphic>
          <a:graphicData uri="http://schemas.openxmlformats.org/drawingml/2006/table">
            <a:tbl>
              <a:tblPr firstRow="1" bandRow="1">
                <a:tableStyleId>{5C22544A-7EE6-4342-B048-85BDC9FD1C3A}</a:tableStyleId>
              </a:tblPr>
              <a:tblGrid>
                <a:gridCol w="3444537">
                  <a:extLst>
                    <a:ext uri="{9D8B030D-6E8A-4147-A177-3AD203B41FA5}">
                      <a16:colId xmlns:a16="http://schemas.microsoft.com/office/drawing/2014/main" val="3268683747"/>
                    </a:ext>
                  </a:extLst>
                </a:gridCol>
                <a:gridCol w="4935984">
                  <a:extLst>
                    <a:ext uri="{9D8B030D-6E8A-4147-A177-3AD203B41FA5}">
                      <a16:colId xmlns:a16="http://schemas.microsoft.com/office/drawing/2014/main" val="4006663696"/>
                    </a:ext>
                  </a:extLst>
                </a:gridCol>
                <a:gridCol w="3302493">
                  <a:extLst>
                    <a:ext uri="{9D8B030D-6E8A-4147-A177-3AD203B41FA5}">
                      <a16:colId xmlns:a16="http://schemas.microsoft.com/office/drawing/2014/main" val="2690966515"/>
                    </a:ext>
                  </a:extLst>
                </a:gridCol>
              </a:tblGrid>
              <a:tr h="370840">
                <a:tc>
                  <a:txBody>
                    <a:bodyPr/>
                    <a:lstStyle/>
                    <a:p>
                      <a:r>
                        <a:rPr lang="ru-RU" sz="1600" dirty="0"/>
                        <a:t>Наименование документа</a:t>
                      </a:r>
                    </a:p>
                  </a:txBody>
                  <a:tcPr/>
                </a:tc>
                <a:tc>
                  <a:txBody>
                    <a:bodyPr/>
                    <a:lstStyle/>
                    <a:p>
                      <a:r>
                        <a:rPr lang="ru-RU" sz="1600" dirty="0"/>
                        <a:t>Требования по содержанию, порядку / сроку размещения в ЕИС</a:t>
                      </a:r>
                    </a:p>
                  </a:txBody>
                  <a:tcPr/>
                </a:tc>
                <a:tc>
                  <a:txBody>
                    <a:bodyPr/>
                    <a:lstStyle/>
                    <a:p>
                      <a:r>
                        <a:rPr lang="ru-RU" sz="1600" dirty="0"/>
                        <a:t>Нормативный документ</a:t>
                      </a:r>
                    </a:p>
                  </a:txBody>
                  <a:tcPr/>
                </a:tc>
                <a:extLst>
                  <a:ext uri="{0D108BD9-81ED-4DB2-BD59-A6C34878D82A}">
                    <a16:rowId xmlns:a16="http://schemas.microsoft.com/office/drawing/2014/main" val="1830996284"/>
                  </a:ext>
                </a:extLst>
              </a:tr>
              <a:tr h="370840">
                <a:tc rowSpan="2">
                  <a:txBody>
                    <a:bodyPr/>
                    <a:lstStyle/>
                    <a:p>
                      <a:r>
                        <a:rPr lang="ru-RU" sz="1600" dirty="0"/>
                        <a:t>Годовой отчет о выполнении минимальной доли закупок товаров российского происхождения</a:t>
                      </a:r>
                    </a:p>
                  </a:txBody>
                  <a:tcPr/>
                </a:tc>
                <a:tc>
                  <a:txBody>
                    <a:bodyPr/>
                    <a:lstStyle/>
                    <a:p>
                      <a:r>
                        <a:rPr lang="ru-RU" sz="1600" dirty="0"/>
                        <a:t>Содержание определено</a:t>
                      </a:r>
                    </a:p>
                  </a:txBody>
                  <a:tcPr/>
                </a:tc>
                <a:tc>
                  <a:txBody>
                    <a:bodyPr/>
                    <a:lstStyle/>
                    <a:p>
                      <a:r>
                        <a:rPr lang="ru-RU" sz="1600" dirty="0"/>
                        <a:t>Раздел </a:t>
                      </a:r>
                      <a:r>
                        <a:rPr lang="en-US" sz="1600" dirty="0"/>
                        <a:t>VIII </a:t>
                      </a:r>
                      <a:r>
                        <a:rPr lang="ru-RU" sz="1600" dirty="0"/>
                        <a:t>908 ПП РФ</a:t>
                      </a:r>
                    </a:p>
                  </a:txBody>
                  <a:tcPr/>
                </a:tc>
                <a:extLst>
                  <a:ext uri="{0D108BD9-81ED-4DB2-BD59-A6C34878D82A}">
                    <a16:rowId xmlns:a16="http://schemas.microsoft.com/office/drawing/2014/main" val="1923553513"/>
                  </a:ext>
                </a:extLst>
              </a:tr>
              <a:tr h="370840">
                <a:tc vMerge="1">
                  <a:txBody>
                    <a:bodyPr/>
                    <a:lstStyle/>
                    <a:p>
                      <a:endParaRPr lang="ru-RU" sz="1600" dirty="0"/>
                    </a:p>
                  </a:txBody>
                  <a:tcPr/>
                </a:tc>
                <a:tc>
                  <a:txBody>
                    <a:bodyPr/>
                    <a:lstStyle/>
                    <a:p>
                      <a:r>
                        <a:rPr lang="ru-RU" sz="1600" dirty="0"/>
                        <a:t>Сроки размещения - не позднее 10-го января следующего года</a:t>
                      </a:r>
                    </a:p>
                  </a:txBody>
                  <a:tcPr/>
                </a:tc>
                <a:tc>
                  <a:txBody>
                    <a:bodyPr/>
                    <a:lstStyle/>
                    <a:p>
                      <a:r>
                        <a:rPr lang="ru-RU" sz="1600" dirty="0"/>
                        <a:t> По идее не определено, но так как  это – один из разделов «ежемесячной» отчетности – часть 19 статьи 4 223-ФЗ</a:t>
                      </a:r>
                    </a:p>
                  </a:txBody>
                  <a:tcPr/>
                </a:tc>
                <a:extLst>
                  <a:ext uri="{0D108BD9-81ED-4DB2-BD59-A6C34878D82A}">
                    <a16:rowId xmlns:a16="http://schemas.microsoft.com/office/drawing/2014/main" val="2961081236"/>
                  </a:ext>
                </a:extLst>
              </a:tr>
            </a:tbl>
          </a:graphicData>
        </a:graphic>
      </p:graphicFrame>
    </p:spTree>
    <p:extLst>
      <p:ext uri="{BB962C8B-B14F-4D97-AF65-F5344CB8AC3E}">
        <p14:creationId xmlns:p14="http://schemas.microsoft.com/office/powerpoint/2010/main" val="224320653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8D9B91A-3E4B-4D39-F894-03F331A6C4D7}"/>
              </a:ext>
            </a:extLst>
          </p:cNvPr>
          <p:cNvSpPr>
            <a:spLocks noGrp="1"/>
          </p:cNvSpPr>
          <p:nvPr>
            <p:ph type="title"/>
          </p:nvPr>
        </p:nvSpPr>
        <p:spPr>
          <a:xfrm>
            <a:off x="195308" y="0"/>
            <a:ext cx="11842811" cy="417943"/>
          </a:xfrm>
        </p:spPr>
        <p:txBody>
          <a:bodyPr>
            <a:noAutofit/>
          </a:bodyPr>
          <a:lstStyle/>
          <a:p>
            <a:r>
              <a:rPr lang="ru-RU" sz="2000" b="1" dirty="0">
                <a:solidFill>
                  <a:srgbClr val="FF0000"/>
                </a:solidFill>
              </a:rPr>
              <a:t>По каким документам установлены требования по содержанию, по порядку и сроку размещения в ЕИС</a:t>
            </a:r>
          </a:p>
        </p:txBody>
      </p:sp>
      <p:graphicFrame>
        <p:nvGraphicFramePr>
          <p:cNvPr id="4" name="Таблица 4">
            <a:extLst>
              <a:ext uri="{FF2B5EF4-FFF2-40B4-BE49-F238E27FC236}">
                <a16:creationId xmlns:a16="http://schemas.microsoft.com/office/drawing/2014/main" id="{796D4E46-EEC1-AC40-0471-A097268FD102}"/>
              </a:ext>
            </a:extLst>
          </p:cNvPr>
          <p:cNvGraphicFramePr>
            <a:graphicFrameLocks noGrp="1"/>
          </p:cNvGraphicFramePr>
          <p:nvPr>
            <p:ph idx="1"/>
          </p:nvPr>
        </p:nvGraphicFramePr>
        <p:xfrm>
          <a:off x="195308" y="372869"/>
          <a:ext cx="11683014" cy="6466846"/>
        </p:xfrm>
        <a:graphic>
          <a:graphicData uri="http://schemas.openxmlformats.org/drawingml/2006/table">
            <a:tbl>
              <a:tblPr firstRow="1" bandRow="1">
                <a:tableStyleId>{21E4AEA4-8DFA-4A89-87EB-49C32662AFE0}</a:tableStyleId>
              </a:tblPr>
              <a:tblGrid>
                <a:gridCol w="3577702">
                  <a:extLst>
                    <a:ext uri="{9D8B030D-6E8A-4147-A177-3AD203B41FA5}">
                      <a16:colId xmlns:a16="http://schemas.microsoft.com/office/drawing/2014/main" val="3268683747"/>
                    </a:ext>
                  </a:extLst>
                </a:gridCol>
                <a:gridCol w="5496825">
                  <a:extLst>
                    <a:ext uri="{9D8B030D-6E8A-4147-A177-3AD203B41FA5}">
                      <a16:colId xmlns:a16="http://schemas.microsoft.com/office/drawing/2014/main" val="1941218949"/>
                    </a:ext>
                  </a:extLst>
                </a:gridCol>
                <a:gridCol w="2608487">
                  <a:extLst>
                    <a:ext uri="{9D8B030D-6E8A-4147-A177-3AD203B41FA5}">
                      <a16:colId xmlns:a16="http://schemas.microsoft.com/office/drawing/2014/main" val="444911035"/>
                    </a:ext>
                  </a:extLst>
                </a:gridCol>
              </a:tblGrid>
              <a:tr h="370840">
                <a:tc>
                  <a:txBody>
                    <a:bodyPr/>
                    <a:lstStyle/>
                    <a:p>
                      <a:r>
                        <a:rPr lang="ru-RU" sz="1600" dirty="0"/>
                        <a:t>Наименование документа</a:t>
                      </a:r>
                    </a:p>
                  </a:txBody>
                  <a:tcPr/>
                </a:tc>
                <a:tc>
                  <a:txBody>
                    <a:bodyPr/>
                    <a:lstStyle/>
                    <a:p>
                      <a:r>
                        <a:rPr lang="ru-RU" sz="1600" dirty="0"/>
                        <a:t>Требования по содержанию, порядку / сроку размещения в ЕИС</a:t>
                      </a:r>
                    </a:p>
                  </a:txBody>
                  <a:tcPr/>
                </a:tc>
                <a:tc>
                  <a:txBody>
                    <a:bodyPr/>
                    <a:lstStyle/>
                    <a:p>
                      <a:r>
                        <a:rPr lang="ru-RU" sz="1600" dirty="0"/>
                        <a:t>Нормативный документ</a:t>
                      </a:r>
                    </a:p>
                  </a:txBody>
                  <a:tcPr/>
                </a:tc>
                <a:extLst>
                  <a:ext uri="{0D108BD9-81ED-4DB2-BD59-A6C34878D82A}">
                    <a16:rowId xmlns:a16="http://schemas.microsoft.com/office/drawing/2014/main" val="1830996284"/>
                  </a:ext>
                </a:extLst>
              </a:tr>
              <a:tr h="370840">
                <a:tc gridSpan="3">
                  <a:txBody>
                    <a:bodyPr/>
                    <a:lstStyle/>
                    <a:p>
                      <a:pPr algn="ctr"/>
                      <a:r>
                        <a:rPr lang="ru-RU" sz="1600" b="1" dirty="0"/>
                        <a:t>Особенности размещения информации о закупках у субъектов МСП</a:t>
                      </a:r>
                    </a:p>
                  </a:txBody>
                  <a:tcPr/>
                </a:tc>
                <a:tc hMerge="1">
                  <a:txBody>
                    <a:bodyPr/>
                    <a:lstStyle/>
                    <a:p>
                      <a:endParaRPr lang="ru-RU"/>
                    </a:p>
                  </a:txBody>
                  <a:tcPr/>
                </a:tc>
                <a:tc hMerge="1">
                  <a:txBody>
                    <a:bodyPr/>
                    <a:lstStyle/>
                    <a:p>
                      <a:pPr algn="ctr"/>
                      <a:endParaRPr lang="ru-RU" sz="1600" b="1" dirty="0"/>
                    </a:p>
                  </a:txBody>
                  <a:tcPr/>
                </a:tc>
                <a:extLst>
                  <a:ext uri="{0D108BD9-81ED-4DB2-BD59-A6C34878D82A}">
                    <a16:rowId xmlns:a16="http://schemas.microsoft.com/office/drawing/2014/main" val="132465869"/>
                  </a:ext>
                </a:extLst>
              </a:tr>
              <a:tr h="370840">
                <a:tc>
                  <a:txBody>
                    <a:bodyPr/>
                    <a:lstStyle/>
                    <a:p>
                      <a:r>
                        <a:rPr lang="ru-RU" sz="1600" dirty="0"/>
                        <a:t>План закупки заказчиков, по которым осуществляется мониторинг или оценка соответствия плана закупки</a:t>
                      </a:r>
                    </a:p>
                  </a:txBody>
                  <a:tcPr/>
                </a:tc>
                <a:tc>
                  <a:txBody>
                    <a:bodyPr/>
                    <a:lstStyle/>
                    <a:p>
                      <a:r>
                        <a:rPr lang="ru-RU" sz="1600"/>
                        <a:t>Содержит раздел о закупках у МСП</a:t>
                      </a:r>
                      <a:endParaRPr lang="ru-RU"/>
                    </a:p>
                  </a:txBody>
                  <a:tcPr/>
                </a:tc>
                <a:tc>
                  <a:txBody>
                    <a:bodyPr/>
                    <a:lstStyle/>
                    <a:p>
                      <a:r>
                        <a:rPr lang="ru-RU" sz="1600" dirty="0">
                          <a:latin typeface="+mn-lt"/>
                        </a:rPr>
                        <a:t>908 ПП (п.1.1 Требований к форме плана) </a:t>
                      </a:r>
                    </a:p>
                  </a:txBody>
                  <a:tcPr/>
                </a:tc>
                <a:extLst>
                  <a:ext uri="{0D108BD9-81ED-4DB2-BD59-A6C34878D82A}">
                    <a16:rowId xmlns:a16="http://schemas.microsoft.com/office/drawing/2014/main" val="3035580926"/>
                  </a:ext>
                </a:extLst>
              </a:tr>
              <a:tr h="370840">
                <a:tc>
                  <a:txBody>
                    <a:bodyPr/>
                    <a:lstStyle/>
                    <a:p>
                      <a:r>
                        <a:rPr lang="ru-RU" sz="1600" dirty="0">
                          <a:latin typeface="+mn-lt"/>
                          <a:cs typeface="Arial" pitchFamily="34" charset="0"/>
                        </a:rPr>
                        <a:t>Перечень товаров, работ, услуг, закупки которых осуществляются у субъектов малого и среднего предпринимательства</a:t>
                      </a:r>
                    </a:p>
                  </a:txBody>
                  <a:tcPr marL="91436" marR="91436" marT="45723" marB="45723"/>
                </a:tc>
                <a:tc>
                  <a:txBody>
                    <a:bodyPr/>
                    <a:lstStyle/>
                    <a:p>
                      <a:r>
                        <a:rPr lang="ru-RU" sz="1600" dirty="0">
                          <a:latin typeface="+mn-lt"/>
                          <a:cs typeface="Arial" pitchFamily="34" charset="0"/>
                        </a:rPr>
                        <a:t>Содержание и сроки размещения не определены. Но</a:t>
                      </a:r>
                      <a:r>
                        <a:rPr lang="ru-RU" sz="1600" baseline="0" dirty="0">
                          <a:latin typeface="+mn-lt"/>
                          <a:cs typeface="Arial" pitchFamily="34" charset="0"/>
                        </a:rPr>
                        <a:t> данный перечень надо размещать, как в ЕИС</a:t>
                      </a:r>
                      <a:r>
                        <a:rPr lang="ru-RU" sz="1600" b="0" u="none" baseline="0" dirty="0">
                          <a:latin typeface="+mn-lt"/>
                          <a:cs typeface="Arial" pitchFamily="34" charset="0"/>
                        </a:rPr>
                        <a:t>, так и на оф. сайте заказчика. </a:t>
                      </a:r>
                      <a:endParaRPr lang="ru-RU" sz="1600" dirty="0">
                        <a:latin typeface="+mn-lt"/>
                      </a:endParaRPr>
                    </a:p>
                  </a:txBody>
                  <a:tcPr marL="91436" marR="91436" marT="45723" marB="45723"/>
                </a:tc>
                <a:tc>
                  <a:txBody>
                    <a:bodyPr/>
                    <a:lstStyle/>
                    <a:p>
                      <a:r>
                        <a:rPr lang="ru-RU" sz="1600" baseline="0" dirty="0">
                          <a:latin typeface="+mn-lt"/>
                          <a:cs typeface="Arial" pitchFamily="34" charset="0"/>
                        </a:rPr>
                        <a:t>п. 10 Постановления Правительства РФ от 11 декабря 2014 г. N 1352</a:t>
                      </a:r>
                      <a:endParaRPr lang="ru-RU" sz="1600" dirty="0">
                        <a:latin typeface="+mn-lt"/>
                      </a:endParaRPr>
                    </a:p>
                  </a:txBody>
                  <a:tcPr/>
                </a:tc>
                <a:extLst>
                  <a:ext uri="{0D108BD9-81ED-4DB2-BD59-A6C34878D82A}">
                    <a16:rowId xmlns:a16="http://schemas.microsoft.com/office/drawing/2014/main" val="3054513613"/>
                  </a:ext>
                </a:extLst>
              </a:tr>
              <a:tr h="370840">
                <a:tc>
                  <a:txBody>
                    <a:bodyPr/>
                    <a:lstStyle/>
                    <a:p>
                      <a:r>
                        <a:rPr lang="ru-RU" sz="1600" dirty="0"/>
                        <a:t>Извещение и документация о конкурентной закупке (и проекта договора)</a:t>
                      </a:r>
                    </a:p>
                  </a:txBody>
                  <a:tcPr/>
                </a:tc>
                <a:tc>
                  <a:txBody>
                    <a:bodyPr/>
                    <a:lstStyle/>
                    <a:p>
                      <a:r>
                        <a:rPr lang="ru-RU" sz="1600"/>
                        <a:t>Содержание извещения и документации о конкурентной закупке определено</a:t>
                      </a:r>
                    </a:p>
                    <a:p>
                      <a:r>
                        <a:rPr lang="ru-RU" sz="1600"/>
                        <a:t>Извещение размещается в структурированном виде</a:t>
                      </a:r>
                      <a:endParaRPr lang="ru-RU"/>
                    </a:p>
                  </a:txBody>
                  <a:tcPr/>
                </a:tc>
                <a:tc>
                  <a:txBody>
                    <a:bodyPr/>
                    <a:lstStyle/>
                    <a:p>
                      <a:r>
                        <a:rPr lang="ru-RU" sz="1600" dirty="0">
                          <a:latin typeface="+mn-lt"/>
                        </a:rPr>
                        <a:t>Часть 9 и 10 статьи 4 223-ФЗ + п. 25 908 ПП РФ</a:t>
                      </a:r>
                    </a:p>
                  </a:txBody>
                  <a:tcPr/>
                </a:tc>
                <a:extLst>
                  <a:ext uri="{0D108BD9-81ED-4DB2-BD59-A6C34878D82A}">
                    <a16:rowId xmlns:a16="http://schemas.microsoft.com/office/drawing/2014/main" val="1599665635"/>
                  </a:ext>
                </a:extLst>
              </a:tr>
              <a:tr h="370840">
                <a:tc>
                  <a:txBody>
                    <a:bodyPr/>
                    <a:lstStyle/>
                    <a:p>
                      <a:r>
                        <a:rPr lang="ru-RU" sz="1600" dirty="0"/>
                        <a:t>По конкурсу </a:t>
                      </a:r>
                    </a:p>
                  </a:txBody>
                  <a:tcPr/>
                </a:tc>
                <a:tc>
                  <a:txBody>
                    <a:bodyPr/>
                    <a:lstStyle/>
                    <a:p>
                      <a:r>
                        <a:rPr lang="ru-RU" sz="1600"/>
                        <a:t> - не менее чем за 15 / 7  дней до даты окончания срока подачи заявок в зависимости от того превышает / не превышает НМЦД 30 миллионов рублей</a:t>
                      </a:r>
                      <a:endParaRPr lang="ru-RU"/>
                    </a:p>
                  </a:txBody>
                  <a:tcPr/>
                </a:tc>
                <a:tc rowSpan="4">
                  <a:txBody>
                    <a:bodyPr/>
                    <a:lstStyle/>
                    <a:p>
                      <a:r>
                        <a:rPr lang="ru-RU" sz="1600" dirty="0">
                          <a:latin typeface="+mn-lt"/>
                        </a:rPr>
                        <a:t>Часть 3 статьи 3.4. 223-ФЗ</a:t>
                      </a:r>
                    </a:p>
                  </a:txBody>
                  <a:tcPr/>
                </a:tc>
                <a:extLst>
                  <a:ext uri="{0D108BD9-81ED-4DB2-BD59-A6C34878D82A}">
                    <a16:rowId xmlns:a16="http://schemas.microsoft.com/office/drawing/2014/main" val="1731317684"/>
                  </a:ext>
                </a:extLst>
              </a:tr>
              <a:tr h="370840">
                <a:tc>
                  <a:txBody>
                    <a:bodyPr/>
                    <a:lstStyle/>
                    <a:p>
                      <a:r>
                        <a:rPr lang="ru-RU" sz="1600" dirty="0"/>
                        <a:t>По аукциону</a:t>
                      </a:r>
                    </a:p>
                  </a:txBody>
                  <a:tcPr/>
                </a:tc>
                <a:tc>
                  <a:txBody>
                    <a:bodyPr/>
                    <a:lstStyle/>
                    <a:p>
                      <a:r>
                        <a:rPr lang="ru-RU" sz="1600"/>
                        <a:t> - не менее чем за 15 / 7  дней до даты окончания срока подачи заявок в зависимости от того превышает / не превышает НМЦД 30 миллионов рублей</a:t>
                      </a:r>
                      <a:endParaRPr lang="ru-RU"/>
                    </a:p>
                  </a:txBody>
                  <a:tcPr/>
                </a:tc>
                <a:tc vMerge="1">
                  <a:txBody>
                    <a:bodyPr/>
                    <a:lstStyle/>
                    <a:p>
                      <a:endParaRPr lang="ru-RU"/>
                    </a:p>
                  </a:txBody>
                  <a:tcPr/>
                </a:tc>
                <a:extLst>
                  <a:ext uri="{0D108BD9-81ED-4DB2-BD59-A6C34878D82A}">
                    <a16:rowId xmlns:a16="http://schemas.microsoft.com/office/drawing/2014/main" val="3535435401"/>
                  </a:ext>
                </a:extLst>
              </a:tr>
              <a:tr h="370840">
                <a:tc>
                  <a:txBody>
                    <a:bodyPr/>
                    <a:lstStyle/>
                    <a:p>
                      <a:r>
                        <a:rPr lang="ru-RU" sz="1600" dirty="0"/>
                        <a:t>По запросу предложений</a:t>
                      </a:r>
                    </a:p>
                  </a:txBody>
                  <a:tcPr/>
                </a:tc>
                <a:tc>
                  <a:txBody>
                    <a:bodyPr/>
                    <a:lstStyle/>
                    <a:p>
                      <a:r>
                        <a:rPr lang="ru-RU" sz="1600" dirty="0"/>
                        <a:t> - не менее чем за 5 рабочих дней до дня проведения такого запроса, НМЦД не превышает 15 млн. руб.</a:t>
                      </a:r>
                      <a:endParaRPr lang="ru-RU" dirty="0"/>
                    </a:p>
                  </a:txBody>
                  <a:tcPr/>
                </a:tc>
                <a:tc vMerge="1">
                  <a:txBody>
                    <a:bodyPr/>
                    <a:lstStyle/>
                    <a:p>
                      <a:endParaRPr lang="ru-RU"/>
                    </a:p>
                  </a:txBody>
                  <a:tcPr/>
                </a:tc>
                <a:extLst>
                  <a:ext uri="{0D108BD9-81ED-4DB2-BD59-A6C34878D82A}">
                    <a16:rowId xmlns:a16="http://schemas.microsoft.com/office/drawing/2014/main" val="1113522722"/>
                  </a:ext>
                </a:extLst>
              </a:tr>
              <a:tr h="370840">
                <a:tc>
                  <a:txBody>
                    <a:bodyPr/>
                    <a:lstStyle/>
                    <a:p>
                      <a:r>
                        <a:rPr lang="ru-RU" sz="1600" dirty="0"/>
                        <a:t>По запросу котировок</a:t>
                      </a:r>
                    </a:p>
                  </a:txBody>
                  <a:tcPr/>
                </a:tc>
                <a:tc>
                  <a:txBody>
                    <a:bodyPr/>
                    <a:lstStyle/>
                    <a:p>
                      <a:r>
                        <a:rPr lang="ru-RU" sz="1600" dirty="0"/>
                        <a:t> - не менее чем за 4 рабочих дней до дня истечения срока подачи заявок, НМЦД не превышает 7 млн. руб.</a:t>
                      </a:r>
                      <a:endParaRPr lang="ru-RU" dirty="0"/>
                    </a:p>
                  </a:txBody>
                  <a:tcPr/>
                </a:tc>
                <a:tc vMerge="1">
                  <a:txBody>
                    <a:bodyPr/>
                    <a:lstStyle/>
                    <a:p>
                      <a:endParaRPr lang="ru-RU"/>
                    </a:p>
                  </a:txBody>
                  <a:tcPr/>
                </a:tc>
                <a:extLst>
                  <a:ext uri="{0D108BD9-81ED-4DB2-BD59-A6C34878D82A}">
                    <a16:rowId xmlns:a16="http://schemas.microsoft.com/office/drawing/2014/main" val="380963578"/>
                  </a:ext>
                </a:extLst>
              </a:tr>
            </a:tbl>
          </a:graphicData>
        </a:graphic>
      </p:graphicFrame>
    </p:spTree>
    <p:extLst>
      <p:ext uri="{BB962C8B-B14F-4D97-AF65-F5344CB8AC3E}">
        <p14:creationId xmlns:p14="http://schemas.microsoft.com/office/powerpoint/2010/main" val="225301912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8D9B91A-3E4B-4D39-F894-03F331A6C4D7}"/>
              </a:ext>
            </a:extLst>
          </p:cNvPr>
          <p:cNvSpPr>
            <a:spLocks noGrp="1"/>
          </p:cNvSpPr>
          <p:nvPr>
            <p:ph type="title"/>
          </p:nvPr>
        </p:nvSpPr>
        <p:spPr>
          <a:xfrm>
            <a:off x="195308" y="88084"/>
            <a:ext cx="11842811" cy="417943"/>
          </a:xfrm>
        </p:spPr>
        <p:txBody>
          <a:bodyPr>
            <a:noAutofit/>
          </a:bodyPr>
          <a:lstStyle/>
          <a:p>
            <a:r>
              <a:rPr lang="ru-RU" sz="2000" b="1" dirty="0">
                <a:solidFill>
                  <a:srgbClr val="FF0000"/>
                </a:solidFill>
              </a:rPr>
              <a:t>По каким документам установлены требования по содержанию, по порядку и сроку размещения в ЕИС</a:t>
            </a:r>
          </a:p>
        </p:txBody>
      </p:sp>
      <p:graphicFrame>
        <p:nvGraphicFramePr>
          <p:cNvPr id="4" name="Таблица 4">
            <a:extLst>
              <a:ext uri="{FF2B5EF4-FFF2-40B4-BE49-F238E27FC236}">
                <a16:creationId xmlns:a16="http://schemas.microsoft.com/office/drawing/2014/main" id="{796D4E46-EEC1-AC40-0471-A097268FD102}"/>
              </a:ext>
            </a:extLst>
          </p:cNvPr>
          <p:cNvGraphicFramePr>
            <a:graphicFrameLocks noGrp="1"/>
          </p:cNvGraphicFramePr>
          <p:nvPr>
            <p:ph idx="1"/>
          </p:nvPr>
        </p:nvGraphicFramePr>
        <p:xfrm>
          <a:off x="195308" y="619563"/>
          <a:ext cx="11683014" cy="2016760"/>
        </p:xfrm>
        <a:graphic>
          <a:graphicData uri="http://schemas.openxmlformats.org/drawingml/2006/table">
            <a:tbl>
              <a:tblPr firstRow="1" bandRow="1">
                <a:tableStyleId>{21E4AEA4-8DFA-4A89-87EB-49C32662AFE0}</a:tableStyleId>
              </a:tblPr>
              <a:tblGrid>
                <a:gridCol w="3577702">
                  <a:extLst>
                    <a:ext uri="{9D8B030D-6E8A-4147-A177-3AD203B41FA5}">
                      <a16:colId xmlns:a16="http://schemas.microsoft.com/office/drawing/2014/main" val="3268683747"/>
                    </a:ext>
                  </a:extLst>
                </a:gridCol>
                <a:gridCol w="5175681">
                  <a:extLst>
                    <a:ext uri="{9D8B030D-6E8A-4147-A177-3AD203B41FA5}">
                      <a16:colId xmlns:a16="http://schemas.microsoft.com/office/drawing/2014/main" val="1941218949"/>
                    </a:ext>
                  </a:extLst>
                </a:gridCol>
                <a:gridCol w="2929631">
                  <a:extLst>
                    <a:ext uri="{9D8B030D-6E8A-4147-A177-3AD203B41FA5}">
                      <a16:colId xmlns:a16="http://schemas.microsoft.com/office/drawing/2014/main" val="444911035"/>
                    </a:ext>
                  </a:extLst>
                </a:gridCol>
              </a:tblGrid>
              <a:tr h="370840">
                <a:tc>
                  <a:txBody>
                    <a:bodyPr/>
                    <a:lstStyle/>
                    <a:p>
                      <a:r>
                        <a:rPr lang="ru-RU" sz="1600" dirty="0"/>
                        <a:t>Наименование документа</a:t>
                      </a:r>
                    </a:p>
                  </a:txBody>
                  <a:tcPr/>
                </a:tc>
                <a:tc>
                  <a:txBody>
                    <a:bodyPr/>
                    <a:lstStyle/>
                    <a:p>
                      <a:r>
                        <a:rPr lang="ru-RU" sz="1600" dirty="0"/>
                        <a:t>Требования по содержанию, порядку / сроку размещения в ЕИС</a:t>
                      </a:r>
                    </a:p>
                  </a:txBody>
                  <a:tcPr/>
                </a:tc>
                <a:tc>
                  <a:txBody>
                    <a:bodyPr/>
                    <a:lstStyle/>
                    <a:p>
                      <a:r>
                        <a:rPr lang="ru-RU" sz="1600" dirty="0"/>
                        <a:t>Нормативный документ</a:t>
                      </a:r>
                    </a:p>
                  </a:txBody>
                  <a:tcPr/>
                </a:tc>
                <a:extLst>
                  <a:ext uri="{0D108BD9-81ED-4DB2-BD59-A6C34878D82A}">
                    <a16:rowId xmlns:a16="http://schemas.microsoft.com/office/drawing/2014/main" val="1830996284"/>
                  </a:ext>
                </a:extLst>
              </a:tr>
              <a:tr h="370840">
                <a:tc gridSpan="3">
                  <a:txBody>
                    <a:bodyPr/>
                    <a:lstStyle/>
                    <a:p>
                      <a:pPr algn="ctr"/>
                      <a:r>
                        <a:rPr lang="ru-RU" sz="1600" b="1" dirty="0"/>
                        <a:t>Особенности размещения информации о закупках у субъектов МСП</a:t>
                      </a:r>
                    </a:p>
                  </a:txBody>
                  <a:tcPr/>
                </a:tc>
                <a:tc hMerge="1">
                  <a:txBody>
                    <a:bodyPr/>
                    <a:lstStyle/>
                    <a:p>
                      <a:endParaRPr lang="ru-RU"/>
                    </a:p>
                  </a:txBody>
                  <a:tcPr/>
                </a:tc>
                <a:tc hMerge="1">
                  <a:txBody>
                    <a:bodyPr/>
                    <a:lstStyle/>
                    <a:p>
                      <a:pPr algn="ctr"/>
                      <a:endParaRPr lang="ru-RU" sz="1600" b="1" dirty="0"/>
                    </a:p>
                  </a:txBody>
                  <a:tcPr/>
                </a:tc>
                <a:extLst>
                  <a:ext uri="{0D108BD9-81ED-4DB2-BD59-A6C34878D82A}">
                    <a16:rowId xmlns:a16="http://schemas.microsoft.com/office/drawing/2014/main" val="132465869"/>
                  </a:ext>
                </a:extLst>
              </a:tr>
              <a:tr h="370840">
                <a:tc rowSpan="2">
                  <a:txBody>
                    <a:bodyPr/>
                    <a:lstStyle/>
                    <a:p>
                      <a:r>
                        <a:rPr lang="ru-RU" sz="1600" dirty="0"/>
                        <a:t>Информация о годовом объеме закупки, которую заказчики обязаны осуществить у субъектов малого и среднего предпринимательства</a:t>
                      </a:r>
                    </a:p>
                  </a:txBody>
                  <a:tcPr/>
                </a:tc>
                <a:tc>
                  <a:txBody>
                    <a:bodyPr/>
                    <a:lstStyle/>
                    <a:p>
                      <a:r>
                        <a:rPr lang="ru-RU" sz="1600"/>
                        <a:t>Содержание определено</a:t>
                      </a:r>
                      <a:endParaRPr lang="ru-RU"/>
                    </a:p>
                  </a:txBody>
                  <a:tcPr/>
                </a:tc>
                <a:tc>
                  <a:txBody>
                    <a:bodyPr/>
                    <a:lstStyle/>
                    <a:p>
                      <a:r>
                        <a:rPr lang="ru-RU" sz="1600" dirty="0"/>
                        <a:t>ПП 1352</a:t>
                      </a:r>
                    </a:p>
                  </a:txBody>
                  <a:tcPr/>
                </a:tc>
                <a:extLst>
                  <a:ext uri="{0D108BD9-81ED-4DB2-BD59-A6C34878D82A}">
                    <a16:rowId xmlns:a16="http://schemas.microsoft.com/office/drawing/2014/main" val="1923553513"/>
                  </a:ext>
                </a:extLst>
              </a:tr>
              <a:tr h="370840">
                <a:tc vMerge="1">
                  <a:txBody>
                    <a:bodyPr/>
                    <a:lstStyle/>
                    <a:p>
                      <a:endParaRPr lang="ru-RU" sz="1600" dirty="0"/>
                    </a:p>
                  </a:txBody>
                  <a:tcPr/>
                </a:tc>
                <a:tc>
                  <a:txBody>
                    <a:bodyPr/>
                    <a:lstStyle/>
                    <a:p>
                      <a:r>
                        <a:rPr lang="ru-RU" sz="1600" dirty="0"/>
                        <a:t>Сроки размещения -  не позднее 1 февраля года, следующего за прошедшим календарным годом </a:t>
                      </a:r>
                      <a:endParaRPr lang="ru-RU" dirty="0"/>
                    </a:p>
                  </a:txBody>
                  <a:tcPr/>
                </a:tc>
                <a:tc>
                  <a:txBody>
                    <a:bodyPr/>
                    <a:lstStyle/>
                    <a:p>
                      <a:r>
                        <a:rPr lang="ru-RU" sz="1600" dirty="0"/>
                        <a:t> Часть 21 статьи 4 223-ФЗ</a:t>
                      </a:r>
                    </a:p>
                  </a:txBody>
                  <a:tcPr/>
                </a:tc>
                <a:extLst>
                  <a:ext uri="{0D108BD9-81ED-4DB2-BD59-A6C34878D82A}">
                    <a16:rowId xmlns:a16="http://schemas.microsoft.com/office/drawing/2014/main" val="2961081236"/>
                  </a:ext>
                </a:extLst>
              </a:tr>
            </a:tbl>
          </a:graphicData>
        </a:graphic>
      </p:graphicFrame>
    </p:spTree>
    <p:extLst>
      <p:ext uri="{BB962C8B-B14F-4D97-AF65-F5344CB8AC3E}">
        <p14:creationId xmlns:p14="http://schemas.microsoft.com/office/powerpoint/2010/main" val="111132017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a:extLst>
              <a:ext uri="{FF2B5EF4-FFF2-40B4-BE49-F238E27FC236}">
                <a16:creationId xmlns:a16="http://schemas.microsoft.com/office/drawing/2014/main" id="{266FB4A8-509F-B494-EAA3-DB9AFB4846ED}"/>
              </a:ext>
            </a:extLst>
          </p:cNvPr>
          <p:cNvGraphicFramePr>
            <a:graphicFrameLocks noGrp="1"/>
          </p:cNvGraphicFramePr>
          <p:nvPr>
            <p:ph idx="1"/>
          </p:nvPr>
        </p:nvGraphicFramePr>
        <p:xfrm>
          <a:off x="507507" y="390305"/>
          <a:ext cx="11176986" cy="6077389"/>
        </p:xfrm>
        <a:graphic>
          <a:graphicData uri="http://schemas.openxmlformats.org/drawingml/2006/table">
            <a:tbl>
              <a:tblPr firstRow="1" bandRow="1">
                <a:tableStyleId>{5C22544A-7EE6-4342-B048-85BDC9FD1C3A}</a:tableStyleId>
              </a:tblPr>
              <a:tblGrid>
                <a:gridCol w="3964824">
                  <a:extLst>
                    <a:ext uri="{9D8B030D-6E8A-4147-A177-3AD203B41FA5}">
                      <a16:colId xmlns:a16="http://schemas.microsoft.com/office/drawing/2014/main" val="20000"/>
                    </a:ext>
                  </a:extLst>
                </a:gridCol>
                <a:gridCol w="7212162">
                  <a:extLst>
                    <a:ext uri="{9D8B030D-6E8A-4147-A177-3AD203B41FA5}">
                      <a16:colId xmlns:a16="http://schemas.microsoft.com/office/drawing/2014/main" val="20001"/>
                    </a:ext>
                  </a:extLst>
                </a:gridCol>
              </a:tblGrid>
              <a:tr h="252516">
                <a:tc>
                  <a:txBody>
                    <a:bodyPr/>
                    <a:lstStyle/>
                    <a:p>
                      <a:pPr algn="ctr"/>
                      <a:r>
                        <a:rPr lang="ru-RU" sz="1400" dirty="0">
                          <a:latin typeface="Arial" pitchFamily="34" charset="0"/>
                          <a:cs typeface="Arial" pitchFamily="34" charset="0"/>
                        </a:rPr>
                        <a:t>Что еще должно размещаться в ЕИС </a:t>
                      </a:r>
                    </a:p>
                  </a:txBody>
                  <a:tcPr marL="91438" marR="91438" marT="45727" marB="45727"/>
                </a:tc>
                <a:tc>
                  <a:txBody>
                    <a:bodyPr/>
                    <a:lstStyle/>
                    <a:p>
                      <a:pPr algn="ctr"/>
                      <a:r>
                        <a:rPr lang="ru-RU" sz="1400" dirty="0">
                          <a:latin typeface="Arial" pitchFamily="34" charset="0"/>
                          <a:cs typeface="Arial" pitchFamily="34" charset="0"/>
                        </a:rPr>
                        <a:t>Срок размещения</a:t>
                      </a:r>
                    </a:p>
                  </a:txBody>
                  <a:tcPr marL="91438" marR="91438" marT="45727" marB="45727"/>
                </a:tc>
                <a:extLst>
                  <a:ext uri="{0D108BD9-81ED-4DB2-BD59-A6C34878D82A}">
                    <a16:rowId xmlns:a16="http://schemas.microsoft.com/office/drawing/2014/main" val="10000"/>
                  </a:ext>
                </a:extLst>
              </a:tr>
              <a:tr h="2196803">
                <a:tc>
                  <a:txBody>
                    <a:bodyPr/>
                    <a:lstStyle/>
                    <a:p>
                      <a:r>
                        <a:rPr lang="ru-RU" sz="1400" dirty="0">
                          <a:latin typeface="Arial" pitchFamily="34" charset="0"/>
                          <a:cs typeface="Arial" pitchFamily="34" charset="0"/>
                        </a:rPr>
                        <a:t>Суммарный объем выручки от осуществляемых организацией видов деятельности, относящихся к сфере деятельности естественных монополий и (или) регулируемых видов деятельности, за прошедший календарный год, рассчитанный в соответствии с законодательством Российской Федерации о бухгалтерском учете, а также наименование вида деятельности, относящегося к сфере деятельности естественных монополий, регулируемого вида деятельности.</a:t>
                      </a:r>
                    </a:p>
                  </a:txBody>
                  <a:tcPr marL="91438" marR="91438" marT="45727" marB="45727"/>
                </a:tc>
                <a:tc>
                  <a:txBody>
                    <a:bodyPr/>
                    <a:lstStyle/>
                    <a:p>
                      <a:r>
                        <a:rPr lang="ru-RU" sz="1400" b="1" dirty="0">
                          <a:solidFill>
                            <a:srgbClr val="C00000"/>
                          </a:solidFill>
                          <a:latin typeface="Arial" panose="020B0604020202020204" pitchFamily="34" charset="0"/>
                          <a:cs typeface="Arial" panose="020B0604020202020204" pitchFamily="34" charset="0"/>
                        </a:rPr>
                        <a:t>Не позднее 1 апреля </a:t>
                      </a:r>
                      <a:r>
                        <a:rPr lang="ru-RU" sz="1200" dirty="0">
                          <a:latin typeface="Arial" panose="020B0604020202020204" pitchFamily="34" charset="0"/>
                          <a:cs typeface="Arial" panose="020B0604020202020204" pitchFamily="34" charset="0"/>
                        </a:rPr>
                        <a:t>(Пункт 1 ч. 2.1 ст. 1 Закона № 223-ФЗ. Пункт 8 Положения, утв. постановлением Правительства Российской Федерации от 11 июня 2013 г. № 494) </a:t>
                      </a:r>
                    </a:p>
                    <a:p>
                      <a:endParaRPr lang="ru-RU" sz="1200" dirty="0">
                        <a:latin typeface="Arial" panose="020B0604020202020204" pitchFamily="34" charset="0"/>
                        <a:cs typeface="Arial" panose="020B0604020202020204" pitchFamily="34" charset="0"/>
                      </a:endParaRPr>
                    </a:p>
                    <a:p>
                      <a:r>
                        <a:rPr lang="ru-RU" sz="1200" dirty="0">
                          <a:latin typeface="Arial" panose="020B0604020202020204" pitchFamily="34" charset="0"/>
                          <a:cs typeface="Arial" panose="020B0604020202020204" pitchFamily="34" charset="0"/>
                        </a:rPr>
                        <a:t>Не позднее 1 апреля 2016 года размещают субъекты естественных монополий и организации, осуществляющие регулируемые виды деятельности в сфере электроснабжения, газоснабжения, теплоснабжения, водоснабжения, водоотведения, очистки сточных вод и утилизации (захоронения) твердых бытовых отходов, их дочерние хозяйственные общества и дочерние хозяйственные общества последних, в уставном капитале которых доля участия государства или муниципального образования в совокупности не превышает 50 %, общая выручка которых от деятельности, относящейся к сфере деятельности естественных монополий, и от указанных видов деятельности составляет не более 10 % общей суммы выручки от всех видов осуществляемой ими деятельности за 2017 календарный год.</a:t>
                      </a:r>
                    </a:p>
                  </a:txBody>
                  <a:tcPr marL="91438" marR="91438" marT="45727" marB="45727"/>
                </a:tc>
                <a:extLst>
                  <a:ext uri="{0D108BD9-81ED-4DB2-BD59-A6C34878D82A}">
                    <a16:rowId xmlns:a16="http://schemas.microsoft.com/office/drawing/2014/main" val="10001"/>
                  </a:ext>
                </a:extLst>
              </a:tr>
              <a:tr h="1287783">
                <a:tc>
                  <a:txBody>
                    <a:bodyPr/>
                    <a:lstStyle/>
                    <a:p>
                      <a:r>
                        <a:rPr lang="ru-RU" sz="1400" dirty="0">
                          <a:latin typeface="Arial" pitchFamily="34" charset="0"/>
                          <a:cs typeface="Arial" pitchFamily="34" charset="0"/>
                        </a:rPr>
                        <a:t>Информация об объеме выручки дочернего хозяйственного общества, созданного организацией, за отчетный период (квартал) от всех видов деятельности (в рублях).</a:t>
                      </a:r>
                    </a:p>
                  </a:txBody>
                  <a:tcPr marL="91438" marR="91438" marT="45725" marB="45725"/>
                </a:tc>
                <a:tc>
                  <a:txBody>
                    <a:bodyPr/>
                    <a:lstStyle/>
                    <a:p>
                      <a:r>
                        <a:rPr lang="ru-RU" sz="1400" b="1" dirty="0">
                          <a:solidFill>
                            <a:srgbClr val="C00000"/>
                          </a:solidFill>
                          <a:latin typeface="Arial" panose="020B0604020202020204" pitchFamily="34" charset="0"/>
                          <a:cs typeface="Arial" panose="020B0604020202020204" pitchFamily="34" charset="0"/>
                        </a:rPr>
                        <a:t>Не позднее 10-го числа месяца, следующего</a:t>
                      </a:r>
                      <a:r>
                        <a:rPr lang="ru-RU" sz="1400" b="1" baseline="0" dirty="0">
                          <a:solidFill>
                            <a:srgbClr val="C00000"/>
                          </a:solidFill>
                          <a:latin typeface="Arial" panose="020B0604020202020204" pitchFamily="34" charset="0"/>
                          <a:cs typeface="Arial" panose="020B0604020202020204" pitchFamily="34" charset="0"/>
                        </a:rPr>
                        <a:t> за отчетным кварталом</a:t>
                      </a:r>
                      <a:r>
                        <a:rPr lang="ru-RU" sz="1400" b="1" baseline="0" dirty="0">
                          <a:latin typeface="Arial" panose="020B0604020202020204" pitchFamily="34" charset="0"/>
                          <a:cs typeface="Arial" panose="020B0604020202020204" pitchFamily="34" charset="0"/>
                        </a:rPr>
                        <a:t>, </a:t>
                      </a:r>
                      <a:r>
                        <a:rPr lang="ru-RU" sz="1400" baseline="0" dirty="0">
                          <a:latin typeface="Arial" panose="020B0604020202020204" pitchFamily="34" charset="0"/>
                          <a:cs typeface="Arial" panose="020B0604020202020204" pitchFamily="34" charset="0"/>
                        </a:rPr>
                        <a:t>размещает д</a:t>
                      </a:r>
                      <a:r>
                        <a:rPr lang="ru-RU" sz="1400" dirty="0">
                          <a:latin typeface="Arial" panose="020B0604020202020204" pitchFamily="34" charset="0"/>
                          <a:cs typeface="Arial" panose="020B0604020202020204" pitchFamily="34" charset="0"/>
                        </a:rPr>
                        <a:t>очернее хозяйственное общество, созданное организацией, выручка которой от закупки товаров, работ, услуг организацией и иными дочерними хозяйственными обществами, созданными организацией, составляет не более 5 % суммы выручки за предыдущие 4 квартала от всех видов осуществляемой ими деятельности. </a:t>
                      </a:r>
                      <a:r>
                        <a:rPr lang="ru-RU" sz="1200" dirty="0">
                          <a:latin typeface="Arial" panose="020B0604020202020204" pitchFamily="34" charset="0"/>
                          <a:cs typeface="Arial" panose="020B0604020202020204" pitchFamily="34" charset="0"/>
                        </a:rPr>
                        <a:t>(П. 2 ч. 2.1 ст. 1 Закона № 223-ФЗ. П.</a:t>
                      </a:r>
                      <a:r>
                        <a:rPr lang="ru-RU" sz="1200" baseline="0" dirty="0">
                          <a:latin typeface="Arial" panose="020B0604020202020204" pitchFamily="34" charset="0"/>
                          <a:cs typeface="Arial" panose="020B0604020202020204" pitchFamily="34" charset="0"/>
                        </a:rPr>
                        <a:t> </a:t>
                      </a:r>
                      <a:r>
                        <a:rPr lang="ru-RU" sz="1200" dirty="0">
                          <a:latin typeface="Arial" panose="020B0604020202020204" pitchFamily="34" charset="0"/>
                          <a:cs typeface="Arial" panose="020B0604020202020204" pitchFamily="34" charset="0"/>
                        </a:rPr>
                        <a:t>9 Положения, утв. Постановлением Правительства РФ от 11 июня 2013 г. № 494)</a:t>
                      </a:r>
                    </a:p>
                  </a:txBody>
                  <a:tcPr marL="91438" marR="91438" marT="45725" marB="45725"/>
                </a:tc>
                <a:extLst>
                  <a:ext uri="{0D108BD9-81ED-4DB2-BD59-A6C34878D82A}">
                    <a16:rowId xmlns:a16="http://schemas.microsoft.com/office/drawing/2014/main" val="2429460548"/>
                  </a:ext>
                </a:extLst>
              </a:tr>
              <a:tr h="1566311">
                <a:tc>
                  <a:txBody>
                    <a:bodyPr/>
                    <a:lstStyle/>
                    <a:p>
                      <a:r>
                        <a:rPr lang="ru-RU" sz="1400" dirty="0">
                          <a:latin typeface="Arial" pitchFamily="34" charset="0"/>
                          <a:cs typeface="Arial" pitchFamily="34" charset="0"/>
                        </a:rPr>
                        <a:t>Информация об объеме выручки дочернего хозяйственного общества дочернего хозяйственного общества, созданного организацией, за отчетный период (квартал) от всех видов деятельности (в рублях).</a:t>
                      </a:r>
                    </a:p>
                  </a:txBody>
                  <a:tcPr marL="91438" marR="91438" marT="45725" marB="45725"/>
                </a:tc>
                <a:tc>
                  <a:txBody>
                    <a:bodyPr/>
                    <a:lstStyle/>
                    <a:p>
                      <a:r>
                        <a:rPr lang="ru-RU" sz="1400" b="1" dirty="0">
                          <a:solidFill>
                            <a:srgbClr val="C00000"/>
                          </a:solidFill>
                          <a:latin typeface="Arial" panose="020B0604020202020204" pitchFamily="34" charset="0"/>
                          <a:cs typeface="Arial" panose="020B0604020202020204" pitchFamily="34" charset="0"/>
                        </a:rPr>
                        <a:t>Не позднее 10-го числа месяца, следующего за отчетным кварталом, </a:t>
                      </a:r>
                      <a:r>
                        <a:rPr lang="ru-RU" sz="1400" dirty="0">
                          <a:latin typeface="Arial" panose="020B0604020202020204" pitchFamily="34" charset="0"/>
                          <a:cs typeface="Arial" panose="020B0604020202020204" pitchFamily="34" charset="0"/>
                        </a:rPr>
                        <a:t>размещает </a:t>
                      </a:r>
                      <a:r>
                        <a:rPr lang="ru-RU" sz="1400" b="0" i="0" kern="1200" dirty="0">
                          <a:solidFill>
                            <a:schemeClr val="dk1"/>
                          </a:solidFill>
                          <a:effectLst/>
                          <a:latin typeface="Arial" panose="020B0604020202020204" pitchFamily="34" charset="0"/>
                          <a:ea typeface="+mn-ea"/>
                          <a:cs typeface="Arial" panose="020B0604020202020204" pitchFamily="34" charset="0"/>
                        </a:rPr>
                        <a:t>дочернее хозяйственное общество дочернего хозяйственного общества, созданное организацией, выручка которой от закупки товаров, работ, услуг организацией и иными дочерними хозяйственными обществами, созданными организацией, составляет не более 5 % суммы выручки за предыдущие 4 квартала от всех видов осуществляемой ими деятельности. </a:t>
                      </a:r>
                      <a:r>
                        <a:rPr lang="ru-RU" sz="1200" b="0" i="0" kern="1200" dirty="0">
                          <a:solidFill>
                            <a:schemeClr val="dk1"/>
                          </a:solidFill>
                          <a:effectLst/>
                          <a:latin typeface="Arial" panose="020B0604020202020204" pitchFamily="34" charset="0"/>
                          <a:ea typeface="+mn-ea"/>
                          <a:cs typeface="Arial" panose="020B0604020202020204" pitchFamily="34" charset="0"/>
                        </a:rPr>
                        <a:t>(П. 3 ч. 2.1 ст. 1 Закона № 223-ФЗ. П. 9 Положения, утв. Постановлением Правительства РФ от 11 июня 2013 г. № 494)</a:t>
                      </a:r>
                      <a:endParaRPr lang="ru-RU" sz="1200" dirty="0">
                        <a:latin typeface="Arial" panose="020B0604020202020204" pitchFamily="34" charset="0"/>
                        <a:cs typeface="Arial" panose="020B0604020202020204" pitchFamily="34" charset="0"/>
                      </a:endParaRPr>
                    </a:p>
                  </a:txBody>
                  <a:tcPr marL="91438" marR="91438" marT="45725" marB="45725"/>
                </a:tc>
                <a:extLst>
                  <a:ext uri="{0D108BD9-81ED-4DB2-BD59-A6C34878D82A}">
                    <a16:rowId xmlns:a16="http://schemas.microsoft.com/office/drawing/2014/main" val="4255674184"/>
                  </a:ext>
                </a:extLst>
              </a:tr>
            </a:tbl>
          </a:graphicData>
        </a:graphic>
      </p:graphicFrame>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3D7E6AC-A05E-86F5-4E7B-AF2E6F7AC52C}"/>
              </a:ext>
            </a:extLst>
          </p:cNvPr>
          <p:cNvSpPr>
            <a:spLocks noGrp="1"/>
          </p:cNvSpPr>
          <p:nvPr>
            <p:ph type="title"/>
          </p:nvPr>
        </p:nvSpPr>
        <p:spPr>
          <a:xfrm>
            <a:off x="758301" y="18897"/>
            <a:ext cx="10515600" cy="557664"/>
          </a:xfrm>
        </p:spPr>
        <p:txBody>
          <a:bodyPr>
            <a:normAutofit/>
          </a:bodyPr>
          <a:lstStyle/>
          <a:p>
            <a:r>
              <a:rPr lang="ru-RU" sz="3200" dirty="0">
                <a:solidFill>
                  <a:srgbClr val="002060"/>
                </a:solidFill>
              </a:rPr>
              <a:t>Обзор планируемых изменений в КОАП</a:t>
            </a:r>
          </a:p>
        </p:txBody>
      </p:sp>
      <p:graphicFrame>
        <p:nvGraphicFramePr>
          <p:cNvPr id="5" name="Таблица 5">
            <a:extLst>
              <a:ext uri="{FF2B5EF4-FFF2-40B4-BE49-F238E27FC236}">
                <a16:creationId xmlns:a16="http://schemas.microsoft.com/office/drawing/2014/main" id="{C23290C1-D520-2658-B91E-69EEDACD2ECB}"/>
              </a:ext>
            </a:extLst>
          </p:cNvPr>
          <p:cNvGraphicFramePr>
            <a:graphicFrameLocks noGrp="1"/>
          </p:cNvGraphicFramePr>
          <p:nvPr/>
        </p:nvGraphicFramePr>
        <p:xfrm>
          <a:off x="208328" y="471397"/>
          <a:ext cx="11794282" cy="3632200"/>
        </p:xfrm>
        <a:graphic>
          <a:graphicData uri="http://schemas.openxmlformats.org/drawingml/2006/table">
            <a:tbl>
              <a:tblPr firstRow="1" bandRow="1">
                <a:tableStyleId>{F5AB1C69-6EDB-4FF4-983F-18BD219EF322}</a:tableStyleId>
              </a:tblPr>
              <a:tblGrid>
                <a:gridCol w="5897141">
                  <a:extLst>
                    <a:ext uri="{9D8B030D-6E8A-4147-A177-3AD203B41FA5}">
                      <a16:colId xmlns:a16="http://schemas.microsoft.com/office/drawing/2014/main" val="4280344293"/>
                    </a:ext>
                  </a:extLst>
                </a:gridCol>
                <a:gridCol w="5897141">
                  <a:extLst>
                    <a:ext uri="{9D8B030D-6E8A-4147-A177-3AD203B41FA5}">
                      <a16:colId xmlns:a16="http://schemas.microsoft.com/office/drawing/2014/main" val="3508907710"/>
                    </a:ext>
                  </a:extLst>
                </a:gridCol>
              </a:tblGrid>
              <a:tr h="370840">
                <a:tc>
                  <a:txBody>
                    <a:bodyPr/>
                    <a:lstStyle/>
                    <a:p>
                      <a:r>
                        <a:rPr lang="ru-RU" dirty="0"/>
                        <a:t>Будущая редакция</a:t>
                      </a:r>
                    </a:p>
                  </a:txBody>
                  <a:tcPr/>
                </a:tc>
                <a:tc>
                  <a:txBody>
                    <a:bodyPr/>
                    <a:lstStyle/>
                    <a:p>
                      <a:r>
                        <a:rPr lang="ru-RU" dirty="0"/>
                        <a:t>Аналогичное нарушение в действующей редакции</a:t>
                      </a:r>
                    </a:p>
                  </a:txBody>
                  <a:tcPr/>
                </a:tc>
                <a:extLst>
                  <a:ext uri="{0D108BD9-81ED-4DB2-BD59-A6C34878D82A}">
                    <a16:rowId xmlns:a16="http://schemas.microsoft.com/office/drawing/2014/main" val="1431192242"/>
                  </a:ext>
                </a:extLst>
              </a:tr>
              <a:tr h="370840">
                <a:tc>
                  <a:txBody>
                    <a:bodyPr/>
                    <a:lstStyle/>
                    <a:p>
                      <a:r>
                        <a:rPr lang="ru-RU" sz="1600" dirty="0"/>
                        <a:t>3.Установление требований </a:t>
                      </a:r>
                    </a:p>
                    <a:p>
                      <a:pPr marL="285750" indent="-285750">
                        <a:buFont typeface="Arial" panose="020B0604020202020204" pitchFamily="34" charset="0"/>
                        <a:buChar char="•"/>
                      </a:pPr>
                      <a:r>
                        <a:rPr lang="ru-RU" sz="1600" dirty="0"/>
                        <a:t>к участникам закупок,</a:t>
                      </a:r>
                    </a:p>
                    <a:p>
                      <a:pPr marL="285750" indent="-285750">
                        <a:buFont typeface="Arial" panose="020B0604020202020204" pitchFamily="34" charset="0"/>
                        <a:buChar char="•"/>
                      </a:pPr>
                      <a:r>
                        <a:rPr lang="ru-RU" sz="1600" dirty="0"/>
                        <a:t>‎к закупаемым товарам, работам, услугам </a:t>
                      </a:r>
                    </a:p>
                    <a:p>
                      <a:pPr marL="285750" indent="-285750">
                        <a:buFont typeface="Arial" panose="020B0604020202020204" pitchFamily="34" charset="0"/>
                        <a:buChar char="•"/>
                      </a:pPr>
                      <a:r>
                        <a:rPr lang="ru-RU" sz="1600" dirty="0"/>
                        <a:t>и (или) к условиям договора с нарушением законодательства в сфере закупок отдельными видами юридических лиц, </a:t>
                      </a:r>
                    </a:p>
                    <a:p>
                      <a:pPr marL="285750" indent="-285750">
                        <a:buFont typeface="Arial" panose="020B0604020202020204" pitchFamily="34" charset="0"/>
                        <a:buChar char="•"/>
                      </a:pPr>
                      <a:r>
                        <a:rPr lang="ru-RU" sz="1600" dirty="0"/>
                        <a:t>либо оценка и (или) сопоставление заявок на участие в закупке с нарушением требований, предусмотренных таким законодательством, -</a:t>
                      </a:r>
                    </a:p>
                    <a:p>
                      <a:r>
                        <a:rPr lang="ru-RU" sz="1600" b="1" dirty="0">
                          <a:solidFill>
                            <a:srgbClr val="FF0000"/>
                          </a:solidFill>
                        </a:rPr>
                        <a:t>влечет предупреждение </a:t>
                      </a:r>
                    </a:p>
                    <a:p>
                      <a:r>
                        <a:rPr lang="ru-RU" sz="1600" dirty="0"/>
                        <a:t>или наложение административного штрафа на должностных лиц в размере от </a:t>
                      </a:r>
                      <a:r>
                        <a:rPr lang="ru-RU" sz="1600" b="1" dirty="0">
                          <a:solidFill>
                            <a:srgbClr val="FF0000"/>
                          </a:solidFill>
                        </a:rPr>
                        <a:t>пяти тысяч до тридцати тысяч рублей; </a:t>
                      </a:r>
                    </a:p>
                    <a:p>
                      <a:r>
                        <a:rPr lang="ru-RU" sz="1600" dirty="0"/>
                        <a:t>на юридических лиц - </a:t>
                      </a:r>
                      <a:r>
                        <a:rPr lang="ru-RU" sz="1600" b="1" dirty="0">
                          <a:solidFill>
                            <a:srgbClr val="FF0000"/>
                          </a:solidFill>
                        </a:rPr>
                        <a:t>от десяти тысяч до тридцати тысяч рублей.</a:t>
                      </a:r>
                    </a:p>
                  </a:txBody>
                  <a:tcPr/>
                </a:tc>
                <a:tc>
                  <a:txBody>
                    <a:bodyPr/>
                    <a:lstStyle/>
                    <a:p>
                      <a:r>
                        <a:rPr lang="ru-RU" sz="1600" b="0" dirty="0"/>
                        <a:t>8. Предъявление требований </a:t>
                      </a:r>
                    </a:p>
                    <a:p>
                      <a:pPr marL="285750" indent="-285750">
                        <a:buFont typeface="Arial" panose="020B0604020202020204" pitchFamily="34" charset="0"/>
                        <a:buChar char="•"/>
                      </a:pPr>
                      <a:r>
                        <a:rPr lang="ru-RU" sz="1600" b="0" dirty="0"/>
                        <a:t>к участникам закупок товаров, работ, услуг отдельными видами юридических лиц, </a:t>
                      </a:r>
                    </a:p>
                    <a:p>
                      <a:pPr marL="285750" indent="-285750">
                        <a:buFont typeface="Arial" panose="020B0604020202020204" pitchFamily="34" charset="0"/>
                        <a:buChar char="•"/>
                      </a:pPr>
                      <a:r>
                        <a:rPr lang="ru-RU" sz="1600" b="0" dirty="0"/>
                        <a:t>к закупаемым товарам, работам, услугам </a:t>
                      </a:r>
                    </a:p>
                    <a:p>
                      <a:pPr marL="285750" indent="-285750">
                        <a:buFont typeface="Arial" panose="020B0604020202020204" pitchFamily="34" charset="0"/>
                        <a:buChar char="•"/>
                      </a:pPr>
                      <a:r>
                        <a:rPr lang="ru-RU" sz="1600" b="0" dirty="0"/>
                        <a:t>и (или) к условиям договора </a:t>
                      </a:r>
                    </a:p>
                    <a:p>
                      <a:pPr marL="285750" indent="-285750">
                        <a:buFont typeface="Arial" panose="020B0604020202020204" pitchFamily="34" charset="0"/>
                        <a:buChar char="•"/>
                      </a:pPr>
                      <a:r>
                        <a:rPr lang="ru-RU" sz="1600" b="0" dirty="0"/>
                        <a:t>либо оценка и (или) сопоставление заявок на участие в закупке по критериям и в порядке, которые не указаны в документации о закупке товаров, работ, услуг, -</a:t>
                      </a:r>
                    </a:p>
                    <a:p>
                      <a:r>
                        <a:rPr lang="ru-RU" sz="1600" b="0" dirty="0"/>
                        <a:t>влекут наложение административного штрафа </a:t>
                      </a:r>
                    </a:p>
                    <a:p>
                      <a:r>
                        <a:rPr lang="ru-RU" sz="1600" b="0" dirty="0"/>
                        <a:t>на должностных лиц в размере от </a:t>
                      </a:r>
                      <a:r>
                        <a:rPr lang="ru-RU" sz="1600" b="1" dirty="0"/>
                        <a:t>двух тысяч до трех тысяч рублей; </a:t>
                      </a:r>
                    </a:p>
                    <a:p>
                      <a:r>
                        <a:rPr lang="ru-RU" sz="1600" b="0" dirty="0"/>
                        <a:t>на юридических лиц - </a:t>
                      </a:r>
                      <a:r>
                        <a:rPr lang="ru-RU" sz="1600" b="1" dirty="0"/>
                        <a:t>от пяти тысяч до десяти тысяч рублей</a:t>
                      </a:r>
                      <a:r>
                        <a:rPr lang="ru-RU" sz="1600" b="0" dirty="0"/>
                        <a:t>.</a:t>
                      </a:r>
                    </a:p>
                  </a:txBody>
                  <a:tcPr/>
                </a:tc>
                <a:extLst>
                  <a:ext uri="{0D108BD9-81ED-4DB2-BD59-A6C34878D82A}">
                    <a16:rowId xmlns:a16="http://schemas.microsoft.com/office/drawing/2014/main" val="229053661"/>
                  </a:ext>
                </a:extLst>
              </a:tr>
            </a:tbl>
          </a:graphicData>
        </a:graphic>
      </p:graphicFrame>
      <p:sp>
        <p:nvSpPr>
          <p:cNvPr id="6" name="TextBox 5">
            <a:extLst>
              <a:ext uri="{FF2B5EF4-FFF2-40B4-BE49-F238E27FC236}">
                <a16:creationId xmlns:a16="http://schemas.microsoft.com/office/drawing/2014/main" id="{89A218D2-3A93-F757-582A-86C72722A8A0}"/>
              </a:ext>
            </a:extLst>
          </p:cNvPr>
          <p:cNvSpPr txBox="1"/>
          <p:nvPr/>
        </p:nvSpPr>
        <p:spPr>
          <a:xfrm>
            <a:off x="208327" y="4282555"/>
            <a:ext cx="11607851" cy="246221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400" b="1" i="0" u="none" strike="noStrike" kern="1200" cap="none" spc="0" normalizeH="0" baseline="0" noProof="0" dirty="0">
                <a:ln>
                  <a:noFill/>
                </a:ln>
                <a:solidFill>
                  <a:prstClr val="black"/>
                </a:solidFill>
                <a:effectLst/>
                <a:uLnTx/>
                <a:uFillTx/>
                <a:latin typeface="Calibri"/>
                <a:ea typeface="+mn-ea"/>
                <a:cs typeface="+mn-cs"/>
              </a:rPr>
              <a:t>Комментарий:</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400" b="0" i="0" u="none" strike="noStrike" kern="1200" cap="none" spc="0" normalizeH="0" baseline="0" noProof="0" dirty="0">
                <a:ln>
                  <a:noFill/>
                </a:ln>
                <a:solidFill>
                  <a:prstClr val="black"/>
                </a:solidFill>
                <a:effectLst/>
                <a:uLnTx/>
                <a:uFillTx/>
                <a:latin typeface="Calibri"/>
                <a:ea typeface="+mn-ea"/>
                <a:cs typeface="+mn-cs"/>
              </a:rPr>
              <a:t>Требования к участникам закупок могут устанавливаться с нарушением принципов 223-ФЗ - равноправие, справедливость, отсутствие дискриминации и необоснованных ограничений конкуренции по отношению к участникам закупки (п.2. ч. 1. ст. 3 223-ФЗ); отсутствие ограничения допуска к участию в закупке путем установления </a:t>
            </a:r>
            <a:r>
              <a:rPr kumimoji="0" lang="ru-RU" sz="1400" b="0" i="0" u="none" strike="noStrike" kern="1200" cap="none" spc="0" normalizeH="0" baseline="0" noProof="0" dirty="0" err="1">
                <a:ln>
                  <a:noFill/>
                </a:ln>
                <a:solidFill>
                  <a:prstClr val="black"/>
                </a:solidFill>
                <a:effectLst/>
                <a:uLnTx/>
                <a:uFillTx/>
                <a:latin typeface="Calibri"/>
                <a:ea typeface="+mn-ea"/>
                <a:cs typeface="+mn-cs"/>
              </a:rPr>
              <a:t>неизмеряемых</a:t>
            </a:r>
            <a:r>
              <a:rPr kumimoji="0" lang="ru-RU" sz="1400" b="0" i="0" u="none" strike="noStrike" kern="1200" cap="none" spc="0" normalizeH="0" baseline="0" noProof="0" dirty="0">
                <a:ln>
                  <a:noFill/>
                </a:ln>
                <a:solidFill>
                  <a:prstClr val="black"/>
                </a:solidFill>
                <a:effectLst/>
                <a:uLnTx/>
                <a:uFillTx/>
                <a:latin typeface="Calibri"/>
                <a:ea typeface="+mn-ea"/>
                <a:cs typeface="+mn-cs"/>
              </a:rPr>
              <a:t> требований к участникам закупки (п.4. ч. 1. ст. 3 223-ФЗ).</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400" b="0" i="0" u="none" strike="noStrike" kern="1200" cap="none" spc="0" normalizeH="0" baseline="0" noProof="0" dirty="0">
                <a:ln>
                  <a:noFill/>
                </a:ln>
                <a:solidFill>
                  <a:prstClr val="black"/>
                </a:solidFill>
                <a:effectLst/>
                <a:uLnTx/>
                <a:uFillTx/>
                <a:latin typeface="Calibri"/>
                <a:ea typeface="+mn-ea"/>
                <a:cs typeface="+mn-cs"/>
              </a:rPr>
              <a:t>Требования  ‎к закупаемым товарам, работам, услугам могут устанавливаться с нарушением принципа 223-ФЗ - равноправие, справедливость, отсутствие дискриминации и необоснованных ограничений конкуренции по отношению к участникам закупки (п.2. ч. 1. ст. 3 223-ФЗ), а также с нарушением правил описания предмета закупки (ч. 6.1. ст. 3 223-ФЗ)</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400" b="0" i="0" u="none" strike="noStrike" kern="1200" cap="none" spc="0" normalizeH="0" baseline="0" noProof="0" dirty="0">
                <a:ln>
                  <a:noFill/>
                </a:ln>
                <a:solidFill>
                  <a:prstClr val="black"/>
                </a:solidFill>
                <a:effectLst/>
                <a:uLnTx/>
                <a:uFillTx/>
                <a:latin typeface="Calibri"/>
                <a:ea typeface="+mn-ea"/>
                <a:cs typeface="+mn-cs"/>
              </a:rPr>
              <a:t>Требования к условиям договора также могут устанавливаться с нарушением вышеуказанных принципов, а также с указанием неверных сроков оплаты принятых товаров, работ, услуг (часть 5.3. статьи 3 223-ФЗ)</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400" b="0" i="0" u="none" strike="noStrike" kern="1200" cap="none" spc="0" normalizeH="0" baseline="0" noProof="0" dirty="0">
                <a:ln>
                  <a:noFill/>
                </a:ln>
                <a:solidFill>
                  <a:prstClr val="black"/>
                </a:solidFill>
                <a:effectLst/>
                <a:uLnTx/>
                <a:uFillTx/>
                <a:latin typeface="Calibri"/>
                <a:ea typeface="+mn-ea"/>
                <a:cs typeface="+mn-cs"/>
              </a:rPr>
              <a:t>Оценка и (или) сопоставление заявок на участие в закупке с нарушением требований, предусмотренных  законодательством, может также осуществляться с нарушением принципов 223-ФЗ.</a:t>
            </a:r>
          </a:p>
        </p:txBody>
      </p:sp>
    </p:spTree>
    <p:extLst>
      <p:ext uri="{BB962C8B-B14F-4D97-AF65-F5344CB8AC3E}">
        <p14:creationId xmlns:p14="http://schemas.microsoft.com/office/powerpoint/2010/main" val="61317680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3D7E6AC-A05E-86F5-4E7B-AF2E6F7AC52C}"/>
              </a:ext>
            </a:extLst>
          </p:cNvPr>
          <p:cNvSpPr>
            <a:spLocks noGrp="1"/>
          </p:cNvSpPr>
          <p:nvPr>
            <p:ph type="title"/>
          </p:nvPr>
        </p:nvSpPr>
        <p:spPr>
          <a:xfrm>
            <a:off x="758301" y="18897"/>
            <a:ext cx="10515600" cy="557664"/>
          </a:xfrm>
        </p:spPr>
        <p:txBody>
          <a:bodyPr>
            <a:normAutofit/>
          </a:bodyPr>
          <a:lstStyle/>
          <a:p>
            <a:r>
              <a:rPr lang="ru-RU" sz="3200" dirty="0">
                <a:solidFill>
                  <a:srgbClr val="002060"/>
                </a:solidFill>
              </a:rPr>
              <a:t>Обзор планируемых изменений в КОАП</a:t>
            </a:r>
          </a:p>
        </p:txBody>
      </p:sp>
      <p:graphicFrame>
        <p:nvGraphicFramePr>
          <p:cNvPr id="5" name="Таблица 5">
            <a:extLst>
              <a:ext uri="{FF2B5EF4-FFF2-40B4-BE49-F238E27FC236}">
                <a16:creationId xmlns:a16="http://schemas.microsoft.com/office/drawing/2014/main" id="{C23290C1-D520-2658-B91E-69EEDACD2ECB}"/>
              </a:ext>
            </a:extLst>
          </p:cNvPr>
          <p:cNvGraphicFramePr>
            <a:graphicFrameLocks noGrp="1"/>
          </p:cNvGraphicFramePr>
          <p:nvPr/>
        </p:nvGraphicFramePr>
        <p:xfrm>
          <a:off x="198859" y="576561"/>
          <a:ext cx="11794282" cy="4607560"/>
        </p:xfrm>
        <a:graphic>
          <a:graphicData uri="http://schemas.openxmlformats.org/drawingml/2006/table">
            <a:tbl>
              <a:tblPr firstRow="1" bandRow="1">
                <a:tableStyleId>{F5AB1C69-6EDB-4FF4-983F-18BD219EF322}</a:tableStyleId>
              </a:tblPr>
              <a:tblGrid>
                <a:gridCol w="5897141">
                  <a:extLst>
                    <a:ext uri="{9D8B030D-6E8A-4147-A177-3AD203B41FA5}">
                      <a16:colId xmlns:a16="http://schemas.microsoft.com/office/drawing/2014/main" val="4280344293"/>
                    </a:ext>
                  </a:extLst>
                </a:gridCol>
                <a:gridCol w="5897141">
                  <a:extLst>
                    <a:ext uri="{9D8B030D-6E8A-4147-A177-3AD203B41FA5}">
                      <a16:colId xmlns:a16="http://schemas.microsoft.com/office/drawing/2014/main" val="3508907710"/>
                    </a:ext>
                  </a:extLst>
                </a:gridCol>
              </a:tblGrid>
              <a:tr h="370840">
                <a:tc>
                  <a:txBody>
                    <a:bodyPr/>
                    <a:lstStyle/>
                    <a:p>
                      <a:r>
                        <a:rPr lang="ru-RU" dirty="0"/>
                        <a:t>Будущая редакция</a:t>
                      </a:r>
                    </a:p>
                  </a:txBody>
                  <a:tcPr/>
                </a:tc>
                <a:tc>
                  <a:txBody>
                    <a:bodyPr/>
                    <a:lstStyle/>
                    <a:p>
                      <a:r>
                        <a:rPr lang="ru-RU" dirty="0"/>
                        <a:t>Аналогичное нарушение в действующей редакции</a:t>
                      </a:r>
                    </a:p>
                  </a:txBody>
                  <a:tcPr/>
                </a:tc>
                <a:extLst>
                  <a:ext uri="{0D108BD9-81ED-4DB2-BD59-A6C34878D82A}">
                    <a16:rowId xmlns:a16="http://schemas.microsoft.com/office/drawing/2014/main" val="1431192242"/>
                  </a:ext>
                </a:extLst>
              </a:tr>
              <a:tr h="370840">
                <a:tc>
                  <a:txBody>
                    <a:bodyPr/>
                    <a:lstStyle/>
                    <a:p>
                      <a:r>
                        <a:rPr lang="ru-RU" sz="1600" dirty="0"/>
                        <a:t>4. Нарушение установленных законодательством в сфере закупок отдельными видами юридических лиц требований </a:t>
                      </a:r>
                      <a:r>
                        <a:rPr lang="ru-RU" sz="1600" b="1" dirty="0"/>
                        <a:t>к порядку, сроку размещения информации и документов или направления для их размещения в государственных реестрах,</a:t>
                      </a:r>
                      <a:r>
                        <a:rPr lang="ru-RU" sz="1600" dirty="0"/>
                        <a:t> предусмотренных таким законодательством, -</a:t>
                      </a:r>
                    </a:p>
                    <a:p>
                      <a:r>
                        <a:rPr lang="ru-RU" sz="1600" dirty="0"/>
                        <a:t>влечет предупреждение или наложение административного штрафа на должностных лиц в размере </a:t>
                      </a:r>
                      <a:r>
                        <a:rPr lang="ru-RU" sz="1600" b="1" dirty="0">
                          <a:solidFill>
                            <a:srgbClr val="FF0000"/>
                          </a:solidFill>
                        </a:rPr>
                        <a:t>от десяти тысяч до двадцати тысяч рублей</a:t>
                      </a:r>
                      <a:r>
                        <a:rPr lang="ru-RU" sz="1600" dirty="0"/>
                        <a:t>; </a:t>
                      </a:r>
                    </a:p>
                    <a:p>
                      <a:r>
                        <a:rPr lang="ru-RU" sz="1600" dirty="0"/>
                        <a:t>на юридических лиц - </a:t>
                      </a:r>
                      <a:r>
                        <a:rPr lang="ru-RU" sz="1600" b="1" dirty="0">
                          <a:solidFill>
                            <a:srgbClr val="FF0000"/>
                          </a:solidFill>
                        </a:rPr>
                        <a:t>от тридцати тысяч до пятидесяти тысяч рублей.</a:t>
                      </a:r>
                    </a:p>
                  </a:txBody>
                  <a:tcPr/>
                </a:tc>
                <a:tc>
                  <a:txBody>
                    <a:bodyPr/>
                    <a:lstStyle/>
                    <a:p>
                      <a:r>
                        <a:rPr lang="ru-RU" sz="1600" b="0" dirty="0"/>
                        <a:t>Статья 19.7.2-1. </a:t>
                      </a:r>
                      <a:r>
                        <a:rPr lang="ru-RU" sz="1600" b="0" dirty="0">
                          <a:solidFill>
                            <a:srgbClr val="FF0000"/>
                          </a:solidFill>
                        </a:rPr>
                        <a:t>(сохранится после  изменений</a:t>
                      </a:r>
                      <a:r>
                        <a:rPr lang="en-US" sz="1600" b="0" dirty="0">
                          <a:solidFill>
                            <a:srgbClr val="FF0000"/>
                          </a:solidFill>
                        </a:rPr>
                        <a:t>?</a:t>
                      </a:r>
                      <a:r>
                        <a:rPr lang="ru-RU" sz="1600" b="0" dirty="0">
                          <a:solidFill>
                            <a:srgbClr val="FF0000"/>
                          </a:solidFill>
                        </a:rPr>
                        <a:t>)  </a:t>
                      </a:r>
                      <a:r>
                        <a:rPr lang="ru-RU" sz="1600" b="0" dirty="0"/>
                        <a:t>Непредставление или несвоевременное представление информации о недобросовестных участниках закупки и поставщиках (исполнителях, подрядчиках) либо представление заведомо недостоверной информации о недобросовестных участниках закупки и поставщиках (исполнителях, подрядчиках) в федеральный орган исполнительной власти, уполномоченный на ведение реестра недобросовестных поставщиков, предусмотренного законодательством Российской Федерации в сфере закупок товаров, работ, услуг отдельными видами юридических лиц,-</a:t>
                      </a:r>
                    </a:p>
                    <a:p>
                      <a:r>
                        <a:rPr lang="ru-RU" sz="1600" b="0" dirty="0"/>
                        <a:t>влечет наложение административного штрафа н</a:t>
                      </a:r>
                    </a:p>
                    <a:p>
                      <a:r>
                        <a:rPr lang="ru-RU" sz="1600" b="0" dirty="0"/>
                        <a:t>а должностных лиц в размере от десяти тысяч </a:t>
                      </a:r>
                      <a:r>
                        <a:rPr lang="ru-RU" sz="1600" b="1" dirty="0"/>
                        <a:t>до пятнадцати тысяч рублей; </a:t>
                      </a:r>
                    </a:p>
                    <a:p>
                      <a:r>
                        <a:rPr lang="ru-RU" sz="1600" b="0" dirty="0"/>
                        <a:t>на юридических лиц - от тридцати тысяч до пятидесяти тысяч рублей.</a:t>
                      </a:r>
                    </a:p>
                    <a:p>
                      <a:endParaRPr lang="ru-RU" sz="1600" b="0" dirty="0"/>
                    </a:p>
                  </a:txBody>
                  <a:tcPr/>
                </a:tc>
                <a:extLst>
                  <a:ext uri="{0D108BD9-81ED-4DB2-BD59-A6C34878D82A}">
                    <a16:rowId xmlns:a16="http://schemas.microsoft.com/office/drawing/2014/main" val="229053661"/>
                  </a:ext>
                </a:extLst>
              </a:tr>
            </a:tbl>
          </a:graphicData>
        </a:graphic>
      </p:graphicFrame>
    </p:spTree>
    <p:extLst>
      <p:ext uri="{BB962C8B-B14F-4D97-AF65-F5344CB8AC3E}">
        <p14:creationId xmlns:p14="http://schemas.microsoft.com/office/powerpoint/2010/main" val="314432628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8D9B91A-3E4B-4D39-F894-03F331A6C4D7}"/>
              </a:ext>
            </a:extLst>
          </p:cNvPr>
          <p:cNvSpPr>
            <a:spLocks noGrp="1"/>
          </p:cNvSpPr>
          <p:nvPr>
            <p:ph type="title"/>
          </p:nvPr>
        </p:nvSpPr>
        <p:spPr>
          <a:xfrm>
            <a:off x="195308" y="88084"/>
            <a:ext cx="11842811" cy="417943"/>
          </a:xfrm>
        </p:spPr>
        <p:txBody>
          <a:bodyPr>
            <a:noAutofit/>
          </a:bodyPr>
          <a:lstStyle/>
          <a:p>
            <a:r>
              <a:rPr lang="ru-RU" sz="2000" b="1" dirty="0">
                <a:solidFill>
                  <a:srgbClr val="FF0000"/>
                </a:solidFill>
              </a:rPr>
              <a:t>Какие это могут быть государственные реестры</a:t>
            </a:r>
            <a:r>
              <a:rPr lang="en-US" sz="2000" b="1" dirty="0">
                <a:solidFill>
                  <a:srgbClr val="FF0000"/>
                </a:solidFill>
              </a:rPr>
              <a:t>?</a:t>
            </a:r>
            <a:endParaRPr lang="ru-RU" sz="2000" b="1" dirty="0">
              <a:solidFill>
                <a:srgbClr val="FF0000"/>
              </a:solidFill>
            </a:endParaRPr>
          </a:p>
        </p:txBody>
      </p:sp>
      <p:graphicFrame>
        <p:nvGraphicFramePr>
          <p:cNvPr id="4" name="Таблица 4">
            <a:extLst>
              <a:ext uri="{FF2B5EF4-FFF2-40B4-BE49-F238E27FC236}">
                <a16:creationId xmlns:a16="http://schemas.microsoft.com/office/drawing/2014/main" id="{796D4E46-EEC1-AC40-0471-A097268FD102}"/>
              </a:ext>
            </a:extLst>
          </p:cNvPr>
          <p:cNvGraphicFramePr>
            <a:graphicFrameLocks noGrp="1"/>
          </p:cNvGraphicFramePr>
          <p:nvPr>
            <p:ph idx="1"/>
          </p:nvPr>
        </p:nvGraphicFramePr>
        <p:xfrm>
          <a:off x="195308" y="506027"/>
          <a:ext cx="11683014" cy="6314440"/>
        </p:xfrm>
        <a:graphic>
          <a:graphicData uri="http://schemas.openxmlformats.org/drawingml/2006/table">
            <a:tbl>
              <a:tblPr firstRow="1" bandRow="1">
                <a:tableStyleId>{7DF18680-E054-41AD-8BC1-D1AEF772440D}</a:tableStyleId>
              </a:tblPr>
              <a:tblGrid>
                <a:gridCol w="3444537">
                  <a:extLst>
                    <a:ext uri="{9D8B030D-6E8A-4147-A177-3AD203B41FA5}">
                      <a16:colId xmlns:a16="http://schemas.microsoft.com/office/drawing/2014/main" val="3268683747"/>
                    </a:ext>
                  </a:extLst>
                </a:gridCol>
                <a:gridCol w="4935984">
                  <a:extLst>
                    <a:ext uri="{9D8B030D-6E8A-4147-A177-3AD203B41FA5}">
                      <a16:colId xmlns:a16="http://schemas.microsoft.com/office/drawing/2014/main" val="4006663696"/>
                    </a:ext>
                  </a:extLst>
                </a:gridCol>
                <a:gridCol w="3302493">
                  <a:extLst>
                    <a:ext uri="{9D8B030D-6E8A-4147-A177-3AD203B41FA5}">
                      <a16:colId xmlns:a16="http://schemas.microsoft.com/office/drawing/2014/main" val="2690966515"/>
                    </a:ext>
                  </a:extLst>
                </a:gridCol>
              </a:tblGrid>
              <a:tr h="370840">
                <a:tc>
                  <a:txBody>
                    <a:bodyPr/>
                    <a:lstStyle/>
                    <a:p>
                      <a:r>
                        <a:rPr lang="ru-RU" sz="1600" dirty="0"/>
                        <a:t>Наименование </a:t>
                      </a:r>
                      <a:r>
                        <a:rPr lang="en-US" sz="1600" dirty="0"/>
                        <a:t> </a:t>
                      </a:r>
                      <a:r>
                        <a:rPr lang="ru-RU" sz="1600" dirty="0"/>
                        <a:t>реестра </a:t>
                      </a:r>
                    </a:p>
                  </a:txBody>
                  <a:tcPr/>
                </a:tc>
                <a:tc>
                  <a:txBody>
                    <a:bodyPr/>
                    <a:lstStyle/>
                    <a:p>
                      <a:r>
                        <a:rPr lang="ru-RU" sz="1600" dirty="0"/>
                        <a:t>Требования по порядку / сроку направления</a:t>
                      </a:r>
                    </a:p>
                  </a:txBody>
                  <a:tcPr/>
                </a:tc>
                <a:tc>
                  <a:txBody>
                    <a:bodyPr/>
                    <a:lstStyle/>
                    <a:p>
                      <a:r>
                        <a:rPr lang="ru-RU" sz="1600" dirty="0"/>
                        <a:t>Нормативный документ</a:t>
                      </a:r>
                    </a:p>
                  </a:txBody>
                  <a:tcPr/>
                </a:tc>
                <a:extLst>
                  <a:ext uri="{0D108BD9-81ED-4DB2-BD59-A6C34878D82A}">
                    <a16:rowId xmlns:a16="http://schemas.microsoft.com/office/drawing/2014/main" val="1830996284"/>
                  </a:ext>
                </a:extLst>
              </a:tr>
              <a:tr h="370840">
                <a:tc rowSpan="2">
                  <a:txBody>
                    <a:bodyPr/>
                    <a:lstStyle/>
                    <a:p>
                      <a:r>
                        <a:rPr lang="ru-RU" sz="1600" dirty="0"/>
                        <a:t>Реестр недобросовестных поставщиков</a:t>
                      </a:r>
                    </a:p>
                  </a:txBody>
                  <a:tcPr/>
                </a:tc>
                <a:tc>
                  <a:txBody>
                    <a:bodyPr/>
                    <a:lstStyle/>
                    <a:p>
                      <a:r>
                        <a:rPr lang="ru-RU" sz="1400" dirty="0"/>
                        <a:t>В случае уклонения от заключения договора победителя закупки или участника закупки, с которым в соответствии с документацией о  закупке заключается договор при уклонении победителя закупки от заключения договора (если документацией о закупке предусмотрена обязанность такого лица заключить договор), заказчик </a:t>
                      </a:r>
                      <a:r>
                        <a:rPr lang="ru-RU" sz="1400" b="1" dirty="0">
                          <a:solidFill>
                            <a:srgbClr val="FF0000"/>
                          </a:solidFill>
                        </a:rPr>
                        <a:t>не позднее 30 календарных дней со дня заключения договора с участником закупки, с которым в соответствии с документацией о закупке заключается договор при уклонении победителя закупки от заключения договора, или со дня истечения срока подписания договора, указанного в документации о закупке </a:t>
                      </a:r>
                      <a:r>
                        <a:rPr lang="ru-RU" sz="1400" dirty="0"/>
                        <a:t>(если документацией о  закупке не предусмотрено заключение договора с иным участником закупки при уклонении победителя закупки от заключения договора), направляет в ФАС России соответствующую информацию</a:t>
                      </a:r>
                    </a:p>
                  </a:txBody>
                  <a:tcPr/>
                </a:tc>
                <a:tc rowSpan="2">
                  <a:txBody>
                    <a:bodyPr/>
                    <a:lstStyle/>
                    <a:p>
                      <a:r>
                        <a:rPr lang="ru-RU" sz="1400" dirty="0"/>
                        <a:t>Постановление Правительства РФ от 22 ноября 2012 г. N 1211</a:t>
                      </a:r>
                    </a:p>
                  </a:txBody>
                  <a:tcPr/>
                </a:tc>
                <a:extLst>
                  <a:ext uri="{0D108BD9-81ED-4DB2-BD59-A6C34878D82A}">
                    <a16:rowId xmlns:a16="http://schemas.microsoft.com/office/drawing/2014/main" val="3968649727"/>
                  </a:ext>
                </a:extLst>
              </a:tr>
              <a:tr h="370840">
                <a:tc vMerge="1">
                  <a:txBody>
                    <a:bodyPr/>
                    <a:lstStyle/>
                    <a:p>
                      <a:endParaRPr lang="ru-RU" sz="1600" dirty="0"/>
                    </a:p>
                  </a:txBody>
                  <a:tcPr/>
                </a:tc>
                <a:tc>
                  <a:txBody>
                    <a:bodyPr/>
                    <a:lstStyle/>
                    <a:p>
                      <a:r>
                        <a:rPr lang="ru-RU" sz="1400" dirty="0"/>
                        <a:t>В случае если единственный участник закупки, подавший заявку на участие в закупке, либо участник закупки, признанный единственным участником закупки, либо участник закупки, единственно участвующий на всех этапах закупки, которые в соответствии с документацией о закупке обязаны заключить договор, уклонились от заключения договора (далее - лицо, уклонившееся от заключения договора), заказчик </a:t>
                      </a:r>
                      <a:r>
                        <a:rPr lang="ru-RU" sz="1400" b="1" dirty="0">
                          <a:solidFill>
                            <a:srgbClr val="FF0000"/>
                          </a:solidFill>
                        </a:rPr>
                        <a:t>не позднее 30 календарных дней со дня истечения срока подписания договора, указанного в документации о закупке, </a:t>
                      </a:r>
                      <a:r>
                        <a:rPr lang="ru-RU" sz="1400" dirty="0"/>
                        <a:t>направляет в ФАС России соответствующую информацию</a:t>
                      </a:r>
                    </a:p>
                  </a:txBody>
                  <a:tcPr/>
                </a:tc>
                <a:tc vMerge="1">
                  <a:txBody>
                    <a:bodyPr/>
                    <a:lstStyle/>
                    <a:p>
                      <a:endParaRPr lang="ru-RU" sz="1600" dirty="0"/>
                    </a:p>
                  </a:txBody>
                  <a:tcPr/>
                </a:tc>
                <a:extLst>
                  <a:ext uri="{0D108BD9-81ED-4DB2-BD59-A6C34878D82A}">
                    <a16:rowId xmlns:a16="http://schemas.microsoft.com/office/drawing/2014/main" val="2023224134"/>
                  </a:ext>
                </a:extLst>
              </a:tr>
            </a:tbl>
          </a:graphicData>
        </a:graphic>
      </p:graphicFrame>
    </p:spTree>
    <p:extLst>
      <p:ext uri="{BB962C8B-B14F-4D97-AF65-F5344CB8AC3E}">
        <p14:creationId xmlns:p14="http://schemas.microsoft.com/office/powerpoint/2010/main" val="6997358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357AFFC-6933-4CD8-B047-61078CFF5DED}"/>
              </a:ext>
            </a:extLst>
          </p:cNvPr>
          <p:cNvSpPr>
            <a:spLocks noGrp="1"/>
          </p:cNvSpPr>
          <p:nvPr>
            <p:ph type="title"/>
          </p:nvPr>
        </p:nvSpPr>
        <p:spPr>
          <a:xfrm>
            <a:off x="838200" y="1782865"/>
            <a:ext cx="10515600" cy="1325563"/>
          </a:xfrm>
        </p:spPr>
        <p:txBody>
          <a:bodyPr>
            <a:normAutofit/>
          </a:bodyPr>
          <a:lstStyle/>
          <a:p>
            <a:r>
              <a:rPr lang="ru-RU" sz="3600" dirty="0">
                <a:solidFill>
                  <a:srgbClr val="00B0F0"/>
                </a:solidFill>
              </a:rPr>
              <a:t>Импортозамещение (национальный режим)</a:t>
            </a:r>
          </a:p>
        </p:txBody>
      </p:sp>
    </p:spTree>
    <p:extLst>
      <p:ext uri="{BB962C8B-B14F-4D97-AF65-F5344CB8AC3E}">
        <p14:creationId xmlns:p14="http://schemas.microsoft.com/office/powerpoint/2010/main" val="169309576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8D9B91A-3E4B-4D39-F894-03F331A6C4D7}"/>
              </a:ext>
            </a:extLst>
          </p:cNvPr>
          <p:cNvSpPr>
            <a:spLocks noGrp="1"/>
          </p:cNvSpPr>
          <p:nvPr>
            <p:ph type="title"/>
          </p:nvPr>
        </p:nvSpPr>
        <p:spPr>
          <a:xfrm>
            <a:off x="195308" y="88084"/>
            <a:ext cx="11842811" cy="417943"/>
          </a:xfrm>
        </p:spPr>
        <p:txBody>
          <a:bodyPr>
            <a:noAutofit/>
          </a:bodyPr>
          <a:lstStyle/>
          <a:p>
            <a:r>
              <a:rPr lang="ru-RU" sz="2000" b="1" dirty="0">
                <a:solidFill>
                  <a:srgbClr val="FF0000"/>
                </a:solidFill>
              </a:rPr>
              <a:t>Какие это могут быть государственные реестры</a:t>
            </a:r>
            <a:r>
              <a:rPr lang="en-US" sz="2000" b="1" dirty="0">
                <a:solidFill>
                  <a:srgbClr val="FF0000"/>
                </a:solidFill>
              </a:rPr>
              <a:t>?</a:t>
            </a:r>
            <a:endParaRPr lang="ru-RU" sz="2000" b="1" dirty="0">
              <a:solidFill>
                <a:srgbClr val="FF0000"/>
              </a:solidFill>
            </a:endParaRPr>
          </a:p>
        </p:txBody>
      </p:sp>
      <p:graphicFrame>
        <p:nvGraphicFramePr>
          <p:cNvPr id="4" name="Таблица 4">
            <a:extLst>
              <a:ext uri="{FF2B5EF4-FFF2-40B4-BE49-F238E27FC236}">
                <a16:creationId xmlns:a16="http://schemas.microsoft.com/office/drawing/2014/main" id="{796D4E46-EEC1-AC40-0471-A097268FD102}"/>
              </a:ext>
            </a:extLst>
          </p:cNvPr>
          <p:cNvGraphicFramePr>
            <a:graphicFrameLocks noGrp="1"/>
          </p:cNvGraphicFramePr>
          <p:nvPr>
            <p:ph idx="1"/>
          </p:nvPr>
        </p:nvGraphicFramePr>
        <p:xfrm>
          <a:off x="195308" y="506027"/>
          <a:ext cx="11683014" cy="5765800"/>
        </p:xfrm>
        <a:graphic>
          <a:graphicData uri="http://schemas.openxmlformats.org/drawingml/2006/table">
            <a:tbl>
              <a:tblPr firstRow="1" bandRow="1">
                <a:tableStyleId>{7DF18680-E054-41AD-8BC1-D1AEF772440D}</a:tableStyleId>
              </a:tblPr>
              <a:tblGrid>
                <a:gridCol w="3444537">
                  <a:extLst>
                    <a:ext uri="{9D8B030D-6E8A-4147-A177-3AD203B41FA5}">
                      <a16:colId xmlns:a16="http://schemas.microsoft.com/office/drawing/2014/main" val="3268683747"/>
                    </a:ext>
                  </a:extLst>
                </a:gridCol>
                <a:gridCol w="4935984">
                  <a:extLst>
                    <a:ext uri="{9D8B030D-6E8A-4147-A177-3AD203B41FA5}">
                      <a16:colId xmlns:a16="http://schemas.microsoft.com/office/drawing/2014/main" val="4006663696"/>
                    </a:ext>
                  </a:extLst>
                </a:gridCol>
                <a:gridCol w="3302493">
                  <a:extLst>
                    <a:ext uri="{9D8B030D-6E8A-4147-A177-3AD203B41FA5}">
                      <a16:colId xmlns:a16="http://schemas.microsoft.com/office/drawing/2014/main" val="2690966515"/>
                    </a:ext>
                  </a:extLst>
                </a:gridCol>
              </a:tblGrid>
              <a:tr h="370840">
                <a:tc>
                  <a:txBody>
                    <a:bodyPr/>
                    <a:lstStyle/>
                    <a:p>
                      <a:r>
                        <a:rPr lang="ru-RU" sz="1600" dirty="0"/>
                        <a:t>Наименование </a:t>
                      </a:r>
                      <a:r>
                        <a:rPr lang="en-US" sz="1600" dirty="0"/>
                        <a:t> </a:t>
                      </a:r>
                      <a:r>
                        <a:rPr lang="ru-RU" sz="1600" dirty="0"/>
                        <a:t>реестра </a:t>
                      </a:r>
                    </a:p>
                  </a:txBody>
                  <a:tcPr/>
                </a:tc>
                <a:tc>
                  <a:txBody>
                    <a:bodyPr/>
                    <a:lstStyle/>
                    <a:p>
                      <a:r>
                        <a:rPr lang="ru-RU" sz="1600" dirty="0"/>
                        <a:t>Требования по порядку / сроку направления</a:t>
                      </a:r>
                    </a:p>
                  </a:txBody>
                  <a:tcPr/>
                </a:tc>
                <a:tc>
                  <a:txBody>
                    <a:bodyPr/>
                    <a:lstStyle/>
                    <a:p>
                      <a:r>
                        <a:rPr lang="ru-RU" sz="1600" dirty="0"/>
                        <a:t>Нормативный документ</a:t>
                      </a:r>
                    </a:p>
                  </a:txBody>
                  <a:tcPr/>
                </a:tc>
                <a:extLst>
                  <a:ext uri="{0D108BD9-81ED-4DB2-BD59-A6C34878D82A}">
                    <a16:rowId xmlns:a16="http://schemas.microsoft.com/office/drawing/2014/main" val="1830996284"/>
                  </a:ext>
                </a:extLst>
              </a:tr>
              <a:tr h="370840">
                <a:tc>
                  <a:txBody>
                    <a:bodyPr/>
                    <a:lstStyle/>
                    <a:p>
                      <a:r>
                        <a:rPr lang="ru-RU" sz="1600" dirty="0"/>
                        <a:t>Реестр недобросовестных поставщиков</a:t>
                      </a:r>
                    </a:p>
                  </a:txBody>
                  <a:tcPr/>
                </a:tc>
                <a:tc>
                  <a:txBody>
                    <a:bodyPr/>
                    <a:lstStyle/>
                    <a:p>
                      <a:r>
                        <a:rPr lang="ru-RU" sz="1400" dirty="0"/>
                        <a:t>В случае расторжения договора по решению суда или в случае одностороннего отказа заказчика, в отношении которого иностранными государствами, совершающими недружественные действия в отношении Российской Федерации, граждан Российской Федерации или российских юридических лиц, введены политические или экономические санкции и (или) в отношении которого иностранными государствами, государственными объединениями и (или) союзами и (или) государственными (межгосударственными) учреждениями иностранных государств или государственных объединений и (или) союзов введены меры ограничительного характера, от исполнения договора в связи с  существенным нарушением поставщиком (исполнителем, подрядчиком) условий договора заказчик </a:t>
                      </a:r>
                      <a:r>
                        <a:rPr lang="ru-RU" sz="1400" b="1" dirty="0">
                          <a:solidFill>
                            <a:srgbClr val="FF0000"/>
                          </a:solidFill>
                        </a:rPr>
                        <a:t>не позднее 10 рабочих дней со дня расторжения договора </a:t>
                      </a:r>
                      <a:r>
                        <a:rPr lang="ru-RU" sz="1400" dirty="0"/>
                        <a:t>направляет в ФАС России соответствующую информацию</a:t>
                      </a:r>
                    </a:p>
                  </a:txBody>
                  <a:tcPr/>
                </a:tc>
                <a:tc>
                  <a:txBody>
                    <a:bodyPr/>
                    <a:lstStyle/>
                    <a:p>
                      <a:r>
                        <a:rPr lang="ru-RU" sz="1600" dirty="0"/>
                        <a:t>Постановление Правительства РФ от 22 ноября 2012 г. N 1211</a:t>
                      </a:r>
                    </a:p>
                  </a:txBody>
                  <a:tcPr/>
                </a:tc>
                <a:extLst>
                  <a:ext uri="{0D108BD9-81ED-4DB2-BD59-A6C34878D82A}">
                    <a16:rowId xmlns:a16="http://schemas.microsoft.com/office/drawing/2014/main" val="1938273619"/>
                  </a:ext>
                </a:extLst>
              </a:tr>
              <a:tr h="370840">
                <a:tc rowSpan="2">
                  <a:txBody>
                    <a:bodyPr/>
                    <a:lstStyle/>
                    <a:p>
                      <a:r>
                        <a:rPr lang="ru-RU" sz="1600" dirty="0"/>
                        <a:t>Реестр договоров</a:t>
                      </a:r>
                    </a:p>
                  </a:txBody>
                  <a:tcPr/>
                </a:tc>
                <a:tc>
                  <a:txBody>
                    <a:bodyPr/>
                    <a:lstStyle/>
                    <a:p>
                      <a:r>
                        <a:rPr lang="ru-RU" sz="1600" dirty="0"/>
                        <a:t>Информация о заключенном договоре вносится в реестр течение </a:t>
                      </a:r>
                      <a:r>
                        <a:rPr lang="ru-RU" sz="1600" dirty="0">
                          <a:solidFill>
                            <a:srgbClr val="FF0000"/>
                          </a:solidFill>
                        </a:rPr>
                        <a:t>3 рабочих дней со дня заключения договора</a:t>
                      </a:r>
                    </a:p>
                  </a:txBody>
                  <a:tcPr/>
                </a:tc>
                <a:tc rowSpan="2">
                  <a:txBody>
                    <a:bodyPr/>
                    <a:lstStyle/>
                    <a:p>
                      <a:r>
                        <a:rPr lang="ru-RU" sz="1600" dirty="0"/>
                        <a:t>Часть 2 статьи 4.1. 223-ФЗ + Постановление Правительства РФ от 31 октября 2014 г. N 1132</a:t>
                      </a:r>
                    </a:p>
                    <a:p>
                      <a:r>
                        <a:rPr lang="ru-RU" sz="1600" dirty="0"/>
                        <a:t> </a:t>
                      </a:r>
                    </a:p>
                  </a:txBody>
                  <a:tcPr/>
                </a:tc>
                <a:extLst>
                  <a:ext uri="{0D108BD9-81ED-4DB2-BD59-A6C34878D82A}">
                    <a16:rowId xmlns:a16="http://schemas.microsoft.com/office/drawing/2014/main" val="1923553513"/>
                  </a:ext>
                </a:extLst>
              </a:tr>
              <a:tr h="370840">
                <a:tc vMerge="1">
                  <a:txBody>
                    <a:bodyPr/>
                    <a:lstStyle/>
                    <a:p>
                      <a:endParaRPr lang="ru-RU" sz="1600" dirty="0"/>
                    </a:p>
                  </a:txBody>
                  <a:tcPr/>
                </a:tc>
                <a:tc>
                  <a:txBody>
                    <a:bodyPr/>
                    <a:lstStyle/>
                    <a:p>
                      <a:r>
                        <a:rPr lang="ru-RU" sz="1600" dirty="0"/>
                        <a:t>Информация о результатах исполнения договора вносится заказчиками в реестр договоров </a:t>
                      </a:r>
                      <a:r>
                        <a:rPr lang="ru-RU" sz="1600" b="1" dirty="0">
                          <a:solidFill>
                            <a:srgbClr val="FF0000"/>
                          </a:solidFill>
                        </a:rPr>
                        <a:t>в течение 10 дней со дня исполнения, изменения или расторжения договора.</a:t>
                      </a:r>
                    </a:p>
                  </a:txBody>
                  <a:tcPr/>
                </a:tc>
                <a:tc vMerge="1">
                  <a:txBody>
                    <a:bodyPr/>
                    <a:lstStyle/>
                    <a:p>
                      <a:r>
                        <a:rPr lang="ru-RU" sz="1600" dirty="0"/>
                        <a:t> </a:t>
                      </a:r>
                    </a:p>
                  </a:txBody>
                  <a:tcPr/>
                </a:tc>
                <a:extLst>
                  <a:ext uri="{0D108BD9-81ED-4DB2-BD59-A6C34878D82A}">
                    <a16:rowId xmlns:a16="http://schemas.microsoft.com/office/drawing/2014/main" val="2961081236"/>
                  </a:ext>
                </a:extLst>
              </a:tr>
            </a:tbl>
          </a:graphicData>
        </a:graphic>
      </p:graphicFrame>
    </p:spTree>
    <p:extLst>
      <p:ext uri="{BB962C8B-B14F-4D97-AF65-F5344CB8AC3E}">
        <p14:creationId xmlns:p14="http://schemas.microsoft.com/office/powerpoint/2010/main" val="340835731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8D9B91A-3E4B-4D39-F894-03F331A6C4D7}"/>
              </a:ext>
            </a:extLst>
          </p:cNvPr>
          <p:cNvSpPr>
            <a:spLocks noGrp="1"/>
          </p:cNvSpPr>
          <p:nvPr>
            <p:ph type="title"/>
          </p:nvPr>
        </p:nvSpPr>
        <p:spPr>
          <a:xfrm>
            <a:off x="195308" y="88084"/>
            <a:ext cx="11842811" cy="417943"/>
          </a:xfrm>
        </p:spPr>
        <p:txBody>
          <a:bodyPr>
            <a:noAutofit/>
          </a:bodyPr>
          <a:lstStyle/>
          <a:p>
            <a:r>
              <a:rPr lang="ru-RU" sz="2000" b="1" dirty="0">
                <a:solidFill>
                  <a:srgbClr val="FF0000"/>
                </a:solidFill>
              </a:rPr>
              <a:t>Какие это могут быть государственные реестры</a:t>
            </a:r>
            <a:r>
              <a:rPr lang="en-US" sz="2000" b="1" dirty="0">
                <a:solidFill>
                  <a:srgbClr val="FF0000"/>
                </a:solidFill>
              </a:rPr>
              <a:t>?</a:t>
            </a:r>
            <a:endParaRPr lang="ru-RU" sz="2000" b="1" dirty="0">
              <a:solidFill>
                <a:srgbClr val="FF0000"/>
              </a:solidFill>
            </a:endParaRPr>
          </a:p>
        </p:txBody>
      </p:sp>
      <p:graphicFrame>
        <p:nvGraphicFramePr>
          <p:cNvPr id="4" name="Таблица 4">
            <a:extLst>
              <a:ext uri="{FF2B5EF4-FFF2-40B4-BE49-F238E27FC236}">
                <a16:creationId xmlns:a16="http://schemas.microsoft.com/office/drawing/2014/main" id="{796D4E46-EEC1-AC40-0471-A097268FD102}"/>
              </a:ext>
            </a:extLst>
          </p:cNvPr>
          <p:cNvGraphicFramePr>
            <a:graphicFrameLocks noGrp="1"/>
          </p:cNvGraphicFramePr>
          <p:nvPr>
            <p:ph idx="1"/>
          </p:nvPr>
        </p:nvGraphicFramePr>
        <p:xfrm>
          <a:off x="195308" y="506027"/>
          <a:ext cx="11683014" cy="4942840"/>
        </p:xfrm>
        <a:graphic>
          <a:graphicData uri="http://schemas.openxmlformats.org/drawingml/2006/table">
            <a:tbl>
              <a:tblPr firstRow="1" bandRow="1">
                <a:tableStyleId>{7DF18680-E054-41AD-8BC1-D1AEF772440D}</a:tableStyleId>
              </a:tblPr>
              <a:tblGrid>
                <a:gridCol w="3444537">
                  <a:extLst>
                    <a:ext uri="{9D8B030D-6E8A-4147-A177-3AD203B41FA5}">
                      <a16:colId xmlns:a16="http://schemas.microsoft.com/office/drawing/2014/main" val="3268683747"/>
                    </a:ext>
                  </a:extLst>
                </a:gridCol>
                <a:gridCol w="4935984">
                  <a:extLst>
                    <a:ext uri="{9D8B030D-6E8A-4147-A177-3AD203B41FA5}">
                      <a16:colId xmlns:a16="http://schemas.microsoft.com/office/drawing/2014/main" val="4006663696"/>
                    </a:ext>
                  </a:extLst>
                </a:gridCol>
                <a:gridCol w="3302493">
                  <a:extLst>
                    <a:ext uri="{9D8B030D-6E8A-4147-A177-3AD203B41FA5}">
                      <a16:colId xmlns:a16="http://schemas.microsoft.com/office/drawing/2014/main" val="2690966515"/>
                    </a:ext>
                  </a:extLst>
                </a:gridCol>
              </a:tblGrid>
              <a:tr h="370840">
                <a:tc>
                  <a:txBody>
                    <a:bodyPr/>
                    <a:lstStyle/>
                    <a:p>
                      <a:r>
                        <a:rPr lang="ru-RU" sz="1600" dirty="0"/>
                        <a:t>Наименование </a:t>
                      </a:r>
                      <a:r>
                        <a:rPr lang="en-US" sz="1600" dirty="0"/>
                        <a:t> </a:t>
                      </a:r>
                      <a:r>
                        <a:rPr lang="ru-RU" sz="1600" dirty="0"/>
                        <a:t>реестра </a:t>
                      </a:r>
                    </a:p>
                  </a:txBody>
                  <a:tcPr/>
                </a:tc>
                <a:tc>
                  <a:txBody>
                    <a:bodyPr/>
                    <a:lstStyle/>
                    <a:p>
                      <a:r>
                        <a:rPr lang="ru-RU" sz="1600" dirty="0"/>
                        <a:t>Требования по порядку / сроку направления</a:t>
                      </a:r>
                    </a:p>
                  </a:txBody>
                  <a:tcPr/>
                </a:tc>
                <a:tc>
                  <a:txBody>
                    <a:bodyPr/>
                    <a:lstStyle/>
                    <a:p>
                      <a:r>
                        <a:rPr lang="ru-RU" sz="1600" dirty="0"/>
                        <a:t>Нормативный документ</a:t>
                      </a:r>
                    </a:p>
                  </a:txBody>
                  <a:tcPr/>
                </a:tc>
                <a:extLst>
                  <a:ext uri="{0D108BD9-81ED-4DB2-BD59-A6C34878D82A}">
                    <a16:rowId xmlns:a16="http://schemas.microsoft.com/office/drawing/2014/main" val="1830996284"/>
                  </a:ext>
                </a:extLst>
              </a:tr>
              <a:tr h="370840">
                <a:tc>
                  <a:txBody>
                    <a:bodyPr/>
                    <a:lstStyle/>
                    <a:p>
                      <a:r>
                        <a:rPr lang="ru-RU" sz="1600" dirty="0"/>
                        <a:t>Реестр независимых гарантий </a:t>
                      </a:r>
                    </a:p>
                    <a:p>
                      <a:r>
                        <a:rPr lang="ru-RU" sz="1600" dirty="0">
                          <a:solidFill>
                            <a:srgbClr val="FF0000"/>
                          </a:solidFill>
                        </a:rPr>
                        <a:t>(с 01.04.2023)</a:t>
                      </a:r>
                    </a:p>
                  </a:txBody>
                  <a:tcPr/>
                </a:tc>
                <a:tc>
                  <a:txBody>
                    <a:bodyPr/>
                    <a:lstStyle/>
                    <a:p>
                      <a:r>
                        <a:rPr lang="ru-RU" sz="1600" dirty="0"/>
                        <a:t>Заказчики по итогам рассмотрения поступившей независимой гарантии в случае отказа в принятии независимой гарантии в срок, </a:t>
                      </a:r>
                      <a:r>
                        <a:rPr lang="ru-RU" sz="1600" dirty="0">
                          <a:solidFill>
                            <a:srgbClr val="FF0000"/>
                          </a:solidFill>
                        </a:rPr>
                        <a:t>не превышающий 3 рабочих дней со дня ее поступления, </a:t>
                      </a:r>
                      <a:r>
                        <a:rPr lang="ru-RU" sz="1600" dirty="0"/>
                        <a:t>формируют и включают в соответствии с настоящими Правилами указанную в подпункте "г" пункта 4 настоящих Правил информацию в реестр </a:t>
                      </a:r>
                      <a:r>
                        <a:rPr lang="ru-RU" sz="1600" i="1" dirty="0"/>
                        <a:t>(сведения об отказе заказчика в принятии независимой гарантии (при наличии)</a:t>
                      </a:r>
                    </a:p>
                  </a:txBody>
                  <a:tcPr/>
                </a:tc>
                <a:tc>
                  <a:txBody>
                    <a:bodyPr/>
                    <a:lstStyle/>
                    <a:p>
                      <a:r>
                        <a:rPr lang="ru-RU" sz="1400" dirty="0"/>
                        <a:t>П. 13 Правил ведения и размещения в единой информационной системе в сфере закупок реестра независимых гарантий (утв. постановлением Правительства РФ от 8 ноября 2013 г. N 1005), к которым отсылает п. 10 Постановления Правительства РФ от 9 августа 2022 г. N 1397</a:t>
                      </a:r>
                    </a:p>
                    <a:p>
                      <a:r>
                        <a:rPr lang="ru-RU" sz="1400" dirty="0"/>
                        <a:t>"О независимых гарантиях, предоставляемых в качестве обеспечения заявки на участие в конкурентной закупке товаров, работ, услуг в электронной форме с участием субъектов малого и среднего предпринимательства, и независимых гарантиях, предоставляемых в качестве обеспечения исполнения договора, заключаемого по результатам такой закупки, а также о внесении изменений в некоторые акты Правительства Российской Федерации"</a:t>
                      </a:r>
                    </a:p>
                  </a:txBody>
                  <a:tcPr/>
                </a:tc>
                <a:extLst>
                  <a:ext uri="{0D108BD9-81ED-4DB2-BD59-A6C34878D82A}">
                    <a16:rowId xmlns:a16="http://schemas.microsoft.com/office/drawing/2014/main" val="2880487833"/>
                  </a:ext>
                </a:extLst>
              </a:tr>
            </a:tbl>
          </a:graphicData>
        </a:graphic>
      </p:graphicFrame>
    </p:spTree>
    <p:extLst>
      <p:ext uri="{BB962C8B-B14F-4D97-AF65-F5344CB8AC3E}">
        <p14:creationId xmlns:p14="http://schemas.microsoft.com/office/powerpoint/2010/main" val="366976129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3D7E6AC-A05E-86F5-4E7B-AF2E6F7AC52C}"/>
              </a:ext>
            </a:extLst>
          </p:cNvPr>
          <p:cNvSpPr>
            <a:spLocks noGrp="1"/>
          </p:cNvSpPr>
          <p:nvPr>
            <p:ph type="title"/>
          </p:nvPr>
        </p:nvSpPr>
        <p:spPr>
          <a:xfrm>
            <a:off x="758301" y="18897"/>
            <a:ext cx="10515600" cy="557664"/>
          </a:xfrm>
        </p:spPr>
        <p:txBody>
          <a:bodyPr>
            <a:normAutofit/>
          </a:bodyPr>
          <a:lstStyle/>
          <a:p>
            <a:r>
              <a:rPr lang="ru-RU" sz="3200" dirty="0">
                <a:solidFill>
                  <a:srgbClr val="002060"/>
                </a:solidFill>
              </a:rPr>
              <a:t>Обзор планируемых изменений в КОАП</a:t>
            </a:r>
          </a:p>
        </p:txBody>
      </p:sp>
      <p:graphicFrame>
        <p:nvGraphicFramePr>
          <p:cNvPr id="5" name="Таблица 5">
            <a:extLst>
              <a:ext uri="{FF2B5EF4-FFF2-40B4-BE49-F238E27FC236}">
                <a16:creationId xmlns:a16="http://schemas.microsoft.com/office/drawing/2014/main" id="{C23290C1-D520-2658-B91E-69EEDACD2ECB}"/>
              </a:ext>
            </a:extLst>
          </p:cNvPr>
          <p:cNvGraphicFramePr>
            <a:graphicFrameLocks noGrp="1"/>
          </p:cNvGraphicFramePr>
          <p:nvPr/>
        </p:nvGraphicFramePr>
        <p:xfrm>
          <a:off x="198859" y="576561"/>
          <a:ext cx="11794282" cy="2926080"/>
        </p:xfrm>
        <a:graphic>
          <a:graphicData uri="http://schemas.openxmlformats.org/drawingml/2006/table">
            <a:tbl>
              <a:tblPr firstRow="1" bandRow="1">
                <a:tableStyleId>{F5AB1C69-6EDB-4FF4-983F-18BD219EF322}</a:tableStyleId>
              </a:tblPr>
              <a:tblGrid>
                <a:gridCol w="7125219">
                  <a:extLst>
                    <a:ext uri="{9D8B030D-6E8A-4147-A177-3AD203B41FA5}">
                      <a16:colId xmlns:a16="http://schemas.microsoft.com/office/drawing/2014/main" val="4280344293"/>
                    </a:ext>
                  </a:extLst>
                </a:gridCol>
                <a:gridCol w="4669063">
                  <a:extLst>
                    <a:ext uri="{9D8B030D-6E8A-4147-A177-3AD203B41FA5}">
                      <a16:colId xmlns:a16="http://schemas.microsoft.com/office/drawing/2014/main" val="3508907710"/>
                    </a:ext>
                  </a:extLst>
                </a:gridCol>
              </a:tblGrid>
              <a:tr h="370840">
                <a:tc>
                  <a:txBody>
                    <a:bodyPr/>
                    <a:lstStyle/>
                    <a:p>
                      <a:r>
                        <a:rPr lang="ru-RU" dirty="0"/>
                        <a:t>Будущая редакция</a:t>
                      </a:r>
                    </a:p>
                  </a:txBody>
                  <a:tcPr/>
                </a:tc>
                <a:tc>
                  <a:txBody>
                    <a:bodyPr/>
                    <a:lstStyle/>
                    <a:p>
                      <a:r>
                        <a:rPr lang="ru-RU" dirty="0"/>
                        <a:t>Аналогичное нарушение в действующей редакции</a:t>
                      </a:r>
                    </a:p>
                  </a:txBody>
                  <a:tcPr/>
                </a:tc>
                <a:extLst>
                  <a:ext uri="{0D108BD9-81ED-4DB2-BD59-A6C34878D82A}">
                    <a16:rowId xmlns:a16="http://schemas.microsoft.com/office/drawing/2014/main" val="1431192242"/>
                  </a:ext>
                </a:extLst>
              </a:tr>
              <a:tr h="370840">
                <a:tc>
                  <a:txBody>
                    <a:bodyPr/>
                    <a:lstStyle/>
                    <a:p>
                      <a:r>
                        <a:rPr lang="ru-RU" sz="1600" dirty="0"/>
                        <a:t>5. Нарушение установленных законодательством в сфере закупок отдельными видами юридических лиц </a:t>
                      </a:r>
                    </a:p>
                    <a:p>
                      <a:pPr marL="285750" indent="-285750">
                        <a:buFont typeface="Arial" panose="020B0604020202020204" pitchFamily="34" charset="0"/>
                        <a:buChar char="•"/>
                      </a:pPr>
                      <a:r>
                        <a:rPr lang="ru-RU" sz="1600" dirty="0"/>
                        <a:t>сроков заключения договора, </a:t>
                      </a:r>
                    </a:p>
                    <a:p>
                      <a:pPr marL="285750" indent="-285750">
                        <a:buFont typeface="Arial" panose="020B0604020202020204" pitchFamily="34" charset="0"/>
                        <a:buChar char="•"/>
                      </a:pPr>
                      <a:r>
                        <a:rPr lang="ru-RU" sz="1600" dirty="0"/>
                        <a:t>а равно порядка заключения договора, по результатам </a:t>
                      </a:r>
                      <a:r>
                        <a:rPr lang="ru-RU" sz="1600" b="1" dirty="0"/>
                        <a:t>конкурентной закупки в электронной форме, </a:t>
                      </a:r>
                      <a:r>
                        <a:rPr lang="ru-RU" sz="1600" dirty="0"/>
                        <a:t>участниками которой могут быть только субъекты малого и среднего предпринимательства, -</a:t>
                      </a:r>
                    </a:p>
                    <a:p>
                      <a:r>
                        <a:rPr lang="ru-RU" sz="1600" dirty="0"/>
                        <a:t>влечет наложение административного штрафа </a:t>
                      </a:r>
                    </a:p>
                    <a:p>
                      <a:r>
                        <a:rPr lang="ru-RU" sz="1600" dirty="0"/>
                        <a:t>на должностных лиц в размере </a:t>
                      </a:r>
                      <a:r>
                        <a:rPr lang="ru-RU" sz="1600" b="1" dirty="0">
                          <a:solidFill>
                            <a:srgbClr val="FF0000"/>
                          </a:solidFill>
                        </a:rPr>
                        <a:t>от пяти тысяч до тридцати тысяч рублей; </a:t>
                      </a:r>
                    </a:p>
                    <a:p>
                      <a:r>
                        <a:rPr lang="ru-RU" sz="1600" dirty="0"/>
                        <a:t>на юридических лиц - </a:t>
                      </a:r>
                      <a:r>
                        <a:rPr lang="ru-RU" sz="1600" b="1" dirty="0">
                          <a:solidFill>
                            <a:srgbClr val="FF0000"/>
                          </a:solidFill>
                        </a:rPr>
                        <a:t>от тридцати тысяч до пятидесяти тысяч рублей.</a:t>
                      </a:r>
                    </a:p>
                  </a:txBody>
                  <a:tcPr/>
                </a:tc>
                <a:tc>
                  <a:txBody>
                    <a:bodyPr/>
                    <a:lstStyle/>
                    <a:p>
                      <a:r>
                        <a:rPr lang="ru-RU" sz="1600" b="0" dirty="0"/>
                        <a:t>Нет такого состава</a:t>
                      </a:r>
                    </a:p>
                  </a:txBody>
                  <a:tcPr/>
                </a:tc>
                <a:extLst>
                  <a:ext uri="{0D108BD9-81ED-4DB2-BD59-A6C34878D82A}">
                    <a16:rowId xmlns:a16="http://schemas.microsoft.com/office/drawing/2014/main" val="229053661"/>
                  </a:ext>
                </a:extLst>
              </a:tr>
            </a:tbl>
          </a:graphicData>
        </a:graphic>
      </p:graphicFrame>
      <p:sp>
        <p:nvSpPr>
          <p:cNvPr id="6" name="TextBox 5">
            <a:extLst>
              <a:ext uri="{FF2B5EF4-FFF2-40B4-BE49-F238E27FC236}">
                <a16:creationId xmlns:a16="http://schemas.microsoft.com/office/drawing/2014/main" id="{7F23267F-BB0E-DA5F-C2A0-CD68141D4913}"/>
              </a:ext>
            </a:extLst>
          </p:cNvPr>
          <p:cNvSpPr txBox="1"/>
          <p:nvPr/>
        </p:nvSpPr>
        <p:spPr>
          <a:xfrm>
            <a:off x="198859" y="3813020"/>
            <a:ext cx="11794282" cy="267765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400" b="1" i="0" u="none" strike="noStrike" kern="1200" cap="none" spc="0" normalizeH="0" baseline="0" noProof="0" dirty="0">
                <a:ln>
                  <a:noFill/>
                </a:ln>
                <a:solidFill>
                  <a:prstClr val="black"/>
                </a:solidFill>
                <a:effectLst/>
                <a:uLnTx/>
                <a:uFillTx/>
                <a:latin typeface="Calibri"/>
                <a:ea typeface="+mn-ea"/>
                <a:cs typeface="+mn-cs"/>
              </a:rPr>
              <a:t>Комментарий:</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a:ln>
                  <a:noFill/>
                </a:ln>
                <a:solidFill>
                  <a:prstClr val="black"/>
                </a:solidFill>
                <a:effectLst/>
                <a:uLnTx/>
                <a:uFillTx/>
                <a:latin typeface="Calibri"/>
                <a:ea typeface="+mn-ea"/>
                <a:cs typeface="+mn-cs"/>
              </a:rPr>
              <a:t>Статья 3.2. часть 15 Договор по результатам конкурентной закупки заключается </a:t>
            </a:r>
            <a:r>
              <a:rPr kumimoji="0" lang="ru-RU" sz="1400" b="0" i="0" u="none" strike="noStrike" kern="1200" cap="none" spc="0" normalizeH="0" baseline="0" noProof="0" dirty="0">
                <a:ln>
                  <a:noFill/>
                </a:ln>
                <a:solidFill>
                  <a:srgbClr val="FF0000"/>
                </a:solidFill>
                <a:effectLst/>
                <a:uLnTx/>
                <a:uFillTx/>
                <a:latin typeface="Calibri"/>
                <a:ea typeface="+mn-ea"/>
                <a:cs typeface="+mn-cs"/>
              </a:rPr>
              <a:t>не ранее чем через десять дней и не позднее чем через двадцать дней</a:t>
            </a:r>
            <a:r>
              <a:rPr kumimoji="0" lang="ru-RU" sz="1400" b="0" i="0" u="none" strike="noStrike" kern="1200" cap="none" spc="0" normalizeH="0" baseline="0" noProof="0" dirty="0">
                <a:ln>
                  <a:noFill/>
                </a:ln>
                <a:solidFill>
                  <a:prstClr val="black"/>
                </a:solidFill>
                <a:effectLst/>
                <a:uLnTx/>
                <a:uFillTx/>
                <a:latin typeface="Calibri"/>
                <a:ea typeface="+mn-ea"/>
                <a:cs typeface="+mn-cs"/>
              </a:rPr>
              <a:t> </a:t>
            </a:r>
            <a:r>
              <a:rPr kumimoji="0" lang="ru-RU" sz="1400" b="0" i="0" u="none" strike="noStrike" kern="1200" cap="none" spc="0" normalizeH="0" baseline="0" noProof="0" dirty="0">
                <a:ln>
                  <a:noFill/>
                </a:ln>
                <a:solidFill>
                  <a:srgbClr val="FF0000"/>
                </a:solidFill>
                <a:effectLst/>
                <a:uLnTx/>
                <a:uFillTx/>
                <a:latin typeface="Calibri"/>
                <a:ea typeface="+mn-ea"/>
                <a:cs typeface="+mn-cs"/>
              </a:rPr>
              <a:t>с даты размещения в единой информационной системе итогового протокола</a:t>
            </a:r>
            <a:r>
              <a:rPr kumimoji="0" lang="ru-RU" sz="1400" b="0" i="0" u="none" strike="noStrike" kern="1200" cap="none" spc="0" normalizeH="0" baseline="0" noProof="0" dirty="0">
                <a:ln>
                  <a:noFill/>
                </a:ln>
                <a:solidFill>
                  <a:prstClr val="black"/>
                </a:solidFill>
                <a:effectLst/>
                <a:uLnTx/>
                <a:uFillTx/>
                <a:latin typeface="Calibri"/>
                <a:ea typeface="+mn-ea"/>
                <a:cs typeface="+mn-cs"/>
              </a:rPr>
              <a:t>, составленного по результатам конкурентной закупки. В случае необходимости одобрения органом управления заказчика в соответствии с законодательством Российской Федерации заключения договора или в случае обжалования в антимонопольном органе действий (бездействия) заказчика, комиссии по осуществлению конкурентной закупки, оператора электронной площадки договор должен быть заключен не позднее чем через пять дней с даты указанного одобрения или с даты вынесения решения антимонопольного органа по результатам обжалования действий (бездействия) заказчика, комиссии по осуществлению конкурентной закупки, оператора электронной площадки.</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a:ln>
                  <a:noFill/>
                </a:ln>
                <a:solidFill>
                  <a:prstClr val="black"/>
                </a:solidFill>
                <a:effectLst/>
                <a:uLnTx/>
                <a:uFillTx/>
                <a:latin typeface="Calibri"/>
                <a:ea typeface="+mn-ea"/>
                <a:cs typeface="+mn-cs"/>
              </a:rPr>
              <a:t>Статья 3.4. часть 29. Договор по результатам конкурентной закупки с участием субъектов малого и среднего предпринимательства заключается на условиях, которые предусмотрены проектом договора, документацией о конкурентной закупке, извещением об осуществлении конкурентной закупки и заявкой участника такой закупки, с которым заключается договор.</a:t>
            </a:r>
          </a:p>
        </p:txBody>
      </p:sp>
    </p:spTree>
    <p:extLst>
      <p:ext uri="{BB962C8B-B14F-4D97-AF65-F5344CB8AC3E}">
        <p14:creationId xmlns:p14="http://schemas.microsoft.com/office/powerpoint/2010/main" val="243420241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3D7E6AC-A05E-86F5-4E7B-AF2E6F7AC52C}"/>
              </a:ext>
            </a:extLst>
          </p:cNvPr>
          <p:cNvSpPr>
            <a:spLocks noGrp="1"/>
          </p:cNvSpPr>
          <p:nvPr>
            <p:ph type="title"/>
          </p:nvPr>
        </p:nvSpPr>
        <p:spPr>
          <a:xfrm>
            <a:off x="758301" y="18897"/>
            <a:ext cx="10515600" cy="557664"/>
          </a:xfrm>
        </p:spPr>
        <p:txBody>
          <a:bodyPr>
            <a:normAutofit/>
          </a:bodyPr>
          <a:lstStyle/>
          <a:p>
            <a:r>
              <a:rPr lang="ru-RU" sz="3200" dirty="0">
                <a:solidFill>
                  <a:srgbClr val="002060"/>
                </a:solidFill>
              </a:rPr>
              <a:t>Обзор планируемых изменений в КОАП</a:t>
            </a:r>
          </a:p>
        </p:txBody>
      </p:sp>
      <p:graphicFrame>
        <p:nvGraphicFramePr>
          <p:cNvPr id="5" name="Таблица 5">
            <a:extLst>
              <a:ext uri="{FF2B5EF4-FFF2-40B4-BE49-F238E27FC236}">
                <a16:creationId xmlns:a16="http://schemas.microsoft.com/office/drawing/2014/main" id="{C23290C1-D520-2658-B91E-69EEDACD2ECB}"/>
              </a:ext>
            </a:extLst>
          </p:cNvPr>
          <p:cNvGraphicFramePr>
            <a:graphicFrameLocks noGrp="1"/>
          </p:cNvGraphicFramePr>
          <p:nvPr/>
        </p:nvGraphicFramePr>
        <p:xfrm>
          <a:off x="198859" y="576561"/>
          <a:ext cx="11794282" cy="2682240"/>
        </p:xfrm>
        <a:graphic>
          <a:graphicData uri="http://schemas.openxmlformats.org/drawingml/2006/table">
            <a:tbl>
              <a:tblPr firstRow="1" bandRow="1">
                <a:tableStyleId>{F5AB1C69-6EDB-4FF4-983F-18BD219EF322}</a:tableStyleId>
              </a:tblPr>
              <a:tblGrid>
                <a:gridCol w="7125219">
                  <a:extLst>
                    <a:ext uri="{9D8B030D-6E8A-4147-A177-3AD203B41FA5}">
                      <a16:colId xmlns:a16="http://schemas.microsoft.com/office/drawing/2014/main" val="4280344293"/>
                    </a:ext>
                  </a:extLst>
                </a:gridCol>
                <a:gridCol w="4669063">
                  <a:extLst>
                    <a:ext uri="{9D8B030D-6E8A-4147-A177-3AD203B41FA5}">
                      <a16:colId xmlns:a16="http://schemas.microsoft.com/office/drawing/2014/main" val="3508907710"/>
                    </a:ext>
                  </a:extLst>
                </a:gridCol>
              </a:tblGrid>
              <a:tr h="370840">
                <a:tc>
                  <a:txBody>
                    <a:bodyPr/>
                    <a:lstStyle/>
                    <a:p>
                      <a:r>
                        <a:rPr lang="ru-RU" dirty="0"/>
                        <a:t>Будущая редакция</a:t>
                      </a:r>
                    </a:p>
                  </a:txBody>
                  <a:tcPr/>
                </a:tc>
                <a:tc>
                  <a:txBody>
                    <a:bodyPr/>
                    <a:lstStyle/>
                    <a:p>
                      <a:r>
                        <a:rPr lang="ru-RU" dirty="0"/>
                        <a:t>Аналогичное нарушение в действующей редакции</a:t>
                      </a:r>
                    </a:p>
                  </a:txBody>
                  <a:tcPr/>
                </a:tc>
                <a:extLst>
                  <a:ext uri="{0D108BD9-81ED-4DB2-BD59-A6C34878D82A}">
                    <a16:rowId xmlns:a16="http://schemas.microsoft.com/office/drawing/2014/main" val="1431192242"/>
                  </a:ext>
                </a:extLst>
              </a:tr>
              <a:tr h="370840">
                <a:tc>
                  <a:txBody>
                    <a:bodyPr/>
                    <a:lstStyle/>
                    <a:p>
                      <a:r>
                        <a:rPr lang="ru-RU" sz="1600" dirty="0"/>
                        <a:t>6. Осуществление закупок товаров, работ, услуг отдельными видами юридических лиц у субъектов малого и среднего предпринимательства в размере менее размера, предусмотренного законодательством в сфере закупок отдельными видами юридических лиц, -</a:t>
                      </a:r>
                    </a:p>
                    <a:p>
                      <a:r>
                        <a:rPr lang="ru-RU" sz="1600" dirty="0"/>
                        <a:t>влечет наложение административного штрафа </a:t>
                      </a:r>
                    </a:p>
                    <a:p>
                      <a:r>
                        <a:rPr lang="ru-RU" sz="1600" dirty="0"/>
                        <a:t>на должностных лиц в размере </a:t>
                      </a:r>
                      <a:r>
                        <a:rPr lang="ru-RU" sz="1600" b="1" dirty="0">
                          <a:solidFill>
                            <a:srgbClr val="FF0000"/>
                          </a:solidFill>
                        </a:rPr>
                        <a:t>от тридцати тысяч до пятидесяти тысяч рублей</a:t>
                      </a:r>
                      <a:r>
                        <a:rPr lang="ru-RU" sz="1600" dirty="0"/>
                        <a:t>;</a:t>
                      </a:r>
                    </a:p>
                    <a:p>
                      <a:r>
                        <a:rPr lang="ru-RU" sz="1600" dirty="0"/>
                        <a:t>‎на юридических лиц - </a:t>
                      </a:r>
                      <a:r>
                        <a:rPr lang="ru-RU" sz="1600" b="1" dirty="0">
                          <a:solidFill>
                            <a:srgbClr val="FF0000"/>
                          </a:solidFill>
                        </a:rPr>
                        <a:t>от пятидесяти тысяч до ста тысяч рублей.</a:t>
                      </a:r>
                    </a:p>
                  </a:txBody>
                  <a:tcPr/>
                </a:tc>
                <a:tc>
                  <a:txBody>
                    <a:bodyPr/>
                    <a:lstStyle/>
                    <a:p>
                      <a:r>
                        <a:rPr lang="ru-RU" sz="1600" b="0" dirty="0"/>
                        <a:t>Нет такого состава</a:t>
                      </a:r>
                    </a:p>
                  </a:txBody>
                  <a:tcPr/>
                </a:tc>
                <a:extLst>
                  <a:ext uri="{0D108BD9-81ED-4DB2-BD59-A6C34878D82A}">
                    <a16:rowId xmlns:a16="http://schemas.microsoft.com/office/drawing/2014/main" val="229053661"/>
                  </a:ext>
                </a:extLst>
              </a:tr>
            </a:tbl>
          </a:graphicData>
        </a:graphic>
      </p:graphicFrame>
      <p:sp>
        <p:nvSpPr>
          <p:cNvPr id="6" name="TextBox 5">
            <a:extLst>
              <a:ext uri="{FF2B5EF4-FFF2-40B4-BE49-F238E27FC236}">
                <a16:creationId xmlns:a16="http://schemas.microsoft.com/office/drawing/2014/main" id="{7F23267F-BB0E-DA5F-C2A0-CD68141D4913}"/>
              </a:ext>
            </a:extLst>
          </p:cNvPr>
          <p:cNvSpPr txBox="1"/>
          <p:nvPr/>
        </p:nvSpPr>
        <p:spPr>
          <a:xfrm>
            <a:off x="198859" y="3809807"/>
            <a:ext cx="11794282" cy="230832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600" b="1" i="0" u="none" strike="noStrike" kern="1200" cap="none" spc="0" normalizeH="0" baseline="0" noProof="0" dirty="0">
                <a:ln>
                  <a:noFill/>
                </a:ln>
                <a:solidFill>
                  <a:prstClr val="black"/>
                </a:solidFill>
                <a:effectLst/>
                <a:uLnTx/>
                <a:uFillTx/>
                <a:latin typeface="Calibri"/>
                <a:ea typeface="+mn-ea"/>
                <a:cs typeface="+mn-cs"/>
              </a:rPr>
              <a:t>Комментарий:</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600" b="0" i="0" u="none" strike="noStrike" kern="1200" cap="none" spc="0" normalizeH="0" baseline="0" noProof="0" dirty="0">
                <a:ln>
                  <a:noFill/>
                </a:ln>
                <a:solidFill>
                  <a:prstClr val="black"/>
                </a:solidFill>
                <a:effectLst/>
                <a:uLnTx/>
                <a:uFillTx/>
                <a:latin typeface="Calibri"/>
                <a:ea typeface="+mn-ea"/>
                <a:cs typeface="+mn-cs"/>
              </a:rPr>
              <a:t>П. 5. Постановления Правительства РФ от 11 декабря 2014 г. N 1352 "Об особенностях участия субъектов малого и среднего предпринимательства в закупках товаров, работ, услуг отдельными видами юридических лиц«:</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600" b="0" i="0" u="none" strike="noStrike" kern="1200" cap="none" spc="0" normalizeH="0" baseline="0" noProof="0" dirty="0">
                <a:ln>
                  <a:noFill/>
                </a:ln>
                <a:solidFill>
                  <a:prstClr val="black"/>
                </a:solidFill>
                <a:effectLst/>
                <a:uLnTx/>
                <a:uFillTx/>
                <a:latin typeface="Calibri"/>
                <a:ea typeface="+mn-ea"/>
                <a:cs typeface="+mn-cs"/>
              </a:rPr>
              <a:t>Годовой объем закупок у субъектов малого и среднего предпринимательства устанавливается в размере не менее чем 25 процентов совокупного годового стоимостного объема договоров, заключенных заказчиками по результатам закупок.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600" b="0" i="0" u="none" strike="noStrike" kern="1200" cap="none" spc="0" normalizeH="0" baseline="0" noProof="0" dirty="0">
                <a:ln>
                  <a:noFill/>
                </a:ln>
                <a:solidFill>
                  <a:prstClr val="black"/>
                </a:solidFill>
                <a:effectLst/>
                <a:uLnTx/>
                <a:uFillTx/>
                <a:latin typeface="Calibri"/>
                <a:ea typeface="+mn-ea"/>
                <a:cs typeface="+mn-cs"/>
              </a:rPr>
              <a:t>При этом совокупный годовой стоимостной объем договоров, заключенных заказчиками с субъектами малого и среднего предпринимательства по результатам закупок, осуществленных в соответствии с подпунктом "б" пункта 4 настоящего Положения </a:t>
            </a:r>
            <a:r>
              <a:rPr kumimoji="0" lang="ru-RU" sz="1600" b="0" i="1" u="none" strike="noStrike" kern="1200" cap="none" spc="0" normalizeH="0" baseline="0" noProof="0" dirty="0">
                <a:ln>
                  <a:noFill/>
                </a:ln>
                <a:solidFill>
                  <a:prstClr val="black"/>
                </a:solidFill>
                <a:effectLst/>
                <a:uLnTx/>
                <a:uFillTx/>
                <a:latin typeface="Calibri"/>
                <a:ea typeface="+mn-ea"/>
                <a:cs typeface="+mn-cs"/>
              </a:rPr>
              <a:t>(закупки, участниками которых могут только субъекты МСП) </a:t>
            </a:r>
            <a:r>
              <a:rPr kumimoji="0" lang="ru-RU" sz="1600" b="0" i="0" u="none" strike="noStrike" kern="1200" cap="none" spc="0" normalizeH="0" baseline="0" noProof="0" dirty="0">
                <a:ln>
                  <a:noFill/>
                </a:ln>
                <a:solidFill>
                  <a:prstClr val="black"/>
                </a:solidFill>
                <a:effectLst/>
                <a:uLnTx/>
                <a:uFillTx/>
                <a:latin typeface="Calibri"/>
                <a:ea typeface="+mn-ea"/>
                <a:cs typeface="+mn-cs"/>
              </a:rPr>
              <a:t>, должен составлять не менее чем 20 процентов совокупного годового стоимостного объема договоров, заключенных заказчиками по результатам закупок.</a:t>
            </a:r>
          </a:p>
        </p:txBody>
      </p:sp>
    </p:spTree>
    <p:extLst>
      <p:ext uri="{BB962C8B-B14F-4D97-AF65-F5344CB8AC3E}">
        <p14:creationId xmlns:p14="http://schemas.microsoft.com/office/powerpoint/2010/main" val="322939176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3D7E6AC-A05E-86F5-4E7B-AF2E6F7AC52C}"/>
              </a:ext>
            </a:extLst>
          </p:cNvPr>
          <p:cNvSpPr>
            <a:spLocks noGrp="1"/>
          </p:cNvSpPr>
          <p:nvPr>
            <p:ph type="title"/>
          </p:nvPr>
        </p:nvSpPr>
        <p:spPr>
          <a:xfrm>
            <a:off x="758301" y="18897"/>
            <a:ext cx="10515600" cy="557664"/>
          </a:xfrm>
        </p:spPr>
        <p:txBody>
          <a:bodyPr>
            <a:normAutofit/>
          </a:bodyPr>
          <a:lstStyle/>
          <a:p>
            <a:r>
              <a:rPr lang="ru-RU" sz="3200" dirty="0">
                <a:solidFill>
                  <a:srgbClr val="002060"/>
                </a:solidFill>
              </a:rPr>
              <a:t>Обзор планируемых изменений в КОАП</a:t>
            </a:r>
          </a:p>
        </p:txBody>
      </p:sp>
      <p:graphicFrame>
        <p:nvGraphicFramePr>
          <p:cNvPr id="5" name="Таблица 5">
            <a:extLst>
              <a:ext uri="{FF2B5EF4-FFF2-40B4-BE49-F238E27FC236}">
                <a16:creationId xmlns:a16="http://schemas.microsoft.com/office/drawing/2014/main" id="{C23290C1-D520-2658-B91E-69EEDACD2ECB}"/>
              </a:ext>
            </a:extLst>
          </p:cNvPr>
          <p:cNvGraphicFramePr>
            <a:graphicFrameLocks noGrp="1"/>
          </p:cNvGraphicFramePr>
          <p:nvPr/>
        </p:nvGraphicFramePr>
        <p:xfrm>
          <a:off x="198859" y="576561"/>
          <a:ext cx="11794282" cy="2900680"/>
        </p:xfrm>
        <a:graphic>
          <a:graphicData uri="http://schemas.openxmlformats.org/drawingml/2006/table">
            <a:tbl>
              <a:tblPr firstRow="1" bandRow="1">
                <a:tableStyleId>{F5AB1C69-6EDB-4FF4-983F-18BD219EF322}</a:tableStyleId>
              </a:tblPr>
              <a:tblGrid>
                <a:gridCol w="5891223">
                  <a:extLst>
                    <a:ext uri="{9D8B030D-6E8A-4147-A177-3AD203B41FA5}">
                      <a16:colId xmlns:a16="http://schemas.microsoft.com/office/drawing/2014/main" val="4280344293"/>
                    </a:ext>
                  </a:extLst>
                </a:gridCol>
                <a:gridCol w="5903059">
                  <a:extLst>
                    <a:ext uri="{9D8B030D-6E8A-4147-A177-3AD203B41FA5}">
                      <a16:colId xmlns:a16="http://schemas.microsoft.com/office/drawing/2014/main" val="3508907710"/>
                    </a:ext>
                  </a:extLst>
                </a:gridCol>
              </a:tblGrid>
              <a:tr h="370840">
                <a:tc>
                  <a:txBody>
                    <a:bodyPr/>
                    <a:lstStyle/>
                    <a:p>
                      <a:r>
                        <a:rPr lang="ru-RU" dirty="0"/>
                        <a:t>Будущая редакция</a:t>
                      </a:r>
                    </a:p>
                  </a:txBody>
                  <a:tcPr/>
                </a:tc>
                <a:tc>
                  <a:txBody>
                    <a:bodyPr/>
                    <a:lstStyle/>
                    <a:p>
                      <a:r>
                        <a:rPr lang="ru-RU" dirty="0"/>
                        <a:t>Аналогичное нарушение в действующей редакции</a:t>
                      </a:r>
                    </a:p>
                  </a:txBody>
                  <a:tcPr/>
                </a:tc>
                <a:extLst>
                  <a:ext uri="{0D108BD9-81ED-4DB2-BD59-A6C34878D82A}">
                    <a16:rowId xmlns:a16="http://schemas.microsoft.com/office/drawing/2014/main" val="1431192242"/>
                  </a:ext>
                </a:extLst>
              </a:tr>
              <a:tr h="370840">
                <a:tc>
                  <a:txBody>
                    <a:bodyPr/>
                    <a:lstStyle/>
                    <a:p>
                      <a:r>
                        <a:rPr lang="ru-RU" sz="1600" dirty="0"/>
                        <a:t>7. Нарушение установленного законодательством в сфере закупок товаров, работ, услуг отдельными видами юридических лиц срока оплаты товаров, работ, услуг по договору (отдельному этапу договора), заключенному по результатам закупки с субъектом малого или среднего предпринимательства, -</a:t>
                      </a:r>
                    </a:p>
                    <a:p>
                      <a:r>
                        <a:rPr lang="ru-RU" sz="1600" dirty="0"/>
                        <a:t>влечет наложение административного штрафа </a:t>
                      </a:r>
                    </a:p>
                    <a:p>
                      <a:r>
                        <a:rPr lang="ru-RU" sz="1600" dirty="0"/>
                        <a:t>на должностных лиц в размере </a:t>
                      </a:r>
                      <a:r>
                        <a:rPr lang="ru-RU" sz="1600" b="1" dirty="0">
                          <a:solidFill>
                            <a:srgbClr val="FF0000"/>
                          </a:solidFill>
                        </a:rPr>
                        <a:t>от тридцати  тысяч до пятидесяти тысяч рублей; </a:t>
                      </a:r>
                    </a:p>
                    <a:p>
                      <a:r>
                        <a:rPr lang="ru-RU" sz="1600" dirty="0"/>
                        <a:t>на юридических лиц - </a:t>
                      </a:r>
                      <a:r>
                        <a:rPr lang="ru-RU" sz="1600" b="1" dirty="0">
                          <a:solidFill>
                            <a:srgbClr val="FF0000"/>
                          </a:solidFill>
                        </a:rPr>
                        <a:t>от пятидесяти тысяч до ста тысяч рублей.</a:t>
                      </a:r>
                    </a:p>
                  </a:txBody>
                  <a:tcPr/>
                </a:tc>
                <a:tc>
                  <a:txBody>
                    <a:bodyPr/>
                    <a:lstStyle/>
                    <a:p>
                      <a:r>
                        <a:rPr lang="ru-RU" sz="1600" b="0" dirty="0"/>
                        <a:t>9. Нарушение заказчиком установленного законодательством Российской Федерации в сфере закупок товаров, работ, услуг отдельными видами юридических лиц срока оплаты товаров, работ, услуг по договору (отдельному этапу договора), заключенному по результатам закупки с субъектом малого или среднего предпринимательства, -</a:t>
                      </a:r>
                    </a:p>
                    <a:p>
                      <a:r>
                        <a:rPr lang="ru-RU" sz="1600" b="0" dirty="0"/>
                        <a:t>влечет наложение административного штрафа </a:t>
                      </a:r>
                    </a:p>
                    <a:p>
                      <a:r>
                        <a:rPr lang="ru-RU" sz="1600" b="0" dirty="0"/>
                        <a:t>на должностных лиц в размере </a:t>
                      </a:r>
                      <a:r>
                        <a:rPr lang="ru-RU" sz="1600" b="1" dirty="0"/>
                        <a:t>от тридцати тысяч </a:t>
                      </a:r>
                      <a:r>
                        <a:rPr lang="ru-RU" sz="1600" b="0" dirty="0"/>
                        <a:t>до пятидесяти тысяч рублей; </a:t>
                      </a:r>
                    </a:p>
                    <a:p>
                      <a:r>
                        <a:rPr lang="ru-RU" sz="1600" b="0" dirty="0"/>
                        <a:t>на юридических лиц - от пятидесяти тысяч до ста тысяч рублей.</a:t>
                      </a:r>
                    </a:p>
                  </a:txBody>
                  <a:tcPr/>
                </a:tc>
                <a:extLst>
                  <a:ext uri="{0D108BD9-81ED-4DB2-BD59-A6C34878D82A}">
                    <a16:rowId xmlns:a16="http://schemas.microsoft.com/office/drawing/2014/main" val="229053661"/>
                  </a:ext>
                </a:extLst>
              </a:tr>
            </a:tbl>
          </a:graphicData>
        </a:graphic>
      </p:graphicFrame>
      <p:sp>
        <p:nvSpPr>
          <p:cNvPr id="6" name="TextBox 5">
            <a:extLst>
              <a:ext uri="{FF2B5EF4-FFF2-40B4-BE49-F238E27FC236}">
                <a16:creationId xmlns:a16="http://schemas.microsoft.com/office/drawing/2014/main" id="{7F23267F-BB0E-DA5F-C2A0-CD68141D4913}"/>
              </a:ext>
            </a:extLst>
          </p:cNvPr>
          <p:cNvSpPr txBox="1"/>
          <p:nvPr/>
        </p:nvSpPr>
        <p:spPr>
          <a:xfrm>
            <a:off x="198859" y="3632254"/>
            <a:ext cx="11794282" cy="310854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400" b="1" i="0" u="none" strike="noStrike" kern="1200" cap="none" spc="0" normalizeH="0" baseline="0" noProof="0" dirty="0">
                <a:ln>
                  <a:noFill/>
                </a:ln>
                <a:solidFill>
                  <a:prstClr val="black"/>
                </a:solidFill>
                <a:effectLst/>
                <a:uLnTx/>
                <a:uFillTx/>
                <a:latin typeface="Calibri"/>
                <a:ea typeface="+mn-ea"/>
                <a:cs typeface="+mn-cs"/>
              </a:rPr>
              <a:t>Постановление Правительства РФ от 11 декабря 2014 г. N 1352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a:ln>
                  <a:noFill/>
                </a:ln>
                <a:solidFill>
                  <a:prstClr val="black"/>
                </a:solidFill>
                <a:effectLst/>
                <a:uLnTx/>
                <a:uFillTx/>
                <a:latin typeface="Calibri"/>
                <a:ea typeface="+mn-ea"/>
                <a:cs typeface="+mn-cs"/>
              </a:rPr>
              <a:t>14.3. При осуществлении закупки в соответствии с подпунктом "а" пункта 4 настоящего Положения срок оплаты поставленных товаров (выполненных работ, оказанных услуг) по договору (отдельному этапу договора), заключенному по результатам закупки с субъектом малого и среднего предпринимательства, должен составлять </a:t>
            </a:r>
            <a:r>
              <a:rPr kumimoji="0" lang="ru-RU" sz="1400" b="0" i="0" u="none" strike="noStrike" kern="1200" cap="none" spc="0" normalizeH="0" baseline="0" noProof="0" dirty="0">
                <a:ln>
                  <a:noFill/>
                </a:ln>
                <a:solidFill>
                  <a:srgbClr val="FF0000"/>
                </a:solidFill>
                <a:effectLst/>
                <a:uLnTx/>
                <a:uFillTx/>
                <a:latin typeface="Calibri"/>
                <a:ea typeface="+mn-ea"/>
                <a:cs typeface="+mn-cs"/>
              </a:rPr>
              <a:t>не более 7 рабочих дней со дня подписания заказчиком документа о приемке поставленного товара (выполненной работы, оказанной услуги) по договору (отдельному этапу договора).</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a:ln>
                  <a:noFill/>
                </a:ln>
                <a:solidFill>
                  <a:prstClr val="black"/>
                </a:solidFill>
                <a:effectLst/>
                <a:uLnTx/>
                <a:uFillTx/>
                <a:latin typeface="Calibri"/>
                <a:ea typeface="+mn-ea"/>
                <a:cs typeface="+mn-cs"/>
              </a:rPr>
              <a:t>28. При осуществлении закупки в соответствии с подпунктом "б" пункта 4 настоящего Положения максимальный срок оплаты поставленных товаров (выполненных работ, оказанных услуг) по договору (отдельному этапу договора), заключенному по результатам закупки, должен составлять </a:t>
            </a:r>
            <a:r>
              <a:rPr kumimoji="0" lang="ru-RU" sz="1400" b="0" i="0" u="none" strike="noStrike" kern="1200" cap="none" spc="0" normalizeH="0" baseline="0" noProof="0" dirty="0">
                <a:ln>
                  <a:noFill/>
                </a:ln>
                <a:solidFill>
                  <a:srgbClr val="FF0000"/>
                </a:solidFill>
                <a:effectLst/>
                <a:uLnTx/>
                <a:uFillTx/>
                <a:latin typeface="Calibri"/>
                <a:ea typeface="+mn-ea"/>
                <a:cs typeface="+mn-cs"/>
              </a:rPr>
              <a:t>не более 7 рабочих дней со дня подписания заказчиком документа о приемке поставленного товара (выполненной работы, оказанной услуги) по договору (отдельному этапу договора).</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a:ln>
                  <a:noFill/>
                </a:ln>
                <a:solidFill>
                  <a:prstClr val="black"/>
                </a:solidFill>
                <a:effectLst/>
                <a:uLnTx/>
                <a:uFillTx/>
                <a:latin typeface="Calibri"/>
                <a:ea typeface="+mn-ea"/>
                <a:cs typeface="+mn-cs"/>
              </a:rPr>
              <a:t>32.1. В документацию о закупке, осуществляемой в соответствии с подпунктом "в" пункта 4 настоящего Положения, должно быть включено обязательное условие о сроке оплаты поставленных товаров (выполненных работ, оказанных услуг) по договору (отдельному этапу договора), заключенному поставщиком (исполнителем, подрядчиком) с субъектом малого и среднего предпринимательства в целях исполнения договора, заключенного поставщиком (исполнителем, подрядчиком) с заказчиком, который должен составлять </a:t>
            </a:r>
            <a:r>
              <a:rPr kumimoji="0" lang="ru-RU" sz="1400" b="0" i="0" u="none" strike="noStrike" kern="1200" cap="none" spc="0" normalizeH="0" baseline="0" noProof="0" dirty="0">
                <a:ln>
                  <a:noFill/>
                </a:ln>
                <a:solidFill>
                  <a:srgbClr val="FF0000"/>
                </a:solidFill>
                <a:effectLst/>
                <a:uLnTx/>
                <a:uFillTx/>
                <a:latin typeface="Calibri"/>
                <a:ea typeface="+mn-ea"/>
                <a:cs typeface="+mn-cs"/>
              </a:rPr>
              <a:t>не более 7 рабочих дней со дня подписания заказчиком документа о приемке поставленного товара (выполненной работы, оказанной услуги) по договору (отдельному этапу договора).</a:t>
            </a:r>
          </a:p>
        </p:txBody>
      </p:sp>
    </p:spTree>
    <p:extLst>
      <p:ext uri="{BB962C8B-B14F-4D97-AF65-F5344CB8AC3E}">
        <p14:creationId xmlns:p14="http://schemas.microsoft.com/office/powerpoint/2010/main" val="60117872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F68625F-C9DB-03D5-5664-36EF9B4FC782}"/>
              </a:ext>
            </a:extLst>
          </p:cNvPr>
          <p:cNvSpPr>
            <a:spLocks noGrp="1"/>
          </p:cNvSpPr>
          <p:nvPr>
            <p:ph type="title"/>
          </p:nvPr>
        </p:nvSpPr>
        <p:spPr>
          <a:xfrm>
            <a:off x="838200" y="365125"/>
            <a:ext cx="10515600" cy="465385"/>
          </a:xfrm>
        </p:spPr>
        <p:txBody>
          <a:bodyPr>
            <a:normAutofit/>
          </a:bodyPr>
          <a:lstStyle/>
          <a:p>
            <a:r>
              <a:rPr lang="ru-RU" sz="2400" dirty="0">
                <a:solidFill>
                  <a:srgbClr val="FF0000"/>
                </a:solidFill>
              </a:rPr>
              <a:t>Что «потерялось» в проекте изменений </a:t>
            </a:r>
            <a:r>
              <a:rPr lang="ru-RU" sz="2400" dirty="0" err="1">
                <a:solidFill>
                  <a:srgbClr val="FF0000"/>
                </a:solidFill>
              </a:rPr>
              <a:t>КОАПа</a:t>
            </a:r>
            <a:r>
              <a:rPr lang="en-US" sz="2400" dirty="0">
                <a:solidFill>
                  <a:srgbClr val="FF0000"/>
                </a:solidFill>
              </a:rPr>
              <a:t>?</a:t>
            </a:r>
            <a:endParaRPr lang="ru-RU" sz="2400" dirty="0">
              <a:solidFill>
                <a:srgbClr val="FF0000"/>
              </a:solidFill>
            </a:endParaRPr>
          </a:p>
        </p:txBody>
      </p:sp>
      <p:sp>
        <p:nvSpPr>
          <p:cNvPr id="3" name="Объект 2">
            <a:extLst>
              <a:ext uri="{FF2B5EF4-FFF2-40B4-BE49-F238E27FC236}">
                <a16:creationId xmlns:a16="http://schemas.microsoft.com/office/drawing/2014/main" id="{00DE064B-E6C8-0E79-B9E1-69889B75CE83}"/>
              </a:ext>
            </a:extLst>
          </p:cNvPr>
          <p:cNvSpPr>
            <a:spLocks noGrp="1"/>
          </p:cNvSpPr>
          <p:nvPr>
            <p:ph idx="1"/>
          </p:nvPr>
        </p:nvSpPr>
        <p:spPr>
          <a:xfrm>
            <a:off x="838200" y="1073791"/>
            <a:ext cx="10515600" cy="5103172"/>
          </a:xfrm>
        </p:spPr>
        <p:txBody>
          <a:bodyPr/>
          <a:lstStyle/>
          <a:p>
            <a:r>
              <a:rPr lang="ru-RU" sz="1800" dirty="0"/>
              <a:t>Ответственность за уклонение от электронной формы закупок</a:t>
            </a:r>
          </a:p>
          <a:p>
            <a:r>
              <a:rPr lang="ru-RU" sz="1800" dirty="0"/>
              <a:t>Неразмещение в единой информационной системе в сфере закупок информации о закупке товаров, работ, услуг, размещение которой предусмотрено законодательством</a:t>
            </a:r>
          </a:p>
          <a:p>
            <a:pPr marL="0" indent="0">
              <a:buNone/>
            </a:pPr>
            <a:endParaRPr lang="ru-RU" dirty="0"/>
          </a:p>
        </p:txBody>
      </p:sp>
    </p:spTree>
    <p:extLst>
      <p:ext uri="{BB962C8B-B14F-4D97-AF65-F5344CB8AC3E}">
        <p14:creationId xmlns:p14="http://schemas.microsoft.com/office/powerpoint/2010/main" val="363793454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8F85227-CD78-7296-377C-FFBF40759559}"/>
              </a:ext>
            </a:extLst>
          </p:cNvPr>
          <p:cNvSpPr>
            <a:spLocks noGrp="1"/>
          </p:cNvSpPr>
          <p:nvPr>
            <p:ph type="title"/>
          </p:nvPr>
        </p:nvSpPr>
        <p:spPr>
          <a:xfrm>
            <a:off x="712694" y="1288490"/>
            <a:ext cx="10515600" cy="1325563"/>
          </a:xfrm>
        </p:spPr>
        <p:txBody>
          <a:bodyPr/>
          <a:lstStyle/>
          <a:p>
            <a:r>
              <a:rPr lang="ru-RU" dirty="0">
                <a:solidFill>
                  <a:srgbClr val="FF0000"/>
                </a:solidFill>
              </a:rPr>
              <a:t>Практика по ранее принятым изменениям</a:t>
            </a:r>
          </a:p>
        </p:txBody>
      </p:sp>
    </p:spTree>
    <p:extLst>
      <p:ext uri="{BB962C8B-B14F-4D97-AF65-F5344CB8AC3E}">
        <p14:creationId xmlns:p14="http://schemas.microsoft.com/office/powerpoint/2010/main" val="213380022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1F905CA-10B9-4754-A871-C97F398E2BDF}"/>
              </a:ext>
            </a:extLst>
          </p:cNvPr>
          <p:cNvSpPr>
            <a:spLocks noGrp="1"/>
          </p:cNvSpPr>
          <p:nvPr>
            <p:ph type="title"/>
          </p:nvPr>
        </p:nvSpPr>
        <p:spPr>
          <a:xfrm>
            <a:off x="609600" y="274638"/>
            <a:ext cx="10972800" cy="539094"/>
          </a:xfrm>
        </p:spPr>
        <p:txBody>
          <a:bodyPr/>
          <a:lstStyle/>
          <a:p>
            <a:r>
              <a:rPr lang="ru-RU" dirty="0">
                <a:solidFill>
                  <a:srgbClr val="FF0000"/>
                </a:solidFill>
              </a:rPr>
              <a:t>104-ФЗ от 16.04.2022 – с 01.07.2022</a:t>
            </a:r>
          </a:p>
        </p:txBody>
      </p:sp>
      <p:sp>
        <p:nvSpPr>
          <p:cNvPr id="3" name="Объект 2">
            <a:extLst>
              <a:ext uri="{FF2B5EF4-FFF2-40B4-BE49-F238E27FC236}">
                <a16:creationId xmlns:a16="http://schemas.microsoft.com/office/drawing/2014/main" id="{8F20D914-F69B-4071-84D6-97D523CF7808}"/>
              </a:ext>
            </a:extLst>
          </p:cNvPr>
          <p:cNvSpPr>
            <a:spLocks noGrp="1"/>
          </p:cNvSpPr>
          <p:nvPr>
            <p:ph idx="1"/>
          </p:nvPr>
        </p:nvSpPr>
        <p:spPr>
          <a:xfrm>
            <a:off x="366319" y="813732"/>
            <a:ext cx="10972800" cy="4525963"/>
          </a:xfrm>
        </p:spPr>
        <p:txBody>
          <a:bodyPr/>
          <a:lstStyle/>
          <a:p>
            <a:r>
              <a:rPr lang="ru-RU" sz="1400" dirty="0"/>
              <a:t>6.1. При описании в документации о конкурентной закупке предмета закупки заказчик должен руководствоваться следующими правилами:</a:t>
            </a:r>
          </a:p>
          <a:p>
            <a:r>
              <a:rPr lang="ru-RU" sz="1400" dirty="0"/>
              <a:t>1) в описании предмета закупки указываются функциональные характеристики (потребительские свойства), технические и качественные характеристики, а также эксплуатационные характеристики (при необходимости) предмета закупки;</a:t>
            </a:r>
          </a:p>
          <a:p>
            <a:endParaRPr lang="ru-RU" sz="1400" dirty="0"/>
          </a:p>
          <a:p>
            <a:r>
              <a:rPr lang="ru-RU" sz="1400" dirty="0"/>
              <a:t>2) в описание предмета закупки не должны включаться требования или указания в отношении товарных знаков, знаков обслуживания, фирменных наименований, патентов, полезных моделей, промышленных образцов, </a:t>
            </a:r>
            <a:r>
              <a:rPr lang="ru-RU" sz="1400" strike="sngStrike" dirty="0"/>
              <a:t>наименование страны происхождения товара</a:t>
            </a:r>
            <a:r>
              <a:rPr lang="ru-RU" sz="1400" dirty="0"/>
              <a:t>, требования к товарам, информации, работам, услугам при условии, что такие требования влекут за собой необоснованное ограничение количества участников закупки, за исключением случаев, если не имеется другого способа, обеспечивающего более точное и четкое описание указанных характеристик предмета закупки;</a:t>
            </a:r>
          </a:p>
          <a:p>
            <a:endParaRPr lang="ru-RU" sz="1400" dirty="0"/>
          </a:p>
          <a:p>
            <a:r>
              <a:rPr lang="ru-RU" sz="1400" dirty="0"/>
              <a:t>3) в случае использования в описании предмета закупки указания на товарный знак необходимо использовать слова "(или эквивалент)", за исключением случаев:</a:t>
            </a:r>
          </a:p>
          <a:p>
            <a:r>
              <a:rPr lang="ru-RU" sz="1400" dirty="0"/>
              <a:t>а) несовместимости товаров, на которых размещаются другие товарные знаки, и необходимости обеспечения взаимодействия таких товаров с товарами, используемыми заказчиком;</a:t>
            </a:r>
          </a:p>
          <a:p>
            <a:r>
              <a:rPr lang="ru-RU" sz="1400" dirty="0"/>
              <a:t>б) закупок запасных частей и расходных материалов к машинам и оборудованию, используемым заказчиком, в соответствии с технической документацией на указанные машины и оборудование;</a:t>
            </a:r>
          </a:p>
          <a:p>
            <a:r>
              <a:rPr lang="ru-RU" sz="1400" dirty="0"/>
              <a:t>в) закупок товаров, необходимых для исполнения государственного или муниципального контракта;</a:t>
            </a:r>
          </a:p>
          <a:p>
            <a:r>
              <a:rPr lang="ru-RU" sz="1400" dirty="0"/>
              <a:t>г) закупок с указанием конкретных товарных знаков, знаков обслуживания, патентов, полезных моделей, промышленных образцов, места происхождения товара, изготовителя товара, если это предусмотрено условиями международных договоров Российской Федерации или условиями договоров юридических лиц, указанных в части 2 статьи 1 настоящего Федерального закона, в целях исполнения этими юридическими лицами обязательств по заключенным договорам с юридическими лицами, в том числе иностранными юридическими лицами.</a:t>
            </a:r>
          </a:p>
        </p:txBody>
      </p:sp>
    </p:spTree>
    <p:extLst>
      <p:ext uri="{BB962C8B-B14F-4D97-AF65-F5344CB8AC3E}">
        <p14:creationId xmlns:p14="http://schemas.microsoft.com/office/powerpoint/2010/main" val="396230266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a:extLst>
              <a:ext uri="{FF2B5EF4-FFF2-40B4-BE49-F238E27FC236}">
                <a16:creationId xmlns:a16="http://schemas.microsoft.com/office/drawing/2014/main" id="{19AE65C7-4B7F-390B-148A-F0E07C49BACD}"/>
              </a:ext>
            </a:extLst>
          </p:cNvPr>
          <p:cNvGraphicFramePr>
            <a:graphicFrameLocks noGrp="1"/>
          </p:cNvGraphicFramePr>
          <p:nvPr>
            <p:ph idx="1"/>
            <p:extLst>
              <p:ext uri="{D42A27DB-BD31-4B8C-83A1-F6EECF244321}">
                <p14:modId xmlns:p14="http://schemas.microsoft.com/office/powerpoint/2010/main" val="4103878997"/>
              </p:ext>
            </p:extLst>
          </p:nvPr>
        </p:nvGraphicFramePr>
        <p:xfrm>
          <a:off x="367553" y="103094"/>
          <a:ext cx="11456894" cy="6192520"/>
        </p:xfrm>
        <a:graphic>
          <a:graphicData uri="http://schemas.openxmlformats.org/drawingml/2006/table">
            <a:tbl>
              <a:tblPr firstRow="1" bandRow="1">
                <a:tableStyleId>{5C22544A-7EE6-4342-B048-85BDC9FD1C3A}</a:tableStyleId>
              </a:tblPr>
              <a:tblGrid>
                <a:gridCol w="8238564">
                  <a:extLst>
                    <a:ext uri="{9D8B030D-6E8A-4147-A177-3AD203B41FA5}">
                      <a16:colId xmlns:a16="http://schemas.microsoft.com/office/drawing/2014/main" val="2600368629"/>
                    </a:ext>
                  </a:extLst>
                </a:gridCol>
                <a:gridCol w="3218330">
                  <a:extLst>
                    <a:ext uri="{9D8B030D-6E8A-4147-A177-3AD203B41FA5}">
                      <a16:colId xmlns:a16="http://schemas.microsoft.com/office/drawing/2014/main" val="92048630"/>
                    </a:ext>
                  </a:extLst>
                </a:gridCol>
              </a:tblGrid>
              <a:tr h="370840">
                <a:tc>
                  <a:txBody>
                    <a:bodyPr/>
                    <a:lstStyle/>
                    <a:p>
                      <a:r>
                        <a:rPr lang="ru-RU" dirty="0"/>
                        <a:t>Суть решения </a:t>
                      </a:r>
                    </a:p>
                  </a:txBody>
                  <a:tcPr/>
                </a:tc>
                <a:tc>
                  <a:txBody>
                    <a:bodyPr/>
                    <a:lstStyle/>
                    <a:p>
                      <a:r>
                        <a:rPr lang="ru-RU" dirty="0"/>
                        <a:t>Реквизиты решения</a:t>
                      </a:r>
                    </a:p>
                  </a:txBody>
                  <a:tcPr/>
                </a:tc>
                <a:extLst>
                  <a:ext uri="{0D108BD9-81ED-4DB2-BD59-A6C34878D82A}">
                    <a16:rowId xmlns:a16="http://schemas.microsoft.com/office/drawing/2014/main" val="380808878"/>
                  </a:ext>
                </a:extLst>
              </a:tr>
              <a:tr h="370840">
                <a:tc>
                  <a:txBody>
                    <a:bodyPr/>
                    <a:lstStyle/>
                    <a:p>
                      <a:r>
                        <a:rPr lang="ru-RU" sz="1600" dirty="0"/>
                        <a:t>Заказчик закупал ленточные пилы. Указал в качестве неизменной технической характеристики страну происхождения товара – США. </a:t>
                      </a:r>
                      <a:r>
                        <a:rPr lang="ru-RU" sz="1600" b="1" dirty="0"/>
                        <a:t>Жалоба на такие действия обоснована.</a:t>
                      </a:r>
                    </a:p>
                  </a:txBody>
                  <a:tcPr/>
                </a:tc>
                <a:tc>
                  <a:txBody>
                    <a:bodyPr/>
                    <a:lstStyle/>
                    <a:p>
                      <a:r>
                        <a:rPr lang="ru-RU" sz="1600" dirty="0"/>
                        <a:t>Решение Воронежского УФАС по делу № 036/07/3-758/2022 от 29.07.2022 </a:t>
                      </a:r>
                    </a:p>
                  </a:txBody>
                  <a:tcPr/>
                </a:tc>
                <a:extLst>
                  <a:ext uri="{0D108BD9-81ED-4DB2-BD59-A6C34878D82A}">
                    <a16:rowId xmlns:a16="http://schemas.microsoft.com/office/drawing/2014/main" val="1674528975"/>
                  </a:ext>
                </a:extLst>
              </a:tr>
              <a:tr h="370840">
                <a:tc>
                  <a:txBody>
                    <a:bodyPr/>
                    <a:lstStyle/>
                    <a:p>
                      <a:r>
                        <a:rPr lang="ru-RU" sz="1600" dirty="0"/>
                        <a:t>Заказчик закупал светодиодные светильники, люминесцентные лампы. Заявка Заявителя с порядковым была отклонена в связи с несоответствием заявки требованиям документации в части характеристики товара, поскольку заказчиком установлено требование на поставку товара Российского происхождения, однако Заявитель предложил товар Китайского производства. </a:t>
                      </a:r>
                      <a:r>
                        <a:rPr lang="ru-RU" sz="1600" b="1" dirty="0"/>
                        <a:t>Жалоба не обоснована. </a:t>
                      </a:r>
                      <a:r>
                        <a:rPr lang="ru-RU" sz="1600" dirty="0"/>
                        <a:t>Применение приоритета, предусмотренного Постановлением Правительства от 16 сентября 2016 г. N 925, не исключает права Заказчика установить при описании объекта закупки требование о российском происхождении товара.</a:t>
                      </a:r>
                    </a:p>
                  </a:txBody>
                  <a:tcPr/>
                </a:tc>
                <a:tc>
                  <a:txBody>
                    <a:bodyPr/>
                    <a:lstStyle/>
                    <a:p>
                      <a:r>
                        <a:rPr lang="ru-RU" sz="1600" dirty="0"/>
                        <a:t>Решение Ярославского УФАС от 27 октября 2022 г. N 076/10/18.1-1000/2022</a:t>
                      </a:r>
                    </a:p>
                  </a:txBody>
                  <a:tcPr/>
                </a:tc>
                <a:extLst>
                  <a:ext uri="{0D108BD9-81ED-4DB2-BD59-A6C34878D82A}">
                    <a16:rowId xmlns:a16="http://schemas.microsoft.com/office/drawing/2014/main" val="3829345425"/>
                  </a:ext>
                </a:extLst>
              </a:tr>
              <a:tr h="370840">
                <a:tc>
                  <a:txBody>
                    <a:bodyPr/>
                    <a:lstStyle/>
                    <a:p>
                      <a:r>
                        <a:rPr lang="ru-RU" sz="1600" dirty="0"/>
                        <a:t>Заказчик закупал программно-аппаратные комплексы. Указал требование к составу заявок – обязательное наличие реестровых номеров из ЕРРП, тем сама предъявил требование по стране происхождения товара – РФ. </a:t>
                      </a:r>
                      <a:r>
                        <a:rPr lang="ru-RU" sz="1600" b="1" dirty="0"/>
                        <a:t>Жалоба не обоснована.</a:t>
                      </a:r>
                    </a:p>
                  </a:txBody>
                  <a:tcPr/>
                </a:tc>
                <a:tc>
                  <a:txBody>
                    <a:bodyPr/>
                    <a:lstStyle/>
                    <a:p>
                      <a:r>
                        <a:rPr lang="ru-RU" sz="1600" dirty="0"/>
                        <a:t>Решение ФАС России от 03.11.2022 № 223-ФЗ-424/22</a:t>
                      </a:r>
                    </a:p>
                  </a:txBody>
                  <a:tcPr/>
                </a:tc>
                <a:extLst>
                  <a:ext uri="{0D108BD9-81ED-4DB2-BD59-A6C34878D82A}">
                    <a16:rowId xmlns:a16="http://schemas.microsoft.com/office/drawing/2014/main" val="4255571891"/>
                  </a:ext>
                </a:extLst>
              </a:tr>
              <a:tr h="370840">
                <a:tc>
                  <a:txBody>
                    <a:bodyPr/>
                    <a:lstStyle/>
                    <a:p>
                      <a:r>
                        <a:rPr lang="ru-RU" sz="1600" dirty="0"/>
                        <a:t>Заказчик закупал фортепиано, указал страну происхождения товара – Республика Беларусь. Заказчик не смог доказать, что качество звучания у фортепиано из этой страны лучше, чем из других стран. </a:t>
                      </a:r>
                      <a:r>
                        <a:rPr lang="ru-RU" sz="1600" b="1" dirty="0"/>
                        <a:t>Жалоба обоснована.</a:t>
                      </a:r>
                    </a:p>
                  </a:txBody>
                  <a:tcPr/>
                </a:tc>
                <a:tc>
                  <a:txBody>
                    <a:bodyPr/>
                    <a:lstStyle/>
                    <a:p>
                      <a:r>
                        <a:rPr lang="ru-RU" sz="1600" dirty="0"/>
                        <a:t>Решение Свердловского УФАС от 13.03.2023 по жалобе 066/01/18.1-638/2023</a:t>
                      </a:r>
                    </a:p>
                  </a:txBody>
                  <a:tcPr/>
                </a:tc>
                <a:extLst>
                  <a:ext uri="{0D108BD9-81ED-4DB2-BD59-A6C34878D82A}">
                    <a16:rowId xmlns:a16="http://schemas.microsoft.com/office/drawing/2014/main" val="3717413642"/>
                  </a:ext>
                </a:extLst>
              </a:tr>
              <a:tr h="370840">
                <a:tc>
                  <a:txBody>
                    <a:bodyPr/>
                    <a:lstStyle/>
                    <a:p>
                      <a:r>
                        <a:rPr lang="ru-RU" sz="1600" b="0" dirty="0"/>
                        <a:t>Заказчик проводил закупал бумагу А4 и указал в ТЗ реестровые номера товара из Реестра промпродукции, произведенной на территории России. Жалоба на такие действия обоснована так как закупаемая бумага, согласно реестровому номеру в ТЗ, изготавливается одним производителем.</a:t>
                      </a:r>
                    </a:p>
                    <a:p>
                      <a:endParaRPr lang="ru-RU" sz="1600" b="1" dirty="0"/>
                    </a:p>
                  </a:txBody>
                  <a:tcPr>
                    <a:solidFill>
                      <a:schemeClr val="accent3">
                        <a:lumMod val="60000"/>
                        <a:lumOff val="40000"/>
                      </a:schemeClr>
                    </a:solidFill>
                  </a:tcPr>
                </a:tc>
                <a:tc>
                  <a:txBody>
                    <a:bodyPr/>
                    <a:lstStyle/>
                    <a:p>
                      <a:r>
                        <a:rPr lang="ru-RU" sz="1600" dirty="0"/>
                        <a:t>Постановление 9 ААС от 24.10.2023 по делу № А40-7279/2023</a:t>
                      </a:r>
                    </a:p>
                  </a:txBody>
                  <a:tcPr>
                    <a:solidFill>
                      <a:schemeClr val="accent3">
                        <a:lumMod val="60000"/>
                        <a:lumOff val="40000"/>
                      </a:schemeClr>
                    </a:solidFill>
                  </a:tcPr>
                </a:tc>
                <a:extLst>
                  <a:ext uri="{0D108BD9-81ED-4DB2-BD59-A6C34878D82A}">
                    <a16:rowId xmlns:a16="http://schemas.microsoft.com/office/drawing/2014/main" val="957627792"/>
                  </a:ext>
                </a:extLst>
              </a:tr>
            </a:tbl>
          </a:graphicData>
        </a:graphic>
      </p:graphicFrame>
    </p:spTree>
    <p:extLst>
      <p:ext uri="{BB962C8B-B14F-4D97-AF65-F5344CB8AC3E}">
        <p14:creationId xmlns:p14="http://schemas.microsoft.com/office/powerpoint/2010/main" val="259934723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423BA84-C976-F7D6-BDE8-D2B215367B75}"/>
              </a:ext>
            </a:extLst>
          </p:cNvPr>
          <p:cNvSpPr>
            <a:spLocks noGrp="1"/>
          </p:cNvSpPr>
          <p:nvPr>
            <p:ph type="title"/>
          </p:nvPr>
        </p:nvSpPr>
        <p:spPr>
          <a:xfrm>
            <a:off x="720754" y="1623477"/>
            <a:ext cx="10515600" cy="1325563"/>
          </a:xfrm>
        </p:spPr>
        <p:txBody>
          <a:bodyPr/>
          <a:lstStyle/>
          <a:p>
            <a:r>
              <a:rPr lang="ru-RU" dirty="0">
                <a:solidFill>
                  <a:srgbClr val="00B0F0"/>
                </a:solidFill>
              </a:rPr>
              <a:t>Изменения и практика по строительным подрядам</a:t>
            </a:r>
          </a:p>
        </p:txBody>
      </p:sp>
    </p:spTree>
    <p:extLst>
      <p:ext uri="{BB962C8B-B14F-4D97-AF65-F5344CB8AC3E}">
        <p14:creationId xmlns:p14="http://schemas.microsoft.com/office/powerpoint/2010/main" val="32218197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BB0B6B0-EB9D-09B9-C5A4-E9912867A450}"/>
              </a:ext>
            </a:extLst>
          </p:cNvPr>
          <p:cNvSpPr>
            <a:spLocks noGrp="1"/>
          </p:cNvSpPr>
          <p:nvPr>
            <p:ph type="title"/>
          </p:nvPr>
        </p:nvSpPr>
        <p:spPr>
          <a:xfrm>
            <a:off x="913701" y="2103437"/>
            <a:ext cx="10515600" cy="1325563"/>
          </a:xfrm>
        </p:spPr>
        <p:txBody>
          <a:bodyPr>
            <a:normAutofit fontScale="90000"/>
          </a:bodyPr>
          <a:lstStyle/>
          <a:p>
            <a:r>
              <a:rPr lang="ru-RU" sz="2700" dirty="0"/>
              <a:t>Законопроект № 547583-8 "О внесении изменений в Федеральный закон "О закупках товаров, работ, услуг отдельными видами юридических лиц" и Федеральный закон "О контрактной системе в сфере закупок товаров, работ, услуг для обеспечения государственных и муниципальных нужд" и признании утратившим силу пункта 3 статьи 1 Федерального закона "О внесении изменений в Федеральный закон "О контрактной системе в сфере закупок товаров, работ, услуг для обеспечения государственных и муниципальных нужд" и статью 2 Федерального закона "О внесении изменений в Федеральный закон "О контрактной системе в сфере закупок товаров, работ, услуг для обеспечения государственных и муниципальных нужд" </a:t>
            </a:r>
            <a:br>
              <a:rPr lang="ru-RU" sz="2700" dirty="0"/>
            </a:br>
            <a:r>
              <a:rPr lang="ru-RU" sz="2700" dirty="0">
                <a:hlinkClick r:id="rId2"/>
              </a:rPr>
              <a:t>https://sozd.duma.gov.ru/bill/547583-8#bh_note</a:t>
            </a:r>
            <a:br>
              <a:rPr lang="ru-RU" sz="2700" dirty="0"/>
            </a:br>
            <a:br>
              <a:rPr lang="ru-RU" sz="2700" dirty="0"/>
            </a:br>
            <a:r>
              <a:rPr lang="ru-RU" sz="2700" b="1" dirty="0">
                <a:solidFill>
                  <a:srgbClr val="FF0000"/>
                </a:solidFill>
              </a:rPr>
              <a:t>С 01.10.2024, последний срок изменения Положения о закупке – 01.01.2025</a:t>
            </a:r>
          </a:p>
        </p:txBody>
      </p:sp>
    </p:spTree>
    <p:extLst>
      <p:ext uri="{BB962C8B-B14F-4D97-AF65-F5344CB8AC3E}">
        <p14:creationId xmlns:p14="http://schemas.microsoft.com/office/powerpoint/2010/main" val="382779801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2410E8B-4C95-350D-A4B3-D6F354196D90}"/>
              </a:ext>
            </a:extLst>
          </p:cNvPr>
          <p:cNvSpPr>
            <a:spLocks noGrp="1"/>
          </p:cNvSpPr>
          <p:nvPr>
            <p:ph type="title"/>
          </p:nvPr>
        </p:nvSpPr>
        <p:spPr/>
        <p:txBody>
          <a:bodyPr/>
          <a:lstStyle/>
          <a:p>
            <a:pPr algn="ctr"/>
            <a:r>
              <a:rPr lang="ru-RU" sz="2400" dirty="0"/>
              <a:t>Федеральный закон от 4 августа 2023 г. N 435-ФЗ </a:t>
            </a:r>
            <a:r>
              <a:rPr lang="ru-RU" sz="2400" b="1" dirty="0">
                <a:solidFill>
                  <a:srgbClr val="FF0000"/>
                </a:solidFill>
              </a:rPr>
              <a:t>– с 15.08.2023</a:t>
            </a:r>
            <a:br>
              <a:rPr lang="ru-RU" dirty="0"/>
            </a:br>
            <a:endParaRPr lang="ru-RU" dirty="0"/>
          </a:p>
        </p:txBody>
      </p:sp>
      <p:sp>
        <p:nvSpPr>
          <p:cNvPr id="3" name="Объект 2">
            <a:extLst>
              <a:ext uri="{FF2B5EF4-FFF2-40B4-BE49-F238E27FC236}">
                <a16:creationId xmlns:a16="http://schemas.microsoft.com/office/drawing/2014/main" id="{D02C71DA-BE93-2774-749B-CCF5892F23B1}"/>
              </a:ext>
            </a:extLst>
          </p:cNvPr>
          <p:cNvSpPr>
            <a:spLocks noGrp="1"/>
          </p:cNvSpPr>
          <p:nvPr>
            <p:ph idx="1"/>
          </p:nvPr>
        </p:nvSpPr>
        <p:spPr>
          <a:xfrm>
            <a:off x="947257" y="1253331"/>
            <a:ext cx="10515600" cy="4351338"/>
          </a:xfrm>
        </p:spPr>
        <p:txBody>
          <a:bodyPr/>
          <a:lstStyle/>
          <a:p>
            <a:endParaRPr lang="ru-RU" dirty="0"/>
          </a:p>
          <a:p>
            <a:r>
              <a:rPr lang="ru-RU" sz="1800" dirty="0"/>
              <a:t>С 60 млн руб. до 90 млн руб. увеличен максимальный размер стоимости работ в целях отнесения уровня ответственности члена СРО  в области строительства, реконструкции, капитального ремонта, сноса объектов капитального строительства к первому уровню, при котором минимальный размер взноса в компенсационные фонды возмещения вреда и обеспечения договорных обязательств составляют 100 тыс. руб. и 200 тыс. руб. соответственно. В новой редакции п. 1 ч. 12 и п. 1 ч. 13 ст. 55.16 </a:t>
            </a:r>
            <a:r>
              <a:rPr lang="ru-RU" sz="1800" dirty="0" err="1"/>
              <a:t>ГрК</a:t>
            </a:r>
            <a:r>
              <a:rPr lang="ru-RU" sz="1800" dirty="0"/>
              <a:t> РФ вступят в силу 15 августа текущего года.</a:t>
            </a:r>
          </a:p>
        </p:txBody>
      </p:sp>
    </p:spTree>
    <p:extLst>
      <p:ext uri="{BB962C8B-B14F-4D97-AF65-F5344CB8AC3E}">
        <p14:creationId xmlns:p14="http://schemas.microsoft.com/office/powerpoint/2010/main" val="54438102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BDD83BA-4CF3-171E-4102-82C965A33B5B}"/>
              </a:ext>
            </a:extLst>
          </p:cNvPr>
          <p:cNvSpPr>
            <a:spLocks noGrp="1"/>
          </p:cNvSpPr>
          <p:nvPr>
            <p:ph type="title"/>
          </p:nvPr>
        </p:nvSpPr>
        <p:spPr/>
        <p:txBody>
          <a:bodyPr>
            <a:noAutofit/>
          </a:bodyPr>
          <a:lstStyle/>
          <a:p>
            <a:pPr algn="ctr"/>
            <a:r>
              <a:rPr lang="ru-RU" sz="2400" b="1" dirty="0">
                <a:solidFill>
                  <a:srgbClr val="00B0F0"/>
                </a:solidFill>
              </a:rPr>
              <a:t>Постановление Правительства РФ от 16 апреля 2022 г. N 680</a:t>
            </a:r>
            <a:br>
              <a:rPr lang="ru-RU" sz="2400" b="1" dirty="0">
                <a:solidFill>
                  <a:srgbClr val="00B0F0"/>
                </a:solidFill>
              </a:rPr>
            </a:br>
            <a:r>
              <a:rPr lang="ru-RU" sz="2400" b="1" dirty="0">
                <a:solidFill>
                  <a:srgbClr val="00B0F0"/>
                </a:solidFill>
              </a:rPr>
              <a:t>"Об установлении порядка и случаев изменения существенных условий государственных и муниципальных контрактов, предметом которых является выполнение работ по строительству, реконструкции, капитальному ремонту, сносу объекта капитального строительства, проведение работ по сохранению объектов культурного наследия« – с 18.04.2022 и в течение 2024 г.</a:t>
            </a:r>
          </a:p>
        </p:txBody>
      </p:sp>
      <p:sp>
        <p:nvSpPr>
          <p:cNvPr id="3" name="Объект 2">
            <a:extLst>
              <a:ext uri="{FF2B5EF4-FFF2-40B4-BE49-F238E27FC236}">
                <a16:creationId xmlns:a16="http://schemas.microsoft.com/office/drawing/2014/main" id="{A6D45463-1FF5-110F-49C5-6B1EAC63DA43}"/>
              </a:ext>
            </a:extLst>
          </p:cNvPr>
          <p:cNvSpPr>
            <a:spLocks noGrp="1"/>
          </p:cNvSpPr>
          <p:nvPr>
            <p:ph idx="1"/>
          </p:nvPr>
        </p:nvSpPr>
        <p:spPr>
          <a:xfrm>
            <a:off x="553673" y="2223083"/>
            <a:ext cx="10800127" cy="3953880"/>
          </a:xfrm>
        </p:spPr>
        <p:txBody>
          <a:bodyPr>
            <a:noAutofit/>
          </a:bodyPr>
          <a:lstStyle/>
          <a:p>
            <a:r>
              <a:rPr lang="ru-RU" sz="1600" dirty="0">
                <a:solidFill>
                  <a:srgbClr val="FF0000"/>
                </a:solidFill>
              </a:rPr>
              <a:t>5. Рекомендовать юридическим лицам, осуществляющим закупки в соответствии с Федеральным законом "О закупках товаров, работ, услуг отдельными видами юридических лиц", при изменении существенных условий договора, предметом которого является выполнение работ по строительству, реконструкции, капитальному ремонту, сносу объекта капитального строительства, проведению работ по сохранению объектов культурного наследия и который заключен в соответствии с указанным Федеральным законом, учитывать положения настоящего постановления.</a:t>
            </a:r>
          </a:p>
          <a:p>
            <a:endParaRPr lang="ru-RU" sz="1600" dirty="0">
              <a:solidFill>
                <a:srgbClr val="FF0000"/>
              </a:solidFill>
            </a:endParaRPr>
          </a:p>
          <a:p>
            <a:r>
              <a:rPr lang="ru-RU" sz="1600" dirty="0"/>
              <a:t>1. Установить, что при возникновении в ходе исполнения государственных и муниципальных контрактов (далее - контракт), предметом которых является выполнение работ по строительству, реконструкции, капитальному ремонту, сносу объекта капитального строительства, проведение работ по сохранению объектов культурного наследия, независящих от сторон контракта обстоятельств, влекущих невозможность его исполнения, </a:t>
            </a:r>
            <a:r>
              <a:rPr lang="ru-RU" sz="1600"/>
              <a:t>в 2022, 2023 </a:t>
            </a:r>
            <a:r>
              <a:rPr lang="ru-RU" sz="1600" dirty="0"/>
              <a:t>году допускаются следующие изменения существенных условий контракта:</a:t>
            </a:r>
          </a:p>
          <a:p>
            <a:r>
              <a:rPr lang="ru-RU" sz="1600" dirty="0"/>
              <a:t>а) изменение (продление) срока исполнения контракта, в том числе в связи с необходимостью внесения изменений в проектную документацию, включая контракт, срок исполнения которого в соответствии с положениями Федерального закона "О контрактной системе в сфере закупок товаров, работ, услуг для обеспечения государственных и муниципальных нужд" ранее изменялся;</a:t>
            </a:r>
          </a:p>
          <a:p>
            <a:r>
              <a:rPr lang="ru-RU" sz="1600" dirty="0"/>
              <a:t>б) изменение объема и (или) видов выполняемых работ по контракту, спецификации и типов оборудования, предусмотренных проектной документацией;</a:t>
            </a:r>
          </a:p>
        </p:txBody>
      </p:sp>
    </p:spTree>
    <p:extLst>
      <p:ext uri="{BB962C8B-B14F-4D97-AF65-F5344CB8AC3E}">
        <p14:creationId xmlns:p14="http://schemas.microsoft.com/office/powerpoint/2010/main" val="355668630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BDD83BA-4CF3-171E-4102-82C965A33B5B}"/>
              </a:ext>
            </a:extLst>
          </p:cNvPr>
          <p:cNvSpPr>
            <a:spLocks noGrp="1"/>
          </p:cNvSpPr>
          <p:nvPr>
            <p:ph type="title"/>
          </p:nvPr>
        </p:nvSpPr>
        <p:spPr/>
        <p:txBody>
          <a:bodyPr>
            <a:noAutofit/>
          </a:bodyPr>
          <a:lstStyle/>
          <a:p>
            <a:pPr algn="ctr"/>
            <a:r>
              <a:rPr lang="ru-RU" sz="2400" b="1" dirty="0">
                <a:solidFill>
                  <a:srgbClr val="00B0F0"/>
                </a:solidFill>
              </a:rPr>
              <a:t>Постановление Правительства РФ от 16 апреля 2022 г. N 680</a:t>
            </a:r>
            <a:br>
              <a:rPr lang="ru-RU" sz="2400" b="1" dirty="0">
                <a:solidFill>
                  <a:srgbClr val="00B0F0"/>
                </a:solidFill>
              </a:rPr>
            </a:br>
            <a:r>
              <a:rPr lang="ru-RU" sz="2400" b="1" dirty="0">
                <a:solidFill>
                  <a:srgbClr val="00B0F0"/>
                </a:solidFill>
              </a:rPr>
              <a:t>"Об установлении порядка и случаев изменения существенных условий государственных и муниципальных контрактов, предметом которых является выполнение работ по строительству, реконструкции, капитальному ремонту, сносу объекта капитального строительства, проведение работ по сохранению объектов культурного наследия« – с 18.04.2022</a:t>
            </a:r>
          </a:p>
        </p:txBody>
      </p:sp>
      <p:sp>
        <p:nvSpPr>
          <p:cNvPr id="3" name="Объект 2">
            <a:extLst>
              <a:ext uri="{FF2B5EF4-FFF2-40B4-BE49-F238E27FC236}">
                <a16:creationId xmlns:a16="http://schemas.microsoft.com/office/drawing/2014/main" id="{A6D45463-1FF5-110F-49C5-6B1EAC63DA43}"/>
              </a:ext>
            </a:extLst>
          </p:cNvPr>
          <p:cNvSpPr>
            <a:spLocks noGrp="1"/>
          </p:cNvSpPr>
          <p:nvPr>
            <p:ph idx="1"/>
          </p:nvPr>
        </p:nvSpPr>
        <p:spPr>
          <a:xfrm>
            <a:off x="553673" y="2223083"/>
            <a:ext cx="10800127" cy="3953880"/>
          </a:xfrm>
        </p:spPr>
        <p:txBody>
          <a:bodyPr>
            <a:noAutofit/>
          </a:bodyPr>
          <a:lstStyle/>
          <a:p>
            <a:r>
              <a:rPr lang="ru-RU" sz="1600" dirty="0"/>
              <a:t>в) изменения, связанные с заменой строительных ресурсов на аналогичные строительные ресурсы, в том числе в связи с внесением изменений в проектную документацию;</a:t>
            </a:r>
          </a:p>
          <a:p>
            <a:r>
              <a:rPr lang="ru-RU" sz="1600" dirty="0"/>
              <a:t>г) изменение отдельных этапов исполнения контракта, в том числе наименования, состава, объемов и видов работ, цены отдельного этапа исполнения контракта;</a:t>
            </a:r>
          </a:p>
          <a:p>
            <a:r>
              <a:rPr lang="ru-RU" sz="1600" dirty="0"/>
              <a:t>д) установление условия о выплате аванса или об изменении установленного размера аванса;</a:t>
            </a:r>
          </a:p>
          <a:p>
            <a:r>
              <a:rPr lang="ru-RU" sz="1600" dirty="0"/>
              <a:t>е) изменение порядка приемки и оплаты отдельного этапа исполнения контракта, результатов выполненных работ.</a:t>
            </a:r>
          </a:p>
        </p:txBody>
      </p:sp>
    </p:spTree>
    <p:extLst>
      <p:ext uri="{BB962C8B-B14F-4D97-AF65-F5344CB8AC3E}">
        <p14:creationId xmlns:p14="http://schemas.microsoft.com/office/powerpoint/2010/main" val="122575156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1F905CA-10B9-4754-A871-C97F398E2BDF}"/>
              </a:ext>
            </a:extLst>
          </p:cNvPr>
          <p:cNvSpPr>
            <a:spLocks noGrp="1"/>
          </p:cNvSpPr>
          <p:nvPr>
            <p:ph type="title"/>
          </p:nvPr>
        </p:nvSpPr>
        <p:spPr>
          <a:xfrm>
            <a:off x="609600" y="81691"/>
            <a:ext cx="10972800" cy="539094"/>
          </a:xfrm>
        </p:spPr>
        <p:txBody>
          <a:bodyPr/>
          <a:lstStyle/>
          <a:p>
            <a:r>
              <a:rPr lang="ru-RU" sz="3200" dirty="0">
                <a:solidFill>
                  <a:srgbClr val="FF0000"/>
                </a:solidFill>
              </a:rPr>
              <a:t>104-ФЗ от 16.04.2022 – с 01.07.2022</a:t>
            </a:r>
          </a:p>
        </p:txBody>
      </p:sp>
      <p:graphicFrame>
        <p:nvGraphicFramePr>
          <p:cNvPr id="4" name="Таблица 4">
            <a:extLst>
              <a:ext uri="{FF2B5EF4-FFF2-40B4-BE49-F238E27FC236}">
                <a16:creationId xmlns:a16="http://schemas.microsoft.com/office/drawing/2014/main" id="{4F222ABC-202E-4503-2748-8132818348A7}"/>
              </a:ext>
            </a:extLst>
          </p:cNvPr>
          <p:cNvGraphicFramePr>
            <a:graphicFrameLocks noGrp="1"/>
          </p:cNvGraphicFramePr>
          <p:nvPr/>
        </p:nvGraphicFramePr>
        <p:xfrm>
          <a:off x="536895" y="644749"/>
          <a:ext cx="11450972" cy="6131560"/>
        </p:xfrm>
        <a:graphic>
          <a:graphicData uri="http://schemas.openxmlformats.org/drawingml/2006/table">
            <a:tbl>
              <a:tblPr firstRow="1" bandRow="1">
                <a:tableStyleId>{F5AB1C69-6EDB-4FF4-983F-18BD219EF322}</a:tableStyleId>
              </a:tblPr>
              <a:tblGrid>
                <a:gridCol w="5725486">
                  <a:extLst>
                    <a:ext uri="{9D8B030D-6E8A-4147-A177-3AD203B41FA5}">
                      <a16:colId xmlns:a16="http://schemas.microsoft.com/office/drawing/2014/main" val="755168150"/>
                    </a:ext>
                  </a:extLst>
                </a:gridCol>
                <a:gridCol w="5725486">
                  <a:extLst>
                    <a:ext uri="{9D8B030D-6E8A-4147-A177-3AD203B41FA5}">
                      <a16:colId xmlns:a16="http://schemas.microsoft.com/office/drawing/2014/main" val="662870085"/>
                    </a:ext>
                  </a:extLst>
                </a:gridCol>
              </a:tblGrid>
              <a:tr h="370840">
                <a:tc>
                  <a:txBody>
                    <a:bodyPr/>
                    <a:lstStyle/>
                    <a:p>
                      <a:r>
                        <a:rPr lang="ru-RU" dirty="0"/>
                        <a:t>Редакция до 01.07.2022</a:t>
                      </a:r>
                    </a:p>
                  </a:txBody>
                  <a:tcPr/>
                </a:tc>
                <a:tc>
                  <a:txBody>
                    <a:bodyPr/>
                    <a:lstStyle/>
                    <a:p>
                      <a:r>
                        <a:rPr lang="ru-RU" dirty="0"/>
                        <a:t>Редакция с 01.07.2022</a:t>
                      </a:r>
                    </a:p>
                  </a:txBody>
                  <a:tcPr/>
                </a:tc>
                <a:extLst>
                  <a:ext uri="{0D108BD9-81ED-4DB2-BD59-A6C34878D82A}">
                    <a16:rowId xmlns:a16="http://schemas.microsoft.com/office/drawing/2014/main" val="247876954"/>
                  </a:ext>
                </a:extLst>
              </a:tr>
              <a:tr h="370840">
                <a:tc>
                  <a:txBody>
                    <a:bodyPr/>
                    <a:lstStyle/>
                    <a:p>
                      <a:r>
                        <a:rPr lang="ru-RU" sz="1600" dirty="0"/>
                        <a:t>Статья 3.1-3. Особенности заключения и исполнения договора, предметом которого является выполнение проектных и (или) изыскательских работ</a:t>
                      </a:r>
                    </a:p>
                  </a:txBody>
                  <a:tcPr/>
                </a:tc>
                <a:tc>
                  <a:txBody>
                    <a:bodyPr/>
                    <a:lstStyle/>
                    <a:p>
                      <a:r>
                        <a:rPr lang="ru-RU" sz="1600" dirty="0"/>
                        <a:t>Статья 3.1-3. Особенности заключения и исполнения договоров, предметом которых являются </a:t>
                      </a:r>
                      <a:r>
                        <a:rPr lang="ru-RU" sz="1600" dirty="0">
                          <a:solidFill>
                            <a:srgbClr val="FF0000"/>
                          </a:solidFill>
                        </a:rPr>
                        <a:t>подготовка проектной документации и (или) выполнение инженерных изысканий, строительство, реконструкция и (или) капитальный ремонт объектов капитального строительства</a:t>
                      </a:r>
                    </a:p>
                  </a:txBody>
                  <a:tcPr/>
                </a:tc>
                <a:extLst>
                  <a:ext uri="{0D108BD9-81ED-4DB2-BD59-A6C34878D82A}">
                    <a16:rowId xmlns:a16="http://schemas.microsoft.com/office/drawing/2014/main" val="957058458"/>
                  </a:ext>
                </a:extLst>
              </a:tr>
              <a:tr h="370840">
                <a:tc>
                  <a:txBody>
                    <a:bodyPr/>
                    <a:lstStyle/>
                    <a:p>
                      <a:r>
                        <a:rPr lang="ru-RU" sz="1400" dirty="0"/>
                        <a:t>1. Договор, предметом которого является </a:t>
                      </a:r>
                      <a:r>
                        <a:rPr lang="ru-RU" sz="1400" b="1" dirty="0"/>
                        <a:t>выполнение проектных и (или) изыскательских работ</a:t>
                      </a:r>
                      <a:r>
                        <a:rPr lang="ru-RU" sz="1400" dirty="0"/>
                        <a:t>, должен содержать условие, согласно которому с даты приемки результатов выполнения проектных и (или) изыскательских работ исключительные права на результаты выполненных проектных и (или) изыскательских работ принадлежат указанным в части 2 статьи 1 настоящего Федерального закона юридическим лицам, от имени которых заключен договор.</a:t>
                      </a:r>
                    </a:p>
                  </a:txBody>
                  <a:tcPr/>
                </a:tc>
                <a:tc>
                  <a:txBody>
                    <a:bodyPr/>
                    <a:lstStyle/>
                    <a:p>
                      <a:r>
                        <a:rPr lang="ru-RU" sz="1400" dirty="0"/>
                        <a:t>1. Договор, предметом которого являются </a:t>
                      </a:r>
                      <a:r>
                        <a:rPr lang="ru-RU" sz="1400" b="1" dirty="0"/>
                        <a:t>подготовка проектной документации и (или) выполнение инженерных изысканий</a:t>
                      </a:r>
                      <a:r>
                        <a:rPr lang="ru-RU" sz="1400" dirty="0"/>
                        <a:t>, должен содержать условие, согласно которому с даты приемки результатов работ по такому договору исключительные права на результаты таких работ принадлежат указанным в части 2 статьи 1 настоящего Федерального закона юридическим лицам, от имени которых заключен договор.</a:t>
                      </a:r>
                    </a:p>
                  </a:txBody>
                  <a:tcPr/>
                </a:tc>
                <a:extLst>
                  <a:ext uri="{0D108BD9-81ED-4DB2-BD59-A6C34878D82A}">
                    <a16:rowId xmlns:a16="http://schemas.microsoft.com/office/drawing/2014/main" val="3377696761"/>
                  </a:ext>
                </a:extLst>
              </a:tr>
              <a:tr h="370840">
                <a:tc>
                  <a:txBody>
                    <a:bodyPr/>
                    <a:lstStyle/>
                    <a:p>
                      <a:r>
                        <a:rPr lang="ru-RU" sz="1400" dirty="0"/>
                        <a:t>2. Результатом выполненной работы по договору, предметом которого в соответствии с Гражданским кодексом Российской Федерации является выполнение проектных и (или) изыскательских работ, являются проектная документация и (или) документ, содержащий результаты инженерных изысканий. В случае, если в соответствии с Градостроительным кодексом Российской Федерации проведение экспертизы проектной документации и (или) результатов инженерных изысканий является обязательным, проектная документация и (или) документ, содержащий результаты инженерных изысканий, признаются результатом выполненных проектных и (или) изыскательских работ по такому договору при наличии положительного заключения экспертизы проектной документации и (или) результатов инженерных изысканий.</a:t>
                      </a:r>
                    </a:p>
                  </a:txBody>
                  <a:tcPr/>
                </a:tc>
                <a:tc>
                  <a:txBody>
                    <a:bodyPr/>
                    <a:lstStyle/>
                    <a:p>
                      <a:r>
                        <a:rPr lang="ru-RU" sz="1400" dirty="0"/>
                        <a:t>2. Результатом выполненной работы по договору, предметом которого в соответствии </a:t>
                      </a:r>
                      <a:r>
                        <a:rPr lang="ru-RU" sz="1400" b="1" dirty="0"/>
                        <a:t>с законодательством Российской Федерации о градостроительной деятельности </a:t>
                      </a:r>
                      <a:r>
                        <a:rPr lang="ru-RU" sz="1400" dirty="0"/>
                        <a:t>являются подготовка проектной документации и (или) выполнение инженерных изысканий, являются проектная документация и (или) документ, содержащий результаты инженерных изысканий. В случае, если в соответствии с Градостроительным кодексом Российской Федерации проведение экспертизы проектной документации и (или) результатов инженерных изысканий является обязательным, проектная документация и (или) документ, содержащий результаты инженерных изысканий, признаются результатом выполненных проектных и (или) изыскательских работ по такому договору при наличии положительного заключения экспертизы проектной документации и (или) результатов инженерных изысканий.</a:t>
                      </a:r>
                    </a:p>
                  </a:txBody>
                  <a:tcPr/>
                </a:tc>
                <a:extLst>
                  <a:ext uri="{0D108BD9-81ED-4DB2-BD59-A6C34878D82A}">
                    <a16:rowId xmlns:a16="http://schemas.microsoft.com/office/drawing/2014/main" val="1579192972"/>
                  </a:ext>
                </a:extLst>
              </a:tr>
            </a:tbl>
          </a:graphicData>
        </a:graphic>
      </p:graphicFrame>
    </p:spTree>
    <p:extLst>
      <p:ext uri="{BB962C8B-B14F-4D97-AF65-F5344CB8AC3E}">
        <p14:creationId xmlns:p14="http://schemas.microsoft.com/office/powerpoint/2010/main" val="56113700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1F905CA-10B9-4754-A871-C97F398E2BDF}"/>
              </a:ext>
            </a:extLst>
          </p:cNvPr>
          <p:cNvSpPr>
            <a:spLocks noGrp="1"/>
          </p:cNvSpPr>
          <p:nvPr>
            <p:ph type="title"/>
          </p:nvPr>
        </p:nvSpPr>
        <p:spPr>
          <a:xfrm>
            <a:off x="609600" y="81691"/>
            <a:ext cx="10972800" cy="539094"/>
          </a:xfrm>
        </p:spPr>
        <p:txBody>
          <a:bodyPr/>
          <a:lstStyle/>
          <a:p>
            <a:r>
              <a:rPr lang="ru-RU" sz="3200" dirty="0">
                <a:solidFill>
                  <a:srgbClr val="FF0000"/>
                </a:solidFill>
              </a:rPr>
              <a:t>104-ФЗ от 16.04.2022 – с 01.07.2022</a:t>
            </a:r>
          </a:p>
        </p:txBody>
      </p:sp>
      <p:sp>
        <p:nvSpPr>
          <p:cNvPr id="5" name="TextBox 4">
            <a:extLst>
              <a:ext uri="{FF2B5EF4-FFF2-40B4-BE49-F238E27FC236}">
                <a16:creationId xmlns:a16="http://schemas.microsoft.com/office/drawing/2014/main" id="{BB686227-6DA5-AADB-60F2-EDC827B8573E}"/>
              </a:ext>
            </a:extLst>
          </p:cNvPr>
          <p:cNvSpPr txBox="1"/>
          <p:nvPr/>
        </p:nvSpPr>
        <p:spPr>
          <a:xfrm>
            <a:off x="609600" y="620785"/>
            <a:ext cx="11311155" cy="92333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a:ln>
                  <a:noFill/>
                </a:ln>
                <a:solidFill>
                  <a:prstClr val="black"/>
                </a:solidFill>
                <a:effectLst/>
                <a:uLnTx/>
                <a:uFillTx/>
                <a:latin typeface="Calibri"/>
                <a:ea typeface="+mn-ea"/>
                <a:cs typeface="+mn-cs"/>
              </a:rPr>
              <a:t>Статья 3.1-3. Особенности заключения и исполнения договоров, предметом которых являются подготовка проектной документации и (или) выполнение инженерных изысканий, строительство, реконструкция и (или) капитальный ремонт объектов капитального строительства</a:t>
            </a:r>
          </a:p>
        </p:txBody>
      </p:sp>
      <p:sp>
        <p:nvSpPr>
          <p:cNvPr id="7" name="TextBox 6">
            <a:extLst>
              <a:ext uri="{FF2B5EF4-FFF2-40B4-BE49-F238E27FC236}">
                <a16:creationId xmlns:a16="http://schemas.microsoft.com/office/drawing/2014/main" id="{BBB4A890-08EA-B962-97D1-394E4F78F91D}"/>
              </a:ext>
            </a:extLst>
          </p:cNvPr>
          <p:cNvSpPr txBox="1"/>
          <p:nvPr/>
        </p:nvSpPr>
        <p:spPr>
          <a:xfrm>
            <a:off x="318783" y="1544115"/>
            <a:ext cx="11118908" cy="526297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600" b="0" i="0" u="none" strike="noStrike" kern="1200" cap="none" spc="0" normalizeH="0" baseline="0" noProof="0" dirty="0">
                <a:ln>
                  <a:noFill/>
                </a:ln>
                <a:solidFill>
                  <a:srgbClr val="FF0000"/>
                </a:solidFill>
                <a:effectLst/>
                <a:uLnTx/>
                <a:uFillTx/>
                <a:latin typeface="Calibri"/>
                <a:ea typeface="+mn-ea"/>
                <a:cs typeface="+mn-cs"/>
              </a:rPr>
              <a:t>Новая часть 3</a:t>
            </a:r>
            <a:r>
              <a:rPr kumimoji="0" lang="ru-RU" sz="1600" b="0" i="0" u="none" strike="noStrike" kern="1200" cap="none" spc="0" normalizeH="0" baseline="0" noProof="0" dirty="0">
                <a:ln>
                  <a:noFill/>
                </a:ln>
                <a:solidFill>
                  <a:prstClr val="black"/>
                </a:solidFill>
                <a:effectLst/>
                <a:uLnTx/>
                <a:uFillTx/>
                <a:latin typeface="Calibri"/>
                <a:ea typeface="+mn-ea"/>
                <a:cs typeface="+mn-cs"/>
              </a:rPr>
              <a:t>. Результатом выполненной работы по договору, предметом которого являются строительство, реконструкция объекта капитального строительства, является построенный, реконструированный объект капитального строительства, в отношении которого получены заключение федерального органа исполнительной власти, органа исполнительной власти субъекта Российской Федерации, уполномоченных на осуществление государственного строительного надзора, о соответствии построенного, реконструированного объекта капитального строительства требованиям проектной документации и заключение федерального органа исполнительной власти, уполномоченного на осуществление федерального государственного экологического надзора, в случаях, предусмотренных частью 5 статьи 54 Градостроительного кодекса Российской Федерации.</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6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600" b="0" i="0" u="none" strike="noStrike" kern="1200" cap="none" spc="0" normalizeH="0" baseline="0" noProof="0" dirty="0">
                <a:ln>
                  <a:noFill/>
                </a:ln>
                <a:solidFill>
                  <a:srgbClr val="FF0000"/>
                </a:solidFill>
                <a:effectLst/>
                <a:uLnTx/>
                <a:uFillTx/>
                <a:latin typeface="Calibri"/>
                <a:ea typeface="+mn-ea"/>
                <a:cs typeface="+mn-cs"/>
              </a:rPr>
              <a:t>Новая часть 4. </a:t>
            </a:r>
            <a:r>
              <a:rPr kumimoji="0" lang="ru-RU" sz="1600" b="0" i="0" u="none" strike="noStrike" kern="1200" cap="none" spc="0" normalizeH="0" baseline="0" noProof="0" dirty="0">
                <a:ln>
                  <a:noFill/>
                </a:ln>
                <a:solidFill>
                  <a:prstClr val="black"/>
                </a:solidFill>
                <a:effectLst/>
                <a:uLnTx/>
                <a:uFillTx/>
                <a:latin typeface="Calibri"/>
                <a:ea typeface="+mn-ea"/>
                <a:cs typeface="+mn-cs"/>
              </a:rPr>
              <a:t>Предметом договора могут быть одновременно подготовка проектной документации и (или) выполнение инженерных изысканий, выполнение работ по строительству, реконструкции и (или) капитальному ремонту объекта капитального строительства. В случае, если проектной документацией объекта капитального строительства предусмотрено оборудование, необходимое для обеспечения эксплуатации такого объекта, предметом договора наряду с подготовкой проектной документации и (или) выполнением инженерных изысканий, выполнением работ по строительству, реконструкции и (или) капитальному ремонту объекта капитального строительства может являться поставка данного оборудования.</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6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600" b="0" i="0" u="none" strike="noStrike" kern="1200" cap="none" spc="0" normalizeH="0" baseline="0" noProof="0" dirty="0">
                <a:ln>
                  <a:noFill/>
                </a:ln>
                <a:solidFill>
                  <a:srgbClr val="FF0000"/>
                </a:solidFill>
                <a:effectLst/>
                <a:uLnTx/>
                <a:uFillTx/>
                <a:latin typeface="Calibri"/>
                <a:ea typeface="+mn-ea"/>
                <a:cs typeface="+mn-cs"/>
              </a:rPr>
              <a:t>Новая часть 5. </a:t>
            </a:r>
            <a:r>
              <a:rPr kumimoji="0" lang="ru-RU" sz="1600" b="0" i="0" u="none" strike="noStrike" kern="1200" cap="none" spc="0" normalizeH="0" baseline="0" noProof="0" dirty="0">
                <a:ln>
                  <a:noFill/>
                </a:ln>
                <a:solidFill>
                  <a:prstClr val="black"/>
                </a:solidFill>
                <a:effectLst/>
                <a:uLnTx/>
                <a:uFillTx/>
                <a:latin typeface="Calibri"/>
                <a:ea typeface="+mn-ea"/>
                <a:cs typeface="+mn-cs"/>
              </a:rPr>
              <a:t>В случае, если проектной документацией объекта капитального строительства предусмотрено оборудование, необходимое для обеспечения эксплуатации такого объекта, предметом договора наряду с выполнением работ по строительству, реконструкции и (или) капитальному ремонту объекта капитального строительства может являться поставка данного оборудования.</a:t>
            </a:r>
          </a:p>
        </p:txBody>
      </p:sp>
    </p:spTree>
    <p:extLst>
      <p:ext uri="{BB962C8B-B14F-4D97-AF65-F5344CB8AC3E}">
        <p14:creationId xmlns:p14="http://schemas.microsoft.com/office/powerpoint/2010/main" val="304723305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E7419C-088F-E8C2-0F57-94A85576664E}"/>
            </a:ext>
          </a:extLst>
        </p:cNvPr>
        <p:cNvGrpSpPr/>
        <p:nvPr/>
      </p:nvGrpSpPr>
      <p:grpSpPr>
        <a:xfrm>
          <a:off x="0" y="0"/>
          <a:ext cx="0" cy="0"/>
          <a:chOff x="0" y="0"/>
          <a:chExt cx="0" cy="0"/>
        </a:xfrm>
      </p:grpSpPr>
      <p:graphicFrame>
        <p:nvGraphicFramePr>
          <p:cNvPr id="4" name="Таблица 3">
            <a:extLst>
              <a:ext uri="{FF2B5EF4-FFF2-40B4-BE49-F238E27FC236}">
                <a16:creationId xmlns:a16="http://schemas.microsoft.com/office/drawing/2014/main" id="{2855C04B-0782-EC44-8775-FAF15DB780A2}"/>
              </a:ext>
            </a:extLst>
          </p:cNvPr>
          <p:cNvGraphicFramePr>
            <a:graphicFrameLocks noGrp="1"/>
          </p:cNvGraphicFramePr>
          <p:nvPr>
            <p:extLst>
              <p:ext uri="{D42A27DB-BD31-4B8C-83A1-F6EECF244321}">
                <p14:modId xmlns:p14="http://schemas.microsoft.com/office/powerpoint/2010/main" val="1220102962"/>
              </p:ext>
            </p:extLst>
          </p:nvPr>
        </p:nvGraphicFramePr>
        <p:xfrm>
          <a:off x="240485" y="167640"/>
          <a:ext cx="11711029" cy="5852160"/>
        </p:xfrm>
        <a:graphic>
          <a:graphicData uri="http://schemas.openxmlformats.org/drawingml/2006/table">
            <a:tbl>
              <a:tblPr firstRow="1" bandRow="1">
                <a:tableStyleId>{21E4AEA4-8DFA-4A89-87EB-49C32662AFE0}</a:tableStyleId>
              </a:tblPr>
              <a:tblGrid>
                <a:gridCol w="4823669">
                  <a:extLst>
                    <a:ext uri="{9D8B030D-6E8A-4147-A177-3AD203B41FA5}">
                      <a16:colId xmlns:a16="http://schemas.microsoft.com/office/drawing/2014/main" val="2515765269"/>
                    </a:ext>
                  </a:extLst>
                </a:gridCol>
                <a:gridCol w="4093828">
                  <a:extLst>
                    <a:ext uri="{9D8B030D-6E8A-4147-A177-3AD203B41FA5}">
                      <a16:colId xmlns:a16="http://schemas.microsoft.com/office/drawing/2014/main" val="2684522140"/>
                    </a:ext>
                  </a:extLst>
                </a:gridCol>
                <a:gridCol w="2793532">
                  <a:extLst>
                    <a:ext uri="{9D8B030D-6E8A-4147-A177-3AD203B41FA5}">
                      <a16:colId xmlns:a16="http://schemas.microsoft.com/office/drawing/2014/main" val="3546506015"/>
                    </a:ext>
                  </a:extLst>
                </a:gridCol>
              </a:tblGrid>
              <a:tr h="469473">
                <a:tc>
                  <a:txBody>
                    <a:bodyPr/>
                    <a:lstStyle/>
                    <a:p>
                      <a:r>
                        <a:rPr lang="ru-RU" sz="1800" dirty="0"/>
                        <a:t>Предмет закупки</a:t>
                      </a:r>
                    </a:p>
                  </a:txBody>
                  <a:tcPr/>
                </a:tc>
                <a:tc>
                  <a:txBody>
                    <a:bodyPr/>
                    <a:lstStyle/>
                    <a:p>
                      <a:r>
                        <a:rPr lang="ru-RU" sz="1800" dirty="0"/>
                        <a:t>Суть решения / письма</a:t>
                      </a:r>
                    </a:p>
                  </a:txBody>
                  <a:tcPr/>
                </a:tc>
                <a:tc>
                  <a:txBody>
                    <a:bodyPr/>
                    <a:lstStyle/>
                    <a:p>
                      <a:r>
                        <a:rPr lang="ru-RU" sz="1800" dirty="0"/>
                        <a:t>Реквизиты решения / письма</a:t>
                      </a:r>
                    </a:p>
                  </a:txBody>
                  <a:tcPr/>
                </a:tc>
                <a:extLst>
                  <a:ext uri="{0D108BD9-81ED-4DB2-BD59-A6C34878D82A}">
                    <a16:rowId xmlns:a16="http://schemas.microsoft.com/office/drawing/2014/main" val="1943242898"/>
                  </a:ext>
                </a:extLst>
              </a:tr>
              <a:tr h="469473">
                <a:tc>
                  <a:txBody>
                    <a:bodyPr/>
                    <a:lstStyle/>
                    <a:p>
                      <a:r>
                        <a:rPr lang="ru-RU" sz="1500" dirty="0"/>
                        <a:t>Выполнение полного комплекса работ, включая инженерные изыскания, проектные работы, оформление исходно-разрешительной документации, строительно-монтажные работы, пусконаладочные работы и комплектацию оборудованием на объектах «Линия электроснабжения и связи на участке … железной дороги» и «Линия электроснабжения и связи на участке …. железной дороги». Заказчик: «ОАО «РЖД»</a:t>
                      </a:r>
                    </a:p>
                  </a:txBody>
                  <a:tcPr/>
                </a:tc>
                <a:tc>
                  <a:txBody>
                    <a:bodyPr/>
                    <a:lstStyle/>
                    <a:p>
                      <a:r>
                        <a:rPr lang="ru-RU" sz="1500" dirty="0"/>
                        <a:t>Работы выполняются самостоятельно и могут быть выполнены раздельно друг от друга в разные промежутки времени.</a:t>
                      </a:r>
                    </a:p>
                  </a:txBody>
                  <a:tcPr/>
                </a:tc>
                <a:tc>
                  <a:txBody>
                    <a:bodyPr/>
                    <a:lstStyle/>
                    <a:p>
                      <a:r>
                        <a:rPr lang="ru-RU" sz="1500" dirty="0"/>
                        <a:t>Решение ЦА ФАС от 23.01.2020 № 223ФЗ-68/20 поддержано Постановлением АС Московского округа 18.02.2021 по Делу № А40-27132/2020  (отказное Определение ВС РФ 305-ЭС21-8237 от 20.09.2021)</a:t>
                      </a:r>
                    </a:p>
                  </a:txBody>
                  <a:tcPr/>
                </a:tc>
                <a:extLst>
                  <a:ext uri="{0D108BD9-81ED-4DB2-BD59-A6C34878D82A}">
                    <a16:rowId xmlns:a16="http://schemas.microsoft.com/office/drawing/2014/main" val="3184149041"/>
                  </a:ext>
                </a:extLst>
              </a:tr>
              <a:tr h="469473">
                <a:tc>
                  <a:txBody>
                    <a:bodyPr/>
                    <a:lstStyle/>
                    <a:p>
                      <a:r>
                        <a:rPr lang="ru-RU" sz="1500" dirty="0"/>
                        <a:t>Выполнение полного комплекса работ, включая инженерные изыскания, проектные работы, оформление исходно-разрешительной документации, строительно-монтажные работы, пусконаладочные работы и комплектацию оборудованием на объектах, относящихся к</a:t>
                      </a:r>
                    </a:p>
                    <a:p>
                      <a:r>
                        <a:rPr lang="ru-RU" sz="1500" dirty="0"/>
                        <a:t>программе «Электрификация участка Ртищево-Кочетовка Юго-Восточной железной дороги». Заказчик: ОАО «РЖД»</a:t>
                      </a:r>
                    </a:p>
                  </a:txBody>
                  <a:tcPr>
                    <a:solidFill>
                      <a:schemeClr val="accent6">
                        <a:lumMod val="40000"/>
                        <a:lumOff val="60000"/>
                      </a:schemeClr>
                    </a:solidFill>
                  </a:tcPr>
                </a:tc>
                <a:tc>
                  <a:txBody>
                    <a:bodyPr/>
                    <a:lstStyle/>
                    <a:p>
                      <a:r>
                        <a:rPr lang="ru-RU" sz="1500" dirty="0"/>
                        <a:t>Относительно вывода антимонопольного органа о том, что заказчиком принято неправомерное решение об объединении в один лот строительно-монтажных, а также проектно-изыскательских работ, включая поставку оборудования, суд кассационной инстанции отмечает, что такое объединение не противоречит нормам Закона о закупках, </a:t>
                      </a:r>
                      <a:r>
                        <a:rPr lang="ru-RU" sz="1500" b="1" dirty="0"/>
                        <a:t>учитывая предмет закупки, а также изменения, внесенные в 223-ФЗ  Федеральным законом от 16.04.2022 № 104-ФЗ «О внесении изменений в отдельные законодательные акты Российской Федерации».</a:t>
                      </a:r>
                    </a:p>
                  </a:txBody>
                  <a:tcPr>
                    <a:solidFill>
                      <a:schemeClr val="accent6">
                        <a:lumMod val="40000"/>
                        <a:lumOff val="60000"/>
                      </a:schemeClr>
                    </a:solidFill>
                  </a:tcPr>
                </a:tc>
                <a:tc>
                  <a:txBody>
                    <a:bodyPr/>
                    <a:lstStyle/>
                    <a:p>
                      <a:r>
                        <a:rPr lang="ru-RU" sz="1500" dirty="0"/>
                        <a:t>Постановление АС Московского округа от 22 февраля 2023 года Дело № А40-79565/21</a:t>
                      </a:r>
                    </a:p>
                  </a:txBody>
                  <a:tcPr>
                    <a:solidFill>
                      <a:schemeClr val="accent6">
                        <a:lumMod val="40000"/>
                        <a:lumOff val="60000"/>
                      </a:schemeClr>
                    </a:solidFill>
                  </a:tcPr>
                </a:tc>
                <a:extLst>
                  <a:ext uri="{0D108BD9-81ED-4DB2-BD59-A6C34878D82A}">
                    <a16:rowId xmlns:a16="http://schemas.microsoft.com/office/drawing/2014/main" val="1885252806"/>
                  </a:ext>
                </a:extLst>
              </a:tr>
            </a:tbl>
          </a:graphicData>
        </a:graphic>
      </p:graphicFrame>
    </p:spTree>
    <p:extLst>
      <p:ext uri="{BB962C8B-B14F-4D97-AF65-F5344CB8AC3E}">
        <p14:creationId xmlns:p14="http://schemas.microsoft.com/office/powerpoint/2010/main" val="179212108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59CCC0B-15C7-EE07-AC5E-98206C61A64D}"/>
              </a:ext>
            </a:extLst>
          </p:cNvPr>
          <p:cNvSpPr>
            <a:spLocks noGrp="1"/>
          </p:cNvSpPr>
          <p:nvPr>
            <p:ph type="title"/>
          </p:nvPr>
        </p:nvSpPr>
        <p:spPr>
          <a:xfrm>
            <a:off x="609600" y="90080"/>
            <a:ext cx="10972800" cy="413259"/>
          </a:xfrm>
        </p:spPr>
        <p:txBody>
          <a:bodyPr/>
          <a:lstStyle/>
          <a:p>
            <a:r>
              <a:rPr lang="ru-RU" sz="1800" dirty="0">
                <a:solidFill>
                  <a:srgbClr val="FF0000"/>
                </a:solidFill>
              </a:rPr>
              <a:t>Решение Федеральной антимонопольной службы от 21 февраля 2023 г. N 223-ФЗ-56/23</a:t>
            </a:r>
          </a:p>
        </p:txBody>
      </p:sp>
      <p:sp>
        <p:nvSpPr>
          <p:cNvPr id="3" name="Объект 2">
            <a:extLst>
              <a:ext uri="{FF2B5EF4-FFF2-40B4-BE49-F238E27FC236}">
                <a16:creationId xmlns:a16="http://schemas.microsoft.com/office/drawing/2014/main" id="{1A2E2288-5575-9FA6-EB94-08D0EFFC3596}"/>
              </a:ext>
            </a:extLst>
          </p:cNvPr>
          <p:cNvSpPr>
            <a:spLocks noGrp="1"/>
          </p:cNvSpPr>
          <p:nvPr>
            <p:ph idx="1"/>
          </p:nvPr>
        </p:nvSpPr>
        <p:spPr>
          <a:xfrm>
            <a:off x="466986" y="570451"/>
            <a:ext cx="11453769" cy="4525963"/>
          </a:xfrm>
        </p:spPr>
        <p:txBody>
          <a:bodyPr/>
          <a:lstStyle/>
          <a:p>
            <a:r>
              <a:rPr lang="ru-RU" sz="1600" dirty="0"/>
              <a:t>Заявитель жалуется на закупку на право заключения договора на поставку оборудования, выполнение строительно-монтажных и пусконаладочных работ при замене водогрейных котлов Курской АЭС: Заказчиком, Организатором в Документации </a:t>
            </a:r>
            <a:r>
              <a:rPr lang="ru-RU" sz="1600" b="1" dirty="0"/>
              <a:t>неправомерно установлено требование о наличии у участников закупки лицензии на право осуществления деятельности по монтажу, техническому обслуживанию и ремонту средств обеспечения пожарной безопасности зданий и сооружений (далее - Лицензия МЧС России).</a:t>
            </a:r>
          </a:p>
          <a:p>
            <a:r>
              <a:rPr lang="ru-RU" sz="1600" dirty="0"/>
              <a:t>Позиция ФАС: работы по монтажу средств обеспечения пожарной безопасности указанных объектов, требующие наличие у исполнителя таких работ Лицензии МЧС России, не являются самостоятельным предметом закупки, а лишь входят в состав работ, предусмотренных проектом договора Документации.</a:t>
            </a:r>
          </a:p>
          <a:p>
            <a:r>
              <a:rPr lang="ru-RU" sz="1600" dirty="0"/>
              <a:t>Согласно законодательству Российской Федерации о лицензировании ряд работ или услуг могут выполняться исключительно лицами, обладающими соответствующей лицензией.</a:t>
            </a:r>
          </a:p>
          <a:p>
            <a:r>
              <a:rPr lang="ru-RU" sz="1600" dirty="0"/>
              <a:t>По мнению Комиссии ФАС России, в случае если в один предмет закупки включены работы, для выполнения которых требуется наличие соответствующей лицензии, а также работы, для выполнения которых такая лицензия не требуется, то установление требования о предоставлении участником закупки в составе заявки на участие в закупке копии Лицензии МЧС России ограничивает количество участников закупки.</a:t>
            </a:r>
          </a:p>
          <a:p>
            <a:r>
              <a:rPr lang="ru-RU" sz="1600" dirty="0"/>
              <a:t>Кроме того, учитывая, что участником может быть привлечен субподрядчик для выполнения работ по монтажу, техническому обслуживанию и ремонту средств пожарной безопасности зданий и сооружений, требование о наличии у участника на момент подачи заявки Лицензии МЧС России на осуществление деятельности по монтажу, техническому обслуживанию и ремонту средств пожарной безопасности зданий и сооружений является избыточным, поскольку отсутствие подтверждения наличия указанной Лицензии МЧС России у участника Запроса предложений не свидетельствует о невозможности надлежащего исполнения обязательств по договору, заключаемому по результатам Запроса предложений.</a:t>
            </a:r>
          </a:p>
          <a:p>
            <a:r>
              <a:rPr lang="ru-RU" sz="1600" dirty="0">
                <a:solidFill>
                  <a:srgbClr val="FF0000"/>
                </a:solidFill>
              </a:rPr>
              <a:t>Таким образом, действия Заказчика, Организатора установивших указанное требование в Документации, ограничивает количество участников закупки, противоречат пункту 2 части 1 статьи 3, части 1 статьи 2 Закона о закупках и нарушают пункт 9 части 10 статьи 4 Закона о закупках, что содержит признаки состава административного правонарушения, ответственность за совершение которого предусмотрена частью 7 статьи 7.32.3 КоАП.</a:t>
            </a:r>
          </a:p>
          <a:p>
            <a:endParaRPr lang="ru-RU" sz="1600" dirty="0">
              <a:solidFill>
                <a:srgbClr val="FF0000"/>
              </a:solidFill>
            </a:endParaRPr>
          </a:p>
        </p:txBody>
      </p:sp>
    </p:spTree>
    <p:extLst>
      <p:ext uri="{BB962C8B-B14F-4D97-AF65-F5344CB8AC3E}">
        <p14:creationId xmlns:p14="http://schemas.microsoft.com/office/powerpoint/2010/main" val="78907868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BB3DC5F-F40B-F819-2676-FA53C2195F78}"/>
              </a:ext>
            </a:extLst>
          </p:cNvPr>
          <p:cNvSpPr>
            <a:spLocks noGrp="1"/>
          </p:cNvSpPr>
          <p:nvPr>
            <p:ph type="title"/>
          </p:nvPr>
        </p:nvSpPr>
        <p:spPr>
          <a:xfrm>
            <a:off x="905312" y="1313081"/>
            <a:ext cx="10515600" cy="1325563"/>
          </a:xfrm>
        </p:spPr>
        <p:txBody>
          <a:bodyPr/>
          <a:lstStyle/>
          <a:p>
            <a:r>
              <a:rPr lang="ru-RU" dirty="0"/>
              <a:t>О ед. поставщике</a:t>
            </a:r>
          </a:p>
        </p:txBody>
      </p:sp>
    </p:spTree>
    <p:extLst>
      <p:ext uri="{BB962C8B-B14F-4D97-AF65-F5344CB8AC3E}">
        <p14:creationId xmlns:p14="http://schemas.microsoft.com/office/powerpoint/2010/main" val="385926034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7B2DD5E-E7BF-48D1-8659-1724DA789BAE}"/>
              </a:ext>
            </a:extLst>
          </p:cNvPr>
          <p:cNvSpPr>
            <a:spLocks noGrp="1"/>
          </p:cNvSpPr>
          <p:nvPr>
            <p:ph type="title"/>
          </p:nvPr>
        </p:nvSpPr>
        <p:spPr>
          <a:xfrm>
            <a:off x="606804" y="694087"/>
            <a:ext cx="10972800" cy="1143000"/>
          </a:xfrm>
        </p:spPr>
        <p:txBody>
          <a:bodyPr/>
          <a:lstStyle/>
          <a:p>
            <a:r>
              <a:rPr lang="ru-RU" sz="2400" dirty="0">
                <a:solidFill>
                  <a:srgbClr val="00B0F0"/>
                </a:solidFill>
              </a:rPr>
              <a:t>4 марта 2021 года Пленум Верховного суда утвердил Постановление №2 «О некоторых вопросах, возникающих в связи с применением судами антимонопольного законодательства». Кроме прочего разбираются вопросы применения Федерального закона от 26.07.2006 N 135-ФЗ «О защите конкуренции» совместно с положениями №44-ФЗ и №223-ФЗ.</a:t>
            </a:r>
            <a:br>
              <a:rPr lang="ru-RU" sz="2400" dirty="0">
                <a:solidFill>
                  <a:srgbClr val="3F3E3F"/>
                </a:solidFill>
              </a:rPr>
            </a:br>
            <a:endParaRPr lang="ru-RU" sz="2400" dirty="0"/>
          </a:p>
        </p:txBody>
      </p:sp>
      <p:sp>
        <p:nvSpPr>
          <p:cNvPr id="3" name="Объект 2">
            <a:extLst>
              <a:ext uri="{FF2B5EF4-FFF2-40B4-BE49-F238E27FC236}">
                <a16:creationId xmlns:a16="http://schemas.microsoft.com/office/drawing/2014/main" id="{77DAA041-6134-418E-9B26-E9DAC9B7F9A7}"/>
              </a:ext>
            </a:extLst>
          </p:cNvPr>
          <p:cNvSpPr>
            <a:spLocks noGrp="1"/>
          </p:cNvSpPr>
          <p:nvPr>
            <p:ph idx="1"/>
          </p:nvPr>
        </p:nvSpPr>
        <p:spPr>
          <a:xfrm>
            <a:off x="609600" y="2187431"/>
            <a:ext cx="10972800" cy="4525963"/>
          </a:xfrm>
        </p:spPr>
        <p:txBody>
          <a:bodyPr/>
          <a:lstStyle/>
          <a:p>
            <a:pPr algn="l" fontAlgn="base"/>
            <a:r>
              <a:rPr lang="ru-RU" sz="1800" b="0" i="0" dirty="0">
                <a:solidFill>
                  <a:srgbClr val="3F3E3F"/>
                </a:solidFill>
                <a:effectLst/>
              </a:rPr>
              <a:t>Суть основных выводов Верховного Суда:</a:t>
            </a:r>
          </a:p>
          <a:p>
            <a:pPr algn="l" fontAlgn="base"/>
            <a:r>
              <a:rPr lang="ru-RU" sz="1800" b="0" i="0" dirty="0">
                <a:solidFill>
                  <a:srgbClr val="3F3E3F"/>
                </a:solidFill>
                <a:effectLst/>
              </a:rPr>
              <a:t>1) Антимонопольный контроль в смысле статьи 17 №135-ФЗ допускается только в отношении </a:t>
            </a:r>
            <a:r>
              <a:rPr lang="ru-RU" sz="1800" b="1" i="0" dirty="0">
                <a:solidFill>
                  <a:srgbClr val="FF0000"/>
                </a:solidFill>
                <a:effectLst/>
              </a:rPr>
              <a:t>конкурентных процедур</a:t>
            </a:r>
            <a:r>
              <a:rPr lang="ru-RU" sz="1800" b="0" i="0" dirty="0">
                <a:solidFill>
                  <a:srgbClr val="FF0000"/>
                </a:solidFill>
                <a:effectLst/>
              </a:rPr>
              <a:t>.</a:t>
            </a:r>
            <a:r>
              <a:rPr lang="ru-RU" sz="1800" b="0" i="0" dirty="0">
                <a:solidFill>
                  <a:srgbClr val="3F3E3F"/>
                </a:solidFill>
                <a:effectLst/>
              </a:rPr>
              <a:t> Закупки у единственного поставщика по №44-ФЗ и №223-ФЗ не могут быть рассмотрены на предмет нарушения статьи 17 №135.</a:t>
            </a:r>
          </a:p>
          <a:p>
            <a:pPr algn="l" fontAlgn="base"/>
            <a:r>
              <a:rPr lang="ru-RU" sz="1800" b="0" i="0" dirty="0">
                <a:solidFill>
                  <a:srgbClr val="3F3E3F"/>
                </a:solidFill>
                <a:effectLst/>
              </a:rPr>
              <a:t>2) Правила статьи 17 №135-ФЗ применяются только в отсутствии иного специального законодательного регулирования. №44-ФЗ и №223-ФЗ устанавливают специальные правила к проведению закупок. Следовательно, положения статьи 17 №135-ФЗ применяются к таким процедурам только </a:t>
            </a:r>
            <a:r>
              <a:rPr lang="ru-RU" sz="1800" b="1" i="0" dirty="0">
                <a:solidFill>
                  <a:srgbClr val="3F3E3F"/>
                </a:solidFill>
                <a:effectLst/>
              </a:rPr>
              <a:t>в части, не урегулированной</a:t>
            </a:r>
            <a:r>
              <a:rPr lang="ru-RU" sz="1800" b="0" i="0" dirty="0">
                <a:solidFill>
                  <a:srgbClr val="3F3E3F"/>
                </a:solidFill>
                <a:effectLst/>
              </a:rPr>
              <a:t> специальными нормами №44-ФЗ и №223-ФЗ.</a:t>
            </a:r>
          </a:p>
          <a:p>
            <a:endParaRPr lang="ru-RU" dirty="0"/>
          </a:p>
        </p:txBody>
      </p:sp>
    </p:spTree>
    <p:extLst>
      <p:ext uri="{BB962C8B-B14F-4D97-AF65-F5344CB8AC3E}">
        <p14:creationId xmlns:p14="http://schemas.microsoft.com/office/powerpoint/2010/main" val="351585683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5B601E7-23E4-0734-C5A9-A62134B100CF}"/>
              </a:ext>
            </a:extLst>
          </p:cNvPr>
          <p:cNvSpPr>
            <a:spLocks noGrp="1"/>
          </p:cNvSpPr>
          <p:nvPr>
            <p:ph type="title"/>
          </p:nvPr>
        </p:nvSpPr>
        <p:spPr>
          <a:xfrm>
            <a:off x="502023" y="1834497"/>
            <a:ext cx="10972800" cy="1143000"/>
          </a:xfrm>
        </p:spPr>
        <p:txBody>
          <a:bodyPr/>
          <a:lstStyle/>
          <a:p>
            <a:pPr algn="l"/>
            <a:r>
              <a:rPr lang="ru-RU" dirty="0"/>
              <a:t>Судебная практика</a:t>
            </a:r>
          </a:p>
        </p:txBody>
      </p:sp>
    </p:spTree>
    <p:extLst>
      <p:ext uri="{BB962C8B-B14F-4D97-AF65-F5344CB8AC3E}">
        <p14:creationId xmlns:p14="http://schemas.microsoft.com/office/powerpoint/2010/main" val="6805544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BEE33E8E-4E42-E4CA-85B4-287CFF74D045}"/>
              </a:ext>
            </a:extLst>
          </p:cNvPr>
          <p:cNvPicPr>
            <a:picLocks noGrp="1" noChangeAspect="1"/>
          </p:cNvPicPr>
          <p:nvPr>
            <p:ph idx="1"/>
          </p:nvPr>
        </p:nvPicPr>
        <p:blipFill>
          <a:blip r:embed="rId2"/>
          <a:stretch>
            <a:fillRect/>
          </a:stretch>
        </p:blipFill>
        <p:spPr>
          <a:xfrm>
            <a:off x="3179428" y="402672"/>
            <a:ext cx="5090390" cy="6182686"/>
          </a:xfrm>
        </p:spPr>
      </p:pic>
    </p:spTree>
    <p:extLst>
      <p:ext uri="{BB962C8B-B14F-4D97-AF65-F5344CB8AC3E}">
        <p14:creationId xmlns:p14="http://schemas.microsoft.com/office/powerpoint/2010/main" val="340767982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8A1F447-F261-FEDD-C7AA-BA6CA4487E30}"/>
              </a:ext>
            </a:extLst>
          </p:cNvPr>
          <p:cNvSpPr>
            <a:spLocks noGrp="1"/>
          </p:cNvSpPr>
          <p:nvPr>
            <p:ph type="title"/>
          </p:nvPr>
        </p:nvSpPr>
        <p:spPr>
          <a:xfrm>
            <a:off x="838200" y="158937"/>
            <a:ext cx="10515600" cy="907863"/>
          </a:xfrm>
        </p:spPr>
        <p:txBody>
          <a:bodyPr/>
          <a:lstStyle/>
          <a:p>
            <a:pPr algn="ctr"/>
            <a:r>
              <a:rPr lang="ru-RU" sz="2400" b="1" dirty="0">
                <a:solidFill>
                  <a:srgbClr val="FF0000"/>
                </a:solidFill>
              </a:rPr>
              <a:t>Арбитражный суд Западно-Сибирского округа Постановлением от 12.05.2023 по делу № А70-18212/2022 поддержали позицию Тюменского УФАС</a:t>
            </a:r>
            <a:endParaRPr lang="ru-RU" sz="2400" b="1" dirty="0">
              <a:solidFill>
                <a:srgbClr val="0070C0"/>
              </a:solidFill>
            </a:endParaRPr>
          </a:p>
        </p:txBody>
      </p:sp>
      <p:sp>
        <p:nvSpPr>
          <p:cNvPr id="3" name="Объект 2">
            <a:extLst>
              <a:ext uri="{FF2B5EF4-FFF2-40B4-BE49-F238E27FC236}">
                <a16:creationId xmlns:a16="http://schemas.microsoft.com/office/drawing/2014/main" id="{DD3E1A92-1256-B15B-3990-418FC4C55665}"/>
              </a:ext>
            </a:extLst>
          </p:cNvPr>
          <p:cNvSpPr>
            <a:spLocks noGrp="1"/>
          </p:cNvSpPr>
          <p:nvPr>
            <p:ph idx="1"/>
          </p:nvPr>
        </p:nvSpPr>
        <p:spPr>
          <a:xfrm>
            <a:off x="377504" y="1166069"/>
            <a:ext cx="11560029" cy="4144491"/>
          </a:xfrm>
        </p:spPr>
        <p:txBody>
          <a:bodyPr/>
          <a:lstStyle/>
          <a:p>
            <a:r>
              <a:rPr lang="ru-RU" sz="1600" dirty="0"/>
              <a:t>Тюменским УФАС России 02.06.2022 по делу № 072/01/17-11/2021 принято решение, на основании которого ГАУ Тюменской области «Центр спортивной подготовки и проведения спортивных мероприятий» выдано предписание, обязывающее Учреждение в срок до 30.09.2022 прекратить нарушение части 1 статьи 17 Закона о защите конкуренции путем внесения соответствующих изменений в действующую редакцию Положения о закупках товаров, работ, услуг для нужд учреждения (</a:t>
            </a:r>
            <a:r>
              <a:rPr lang="ru-RU" sz="1600" dirty="0" err="1"/>
              <a:t>пп</a:t>
            </a:r>
            <a:r>
              <a:rPr lang="ru-RU" sz="1600" dirty="0"/>
              <a:t>. 8-10, 12, 14-15, 17-32 п. 20.2, п. 21), с учетом вынесенного Комиссией Тюменского УФАС России решения по делу № 072/01/17-11/2021, а именно </a:t>
            </a:r>
            <a:r>
              <a:rPr lang="ru-RU" sz="1600" u="sng" dirty="0"/>
              <a:t>путем изменения формулировки соответствующего пункта и (или) его исключения.</a:t>
            </a:r>
          </a:p>
          <a:p>
            <a:r>
              <a:rPr lang="ru-RU" sz="1600" dirty="0"/>
              <a:t>Дело в отношении корпоративного заказчика было возбуждено по результатам анализа информации, поступившей </a:t>
            </a:r>
            <a:r>
              <a:rPr lang="ru-RU" sz="1600" b="1" dirty="0">
                <a:solidFill>
                  <a:srgbClr val="FF0000"/>
                </a:solidFill>
              </a:rPr>
              <a:t>из УФСБ по Тюменской области,</a:t>
            </a:r>
            <a:r>
              <a:rPr lang="ru-RU" sz="1600" dirty="0"/>
              <a:t> а также в ходе проведения Тюменским УФАС ретроспективного анализа закупочной деятельности заказчика.</a:t>
            </a:r>
          </a:p>
          <a:p>
            <a:r>
              <a:rPr lang="ru-RU" sz="1600" dirty="0"/>
              <a:t>В ходе рассмотрения дела антимонопольным органом было установлено, что перечень оснований для закупки </a:t>
            </a:r>
            <a:r>
              <a:rPr lang="ru-RU" sz="1600" dirty="0" err="1"/>
              <a:t>неконкурентым</a:t>
            </a:r>
            <a:r>
              <a:rPr lang="ru-RU" sz="1600" dirty="0"/>
              <a:t> способом (у единственного поставщика, запрос цен) охватывал практически все сферы деятельности заказчика, не ограничивая никакими критериями и случаями, предусматривая право заказчика использовать неконкурентный способ закупки практически в любых случаях.</a:t>
            </a:r>
          </a:p>
          <a:p>
            <a:r>
              <a:rPr lang="ru-RU" sz="1600" dirty="0"/>
              <a:t>Анализ закупок за период 2019-2021 годы показал, что заказчик осуществляет закупки преимущественно неконкурентным способом:</a:t>
            </a:r>
          </a:p>
          <a:p>
            <a:r>
              <a:rPr lang="ru-RU" sz="1600" dirty="0"/>
              <a:t>в 2019 г. - 355 закупок из 373 запланированных (95%),</a:t>
            </a:r>
          </a:p>
          <a:p>
            <a:r>
              <a:rPr lang="ru-RU" sz="1600" dirty="0"/>
              <a:t>в 2020 г. - 223 закупки из 228 запланированных (98%),</a:t>
            </a:r>
          </a:p>
          <a:p>
            <a:r>
              <a:rPr lang="ru-RU" sz="1600" dirty="0"/>
              <a:t>в 2021 г. - 181 закупки из 216 запланированных (84%).</a:t>
            </a:r>
          </a:p>
          <a:p>
            <a:r>
              <a:rPr lang="ru-RU" sz="1600" dirty="0"/>
              <a:t>Согласно п. 20.2 Положения о закупках, закупка у единственного поставщика в период 2019 - 2021 гг. могла осуществляться Учреждением в 68 - 74 случаях, вне зависимости от наличия конкурентного рынка и исключительных случаев, не позволяющих провести закупку конкурентным способом. </a:t>
            </a:r>
          </a:p>
        </p:txBody>
      </p:sp>
    </p:spTree>
    <p:extLst>
      <p:ext uri="{BB962C8B-B14F-4D97-AF65-F5344CB8AC3E}">
        <p14:creationId xmlns:p14="http://schemas.microsoft.com/office/powerpoint/2010/main" val="150304380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0B0A5B-6D88-E48A-8691-F23CA9613F1E}"/>
            </a:ext>
          </a:extLst>
        </p:cNvPr>
        <p:cNvGrpSpPr/>
        <p:nvPr/>
      </p:nvGrpSpPr>
      <p:grpSpPr>
        <a:xfrm>
          <a:off x="0" y="0"/>
          <a:ext cx="0" cy="0"/>
          <a:chOff x="0" y="0"/>
          <a:chExt cx="0" cy="0"/>
        </a:xfrm>
      </p:grpSpPr>
      <p:sp>
        <p:nvSpPr>
          <p:cNvPr id="3" name="Объект 2">
            <a:extLst>
              <a:ext uri="{FF2B5EF4-FFF2-40B4-BE49-F238E27FC236}">
                <a16:creationId xmlns:a16="http://schemas.microsoft.com/office/drawing/2014/main" id="{0649601A-888A-7329-9D76-D9552311D344}"/>
              </a:ext>
            </a:extLst>
          </p:cNvPr>
          <p:cNvSpPr>
            <a:spLocks noGrp="1"/>
          </p:cNvSpPr>
          <p:nvPr>
            <p:ph idx="1"/>
          </p:nvPr>
        </p:nvSpPr>
        <p:spPr>
          <a:xfrm>
            <a:off x="315985" y="394282"/>
            <a:ext cx="11560029" cy="4144491"/>
          </a:xfrm>
        </p:spPr>
        <p:txBody>
          <a:bodyPr/>
          <a:lstStyle/>
          <a:p>
            <a:r>
              <a:rPr lang="ru-RU" sz="1600" b="1" dirty="0"/>
              <a:t>Содержание оспариваемых пунктов:</a:t>
            </a:r>
          </a:p>
          <a:p>
            <a:r>
              <a:rPr lang="ru-RU" sz="1600" dirty="0"/>
              <a:t>8) закупка товаров (работ, услуг) осуществляется с целью организации, подготовки, участия, в том числе спортивных делегаций, представителей иных субъектов Российской Федерации и иностранных государств, в спортивных мероприятиях, выставках, семинарах, конференциях, форумах, интеллектуальных состязаниях, реализации спортивных проектов, в том числе международных, а также в рамках организации и/или проведения официальных международных, всероссийских и региональных спортивных мероприятий, а также участия членов спортивных сборных команд Тюменской области в тренировочных мероприятиях, в международных, всероссийских и региональных физкультурных и спортивных мероприятиях;</a:t>
            </a:r>
          </a:p>
          <a:p>
            <a:r>
              <a:rPr lang="ru-RU" sz="1600" dirty="0">
                <a:solidFill>
                  <a:srgbClr val="FF0000"/>
                </a:solidFill>
              </a:rPr>
              <a:t>9) осуществление закупки услуг связи, включая междугороднюю, международную, сотовую и услуги по предоставлению доступа к информационно-коммуникационной сети «Интернет», а также при осуществлении закупки услуг у организаций, осуществляющих регистрацию, хостинг и иную деятельность, связанную с организацией функционирования доменных имен; </a:t>
            </a:r>
          </a:p>
          <a:p>
            <a:r>
              <a:rPr lang="ru-RU" sz="1600" dirty="0">
                <a:solidFill>
                  <a:srgbClr val="FF0000"/>
                </a:solidFill>
              </a:rPr>
              <a:t>10) при возникновении потребности в товарах, работах, услугах для исполнения обязательств в соответствии с договором, по которому заказчик является поставщиком (исполнителем, подрядчиком), и проведение конкурентных процедур закупок в предусмотренные сроки для исполнения обязательств по такому договору невозможно;</a:t>
            </a:r>
          </a:p>
          <a:p>
            <a:r>
              <a:rPr lang="ru-RU" sz="1600" dirty="0"/>
              <a:t>12) при заключении договора на оказание услуг по привлечению специализированной организации;</a:t>
            </a:r>
          </a:p>
          <a:p>
            <a:r>
              <a:rPr lang="ru-RU" sz="1600" dirty="0">
                <a:solidFill>
                  <a:srgbClr val="FF0000"/>
                </a:solidFill>
              </a:rPr>
              <a:t>14) приобретаются услуги по обучению, профессиональному развитию работников заказчика, предусмотренные соответствующим локальным актом Учреждения;</a:t>
            </a:r>
          </a:p>
          <a:p>
            <a:r>
              <a:rPr lang="ru-RU" sz="1600" dirty="0">
                <a:solidFill>
                  <a:srgbClr val="FF0000"/>
                </a:solidFill>
              </a:rPr>
              <a:t>15) приобретение услуг, связанных с направлением работника в служебную командировку или служебную поездку; </a:t>
            </a:r>
          </a:p>
          <a:p>
            <a:r>
              <a:rPr lang="ru-RU" sz="1600" dirty="0">
                <a:solidFill>
                  <a:srgbClr val="FF0000"/>
                </a:solidFill>
              </a:rPr>
              <a:t>17) приобретение юридических услуг (в том числе услуг нотариусов, адвокатов, представителей в суде);</a:t>
            </a:r>
          </a:p>
          <a:p>
            <a:r>
              <a:rPr lang="ru-RU" sz="1600" dirty="0">
                <a:solidFill>
                  <a:srgbClr val="FF0000"/>
                </a:solidFill>
              </a:rPr>
              <a:t>18) проведение технического обслуживания, технической поддержки и ремонта оборудования, средств и устройств связи, транспортных средств, компьютерной и оргтехники, презентационного и уникального оборудования, контрольно-кассовых машин, иной техники и оборудования;</a:t>
            </a:r>
          </a:p>
          <a:p>
            <a:endParaRPr lang="ru-RU" sz="1600" dirty="0"/>
          </a:p>
        </p:txBody>
      </p:sp>
    </p:spTree>
    <p:extLst>
      <p:ext uri="{BB962C8B-B14F-4D97-AF65-F5344CB8AC3E}">
        <p14:creationId xmlns:p14="http://schemas.microsoft.com/office/powerpoint/2010/main" val="186355686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0733FA3E-3BA3-8707-BC7C-A2BCEAAF25BB}"/>
              </a:ext>
            </a:extLst>
          </p:cNvPr>
          <p:cNvSpPr>
            <a:spLocks noGrp="1"/>
          </p:cNvSpPr>
          <p:nvPr>
            <p:ph idx="1"/>
          </p:nvPr>
        </p:nvSpPr>
        <p:spPr>
          <a:xfrm>
            <a:off x="435528" y="131048"/>
            <a:ext cx="10515600" cy="6726951"/>
          </a:xfrm>
        </p:spPr>
        <p:txBody>
          <a:bodyPr>
            <a:normAutofit fontScale="25000" lnSpcReduction="20000"/>
          </a:bodyPr>
          <a:lstStyle/>
          <a:p>
            <a:r>
              <a:rPr lang="ru-RU" sz="6400" dirty="0">
                <a:solidFill>
                  <a:srgbClr val="FF0000"/>
                </a:solidFill>
              </a:rPr>
              <a:t>19) осуществляется закупка услуг по сопровождению, обновлению и доработке программного обеспечения, специализированных информационных, бухгалтерских, управленческих, экономических, справочно-правовых систем, системы защиты персональных данных и других систем, установленных у заказчика. Заказчик вправе заключить в соответствии с настоящим пунктом договор с контрагентом, у которого Заказчиком ранее были приобретены соответствующие программные продукты, справочные системы и т.п.;</a:t>
            </a:r>
          </a:p>
          <a:p>
            <a:r>
              <a:rPr lang="ru-RU" sz="6400" dirty="0">
                <a:solidFill>
                  <a:srgbClr val="FF0000"/>
                </a:solidFill>
              </a:rPr>
              <a:t>20) осуществляется повторная закупка в связи с расторжением первоначального договора по причине неисполнения или ненадлежащего исполнения поставщиком (исполнителем, подрядчиком) своих обязательств по договору. При этом условия нового договора могут быть изменены при соответствующем обосновании;</a:t>
            </a:r>
          </a:p>
          <a:p>
            <a:r>
              <a:rPr lang="ru-RU" sz="6400" dirty="0">
                <a:solidFill>
                  <a:srgbClr val="FF0000"/>
                </a:solidFill>
              </a:rPr>
              <a:t>21) при осуществлении закупки финансовых услуг (аудит, кредит, гарантия, лизинг, заключение договора банковского счета, заключение договора вклада (депозита), страхование, оказание банковских услуг по реализации зарплатных проектов заказчика с использованием банковских карт работников), услуг страхования; </a:t>
            </a:r>
          </a:p>
          <a:p>
            <a:r>
              <a:rPr lang="ru-RU" sz="6400" dirty="0">
                <a:solidFill>
                  <a:srgbClr val="FF0000"/>
                </a:solidFill>
              </a:rPr>
              <a:t>22) отсутствует целесообразность замены поставщика (исполнителя, подрядчика) или ввиду необходимости обеспечения совместимости с имеющимися товарами, оборудованием, технологией или услугами, учитывая эффективность первоначальной закупки с точки зрения удовлетворения потребностей заказчика с сохранением начальных цен за единицу товара, работы, услуги, разумность цены и непригодность товаров или услуг, альтернативных рассматриваемым;</a:t>
            </a:r>
          </a:p>
          <a:p>
            <a:r>
              <a:rPr lang="ru-RU" sz="6400" dirty="0">
                <a:solidFill>
                  <a:srgbClr val="FF0000"/>
                </a:solidFill>
              </a:rPr>
              <a:t>23) приобретение дополнительных работ или услуг, не включенных в первоначальный проект договора, но не отделяемых от основного договора без значительных трудностей и необходимых ввиду непредвиденных обстоятельств;</a:t>
            </a:r>
          </a:p>
          <a:p>
            <a:r>
              <a:rPr lang="ru-RU" sz="6400" dirty="0"/>
              <a:t>24) приобретение товаров, работ, услуг, связанных с материально-техническим и финансовым обеспечением спортивных сборных команд Тюменской области, за счет средств, выделяемых из бюджета Тюменской области, а также средств, получаемых от меценатства, спонсорства и хозяйственной деятельности, для участия в официальных спортивных мероприятиях спортивных сборных команд Тюменской области по видам спорта, в том числе в рамках исполнения требований нормативных правовых актов органов исполнительной власти Тюменской области; </a:t>
            </a:r>
          </a:p>
          <a:p>
            <a:r>
              <a:rPr lang="ru-RU" sz="6400" dirty="0"/>
              <a:t>25) приобретение услуг по организации выплаты призового и стартового вознаграждения участникам Международных соревнований; по организации участия иностранных  и  российских спортсменов в мероприятиях в рамках проведения Международных соревнований; оплаты заявочных взносов в международные федерации; по организации выплаты гонорара иностранным и российским спортсменам;  по организации участия тренеров в мероприятиях в рамках проведения Международных соревнований; по организации выплаты тренерам гонорара; </a:t>
            </a:r>
          </a:p>
          <a:p>
            <a:r>
              <a:rPr lang="ru-RU" sz="6400" dirty="0"/>
              <a:t>26) приобретение спортивного оружия и патронов к нему;</a:t>
            </a:r>
          </a:p>
          <a:p>
            <a:endParaRPr lang="ru-RU" sz="6400" dirty="0"/>
          </a:p>
          <a:p>
            <a:endParaRPr lang="ru-RU" dirty="0"/>
          </a:p>
        </p:txBody>
      </p:sp>
    </p:spTree>
    <p:extLst>
      <p:ext uri="{BB962C8B-B14F-4D97-AF65-F5344CB8AC3E}">
        <p14:creationId xmlns:p14="http://schemas.microsoft.com/office/powerpoint/2010/main" val="371859019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E932C6-064B-4049-00AB-F50C5B20734C}"/>
            </a:ext>
          </a:extLst>
        </p:cNvPr>
        <p:cNvGrpSpPr/>
        <p:nvPr/>
      </p:nvGrpSpPr>
      <p:grpSpPr>
        <a:xfrm>
          <a:off x="0" y="0"/>
          <a:ext cx="0" cy="0"/>
          <a:chOff x="0" y="0"/>
          <a:chExt cx="0" cy="0"/>
        </a:xfrm>
      </p:grpSpPr>
      <p:sp>
        <p:nvSpPr>
          <p:cNvPr id="3" name="Объект 2">
            <a:extLst>
              <a:ext uri="{FF2B5EF4-FFF2-40B4-BE49-F238E27FC236}">
                <a16:creationId xmlns:a16="http://schemas.microsoft.com/office/drawing/2014/main" id="{CF3B2B8E-A7DA-9318-2C14-4CEA83D1F634}"/>
              </a:ext>
            </a:extLst>
          </p:cNvPr>
          <p:cNvSpPr>
            <a:spLocks noGrp="1"/>
          </p:cNvSpPr>
          <p:nvPr>
            <p:ph idx="1"/>
          </p:nvPr>
        </p:nvSpPr>
        <p:spPr>
          <a:xfrm>
            <a:off x="435528" y="131048"/>
            <a:ext cx="10515600" cy="6726951"/>
          </a:xfrm>
        </p:spPr>
        <p:txBody>
          <a:bodyPr>
            <a:normAutofit fontScale="25000" lnSpcReduction="20000"/>
          </a:bodyPr>
          <a:lstStyle/>
          <a:p>
            <a:r>
              <a:rPr lang="ru-RU" sz="6400" dirty="0"/>
              <a:t>27) приобретение услуг по медицинскому обеспечению физкультурных мероприятий и спортивных мероприятий; по оказанию медицинской помощи спортсменам заказчика, направляемым на медицинское обследование и лечение; по сопровождению спортсменов заказчика (команд по видам спорта), участвующих в тренировочных мероприятиях перед соревнованиями и соревнованиях на территории Российской Федерации, и за ее пределами; по проведению обязательных предварительных и периодических осмотров работников;</a:t>
            </a:r>
          </a:p>
          <a:p>
            <a:r>
              <a:rPr lang="ru-RU" sz="6400" dirty="0"/>
              <a:t>28) приобретение товаров, работ, услуг для нужд заказчика, когда для проведения конкурентных процедур объективно отсутствует время (при  отсутствии информации в календарном плане физкультурных мероприятий и спортивных мероприятий Тюменской области и необходимости корректировки календарного плана, отсутствии финансового обеспечения расходов на организацию и проведение спортивно – массовых мероприятий  данных мероприятий или его несвоевременность, и необходимость корректировки Государственного задания в течение срока выполнения задания путем изменения размера бюджетных ассигнований);</a:t>
            </a:r>
          </a:p>
          <a:p>
            <a:r>
              <a:rPr lang="ru-RU" sz="6400" dirty="0">
                <a:solidFill>
                  <a:srgbClr val="FF0000"/>
                </a:solidFill>
              </a:rPr>
              <a:t>29) приобретение услуг хранения имущества заказчика;</a:t>
            </a:r>
          </a:p>
          <a:p>
            <a:r>
              <a:rPr lang="ru-RU" sz="6400" dirty="0"/>
              <a:t>30) приобретение услуг по подготовке и публикации в периодическом печатном издании информационно-аналитических материалов о спортивной жизни Тюменской области;</a:t>
            </a:r>
          </a:p>
          <a:p>
            <a:r>
              <a:rPr lang="ru-RU" sz="6400" dirty="0">
                <a:solidFill>
                  <a:srgbClr val="FF0000"/>
                </a:solidFill>
              </a:rPr>
              <a:t>31) поставка товара (оказание услуг, выполнение работ) при реализации национальных проектов, региональных проектов субъекта Российской Федерации, государственных программ, программ субъекта Российской Федерации;</a:t>
            </a:r>
          </a:p>
          <a:p>
            <a:r>
              <a:rPr lang="ru-RU" sz="6400" dirty="0">
                <a:solidFill>
                  <a:srgbClr val="FF0000"/>
                </a:solidFill>
              </a:rPr>
              <a:t>32) удовлетворение потребностей заказчика в товарах, работах, услугах связано с исполнением заказчиком ранее возникших, в силу закона, нормативных правовых актов, правил, соглашений, обязанностей, в том числе перед третьими лицами, и (или) выбор единственного поставщика (исполнителя, подрядчика) является безальтернативным для заказчика.</a:t>
            </a:r>
          </a:p>
          <a:p>
            <a:endParaRPr lang="ru-RU" dirty="0"/>
          </a:p>
          <a:p>
            <a:endParaRPr lang="ru-RU" dirty="0"/>
          </a:p>
        </p:txBody>
      </p:sp>
    </p:spTree>
    <p:extLst>
      <p:ext uri="{BB962C8B-B14F-4D97-AF65-F5344CB8AC3E}">
        <p14:creationId xmlns:p14="http://schemas.microsoft.com/office/powerpoint/2010/main" val="413321224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FCBBC05-2D55-BC0F-B696-B6ECDFA50C16}"/>
              </a:ext>
            </a:extLst>
          </p:cNvPr>
          <p:cNvSpPr>
            <a:spLocks noGrp="1"/>
          </p:cNvSpPr>
          <p:nvPr>
            <p:ph type="title"/>
          </p:nvPr>
        </p:nvSpPr>
        <p:spPr>
          <a:xfrm>
            <a:off x="970722" y="0"/>
            <a:ext cx="10515600" cy="1013100"/>
          </a:xfrm>
        </p:spPr>
        <p:txBody>
          <a:bodyPr/>
          <a:lstStyle/>
          <a:p>
            <a:pPr algn="ctr"/>
            <a:r>
              <a:rPr lang="ru-RU" sz="2400" b="1" dirty="0">
                <a:solidFill>
                  <a:srgbClr val="FF0000"/>
                </a:solidFill>
              </a:rPr>
              <a:t>АС Тюменской области Решение по Делу № А70-26174/2023 19 февраля 2024  также поддержана позиция Тюменского УФАС </a:t>
            </a:r>
          </a:p>
        </p:txBody>
      </p:sp>
      <p:sp>
        <p:nvSpPr>
          <p:cNvPr id="3" name="Объект 2">
            <a:extLst>
              <a:ext uri="{FF2B5EF4-FFF2-40B4-BE49-F238E27FC236}">
                <a16:creationId xmlns:a16="http://schemas.microsoft.com/office/drawing/2014/main" id="{50C39658-694E-B140-4FB8-D6C9CDCA268A}"/>
              </a:ext>
            </a:extLst>
          </p:cNvPr>
          <p:cNvSpPr>
            <a:spLocks noGrp="1"/>
          </p:cNvSpPr>
          <p:nvPr>
            <p:ph idx="1"/>
          </p:nvPr>
        </p:nvSpPr>
        <p:spPr>
          <a:xfrm>
            <a:off x="838200" y="1013100"/>
            <a:ext cx="10515600" cy="4351338"/>
          </a:xfrm>
        </p:spPr>
        <p:txBody>
          <a:bodyPr/>
          <a:lstStyle/>
          <a:p>
            <a:r>
              <a:rPr lang="ru-RU" sz="1600" dirty="0"/>
              <a:t>Корпоративному заказчику МАОУ «СОШ №9 г. Тюмени» с углубленным изучением краеведения по результатам рассмотрения УФАС дела о нарушении ч. 1 ст. 17 Закона 135-ФЗ было выдано предписание о совершении действий, направленных на обеспечение конкуренции, путем внесения изменений в Положение о закупке о сокращении случаев закупки у единственного поставщика.</a:t>
            </a:r>
          </a:p>
          <a:p>
            <a:r>
              <a:rPr lang="en-US" sz="1600" b="1" dirty="0"/>
              <a:t>https://br.fas.gov.ru/cases/aeb499e1-817d-4fa2-81e4-d665787a0d06/</a:t>
            </a:r>
          </a:p>
          <a:p>
            <a:r>
              <a:rPr lang="ru-RU" sz="1600" dirty="0"/>
              <a:t>Дело в отношении корпоративного заказчика было возбуждено по результатам проведения УФАС ретроспективного анализа закупочной деятельности заказчика.</a:t>
            </a:r>
          </a:p>
          <a:p>
            <a:r>
              <a:rPr lang="ru-RU" sz="1600" dirty="0"/>
              <a:t>В ходе рассмотрения дела антимонопольным органом было установлено, что положением о закупке заказчика предусмотрена возможность закупки у ЕП до 600 000 рублей при условии годового лимита 10 млн. руб., при этом перечень оснований закупки у ЕП в положении о закупке не предусмотрен.</a:t>
            </a:r>
          </a:p>
          <a:p>
            <a:r>
              <a:rPr lang="ru-RU" sz="1600" dirty="0"/>
              <a:t>Анализ закупок за период 2021-2023 годы показал следующее:</a:t>
            </a:r>
          </a:p>
          <a:p>
            <a:r>
              <a:rPr lang="ru-RU" sz="1600" dirty="0"/>
              <a:t>Заказчик осуществляет закупки у ЕП, связанные с поставкой мебели и проведением ремонтных работ с двумя одними и теми же контрагентами мелкими суммами. Если бы указанные договоры заключались не разово, а на календарный год, то было бы превышение установленного лимита. У обоих контрагентов директор и учредитель одно физическое лицо.</a:t>
            </a:r>
          </a:p>
          <a:p>
            <a:r>
              <a:rPr lang="ru-RU" sz="1600" dirty="0"/>
              <a:t>Договоры по итогам закупки у ЕП заключались с другими лицами, при этом:</a:t>
            </a:r>
          </a:p>
          <a:p>
            <a:r>
              <a:rPr lang="ru-RU" sz="1600" dirty="0"/>
              <a:t>общая цена договоров на поставку, установку, монтаж мебели выше установленного Положением лимита и полностью позволяет заказчику провести конкурентную закупку на данный вид услуг,</a:t>
            </a:r>
          </a:p>
          <a:p>
            <a:r>
              <a:rPr lang="ru-RU" sz="1600" dirty="0"/>
              <a:t>вышеуказанные договоры заключались с периодичностью в один месяц, также присутствуют случай заключения по два договора в один день, что прямо свидетельствует о намеренном дроблении сделок с целью непроведения конкурентных процедур.</a:t>
            </a:r>
          </a:p>
        </p:txBody>
      </p:sp>
    </p:spTree>
    <p:extLst>
      <p:ext uri="{BB962C8B-B14F-4D97-AF65-F5344CB8AC3E}">
        <p14:creationId xmlns:p14="http://schemas.microsoft.com/office/powerpoint/2010/main" val="250543820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50C39658-694E-B140-4FB8-D6C9CDCA268A}"/>
              </a:ext>
            </a:extLst>
          </p:cNvPr>
          <p:cNvSpPr>
            <a:spLocks noGrp="1"/>
          </p:cNvSpPr>
          <p:nvPr>
            <p:ph idx="1"/>
          </p:nvPr>
        </p:nvSpPr>
        <p:spPr>
          <a:xfrm>
            <a:off x="484094" y="140974"/>
            <a:ext cx="11358282" cy="4351338"/>
          </a:xfrm>
        </p:spPr>
        <p:txBody>
          <a:bodyPr/>
          <a:lstStyle/>
          <a:p>
            <a:r>
              <a:rPr lang="ru-RU" sz="1600" dirty="0"/>
              <a:t>Заказчиком в 2022 году ежемесячно заключались договоры на сумму до 100 тыс. руб. с однородным предметом и одними и теми же контрагентами, что свидетельствует о том, что он целенаправленно заключает договоры стоимостью до 100 тыс. руб., с целью не отражать сведения о заключенных договорах в ЕИС.</a:t>
            </a:r>
          </a:p>
          <a:p>
            <a:r>
              <a:rPr lang="ru-RU" sz="1600" dirty="0"/>
              <a:t>УФАС заключило, что норма Положения о закупке дает возможность заключения абсолютно любых договоров на сумму не более 600 000 руб., независимо от наличия конкурентного рынка и без установления лимита по совершению таких сделок в течение финансового года, не согласуется с принципами закупочной деятельности и приводит или может приводить к ограничению конкуренции.</a:t>
            </a:r>
          </a:p>
          <a:p>
            <a:r>
              <a:rPr lang="ru-RU" sz="1600" dirty="0"/>
              <a:t>Кроме этого, действия Учреждения по необоснованному включению в Положение о закупках нижеприведенных случаев закупки у единственного поставщика на конкурентных рынках нарушают запреты, закрепленные в ч. 1 ст. 17 Закона о защите конкуренции:</a:t>
            </a:r>
          </a:p>
          <a:p>
            <a:r>
              <a:rPr lang="ru-RU" sz="1400" dirty="0">
                <a:solidFill>
                  <a:srgbClr val="FF0000"/>
                </a:solidFill>
              </a:rPr>
              <a:t>- при осуществлении закупки услуг связи (за исключением сотовой связи), включая междугороднюю, международную и услуги по предоставлению доступа к ин-формационно-коммуникационной сети «Интернет» (</a:t>
            </a:r>
            <a:r>
              <a:rPr lang="ru-RU" sz="1400" dirty="0" err="1">
                <a:solidFill>
                  <a:srgbClr val="FF0000"/>
                </a:solidFill>
              </a:rPr>
              <a:t>пп</a:t>
            </a:r>
            <a:r>
              <a:rPr lang="ru-RU" sz="1400" dirty="0">
                <a:solidFill>
                  <a:srgbClr val="FF0000"/>
                </a:solidFill>
              </a:rPr>
              <a:t>. 14 п. 18.3);</a:t>
            </a:r>
          </a:p>
          <a:p>
            <a:r>
              <a:rPr lang="ru-RU" sz="1400" dirty="0"/>
              <a:t>- в части осуществления закупки  с физическим лицом или юридическим лицом на изготовление и поставки декораций (в том числе для обеспечения сценических, аудиовизуальных эффектов), сценической мебели, сценических костюмов (в том числе головных уборов и обуви) и необходимых для создания декораций (в том числе для обеспечения сценических, аудиовизуальных эффектов) и костюмов материалов, а также театрального (концертного) реквизита, музыкальных инструментов, бутафории, грима, постижерских изделий, театральных кукол, необходимых для создания и (или) исполнения произведений указанными организациями (</a:t>
            </a:r>
            <a:r>
              <a:rPr lang="ru-RU" sz="1400" dirty="0" err="1"/>
              <a:t>пп</a:t>
            </a:r>
            <a:r>
              <a:rPr lang="ru-RU" sz="1400" dirty="0"/>
              <a:t>. 29 п. 18.3);</a:t>
            </a:r>
          </a:p>
          <a:p>
            <a:r>
              <a:rPr lang="ru-RU" sz="1400" dirty="0">
                <a:solidFill>
                  <a:srgbClr val="FF0000"/>
                </a:solidFill>
              </a:rPr>
              <a:t>- предметом договора являются сложные, комплексные, уникальные товары, работы и услуги и сопоставление коммерческих и (или) финансовых условий поставок таких товаров, выполнения работ, оказания услуг невозможно ввиду существенного различия между такими условиями (</a:t>
            </a:r>
            <a:r>
              <a:rPr lang="ru-RU" sz="1400" dirty="0" err="1">
                <a:solidFill>
                  <a:srgbClr val="FF0000"/>
                </a:solidFill>
              </a:rPr>
              <a:t>пп</a:t>
            </a:r>
            <a:r>
              <a:rPr lang="ru-RU" sz="1400" dirty="0">
                <a:solidFill>
                  <a:srgbClr val="FF0000"/>
                </a:solidFill>
              </a:rPr>
              <a:t>. 35 п. 18.3);</a:t>
            </a:r>
          </a:p>
          <a:p>
            <a:r>
              <a:rPr lang="ru-RU" sz="1400" dirty="0">
                <a:solidFill>
                  <a:srgbClr val="FF0000"/>
                </a:solidFill>
              </a:rPr>
              <a:t>- заключение договора на юридические услуги (услуги представителя в суде, в органах власти, организациях, услуги по подготовке документов, иные юридические услуги), когда проведение закупки иным способом невозможно в связи с отсутствием времени для её проведения (</a:t>
            </a:r>
            <a:r>
              <a:rPr lang="ru-RU" sz="1400" dirty="0" err="1">
                <a:solidFill>
                  <a:srgbClr val="FF0000"/>
                </a:solidFill>
              </a:rPr>
              <a:t>пп</a:t>
            </a:r>
            <a:r>
              <a:rPr lang="ru-RU" sz="1400" dirty="0">
                <a:solidFill>
                  <a:srgbClr val="FF0000"/>
                </a:solidFill>
              </a:rPr>
              <a:t>. 37 п. 18.3);</a:t>
            </a:r>
          </a:p>
          <a:p>
            <a:r>
              <a:rPr lang="ru-RU" sz="1400" dirty="0">
                <a:solidFill>
                  <a:srgbClr val="FF0000"/>
                </a:solidFill>
              </a:rPr>
              <a:t>- заключение договора на образовательные услуги, консультационно – информационные услуги, когда получение такой услуги обусловлено необходимостью удовлетворения потребности заказчика в получении знаний, компетенций, экспертного мнения по определенным предметным областям, в том числе неразрывно связано с лично-стью конкретного эксперта (исполнителя) с учетом его квалификации и опыта (</a:t>
            </a:r>
            <a:r>
              <a:rPr lang="ru-RU" sz="1400" dirty="0" err="1">
                <a:solidFill>
                  <a:srgbClr val="FF0000"/>
                </a:solidFill>
              </a:rPr>
              <a:t>пп</a:t>
            </a:r>
            <a:r>
              <a:rPr lang="ru-RU" sz="1400" dirty="0">
                <a:solidFill>
                  <a:srgbClr val="FF0000"/>
                </a:solidFill>
              </a:rPr>
              <a:t>. 38 п. 18.3).</a:t>
            </a:r>
          </a:p>
          <a:p>
            <a:endParaRPr lang="ru-RU" sz="1600" dirty="0"/>
          </a:p>
          <a:p>
            <a:endParaRPr lang="ru-RU" sz="1600" dirty="0"/>
          </a:p>
        </p:txBody>
      </p:sp>
    </p:spTree>
    <p:extLst>
      <p:ext uri="{BB962C8B-B14F-4D97-AF65-F5344CB8AC3E}">
        <p14:creationId xmlns:p14="http://schemas.microsoft.com/office/powerpoint/2010/main" val="164871262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B449A51-36D0-1F03-E0F9-B78522F72ACC}"/>
              </a:ext>
            </a:extLst>
          </p:cNvPr>
          <p:cNvSpPr>
            <a:spLocks noGrp="1"/>
          </p:cNvSpPr>
          <p:nvPr>
            <p:ph type="title"/>
          </p:nvPr>
        </p:nvSpPr>
        <p:spPr>
          <a:xfrm>
            <a:off x="779477" y="-71102"/>
            <a:ext cx="10515600" cy="993891"/>
          </a:xfrm>
        </p:spPr>
        <p:txBody>
          <a:bodyPr/>
          <a:lstStyle/>
          <a:p>
            <a:pPr algn="ctr"/>
            <a:r>
              <a:rPr lang="ru-RU" sz="2400" b="1" dirty="0">
                <a:solidFill>
                  <a:srgbClr val="FF0000"/>
                </a:solidFill>
              </a:rPr>
              <a:t>Постановление 5 ААС от 29.03.2023 по делу № А59-2811/2022</a:t>
            </a:r>
          </a:p>
        </p:txBody>
      </p:sp>
      <p:sp>
        <p:nvSpPr>
          <p:cNvPr id="3" name="Объект 2">
            <a:extLst>
              <a:ext uri="{FF2B5EF4-FFF2-40B4-BE49-F238E27FC236}">
                <a16:creationId xmlns:a16="http://schemas.microsoft.com/office/drawing/2014/main" id="{88823E8B-9962-BC4B-944E-D9335B887339}"/>
              </a:ext>
            </a:extLst>
          </p:cNvPr>
          <p:cNvSpPr>
            <a:spLocks noGrp="1"/>
          </p:cNvSpPr>
          <p:nvPr>
            <p:ph idx="1"/>
          </p:nvPr>
        </p:nvSpPr>
        <p:spPr>
          <a:xfrm>
            <a:off x="678809" y="1037060"/>
            <a:ext cx="11048999" cy="4351338"/>
          </a:xfrm>
        </p:spPr>
        <p:txBody>
          <a:bodyPr/>
          <a:lstStyle/>
          <a:p>
            <a:r>
              <a:rPr lang="ru-RU" sz="1600" dirty="0"/>
              <a:t>Суды признали недействительным норму положения о закупке, допускавшей закупку только у ЕП в сфере строительства по иску Ассоциации регионального отраслевого объединения работодателей «Сахалинское саморегулируемое объединение строителей» к корпоративному заказчику   - АО «Совхоз Корсаковский».</a:t>
            </a:r>
          </a:p>
          <a:p>
            <a:r>
              <a:rPr lang="ru-RU" sz="1600" dirty="0"/>
              <a:t>Суд принял решение о признании недействительным и возложении обязанности исключить пункт о закупке у ЕП из положения о закупке: «Возникла потребность в капитальном строительстве (реконструкции), капитальном ремонте объектов сельскохозяйственного назначения и приобретении оборудования для объектов сельскохозяйственного назначения».</a:t>
            </a:r>
            <a:endParaRPr lang="ru-RU" sz="1800" dirty="0"/>
          </a:p>
        </p:txBody>
      </p:sp>
      <p:pic>
        <p:nvPicPr>
          <p:cNvPr id="5" name="Рисунок 4">
            <a:extLst>
              <a:ext uri="{FF2B5EF4-FFF2-40B4-BE49-F238E27FC236}">
                <a16:creationId xmlns:a16="http://schemas.microsoft.com/office/drawing/2014/main" id="{D92F2262-3C10-D5B2-497A-0EEC9962D86B}"/>
              </a:ext>
            </a:extLst>
          </p:cNvPr>
          <p:cNvPicPr>
            <a:picLocks noChangeAspect="1"/>
          </p:cNvPicPr>
          <p:nvPr/>
        </p:nvPicPr>
        <p:blipFill>
          <a:blip r:embed="rId2"/>
          <a:stretch>
            <a:fillRect/>
          </a:stretch>
        </p:blipFill>
        <p:spPr>
          <a:xfrm>
            <a:off x="392247" y="3501109"/>
            <a:ext cx="11622122" cy="2419688"/>
          </a:xfrm>
          <a:prstGeom prst="rect">
            <a:avLst/>
          </a:prstGeom>
        </p:spPr>
      </p:pic>
    </p:spTree>
    <p:extLst>
      <p:ext uri="{BB962C8B-B14F-4D97-AF65-F5344CB8AC3E}">
        <p14:creationId xmlns:p14="http://schemas.microsoft.com/office/powerpoint/2010/main" val="265050271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ED3826-0743-94C8-8A1C-08B92DD71A9D}"/>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E8AFBC44-EBAA-C2BB-0989-36FA8DCF6580}"/>
              </a:ext>
            </a:extLst>
          </p:cNvPr>
          <p:cNvSpPr>
            <a:spLocks noGrp="1"/>
          </p:cNvSpPr>
          <p:nvPr>
            <p:ph type="title"/>
          </p:nvPr>
        </p:nvSpPr>
        <p:spPr>
          <a:xfrm>
            <a:off x="838200" y="365126"/>
            <a:ext cx="10515600" cy="801065"/>
          </a:xfrm>
        </p:spPr>
        <p:txBody>
          <a:bodyPr/>
          <a:lstStyle/>
          <a:p>
            <a:pPr algn="ctr"/>
            <a:r>
              <a:rPr lang="ru-RU" sz="2400" b="1" dirty="0">
                <a:solidFill>
                  <a:srgbClr val="FF0000"/>
                </a:solidFill>
              </a:rPr>
              <a:t>Определение СК по экономическим спорам Верховного Суда РФ от 16 сентября 2021 г. N 306-ЭС21-13429 по делу N А57-6544/2020</a:t>
            </a:r>
            <a:endParaRPr lang="ru-RU" b="1" dirty="0">
              <a:solidFill>
                <a:srgbClr val="FF0000"/>
              </a:solidFill>
            </a:endParaRPr>
          </a:p>
        </p:txBody>
      </p:sp>
      <p:sp>
        <p:nvSpPr>
          <p:cNvPr id="3" name="Объект 2">
            <a:extLst>
              <a:ext uri="{FF2B5EF4-FFF2-40B4-BE49-F238E27FC236}">
                <a16:creationId xmlns:a16="http://schemas.microsoft.com/office/drawing/2014/main" id="{BF30AEB9-DE8C-7F76-0A5B-3397C046CE1F}"/>
              </a:ext>
            </a:extLst>
          </p:cNvPr>
          <p:cNvSpPr>
            <a:spLocks noGrp="1"/>
          </p:cNvSpPr>
          <p:nvPr>
            <p:ph idx="1"/>
          </p:nvPr>
        </p:nvSpPr>
        <p:spPr>
          <a:xfrm>
            <a:off x="626880" y="1166191"/>
            <a:ext cx="10938240" cy="4351338"/>
          </a:xfrm>
        </p:spPr>
        <p:txBody>
          <a:bodyPr/>
          <a:lstStyle/>
          <a:p>
            <a:endParaRPr lang="ru-RU" sz="1600" dirty="0"/>
          </a:p>
          <a:p>
            <a:r>
              <a:rPr lang="ru-RU" sz="1600" dirty="0"/>
              <a:t>Суд признал недействительным пункт 7.2.7 Положения о закупке товаров, работ, услуг для нужд учреждения - МАОУ "Начальная общеобразовательная школа с. Ивановка" Балаковского района Саратовской области и обязании исключить указанный пункт, поскольку оспариваемым пунктом заказчик незаконно ограничил доступ к возможному участию в соответствующей закупке на конкурентной основе юридических и физических лиц, </a:t>
            </a:r>
            <a:r>
              <a:rPr lang="ru-RU" sz="1600" b="1" dirty="0"/>
              <a:t>предоставляющих услуги по организации питания обучающихся.</a:t>
            </a:r>
          </a:p>
          <a:p>
            <a:endParaRPr lang="ru-RU" dirty="0"/>
          </a:p>
        </p:txBody>
      </p:sp>
    </p:spTree>
    <p:extLst>
      <p:ext uri="{BB962C8B-B14F-4D97-AF65-F5344CB8AC3E}">
        <p14:creationId xmlns:p14="http://schemas.microsoft.com/office/powerpoint/2010/main" val="110463906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BA6B4D0-321D-0531-03DB-8DEF0B8EB619}"/>
              </a:ext>
            </a:extLst>
          </p:cNvPr>
          <p:cNvSpPr>
            <a:spLocks noGrp="1"/>
          </p:cNvSpPr>
          <p:nvPr>
            <p:ph type="title"/>
          </p:nvPr>
        </p:nvSpPr>
        <p:spPr>
          <a:xfrm>
            <a:off x="730623" y="1010584"/>
            <a:ext cx="10515600" cy="1325563"/>
          </a:xfrm>
        </p:spPr>
        <p:txBody>
          <a:bodyPr/>
          <a:lstStyle/>
          <a:p>
            <a:r>
              <a:rPr lang="ru-RU" sz="4000" dirty="0"/>
              <a:t>Административная практика</a:t>
            </a:r>
          </a:p>
        </p:txBody>
      </p:sp>
    </p:spTree>
    <p:extLst>
      <p:ext uri="{BB962C8B-B14F-4D97-AF65-F5344CB8AC3E}">
        <p14:creationId xmlns:p14="http://schemas.microsoft.com/office/powerpoint/2010/main" val="180123391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6484A05-376C-C08C-F719-C45040F8E2F2}"/>
              </a:ext>
            </a:extLst>
          </p:cNvPr>
          <p:cNvSpPr>
            <a:spLocks noGrp="1"/>
          </p:cNvSpPr>
          <p:nvPr>
            <p:ph type="title"/>
          </p:nvPr>
        </p:nvSpPr>
        <p:spPr>
          <a:xfrm>
            <a:off x="838200" y="365126"/>
            <a:ext cx="10515600" cy="758999"/>
          </a:xfrm>
        </p:spPr>
        <p:txBody>
          <a:bodyPr/>
          <a:lstStyle/>
          <a:p>
            <a:pPr algn="ctr"/>
            <a:r>
              <a:rPr lang="ru-RU" sz="2400" dirty="0">
                <a:solidFill>
                  <a:srgbClr val="0070C0"/>
                </a:solidFill>
              </a:rPr>
              <a:t>Решение Вологодского УФАС по делу № 035/01/17-393/2023 о нарушении антимонопольного законодательства 27 сентября 2023 г. </a:t>
            </a:r>
          </a:p>
        </p:txBody>
      </p:sp>
      <p:sp>
        <p:nvSpPr>
          <p:cNvPr id="3" name="Объект 2">
            <a:extLst>
              <a:ext uri="{FF2B5EF4-FFF2-40B4-BE49-F238E27FC236}">
                <a16:creationId xmlns:a16="http://schemas.microsoft.com/office/drawing/2014/main" id="{8D75AB72-6807-F342-CD6E-44DE4E2C83E4}"/>
              </a:ext>
            </a:extLst>
          </p:cNvPr>
          <p:cNvSpPr>
            <a:spLocks noGrp="1"/>
          </p:cNvSpPr>
          <p:nvPr>
            <p:ph idx="1"/>
          </p:nvPr>
        </p:nvSpPr>
        <p:spPr>
          <a:xfrm>
            <a:off x="838200" y="1359017"/>
            <a:ext cx="10515600" cy="4817946"/>
          </a:xfrm>
        </p:spPr>
        <p:txBody>
          <a:bodyPr/>
          <a:lstStyle/>
          <a:p>
            <a:r>
              <a:rPr lang="ru-RU" sz="1600" dirty="0"/>
              <a:t>По требованию УФАС из Положения о закупке МАУ «Центр комплексного обслуживания» были исключены случаи закупки у ЕП на конкурентных рынках:</a:t>
            </a:r>
          </a:p>
          <a:p>
            <a:r>
              <a:rPr lang="ru-RU" sz="1600" dirty="0">
                <a:solidFill>
                  <a:srgbClr val="FF0000"/>
                </a:solidFill>
              </a:rPr>
              <a:t>работ и услуг по содержанию, ремонту и обслуживанию зданий, помещений, земельных участков, бассейнов; </a:t>
            </a:r>
          </a:p>
          <a:p>
            <a:r>
              <a:rPr lang="ru-RU" sz="1600" dirty="0">
                <a:solidFill>
                  <a:srgbClr val="FF0000"/>
                </a:solidFill>
              </a:rPr>
              <a:t>услуг по охране объектов и обеспечению пропускного режима, функционирования охранно-пожарной сигнализации, видеонаблюдения; </a:t>
            </a:r>
          </a:p>
          <a:p>
            <a:r>
              <a:rPr lang="ru-RU" sz="1600" dirty="0"/>
              <a:t>услуг гардероба, услуг по стирке, глажению и ремонту белья;  </a:t>
            </a:r>
          </a:p>
          <a:p>
            <a:r>
              <a:rPr lang="ru-RU" sz="1600" dirty="0">
                <a:solidFill>
                  <a:srgbClr val="FF0000"/>
                </a:solidFill>
              </a:rPr>
              <a:t>услуг по разработке проектно-сметной документации; </a:t>
            </a:r>
          </a:p>
          <a:p>
            <a:r>
              <a:rPr lang="ru-RU" sz="1600" dirty="0">
                <a:solidFill>
                  <a:srgbClr val="FF0000"/>
                </a:solidFill>
              </a:rPr>
              <a:t>заключения договора в рамках реализации федеральных и государственных целевых программ, национальных проектов; </a:t>
            </a:r>
          </a:p>
          <a:p>
            <a:r>
              <a:rPr lang="ru-RU" sz="1600" dirty="0"/>
              <a:t>заключение договоров на поставку товаров, выполнение работ, оказание услуг, включая приобретение объектов, в целях выполнения мероприятий по организации рабочих мест для работников органов местного самоуправления, территориальной избирательной комиссии и муниципальных учреждений города.</a:t>
            </a:r>
          </a:p>
        </p:txBody>
      </p:sp>
    </p:spTree>
    <p:extLst>
      <p:ext uri="{BB962C8B-B14F-4D97-AF65-F5344CB8AC3E}">
        <p14:creationId xmlns:p14="http://schemas.microsoft.com/office/powerpoint/2010/main" val="4225422213"/>
      </p:ext>
    </p:extLst>
  </p:cSld>
  <p:clrMapOvr>
    <a:masterClrMapping/>
  </p:clrMapOvr>
</p:sld>
</file>

<file path=ppt/theme/theme1.xml><?xml version="1.0" encoding="utf-8"?>
<a:theme xmlns:a="http://schemas.openxmlformats.org/drawingml/2006/main" name="Office Theme">
  <a:themeElements>
    <a:clrScheme name="Тема Offic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Тема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10.xml><?xml version="1.0" encoding="utf-8"?>
<a:theme xmlns:a="http://schemas.openxmlformats.org/drawingml/2006/main" name="10_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7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6_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1_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8_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8_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3_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4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28_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6830</TotalTime>
  <Words>24592</Words>
  <Application>Microsoft Office PowerPoint</Application>
  <PresentationFormat>Широкоэкранный</PresentationFormat>
  <Paragraphs>946</Paragraphs>
  <Slides>141</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13</vt:i4>
      </vt:variant>
      <vt:variant>
        <vt:lpstr>Заголовки слайдов</vt:lpstr>
      </vt:variant>
      <vt:variant>
        <vt:i4>141</vt:i4>
      </vt:variant>
    </vt:vector>
  </HeadingPairs>
  <TitlesOfParts>
    <vt:vector size="157" baseType="lpstr">
      <vt:lpstr>Arial</vt:lpstr>
      <vt:lpstr>Calibri</vt:lpstr>
      <vt:lpstr>Calibri Light</vt:lpstr>
      <vt:lpstr>Office Theme</vt:lpstr>
      <vt:lpstr>11_Тема Office</vt:lpstr>
      <vt:lpstr>5_Тема Office</vt:lpstr>
      <vt:lpstr>8_Оформление по умолчанию</vt:lpstr>
      <vt:lpstr>8_Тема Office</vt:lpstr>
      <vt:lpstr>2_Тема Office</vt:lpstr>
      <vt:lpstr>3_Тема Office</vt:lpstr>
      <vt:lpstr>4_Тема Office</vt:lpstr>
      <vt:lpstr>28_Тема Office</vt:lpstr>
      <vt:lpstr>10_Оформление по умолчанию</vt:lpstr>
      <vt:lpstr>1_Тема Office</vt:lpstr>
      <vt:lpstr>7_Тема Office</vt:lpstr>
      <vt:lpstr>16_Тема Office</vt:lpstr>
      <vt:lpstr>«Новые правила в сфере корпоративных закупок»</vt:lpstr>
      <vt:lpstr>Презентация PowerPoint</vt:lpstr>
      <vt:lpstr>Презентация PowerPoint</vt:lpstr>
      <vt:lpstr>Правила осуществления Федеральным казначейством функций по контролю (анализу) финансовых и хозяйственных операций государственных корпораций (компаний), публично-правовых компаний и хозяйственных обществ, в уставном капитале которых доля прямого или косвенного участия Российской Федерации превышает 50 процентов, на основании поручений Президента Российской Федерации, Правительства Российской Федерации, Министра финансов Российской Федерации – с 30.09.2023 </vt:lpstr>
      <vt:lpstr>Презентация PowerPoint</vt:lpstr>
      <vt:lpstr>Презентация PowerPoint</vt:lpstr>
      <vt:lpstr>Импортозамещение (национальный режим)</vt:lpstr>
      <vt:lpstr>Законопроект № 547583-8 "О внесении изменений в Федеральный закон "О закупках товаров, работ, услуг отдельными видами юридических лиц" и Федеральный закон "О контрактной системе в сфере закупок товаров, работ, услуг для обеспечения государственных и муниципальных нужд" и признании утратившим силу пункта 3 статьи 1 Федерального закона "О внесении изменений в Федеральный закон "О контрактной системе в сфере закупок товаров, работ, услуг для обеспечения государственных и муниципальных нужд" и статью 2 Федерального закона "О внесении изменений в Федеральный закон "О контрактной системе в сфере закупок товаров, работ, услуг для обеспечения государственных и муниципальных нужд"  https://sozd.duma.gov.ru/bill/547583-8#bh_note  С 01.10.2024, последний срок изменения Положения о закупке – 01.01.2025</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Утрачивает силу с 01.01.2025 вся статья</vt:lpstr>
      <vt:lpstr>Презентация PowerPoint</vt:lpstr>
      <vt:lpstr>Презентация PowerPoint</vt:lpstr>
      <vt:lpstr>Презентация PowerPoint</vt:lpstr>
      <vt:lpstr>Презентация PowerPoint</vt:lpstr>
      <vt:lpstr>Новый инструмент оценки финансово-хозяйственного состояния юридических лиц</vt:lpstr>
      <vt:lpstr>Презентация PowerPoint</vt:lpstr>
      <vt:lpstr>Презентация PowerPoint</vt:lpstr>
      <vt:lpstr>РЕЕСТР НЕДОСТОВЕРНЫХ СВЕДЕНИЙ, ПРЕДСТАВЛЕННЫХ УЧАСТНИКАМИ ЗАКУПОК – На 16.07.2024 127 строк https://fas.gov.ru/pages/reestr_kompanij_nedostoverno</vt:lpstr>
      <vt:lpstr>Презентация PowerPoint</vt:lpstr>
      <vt:lpstr>Презентация PowerPoint</vt:lpstr>
      <vt:lpstr>Федеральный закон от 26 июля 2017 г. N 187-ФЗ "О безопасности критической информационной инфраструктуры Российской Федерации"</vt:lpstr>
      <vt:lpstr>Закупки отечественного ПО некоторых банков и прочих финансовых организаций</vt:lpstr>
      <vt:lpstr>Постановление Правительства РФ от 22 августа 2022 г. N 1478 "Об утверждении требований к программному обеспечению, в том числе в составе программно-аппаратных комплексов, используемому органами государственной власти, заказчиками, осуществляющими закупки в соответствии с Федеральным законом "О закупках товаров, работ, услуг отдельными видами юридических лиц" (за исключением организаций с муниципальным участием), на принадлежащих им значимых объектах критической информационной инфраструктуры Российской Федерации, Правил согласования закупок иностранного программного обеспечения, в том числе в составе программно-аппаратных комплексов, в целях его использования заказчиками, осуществляющими закупки в соответствии с Федеральным законом "О закупках товаров, работ, услуг отдельными видами юридических лиц" (за исключением организаций с муниципальным участием), на принадлежащих им значимых объектах критической информационной инфраструктуры Российской Федерации, а также закупок услуг, необходимых для использования этого программного обеспечения на таких объектах, и Правил перехода на преимущественное использование российского программного обеспечения, в том числе в составе программно-аппаратных комплексов, заказчиками, осуществляющими закупки в соответствии с Федеральным законом "О закупках товаров, работ, услуг отдельными видами юридических лиц" (за исключением организаций с муниципальным участием), на принадлежащих им значимых объектах критической информационной инфраструктуры Российской Федерации« </vt:lpstr>
      <vt:lpstr>Презентация PowerPoint</vt:lpstr>
      <vt:lpstr>Постановление Правительства РФ от 22 августа 2022 г. N 1478</vt:lpstr>
      <vt:lpstr>Постановление Правительства РФ от 22 августа 2022 г. N 1478</vt:lpstr>
      <vt:lpstr>Постановление Правительства РФ от 22 августа 2022 г. N 1478</vt:lpstr>
      <vt:lpstr>Приказ Министерства цифрового развития, связи и массовых коммуникаций РФ от 18 января 2023 г. N 21 "Об утверждении Методических рекомендаций по переходу на использование российского программного обеспечения, в том числе на значимых объектах критической информационной инфраструктуры Российской Федерации, и о реализации мер, направленных на ускоренный переход органов государственной власти и организаций на использование российского программного обеспечения в Российской Федерации"</vt:lpstr>
      <vt:lpstr>Презентация PowerPoint</vt:lpstr>
      <vt:lpstr>Презентация PowerPoint</vt:lpstr>
      <vt:lpstr>Обзор планируемых изменений в КОАП – с 01.07.2024</vt:lpstr>
      <vt:lpstr>В каких случаях заказчики, работающие по 223-ФЗ, должны применять Закон о контрактной системе (44-ФЗ)?</vt:lpstr>
      <vt:lpstr>В каких случаях заказчики, работающие по 223-ФЗ, должны применять Закон о контрактной системе (44-ФЗ)?</vt:lpstr>
      <vt:lpstr>В каких случаях заказчики, работающие по 223-ФЗ,  должны применять Закон о контрактной системе (44-ФЗ)?</vt:lpstr>
      <vt:lpstr>В каких случаях заказчики, работающие по 223-ФЗ,  должны применять Закон о контрактной системе (44-ФЗ)?</vt:lpstr>
      <vt:lpstr>В каких случаях заказчики, работающие по 223-ФЗ, должны применять Закон о контрактной системе (44-ФЗ)?</vt:lpstr>
      <vt:lpstr>В каких случаях заказчики, работающие по 223-ФЗ,  должны применять Закон о контрактной системе (44-ФЗ)?</vt:lpstr>
      <vt:lpstr>С 04.08.2023</vt:lpstr>
      <vt:lpstr>С 01.07.2024</vt:lpstr>
      <vt:lpstr>С 01.07.2024</vt:lpstr>
      <vt:lpstr>Обзор планируемых изменений в КОАП</vt:lpstr>
      <vt:lpstr>По каким документам установлены требования по содержанию, по порядку и сроку размещения в ЕИС</vt:lpstr>
      <vt:lpstr>По каким документам установлены требования по содержанию, по порядку и сроку размещения в ЕИС</vt:lpstr>
      <vt:lpstr>По каким документам установлены требования по содержанию, по порядку и сроку размещения в ЕИС</vt:lpstr>
      <vt:lpstr>По каким документам установлены требования по содержанию, по порядку и сроку размещения в ЕИС</vt:lpstr>
      <vt:lpstr>По каким документам установлены требования по содержанию, по порядку и сроку размещения в ЕИС</vt:lpstr>
      <vt:lpstr>По каким документам установлены требования по содержанию, по порядку и сроку размещения в ЕИС</vt:lpstr>
      <vt:lpstr>По каким документам установлены требования по содержанию, по порядку и сроку размещения в ЕИС</vt:lpstr>
      <vt:lpstr>Презентация PowerPoint</vt:lpstr>
      <vt:lpstr>Обзор планируемых изменений в КОАП</vt:lpstr>
      <vt:lpstr>Обзор планируемых изменений в КОАП</vt:lpstr>
      <vt:lpstr>Какие это могут быть государственные реестры?</vt:lpstr>
      <vt:lpstr>Какие это могут быть государственные реестры?</vt:lpstr>
      <vt:lpstr>Какие это могут быть государственные реестры?</vt:lpstr>
      <vt:lpstr>Обзор планируемых изменений в КОАП</vt:lpstr>
      <vt:lpstr>Обзор планируемых изменений в КОАП</vt:lpstr>
      <vt:lpstr>Обзор планируемых изменений в КОАП</vt:lpstr>
      <vt:lpstr>Что «потерялось» в проекте изменений КОАПа?</vt:lpstr>
      <vt:lpstr>Практика по ранее принятым изменениям</vt:lpstr>
      <vt:lpstr>104-ФЗ от 16.04.2022 – с 01.07.2022</vt:lpstr>
      <vt:lpstr>Презентация PowerPoint</vt:lpstr>
      <vt:lpstr>Изменения и практика по строительным подрядам</vt:lpstr>
      <vt:lpstr>Федеральный закон от 4 августа 2023 г. N 435-ФЗ – с 15.08.2023 </vt:lpstr>
      <vt:lpstr>Постановление Правительства РФ от 16 апреля 2022 г. N 680 "Об установлении порядка и случаев изменения существенных условий государственных и муниципальных контрактов, предметом которых является выполнение работ по строительству, реконструкции, капитальному ремонту, сносу объекта капитального строительства, проведение работ по сохранению объектов культурного наследия« – с 18.04.2022 и в течение 2024 г.</vt:lpstr>
      <vt:lpstr>Постановление Правительства РФ от 16 апреля 2022 г. N 680 "Об установлении порядка и случаев изменения существенных условий государственных и муниципальных контрактов, предметом которых является выполнение работ по строительству, реконструкции, капитальному ремонту, сносу объекта капитального строительства, проведение работ по сохранению объектов культурного наследия« – с 18.04.2022</vt:lpstr>
      <vt:lpstr>104-ФЗ от 16.04.2022 – с 01.07.2022</vt:lpstr>
      <vt:lpstr>104-ФЗ от 16.04.2022 – с 01.07.2022</vt:lpstr>
      <vt:lpstr>Презентация PowerPoint</vt:lpstr>
      <vt:lpstr>Решение Федеральной антимонопольной службы от 21 февраля 2023 г. N 223-ФЗ-56/23</vt:lpstr>
      <vt:lpstr>О ед. поставщике</vt:lpstr>
      <vt:lpstr>4 марта 2021 года Пленум Верховного суда утвердил Постановление №2 «О некоторых вопросах, возникающих в связи с применением судами антимонопольного законодательства». Кроме прочего разбираются вопросы применения Федерального закона от 26.07.2006 N 135-ФЗ «О защите конкуренции» совместно с положениями №44-ФЗ и №223-ФЗ. </vt:lpstr>
      <vt:lpstr>Судебная практика</vt:lpstr>
      <vt:lpstr>Арбитражный суд Западно-Сибирского округа Постановлением от 12.05.2023 по делу № А70-18212/2022 поддержали позицию Тюменского УФАС</vt:lpstr>
      <vt:lpstr>Презентация PowerPoint</vt:lpstr>
      <vt:lpstr>Презентация PowerPoint</vt:lpstr>
      <vt:lpstr>Презентация PowerPoint</vt:lpstr>
      <vt:lpstr>АС Тюменской области Решение по Делу № А70-26174/2023 19 февраля 2024  также поддержана позиция Тюменского УФАС </vt:lpstr>
      <vt:lpstr>Презентация PowerPoint</vt:lpstr>
      <vt:lpstr>Постановление 5 ААС от 29.03.2023 по делу № А59-2811/2022</vt:lpstr>
      <vt:lpstr>Определение СК по экономическим спорам Верховного Суда РФ от 16 сентября 2021 г. N 306-ЭС21-13429 по делу N А57-6544/2020</vt:lpstr>
      <vt:lpstr>Административная практика</vt:lpstr>
      <vt:lpstr>Решение Вологодского УФАС по делу № 035/01/17-393/2023 о нарушении антимонопольного законодательства 27 сентября 2023 г. </vt:lpstr>
      <vt:lpstr>Решение Башкортостанского УФАС России от 04.04.2024 по делу № 002/01/17-82/2024</vt:lpstr>
      <vt:lpstr>Решения по случаю закупки у ед. поставщика до определенного ценового порога </vt:lpstr>
      <vt:lpstr>Решение УФАС по Республике Марий Эл от 26 июля 2022 г. N 012/01/17-370/2022</vt:lpstr>
      <vt:lpstr>Решение Башкортостанского УФАС России от 01.04.2024 по делу № 002/01/17-16/2024</vt:lpstr>
      <vt:lpstr>Решение Красноярского УФАС России от 16.02.2023 по делу № 024/01/17-3688/2022 (1 из 2)</vt:lpstr>
      <vt:lpstr>Решение Красноярского УФАС России от 16.02.2023 по делу № 024/01/17-3688/2022 (2 из 2)</vt:lpstr>
      <vt:lpstr>Решение АС Красноярского края от 23.01.2023 по делу № А33-25370/2022</vt:lpstr>
      <vt:lpstr>Апелляционное определение Волгоградского областного суда от 25.09.2023 по делу № 33а-8509/2023</vt:lpstr>
      <vt:lpstr>Постановление Вологодского УФАС России о назначении административного наказания от 13.02.2024 № 04-32/02-24</vt:lpstr>
      <vt:lpstr>Постановление 17 ААС от 18.04.2024 по делу № А50-15213/2023</vt:lpstr>
      <vt:lpstr>Постановление 13 ААС от 16.04.2024 по делу № А56-82229/2023</vt:lpstr>
      <vt:lpstr>Информация из СМИ</vt:lpstr>
      <vt:lpstr>В закупках «Башавтотранса» усмотрели признаки нарушения антимонопольного законодательства при закупках у ЕП –  Газета «Коммерсант» от 17.07.2023</vt:lpstr>
      <vt:lpstr>В закупках «Башавтотранса» усмотрели признаки нарушения антимонопольного законодательства при закупках у ЕП –  Газета «Коммерсант» от 17.07.2023</vt:lpstr>
      <vt:lpstr>УФАС обязало АО "Башспирт" исправить положение о закупке в части норм, устанавливающих основания закупок у ЕП – «Коммерсант» от 10.07.2023 </vt:lpstr>
      <vt:lpstr>Тывинское УФАС России оштрафовало ГУП УК «ТЭК 4» за неисполнение предписания об устранении ограничения конкуренции между предпринимателями </vt:lpstr>
      <vt:lpstr>Постановление 21 ААС от 29.09.2023 по делу № А83-19914/2021</vt:lpstr>
      <vt:lpstr>Проблема «дробления» не теряет актуальности</vt:lpstr>
      <vt:lpstr>Директор муниципального унитарного предприятия привлечен к административной ответственности за нарушение порядка осуществления закупки </vt:lpstr>
      <vt:lpstr>РЕШЕНИЕ АС Пермского края от 25 июня 2024 года по делу №А50-3805/2024</vt:lpstr>
      <vt:lpstr>РЕШЕНИЕ АС Пермского края от 25 июня 2024 года по делу №А50-3805/2024</vt:lpstr>
      <vt:lpstr>Постановление 17 ААС от 01.03.2024 по делу № А50-18681/2023</vt:lpstr>
      <vt:lpstr>Практика по нарушениям обоснования НМЦД</vt:lpstr>
      <vt:lpstr>Федеральный закон от 05.04.2021 № 86-ФЗ</vt:lpstr>
      <vt:lpstr>Уголовные дела</vt:lpstr>
      <vt:lpstr>Презентация PowerPoint</vt:lpstr>
      <vt:lpstr>Презентация PowerPoint</vt:lpstr>
      <vt:lpstr>По материалам прокуратуры возбуждено уголовное дело по факту использования заведомо подложного документа при формировании НМЦ </vt:lpstr>
      <vt:lpstr>Адвокатский запрос  - следствие пока еще идет</vt:lpstr>
      <vt:lpstr>Суды подтвердили нарушение заказчиком процедуры обоснования НМЦ и закупки у ЕП, послужившей основанием возбуждения уголовного дела</vt:lpstr>
      <vt:lpstr>Административная практика</vt:lpstr>
      <vt:lpstr>Практика. Решение Управления Федеральной антимонопольной службы по Брянской области от 22 июля 2021 г. N 032/10/18.1-728/2021 (1 из 2)</vt:lpstr>
      <vt:lpstr>Решение УФАС по Брянской области от 22 июля 2021 г. N 032/10/18.1-728/2021 (2 из 2)</vt:lpstr>
      <vt:lpstr>Практика. Постановление Татарстанского УФАС России от 13.10.2023 по делу № АЯ-04/10719 (1 из 2)</vt:lpstr>
      <vt:lpstr>Постановление Татарстанского УФАС России от 13.10.2023 по делу № АЯ-04/10719 (2 из 2)</vt:lpstr>
      <vt:lpstr>Практика. Решение Управления Федеральной антимонопольной службы по Республике Татарстан от 6 июня 2023 г. N 016/07/3-821/2023</vt:lpstr>
      <vt:lpstr>Судебная практика</vt:lpstr>
      <vt:lpstr>Презентация PowerPoint</vt:lpstr>
      <vt:lpstr>Презентация PowerPoint</vt:lpstr>
      <vt:lpstr>Презентация PowerPoint</vt:lpstr>
      <vt:lpstr>Суды признали недействительным договор в связи с нарушением заказчиком процедуры определения НМЦД и обоснования закупки у ЕП</vt:lpstr>
      <vt:lpstr>Благодарю за внимание!</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Особенности корпоративных закупок в 2021 – 2022 годах.</dc:title>
  <dc:creator>Tatyana Trefilova</dc:creator>
  <cp:lastModifiedBy>Даниил Еленцов</cp:lastModifiedBy>
  <cp:revision>610</cp:revision>
  <dcterms:created xsi:type="dcterms:W3CDTF">2021-09-14T03:17:04Z</dcterms:created>
  <dcterms:modified xsi:type="dcterms:W3CDTF">2024-07-16T19:30:24Z</dcterms:modified>
</cp:coreProperties>
</file>