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32.jpg" ContentType="image/png"/>
  <Override PartName="/ppt/media/image33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7" r:id="rId3"/>
    <p:sldId id="271" r:id="rId4"/>
    <p:sldId id="272" r:id="rId5"/>
    <p:sldId id="273" r:id="rId6"/>
    <p:sldId id="274" r:id="rId7"/>
    <p:sldId id="269" r:id="rId8"/>
    <p:sldId id="270" r:id="rId9"/>
    <p:sldId id="263" r:id="rId10"/>
    <p:sldId id="264" r:id="rId11"/>
    <p:sldId id="265" r:id="rId12"/>
    <p:sldId id="275" r:id="rId13"/>
    <p:sldId id="276" r:id="rId14"/>
    <p:sldId id="277" r:id="rId15"/>
    <p:sldId id="278" r:id="rId16"/>
    <p:sldId id="279" r:id="rId17"/>
    <p:sldId id="280" r:id="rId18"/>
    <p:sldId id="283" r:id="rId19"/>
    <p:sldId id="281" r:id="rId20"/>
    <p:sldId id="305" r:id="rId21"/>
    <p:sldId id="284" r:id="rId22"/>
    <p:sldId id="286" r:id="rId23"/>
    <p:sldId id="306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895"/>
    <a:srgbClr val="29A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70546-8B80-48D9-9247-4B6D0CC35678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A120F-88A9-49B7-A8BA-F42196235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8ED-C1C5-4F4E-A6D5-92FDD968D9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3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7411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7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9459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89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9459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41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9459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11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9459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9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9459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33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9459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BD49-5BCE-43DB-83DE-35D1593060C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42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BD49-5BCE-43DB-83DE-35D1593060C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61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65;g29346adaac6_0_4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27651" name="Google Shape;166;g29346adaac6_0_4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1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8ED-C1C5-4F4E-A6D5-92FDD968D9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9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8ED-C1C5-4F4E-A6D5-92FDD968D9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8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8ED-C1C5-4F4E-A6D5-92FDD968D9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2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8ED-C1C5-4F4E-A6D5-92FDD968D9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1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9219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0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1267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9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3315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4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29346adaac6_0_2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5363" name="Google Shape;97;g29346adaac6_0_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2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9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1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9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6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7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0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5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1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05974-A122-4244-B848-63901DE84EEC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2A76-3D26-41E9-83E7-685441B0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12109720/363aa18e6c32ff15fa5ec3b09cbefbf6/?utm_source=sbi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hyperlink" Target="https://base.garant.ru/10105712/152c9e5d938eda344f0ddcab4fe40a55/?utm_source=sbi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69579" y="2190527"/>
            <a:ext cx="874534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ПОДАЧА СТРУКТУРИРОВАННОЙ ЗАЯВКИ</a:t>
            </a:r>
            <a:endParaRPr lang="ru-RU" sz="4800" dirty="0"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69579" y="46528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ru-RU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Центр Поддержки Поставщиков</a:t>
            </a:r>
          </a:p>
          <a:p>
            <a:pPr algn="l"/>
            <a:endParaRPr lang="ru-RU" dirty="0"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300083"/>
            <a:ext cx="2388225" cy="22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439" y="-312528"/>
            <a:ext cx="7179439" cy="71794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вал 7"/>
          <p:cNvSpPr>
            <a:spLocks noChangeAspect="1"/>
          </p:cNvSpPr>
          <p:nvPr/>
        </p:nvSpPr>
        <p:spPr>
          <a:xfrm>
            <a:off x="3666000" y="999000"/>
            <a:ext cx="4860000" cy="48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3846000" y="1179000"/>
            <a:ext cx="4500000" cy="450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18900000">
            <a:off x="7330553" y="383660"/>
            <a:ext cx="3303026" cy="318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>
                    <a:alpha val="45000"/>
                  </a:schemeClr>
                </a:solidFill>
              </a:rPr>
              <a:t>План-график</a:t>
            </a:r>
            <a:endParaRPr lang="en-US" dirty="0">
              <a:solidFill>
                <a:schemeClr val="tx1">
                  <a:alpha val="4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19800000">
            <a:off x="7980153" y="1232598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Извещение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20700000">
            <a:off x="8382246" y="2177806"/>
            <a:ext cx="357770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Заявка победителя</a:t>
            </a:r>
            <a:endParaRPr lang="en-US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>
            <a:off x="8526000" y="3277195"/>
            <a:ext cx="3288513" cy="30360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632895"/>
                </a:solidFill>
                <a:latin typeface="+mj-lt"/>
                <a:ea typeface="+mj-ea"/>
                <a:cs typeface="SB Sans Interface" panose="020B0503040504020204" pitchFamily="34" charset="-52"/>
              </a:rPr>
              <a:t>Итоговый протокол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900000">
            <a:off x="8387173" y="4324221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Цифровой контракт</a:t>
            </a:r>
            <a:endParaRPr lang="en-US" b="1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129650" y="2601119"/>
            <a:ext cx="39327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 01.04.2024 Заказчики </a:t>
            </a:r>
            <a:r>
              <a:rPr lang="ru-RU" sz="1800" b="1" dirty="0" smtClean="0"/>
              <a:t>обязаны</a:t>
            </a:r>
            <a:r>
              <a:rPr lang="ru-RU" sz="1800" dirty="0" smtClean="0"/>
              <a:t> заключать цифровой контракт</a:t>
            </a:r>
            <a:endParaRPr lang="ru-RU" sz="1800" dirty="0">
              <a:latin typeface="SB Sans Interface Semibold" panose="020B0603040504020204" pitchFamily="34" charset="-52"/>
              <a:ea typeface="+mj-ea"/>
              <a:cs typeface="SB Sans Interface Semibold" panose="020B06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866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868" y="-46958"/>
            <a:ext cx="6923128" cy="69231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вал 7"/>
          <p:cNvSpPr>
            <a:spLocks noChangeAspect="1"/>
          </p:cNvSpPr>
          <p:nvPr/>
        </p:nvSpPr>
        <p:spPr>
          <a:xfrm>
            <a:off x="3666000" y="999000"/>
            <a:ext cx="4860000" cy="48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3846000" y="1179000"/>
            <a:ext cx="4500000" cy="450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18000000">
            <a:off x="6485244" y="-264968"/>
            <a:ext cx="3303026" cy="318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>
                    <a:alpha val="17000"/>
                  </a:schemeClr>
                </a:solidFill>
              </a:rPr>
              <a:t>План-график</a:t>
            </a:r>
            <a:endParaRPr lang="en-US" dirty="0">
              <a:solidFill>
                <a:schemeClr val="tx1">
                  <a:alpha val="17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18900000">
            <a:off x="7332678" y="388791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>
                    <a:alpha val="45000"/>
                  </a:schemeClr>
                </a:solidFill>
              </a:rPr>
              <a:t>Извещение</a:t>
            </a:r>
            <a:endParaRPr lang="en-US" dirty="0">
              <a:solidFill>
                <a:schemeClr val="tx1">
                  <a:alpha val="4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19800000">
            <a:off x="7960781" y="1160300"/>
            <a:ext cx="357770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Заявка победителя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20700000">
            <a:off x="8387173" y="2215230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Итоговые протокол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>
            <a:off x="8526000" y="3110997"/>
            <a:ext cx="3288513" cy="30360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632895"/>
                </a:solidFill>
                <a:latin typeface="+mj-lt"/>
                <a:ea typeface="+mj-ea"/>
                <a:cs typeface="SB Sans Interface" panose="020B0503040504020204" pitchFamily="34" charset="-52"/>
              </a:rPr>
              <a:t>Цифровой контракт</a:t>
            </a:r>
            <a:endParaRPr lang="en-US" b="1" dirty="0">
              <a:solidFill>
                <a:srgbClr val="632895"/>
              </a:solidFill>
              <a:latin typeface="+mj-lt"/>
              <a:ea typeface="+mj-ea"/>
              <a:cs typeface="SB Sans Interface" panose="020B0503040504020204" pitchFamily="34" charset="-52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129650" y="2601119"/>
            <a:ext cx="39327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 01.04.2024 Заказчики </a:t>
            </a:r>
            <a:r>
              <a:rPr lang="ru-RU" sz="1800" b="1" dirty="0" smtClean="0"/>
              <a:t>обязаны</a:t>
            </a:r>
            <a:r>
              <a:rPr lang="ru-RU" sz="1800" dirty="0" smtClean="0"/>
              <a:t> заключать цифровой контракт</a:t>
            </a:r>
            <a:endParaRPr lang="ru-RU" sz="1800" dirty="0">
              <a:latin typeface="SB Sans Interface Semibold" panose="020B0603040504020204" pitchFamily="34" charset="-52"/>
              <a:ea typeface="+mj-ea"/>
              <a:cs typeface="SB Sans Interface Semibold" panose="020B06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391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72757" y="2011304"/>
            <a:ext cx="11058411" cy="66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ru-RU" sz="2000" u="sng" dirty="0" smtClean="0"/>
              <a:t>Порядок заключения цифрового контракта установлен ст</a:t>
            </a:r>
            <a:r>
              <a:rPr lang="ru-RU" sz="2000" u="sng" dirty="0" smtClean="0"/>
              <a:t>. 51  </a:t>
            </a:r>
            <a:r>
              <a:rPr lang="ru-RU" sz="2000" u="sng" dirty="0" smtClean="0"/>
              <a:t>Закона №44-ФЗ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527994" y="2679192"/>
            <a:ext cx="7874574" cy="364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ru-RU" sz="2000" dirty="0" smtClean="0"/>
              <a:t>Размещение контракта заказчиком: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течение 2 р/д со дня публикации итогового протокола </a:t>
            </a:r>
            <a:r>
              <a:rPr lang="ru-RU" sz="2000" dirty="0" smtClean="0"/>
              <a:t>(аукцион и конкурс);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ru-RU" sz="2000" dirty="0" smtClean="0"/>
              <a:t>не </a:t>
            </a:r>
            <a:r>
              <a:rPr lang="ru-RU" sz="2000" dirty="0"/>
              <a:t>позднее 1 р/д </a:t>
            </a:r>
            <a:r>
              <a:rPr lang="ru-RU" sz="2000" dirty="0" smtClean="0"/>
              <a:t>(запрос котировок).</a:t>
            </a:r>
            <a:endParaRPr lang="ru-RU" sz="2000" dirty="0"/>
          </a:p>
          <a:p>
            <a:pPr marL="0" indent="0">
              <a:lnSpc>
                <a:spcPct val="140000"/>
              </a:lnSpc>
              <a:buNone/>
            </a:pPr>
            <a:r>
              <a:rPr lang="ru-RU" sz="2000" dirty="0"/>
              <a:t>После протокола разногласий: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000" dirty="0"/>
              <a:t>- в течение 2 р/д рабочих дней со дня размещения участником </a:t>
            </a:r>
            <a:r>
              <a:rPr lang="ru-RU" sz="2000" dirty="0" smtClean="0"/>
              <a:t>протокола.</a:t>
            </a:r>
            <a:endParaRPr lang="ru-RU" sz="2000" dirty="0"/>
          </a:p>
          <a:p>
            <a:pPr marL="0" indent="0">
              <a:lnSpc>
                <a:spcPct val="140000"/>
              </a:lnSpc>
              <a:buNone/>
            </a:pPr>
            <a:endParaRPr lang="ru-RU" sz="2000" dirty="0" smtClean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72757" y="738537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СРОКИ ПОДПИСАНИЯ ЦИФРОВОГО КОНТРАКТА</a:t>
            </a:r>
            <a:endParaRPr lang="ru-RU" sz="3100" dirty="0"/>
          </a:p>
        </p:txBody>
      </p:sp>
      <p:sp>
        <p:nvSpPr>
          <p:cNvPr id="2" name="Овал 1"/>
          <p:cNvSpPr/>
          <p:nvPr/>
        </p:nvSpPr>
        <p:spPr>
          <a:xfrm>
            <a:off x="1014984" y="3337560"/>
            <a:ext cx="1901952" cy="1901952"/>
          </a:xfrm>
          <a:prstGeom prst="ellipse">
            <a:avLst/>
          </a:prstGeom>
          <a:gradFill flip="none" rotWithShape="1">
            <a:gsLst>
              <a:gs pos="0">
                <a:srgbClr val="632895"/>
              </a:gs>
              <a:gs pos="100000">
                <a:srgbClr val="29A2E5"/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8100000" sx="98000" sy="98000" algn="tr" rotWithShape="0">
              <a:prstClr val="black">
                <a:alpha val="42000"/>
              </a:prstClr>
            </a:outerShdw>
          </a:effectLst>
          <a:scene3d>
            <a:camera prst="orthographicFront"/>
            <a:lightRig rig="sof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1131845" y="3136593"/>
            <a:ext cx="1668229" cy="1901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None/>
            </a:pPr>
            <a:r>
              <a:rPr lang="ru-RU" sz="8000" b="1" dirty="0" smtClean="0">
                <a:solidFill>
                  <a:schemeClr val="bg1"/>
                </a:solidFill>
                <a:effectLst>
                  <a:outerShdw blurRad="165100" dist="38100" dir="8100000" sx="104000" sy="104000" algn="tr" rotWithShape="0">
                    <a:prstClr val="black">
                      <a:alpha val="66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71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72757" y="2011304"/>
            <a:ext cx="11058411" cy="66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ru-RU" sz="2000" u="sng" dirty="0" smtClean="0"/>
              <a:t>Порядок заключения цифрового контракта установлен ст.51  Закона №44-ФЗ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527994" y="2679192"/>
            <a:ext cx="8295440" cy="364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ru-RU" sz="2000" dirty="0"/>
              <a:t>Подписание проекта контракта или направление протокола разногласий участником: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течение 5 р/д со дня размещения проекта контракта </a:t>
            </a:r>
            <a:r>
              <a:rPr lang="ru-RU" sz="2000" dirty="0" smtClean="0"/>
              <a:t>заказчиком (аукцион и конкурс);</a:t>
            </a:r>
          </a:p>
          <a:p>
            <a:pPr>
              <a:lnSpc>
                <a:spcPct val="140000"/>
              </a:lnSpc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течение 1 р/д </a:t>
            </a:r>
            <a:r>
              <a:rPr lang="ru-RU" sz="2000" dirty="0" smtClean="0"/>
              <a:t>(запрос котировок).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000" dirty="0" smtClean="0"/>
              <a:t>После </a:t>
            </a:r>
            <a:r>
              <a:rPr lang="ru-RU" sz="2000" dirty="0"/>
              <a:t>протокола разногласий: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000" dirty="0"/>
              <a:t>- в течение 1 р/д после повторного размещения проекта </a:t>
            </a:r>
            <a:r>
              <a:rPr lang="ru-RU" sz="2000" dirty="0" smtClean="0"/>
              <a:t>заказчиком.</a:t>
            </a:r>
            <a:endParaRPr lang="ru-RU" sz="2000" dirty="0"/>
          </a:p>
          <a:p>
            <a:pPr marL="0" indent="0">
              <a:lnSpc>
                <a:spcPct val="140000"/>
              </a:lnSpc>
              <a:buNone/>
            </a:pPr>
            <a:endParaRPr lang="ru-RU" sz="2000" dirty="0" smtClean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72757" y="76352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СРОКИ ПОДПИСАНИЯ ЦИФРОВОГО КОНТРАКТА</a:t>
            </a:r>
            <a:endParaRPr lang="ru-RU" sz="3100" dirty="0"/>
          </a:p>
        </p:txBody>
      </p:sp>
      <p:sp>
        <p:nvSpPr>
          <p:cNvPr id="2" name="Овал 1"/>
          <p:cNvSpPr/>
          <p:nvPr/>
        </p:nvSpPr>
        <p:spPr>
          <a:xfrm>
            <a:off x="1014984" y="3337560"/>
            <a:ext cx="1901952" cy="1901952"/>
          </a:xfrm>
          <a:prstGeom prst="ellipse">
            <a:avLst/>
          </a:prstGeom>
          <a:gradFill flip="none" rotWithShape="1">
            <a:gsLst>
              <a:gs pos="0">
                <a:srgbClr val="632895"/>
              </a:gs>
              <a:gs pos="100000">
                <a:srgbClr val="29A2E5"/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8100000" sx="98000" sy="98000" algn="tr" rotWithShape="0">
              <a:prstClr val="black">
                <a:alpha val="42000"/>
              </a:prstClr>
            </a:outerShdw>
          </a:effectLst>
          <a:scene3d>
            <a:camera prst="orthographicFront"/>
            <a:lightRig rig="sof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1131845" y="3136593"/>
            <a:ext cx="1668229" cy="1901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None/>
            </a:pPr>
            <a:r>
              <a:rPr lang="ru-RU" sz="8000" b="1" dirty="0" smtClean="0">
                <a:solidFill>
                  <a:schemeClr val="bg1"/>
                </a:solidFill>
                <a:effectLst>
                  <a:outerShdw blurRad="165100" dist="38100" dir="8100000" sx="104000" sy="104000" algn="tr" rotWithShape="0">
                    <a:prstClr val="black">
                      <a:alpha val="66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31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72757" y="2011304"/>
            <a:ext cx="11058411" cy="66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ru-RU" sz="2000" u="sng" dirty="0" smtClean="0"/>
              <a:t>Порядок заключения цифрового контракта установлен ст.51  Закона №44-ФЗ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527994" y="2679192"/>
            <a:ext cx="8295440" cy="364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ru-RU" sz="2000" dirty="0"/>
              <a:t>Подписание проекта контракта </a:t>
            </a:r>
            <a:r>
              <a:rPr lang="ru-RU" sz="2000" dirty="0" smtClean="0"/>
              <a:t>заказчиком</a:t>
            </a:r>
            <a:r>
              <a:rPr lang="ru-RU" sz="2000" dirty="0"/>
              <a:t> со дня, когда участник подписал контракт и предоставил обеспечение его </a:t>
            </a:r>
            <a:r>
              <a:rPr lang="ru-RU" sz="2000" dirty="0" smtClean="0"/>
              <a:t>исполнения:</a:t>
            </a:r>
            <a:endParaRPr lang="ru-RU" sz="2000" dirty="0"/>
          </a:p>
          <a:p>
            <a:pPr>
              <a:lnSpc>
                <a:spcPct val="140000"/>
              </a:lnSpc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течение 2 р/д </a:t>
            </a:r>
            <a:r>
              <a:rPr lang="ru-RU" sz="2000" dirty="0" smtClean="0"/>
              <a:t>(аукцион и конкурс), </a:t>
            </a:r>
            <a:r>
              <a:rPr lang="ru-RU" sz="2000" dirty="0"/>
              <a:t>но не раньше чем через 10 дней со дня публикации итогового </a:t>
            </a:r>
            <a:r>
              <a:rPr lang="ru-RU" sz="2000" dirty="0" smtClean="0"/>
              <a:t>протокола;</a:t>
            </a:r>
            <a:endParaRPr lang="ru-RU" sz="2000" dirty="0"/>
          </a:p>
          <a:p>
            <a:pPr>
              <a:lnSpc>
                <a:spcPct val="140000"/>
              </a:lnSpc>
              <a:buFontTx/>
              <a:buChar char="-"/>
            </a:pPr>
            <a:r>
              <a:rPr lang="ru-RU" sz="2000" dirty="0"/>
              <a:t>1 р/д для </a:t>
            </a:r>
            <a:r>
              <a:rPr lang="ru-RU" sz="2000" dirty="0" smtClean="0"/>
              <a:t>(запрос котировок) </a:t>
            </a:r>
            <a:r>
              <a:rPr lang="ru-RU" sz="2000" dirty="0"/>
              <a:t>но не раньше чем через </a:t>
            </a:r>
            <a:r>
              <a:rPr lang="ru-RU" sz="2000" dirty="0" smtClean="0"/>
              <a:t>2 дня </a:t>
            </a:r>
            <a:r>
              <a:rPr lang="ru-RU" sz="2000" dirty="0"/>
              <a:t>со дня публикации итогового </a:t>
            </a:r>
            <a:r>
              <a:rPr lang="ru-RU" sz="2000" dirty="0" smtClean="0"/>
              <a:t>протокола.</a:t>
            </a:r>
            <a:endParaRPr lang="ru-RU" sz="2000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63613" y="738537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СРОКИ ПОДПИСАНИЯ ЦИФРОВОГО КОНТРАКТА</a:t>
            </a:r>
            <a:endParaRPr lang="ru-RU" sz="3100" dirty="0"/>
          </a:p>
        </p:txBody>
      </p:sp>
      <p:sp>
        <p:nvSpPr>
          <p:cNvPr id="2" name="Овал 1"/>
          <p:cNvSpPr/>
          <p:nvPr/>
        </p:nvSpPr>
        <p:spPr>
          <a:xfrm>
            <a:off x="1014984" y="3337560"/>
            <a:ext cx="1901952" cy="1901952"/>
          </a:xfrm>
          <a:prstGeom prst="ellipse">
            <a:avLst/>
          </a:prstGeom>
          <a:gradFill flip="none" rotWithShape="1">
            <a:gsLst>
              <a:gs pos="0">
                <a:srgbClr val="632895"/>
              </a:gs>
              <a:gs pos="100000">
                <a:srgbClr val="29A2E5"/>
              </a:gs>
            </a:gsLst>
            <a:lin ang="0" scaled="1"/>
            <a:tileRect/>
          </a:gradFill>
          <a:ln>
            <a:noFill/>
          </a:ln>
          <a:effectLst>
            <a:outerShdw blurRad="381000" dist="127000" dir="8100000" sx="98000" sy="98000" algn="tr" rotWithShape="0">
              <a:prstClr val="black">
                <a:alpha val="42000"/>
              </a:prstClr>
            </a:outerShdw>
          </a:effectLst>
          <a:scene3d>
            <a:camera prst="orthographicFront"/>
            <a:lightRig rig="sof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1131845" y="3136593"/>
            <a:ext cx="1668229" cy="1901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None/>
            </a:pPr>
            <a:r>
              <a:rPr lang="ru-RU" sz="8000" b="1" dirty="0" smtClean="0">
                <a:solidFill>
                  <a:schemeClr val="bg1"/>
                </a:solidFill>
                <a:effectLst>
                  <a:outerShdw blurRad="165100" dist="38100" dir="8100000" sx="104000" sy="104000" algn="tr" rotWithShape="0">
                    <a:prstClr val="black">
                      <a:alpha val="66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26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894590" y="320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ОПИСАНИЕ ОБЪЕКТА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ЗАКУПКИ В ЕИС (СТРУКТУРА)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039" y="1780022"/>
            <a:ext cx="7300703" cy="5001977"/>
          </a:xfrm>
          <a:prstGeom prst="rect">
            <a:avLst/>
          </a:prstGeom>
          <a:ln w="25400">
            <a:solidFill>
              <a:srgbClr val="632895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82427" y="2260879"/>
            <a:ext cx="7149244" cy="1416818"/>
          </a:xfrm>
          <a:prstGeom prst="rect">
            <a:avLst/>
          </a:prstGeom>
          <a:noFill/>
          <a:ln w="44450">
            <a:solidFill>
              <a:srgbClr val="29A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82427" y="4158554"/>
            <a:ext cx="7149244" cy="2292488"/>
          </a:xfrm>
          <a:prstGeom prst="rect">
            <a:avLst/>
          </a:prstGeom>
          <a:noFill/>
          <a:ln w="44450">
            <a:solidFill>
              <a:srgbClr val="29A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ОПИСАНИЕ ОБЪЕКТА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ЗАКУПКИ НА СБЕР А (СТРУКТУРА)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202" y="1690688"/>
            <a:ext cx="7929981" cy="49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414005" y="463603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ТОВАРНЫЙ ЗНАК</a:t>
            </a:r>
            <a:endParaRPr lang="ru-RU" sz="3100" dirty="0"/>
          </a:p>
        </p:txBody>
      </p:sp>
      <p:pic>
        <p:nvPicPr>
          <p:cNvPr id="9" name="Picture 2" descr="https://help.sberbank-ast.ru/attachments/81920528/81920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8" y="1789166"/>
            <a:ext cx="10288649" cy="46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72757" y="2011304"/>
            <a:ext cx="11058411" cy="66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endParaRPr lang="ru-RU" sz="2000" u="sng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65922" y="2123317"/>
            <a:ext cx="10892094" cy="3648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t">
              <a:lnSpc>
                <a:spcPct val="140000"/>
              </a:lnSpc>
              <a:buClr>
                <a:srgbClr val="632895"/>
              </a:buClr>
              <a:buFont typeface="+mj-lt"/>
              <a:buAutoNum type="arabicPeriod"/>
            </a:pPr>
            <a:r>
              <a:rPr lang="ru-RU" sz="2000" dirty="0"/>
              <a:t>Участник закупки указывает в заявке </a:t>
            </a:r>
            <a:r>
              <a:rPr lang="ru-RU" sz="2000" b="1" dirty="0"/>
              <a:t>диапазон</a:t>
            </a:r>
            <a:r>
              <a:rPr lang="ru-RU" sz="2000" dirty="0"/>
              <a:t> значений характеристики</a:t>
            </a:r>
          </a:p>
          <a:p>
            <a:pPr marL="457200" indent="-457200" fontAlgn="t">
              <a:lnSpc>
                <a:spcPct val="140000"/>
              </a:lnSpc>
              <a:buClr>
                <a:srgbClr val="632895"/>
              </a:buClr>
              <a:buFont typeface="+mj-lt"/>
              <a:buAutoNum type="arabicPeriod"/>
            </a:pPr>
            <a:r>
              <a:rPr lang="ru-RU" sz="2000" dirty="0"/>
              <a:t>Участник закупки указывает в заявке </a:t>
            </a:r>
            <a:r>
              <a:rPr lang="ru-RU" sz="2000" b="1" dirty="0"/>
              <a:t>конкретное</a:t>
            </a:r>
            <a:r>
              <a:rPr lang="ru-RU" sz="2000" dirty="0"/>
              <a:t> значение характеристики</a:t>
            </a:r>
          </a:p>
          <a:p>
            <a:pPr marL="457200" indent="-457200" fontAlgn="t">
              <a:lnSpc>
                <a:spcPct val="140000"/>
              </a:lnSpc>
              <a:buClr>
                <a:srgbClr val="632895"/>
              </a:buClr>
              <a:buFont typeface="+mj-lt"/>
              <a:buAutoNum type="arabicPeriod"/>
            </a:pPr>
            <a:r>
              <a:rPr lang="ru-RU" sz="2000" dirty="0"/>
              <a:t>Участник закупки указывает в заявке </a:t>
            </a:r>
            <a:r>
              <a:rPr lang="ru-RU" sz="2000" b="1" dirty="0"/>
              <a:t>одно или несколько </a:t>
            </a:r>
            <a:r>
              <a:rPr lang="ru-RU" sz="2000" dirty="0"/>
              <a:t>значений характеристики</a:t>
            </a:r>
          </a:p>
          <a:p>
            <a:pPr marL="457200" indent="-457200" fontAlgn="t">
              <a:lnSpc>
                <a:spcPct val="140000"/>
              </a:lnSpc>
              <a:buClr>
                <a:srgbClr val="632895"/>
              </a:buClr>
              <a:buFont typeface="+mj-lt"/>
              <a:buAutoNum type="arabicPeriod"/>
            </a:pPr>
            <a:r>
              <a:rPr lang="ru-RU" sz="2000" dirty="0"/>
              <a:t>Участник закупки указывает в заявке </a:t>
            </a:r>
            <a:r>
              <a:rPr lang="ru-RU" sz="2000" b="1" dirty="0"/>
              <a:t>только одно </a:t>
            </a:r>
            <a:r>
              <a:rPr lang="ru-RU" sz="2000" dirty="0"/>
              <a:t>значение характеристики</a:t>
            </a:r>
          </a:p>
          <a:p>
            <a:pPr marL="457200" indent="-457200" fontAlgn="t">
              <a:lnSpc>
                <a:spcPct val="140000"/>
              </a:lnSpc>
              <a:buClr>
                <a:srgbClr val="632895"/>
              </a:buClr>
              <a:buFont typeface="+mj-lt"/>
              <a:buAutoNum type="arabicPeriod"/>
            </a:pPr>
            <a:r>
              <a:rPr lang="ru-RU" sz="2000" dirty="0"/>
              <a:t>Участник закупки указывает в заявке </a:t>
            </a:r>
            <a:r>
              <a:rPr lang="ru-RU" sz="2000" b="1" dirty="0"/>
              <a:t>все</a:t>
            </a:r>
            <a:r>
              <a:rPr lang="ru-RU" sz="2000" dirty="0"/>
              <a:t> значения характеристики</a:t>
            </a:r>
          </a:p>
          <a:p>
            <a:pPr marL="457200" indent="-457200" fontAlgn="t">
              <a:lnSpc>
                <a:spcPct val="140000"/>
              </a:lnSpc>
              <a:buClr>
                <a:srgbClr val="632895"/>
              </a:buClr>
              <a:buFont typeface="+mj-lt"/>
              <a:buAutoNum type="arabicPeriod"/>
            </a:pPr>
            <a:r>
              <a:rPr lang="ru-RU" sz="2000" dirty="0"/>
              <a:t>Значение характеристики </a:t>
            </a:r>
            <a:r>
              <a:rPr lang="ru-RU" sz="2000" b="1" dirty="0"/>
              <a:t>не может изменяться </a:t>
            </a:r>
            <a:r>
              <a:rPr lang="ru-RU" sz="2000" dirty="0"/>
              <a:t>участником закупки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ИНСТРУКЦИИ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ПО ЗАПОЛНЕНИЮ ХАРАКТЕРИСТИК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0530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ФОРМА ПОДАЧИ ЗАЯВКИ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ИНТЕРФЕЙС</a:t>
            </a:r>
            <a:endParaRPr lang="ru-RU" sz="3100" dirty="0"/>
          </a:p>
        </p:txBody>
      </p:sp>
      <p:pic>
        <p:nvPicPr>
          <p:cNvPr id="9" name="Picture 2" descr="https://help.sberbank-ast.ru/attachments/81920528/893587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1" y="2194324"/>
            <a:ext cx="6883020" cy="3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519" y="2129980"/>
            <a:ext cx="247650" cy="257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519" y="2500122"/>
            <a:ext cx="266700" cy="266700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7829169" y="2017013"/>
            <a:ext cx="4384658" cy="354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не все значения характеристик заполнены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800" dirty="0" smtClean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400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829169" y="2421133"/>
            <a:ext cx="4384658" cy="354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все значения характеристик заполнены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800" dirty="0" smtClean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400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280" y="3048200"/>
            <a:ext cx="349403" cy="1185472"/>
          </a:xfrm>
          <a:prstGeom prst="rect">
            <a:avLst/>
          </a:prstGeom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7848218" y="2967912"/>
            <a:ext cx="4633341" cy="42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заполнение/редактирование характеристик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800" dirty="0" smtClean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400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848217" y="3283465"/>
            <a:ext cx="4633341" cy="42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просмотр заполненных характеристик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800" dirty="0" smtClean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400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848216" y="3580308"/>
            <a:ext cx="4633341" cy="42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очистить сведения о характеристиках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800" dirty="0" smtClean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400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848216" y="3861810"/>
            <a:ext cx="4633341" cy="42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д</a:t>
            </a:r>
            <a:r>
              <a:rPr lang="ru-RU" sz="14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обавить товар с новыми характеристиками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800" dirty="0" smtClean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400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43280" y="4468937"/>
            <a:ext cx="4547942" cy="141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632895"/>
              </a:buClr>
              <a:buFont typeface="SB Sans Text Thin" panose="020B0103040504020204" pitchFamily="34" charset="-52"/>
              <a:buChar char=""/>
            </a:pPr>
            <a:r>
              <a:rPr lang="ru-RU" sz="1400" dirty="0">
                <a:solidFill>
                  <a:srgbClr val="000000"/>
                </a:solidFill>
                <a:latin typeface="SB Sans Text Thin" panose="020B0103040504020204" pitchFamily="34" charset="-52"/>
                <a:cs typeface="SB Sans Text Thin" panose="020B0103040504020204" pitchFamily="34" charset="-52"/>
              </a:rPr>
              <a:t>Можно настроить отображение количества позиций товаров по 10, 20, 50 и 100 строк.</a:t>
            </a:r>
          </a:p>
          <a:p>
            <a:pPr marL="285750" indent="-285750">
              <a:lnSpc>
                <a:spcPct val="125000"/>
              </a:lnSpc>
              <a:buClr>
                <a:srgbClr val="632895"/>
              </a:buClr>
              <a:buFont typeface="SB Sans Text Thin" panose="020B0103040504020204" pitchFamily="34" charset="-52"/>
              <a:buChar char=""/>
            </a:pPr>
            <a:r>
              <a:rPr lang="ru-RU" sz="1400" dirty="0">
                <a:solidFill>
                  <a:srgbClr val="000000"/>
                </a:solidFill>
                <a:latin typeface="SB Sans Text Thin" panose="020B0103040504020204" pitchFamily="34" charset="-52"/>
                <a:cs typeface="SB Sans Text Thin" panose="020B0103040504020204" pitchFamily="34" charset="-52"/>
              </a:rPr>
              <a:t>Предусмотрена возможность указания страны происхождения и НДС для всех позиций товаров из извещения.</a:t>
            </a:r>
            <a:endParaRPr lang="ru-RU" sz="1400" b="0" i="0" dirty="0">
              <a:solidFill>
                <a:srgbClr val="000000"/>
              </a:solidFill>
              <a:effectLst/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63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581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Извещение – основной документ в закупках, который заполняется Заказчиком в структурированной форме.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 ст</a:t>
            </a:r>
            <a:r>
              <a:rPr lang="ru-RU" dirty="0"/>
              <a:t>. 42 Закона о контрактной системе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275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ИЗВЕЩЕНИЕ </a:t>
            </a:r>
            <a:br>
              <a:rPr lang="ru-RU" b="1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ОБ ОСУЩЕСТВЛЕНИИ ЗАКУПКИ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7310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ФОРМА ПОДАЧИ ЗАЯВКИ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ИНТЕРФЕЙС</a:t>
            </a:r>
            <a:endParaRPr lang="ru-RU" sz="31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8" y="1780022"/>
            <a:ext cx="7517451" cy="4204906"/>
          </a:xfrm>
          <a:prstGeom prst="round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162" y="1780022"/>
            <a:ext cx="4047206" cy="112469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572757" y="1279208"/>
            <a:ext cx="10601211" cy="4408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0000"/>
              </a:lnSpc>
              <a:buNone/>
            </a:pPr>
            <a:r>
              <a:rPr lang="ru-RU" sz="2000" b="1" dirty="0"/>
              <a:t>Решение по делу № </a:t>
            </a:r>
            <a:r>
              <a:rPr lang="ru-RU" sz="2000" b="1" dirty="0" smtClean="0"/>
              <a:t>054/06/48-2249/2023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ru-RU" sz="2000" dirty="0" smtClean="0"/>
              <a:t>Заполненные характеристики </a:t>
            </a:r>
            <a:r>
              <a:rPr lang="ru-RU" sz="2000" dirty="0"/>
              <a:t>товара на ЭТП отличаются от характеристик в приложенном файле. </a:t>
            </a:r>
            <a:endParaRPr lang="ru-RU" sz="2000" dirty="0" smtClean="0"/>
          </a:p>
          <a:p>
            <a:pPr marL="0" indent="0" algn="just">
              <a:lnSpc>
                <a:spcPct val="14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632895"/>
                </a:solidFill>
              </a:rPr>
              <a:t>Жалоба </a:t>
            </a:r>
            <a:r>
              <a:rPr lang="ru-RU" sz="2000" dirty="0">
                <a:solidFill>
                  <a:srgbClr val="632895"/>
                </a:solidFill>
              </a:rPr>
              <a:t>признана необоснованной. Отклонение правомерно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ПРАКТИКА УФАС</a:t>
            </a:r>
            <a:endParaRPr lang="ru-RU" sz="3100" dirty="0"/>
          </a:p>
        </p:txBody>
      </p: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572757" y="3633724"/>
            <a:ext cx="109303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 делу </a:t>
            </a:r>
            <a:r>
              <a:rPr lang="ru-RU" altLang="ru-RU" sz="2000" b="1" dirty="0">
                <a:solidFill>
                  <a:schemeClr val="tx1"/>
                </a:solidFill>
              </a:rPr>
              <a:t>№ 034/06/105-1223/2023</a:t>
            </a:r>
            <a:br>
              <a:rPr lang="ru-RU" altLang="ru-RU" sz="2000" b="1" dirty="0">
                <a:solidFill>
                  <a:schemeClr val="tx1"/>
                </a:solidFill>
              </a:rPr>
            </a:br>
            <a:r>
              <a:rPr lang="ru-RU" altLang="ru-RU" sz="2000" b="1" dirty="0">
                <a:solidFill>
                  <a:schemeClr val="tx1"/>
                </a:solidFill>
              </a:rPr>
              <a:t/>
            </a:r>
            <a:br>
              <a:rPr lang="ru-RU" altLang="ru-RU" sz="2000" b="1" dirty="0">
                <a:solidFill>
                  <a:schemeClr val="tx1"/>
                </a:solidFill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Характеристики товара в структурированном виде Извещения в ЕИС отличаются от характеристик приложенного файла «Описание объекта закупки». </a:t>
            </a:r>
            <a:br>
              <a:rPr lang="ru-RU" altLang="ru-RU" sz="2000" dirty="0">
                <a:solidFill>
                  <a:schemeClr val="tx1"/>
                </a:solidFill>
              </a:rPr>
            </a:br>
            <a:r>
              <a:rPr lang="ru-RU" altLang="ru-RU" sz="2000" dirty="0">
                <a:solidFill>
                  <a:srgbClr val="632895"/>
                </a:solidFill>
              </a:rPr>
              <a:t/>
            </a:r>
            <a:br>
              <a:rPr lang="ru-RU" altLang="ru-RU" sz="2000" dirty="0">
                <a:solidFill>
                  <a:srgbClr val="632895"/>
                </a:solidFill>
              </a:rPr>
            </a:br>
            <a:r>
              <a:rPr lang="ru-RU" altLang="ru-RU" sz="2000" dirty="0">
                <a:solidFill>
                  <a:srgbClr val="632895"/>
                </a:solidFill>
              </a:rPr>
              <a:t>В действиях Заказчика установлены нарушения 44-ФЗ.</a:t>
            </a:r>
          </a:p>
          <a:p>
            <a:endParaRPr lang="ru-RU" altLang="ru-RU" sz="2000" dirty="0">
              <a:solidFill>
                <a:schemeClr val="tx1"/>
              </a:solidFill>
            </a:endParaRPr>
          </a:p>
          <a:p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572756" y="1690688"/>
            <a:ext cx="10601211" cy="4408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ru-RU" sz="2000" b="1" dirty="0"/>
              <a:t>Решение Самарского УФАС России от 04.06.2024 N 186-14952-24/4, 194-14952-24/4: </a:t>
            </a:r>
            <a:r>
              <a:rPr lang="ru-RU" sz="2000" b="1" dirty="0" smtClean="0">
                <a:solidFill>
                  <a:srgbClr val="632895"/>
                </a:solidFill>
              </a:rPr>
              <a:t>признать жалобу обоснованной.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ru-RU" sz="1800" dirty="0"/>
              <a:t>«…на момент подачи заявок и подведения итогов запроса котировок медицинское изделие электрокардиограф 3-6 канальный ЭКЗТЦ-3/6-04 "А" с микропроцессорным управлением и автоматической обработкой ЭКГ по ТУ 9441-112-43674401-2204 не соответствует требованиям извещения </a:t>
            </a:r>
            <a:r>
              <a:rPr lang="ru-RU" sz="1800" i="1" dirty="0"/>
              <a:t>("Количество синхронно регистрируемых каналов, максимальное, штука 12</a:t>
            </a:r>
            <a:r>
              <a:rPr lang="ru-RU" sz="1800" i="1" dirty="0" smtClean="0"/>
              <a:t>")</a:t>
            </a:r>
            <a:r>
              <a:rPr lang="ru-RU" sz="1800" dirty="0" smtClean="0"/>
              <a:t>, так как в регистрационном удостоверение указано 3-6 канальный, </a:t>
            </a:r>
            <a:r>
              <a:rPr lang="ru-RU" sz="1800" b="1" dirty="0" smtClean="0"/>
              <a:t>изменения в технических характеристиках изделия не вносились и не зарегистрированы в надлежащем порядке.</a:t>
            </a:r>
            <a:r>
              <a:rPr lang="ru-RU" sz="1800" dirty="0" smtClean="0"/>
              <a:t>»</a:t>
            </a:r>
          </a:p>
          <a:p>
            <a:pPr marL="0" indent="0">
              <a:lnSpc>
                <a:spcPct val="140000"/>
              </a:lnSpc>
              <a:buNone/>
            </a:pPr>
            <a:endParaRPr lang="ru-RU" sz="2000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ПРАКТИКА УФАС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8990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69579" y="2190527"/>
            <a:ext cx="874534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ТИПОВЫЕ ОШИБКИ ПОСТАВЩИКОВ ПРИ ПОДАЧЕ ЗАЯВКИ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69579" y="46528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ru-RU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Центр Поддержки Поставщиков</a:t>
            </a:r>
          </a:p>
          <a:p>
            <a:pPr algn="l"/>
            <a:endParaRPr lang="ru-RU" dirty="0"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300083"/>
            <a:ext cx="2388225" cy="22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cs typeface="SB Sans Display" panose="020B0503040504020204" pitchFamily="34" charset="0"/>
              </a:rPr>
              <a:t>ИЗВЕЩЕНИЕ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cs typeface="SB Sans Display" panose="020B0503040504020204" pitchFamily="34" charset="0"/>
              </a:rPr>
              <a:t>ОБ ОСУЩЕСТВЛЕНИИ ЗАКУПКИ</a:t>
            </a:r>
            <a:endParaRPr lang="ru-RU" sz="31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3895" y="1981209"/>
            <a:ext cx="505348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Приложения к извещению в виде электронных документов: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sz="2000" b="1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описание объекта закупки;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sz="2000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обоснование НМЦК с указанием валюты;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sz="2000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требования к составу заявки и инструкция к её заполнению;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sz="2000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порядок рассмотрения и оценок заявок (конкурс);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sz="2000" b="1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проект контракта;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sz="2000" dirty="0" smtClean="0"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перечень дополнительных требований.</a:t>
            </a:r>
            <a:endParaRPr lang="ru-RU" sz="2000" dirty="0"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7" y="1981209"/>
            <a:ext cx="6149592" cy="4263214"/>
          </a:xfrm>
          <a:prstGeom prst="rect">
            <a:avLst/>
          </a:prstGeom>
          <a:ln w="25400">
            <a:solidFill>
              <a:srgbClr val="632895"/>
            </a:solidFill>
          </a:ln>
        </p:spPr>
      </p:pic>
    </p:spTree>
    <p:extLst>
      <p:ext uri="{BB962C8B-B14F-4D97-AF65-F5344CB8AC3E}">
        <p14:creationId xmlns:p14="http://schemas.microsoft.com/office/powerpoint/2010/main" val="40788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750888" y="397566"/>
            <a:ext cx="10515600" cy="16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ts val="6000"/>
              <a:buFont typeface="Calibri" panose="020F0502020204030204" pitchFamily="34" charset="0"/>
              <a:buNone/>
            </a:pPr>
            <a: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ЗАЯВКА НА УЧАСТИЕ </a:t>
            </a:r>
            <a:b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</a:br>
            <a: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В ЗАКУПКЕ</a:t>
            </a:r>
            <a:b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</a:br>
            <a:r>
              <a:rPr lang="ru-RU" altLang="ru-RU" sz="2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СТ. 43 ЗАКОНА О КОНТРАКТНОЙ СИСТЕМЕ</a:t>
            </a:r>
            <a:endParaRPr lang="ru-RU" altLang="ru-RU" sz="2400" b="1" dirty="0">
              <a:gradFill flip="none" rotWithShape="1">
                <a:gsLst>
                  <a:gs pos="0">
                    <a:srgbClr val="632895"/>
                  </a:gs>
                  <a:gs pos="100000">
                    <a:srgbClr val="29A2E5"/>
                  </a:gs>
                </a:gsLst>
                <a:lin ang="0" scaled="1"/>
                <a:tileRect/>
              </a:gradFill>
              <a:latin typeface="SB Sans Display" panose="020B0503040504020204" pitchFamily="34" charset="0"/>
              <a:ea typeface="+mj-ea"/>
              <a:cs typeface="SB Sans Display" panose="020B0503040504020204" pitchFamily="34" charset="0"/>
            </a:endParaRPr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750888" y="2397747"/>
            <a:ext cx="8174037" cy="405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>
              <a:lnSpc>
                <a:spcPct val="140000"/>
              </a:lnSpc>
              <a:spcBef>
                <a:spcPts val="1000"/>
              </a:spcBef>
              <a:buClr>
                <a:srgbClr val="632895"/>
              </a:buClr>
            </a:pP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Унификация требований к составу заявки на участие</a:t>
            </a: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:</a:t>
            </a:r>
          </a:p>
          <a:p>
            <a:pPr marL="457200" indent="-457200" defTabSz="914400">
              <a:lnSpc>
                <a:spcPct val="140000"/>
              </a:lnSpc>
              <a:spcBef>
                <a:spcPts val="1000"/>
              </a:spcBef>
              <a:buClr>
                <a:srgbClr val="632895"/>
              </a:buClr>
              <a:buFont typeface="+mj-lt"/>
              <a:buAutoNum type="arabicParenR"/>
            </a:pP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Информация </a:t>
            </a: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об участнике </a:t>
            </a: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закупке;</a:t>
            </a:r>
          </a:p>
          <a:p>
            <a:pPr marL="457200" indent="-457200" defTabSz="914400">
              <a:lnSpc>
                <a:spcPct val="140000"/>
              </a:lnSpc>
              <a:spcBef>
                <a:spcPts val="1000"/>
              </a:spcBef>
              <a:buClr>
                <a:srgbClr val="632895"/>
              </a:buClr>
              <a:buFont typeface="+mj-lt"/>
              <a:buAutoNum type="arabicParenR"/>
            </a:pP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Информация </a:t>
            </a: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 предлагаемом товаре, работе или </a:t>
            </a: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услуге;</a:t>
            </a:r>
          </a:p>
          <a:p>
            <a:pPr marL="457200" indent="-457200" defTabSz="914400">
              <a:lnSpc>
                <a:spcPct val="140000"/>
              </a:lnSpc>
              <a:spcBef>
                <a:spcPts val="1000"/>
              </a:spcBef>
              <a:buClr>
                <a:srgbClr val="632895"/>
              </a:buClr>
              <a:buFont typeface="+mj-lt"/>
              <a:buAutoNum type="arabicParenR"/>
            </a:pP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Ценовое </a:t>
            </a: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предложение участника </a:t>
            </a: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закупки;</a:t>
            </a:r>
          </a:p>
          <a:p>
            <a:pPr marL="457200" indent="-457200" defTabSz="914400">
              <a:lnSpc>
                <a:spcPct val="140000"/>
              </a:lnSpc>
              <a:spcBef>
                <a:spcPts val="1000"/>
              </a:spcBef>
              <a:buClr>
                <a:srgbClr val="632895"/>
              </a:buClr>
              <a:buFont typeface="+mj-lt"/>
              <a:buAutoNum type="arabicParenR"/>
            </a:pP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Документы </a:t>
            </a: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 соответствии национальному режиму.</a:t>
            </a:r>
            <a:b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/>
            </a:r>
            <a:b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</a:br>
            <a:endParaRPr lang="ru-RU" altLang="ru-RU" sz="20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r>
              <a:rPr lang="en-US" altLang="ru-RU" dirty="0">
                <a:solidFill>
                  <a:schemeClr val="bg1"/>
                </a:solidFill>
                <a:latin typeface="Montserrat Medium" pitchFamily="2" charset="-52"/>
              </a:rPr>
              <a:t/>
            </a:r>
            <a:br>
              <a:rPr lang="en-US" altLang="ru-RU" dirty="0">
                <a:solidFill>
                  <a:schemeClr val="bg1"/>
                </a:solidFill>
                <a:latin typeface="Montserrat Medium" pitchFamily="2" charset="-52"/>
              </a:rPr>
            </a:br>
            <a:endParaRPr lang="ru-RU" altLang="ru-RU" dirty="0">
              <a:solidFill>
                <a:schemeClr val="bg1"/>
              </a:solidFill>
              <a:latin typeface="Montserrat Medium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522909" y="1149023"/>
            <a:ext cx="10515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ts val="6000"/>
              <a:buFont typeface="Calibri" panose="020F0502020204030204" pitchFamily="34" charset="0"/>
              <a:buNone/>
            </a:pPr>
            <a: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ИНФОРМАЦИЯ И </a:t>
            </a:r>
            <a:b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</a:br>
            <a: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ДОКУМЕНТЫ ОБ УЧАСТНИКЕ</a:t>
            </a:r>
            <a:r>
              <a:rPr lang="ru-RU" altLang="ru-RU" sz="4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/>
            </a:r>
            <a:br>
              <a:rPr lang="ru-RU" altLang="ru-RU" sz="4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</a:br>
            <a:r>
              <a:rPr lang="ru-RU" altLang="ru-RU" sz="2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П.1 Ч.1</a:t>
            </a:r>
            <a:r>
              <a:rPr lang="en-US" altLang="ru-RU" sz="2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 </a:t>
            </a:r>
            <a:r>
              <a:rPr lang="ru-RU" altLang="ru-RU" sz="2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СТ.43 (</a:t>
            </a:r>
            <a:r>
              <a:rPr lang="ru-RU" altLang="ru-RU" sz="2400" b="1" dirty="0" err="1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пп</a:t>
            </a:r>
            <a:r>
              <a:rPr lang="ru-RU" altLang="ru-RU" sz="2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. а - р)</a:t>
            </a:r>
            <a:endParaRPr lang="ru-RU" altLang="ru-RU" sz="2400" b="1" dirty="0">
              <a:gradFill flip="none" rotWithShape="1">
                <a:gsLst>
                  <a:gs pos="0">
                    <a:srgbClr val="632895"/>
                  </a:gs>
                  <a:gs pos="100000">
                    <a:srgbClr val="29A2E5"/>
                  </a:gs>
                </a:gsLst>
                <a:lin ang="0" scaled="1"/>
                <a:tileRect/>
              </a:gradFill>
              <a:latin typeface="SB Sans Display" panose="020B0503040504020204" pitchFamily="34" charset="0"/>
              <a:ea typeface="+mj-ea"/>
              <a:cs typeface="SB Sans Display" panose="020B0503040504020204" pitchFamily="34" charset="0"/>
            </a:endParaRPr>
          </a:p>
        </p:txBody>
      </p:sp>
      <p:pic>
        <p:nvPicPr>
          <p:cNvPr id="1024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3" y="2433638"/>
            <a:ext cx="7224144" cy="177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7400083" y="2319941"/>
            <a:ext cx="4546669" cy="420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а) Наименование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участника (юр. лица/физ. лица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);</a:t>
            </a:r>
          </a:p>
          <a:p>
            <a:pPr>
              <a:lnSpc>
                <a:spcPct val="140000"/>
              </a:lnSpc>
            </a:pP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б) ФИО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, ИНН,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должность;</a:t>
            </a:r>
          </a:p>
          <a:p>
            <a:pPr>
              <a:lnSpc>
                <a:spcPct val="140000"/>
              </a:lnSpc>
            </a:pP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в) ИНН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членов коллегиального органа, единоличного исполнительного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органа;</a:t>
            </a:r>
            <a:b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г) адрес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юр. лица/физ.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лица</a:t>
            </a:r>
            <a:b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д) копии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документа, удостоверяющего личность для физ.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лица;</a:t>
            </a:r>
            <a:b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е) ИНН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юр. лица/ физ.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лица;</a:t>
            </a:r>
            <a:b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ж) выписка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из ЕГРЮЛ, ЕГРИП;</a:t>
            </a:r>
            <a:b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………………</a:t>
            </a:r>
            <a:b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л) декларация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 принадлежности к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СОНКО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1024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5" y="4528726"/>
            <a:ext cx="16256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2248936" y="4540213"/>
            <a:ext cx="4430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Решение Свердловского УФАС России от 21.05.2024 № </a:t>
            </a: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066/06/106-1703/2024</a:t>
            </a:r>
          </a:p>
        </p:txBody>
      </p:sp>
      <p:pic>
        <p:nvPicPr>
          <p:cNvPr id="1025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7" y="5460278"/>
            <a:ext cx="16271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2248936" y="5460278"/>
            <a:ext cx="3853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Решение Омского УФАС России от 05.03.2024 № </a:t>
            </a: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055/06/106-207/2024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53985" y="4487697"/>
            <a:ext cx="6105841" cy="624517"/>
            <a:chOff x="453985" y="4487697"/>
            <a:chExt cx="6105841" cy="62451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248936" y="4493446"/>
              <a:ext cx="4310890" cy="618768"/>
            </a:xfrm>
            <a:prstGeom prst="rect">
              <a:avLst/>
            </a:prstGeom>
            <a:noFill/>
            <a:ln w="38100">
              <a:solidFill>
                <a:srgbClr val="6328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3985" y="4487697"/>
              <a:ext cx="1794951" cy="618768"/>
            </a:xfrm>
            <a:prstGeom prst="rect">
              <a:avLst/>
            </a:prstGeom>
            <a:noFill/>
            <a:ln w="38100">
              <a:solidFill>
                <a:srgbClr val="6328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248936" y="5434733"/>
            <a:ext cx="4310890" cy="618768"/>
          </a:xfrm>
          <a:prstGeom prst="rect">
            <a:avLst/>
          </a:prstGeom>
          <a:noFill/>
          <a:ln w="38100">
            <a:solidFill>
              <a:srgbClr val="63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3985" y="5438923"/>
            <a:ext cx="1794951" cy="618768"/>
          </a:xfrm>
          <a:prstGeom prst="rect">
            <a:avLst/>
          </a:prstGeom>
          <a:noFill/>
          <a:ln w="38100">
            <a:solidFill>
              <a:srgbClr val="6328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333375" y="242856"/>
            <a:ext cx="116824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м) решение о согласии на совершение или о последующем </a:t>
            </a:r>
            <a:endParaRPr lang="ru-RU" altLang="ru-RU" sz="2000" dirty="0" smtClean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одобрении </a:t>
            </a: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крупной сделки, </a:t>
            </a: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если </a:t>
            </a: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требование о наличии </a:t>
            </a:r>
            <a:endParaRPr lang="ru-RU" altLang="ru-RU" sz="2000" dirty="0" smtClean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такого </a:t>
            </a: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решения установлено законодательством Российской Федерации.</a:t>
            </a:r>
          </a:p>
        </p:txBody>
      </p:sp>
      <p:sp>
        <p:nvSpPr>
          <p:cNvPr id="12300" name="TextBox 17"/>
          <p:cNvSpPr txBox="1">
            <a:spLocks noChangeArrowheads="1"/>
          </p:cNvSpPr>
          <p:nvPr/>
        </p:nvSpPr>
        <p:spPr bwMode="auto">
          <a:xfrm>
            <a:off x="333375" y="3473894"/>
            <a:ext cx="11490059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Не требуется для</a:t>
            </a:r>
            <a:r>
              <a:rPr lang="ru-RU" altLang="ru-RU" sz="1600" b="1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:</a:t>
            </a:r>
          </a:p>
          <a:p>
            <a:pPr marL="285750" indent="-285750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физических лиц, в том числе индивидуальных предпринимателей;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для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ООО в которых только один участник, который одновременно является директором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компании;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для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 АО 100% голосующих акций принадлежат единоличному исполнительному органу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общества.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sp>
        <p:nvSpPr>
          <p:cNvPr id="12301" name="Прямоугольник 1"/>
          <p:cNvSpPr>
            <a:spLocks noChangeArrowheads="1"/>
          </p:cNvSpPr>
          <p:nvPr/>
        </p:nvSpPr>
        <p:spPr bwMode="auto">
          <a:xfrm>
            <a:off x="8122616" y="1882979"/>
            <a:ext cx="340553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Если в решении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не установлен срок действия,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считается, что документ действует в течение года с даты принятия (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  <a:hlinkClick r:id="rId3"/>
              </a:rPr>
              <a:t>ч. 3 ст. 46 14‑ФЗ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, 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  <a:hlinkClick r:id="rId4"/>
              </a:rPr>
              <a:t>ч. 4 ст. 79 208‑ФЗ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).</a:t>
            </a:r>
          </a:p>
        </p:txBody>
      </p:sp>
      <p:sp>
        <p:nvSpPr>
          <p:cNvPr id="12303" name="Прямоугольник 6"/>
          <p:cNvSpPr>
            <a:spLocks noChangeArrowheads="1"/>
          </p:cNvSpPr>
          <p:nvPr/>
        </p:nvSpPr>
        <p:spPr bwMode="auto">
          <a:xfrm>
            <a:off x="333375" y="1813081"/>
            <a:ext cx="7021582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Сделка считается крупной, если выполняется сразу два условия</a:t>
            </a:r>
            <a:r>
              <a:rPr lang="ru-RU" altLang="ru-RU" sz="1600" b="1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:</a:t>
            </a:r>
            <a:endParaRPr lang="ru-RU" altLang="ru-RU" sz="1600" b="1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>
              <a:lnSpc>
                <a:spcPct val="140000"/>
              </a:lnSpc>
              <a:buClr>
                <a:srgbClr val="632895"/>
              </a:buClr>
              <a:buFont typeface="Arial" panose="020B0604020202020204" pitchFamily="34" charset="0"/>
              <a:buAutoNum type="arabicPeriod"/>
            </a:pPr>
            <a:r>
              <a:rPr lang="en-US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Сумма сделки или группы сделок больше 25% от балансовой стоимости активов компании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.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>
              <a:lnSpc>
                <a:spcPct val="140000"/>
              </a:lnSpc>
              <a:buClr>
                <a:srgbClr val="632895"/>
              </a:buClr>
              <a:buFont typeface="Arial" panose="020B0604020202020204" pitchFamily="34" charset="0"/>
              <a:buAutoNum type="arabicPeriod"/>
            </a:pPr>
            <a:r>
              <a:rPr lang="en-US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Сделка выходит за пределы обычной деятельности компании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.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53985" y="5325092"/>
            <a:ext cx="6105841" cy="618768"/>
            <a:chOff x="453985" y="5245579"/>
            <a:chExt cx="6105841" cy="618768"/>
          </a:xfrm>
        </p:grpSpPr>
        <p:pic>
          <p:nvPicPr>
            <p:cNvPr id="12293" name="Рисунок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66" y="5273134"/>
              <a:ext cx="1627187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TextBox 5"/>
            <p:cNvSpPr txBox="1">
              <a:spLocks noChangeArrowheads="1"/>
            </p:cNvSpPr>
            <p:nvPr/>
          </p:nvSpPr>
          <p:spPr bwMode="auto">
            <a:xfrm>
              <a:off x="2248934" y="5279572"/>
              <a:ext cx="42313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schemeClr val="tx1"/>
                  </a:solidFill>
                  <a:latin typeface="SB Sans Display Thin" panose="020B0103040504020204" pitchFamily="34" charset="0"/>
                  <a:cs typeface="SB Sans Display Thin" panose="020B0103040504020204" pitchFamily="34" charset="0"/>
                </a:rPr>
                <a:t>Решение Курского УФАС России от 11.04.2024 № </a:t>
              </a:r>
              <a:r>
                <a:rPr lang="ru-RU" altLang="ru-RU" sz="1600" b="1" dirty="0">
                  <a:solidFill>
                    <a:schemeClr val="tx1"/>
                  </a:solidFill>
                  <a:latin typeface="SB Sans Display Thin" panose="020B0103040504020204" pitchFamily="34" charset="0"/>
                  <a:cs typeface="SB Sans Display Thin" panose="020B0103040504020204" pitchFamily="34" charset="0"/>
                </a:rPr>
                <a:t>046/06/49-260/2024</a:t>
              </a: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453985" y="5245579"/>
              <a:ext cx="6105841" cy="618768"/>
              <a:chOff x="453985" y="4487697"/>
              <a:chExt cx="6105841" cy="618768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48936" y="4489979"/>
                <a:ext cx="4310890" cy="612296"/>
              </a:xfrm>
              <a:prstGeom prst="rect">
                <a:avLst/>
              </a:prstGeom>
              <a:noFill/>
              <a:ln w="38100">
                <a:solidFill>
                  <a:srgbClr val="6328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53985" y="4487697"/>
                <a:ext cx="1794951" cy="618768"/>
              </a:xfrm>
              <a:prstGeom prst="rect">
                <a:avLst/>
              </a:prstGeom>
              <a:noFill/>
              <a:ln w="38100">
                <a:solidFill>
                  <a:srgbClr val="6328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453985" y="6022483"/>
            <a:ext cx="6105841" cy="622958"/>
            <a:chOff x="453985" y="6075538"/>
            <a:chExt cx="6105841" cy="622958"/>
          </a:xfrm>
        </p:grpSpPr>
        <p:pic>
          <p:nvPicPr>
            <p:cNvPr id="12296" name="Рисунок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65" y="6110505"/>
              <a:ext cx="1627187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Box 14"/>
            <p:cNvSpPr txBox="1">
              <a:spLocks noChangeArrowheads="1"/>
            </p:cNvSpPr>
            <p:nvPr/>
          </p:nvSpPr>
          <p:spPr bwMode="auto">
            <a:xfrm>
              <a:off x="2248932" y="6113721"/>
              <a:ext cx="42313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ru-RU" altLang="ru-RU" sz="1600" dirty="0">
                  <a:solidFill>
                    <a:schemeClr val="tx1"/>
                  </a:solidFill>
                  <a:latin typeface="SB Sans Display Thin" panose="020B0103040504020204" pitchFamily="34" charset="0"/>
                  <a:cs typeface="SB Sans Display Thin" panose="020B0103040504020204" pitchFamily="34" charset="0"/>
                </a:rPr>
                <a:t>Решение Белгородского УФАС России от 23.11.2023 № </a:t>
              </a:r>
              <a:r>
                <a:rPr lang="ru-RU" altLang="ru-RU" sz="1600" b="1" dirty="0">
                  <a:solidFill>
                    <a:schemeClr val="tx1"/>
                  </a:solidFill>
                  <a:latin typeface="SB Sans Display Thin" panose="020B0103040504020204" pitchFamily="34" charset="0"/>
                  <a:cs typeface="SB Sans Display Thin" panose="020B0103040504020204" pitchFamily="34" charset="0"/>
                </a:rPr>
                <a:t>031/06/106-767/2023 </a:t>
              </a: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453985" y="6075538"/>
              <a:ext cx="6105841" cy="622958"/>
              <a:chOff x="453985" y="4483507"/>
              <a:chExt cx="6105841" cy="62295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2248936" y="4483507"/>
                <a:ext cx="4310890" cy="622958"/>
              </a:xfrm>
              <a:prstGeom prst="rect">
                <a:avLst/>
              </a:prstGeom>
              <a:noFill/>
              <a:ln w="38100">
                <a:solidFill>
                  <a:srgbClr val="6328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53985" y="4487697"/>
                <a:ext cx="1794951" cy="618768"/>
              </a:xfrm>
              <a:prstGeom prst="rect">
                <a:avLst/>
              </a:prstGeom>
              <a:noFill/>
              <a:ln w="38100">
                <a:solidFill>
                  <a:srgbClr val="6328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5" name="Прямоугольник 24"/>
          <p:cNvSpPr/>
          <p:nvPr/>
        </p:nvSpPr>
        <p:spPr>
          <a:xfrm>
            <a:off x="8033164" y="1813081"/>
            <a:ext cx="3376958" cy="1993606"/>
          </a:xfrm>
          <a:prstGeom prst="rect">
            <a:avLst/>
          </a:prstGeom>
          <a:noFill/>
          <a:ln w="38100">
            <a:solidFill>
              <a:srgbClr val="29A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93287" y="411734"/>
            <a:ext cx="92389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н) документы, подтверждающие соответствие участника закупки требованиям, установленным п.1 ч.1. ст. 31 Закона (СРО, лицензии и иные), документы, предусмотренные ч 2</a:t>
            </a:r>
            <a:r>
              <a:rPr lang="en-US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.</a:t>
            </a:r>
            <a:r>
              <a:rPr lang="ru-RU" altLang="ru-RU" sz="20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и 2.1 ст. 31 (универсальный и специальная предквалификация</a:t>
            </a:r>
            <a:r>
              <a:rPr lang="ru-RU" altLang="ru-RU" sz="20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).</a:t>
            </a:r>
            <a:endParaRPr lang="ru-RU" altLang="ru-RU" sz="20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393286" y="1790944"/>
            <a:ext cx="11493913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Письма ФАС России от 09.01.2024 № МШ/211/24, от 01.04.2024 № ПИ/27182/24 - </a:t>
            </a:r>
            <a:r>
              <a:rPr lang="ru-RU" altLang="ru-RU" sz="1600" b="1" dirty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требовать в составе заявки выписку СРО </a:t>
            </a:r>
            <a:r>
              <a:rPr lang="ru-RU" altLang="ru-RU" sz="1600" b="1" dirty="0" smtClean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неправомерно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Уровень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взносов в компенсационный фонды </a:t>
            </a:r>
            <a:r>
              <a:rPr lang="ru-RU" altLang="ru-RU" sz="1600" b="1" dirty="0" smtClean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должен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соответствовать ценовому предложению участника (фонд возмещения вреда и фонд договорных обязательств). </a:t>
            </a:r>
          </a:p>
        </p:txBody>
      </p:sp>
      <p:pic>
        <p:nvPicPr>
          <p:cNvPr id="1434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7" y="3483169"/>
            <a:ext cx="6892096" cy="21355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Прямоугольник 24"/>
          <p:cNvSpPr>
            <a:spLocks noChangeArrowheads="1"/>
          </p:cNvSpPr>
          <p:nvPr/>
        </p:nvSpPr>
        <p:spPr bwMode="auto">
          <a:xfrm>
            <a:off x="7478734" y="3092407"/>
            <a:ext cx="4245309" cy="351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ru-RU" altLang="ru-RU" sz="1600" b="1" dirty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Универсальная предквалификация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(ч. 2.1.) – любая закупка более 20 млн. руб., подходит только </a:t>
            </a:r>
            <a:r>
              <a:rPr lang="ru-RU" altLang="ru-RU" sz="1600" u="sng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один исполненный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контракт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 44-ФЗ или 223-ФЗ не менее 20% от НМЦК (3 года до даты подачи заявки без привязки к предмету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).</a:t>
            </a:r>
          </a:p>
          <a:p>
            <a:pPr algn="just">
              <a:lnSpc>
                <a:spcPct val="140000"/>
              </a:lnSpc>
            </a:pPr>
            <a:r>
              <a:rPr lang="ru-RU" altLang="ru-RU" sz="1600" b="1" dirty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Специальная предквалификация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(ч. 2.) – закупка свыше лимитов ПП 2571, подходит только </a:t>
            </a:r>
            <a:r>
              <a:rPr lang="ru-RU" altLang="ru-RU" sz="1600" u="sng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один исполненный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контракт (5 лет до даты подачи заявки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).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7443" y="3483169"/>
            <a:ext cx="6858001" cy="2135575"/>
          </a:xfrm>
          <a:prstGeom prst="rect">
            <a:avLst/>
          </a:prstGeom>
          <a:noFill/>
          <a:ln w="79375">
            <a:solidFill>
              <a:srgbClr val="29A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778171" y="1982787"/>
            <a:ext cx="11682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а) характеристики предлагаемого товара</a:t>
            </a:r>
            <a:r>
              <a:rPr lang="en-US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                               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б) наименование страны происхождения</a:t>
            </a:r>
            <a:r>
              <a:rPr lang="ru-RU" altLang="ru-RU" sz="1600" dirty="0">
                <a:solidFill>
                  <a:schemeClr val="bg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товара</a:t>
            </a:r>
          </a:p>
          <a:p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16389" name="Заголовок 1"/>
          <p:cNvSpPr txBox="1">
            <a:spLocks/>
          </p:cNvSpPr>
          <p:nvPr/>
        </p:nvSpPr>
        <p:spPr bwMode="auto">
          <a:xfrm>
            <a:off x="257175" y="192891"/>
            <a:ext cx="11466868" cy="173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ts val="6000"/>
              <a:buFont typeface="Calibri" panose="020F0502020204030204" pitchFamily="34" charset="0"/>
              <a:buNone/>
            </a:pPr>
            <a: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ПРЕДЛОЖЕНИЕ </a:t>
            </a:r>
            <a:b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</a:br>
            <a: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В ОТНОШЕНИИ ОБЪЕКТА ЗАКУПКИ</a:t>
            </a:r>
            <a:br>
              <a:rPr lang="ru-RU" altLang="ru-RU" sz="44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</a:b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п.2 ч. 1 ст. 43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1639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92" y="2349747"/>
            <a:ext cx="9216434" cy="4236812"/>
          </a:xfrm>
          <a:prstGeom prst="rect">
            <a:avLst/>
          </a:prstGeom>
          <a:noFill/>
          <a:ln w="31750">
            <a:solidFill>
              <a:srgbClr val="29A2E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ИЗВЕЩЕНИЕ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ОБ ОСУЩЕСТВЛЕНИИ ЗАКУПКИ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3895" y="1981209"/>
            <a:ext cx="505348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Приложения к извещению в виде электронных документов: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 описание объекта закупки;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обоснование НМЦК с указанием валюты;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требования к составу заявки и инструкция к её заполнению;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порядок рассмотрения и оценок заявок (конкурс);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проект контракта;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перечень дополнительных требований.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7" y="1981209"/>
            <a:ext cx="6149592" cy="4263214"/>
          </a:xfrm>
          <a:prstGeom prst="rect">
            <a:avLst/>
          </a:prstGeom>
          <a:ln w="25400">
            <a:solidFill>
              <a:srgbClr val="632895"/>
            </a:solidFill>
          </a:ln>
        </p:spPr>
      </p:pic>
    </p:spTree>
    <p:extLst>
      <p:ext uri="{BB962C8B-B14F-4D97-AF65-F5344CB8AC3E}">
        <p14:creationId xmlns:p14="http://schemas.microsoft.com/office/powerpoint/2010/main" val="13121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357188" y="339725"/>
            <a:ext cx="11353800" cy="16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ts val="6000"/>
              <a:buFont typeface="Calibri" panose="020F0502020204030204" pitchFamily="34" charset="0"/>
              <a:buNone/>
            </a:pPr>
            <a:r>
              <a:rPr lang="ru-RU" altLang="ru-RU" sz="40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ДОКУМЕНТЫ О СООТВЕТСТВИИ НАЦИОНАЛЬНОМУ РЕЖИМУ</a:t>
            </a:r>
          </a:p>
          <a:p>
            <a:pPr>
              <a:lnSpc>
                <a:spcPct val="90000"/>
              </a:lnSpc>
              <a:buSzPts val="6000"/>
            </a:pP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п. 5 ч. 1</a:t>
            </a:r>
            <a:r>
              <a:rPr lang="en-US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 </a:t>
            </a: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ст. 43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7" y="2127688"/>
            <a:ext cx="11211035" cy="50044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ЗАПРЕТЫ (Отклонение заявок по п. 5 ч. 12 ст. 48) 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616 ПП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- действует в отношении определенных </a:t>
            </a: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промышленных товаров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, перечень которых указан в приложении к постановлению.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При отсутствии в составе заявки документов, подтверждающих страну происхождения товара, заявка отклоняется. При исполнении контракта страна происхождения товара подтверждается документами, на основании которых продукция включена в соответствующий реестр.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Подтверждающие документы при подаче заявки – </a:t>
            </a:r>
            <a:r>
              <a:rPr lang="ru-RU" altLang="ru-RU" sz="1600" u="sng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номер реестровой записи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из:</a:t>
            </a:r>
          </a:p>
          <a:p>
            <a:pPr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Реестра российской промышленной продукции;</a:t>
            </a:r>
          </a:p>
          <a:p>
            <a:pPr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Единого реестра российской радиоэлектронной продукции;</a:t>
            </a:r>
          </a:p>
          <a:p>
            <a:pPr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Евразийского реестра промышленной продукции.</a:t>
            </a:r>
          </a:p>
          <a:p>
            <a:endParaRPr lang="ru-RU" altLang="ru-RU" dirty="0">
              <a:latin typeface="Roboto Condensed" panose="02000000000000000000" pitchFamily="2" charset="0"/>
            </a:endParaRPr>
          </a:p>
          <a:p>
            <a:endParaRPr lang="ru-RU" altLang="ru-RU" dirty="0">
              <a:latin typeface="Roboto Condensed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357188" y="339725"/>
            <a:ext cx="11353800" cy="16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ts val="6000"/>
              <a:buFont typeface="Calibri" panose="020F0502020204030204" pitchFamily="34" charset="0"/>
              <a:buNone/>
            </a:pPr>
            <a:r>
              <a:rPr lang="ru-RU" altLang="ru-RU" sz="40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ДОКУМЕНТЫ О СООТВЕТСТВИИ НАЦИОНАЛЬНОМУ РЕЖИМУ</a:t>
            </a:r>
          </a:p>
          <a:p>
            <a:pPr>
              <a:lnSpc>
                <a:spcPct val="90000"/>
              </a:lnSpc>
              <a:buSzPts val="6000"/>
            </a:pP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п. 5 ч. 1</a:t>
            </a:r>
            <a:r>
              <a:rPr lang="en-US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 </a:t>
            </a: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ст. 43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2328178"/>
            <a:ext cx="10996612" cy="250530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ЗАПРЕТЫ (Отклонение заявок по п. 5 ч. 12 ст. 48) </a:t>
            </a:r>
          </a:p>
          <a:p>
            <a:pPr algn="just">
              <a:lnSpc>
                <a:spcPct val="140000"/>
              </a:lnSpc>
              <a:buClr>
                <a:srgbClr val="C55A11"/>
              </a:buClr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1236 ПП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работает с </a:t>
            </a: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программным обеспечением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вне зависимости от вида - веб-версия, </a:t>
            </a:r>
            <a:r>
              <a:rPr lang="ru-RU" altLang="ru-RU" sz="1600" dirty="0" err="1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флешка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, диск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Подтверждающие документы – </a:t>
            </a:r>
            <a:r>
              <a:rPr lang="ru-RU" altLang="ru-RU" sz="1600" u="sng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номер реестровой записи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из: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Реестра российского ПО;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Реестра евразийского ПО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.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357188" y="339725"/>
            <a:ext cx="11353800" cy="16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ts val="6000"/>
              <a:buFont typeface="Calibri" panose="020F0502020204030204" pitchFamily="34" charset="0"/>
              <a:buNone/>
            </a:pPr>
            <a:r>
              <a:rPr lang="ru-RU" altLang="ru-RU" sz="40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ДОКУМЕНТЫ О СООТВЕТСТВИИ НАЦИОНАЛЬНОМУ РЕЖИМУ</a:t>
            </a:r>
          </a:p>
          <a:p>
            <a:pPr>
              <a:lnSpc>
                <a:spcPct val="90000"/>
              </a:lnSpc>
              <a:buSzPts val="6000"/>
            </a:pP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п. 5 ч. 1</a:t>
            </a:r>
            <a:r>
              <a:rPr lang="en-US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 </a:t>
            </a: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ст. 43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2127688"/>
            <a:ext cx="10996612" cy="385951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ОГРАНИЧЕНИЯ (Отклонение заявки по п. 4 ч. 12 ст. 48) 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878 ПП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действует в отношении </a:t>
            </a: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радиоэлектронной продукции </a:t>
            </a:r>
            <a:r>
              <a:rPr lang="ru-RU" altLang="ru-RU" sz="1600" b="1" dirty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(второй лишний)</a:t>
            </a:r>
          </a:p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Подтверждающие документы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–</a:t>
            </a:r>
            <a:r>
              <a:rPr lang="ru-RU" altLang="ru-RU" sz="1600" u="sng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номер реестровой записи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из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: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Единого реестра российской радиоэлектронной продукции;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Евразийского реестра промышленной продукции.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617 ПП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заведует </a:t>
            </a: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промышленными товарами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(как и 616 ПП), но включает другие группы товары </a:t>
            </a:r>
            <a:r>
              <a:rPr lang="ru-RU" altLang="ru-RU" sz="1600" b="1" dirty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(второй лишний) </a:t>
            </a:r>
          </a:p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Подтверждающие документы – </a:t>
            </a:r>
            <a:r>
              <a:rPr lang="ru-RU" altLang="ru-RU" sz="1600" u="sng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номер реестровой записи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из: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Реестра российской промышленной продукции;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Евразийского реестра промышленной продукции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.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357188" y="339725"/>
            <a:ext cx="11353800" cy="16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ts val="6000"/>
              <a:buFont typeface="Calibri" panose="020F0502020204030204" pitchFamily="34" charset="0"/>
              <a:buNone/>
            </a:pPr>
            <a:r>
              <a:rPr lang="ru-RU" altLang="ru-RU" sz="40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ДОКУМЕНТЫ О СООТВЕТСТВИИ НАЦИОНАЛЬНОМУ РЕЖИМУ</a:t>
            </a:r>
          </a:p>
          <a:p>
            <a:pPr>
              <a:lnSpc>
                <a:spcPct val="90000"/>
              </a:lnSpc>
              <a:buSzPts val="6000"/>
            </a:pP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п. 5 ч. 1</a:t>
            </a:r>
            <a:r>
              <a:rPr lang="en-US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 </a:t>
            </a: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ст. 43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2127688"/>
            <a:ext cx="10996612" cy="45735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ОГРАНИЧЕНИЯ (Отклонение заявки по п. 4 ч. 12 ст. 48) 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ПП 1289 </a:t>
            </a:r>
            <a:r>
              <a:rPr lang="ru-RU" altLang="ru-RU" sz="1600" b="1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–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ограничение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допуска импортных </a:t>
            </a:r>
            <a:r>
              <a:rPr lang="ru-RU" altLang="ru-RU" sz="1600" b="1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лекарственных препаратов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</a:t>
            </a:r>
            <a:r>
              <a:rPr lang="ru-RU" altLang="ru-RU" sz="1600" b="1" dirty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(третий лишний). </a:t>
            </a:r>
          </a:p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Подтверждающие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документы: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Сертификат СТ-1;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Заключения </a:t>
            </a:r>
            <a:r>
              <a:rPr lang="ru-RU" altLang="ru-RU" sz="1600" dirty="0" err="1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Минпромторга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Сертификат о производстве товара в ДНР ЛНР.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ПП </a:t>
            </a:r>
            <a:r>
              <a:rPr lang="ru-RU" altLang="ru-RU" sz="1600" b="1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102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– ограничение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допуска импортных </a:t>
            </a:r>
            <a:r>
              <a:rPr lang="ru-RU" altLang="ru-RU" sz="1600" b="1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медицинских изделий </a:t>
            </a:r>
            <a:r>
              <a:rPr lang="ru-RU" altLang="ru-RU" sz="1600" b="1" dirty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(третий лишний</a:t>
            </a:r>
            <a:r>
              <a:rPr lang="ru-RU" altLang="ru-RU" sz="1600" b="1" dirty="0" smtClean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)</a:t>
            </a:r>
            <a:r>
              <a:rPr lang="ru-RU" altLang="ru-RU" sz="1600" b="1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. </a:t>
            </a: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/>
            </a:r>
            <a:b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Подтверждающие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документы:</a:t>
            </a: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Сертификат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СТ-1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 Акт экспертизы ТПП РФ для подтверждения стоимости импортного сырья или аналогичный документ уполномоченного ведомства страны — члена ЕАЭС.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357188" y="339725"/>
            <a:ext cx="11353800" cy="16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ts val="6000"/>
              <a:buFont typeface="Calibri" panose="020F0502020204030204" pitchFamily="34" charset="0"/>
              <a:buNone/>
            </a:pPr>
            <a:r>
              <a:rPr lang="ru-RU" altLang="ru-RU" sz="40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ДОКУМЕНТЫ О СООТВЕТСТВИИ НАЦИОНАЛЬНОМУ РЕЖИМУ</a:t>
            </a:r>
          </a:p>
          <a:p>
            <a:pPr>
              <a:lnSpc>
                <a:spcPct val="90000"/>
              </a:lnSpc>
              <a:buSzPts val="6000"/>
            </a:pP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п. 5 ч. 1</a:t>
            </a:r>
            <a:r>
              <a:rPr lang="en-US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 </a:t>
            </a: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ст. 43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2127688"/>
            <a:ext cx="10996612" cy="285001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ОГРАНИЧЕНИЯ (Отклонение заявки по п. 4 ч. 12 ст. 48) 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832 ПП </a:t>
            </a:r>
            <a:r>
              <a:rPr lang="ru-RU" altLang="ru-RU" sz="1600" b="1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– 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ограничение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допуска </a:t>
            </a: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импортных продуктов </a:t>
            </a:r>
            <a:r>
              <a:rPr lang="ru-RU" altLang="ru-RU" sz="1600" b="1" dirty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(третий лишний</a:t>
            </a:r>
            <a:r>
              <a:rPr lang="ru-RU" altLang="ru-RU" sz="1600" b="1" dirty="0" smtClean="0">
                <a:solidFill>
                  <a:srgbClr val="632895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).</a:t>
            </a:r>
            <a:endParaRPr lang="ru-RU" altLang="ru-RU" sz="1600" b="1" dirty="0">
              <a:solidFill>
                <a:srgbClr val="632895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Подтверждающие документы: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Декларирование страны происхождения;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Информация о производителе</a:t>
            </a:r>
            <a:r>
              <a:rPr lang="ru-RU" altLang="ru-RU" sz="1600" dirty="0" smtClean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.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  <a:buClr>
                <a:srgbClr val="632895"/>
              </a:buClr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357188" y="339725"/>
            <a:ext cx="11353800" cy="16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ts val="6000"/>
              <a:buFont typeface="Calibri" panose="020F0502020204030204" pitchFamily="34" charset="0"/>
              <a:buNone/>
            </a:pPr>
            <a:r>
              <a:rPr lang="ru-RU" altLang="ru-RU" sz="4000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ДОКУМЕНТЫ О СООТВЕТСТВИИ НАЦИОНАЛЬНОМУ РЕЖИМУ</a:t>
            </a:r>
          </a:p>
          <a:p>
            <a:pPr>
              <a:lnSpc>
                <a:spcPct val="90000"/>
              </a:lnSpc>
              <a:buSzPts val="6000"/>
            </a:pP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п. 5 ч. 1</a:t>
            </a:r>
            <a:r>
              <a:rPr lang="en-US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 </a:t>
            </a:r>
            <a:r>
              <a:rPr lang="ru-RU" altLang="ru-RU" sz="24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ст. 43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8" y="2127688"/>
            <a:ext cx="10996612" cy="45735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УСЛОВИЯ ДОПУСКА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Приказ 126н 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устанавливает условия допуска иностранных товаров для целей осуществления закупок в соответствии с ч.4 ст.14 Закона №44-ФЗ.  Основной механизм – </a:t>
            </a:r>
            <a:r>
              <a:rPr lang="ru-RU" altLang="ru-RU" sz="1600" b="1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понижающий коэффициент</a:t>
            </a: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.</a:t>
            </a:r>
          </a:p>
          <a:p>
            <a:pPr algn="just">
              <a:lnSpc>
                <a:spcPct val="140000"/>
              </a:lnSpc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Данный Приказ: 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Не является запретом;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Не ограничивает допуск иностранной продукции;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Не дает право комиссии заказчика отклонять заявки участников с иностранным товаром; </a:t>
            </a:r>
          </a:p>
          <a:p>
            <a:pPr marL="285750" indent="-285750" algn="just">
              <a:lnSpc>
                <a:spcPct val="140000"/>
              </a:lnSpc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chemeClr val="tx1"/>
                </a:solidFill>
                <a:latin typeface="SB Sans Display Thin" panose="020B0103040504020204" pitchFamily="34" charset="0"/>
                <a:cs typeface="SB Sans Display Thin" panose="020B0103040504020204" pitchFamily="34" charset="0"/>
              </a:rPr>
              <a:t>Обязывает заказчиков предоставлять ценовые преференции участникам, предложившим товары, произведенные на территории стран-членов ЕАЭС. </a:t>
            </a:r>
          </a:p>
          <a:p>
            <a:pPr algn="just">
              <a:lnSpc>
                <a:spcPct val="140000"/>
              </a:lnSpc>
              <a:buClr>
                <a:srgbClr val="632895"/>
              </a:buClr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  <a:p>
            <a:pPr algn="just">
              <a:lnSpc>
                <a:spcPct val="140000"/>
              </a:lnSpc>
              <a:buClr>
                <a:srgbClr val="632895"/>
              </a:buClr>
            </a:pPr>
            <a:endParaRPr lang="ru-RU" altLang="ru-RU" sz="1600" dirty="0">
              <a:solidFill>
                <a:schemeClr val="tx1"/>
              </a:solidFill>
              <a:latin typeface="SB Sans Display Thin" panose="020B0103040504020204" pitchFamily="34" charset="0"/>
              <a:cs typeface="SB Sans Display Thin" panose="020B010304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26" y="23152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cs typeface="SB Sans Display" panose="020B0503040504020204" pitchFamily="34" charset="0"/>
                <a:sym typeface="Arial" panose="020B0604020202020204" pitchFamily="34" charset="0"/>
              </a:rPr>
              <a:t>ТЕЛЕГРАМ-КАНАЛ</a:t>
            </a:r>
            <a:br>
              <a:rPr lang="ru-RU" sz="40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cs typeface="SB Sans Display" panose="020B0503040504020204" pitchFamily="34" charset="0"/>
                <a:sym typeface="Arial" panose="020B0604020202020204" pitchFamily="34" charset="0"/>
              </a:rPr>
            </a:br>
            <a:r>
              <a:rPr lang="ru-RU" sz="40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cs typeface="SB Sans Display" panose="020B0503040504020204" pitchFamily="34" charset="0"/>
                <a:sym typeface="Arial" panose="020B0604020202020204" pitchFamily="34" charset="0"/>
              </a:rPr>
              <a:t>«ПОМОЩНИК ПОСТАВЩИКА»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2583" y="1788605"/>
            <a:ext cx="6798124" cy="4567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Последние изменения и нововведения </a:t>
            </a:r>
            <a:r>
              <a:rPr lang="ru-RU" sz="20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в </a:t>
            </a: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законодательство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Механизм применения законов и </a:t>
            </a:r>
            <a:r>
              <a:rPr lang="ru-RU" sz="20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/>
            </a:r>
            <a:br>
              <a:rPr lang="ru-RU" sz="20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</a:br>
            <a:r>
              <a:rPr lang="ru-RU" sz="20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постановлений </a:t>
            </a: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Правительства РФ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Интересные факты из мира закупок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Анонсы проводимых вебинаров и семинаров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Спорные ситуации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Вопросы по практике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Ответы и консультации экспертов с практическими примерами и опорой на нормативную базу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Обмен опытом и обсуждение проблем с </a:t>
            </a:r>
            <a:r>
              <a:rPr lang="ru-RU" sz="20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коллегами</a:t>
            </a:r>
            <a:br>
              <a:rPr lang="ru-RU" sz="20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</a:br>
            <a:r>
              <a:rPr lang="ru-RU" sz="20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в чате участников закупок</a:t>
            </a:r>
            <a:endParaRPr lang="ru-RU" sz="2000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72" y="2580753"/>
            <a:ext cx="2091101" cy="2091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47" y="2485820"/>
            <a:ext cx="2198275" cy="2280969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E18C3294-6547-A7C4-3600-AAD26E03ACE1}"/>
              </a:ext>
            </a:extLst>
          </p:cNvPr>
          <p:cNvSpPr txBox="1">
            <a:spLocks/>
          </p:cNvSpPr>
          <p:nvPr/>
        </p:nvSpPr>
        <p:spPr>
          <a:xfrm>
            <a:off x="8871703" y="4865035"/>
            <a:ext cx="2895361" cy="341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400" dirty="0">
                <a:latin typeface="SB Sans Display Thin" panose="020B0103040504020204" pitchFamily="34" charset="0"/>
                <a:ea typeface="Malgun Gothic" panose="020B0503020000020004" pitchFamily="34" charset="-127"/>
                <a:cs typeface="SB Sans Display Thin" panose="020B0103040504020204" pitchFamily="34" charset="0"/>
              </a:rPr>
              <a:t>@SUPPLIERSETP</a:t>
            </a:r>
            <a:endParaRPr lang="ru-RU" sz="2400" dirty="0">
              <a:latin typeface="SB Sans Display Thin" panose="020B0103040504020204" pitchFamily="34" charset="0"/>
              <a:ea typeface="Malgun Gothic" panose="020B0503020000020004" pitchFamily="34" charset="-127"/>
              <a:cs typeface="SB Sans Display Thin" panose="020B0103040504020204" pitchFamily="34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ED6A65CF-81BE-AB51-CFE4-92AFD6E44360}"/>
              </a:ext>
            </a:extLst>
          </p:cNvPr>
          <p:cNvSpPr txBox="1">
            <a:spLocks/>
          </p:cNvSpPr>
          <p:nvPr/>
        </p:nvSpPr>
        <p:spPr>
          <a:xfrm>
            <a:off x="8945788" y="5304913"/>
            <a:ext cx="2821276" cy="341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400" dirty="0">
                <a:latin typeface="SB Sans Display Thin" panose="020B0103040504020204" pitchFamily="34" charset="0"/>
                <a:ea typeface="Malgun Gothic" panose="020B0503020000020004" pitchFamily="34" charset="-127"/>
                <a:cs typeface="SB Sans Display Thin" panose="020B0103040504020204" pitchFamily="34" charset="0"/>
              </a:rPr>
              <a:t>t.me/suppliersetp</a:t>
            </a:r>
            <a:endParaRPr lang="ru-RU" sz="2400" dirty="0">
              <a:latin typeface="SB Sans Display Thin" panose="020B0103040504020204" pitchFamily="34" charset="0"/>
              <a:ea typeface="Malgun Gothic" panose="020B0503020000020004" pitchFamily="34" charset="-127"/>
              <a:cs typeface="SB Sans Display Thin" panose="020B0103040504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26" y="23152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cs typeface="SB Sans Display" panose="020B0503040504020204" pitchFamily="34" charset="0"/>
              </a:rPr>
              <a:t>ЦЕНТР ПОДДЕРЖКИ </a:t>
            </a:r>
            <a:br>
              <a:rPr lang="ru-RU" sz="40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40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cs typeface="SB Sans Display" panose="020B0503040504020204" pitchFamily="34" charset="0"/>
              </a:rPr>
              <a:t>ПОСТАВЩИКОВ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66" y="2373974"/>
            <a:ext cx="2091101" cy="2091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45" y="2279041"/>
            <a:ext cx="2198275" cy="228096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77426" y="1849306"/>
            <a:ext cx="5976040" cy="456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ru-RU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Если Вам нужна помощь в: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Проверке заявки </a:t>
            </a:r>
            <a:r>
              <a:rPr lang="ru-RU" sz="18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на любой </a:t>
            </a:r>
            <a:r>
              <a:rPr lang="ru-RU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ЭТП</a:t>
            </a:r>
          </a:p>
          <a:p>
            <a:pPr marL="342900" indent="-342900" algn="just">
              <a:lnSpc>
                <a:spcPct val="130000"/>
              </a:lnSpc>
              <a:buFontTx/>
              <a:buAutoNum type="arabicPeriod"/>
            </a:pPr>
            <a:r>
              <a:rPr lang="ru-RU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Подготовке </a:t>
            </a:r>
            <a:r>
              <a:rPr lang="ru-RU" sz="1800" dirty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заявки на любой ЭТП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Подготовке жалобы, пояснения, возражения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ru-RU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Прохождении регистрации в ЕИС, ГИС-Торги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Прохождении предварительного квалификационного отбора</a:t>
            </a:r>
          </a:p>
          <a:p>
            <a:pPr marL="342900" indent="-342900" algn="just">
              <a:lnSpc>
                <a:spcPct val="130000"/>
              </a:lnSpc>
              <a:buAutoNum type="arabicPeriod"/>
            </a:pPr>
            <a:endParaRPr lang="ru-RU" sz="1800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  <a:p>
            <a:pPr algn="just">
              <a:lnSpc>
                <a:spcPct val="130000"/>
              </a:lnSpc>
            </a:pPr>
            <a:r>
              <a:rPr lang="ru-RU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Центр поддержки поставщиков готов Вам помочь!</a:t>
            </a:r>
          </a:p>
          <a:p>
            <a:pPr algn="just">
              <a:lnSpc>
                <a:spcPct val="130000"/>
              </a:lnSpc>
            </a:pPr>
            <a:endParaRPr lang="ru-RU" sz="1800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  <a:p>
            <a:pPr algn="just">
              <a:lnSpc>
                <a:spcPct val="130000"/>
              </a:lnSpc>
            </a:pPr>
            <a:r>
              <a:rPr lang="en-US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 </a:t>
            </a:r>
            <a:r>
              <a:rPr lang="ru-RU" sz="1800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       </a:t>
            </a:r>
            <a:r>
              <a:rPr lang="en-US" sz="2000" b="1" dirty="0" smtClean="0">
                <a:latin typeface="SB Sans Text Thin" panose="020B0103040504020204" pitchFamily="34" charset="-52"/>
                <a:cs typeface="SB Sans Text Thin" panose="020B0103040504020204" pitchFamily="34" charset="-52"/>
              </a:rPr>
              <a:t>supplier@sberbank-ast.ru</a:t>
            </a:r>
            <a:endParaRPr lang="ru-RU" sz="2000" b="1" dirty="0">
              <a:latin typeface="SB Sans Text Thin" panose="020B0103040504020204" pitchFamily="34" charset="-52"/>
              <a:cs typeface="SB Sans Text Thin" panose="020B0103040504020204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9" y="5716213"/>
            <a:ext cx="441285" cy="441285"/>
          </a:xfrm>
          <a:prstGeom prst="rect">
            <a:avLst/>
          </a:prstGeom>
        </p:spPr>
      </p:pic>
      <p:sp>
        <p:nvSpPr>
          <p:cNvPr id="15" name="Title 7">
            <a:extLst>
              <a:ext uri="{FF2B5EF4-FFF2-40B4-BE49-F238E27FC236}">
                <a16:creationId xmlns:a16="http://schemas.microsoft.com/office/drawing/2014/main" id="{E18C3294-6547-A7C4-3600-AAD26E03ACE1}"/>
              </a:ext>
            </a:extLst>
          </p:cNvPr>
          <p:cNvSpPr txBox="1">
            <a:spLocks/>
          </p:cNvSpPr>
          <p:nvPr/>
        </p:nvSpPr>
        <p:spPr>
          <a:xfrm>
            <a:off x="8871703" y="4865035"/>
            <a:ext cx="2895361" cy="341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400" dirty="0">
                <a:latin typeface="SB Sans Display Thin" panose="020B0103040504020204" pitchFamily="34" charset="0"/>
                <a:ea typeface="Malgun Gothic" panose="020B0503020000020004" pitchFamily="34" charset="-127"/>
                <a:cs typeface="SB Sans Display Thin" panose="020B0103040504020204" pitchFamily="34" charset="0"/>
              </a:rPr>
              <a:t>@SUPPLIERSETP</a:t>
            </a:r>
            <a:endParaRPr lang="ru-RU" sz="2400" dirty="0">
              <a:latin typeface="SB Sans Display Thin" panose="020B0103040504020204" pitchFamily="34" charset="0"/>
              <a:ea typeface="Malgun Gothic" panose="020B0503020000020004" pitchFamily="34" charset="-127"/>
              <a:cs typeface="SB Sans Display Thin" panose="020B0103040504020204" pitchFamily="34" charset="0"/>
            </a:endParaRP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ED6A65CF-81BE-AB51-CFE4-92AFD6E44360}"/>
              </a:ext>
            </a:extLst>
          </p:cNvPr>
          <p:cNvSpPr txBox="1">
            <a:spLocks/>
          </p:cNvSpPr>
          <p:nvPr/>
        </p:nvSpPr>
        <p:spPr>
          <a:xfrm>
            <a:off x="8945788" y="5304913"/>
            <a:ext cx="2821276" cy="341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400" dirty="0">
                <a:latin typeface="SB Sans Display Thin" panose="020B0103040504020204" pitchFamily="34" charset="0"/>
                <a:ea typeface="Malgun Gothic" panose="020B0503020000020004" pitchFamily="34" charset="-127"/>
                <a:cs typeface="SB Sans Display Thin" panose="020B0103040504020204" pitchFamily="34" charset="0"/>
              </a:rPr>
              <a:t>t.me/suppliersetp</a:t>
            </a:r>
            <a:endParaRPr lang="ru-RU" sz="2400" dirty="0">
              <a:latin typeface="SB Sans Display Thin" panose="020B0103040504020204" pitchFamily="34" charset="0"/>
              <a:ea typeface="Malgun Gothic" panose="020B0503020000020004" pitchFamily="34" charset="-127"/>
              <a:cs typeface="SB Sans Display Thin" panose="020B0103040504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80" y="242856"/>
            <a:ext cx="2091763" cy="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69;p21"/>
          <p:cNvSpPr txBox="1">
            <a:spLocks noChangeArrowheads="1"/>
          </p:cNvSpPr>
          <p:nvPr/>
        </p:nvSpPr>
        <p:spPr bwMode="auto">
          <a:xfrm>
            <a:off x="683068" y="3762929"/>
            <a:ext cx="8790541" cy="20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buSzPts val="1100"/>
            </a:pPr>
            <a:r>
              <a:rPr lang="en-US" altLang="ru-RU" sz="72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Play"/>
              </a:rPr>
              <a:t>СПАСИБО</a:t>
            </a:r>
            <a:endParaRPr lang="ru-RU" altLang="ru-RU" sz="7200" b="1" dirty="0">
              <a:gradFill flip="none" rotWithShape="1">
                <a:gsLst>
                  <a:gs pos="0">
                    <a:srgbClr val="632895"/>
                  </a:gs>
                  <a:gs pos="100000">
                    <a:srgbClr val="29A2E5"/>
                  </a:gs>
                </a:gsLst>
                <a:lin ang="0" scaled="1"/>
                <a:tileRect/>
              </a:gradFill>
              <a:latin typeface="SB Sans Display" panose="020B0503040504020204" pitchFamily="34" charset="0"/>
              <a:ea typeface="+mj-ea"/>
              <a:cs typeface="SB Sans Display" panose="020B0503040504020204" pitchFamily="34" charset="0"/>
              <a:sym typeface="Play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buSzPts val="1100"/>
            </a:pPr>
            <a:r>
              <a:rPr lang="en-US" altLang="ru-RU" sz="7200" b="1" dirty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  <a:sym typeface="Play"/>
              </a:rPr>
              <a:t>ЗА ВНИМАНИЕ!</a:t>
            </a:r>
            <a:endParaRPr lang="ru-RU" altLang="ru-RU" sz="7200" b="1" dirty="0">
              <a:gradFill flip="none" rotWithShape="1">
                <a:gsLst>
                  <a:gs pos="0">
                    <a:srgbClr val="632895"/>
                  </a:gs>
                  <a:gs pos="100000">
                    <a:srgbClr val="29A2E5"/>
                  </a:gs>
                </a:gsLst>
                <a:lin ang="0" scaled="1"/>
                <a:tileRect/>
              </a:gradFill>
              <a:latin typeface="SB Sans Display" panose="020B0503040504020204" pitchFamily="34" charset="0"/>
              <a:ea typeface="+mj-ea"/>
              <a:cs typeface="SB Sans Display" panose="020B0503040504020204" pitchFamily="34" charset="0"/>
              <a:sym typeface="Play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08" y="242856"/>
            <a:ext cx="3673436" cy="8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СТРУКТУРИРОВАННАЯ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ЗАЯВКА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974" y="5308614"/>
            <a:ext cx="7908052" cy="650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п. 7 Правил использования КТРУ, ПП РФ 145 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6" name="object 4"/>
          <p:cNvSpPr/>
          <p:nvPr/>
        </p:nvSpPr>
        <p:spPr>
          <a:xfrm>
            <a:off x="2491233" y="2904434"/>
            <a:ext cx="7209534" cy="1911350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632895"/>
            </a:solidFill>
          </a:ln>
        </p:spPr>
        <p:txBody>
          <a:bodyPr lIns="0" tIns="0" rIns="0" bIns="0"/>
          <a:lstStyle/>
          <a:p>
            <a:pPr defTabSz="916777">
              <a:defRPr/>
            </a:pPr>
            <a:endParaRPr sz="1805">
              <a:solidFill>
                <a:prstClr val="black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2225" y="2058938"/>
            <a:ext cx="11361209" cy="72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С 01.10.2023 Постановлением Правительства № 1946 внесены изменения в ПП </a:t>
            </a:r>
            <a:r>
              <a:rPr lang="ru-RU" sz="2000" dirty="0" smtClean="0"/>
              <a:t>145: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997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СТРУКТУРИРОВАННАЯ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ЗАЯВКА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974" y="4968899"/>
            <a:ext cx="7908052" cy="4069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п. 31 Доп. требований к ЭТП, ПП РФ 656: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62225" y="2058938"/>
            <a:ext cx="11361209" cy="47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С 01.10.2023 Постановлением Правительства № 1946 внесены изменения в </a:t>
            </a:r>
            <a:r>
              <a:rPr lang="ru-RU" sz="2000" dirty="0" smtClean="0"/>
              <a:t>ПП </a:t>
            </a:r>
            <a:r>
              <a:rPr lang="ru-RU" sz="2000" dirty="0" smtClean="0"/>
              <a:t>656:</a:t>
            </a:r>
          </a:p>
        </p:txBody>
      </p:sp>
      <p:sp>
        <p:nvSpPr>
          <p:cNvPr id="7" name="object 5"/>
          <p:cNvSpPr/>
          <p:nvPr/>
        </p:nvSpPr>
        <p:spPr>
          <a:xfrm>
            <a:off x="2376684" y="2658342"/>
            <a:ext cx="7438632" cy="2184400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632895"/>
            </a:solidFill>
          </a:ln>
        </p:spPr>
        <p:txBody>
          <a:bodyPr lIns="0" tIns="0" rIns="0" bIns="0"/>
          <a:lstStyle/>
          <a:p>
            <a:pPr defTabSz="916777">
              <a:defRPr/>
            </a:pPr>
            <a:endParaRPr sz="1805">
              <a:solidFill>
                <a:prstClr val="black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38954" y="5375868"/>
            <a:ext cx="6543151" cy="406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Наименование страны происхождения;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Товарный знак (при наличии);</a:t>
            </a:r>
          </a:p>
          <a:p>
            <a:pPr>
              <a:buClr>
                <a:srgbClr val="632895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Характеристики предлагаемого товара.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7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70000" y="2011304"/>
            <a:ext cx="6128312" cy="1901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ru-RU" sz="2000" dirty="0" smtClean="0"/>
              <a:t>С 01.10.2023 года Заказчик </a:t>
            </a:r>
            <a:r>
              <a:rPr lang="ru-RU" sz="2000" b="1" dirty="0" smtClean="0"/>
              <a:t>обязан</a:t>
            </a:r>
            <a:r>
              <a:rPr lang="ru-RU" sz="2000" dirty="0" smtClean="0"/>
              <a:t> в извещениях для электронных процедур при описании объекта закупки указывать характеристики товара в структурированном виде (п.1 ч.1 ст. 33 44-ФЗ).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695122" y="4168958"/>
            <a:ext cx="6128312" cy="188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ru-RU" sz="2000" dirty="0" smtClean="0"/>
              <a:t>На закупки, опубликованные после 01.10.2023 г., подать заявку </a:t>
            </a:r>
            <a:r>
              <a:rPr lang="ru-RU" sz="2000" b="1" dirty="0" smtClean="0"/>
              <a:t>можно только</a:t>
            </a:r>
            <a:r>
              <a:rPr lang="ru-RU" sz="2000" dirty="0" smtClean="0"/>
              <a:t> в структурированной форме. Это обусловлено требованиями ПП РФ № 1946 от 31.10.2022 и интеграционными схемами взаимодействия ЕИС и ЭТП.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114" y="2087897"/>
            <a:ext cx="4989903" cy="14119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8" y="5769729"/>
            <a:ext cx="2240687" cy="5004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08" y="4757581"/>
            <a:ext cx="876129" cy="8656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061" y="5712716"/>
            <a:ext cx="2277305" cy="5885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209" y="4753497"/>
            <a:ext cx="2257425" cy="8667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350" y="4285811"/>
            <a:ext cx="1064439" cy="5113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80" y="4364764"/>
            <a:ext cx="1335528" cy="3068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204" y="4268521"/>
            <a:ext cx="2171700" cy="5143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4156" y="4915421"/>
            <a:ext cx="2019300" cy="542925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7275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СТРУКТУРИРОВАННАЯ </a:t>
            </a:r>
            <a:b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</a:br>
            <a:r>
              <a:rPr lang="ru-RU" b="1" dirty="0" smtClean="0">
                <a:gradFill flip="none" rotWithShape="1">
                  <a:gsLst>
                    <a:gs pos="0">
                      <a:srgbClr val="632895"/>
                    </a:gs>
                    <a:gs pos="100000">
                      <a:srgbClr val="29A2E5"/>
                    </a:gs>
                  </a:gsLst>
                  <a:lin ang="0" scaled="1"/>
                  <a:tileRect/>
                </a:gradFill>
              </a:rPr>
              <a:t>ЗАЯВКА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9517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966" y="-10049"/>
            <a:ext cx="7053943" cy="70539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вал 7"/>
          <p:cNvSpPr>
            <a:spLocks noChangeAspect="1"/>
          </p:cNvSpPr>
          <p:nvPr/>
        </p:nvSpPr>
        <p:spPr>
          <a:xfrm>
            <a:off x="3666000" y="999000"/>
            <a:ext cx="4860000" cy="48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3846000" y="1179000"/>
            <a:ext cx="4500000" cy="450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9650" y="2601119"/>
            <a:ext cx="3932700" cy="1655762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 01.04.2024 Заказчики </a:t>
            </a:r>
            <a:r>
              <a:rPr lang="ru-RU" sz="1800" b="1" dirty="0" smtClean="0"/>
              <a:t>обязаны</a:t>
            </a:r>
            <a:r>
              <a:rPr lang="ru-RU" sz="1800" dirty="0" smtClean="0">
                <a:solidFill>
                  <a:schemeClr val="tx1"/>
                </a:solidFill>
              </a:rPr>
              <a:t> заключать цифровой контракт</a:t>
            </a:r>
            <a:endParaRPr lang="ru-RU" sz="1800" dirty="0">
              <a:latin typeface="SB Sans Interface Semibold" panose="020B0603040504020204" pitchFamily="34" charset="-52"/>
              <a:ea typeface="+mj-ea"/>
              <a:cs typeface="SB Sans Interface Semibold" panose="020B0603040504020204" pitchFamily="34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>
            <a:off x="8526000" y="3277196"/>
            <a:ext cx="3288513" cy="300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632895"/>
                </a:solidFill>
                <a:latin typeface="+mj-lt"/>
                <a:ea typeface="+mj-ea"/>
                <a:cs typeface="SB Sans Interface" panose="020B0503040504020204" pitchFamily="34" charset="-52"/>
              </a:rPr>
              <a:t>План-график</a:t>
            </a:r>
            <a:endParaRPr lang="en-US" b="1" dirty="0">
              <a:solidFill>
                <a:srgbClr val="632895"/>
              </a:solidFill>
              <a:latin typeface="+mj-lt"/>
              <a:ea typeface="+mj-ea"/>
              <a:cs typeface="SB Sans Interface" panose="020B0503040504020204" pitchFamily="34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900000">
            <a:off x="8387173" y="4324221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Извещение</a:t>
            </a:r>
            <a:endParaRPr lang="en-US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1800000">
            <a:off x="7980153" y="5306854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Заявка победителя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2700000">
            <a:off x="7332678" y="6150660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>
                    <a:alpha val="45000"/>
                  </a:schemeClr>
                </a:solidFill>
              </a:rPr>
              <a:t>Итоговый протокол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3600000">
            <a:off x="6488871" y="6631937"/>
            <a:ext cx="3288513" cy="65094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>
                    <a:alpha val="17000"/>
                  </a:schemeClr>
                </a:solidFill>
              </a:rPr>
              <a:t>Цифровой</a:t>
            </a:r>
            <a:br>
              <a:rPr lang="ru-RU" dirty="0">
                <a:solidFill>
                  <a:schemeClr val="tx1">
                    <a:alpha val="17000"/>
                  </a:schemeClr>
                </a:solidFill>
              </a:rPr>
            </a:br>
            <a:r>
              <a:rPr lang="ru-RU" dirty="0">
                <a:solidFill>
                  <a:schemeClr val="tx1">
                    <a:alpha val="17000"/>
                  </a:schemeClr>
                </a:solidFill>
              </a:rPr>
              <a:t>контракт</a:t>
            </a:r>
            <a:endParaRPr lang="en-US" dirty="0">
              <a:solidFill>
                <a:schemeClr val="tx1">
                  <a:alpha val="17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433" y="-21443"/>
            <a:ext cx="6944757" cy="69447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71" y="275791"/>
            <a:ext cx="2091763" cy="467160"/>
          </a:xfrm>
          <a:prstGeom prst="rect">
            <a:avLst/>
          </a:prstGeom>
        </p:spPr>
      </p:pic>
      <p:sp>
        <p:nvSpPr>
          <p:cNvPr id="8" name="Овал 7"/>
          <p:cNvSpPr>
            <a:spLocks noChangeAspect="1"/>
          </p:cNvSpPr>
          <p:nvPr/>
        </p:nvSpPr>
        <p:spPr>
          <a:xfrm>
            <a:off x="3666000" y="999000"/>
            <a:ext cx="4860000" cy="48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3846000" y="1179000"/>
            <a:ext cx="4500000" cy="450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20700000">
            <a:off x="8383998" y="2191124"/>
            <a:ext cx="3474799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План-график</a:t>
            </a:r>
            <a:endParaRPr lang="en-US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>
            <a:off x="8526000" y="3277196"/>
            <a:ext cx="3288513" cy="300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632895"/>
                </a:solidFill>
                <a:latin typeface="+mj-lt"/>
                <a:ea typeface="+mj-ea"/>
                <a:cs typeface="SB Sans Interface" panose="020B0503040504020204" pitchFamily="34" charset="-52"/>
              </a:rPr>
              <a:t>Извещение</a:t>
            </a:r>
            <a:endParaRPr lang="en-US" b="1" dirty="0">
              <a:solidFill>
                <a:srgbClr val="632895"/>
              </a:solidFill>
              <a:latin typeface="+mj-lt"/>
              <a:ea typeface="+mj-ea"/>
              <a:cs typeface="SB Sans Interface" panose="020B0503040504020204" pitchFamily="34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900000">
            <a:off x="8387173" y="4324221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Заявка победителя</a:t>
            </a:r>
            <a:endParaRPr lang="en-US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1800000">
            <a:off x="7980153" y="5306854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Итоговый протокол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2700000">
            <a:off x="7332677" y="6150660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>
                    <a:alpha val="45000"/>
                  </a:schemeClr>
                </a:solidFill>
              </a:rPr>
              <a:t>Цифровой контракт</a:t>
            </a:r>
            <a:endParaRPr lang="en-US" dirty="0">
              <a:solidFill>
                <a:schemeClr val="tx1">
                  <a:alpha val="45000"/>
                </a:schemeClr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129650" y="2601119"/>
            <a:ext cx="39327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 01.04.2024 Заказчики </a:t>
            </a:r>
            <a:r>
              <a:rPr lang="ru-RU" sz="1800" b="1" dirty="0" smtClean="0"/>
              <a:t>обязаны</a:t>
            </a:r>
            <a:r>
              <a:rPr lang="ru-RU" sz="1800" dirty="0" smtClean="0"/>
              <a:t> заключать цифровой контракт</a:t>
            </a:r>
            <a:endParaRPr lang="ru-RU" sz="1800" dirty="0">
              <a:latin typeface="SB Sans Interface Semibold" panose="020B0603040504020204" pitchFamily="34" charset="-52"/>
              <a:ea typeface="+mj-ea"/>
              <a:cs typeface="SB Sans Interface Semibold" panose="020B06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19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0048"/>
            <a:ext cx="6858000" cy="6858000"/>
          </a:xfrm>
          <a:prstGeom prst="rect">
            <a:avLst/>
          </a:prstGeom>
        </p:spPr>
      </p:pic>
      <p:sp>
        <p:nvSpPr>
          <p:cNvPr id="8" name="Овал 7"/>
          <p:cNvSpPr>
            <a:spLocks noChangeAspect="1"/>
          </p:cNvSpPr>
          <p:nvPr/>
        </p:nvSpPr>
        <p:spPr>
          <a:xfrm>
            <a:off x="3666000" y="999000"/>
            <a:ext cx="4860000" cy="48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3846000" y="1179000"/>
            <a:ext cx="4500000" cy="450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19859367">
            <a:off x="8013895" y="1290312"/>
            <a:ext cx="3303026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План-график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20759367">
            <a:off x="8404796" y="2283346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Извещение</a:t>
            </a:r>
            <a:endParaRPr lang="en-US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59367">
            <a:off x="8525371" y="3351394"/>
            <a:ext cx="3577703" cy="300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632895"/>
                </a:solidFill>
                <a:latin typeface="+mj-lt"/>
                <a:ea typeface="+mj-ea"/>
                <a:cs typeface="SB Sans Interface" panose="020B0503040504020204" pitchFamily="34" charset="-52"/>
              </a:rPr>
              <a:t>Заявка</a:t>
            </a:r>
            <a:r>
              <a:rPr lang="ru-RU" dirty="0" smtClean="0">
                <a:solidFill>
                  <a:srgbClr val="21A038"/>
                </a:solidFill>
                <a:latin typeface="+mj-lt"/>
                <a:ea typeface="+mj-ea"/>
                <a:cs typeface="SB Sans Interface" panose="020B0503040504020204" pitchFamily="34" charset="-52"/>
              </a:rPr>
              <a:t> </a:t>
            </a:r>
            <a:r>
              <a:rPr lang="ru-RU" b="1" dirty="0">
                <a:solidFill>
                  <a:srgbClr val="632895"/>
                </a:solidFill>
                <a:latin typeface="+mj-lt"/>
                <a:ea typeface="+mj-ea"/>
                <a:cs typeface="SB Sans Interface" panose="020B0503040504020204" pitchFamily="34" charset="-52"/>
              </a:rPr>
              <a:t>победителя</a:t>
            </a:r>
            <a:endParaRPr lang="en-US" b="1" dirty="0">
              <a:solidFill>
                <a:srgbClr val="632895"/>
              </a:solidFill>
              <a:latin typeface="+mj-lt"/>
              <a:ea typeface="+mj-ea"/>
              <a:cs typeface="SB Sans Interface" panose="020B0503040504020204" pitchFamily="34" charset="-52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959367">
            <a:off x="8368377" y="4392022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Итоговый протокол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28F4AF-801E-A347-8A6E-21B230C2540A}"/>
              </a:ext>
            </a:extLst>
          </p:cNvPr>
          <p:cNvSpPr txBox="1"/>
          <p:nvPr/>
        </p:nvSpPr>
        <p:spPr>
          <a:xfrm rot="1859367">
            <a:off x="7944449" y="5367480"/>
            <a:ext cx="3288513" cy="318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Цифровой контракт</a:t>
            </a:r>
            <a:endParaRPr lang="en-US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129650" y="2601119"/>
            <a:ext cx="39327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 01.04.2024 Заказчики </a:t>
            </a:r>
            <a:r>
              <a:rPr lang="ru-RU" sz="1800" b="1" dirty="0" smtClean="0"/>
              <a:t>обязаны</a:t>
            </a:r>
            <a:r>
              <a:rPr lang="ru-RU" sz="1800" dirty="0" smtClean="0"/>
              <a:t> заключать цифровой контракт</a:t>
            </a:r>
            <a:endParaRPr lang="ru-RU" sz="1800" dirty="0">
              <a:latin typeface="SB Sans Interface Semibold" panose="020B0603040504020204" pitchFamily="34" charset="-52"/>
              <a:ea typeface="+mj-ea"/>
              <a:cs typeface="SB Sans Interface Semibold" panose="020B0603040504020204" pitchFamily="34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08428">
            <a:off x="222475" y="1656427"/>
            <a:ext cx="2091763" cy="467160"/>
          </a:xfrm>
          <a:custGeom>
            <a:avLst/>
            <a:gdLst>
              <a:gd name="connsiteX0" fmla="*/ 0 w 2091763"/>
              <a:gd name="connsiteY0" fmla="*/ 0 h 467160"/>
              <a:gd name="connsiteX1" fmla="*/ 2091763 w 2091763"/>
              <a:gd name="connsiteY1" fmla="*/ 0 h 467160"/>
              <a:gd name="connsiteX2" fmla="*/ 2091763 w 2091763"/>
              <a:gd name="connsiteY2" fmla="*/ 467160 h 467160"/>
              <a:gd name="connsiteX3" fmla="*/ 0 w 2091763"/>
              <a:gd name="connsiteY3" fmla="*/ 467160 h 46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763" h="467160">
                <a:moveTo>
                  <a:pt x="0" y="0"/>
                </a:moveTo>
                <a:lnTo>
                  <a:pt x="2091763" y="0"/>
                </a:lnTo>
                <a:lnTo>
                  <a:pt x="2091763" y="467160"/>
                </a:lnTo>
                <a:lnTo>
                  <a:pt x="0" y="467160"/>
                </a:lnTo>
                <a:close/>
              </a:path>
            </a:pathLst>
          </a:cu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016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бер Дисплей">
      <a:majorFont>
        <a:latin typeface="SB Sans Display"/>
        <a:ea typeface=""/>
        <a:cs typeface=""/>
      </a:majorFont>
      <a:minorFont>
        <a:latin typeface="SB Sans Display Thi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1965</Words>
  <Application>Microsoft Office PowerPoint</Application>
  <PresentationFormat>Широкоэкранный</PresentationFormat>
  <Paragraphs>247</Paragraphs>
  <Slides>38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2" baseType="lpstr">
      <vt:lpstr>Malgun Gothic</vt:lpstr>
      <vt:lpstr>Arial</vt:lpstr>
      <vt:lpstr>Calibri</vt:lpstr>
      <vt:lpstr>Montserrat Medium</vt:lpstr>
      <vt:lpstr>Play</vt:lpstr>
      <vt:lpstr>Roboto Condensed</vt:lpstr>
      <vt:lpstr>SB Sans Display</vt:lpstr>
      <vt:lpstr>SB Sans Display Thin</vt:lpstr>
      <vt:lpstr>SB Sans Interface</vt:lpstr>
      <vt:lpstr>SB Sans Interface Semibold</vt:lpstr>
      <vt:lpstr>SB Sans Text Thin</vt:lpstr>
      <vt:lpstr>Times New Roman</vt:lpstr>
      <vt:lpstr>Wingdings</vt:lpstr>
      <vt:lpstr>Тема Office</vt:lpstr>
      <vt:lpstr>Презентация PowerPoint</vt:lpstr>
      <vt:lpstr>Презентация PowerPoint</vt:lpstr>
      <vt:lpstr>ИЗВЕЩЕНИЕ  ОБ ОСУЩЕСТВЛЕНИИ ЗАКУПКИ</vt:lpstr>
      <vt:lpstr>СТРУКТУРИРОВАННАЯ  ЗАЯВКА</vt:lpstr>
      <vt:lpstr>СТРУКТУРИРОВАННАЯ  ЗАЯВКА</vt:lpstr>
      <vt:lpstr>СТРУКТУРИРОВАННАЯ  ЗАЯВКА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ПОДПИСАНИЯ ЦИФРОВОГО КОНТРАКТА</vt:lpstr>
      <vt:lpstr>СРОКИ ПОДПИСАНИЯ ЦИФРОВОГО КОНТРАКТА</vt:lpstr>
      <vt:lpstr>СРОКИ ПОДПИСАНИЯ ЦИФРОВОГО КОНТРАКТА</vt:lpstr>
      <vt:lpstr>ОПИСАНИЕ ОБЪЕКТА  ЗАКУПКИ В ЕИС (СТРУКТУРА)</vt:lpstr>
      <vt:lpstr>ОПИСАНИЕ ОБЪЕКТА  ЗАКУПКИ НА СБЕР А (СТРУКТУРА)</vt:lpstr>
      <vt:lpstr>ТОВАРНЫЙ ЗНАК</vt:lpstr>
      <vt:lpstr>ИНСТРУКЦИИ  ПО ЗАПОЛНЕНИЮ ХАРАКТЕРИСТИК</vt:lpstr>
      <vt:lpstr>ФОРМА ПОДАЧИ ЗАЯВКИ  ИНТЕРФЕЙС</vt:lpstr>
      <vt:lpstr>ФОРМА ПОДАЧИ ЗАЯВКИ  ИНТЕРФЕЙС</vt:lpstr>
      <vt:lpstr>ПРАКТИКА УФАС</vt:lpstr>
      <vt:lpstr>ПРАКТИКА УФАС</vt:lpstr>
      <vt:lpstr>Презентация PowerPoint</vt:lpstr>
      <vt:lpstr>ИЗВЕЩЕНИЕ  ОБ ОСУЩЕСТВЛЕНИИ ЗАКУПКИ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ТЕЛЕГРАМ-КАНАЛ «ПОМОЩНИК ПОСТАВЩИКА»</vt:lpstr>
      <vt:lpstr>ЦЕНТР ПОДДЕРЖКИ  ПОСТАВЩИКОВ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СТРУКТУРИРОВАННОЙ ЗАЯВКИ</dc:title>
  <dc:creator>Мария Лазаренко</dc:creator>
  <cp:lastModifiedBy>Артур Сарксян</cp:lastModifiedBy>
  <cp:revision>85</cp:revision>
  <dcterms:created xsi:type="dcterms:W3CDTF">2024-06-25T08:46:51Z</dcterms:created>
  <dcterms:modified xsi:type="dcterms:W3CDTF">2024-07-15T13:50:00Z</dcterms:modified>
</cp:coreProperties>
</file>