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7" r:id="rId4"/>
  </p:sldMasterIdLst>
  <p:notesMasterIdLst>
    <p:notesMasterId r:id="rId83"/>
  </p:notesMasterIdLst>
  <p:sldIdLst>
    <p:sldId id="4281" r:id="rId5"/>
    <p:sldId id="7276" r:id="rId6"/>
    <p:sldId id="7277" r:id="rId7"/>
    <p:sldId id="7278" r:id="rId8"/>
    <p:sldId id="443" r:id="rId9"/>
    <p:sldId id="7280" r:id="rId10"/>
    <p:sldId id="7279" r:id="rId11"/>
    <p:sldId id="7275" r:id="rId12"/>
    <p:sldId id="6729" r:id="rId13"/>
    <p:sldId id="6730" r:id="rId14"/>
    <p:sldId id="271" r:id="rId15"/>
    <p:sldId id="261" r:id="rId16"/>
    <p:sldId id="275" r:id="rId17"/>
    <p:sldId id="262" r:id="rId18"/>
    <p:sldId id="274" r:id="rId19"/>
    <p:sldId id="273" r:id="rId20"/>
    <p:sldId id="276" r:id="rId21"/>
    <p:sldId id="289" r:id="rId22"/>
    <p:sldId id="290" r:id="rId23"/>
    <p:sldId id="293" r:id="rId24"/>
    <p:sldId id="292" r:id="rId25"/>
    <p:sldId id="269" r:id="rId26"/>
    <p:sldId id="272" r:id="rId27"/>
    <p:sldId id="282" r:id="rId28"/>
    <p:sldId id="283" r:id="rId29"/>
    <p:sldId id="284" r:id="rId30"/>
    <p:sldId id="285" r:id="rId31"/>
    <p:sldId id="286" r:id="rId32"/>
    <p:sldId id="287" r:id="rId33"/>
    <p:sldId id="288" r:id="rId34"/>
    <p:sldId id="257" r:id="rId35"/>
    <p:sldId id="268" r:id="rId36"/>
    <p:sldId id="277" r:id="rId37"/>
    <p:sldId id="278" r:id="rId38"/>
    <p:sldId id="279" r:id="rId39"/>
    <p:sldId id="281" r:id="rId40"/>
    <p:sldId id="266" r:id="rId41"/>
    <p:sldId id="259" r:id="rId42"/>
    <p:sldId id="260" r:id="rId43"/>
    <p:sldId id="4282" r:id="rId44"/>
    <p:sldId id="4304" r:id="rId45"/>
    <p:sldId id="4283" r:id="rId46"/>
    <p:sldId id="4284" r:id="rId47"/>
    <p:sldId id="4285" r:id="rId48"/>
    <p:sldId id="4286" r:id="rId49"/>
    <p:sldId id="4287" r:id="rId50"/>
    <p:sldId id="4289" r:id="rId51"/>
    <p:sldId id="4300" r:id="rId52"/>
    <p:sldId id="4301" r:id="rId53"/>
    <p:sldId id="4302" r:id="rId54"/>
    <p:sldId id="4303" r:id="rId55"/>
    <p:sldId id="4307" r:id="rId56"/>
    <p:sldId id="4290" r:id="rId57"/>
    <p:sldId id="4291" r:id="rId58"/>
    <p:sldId id="4292" r:id="rId59"/>
    <p:sldId id="4293" r:id="rId60"/>
    <p:sldId id="4294" r:id="rId61"/>
    <p:sldId id="4295" r:id="rId62"/>
    <p:sldId id="4317" r:id="rId63"/>
    <p:sldId id="4318" r:id="rId64"/>
    <p:sldId id="4319" r:id="rId65"/>
    <p:sldId id="4305" r:id="rId66"/>
    <p:sldId id="4296" r:id="rId67"/>
    <p:sldId id="4306" r:id="rId68"/>
    <p:sldId id="4297" r:id="rId69"/>
    <p:sldId id="4298" r:id="rId70"/>
    <p:sldId id="4308" r:id="rId71"/>
    <p:sldId id="4309" r:id="rId72"/>
    <p:sldId id="4310" r:id="rId73"/>
    <p:sldId id="4311" r:id="rId74"/>
    <p:sldId id="4312" r:id="rId75"/>
    <p:sldId id="4313" r:id="rId76"/>
    <p:sldId id="4314" r:id="rId77"/>
    <p:sldId id="4315" r:id="rId78"/>
    <p:sldId id="4316" r:id="rId79"/>
    <p:sldId id="4320" r:id="rId80"/>
    <p:sldId id="4321" r:id="rId81"/>
    <p:sldId id="6420" r:id="rId8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D7C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503" autoAdjust="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D6E4F8-8BE2-4ED4-8656-A74F76020115}" type="datetimeFigureOut">
              <a:rPr lang="ru-RU" smtClean="0"/>
              <a:t>15.07.2024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9110B2-C25C-4A70-8234-988FC606D2BC}" type="slidenum">
              <a:rPr lang="ru-RU" smtClean="0"/>
              <a:t>‹#›</a:t>
            </a:fld>
            <a:endParaRPr lang="ru-RU"/>
          </a:p>
        </p:txBody>
      </p:sp>
    </p:spTree>
    <p:extLst>
      <p:ext uri="{BB962C8B-B14F-4D97-AF65-F5344CB8AC3E}">
        <p14:creationId xmlns:p14="http://schemas.microsoft.com/office/powerpoint/2010/main" val="144250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9D9110B2-C25C-4A70-8234-988FC606D2BC}" type="slidenum">
              <a:rPr lang="ru-RU" smtClean="0"/>
              <a:t>19</a:t>
            </a:fld>
            <a:endParaRPr lang="ru-RU"/>
          </a:p>
        </p:txBody>
      </p:sp>
    </p:spTree>
    <p:extLst>
      <p:ext uri="{BB962C8B-B14F-4D97-AF65-F5344CB8AC3E}">
        <p14:creationId xmlns:p14="http://schemas.microsoft.com/office/powerpoint/2010/main" val="1372648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9D9110B2-C25C-4A70-8234-988FC606D2BC}" type="slidenum">
              <a:rPr lang="ru-RU" smtClean="0"/>
              <a:t>20</a:t>
            </a:fld>
            <a:endParaRPr lang="ru-RU"/>
          </a:p>
        </p:txBody>
      </p:sp>
    </p:spTree>
    <p:extLst>
      <p:ext uri="{BB962C8B-B14F-4D97-AF65-F5344CB8AC3E}">
        <p14:creationId xmlns:p14="http://schemas.microsoft.com/office/powerpoint/2010/main" val="1952094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0DF2F2-D97D-F3FE-BF64-BACAABBB7B1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6566C882-6DA9-87B7-DFF4-EBF2A0A86C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5E89AECE-CBB2-E9B9-1FB8-9C87FCC756FA}"/>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5" name="Нижний колонтитул 4">
            <a:extLst>
              <a:ext uri="{FF2B5EF4-FFF2-40B4-BE49-F238E27FC236}">
                <a16:creationId xmlns:a16="http://schemas.microsoft.com/office/drawing/2014/main" id="{9E7A337C-CBB6-5391-2F26-08C2A834741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FFBA19B-7AC6-2F1D-9A0A-B19139994B2C}"/>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2048608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ECC0D2-1BB0-150C-96A2-7B6327A30D1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55F291F-0DE1-4321-A646-FC0C008306B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EA37CA0-D62A-2CF5-145C-C607BFAF6B7D}"/>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5" name="Нижний колонтитул 4">
            <a:extLst>
              <a:ext uri="{FF2B5EF4-FFF2-40B4-BE49-F238E27FC236}">
                <a16:creationId xmlns:a16="http://schemas.microsoft.com/office/drawing/2014/main" id="{7C2311A4-B3AB-6E73-DD27-91414CCD376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1350B3F-0E49-A4B9-CE4E-9232366B2913}"/>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381172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BA10EA-842B-B39A-A8E8-96A4599CA342}"/>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0EE315C-E2CE-F215-CF57-1DB21503B747}"/>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AACB6D3-2DE2-9E4D-F314-720B3FE16179}"/>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5" name="Нижний колонтитул 4">
            <a:extLst>
              <a:ext uri="{FF2B5EF4-FFF2-40B4-BE49-F238E27FC236}">
                <a16:creationId xmlns:a16="http://schemas.microsoft.com/office/drawing/2014/main" id="{23115FC9-C00F-A2F1-0403-C241F6BF610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1B49212-725A-B11E-2EB0-29B184A40046}"/>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7817262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15.07.2024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185571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15.07.2024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142062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852FFD1-FA6F-42C3-BA12-DC2C2C1F2EEE}" type="datetimeFigureOut">
              <a:rPr lang="ru-RU" smtClean="0"/>
              <a:t>15.07.2024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3337199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852FFD1-FA6F-42C3-BA12-DC2C2C1F2EEE}" type="datetimeFigureOut">
              <a:rPr lang="ru-RU" smtClean="0"/>
              <a:t>15.07.2024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263895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852FFD1-FA6F-42C3-BA12-DC2C2C1F2EEE}" type="datetimeFigureOut">
              <a:rPr lang="ru-RU" smtClean="0"/>
              <a:t>15.07.2024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6629567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852FFD1-FA6F-42C3-BA12-DC2C2C1F2EEE}" type="datetimeFigureOut">
              <a:rPr lang="ru-RU" smtClean="0"/>
              <a:t>15.07.2024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9017210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52FFD1-FA6F-42C3-BA12-DC2C2C1F2EEE}" type="datetimeFigureOut">
              <a:rPr lang="ru-RU" smtClean="0"/>
              <a:t>15.07.2024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569589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15.07.2024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40401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01116E-8014-2A4A-E5CC-CA24316FBAB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CC9BAE6-9AAE-7958-DC27-A901DF8C1DC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AAF7BBC-778A-05AB-8592-E19A88239914}"/>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5" name="Нижний колонтитул 4">
            <a:extLst>
              <a:ext uri="{FF2B5EF4-FFF2-40B4-BE49-F238E27FC236}">
                <a16:creationId xmlns:a16="http://schemas.microsoft.com/office/drawing/2014/main" id="{D05A6992-63B1-6580-D4FE-942471481BF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7BFC642-70C5-830D-5A30-7AAAA93F4405}"/>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2599460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15.07.2024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2065779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15.07.2024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2192034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15.07.2024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078653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534"/>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lvl1pPr>
            <a:lvl2pPr marL="457068" indent="0" algn="ctr">
              <a:buNone/>
              <a:defRPr/>
            </a:lvl2pPr>
            <a:lvl3pPr marL="914133" indent="0" algn="ctr">
              <a:buNone/>
              <a:defRPr/>
            </a:lvl3pPr>
            <a:lvl4pPr marL="1371200" indent="0" algn="ctr">
              <a:buNone/>
              <a:defRPr/>
            </a:lvl4pPr>
            <a:lvl5pPr marL="1828267" indent="0" algn="ctr">
              <a:buNone/>
              <a:defRPr/>
            </a:lvl5pPr>
            <a:lvl6pPr marL="2285333" indent="0" algn="ctr">
              <a:buNone/>
              <a:defRPr/>
            </a:lvl6pPr>
            <a:lvl7pPr marL="2742399" indent="0" algn="ctr">
              <a:buNone/>
              <a:defRPr/>
            </a:lvl7pPr>
            <a:lvl8pPr marL="3199466" indent="0" algn="ctr">
              <a:buNone/>
              <a:defRPr/>
            </a:lvl8pPr>
            <a:lvl9pPr marL="3656532" indent="0" algn="ctr">
              <a:buNone/>
              <a:defRPr/>
            </a:lvl9pPr>
          </a:lstStyle>
          <a:p>
            <a:r>
              <a:rPr lang="ru-RU"/>
              <a:t>Образец подзаголовка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555014D-9908-45D2-A44E-1C18C55137B4}"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233450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6545383-626B-408D-81A2-2A6BF7BBDEB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953595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5" y="4407012"/>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5" y="2906722"/>
            <a:ext cx="10363200" cy="1500187"/>
          </a:xfrm>
        </p:spPr>
        <p:txBody>
          <a:bodyPr anchor="b"/>
          <a:lstStyle>
            <a:lvl1pPr marL="0" indent="0">
              <a:buNone/>
              <a:defRPr sz="2000"/>
            </a:lvl1pPr>
            <a:lvl2pPr marL="457068" indent="0">
              <a:buNone/>
              <a:defRPr sz="1800"/>
            </a:lvl2pPr>
            <a:lvl3pPr marL="914133" indent="0">
              <a:buNone/>
              <a:defRPr sz="1600"/>
            </a:lvl3pPr>
            <a:lvl4pPr marL="1371200" indent="0">
              <a:buNone/>
              <a:defRPr sz="1400"/>
            </a:lvl4pPr>
            <a:lvl5pPr marL="1828267" indent="0">
              <a:buNone/>
              <a:defRPr sz="1400"/>
            </a:lvl5pPr>
            <a:lvl6pPr marL="2285333" indent="0">
              <a:buNone/>
              <a:defRPr sz="1400"/>
            </a:lvl6pPr>
            <a:lvl7pPr marL="2742399" indent="0">
              <a:buNone/>
              <a:defRPr sz="1400"/>
            </a:lvl7pPr>
            <a:lvl8pPr marL="3199466" indent="0">
              <a:buNone/>
              <a:defRPr sz="1400"/>
            </a:lvl8pPr>
            <a:lvl9pPr marL="3656532" indent="0">
              <a:buNone/>
              <a:defRPr sz="1400"/>
            </a:lvl9pPr>
          </a:lstStyle>
          <a:p>
            <a:pPr lvl="0"/>
            <a:r>
              <a:rPr lang="ru-RU"/>
              <a:t>Образец текста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0474641-E4EE-44C0-A17B-3246144B6C8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997761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1"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454D5C1-5555-4C86-9850-7BC69A16924B}"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217434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438" y="1535113"/>
            <a:ext cx="5389033"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6" name="Объект 5"/>
          <p:cNvSpPr>
            <a:spLocks noGrp="1"/>
          </p:cNvSpPr>
          <p:nvPr>
            <p:ph sz="quarter" idx="4"/>
          </p:nvPr>
        </p:nvSpPr>
        <p:spPr>
          <a:xfrm>
            <a:off x="619343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6554E73-E7A7-4F76-B4FB-7AD7BD832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120857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9CA25CD-45E1-4D23-8424-89E5C12151E9}"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738725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626602C-5480-4899-8600-18797E5EA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68022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B9076A-6FB9-FE73-A051-699F70CCDBF9}"/>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E5C63BF-45A9-2110-776F-AA2A4156F1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D36E8F4F-A5EF-DD6F-F12A-FDD25FCA70CF}"/>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5" name="Нижний колонтитул 4">
            <a:extLst>
              <a:ext uri="{FF2B5EF4-FFF2-40B4-BE49-F238E27FC236}">
                <a16:creationId xmlns:a16="http://schemas.microsoft.com/office/drawing/2014/main" id="{9F562F71-F993-BA3F-9C63-5C3F60CAA22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1671FDA-B50E-DF85-6E27-2657FE921203}"/>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28220866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7" y="273053"/>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154"/>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7" y="1435103"/>
            <a:ext cx="4011084" cy="4691063"/>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E4604FE-005D-47B4-B21B-1EF80F8F47B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18805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068" indent="0">
              <a:buNone/>
              <a:defRPr sz="2800"/>
            </a:lvl2pPr>
            <a:lvl3pPr marL="914133" indent="0">
              <a:buNone/>
              <a:defRPr sz="2400"/>
            </a:lvl3pPr>
            <a:lvl4pPr marL="1371200" indent="0">
              <a:buNone/>
              <a:defRPr sz="2000"/>
            </a:lvl4pPr>
            <a:lvl5pPr marL="1828267" indent="0">
              <a:buNone/>
              <a:defRPr sz="2000"/>
            </a:lvl5pPr>
            <a:lvl6pPr marL="2285333" indent="0">
              <a:buNone/>
              <a:defRPr sz="2000"/>
            </a:lvl6pPr>
            <a:lvl7pPr marL="2742399" indent="0">
              <a:buNone/>
              <a:defRPr sz="2000"/>
            </a:lvl7pPr>
            <a:lvl8pPr marL="3199466" indent="0">
              <a:buNone/>
              <a:defRPr sz="2000"/>
            </a:lvl8pPr>
            <a:lvl9pPr marL="3656532"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A9D0DBD-237F-43E8-AF84-70188AA218E3}"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949378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4A02ED3-EC22-42BB-BA93-C52F815566A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99370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744"/>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1" y="274744"/>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C94B5F8-3237-4CAB-894F-E824C77A29C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850884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600206"/>
            <a:ext cx="10972800" cy="4525963"/>
          </a:xfrm>
        </p:spPr>
        <p:txBody>
          <a:bodyPr/>
          <a:lstStyle/>
          <a:p>
            <a:pPr lvl="0"/>
            <a:endParaRPr lang="ru-RU" noProof="0"/>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0C8B149-103F-46B0-AF20-06BC32CADD9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128171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1"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EF492E6-52E1-4325-9180-CF70567FD6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196504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609600" y="274744"/>
            <a:ext cx="10972800" cy="5851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8B84D7-0CD6-4C0A-AA0C-2E5EADE7FAD1}"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571788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C544B33-721B-41CE-93AD-AC7663EF8184}"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797BA5C-250F-42A9-9B4F-894FA0A74871}"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5249445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57D11C6-6189-41C1-B2D9-9CFBC7922BA4}"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1468A7D-06D5-4CCA-B5C2-5CEBA117AB36}"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3536233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1" y="1709874"/>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1" y="458959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F1F5138-DD3D-493A-A983-56DE64E5610A}"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226800B-D93C-44DE-B176-EC8E9D93A6B4}"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0254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C6A024-89AC-5A66-9C35-5C31F410284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7CAEC32-3F96-8FF7-8894-4FCB97CC5D4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EE43AE9E-E75B-2E4F-F3D9-5FFF1F9B8A4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D1DEA36-6861-4AC4-F9BE-C0F19A9CC14D}"/>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6" name="Нижний колонтитул 5">
            <a:extLst>
              <a:ext uri="{FF2B5EF4-FFF2-40B4-BE49-F238E27FC236}">
                <a16:creationId xmlns:a16="http://schemas.microsoft.com/office/drawing/2014/main" id="{D07F3AC3-05B0-CBC7-0A71-EE0A30F72D1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3EF293E-F710-93C0-2F71-562761D66B3B}"/>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349688546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02A8EE7-EF11-459B-8408-BFD1AADD22E2}"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1FFF3F1-981C-419B-987F-92F5243104D7}"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585948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9"/>
            <a:ext cx="10515600" cy="1325563"/>
          </a:xfrm>
        </p:spPr>
        <p:txBody>
          <a:bodyPr/>
          <a:lstStyle/>
          <a:p>
            <a:r>
              <a:rPr lang="ru-RU"/>
              <a:t>Образец заголовка</a:t>
            </a:r>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3"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83CFB61-49A8-4E4A-AB69-BE913B84F924}"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C3AC564-7B2E-405A-ACCF-262A320DD9A9}"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1412901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1A7C6C4-D61B-4645-B9FE-F36D991D827D}"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3515DBB-4247-46FB-B059-76B2A8FCAF39}"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948093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3BDF9EA-364F-42A4-BCBC-B51AC8468A0C}"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15273BD-DC88-4752-A276-9C9C5D78AC42}"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57290500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56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B804AA8-65C4-49FB-A702-4089B84E77E0}"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E299D0F-31B6-42C6-B96D-88C4FF314477}"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3979483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561"/>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417606B-91D9-4EE6-9119-CFFF84F9D93A}"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5062A44-E696-4755-9DF0-7A8F83DA6679}"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925169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D2C4860-BD13-493C-9CEE-FC1511EFDF45}"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EC0FD0D-860B-41F7-9694-218F4E830413}"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722616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2"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3"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195BCA4-8F69-4A4C-93B5-BA79AFA2E86F}"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EED850C-62AD-403A-AF8B-F0AE335A96EA}"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863975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BCD249-D5BE-2E76-5CB8-50C80567D5BB}"/>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BB80F8CE-D87D-CCF9-070B-EE0E3E9E8B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AA6446A7-1F78-9293-3357-FAA2072897C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022427EF-1033-EA06-9DC9-055ED72D6E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2C1F57B-1C1F-0525-211F-81F6B921725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8A6F5944-BBA1-B1AF-5393-658EFB50B3CA}"/>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8" name="Нижний колонтитул 7">
            <a:extLst>
              <a:ext uri="{FF2B5EF4-FFF2-40B4-BE49-F238E27FC236}">
                <a16:creationId xmlns:a16="http://schemas.microsoft.com/office/drawing/2014/main" id="{CF77B582-970B-D7E5-58DB-5AF091A5879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F930DAAD-4710-A8AF-7189-D26DD1B0E566}"/>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2205693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51F52A-CFA1-1556-03E6-C77E0233FA66}"/>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4F418DF5-D98C-A543-6A96-967278862D00}"/>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4" name="Нижний колонтитул 3">
            <a:extLst>
              <a:ext uri="{FF2B5EF4-FFF2-40B4-BE49-F238E27FC236}">
                <a16:creationId xmlns:a16="http://schemas.microsoft.com/office/drawing/2014/main" id="{9AFC624B-55AF-D19A-0CD1-05B005B981A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C99385EC-7D89-87AC-C255-B53E142C5097}"/>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327519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C39255F5-BD14-63C8-975F-685A9DB54CCB}"/>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3" name="Нижний колонтитул 2">
            <a:extLst>
              <a:ext uri="{FF2B5EF4-FFF2-40B4-BE49-F238E27FC236}">
                <a16:creationId xmlns:a16="http://schemas.microsoft.com/office/drawing/2014/main" id="{D204ABE4-D25C-3D63-FA37-E1B24886584C}"/>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2D7B14E-8FF4-5C8C-5444-4E90BD51DF1F}"/>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199249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8B32CA-261D-9609-E936-F8BA1D7DC74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5CFC3F91-49CC-D013-8FE5-5E11E7B0D2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BDBB71A4-F4BF-3474-DBB8-49ED5A24ED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8772542-B234-BC1D-0FBB-062D61D0F5CD}"/>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6" name="Нижний колонтитул 5">
            <a:extLst>
              <a:ext uri="{FF2B5EF4-FFF2-40B4-BE49-F238E27FC236}">
                <a16:creationId xmlns:a16="http://schemas.microsoft.com/office/drawing/2014/main" id="{E5392B8F-9707-7562-7882-7E90FF274F7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37D193A-AA3B-B735-885F-8AA4A06A7663}"/>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2511936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87D9D4-7C5E-3FD1-411B-8D94CA1AD84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4790B2C9-5EAA-41D9-D963-ED41E897A4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B672FA87-F922-1CE5-77D4-B7CCE8F6E6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576F6DA-A606-B5B7-C318-DBB6CE12D8D1}"/>
              </a:ext>
            </a:extLst>
          </p:cNvPr>
          <p:cNvSpPr>
            <a:spLocks noGrp="1"/>
          </p:cNvSpPr>
          <p:nvPr>
            <p:ph type="dt" sz="half" idx="10"/>
          </p:nvPr>
        </p:nvSpPr>
        <p:spPr/>
        <p:txBody>
          <a:bodyPr/>
          <a:lstStyle/>
          <a:p>
            <a:fld id="{5F504DDB-F704-4E84-9DD1-122A924DB703}" type="datetimeFigureOut">
              <a:rPr lang="ru-RU" smtClean="0"/>
              <a:t>15.07.2024</a:t>
            </a:fld>
            <a:endParaRPr lang="ru-RU"/>
          </a:p>
        </p:txBody>
      </p:sp>
      <p:sp>
        <p:nvSpPr>
          <p:cNvPr id="6" name="Нижний колонтитул 5">
            <a:extLst>
              <a:ext uri="{FF2B5EF4-FFF2-40B4-BE49-F238E27FC236}">
                <a16:creationId xmlns:a16="http://schemas.microsoft.com/office/drawing/2014/main" id="{23C9466D-D0F5-0906-D726-99D5FC21BFC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20F7443-996E-B15C-08BD-C66D0175BD8E}"/>
              </a:ext>
            </a:extLst>
          </p:cNvPr>
          <p:cNvSpPr>
            <a:spLocks noGrp="1"/>
          </p:cNvSpPr>
          <p:nvPr>
            <p:ph type="sldNum" sz="quarter" idx="12"/>
          </p:nvPr>
        </p:nvSpPr>
        <p:spPr/>
        <p:txBody>
          <a:bodyPr/>
          <a:lstStyle/>
          <a:p>
            <a:fld id="{03CB2270-FBA3-4C83-A401-C71B07B367FD}" type="slidenum">
              <a:rPr lang="ru-RU" smtClean="0"/>
              <a:t>‹#›</a:t>
            </a:fld>
            <a:endParaRPr lang="ru-RU"/>
          </a:p>
        </p:txBody>
      </p:sp>
    </p:spTree>
    <p:extLst>
      <p:ext uri="{BB962C8B-B14F-4D97-AF65-F5344CB8AC3E}">
        <p14:creationId xmlns:p14="http://schemas.microsoft.com/office/powerpoint/2010/main" val="2605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F796BC-9C3D-3C83-2A40-BFC38A946C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AD265C0A-5369-F98E-3300-80D7DF7B58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F8DA428-60FE-FC6C-C6B4-DAF6C3D1B6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504DDB-F704-4E84-9DD1-122A924DB703}" type="datetimeFigureOut">
              <a:rPr lang="ru-RU" smtClean="0"/>
              <a:t>15.07.2024</a:t>
            </a:fld>
            <a:endParaRPr lang="ru-RU"/>
          </a:p>
        </p:txBody>
      </p:sp>
      <p:sp>
        <p:nvSpPr>
          <p:cNvPr id="5" name="Нижний колонтитул 4">
            <a:extLst>
              <a:ext uri="{FF2B5EF4-FFF2-40B4-BE49-F238E27FC236}">
                <a16:creationId xmlns:a16="http://schemas.microsoft.com/office/drawing/2014/main" id="{BE907E2D-A96D-38B4-B44F-B5CE0DF8FB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F9F728A-9A34-4EB6-94B2-60FED086F6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B2270-FBA3-4C83-A401-C71B07B367FD}" type="slidenum">
              <a:rPr lang="ru-RU" smtClean="0"/>
              <a:t>‹#›</a:t>
            </a:fld>
            <a:endParaRPr lang="ru-RU"/>
          </a:p>
        </p:txBody>
      </p:sp>
    </p:spTree>
    <p:extLst>
      <p:ext uri="{BB962C8B-B14F-4D97-AF65-F5344CB8AC3E}">
        <p14:creationId xmlns:p14="http://schemas.microsoft.com/office/powerpoint/2010/main" val="102589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2FFD1-FA6F-42C3-BA12-DC2C2C1F2EEE}" type="datetimeFigureOut">
              <a:rPr lang="ru-RU" smtClean="0"/>
              <a:t>15.07.2024</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DA608-35A8-44E0-9F82-581EAE50B9B7}" type="slidenum">
              <a:rPr lang="ru-RU" smtClean="0"/>
              <a:t>‹#›</a:t>
            </a:fld>
            <a:endParaRPr lang="ru-RU"/>
          </a:p>
        </p:txBody>
      </p:sp>
    </p:spTree>
    <p:extLst>
      <p:ext uri="{BB962C8B-B14F-4D97-AF65-F5344CB8AC3E}">
        <p14:creationId xmlns:p14="http://schemas.microsoft.com/office/powerpoint/2010/main" val="362583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ctr" anchorCtr="0" compatLnSpc="1">
            <a:prstTxWarp prst="textNoShape">
              <a:avLst/>
            </a:prstTxWarp>
          </a:bodyPr>
          <a:lstStyle/>
          <a:p>
            <a:pPr lvl="0"/>
            <a:r>
              <a:rPr lang="ru-RU" altLang="ru-RU"/>
              <a:t>Образец заголовка</a:t>
            </a:r>
          </a:p>
        </p:txBody>
      </p:sp>
      <p:sp>
        <p:nvSpPr>
          <p:cNvPr id="22531" name="Rectangle 3"/>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defTabSz="914133" eaLnBrk="1" hangingPunct="1">
              <a:defRPr sz="1400">
                <a:solidFill>
                  <a:srgbClr val="000000"/>
                </a:solidFill>
                <a:latin typeface="Arial" charset="0"/>
              </a:defRPr>
            </a:lvl1pPr>
          </a:lstStyle>
          <a:p>
            <a:pPr marL="0" marR="0" lvl="0" indent="0" algn="l"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ctr" defTabSz="914133" eaLnBrk="1" hangingPunct="1">
              <a:defRPr sz="1400">
                <a:solidFill>
                  <a:srgbClr val="000000"/>
                </a:solidFill>
                <a:latin typeface="Arial" charset="0"/>
              </a:defRPr>
            </a:lvl1pPr>
          </a:lstStyle>
          <a:p>
            <a:pPr marL="0" marR="0" lvl="0" indent="0" algn="ctr"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r" defTabSz="914133" eaLnBrk="1" hangingPunct="1">
              <a:defRPr sz="1400">
                <a:solidFill>
                  <a:srgbClr val="000000"/>
                </a:solidFill>
                <a:latin typeface="Arial"/>
              </a:defRPr>
            </a:lvl1pPr>
          </a:lstStyle>
          <a:p>
            <a:pPr marL="0" marR="0" lvl="0" indent="0" algn="r" defTabSz="914133" rtl="0" eaLnBrk="1" fontAlgn="base" latinLnBrk="0" hangingPunct="1">
              <a:lnSpc>
                <a:spcPct val="100000"/>
              </a:lnSpc>
              <a:spcBef>
                <a:spcPct val="0"/>
              </a:spcBef>
              <a:spcAft>
                <a:spcPct val="0"/>
              </a:spcAft>
              <a:buClrTx/>
              <a:buSzTx/>
              <a:buFontTx/>
              <a:buNone/>
              <a:tabLst/>
              <a:defRPr/>
            </a:pPr>
            <a:fld id="{F61C1B9C-5BF3-4FAB-B502-36DCD41294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133" rtl="0" eaLnBrk="1" fontAlgn="base" latinLnBrk="0" hangingPunct="1">
                <a:lnSpc>
                  <a:spcPct val="100000"/>
                </a:lnSpc>
                <a:spcBef>
                  <a:spcPct val="0"/>
                </a:spcBef>
                <a:spcAft>
                  <a:spcPct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387028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068" algn="ctr" rtl="0" fontAlgn="base">
        <a:spcBef>
          <a:spcPct val="0"/>
        </a:spcBef>
        <a:spcAft>
          <a:spcPct val="0"/>
        </a:spcAft>
        <a:defRPr sz="4400">
          <a:solidFill>
            <a:schemeClr val="tx2"/>
          </a:solidFill>
          <a:latin typeface="Arial" charset="0"/>
        </a:defRPr>
      </a:lvl6pPr>
      <a:lvl7pPr marL="914133" algn="ctr" rtl="0" fontAlgn="base">
        <a:spcBef>
          <a:spcPct val="0"/>
        </a:spcBef>
        <a:spcAft>
          <a:spcPct val="0"/>
        </a:spcAft>
        <a:defRPr sz="4400">
          <a:solidFill>
            <a:schemeClr val="tx2"/>
          </a:solidFill>
          <a:latin typeface="Arial" charset="0"/>
        </a:defRPr>
      </a:lvl7pPr>
      <a:lvl8pPr marL="1371200" algn="ctr" rtl="0" fontAlgn="base">
        <a:spcBef>
          <a:spcPct val="0"/>
        </a:spcBef>
        <a:spcAft>
          <a:spcPct val="0"/>
        </a:spcAft>
        <a:defRPr sz="4400">
          <a:solidFill>
            <a:schemeClr val="tx2"/>
          </a:solidFill>
          <a:latin typeface="Arial" charset="0"/>
        </a:defRPr>
      </a:lvl8pPr>
      <a:lvl9pPr marL="182826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3867" indent="-228533" algn="l" rtl="0" fontAlgn="base">
        <a:spcBef>
          <a:spcPct val="20000"/>
        </a:spcBef>
        <a:spcAft>
          <a:spcPct val="0"/>
        </a:spcAft>
        <a:buChar char="»"/>
        <a:defRPr sz="2000">
          <a:solidFill>
            <a:schemeClr val="tx1"/>
          </a:solidFill>
          <a:latin typeface="+mn-lt"/>
        </a:defRPr>
      </a:lvl6pPr>
      <a:lvl7pPr marL="2970933" indent="-228533" algn="l" rtl="0" fontAlgn="base">
        <a:spcBef>
          <a:spcPct val="20000"/>
        </a:spcBef>
        <a:spcAft>
          <a:spcPct val="0"/>
        </a:spcAft>
        <a:buChar char="»"/>
        <a:defRPr sz="2000">
          <a:solidFill>
            <a:schemeClr val="tx1"/>
          </a:solidFill>
          <a:latin typeface="+mn-lt"/>
        </a:defRPr>
      </a:lvl7pPr>
      <a:lvl8pPr marL="3428000" indent="-228533" algn="l" rtl="0" fontAlgn="base">
        <a:spcBef>
          <a:spcPct val="20000"/>
        </a:spcBef>
        <a:spcAft>
          <a:spcPct val="0"/>
        </a:spcAft>
        <a:buChar char="»"/>
        <a:defRPr sz="2000">
          <a:solidFill>
            <a:schemeClr val="tx1"/>
          </a:solidFill>
          <a:latin typeface="+mn-lt"/>
        </a:defRPr>
      </a:lvl8pPr>
      <a:lvl9pPr marL="3885066" indent="-228533"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133" rtl="0" eaLnBrk="1" latinLnBrk="0" hangingPunct="1">
        <a:defRPr sz="1800" kern="1200">
          <a:solidFill>
            <a:schemeClr val="tx1"/>
          </a:solidFill>
          <a:latin typeface="+mn-lt"/>
          <a:ea typeface="+mn-ea"/>
          <a:cs typeface="+mn-cs"/>
        </a:defRPr>
      </a:lvl1pPr>
      <a:lvl2pPr marL="457068" algn="l" defTabSz="914133" rtl="0" eaLnBrk="1" latinLnBrk="0" hangingPunct="1">
        <a:defRPr sz="1800" kern="1200">
          <a:solidFill>
            <a:schemeClr val="tx1"/>
          </a:solidFill>
          <a:latin typeface="+mn-lt"/>
          <a:ea typeface="+mn-ea"/>
          <a:cs typeface="+mn-cs"/>
        </a:defRPr>
      </a:lvl2pPr>
      <a:lvl3pPr marL="914133" algn="l" defTabSz="914133" rtl="0" eaLnBrk="1" latinLnBrk="0" hangingPunct="1">
        <a:defRPr sz="1800" kern="1200">
          <a:solidFill>
            <a:schemeClr val="tx1"/>
          </a:solidFill>
          <a:latin typeface="+mn-lt"/>
          <a:ea typeface="+mn-ea"/>
          <a:cs typeface="+mn-cs"/>
        </a:defRPr>
      </a:lvl3pPr>
      <a:lvl4pPr marL="1371200" algn="l" defTabSz="914133" rtl="0" eaLnBrk="1" latinLnBrk="0" hangingPunct="1">
        <a:defRPr sz="1800" kern="1200">
          <a:solidFill>
            <a:schemeClr val="tx1"/>
          </a:solidFill>
          <a:latin typeface="+mn-lt"/>
          <a:ea typeface="+mn-ea"/>
          <a:cs typeface="+mn-cs"/>
        </a:defRPr>
      </a:lvl4pPr>
      <a:lvl5pPr marL="1828267" algn="l" defTabSz="914133" rtl="0" eaLnBrk="1" latinLnBrk="0" hangingPunct="1">
        <a:defRPr sz="1800" kern="1200">
          <a:solidFill>
            <a:schemeClr val="tx1"/>
          </a:solidFill>
          <a:latin typeface="+mn-lt"/>
          <a:ea typeface="+mn-ea"/>
          <a:cs typeface="+mn-cs"/>
        </a:defRPr>
      </a:lvl5pPr>
      <a:lvl6pPr marL="2285333" algn="l" defTabSz="914133" rtl="0" eaLnBrk="1" latinLnBrk="0" hangingPunct="1">
        <a:defRPr sz="1800" kern="1200">
          <a:solidFill>
            <a:schemeClr val="tx1"/>
          </a:solidFill>
          <a:latin typeface="+mn-lt"/>
          <a:ea typeface="+mn-ea"/>
          <a:cs typeface="+mn-cs"/>
        </a:defRPr>
      </a:lvl6pPr>
      <a:lvl7pPr marL="2742399" algn="l" defTabSz="914133" rtl="0" eaLnBrk="1" latinLnBrk="0" hangingPunct="1">
        <a:defRPr sz="1800" kern="1200">
          <a:solidFill>
            <a:schemeClr val="tx1"/>
          </a:solidFill>
          <a:latin typeface="+mn-lt"/>
          <a:ea typeface="+mn-ea"/>
          <a:cs typeface="+mn-cs"/>
        </a:defRPr>
      </a:lvl7pPr>
      <a:lvl8pPr marL="3199466" algn="l" defTabSz="914133" rtl="0" eaLnBrk="1" latinLnBrk="0" hangingPunct="1">
        <a:defRPr sz="1800" kern="1200">
          <a:solidFill>
            <a:schemeClr val="tx1"/>
          </a:solidFill>
          <a:latin typeface="+mn-lt"/>
          <a:ea typeface="+mn-ea"/>
          <a:cs typeface="+mn-cs"/>
        </a:defRPr>
      </a:lvl8pPr>
      <a:lvl9pPr marL="3656532" algn="l" defTabSz="91413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Заголовок 1"/>
          <p:cNvSpPr>
            <a:spLocks noGrp="1"/>
          </p:cNvSpPr>
          <p:nvPr>
            <p:ph type="title"/>
          </p:nvPr>
        </p:nvSpPr>
        <p:spPr bwMode="auto">
          <a:xfrm>
            <a:off x="838200" y="365129"/>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075"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838200" y="6356398"/>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6E90E24-E0E1-4021-A553-6D5AE255FC9C}"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15.07.2024</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3"/>
          </p:nvPr>
        </p:nvSpPr>
        <p:spPr>
          <a:xfrm>
            <a:off x="4038600" y="6356398"/>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4"/>
          </p:nvPr>
        </p:nvSpPr>
        <p:spPr>
          <a:xfrm>
            <a:off x="8610600" y="6356398"/>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prstClr val="black">
                    <a:tint val="75000"/>
                  </a:prst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BAAEC5-543B-4657-9F62-B3C4A3C447B3}"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29901073"/>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gzgos@gmail.com"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hyperlink" Target="mailto:igzgos@gmail.com" TargetMode="Externa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hyperlink" Target="https://sozd.duma.gov.ru/bill/547583-8#bh_not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D44FAF11-3DAE-4654-BE44-0AAB501278CD}"/>
              </a:ext>
            </a:extLst>
          </p:cNvPr>
          <p:cNvSpPr/>
          <p:nvPr/>
        </p:nvSpPr>
        <p:spPr>
          <a:xfrm>
            <a:off x="0" y="6425859"/>
            <a:ext cx="12192000" cy="43214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3E4828B6-D43D-4675-934F-57B580BB9923}"/>
              </a:ext>
            </a:extLst>
          </p:cNvPr>
          <p:cNvSpPr>
            <a:spLocks noGrp="1"/>
          </p:cNvSpPr>
          <p:nvPr>
            <p:ph type="ctrTitle"/>
          </p:nvPr>
        </p:nvSpPr>
        <p:spPr>
          <a:xfrm>
            <a:off x="1280720" y="1276596"/>
            <a:ext cx="9144000" cy="682793"/>
          </a:xfrm>
        </p:spPr>
        <p:txBody>
          <a:bodyPr>
            <a:noAutofit/>
          </a:bodyPr>
          <a:lstStyle/>
          <a:p>
            <a:r>
              <a:rPr lang="ru-RU" sz="2800" dirty="0">
                <a:solidFill>
                  <a:srgbClr val="0070C0"/>
                </a:solidFill>
              </a:rPr>
              <a:t>Применение национального режима при осуществлении закупок</a:t>
            </a:r>
          </a:p>
        </p:txBody>
      </p:sp>
      <p:sp>
        <p:nvSpPr>
          <p:cNvPr id="5" name="TextBox 4">
            <a:extLst>
              <a:ext uri="{FF2B5EF4-FFF2-40B4-BE49-F238E27FC236}">
                <a16:creationId xmlns:a16="http://schemas.microsoft.com/office/drawing/2014/main" id="{8D19F247-60B9-4D51-8755-B5D860344421}"/>
              </a:ext>
            </a:extLst>
          </p:cNvPr>
          <p:cNvSpPr txBox="1"/>
          <p:nvPr/>
        </p:nvSpPr>
        <p:spPr>
          <a:xfrm>
            <a:off x="278934" y="6425859"/>
            <a:ext cx="1182638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Трефилова Татьяна Николаевна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e-mail: igzgos@gmail.com</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4" name="Рисунок 3">
            <a:extLst>
              <a:ext uri="{FF2B5EF4-FFF2-40B4-BE49-F238E27FC236}">
                <a16:creationId xmlns:a16="http://schemas.microsoft.com/office/drawing/2014/main" id="{32D4EFAC-5DEF-CB62-2C0B-5050FAFA0226}"/>
              </a:ext>
            </a:extLst>
          </p:cNvPr>
          <p:cNvPicPr>
            <a:picLocks noChangeAspect="1"/>
          </p:cNvPicPr>
          <p:nvPr/>
        </p:nvPicPr>
        <p:blipFill>
          <a:blip r:embed="rId3"/>
          <a:stretch>
            <a:fillRect/>
          </a:stretch>
        </p:blipFill>
        <p:spPr>
          <a:xfrm>
            <a:off x="6002689" y="4631433"/>
            <a:ext cx="6102625" cy="1597290"/>
          </a:xfrm>
          <a:prstGeom prst="rect">
            <a:avLst/>
          </a:prstGeom>
        </p:spPr>
      </p:pic>
    </p:spTree>
    <p:extLst>
      <p:ext uri="{BB962C8B-B14F-4D97-AF65-F5344CB8AC3E}">
        <p14:creationId xmlns:p14="http://schemas.microsoft.com/office/powerpoint/2010/main" val="141393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98D1734-9EEC-38CD-ADDB-8294B992A93E}"/>
              </a:ext>
            </a:extLst>
          </p:cNvPr>
          <p:cNvSpPr>
            <a:spLocks noGrp="1"/>
          </p:cNvSpPr>
          <p:nvPr>
            <p:ph idx="1"/>
          </p:nvPr>
        </p:nvSpPr>
        <p:spPr>
          <a:xfrm>
            <a:off x="838200" y="1224122"/>
            <a:ext cx="10515600" cy="4952841"/>
          </a:xfrm>
        </p:spPr>
        <p:txBody>
          <a:bodyPr>
            <a:normAutofit/>
          </a:bodyPr>
          <a:lstStyle/>
          <a:p>
            <a:pPr marL="0" indent="0">
              <a:buNone/>
            </a:pPr>
            <a:r>
              <a:rPr lang="ru-RU" sz="1800" b="1" dirty="0"/>
              <a:t>Общий обзор будущей редакции ст. 14:</a:t>
            </a:r>
          </a:p>
          <a:p>
            <a:pPr marL="0" indent="0">
              <a:buNone/>
            </a:pPr>
            <a:r>
              <a:rPr lang="ru-RU" sz="1800" dirty="0"/>
              <a:t>5. Если Правительством будет установлен запрет на допуск иностранных ТРУ  - запрет также будет распространяться на закупку у единственного поставщика; при исполнении контракта замена товара на иностранный запрещается.</a:t>
            </a:r>
          </a:p>
          <a:p>
            <a:pPr marL="0" indent="0">
              <a:buNone/>
            </a:pPr>
            <a:r>
              <a:rPr lang="ru-RU" sz="1800" dirty="0"/>
              <a:t>6. Если Правительством будет установлено ограничение закупок иностранных ТРУ, всегда будет применяться правило «второй лишний»; при исполнении контракта замена товара на иностранный запрещается.</a:t>
            </a:r>
          </a:p>
          <a:p>
            <a:pPr marL="0" indent="0">
              <a:buNone/>
            </a:pPr>
            <a:r>
              <a:rPr lang="ru-RU" sz="1800" dirty="0"/>
              <a:t>7. Если Правительством будут установлены преференции, то они будут применяться к заявке, содержащей предложение о поставке всего товара только российского происхождения; при исполнении контракта замена товара на иностранный запрещается.</a:t>
            </a:r>
          </a:p>
          <a:p>
            <a:pPr marL="0" indent="0">
              <a:buNone/>
            </a:pPr>
            <a:r>
              <a:rPr lang="ru-RU" sz="1800" dirty="0"/>
              <a:t>8. Формирование отчета по минимальной доле закупок товаров российского происхождения планируется сдвинуть на 01 февраля.</a:t>
            </a:r>
          </a:p>
        </p:txBody>
      </p:sp>
    </p:spTree>
    <p:extLst>
      <p:ext uri="{BB962C8B-B14F-4D97-AF65-F5344CB8AC3E}">
        <p14:creationId xmlns:p14="http://schemas.microsoft.com/office/powerpoint/2010/main" val="2414200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F83BD6-FC46-B581-7C3F-2F90672B1BC0}"/>
              </a:ext>
            </a:extLst>
          </p:cNvPr>
          <p:cNvSpPr>
            <a:spLocks noGrp="1"/>
          </p:cNvSpPr>
          <p:nvPr>
            <p:ph type="title"/>
          </p:nvPr>
        </p:nvSpPr>
        <p:spPr>
          <a:xfrm>
            <a:off x="838200" y="2103437"/>
            <a:ext cx="10515600" cy="1325563"/>
          </a:xfrm>
        </p:spPr>
        <p:txBody>
          <a:bodyPr>
            <a:noAutofit/>
          </a:bodyPr>
          <a:lstStyle/>
          <a:p>
            <a:r>
              <a:rPr lang="ru-RU" sz="3600" b="1" dirty="0">
                <a:solidFill>
                  <a:srgbClr val="FF0000"/>
                </a:solidFill>
              </a:rPr>
              <a:t>Ошибки</a:t>
            </a:r>
            <a:r>
              <a:rPr lang="ru-RU" sz="3600" dirty="0"/>
              <a:t> </a:t>
            </a:r>
            <a:br>
              <a:rPr lang="ru-RU" sz="3600" dirty="0"/>
            </a:br>
            <a:r>
              <a:rPr lang="ru-RU" sz="3600" dirty="0"/>
              <a:t> - заказчика, </a:t>
            </a:r>
            <a:br>
              <a:rPr lang="ru-RU" sz="3600" dirty="0"/>
            </a:br>
            <a:r>
              <a:rPr lang="ru-RU" sz="3600" dirty="0"/>
              <a:t> - комиссии по осуществлению закупок,</a:t>
            </a:r>
            <a:br>
              <a:rPr lang="ru-RU" sz="3600" dirty="0"/>
            </a:br>
            <a:r>
              <a:rPr lang="ru-RU" sz="3600" dirty="0"/>
              <a:t> - участника закупки,</a:t>
            </a:r>
            <a:br>
              <a:rPr lang="ru-RU" sz="3600" dirty="0"/>
            </a:br>
            <a:br>
              <a:rPr lang="ru-RU" sz="3600" dirty="0"/>
            </a:br>
            <a:br>
              <a:rPr lang="ru-RU" sz="3600" dirty="0"/>
            </a:br>
            <a:r>
              <a:rPr lang="ru-RU" sz="3600" dirty="0"/>
              <a:t>а также </a:t>
            </a:r>
            <a:r>
              <a:rPr lang="ru-RU" sz="3600" b="1" dirty="0">
                <a:solidFill>
                  <a:srgbClr val="0070C0"/>
                </a:solidFill>
              </a:rPr>
              <a:t>проблемные вопросы </a:t>
            </a:r>
            <a:r>
              <a:rPr lang="ru-RU" sz="3600" dirty="0"/>
              <a:t>на этапах:</a:t>
            </a:r>
          </a:p>
        </p:txBody>
      </p:sp>
    </p:spTree>
    <p:extLst>
      <p:ext uri="{BB962C8B-B14F-4D97-AF65-F5344CB8AC3E}">
        <p14:creationId xmlns:p14="http://schemas.microsoft.com/office/powerpoint/2010/main" val="200457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на этапе формирования извещения</a:t>
            </a:r>
          </a:p>
        </p:txBody>
      </p:sp>
    </p:spTree>
    <p:extLst>
      <p:ext uri="{BB962C8B-B14F-4D97-AF65-F5344CB8AC3E}">
        <p14:creationId xmlns:p14="http://schemas.microsoft.com/office/powerpoint/2010/main" val="3112773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23188146"/>
              </p:ext>
            </p:extLst>
          </p:nvPr>
        </p:nvGraphicFramePr>
        <p:xfrm>
          <a:off x="678399" y="121112"/>
          <a:ext cx="11013491" cy="741680"/>
        </p:xfrm>
        <a:graphic>
          <a:graphicData uri="http://schemas.openxmlformats.org/drawingml/2006/table">
            <a:tbl>
              <a:tblPr firstRow="1" bandRow="1">
                <a:tableStyleId>{E8B1032C-EA38-4F05-BA0D-38AFFFC7BED3}</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форме извещения не указать о применении национального режима (616 ПП)</a:t>
                      </a:r>
                    </a:p>
                  </a:txBody>
                  <a:tcPr/>
                </a:tc>
                <a:extLst>
                  <a:ext uri="{0D108BD9-81ED-4DB2-BD59-A6C34878D82A}">
                    <a16:rowId xmlns:a16="http://schemas.microsoft.com/office/drawing/2014/main" val="78591666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519865104"/>
              </p:ext>
            </p:extLst>
          </p:nvPr>
        </p:nvGraphicFramePr>
        <p:xfrm>
          <a:off x="134645" y="1270081"/>
          <a:ext cx="11922710" cy="4572000"/>
        </p:xfrm>
        <a:graphic>
          <a:graphicData uri="http://schemas.openxmlformats.org/drawingml/2006/table">
            <a:tbl>
              <a:tblPr firstRow="1" bandRow="1">
                <a:tableStyleId>{93296810-A885-4BE3-A3E7-6D5BEEA58F35}</a:tableStyleId>
              </a:tblPr>
              <a:tblGrid>
                <a:gridCol w="8450062">
                  <a:extLst>
                    <a:ext uri="{9D8B030D-6E8A-4147-A177-3AD203B41FA5}">
                      <a16:colId xmlns:a16="http://schemas.microsoft.com/office/drawing/2014/main" val="2829705442"/>
                    </a:ext>
                  </a:extLst>
                </a:gridCol>
                <a:gridCol w="3472648">
                  <a:extLst>
                    <a:ext uri="{9D8B030D-6E8A-4147-A177-3AD203B41FA5}">
                      <a16:colId xmlns:a16="http://schemas.microsoft.com/office/drawing/2014/main" val="1808511047"/>
                    </a:ext>
                  </a:extLst>
                </a:gridCol>
              </a:tblGrid>
              <a:tr h="370840">
                <a:tc>
                  <a:txBody>
                    <a:bodyPr/>
                    <a:lstStyle/>
                    <a:p>
                      <a:r>
                        <a:rPr lang="ru-RU" sz="1600" dirty="0"/>
                        <a:t>Постановление Арбитражного суда Северо-Западного округа от 9 апреля 2024 г. N Ф07-3622/24 по делу N А56-57332/2023</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dirty="0"/>
                        <a:t>Заказчик закупает  бумагу офисную.</a:t>
                      </a:r>
                      <a:endParaRPr lang="ru-RU" sz="1600" i="1" dirty="0"/>
                    </a:p>
                    <a:p>
                      <a:pPr marL="285750" indent="-285750">
                        <a:buFont typeface="Arial" panose="020B0604020202020204" pitchFamily="34" charset="0"/>
                        <a:buChar char="•"/>
                      </a:pPr>
                      <a:r>
                        <a:rPr lang="ru-RU" sz="1600" i="0" dirty="0"/>
                        <a:t>В извещении указано: Ограничения – Не установлены.</a:t>
                      </a:r>
                      <a:endParaRPr lang="ru-RU" sz="1600" i="1" dirty="0"/>
                    </a:p>
                    <a:p>
                      <a:pPr marL="285750" indent="-285750">
                        <a:buFont typeface="Arial" panose="020B0604020202020204" pitchFamily="34" charset="0"/>
                        <a:buChar char="•"/>
                      </a:pPr>
                      <a:r>
                        <a:rPr lang="ru-RU" sz="1600" dirty="0"/>
                        <a:t>Судами установлено, что пункт 8.2 Технического задания "Описание объекта закупки" содержит лишь указание на необходимость в соответствии с Постановлением N 616 представить для подтверждения соответствия закупки промышленных товаров выписку из реестра российской промышленной продукции или реестра евразийской промышленной продукции с указанием номеров реестровых записей соответствующих реестров.</a:t>
                      </a:r>
                    </a:p>
                    <a:p>
                      <a:pPr marL="285750" indent="-285750">
                        <a:buFont typeface="Arial" panose="020B0604020202020204" pitchFamily="34" charset="0"/>
                        <a:buChar char="•"/>
                      </a:pPr>
                      <a:r>
                        <a:rPr lang="ru-RU" sz="1600" dirty="0"/>
                        <a:t>Аналогичное требование содержится в пункте 3.1 Приложения N 4 к извещению об осуществлении закупки "Требование к содержанию, составу заявки на участие в закупке, инструкции по ее заполнению".</a:t>
                      </a:r>
                    </a:p>
                    <a:p>
                      <a:pPr marL="285750" indent="-285750">
                        <a:buFont typeface="Arial" panose="020B0604020202020204" pitchFamily="34" charset="0"/>
                        <a:buChar char="•"/>
                      </a:pPr>
                      <a:r>
                        <a:rPr lang="ru-RU" sz="1600" dirty="0"/>
                        <a:t>Как указали суды, содержащиеся в пункте 8.2 Технического задания и пункте 3.1 Приложения N 4 к извещению об осуществлении закупки </a:t>
                      </a:r>
                      <a:r>
                        <a:rPr lang="ru-RU" sz="1600" b="1" dirty="0"/>
                        <a:t>требования к закупаемым товарам изложены таким образом, что не предполагают однозначного толкования, как устанавливающие запрет на поставку товаров, происходящих из иностранных государств, что могло ввести в заблуждение добросовестных участников закупки.</a:t>
                      </a:r>
                    </a:p>
                  </a:txBody>
                  <a:tcPr/>
                </a:tc>
                <a:tc>
                  <a:txBody>
                    <a:bodyPr/>
                    <a:lstStyle/>
                    <a:p>
                      <a:pPr marL="285750" indent="-285750">
                        <a:buFont typeface="Arial" panose="020B0604020202020204" pitchFamily="34" charset="0"/>
                        <a:buChar char="•"/>
                      </a:pPr>
                      <a:r>
                        <a:rPr lang="ru-RU" sz="1600" dirty="0"/>
                        <a:t>Судится Заказчик с Санкт-Петербургским УФАС о признании недействительным решения, на основании которого выдано предписание об отмене протоколов, внесения изменений в извещение о проведении аукциона, продления срока окончания подачи заявок на участие в аукционе, завершения процедуры закупки в соответствии с законодательством.</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Заказчика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2900275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91230744"/>
              </p:ext>
            </p:extLst>
          </p:nvPr>
        </p:nvGraphicFramePr>
        <p:xfrm>
          <a:off x="678399" y="121112"/>
          <a:ext cx="11013491" cy="741680"/>
        </p:xfrm>
        <a:graphic>
          <a:graphicData uri="http://schemas.openxmlformats.org/drawingml/2006/table">
            <a:tbl>
              <a:tblPr firstRow="1" bandRow="1">
                <a:tableStyleId>{E8B1032C-EA38-4F05-BA0D-38AFFFC7BED3}</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форме извещения не указать о применении национального режима</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2655227483"/>
              </p:ext>
            </p:extLst>
          </p:nvPr>
        </p:nvGraphicFramePr>
        <p:xfrm>
          <a:off x="134645" y="1190182"/>
          <a:ext cx="11922710" cy="3840480"/>
        </p:xfrm>
        <a:graphic>
          <a:graphicData uri="http://schemas.openxmlformats.org/drawingml/2006/table">
            <a:tbl>
              <a:tblPr firstRow="1" bandRow="1">
                <a:tableStyleId>{93296810-A885-4BE3-A3E7-6D5BEEA58F35}</a:tableStyleId>
              </a:tblPr>
              <a:tblGrid>
                <a:gridCol w="8760780">
                  <a:extLst>
                    <a:ext uri="{9D8B030D-6E8A-4147-A177-3AD203B41FA5}">
                      <a16:colId xmlns:a16="http://schemas.microsoft.com/office/drawing/2014/main" val="2829705442"/>
                    </a:ext>
                  </a:extLst>
                </a:gridCol>
                <a:gridCol w="3161930">
                  <a:extLst>
                    <a:ext uri="{9D8B030D-6E8A-4147-A177-3AD203B41FA5}">
                      <a16:colId xmlns:a16="http://schemas.microsoft.com/office/drawing/2014/main" val="1808511047"/>
                    </a:ext>
                  </a:extLst>
                </a:gridCol>
              </a:tblGrid>
              <a:tr h="370840">
                <a:tc>
                  <a:txBody>
                    <a:bodyPr/>
                    <a:lstStyle/>
                    <a:p>
                      <a:r>
                        <a:rPr lang="ru-RU" sz="1600" dirty="0"/>
                        <a:t>Постановление Арбитражного суда Западно-Сибирского округа от 15 сентября 2022 г. N Ф04-3376/22 по делу N А75-16914/2021</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dirty="0"/>
                        <a:t>Заказчик проводил ЭА на выполнение работ по завершению строительства объекта: «Спортивно-досуговый комплекс»</a:t>
                      </a:r>
                      <a:r>
                        <a:rPr lang="ru-RU" sz="1600" i="0" dirty="0"/>
                        <a:t>. </a:t>
                      </a:r>
                    </a:p>
                    <a:p>
                      <a:pPr marL="285750" indent="-285750">
                        <a:buFont typeface="Arial" panose="020B0604020202020204" pitchFamily="34" charset="0"/>
                        <a:buChar char="•"/>
                      </a:pPr>
                      <a:r>
                        <a:rPr lang="ru-RU" sz="1600" i="0" dirty="0"/>
                        <a:t>Согласно смете необходимо поставить следующее оборудование: стол эргономичный, тумба, шкаф для документов, моноблок, МФУ лазерное, диван угловой мягкий, стол журнальный, стул ИЗО Блэк, шкаф для книг со стеклом, МФУ лазерное цветное и т.д.</a:t>
                      </a:r>
                      <a:endParaRPr lang="ru-RU" sz="1600" i="1" dirty="0"/>
                    </a:p>
                    <a:p>
                      <a:pPr marL="285750" indent="-285750">
                        <a:buFont typeface="Arial" panose="020B0604020202020204" pitchFamily="34" charset="0"/>
                        <a:buChar char="•"/>
                      </a:pPr>
                      <a:r>
                        <a:rPr lang="ru-RU" sz="1600" i="0" dirty="0"/>
                        <a:t>В данном случае объединение в один предмет закупки выполнения работ и поставки оборудования неправомерно, поскольку данные товары и работы образуют разные товарные рынки, не обладают какими-либо родовыми, однородными признаками, не имеют функциональную и технологическую связь между собой, и их объединение в один предмет закупки привело к необоснованному ограничению количества участников закупки.</a:t>
                      </a:r>
                    </a:p>
                    <a:p>
                      <a:pPr marL="285750" indent="-285750">
                        <a:buFont typeface="Arial" panose="020B0604020202020204" pitchFamily="34" charset="0"/>
                        <a:buChar char="•"/>
                      </a:pPr>
                      <a:r>
                        <a:rPr lang="ru-RU" sz="1600" b="1" i="0" dirty="0"/>
                        <a:t>В документации об аукционе отсутствует перечень поставляемого оборудования (он есть только в ПСД), в связи с чем невозможно обеспечить соблюдение требований о применении национального режима в соответствии со статьей 14 Закона о контрактной системе.</a:t>
                      </a:r>
                    </a:p>
                  </a:txBody>
                  <a:tcPr/>
                </a:tc>
                <a:tc>
                  <a:txBody>
                    <a:bodyPr/>
                    <a:lstStyle/>
                    <a:p>
                      <a:pPr marL="285750" indent="-285750">
                        <a:buFont typeface="Arial" panose="020B0604020202020204" pitchFamily="34" charset="0"/>
                        <a:buChar char="•"/>
                      </a:pPr>
                      <a:r>
                        <a:rPr lang="ru-RU" sz="1600" dirty="0"/>
                        <a:t>Судится Заказчик с УФАС по Ханты-Мансийскому АО о признании недействительным решения, на основании которого выдано предписание об аннулировании закупки.</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УФАС удовлетворить.</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1182098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047544153"/>
              </p:ext>
            </p:extLst>
          </p:nvPr>
        </p:nvGraphicFramePr>
        <p:xfrm>
          <a:off x="678399" y="121112"/>
          <a:ext cx="11013491" cy="1010920"/>
        </p:xfrm>
        <a:graphic>
          <a:graphicData uri="http://schemas.openxmlformats.org/drawingml/2006/table">
            <a:tbl>
              <a:tblPr firstRow="1" bandRow="1">
                <a:tableStyleId>{8799B23B-EC83-4686-B30A-512413B5E67A}</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solidFill>
                            <a:srgbClr val="FF0000"/>
                          </a:solidFill>
                        </a:rPr>
                        <a:t>Не 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форме извещения не указать о применении национального режима, если закупка попадает под исключения (616 ПП)</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1545426218"/>
              </p:ext>
            </p:extLst>
          </p:nvPr>
        </p:nvGraphicFramePr>
        <p:xfrm>
          <a:off x="134645" y="1508760"/>
          <a:ext cx="11922710" cy="3840480"/>
        </p:xfrm>
        <a:graphic>
          <a:graphicData uri="http://schemas.openxmlformats.org/drawingml/2006/table">
            <a:tbl>
              <a:tblPr firstRow="1" bandRow="1">
                <a:tableStyleId>{5940675A-B579-460E-94D1-54222C63F5DA}</a:tableStyleId>
              </a:tblPr>
              <a:tblGrid>
                <a:gridCol w="8778536">
                  <a:extLst>
                    <a:ext uri="{9D8B030D-6E8A-4147-A177-3AD203B41FA5}">
                      <a16:colId xmlns:a16="http://schemas.microsoft.com/office/drawing/2014/main" val="2829705442"/>
                    </a:ext>
                  </a:extLst>
                </a:gridCol>
                <a:gridCol w="3144174">
                  <a:extLst>
                    <a:ext uri="{9D8B030D-6E8A-4147-A177-3AD203B41FA5}">
                      <a16:colId xmlns:a16="http://schemas.microsoft.com/office/drawing/2014/main" val="1808511047"/>
                    </a:ext>
                  </a:extLst>
                </a:gridCol>
              </a:tblGrid>
              <a:tr h="370840">
                <a:tc>
                  <a:txBody>
                    <a:bodyPr/>
                    <a:lstStyle/>
                    <a:p>
                      <a:r>
                        <a:rPr lang="ru-RU" sz="1600" b="1" dirty="0"/>
                        <a:t>Постановление Арбитражного суда Московского округа от 8 декабря 2023 г. N Ф05-29011/23 по делу N А40-78711/2023</a:t>
                      </a:r>
                    </a:p>
                  </a:txBody>
                  <a:tcPr/>
                </a:tc>
                <a:tc>
                  <a:txBody>
                    <a:bodyPr/>
                    <a:lstStyle/>
                    <a:p>
                      <a:pPr algn="ctr"/>
                      <a:r>
                        <a:rPr lang="ru-RU" sz="1600" b="1"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dirty="0"/>
                        <a:t>Заказчик относится к системе органов внутренних дел, закупает поставку оборудования системы управления электронной очередью (в рамках государственного оборонного заказа)  по коду ОКПД2 26.20.15.000.</a:t>
                      </a:r>
                    </a:p>
                    <a:p>
                      <a:pPr marL="285750" indent="-285750">
                        <a:buFont typeface="Arial" panose="020B0604020202020204" pitchFamily="34" charset="0"/>
                        <a:buChar char="•"/>
                      </a:pPr>
                      <a:r>
                        <a:rPr lang="ru-RU" sz="1600" dirty="0"/>
                        <a:t>В извещении: Ограничения – не установлены.</a:t>
                      </a:r>
                    </a:p>
                    <a:p>
                      <a:pPr marL="285750" indent="-285750">
                        <a:buFont typeface="Arial" panose="020B0604020202020204" pitchFamily="34" charset="0"/>
                        <a:buChar char="•"/>
                      </a:pPr>
                      <a:r>
                        <a:rPr lang="ru-RU" sz="1600" dirty="0"/>
                        <a:t>Заказчик подпадает под условия, предусмотренные подпунктом "д" п. 3 Постановления N 616, которым установлено, что указанные в п. 1 и 2 указанного постановления запреты не применяются в случае закупки, осуществляемой, в том числе МВД. </a:t>
                      </a:r>
                    </a:p>
                    <a:p>
                      <a:pPr marL="285750" indent="-285750">
                        <a:buFont typeface="Arial" panose="020B0604020202020204" pitchFamily="34" charset="0"/>
                        <a:buChar char="•"/>
                      </a:pPr>
                      <a:r>
                        <a:rPr lang="ru-RU" sz="1600" dirty="0"/>
                        <a:t>На основании изложенного судами сделаны выводы о том, что заказчиком в извещении запрет, предусмотренный Постановлением N 616, не был установлен, поскольку </a:t>
                      </a:r>
                      <a:r>
                        <a:rPr lang="ru-RU" sz="1600" b="1" dirty="0"/>
                        <a:t>законодательством РФ о контрактной системе в сфере закупок на заказчика не возложена обязанность делать в извещении ссылку об исключении, предусмотренном подпунктом "д" п. 3 Постановления N 616 </a:t>
                      </a:r>
                      <a:r>
                        <a:rPr lang="ru-RU" sz="1600" b="0" i="1" dirty="0"/>
                        <a:t>(равно, как и по другим случаям исключений).</a:t>
                      </a:r>
                    </a:p>
                    <a:p>
                      <a:pPr marL="285750" indent="-285750">
                        <a:buFont typeface="Arial" panose="020B0604020202020204" pitchFamily="34" charset="0"/>
                        <a:buChar char="•"/>
                      </a:pPr>
                      <a:endParaRPr lang="ru-RU" sz="1600" b="1" i="0" dirty="0"/>
                    </a:p>
                  </a:txBody>
                  <a:tcPr/>
                </a:tc>
                <a:tc>
                  <a:txBody>
                    <a:bodyPr/>
                    <a:lstStyle/>
                    <a:p>
                      <a:pPr marL="285750" indent="-285750">
                        <a:buFont typeface="Arial" panose="020B0604020202020204" pitchFamily="34" charset="0"/>
                        <a:buChar char="•"/>
                      </a:pPr>
                      <a:r>
                        <a:rPr lang="ru-RU" sz="1600" dirty="0"/>
                        <a:t>Судится Заказчик с ЦА ФАС о признании недействительным решения, в соответствии с которым Заказчик признан нарушившим 3 статьи 14, частей 5, 8 статьи 34, пункта 3 части 2 статьи 42 Закона о контрактной системе, что попадает под ответственность по части 4 статьи 7.30 КоАП.</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ФАС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743050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223297302"/>
              </p:ext>
            </p:extLst>
          </p:nvPr>
        </p:nvGraphicFramePr>
        <p:xfrm>
          <a:off x="678399" y="121112"/>
          <a:ext cx="11013491" cy="1010920"/>
        </p:xfrm>
        <a:graphic>
          <a:graphicData uri="http://schemas.openxmlformats.org/drawingml/2006/table">
            <a:tbl>
              <a:tblPr firstRow="1" bandRow="1">
                <a:tableStyleId>{E8B1032C-EA38-4F05-BA0D-38AFFFC7BED3}</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требованиях к составу заявки не указать, какие информация и документы должны быть предоставлены в рамках установления </a:t>
                      </a:r>
                      <a:r>
                        <a:rPr lang="ru-RU" sz="1800" dirty="0" err="1"/>
                        <a:t>нацрежима</a:t>
                      </a:r>
                      <a:r>
                        <a:rPr lang="ru-RU" sz="1800" dirty="0"/>
                        <a:t> (</a:t>
                      </a:r>
                      <a:r>
                        <a:rPr lang="ru-RU" sz="1800" b="0" dirty="0"/>
                        <a:t>1236 ПП + 878 ПП + 126н)</a:t>
                      </a:r>
                      <a:endParaRPr lang="ru-RU" sz="1800" dirty="0"/>
                    </a:p>
                  </a:txBody>
                  <a:tcPr/>
                </a:tc>
                <a:extLst>
                  <a:ext uri="{0D108BD9-81ED-4DB2-BD59-A6C34878D82A}">
                    <a16:rowId xmlns:a16="http://schemas.microsoft.com/office/drawing/2014/main" val="78591666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2267523915"/>
              </p:ext>
            </p:extLst>
          </p:nvPr>
        </p:nvGraphicFramePr>
        <p:xfrm>
          <a:off x="134645" y="1447635"/>
          <a:ext cx="11922710" cy="3596640"/>
        </p:xfrm>
        <a:graphic>
          <a:graphicData uri="http://schemas.openxmlformats.org/drawingml/2006/table">
            <a:tbl>
              <a:tblPr firstRow="1" bandRow="1">
                <a:tableStyleId>{93296810-A885-4BE3-A3E7-6D5BEEA58F35}</a:tableStyleId>
              </a:tblPr>
              <a:tblGrid>
                <a:gridCol w="8760780">
                  <a:extLst>
                    <a:ext uri="{9D8B030D-6E8A-4147-A177-3AD203B41FA5}">
                      <a16:colId xmlns:a16="http://schemas.microsoft.com/office/drawing/2014/main" val="2829705442"/>
                    </a:ext>
                  </a:extLst>
                </a:gridCol>
                <a:gridCol w="3161930">
                  <a:extLst>
                    <a:ext uri="{9D8B030D-6E8A-4147-A177-3AD203B41FA5}">
                      <a16:colId xmlns:a16="http://schemas.microsoft.com/office/drawing/2014/main" val="1808511047"/>
                    </a:ext>
                  </a:extLst>
                </a:gridCol>
              </a:tblGrid>
              <a:tr h="370840">
                <a:tc>
                  <a:txBody>
                    <a:bodyPr/>
                    <a:lstStyle/>
                    <a:p>
                      <a:r>
                        <a:rPr lang="ru-RU" sz="1600" dirty="0"/>
                        <a:t>Постановление Арбитражного суда Московского округа от 6 июня 2022 г. N Ф05-10163/22 по делу N А40-150044/2021</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b="0" dirty="0"/>
                        <a:t>Заказчик закупал поставку и ввод в эксплуатацию цифровой АТС SI3000 для дооснащения сети имеющихся АТС SI2000.</a:t>
                      </a:r>
                    </a:p>
                    <a:p>
                      <a:pPr marL="285750" indent="-285750">
                        <a:buFont typeface="Arial" panose="020B0604020202020204" pitchFamily="34" charset="0"/>
                        <a:buChar char="•"/>
                      </a:pPr>
                      <a:r>
                        <a:rPr lang="ru-RU" sz="1600" b="0" dirty="0"/>
                        <a:t>В извещении – 1236 ПП + 878 ПП + 126н</a:t>
                      </a:r>
                    </a:p>
                    <a:p>
                      <a:pPr marL="285750" indent="-285750">
                        <a:buFont typeface="Arial" panose="020B0604020202020204" pitchFamily="34" charset="0"/>
                        <a:buChar char="•"/>
                      </a:pPr>
                      <a:r>
                        <a:rPr lang="ru-RU" sz="1600" b="0" dirty="0"/>
                        <a:t>В требованиях к составу заявки не указал, какие информация и документы должны быть предоставлены в рамках установления </a:t>
                      </a:r>
                      <a:r>
                        <a:rPr lang="ru-RU" sz="1600" b="0" dirty="0" err="1"/>
                        <a:t>нацрежима</a:t>
                      </a:r>
                      <a:r>
                        <a:rPr lang="ru-RU" sz="1600" b="0" dirty="0"/>
                        <a:t>.</a:t>
                      </a:r>
                    </a:p>
                    <a:p>
                      <a:pPr marL="285750" indent="-285750">
                        <a:buFont typeface="Arial" panose="020B0604020202020204" pitchFamily="34" charset="0"/>
                        <a:buChar char="•"/>
                      </a:pPr>
                      <a:r>
                        <a:rPr lang="ru-RU" sz="1600" b="0" dirty="0"/>
                        <a:t>Участник в составе заявки ничего не предоставил. Комиссия заказчика такую заявку отклонила.</a:t>
                      </a:r>
                    </a:p>
                    <a:p>
                      <a:pPr marL="285750" indent="-285750">
                        <a:buFont typeface="Arial" panose="020B0604020202020204" pitchFamily="34" charset="0"/>
                        <a:buChar char="•"/>
                      </a:pPr>
                      <a:r>
                        <a:rPr lang="ru-RU" sz="1600" b="1" dirty="0"/>
                        <a:t> Если заказчиком не установлено требование о предоставлении в составе заявки соответствующих документов, то у аукционной комиссии отсутствуют основания для признания заявки участника аукциона несоответствующей в случае непредставления участником закупки этих документов.</a:t>
                      </a:r>
                    </a:p>
                  </a:txBody>
                  <a:tcPr/>
                </a:tc>
                <a:tc>
                  <a:txBody>
                    <a:bodyPr/>
                    <a:lstStyle/>
                    <a:p>
                      <a:pPr marL="285750" indent="-285750">
                        <a:buFont typeface="Arial" panose="020B0604020202020204" pitchFamily="34" charset="0"/>
                        <a:buChar char="•"/>
                      </a:pPr>
                      <a:r>
                        <a:rPr lang="ru-RU" sz="1600" dirty="0"/>
                        <a:t>Судится Заказчик с ЦА ФАС о признании недействительным решения, в соответствии с которым Заказчик признан нарушившим пункт 2 части 1 статьи 64, что попадает под ответственность  по части 4.2 статьи 7.30 КоАП. </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Заказчика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50795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772277200"/>
              </p:ext>
            </p:extLst>
          </p:nvPr>
        </p:nvGraphicFramePr>
        <p:xfrm>
          <a:off x="678399" y="121112"/>
          <a:ext cx="11013491" cy="1010920"/>
        </p:xfrm>
        <a:graphic>
          <a:graphicData uri="http://schemas.openxmlformats.org/drawingml/2006/table">
            <a:tbl>
              <a:tblPr firstRow="1" bandRow="1">
                <a:tableStyleId>{E8B1032C-EA38-4F05-BA0D-38AFFFC7BED3}</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требованиях к составу заявки неправильно указать (как альтернативу), какие информация и документы должны быть предоставлены в рамках установления </a:t>
                      </a:r>
                      <a:r>
                        <a:rPr lang="ru-RU" sz="1800" dirty="0" err="1"/>
                        <a:t>нацрежима</a:t>
                      </a:r>
                      <a:r>
                        <a:rPr lang="ru-RU" sz="1800" dirty="0"/>
                        <a:t> (616)</a:t>
                      </a:r>
                    </a:p>
                  </a:txBody>
                  <a:tcPr/>
                </a:tc>
                <a:extLst>
                  <a:ext uri="{0D108BD9-81ED-4DB2-BD59-A6C34878D82A}">
                    <a16:rowId xmlns:a16="http://schemas.microsoft.com/office/drawing/2014/main" val="78591666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2718411734"/>
              </p:ext>
            </p:extLst>
          </p:nvPr>
        </p:nvGraphicFramePr>
        <p:xfrm>
          <a:off x="134645" y="1367736"/>
          <a:ext cx="11922710" cy="5059680"/>
        </p:xfrm>
        <a:graphic>
          <a:graphicData uri="http://schemas.openxmlformats.org/drawingml/2006/table">
            <a:tbl>
              <a:tblPr firstRow="1" bandRow="1">
                <a:tableStyleId>{93296810-A885-4BE3-A3E7-6D5BEEA58F35}</a:tableStyleId>
              </a:tblPr>
              <a:tblGrid>
                <a:gridCol w="8991600">
                  <a:extLst>
                    <a:ext uri="{9D8B030D-6E8A-4147-A177-3AD203B41FA5}">
                      <a16:colId xmlns:a16="http://schemas.microsoft.com/office/drawing/2014/main" val="2829705442"/>
                    </a:ext>
                  </a:extLst>
                </a:gridCol>
                <a:gridCol w="2931110">
                  <a:extLst>
                    <a:ext uri="{9D8B030D-6E8A-4147-A177-3AD203B41FA5}">
                      <a16:colId xmlns:a16="http://schemas.microsoft.com/office/drawing/2014/main" val="1808511047"/>
                    </a:ext>
                  </a:extLst>
                </a:gridCol>
              </a:tblGrid>
              <a:tr h="370840">
                <a:tc>
                  <a:txBody>
                    <a:bodyPr/>
                    <a:lstStyle/>
                    <a:p>
                      <a:r>
                        <a:rPr lang="ru-RU" sz="1600" dirty="0"/>
                        <a:t>Постановление Арбитражного суда Московского округа от 19 октября 2022 г. N Ф05-25266/22 по делу N А40-243921/2021</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b="0" dirty="0"/>
                        <a:t>Заказчик закупал  пожарный катер (код ОКПД 2 30.11.33.130), в отношении которого п. 17 Постановления N 719 установлено требование о совокупном количестве баллов за выполнение (освоение) на территории РФ соответствующих операций (условий): "до 30.06.2023 не менее 2500 баллов".</a:t>
                      </a:r>
                    </a:p>
                    <a:p>
                      <a:pPr marL="285750" indent="-285750">
                        <a:buFont typeface="Arial" panose="020B0604020202020204" pitchFamily="34" charset="0"/>
                        <a:buChar char="•"/>
                      </a:pPr>
                      <a:r>
                        <a:rPr lang="ru-RU" sz="1600" b="0" dirty="0"/>
                        <a:t>Суды отметили, что в закупке установлен запрет, предусмотренный  ПП N 616, на допуск промышленных товаров, происходящих из иностранных государств.</a:t>
                      </a:r>
                    </a:p>
                    <a:p>
                      <a:pPr marL="285750" indent="-285750">
                        <a:buFont typeface="Arial" panose="020B0604020202020204" pitchFamily="34" charset="0"/>
                        <a:buChar char="•"/>
                      </a:pPr>
                      <a:r>
                        <a:rPr lang="ru-RU" sz="1600" b="0" dirty="0"/>
                        <a:t>Также суды установили, что  Заказчиком было предусмотрено, что для подтверждения соответствия предлагаемого к поставке товара запрету, установленному в соответствии со ст. 14 Закона о контрактной системе, вторая часть заявки на участие в аукционе должна содержать "выписку из реестра российской промышленной продукции или реестра евразийской промышленной продукции с указанием номеров реестровых записей соответствующих реестров </a:t>
                      </a:r>
                      <a:r>
                        <a:rPr lang="ru-RU" sz="1600" b="1" dirty="0">
                          <a:solidFill>
                            <a:srgbClr val="FF0000"/>
                          </a:solidFill>
                        </a:rPr>
                        <a:t>и (или) </a:t>
                      </a:r>
                      <a:r>
                        <a:rPr lang="ru-RU" sz="1600" b="0" dirty="0"/>
                        <a:t>информацию о совокупном количестве баллов за выполнение технологических операций (условий) на территории РФ, если такое предусмотрено Постановлением N 719".</a:t>
                      </a:r>
                    </a:p>
                    <a:p>
                      <a:pPr marL="285750" indent="-285750">
                        <a:buFont typeface="Arial" panose="020B0604020202020204" pitchFamily="34" charset="0"/>
                        <a:buChar char="•"/>
                      </a:pPr>
                      <a:r>
                        <a:rPr lang="ru-RU" sz="1600" b="1" dirty="0"/>
                        <a:t>При императивном правиле, согласно которому представленная участниками закупки в составе заявки выписка из реестра российской промышленной продукции должна содержать как номера реестровых записей, так и информацию о совокупном количестве баллов за выполнение технологических операций (условий) на территории РФ, положения документации о предоставлении указанных данных как альтернативных неправомерно.</a:t>
                      </a:r>
                    </a:p>
                  </a:txBody>
                  <a:tcPr/>
                </a:tc>
                <a:tc>
                  <a:txBody>
                    <a:bodyPr/>
                    <a:lstStyle/>
                    <a:p>
                      <a:pPr marL="285750" indent="-285750">
                        <a:buFont typeface="Arial" panose="020B0604020202020204" pitchFamily="34" charset="0"/>
                        <a:buChar char="•"/>
                      </a:pPr>
                      <a:r>
                        <a:rPr lang="ru-RU" sz="1600" dirty="0"/>
                        <a:t>Судится Заказчик с ЦА ФАС о признании недействительным решения, и предписания  о внесении изменения в документацию. </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Заказчика оставить без удовлетворения.</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b="1" dirty="0"/>
                        <a:t>Жалоба была </a:t>
                      </a:r>
                      <a:r>
                        <a:rPr lang="ru-RU" sz="1600" b="1" u="sng" dirty="0"/>
                        <a:t>также </a:t>
                      </a:r>
                      <a:r>
                        <a:rPr lang="ru-RU" sz="1600" b="1" dirty="0"/>
                        <a:t>обоснована </a:t>
                      </a:r>
                      <a:r>
                        <a:rPr lang="ru-RU" sz="1600" dirty="0"/>
                        <a:t>и на действия комиссии Заказчика, которая не отклонила заявки, в которых отсутствовало совокупное количество баллов.</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3024602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3492111126"/>
              </p:ext>
            </p:extLst>
          </p:nvPr>
        </p:nvGraphicFramePr>
        <p:xfrm>
          <a:off x="678399" y="121112"/>
          <a:ext cx="11013491" cy="1010920"/>
        </p:xfrm>
        <a:graphic>
          <a:graphicData uri="http://schemas.openxmlformats.org/drawingml/2006/table">
            <a:tbl>
              <a:tblPr firstRow="1" bandRow="1">
                <a:tableStyleId>{8799B23B-EC83-4686-B30A-512413B5E67A}</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solidFill>
                            <a:srgbClr val="FF0000"/>
                          </a:solidFill>
                        </a:rPr>
                        <a:t>Не 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форме извещения не указать о применении 1236 ПП при закупке товаров с предустановленным (встроенным) ПО, без которого применение товара по назначению невозможно</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507879919"/>
              </p:ext>
            </p:extLst>
          </p:nvPr>
        </p:nvGraphicFramePr>
        <p:xfrm>
          <a:off x="134645" y="1508760"/>
          <a:ext cx="11922710" cy="5242560"/>
        </p:xfrm>
        <a:graphic>
          <a:graphicData uri="http://schemas.openxmlformats.org/drawingml/2006/table">
            <a:tbl>
              <a:tblPr firstRow="1" bandRow="1">
                <a:tableStyleId>{5940675A-B579-460E-94D1-54222C63F5DA}</a:tableStyleId>
              </a:tblPr>
              <a:tblGrid>
                <a:gridCol w="9382217">
                  <a:extLst>
                    <a:ext uri="{9D8B030D-6E8A-4147-A177-3AD203B41FA5}">
                      <a16:colId xmlns:a16="http://schemas.microsoft.com/office/drawing/2014/main" val="2829705442"/>
                    </a:ext>
                  </a:extLst>
                </a:gridCol>
                <a:gridCol w="2540493">
                  <a:extLst>
                    <a:ext uri="{9D8B030D-6E8A-4147-A177-3AD203B41FA5}">
                      <a16:colId xmlns:a16="http://schemas.microsoft.com/office/drawing/2014/main" val="1808511047"/>
                    </a:ext>
                  </a:extLst>
                </a:gridCol>
              </a:tblGrid>
              <a:tr h="370840">
                <a:tc>
                  <a:txBody>
                    <a:bodyPr/>
                    <a:lstStyle/>
                    <a:p>
                      <a:r>
                        <a:rPr lang="ru-RU" sz="1600" b="1" dirty="0"/>
                        <a:t>Постановление Арбитражного суда Западно-Сибирского округа от 21 марта 2024 г. N Ф04-417/24 по делу N А45-19406/2023</a:t>
                      </a:r>
                    </a:p>
                  </a:txBody>
                  <a:tcPr/>
                </a:tc>
                <a:tc>
                  <a:txBody>
                    <a:bodyPr/>
                    <a:lstStyle/>
                    <a:p>
                      <a:pPr algn="ctr"/>
                      <a:r>
                        <a:rPr lang="ru-RU" sz="1600" b="1"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500" dirty="0"/>
                        <a:t>Заказчик закупал поставку настольного сканирующего электронного микроскопа.</a:t>
                      </a:r>
                    </a:p>
                    <a:p>
                      <a:pPr marL="285750" indent="-285750">
                        <a:buFont typeface="Arial" panose="020B0604020202020204" pitchFamily="34" charset="0"/>
                        <a:buChar char="•"/>
                      </a:pPr>
                      <a:r>
                        <a:rPr lang="ru-RU" sz="1500" b="0" i="0" dirty="0"/>
                        <a:t>Заказчик не установил требование по 1236 ПП.</a:t>
                      </a:r>
                    </a:p>
                    <a:p>
                      <a:pPr marL="285750" indent="-285750">
                        <a:buFont typeface="Arial" panose="020B0604020202020204" pitchFamily="34" charset="0"/>
                        <a:buChar char="•"/>
                      </a:pPr>
                      <a:r>
                        <a:rPr lang="ru-RU" sz="1500" b="0" i="0" dirty="0"/>
                        <a:t>Позиция суда: Постановлением N 1236 не регламентированы случаи применения рассматриваемого запрета при закупке товаров с предустановленным (встроенным) программным обеспечением, без которого применение товара по назначению невозможно, и в извещении или документации о закупке не предусмотрена необходимость установки программного обеспечения и передачи прав на него вследствие выполнения контрактных обязательств. Данная позиция подтверждается письмами </a:t>
                      </a:r>
                      <a:r>
                        <a:rPr lang="ru-RU" sz="1500" b="0" i="0" dirty="0" err="1"/>
                        <a:t>Минцифры</a:t>
                      </a:r>
                      <a:r>
                        <a:rPr lang="ru-RU" sz="1500" b="0" i="0" dirty="0"/>
                        <a:t> России от 15.12.2022 N П11-2-05-106-94501, ФАС России от 30.12.2022 N ПИ/118987/22.</a:t>
                      </a:r>
                    </a:p>
                    <a:p>
                      <a:pPr marL="285750" indent="-285750">
                        <a:buFont typeface="Arial" panose="020B0604020202020204" pitchFamily="34" charset="0"/>
                        <a:buChar char="•"/>
                      </a:pPr>
                      <a:r>
                        <a:rPr lang="ru-RU" sz="1500" b="0" i="0" dirty="0"/>
                        <a:t>В Описании объекта закупки указано, что ПО входит в состав микроскопа, представляет собой "прошивку" и является неотъемлемой частью функционала приобретаемого оборудования. Функциональная и технологическая взаимосвязь оборудования и ПО исключает возможность раздельной закупки данного оборудования, что подтверждается письмом официального представителя производителя настольных сканирующих микроскопов от 18.04.2023 N00087, согласно которому микроскопы комплектуются рабочей станцией с предустановленным программным обеспечением для управления настольным сканирующим электронным микроскопом на заводе изготовителя и поставляются единым комплектом; в ПО прописывается ключ управления, основанный на MAC-адресах управляющей станции и микроскопа, что делает невозможным установку ПО для управления микроскопом на другую рабочую станцию или персональный компьютер.</a:t>
                      </a:r>
                    </a:p>
                    <a:p>
                      <a:pPr marL="285750" indent="-285750">
                        <a:buFont typeface="Arial" panose="020B0604020202020204" pitchFamily="34" charset="0"/>
                        <a:buChar char="•"/>
                      </a:pPr>
                      <a:r>
                        <a:rPr lang="ru-RU" sz="1500" b="0" i="0" dirty="0"/>
                        <a:t>В рассматриваемом случае поставка ПО как отдельного товара не предусмотрена. Обязательства по установке ПО на ЭВМ в результате исполнения контракта также не предусмотрены.</a:t>
                      </a:r>
                    </a:p>
                  </a:txBody>
                  <a:tcPr/>
                </a:tc>
                <a:tc>
                  <a:txBody>
                    <a:bodyPr/>
                    <a:lstStyle/>
                    <a:p>
                      <a:pPr marL="285750" indent="-285750">
                        <a:buFont typeface="Arial" panose="020B0604020202020204" pitchFamily="34" charset="0"/>
                        <a:buChar char="•"/>
                      </a:pPr>
                      <a:r>
                        <a:rPr lang="ru-RU" sz="1600" dirty="0"/>
                        <a:t>Судится Заказчик с Новосибирским УФАС о признании недействительным решения и предписания по внесению изменений в извещение о закупке.</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УФАС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69438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2661534518"/>
              </p:ext>
            </p:extLst>
          </p:nvPr>
        </p:nvGraphicFramePr>
        <p:xfrm>
          <a:off x="678399" y="121112"/>
          <a:ext cx="11013491" cy="1010920"/>
        </p:xfrm>
        <a:graphic>
          <a:graphicData uri="http://schemas.openxmlformats.org/drawingml/2006/table">
            <a:tbl>
              <a:tblPr firstRow="1" bandRow="1">
                <a:tableStyleId>{8799B23B-EC83-4686-B30A-512413B5E67A}</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solidFill>
                            <a:srgbClr val="FF0000"/>
                          </a:solidFill>
                        </a:rPr>
                        <a:t>Не 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форме извещения не указать о применении 1236 ПП при закупке робототехнических наборов (образовательные робототехнические конструкторы)</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2631872450"/>
              </p:ext>
            </p:extLst>
          </p:nvPr>
        </p:nvGraphicFramePr>
        <p:xfrm>
          <a:off x="134645" y="1277940"/>
          <a:ext cx="11922710" cy="5471160"/>
        </p:xfrm>
        <a:graphic>
          <a:graphicData uri="http://schemas.openxmlformats.org/drawingml/2006/table">
            <a:tbl>
              <a:tblPr firstRow="1" bandRow="1">
                <a:tableStyleId>{5940675A-B579-460E-94D1-54222C63F5DA}</a:tableStyleId>
              </a:tblPr>
              <a:tblGrid>
                <a:gridCol w="9781712">
                  <a:extLst>
                    <a:ext uri="{9D8B030D-6E8A-4147-A177-3AD203B41FA5}">
                      <a16:colId xmlns:a16="http://schemas.microsoft.com/office/drawing/2014/main" val="2829705442"/>
                    </a:ext>
                  </a:extLst>
                </a:gridCol>
                <a:gridCol w="2140998">
                  <a:extLst>
                    <a:ext uri="{9D8B030D-6E8A-4147-A177-3AD203B41FA5}">
                      <a16:colId xmlns:a16="http://schemas.microsoft.com/office/drawing/2014/main" val="1808511047"/>
                    </a:ext>
                  </a:extLst>
                </a:gridCol>
              </a:tblGrid>
              <a:tr h="370840">
                <a:tc>
                  <a:txBody>
                    <a:bodyPr/>
                    <a:lstStyle/>
                    <a:p>
                      <a:r>
                        <a:rPr lang="ru-RU" sz="1600" b="1" dirty="0"/>
                        <a:t>Постановление Арбитражного суда Восточно-Сибирского округа от 5 июня 2023 г. N Ф02-2629/23 по делу N А74-5836/2022</a:t>
                      </a:r>
                    </a:p>
                  </a:txBody>
                  <a:tcPr/>
                </a:tc>
                <a:tc>
                  <a:txBody>
                    <a:bodyPr/>
                    <a:lstStyle/>
                    <a:p>
                      <a:pPr algn="ctr"/>
                      <a:r>
                        <a:rPr lang="ru-RU" sz="1600" b="1"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500" b="0" i="0" dirty="0"/>
                        <a:t>УО закупал через совместный аукцион поставку </a:t>
                      </a:r>
                      <a:r>
                        <a:rPr lang="ru-RU" sz="1500" b="0" i="0" dirty="0" err="1"/>
                        <a:t>роботехнических</a:t>
                      </a:r>
                      <a:r>
                        <a:rPr lang="ru-RU" sz="1500" b="0" i="0" dirty="0"/>
                        <a:t> наборов для оснащения Центра образования естественно-научной и технологической направленностей "Точка Роста" в рамках реализации мероприятий национального проекта "Образование».</a:t>
                      </a:r>
                    </a:p>
                    <a:p>
                      <a:pPr marL="285750" indent="-285750">
                        <a:buFont typeface="Arial" panose="020B0604020202020204" pitchFamily="34" charset="0"/>
                        <a:buChar char="•"/>
                      </a:pPr>
                      <a:r>
                        <a:rPr lang="ru-RU" sz="1500" b="0" i="0" dirty="0"/>
                        <a:t>В Извещении – 617 ПП + 126н, но нет 1236 ПП.</a:t>
                      </a:r>
                    </a:p>
                    <a:p>
                      <a:pPr marL="285750" indent="-285750">
                        <a:buFont typeface="Arial" panose="020B0604020202020204" pitchFamily="34" charset="0"/>
                        <a:buChar char="•"/>
                      </a:pPr>
                      <a:r>
                        <a:rPr lang="ru-RU" sz="1500" b="0" i="0" dirty="0"/>
                        <a:t>В ходе внеплановой проверки УФАС пришло к выводу, что из установленных заказчиком характеристик описания объекта закупки следует о приобретении права на ПО, которое также подлежит установке в рамках исполнения контракта. </a:t>
                      </a:r>
                    </a:p>
                    <a:p>
                      <a:pPr marL="285750" indent="-285750">
                        <a:buFont typeface="Arial" panose="020B0604020202020204" pitchFamily="34" charset="0"/>
                        <a:buChar char="•"/>
                      </a:pPr>
                      <a:r>
                        <a:rPr lang="ru-RU" sz="1500" b="0" i="0" dirty="0"/>
                        <a:t>Оспаривая решение управления в указанной части, УО  указывает, что предметом закупки являются </a:t>
                      </a:r>
                      <a:r>
                        <a:rPr lang="ru-RU" sz="1500" b="0" i="0" dirty="0" err="1"/>
                        <a:t>роботехнические</a:t>
                      </a:r>
                      <a:r>
                        <a:rPr lang="ru-RU" sz="1500" b="0" i="0" dirty="0"/>
                        <a:t> наборы, которые сами по себе не являются ЭВМ и базами данных и в состав которых не входят ЭВМ и базы данных. Функциональная и технологическая взаимосвязь образовательных наборов и встроенного в них ПО полностью исключает возможность раздельной закупки данного оборудования, следовательно, устанавливать запрет на допуск программного обеспечения, происходящего из иностранных государств при закупке таких товаров незаконно.</a:t>
                      </a:r>
                    </a:p>
                    <a:p>
                      <a:pPr marL="285750" indent="-285750">
                        <a:buFont typeface="Arial" panose="020B0604020202020204" pitchFamily="34" charset="0"/>
                        <a:buChar char="•"/>
                      </a:pPr>
                      <a:r>
                        <a:rPr lang="ru-RU" sz="1500" b="0" i="0" dirty="0"/>
                        <a:t>Позиция суда: </a:t>
                      </a:r>
                      <a:r>
                        <a:rPr lang="ru-RU" sz="1500" b="1" i="0" dirty="0"/>
                        <a:t>В рассматриваемом случае предметом закупки являлись робототехнические наборы, предназначенные для изучения основ </a:t>
                      </a:r>
                      <a:r>
                        <a:rPr lang="ru-RU" sz="1500" b="1" i="0" dirty="0" err="1"/>
                        <a:t>роботехники</a:t>
                      </a:r>
                      <a:r>
                        <a:rPr lang="ru-RU" sz="1500" b="0" i="0" dirty="0"/>
                        <a:t>, деталей, узлов и механизмов, необходимых для создания </a:t>
                      </a:r>
                      <a:r>
                        <a:rPr lang="ru-RU" sz="1500" b="0" i="0" dirty="0" err="1"/>
                        <a:t>роботехнических</a:t>
                      </a:r>
                      <a:r>
                        <a:rPr lang="ru-RU" sz="1500" b="0" i="0" dirty="0"/>
                        <a:t> устройств, для проведения учебных занятий по изучению основ мехатроники и робототехники, практического применения базовых элементов электроники и схемотехники, для изучения многокомпонентных робототехнических систем и манипуляционных роботов, и т.д. </a:t>
                      </a:r>
                      <a:r>
                        <a:rPr lang="ru-RU" sz="1500" b="1" i="0" dirty="0"/>
                        <a:t>Это ни разу ни ЭВМ, ни база данных.</a:t>
                      </a:r>
                    </a:p>
                    <a:p>
                      <a:pPr marL="285750" indent="-285750">
                        <a:buFont typeface="Arial" panose="020B0604020202020204" pitchFamily="34" charset="0"/>
                        <a:buChar char="•"/>
                      </a:pPr>
                      <a:r>
                        <a:rPr lang="ru-RU" sz="1500" b="0" i="0" dirty="0"/>
                        <a:t>Довод управления о том, что в утвержденном Приказом Минкомсвязи N 486 классификаторе программ для ЭВМ и баз данных" включено встроенное ПО (код ОКПД 62), не принимается судом, поскольку утвержденный классификатор предназначен исключительно для программ для  ЭВМ и баз данных.</a:t>
                      </a:r>
                    </a:p>
                  </a:txBody>
                  <a:tcPr/>
                </a:tc>
                <a:tc>
                  <a:txBody>
                    <a:bodyPr/>
                    <a:lstStyle/>
                    <a:p>
                      <a:pPr marL="285750" indent="-285750">
                        <a:buFont typeface="Arial" panose="020B0604020202020204" pitchFamily="34" charset="0"/>
                        <a:buChar char="•"/>
                      </a:pPr>
                      <a:r>
                        <a:rPr lang="ru-RU" sz="1600" dirty="0"/>
                        <a:t>Судится УО с УФАС по Республике Хакасия  о признании недействительным решения.</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УФАС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2767393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E46CB9-0E83-E327-17CB-23B6DAD9118E}"/>
              </a:ext>
            </a:extLst>
          </p:cNvPr>
          <p:cNvSpPr>
            <a:spLocks noGrp="1"/>
          </p:cNvSpPr>
          <p:nvPr>
            <p:ph type="title"/>
          </p:nvPr>
        </p:nvSpPr>
        <p:spPr>
          <a:xfrm>
            <a:off x="1086774" y="1723409"/>
            <a:ext cx="10515600" cy="1325563"/>
          </a:xfrm>
        </p:spPr>
        <p:txBody>
          <a:bodyPr>
            <a:normAutofit/>
          </a:bodyPr>
          <a:lstStyle/>
          <a:p>
            <a:r>
              <a:rPr lang="ru-RU" sz="4000" dirty="0"/>
              <a:t>Изменения </a:t>
            </a:r>
            <a:r>
              <a:rPr lang="ru-RU" sz="4000" dirty="0" err="1"/>
              <a:t>нацрежима</a:t>
            </a:r>
            <a:r>
              <a:rPr lang="ru-RU" sz="4000" dirty="0"/>
              <a:t> в 2024 году</a:t>
            </a:r>
          </a:p>
        </p:txBody>
      </p:sp>
    </p:spTree>
    <p:extLst>
      <p:ext uri="{BB962C8B-B14F-4D97-AF65-F5344CB8AC3E}">
        <p14:creationId xmlns:p14="http://schemas.microsoft.com/office/powerpoint/2010/main" val="3974033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3036578491"/>
              </p:ext>
            </p:extLst>
          </p:nvPr>
        </p:nvGraphicFramePr>
        <p:xfrm>
          <a:off x="678399" y="121112"/>
          <a:ext cx="11013491" cy="1010920"/>
        </p:xfrm>
        <a:graphic>
          <a:graphicData uri="http://schemas.openxmlformats.org/drawingml/2006/table">
            <a:tbl>
              <a:tblPr firstRow="1" bandRow="1">
                <a:tableStyleId>{8799B23B-EC83-4686-B30A-512413B5E67A}</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solidFill>
                            <a:srgbClr val="FF0000"/>
                          </a:solidFill>
                        </a:rPr>
                        <a:t>Не 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Закупка комплекта светотехнического оборудования для наружного освещения (светильника и контроллера управления) с установлением ограничений согласно  616 ПП</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675729839"/>
              </p:ext>
            </p:extLst>
          </p:nvPr>
        </p:nvGraphicFramePr>
        <p:xfrm>
          <a:off x="134645" y="1277940"/>
          <a:ext cx="11922710" cy="5059680"/>
        </p:xfrm>
        <a:graphic>
          <a:graphicData uri="http://schemas.openxmlformats.org/drawingml/2006/table">
            <a:tbl>
              <a:tblPr firstRow="1" bandRow="1">
                <a:tableStyleId>{5940675A-B579-460E-94D1-54222C63F5DA}</a:tableStyleId>
              </a:tblPr>
              <a:tblGrid>
                <a:gridCol w="9781712">
                  <a:extLst>
                    <a:ext uri="{9D8B030D-6E8A-4147-A177-3AD203B41FA5}">
                      <a16:colId xmlns:a16="http://schemas.microsoft.com/office/drawing/2014/main" val="2829705442"/>
                    </a:ext>
                  </a:extLst>
                </a:gridCol>
                <a:gridCol w="2140998">
                  <a:extLst>
                    <a:ext uri="{9D8B030D-6E8A-4147-A177-3AD203B41FA5}">
                      <a16:colId xmlns:a16="http://schemas.microsoft.com/office/drawing/2014/main" val="1808511047"/>
                    </a:ext>
                  </a:extLst>
                </a:gridCol>
              </a:tblGrid>
              <a:tr h="370840">
                <a:tc>
                  <a:txBody>
                    <a:bodyPr/>
                    <a:lstStyle/>
                    <a:p>
                      <a:r>
                        <a:rPr lang="ru-RU" sz="1600" b="1" dirty="0"/>
                        <a:t>Постановление Арбитражного суда Уральского округа от 5 декабря 2022 г. N Ф09-8506/22 по делу N А50-194/2022</a:t>
                      </a:r>
                    </a:p>
                  </a:txBody>
                  <a:tcPr/>
                </a:tc>
                <a:tc>
                  <a:txBody>
                    <a:bodyPr/>
                    <a:lstStyle/>
                    <a:p>
                      <a:pPr algn="ctr"/>
                      <a:r>
                        <a:rPr lang="ru-RU" sz="1600" b="1"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b="0" i="0" dirty="0"/>
                        <a:t>УО закупал поставку комплектов светотехнического оборудования для наружного освещения</a:t>
                      </a:r>
                    </a:p>
                    <a:p>
                      <a:pPr marL="285750" indent="-285750">
                        <a:buFont typeface="Arial" panose="020B0604020202020204" pitchFamily="34" charset="0"/>
                        <a:buChar char="•"/>
                      </a:pPr>
                      <a:r>
                        <a:rPr lang="ru-RU" sz="1600" b="0" i="0" dirty="0"/>
                        <a:t>Участник в жалобе указывал, что из закупаемого комплекта светильники попадают в Перечень под 616 ПП, а контроллеры - не содержатся в перечне, в связи с этим установление требований по Постановлению N 616 неправомерно.</a:t>
                      </a:r>
                    </a:p>
                    <a:p>
                      <a:pPr marL="285750" indent="-285750">
                        <a:buFont typeface="Arial" panose="020B0604020202020204" pitchFamily="34" charset="0"/>
                        <a:buChar char="•"/>
                      </a:pPr>
                      <a:r>
                        <a:rPr lang="ru-RU" sz="1600" b="0" i="0" dirty="0"/>
                        <a:t>Заказчик при описании объекта закупки использовал код ОКПД2 27.40.39.113 "Светильники и устройства осветительные прочие, не включенные в другие группировки, предназначенные для использования со светодиодными лампами и прочими светодиодными источниками света", в связи с тем, что в ОКПД2 отсутствует код продукции "Комплект светотехнического оборудования для наружного освещения", либо иная аналогичная позиция.</a:t>
                      </a:r>
                    </a:p>
                    <a:p>
                      <a:pPr marL="285750" indent="-285750">
                        <a:buFont typeface="Arial" panose="020B0604020202020204" pitchFamily="34" charset="0"/>
                        <a:buChar char="•"/>
                      </a:pPr>
                      <a:r>
                        <a:rPr lang="ru-RU" sz="1600" b="0" i="0" dirty="0"/>
                        <a:t>Заказчик в письменных пояснениях указал, что ОКПД2 N 27.40.39 включает в себя в том числе иные товары, используемые с источниками света, лампами и пр. Так в ОКПД2 N 27.40.39 включена арматура осветительная прочая, не включенная в другие группировки (27.40.39.190).</a:t>
                      </a:r>
                    </a:p>
                    <a:p>
                      <a:pPr marL="285750" indent="-285750">
                        <a:buFont typeface="Arial" panose="020B0604020202020204" pitchFamily="34" charset="0"/>
                        <a:buChar char="•"/>
                      </a:pPr>
                      <a:r>
                        <a:rPr lang="ru-RU" sz="1600" b="0" i="0" dirty="0"/>
                        <a:t>УФАС установил, </a:t>
                      </a:r>
                      <a:r>
                        <a:rPr lang="ru-RU" sz="1600" b="0" i="0" dirty="0" err="1"/>
                        <a:t>чтто</a:t>
                      </a:r>
                      <a:r>
                        <a:rPr lang="ru-RU" sz="1600" b="0" i="0" dirty="0"/>
                        <a:t> в реестре промышленной продукции содержатся сведения о производстве закупаемого светотехнического оборудования для наружного освещения на территории Российской Федерации, которое как раз и закупает заказчик.</a:t>
                      </a:r>
                    </a:p>
                    <a:p>
                      <a:pPr marL="285750" indent="-285750">
                        <a:buFont typeface="Arial" panose="020B0604020202020204" pitchFamily="34" charset="0"/>
                        <a:buChar char="•"/>
                      </a:pPr>
                      <a:r>
                        <a:rPr lang="ru-RU" sz="1600" b="1" i="0" dirty="0"/>
                        <a:t>Учитывая изложенное, суд соглашается с выводом антимонопольного органа о том, что выбор указанного ОКПД2 обязывает Заказчика установить в аукционной документации запрет на допуск иностранных промышленных товаров, предусмотренный п. 7 Постановления N 616.</a:t>
                      </a:r>
                    </a:p>
                  </a:txBody>
                  <a:tcPr/>
                </a:tc>
                <a:tc>
                  <a:txBody>
                    <a:bodyPr/>
                    <a:lstStyle/>
                    <a:p>
                      <a:pPr marL="285750" indent="-285750">
                        <a:buFont typeface="Arial" panose="020B0604020202020204" pitchFamily="34" charset="0"/>
                        <a:buChar char="•"/>
                      </a:pPr>
                      <a:r>
                        <a:rPr lang="ru-RU" sz="1600" dirty="0"/>
                        <a:t>Судится Участник с Пермским УФАС о признании недействительным решения.</a:t>
                      </a:r>
                    </a:p>
                    <a:p>
                      <a:pPr marL="285750" indent="-285750">
                        <a:buFont typeface="Arial" panose="020B0604020202020204" pitchFamily="34" charset="0"/>
                        <a:buChar char="•"/>
                      </a:pPr>
                      <a:r>
                        <a:rPr lang="ru-RU" sz="1600" b="1" dirty="0"/>
                        <a:t>Жалоба изначально признана необоснованной</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Участника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4258412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994626623"/>
              </p:ext>
            </p:extLst>
          </p:nvPr>
        </p:nvGraphicFramePr>
        <p:xfrm>
          <a:off x="275209" y="121112"/>
          <a:ext cx="11718524" cy="1010920"/>
        </p:xfrm>
        <a:graphic>
          <a:graphicData uri="http://schemas.openxmlformats.org/drawingml/2006/table">
            <a:tbl>
              <a:tblPr firstRow="1" bandRow="1">
                <a:tableStyleId>{8799B23B-EC83-4686-B30A-512413B5E67A}</a:tableStyleId>
              </a:tblPr>
              <a:tblGrid>
                <a:gridCol w="11718524">
                  <a:extLst>
                    <a:ext uri="{9D8B030D-6E8A-4147-A177-3AD203B41FA5}">
                      <a16:colId xmlns:a16="http://schemas.microsoft.com/office/drawing/2014/main" val="933104365"/>
                    </a:ext>
                  </a:extLst>
                </a:gridCol>
              </a:tblGrid>
              <a:tr h="370840">
                <a:tc>
                  <a:txBody>
                    <a:bodyPr/>
                    <a:lstStyle/>
                    <a:p>
                      <a:pPr algn="ctr"/>
                      <a:r>
                        <a:rPr lang="ru-RU" dirty="0">
                          <a:solidFill>
                            <a:srgbClr val="FF0000"/>
                          </a:solidFill>
                        </a:rPr>
                        <a:t>Не 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В случае закупки </a:t>
                      </a:r>
                      <a:r>
                        <a:rPr lang="ru-RU" sz="1800" dirty="0" err="1"/>
                        <a:t>энергосервиса</a:t>
                      </a:r>
                      <a:r>
                        <a:rPr lang="ru-RU" sz="1800" dirty="0"/>
                        <a:t> (по итогам закупки - </a:t>
                      </a:r>
                      <a:r>
                        <a:rPr lang="ru-RU" sz="1800" dirty="0" err="1"/>
                        <a:t>энергосервисный</a:t>
                      </a:r>
                      <a:r>
                        <a:rPr lang="ru-RU" sz="1800" dirty="0"/>
                        <a:t> контракт)  указывать о применении 126н + 878 ПП</a:t>
                      </a:r>
                    </a:p>
                  </a:txBody>
                  <a:tcPr/>
                </a:tc>
                <a:extLst>
                  <a:ext uri="{0D108BD9-81ED-4DB2-BD59-A6C34878D82A}">
                    <a16:rowId xmlns:a16="http://schemas.microsoft.com/office/drawing/2014/main" val="78591666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357233935"/>
              </p:ext>
            </p:extLst>
          </p:nvPr>
        </p:nvGraphicFramePr>
        <p:xfrm>
          <a:off x="134645" y="1444249"/>
          <a:ext cx="11922710" cy="3596640"/>
        </p:xfrm>
        <a:graphic>
          <a:graphicData uri="http://schemas.openxmlformats.org/drawingml/2006/table">
            <a:tbl>
              <a:tblPr firstRow="1" bandRow="1">
                <a:tableStyleId>{5940675A-B579-460E-94D1-54222C63F5DA}</a:tableStyleId>
              </a:tblPr>
              <a:tblGrid>
                <a:gridCol w="8991600">
                  <a:extLst>
                    <a:ext uri="{9D8B030D-6E8A-4147-A177-3AD203B41FA5}">
                      <a16:colId xmlns:a16="http://schemas.microsoft.com/office/drawing/2014/main" val="2829705442"/>
                    </a:ext>
                  </a:extLst>
                </a:gridCol>
                <a:gridCol w="2931110">
                  <a:extLst>
                    <a:ext uri="{9D8B030D-6E8A-4147-A177-3AD203B41FA5}">
                      <a16:colId xmlns:a16="http://schemas.microsoft.com/office/drawing/2014/main" val="1808511047"/>
                    </a:ext>
                  </a:extLst>
                </a:gridCol>
              </a:tblGrid>
              <a:tr h="370840">
                <a:tc>
                  <a:txBody>
                    <a:bodyPr/>
                    <a:lstStyle/>
                    <a:p>
                      <a:r>
                        <a:rPr lang="ru-RU" sz="1600" b="1" dirty="0"/>
                        <a:t>Постановление Арбитражного суда Западно-Сибирского округа от 30 января 2023 г. N Ф04-7464/22 по делу N А75-6484/2022</a:t>
                      </a:r>
                    </a:p>
                  </a:txBody>
                  <a:tcPr/>
                </a:tc>
                <a:tc>
                  <a:txBody>
                    <a:bodyPr/>
                    <a:lstStyle/>
                    <a:p>
                      <a:pPr algn="ctr"/>
                      <a:r>
                        <a:rPr lang="ru-RU" sz="1600" b="1"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b="0" dirty="0"/>
                        <a:t>УО закупал </a:t>
                      </a:r>
                      <a:r>
                        <a:rPr lang="ru-RU" sz="1600" b="0" dirty="0" err="1"/>
                        <a:t>энергосервисный</a:t>
                      </a:r>
                      <a:r>
                        <a:rPr lang="ru-RU" sz="1600" b="0" dirty="0"/>
                        <a:t> контракт</a:t>
                      </a:r>
                    </a:p>
                    <a:p>
                      <a:pPr marL="285750" indent="-285750">
                        <a:buFont typeface="Arial" panose="020B0604020202020204" pitchFamily="34" charset="0"/>
                        <a:buChar char="•"/>
                      </a:pPr>
                      <a:r>
                        <a:rPr lang="ru-RU" sz="1600" b="0" dirty="0"/>
                        <a:t>В извещении – 878 ПП + 126н</a:t>
                      </a:r>
                    </a:p>
                    <a:p>
                      <a:pPr marL="285750" indent="-285750">
                        <a:buFont typeface="Arial" panose="020B0604020202020204" pitchFamily="34" charset="0"/>
                        <a:buChar char="•"/>
                      </a:pPr>
                      <a:r>
                        <a:rPr lang="ru-RU" sz="1600" b="0" dirty="0"/>
                        <a:t>УФАС посчитал оба требования по </a:t>
                      </a:r>
                      <a:r>
                        <a:rPr lang="ru-RU" sz="1600" b="0" dirty="0" err="1"/>
                        <a:t>нацрежиму</a:t>
                      </a:r>
                      <a:r>
                        <a:rPr lang="ru-RU" sz="1600" b="0" dirty="0"/>
                        <a:t> неправильными.</a:t>
                      </a:r>
                    </a:p>
                    <a:p>
                      <a:pPr marL="285750" indent="-285750">
                        <a:buFont typeface="Arial" panose="020B0604020202020204" pitchFamily="34" charset="0"/>
                        <a:buChar char="•"/>
                      </a:pPr>
                      <a:r>
                        <a:rPr lang="ru-RU" sz="1600" b="0" dirty="0"/>
                        <a:t>Позиция суда. Суды первой и апелляционной инстанций установили, что проводимая закупка предполагала поставку светодиодных светильников внутреннего освещения, а также светодиодных прожекторов (ОКПД2 27.40.25.123, 27.40.33.130), входящих в перечень радиоэлектронной продукции, в отношении которой устанавливаются ограничения для целей осуществления закупок (878 ПП), а также в перечень товаров, указанных в Приложении N 1 Приказа N 126н, в отношении которых устанавливаются условия допуска при их происхождении из иностранного государства или группы иностранных государств в связи с чем </a:t>
                      </a:r>
                      <a:r>
                        <a:rPr lang="ru-RU" sz="1600" b="1" dirty="0"/>
                        <a:t>пришли к обоснованному выводу о наличии у заказчика правовых оснований для включения указанных ограничений и условий допуска в конкурсную документацию.</a:t>
                      </a:r>
                    </a:p>
                  </a:txBody>
                  <a:tcPr/>
                </a:tc>
                <a:tc>
                  <a:txBody>
                    <a:bodyPr/>
                    <a:lstStyle/>
                    <a:p>
                      <a:pPr marL="285750" indent="-285750">
                        <a:buFont typeface="Arial" panose="020B0604020202020204" pitchFamily="34" charset="0"/>
                        <a:buChar char="•"/>
                      </a:pPr>
                      <a:r>
                        <a:rPr lang="ru-RU" sz="1600" dirty="0"/>
                        <a:t>Заказчик судится с УФАС по Ханты-Мансийскому АО о признании недействительным решения и предписания о внесении изменений.</a:t>
                      </a:r>
                    </a:p>
                    <a:p>
                      <a:pPr marL="285750" indent="-285750">
                        <a:buFont typeface="Arial" panose="020B0604020202020204" pitchFamily="34" charset="0"/>
                        <a:buChar char="•"/>
                      </a:pPr>
                      <a:r>
                        <a:rPr lang="ru-RU" sz="1600" b="1" dirty="0"/>
                        <a:t>Жалоба на Заказчика и УО обоснована.</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УФАС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3444685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на этапе рассмотрения заявок</a:t>
            </a:r>
          </a:p>
        </p:txBody>
      </p:sp>
    </p:spTree>
    <p:extLst>
      <p:ext uri="{BB962C8B-B14F-4D97-AF65-F5344CB8AC3E}">
        <p14:creationId xmlns:p14="http://schemas.microsoft.com/office/powerpoint/2010/main" val="3846710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258466506"/>
              </p:ext>
            </p:extLst>
          </p:nvPr>
        </p:nvGraphicFramePr>
        <p:xfrm>
          <a:off x="678399" y="121112"/>
          <a:ext cx="11013491" cy="1010920"/>
        </p:xfrm>
        <a:graphic>
          <a:graphicData uri="http://schemas.openxmlformats.org/drawingml/2006/table">
            <a:tbl>
              <a:tblPr firstRow="1" bandRow="1">
                <a:tableStyleId>{8799B23B-EC83-4686-B30A-512413B5E67A}</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Ошибка участника</a:t>
                      </a:r>
                    </a:p>
                  </a:txBody>
                  <a:tcPr/>
                </a:tc>
                <a:extLst>
                  <a:ext uri="{0D108BD9-81ED-4DB2-BD59-A6C34878D82A}">
                    <a16:rowId xmlns:a16="http://schemas.microsoft.com/office/drawing/2014/main" val="2839824838"/>
                  </a:ext>
                </a:extLst>
              </a:tr>
              <a:tr h="370840">
                <a:tc>
                  <a:txBody>
                    <a:bodyPr/>
                    <a:lstStyle/>
                    <a:p>
                      <a:pPr algn="ctr"/>
                      <a:r>
                        <a:rPr lang="ru-RU" sz="1800" dirty="0"/>
                        <a:t>В заявке указать противоречивые сведения, не позволяющие Комиссии заказчика достоверно установить конкретного производителя товара в целях проверки соблюдения требований по </a:t>
                      </a:r>
                      <a:r>
                        <a:rPr lang="ru-RU" sz="1800" dirty="0" err="1"/>
                        <a:t>нацрежиму</a:t>
                      </a:r>
                      <a:r>
                        <a:rPr lang="ru-RU" sz="1800" dirty="0"/>
                        <a:t>  (102 ПП)</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1510911693"/>
              </p:ext>
            </p:extLst>
          </p:nvPr>
        </p:nvGraphicFramePr>
        <p:xfrm>
          <a:off x="134645" y="1332224"/>
          <a:ext cx="11922710" cy="4572000"/>
        </p:xfrm>
        <a:graphic>
          <a:graphicData uri="http://schemas.openxmlformats.org/drawingml/2006/table">
            <a:tbl>
              <a:tblPr firstRow="1" bandRow="1">
                <a:tableStyleId>{F5AB1C69-6EDB-4FF4-983F-18BD219EF322}</a:tableStyleId>
              </a:tblPr>
              <a:tblGrid>
                <a:gridCol w="8991600">
                  <a:extLst>
                    <a:ext uri="{9D8B030D-6E8A-4147-A177-3AD203B41FA5}">
                      <a16:colId xmlns:a16="http://schemas.microsoft.com/office/drawing/2014/main" val="2829705442"/>
                    </a:ext>
                  </a:extLst>
                </a:gridCol>
                <a:gridCol w="2931110">
                  <a:extLst>
                    <a:ext uri="{9D8B030D-6E8A-4147-A177-3AD203B41FA5}">
                      <a16:colId xmlns:a16="http://schemas.microsoft.com/office/drawing/2014/main" val="1808511047"/>
                    </a:ext>
                  </a:extLst>
                </a:gridCol>
              </a:tblGrid>
              <a:tr h="370840">
                <a:tc>
                  <a:txBody>
                    <a:bodyPr/>
                    <a:lstStyle/>
                    <a:p>
                      <a:r>
                        <a:rPr lang="ru-RU" sz="1600" dirty="0"/>
                        <a:t>Постановление Арбитражного суда Волго-Вятского округа от 20 апреля 2022 г. N Ф01-1393/22 по делу N А38-4053/2021</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dirty="0"/>
                        <a:t>УО проводил ЭА на поставку тележек уборочных с комплектом инвентаря для ГБУ «Перинатальный центр».</a:t>
                      </a:r>
                    </a:p>
                    <a:p>
                      <a:pPr marL="285750" indent="-285750">
                        <a:buFont typeface="Arial" panose="020B0604020202020204" pitchFamily="34" charset="0"/>
                        <a:buChar char="•"/>
                      </a:pPr>
                      <a:r>
                        <a:rPr lang="ru-RU" sz="1600" dirty="0"/>
                        <a:t>Комиссия УО на этапе рассмотрения отклонила заявку Общества из-за недостоверных сведений.</a:t>
                      </a:r>
                    </a:p>
                    <a:p>
                      <a:pPr marL="285750" indent="-285750">
                        <a:buFont typeface="Arial" panose="020B0604020202020204" pitchFamily="34" charset="0"/>
                        <a:buChar char="•"/>
                      </a:pPr>
                      <a:r>
                        <a:rPr lang="ru-RU" sz="1600" dirty="0"/>
                        <a:t>Обществом в составе первой части заявки были заявлены две страны происхождения товара - Германия (тележка уборочная с комплектом инвентаря </a:t>
                      </a:r>
                      <a:r>
                        <a:rPr lang="ru-RU" sz="1600" dirty="0" err="1"/>
                        <a:t>Mobilette</a:t>
                      </a:r>
                      <a:r>
                        <a:rPr lang="ru-RU" sz="1600" dirty="0"/>
                        <a:t>@ </a:t>
                      </a:r>
                      <a:r>
                        <a:rPr lang="ru-RU" sz="1600" dirty="0" err="1"/>
                        <a:t>Healthguard</a:t>
                      </a:r>
                      <a:r>
                        <a:rPr lang="ru-RU" sz="1600" dirty="0"/>
                        <a:t>@) и Российская Федерация (универсальная односторонняя </a:t>
                      </a:r>
                      <a:r>
                        <a:rPr lang="ru-RU" sz="1600" dirty="0" err="1"/>
                        <a:t>моп</a:t>
                      </a:r>
                      <a:r>
                        <a:rPr lang="ru-RU" sz="1600" dirty="0"/>
                        <a:t>-насадка из микроволокна).</a:t>
                      </a:r>
                    </a:p>
                    <a:p>
                      <a:pPr marL="285750" indent="-285750">
                        <a:buFont typeface="Arial" panose="020B0604020202020204" pitchFamily="34" charset="0"/>
                        <a:buChar char="•"/>
                      </a:pPr>
                      <a:r>
                        <a:rPr lang="ru-RU" sz="1600" dirty="0"/>
                        <a:t>В составе второй части заявки Обществом представлено РУ N на тележку медицинскую транспортировочную </a:t>
                      </a:r>
                      <a:r>
                        <a:rPr lang="ru-RU" sz="1600" dirty="0" err="1"/>
                        <a:t>Mobilette</a:t>
                      </a:r>
                      <a:r>
                        <a:rPr lang="ru-RU" sz="1600" dirty="0"/>
                        <a:t>, местом производства которой являются Швейцария и Германия.</a:t>
                      </a:r>
                    </a:p>
                    <a:p>
                      <a:pPr marL="285750" indent="-285750">
                        <a:buFont typeface="Arial" panose="020B0604020202020204" pitchFamily="34" charset="0"/>
                        <a:buChar char="•"/>
                      </a:pPr>
                      <a:r>
                        <a:rPr lang="ru-RU" sz="1600" b="0" dirty="0"/>
                        <a:t>Действие РУ распространяется как на медицинское изделие, так и на его составляющие и принадлежности.</a:t>
                      </a:r>
                    </a:p>
                    <a:p>
                      <a:pPr marL="285750" indent="-285750">
                        <a:buFont typeface="Arial" panose="020B0604020202020204" pitchFamily="34" charset="0"/>
                        <a:buChar char="•"/>
                      </a:pPr>
                      <a:r>
                        <a:rPr lang="ru-RU" sz="1600" b="1" dirty="0"/>
                        <a:t>Установление совместимости медицинского изделия и принадлежностей к нему, а также проверка регистрационного досье на медицинское изделие не входит в полномочия единой комиссии заказчика</a:t>
                      </a:r>
                      <a:r>
                        <a:rPr lang="ru-RU" sz="1600" b="0" dirty="0"/>
                        <a:t>. Если участник закупки намерен был поставить совместимые принадлежности, он имел возможность представить в составе второй части заявки соответствующие документы, которые позволили бы комиссии сделать однозначный вывод о соответствии первой части заявки документам, представленным во второй части заявки.</a:t>
                      </a:r>
                    </a:p>
                  </a:txBody>
                  <a:tcPr/>
                </a:tc>
                <a:tc>
                  <a:txBody>
                    <a:bodyPr/>
                    <a:lstStyle/>
                    <a:p>
                      <a:pPr marL="285750" indent="-285750">
                        <a:buFont typeface="Arial" panose="020B0604020202020204" pitchFamily="34" charset="0"/>
                        <a:buChar char="•"/>
                      </a:pPr>
                      <a:r>
                        <a:rPr lang="ru-RU" sz="1600" dirty="0"/>
                        <a:t>Судится участник закупки с  УФАС по Республике Марий Эл о признании недействительным решения о признании </a:t>
                      </a:r>
                      <a:r>
                        <a:rPr lang="ru-RU" sz="1600" b="1" dirty="0"/>
                        <a:t>жалобы необоснованной.</a:t>
                      </a:r>
                    </a:p>
                    <a:p>
                      <a:endParaRPr lang="ru-RU" sz="1600" dirty="0"/>
                    </a:p>
                    <a:p>
                      <a:pPr marL="285750" indent="-285750">
                        <a:buFont typeface="Arial" panose="020B0604020202020204" pitchFamily="34" charset="0"/>
                        <a:buChar char="•"/>
                      </a:pPr>
                      <a:r>
                        <a:rPr lang="ru-RU" sz="1600" dirty="0"/>
                        <a:t>Кассационную жалобу Участника оставить без удовлетворения.</a:t>
                      </a:r>
                    </a:p>
                    <a:p>
                      <a:endParaRPr lang="ru-RU" sz="1600" dirty="0"/>
                    </a:p>
                    <a:p>
                      <a:endParaRPr lang="ru-RU" sz="1600" dirty="0"/>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16364169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2085168585"/>
              </p:ext>
            </p:extLst>
          </p:nvPr>
        </p:nvGraphicFramePr>
        <p:xfrm>
          <a:off x="206777" y="121112"/>
          <a:ext cx="11778078" cy="741680"/>
        </p:xfrm>
        <a:graphic>
          <a:graphicData uri="http://schemas.openxmlformats.org/drawingml/2006/table">
            <a:tbl>
              <a:tblPr firstRow="1" bandRow="1">
                <a:tableStyleId>{8799B23B-EC83-4686-B30A-512413B5E67A}</a:tableStyleId>
              </a:tblPr>
              <a:tblGrid>
                <a:gridCol w="11778078">
                  <a:extLst>
                    <a:ext uri="{9D8B030D-6E8A-4147-A177-3AD203B41FA5}">
                      <a16:colId xmlns:a16="http://schemas.microsoft.com/office/drawing/2014/main" val="933104365"/>
                    </a:ext>
                  </a:extLst>
                </a:gridCol>
              </a:tblGrid>
              <a:tr h="370840">
                <a:tc>
                  <a:txBody>
                    <a:bodyPr/>
                    <a:lstStyle/>
                    <a:p>
                      <a:pPr algn="ctr"/>
                      <a:r>
                        <a:rPr lang="ru-RU" dirty="0"/>
                        <a:t>Ошибка Комиссии заказчика </a:t>
                      </a:r>
                    </a:p>
                  </a:txBody>
                  <a:tcPr/>
                </a:tc>
                <a:extLst>
                  <a:ext uri="{0D108BD9-81ED-4DB2-BD59-A6C34878D82A}">
                    <a16:rowId xmlns:a16="http://schemas.microsoft.com/office/drawing/2014/main" val="2839824838"/>
                  </a:ext>
                </a:extLst>
              </a:tr>
              <a:tr h="370840">
                <a:tc>
                  <a:txBody>
                    <a:bodyPr/>
                    <a:lstStyle/>
                    <a:p>
                      <a:pPr algn="ctr"/>
                      <a:r>
                        <a:rPr lang="ru-RU" sz="1700" dirty="0"/>
                        <a:t>Не проверять достоверность сведений о стране происхождения товара, содержащихся в заявках участника (616 ПП + 126н)</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512765327"/>
              </p:ext>
            </p:extLst>
          </p:nvPr>
        </p:nvGraphicFramePr>
        <p:xfrm>
          <a:off x="134645" y="969705"/>
          <a:ext cx="11922710" cy="5059680"/>
        </p:xfrm>
        <a:graphic>
          <a:graphicData uri="http://schemas.openxmlformats.org/drawingml/2006/table">
            <a:tbl>
              <a:tblPr firstRow="1" bandRow="1">
                <a:tableStyleId>{F5AB1C69-6EDB-4FF4-983F-18BD219EF322}</a:tableStyleId>
              </a:tblPr>
              <a:tblGrid>
                <a:gridCol w="9275685">
                  <a:extLst>
                    <a:ext uri="{9D8B030D-6E8A-4147-A177-3AD203B41FA5}">
                      <a16:colId xmlns:a16="http://schemas.microsoft.com/office/drawing/2014/main" val="2829705442"/>
                    </a:ext>
                  </a:extLst>
                </a:gridCol>
                <a:gridCol w="2647025">
                  <a:extLst>
                    <a:ext uri="{9D8B030D-6E8A-4147-A177-3AD203B41FA5}">
                      <a16:colId xmlns:a16="http://schemas.microsoft.com/office/drawing/2014/main" val="1808511047"/>
                    </a:ext>
                  </a:extLst>
                </a:gridCol>
              </a:tblGrid>
              <a:tr h="370840">
                <a:tc>
                  <a:txBody>
                    <a:bodyPr/>
                    <a:lstStyle/>
                    <a:p>
                      <a:pPr algn="l"/>
                      <a:r>
                        <a:rPr lang="ru-RU" sz="1600" b="1" dirty="0">
                          <a:solidFill>
                            <a:srgbClr val="FFFFFF"/>
                          </a:solidFill>
                        </a:rPr>
                        <a:t>Постановление  АС Северо-Кавказского округа от 27 июля 2023 г. N Ф08-7051/23 по делу N А32-25267/2022 </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b="0" dirty="0"/>
                        <a:t>УУ закупает световое оборудование.</a:t>
                      </a:r>
                    </a:p>
                    <a:p>
                      <a:pPr marL="285750" indent="-285750">
                        <a:buFont typeface="Arial" panose="020B0604020202020204" pitchFamily="34" charset="0"/>
                        <a:buChar char="•"/>
                      </a:pPr>
                      <a:r>
                        <a:rPr lang="ru-RU" sz="1600" b="0" dirty="0"/>
                        <a:t>В извещении – 616 ПП (с указанием, что не применяется, т.к. «дешевая» закупка) + 126н.</a:t>
                      </a:r>
                    </a:p>
                    <a:p>
                      <a:pPr marL="285750" indent="-285750">
                        <a:buFont typeface="Arial" panose="020B0604020202020204" pitchFamily="34" charset="0"/>
                        <a:buChar char="•"/>
                      </a:pPr>
                      <a:r>
                        <a:rPr lang="ru-RU" sz="1600" b="0" dirty="0"/>
                        <a:t>Победителю снизили цену договора на 15%, т.к. один из участников продекларировал РФ.</a:t>
                      </a:r>
                    </a:p>
                    <a:p>
                      <a:pPr marL="285750" indent="-285750">
                        <a:buFont typeface="Arial" panose="020B0604020202020204" pitchFamily="34" charset="0"/>
                        <a:buChar char="•"/>
                      </a:pPr>
                      <a:r>
                        <a:rPr lang="ru-RU" sz="1600" b="0" dirty="0"/>
                        <a:t>Согласно описанию объекта спорной закупки к поставке требовался товар - светодиодный прибор. ИП 1 в заявке предложила к поставке светодиодный прибор Silver Star SS662SC PLUTO 250, страна производитель Китай; ИП 2 в заявке предложила к поставке светодиодный прибор </a:t>
                      </a:r>
                      <a:r>
                        <a:rPr lang="ru-RU" sz="1600" b="0" dirty="0" err="1"/>
                        <a:t>Showlee</a:t>
                      </a:r>
                      <a:r>
                        <a:rPr lang="ru-RU" sz="1600" b="0" dirty="0"/>
                        <a:t>, страна производитель Китай; ООО в заявке предложило к поставке светодиодный прибор </a:t>
                      </a:r>
                      <a:r>
                        <a:rPr lang="ru-RU" sz="1600" b="0" dirty="0" err="1"/>
                        <a:t>Showlee</a:t>
                      </a:r>
                      <a:r>
                        <a:rPr lang="ru-RU" sz="1600" b="0" dirty="0"/>
                        <a:t>, </a:t>
                      </a:r>
                      <a:r>
                        <a:rPr lang="ru-RU" sz="1600" b="1" dirty="0"/>
                        <a:t>страна производитель Россия</a:t>
                      </a:r>
                      <a:r>
                        <a:rPr lang="ru-RU" sz="1600" b="0" dirty="0"/>
                        <a:t>. Таким образом, все участники в заявках указали товар (световое оборудование) торговой марки "</a:t>
                      </a:r>
                      <a:r>
                        <a:rPr lang="ru-RU" sz="1600" b="0" dirty="0" err="1"/>
                        <a:t>Showlee</a:t>
                      </a:r>
                      <a:r>
                        <a:rPr lang="ru-RU" sz="1600" b="0" dirty="0"/>
                        <a:t>", которое производится в Китае, однако в заявке ООО в качестве производителя товара указана Россия.</a:t>
                      </a:r>
                    </a:p>
                    <a:p>
                      <a:pPr marL="285750" indent="-285750">
                        <a:buFont typeface="Arial" panose="020B0604020202020204" pitchFamily="34" charset="0"/>
                        <a:buChar char="•"/>
                      </a:pPr>
                      <a:r>
                        <a:rPr lang="ru-RU" sz="1600" b="0" dirty="0"/>
                        <a:t>Установив указанные обстоятельства, сославшись на декларации соответствия с сайта pub.fsa.gov.ru/</a:t>
                      </a:r>
                      <a:r>
                        <a:rPr lang="ru-RU" sz="1600" b="0" dirty="0" err="1"/>
                        <a:t>rds</a:t>
                      </a:r>
                      <a:r>
                        <a:rPr lang="ru-RU" sz="1600" b="0" dirty="0"/>
                        <a:t>/</a:t>
                      </a:r>
                      <a:r>
                        <a:rPr lang="ru-RU" sz="1600" b="0" dirty="0" err="1"/>
                        <a:t>declaratioN</a:t>
                      </a:r>
                      <a:r>
                        <a:rPr lang="ru-RU" sz="1600" b="0" dirty="0"/>
                        <a:t> о том, что световое оборудование торговой марки "</a:t>
                      </a:r>
                      <a:r>
                        <a:rPr lang="ru-RU" sz="1600" b="0" dirty="0" err="1"/>
                        <a:t>Showlee</a:t>
                      </a:r>
                      <a:r>
                        <a:rPr lang="ru-RU" sz="1600" b="0" dirty="0"/>
                        <a:t>" производится в Китае, суд апелляционной инстанции согласился с доводом управления о том, что комиссия учреждения имела возможность установить недостоверность представленных в заявке ООО сведений относительно объекта закупки в части страны происхождения товара (вместо страны производителя Китай указана страна производитель Россия) и обоснованно указал, что допуск заявки ООО согласно протоколу подведения итогов определения поставщика (подрядчика, исполнителя) нарушает п. 3) ч. 5 ст. 48, ч. 12 ст. 48 Закона N 44-ФЗ.</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Судится УУ с Краснодарским </a:t>
                      </a:r>
                      <a:r>
                        <a:rPr kumimoji="0" lang="ru-RU" sz="1600" b="0" i="0" u="none" strike="noStrike" kern="1200" cap="none" spc="0" normalizeH="0" baseline="0" noProof="0" dirty="0">
                          <a:ln>
                            <a:noFill/>
                          </a:ln>
                          <a:solidFill>
                            <a:schemeClr val="tx1"/>
                          </a:solidFill>
                          <a:effectLst/>
                          <a:uLnTx/>
                          <a:uFillTx/>
                          <a:latin typeface="+mn-lt"/>
                          <a:ea typeface="+mn-ea"/>
                          <a:cs typeface="+mn-cs"/>
                        </a:rPr>
                        <a:t>УФАС</a:t>
                      </a:r>
                      <a:r>
                        <a:rPr kumimoji="0" lang="ru-RU" sz="1600" b="0" i="0" u="none" strike="noStrike" kern="1200" cap="none" spc="0" normalizeH="0" baseline="0" noProof="0" dirty="0">
                          <a:ln>
                            <a:noFill/>
                          </a:ln>
                          <a:solidFill>
                            <a:prstClr val="black"/>
                          </a:solidFill>
                          <a:effectLst/>
                          <a:uLnTx/>
                          <a:uFillTx/>
                          <a:latin typeface="+mn-lt"/>
                          <a:ea typeface="+mn-ea"/>
                          <a:cs typeface="+mn-cs"/>
                        </a:rPr>
                        <a:t> о признании незаконным решения и предписания об отмене итогового протокола и пересмотре заявок.</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Изначально у победителя цена договора снижена заказчиком на 15%.</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1" i="0" u="none" strike="noStrike" kern="1200" cap="none" spc="0" normalizeH="0" baseline="0" noProof="0" dirty="0">
                          <a:ln>
                            <a:noFill/>
                          </a:ln>
                          <a:solidFill>
                            <a:prstClr val="black"/>
                          </a:solidFill>
                          <a:effectLst/>
                          <a:uLnTx/>
                          <a:uFillTx/>
                          <a:latin typeface="+mn-lt"/>
                          <a:ea typeface="+mn-ea"/>
                          <a:cs typeface="+mn-cs"/>
                        </a:rPr>
                        <a:t>Жалоба обоснована.</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Кассационную жалобу Заказчика оставить без удовлетворения.</a:t>
                      </a:r>
                      <a:endParaRPr lang="ru-RU" sz="1600" dirty="0"/>
                    </a:p>
                    <a:p>
                      <a:endParaRPr lang="ru-RU" sz="1600" dirty="0"/>
                    </a:p>
                  </a:txBody>
                  <a:tcPr/>
                </a:tc>
                <a:extLst>
                  <a:ext uri="{0D108BD9-81ED-4DB2-BD59-A6C34878D82A}">
                    <a16:rowId xmlns:a16="http://schemas.microsoft.com/office/drawing/2014/main" val="1085605016"/>
                  </a:ext>
                </a:extLst>
              </a:tr>
            </a:tbl>
          </a:graphicData>
        </a:graphic>
      </p:graphicFrame>
      <p:sp>
        <p:nvSpPr>
          <p:cNvPr id="3" name="TextBox 2">
            <a:extLst>
              <a:ext uri="{FF2B5EF4-FFF2-40B4-BE49-F238E27FC236}">
                <a16:creationId xmlns:a16="http://schemas.microsoft.com/office/drawing/2014/main" id="{0AA34437-0D9F-8D47-2880-C8BD4C92EEB0}"/>
              </a:ext>
            </a:extLst>
          </p:cNvPr>
          <p:cNvSpPr txBox="1"/>
          <p:nvPr/>
        </p:nvSpPr>
        <p:spPr>
          <a:xfrm>
            <a:off x="206776" y="6057781"/>
            <a:ext cx="11636406" cy="800219"/>
          </a:xfrm>
          <a:prstGeom prst="rect">
            <a:avLst/>
          </a:prstGeom>
          <a:noFill/>
        </p:spPr>
        <p:txBody>
          <a:bodyPr wrap="square">
            <a:spAutoFit/>
          </a:bodyPr>
          <a:lstStyle/>
          <a:p>
            <a:r>
              <a:rPr lang="ru-RU" sz="1600" dirty="0">
                <a:solidFill>
                  <a:srgbClr val="FF0000"/>
                </a:solidFill>
              </a:rPr>
              <a:t>Аналогичные решения см.  </a:t>
            </a:r>
          </a:p>
          <a:p>
            <a:pPr marL="285750" indent="-285750">
              <a:buFont typeface="Arial" panose="020B0604020202020204" pitchFamily="34" charset="0"/>
              <a:buChar char="•"/>
            </a:pPr>
            <a:r>
              <a:rPr lang="ru-RU" sz="1600" dirty="0"/>
              <a:t>Постановление АС Дальневосточного округа от 5 апреля 2024 г. N Ф03-754/24 по делу N А73-11343/2023</a:t>
            </a:r>
          </a:p>
          <a:p>
            <a:pPr marL="285750" indent="-285750">
              <a:buFont typeface="Arial" panose="020B0604020202020204" pitchFamily="34" charset="0"/>
              <a:buChar char="•"/>
            </a:pPr>
            <a:endParaRPr lang="ru-RU" sz="1400" dirty="0"/>
          </a:p>
        </p:txBody>
      </p:sp>
    </p:spTree>
    <p:extLst>
      <p:ext uri="{BB962C8B-B14F-4D97-AF65-F5344CB8AC3E}">
        <p14:creationId xmlns:p14="http://schemas.microsoft.com/office/powerpoint/2010/main" val="2107038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602836703"/>
              </p:ext>
            </p:extLst>
          </p:nvPr>
        </p:nvGraphicFramePr>
        <p:xfrm>
          <a:off x="678399" y="121112"/>
          <a:ext cx="11013491" cy="914400"/>
        </p:xfrm>
        <a:graphic>
          <a:graphicData uri="http://schemas.openxmlformats.org/drawingml/2006/table">
            <a:tbl>
              <a:tblPr firstRow="1" bandRow="1">
                <a:tableStyleId>{5DA37D80-6434-44D0-A028-1B22A696006F}</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«Встречные» решения:  </a:t>
                      </a:r>
                      <a:r>
                        <a:rPr lang="ru-RU" b="0" dirty="0"/>
                        <a:t>при принятии решения о признании заявки соответствующей требованиям </a:t>
                      </a:r>
                      <a:r>
                        <a:rPr lang="ru-RU" b="1" dirty="0"/>
                        <a:t>Комиссия исходит исключительно из информации, содержащейся в заявке</a:t>
                      </a:r>
                      <a:r>
                        <a:rPr lang="ru-RU" b="0" dirty="0"/>
                        <a:t>, </a:t>
                      </a:r>
                      <a:r>
                        <a:rPr lang="ru-RU" b="1" dirty="0"/>
                        <a:t>при отсутствии обязанности </a:t>
                      </a:r>
                      <a:r>
                        <a:rPr lang="ru-RU" b="1" u="sng" dirty="0"/>
                        <a:t>проведения проверки достоверности сведений, указанных в заявке </a:t>
                      </a:r>
                      <a:r>
                        <a:rPr lang="ru-RU" b="0" u="none" dirty="0"/>
                        <a:t>(102 ПП + 126н)</a:t>
                      </a:r>
                    </a:p>
                  </a:txBody>
                  <a:tcPr/>
                </a:tc>
                <a:extLst>
                  <a:ext uri="{0D108BD9-81ED-4DB2-BD59-A6C34878D82A}">
                    <a16:rowId xmlns:a16="http://schemas.microsoft.com/office/drawing/2014/main" val="283982483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1418818048"/>
              </p:ext>
            </p:extLst>
          </p:nvPr>
        </p:nvGraphicFramePr>
        <p:xfrm>
          <a:off x="134645" y="1483145"/>
          <a:ext cx="11922710" cy="3596640"/>
        </p:xfrm>
        <a:graphic>
          <a:graphicData uri="http://schemas.openxmlformats.org/drawingml/2006/table">
            <a:tbl>
              <a:tblPr firstRow="1" bandRow="1">
                <a:tableStyleId>{21E4AEA4-8DFA-4A89-87EB-49C32662AFE0}</a:tableStyleId>
              </a:tblPr>
              <a:tblGrid>
                <a:gridCol w="8991600">
                  <a:extLst>
                    <a:ext uri="{9D8B030D-6E8A-4147-A177-3AD203B41FA5}">
                      <a16:colId xmlns:a16="http://schemas.microsoft.com/office/drawing/2014/main" val="2829705442"/>
                    </a:ext>
                  </a:extLst>
                </a:gridCol>
                <a:gridCol w="2931110">
                  <a:extLst>
                    <a:ext uri="{9D8B030D-6E8A-4147-A177-3AD203B41FA5}">
                      <a16:colId xmlns:a16="http://schemas.microsoft.com/office/drawing/2014/main" val="1808511047"/>
                    </a:ext>
                  </a:extLst>
                </a:gridCol>
              </a:tblGrid>
              <a:tr h="370840">
                <a:tc>
                  <a:txBody>
                    <a:bodyPr/>
                    <a:lstStyle/>
                    <a:p>
                      <a:r>
                        <a:rPr lang="ru-RU" sz="1600" dirty="0"/>
                        <a:t>Постановление АС Восточно-Сибирского округа от 4 апреля 2024 г. N Ф02-1048/24 по делу N А58-4915/2023</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dirty="0"/>
                        <a:t>УУ закупало поставку изделий медицинского назначения (канюля/игла для приготовления лекарственных средств). </a:t>
                      </a:r>
                    </a:p>
                    <a:p>
                      <a:pPr marL="285750" indent="-285750">
                        <a:buFont typeface="Arial" panose="020B0604020202020204" pitchFamily="34" charset="0"/>
                        <a:buChar char="•"/>
                      </a:pPr>
                      <a:r>
                        <a:rPr lang="ru-RU" sz="1600" dirty="0"/>
                        <a:t>В извещении –102 ПП + 126н.</a:t>
                      </a:r>
                    </a:p>
                    <a:p>
                      <a:pPr marL="285750" indent="-285750">
                        <a:buFont typeface="Arial" panose="020B0604020202020204" pitchFamily="34" charset="0"/>
                        <a:buChar char="•"/>
                      </a:pPr>
                      <a:r>
                        <a:rPr lang="ru-RU" sz="1600" dirty="0"/>
                        <a:t>Победителю снизили цену договора на 15%, т.к. в одной из 5 заявок была декларация РФ.</a:t>
                      </a:r>
                    </a:p>
                    <a:p>
                      <a:pPr marL="285750" indent="-285750">
                        <a:buFont typeface="Arial" panose="020B0604020202020204" pitchFamily="34" charset="0"/>
                        <a:buChar char="•"/>
                      </a:pPr>
                      <a:r>
                        <a:rPr lang="ru-RU" sz="1600" dirty="0"/>
                        <a:t>Отклоняя доводы предпринимателя о возможности у комиссии проверить страну происхождения предлагаемого ООО «..» (с декларацией РФ) к поставке медицинского изделия суды верно отметили, что Комиссия заказчика правомерно исходила исключительно из информации, содержащейся в заявке участника закупки, </a:t>
                      </a:r>
                      <a:r>
                        <a:rPr lang="ru-RU" sz="1600" b="1" dirty="0"/>
                        <a:t>при отсутствии обязанности проведения проверки достоверности сведений о производителе товара</a:t>
                      </a:r>
                      <a:r>
                        <a:rPr lang="ru-RU" sz="1600" dirty="0"/>
                        <a:t>, указанном в заявке, и каких-либо доказательств о предоставлении ООО «…» недостоверной информации в отношении страны происхождения предлагаемого товара.</a:t>
                      </a:r>
                    </a:p>
                    <a:p>
                      <a:pPr marL="285750" indent="-285750">
                        <a:buFont typeface="Arial" panose="020B0604020202020204" pitchFamily="34" charset="0"/>
                        <a:buChar char="•"/>
                      </a:pPr>
                      <a:r>
                        <a:rPr lang="ru-RU" sz="1600" dirty="0"/>
                        <a:t>Суд поддержал УФАС.</a:t>
                      </a:r>
                    </a:p>
                  </a:txBody>
                  <a:tcPr/>
                </a:tc>
                <a:tc>
                  <a:txBody>
                    <a:bodyPr/>
                    <a:lstStyle/>
                    <a:p>
                      <a:pPr marL="285750" indent="-285750">
                        <a:buFont typeface="Arial" panose="020B0604020202020204" pitchFamily="34" charset="0"/>
                        <a:buChar char="•"/>
                      </a:pPr>
                      <a:r>
                        <a:rPr lang="ru-RU" sz="1600" dirty="0"/>
                        <a:t>Судится Победитель закупки с УФАС по Республике Саха (Якутия) о признании незаконным решения.</a:t>
                      </a:r>
                    </a:p>
                    <a:p>
                      <a:pPr marL="285750" indent="-285750">
                        <a:buFont typeface="Arial" panose="020B0604020202020204" pitchFamily="34" charset="0"/>
                        <a:buChar char="•"/>
                      </a:pPr>
                      <a:r>
                        <a:rPr lang="ru-RU" sz="1600" dirty="0"/>
                        <a:t>Жалоба изначально признана необоснованной.</a:t>
                      </a:r>
                    </a:p>
                    <a:p>
                      <a:pPr marL="0" indent="0">
                        <a:buFont typeface="Arial" panose="020B0604020202020204" pitchFamily="34" charset="0"/>
                        <a:buNone/>
                      </a:pPr>
                      <a:endParaRPr lang="ru-RU" sz="1600" dirty="0"/>
                    </a:p>
                    <a:p>
                      <a:pPr marL="0" indent="0">
                        <a:buFont typeface="Arial" panose="020B0604020202020204" pitchFamily="34" charset="0"/>
                        <a:buNone/>
                      </a:pPr>
                      <a:r>
                        <a:rPr lang="ru-RU" sz="1600" dirty="0"/>
                        <a:t>Кассационную жалобу победителя оставить без удовлетворения.</a:t>
                      </a:r>
                    </a:p>
                  </a:txBody>
                  <a:tcPr/>
                </a:tc>
                <a:extLst>
                  <a:ext uri="{0D108BD9-81ED-4DB2-BD59-A6C34878D82A}">
                    <a16:rowId xmlns:a16="http://schemas.microsoft.com/office/drawing/2014/main" val="1085605016"/>
                  </a:ext>
                </a:extLst>
              </a:tr>
            </a:tbl>
          </a:graphicData>
        </a:graphic>
      </p:graphicFrame>
      <p:sp>
        <p:nvSpPr>
          <p:cNvPr id="2" name="TextBox 1">
            <a:extLst>
              <a:ext uri="{FF2B5EF4-FFF2-40B4-BE49-F238E27FC236}">
                <a16:creationId xmlns:a16="http://schemas.microsoft.com/office/drawing/2014/main" id="{443B50DD-80B2-6DF1-4A50-09479F297638}"/>
              </a:ext>
            </a:extLst>
          </p:cNvPr>
          <p:cNvSpPr txBox="1"/>
          <p:nvPr/>
        </p:nvSpPr>
        <p:spPr>
          <a:xfrm>
            <a:off x="206775" y="5266085"/>
            <a:ext cx="11850579" cy="1323439"/>
          </a:xfrm>
          <a:prstGeom prst="rect">
            <a:avLst/>
          </a:prstGeom>
          <a:noFill/>
        </p:spPr>
        <p:txBody>
          <a:bodyPr wrap="square">
            <a:spAutoFit/>
          </a:bodyPr>
          <a:lstStyle/>
          <a:p>
            <a:r>
              <a:rPr lang="ru-RU" sz="1600" dirty="0">
                <a:solidFill>
                  <a:srgbClr val="FF0000"/>
                </a:solidFill>
              </a:rPr>
              <a:t>Аналогичные решения см.  </a:t>
            </a:r>
          </a:p>
          <a:p>
            <a:pPr marL="285750" indent="-285750">
              <a:buFont typeface="Arial" panose="020B0604020202020204" pitchFamily="34" charset="0"/>
              <a:buChar char="•"/>
            </a:pPr>
            <a:r>
              <a:rPr lang="ru-RU" sz="1600" dirty="0"/>
              <a:t>Постановление Арбитражного суда Центрального округа от 4 марта 2024 г. N Ф10-145/24 по делу N А54-611/2023 </a:t>
            </a:r>
            <a:r>
              <a:rPr lang="ru-RU" sz="1600" u="sng" dirty="0"/>
              <a:t>(по ЛС - 1289)</a:t>
            </a:r>
          </a:p>
          <a:p>
            <a:pPr marL="285750" indent="-285750">
              <a:buFont typeface="Arial" panose="020B0604020202020204" pitchFamily="34" charset="0"/>
              <a:buChar char="•"/>
            </a:pPr>
            <a:r>
              <a:rPr lang="ru-RU" sz="1600" dirty="0"/>
              <a:t>Постановление Арбитражного суда Уральского округа от 28 февраля 2024 г. N Ф09-9932/23 по делу N А60-30195/2023</a:t>
            </a:r>
          </a:p>
          <a:p>
            <a:pPr marL="285750" indent="-285750">
              <a:buFont typeface="Arial" panose="020B0604020202020204" pitchFamily="34" charset="0"/>
              <a:buChar char="•"/>
            </a:pPr>
            <a:r>
              <a:rPr lang="ru-RU" sz="1600" dirty="0"/>
              <a:t>Постановление Арбитражного суда Московского округа от 20 ноября 2023 г. N Ф05-28053/23 по делу N А41-32692/2023</a:t>
            </a:r>
          </a:p>
          <a:p>
            <a:pPr marL="285750" indent="-285750">
              <a:buFont typeface="Arial" panose="020B0604020202020204" pitchFamily="34" charset="0"/>
              <a:buChar char="•"/>
            </a:pPr>
            <a:r>
              <a:rPr lang="ru-RU" sz="1600" dirty="0"/>
              <a:t>Постановление Арбитражного суда Московского округа от 8 апреля 2024 г. N Ф05-34274/23 по делу N А40-89455/2023</a:t>
            </a:r>
          </a:p>
        </p:txBody>
      </p:sp>
    </p:spTree>
    <p:extLst>
      <p:ext uri="{BB962C8B-B14F-4D97-AF65-F5344CB8AC3E}">
        <p14:creationId xmlns:p14="http://schemas.microsoft.com/office/powerpoint/2010/main" val="3225603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801399849"/>
              </p:ext>
            </p:extLst>
          </p:nvPr>
        </p:nvGraphicFramePr>
        <p:xfrm>
          <a:off x="678399" y="121112"/>
          <a:ext cx="11013491" cy="914400"/>
        </p:xfrm>
        <a:graphic>
          <a:graphicData uri="http://schemas.openxmlformats.org/drawingml/2006/table">
            <a:tbl>
              <a:tblPr firstRow="1" bandRow="1">
                <a:tableStyleId>{5DA37D80-6434-44D0-A028-1B22A696006F}</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«Встречные» решения:  </a:t>
                      </a:r>
                      <a:r>
                        <a:rPr lang="ru-RU" b="0" dirty="0"/>
                        <a:t>при принятии решения о признании заявки соответствующей требованиям </a:t>
                      </a:r>
                      <a:r>
                        <a:rPr lang="ru-RU" b="1" dirty="0"/>
                        <a:t>Комиссия исходит исключительно из информации, содержащейся в заявке</a:t>
                      </a:r>
                      <a:r>
                        <a:rPr lang="ru-RU" b="0" dirty="0"/>
                        <a:t>, </a:t>
                      </a:r>
                      <a:r>
                        <a:rPr lang="ru-RU" b="1" dirty="0"/>
                        <a:t>при отсутствии обязанности </a:t>
                      </a:r>
                      <a:r>
                        <a:rPr lang="ru-RU" b="1" u="sng" dirty="0"/>
                        <a:t>исследовать весь интерфейс сайта Государственной информационной системы промышленности </a:t>
                      </a:r>
                      <a:r>
                        <a:rPr lang="ru-RU" b="0" u="sng" dirty="0"/>
                        <a:t>(616 ПП)</a:t>
                      </a:r>
                    </a:p>
                  </a:txBody>
                  <a:tcPr/>
                </a:tc>
                <a:extLst>
                  <a:ext uri="{0D108BD9-81ED-4DB2-BD59-A6C34878D82A}">
                    <a16:rowId xmlns:a16="http://schemas.microsoft.com/office/drawing/2014/main" val="283982483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700238807"/>
              </p:ext>
            </p:extLst>
          </p:nvPr>
        </p:nvGraphicFramePr>
        <p:xfrm>
          <a:off x="134645" y="1158240"/>
          <a:ext cx="11922710" cy="5471160"/>
        </p:xfrm>
        <a:graphic>
          <a:graphicData uri="http://schemas.openxmlformats.org/drawingml/2006/table">
            <a:tbl>
              <a:tblPr firstRow="1" bandRow="1">
                <a:tableStyleId>{21E4AEA4-8DFA-4A89-87EB-49C32662AFE0}</a:tableStyleId>
              </a:tblPr>
              <a:tblGrid>
                <a:gridCol w="9595281">
                  <a:extLst>
                    <a:ext uri="{9D8B030D-6E8A-4147-A177-3AD203B41FA5}">
                      <a16:colId xmlns:a16="http://schemas.microsoft.com/office/drawing/2014/main" val="2829705442"/>
                    </a:ext>
                  </a:extLst>
                </a:gridCol>
                <a:gridCol w="2327429">
                  <a:extLst>
                    <a:ext uri="{9D8B030D-6E8A-4147-A177-3AD203B41FA5}">
                      <a16:colId xmlns:a16="http://schemas.microsoft.com/office/drawing/2014/main" val="1808511047"/>
                    </a:ext>
                  </a:extLst>
                </a:gridCol>
              </a:tblGrid>
              <a:tr h="370840">
                <a:tc>
                  <a:txBody>
                    <a:bodyPr/>
                    <a:lstStyle/>
                    <a:p>
                      <a:r>
                        <a:rPr lang="ru-RU" sz="1600" dirty="0"/>
                        <a:t>Постановление Арбитражного суда Восточно-Сибирского округа от 28 июля 2023 г. N Ф02-3235/23 по делу N А33-24558/2022</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500" dirty="0"/>
                        <a:t>УО закупал оказание услуг по пошиву форменной одежды по индивидуальному заказу для обучающихся В извещении – 616 ПП.</a:t>
                      </a:r>
                    </a:p>
                    <a:p>
                      <a:pPr marL="285750" indent="-285750">
                        <a:buFont typeface="Arial" panose="020B0604020202020204" pitchFamily="34" charset="0"/>
                        <a:buChar char="•"/>
                      </a:pPr>
                      <a:r>
                        <a:rPr lang="ru-RU" sz="1500" dirty="0"/>
                        <a:t>Судами правомерно установлено, что при подаче заявки ООО отразило конкретные характеристики товаров, которые соответствуют требованиям извещения, а также реестровые номера N 163\1\2022 "Китель для обучающихся" и N 163\2\2022 "Брюки для обучающихся" из реестра российской промышленной продукции.</a:t>
                      </a:r>
                    </a:p>
                    <a:p>
                      <a:pPr marL="285750" indent="-285750">
                        <a:buFont typeface="Arial" panose="020B0604020202020204" pitchFamily="34" charset="0"/>
                        <a:buChar char="•"/>
                      </a:pPr>
                      <a:r>
                        <a:rPr lang="ru-RU" sz="1500" dirty="0"/>
                        <a:t>Отклоняя поданную обществом заявку, Агентство указало, что в реестре под N </a:t>
                      </a:r>
                      <a:r>
                        <a:rPr lang="ru-RU" sz="1500" dirty="0" err="1"/>
                        <a:t>N</a:t>
                      </a:r>
                      <a:r>
                        <a:rPr lang="ru-RU" sz="1500" dirty="0"/>
                        <a:t> 163/1/2022 и 163/2/2022 указаны товары, характеристики которых не соответствуют извещению об аукционе, поскольку при переходе по ссылке из реестра в каталог продукции указан цвет - черный, материал - шерсть, тогда как заказчику требовался иной цвет (темно-синий) и иной материал (полушерсть).</a:t>
                      </a:r>
                    </a:p>
                    <a:p>
                      <a:pPr marL="285750" indent="-285750">
                        <a:buFont typeface="Arial" panose="020B0604020202020204" pitchFamily="34" charset="0"/>
                        <a:buChar char="•"/>
                      </a:pPr>
                      <a:r>
                        <a:rPr lang="ru-RU" sz="1500" dirty="0"/>
                        <a:t>Вместе с тем, судами обоснованно отмечено, что Агентство при принятии решения не учло, что каталог продукции, в который можно перейти по ссылке из реестра промышленной продукции, не является составной частью реестра, из чего следует, что при оценке заявок участников, комиссия не должна учитывать отраженные в каталоге продукции данные.</a:t>
                      </a:r>
                    </a:p>
                    <a:p>
                      <a:pPr marL="285750" indent="-285750">
                        <a:buFont typeface="Arial" panose="020B0604020202020204" pitchFamily="34" charset="0"/>
                        <a:buChar char="•"/>
                      </a:pPr>
                      <a:r>
                        <a:rPr lang="ru-RU" sz="1500" dirty="0"/>
                        <a:t>Как правильно установлено судами, у аукционной комиссии отсутствовала обязанность исследовать весь интерфейс сайта ГИСП, ей необходимо было лишь установить, верно ли в заявке указаны номера реестровой записи, а также соответствие характеристик товаров, предлагаемых потенциальным участником аукциона, требованиям, изложенным в извещении.</a:t>
                      </a:r>
                    </a:p>
                    <a:p>
                      <a:pPr marL="285750" indent="-285750">
                        <a:buFont typeface="Arial" panose="020B0604020202020204" pitchFamily="34" charset="0"/>
                        <a:buChar char="•"/>
                      </a:pPr>
                      <a:r>
                        <a:rPr lang="ru-RU" sz="1500" dirty="0"/>
                        <a:t>При этом, суды, ссылаясь на неправомерность отклонения заявки отметили, что в составе заявки указаны конкретные характеристики товаров, соответствующие требованиям извещения, а также реестровые номера из РРПП, что свидетельствует о готовности ООО осуществить поставку товара в соответствии с установленными условиями (в том числе по цвету и составу ткани).</a:t>
                      </a:r>
                    </a:p>
                  </a:txBody>
                  <a:tcPr/>
                </a:tc>
                <a:tc>
                  <a:txBody>
                    <a:bodyPr/>
                    <a:lstStyle/>
                    <a:p>
                      <a:pPr marL="285750" indent="-285750">
                        <a:buFont typeface="Arial" panose="020B0604020202020204" pitchFamily="34" charset="0"/>
                        <a:buChar char="•"/>
                      </a:pPr>
                      <a:r>
                        <a:rPr lang="ru-RU" sz="1500" dirty="0"/>
                        <a:t>Судится  УО с Красноярским УФАС о признании незаконным решения.</a:t>
                      </a:r>
                    </a:p>
                    <a:p>
                      <a:pPr marL="285750" indent="-285750">
                        <a:buFont typeface="Arial" panose="020B0604020202020204" pitchFamily="34" charset="0"/>
                        <a:buChar char="•"/>
                      </a:pPr>
                      <a:r>
                        <a:rPr lang="ru-RU" sz="1500" dirty="0"/>
                        <a:t>Жалоба на необоснованный отказ в допуске признана </a:t>
                      </a:r>
                      <a:r>
                        <a:rPr lang="ru-RU" sz="1500" b="1" dirty="0"/>
                        <a:t>обоснованной.</a:t>
                      </a:r>
                    </a:p>
                    <a:p>
                      <a:pPr marL="285750" indent="-285750">
                        <a:buFont typeface="Arial" panose="020B0604020202020204" pitchFamily="34" charset="0"/>
                        <a:buChar char="•"/>
                      </a:pPr>
                      <a:endParaRPr lang="ru-RU" sz="1500" b="1" dirty="0"/>
                    </a:p>
                    <a:p>
                      <a:pPr marL="285750" indent="-285750">
                        <a:buFont typeface="Arial" panose="020B0604020202020204" pitchFamily="34" charset="0"/>
                        <a:buChar char="•"/>
                      </a:pPr>
                      <a:r>
                        <a:rPr lang="ru-RU" sz="1500" dirty="0"/>
                        <a:t>Кассационную жалобу УО оставить без удовлетворения.</a:t>
                      </a:r>
                    </a:p>
                    <a:p>
                      <a:pPr marL="0" indent="0">
                        <a:buFont typeface="Arial" panose="020B0604020202020204" pitchFamily="34" charset="0"/>
                        <a:buNone/>
                      </a:pPr>
                      <a:endParaRPr lang="ru-RU" sz="1500" b="1" dirty="0">
                        <a:solidFill>
                          <a:srgbClr val="C00000"/>
                        </a:solidFill>
                      </a:endParaRPr>
                    </a:p>
                    <a:p>
                      <a:pPr marL="0" indent="0">
                        <a:buFont typeface="Arial" panose="020B0604020202020204" pitchFamily="34" charset="0"/>
                        <a:buNone/>
                      </a:pPr>
                      <a:r>
                        <a:rPr lang="ru-RU" sz="1500" b="1" dirty="0">
                          <a:solidFill>
                            <a:srgbClr val="C00000"/>
                          </a:solidFill>
                        </a:rPr>
                        <a:t>Аналогичное решение: </a:t>
                      </a:r>
                      <a:r>
                        <a:rPr lang="ru-RU" sz="1500" dirty="0"/>
                        <a:t>Постановление Арбитражного суда Восточно-Сибирского округа от 27 июля 2023 г. N Ф02-2984/23 по делу N А33-24564/2022</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16920519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982174817"/>
              </p:ext>
            </p:extLst>
          </p:nvPr>
        </p:nvGraphicFramePr>
        <p:xfrm>
          <a:off x="337351" y="121112"/>
          <a:ext cx="11505831" cy="1010920"/>
        </p:xfrm>
        <a:graphic>
          <a:graphicData uri="http://schemas.openxmlformats.org/drawingml/2006/table">
            <a:tbl>
              <a:tblPr firstRow="1" bandRow="1">
                <a:tableStyleId>{8799B23B-EC83-4686-B30A-512413B5E67A}</a:tableStyleId>
              </a:tblPr>
              <a:tblGrid>
                <a:gridCol w="11505831">
                  <a:extLst>
                    <a:ext uri="{9D8B030D-6E8A-4147-A177-3AD203B41FA5}">
                      <a16:colId xmlns:a16="http://schemas.microsoft.com/office/drawing/2014/main" val="933104365"/>
                    </a:ext>
                  </a:extLst>
                </a:gridCol>
              </a:tblGrid>
              <a:tr h="370840">
                <a:tc>
                  <a:txBody>
                    <a:bodyPr/>
                    <a:lstStyle/>
                    <a:p>
                      <a:pPr algn="ctr"/>
                      <a:r>
                        <a:rPr lang="ru-RU" b="1" dirty="0">
                          <a:solidFill>
                            <a:srgbClr val="FF0000"/>
                          </a:solidFill>
                        </a:rPr>
                        <a:t>Не Ошибка Комиссии заказчика </a:t>
                      </a:r>
                    </a:p>
                  </a:txBody>
                  <a:tcPr/>
                </a:tc>
                <a:extLst>
                  <a:ext uri="{0D108BD9-81ED-4DB2-BD59-A6C34878D82A}">
                    <a16:rowId xmlns:a16="http://schemas.microsoft.com/office/drawing/2014/main" val="2839824838"/>
                  </a:ext>
                </a:extLst>
              </a:tr>
              <a:tr h="370840">
                <a:tc>
                  <a:txBody>
                    <a:bodyPr/>
                    <a:lstStyle/>
                    <a:p>
                      <a:pPr algn="ctr"/>
                      <a:r>
                        <a:rPr lang="ru-RU" sz="1800" dirty="0"/>
                        <a:t>Не применить </a:t>
                      </a:r>
                      <a:r>
                        <a:rPr lang="ru-RU" sz="1800" dirty="0" err="1"/>
                        <a:t>нацрежим</a:t>
                      </a:r>
                      <a:r>
                        <a:rPr lang="ru-RU" sz="1800" dirty="0"/>
                        <a:t> по </a:t>
                      </a:r>
                      <a:r>
                        <a:rPr lang="ru-RU" sz="1800" dirty="0" err="1"/>
                        <a:t>лек.препаратам</a:t>
                      </a:r>
                      <a:r>
                        <a:rPr lang="ru-RU" sz="1800" dirty="0"/>
                        <a:t> при условии, что обе заявки из РФ содержат сведения об одном и том же производителе (1289 ПП) </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3959025861"/>
              </p:ext>
            </p:extLst>
          </p:nvPr>
        </p:nvGraphicFramePr>
        <p:xfrm>
          <a:off x="128911" y="1271546"/>
          <a:ext cx="11922710" cy="5392329"/>
        </p:xfrm>
        <a:graphic>
          <a:graphicData uri="http://schemas.openxmlformats.org/drawingml/2006/table">
            <a:tbl>
              <a:tblPr firstRow="1" bandRow="1">
                <a:tableStyleId>{5940675A-B579-460E-94D1-54222C63F5DA}</a:tableStyleId>
              </a:tblPr>
              <a:tblGrid>
                <a:gridCol w="9680914">
                  <a:extLst>
                    <a:ext uri="{9D8B030D-6E8A-4147-A177-3AD203B41FA5}">
                      <a16:colId xmlns:a16="http://schemas.microsoft.com/office/drawing/2014/main" val="2829705442"/>
                    </a:ext>
                  </a:extLst>
                </a:gridCol>
                <a:gridCol w="2241796">
                  <a:extLst>
                    <a:ext uri="{9D8B030D-6E8A-4147-A177-3AD203B41FA5}">
                      <a16:colId xmlns:a16="http://schemas.microsoft.com/office/drawing/2014/main" val="1808511047"/>
                    </a:ext>
                  </a:extLst>
                </a:gridCol>
              </a:tblGrid>
              <a:tr h="424089">
                <a:tc>
                  <a:txBody>
                    <a:bodyPr/>
                    <a:lstStyle/>
                    <a:p>
                      <a:pPr algn="l"/>
                      <a:r>
                        <a:rPr lang="ru-RU" sz="1600" b="1" dirty="0">
                          <a:solidFill>
                            <a:schemeClr val="tx1"/>
                          </a:solidFill>
                        </a:rPr>
                        <a:t>Постановление  АС Северо-Кавказского округа от 27 июля 2023 г. N Ф08-7051/23 по делу N А32-25267/2022 </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4791898">
                <a:tc>
                  <a:txBody>
                    <a:bodyPr/>
                    <a:lstStyle/>
                    <a:p>
                      <a:pPr marL="285750" indent="-285750">
                        <a:buFont typeface="Arial" panose="020B0604020202020204" pitchFamily="34" charset="0"/>
                        <a:buChar char="•"/>
                      </a:pPr>
                      <a:r>
                        <a:rPr lang="ru-RU" sz="1600" b="0" dirty="0"/>
                        <a:t>УУ закупает поставку Пропофола. В извещении – 1289 ПП + 126н.</a:t>
                      </a:r>
                    </a:p>
                    <a:p>
                      <a:pPr marL="285750" indent="-285750">
                        <a:buFont typeface="Arial" panose="020B0604020202020204" pitchFamily="34" charset="0"/>
                        <a:buChar char="•"/>
                      </a:pPr>
                      <a:r>
                        <a:rPr lang="ru-RU" sz="1600" b="0" dirty="0"/>
                        <a:t>Обжаловал закупку участник из-за неприменения Комиссией заказчика 1289 ПП.</a:t>
                      </a:r>
                    </a:p>
                    <a:p>
                      <a:pPr marL="285750" indent="-285750">
                        <a:buFont typeface="Arial" panose="020B0604020202020204" pitchFamily="34" charset="0"/>
                        <a:buChar char="•"/>
                      </a:pPr>
                      <a:r>
                        <a:rPr lang="ru-RU" sz="1600" b="0" dirty="0"/>
                        <a:t>Подано 5 заявок, из которых только 2 с препаратами из РФ.</a:t>
                      </a:r>
                    </a:p>
                    <a:p>
                      <a:pPr marL="285750" indent="-285750">
                        <a:buFont typeface="Arial" panose="020B0604020202020204" pitchFamily="34" charset="0"/>
                        <a:buChar char="•"/>
                      </a:pPr>
                      <a:r>
                        <a:rPr lang="ru-RU" sz="1600" b="0" dirty="0"/>
                        <a:t>На заседании Комиссии УФАС установлено, что участником закупки, заявка которого была зарегистрирована под №1 (249), был предложен к поставке препарат "</a:t>
                      </a:r>
                      <a:r>
                        <a:rPr lang="ru-RU" sz="1600" b="0" dirty="0" err="1"/>
                        <a:t>Профопол-Эген</a:t>
                      </a:r>
                      <a:r>
                        <a:rPr lang="ru-RU" sz="1600" b="0" dirty="0"/>
                        <a:t>" ООО «Фармацевтическая компания ЭГЕН», РУN ЛП-005874, </a:t>
                      </a:r>
                      <a:r>
                        <a:rPr lang="ru-RU" sz="1600" b="1" dirty="0"/>
                        <a:t>производства  ФКП «Армавирская биофабрика»</a:t>
                      </a:r>
                      <a:r>
                        <a:rPr lang="ru-RU" sz="1600" b="0" dirty="0"/>
                        <a:t>, Россия;   участником закупки, заявка которого была зарегистрирована под №3 (100), был предложен к поставке препарат "Пропофол-</a:t>
                      </a:r>
                      <a:r>
                        <a:rPr lang="ru-RU" sz="1600" b="0" dirty="0" err="1"/>
                        <a:t>Бинергия</a:t>
                      </a:r>
                      <a:r>
                        <a:rPr lang="ru-RU" sz="1600" b="0" dirty="0"/>
                        <a:t>" ЗАО «</a:t>
                      </a:r>
                      <a:r>
                        <a:rPr lang="ru-RU" sz="1600" b="0" dirty="0" err="1"/>
                        <a:t>Бинергия</a:t>
                      </a:r>
                      <a:r>
                        <a:rPr lang="ru-RU" sz="1600" b="0" dirty="0"/>
                        <a:t>», РУN ЛП-004564 </a:t>
                      </a:r>
                      <a:r>
                        <a:rPr lang="ru-RU" sz="1600" b="1" dirty="0"/>
                        <a:t>производства ФКП «Армавирская биофабрика», </a:t>
                      </a:r>
                      <a:r>
                        <a:rPr lang="ru-RU" sz="1600" b="0" dirty="0"/>
                        <a:t>Россия.</a:t>
                      </a:r>
                    </a:p>
                    <a:p>
                      <a:pPr marL="285750" indent="-285750">
                        <a:buFont typeface="Arial" panose="020B0604020202020204" pitchFamily="34" charset="0"/>
                        <a:buChar char="•"/>
                      </a:pPr>
                      <a:r>
                        <a:rPr lang="ru-RU" sz="1600" b="0" dirty="0"/>
                        <a:t>УФАС посчитал, что если на участие в закупке будут поданы заявки различных держателей РУ, которые содержат предложения о поставке </a:t>
                      </a:r>
                      <a:r>
                        <a:rPr lang="ru-RU" sz="1600" b="0" dirty="0" err="1"/>
                        <a:t>лек.препаратов</a:t>
                      </a:r>
                      <a:r>
                        <a:rPr lang="ru-RU" sz="1600" b="0" dirty="0"/>
                        <a:t> российского происхождения, произведенных на одной и той же производственной площадке, то такие заявки не будут противоречить условию, установленному п. 1 постановления N 1289 </a:t>
                      </a:r>
                      <a:r>
                        <a:rPr lang="ru-RU" sz="1600" b="0" i="1" dirty="0"/>
                        <a:t>(т.е. типа это – разные производители).</a:t>
                      </a:r>
                    </a:p>
                    <a:p>
                      <a:pPr marL="285750" indent="-285750">
                        <a:buFont typeface="Arial" panose="020B0604020202020204" pitchFamily="34" charset="0"/>
                        <a:buChar char="•"/>
                      </a:pPr>
                      <a:r>
                        <a:rPr lang="ru-RU" sz="1600" b="0" i="0" dirty="0"/>
                        <a:t>Позиция судов: «Держатель РУ </a:t>
                      </a:r>
                      <a:r>
                        <a:rPr lang="ru-RU" sz="1600" b="0" i="0" dirty="0" err="1"/>
                        <a:t>лек.препарата</a:t>
                      </a:r>
                      <a:r>
                        <a:rPr lang="ru-RU" sz="1600" b="0" i="0" dirty="0"/>
                        <a:t>" и "производитель лекарственных средств" не являются равнозначными применительно к положениям Постановления N 1289.</a:t>
                      </a:r>
                    </a:p>
                    <a:p>
                      <a:pPr marL="285750" indent="-285750">
                        <a:buFont typeface="Arial" panose="020B0604020202020204" pitchFamily="34" charset="0"/>
                        <a:buChar char="•"/>
                      </a:pPr>
                      <a:r>
                        <a:rPr lang="ru-RU" sz="1600" b="0" i="0" dirty="0"/>
                        <a:t>ЗАО "</a:t>
                      </a:r>
                      <a:r>
                        <a:rPr lang="ru-RU" sz="1600" b="0" i="0" dirty="0" err="1"/>
                        <a:t>Бинергия</a:t>
                      </a:r>
                      <a:r>
                        <a:rPr lang="ru-RU" sz="1600" b="0" i="0" dirty="0"/>
                        <a:t>" и ООО "Фармацевтическая компания </a:t>
                      </a:r>
                      <a:r>
                        <a:rPr lang="ru-RU" sz="1600" b="0" i="0" dirty="0" err="1"/>
                        <a:t>Эген</a:t>
                      </a:r>
                      <a:r>
                        <a:rPr lang="ru-RU" sz="1600" b="0" i="0" dirty="0"/>
                        <a:t>" указанные в ГРЛС как держатели РУ, не являются исполнителями ни одной стадии технологического процесса производства указанных препаратов.  Изложенное позволило судам прийти к выводу, что препараты "Пропофол-</a:t>
                      </a:r>
                      <a:r>
                        <a:rPr lang="ru-RU" sz="1600" b="0" i="0" dirty="0" err="1"/>
                        <a:t>Бинергия</a:t>
                      </a:r>
                      <a:r>
                        <a:rPr lang="ru-RU" sz="1600" b="0" i="0" dirty="0"/>
                        <a:t>" и "Пропофол-</a:t>
                      </a:r>
                      <a:r>
                        <a:rPr lang="ru-RU" sz="1600" b="0" i="0" dirty="0" err="1"/>
                        <a:t>Эген</a:t>
                      </a:r>
                      <a:r>
                        <a:rPr lang="ru-RU" sz="1600" b="0" i="0" dirty="0"/>
                        <a:t>" изготовлены одним и тем же производителем ФКП "Армавирская биологическая фабрика", </a:t>
                      </a:r>
                      <a:r>
                        <a:rPr lang="ru-RU" sz="1600" b="1" i="0" dirty="0"/>
                        <a:t>подлежат рассмотрению как заявки одного производителя.</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Судится УУ с Краснодарским </a:t>
                      </a:r>
                      <a:r>
                        <a:rPr kumimoji="0" lang="ru-RU" sz="1600" b="0" u="none" strike="noStrike" kern="1200" cap="none" spc="0" normalizeH="0" baseline="0" noProof="0" dirty="0">
                          <a:ln>
                            <a:noFill/>
                          </a:ln>
                          <a:solidFill>
                            <a:schemeClr val="tx1"/>
                          </a:solidFill>
                          <a:effectLst/>
                          <a:uLnTx/>
                          <a:uFillTx/>
                        </a:rPr>
                        <a:t>УФАС</a:t>
                      </a:r>
                      <a:r>
                        <a:rPr kumimoji="0" lang="ru-RU" sz="1600" b="0" u="none" strike="noStrike" kern="1200" cap="none" spc="0" normalizeH="0" baseline="0" noProof="0" dirty="0">
                          <a:ln>
                            <a:noFill/>
                          </a:ln>
                          <a:solidFill>
                            <a:prstClr val="black"/>
                          </a:solidFill>
                          <a:effectLst/>
                          <a:uLnTx/>
                          <a:uFillTx/>
                        </a:rPr>
                        <a:t> о признании незаконным решения и предписания об отмене итогового протокола и пересмотре заявок.</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1" u="none" strike="noStrike" kern="1200" cap="none" spc="0" normalizeH="0" baseline="0" noProof="0" dirty="0">
                          <a:ln>
                            <a:noFill/>
                          </a:ln>
                          <a:solidFill>
                            <a:prstClr val="black"/>
                          </a:solidFill>
                          <a:effectLst/>
                          <a:uLnTx/>
                          <a:uFillTx/>
                        </a:rPr>
                        <a:t>Изначально жалоба обоснована.</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Кассационную жалобу УФАС оставить без удовлетворения.</a:t>
                      </a:r>
                    </a:p>
                    <a:p>
                      <a:endParaRPr lang="ru-RU" sz="1600" dirty="0"/>
                    </a:p>
                    <a:p>
                      <a:endParaRPr lang="ru-RU" sz="1600" dirty="0"/>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1299212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666106392"/>
              </p:ext>
            </p:extLst>
          </p:nvPr>
        </p:nvGraphicFramePr>
        <p:xfrm>
          <a:off x="337351" y="121112"/>
          <a:ext cx="11505831" cy="741680"/>
        </p:xfrm>
        <a:graphic>
          <a:graphicData uri="http://schemas.openxmlformats.org/drawingml/2006/table">
            <a:tbl>
              <a:tblPr firstRow="1" bandRow="1">
                <a:tableStyleId>{8799B23B-EC83-4686-B30A-512413B5E67A}</a:tableStyleId>
              </a:tblPr>
              <a:tblGrid>
                <a:gridCol w="11505831">
                  <a:extLst>
                    <a:ext uri="{9D8B030D-6E8A-4147-A177-3AD203B41FA5}">
                      <a16:colId xmlns:a16="http://schemas.microsoft.com/office/drawing/2014/main" val="933104365"/>
                    </a:ext>
                  </a:extLst>
                </a:gridCol>
              </a:tblGrid>
              <a:tr h="370840">
                <a:tc>
                  <a:txBody>
                    <a:bodyPr/>
                    <a:lstStyle/>
                    <a:p>
                      <a:pPr algn="ctr"/>
                      <a:r>
                        <a:rPr lang="ru-RU" b="1" dirty="0">
                          <a:solidFill>
                            <a:srgbClr val="FF0000"/>
                          </a:solidFill>
                        </a:rPr>
                        <a:t>Не Ошибка Комиссии заказчика </a:t>
                      </a:r>
                    </a:p>
                  </a:txBody>
                  <a:tcPr/>
                </a:tc>
                <a:extLst>
                  <a:ext uri="{0D108BD9-81ED-4DB2-BD59-A6C34878D82A}">
                    <a16:rowId xmlns:a16="http://schemas.microsoft.com/office/drawing/2014/main" val="2839824838"/>
                  </a:ext>
                </a:extLst>
              </a:tr>
              <a:tr h="370840">
                <a:tc>
                  <a:txBody>
                    <a:bodyPr/>
                    <a:lstStyle/>
                    <a:p>
                      <a:pPr algn="ctr"/>
                      <a:r>
                        <a:rPr lang="ru-RU" sz="1800" dirty="0"/>
                        <a:t>Отклонить заявку по причине представления недействующего РУ (1289 ПП)</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2829821684"/>
              </p:ext>
            </p:extLst>
          </p:nvPr>
        </p:nvGraphicFramePr>
        <p:xfrm>
          <a:off x="128911" y="1221766"/>
          <a:ext cx="11922710" cy="5371018"/>
        </p:xfrm>
        <a:graphic>
          <a:graphicData uri="http://schemas.openxmlformats.org/drawingml/2006/table">
            <a:tbl>
              <a:tblPr firstRow="1" bandRow="1">
                <a:tableStyleId>{5940675A-B579-460E-94D1-54222C63F5DA}</a:tableStyleId>
              </a:tblPr>
              <a:tblGrid>
                <a:gridCol w="9680914">
                  <a:extLst>
                    <a:ext uri="{9D8B030D-6E8A-4147-A177-3AD203B41FA5}">
                      <a16:colId xmlns:a16="http://schemas.microsoft.com/office/drawing/2014/main" val="2829705442"/>
                    </a:ext>
                  </a:extLst>
                </a:gridCol>
                <a:gridCol w="2241796">
                  <a:extLst>
                    <a:ext uri="{9D8B030D-6E8A-4147-A177-3AD203B41FA5}">
                      <a16:colId xmlns:a16="http://schemas.microsoft.com/office/drawing/2014/main" val="1808511047"/>
                    </a:ext>
                  </a:extLst>
                </a:gridCol>
              </a:tblGrid>
              <a:tr h="424089">
                <a:tc>
                  <a:txBody>
                    <a:bodyPr/>
                    <a:lstStyle/>
                    <a:p>
                      <a:pPr algn="l"/>
                      <a:r>
                        <a:rPr lang="ru-RU" sz="1600" b="1" dirty="0">
                          <a:solidFill>
                            <a:schemeClr val="tx1"/>
                          </a:solidFill>
                        </a:rPr>
                        <a:t>Постановление Арбитражного суда Уральского округа от 27 апреля 2024 г. N Ф09-1860/24 по делу N А76-16181/2023</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4791898">
                <a:tc>
                  <a:txBody>
                    <a:bodyPr/>
                    <a:lstStyle/>
                    <a:p>
                      <a:pPr marL="285750" indent="-285750">
                        <a:buFont typeface="Arial" panose="020B0604020202020204" pitchFamily="34" charset="0"/>
                        <a:buChar char="•"/>
                      </a:pPr>
                      <a:r>
                        <a:rPr lang="ru-RU" sz="1600" b="0" i="0" dirty="0"/>
                        <a:t>УУ закупает лекарственный препарат для медицинского применения – </a:t>
                      </a:r>
                      <a:r>
                        <a:rPr lang="ru-RU" sz="1600" b="0" i="0" dirty="0" err="1"/>
                        <a:t>Метформин</a:t>
                      </a:r>
                      <a:r>
                        <a:rPr lang="ru-RU" sz="1600" b="0" i="0" dirty="0"/>
                        <a:t>.</a:t>
                      </a:r>
                    </a:p>
                    <a:p>
                      <a:pPr marL="285750" indent="-285750">
                        <a:buFont typeface="Arial" panose="020B0604020202020204" pitchFamily="34" charset="0"/>
                        <a:buChar char="•"/>
                      </a:pPr>
                      <a:r>
                        <a:rPr lang="ru-RU" sz="1600" b="0" i="0" dirty="0"/>
                        <a:t>Заявку участника отклонили по причине представления РУ, с закончившимся сроком действия.</a:t>
                      </a:r>
                    </a:p>
                    <a:p>
                      <a:pPr marL="285750" indent="-285750">
                        <a:buFont typeface="Arial" panose="020B0604020202020204" pitchFamily="34" charset="0"/>
                        <a:buChar char="•"/>
                      </a:pPr>
                      <a:r>
                        <a:rPr lang="ru-RU" sz="1600" b="0" i="0" dirty="0"/>
                        <a:t>Извещение размещено в ЕИС 06.02.2023. В извещении – 1289 ПП + 126н.</a:t>
                      </a:r>
                    </a:p>
                    <a:p>
                      <a:pPr marL="285750" indent="-285750">
                        <a:buFont typeface="Arial" panose="020B0604020202020204" pitchFamily="34" charset="0"/>
                        <a:buChar char="•"/>
                      </a:pPr>
                      <a:r>
                        <a:rPr lang="ru-RU" sz="1600" b="0" i="0" dirty="0"/>
                        <a:t>Комиссией УФАС было установлено, что в заявке представлены следующие документы и информация: РУ ЛП-004363 от 05.07.2017 (согласно сведениям из ГРЛС </a:t>
                      </a:r>
                      <a:r>
                        <a:rPr lang="ru-RU" sz="1600" b="1" i="0" dirty="0"/>
                        <a:t>срок действия регистрационного удостоверения окончен 05.07.2022</a:t>
                      </a:r>
                      <a:r>
                        <a:rPr lang="ru-RU" sz="1600" b="0" i="0" dirty="0"/>
                        <a:t>); РУ ЛП-N (000591) - (РГ-КЦ) от 21.02.2022; Сертификат о происхождении товара (форма СТ-1) N 2042001887, действителен до 25.10.2023; Сертификат о происхождении товара (форма СТ-1) N 1042001433, действителен до 26.10.2023; Заключение о соответствии производителя (иностранного производителя) лекарственных средств для медицинского применения требованиям Правил надлежащей производственной практики N СМР-0068-000652/21 от 25.05.2021, Документ, содержащий сведения о стадиях технологического процесса производства лекарственного средства, осуществляемых на территории Евразийского экономического союза (СП-ООО 1846/11/2022) от 09.11.2022. Выписка из реестра лицензий по состоянию на 12:46 31.05.2022.</a:t>
                      </a:r>
                    </a:p>
                    <a:p>
                      <a:pPr marL="285750" indent="-285750">
                        <a:buFont typeface="Arial" panose="020B0604020202020204" pitchFamily="34" charset="0"/>
                        <a:buChar char="•"/>
                      </a:pPr>
                      <a:endParaRPr lang="ru-RU" sz="1600" b="0" i="0" dirty="0"/>
                    </a:p>
                    <a:p>
                      <a:pPr marL="285750" indent="-285750">
                        <a:buFont typeface="Arial" panose="020B0604020202020204" pitchFamily="34" charset="0"/>
                        <a:buChar char="•"/>
                      </a:pPr>
                      <a:r>
                        <a:rPr lang="ru-RU" sz="1600" b="0" i="0" dirty="0"/>
                        <a:t>Суд поддержал УФАС: </a:t>
                      </a:r>
                      <a:r>
                        <a:rPr lang="ru-RU" sz="1600" b="1" i="0" dirty="0"/>
                        <a:t>Возможность обращения лекарственного препарата на территории РФ в период проведения процедуры подтверждения государственной регистрации не приравнивается к наличию у данного лекарственного препарата действующего регистрационного удостоверения.</a:t>
                      </a:r>
                      <a:r>
                        <a:rPr lang="ru-RU" sz="1600" b="0" i="0" dirty="0"/>
                        <a:t> Требование документации о предоставлении регистрационного удостоверения на лекарственное средство направлено на обеспечение нужд заказчика и соответствует нормам действующего законодательства.</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Судится участник с  Челябинским </a:t>
                      </a:r>
                      <a:r>
                        <a:rPr kumimoji="0" lang="ru-RU" sz="1600" b="0" u="none" strike="noStrike" kern="1200" cap="none" spc="0" normalizeH="0" baseline="0" noProof="0" dirty="0">
                          <a:ln>
                            <a:noFill/>
                          </a:ln>
                          <a:solidFill>
                            <a:schemeClr val="tx1"/>
                          </a:solidFill>
                          <a:effectLst/>
                          <a:uLnTx/>
                          <a:uFillTx/>
                        </a:rPr>
                        <a:t>УФАС</a:t>
                      </a:r>
                      <a:r>
                        <a:rPr kumimoji="0" lang="ru-RU" sz="1600" b="0" u="none" strike="noStrike" kern="1200" cap="none" spc="0" normalizeH="0" baseline="0" noProof="0" dirty="0">
                          <a:ln>
                            <a:noFill/>
                          </a:ln>
                          <a:solidFill>
                            <a:prstClr val="black"/>
                          </a:solidFill>
                          <a:effectLst/>
                          <a:uLnTx/>
                          <a:uFillTx/>
                        </a:rPr>
                        <a:t> о признании недействительным  решения.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1" u="none" strike="noStrike" kern="1200" cap="none" spc="0" normalizeH="0" baseline="0" noProof="0" dirty="0">
                          <a:ln>
                            <a:noFill/>
                          </a:ln>
                          <a:solidFill>
                            <a:prstClr val="black"/>
                          </a:solidFill>
                          <a:effectLst/>
                          <a:uLnTx/>
                          <a:uFillTx/>
                        </a:rPr>
                        <a:t>Изначально жалоба признана необоснованной.</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Кассационную жалобу участника оставить без удовлетворения.</a:t>
                      </a:r>
                    </a:p>
                    <a:p>
                      <a:endParaRPr lang="ru-RU" sz="1600" dirty="0"/>
                    </a:p>
                    <a:p>
                      <a:endParaRPr lang="ru-RU" sz="1600" dirty="0"/>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679686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617078711"/>
              </p:ext>
            </p:extLst>
          </p:nvPr>
        </p:nvGraphicFramePr>
        <p:xfrm>
          <a:off x="337351" y="121112"/>
          <a:ext cx="11505831" cy="1010920"/>
        </p:xfrm>
        <a:graphic>
          <a:graphicData uri="http://schemas.openxmlformats.org/drawingml/2006/table">
            <a:tbl>
              <a:tblPr firstRow="1" bandRow="1">
                <a:tableStyleId>{8799B23B-EC83-4686-B30A-512413B5E67A}</a:tableStyleId>
              </a:tblPr>
              <a:tblGrid>
                <a:gridCol w="11505831">
                  <a:extLst>
                    <a:ext uri="{9D8B030D-6E8A-4147-A177-3AD203B41FA5}">
                      <a16:colId xmlns:a16="http://schemas.microsoft.com/office/drawing/2014/main" val="933104365"/>
                    </a:ext>
                  </a:extLst>
                </a:gridCol>
              </a:tblGrid>
              <a:tr h="370840">
                <a:tc>
                  <a:txBody>
                    <a:bodyPr/>
                    <a:lstStyle/>
                    <a:p>
                      <a:pPr algn="ctr"/>
                      <a:r>
                        <a:rPr lang="ru-RU" b="1" dirty="0">
                          <a:solidFill>
                            <a:srgbClr val="FF0000"/>
                          </a:solidFill>
                        </a:rPr>
                        <a:t>Не Ошибка Комиссии заказчика </a:t>
                      </a:r>
                    </a:p>
                  </a:txBody>
                  <a:tcPr/>
                </a:tc>
                <a:extLst>
                  <a:ext uri="{0D108BD9-81ED-4DB2-BD59-A6C34878D82A}">
                    <a16:rowId xmlns:a16="http://schemas.microsoft.com/office/drawing/2014/main" val="2839824838"/>
                  </a:ext>
                </a:extLst>
              </a:tr>
              <a:tr h="370840">
                <a:tc>
                  <a:txBody>
                    <a:bodyPr/>
                    <a:lstStyle/>
                    <a:p>
                      <a:pPr algn="ctr"/>
                      <a:r>
                        <a:rPr lang="ru-RU" sz="1800" dirty="0"/>
                        <a:t>НЕ  применить 126н, так как в составе заявки были только сведения о документах, подтверждающих стадии производства, но сами документы отсутствовали (1289 ПП + 126н)</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163690470"/>
              </p:ext>
            </p:extLst>
          </p:nvPr>
        </p:nvGraphicFramePr>
        <p:xfrm>
          <a:off x="128911" y="1271546"/>
          <a:ext cx="11922710" cy="5547360"/>
        </p:xfrm>
        <a:graphic>
          <a:graphicData uri="http://schemas.openxmlformats.org/drawingml/2006/table">
            <a:tbl>
              <a:tblPr firstRow="1" bandRow="1">
                <a:tableStyleId>{5940675A-B579-460E-94D1-54222C63F5DA}</a:tableStyleId>
              </a:tblPr>
              <a:tblGrid>
                <a:gridCol w="9680914">
                  <a:extLst>
                    <a:ext uri="{9D8B030D-6E8A-4147-A177-3AD203B41FA5}">
                      <a16:colId xmlns:a16="http://schemas.microsoft.com/office/drawing/2014/main" val="2829705442"/>
                    </a:ext>
                  </a:extLst>
                </a:gridCol>
                <a:gridCol w="2241796">
                  <a:extLst>
                    <a:ext uri="{9D8B030D-6E8A-4147-A177-3AD203B41FA5}">
                      <a16:colId xmlns:a16="http://schemas.microsoft.com/office/drawing/2014/main" val="1808511047"/>
                    </a:ext>
                  </a:extLst>
                </a:gridCol>
              </a:tblGrid>
              <a:tr h="424089">
                <a:tc>
                  <a:txBody>
                    <a:bodyPr/>
                    <a:lstStyle/>
                    <a:p>
                      <a:pPr algn="l"/>
                      <a:r>
                        <a:rPr lang="ru-RU" sz="1600" b="1" dirty="0">
                          <a:solidFill>
                            <a:schemeClr val="tx1"/>
                          </a:solidFill>
                        </a:rPr>
                        <a:t>Постановление Арбитражного суда Восточно-Сибирского округа от 28 декабря 2023 г. N Ф02-6421/23 по делу N А78-2557/2023</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4791898">
                <a:tc>
                  <a:txBody>
                    <a:bodyPr/>
                    <a:lstStyle/>
                    <a:p>
                      <a:pPr marL="285750" indent="-285750">
                        <a:buFont typeface="Arial" panose="020B0604020202020204" pitchFamily="34" charset="0"/>
                        <a:buChar char="•"/>
                      </a:pPr>
                      <a:r>
                        <a:rPr lang="ru-RU" sz="1600" b="0" i="0" dirty="0"/>
                        <a:t>УУ закупало поставку лекарственного препарата </a:t>
                      </a:r>
                      <a:r>
                        <a:rPr lang="ru-RU" sz="1600" b="0" i="0" dirty="0" err="1"/>
                        <a:t>Моксифлоксацин</a:t>
                      </a:r>
                      <a:r>
                        <a:rPr lang="ru-RU" sz="1600" b="0" i="0" dirty="0"/>
                        <a:t>.</a:t>
                      </a:r>
                    </a:p>
                    <a:p>
                      <a:pPr marL="285750" indent="-285750">
                        <a:buFont typeface="Arial" panose="020B0604020202020204" pitchFamily="34" charset="0"/>
                        <a:buChar char="•"/>
                      </a:pPr>
                      <a:r>
                        <a:rPr lang="ru-RU" sz="1600" b="0" i="0" dirty="0"/>
                        <a:t>В извещении 1289 ПП + 126н.   Участник жалуется на неприменение 126н</a:t>
                      </a:r>
                    </a:p>
                    <a:p>
                      <a:pPr marL="285750" indent="-285750">
                        <a:buFont typeface="Arial" panose="020B0604020202020204" pitchFamily="34" charset="0"/>
                        <a:buChar char="•"/>
                      </a:pPr>
                      <a:r>
                        <a:rPr lang="ru-RU" sz="1600" b="0" i="0" dirty="0"/>
                        <a:t>Участник закупки в составе заявки предоставил номера СП-0001542/04/2022 от 15.04.2022, GMP/EAEU/RU/00037-2021 от 11.06.2021 (т. 1, </a:t>
                      </a:r>
                      <a:r>
                        <a:rPr lang="ru-RU" sz="1600" b="0" i="0" dirty="0" err="1"/>
                        <a:t>л.д</a:t>
                      </a:r>
                      <a:r>
                        <a:rPr lang="ru-RU" sz="1600" b="0" i="0" dirty="0"/>
                        <a:t>. 143-147).</a:t>
                      </a:r>
                    </a:p>
                    <a:p>
                      <a:pPr marL="285750" indent="-285750">
                        <a:buFont typeface="Arial" panose="020B0604020202020204" pitchFamily="34" charset="0"/>
                        <a:buChar char="•"/>
                      </a:pPr>
                      <a:r>
                        <a:rPr lang="ru-RU" sz="1600" b="0" i="0" dirty="0"/>
                        <a:t>При этом в составе заявки отсутствовали документы, содержащие сведения об осуществлении всех стадий технологического процесса производства ЛС, включая синтез молекулы действующего вещества при производстве фармацевтических субстанций, на территории ЕАЭС, что заявителем по существу не оспаривается.</a:t>
                      </a:r>
                    </a:p>
                    <a:p>
                      <a:pPr marL="285750" indent="-285750">
                        <a:buFont typeface="Arial" panose="020B0604020202020204" pitchFamily="34" charset="0"/>
                        <a:buChar char="•"/>
                      </a:pPr>
                      <a:r>
                        <a:rPr lang="ru-RU" sz="1600" b="0" i="0" dirty="0"/>
                        <a:t>В тоже время, как верно отмечает антимонопольный орган, сведения, размещенные на официальном сайте Минпромторга (https://minpromtorg.gov.ru/docs) содержат лишь информацию о выдаче документов СП, однако в нем нет самого документа СП, из которого можно определить, что синтез был проведен в полном объеме. </a:t>
                      </a:r>
                      <a:r>
                        <a:rPr lang="ru-RU" sz="1600" b="1" i="0" dirty="0"/>
                        <a:t>Отсутствие информации о стадиях производства молекулы действующего вещества фармацевтической субстанции) не позволяет сделать вывод о том, что весь технологический процесс производства лекарственного препарата осуществлен на территории РФ, либо ЕАЭС.</a:t>
                      </a:r>
                    </a:p>
                    <a:p>
                      <a:pPr marL="285750" indent="-285750">
                        <a:buFont typeface="Arial" panose="020B0604020202020204" pitchFamily="34" charset="0"/>
                        <a:buChar char="•"/>
                      </a:pPr>
                      <a:r>
                        <a:rPr lang="ru-RU" sz="1600" b="0" i="0" dirty="0"/>
                        <a:t>В свою очередь, если в заявке предоставлен документ СП, в котором отсутствуют надлежащие стадии производства фармацевтической субстанции (получение молекулы), участник закупки не может претендовать на преимущества в соответствии с пунктом 1.4 Приказа N 126н.</a:t>
                      </a:r>
                    </a:p>
                    <a:p>
                      <a:pPr marL="285750" indent="-285750">
                        <a:buFont typeface="Arial" panose="020B0604020202020204" pitchFamily="34" charset="0"/>
                        <a:buChar char="•"/>
                      </a:pPr>
                      <a:r>
                        <a:rPr lang="ru-RU" sz="1600" b="0" i="0" dirty="0">
                          <a:solidFill>
                            <a:srgbClr val="FF0000"/>
                          </a:solidFill>
                        </a:rPr>
                        <a:t>Аналогичная</a:t>
                      </a:r>
                      <a:r>
                        <a:rPr lang="ru-RU" sz="1600" b="0" i="0" dirty="0"/>
                        <a:t> правовая позиция отражена в постановлении Арбитражного суда Центрального округа от 15 декабря 2022 года по делу N А14-17757/2021, поддержанном Определением Верховного Суда Российской Федерации от 07 апреля 2023 года N 310-ЭС23-3528.</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Судится участник с  Забайкальским </a:t>
                      </a:r>
                      <a:r>
                        <a:rPr kumimoji="0" lang="ru-RU" sz="1600" b="0" u="none" strike="noStrike" kern="1200" cap="none" spc="0" normalizeH="0" baseline="0" noProof="0" dirty="0">
                          <a:ln>
                            <a:noFill/>
                          </a:ln>
                          <a:solidFill>
                            <a:schemeClr val="tx1"/>
                          </a:solidFill>
                          <a:effectLst/>
                          <a:uLnTx/>
                          <a:uFillTx/>
                        </a:rPr>
                        <a:t>УФАС</a:t>
                      </a:r>
                      <a:r>
                        <a:rPr kumimoji="0" lang="ru-RU" sz="1600" b="0" u="none" strike="noStrike" kern="1200" cap="none" spc="0" normalizeH="0" baseline="0" noProof="0" dirty="0">
                          <a:ln>
                            <a:noFill/>
                          </a:ln>
                          <a:solidFill>
                            <a:prstClr val="black"/>
                          </a:solidFill>
                          <a:effectLst/>
                          <a:uLnTx/>
                          <a:uFillTx/>
                        </a:rPr>
                        <a:t> о признании недействительным  решения.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1" u="none" strike="noStrike" kern="1200" cap="none" spc="0" normalizeH="0" baseline="0" noProof="0" dirty="0">
                          <a:ln>
                            <a:noFill/>
                          </a:ln>
                          <a:solidFill>
                            <a:prstClr val="black"/>
                          </a:solidFill>
                          <a:effectLst/>
                          <a:uLnTx/>
                          <a:uFillTx/>
                        </a:rPr>
                        <a:t>Изначально жалоба признана необоснованной.</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Кассационную жалобу участника оставить без удовлетворения.</a:t>
                      </a:r>
                    </a:p>
                    <a:p>
                      <a:endParaRPr lang="ru-RU" sz="1600" dirty="0"/>
                    </a:p>
                    <a:p>
                      <a:endParaRPr lang="ru-RU" sz="1600" dirty="0"/>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3138779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5C32963-A6EF-264E-AA19-A864D6EF0CEE}"/>
              </a:ext>
            </a:extLst>
          </p:cNvPr>
          <p:cNvSpPr>
            <a:spLocks noGrp="1"/>
          </p:cNvSpPr>
          <p:nvPr>
            <p:ph idx="1"/>
          </p:nvPr>
        </p:nvSpPr>
        <p:spPr>
          <a:xfrm>
            <a:off x="426129" y="506027"/>
            <a:ext cx="11514338" cy="5672830"/>
          </a:xfrm>
        </p:spPr>
        <p:txBody>
          <a:bodyPr>
            <a:normAutofit/>
          </a:bodyPr>
          <a:lstStyle/>
          <a:p>
            <a:r>
              <a:rPr lang="ru-RU" sz="2400" dirty="0"/>
              <a:t>Приказ Министерства промышленности и торговли Российской Федерации от 24 мая 2024 г. N 2276 "Об утверждении порядка выдачи Министерством промышленности и торговли Российской Федерации разрешения на закупку происходящего из иностранного государства промышленного товара, предусмотренного подпунктом "а" пункта 3 постановления Правительства Российской Федерации от 30 апреля 2020 г. N 616, и положения об отраслевых экспертных советах при Министерстве промышленности и торговли Российской Федерации« применяется </a:t>
            </a:r>
            <a:r>
              <a:rPr lang="ru-RU" sz="2400" dirty="0">
                <a:solidFill>
                  <a:srgbClr val="FF0000"/>
                </a:solidFill>
              </a:rPr>
              <a:t>с 01.07.2024 </a:t>
            </a:r>
          </a:p>
          <a:p>
            <a:r>
              <a:rPr lang="ru-RU" sz="1900" i="1" dirty="0"/>
              <a:t>взамен Приказа Министерства промышленности и торговли РФ от 29 мая 2020 г. N 1755"Об утверждении порядка выдачи Министерством промышленности и торговли Российской Федерации разрешения на закупку происходящего из иностранного государства промышленного товара, положения об отраслевых экспертных советах при Министерстве промышленности и торговли Российской Федерации, порядка формирования и ведения реестра российской промышленной продукции, включая порядок предоставления выписки из него и ее форму, порядка формирования и ведения реестра евразийской промышленной продукции, включая порядок предоставления выписки из него и ее форму"</a:t>
            </a:r>
          </a:p>
        </p:txBody>
      </p:sp>
    </p:spTree>
    <p:extLst>
      <p:ext uri="{BB962C8B-B14F-4D97-AF65-F5344CB8AC3E}">
        <p14:creationId xmlns:p14="http://schemas.microsoft.com/office/powerpoint/2010/main" val="22233953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071630015"/>
              </p:ext>
            </p:extLst>
          </p:nvPr>
        </p:nvGraphicFramePr>
        <p:xfrm>
          <a:off x="337351" y="121112"/>
          <a:ext cx="11505831" cy="1010920"/>
        </p:xfrm>
        <a:graphic>
          <a:graphicData uri="http://schemas.openxmlformats.org/drawingml/2006/table">
            <a:tbl>
              <a:tblPr firstRow="1" bandRow="1">
                <a:tableStyleId>{8799B23B-EC83-4686-B30A-512413B5E67A}</a:tableStyleId>
              </a:tblPr>
              <a:tblGrid>
                <a:gridCol w="11505831">
                  <a:extLst>
                    <a:ext uri="{9D8B030D-6E8A-4147-A177-3AD203B41FA5}">
                      <a16:colId xmlns:a16="http://schemas.microsoft.com/office/drawing/2014/main" val="933104365"/>
                    </a:ext>
                  </a:extLst>
                </a:gridCol>
              </a:tblGrid>
              <a:tr h="370840">
                <a:tc>
                  <a:txBody>
                    <a:bodyPr/>
                    <a:lstStyle/>
                    <a:p>
                      <a:pPr algn="ctr"/>
                      <a:r>
                        <a:rPr lang="ru-RU" b="1" dirty="0">
                          <a:solidFill>
                            <a:srgbClr val="FF0000"/>
                          </a:solidFill>
                        </a:rPr>
                        <a:t>Не Ошибка Комиссии заказчика </a:t>
                      </a:r>
                    </a:p>
                  </a:txBody>
                  <a:tcPr/>
                </a:tc>
                <a:extLst>
                  <a:ext uri="{0D108BD9-81ED-4DB2-BD59-A6C34878D82A}">
                    <a16:rowId xmlns:a16="http://schemas.microsoft.com/office/drawing/2014/main" val="2839824838"/>
                  </a:ext>
                </a:extLst>
              </a:tr>
              <a:tr h="370840">
                <a:tc>
                  <a:txBody>
                    <a:bodyPr/>
                    <a:lstStyle/>
                    <a:p>
                      <a:pPr algn="ctr"/>
                      <a:r>
                        <a:rPr lang="ru-RU" sz="1800" dirty="0"/>
                        <a:t>НЕ  применить 126н, так как из документов в составе заявки не следует, что все стадии производства </a:t>
                      </a:r>
                      <a:r>
                        <a:rPr lang="ru-RU" sz="1800" dirty="0" err="1"/>
                        <a:t>лек.препарата</a:t>
                      </a:r>
                      <a:r>
                        <a:rPr lang="ru-RU" sz="1800" dirty="0"/>
                        <a:t> произведены на территории ЕАЭС (1289 ПП + 126н)</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3268415534"/>
              </p:ext>
            </p:extLst>
          </p:nvPr>
        </p:nvGraphicFramePr>
        <p:xfrm>
          <a:off x="128911" y="1271546"/>
          <a:ext cx="11922710" cy="5471160"/>
        </p:xfrm>
        <a:graphic>
          <a:graphicData uri="http://schemas.openxmlformats.org/drawingml/2006/table">
            <a:tbl>
              <a:tblPr firstRow="1" bandRow="1">
                <a:tableStyleId>{5940675A-B579-460E-94D1-54222C63F5DA}</a:tableStyleId>
              </a:tblPr>
              <a:tblGrid>
                <a:gridCol w="9893978">
                  <a:extLst>
                    <a:ext uri="{9D8B030D-6E8A-4147-A177-3AD203B41FA5}">
                      <a16:colId xmlns:a16="http://schemas.microsoft.com/office/drawing/2014/main" val="2829705442"/>
                    </a:ext>
                  </a:extLst>
                </a:gridCol>
                <a:gridCol w="2028732">
                  <a:extLst>
                    <a:ext uri="{9D8B030D-6E8A-4147-A177-3AD203B41FA5}">
                      <a16:colId xmlns:a16="http://schemas.microsoft.com/office/drawing/2014/main" val="1808511047"/>
                    </a:ext>
                  </a:extLst>
                </a:gridCol>
              </a:tblGrid>
              <a:tr h="424089">
                <a:tc>
                  <a:txBody>
                    <a:bodyPr/>
                    <a:lstStyle/>
                    <a:p>
                      <a:pPr algn="l"/>
                      <a:r>
                        <a:rPr lang="ru-RU" sz="1600" b="1" dirty="0">
                          <a:solidFill>
                            <a:schemeClr val="tx1"/>
                          </a:solidFill>
                        </a:rPr>
                        <a:t>Постановление Арбитражного суда Волго-Вятского округа от 27 ноября 2023 г. N Ф01-7587/23 по делу N А82-16470/2022</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4791898">
                <a:tc>
                  <a:txBody>
                    <a:bodyPr/>
                    <a:lstStyle/>
                    <a:p>
                      <a:pPr marL="285750" indent="-285750">
                        <a:buFont typeface="Arial" panose="020B0604020202020204" pitchFamily="34" charset="0"/>
                        <a:buChar char="•"/>
                      </a:pPr>
                      <a:r>
                        <a:rPr lang="ru-RU" sz="1500" b="0" i="0" dirty="0"/>
                        <a:t>УО закупал поставку лекарственного препарата МНН </a:t>
                      </a:r>
                      <a:r>
                        <a:rPr lang="ru-RU" sz="1500" b="0" i="0" dirty="0" err="1"/>
                        <a:t>Меропенем</a:t>
                      </a:r>
                      <a:r>
                        <a:rPr lang="ru-RU" sz="1500" b="0" i="0" dirty="0"/>
                        <a:t>.</a:t>
                      </a:r>
                    </a:p>
                    <a:p>
                      <a:pPr marL="285750" indent="-285750">
                        <a:buFont typeface="Arial" panose="020B0604020202020204" pitchFamily="34" charset="0"/>
                        <a:buChar char="•"/>
                      </a:pPr>
                      <a:r>
                        <a:rPr lang="ru-RU" sz="1500" b="0" i="0" dirty="0"/>
                        <a:t>В извещении 1289 ПП + 126н.   Участник жалуется на неприменение 126н.</a:t>
                      </a:r>
                    </a:p>
                    <a:p>
                      <a:pPr marL="285750" indent="-285750">
                        <a:buFont typeface="Arial" panose="020B0604020202020204" pitchFamily="34" charset="0"/>
                        <a:buChar char="•"/>
                      </a:pPr>
                      <a:r>
                        <a:rPr lang="ru-RU" sz="1500" b="0" i="0" dirty="0"/>
                        <a:t>В заявке участнике - сведения о документе, содержащем сведения о стадиях технологического процесса производства ЛС для медицинского применения СП -0001265/12/2021 от 23.12.2021; документ, подтверждающий соответствие производителя лекарственных средств для медицинского применения требованиям Правил надлежащей производственной практики: сертификат N GMP/EAEU/RU/00353-2022 от 25.04.2022.</a:t>
                      </a:r>
                    </a:p>
                    <a:p>
                      <a:pPr marL="285750" indent="-285750">
                        <a:buFont typeface="Arial" panose="020B0604020202020204" pitchFamily="34" charset="0"/>
                        <a:buChar char="•"/>
                      </a:pPr>
                      <a:r>
                        <a:rPr lang="ru-RU" sz="1500" b="0" i="0" dirty="0"/>
                        <a:t>Однако в документе СТ-1 N 2120000025 напротив препарата МНН "</a:t>
                      </a:r>
                      <a:r>
                        <a:rPr lang="ru-RU" sz="1500" b="0" i="0" dirty="0" err="1"/>
                        <a:t>Меропенем</a:t>
                      </a:r>
                      <a:r>
                        <a:rPr lang="ru-RU" sz="1500" b="0" i="0" dirty="0"/>
                        <a:t>" в графе 9 указан критерий происхождения ЛС "Д3004". Соглашением о Правилах определения страны происхождения товаров в СНГ установлены определенные критерии. Так, в соответствии с разделом 7, содержащего требования и порядок заполнения сертификата, следует, что обозначение "П" присваивается товару, полностью произведенному в государстве - участнике Соглашения, а обозначение "Д" - товару, подвергнутому достаточной обработке / переработке, с указанием первых четырех цифр кода товарной позиции по ТН ВЭД конечной продукции.</a:t>
                      </a:r>
                    </a:p>
                    <a:p>
                      <a:pPr marL="285750" indent="-285750">
                        <a:buFont typeface="Arial" panose="020B0604020202020204" pitchFamily="34" charset="0"/>
                        <a:buChar char="•"/>
                      </a:pPr>
                      <a:r>
                        <a:rPr lang="ru-RU" sz="1500" b="0" i="0" dirty="0"/>
                        <a:t>То есть , в СТ-1 указано, что ЛП "</a:t>
                      </a:r>
                      <a:r>
                        <a:rPr lang="ru-RU" sz="1500" b="0" i="0" dirty="0" err="1"/>
                        <a:t>Меропенем</a:t>
                      </a:r>
                      <a:r>
                        <a:rPr lang="ru-RU" sz="1500" b="0" i="0" dirty="0"/>
                        <a:t>" подвергнут достаточной обработке/переработке на территории стран СНГ. </a:t>
                      </a:r>
                      <a:r>
                        <a:rPr lang="ru-RU" sz="1500" b="1" i="0" dirty="0"/>
                        <a:t>Следовательно, невозможно утверждать, что при производстве данного ЛП все стадии технологического процесса производства изготовления лекарственного препарат осуществляются на территории стран ЕАЭС.</a:t>
                      </a:r>
                    </a:p>
                    <a:p>
                      <a:pPr marL="285750" indent="-285750">
                        <a:buFont typeface="Arial" panose="020B0604020202020204" pitchFamily="34" charset="0"/>
                        <a:buChar char="•"/>
                      </a:pPr>
                      <a:r>
                        <a:rPr lang="ru-RU" sz="1500" b="0" i="0" dirty="0"/>
                        <a:t>Кроме того, в представленной заявителем в материалы дела копии документа, содержащего сведения о стадиях технологического процесса производства лекарственного средства для медицинского применения, осуществляемых на территории  ЕАЭС  - СП -0001265/12/2021 от 23.12.2021, напротив разделов 2.Б.1. "Получение полупродукта (введение в процесс основного и вспомогательного сырья", 2.Б.2. "Получение готового нерасфасованного продукта" стоит прочерк</a:t>
                      </a:r>
                      <a:r>
                        <a:rPr lang="ru-RU" sz="1500" b="1" i="0" dirty="0"/>
                        <a:t>, что также свидетельствует о том, что заявителем не подтвержден факт того, что все стадии лекарственного препарата произведены на территории ЕАЭС.</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Судится участник с  Ярославским </a:t>
                      </a:r>
                      <a:r>
                        <a:rPr kumimoji="0" lang="ru-RU" sz="1600" b="0" u="none" strike="noStrike" kern="1200" cap="none" spc="0" normalizeH="0" baseline="0" noProof="0" dirty="0">
                          <a:ln>
                            <a:noFill/>
                          </a:ln>
                          <a:solidFill>
                            <a:schemeClr val="tx1"/>
                          </a:solidFill>
                          <a:effectLst/>
                          <a:uLnTx/>
                          <a:uFillTx/>
                        </a:rPr>
                        <a:t>УФАС</a:t>
                      </a:r>
                      <a:r>
                        <a:rPr kumimoji="0" lang="ru-RU" sz="1600" b="0" u="none" strike="noStrike" kern="1200" cap="none" spc="0" normalizeH="0" baseline="0" noProof="0" dirty="0">
                          <a:ln>
                            <a:noFill/>
                          </a:ln>
                          <a:solidFill>
                            <a:prstClr val="black"/>
                          </a:solidFill>
                          <a:effectLst/>
                          <a:uLnTx/>
                          <a:uFillTx/>
                        </a:rPr>
                        <a:t> о признании недействительным  решения.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1" u="none" strike="noStrike" kern="1200" cap="none" spc="0" normalizeH="0" baseline="0" noProof="0" dirty="0">
                          <a:ln>
                            <a:noFill/>
                          </a:ln>
                          <a:solidFill>
                            <a:prstClr val="black"/>
                          </a:solidFill>
                          <a:effectLst/>
                          <a:uLnTx/>
                          <a:uFillTx/>
                        </a:rPr>
                        <a:t>Изначально жалоба признана необоснованной.</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ru-RU" sz="1600" b="0" u="none" strike="noStrike" kern="1200" cap="none" spc="0" normalizeH="0" baseline="0" noProof="0" dirty="0">
                        <a:ln>
                          <a:noFill/>
                        </a:ln>
                        <a:solidFill>
                          <a:prstClr val="black"/>
                        </a:solidFill>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u="none" strike="noStrike" kern="1200" cap="none" spc="0" normalizeH="0" baseline="0" noProof="0" dirty="0">
                          <a:ln>
                            <a:noFill/>
                          </a:ln>
                          <a:solidFill>
                            <a:prstClr val="black"/>
                          </a:solidFill>
                          <a:effectLst/>
                          <a:uLnTx/>
                          <a:uFillTx/>
                        </a:rPr>
                        <a:t>Кассационную жалобу участника оставить без удовлетворения.</a:t>
                      </a:r>
                    </a:p>
                    <a:p>
                      <a:endParaRPr lang="ru-RU" sz="1600" dirty="0"/>
                    </a:p>
                    <a:p>
                      <a:endParaRPr lang="ru-RU" sz="1600" dirty="0"/>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277881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на этапе заключения контракта</a:t>
            </a:r>
          </a:p>
        </p:txBody>
      </p:sp>
    </p:spTree>
    <p:extLst>
      <p:ext uri="{BB962C8B-B14F-4D97-AF65-F5344CB8AC3E}">
        <p14:creationId xmlns:p14="http://schemas.microsoft.com/office/powerpoint/2010/main" val="143176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2610624906"/>
              </p:ext>
            </p:extLst>
          </p:nvPr>
        </p:nvGraphicFramePr>
        <p:xfrm>
          <a:off x="678399" y="121112"/>
          <a:ext cx="11013491" cy="741680"/>
        </p:xfrm>
        <a:graphic>
          <a:graphicData uri="http://schemas.openxmlformats.org/drawingml/2006/table">
            <a:tbl>
              <a:tblPr firstRow="1" bandRow="1">
                <a:tableStyleId>{ED083AE6-46FA-4A59-8FB0-9F97EB10719F}</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Неправильное применение преференциального национального режима (Приказ № 126н)</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1347574118"/>
              </p:ext>
            </p:extLst>
          </p:nvPr>
        </p:nvGraphicFramePr>
        <p:xfrm>
          <a:off x="134645" y="1003751"/>
          <a:ext cx="11922710" cy="5699760"/>
        </p:xfrm>
        <a:graphic>
          <a:graphicData uri="http://schemas.openxmlformats.org/drawingml/2006/table">
            <a:tbl>
              <a:tblPr firstRow="1" bandRow="1">
                <a:tableStyleId>{00A15C55-8517-42AA-B614-E9B94910E393}</a:tableStyleId>
              </a:tblPr>
              <a:tblGrid>
                <a:gridCol w="7446885">
                  <a:extLst>
                    <a:ext uri="{9D8B030D-6E8A-4147-A177-3AD203B41FA5}">
                      <a16:colId xmlns:a16="http://schemas.microsoft.com/office/drawing/2014/main" val="2829705442"/>
                    </a:ext>
                  </a:extLst>
                </a:gridCol>
                <a:gridCol w="4475825">
                  <a:extLst>
                    <a:ext uri="{9D8B030D-6E8A-4147-A177-3AD203B41FA5}">
                      <a16:colId xmlns:a16="http://schemas.microsoft.com/office/drawing/2014/main" val="1808511047"/>
                    </a:ext>
                  </a:extLst>
                </a:gridCol>
              </a:tblGrid>
              <a:tr h="370840">
                <a:tc>
                  <a:txBody>
                    <a:bodyPr/>
                    <a:lstStyle/>
                    <a:p>
                      <a:r>
                        <a:rPr lang="ru-RU" sz="1600" b="1" dirty="0">
                          <a:solidFill>
                            <a:schemeClr val="tx1"/>
                          </a:solidFill>
                        </a:rPr>
                        <a:t>Постановление Арбитражного суда Уральского округа от 9 октября 2023 г. N Ф09-5899/23 по делу N А60-65346/2022</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500" dirty="0"/>
                        <a:t>УО проводил совместный аукцион на поставку фруктов</a:t>
                      </a:r>
                    </a:p>
                    <a:p>
                      <a:pPr marL="285750" indent="-285750">
                        <a:buFont typeface="Arial" panose="020B0604020202020204" pitchFamily="34" charset="0"/>
                        <a:buChar char="•"/>
                      </a:pPr>
                      <a:r>
                        <a:rPr lang="ru-RU" sz="1500" dirty="0"/>
                        <a:t>Позиция судов. В соответствии с техническим заданием спорной закупки поставляемые бананы должны были соответствовать ГОСТ Р 51603-2000 "Бананы свежие". В соответствии с указанным ГОСТ, данный стандарт распространяется на свежие бананы рода "</a:t>
                      </a:r>
                      <a:r>
                        <a:rPr lang="ru-RU" sz="1500" dirty="0" err="1"/>
                        <a:t>Musa</a:t>
                      </a:r>
                      <a:r>
                        <a:rPr lang="ru-RU" sz="1500" dirty="0"/>
                        <a:t>", группы AAA, импортируемые, предназначенные после дозревания для реализации в свежем виде.</a:t>
                      </a:r>
                    </a:p>
                    <a:p>
                      <a:pPr marL="285750" indent="-285750">
                        <a:buFont typeface="Arial" panose="020B0604020202020204" pitchFamily="34" charset="0"/>
                        <a:buChar char="•"/>
                      </a:pPr>
                      <a:r>
                        <a:rPr lang="ru-RU" sz="1500" dirty="0"/>
                        <a:t>Таким образом, ссылка на указанный выше ГОСТ предполагает, что поставляемый товар (бананы) будет иностранного происхождения, поскольку в рассматриваемом случае, использование заказчиком при описании товара ГОСТ Р 51603-2000, уже предполагает, что поставляемый товар будет импортным.</a:t>
                      </a:r>
                    </a:p>
                    <a:p>
                      <a:pPr marL="285750" indent="-285750">
                        <a:buFont typeface="Arial" panose="020B0604020202020204" pitchFamily="34" charset="0"/>
                        <a:buChar char="•"/>
                      </a:pPr>
                      <a:r>
                        <a:rPr lang="ru-RU" sz="1500" dirty="0"/>
                        <a:t>Судами установлено, что в техническом задании прямо указано на соответствие поставляемых бананов ГОСТ Р 51603-2000, которое распространяет свое действие исключительно на импортные бананы, исходя из своего содержания, соответственно, продекларировав в своей заявке предложение о поставке бананов российского происхождения, ООО, предложило к поставке товар, не соответствующий техническому заданию заказчика.</a:t>
                      </a:r>
                    </a:p>
                    <a:p>
                      <a:pPr marL="285750" indent="-285750">
                        <a:buFont typeface="Arial" panose="020B0604020202020204" pitchFamily="34" charset="0"/>
                        <a:buChar char="•"/>
                      </a:pPr>
                      <a:r>
                        <a:rPr lang="ru-RU" sz="1500" b="1" dirty="0"/>
                        <a:t>Если закупаемый товар по условиям документации должен соответствовать ГОСТ, предполагающему исключительно иностранное происхождение товара, предложение участника в поставке товара российского происхождения не соответствует требованиям заказчика.</a:t>
                      </a:r>
                    </a:p>
                    <a:p>
                      <a:pPr marL="285750" indent="-285750">
                        <a:buFont typeface="Arial" panose="020B0604020202020204" pitchFamily="34" charset="0"/>
                        <a:buChar char="•"/>
                      </a:pPr>
                      <a:r>
                        <a:rPr lang="ru-RU" sz="1500" b="1" dirty="0">
                          <a:solidFill>
                            <a:srgbClr val="FF0000"/>
                          </a:solidFill>
                        </a:rPr>
                        <a:t>Аналогичное решение </a:t>
                      </a:r>
                      <a:r>
                        <a:rPr lang="ru-RU" sz="1500" b="0" dirty="0"/>
                        <a:t>- Постановление Арбитражного суда Северо-Кавказского округа от 19 декабря 2022 г. N Ф08-13412/22 по делу N А53-9942/2022</a:t>
                      </a:r>
                    </a:p>
                  </a:txBody>
                  <a:tcPr/>
                </a:tc>
                <a:tc>
                  <a:txBody>
                    <a:bodyPr/>
                    <a:lstStyle/>
                    <a:p>
                      <a:pPr marL="285750" indent="-285750">
                        <a:buFont typeface="Arial" panose="020B0604020202020204" pitchFamily="34" charset="0"/>
                        <a:buChar char="•"/>
                      </a:pPr>
                      <a:r>
                        <a:rPr lang="ru-RU" sz="1500" dirty="0"/>
                        <a:t>Судится Заказчик со Свердловским УФАС о признании решения недействительным.</a:t>
                      </a:r>
                    </a:p>
                    <a:p>
                      <a:pPr marL="285750" indent="-285750">
                        <a:buFont typeface="Arial" panose="020B0604020202020204" pitchFamily="34" charset="0"/>
                        <a:buChar char="•"/>
                      </a:pPr>
                      <a:r>
                        <a:rPr lang="ru-RU" sz="1500" dirty="0"/>
                        <a:t> По результатам совместного аукциона на поставку фруктов, в том числе бананов, апельсинов и лимонов заказчики направили победителю контракт со снижением цены договора на 15%, так как один из участников декларировал по всем позициям РФ (ЕАЭС).</a:t>
                      </a:r>
                    </a:p>
                    <a:p>
                      <a:pPr marL="285750" indent="-285750">
                        <a:buFont typeface="Arial" panose="020B0604020202020204" pitchFamily="34" charset="0"/>
                        <a:buChar char="•"/>
                      </a:pPr>
                      <a:r>
                        <a:rPr lang="ru-RU" sz="1500" dirty="0"/>
                        <a:t>Победитель не согласен, пожаловался в УФАС на действия заказчиков, УО, комиссии.</a:t>
                      </a:r>
                    </a:p>
                    <a:p>
                      <a:pPr marL="285750" indent="-285750">
                        <a:buFont typeface="Arial" panose="020B0604020202020204" pitchFamily="34" charset="0"/>
                        <a:buChar char="•"/>
                      </a:pPr>
                      <a:r>
                        <a:rPr lang="ru-RU" sz="1500" dirty="0"/>
                        <a:t>Комиссией УФАС запросила ТПП: о наличии в товарном обороте фруктов, как апельсины, лимоны, бананы, выращенных на территории  РФ (ЕАЭС).</a:t>
                      </a:r>
                    </a:p>
                    <a:p>
                      <a:pPr marL="285750" indent="-285750">
                        <a:buFont typeface="Arial" panose="020B0604020202020204" pitchFamily="34" charset="0"/>
                        <a:buChar char="•"/>
                      </a:pPr>
                      <a:r>
                        <a:rPr lang="ru-RU" sz="1500" dirty="0"/>
                        <a:t>ТПП ответила, что информацией не обладает. «При этом, данных о наличии в товарном обороте указанных растительных культур на территории РФ согласно аналитики Министерства сельского хозяйства РФ нет».</a:t>
                      </a:r>
                    </a:p>
                    <a:p>
                      <a:pPr marL="285750" indent="-285750">
                        <a:buFont typeface="Arial" panose="020B0604020202020204" pitchFamily="34" charset="0"/>
                        <a:buChar char="•"/>
                      </a:pPr>
                      <a:r>
                        <a:rPr lang="ru-RU" sz="1500" dirty="0"/>
                        <a:t>Заявку с декларацией РФ (ЕАЭС) надо было снимать на рассмотрении за недостоверные сведения. </a:t>
                      </a:r>
                      <a:r>
                        <a:rPr lang="ru-RU" sz="1500" b="1" dirty="0"/>
                        <a:t>Жалоба обоснована.</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34368042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2013502817"/>
              </p:ext>
            </p:extLst>
          </p:nvPr>
        </p:nvGraphicFramePr>
        <p:xfrm>
          <a:off x="678399" y="121112"/>
          <a:ext cx="11013491" cy="741680"/>
        </p:xfrm>
        <a:graphic>
          <a:graphicData uri="http://schemas.openxmlformats.org/drawingml/2006/table">
            <a:tbl>
              <a:tblPr firstRow="1" bandRow="1">
                <a:tableStyleId>{ED083AE6-46FA-4A59-8FB0-9F97EB10719F}</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solidFill>
                            <a:schemeClr val="tx1"/>
                          </a:solidFill>
                        </a:rPr>
                        <a:t>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Неправильное применение преференциального национального режима (Приказ № 126н)</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2727713374"/>
              </p:ext>
            </p:extLst>
          </p:nvPr>
        </p:nvGraphicFramePr>
        <p:xfrm>
          <a:off x="134645" y="1003751"/>
          <a:ext cx="11922710" cy="5791200"/>
        </p:xfrm>
        <a:graphic>
          <a:graphicData uri="http://schemas.openxmlformats.org/drawingml/2006/table">
            <a:tbl>
              <a:tblPr firstRow="1" bandRow="1">
                <a:tableStyleId>{00A15C55-8517-42AA-B614-E9B94910E393}</a:tableStyleId>
              </a:tblPr>
              <a:tblGrid>
                <a:gridCol w="7446885">
                  <a:extLst>
                    <a:ext uri="{9D8B030D-6E8A-4147-A177-3AD203B41FA5}">
                      <a16:colId xmlns:a16="http://schemas.microsoft.com/office/drawing/2014/main" val="2829705442"/>
                    </a:ext>
                  </a:extLst>
                </a:gridCol>
                <a:gridCol w="4475825">
                  <a:extLst>
                    <a:ext uri="{9D8B030D-6E8A-4147-A177-3AD203B41FA5}">
                      <a16:colId xmlns:a16="http://schemas.microsoft.com/office/drawing/2014/main" val="1808511047"/>
                    </a:ext>
                  </a:extLst>
                </a:gridCol>
              </a:tblGrid>
              <a:tr h="370840">
                <a:tc>
                  <a:txBody>
                    <a:bodyPr/>
                    <a:lstStyle/>
                    <a:p>
                      <a:r>
                        <a:rPr lang="ru-RU" sz="1600" b="1" dirty="0">
                          <a:solidFill>
                            <a:schemeClr val="tx1"/>
                          </a:solidFill>
                        </a:rPr>
                        <a:t>Постановление Арбитражного суда Северо-Кавказского округа от 16 августа 2022 г. N Ф08-5235/22 по делу N А53-20714/2021</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37084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dirty="0"/>
                        <a:t>Заказчик закупал томограф.    В извещении: 878 ПП + 126н.</a:t>
                      </a:r>
                    </a:p>
                    <a:p>
                      <a:pPr marL="285750" indent="-285750">
                        <a:buFont typeface="Arial" panose="020B0604020202020204" pitchFamily="34" charset="0"/>
                        <a:buChar char="•"/>
                      </a:pPr>
                      <a:r>
                        <a:rPr lang="ru-RU" sz="1600" b="0" dirty="0"/>
                        <a:t>УФАС, отказывая в удовлетворении требований Победителя, исходил из того, что подтверждением страны происхождения товаров, является указание (декларирование) участником закупки в заявке наименования страны происхождения товара.</a:t>
                      </a:r>
                    </a:p>
                    <a:p>
                      <a:pPr marL="285750" indent="-285750">
                        <a:buFont typeface="Arial" panose="020B0604020202020204" pitchFamily="34" charset="0"/>
                        <a:buChar char="•"/>
                      </a:pPr>
                      <a:r>
                        <a:rPr lang="ru-RU" sz="1600" b="0" dirty="0"/>
                        <a:t>В соответствии с регистрационным удостоверением на медицинское изделие от 17.06.2021 N РЗН 2015/3425 производителем томографа компьютерного </a:t>
                      </a:r>
                      <a:r>
                        <a:rPr lang="ru-RU" sz="1600" b="0" dirty="0" err="1"/>
                        <a:t>RevolutioN</a:t>
                      </a:r>
                      <a:r>
                        <a:rPr lang="ru-RU" sz="1600" b="0" dirty="0"/>
                        <a:t> EVO является "</a:t>
                      </a:r>
                      <a:r>
                        <a:rPr lang="ru-RU" sz="1600" b="0" dirty="0" err="1"/>
                        <a:t>ДжиИ</a:t>
                      </a:r>
                      <a:r>
                        <a:rPr lang="ru-RU" sz="1600" b="0" dirty="0"/>
                        <a:t> ХЭЛСКЕА ДЖАПАН КОРПОРЕЙШН", Япония. При этом в удостоверении указано четыре места производства медицинского изделия, </a:t>
                      </a:r>
                      <a:r>
                        <a:rPr lang="ru-RU" sz="1600" b="1" dirty="0"/>
                        <a:t>три из которых в иностранных государствах и одно в России. </a:t>
                      </a:r>
                    </a:p>
                    <a:p>
                      <a:pPr marL="285750" indent="-285750">
                        <a:buFont typeface="Arial" panose="020B0604020202020204" pitchFamily="34" charset="0"/>
                        <a:buChar char="•"/>
                      </a:pPr>
                      <a:r>
                        <a:rPr lang="ru-RU" sz="1600" b="0" dirty="0"/>
                        <a:t>Но, несмотря на это, участник декларировал страну  - РФ.</a:t>
                      </a:r>
                    </a:p>
                    <a:p>
                      <a:pPr marL="285750" indent="-285750">
                        <a:buFont typeface="Arial" panose="020B0604020202020204" pitchFamily="34" charset="0"/>
                        <a:buChar char="•"/>
                      </a:pPr>
                      <a:r>
                        <a:rPr lang="ru-RU" sz="1600" b="0" dirty="0"/>
                        <a:t>Вывод суда апелляционной инстанции о том, что указание в заявке сведений о поставке товаров из РФ, не может являться надлежащим подтверждением страны происхождения товара в соответствии с Законом N 44-ФЗ для целей применения приказа N 126н, и у заказчика отсутствовали основания для снижения предложенной победителем аукциона цены, а у управления отсутствовали основания для принятия оспариваемого обществом решения, основан на исследовании и оценке представленных в материалы дела доказательств и является правильным. </a:t>
                      </a:r>
                      <a:r>
                        <a:rPr lang="ru-RU" sz="1600" b="0" i="1" dirty="0"/>
                        <a:t>(Т.е. – при отсутствии реестровых номеров, даже на этапе применения преференций, заявка не может считаться российской)</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dirty="0"/>
                        <a:t>Судится победитель с Ростовским УФАС и с Заказчиком о признании решения недействительным, а также о признании незаконными действий Заказчика по снижению цены договора.</a:t>
                      </a:r>
                    </a:p>
                    <a:p>
                      <a:pPr marL="285750" indent="-285750">
                        <a:buFont typeface="Arial" panose="020B0604020202020204" pitchFamily="34" charset="0"/>
                        <a:buChar char="•"/>
                      </a:pPr>
                      <a:r>
                        <a:rPr lang="ru-RU" sz="1600" b="0" dirty="0"/>
                        <a:t>Заказчик снизил цену победителю на 20% (нацпроект), так как в заявке одного из участников была продекларирована страна  происхождения товара – РФ.</a:t>
                      </a:r>
                    </a:p>
                    <a:p>
                      <a:pPr marL="285750" indent="-285750">
                        <a:buFont typeface="Arial" panose="020B0604020202020204" pitchFamily="34" charset="0"/>
                        <a:buChar char="•"/>
                      </a:pPr>
                      <a:r>
                        <a:rPr lang="ru-RU" sz="1600" b="1" dirty="0"/>
                        <a:t>Жалоба не обоснована.</a:t>
                      </a:r>
                    </a:p>
                    <a:p>
                      <a:pPr marL="285750" indent="-285750">
                        <a:buFont typeface="Arial" panose="020B0604020202020204" pitchFamily="34" charset="0"/>
                        <a:buChar char="•"/>
                      </a:pPr>
                      <a:endParaRPr lang="ru-RU" sz="1600" b="0" dirty="0"/>
                    </a:p>
                    <a:p>
                      <a:pPr marL="285750" indent="-285750">
                        <a:buFont typeface="Arial" panose="020B0604020202020204" pitchFamily="34" charset="0"/>
                        <a:buChar char="•"/>
                      </a:pPr>
                      <a:r>
                        <a:rPr lang="ru-RU" sz="1600" b="0" dirty="0"/>
                        <a:t>Кассация поддержала признание недействительным решение УФАС. </a:t>
                      </a:r>
                    </a:p>
                    <a:p>
                      <a:pPr marL="285750" indent="-285750">
                        <a:buFont typeface="Arial" panose="020B0604020202020204" pitchFamily="34" charset="0"/>
                        <a:buChar char="•"/>
                      </a:pPr>
                      <a:r>
                        <a:rPr lang="ru-RU" sz="1600" b="0" dirty="0"/>
                        <a:t>В части увеличения цены – иск не удовлетворять, так как  ГБУ не является органом, осуществляющим публичные полномочия, в связи с чем его действия не могут быть оспорены в порядке главы 24 Арбитражного процессуального кодекса Российской Федерации.</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25125120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2178057347"/>
              </p:ext>
            </p:extLst>
          </p:nvPr>
        </p:nvGraphicFramePr>
        <p:xfrm>
          <a:off x="518233" y="89351"/>
          <a:ext cx="11013491" cy="1188720"/>
        </p:xfrm>
        <a:graphic>
          <a:graphicData uri="http://schemas.openxmlformats.org/drawingml/2006/table">
            <a:tbl>
              <a:tblPr firstRow="1" bandRow="1">
                <a:tableStyleId>{ED083AE6-46FA-4A59-8FB0-9F97EB10719F}</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solidFill>
                            <a:schemeClr val="tx1"/>
                          </a:solidFill>
                        </a:rPr>
                        <a:t>Аналогичные решения предыдущему:  </a:t>
                      </a:r>
                      <a:r>
                        <a:rPr lang="ru-RU" b="0" dirty="0">
                          <a:solidFill>
                            <a:schemeClr val="tx1"/>
                          </a:solidFill>
                        </a:rPr>
                        <a:t>Указание в заявке сведений о поставке товаров из РФ не может являться надлежащим подтверждением страны происхождения товара в соответствии с Законом N 44-ФЗ для целей применения приказа Минфина России N 126н, если в заявке нет документов, подтверждающих страну происхождения товара</a:t>
                      </a:r>
                    </a:p>
                  </a:txBody>
                  <a:tcPr/>
                </a:tc>
                <a:extLst>
                  <a:ext uri="{0D108BD9-81ED-4DB2-BD59-A6C34878D82A}">
                    <a16:rowId xmlns:a16="http://schemas.microsoft.com/office/drawing/2014/main" val="283982483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1480036329"/>
              </p:ext>
            </p:extLst>
          </p:nvPr>
        </p:nvGraphicFramePr>
        <p:xfrm>
          <a:off x="134645" y="1465129"/>
          <a:ext cx="11922710" cy="5303520"/>
        </p:xfrm>
        <a:graphic>
          <a:graphicData uri="http://schemas.openxmlformats.org/drawingml/2006/table">
            <a:tbl>
              <a:tblPr firstRow="1" bandRow="1">
                <a:tableStyleId>{00A15C55-8517-42AA-B614-E9B94910E393}</a:tableStyleId>
              </a:tblPr>
              <a:tblGrid>
                <a:gridCol w="8812566">
                  <a:extLst>
                    <a:ext uri="{9D8B030D-6E8A-4147-A177-3AD203B41FA5}">
                      <a16:colId xmlns:a16="http://schemas.microsoft.com/office/drawing/2014/main" val="2829705442"/>
                    </a:ext>
                  </a:extLst>
                </a:gridCol>
                <a:gridCol w="3110144">
                  <a:extLst>
                    <a:ext uri="{9D8B030D-6E8A-4147-A177-3AD203B41FA5}">
                      <a16:colId xmlns:a16="http://schemas.microsoft.com/office/drawing/2014/main" val="1808511047"/>
                    </a:ext>
                  </a:extLst>
                </a:gridCol>
              </a:tblGrid>
              <a:tr h="370840">
                <a:tc>
                  <a:txBody>
                    <a:bodyPr/>
                    <a:lstStyle/>
                    <a:p>
                      <a:r>
                        <a:rPr lang="ru-RU" sz="1600" b="1" dirty="0">
                          <a:solidFill>
                            <a:schemeClr val="tx1"/>
                          </a:solidFill>
                        </a:rPr>
                        <a:t>Постановление Арбитражного суда Центрального округа от 16 августа 2023 г. N Ф10-3253/23 по делу N А36-6163/2022</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37084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УУ закупало томограф. В извещении – 878 ПП + 126н Приказ</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На участие в ЭА было подано 7 заявок (номера: 4, 76, 205, 118, 48, 223, 35).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Заявки с и номерами: 4, 76, 205, 118, 48 признаны соответствующими требованиям извещения. Заявки с номерами: 223, 35 были отклонены, в связи с несоответствием информации и документов, требованиям, установленным в извещении об осуществлении закупки.</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Победителем электронного аукциона признана заявка 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При этом установлено, что заявка победителя (4), а также заявки с номерами: 76, 205, содержат предложения о поставке товара, происходящего из иностранного государства.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В заявках с номерами: 118, 48, </a:t>
                      </a:r>
                      <a:r>
                        <a:rPr kumimoji="0" lang="ru-RU" sz="1600" b="0" i="0" u="none" strike="sngStrike" kern="1200" cap="none" spc="0" normalizeH="0" baseline="0" noProof="0" dirty="0">
                          <a:ln>
                            <a:noFill/>
                          </a:ln>
                          <a:solidFill>
                            <a:prstClr val="black"/>
                          </a:solidFill>
                          <a:effectLst/>
                          <a:uLnTx/>
                          <a:uFillTx/>
                          <a:latin typeface="+mn-lt"/>
                          <a:ea typeface="+mn-ea"/>
                          <a:cs typeface="+mn-cs"/>
                        </a:rPr>
                        <a:t>223, 35 </a:t>
                      </a:r>
                      <a:r>
                        <a:rPr kumimoji="0" lang="ru-RU" sz="1600" b="0" i="0" u="none" strike="noStrike" kern="1200" cap="none" spc="0" normalizeH="0" baseline="0" noProof="0" dirty="0">
                          <a:ln>
                            <a:noFill/>
                          </a:ln>
                          <a:solidFill>
                            <a:prstClr val="black"/>
                          </a:solidFill>
                          <a:effectLst/>
                          <a:uLnTx/>
                          <a:uFillTx/>
                          <a:latin typeface="+mn-lt"/>
                          <a:ea typeface="+mn-ea"/>
                          <a:cs typeface="+mn-cs"/>
                        </a:rPr>
                        <a:t>задекларирована страна происхождения предлагаемого к поставке товара- Российская Федерация.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По факту в заявке с номером: 118 - Система компьютерной томографии </a:t>
                      </a:r>
                      <a:r>
                        <a:rPr kumimoji="0" lang="ru-RU" sz="1600" b="0" i="0" u="none" strike="noStrike" kern="1200" cap="none" spc="0" normalizeH="0" baseline="0" noProof="0" dirty="0" err="1">
                          <a:ln>
                            <a:noFill/>
                          </a:ln>
                          <a:solidFill>
                            <a:prstClr val="black"/>
                          </a:solidFill>
                          <a:effectLst/>
                          <a:uLnTx/>
                          <a:uFillTx/>
                          <a:latin typeface="+mn-lt"/>
                          <a:ea typeface="+mn-ea"/>
                          <a:cs typeface="+mn-cs"/>
                        </a:rPr>
                        <a:t>Incisive</a:t>
                      </a:r>
                      <a:r>
                        <a:rPr kumimoji="0" lang="ru-RU" sz="1600" b="0" i="0" u="none" strike="noStrike" kern="1200" cap="none" spc="0" normalizeH="0" baseline="0" noProof="0" dirty="0">
                          <a:ln>
                            <a:noFill/>
                          </a:ln>
                          <a:solidFill>
                            <a:prstClr val="black"/>
                          </a:solidFill>
                          <a:effectLst/>
                          <a:uLnTx/>
                          <a:uFillTx/>
                          <a:latin typeface="+mn-lt"/>
                          <a:ea typeface="+mn-ea"/>
                          <a:cs typeface="+mn-cs"/>
                        </a:rPr>
                        <a:t> CT с принадлежностями, производства «Филипс </a:t>
                      </a:r>
                      <a:r>
                        <a:rPr kumimoji="0" lang="ru-RU" sz="1600" b="0" i="0" u="none" strike="noStrike" kern="1200" cap="none" spc="0" normalizeH="0" baseline="0" noProof="0" dirty="0" err="1">
                          <a:ln>
                            <a:noFill/>
                          </a:ln>
                          <a:solidFill>
                            <a:prstClr val="black"/>
                          </a:solidFill>
                          <a:effectLst/>
                          <a:uLnTx/>
                          <a:uFillTx/>
                          <a:latin typeface="+mn-lt"/>
                          <a:ea typeface="+mn-ea"/>
                          <a:cs typeface="+mn-cs"/>
                        </a:rPr>
                        <a:t>Хэлскеа</a:t>
                      </a:r>
                      <a:r>
                        <a:rPr kumimoji="0" lang="ru-RU" sz="1600" b="0" i="0" u="none" strike="noStrike" kern="1200" cap="none" spc="0" normalizeH="0" baseline="0" noProof="0" dirty="0">
                          <a:ln>
                            <a:noFill/>
                          </a:ln>
                          <a:solidFill>
                            <a:prstClr val="black"/>
                          </a:solidFill>
                          <a:effectLst/>
                          <a:uLnTx/>
                          <a:uFillTx/>
                          <a:latin typeface="+mn-lt"/>
                          <a:ea typeface="+mn-ea"/>
                          <a:cs typeface="+mn-cs"/>
                        </a:rPr>
                        <a:t> (Сучжоу) Ко., ЛТД.» КНР. При этом, данным участником в заявке задекларирована страна происхождения товара – Россия.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В заявке с номером: 48 – Томограф компьютерный Revolution EVO с принадлежностями, производства «</a:t>
                      </a:r>
                      <a:r>
                        <a:rPr kumimoji="0" lang="ru-RU" sz="1600" b="0" i="0" u="none" strike="noStrike" kern="1200" cap="none" spc="0" normalizeH="0" baseline="0" noProof="0" dirty="0" err="1">
                          <a:ln>
                            <a:noFill/>
                          </a:ln>
                          <a:solidFill>
                            <a:prstClr val="black"/>
                          </a:solidFill>
                          <a:effectLst/>
                          <a:uLnTx/>
                          <a:uFillTx/>
                          <a:latin typeface="+mn-lt"/>
                          <a:ea typeface="+mn-ea"/>
                          <a:cs typeface="+mn-cs"/>
                        </a:rPr>
                        <a:t>ДжиИ</a:t>
                      </a:r>
                      <a:r>
                        <a:rPr kumimoji="0" lang="ru-RU" sz="1600" b="0" i="0" u="none" strike="noStrike" kern="1200" cap="none" spc="0" normalizeH="0" baseline="0" noProof="0" dirty="0">
                          <a:ln>
                            <a:noFill/>
                          </a:ln>
                          <a:solidFill>
                            <a:prstClr val="black"/>
                          </a:solidFill>
                          <a:effectLst/>
                          <a:uLnTx/>
                          <a:uFillTx/>
                          <a:latin typeface="+mn-lt"/>
                          <a:ea typeface="+mn-ea"/>
                          <a:cs typeface="+mn-cs"/>
                        </a:rPr>
                        <a:t> </a:t>
                      </a:r>
                      <a:r>
                        <a:rPr kumimoji="0" lang="ru-RU" sz="1600" b="0" i="0" u="none" strike="noStrike" kern="1200" cap="none" spc="0" normalizeH="0" baseline="0" noProof="0" dirty="0" err="1">
                          <a:ln>
                            <a:noFill/>
                          </a:ln>
                          <a:solidFill>
                            <a:prstClr val="black"/>
                          </a:solidFill>
                          <a:effectLst/>
                          <a:uLnTx/>
                          <a:uFillTx/>
                          <a:latin typeface="+mn-lt"/>
                          <a:ea typeface="+mn-ea"/>
                          <a:cs typeface="+mn-cs"/>
                        </a:rPr>
                        <a:t>Хэлскеа</a:t>
                      </a:r>
                      <a:r>
                        <a:rPr kumimoji="0" lang="ru-RU" sz="1600" b="0" i="0" u="none" strike="noStrike" kern="1200" cap="none" spc="0" normalizeH="0" baseline="0" noProof="0" dirty="0">
                          <a:ln>
                            <a:noFill/>
                          </a:ln>
                          <a:solidFill>
                            <a:prstClr val="black"/>
                          </a:solidFill>
                          <a:effectLst/>
                          <a:uLnTx/>
                          <a:uFillTx/>
                          <a:latin typeface="+mn-lt"/>
                          <a:ea typeface="+mn-ea"/>
                          <a:cs typeface="+mn-cs"/>
                        </a:rPr>
                        <a:t> Джапан Корпорейшн», Япония. При этом, данным участником в заявке задекларированы страны происхождения товара – Россия.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1" i="0" u="none" strike="noStrike" kern="1200" cap="none" spc="0" normalizeH="0" baseline="0" noProof="0" dirty="0">
                          <a:ln>
                            <a:noFill/>
                          </a:ln>
                          <a:solidFill>
                            <a:prstClr val="black"/>
                          </a:solidFill>
                          <a:effectLst/>
                          <a:uLnTx/>
                          <a:uFillTx/>
                          <a:latin typeface="+mn-lt"/>
                          <a:ea typeface="+mn-ea"/>
                          <a:cs typeface="+mn-cs"/>
                        </a:rPr>
                        <a:t>Доводы Заказчика, что в соответствии с положениями Приказа N 126н подтверждением страны происхождения товара является лишь декларирование страны в заявке несостоятельны.</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dirty="0"/>
                        <a:t>Судится УУ с </a:t>
                      </a:r>
                      <a:r>
                        <a:rPr lang="ru-RU" sz="1600" b="1" dirty="0">
                          <a:solidFill>
                            <a:srgbClr val="FF0000"/>
                          </a:solidFill>
                        </a:rPr>
                        <a:t>Липецким</a:t>
                      </a:r>
                      <a:r>
                        <a:rPr lang="ru-RU" sz="1600" b="0" dirty="0"/>
                        <a:t> </a:t>
                      </a:r>
                      <a:r>
                        <a:rPr lang="ru-RU" sz="1600" b="1" dirty="0">
                          <a:solidFill>
                            <a:srgbClr val="FF0000"/>
                          </a:solidFill>
                        </a:rPr>
                        <a:t>УФАС</a:t>
                      </a:r>
                      <a:r>
                        <a:rPr lang="ru-RU" sz="1600" b="0" dirty="0"/>
                        <a:t> о признании незаконным решения и предписания об отмене итогового протокола и пересмотре заявок.</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dirty="0"/>
                        <a:t>Изначально у победителя цена договора снижена заказчиком на 20%.</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1" dirty="0"/>
                        <a:t>Жалоба обоснована.</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ru-RU" sz="1600" b="0"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ru-RU" sz="1600" b="0"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dirty="0"/>
                        <a:t>Кассационную жалобу Заказчика оставить без удовлетворения.</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27516822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528282819"/>
              </p:ext>
            </p:extLst>
          </p:nvPr>
        </p:nvGraphicFramePr>
        <p:xfrm>
          <a:off x="206775" y="89351"/>
          <a:ext cx="11850580" cy="914400"/>
        </p:xfrm>
        <a:graphic>
          <a:graphicData uri="http://schemas.openxmlformats.org/drawingml/2006/table">
            <a:tbl>
              <a:tblPr firstRow="1" bandRow="1">
                <a:tableStyleId>{ED083AE6-46FA-4A59-8FB0-9F97EB10719F}</a:tableStyleId>
              </a:tblPr>
              <a:tblGrid>
                <a:gridCol w="11850580">
                  <a:extLst>
                    <a:ext uri="{9D8B030D-6E8A-4147-A177-3AD203B41FA5}">
                      <a16:colId xmlns:a16="http://schemas.microsoft.com/office/drawing/2014/main" val="933104365"/>
                    </a:ext>
                  </a:extLst>
                </a:gridCol>
              </a:tblGrid>
              <a:tr h="370840">
                <a:tc>
                  <a:txBody>
                    <a:bodyPr/>
                    <a:lstStyle/>
                    <a:p>
                      <a:pPr algn="ctr"/>
                      <a:r>
                        <a:rPr lang="ru-RU" dirty="0">
                          <a:solidFill>
                            <a:schemeClr val="tx1"/>
                          </a:solidFill>
                        </a:rPr>
                        <a:t>Аналогичные решения предыдущему:  </a:t>
                      </a:r>
                      <a:r>
                        <a:rPr lang="ru-RU" b="0" dirty="0">
                          <a:solidFill>
                            <a:schemeClr val="tx1"/>
                          </a:solidFill>
                        </a:rPr>
                        <a:t>Указание в заявке сведений о поставке товаров из РФ не может являться надлежащим подтверждением страны происхождения товара в соответствии с N 44-ФЗ для целей применения приказа Минфина России N 126н, если в заявке нет документов, подтверждающих страну происхождения товара.</a:t>
                      </a:r>
                    </a:p>
                  </a:txBody>
                  <a:tcPr/>
                </a:tc>
                <a:extLst>
                  <a:ext uri="{0D108BD9-81ED-4DB2-BD59-A6C34878D82A}">
                    <a16:rowId xmlns:a16="http://schemas.microsoft.com/office/drawing/2014/main" val="2839824838"/>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2780945194"/>
              </p:ext>
            </p:extLst>
          </p:nvPr>
        </p:nvGraphicFramePr>
        <p:xfrm>
          <a:off x="134645" y="1089514"/>
          <a:ext cx="11922710" cy="4328160"/>
        </p:xfrm>
        <a:graphic>
          <a:graphicData uri="http://schemas.openxmlformats.org/drawingml/2006/table">
            <a:tbl>
              <a:tblPr firstRow="1" bandRow="1">
                <a:tableStyleId>{00A15C55-8517-42AA-B614-E9B94910E393}</a:tableStyleId>
              </a:tblPr>
              <a:tblGrid>
                <a:gridCol w="9222419">
                  <a:extLst>
                    <a:ext uri="{9D8B030D-6E8A-4147-A177-3AD203B41FA5}">
                      <a16:colId xmlns:a16="http://schemas.microsoft.com/office/drawing/2014/main" val="2829705442"/>
                    </a:ext>
                  </a:extLst>
                </a:gridCol>
                <a:gridCol w="2700291">
                  <a:extLst>
                    <a:ext uri="{9D8B030D-6E8A-4147-A177-3AD203B41FA5}">
                      <a16:colId xmlns:a16="http://schemas.microsoft.com/office/drawing/2014/main" val="1808511047"/>
                    </a:ext>
                  </a:extLst>
                </a:gridCol>
              </a:tblGrid>
              <a:tr h="370840">
                <a:tc>
                  <a:txBody>
                    <a:bodyPr/>
                    <a:lstStyle/>
                    <a:p>
                      <a:r>
                        <a:rPr lang="ru-RU" sz="1600" b="1" dirty="0">
                          <a:solidFill>
                            <a:schemeClr val="tx1"/>
                          </a:solidFill>
                        </a:rPr>
                        <a:t>Постановление Арбитражного суда Западно-Сибирского округа от 12 января 2024 г. N Ф04-7265/23 по делу N А81-2503/2023</a:t>
                      </a:r>
                    </a:p>
                  </a:txBody>
                  <a:tcPr/>
                </a:tc>
                <a:tc>
                  <a:txBody>
                    <a:bodyPr/>
                    <a:lstStyle/>
                    <a:p>
                      <a:pPr algn="ctr"/>
                      <a:r>
                        <a:rPr lang="ru-RU" sz="1600" b="1" dirty="0">
                          <a:solidFill>
                            <a:schemeClr val="tx1"/>
                          </a:solidFill>
                        </a:rPr>
                        <a:t>Фабула и резюме</a:t>
                      </a:r>
                    </a:p>
                  </a:txBody>
                  <a:tcPr/>
                </a:tc>
                <a:extLst>
                  <a:ext uri="{0D108BD9-81ED-4DB2-BD59-A6C34878D82A}">
                    <a16:rowId xmlns:a16="http://schemas.microsoft.com/office/drawing/2014/main" val="1218211828"/>
                  </a:ext>
                </a:extLst>
              </a:tr>
              <a:tr h="37084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i="0" dirty="0"/>
                        <a:t>Заказчик закупал монитор, подключаемый к компьютеру.</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i="0" dirty="0"/>
                        <a:t>В извещении – 878 ПП+ 126н Приказ.</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i="0" dirty="0"/>
                        <a:t>Из материалов дела следует, что по результатам рассмотрения заявок участников единой комиссией установлено, что 6 участников предложили товар иностранного происхождения (КНР) и 1 участник - товар российского происхождения.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i="0" dirty="0"/>
                        <a:t>Вместе с тем участник, продекларировав в заявке в качестве страны происхождения поставляемого товара Российскую Федерацию, не указал номера реестровых записей. Кроме того, лицами, участвующими в деле, не оспаривается, что предложенная им продукция торговой марки "</a:t>
                      </a:r>
                      <a:r>
                        <a:rPr lang="ru-RU" sz="1600" b="0" i="0" dirty="0" err="1"/>
                        <a:t>Valday</a:t>
                      </a:r>
                      <a:r>
                        <a:rPr lang="ru-RU" sz="1600" b="0" i="0" dirty="0"/>
                        <a:t>" не внесена в ЕРРП.  Такая заявка должна быть отклонена на этапе рассмотрения, как содержащая недостоверные сведения.</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i="0" dirty="0"/>
                        <a:t>Вопреки позиции подателя жалобы </a:t>
                      </a:r>
                      <a:r>
                        <a:rPr lang="ru-RU" sz="1600" b="1" i="0" dirty="0"/>
                        <a:t>само по себе декларирование участником аукциона в заявке того, что товар произведен в РФ, не подтверждает соответствие предлагаемых товаров условиям, запретам, ограничениям, установленным заказчиком в соответствии со ст. 14 Закона о контрактной системе.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600" b="0" i="0" dirty="0"/>
                        <a:t>Снижение цены контракта у победителя на 15% незаконно.</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500" b="0" dirty="0"/>
                        <a:t>Судится Заказчик с УФАС по Ямало-Ненецкому АО об оспаривании решения и предписания об отмене итогового протокола и пересмотре заявок.</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500" b="0" dirty="0"/>
                        <a:t>Жаловался победитель с китайской продукцией на снижение цены договора на 15%.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500" b="1" dirty="0"/>
                        <a:t>Жалоба обоснована.</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ru-RU" sz="1500" b="0"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500" b="0" dirty="0"/>
                        <a:t>Кассационную жалобу Заказчика оставить без удовлетворения</a:t>
                      </a:r>
                      <a:r>
                        <a:rPr lang="ru-RU" sz="1600" b="0" dirty="0"/>
                        <a:t>.</a:t>
                      </a:r>
                    </a:p>
                  </a:txBody>
                  <a:tcPr/>
                </a:tc>
                <a:extLst>
                  <a:ext uri="{0D108BD9-81ED-4DB2-BD59-A6C34878D82A}">
                    <a16:rowId xmlns:a16="http://schemas.microsoft.com/office/drawing/2014/main" val="1085605016"/>
                  </a:ext>
                </a:extLst>
              </a:tr>
            </a:tbl>
          </a:graphicData>
        </a:graphic>
      </p:graphicFrame>
      <p:sp>
        <p:nvSpPr>
          <p:cNvPr id="2" name="TextBox 1">
            <a:extLst>
              <a:ext uri="{FF2B5EF4-FFF2-40B4-BE49-F238E27FC236}">
                <a16:creationId xmlns:a16="http://schemas.microsoft.com/office/drawing/2014/main" id="{B0E37872-B26E-27FA-330B-5B9C7EC12380}"/>
              </a:ext>
            </a:extLst>
          </p:cNvPr>
          <p:cNvSpPr txBox="1"/>
          <p:nvPr/>
        </p:nvSpPr>
        <p:spPr>
          <a:xfrm>
            <a:off x="206775" y="5411450"/>
            <a:ext cx="11636406" cy="1446550"/>
          </a:xfrm>
          <a:prstGeom prst="rect">
            <a:avLst/>
          </a:prstGeom>
          <a:noFill/>
        </p:spPr>
        <p:txBody>
          <a:bodyPr wrap="square">
            <a:spAutoFit/>
          </a:bodyPr>
          <a:lstStyle/>
          <a:p>
            <a:r>
              <a:rPr lang="ru-RU" dirty="0">
                <a:solidFill>
                  <a:srgbClr val="FF0000"/>
                </a:solidFill>
              </a:rPr>
              <a:t>Аналогичные решения см.  </a:t>
            </a:r>
            <a:r>
              <a:rPr lang="ru-RU" sz="1400" dirty="0"/>
              <a:t>Постановление Арбитражного суда Западно-Сибирского округа от 8 июня 2022 г. N Ф04-2714/22 по делу N А46-18773/2021; Постановление Арбитражного суда Западно-Сибирского округа от 20 ноября 2023 г. N Ф04-5669/23 по делу N А70-7845/2023</a:t>
            </a:r>
          </a:p>
          <a:p>
            <a:pPr marL="285750" indent="-285750">
              <a:buFont typeface="Arial" panose="020B0604020202020204" pitchFamily="34" charset="0"/>
              <a:buChar char="•"/>
            </a:pPr>
            <a:r>
              <a:rPr lang="ru-RU" sz="1400" dirty="0"/>
              <a:t>Постановление Арбитражного суда Поволжского округа от 17 августа 2023 г. N Ф06-6352/23 по делу N А55-28852/2022</a:t>
            </a:r>
          </a:p>
          <a:p>
            <a:pPr marL="285750" indent="-285750">
              <a:buFont typeface="Arial" panose="020B0604020202020204" pitchFamily="34" charset="0"/>
              <a:buChar char="•"/>
            </a:pPr>
            <a:r>
              <a:rPr lang="ru-RU" sz="1400" dirty="0"/>
              <a:t>Постановление Арбитражного суда Северо-Западного округа от 15 ноября 2023 г. N Ф07-12011/23 по делу N А52-5204/2022</a:t>
            </a:r>
          </a:p>
          <a:p>
            <a:pPr marL="285750" indent="-285750">
              <a:buFont typeface="Arial" panose="020B0604020202020204" pitchFamily="34" charset="0"/>
              <a:buChar char="•"/>
            </a:pPr>
            <a:r>
              <a:rPr lang="ru-RU" sz="1400" dirty="0"/>
              <a:t>Постановление Арбитражного суда Северо-Западного округа от 7 ноября 2023 г. N Ф07-13271/23 по делу N А56-116128/2022</a:t>
            </a:r>
          </a:p>
          <a:p>
            <a:pPr marL="285750" indent="-285750">
              <a:buFont typeface="Arial" panose="020B0604020202020204" pitchFamily="34" charset="0"/>
              <a:buChar char="•"/>
            </a:pPr>
            <a:r>
              <a:rPr lang="ru-RU" sz="1400" dirty="0"/>
              <a:t>Постановление Арбитражного суда Восточно-Сибирского округа от 7 марта 2024 г. N Ф02-656/24 по делу N А19-11433/2023</a:t>
            </a:r>
          </a:p>
        </p:txBody>
      </p:sp>
    </p:spTree>
    <p:extLst>
      <p:ext uri="{BB962C8B-B14F-4D97-AF65-F5344CB8AC3E}">
        <p14:creationId xmlns:p14="http://schemas.microsoft.com/office/powerpoint/2010/main" val="27089651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2497920849"/>
              </p:ext>
            </p:extLst>
          </p:nvPr>
        </p:nvGraphicFramePr>
        <p:xfrm>
          <a:off x="678399" y="121112"/>
          <a:ext cx="11013491" cy="914400"/>
        </p:xfrm>
        <a:graphic>
          <a:graphicData uri="http://schemas.openxmlformats.org/drawingml/2006/table">
            <a:tbl>
              <a:tblPr firstRow="1" bandRow="1">
                <a:tableStyleId>{5DA37D80-6434-44D0-A028-1B22A696006F}</a:tableStyleId>
              </a:tblPr>
              <a:tblGrid>
                <a:gridCol w="11013491">
                  <a:extLst>
                    <a:ext uri="{9D8B030D-6E8A-4147-A177-3AD203B41FA5}">
                      <a16:colId xmlns:a16="http://schemas.microsoft.com/office/drawing/2014/main" val="933104365"/>
                    </a:ext>
                  </a:extLst>
                </a:gridCol>
              </a:tblGrid>
              <a:tr h="370840">
                <a:tc>
                  <a:txBody>
                    <a:bodyPr/>
                    <a:lstStyle/>
                    <a:p>
                      <a:pPr algn="ctr"/>
                      <a:r>
                        <a:rPr lang="ru-RU" dirty="0"/>
                        <a:t>«Встречные» решения: </a:t>
                      </a:r>
                      <a:r>
                        <a:rPr lang="ru-RU" b="0" dirty="0"/>
                        <a:t>При установлении документацией ограничений, определенных приказом Минфина России N 126н, указание участником закупки в заявке наименования страны происхождения товара является декларирование страны происхождения товара</a:t>
                      </a:r>
                    </a:p>
                  </a:txBody>
                  <a:tcPr/>
                </a:tc>
                <a:extLst>
                  <a:ext uri="{0D108BD9-81ED-4DB2-BD59-A6C34878D82A}">
                    <a16:rowId xmlns:a16="http://schemas.microsoft.com/office/drawing/2014/main" val="2839824838"/>
                  </a:ext>
                </a:extLst>
              </a:tr>
            </a:tbl>
          </a:graphicData>
        </a:graphic>
      </p:graphicFrame>
      <p:graphicFrame>
        <p:nvGraphicFramePr>
          <p:cNvPr id="2" name="Таблица 1">
            <a:extLst>
              <a:ext uri="{FF2B5EF4-FFF2-40B4-BE49-F238E27FC236}">
                <a16:creationId xmlns:a16="http://schemas.microsoft.com/office/drawing/2014/main" id="{985183B8-5E6D-E7FE-CFA7-C4B68CE5B43C}"/>
              </a:ext>
            </a:extLst>
          </p:cNvPr>
          <p:cNvGraphicFramePr>
            <a:graphicFrameLocks noGrp="1"/>
          </p:cNvGraphicFramePr>
          <p:nvPr>
            <p:extLst>
              <p:ext uri="{D42A27DB-BD31-4B8C-83A1-F6EECF244321}">
                <p14:modId xmlns:p14="http://schemas.microsoft.com/office/powerpoint/2010/main" val="3588989679"/>
              </p:ext>
            </p:extLst>
          </p:nvPr>
        </p:nvGraphicFramePr>
        <p:xfrm>
          <a:off x="339197" y="1265481"/>
          <a:ext cx="11579440" cy="3108960"/>
        </p:xfrm>
        <a:graphic>
          <a:graphicData uri="http://schemas.openxmlformats.org/drawingml/2006/table">
            <a:tbl>
              <a:tblPr firstRow="1" bandRow="1">
                <a:tableStyleId>{21E4AEA4-8DFA-4A89-87EB-49C32662AFE0}</a:tableStyleId>
              </a:tblPr>
              <a:tblGrid>
                <a:gridCol w="8427970">
                  <a:extLst>
                    <a:ext uri="{9D8B030D-6E8A-4147-A177-3AD203B41FA5}">
                      <a16:colId xmlns:a16="http://schemas.microsoft.com/office/drawing/2014/main" val="2171670619"/>
                    </a:ext>
                  </a:extLst>
                </a:gridCol>
                <a:gridCol w="3151470">
                  <a:extLst>
                    <a:ext uri="{9D8B030D-6E8A-4147-A177-3AD203B41FA5}">
                      <a16:colId xmlns:a16="http://schemas.microsoft.com/office/drawing/2014/main" val="2033063614"/>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Постановление АС Московского округа от 8 апреля 2024 г. N Ф05-34274/23 по делу N А40-89455/2023</a:t>
                      </a:r>
                    </a:p>
                  </a:txBody>
                  <a:tcPr/>
                </a:tc>
                <a:tc>
                  <a:txBody>
                    <a:bodyPr/>
                    <a:lstStyle/>
                    <a:p>
                      <a:r>
                        <a:rPr lang="ru-RU" sz="1600" dirty="0"/>
                        <a:t>Фабула и резюме</a:t>
                      </a:r>
                    </a:p>
                  </a:txBody>
                  <a:tcPr/>
                </a:tc>
                <a:extLst>
                  <a:ext uri="{0D108BD9-81ED-4DB2-BD59-A6C34878D82A}">
                    <a16:rowId xmlns:a16="http://schemas.microsoft.com/office/drawing/2014/main" val="2875585162"/>
                  </a:ext>
                </a:extLst>
              </a:tr>
              <a:tr h="741680">
                <a:tc>
                  <a:txBody>
                    <a:bodyPr/>
                    <a:lstStyle/>
                    <a:p>
                      <a:pPr marL="285750" indent="-285750">
                        <a:buFont typeface="Arial" panose="020B0604020202020204" pitchFamily="34" charset="0"/>
                        <a:buChar char="•"/>
                      </a:pPr>
                      <a:r>
                        <a:rPr lang="ru-RU" sz="1600" dirty="0"/>
                        <a:t>Закупали поставку продукции радиоэлектронной продукции - компакт-диски </a:t>
                      </a:r>
                      <a:r>
                        <a:rPr lang="en-US" sz="1600" dirty="0"/>
                        <a:t>CD-R </a:t>
                      </a:r>
                      <a:r>
                        <a:rPr lang="ru-RU" sz="1600" dirty="0"/>
                        <a:t>и </a:t>
                      </a:r>
                      <a:r>
                        <a:rPr lang="en-US" sz="1600" dirty="0"/>
                        <a:t>DVD-R</a:t>
                      </a:r>
                      <a:r>
                        <a:rPr lang="ru-RU" sz="1600" dirty="0"/>
                        <a:t>. </a:t>
                      </a:r>
                    </a:p>
                    <a:p>
                      <a:pPr marL="285750" indent="-285750">
                        <a:buFont typeface="Arial" panose="020B0604020202020204" pitchFamily="34" charset="0"/>
                        <a:buChar char="•"/>
                      </a:pPr>
                      <a:r>
                        <a:rPr lang="ru-RU" sz="1600" dirty="0"/>
                        <a:t>В извещении  - 878 ПП + 126н.</a:t>
                      </a:r>
                    </a:p>
                    <a:p>
                      <a:pPr marL="285750" indent="-285750">
                        <a:buFont typeface="Arial" panose="020B0604020202020204" pitchFamily="34" charset="0"/>
                        <a:buChar char="•"/>
                      </a:pPr>
                      <a:r>
                        <a:rPr lang="ru-RU" sz="1600" dirty="0"/>
                        <a:t>Победителю снизили цену договора на 15%, потому что во второй заявке была декларация РФ </a:t>
                      </a:r>
                    </a:p>
                    <a:p>
                      <a:pPr marL="285750" indent="-285750">
                        <a:buFont typeface="Arial" panose="020B0604020202020204" pitchFamily="34" charset="0"/>
                        <a:buChar char="•"/>
                      </a:pPr>
                      <a:r>
                        <a:rPr lang="ru-RU" sz="1600" dirty="0"/>
                        <a:t>Суд поддержал УФАС.</a:t>
                      </a:r>
                    </a:p>
                    <a:p>
                      <a:pPr marL="285750" indent="-285750">
                        <a:buFont typeface="Arial" panose="020B0604020202020204" pitchFamily="34" charset="0"/>
                        <a:buChar char="•"/>
                      </a:pPr>
                      <a:r>
                        <a:rPr lang="ru-RU" sz="1600" dirty="0"/>
                        <a:t>Обстоятельства того, что компакт-диски CD-R и DVD-R, в действительности, приобретаются в виде полуфабрикатов у поставщиков, расположенных в Тайване и лишь дорабатываются в РФ, не имело значения для проверки законности оспариваемого решения.</a:t>
                      </a:r>
                    </a:p>
                  </a:txBody>
                  <a:tcPr/>
                </a:tc>
                <a:tc>
                  <a:txBody>
                    <a:bodyPr/>
                    <a:lstStyle/>
                    <a:p>
                      <a:pPr marL="285750" indent="-285750">
                        <a:buFont typeface="Arial" panose="020B0604020202020204" pitchFamily="34" charset="0"/>
                        <a:buChar char="•"/>
                      </a:pPr>
                      <a:r>
                        <a:rPr lang="ru-RU" sz="1600" dirty="0"/>
                        <a:t>Победитель закупки судится с Московским УФАС о признании незаконным решения.</a:t>
                      </a:r>
                    </a:p>
                    <a:p>
                      <a:pPr marL="285750" indent="-285750">
                        <a:buFont typeface="Arial" panose="020B0604020202020204" pitchFamily="34" charset="0"/>
                        <a:buChar char="•"/>
                      </a:pPr>
                      <a:r>
                        <a:rPr lang="ru-RU" sz="1600" b="1" dirty="0"/>
                        <a:t>Жалоба изначально признана необоснованной</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Победителя оставить без удовлетворения.</a:t>
                      </a:r>
                    </a:p>
                  </a:txBody>
                  <a:tcPr/>
                </a:tc>
                <a:extLst>
                  <a:ext uri="{0D108BD9-81ED-4DB2-BD59-A6C34878D82A}">
                    <a16:rowId xmlns:a16="http://schemas.microsoft.com/office/drawing/2014/main" val="3071768438"/>
                  </a:ext>
                </a:extLst>
              </a:tr>
            </a:tbl>
          </a:graphicData>
        </a:graphic>
      </p:graphicFrame>
      <p:sp>
        <p:nvSpPr>
          <p:cNvPr id="6" name="TextBox 5">
            <a:extLst>
              <a:ext uri="{FF2B5EF4-FFF2-40B4-BE49-F238E27FC236}">
                <a16:creationId xmlns:a16="http://schemas.microsoft.com/office/drawing/2014/main" id="{3D175527-CB11-8E22-FF29-47C8F693A121}"/>
              </a:ext>
            </a:extLst>
          </p:cNvPr>
          <p:cNvSpPr txBox="1"/>
          <p:nvPr/>
        </p:nvSpPr>
        <p:spPr>
          <a:xfrm>
            <a:off x="339197" y="4604411"/>
            <a:ext cx="11691891"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noProof="0" dirty="0">
                <a:ln>
                  <a:noFill/>
                </a:ln>
                <a:solidFill>
                  <a:srgbClr val="FF0000"/>
                </a:solidFill>
                <a:effectLst/>
                <a:uLnTx/>
                <a:uFillTx/>
                <a:latin typeface="Calibri" panose="020F0502020204030204"/>
                <a:ea typeface="+mn-ea"/>
                <a:cs typeface="+mn-cs"/>
              </a:rPr>
              <a:t>Аналогичные решения см.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effectLst/>
                <a:uLnTx/>
                <a:uFillTx/>
                <a:latin typeface="Calibri" panose="020F0502020204030204"/>
                <a:ea typeface="+mn-ea"/>
                <a:cs typeface="+mn-cs"/>
              </a:rPr>
              <a:t>Постановление Арбитражного суда Уральского округа от 28 февраля 2024 г. N Ф09-9932/23 по делу N А60-30195/2023</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effectLst/>
                <a:uLnTx/>
                <a:uFillTx/>
                <a:latin typeface="Calibri" panose="020F0502020204030204"/>
                <a:ea typeface="+mn-ea"/>
                <a:cs typeface="+mn-cs"/>
              </a:rPr>
              <a:t>Постановление Арбитражного суда Уральского округа от 21 ноября 2023 г. N Ф09-7689/23 по делу N А76-40755/2022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effectLst/>
                <a:uLnTx/>
                <a:uFillTx/>
                <a:latin typeface="Calibri" panose="020F0502020204030204"/>
                <a:ea typeface="+mn-ea"/>
                <a:cs typeface="+mn-cs"/>
              </a:rPr>
              <a:t>Постановление Арбитражного суда Московского округа от 19 февраля 2024 г. N Ф05-1006/24 по делу N А40-125847/2023</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effectLst/>
                <a:uLnTx/>
                <a:uFillTx/>
                <a:latin typeface="Calibri" panose="020F0502020204030204"/>
                <a:ea typeface="+mn-ea"/>
                <a:cs typeface="+mn-cs"/>
              </a:rPr>
              <a:t>Постановление Арбитражного суда Московского округа от 20 ноября 2023 г. N Ф05-28053/23 по делу N А41-32692/2023</a:t>
            </a:r>
          </a:p>
        </p:txBody>
      </p:sp>
    </p:spTree>
    <p:extLst>
      <p:ext uri="{BB962C8B-B14F-4D97-AF65-F5344CB8AC3E}">
        <p14:creationId xmlns:p14="http://schemas.microsoft.com/office/powerpoint/2010/main" val="36888785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на этапе исполнения контракта</a:t>
            </a:r>
          </a:p>
        </p:txBody>
      </p:sp>
    </p:spTree>
    <p:extLst>
      <p:ext uri="{BB962C8B-B14F-4D97-AF65-F5344CB8AC3E}">
        <p14:creationId xmlns:p14="http://schemas.microsoft.com/office/powerpoint/2010/main" val="32398858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C268CD-FC90-986F-5609-8E027D285908}"/>
              </a:ext>
            </a:extLst>
          </p:cNvPr>
          <p:cNvGraphicFramePr>
            <a:graphicFrameLocks noGrp="1"/>
          </p:cNvGraphicFramePr>
          <p:nvPr>
            <p:ph idx="1"/>
            <p:extLst>
              <p:ext uri="{D42A27DB-BD31-4B8C-83A1-F6EECF244321}">
                <p14:modId xmlns:p14="http://schemas.microsoft.com/office/powerpoint/2010/main" val="1887252352"/>
              </p:ext>
            </p:extLst>
          </p:nvPr>
        </p:nvGraphicFramePr>
        <p:xfrm>
          <a:off x="678400" y="121112"/>
          <a:ext cx="10995735" cy="741680"/>
        </p:xfrm>
        <a:graphic>
          <a:graphicData uri="http://schemas.openxmlformats.org/drawingml/2006/table">
            <a:tbl>
              <a:tblPr firstRow="1" bandRow="1">
                <a:tableStyleId>{BDBED569-4797-4DF1-A0F4-6AAB3CD982D8}</a:tableStyleId>
              </a:tblPr>
              <a:tblGrid>
                <a:gridCol w="10995735">
                  <a:extLst>
                    <a:ext uri="{9D8B030D-6E8A-4147-A177-3AD203B41FA5}">
                      <a16:colId xmlns:a16="http://schemas.microsoft.com/office/drawing/2014/main" val="4173891390"/>
                    </a:ext>
                  </a:extLst>
                </a:gridCol>
              </a:tblGrid>
              <a:tr h="370840">
                <a:tc>
                  <a:txBody>
                    <a:bodyPr/>
                    <a:lstStyle/>
                    <a:p>
                      <a:pPr algn="ctr"/>
                      <a:r>
                        <a:rPr lang="ru-RU" dirty="0"/>
                        <a:t>Ошибка заказчика</a:t>
                      </a:r>
                    </a:p>
                  </a:txBody>
                  <a:tcPr/>
                </a:tc>
                <a:extLst>
                  <a:ext uri="{0D108BD9-81ED-4DB2-BD59-A6C34878D82A}">
                    <a16:rowId xmlns:a16="http://schemas.microsoft.com/office/drawing/2014/main" val="2839824838"/>
                  </a:ext>
                </a:extLst>
              </a:tr>
              <a:tr h="370840">
                <a:tc>
                  <a:txBody>
                    <a:bodyPr/>
                    <a:lstStyle/>
                    <a:p>
                      <a:pPr algn="ctr"/>
                      <a:r>
                        <a:rPr lang="ru-RU" sz="1800" dirty="0"/>
                        <a:t>Изменение страны происхождения товара при исполнении договора</a:t>
                      </a:r>
                    </a:p>
                  </a:txBody>
                  <a:tcPr/>
                </a:tc>
                <a:extLst>
                  <a:ext uri="{0D108BD9-81ED-4DB2-BD59-A6C34878D82A}">
                    <a16:rowId xmlns:a16="http://schemas.microsoft.com/office/drawing/2014/main" val="1468240945"/>
                  </a:ext>
                </a:extLst>
              </a:tr>
            </a:tbl>
          </a:graphicData>
        </a:graphic>
      </p:graphicFrame>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988409312"/>
              </p:ext>
            </p:extLst>
          </p:nvPr>
        </p:nvGraphicFramePr>
        <p:xfrm>
          <a:off x="134645" y="1153968"/>
          <a:ext cx="11922710" cy="5582920"/>
        </p:xfrm>
        <a:graphic>
          <a:graphicData uri="http://schemas.openxmlformats.org/drawingml/2006/table">
            <a:tbl>
              <a:tblPr firstRow="1" bandRow="1">
                <a:tableStyleId>{5C22544A-7EE6-4342-B048-85BDC9FD1C3A}</a:tableStyleId>
              </a:tblPr>
              <a:tblGrid>
                <a:gridCol w="9213541">
                  <a:extLst>
                    <a:ext uri="{9D8B030D-6E8A-4147-A177-3AD203B41FA5}">
                      <a16:colId xmlns:a16="http://schemas.microsoft.com/office/drawing/2014/main" val="2829705442"/>
                    </a:ext>
                  </a:extLst>
                </a:gridCol>
                <a:gridCol w="2709169">
                  <a:extLst>
                    <a:ext uri="{9D8B030D-6E8A-4147-A177-3AD203B41FA5}">
                      <a16:colId xmlns:a16="http://schemas.microsoft.com/office/drawing/2014/main" val="1808511047"/>
                    </a:ext>
                  </a:extLst>
                </a:gridCol>
              </a:tblGrid>
              <a:tr h="370840">
                <a:tc>
                  <a:txBody>
                    <a:bodyPr/>
                    <a:lstStyle/>
                    <a:p>
                      <a:r>
                        <a:rPr lang="ru-RU" sz="1600" dirty="0"/>
                        <a:t>Решение Новосибирского областного суда от 17 января 2023 г. по делу N 7-14/2023</a:t>
                      </a:r>
                    </a:p>
                  </a:txBody>
                  <a:tcPr/>
                </a:tc>
                <a:tc>
                  <a:txBody>
                    <a:bodyPr/>
                    <a:lstStyle/>
                    <a:p>
                      <a:pPr algn="ctr"/>
                      <a:r>
                        <a:rPr lang="ru-RU" sz="1600" dirty="0"/>
                        <a:t>Фабула и 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dirty="0"/>
                        <a:t>ФКУ "СОУМТС МВД России" с ООО  по результатам ЭА заключен </a:t>
                      </a:r>
                      <a:r>
                        <a:rPr lang="ru-RU" sz="1600" dirty="0" err="1"/>
                        <a:t>ГосК</a:t>
                      </a:r>
                      <a:r>
                        <a:rPr lang="ru-RU" sz="1600" dirty="0"/>
                        <a:t>-т на закупку и поставку товаров (микроскоп металлографический в соответствии с ведомостью поставки, являющейся неотъемлемой частью указанного контракта). </a:t>
                      </a:r>
                    </a:p>
                    <a:p>
                      <a:pPr marL="285750" indent="-285750">
                        <a:buFont typeface="Arial" panose="020B0604020202020204" pitchFamily="34" charset="0"/>
                        <a:buChar char="•"/>
                      </a:pPr>
                      <a:r>
                        <a:rPr lang="ru-RU" sz="1600" dirty="0"/>
                        <a:t>В соответствии с ведомостью поставки, поставке подлежит товар - микроскоп металлографический инвертированный МЕТАМ ЛВ-41 (страна происхождения товара - Россия), в комплект входит в том числе - персональный компьютер. Страна происхождения товара "персональный компьютер" в ведомости поставки при заключении контракта указана не была, из чего представляется, что указание страны происхождения товара - Россия распространяется в том числе на весь комплект поставки.</a:t>
                      </a:r>
                    </a:p>
                    <a:p>
                      <a:pPr marL="285750" indent="-285750">
                        <a:buFont typeface="Arial" panose="020B0604020202020204" pitchFamily="34" charset="0"/>
                        <a:buChar char="•"/>
                      </a:pPr>
                      <a:r>
                        <a:rPr lang="ru-RU" sz="1600" dirty="0"/>
                        <a:t>При этом, сторонами было заключено доп. соглашение к </a:t>
                      </a:r>
                      <a:r>
                        <a:rPr lang="ru-RU" sz="1600" dirty="0" err="1"/>
                        <a:t>ГосК</a:t>
                      </a:r>
                      <a:r>
                        <a:rPr lang="ru-RU" sz="1600" dirty="0"/>
                        <a:t>-т  в соответствии с которым необходимо было поставить микроскоп металлографический инвертированный МЕТАМ ЛВ-41 (страна происхождения товара - Россия). В комплект поставки микроскопа входит в числе прочего персональный компьютер (страна происхождения - Китай).</a:t>
                      </a:r>
                    </a:p>
                    <a:p>
                      <a:pPr marL="285750" indent="-285750">
                        <a:buFont typeface="Arial" panose="020B0604020202020204" pitchFamily="34" charset="0"/>
                        <a:buChar char="•"/>
                      </a:pPr>
                      <a:r>
                        <a:rPr lang="ru-RU" sz="1600" dirty="0"/>
                        <a:t>Должностное лицо согласилось с доводами жалобы о том, что поставляемый товар должен соответствовать условию страны происхождения, а </a:t>
                      </a:r>
                      <a:r>
                        <a:rPr lang="ru-RU" sz="1600" b="1" dirty="0"/>
                        <a:t>изменение страны происхождения</a:t>
                      </a:r>
                      <a:r>
                        <a:rPr lang="ru-RU" sz="1600" dirty="0"/>
                        <a:t>, учитывая установленные вышеуказанными нормативными актами особые условия закупки для иностранных товаров, </a:t>
                      </a:r>
                      <a:r>
                        <a:rPr lang="ru-RU" sz="1600" b="1" dirty="0"/>
                        <a:t>является изменением существенных условий договора.</a:t>
                      </a:r>
                    </a:p>
                  </a:txBody>
                  <a:tcPr/>
                </a:tc>
                <a:tc>
                  <a:txBody>
                    <a:bodyPr/>
                    <a:lstStyle/>
                    <a:p>
                      <a:pPr marL="285750" indent="-285750">
                        <a:buFont typeface="Arial" panose="020B0604020202020204" pitchFamily="34" charset="0"/>
                        <a:buChar char="•"/>
                      </a:pPr>
                      <a:r>
                        <a:rPr lang="ru-RU" sz="1600" dirty="0"/>
                        <a:t>Должностное лицо Заказчика судится  за отмену штрафа  в 50 тыс. руб. по ч. 4.1. ст. 7.32 </a:t>
                      </a:r>
                      <a:r>
                        <a:rPr lang="ru-RU" sz="1600" i="1" dirty="0"/>
                        <a:t>(изменение условий контракта по ГОЗ, если возможность изменения условий ГК не предусмотрена законодательством) </a:t>
                      </a:r>
                      <a:r>
                        <a:rPr lang="ru-RU" sz="1600" dirty="0"/>
                        <a:t>должностное лицо заказчика.</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Решение нижестоящего суда отменить, производство по делу прекратить за истечением срока давности привлечения к административной ответственности</a:t>
                      </a:r>
                    </a:p>
                  </a:txBody>
                  <a:tcPr/>
                </a:tc>
                <a:extLst>
                  <a:ext uri="{0D108BD9-81ED-4DB2-BD59-A6C34878D82A}">
                    <a16:rowId xmlns:a16="http://schemas.microsoft.com/office/drawing/2014/main" val="1085605016"/>
                  </a:ext>
                </a:extLst>
              </a:tr>
            </a:tbl>
          </a:graphicData>
        </a:graphic>
      </p:graphicFrame>
    </p:spTree>
    <p:extLst>
      <p:ext uri="{BB962C8B-B14F-4D97-AF65-F5344CB8AC3E}">
        <p14:creationId xmlns:p14="http://schemas.microsoft.com/office/powerpoint/2010/main" val="10010555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56B4545A-B04D-C2D7-06B4-DF36CEF344B7}"/>
              </a:ext>
            </a:extLst>
          </p:cNvPr>
          <p:cNvGraphicFramePr>
            <a:graphicFrameLocks noGrp="1"/>
          </p:cNvGraphicFramePr>
          <p:nvPr>
            <p:extLst>
              <p:ext uri="{D42A27DB-BD31-4B8C-83A1-F6EECF244321}">
                <p14:modId xmlns:p14="http://schemas.microsoft.com/office/powerpoint/2010/main" val="780357522"/>
              </p:ext>
            </p:extLst>
          </p:nvPr>
        </p:nvGraphicFramePr>
        <p:xfrm>
          <a:off x="134645" y="1314469"/>
          <a:ext cx="11922710" cy="4084320"/>
        </p:xfrm>
        <a:graphic>
          <a:graphicData uri="http://schemas.openxmlformats.org/drawingml/2006/table">
            <a:tbl>
              <a:tblPr firstRow="1" bandRow="1">
                <a:tableStyleId>{5C22544A-7EE6-4342-B048-85BDC9FD1C3A}</a:tableStyleId>
              </a:tblPr>
              <a:tblGrid>
                <a:gridCol w="9213541">
                  <a:extLst>
                    <a:ext uri="{9D8B030D-6E8A-4147-A177-3AD203B41FA5}">
                      <a16:colId xmlns:a16="http://schemas.microsoft.com/office/drawing/2014/main" val="2829705442"/>
                    </a:ext>
                  </a:extLst>
                </a:gridCol>
                <a:gridCol w="2709169">
                  <a:extLst>
                    <a:ext uri="{9D8B030D-6E8A-4147-A177-3AD203B41FA5}">
                      <a16:colId xmlns:a16="http://schemas.microsoft.com/office/drawing/2014/main" val="1808511047"/>
                    </a:ext>
                  </a:extLst>
                </a:gridCol>
              </a:tblGrid>
              <a:tr h="370840">
                <a:tc>
                  <a:txBody>
                    <a:bodyPr/>
                    <a:lstStyle/>
                    <a:p>
                      <a:r>
                        <a:rPr lang="ru-RU" sz="1600" dirty="0"/>
                        <a:t>Постановление Арбитражного суда Северо-Кавказского округа от 30 сентября 2022 г. N Ф08-10458/22 по делу N А63-20498/2021</a:t>
                      </a:r>
                    </a:p>
                  </a:txBody>
                  <a:tcPr/>
                </a:tc>
                <a:tc>
                  <a:txBody>
                    <a:bodyPr/>
                    <a:lstStyle/>
                    <a:p>
                      <a:pPr algn="ctr"/>
                      <a:r>
                        <a:rPr lang="ru-RU" sz="1600" dirty="0"/>
                        <a:t>Резюме</a:t>
                      </a:r>
                    </a:p>
                  </a:txBody>
                  <a:tcPr/>
                </a:tc>
                <a:extLst>
                  <a:ext uri="{0D108BD9-81ED-4DB2-BD59-A6C34878D82A}">
                    <a16:rowId xmlns:a16="http://schemas.microsoft.com/office/drawing/2014/main" val="1218211828"/>
                  </a:ext>
                </a:extLst>
              </a:tr>
              <a:tr h="370840">
                <a:tc>
                  <a:txBody>
                    <a:bodyPr/>
                    <a:lstStyle/>
                    <a:p>
                      <a:pPr marL="285750" indent="-285750">
                        <a:buFont typeface="Arial" panose="020B0604020202020204" pitchFamily="34" charset="0"/>
                        <a:buChar char="•"/>
                      </a:pPr>
                      <a:r>
                        <a:rPr lang="ru-RU" sz="1600" dirty="0"/>
                        <a:t>Общество обязалось поставить товар производства - Российская Федерация, однако, поставило товар иностранного происхождения (Таиланд). В материалы представлены документы на поставленную швейную машину торговой марки ELNA, модель TN1008 с имеющимся оттиском печати общества, гарантийный талон на швейную машину торговой марки ELNA, модель TN1008, инструкция на швейную машину торговой марки ELNA, модель TN1008, страна производитель - Таиланд.</a:t>
                      </a:r>
                    </a:p>
                    <a:p>
                      <a:pPr marL="285750" indent="-285750">
                        <a:buFont typeface="Arial" panose="020B0604020202020204" pitchFamily="34" charset="0"/>
                        <a:buChar char="•"/>
                      </a:pPr>
                      <a:r>
                        <a:rPr lang="ru-RU" sz="1600" dirty="0"/>
                        <a:t>С учетом изложенного, на основании исследования и оценки представленных в материалы дела доказательства в совокупности и взаимосвязи по правилам ст. 71 АПК РФ, суды пришли к выводу, что </a:t>
                      </a:r>
                      <a:r>
                        <a:rPr lang="ru-RU" sz="1600" b="1" dirty="0"/>
                        <a:t>требование комитета о замене поставленного в рамках муниципального контракта товара заявлено правомерно.</a:t>
                      </a:r>
                    </a:p>
                    <a:p>
                      <a:pPr marL="285750" indent="-285750">
                        <a:buFont typeface="Arial" panose="020B0604020202020204" pitchFamily="34" charset="0"/>
                        <a:buChar char="•"/>
                      </a:pPr>
                      <a:r>
                        <a:rPr lang="ru-RU" sz="1600" dirty="0"/>
                        <a:t>В кассационной жалобе ответчик настаивает на том, что общество, будучи победителем аукциона, поставило товар, страна происхождения которого отличается от указанной им в заявке, однако который соответствует условиям заключенного контракта.</a:t>
                      </a:r>
                      <a:endParaRPr lang="ru-RU" sz="1600" b="1" dirty="0"/>
                    </a:p>
                  </a:txBody>
                  <a:tcPr/>
                </a:tc>
                <a:tc>
                  <a:txBody>
                    <a:bodyPr/>
                    <a:lstStyle/>
                    <a:p>
                      <a:pPr marL="285750" indent="-285750">
                        <a:buFont typeface="Arial" panose="020B0604020202020204" pitchFamily="34" charset="0"/>
                        <a:buChar char="•"/>
                      </a:pPr>
                      <a:r>
                        <a:rPr lang="ru-RU" sz="1600" dirty="0"/>
                        <a:t>Судится Заказчик с поставщиком о</a:t>
                      </a:r>
                      <a:r>
                        <a:rPr lang="ru-RU" sz="1600" b="0" i="0" kern="1200" dirty="0">
                          <a:solidFill>
                            <a:schemeClr val="dk1"/>
                          </a:solidFill>
                          <a:effectLst/>
                          <a:latin typeface="+mn-lt"/>
                          <a:ea typeface="+mn-ea"/>
                          <a:cs typeface="+mn-cs"/>
                        </a:rPr>
                        <a:t>б обязании произвести замену поставленного оборудования в рамках исполнения муниципального контракта на поставку оборудования для прачечной</a:t>
                      </a:r>
                      <a:endParaRPr lang="ru-RU" sz="1600" dirty="0"/>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Кассационную жалобу поставщика оставить без удовлетворения.</a:t>
                      </a:r>
                    </a:p>
                  </a:txBody>
                  <a:tcPr/>
                </a:tc>
                <a:extLst>
                  <a:ext uri="{0D108BD9-81ED-4DB2-BD59-A6C34878D82A}">
                    <a16:rowId xmlns:a16="http://schemas.microsoft.com/office/drawing/2014/main" val="1085605016"/>
                  </a:ext>
                </a:extLst>
              </a:tr>
            </a:tbl>
          </a:graphicData>
        </a:graphic>
      </p:graphicFrame>
      <p:graphicFrame>
        <p:nvGraphicFramePr>
          <p:cNvPr id="2" name="Объект 3">
            <a:extLst>
              <a:ext uri="{FF2B5EF4-FFF2-40B4-BE49-F238E27FC236}">
                <a16:creationId xmlns:a16="http://schemas.microsoft.com/office/drawing/2014/main" id="{1AD46032-AD11-A495-97FF-1A0290F153BE}"/>
              </a:ext>
            </a:extLst>
          </p:cNvPr>
          <p:cNvGraphicFramePr>
            <a:graphicFrameLocks/>
          </p:cNvGraphicFramePr>
          <p:nvPr>
            <p:extLst>
              <p:ext uri="{D42A27DB-BD31-4B8C-83A1-F6EECF244321}">
                <p14:modId xmlns:p14="http://schemas.microsoft.com/office/powerpoint/2010/main" val="507706245"/>
              </p:ext>
            </p:extLst>
          </p:nvPr>
        </p:nvGraphicFramePr>
        <p:xfrm>
          <a:off x="678400" y="121112"/>
          <a:ext cx="10995735" cy="741680"/>
        </p:xfrm>
        <a:graphic>
          <a:graphicData uri="http://schemas.openxmlformats.org/drawingml/2006/table">
            <a:tbl>
              <a:tblPr firstRow="1" bandRow="1">
                <a:tableStyleId>{BDBED569-4797-4DF1-A0F4-6AAB3CD982D8}</a:tableStyleId>
              </a:tblPr>
              <a:tblGrid>
                <a:gridCol w="10995735">
                  <a:extLst>
                    <a:ext uri="{9D8B030D-6E8A-4147-A177-3AD203B41FA5}">
                      <a16:colId xmlns:a16="http://schemas.microsoft.com/office/drawing/2014/main" val="4173891390"/>
                    </a:ext>
                  </a:extLst>
                </a:gridCol>
              </a:tblGrid>
              <a:tr h="370840">
                <a:tc>
                  <a:txBody>
                    <a:bodyPr/>
                    <a:lstStyle/>
                    <a:p>
                      <a:pPr algn="ctr"/>
                      <a:r>
                        <a:rPr lang="ru-RU" dirty="0"/>
                        <a:t>Ошибка поставщика</a:t>
                      </a:r>
                    </a:p>
                  </a:txBody>
                  <a:tcPr/>
                </a:tc>
                <a:extLst>
                  <a:ext uri="{0D108BD9-81ED-4DB2-BD59-A6C34878D82A}">
                    <a16:rowId xmlns:a16="http://schemas.microsoft.com/office/drawing/2014/main" val="2839824838"/>
                  </a:ext>
                </a:extLst>
              </a:tr>
              <a:tr h="370840">
                <a:tc>
                  <a:txBody>
                    <a:bodyPr/>
                    <a:lstStyle/>
                    <a:p>
                      <a:pPr algn="ctr"/>
                      <a:r>
                        <a:rPr lang="ru-RU" sz="1800" dirty="0"/>
                        <a:t>Изменение страны происхождения товара при исполнении договора</a:t>
                      </a:r>
                    </a:p>
                  </a:txBody>
                  <a:tcPr/>
                </a:tc>
                <a:extLst>
                  <a:ext uri="{0D108BD9-81ED-4DB2-BD59-A6C34878D82A}">
                    <a16:rowId xmlns:a16="http://schemas.microsoft.com/office/drawing/2014/main" val="1468240945"/>
                  </a:ext>
                </a:extLst>
              </a:tr>
            </a:tbl>
          </a:graphicData>
        </a:graphic>
      </p:graphicFrame>
    </p:spTree>
    <p:extLst>
      <p:ext uri="{BB962C8B-B14F-4D97-AF65-F5344CB8AC3E}">
        <p14:creationId xmlns:p14="http://schemas.microsoft.com/office/powerpoint/2010/main" val="2364024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4DA9F7-47E6-F5BB-6123-309A15505235}"/>
              </a:ext>
            </a:extLst>
          </p:cNvPr>
          <p:cNvSpPr>
            <a:spLocks noGrp="1"/>
          </p:cNvSpPr>
          <p:nvPr>
            <p:ph idx="1"/>
          </p:nvPr>
        </p:nvSpPr>
        <p:spPr>
          <a:xfrm>
            <a:off x="266330" y="88777"/>
            <a:ext cx="11576481" cy="6356412"/>
          </a:xfrm>
        </p:spPr>
        <p:txBody>
          <a:bodyPr>
            <a:noAutofit/>
          </a:bodyPr>
          <a:lstStyle/>
          <a:p>
            <a:r>
              <a:rPr lang="ru-RU" sz="1800" dirty="0"/>
              <a:t> </a:t>
            </a:r>
            <a:r>
              <a:rPr lang="ru-RU" sz="1800" b="1" dirty="0">
                <a:solidFill>
                  <a:srgbClr val="FF0000"/>
                </a:solidFill>
              </a:rPr>
              <a:t>В заявке указываются:</a:t>
            </a:r>
          </a:p>
          <a:p>
            <a:r>
              <a:rPr lang="ru-RU" sz="1800" dirty="0"/>
              <a:t>а) информация о заявителе (адрес в пределах места нахождения, контактная информация для связи (телефон, адрес электронной почты (при наличии);</a:t>
            </a:r>
          </a:p>
          <a:p>
            <a:r>
              <a:rPr lang="ru-RU" sz="1800" dirty="0"/>
              <a:t>б) информация о планируемом к закупке происходящем из иностранного государства промышленном товаре, в отношении которого запрашивается разрешение (наименование, коды в соответствии с Общероссийским классификатором продукции по видам экономической деятельности и единой Товарной номенклатурой внешнеэкономической деятельности Евразийского экономического союза, утвержденной Решением Совета Евразийской экономической комиссии от 14 сентября 2021 г. N 80 "Об утверждении единой Товарной номенклатуры внешнеэкономической деятельности Евразийского экономического союза и Единого таможенного тарифа Евразийского экономического союза, а также об изменении и признании утратившими силу некоторых решений Совета Евразийской экономической комиссии" (вступило в силу 1 января 2022 г.) 1 (далее соответственно - ТН ВЭД ЕАЭС, товар);</a:t>
            </a:r>
          </a:p>
          <a:p>
            <a:r>
              <a:rPr lang="ru-RU" sz="1800" dirty="0"/>
              <a:t>в) сведения о технических характеристиках товара, касающиеся функционального назначения или перечня выполняемых функций, области применения, качественных характеристик оборудования, а также стоимостных характеристиках закупаемого товара, в том числе одной единицы товара и совокупности таких товаров, для определения отличий характеристик заявленного товара от характеристик производимого в Российской Федерации товара;</a:t>
            </a:r>
          </a:p>
          <a:p>
            <a:r>
              <a:rPr lang="ru-RU" sz="1800" dirty="0"/>
              <a:t>г) информация об источниках финансирования закупки товара;</a:t>
            </a:r>
          </a:p>
          <a:p>
            <a:r>
              <a:rPr lang="ru-RU" sz="1800" dirty="0"/>
              <a:t>д) планируемый срок проведения закупки товара;</a:t>
            </a:r>
          </a:p>
          <a:p>
            <a:r>
              <a:rPr lang="ru-RU" sz="1800" dirty="0"/>
              <a:t>е) информация об инвестиционном, национальном и федеральном проектах (программах), в случае, если товар закупается в рамках указанных проектов (программ).</a:t>
            </a:r>
          </a:p>
          <a:p>
            <a:r>
              <a:rPr lang="ru-RU" sz="1800" dirty="0">
                <a:solidFill>
                  <a:srgbClr val="FF0000"/>
                </a:solidFill>
              </a:rPr>
              <a:t>Заявка заполняется отдельно на каждый товар, в отношении которого запрашивается разрешение. </a:t>
            </a:r>
          </a:p>
          <a:p>
            <a:r>
              <a:rPr lang="ru-RU" sz="1800" dirty="0">
                <a:solidFill>
                  <a:srgbClr val="FF0000"/>
                </a:solidFill>
              </a:rPr>
              <a:t>Разрешение действительно в течение 18 месяцев со дня его выдачи и распространяется только на одну закупку.</a:t>
            </a:r>
          </a:p>
        </p:txBody>
      </p:sp>
    </p:spTree>
    <p:extLst>
      <p:ext uri="{BB962C8B-B14F-4D97-AF65-F5344CB8AC3E}">
        <p14:creationId xmlns:p14="http://schemas.microsoft.com/office/powerpoint/2010/main" val="7115219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FF225F-1A20-CF85-7FC1-6A3CF458C26B}"/>
              </a:ext>
            </a:extLst>
          </p:cNvPr>
          <p:cNvSpPr>
            <a:spLocks noGrp="1"/>
          </p:cNvSpPr>
          <p:nvPr>
            <p:ph type="title"/>
          </p:nvPr>
        </p:nvSpPr>
        <p:spPr>
          <a:xfrm>
            <a:off x="713913" y="1572488"/>
            <a:ext cx="10515600" cy="1325563"/>
          </a:xfrm>
        </p:spPr>
        <p:txBody>
          <a:bodyPr>
            <a:normAutofit/>
          </a:bodyPr>
          <a:lstStyle/>
          <a:p>
            <a:pPr algn="ctr"/>
            <a:r>
              <a:rPr lang="ru-RU" sz="3600" dirty="0"/>
              <a:t>Практика Липецкого УФАС по применению национального режима в 2024 году</a:t>
            </a:r>
          </a:p>
        </p:txBody>
      </p:sp>
    </p:spTree>
    <p:extLst>
      <p:ext uri="{BB962C8B-B14F-4D97-AF65-F5344CB8AC3E}">
        <p14:creationId xmlns:p14="http://schemas.microsoft.com/office/powerpoint/2010/main" val="36856154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- 878 ПП</a:t>
            </a:r>
          </a:p>
        </p:txBody>
      </p:sp>
    </p:spTree>
    <p:extLst>
      <p:ext uri="{BB962C8B-B14F-4D97-AF65-F5344CB8AC3E}">
        <p14:creationId xmlns:p14="http://schemas.microsoft.com/office/powerpoint/2010/main" val="35396529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123B9D-E8D6-689F-2D20-F3A8A79FE491}"/>
              </a:ext>
            </a:extLst>
          </p:cNvPr>
          <p:cNvSpPr>
            <a:spLocks noGrp="1"/>
          </p:cNvSpPr>
          <p:nvPr>
            <p:ph type="title"/>
          </p:nvPr>
        </p:nvSpPr>
        <p:spPr>
          <a:xfrm>
            <a:off x="838200" y="42985"/>
            <a:ext cx="10515600" cy="638052"/>
          </a:xfrm>
        </p:spPr>
        <p:txBody>
          <a:bodyPr>
            <a:normAutofit/>
          </a:bodyPr>
          <a:lstStyle/>
          <a:p>
            <a:pPr algn="ctr"/>
            <a:r>
              <a:rPr lang="ru-RU" sz="2400" dirty="0">
                <a:solidFill>
                  <a:srgbClr val="FF0000"/>
                </a:solidFill>
              </a:rPr>
              <a:t>РЕШЕНИЕ № 048/06/106-284/2024 от 22 апреля 2024 года (1 из 5)</a:t>
            </a:r>
          </a:p>
        </p:txBody>
      </p:sp>
      <p:sp>
        <p:nvSpPr>
          <p:cNvPr id="3" name="Объект 2">
            <a:extLst>
              <a:ext uri="{FF2B5EF4-FFF2-40B4-BE49-F238E27FC236}">
                <a16:creationId xmlns:a16="http://schemas.microsoft.com/office/drawing/2014/main" id="{23351091-3D66-5073-1AB9-AA715F4B4BD9}"/>
              </a:ext>
            </a:extLst>
          </p:cNvPr>
          <p:cNvSpPr>
            <a:spLocks noGrp="1"/>
          </p:cNvSpPr>
          <p:nvPr>
            <p:ph idx="1"/>
          </p:nvPr>
        </p:nvSpPr>
        <p:spPr>
          <a:xfrm>
            <a:off x="838200" y="681037"/>
            <a:ext cx="10515600" cy="5994971"/>
          </a:xfrm>
        </p:spPr>
        <p:txBody>
          <a:bodyPr>
            <a:normAutofit fontScale="25000" lnSpcReduction="20000"/>
          </a:bodyPr>
          <a:lstStyle/>
          <a:p>
            <a:r>
              <a:rPr lang="ru-RU" sz="7200" dirty="0"/>
              <a:t>Жалуется ООО «ТОРГОВЫЙ ДОМ «ГЕРМЕС» на действия комиссии ФКУЗ «Медико-санитарная часть № 48 ФСИН» при проведении электронного аукциона на поставку системы рентгеновской диагностической стационарной общего назначения, цифровой (реестровый номер 0846100001224000030).</a:t>
            </a:r>
          </a:p>
          <a:p>
            <a:r>
              <a:rPr lang="ru-RU" sz="7200" dirty="0"/>
              <a:t>Представитель заявителя сообщил, что проект контракта, направленный победителю электронного аукциона, не содержит конкретных значений характеристик товара, предлагаемого к поставке. </a:t>
            </a:r>
          </a:p>
          <a:p>
            <a:r>
              <a:rPr lang="ru-RU" sz="7200" dirty="0"/>
              <a:t>При этом, инструкция по заполнению заявки предусматривает указание в заявке участников конкретны значений, без указания к примеру, слов «более, менее» и т.д. В связи с чем, заявителем сделан вывод о ненадлежащем рассмотрении заявки победителя закупки. </a:t>
            </a:r>
          </a:p>
          <a:p>
            <a:r>
              <a:rPr lang="ru-RU" sz="7200" dirty="0"/>
              <a:t>Также представитель заявителя обратил внимание на то, что к участникам закупки установлено требование о наличии у участников закупки лицензии на техническое обслуживание медицинских изделий или договора в подрядной организацией, имеющей лицензию на техническое обслуживание медицинских изделий. Данное требование незаконно, поскольку объектом закупки является именно поставка медицинского изделия.</a:t>
            </a:r>
          </a:p>
          <a:p>
            <a:r>
              <a:rPr lang="ru-RU" sz="7200" dirty="0"/>
              <a:t>Суть решения. Описание объекта закупки сформировано в соответствии с позиций каталога товаров, работ, услуг 26.60.11.113-00000095 «Система рентгеновская диагностическая стационарная общего назначения, цифровая».</a:t>
            </a:r>
          </a:p>
          <a:p>
            <a:r>
              <a:rPr lang="ru-RU" sz="7200" dirty="0"/>
              <a:t>С учетом позиции КТРУ часть значений характеристик медицинского изделия указаны в том числе с использованием слов: более, менее, не более, не менее.</a:t>
            </a:r>
          </a:p>
          <a:p>
            <a:r>
              <a:rPr lang="ru-RU" sz="7200" dirty="0"/>
              <a:t>Из описания объекта закупки, сформированного посредством функционала ЕИС, следует, что оно также содержит графу «Инструкция по заполнению характеристик в заявке», которая представлена заказчиком для всех характеристик в виде: «Значение характеристики не может изменяться участником закупки».</a:t>
            </a:r>
          </a:p>
          <a:p>
            <a:r>
              <a:rPr lang="ru-RU" sz="7200" dirty="0"/>
              <a:t>В тоже время, в инструкции по заполнению заявки, являющейся приложением к извещению о проведении электронного аукциона, и размещенной заказчиком во исполнение требований п. 3 ч. 2 ст. 42 Закона о контрактной системе, установлено следующее:</a:t>
            </a:r>
          </a:p>
          <a:p>
            <a:endParaRPr lang="ru-RU" dirty="0"/>
          </a:p>
        </p:txBody>
      </p:sp>
    </p:spTree>
    <p:extLst>
      <p:ext uri="{BB962C8B-B14F-4D97-AF65-F5344CB8AC3E}">
        <p14:creationId xmlns:p14="http://schemas.microsoft.com/office/powerpoint/2010/main" val="30870398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123B9D-E8D6-689F-2D20-F3A8A79FE491}"/>
              </a:ext>
            </a:extLst>
          </p:cNvPr>
          <p:cNvSpPr>
            <a:spLocks noGrp="1"/>
          </p:cNvSpPr>
          <p:nvPr>
            <p:ph type="title"/>
          </p:nvPr>
        </p:nvSpPr>
        <p:spPr>
          <a:xfrm>
            <a:off x="838200" y="42985"/>
            <a:ext cx="10515600" cy="638052"/>
          </a:xfrm>
        </p:spPr>
        <p:txBody>
          <a:bodyPr>
            <a:normAutofit/>
          </a:bodyPr>
          <a:lstStyle/>
          <a:p>
            <a:pPr algn="ctr"/>
            <a:r>
              <a:rPr lang="ru-RU" sz="2400" dirty="0">
                <a:solidFill>
                  <a:srgbClr val="FF0000"/>
                </a:solidFill>
              </a:rPr>
              <a:t>РЕШЕНИЕ № 048/06/106-284/2024 от 22 апреля 2024 года (2 из 5)</a:t>
            </a:r>
          </a:p>
        </p:txBody>
      </p:sp>
      <p:sp>
        <p:nvSpPr>
          <p:cNvPr id="3" name="Объект 2">
            <a:extLst>
              <a:ext uri="{FF2B5EF4-FFF2-40B4-BE49-F238E27FC236}">
                <a16:creationId xmlns:a16="http://schemas.microsoft.com/office/drawing/2014/main" id="{23351091-3D66-5073-1AB9-AA715F4B4BD9}"/>
              </a:ext>
            </a:extLst>
          </p:cNvPr>
          <p:cNvSpPr>
            <a:spLocks noGrp="1"/>
          </p:cNvSpPr>
          <p:nvPr>
            <p:ph idx="1"/>
          </p:nvPr>
        </p:nvSpPr>
        <p:spPr>
          <a:xfrm>
            <a:off x="838200" y="878889"/>
            <a:ext cx="10515600" cy="5797119"/>
          </a:xfrm>
        </p:spPr>
        <p:txBody>
          <a:bodyPr>
            <a:normAutofit fontScale="32500" lnSpcReduction="20000"/>
          </a:bodyPr>
          <a:lstStyle/>
          <a:p>
            <a:r>
              <a:rPr lang="ru-RU" sz="5500" dirty="0"/>
              <a:t>«Показатели предлагаемого участником закупки товара, содержащиеся в копиях документов (сертификатов, удостоверений, паспортов и т.п.), входящих в состав заявки на участие в аукционе, не рассматриваются в качестве конкретных показателей товара, соответствующих значениям, установленным в описании объекта закупки. Значение показателя товара, указанного в заявке на участие в закупке, в том числе товара, поставляемого для выполнения работ, оказания услуг</a:t>
            </a:r>
          </a:p>
          <a:p>
            <a:r>
              <a:rPr lang="ru-RU" sz="5500" dirty="0"/>
              <a:t>- не должно сопровождаться словами «должен быть», «должна быть», «должны быть», «должен», «не должен», «должна», «не должна», «должны», «не должны», «не должен быть», «не должна быть», «не должны быть», «будет», «возможно» и т.п.;</a:t>
            </a:r>
          </a:p>
          <a:p>
            <a:r>
              <a:rPr lang="ru-RU" sz="5500" dirty="0"/>
              <a:t>- не должно допускать разночтения или двусмысленное толкование и содержать слова или сопровождаться словами «не более», «не менее», «более», «менее», «или», «диапазон должен быть не более от... - до...», «диапазон должен быть не менее от...- до...» и т.п., либо содержать математические знаки аналогичного содержания (в т.ч. «&lt;» или «&gt;»)».</a:t>
            </a:r>
          </a:p>
          <a:p>
            <a:r>
              <a:rPr lang="ru-RU" sz="5500" dirty="0"/>
              <a:t>Проанализировав заявку победителя закупки (идентификационный номер 116210403), Комиссия приходит к выводу, что заявка содержит значения характеристик описания объекта закупки, сформированном с использованием функционала ЕИС, в неизменном виде. Победителем закупки </a:t>
            </a:r>
            <a:br>
              <a:rPr lang="ru-RU" sz="5500" dirty="0"/>
            </a:br>
            <a:r>
              <a:rPr lang="ru-RU" sz="5500" dirty="0"/>
              <a:t>не указаны конкретные значения характеристик, поскольку они сопровождаются словами «не более», «не менее», «более», «менее».</a:t>
            </a:r>
          </a:p>
          <a:p>
            <a:r>
              <a:rPr lang="ru-RU" sz="5500" dirty="0"/>
              <a:t>Исходя из вышеизложенного, комиссия по осуществлению закупок заказчика, признав заявку с идентификационными номерами 116210403 (победитель), соответствующей требованиям извещения о проведении электронного аукциона, </a:t>
            </a:r>
            <a:r>
              <a:rPr lang="ru-RU" sz="5500" dirty="0">
                <a:solidFill>
                  <a:srgbClr val="FF0000"/>
                </a:solidFill>
              </a:rPr>
              <a:t>допустила нарушение п. 1 ч. 5 ст. 49 Закона о контрактной системе.</a:t>
            </a:r>
          </a:p>
          <a:p>
            <a:endParaRPr lang="ru-RU" dirty="0"/>
          </a:p>
        </p:txBody>
      </p:sp>
    </p:spTree>
    <p:extLst>
      <p:ext uri="{BB962C8B-B14F-4D97-AF65-F5344CB8AC3E}">
        <p14:creationId xmlns:p14="http://schemas.microsoft.com/office/powerpoint/2010/main" val="9881944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123B9D-E8D6-689F-2D20-F3A8A79FE491}"/>
              </a:ext>
            </a:extLst>
          </p:cNvPr>
          <p:cNvSpPr>
            <a:spLocks noGrp="1"/>
          </p:cNvSpPr>
          <p:nvPr>
            <p:ph type="title"/>
          </p:nvPr>
        </p:nvSpPr>
        <p:spPr>
          <a:xfrm>
            <a:off x="838200" y="42985"/>
            <a:ext cx="10515600" cy="638052"/>
          </a:xfrm>
        </p:spPr>
        <p:txBody>
          <a:bodyPr>
            <a:normAutofit/>
          </a:bodyPr>
          <a:lstStyle/>
          <a:p>
            <a:pPr algn="ctr"/>
            <a:r>
              <a:rPr lang="ru-RU" sz="2400" dirty="0">
                <a:solidFill>
                  <a:srgbClr val="FF0000"/>
                </a:solidFill>
              </a:rPr>
              <a:t>РЕШЕНИЕ № 048/06/106-284/2024 от 22 апреля 2024 года (3 из 5)</a:t>
            </a:r>
          </a:p>
        </p:txBody>
      </p:sp>
      <p:sp>
        <p:nvSpPr>
          <p:cNvPr id="3" name="Объект 2">
            <a:extLst>
              <a:ext uri="{FF2B5EF4-FFF2-40B4-BE49-F238E27FC236}">
                <a16:creationId xmlns:a16="http://schemas.microsoft.com/office/drawing/2014/main" id="{23351091-3D66-5073-1AB9-AA715F4B4BD9}"/>
              </a:ext>
            </a:extLst>
          </p:cNvPr>
          <p:cNvSpPr>
            <a:spLocks noGrp="1"/>
          </p:cNvSpPr>
          <p:nvPr>
            <p:ph idx="1"/>
          </p:nvPr>
        </p:nvSpPr>
        <p:spPr>
          <a:xfrm>
            <a:off x="838200" y="878889"/>
            <a:ext cx="10515600" cy="5797119"/>
          </a:xfrm>
        </p:spPr>
        <p:txBody>
          <a:bodyPr>
            <a:normAutofit fontScale="32500" lnSpcReduction="20000"/>
          </a:bodyPr>
          <a:lstStyle/>
          <a:p>
            <a:r>
              <a:rPr lang="ru-RU" sz="5500" dirty="0"/>
              <a:t>В рамках рассмотрения указанного довода жалобы Комиссия, проведя внеплановую проверку, установила в действиях заказчика нарушений ст. 7, п. 12 ч. 1, п. 3 ч. 2 ст. 42 Закона о контрактной системе.</a:t>
            </a:r>
          </a:p>
          <a:p>
            <a:r>
              <a:rPr lang="ru-RU" sz="5500" dirty="0"/>
              <a:t>1.	В силу ст. 7 Закона о контрактной системе, открытость и прозрачность информации, указанной в части 1 настоящей статьи, обеспечиваются, в частности, путем ее размещения в единой информационной системе. Информация, предусмотренная настоящим Федеральным законом и размещенная в единой информационной системе, должна быть полной и достоверной.</a:t>
            </a:r>
          </a:p>
          <a:p>
            <a:r>
              <a:rPr lang="ru-RU" sz="5500" dirty="0"/>
              <a:t>Так, в рассматриваемом случае извещение о проведении электронного аукциона содержит инструкцию по заполнению характеристик в заявке, сформированную при описании объекта закупки с использованием функционала ЕИС, и инструкцию по заполнению заявки, являющейся приложением к извещению о проведении закупки, которые противоречат друг другу.</a:t>
            </a:r>
          </a:p>
          <a:p>
            <a:r>
              <a:rPr lang="ru-RU" sz="5500" dirty="0"/>
              <a:t>Инструкция по заполнению характеристик в заявке, сформированную при описании объекта закупки с использованием функционала ЕИС определяет, что значения характеристик должны быть указаны в неизменном виде, с том числе с использованием слов: более, менее, не более, не менее, а инструкция по заполнению заявки, размещенная в виде отдельного электронного документа, однозначно устанавливает требование об отсутствии в составе заявки участников закупки обозначенных слов, сопровождающих значения характеристик.</a:t>
            </a:r>
          </a:p>
          <a:p>
            <a:r>
              <a:rPr lang="ru-RU" sz="5500" dirty="0"/>
              <a:t>С учетом изложенного, Комиссия пришла к вводу, что инструкция по заполнению заявки, размещенная заказчиком в виде отдельного электронного документа, а также включенная в описание объекта закупки, сформированное с использованием функционала ЕИС, в совокупности всех требований является ненадлежащей, вследствие чего любые значения характеристик, указанные участниками, будут являться несоответствующими извещению о проведении закупки.</a:t>
            </a:r>
          </a:p>
          <a:p>
            <a:r>
              <a:rPr lang="ru-RU" sz="5500" dirty="0"/>
              <a:t>Таким образом, заказчик </a:t>
            </a:r>
            <a:r>
              <a:rPr lang="ru-RU" sz="5500" dirty="0">
                <a:solidFill>
                  <a:srgbClr val="FF0000"/>
                </a:solidFill>
              </a:rPr>
              <a:t>допустил нарушения ст. 7, п. 3 ч. 2 ст. 42 Закона о контрактной системе.</a:t>
            </a:r>
          </a:p>
          <a:p>
            <a:endParaRPr lang="ru-RU" dirty="0"/>
          </a:p>
        </p:txBody>
      </p:sp>
    </p:spTree>
    <p:extLst>
      <p:ext uri="{BB962C8B-B14F-4D97-AF65-F5344CB8AC3E}">
        <p14:creationId xmlns:p14="http://schemas.microsoft.com/office/powerpoint/2010/main" val="1908839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123B9D-E8D6-689F-2D20-F3A8A79FE491}"/>
              </a:ext>
            </a:extLst>
          </p:cNvPr>
          <p:cNvSpPr>
            <a:spLocks noGrp="1"/>
          </p:cNvSpPr>
          <p:nvPr>
            <p:ph type="title"/>
          </p:nvPr>
        </p:nvSpPr>
        <p:spPr>
          <a:xfrm>
            <a:off x="838200" y="42985"/>
            <a:ext cx="10515600" cy="638052"/>
          </a:xfrm>
        </p:spPr>
        <p:txBody>
          <a:bodyPr>
            <a:normAutofit/>
          </a:bodyPr>
          <a:lstStyle/>
          <a:p>
            <a:pPr algn="ctr"/>
            <a:r>
              <a:rPr lang="ru-RU" sz="2400" dirty="0">
                <a:solidFill>
                  <a:srgbClr val="FF0000"/>
                </a:solidFill>
              </a:rPr>
              <a:t>РЕШЕНИЕ № 048/06/106-284/2024 от 22 апреля 2024 года (4 из 5)</a:t>
            </a:r>
          </a:p>
        </p:txBody>
      </p:sp>
      <p:sp>
        <p:nvSpPr>
          <p:cNvPr id="3" name="Объект 2">
            <a:extLst>
              <a:ext uri="{FF2B5EF4-FFF2-40B4-BE49-F238E27FC236}">
                <a16:creationId xmlns:a16="http://schemas.microsoft.com/office/drawing/2014/main" id="{23351091-3D66-5073-1AB9-AA715F4B4BD9}"/>
              </a:ext>
            </a:extLst>
          </p:cNvPr>
          <p:cNvSpPr>
            <a:spLocks noGrp="1"/>
          </p:cNvSpPr>
          <p:nvPr>
            <p:ph idx="1"/>
          </p:nvPr>
        </p:nvSpPr>
        <p:spPr>
          <a:xfrm>
            <a:off x="838200" y="878889"/>
            <a:ext cx="10515600" cy="5797119"/>
          </a:xfrm>
        </p:spPr>
        <p:txBody>
          <a:bodyPr>
            <a:normAutofit fontScale="25000" lnSpcReduction="20000"/>
          </a:bodyPr>
          <a:lstStyle/>
          <a:p>
            <a:r>
              <a:rPr lang="ru-RU" sz="7200" dirty="0"/>
              <a:t>Комиссией установлено, что в рассматриваемом случае самостоятельным объектом закупки является поставка товара, а услуги по установке и вводу в эксплуатацию товара - системы рентгеновской диагностической стационарной общего назначения, цифровой являются сопутствующими.</a:t>
            </a:r>
          </a:p>
          <a:p>
            <a:r>
              <a:rPr lang="ru-RU" sz="7200" dirty="0"/>
              <a:t>Учитывая, что поставка медицинского изделия и установка, ввод в эксплуатацию оборудования являются технологически и функционально связанными товарами, работами (услугами), они верно объединены заказчиком в один предмет закупки.</a:t>
            </a:r>
          </a:p>
          <a:p>
            <a:r>
              <a:rPr lang="ru-RU" sz="7200" dirty="0"/>
              <a:t>Вместе с тем, требование о наличии лицензии непосредственно у участника закупки в отношении предмета закупки, состоящего из основного нелицензируемого вида деятельности по поставке медицинского изделия и сопутствующего лицензируемого вида деятельности, является избыточным обременением участников закупки, </a:t>
            </a:r>
            <a:r>
              <a:rPr lang="ru-RU" sz="7200" dirty="0">
                <a:solidFill>
                  <a:srgbClr val="FF0000"/>
                </a:solidFill>
              </a:rPr>
              <a:t>которое может привести к сокращению количества участников закупки.</a:t>
            </a:r>
          </a:p>
          <a:p>
            <a:r>
              <a:rPr lang="ru-RU" sz="7200" dirty="0"/>
              <a:t>В размещенном в составе извещения о проведении закупки электронном документе «Требования к содержанию, составу заявки на участие в закупке и инструкция по ее заполнению» содержится следующее:</a:t>
            </a:r>
          </a:p>
          <a:p>
            <a:r>
              <a:rPr lang="ru-RU" sz="7200" dirty="0"/>
              <a:t>«В соответствии со статьей 14 Закона № 44-ФЗ и постановлением Правительства РФ от 10 июля 2019 г. № 878 участник закупки в составе заявки на участие в закупке представляет следующие документы и (или) информацию соответственно:</a:t>
            </a:r>
          </a:p>
          <a:p>
            <a:r>
              <a:rPr lang="ru-RU" sz="7200" dirty="0"/>
              <a:t> - номер реестровой записи из реестра, а также информация о совокупном количестве баллов за выполнение технологических операций (условий) на территории Российской Федерации, если такое предусмотрено постановлением Правительства Российской Федерации от 17 июля 2015 г. № 719 (для продукции, в отношении которой установлены требования о совокупном количестве баллов за выполнение (освоение) соответствующих операций (условий);</a:t>
            </a:r>
          </a:p>
          <a:p>
            <a:r>
              <a:rPr lang="ru-RU" sz="7200" dirty="0"/>
              <a:t> - номер реестровой записи из евразийского реестра промышленных товаров, а также информация о совокупном количестве баллов за выполнение технологических операций (условий) на территории государства - члена Евразийского экономического союза, если такое предусмотрено решением Совета Евразийской экономической комиссии от 23 ноября 2020 г. № 105;</a:t>
            </a:r>
          </a:p>
          <a:p>
            <a:endParaRPr lang="ru-RU" dirty="0"/>
          </a:p>
        </p:txBody>
      </p:sp>
    </p:spTree>
    <p:extLst>
      <p:ext uri="{BB962C8B-B14F-4D97-AF65-F5344CB8AC3E}">
        <p14:creationId xmlns:p14="http://schemas.microsoft.com/office/powerpoint/2010/main" val="10282068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123B9D-E8D6-689F-2D20-F3A8A79FE491}"/>
              </a:ext>
            </a:extLst>
          </p:cNvPr>
          <p:cNvSpPr>
            <a:spLocks noGrp="1"/>
          </p:cNvSpPr>
          <p:nvPr>
            <p:ph type="title"/>
          </p:nvPr>
        </p:nvSpPr>
        <p:spPr>
          <a:xfrm>
            <a:off x="838200" y="42985"/>
            <a:ext cx="10515600" cy="638052"/>
          </a:xfrm>
        </p:spPr>
        <p:txBody>
          <a:bodyPr>
            <a:normAutofit/>
          </a:bodyPr>
          <a:lstStyle/>
          <a:p>
            <a:pPr algn="ctr"/>
            <a:r>
              <a:rPr lang="ru-RU" sz="2400" dirty="0">
                <a:solidFill>
                  <a:srgbClr val="FF0000"/>
                </a:solidFill>
              </a:rPr>
              <a:t>РЕШЕНИЕ № 048/06/106-284/2024 от 22 апреля 2024 года (5 из 5)</a:t>
            </a:r>
          </a:p>
        </p:txBody>
      </p:sp>
      <p:sp>
        <p:nvSpPr>
          <p:cNvPr id="3" name="Объект 2">
            <a:extLst>
              <a:ext uri="{FF2B5EF4-FFF2-40B4-BE49-F238E27FC236}">
                <a16:creationId xmlns:a16="http://schemas.microsoft.com/office/drawing/2014/main" id="{23351091-3D66-5073-1AB9-AA715F4B4BD9}"/>
              </a:ext>
            </a:extLst>
          </p:cNvPr>
          <p:cNvSpPr>
            <a:spLocks noGrp="1"/>
          </p:cNvSpPr>
          <p:nvPr>
            <p:ph idx="1"/>
          </p:nvPr>
        </p:nvSpPr>
        <p:spPr>
          <a:xfrm>
            <a:off x="838200" y="878889"/>
            <a:ext cx="10515600" cy="5797119"/>
          </a:xfrm>
        </p:spPr>
        <p:txBody>
          <a:bodyPr>
            <a:normAutofit fontScale="25000" lnSpcReduction="20000"/>
          </a:bodyPr>
          <a:lstStyle/>
          <a:p>
            <a:r>
              <a:rPr lang="ru-RU" sz="7200" dirty="0"/>
              <a:t>- копия сертификата по форме СТ-1 ».</a:t>
            </a:r>
          </a:p>
          <a:p>
            <a:r>
              <a:rPr lang="ru-RU" sz="7200" dirty="0"/>
              <a:t>Между тем, пунктом 3(2) Постановления № 878 установлено, что подтверждением страны происхождения радиоэлектронной продукции является:</a:t>
            </a:r>
          </a:p>
          <a:p>
            <a:r>
              <a:rPr lang="ru-RU" sz="7200" dirty="0"/>
              <a:t> - наличие сведений о такой продукции в реестре или евразийском реестре промышленных товаров государств - членов Евразийского экономического союза, правила формирования и ведения которого устанавливаются правом Евразийского экономического союза (далее - евразийский реестр промышленных товаров);</a:t>
            </a:r>
          </a:p>
          <a:p>
            <a:r>
              <a:rPr lang="ru-RU" sz="7200" dirty="0"/>
              <a:t> - подтверждением соответствия радиоэлектронной продукции первому уровню является наличие в реестровой записи из реестра или евразийского реестра промышленных товаров сведений о первом уровне радиоэлектронной продукции.</a:t>
            </a:r>
          </a:p>
          <a:p>
            <a:r>
              <a:rPr lang="ru-RU" sz="7200" dirty="0"/>
              <a:t>Согласно п. 3(3) Постановления № 878 для подтверждения соответствия радиоэлектронной продукции требованиям, предусмотренным пунктом 3(2) настоящего постановления, участник закупки указывает (декларирует) в составе заявки на участие в закупке номер реестровой записи из реестра или евразийского реестра промышленных товаров, а для целей подтверждения первого уровня радиоэлектронной продукции - также сведения о первом уровне радиоэлектронной продукции.</a:t>
            </a:r>
          </a:p>
          <a:p>
            <a:r>
              <a:rPr lang="ru-RU" sz="7200" dirty="0"/>
              <a:t>Таким образом, Постановлением № 878 не предусмотрено в качестве подтверждения страны происхождения радиоэлектронной продукции предоставлять в составе заявке копию сертификата по форме СТ-1.</a:t>
            </a:r>
          </a:p>
          <a:p>
            <a:r>
              <a:rPr lang="ru-RU" sz="7200" dirty="0"/>
              <a:t>Также требования к сведениям, подтверждающим страну происхождении </a:t>
            </a:r>
            <a:r>
              <a:rPr lang="ru-RU" sz="7200" dirty="0" err="1"/>
              <a:t>радиоэлеткронной</a:t>
            </a:r>
            <a:r>
              <a:rPr lang="ru-RU" sz="7200" dirty="0"/>
              <a:t> продукции, установлены заказчиком в противоречие с требованиями Постановления № 878.</a:t>
            </a:r>
          </a:p>
          <a:p>
            <a:r>
              <a:rPr lang="ru-RU" sz="7200" dirty="0"/>
              <a:t>При таких обстоятельствах, поскольку при установлении требований к составу заявки не учтены положения п. 3(3) Постановления № 878, </a:t>
            </a:r>
            <a:r>
              <a:rPr lang="ru-RU" sz="7200" dirty="0">
                <a:solidFill>
                  <a:srgbClr val="FF0000"/>
                </a:solidFill>
              </a:rPr>
              <a:t>заказчиком допущено нарушение п. 3 ч. 2 ст. 42 Закона о контрактной системе.</a:t>
            </a:r>
          </a:p>
          <a:p>
            <a:endParaRPr lang="ru-RU" dirty="0"/>
          </a:p>
        </p:txBody>
      </p:sp>
    </p:spTree>
    <p:extLst>
      <p:ext uri="{BB962C8B-B14F-4D97-AF65-F5344CB8AC3E}">
        <p14:creationId xmlns:p14="http://schemas.microsoft.com/office/powerpoint/2010/main" val="31684380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E50D83-4B8E-BAB1-B2FE-CF9B180DFAEE}"/>
              </a:ext>
            </a:extLst>
          </p:cNvPr>
          <p:cNvSpPr>
            <a:spLocks noGrp="1"/>
          </p:cNvSpPr>
          <p:nvPr>
            <p:ph type="title"/>
          </p:nvPr>
        </p:nvSpPr>
        <p:spPr>
          <a:xfrm>
            <a:off x="997999" y="1141"/>
            <a:ext cx="10515600" cy="664685"/>
          </a:xfrm>
        </p:spPr>
        <p:txBody>
          <a:bodyPr>
            <a:normAutofit/>
          </a:bodyPr>
          <a:lstStyle/>
          <a:p>
            <a:pPr algn="ctr"/>
            <a:r>
              <a:rPr lang="ru-RU" sz="2400" dirty="0">
                <a:solidFill>
                  <a:srgbClr val="FF0000"/>
                </a:solidFill>
              </a:rPr>
              <a:t>РЕШЕНИЕ № 048/06/106-429/2024 от 03 июня 2024 года (1 из 1)</a:t>
            </a:r>
          </a:p>
        </p:txBody>
      </p:sp>
      <p:sp>
        <p:nvSpPr>
          <p:cNvPr id="3" name="Объект 2">
            <a:extLst>
              <a:ext uri="{FF2B5EF4-FFF2-40B4-BE49-F238E27FC236}">
                <a16:creationId xmlns:a16="http://schemas.microsoft.com/office/drawing/2014/main" id="{F0AA29AC-83A3-80AC-12A9-730A06E16C9E}"/>
              </a:ext>
            </a:extLst>
          </p:cNvPr>
          <p:cNvSpPr>
            <a:spLocks noGrp="1"/>
          </p:cNvSpPr>
          <p:nvPr>
            <p:ph idx="1"/>
          </p:nvPr>
        </p:nvSpPr>
        <p:spPr>
          <a:xfrm>
            <a:off x="408373" y="665826"/>
            <a:ext cx="11185864" cy="5209297"/>
          </a:xfrm>
        </p:spPr>
        <p:txBody>
          <a:bodyPr>
            <a:noAutofit/>
          </a:bodyPr>
          <a:lstStyle/>
          <a:p>
            <a:r>
              <a:rPr lang="ru-RU" sz="1600" dirty="0"/>
              <a:t>Жалуется ИП Григорович Л.И. на положения извещения о проведении ЭА на поставку металлодетектора (реестровый номер 0146100005324000027) Заказчика – прокуратуры Липецкой области.</a:t>
            </a:r>
          </a:p>
          <a:p>
            <a:r>
              <a:rPr lang="ru-RU" sz="1600" dirty="0"/>
              <a:t>В жалобе заявителя указано, что заказчик неправомерно не установил ограничения допуска товаров в соответствии с ПП РФ № 878.</a:t>
            </a:r>
          </a:p>
          <a:p>
            <a:r>
              <a:rPr lang="ru-RU" sz="1600" dirty="0"/>
              <a:t>Заказчиком применен код ОКПД2 26.30.50.119 «Приборы и аппаратура для систем охранной сигнализации прочие, не включенные в другие группировки».</a:t>
            </a:r>
          </a:p>
          <a:p>
            <a:r>
              <a:rPr lang="ru-RU" sz="1600" dirty="0"/>
              <a:t>Вместе с </a:t>
            </a:r>
            <a:r>
              <a:rPr lang="ru-RU" sz="1600" dirty="0">
                <a:solidFill>
                  <a:srgbClr val="FF0000"/>
                </a:solidFill>
              </a:rPr>
              <a:t>тем данное нарушение не повлияло на результат закупки, поскольку на участие в электронном аукционе поступила одна заявка и условия применения Постановления № 878 в таком случае не складываются</a:t>
            </a:r>
            <a:r>
              <a:rPr lang="ru-RU" sz="1600" dirty="0"/>
              <a:t>.</a:t>
            </a:r>
          </a:p>
          <a:p>
            <a:endParaRPr lang="ru-RU" sz="1600" dirty="0"/>
          </a:p>
          <a:p>
            <a:r>
              <a:rPr lang="ru-RU" sz="1600" dirty="0"/>
              <a:t>На заседании Комиссии установлено, что заказчик описал объект закупки без соблюдения требований Постановления № 145, но по правилам ст. 33 Закона о контрактной системе.</a:t>
            </a:r>
          </a:p>
          <a:p>
            <a:r>
              <a:rPr lang="ru-RU" sz="1600" dirty="0"/>
              <a:t>Вместе с тем, установлено, что соответствующая позиция относительно закупаемого заказчиком товара имеется в КТРУ: 26.30.50.119-00000006 «Металлодетектор», включающая примененный заказчиком код ОКПД2 26.30.50.119 «Приборы и аппаратура для систем охранной сигнализации прочие, не включенные в другие группировки».</a:t>
            </a:r>
          </a:p>
          <a:p>
            <a:r>
              <a:rPr lang="ru-RU" sz="1600" dirty="0"/>
              <a:t>Поскольку, как установлено Комиссией, на закупаемый заказчиком товар имеется соответствующая позиция в КТРУ, заказчик обязан применять ее при описании объекта закупки.</a:t>
            </a:r>
          </a:p>
          <a:p>
            <a:r>
              <a:rPr lang="ru-RU" sz="1600" dirty="0"/>
              <a:t>Следовательно, в данном случае заказчик уклонился от применения соответствующей позиции КТРУ 26.30.50.119-00000006 «Металлодетектор», </a:t>
            </a:r>
            <a:r>
              <a:rPr lang="ru-RU" sz="1600" dirty="0">
                <a:solidFill>
                  <a:srgbClr val="FF0000"/>
                </a:solidFill>
              </a:rPr>
              <a:t>чем нарушил п. 5 ч. 1 ст. 42 Закона о контрактной системе.</a:t>
            </a:r>
          </a:p>
          <a:p>
            <a:endParaRPr lang="ru-RU" sz="1600" dirty="0">
              <a:solidFill>
                <a:srgbClr val="FF0000"/>
              </a:solidFill>
            </a:endParaRPr>
          </a:p>
          <a:p>
            <a:r>
              <a:rPr lang="ru-RU" sz="1600" dirty="0"/>
              <a:t>Кроме этого, описание объекта закупки приложено в виде файла. </a:t>
            </a:r>
            <a:r>
              <a:rPr lang="ru-RU" sz="1600" dirty="0">
                <a:solidFill>
                  <a:srgbClr val="FF0000"/>
                </a:solidFill>
              </a:rPr>
              <a:t>Структурированное описание отсутствует.</a:t>
            </a:r>
          </a:p>
        </p:txBody>
      </p:sp>
    </p:spTree>
    <p:extLst>
      <p:ext uri="{BB962C8B-B14F-4D97-AF65-F5344CB8AC3E}">
        <p14:creationId xmlns:p14="http://schemas.microsoft.com/office/powerpoint/2010/main" val="582070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75D122-7146-664B-A52F-CE2955BDE7DD}"/>
              </a:ext>
            </a:extLst>
          </p:cNvPr>
          <p:cNvSpPr>
            <a:spLocks noGrp="1"/>
          </p:cNvSpPr>
          <p:nvPr>
            <p:ph type="title"/>
          </p:nvPr>
        </p:nvSpPr>
        <p:spPr>
          <a:xfrm>
            <a:off x="838200" y="72163"/>
            <a:ext cx="10515600" cy="407232"/>
          </a:xfrm>
        </p:spPr>
        <p:txBody>
          <a:bodyPr>
            <a:noAutofit/>
          </a:bodyPr>
          <a:lstStyle/>
          <a:p>
            <a:pPr algn="ctr"/>
            <a:r>
              <a:rPr lang="ru-RU" sz="2400" dirty="0">
                <a:solidFill>
                  <a:srgbClr val="FF0000"/>
                </a:solidFill>
              </a:rPr>
              <a:t>РЕШЕНИЕ № 048/06/106-13/2023 от 17 января 2024 года (1 из 3)</a:t>
            </a:r>
          </a:p>
        </p:txBody>
      </p:sp>
      <p:sp>
        <p:nvSpPr>
          <p:cNvPr id="3" name="Объект 2">
            <a:extLst>
              <a:ext uri="{FF2B5EF4-FFF2-40B4-BE49-F238E27FC236}">
                <a16:creationId xmlns:a16="http://schemas.microsoft.com/office/drawing/2014/main" id="{49F5E9C6-BD70-0D79-796F-D55FA8107917}"/>
              </a:ext>
            </a:extLst>
          </p:cNvPr>
          <p:cNvSpPr>
            <a:spLocks noGrp="1"/>
          </p:cNvSpPr>
          <p:nvPr>
            <p:ph idx="1"/>
          </p:nvPr>
        </p:nvSpPr>
        <p:spPr>
          <a:xfrm>
            <a:off x="767178" y="580216"/>
            <a:ext cx="10515600" cy="5697568"/>
          </a:xfrm>
        </p:spPr>
        <p:txBody>
          <a:bodyPr>
            <a:normAutofit/>
          </a:bodyPr>
          <a:lstStyle/>
          <a:p>
            <a:r>
              <a:rPr lang="ru-RU" sz="1800" dirty="0"/>
              <a:t>Жалуется ООО «АРМТЭКС» на положения извещения о проведении ЭА № 827-ЭА-АРМ-23 Автоматизированное рабочее место (в составе: компьютер персональный настольный (неттоп), монитор, подключаемый к компьютеру, клавиатура, мышь компьютерная, источник бесперебойного питания) (реестровый номер 0346200008023000554).</a:t>
            </a:r>
          </a:p>
          <a:p>
            <a:r>
              <a:rPr lang="ru-RU" sz="1800" dirty="0"/>
              <a:t>Представитель заявителя пояснил, что заказчиком в извещении о проведении электронного аукциона неверно применена позиция каталога товаров, работ, услуг, размещенного в единой информационной системе в сфере закупок (далее - каталог КТРУ) 26.20.30.000-00000001 «Устройства автоматической обработки данных прочие». По мнению представителя заявителя, заказчик должен был применить ОКПД2-26.20.15.150 «Автоматизированные рабочие места» в связи с тем, что описание и наименование объекта закупки наиболее подходит к указанному коду ОПКД2. Также представитель заявителя сообщил, что по коду ОКПД2-26.20.15.150 автоматизированные рабочие места широко представлены в реестре радиоэлектронной продукции, а по коду ОКПД2 26.20.30 «Устройства автоматической обработки данных прочие» в реестре радиоэлектронной продукции отсутствуют товары, соответствующие описанию объекта закупки.</a:t>
            </a:r>
          </a:p>
          <a:p>
            <a:endParaRPr lang="ru-RU" sz="1800" dirty="0"/>
          </a:p>
        </p:txBody>
      </p:sp>
      <p:pic>
        <p:nvPicPr>
          <p:cNvPr id="5" name="Рисунок 4">
            <a:extLst>
              <a:ext uri="{FF2B5EF4-FFF2-40B4-BE49-F238E27FC236}">
                <a16:creationId xmlns:a16="http://schemas.microsoft.com/office/drawing/2014/main" id="{2BBAE55D-07AC-A3A4-A3D5-E3F8B463270B}"/>
              </a:ext>
            </a:extLst>
          </p:cNvPr>
          <p:cNvPicPr>
            <a:picLocks noChangeAspect="1"/>
          </p:cNvPicPr>
          <p:nvPr/>
        </p:nvPicPr>
        <p:blipFill>
          <a:blip r:embed="rId2"/>
          <a:stretch>
            <a:fillRect/>
          </a:stretch>
        </p:blipFill>
        <p:spPr>
          <a:xfrm>
            <a:off x="909222" y="4496304"/>
            <a:ext cx="8364117" cy="724001"/>
          </a:xfrm>
          <a:prstGeom prst="rect">
            <a:avLst/>
          </a:prstGeom>
        </p:spPr>
      </p:pic>
      <p:sp>
        <p:nvSpPr>
          <p:cNvPr id="7" name="TextBox 6">
            <a:extLst>
              <a:ext uri="{FF2B5EF4-FFF2-40B4-BE49-F238E27FC236}">
                <a16:creationId xmlns:a16="http://schemas.microsoft.com/office/drawing/2014/main" id="{D8EA565E-4399-ADCA-0BE0-BA8ED707E593}"/>
              </a:ext>
            </a:extLst>
          </p:cNvPr>
          <p:cNvSpPr txBox="1"/>
          <p:nvPr/>
        </p:nvSpPr>
        <p:spPr>
          <a:xfrm>
            <a:off x="838200" y="5501442"/>
            <a:ext cx="10685016" cy="1200329"/>
          </a:xfrm>
          <a:prstGeom prst="rect">
            <a:avLst/>
          </a:prstGeom>
          <a:noFill/>
        </p:spPr>
        <p:txBody>
          <a:bodyPr wrap="square">
            <a:spAutoFit/>
          </a:bodyPr>
          <a:lstStyle/>
          <a:p>
            <a:pPr marL="285750" indent="-285750">
              <a:buFont typeface="Arial" panose="020B0604020202020204" pitchFamily="34" charset="0"/>
              <a:buChar char="•"/>
            </a:pPr>
            <a:r>
              <a:rPr lang="ru-RU" dirty="0"/>
              <a:t>Проанализировав информацию, содержащуюся в КТРУ, Комиссия УФАС установила, что коду позиции 26.20.30.000-00000001 соответствует наименование товара «Устройства автоматической обработки данных прочие». Также установлено, что по данной позиции в части описания товара сведения отсутствуют.</a:t>
            </a:r>
          </a:p>
        </p:txBody>
      </p:sp>
    </p:spTree>
    <p:extLst>
      <p:ext uri="{BB962C8B-B14F-4D97-AF65-F5344CB8AC3E}">
        <p14:creationId xmlns:p14="http://schemas.microsoft.com/office/powerpoint/2010/main" val="15544727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75D122-7146-664B-A52F-CE2955BDE7DD}"/>
              </a:ext>
            </a:extLst>
          </p:cNvPr>
          <p:cNvSpPr>
            <a:spLocks noGrp="1"/>
          </p:cNvSpPr>
          <p:nvPr>
            <p:ph type="title"/>
          </p:nvPr>
        </p:nvSpPr>
        <p:spPr>
          <a:xfrm>
            <a:off x="838200" y="72163"/>
            <a:ext cx="10515600" cy="407232"/>
          </a:xfrm>
        </p:spPr>
        <p:txBody>
          <a:bodyPr>
            <a:noAutofit/>
          </a:bodyPr>
          <a:lstStyle/>
          <a:p>
            <a:pPr algn="ctr"/>
            <a:r>
              <a:rPr lang="ru-RU" sz="2400" dirty="0">
                <a:solidFill>
                  <a:srgbClr val="FF0000"/>
                </a:solidFill>
              </a:rPr>
              <a:t>РЕШЕНИЕ № 048/06/106-13/2023 от 17 января 2024 года (2 из 3)</a:t>
            </a:r>
          </a:p>
        </p:txBody>
      </p:sp>
      <p:sp>
        <p:nvSpPr>
          <p:cNvPr id="3" name="Объект 2">
            <a:extLst>
              <a:ext uri="{FF2B5EF4-FFF2-40B4-BE49-F238E27FC236}">
                <a16:creationId xmlns:a16="http://schemas.microsoft.com/office/drawing/2014/main" id="{49F5E9C6-BD70-0D79-796F-D55FA8107917}"/>
              </a:ext>
            </a:extLst>
          </p:cNvPr>
          <p:cNvSpPr>
            <a:spLocks noGrp="1"/>
          </p:cNvSpPr>
          <p:nvPr>
            <p:ph idx="1"/>
          </p:nvPr>
        </p:nvSpPr>
        <p:spPr>
          <a:xfrm>
            <a:off x="767178" y="580216"/>
            <a:ext cx="11164410" cy="6277784"/>
          </a:xfrm>
        </p:spPr>
        <p:txBody>
          <a:bodyPr>
            <a:normAutofit fontScale="92500" lnSpcReduction="20000"/>
          </a:bodyPr>
          <a:lstStyle/>
          <a:p>
            <a:pPr indent="457200" algn="just">
              <a:spcBef>
                <a:spcPts val="0"/>
              </a:spcBef>
              <a:spcAft>
                <a:spcPts val="0"/>
              </a:spcAft>
            </a:pPr>
            <a:r>
              <a:rPr lang="ru-RU" sz="2200" b="0" i="0" dirty="0">
                <a:solidFill>
                  <a:srgbClr val="000000"/>
                </a:solidFill>
                <a:effectLst/>
              </a:rPr>
              <a:t>Проанализировав информацию из реестра радиоэлектронной продукции, Комиссия УФАС установила, что наименование товара «Устройства автоматической обработки данных прочие» отсутствует в реестре российской радиоэлектронной продукции.</a:t>
            </a:r>
          </a:p>
          <a:p>
            <a:pPr indent="457200" algn="just">
              <a:spcBef>
                <a:spcPts val="0"/>
              </a:spcBef>
              <a:spcAft>
                <a:spcPts val="0"/>
              </a:spcAft>
            </a:pPr>
            <a:r>
              <a:rPr lang="ru-RU" sz="2200" b="0" i="0" dirty="0">
                <a:solidFill>
                  <a:srgbClr val="000000"/>
                </a:solidFill>
                <a:effectLst/>
              </a:rPr>
              <a:t>Вместе с тем, в реестре радиоэлектронной продукции содержатся реестровые записи на товары с кодом ОКПД2 — 26.20.3 «Устройства автоматической обработки данных прочие». Однако как установлено, товары с выше обозначенным кодом ОКПД2 не соответствуют описанию объекта закупки.</a:t>
            </a:r>
          </a:p>
          <a:p>
            <a:pPr indent="457200" algn="just">
              <a:spcBef>
                <a:spcPts val="0"/>
              </a:spcBef>
              <a:spcAft>
                <a:spcPts val="0"/>
              </a:spcAft>
            </a:pPr>
            <a:r>
              <a:rPr lang="ru-RU" sz="2200" b="0" i="0" dirty="0">
                <a:solidFill>
                  <a:srgbClr val="000000"/>
                </a:solidFill>
                <a:effectLst/>
              </a:rPr>
              <a:t>Так, согласно «ОК 034-2014 (КПЕС 2008). Общероссийский классификатор продукции по видам экономической деятельности» в код группы ОКПД2 26.20 «Компьютеры и периферийное оборудование» включены такие подгруппы как:</a:t>
            </a:r>
          </a:p>
          <a:p>
            <a:pPr indent="457200" algn="just">
              <a:spcBef>
                <a:spcPts val="0"/>
              </a:spcBef>
              <a:spcAft>
                <a:spcPts val="0"/>
              </a:spcAft>
            </a:pPr>
            <a:r>
              <a:rPr lang="ru-RU" sz="2200" b="0" i="0" dirty="0">
                <a:solidFill>
                  <a:srgbClr val="000000"/>
                </a:solidFill>
                <a:effectLst/>
              </a:rPr>
              <a:t>26.20.1 «Компьютеры, их части и принадлежности»;</a:t>
            </a:r>
          </a:p>
          <a:p>
            <a:pPr indent="457200" algn="just">
              <a:spcBef>
                <a:spcPts val="0"/>
              </a:spcBef>
              <a:spcAft>
                <a:spcPts val="0"/>
              </a:spcAft>
            </a:pPr>
            <a:r>
              <a:rPr lang="ru-RU" sz="2200" b="0" i="0" dirty="0">
                <a:solidFill>
                  <a:srgbClr val="000000"/>
                </a:solidFill>
                <a:effectLst/>
              </a:rPr>
              <a:t>26.20.2 «Устройства запоминающие и прочие устройства хранения данных»;</a:t>
            </a:r>
          </a:p>
          <a:p>
            <a:pPr indent="457200" algn="just">
              <a:spcBef>
                <a:spcPts val="0"/>
              </a:spcBef>
              <a:spcAft>
                <a:spcPts val="0"/>
              </a:spcAft>
            </a:pPr>
            <a:r>
              <a:rPr lang="ru-RU" sz="2200" b="0" i="0" dirty="0">
                <a:solidFill>
                  <a:srgbClr val="000000"/>
                </a:solidFill>
                <a:effectLst/>
              </a:rPr>
              <a:t>26.20.3 «Устройства автоматической обработки данных </a:t>
            </a:r>
            <a:r>
              <a:rPr lang="ru-RU" sz="2200" b="0" i="0" u="sng" dirty="0">
                <a:solidFill>
                  <a:srgbClr val="000000"/>
                </a:solidFill>
                <a:effectLst/>
              </a:rPr>
              <a:t>прочие</a:t>
            </a:r>
            <a:r>
              <a:rPr lang="ru-RU" sz="2200" b="0" i="0" dirty="0">
                <a:solidFill>
                  <a:srgbClr val="000000"/>
                </a:solidFill>
                <a:effectLst/>
              </a:rPr>
              <a:t>»;</a:t>
            </a:r>
          </a:p>
          <a:p>
            <a:pPr indent="457200" algn="just">
              <a:spcBef>
                <a:spcPts val="0"/>
              </a:spcBef>
              <a:spcAft>
                <a:spcPts val="0"/>
              </a:spcAft>
            </a:pPr>
            <a:r>
              <a:rPr lang="ru-RU" sz="2200" b="0" i="0" dirty="0">
                <a:solidFill>
                  <a:srgbClr val="000000"/>
                </a:solidFill>
                <a:effectLst/>
              </a:rPr>
              <a:t>26.20.4 Блоки, части и принадлежности вычислительных машин».</a:t>
            </a:r>
          </a:p>
          <a:p>
            <a:pPr indent="457200" algn="just">
              <a:spcBef>
                <a:spcPts val="0"/>
              </a:spcBef>
              <a:spcAft>
                <a:spcPts val="0"/>
              </a:spcAft>
            </a:pPr>
            <a:endParaRPr lang="ru-RU" sz="2200" b="0" i="0" dirty="0">
              <a:solidFill>
                <a:srgbClr val="000000"/>
              </a:solidFill>
              <a:effectLst/>
            </a:endParaRPr>
          </a:p>
          <a:p>
            <a:pPr indent="457200" algn="just">
              <a:spcBef>
                <a:spcPts val="0"/>
              </a:spcBef>
              <a:spcAft>
                <a:spcPts val="0"/>
              </a:spcAft>
            </a:pPr>
            <a:r>
              <a:rPr lang="ru-RU" sz="2200" b="0" i="0" dirty="0">
                <a:solidFill>
                  <a:srgbClr val="000000"/>
                </a:solidFill>
                <a:effectLst/>
              </a:rPr>
              <a:t>Таким образом, общероссийским классификатором прямо предусмотрено, что товары, соответствующие коду группы 26.20.3, определены как устройства прочие, то есть не включенные в другие группировки кодов ОКПД2: 26.20.1, 26.20.2, 26.20.4.</a:t>
            </a:r>
          </a:p>
          <a:p>
            <a:pPr indent="457200" algn="just">
              <a:spcBef>
                <a:spcPts val="0"/>
              </a:spcBef>
              <a:spcAft>
                <a:spcPts val="0"/>
              </a:spcAft>
            </a:pPr>
            <a:endParaRPr lang="ru-RU" sz="2200" b="0" i="0" dirty="0">
              <a:solidFill>
                <a:srgbClr val="000000"/>
              </a:solidFill>
              <a:effectLst/>
            </a:endParaRPr>
          </a:p>
          <a:p>
            <a:pPr indent="457200" algn="just">
              <a:spcBef>
                <a:spcPts val="0"/>
              </a:spcBef>
              <a:spcAft>
                <a:spcPts val="0"/>
              </a:spcAft>
            </a:pPr>
            <a:r>
              <a:rPr lang="ru-RU" sz="2200" b="0" i="0" dirty="0">
                <a:solidFill>
                  <a:srgbClr val="000000"/>
                </a:solidFill>
                <a:effectLst/>
              </a:rPr>
              <a:t>Следовательно товары, соответствующие коду ОКПД2 26.20.3 «Устройства автоматической обработки данных прочие» не соответствуют объекту рассматриваемой закупки.</a:t>
            </a:r>
          </a:p>
          <a:p>
            <a:pPr indent="457200" algn="just">
              <a:spcBef>
                <a:spcPts val="0"/>
              </a:spcBef>
              <a:spcAft>
                <a:spcPts val="0"/>
              </a:spcAft>
            </a:pPr>
            <a:r>
              <a:rPr lang="ru-RU" sz="2200" b="0" i="0" dirty="0">
                <a:solidFill>
                  <a:srgbClr val="000000"/>
                </a:solidFill>
                <a:effectLst/>
              </a:rPr>
              <a:t>Установлено, что наименованию и описанию объекта закупки наиболее соответствует ОКПД2-26.20.15.150 «Автоматизированные рабочие места», который в свою очередь входит в группу кода ОКПД2 26.20.1.</a:t>
            </a:r>
          </a:p>
          <a:p>
            <a:pPr indent="457200" algn="just">
              <a:spcBef>
                <a:spcPts val="0"/>
              </a:spcBef>
              <a:spcAft>
                <a:spcPts val="0"/>
              </a:spcAft>
            </a:pPr>
            <a:r>
              <a:rPr lang="ru-RU" sz="2200" b="0" i="0" dirty="0">
                <a:solidFill>
                  <a:srgbClr val="000000"/>
                </a:solidFill>
                <a:effectLst/>
              </a:rPr>
              <a:t>Комиссия отмечает, что «Автоматизированное рабочее место» как позиция КТРУ отсутствует в каталоге. При этом, наименование товаров «Автоматизированное рабочее место» широко представлены в реестре радиоэлектронной продукции. Кроме того, поиск таких товаров возможен по коду ОКПД2 - 26.20.15.150.</a:t>
            </a:r>
          </a:p>
          <a:p>
            <a:endParaRPr lang="ru-RU" sz="1800" dirty="0"/>
          </a:p>
        </p:txBody>
      </p:sp>
    </p:spTree>
    <p:extLst>
      <p:ext uri="{BB962C8B-B14F-4D97-AF65-F5344CB8AC3E}">
        <p14:creationId xmlns:p14="http://schemas.microsoft.com/office/powerpoint/2010/main" val="2133496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5350A3-9BE8-4F26-BF1C-0D5325B13274}"/>
              </a:ext>
            </a:extLst>
          </p:cNvPr>
          <p:cNvSpPr>
            <a:spLocks noGrp="1"/>
          </p:cNvSpPr>
          <p:nvPr>
            <p:ph type="title"/>
          </p:nvPr>
        </p:nvSpPr>
        <p:spPr>
          <a:xfrm>
            <a:off x="466637" y="226286"/>
            <a:ext cx="11258725" cy="337293"/>
          </a:xfrm>
        </p:spPr>
        <p:txBody>
          <a:bodyPr/>
          <a:lstStyle/>
          <a:p>
            <a:pPr algn="ctr"/>
            <a:r>
              <a:rPr lang="ru-RU" sz="1800" b="1" dirty="0">
                <a:solidFill>
                  <a:srgbClr val="C00000"/>
                </a:solidFill>
              </a:rPr>
              <a:t>Схема действий при запросе разрешения на закупку иностранного товара</a:t>
            </a:r>
            <a:br>
              <a:rPr lang="ru-RU" sz="1800" b="1" dirty="0">
                <a:solidFill>
                  <a:srgbClr val="C00000"/>
                </a:solidFill>
              </a:rPr>
            </a:br>
            <a:endParaRPr lang="ru-RU" sz="1800" b="1" dirty="0">
              <a:solidFill>
                <a:srgbClr val="C00000"/>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361701568"/>
              </p:ext>
            </p:extLst>
          </p:nvPr>
        </p:nvGraphicFramePr>
        <p:xfrm>
          <a:off x="1188990" y="692083"/>
          <a:ext cx="10210009" cy="1737360"/>
        </p:xfrm>
        <a:graphic>
          <a:graphicData uri="http://schemas.openxmlformats.org/drawingml/2006/table">
            <a:tbl>
              <a:tblPr firstRow="1" bandRow="1">
                <a:tableStyleId>{5C22544A-7EE6-4342-B048-85BDC9FD1C3A}</a:tableStyleId>
              </a:tblPr>
              <a:tblGrid>
                <a:gridCol w="582930">
                  <a:extLst>
                    <a:ext uri="{9D8B030D-6E8A-4147-A177-3AD203B41FA5}">
                      <a16:colId xmlns:a16="http://schemas.microsoft.com/office/drawing/2014/main" val="3185743850"/>
                    </a:ext>
                  </a:extLst>
                </a:gridCol>
                <a:gridCol w="4495699">
                  <a:extLst>
                    <a:ext uri="{9D8B030D-6E8A-4147-A177-3AD203B41FA5}">
                      <a16:colId xmlns:a16="http://schemas.microsoft.com/office/drawing/2014/main" val="2959577551"/>
                    </a:ext>
                  </a:extLst>
                </a:gridCol>
                <a:gridCol w="3029369">
                  <a:extLst>
                    <a:ext uri="{9D8B030D-6E8A-4147-A177-3AD203B41FA5}">
                      <a16:colId xmlns:a16="http://schemas.microsoft.com/office/drawing/2014/main" val="275607474"/>
                    </a:ext>
                  </a:extLst>
                </a:gridCol>
                <a:gridCol w="2102011">
                  <a:extLst>
                    <a:ext uri="{9D8B030D-6E8A-4147-A177-3AD203B41FA5}">
                      <a16:colId xmlns:a16="http://schemas.microsoft.com/office/drawing/2014/main" val="1618060286"/>
                    </a:ext>
                  </a:extLst>
                </a:gridCol>
              </a:tblGrid>
              <a:tr h="370840">
                <a:tc>
                  <a:txBody>
                    <a:bodyPr/>
                    <a:lstStyle/>
                    <a:p>
                      <a:r>
                        <a:rPr lang="ru-RU" sz="1600" dirty="0"/>
                        <a:t>Шаг</a:t>
                      </a:r>
                    </a:p>
                  </a:txBody>
                  <a:tcPr/>
                </a:tc>
                <a:tc>
                  <a:txBody>
                    <a:bodyPr/>
                    <a:lstStyle/>
                    <a:p>
                      <a:r>
                        <a:rPr lang="ru-RU" sz="1600" dirty="0"/>
                        <a:t>Кто</a:t>
                      </a:r>
                      <a:r>
                        <a:rPr lang="ru-RU" sz="1600" baseline="0" dirty="0"/>
                        <a:t> осуществляет </a:t>
                      </a:r>
                      <a:endParaRPr lang="ru-RU" sz="1600" dirty="0"/>
                    </a:p>
                  </a:txBody>
                  <a:tcPr/>
                </a:tc>
                <a:tc>
                  <a:txBody>
                    <a:bodyPr/>
                    <a:lstStyle/>
                    <a:p>
                      <a:r>
                        <a:rPr lang="ru-RU" sz="1600" dirty="0"/>
                        <a:t>Суть действия</a:t>
                      </a:r>
                    </a:p>
                  </a:txBody>
                  <a:tcPr/>
                </a:tc>
                <a:tc>
                  <a:txBody>
                    <a:bodyPr/>
                    <a:lstStyle/>
                    <a:p>
                      <a:r>
                        <a:rPr lang="ru-RU" sz="1600" dirty="0"/>
                        <a:t>Сроки</a:t>
                      </a:r>
                      <a:r>
                        <a:rPr lang="ru-RU" sz="1600" baseline="0" dirty="0"/>
                        <a:t> осуществления</a:t>
                      </a:r>
                      <a:endParaRPr lang="ru-RU" sz="1600" dirty="0"/>
                    </a:p>
                  </a:txBody>
                  <a:tcPr/>
                </a:tc>
                <a:extLst>
                  <a:ext uri="{0D108BD9-81ED-4DB2-BD59-A6C34878D82A}">
                    <a16:rowId xmlns:a16="http://schemas.microsoft.com/office/drawing/2014/main" val="4204084803"/>
                  </a:ext>
                </a:extLst>
              </a:tr>
              <a:tr h="370840">
                <a:tc>
                  <a:txBody>
                    <a:bodyPr/>
                    <a:lstStyle/>
                    <a:p>
                      <a:r>
                        <a:rPr lang="ru-RU" sz="1600" dirty="0"/>
                        <a:t>1</a:t>
                      </a:r>
                    </a:p>
                  </a:txBody>
                  <a:tcPr/>
                </a:tc>
                <a:tc>
                  <a:txBody>
                    <a:bodyPr/>
                    <a:lstStyle/>
                    <a:p>
                      <a:r>
                        <a:rPr lang="ru-RU" sz="1600" dirty="0"/>
                        <a:t>Заявитель</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a:t>Направление заявки через ГИСП</a:t>
                      </a:r>
                    </a:p>
                    <a:p>
                      <a:endParaRPr lang="ru-RU" sz="1600" dirty="0"/>
                    </a:p>
                  </a:txBody>
                  <a:tcPr/>
                </a:tc>
                <a:tc>
                  <a:txBody>
                    <a:bodyPr/>
                    <a:lstStyle/>
                    <a:p>
                      <a:r>
                        <a:rPr lang="ru-RU" sz="1600" dirty="0"/>
                        <a:t>- </a:t>
                      </a:r>
                    </a:p>
                  </a:txBody>
                  <a:tcPr/>
                </a:tc>
                <a:extLst>
                  <a:ext uri="{0D108BD9-81ED-4DB2-BD59-A6C34878D82A}">
                    <a16:rowId xmlns:a16="http://schemas.microsoft.com/office/drawing/2014/main" val="1150358706"/>
                  </a:ext>
                </a:extLst>
              </a:tr>
              <a:tr h="370840">
                <a:tc>
                  <a:txBody>
                    <a:bodyPr/>
                    <a:lstStyle/>
                    <a:p>
                      <a:r>
                        <a:rPr lang="ru-RU" sz="1600" dirty="0"/>
                        <a:t>2</a:t>
                      </a:r>
                    </a:p>
                  </a:txBody>
                  <a:tcPr/>
                </a:tc>
                <a:tc>
                  <a:txBody>
                    <a:bodyPr/>
                    <a:lstStyle/>
                    <a:p>
                      <a:r>
                        <a:rPr lang="ru-RU" sz="1600" baseline="0" dirty="0"/>
                        <a:t>Структурное подразделение Минпромторга</a:t>
                      </a:r>
                      <a:endParaRPr lang="ru-RU" sz="1600" dirty="0"/>
                    </a:p>
                  </a:txBody>
                  <a:tcPr/>
                </a:tc>
                <a:tc>
                  <a:txBody>
                    <a:bodyPr/>
                    <a:lstStyle/>
                    <a:p>
                      <a:r>
                        <a:rPr lang="ru-RU" sz="1600" dirty="0"/>
                        <a:t>Проверяет</a:t>
                      </a:r>
                      <a:r>
                        <a:rPr lang="ru-RU" sz="1600" baseline="0" dirty="0"/>
                        <a:t> заявку на соответствие требованиям</a:t>
                      </a:r>
                      <a:endParaRPr lang="ru-RU" sz="1600" dirty="0"/>
                    </a:p>
                  </a:txBody>
                  <a:tcPr/>
                </a:tc>
                <a:tc>
                  <a:txBody>
                    <a:bodyPr/>
                    <a:lstStyle/>
                    <a:p>
                      <a:r>
                        <a:rPr lang="ru-RU" sz="1600" dirty="0"/>
                        <a:t>5 рабочих дней</a:t>
                      </a:r>
                    </a:p>
                  </a:txBody>
                  <a:tcPr/>
                </a:tc>
                <a:extLst>
                  <a:ext uri="{0D108BD9-81ED-4DB2-BD59-A6C34878D82A}">
                    <a16:rowId xmlns:a16="http://schemas.microsoft.com/office/drawing/2014/main" val="1545080787"/>
                  </a:ext>
                </a:extLst>
              </a:tr>
            </a:tbl>
          </a:graphicData>
        </a:graphic>
      </p:graphicFrame>
      <p:sp>
        <p:nvSpPr>
          <p:cNvPr id="5" name="Прямоугольник 4"/>
          <p:cNvSpPr/>
          <p:nvPr/>
        </p:nvSpPr>
        <p:spPr>
          <a:xfrm>
            <a:off x="7271044" y="2757540"/>
            <a:ext cx="3888052"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Calibri"/>
                <a:ea typeface="+mn-ea"/>
                <a:cs typeface="+mn-cs"/>
              </a:rPr>
              <a:t>Заявка </a:t>
            </a:r>
            <a:r>
              <a:rPr kumimoji="0" lang="ru-RU" sz="1800" b="1" i="0" u="none" strike="noStrike" kern="1200" cap="none" spc="0" normalizeH="0" baseline="0" noProof="0" dirty="0">
                <a:ln>
                  <a:noFill/>
                </a:ln>
                <a:solidFill>
                  <a:prstClr val="black"/>
                </a:solidFill>
                <a:effectLst/>
                <a:uLnTx/>
                <a:uFillTx/>
                <a:latin typeface="Calibri"/>
                <a:ea typeface="+mn-ea"/>
                <a:cs typeface="+mn-cs"/>
              </a:rPr>
              <a:t>не соответствует </a:t>
            </a:r>
            <a:r>
              <a:rPr kumimoji="0" lang="ru-RU" sz="1800" b="0" i="0" u="none" strike="noStrike" kern="1200" cap="none" spc="0" normalizeH="0" baseline="0" noProof="0" dirty="0">
                <a:ln>
                  <a:noFill/>
                </a:ln>
                <a:solidFill>
                  <a:prstClr val="black"/>
                </a:solidFill>
                <a:effectLst/>
                <a:uLnTx/>
                <a:uFillTx/>
                <a:latin typeface="Calibri"/>
                <a:ea typeface="+mn-ea"/>
                <a:cs typeface="+mn-cs"/>
              </a:rPr>
              <a:t>требованиям</a:t>
            </a:r>
          </a:p>
        </p:txBody>
      </p:sp>
      <p:sp>
        <p:nvSpPr>
          <p:cNvPr id="6" name="Прямоугольник 5"/>
          <p:cNvSpPr/>
          <p:nvPr/>
        </p:nvSpPr>
        <p:spPr>
          <a:xfrm>
            <a:off x="1789106" y="2733607"/>
            <a:ext cx="3596306"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Calibri"/>
                <a:ea typeface="+mn-ea"/>
                <a:cs typeface="+mn-cs"/>
              </a:rPr>
              <a:t>Заявка </a:t>
            </a:r>
            <a:r>
              <a:rPr kumimoji="0" lang="ru-RU" sz="1800" b="1" i="0" u="none" strike="noStrike" kern="1200" cap="none" spc="0" normalizeH="0" baseline="0" noProof="0" dirty="0">
                <a:ln>
                  <a:noFill/>
                </a:ln>
                <a:solidFill>
                  <a:prstClr val="black"/>
                </a:solidFill>
                <a:effectLst/>
                <a:uLnTx/>
                <a:uFillTx/>
                <a:latin typeface="Calibri"/>
                <a:ea typeface="+mn-ea"/>
                <a:cs typeface="+mn-cs"/>
              </a:rPr>
              <a:t>соответствует</a:t>
            </a:r>
            <a:r>
              <a:rPr kumimoji="0" lang="ru-RU" sz="1800" b="0" i="0" u="none" strike="noStrike" kern="1200" cap="none" spc="0" normalizeH="0" baseline="0" noProof="0" dirty="0">
                <a:ln>
                  <a:noFill/>
                </a:ln>
                <a:solidFill>
                  <a:prstClr val="black"/>
                </a:solidFill>
                <a:effectLst/>
                <a:uLnTx/>
                <a:uFillTx/>
                <a:latin typeface="Calibri"/>
                <a:ea typeface="+mn-ea"/>
                <a:cs typeface="+mn-cs"/>
              </a:rPr>
              <a:t> требованиям</a:t>
            </a:r>
          </a:p>
        </p:txBody>
      </p:sp>
      <p:graphicFrame>
        <p:nvGraphicFramePr>
          <p:cNvPr id="8" name="Таблица 7"/>
          <p:cNvGraphicFramePr>
            <a:graphicFrameLocks noGrp="1"/>
          </p:cNvGraphicFramePr>
          <p:nvPr>
            <p:extLst>
              <p:ext uri="{D42A27DB-BD31-4B8C-83A1-F6EECF244321}">
                <p14:modId xmlns:p14="http://schemas.microsoft.com/office/powerpoint/2010/main" val="2320156329"/>
              </p:ext>
            </p:extLst>
          </p:nvPr>
        </p:nvGraphicFramePr>
        <p:xfrm>
          <a:off x="354492" y="3148642"/>
          <a:ext cx="5571855" cy="731520"/>
        </p:xfrm>
        <a:graphic>
          <a:graphicData uri="http://schemas.openxmlformats.org/drawingml/2006/table">
            <a:tbl>
              <a:tblPr firstRow="1" bandRow="1">
                <a:tableStyleId>{93296810-A885-4BE3-A3E7-6D5BEEA58F35}</a:tableStyleId>
              </a:tblPr>
              <a:tblGrid>
                <a:gridCol w="532389">
                  <a:extLst>
                    <a:ext uri="{9D8B030D-6E8A-4147-A177-3AD203B41FA5}">
                      <a16:colId xmlns:a16="http://schemas.microsoft.com/office/drawing/2014/main" val="415590909"/>
                    </a:ext>
                  </a:extLst>
                </a:gridCol>
                <a:gridCol w="1373239">
                  <a:extLst>
                    <a:ext uri="{9D8B030D-6E8A-4147-A177-3AD203B41FA5}">
                      <a16:colId xmlns:a16="http://schemas.microsoft.com/office/drawing/2014/main" val="2449448283"/>
                    </a:ext>
                  </a:extLst>
                </a:gridCol>
                <a:gridCol w="2320506">
                  <a:extLst>
                    <a:ext uri="{9D8B030D-6E8A-4147-A177-3AD203B41FA5}">
                      <a16:colId xmlns:a16="http://schemas.microsoft.com/office/drawing/2014/main" val="248464297"/>
                    </a:ext>
                  </a:extLst>
                </a:gridCol>
                <a:gridCol w="1345721">
                  <a:extLst>
                    <a:ext uri="{9D8B030D-6E8A-4147-A177-3AD203B41FA5}">
                      <a16:colId xmlns:a16="http://schemas.microsoft.com/office/drawing/2014/main" val="2031904314"/>
                    </a:ext>
                  </a:extLst>
                </a:gridCol>
              </a:tblGrid>
              <a:tr h="370840">
                <a:tc>
                  <a:txBody>
                    <a:bodyPr/>
                    <a:lstStyle/>
                    <a:p>
                      <a:r>
                        <a:rPr lang="ru-RU" sz="1400" b="0" dirty="0">
                          <a:solidFill>
                            <a:schemeClr val="tx1"/>
                          </a:solidFill>
                        </a:rPr>
                        <a:t>3</a:t>
                      </a:r>
                    </a:p>
                  </a:txBody>
                  <a:tcPr>
                    <a:solidFill>
                      <a:schemeClr val="accent6">
                        <a:lumMod val="40000"/>
                        <a:lumOff val="60000"/>
                      </a:schemeClr>
                    </a:solidFill>
                  </a:tcPr>
                </a:tc>
                <a:tc>
                  <a:txBody>
                    <a:bodyPr/>
                    <a:lstStyle/>
                    <a:p>
                      <a:r>
                        <a:rPr lang="ru-RU" sz="1400" b="0" dirty="0">
                          <a:solidFill>
                            <a:schemeClr val="tx1"/>
                          </a:solidFill>
                        </a:rPr>
                        <a:t>Структурное подразделение</a:t>
                      </a:r>
                    </a:p>
                  </a:txBody>
                  <a:tcPr>
                    <a:solidFill>
                      <a:schemeClr val="accent6">
                        <a:lumMod val="40000"/>
                        <a:lumOff val="60000"/>
                      </a:schemeClr>
                    </a:solidFill>
                  </a:tcPr>
                </a:tc>
                <a:tc>
                  <a:txBody>
                    <a:bodyPr/>
                    <a:lstStyle/>
                    <a:p>
                      <a:r>
                        <a:rPr lang="ru-RU" sz="1400" b="0" dirty="0">
                          <a:solidFill>
                            <a:schemeClr val="tx1"/>
                          </a:solidFill>
                        </a:rPr>
                        <a:t>Через ГИСП сравнивает параметры</a:t>
                      </a:r>
                      <a:r>
                        <a:rPr lang="ru-RU" sz="1400" b="0" baseline="0" dirty="0">
                          <a:solidFill>
                            <a:schemeClr val="tx1"/>
                          </a:solidFill>
                        </a:rPr>
                        <a:t> из заявки и в реестрах</a:t>
                      </a:r>
                      <a:endParaRPr lang="ru-RU" sz="1400" b="0" dirty="0">
                        <a:solidFill>
                          <a:schemeClr val="tx1"/>
                        </a:solidFill>
                      </a:endParaRPr>
                    </a:p>
                  </a:txBody>
                  <a:tcPr>
                    <a:solidFill>
                      <a:schemeClr val="accent6">
                        <a:lumMod val="40000"/>
                        <a:lumOff val="60000"/>
                      </a:schemeClr>
                    </a:solidFill>
                  </a:tcPr>
                </a:tc>
                <a:tc>
                  <a:txBody>
                    <a:bodyPr/>
                    <a:lstStyle/>
                    <a:p>
                      <a:r>
                        <a:rPr lang="ru-RU" sz="1400" b="0" dirty="0">
                          <a:solidFill>
                            <a:schemeClr val="tx1"/>
                          </a:solidFill>
                        </a:rPr>
                        <a:t>1 рабочий день</a:t>
                      </a:r>
                    </a:p>
                  </a:txBody>
                  <a:tcPr>
                    <a:solidFill>
                      <a:schemeClr val="accent6">
                        <a:lumMod val="40000"/>
                        <a:lumOff val="60000"/>
                      </a:schemeClr>
                    </a:solidFill>
                  </a:tcPr>
                </a:tc>
                <a:extLst>
                  <a:ext uri="{0D108BD9-81ED-4DB2-BD59-A6C34878D82A}">
                    <a16:rowId xmlns:a16="http://schemas.microsoft.com/office/drawing/2014/main" val="69459673"/>
                  </a:ext>
                </a:extLst>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1640607723"/>
              </p:ext>
            </p:extLst>
          </p:nvPr>
        </p:nvGraphicFramePr>
        <p:xfrm>
          <a:off x="6405994" y="3148642"/>
          <a:ext cx="5571855" cy="1249680"/>
        </p:xfrm>
        <a:graphic>
          <a:graphicData uri="http://schemas.openxmlformats.org/drawingml/2006/table">
            <a:tbl>
              <a:tblPr firstRow="1" bandRow="1">
                <a:tableStyleId>{21E4AEA4-8DFA-4A89-87EB-49C32662AFE0}</a:tableStyleId>
              </a:tblPr>
              <a:tblGrid>
                <a:gridCol w="532389">
                  <a:extLst>
                    <a:ext uri="{9D8B030D-6E8A-4147-A177-3AD203B41FA5}">
                      <a16:colId xmlns:a16="http://schemas.microsoft.com/office/drawing/2014/main" val="415590909"/>
                    </a:ext>
                  </a:extLst>
                </a:gridCol>
                <a:gridCol w="1373239">
                  <a:extLst>
                    <a:ext uri="{9D8B030D-6E8A-4147-A177-3AD203B41FA5}">
                      <a16:colId xmlns:a16="http://schemas.microsoft.com/office/drawing/2014/main" val="2449448283"/>
                    </a:ext>
                  </a:extLst>
                </a:gridCol>
                <a:gridCol w="2182483">
                  <a:extLst>
                    <a:ext uri="{9D8B030D-6E8A-4147-A177-3AD203B41FA5}">
                      <a16:colId xmlns:a16="http://schemas.microsoft.com/office/drawing/2014/main" val="248464297"/>
                    </a:ext>
                  </a:extLst>
                </a:gridCol>
                <a:gridCol w="1483744">
                  <a:extLst>
                    <a:ext uri="{9D8B030D-6E8A-4147-A177-3AD203B41FA5}">
                      <a16:colId xmlns:a16="http://schemas.microsoft.com/office/drawing/2014/main" val="2031904314"/>
                    </a:ext>
                  </a:extLst>
                </a:gridCol>
              </a:tblGrid>
              <a:tr h="370840">
                <a:tc>
                  <a:txBody>
                    <a:bodyPr/>
                    <a:lstStyle/>
                    <a:p>
                      <a:r>
                        <a:rPr lang="ru-RU" sz="1400" b="0" dirty="0">
                          <a:solidFill>
                            <a:schemeClr val="tx1"/>
                          </a:solidFill>
                        </a:rPr>
                        <a:t>3</a:t>
                      </a:r>
                    </a:p>
                  </a:txBody>
                  <a:tcPr>
                    <a:solidFill>
                      <a:schemeClr val="accent2">
                        <a:lumMod val="40000"/>
                        <a:lumOff val="60000"/>
                      </a:schemeClr>
                    </a:solidFill>
                  </a:tcPr>
                </a:tc>
                <a:tc>
                  <a:txBody>
                    <a:bodyPr/>
                    <a:lstStyle/>
                    <a:p>
                      <a:r>
                        <a:rPr lang="ru-RU" sz="1400" b="0" dirty="0">
                          <a:solidFill>
                            <a:schemeClr val="tx1"/>
                          </a:solidFill>
                        </a:rPr>
                        <a:t>Структурное подразделение</a:t>
                      </a:r>
                    </a:p>
                  </a:txBody>
                  <a:tcPr>
                    <a:solidFill>
                      <a:schemeClr val="accent2">
                        <a:lumMod val="40000"/>
                        <a:lumOff val="60000"/>
                      </a:schemeClr>
                    </a:solidFill>
                  </a:tcPr>
                </a:tc>
                <a:tc>
                  <a:txBody>
                    <a:bodyPr/>
                    <a:lstStyle/>
                    <a:p>
                      <a:r>
                        <a:rPr lang="ru-RU" sz="1400" b="0" dirty="0">
                          <a:solidFill>
                            <a:schemeClr val="tx1"/>
                          </a:solidFill>
                        </a:rPr>
                        <a:t>Возвращает</a:t>
                      </a:r>
                      <a:r>
                        <a:rPr lang="ru-RU" sz="1400" b="0" baseline="0" dirty="0">
                          <a:solidFill>
                            <a:schemeClr val="tx1"/>
                          </a:solidFill>
                        </a:rPr>
                        <a:t> заявку с мотивировкой</a:t>
                      </a:r>
                      <a:endParaRPr lang="ru-RU" sz="1400" b="0" dirty="0">
                        <a:solidFill>
                          <a:schemeClr val="tx1"/>
                        </a:solidFill>
                      </a:endParaRPr>
                    </a:p>
                  </a:txBody>
                  <a:tcPr>
                    <a:solidFill>
                      <a:schemeClr val="accent2">
                        <a:lumMod val="40000"/>
                        <a:lumOff val="60000"/>
                      </a:schemeClr>
                    </a:solidFill>
                  </a:tcPr>
                </a:tc>
                <a:tc>
                  <a:txBody>
                    <a:bodyPr/>
                    <a:lstStyle/>
                    <a:p>
                      <a:r>
                        <a:rPr lang="ru-RU" sz="1400" b="0" dirty="0">
                          <a:solidFill>
                            <a:schemeClr val="tx1"/>
                          </a:solidFill>
                        </a:rPr>
                        <a:t>1 рабочий день со дня принятия решения</a:t>
                      </a:r>
                    </a:p>
                  </a:txBody>
                  <a:tcPr>
                    <a:solidFill>
                      <a:schemeClr val="accent2">
                        <a:lumMod val="40000"/>
                        <a:lumOff val="60000"/>
                      </a:schemeClr>
                    </a:solidFill>
                  </a:tcPr>
                </a:tc>
                <a:extLst>
                  <a:ext uri="{0D108BD9-81ED-4DB2-BD59-A6C34878D82A}">
                    <a16:rowId xmlns:a16="http://schemas.microsoft.com/office/drawing/2014/main" val="69459673"/>
                  </a:ext>
                </a:extLst>
              </a:tr>
              <a:tr h="370840">
                <a:tc>
                  <a:txBody>
                    <a:bodyPr/>
                    <a:lstStyle/>
                    <a:p>
                      <a:r>
                        <a:rPr lang="ru-RU" sz="1400" dirty="0"/>
                        <a:t>4</a:t>
                      </a:r>
                    </a:p>
                  </a:txBody>
                  <a:tcPr>
                    <a:solidFill>
                      <a:schemeClr val="accent2">
                        <a:lumMod val="40000"/>
                        <a:lumOff val="60000"/>
                      </a:schemeClr>
                    </a:solidFill>
                  </a:tcPr>
                </a:tc>
                <a:tc>
                  <a:txBody>
                    <a:bodyPr/>
                    <a:lstStyle/>
                    <a:p>
                      <a:r>
                        <a:rPr lang="ru-RU" sz="1400" dirty="0"/>
                        <a:t>Заказчик </a:t>
                      </a:r>
                    </a:p>
                  </a:txBody>
                  <a:tcPr>
                    <a:solidFill>
                      <a:schemeClr val="accent2">
                        <a:lumMod val="40000"/>
                        <a:lumOff val="60000"/>
                      </a:schemeClr>
                    </a:solidFill>
                  </a:tcPr>
                </a:tc>
                <a:tc>
                  <a:txBody>
                    <a:bodyPr/>
                    <a:lstStyle/>
                    <a:p>
                      <a:r>
                        <a:rPr lang="ru-RU" sz="1400" dirty="0"/>
                        <a:t>Дорабатывает</a:t>
                      </a:r>
                      <a:r>
                        <a:rPr lang="ru-RU" sz="1400" baseline="0" dirty="0"/>
                        <a:t> заявку и направляет повторно</a:t>
                      </a:r>
                      <a:endParaRPr lang="ru-RU" sz="1400" dirty="0"/>
                    </a:p>
                  </a:txBody>
                  <a:tcPr>
                    <a:solidFill>
                      <a:schemeClr val="accent2">
                        <a:lumMod val="40000"/>
                        <a:lumOff val="60000"/>
                      </a:schemeClr>
                    </a:solidFill>
                  </a:tcPr>
                </a:tc>
                <a:tc>
                  <a:txBody>
                    <a:bodyPr/>
                    <a:lstStyle/>
                    <a:p>
                      <a:r>
                        <a:rPr lang="ru-RU" sz="1400" dirty="0"/>
                        <a:t> 15 рабочих дней</a:t>
                      </a:r>
                    </a:p>
                  </a:txBody>
                  <a:tcPr>
                    <a:solidFill>
                      <a:schemeClr val="accent2">
                        <a:lumMod val="40000"/>
                        <a:lumOff val="60000"/>
                      </a:schemeClr>
                    </a:solidFill>
                  </a:tcPr>
                </a:tc>
                <a:extLst>
                  <a:ext uri="{0D108BD9-81ED-4DB2-BD59-A6C34878D82A}">
                    <a16:rowId xmlns:a16="http://schemas.microsoft.com/office/drawing/2014/main" val="3143759475"/>
                  </a:ext>
                </a:extLst>
              </a:tr>
            </a:tbl>
          </a:graphicData>
        </a:graphic>
      </p:graphicFrame>
      <p:sp>
        <p:nvSpPr>
          <p:cNvPr id="10" name="Прямоугольник 9"/>
          <p:cNvSpPr/>
          <p:nvPr/>
        </p:nvSpPr>
        <p:spPr>
          <a:xfrm>
            <a:off x="617671" y="4286301"/>
            <a:ext cx="3664658"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Calibri"/>
                <a:ea typeface="+mn-ea"/>
                <a:cs typeface="+mn-cs"/>
              </a:rPr>
              <a:t>Аналогичный товар </a:t>
            </a:r>
            <a:r>
              <a:rPr kumimoji="0" lang="ru-RU" sz="1800" b="1" i="0" u="none" strike="noStrike" kern="1200" cap="none" spc="0" normalizeH="0" baseline="0" noProof="0" dirty="0">
                <a:ln>
                  <a:noFill/>
                </a:ln>
                <a:solidFill>
                  <a:prstClr val="black"/>
                </a:solidFill>
                <a:effectLst/>
                <a:uLnTx/>
                <a:uFillTx/>
                <a:latin typeface="Calibri"/>
                <a:ea typeface="+mn-ea"/>
                <a:cs typeface="+mn-cs"/>
              </a:rPr>
              <a:t>есть</a:t>
            </a:r>
            <a:r>
              <a:rPr kumimoji="0" lang="ru-RU" sz="1800" b="0" i="0" u="none" strike="noStrike" kern="1200" cap="none" spc="0" normalizeH="0" baseline="0" noProof="0" dirty="0">
                <a:ln>
                  <a:noFill/>
                </a:ln>
                <a:solidFill>
                  <a:prstClr val="black"/>
                </a:solidFill>
                <a:effectLst/>
                <a:uLnTx/>
                <a:uFillTx/>
                <a:latin typeface="Calibri"/>
                <a:ea typeface="+mn-ea"/>
                <a:cs typeface="+mn-cs"/>
              </a:rPr>
              <a:t> в реестрах</a:t>
            </a:r>
          </a:p>
        </p:txBody>
      </p:sp>
      <p:sp>
        <p:nvSpPr>
          <p:cNvPr id="17" name="Прямоугольник 16"/>
          <p:cNvSpPr/>
          <p:nvPr/>
        </p:nvSpPr>
        <p:spPr>
          <a:xfrm>
            <a:off x="6271550" y="4645174"/>
            <a:ext cx="3733330"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Calibri"/>
                <a:ea typeface="+mn-ea"/>
                <a:cs typeface="+mn-cs"/>
              </a:rPr>
              <a:t>Аналогичного товара </a:t>
            </a:r>
            <a:r>
              <a:rPr kumimoji="0" lang="ru-RU" sz="1800" b="1" i="0" u="none" strike="noStrike" kern="1200" cap="none" spc="0" normalizeH="0" baseline="0" noProof="0" dirty="0">
                <a:ln>
                  <a:noFill/>
                </a:ln>
                <a:solidFill>
                  <a:prstClr val="black"/>
                </a:solidFill>
                <a:effectLst/>
                <a:uLnTx/>
                <a:uFillTx/>
                <a:latin typeface="Calibri"/>
                <a:ea typeface="+mn-ea"/>
                <a:cs typeface="+mn-cs"/>
              </a:rPr>
              <a:t>нет</a:t>
            </a:r>
            <a:r>
              <a:rPr kumimoji="0" lang="ru-RU" sz="1800" b="0" i="0" u="none" strike="noStrike" kern="1200" cap="none" spc="0" normalizeH="0" baseline="0" noProof="0" dirty="0">
                <a:ln>
                  <a:noFill/>
                </a:ln>
                <a:solidFill>
                  <a:prstClr val="black"/>
                </a:solidFill>
                <a:effectLst/>
                <a:uLnTx/>
                <a:uFillTx/>
                <a:latin typeface="Calibri"/>
                <a:ea typeface="+mn-ea"/>
                <a:cs typeface="+mn-cs"/>
              </a:rPr>
              <a:t> в реестрах</a:t>
            </a:r>
          </a:p>
        </p:txBody>
      </p:sp>
      <p:graphicFrame>
        <p:nvGraphicFramePr>
          <p:cNvPr id="18" name="Таблица 17"/>
          <p:cNvGraphicFramePr>
            <a:graphicFrameLocks noGrp="1"/>
          </p:cNvGraphicFramePr>
          <p:nvPr>
            <p:extLst>
              <p:ext uri="{D42A27DB-BD31-4B8C-83A1-F6EECF244321}">
                <p14:modId xmlns:p14="http://schemas.microsoft.com/office/powerpoint/2010/main" val="2582381178"/>
              </p:ext>
            </p:extLst>
          </p:nvPr>
        </p:nvGraphicFramePr>
        <p:xfrm>
          <a:off x="294915" y="4734177"/>
          <a:ext cx="5571855" cy="1767840"/>
        </p:xfrm>
        <a:graphic>
          <a:graphicData uri="http://schemas.openxmlformats.org/drawingml/2006/table">
            <a:tbl>
              <a:tblPr firstRow="1" bandRow="1">
                <a:tableStyleId>{93296810-A885-4BE3-A3E7-6D5BEEA58F35}</a:tableStyleId>
              </a:tblPr>
              <a:tblGrid>
                <a:gridCol w="532389">
                  <a:extLst>
                    <a:ext uri="{9D8B030D-6E8A-4147-A177-3AD203B41FA5}">
                      <a16:colId xmlns:a16="http://schemas.microsoft.com/office/drawing/2014/main" val="415590909"/>
                    </a:ext>
                  </a:extLst>
                </a:gridCol>
                <a:gridCol w="1373239">
                  <a:extLst>
                    <a:ext uri="{9D8B030D-6E8A-4147-A177-3AD203B41FA5}">
                      <a16:colId xmlns:a16="http://schemas.microsoft.com/office/drawing/2014/main" val="2449448283"/>
                    </a:ext>
                  </a:extLst>
                </a:gridCol>
                <a:gridCol w="2337760">
                  <a:extLst>
                    <a:ext uri="{9D8B030D-6E8A-4147-A177-3AD203B41FA5}">
                      <a16:colId xmlns:a16="http://schemas.microsoft.com/office/drawing/2014/main" val="248464297"/>
                    </a:ext>
                  </a:extLst>
                </a:gridCol>
                <a:gridCol w="1328467">
                  <a:extLst>
                    <a:ext uri="{9D8B030D-6E8A-4147-A177-3AD203B41FA5}">
                      <a16:colId xmlns:a16="http://schemas.microsoft.com/office/drawing/2014/main" val="2031904314"/>
                    </a:ext>
                  </a:extLst>
                </a:gridCol>
              </a:tblGrid>
              <a:tr h="370840">
                <a:tc>
                  <a:txBody>
                    <a:bodyPr/>
                    <a:lstStyle/>
                    <a:p>
                      <a:r>
                        <a:rPr lang="ru-RU" sz="1400" b="0" dirty="0">
                          <a:solidFill>
                            <a:schemeClr val="tx1"/>
                          </a:solidFill>
                        </a:rPr>
                        <a:t>4</a:t>
                      </a:r>
                    </a:p>
                  </a:txBody>
                  <a:tcPr>
                    <a:solidFill>
                      <a:schemeClr val="accent6">
                        <a:lumMod val="40000"/>
                        <a:lumOff val="60000"/>
                      </a:schemeClr>
                    </a:solidFill>
                  </a:tcPr>
                </a:tc>
                <a:tc>
                  <a:txBody>
                    <a:bodyPr/>
                    <a:lstStyle/>
                    <a:p>
                      <a:r>
                        <a:rPr lang="ru-RU" sz="1400" b="0" dirty="0">
                          <a:solidFill>
                            <a:schemeClr val="tx1"/>
                          </a:solidFill>
                        </a:rPr>
                        <a:t>Структурное подразделение</a:t>
                      </a:r>
                    </a:p>
                  </a:txBody>
                  <a:tcPr>
                    <a:solidFill>
                      <a:schemeClr val="accent6">
                        <a:lumMod val="40000"/>
                        <a:lumOff val="60000"/>
                      </a:schemeClr>
                    </a:solidFill>
                  </a:tcPr>
                </a:tc>
                <a:tc>
                  <a:txBody>
                    <a:bodyPr/>
                    <a:lstStyle/>
                    <a:p>
                      <a:r>
                        <a:rPr lang="ru-RU" sz="1400" b="0" dirty="0">
                          <a:solidFill>
                            <a:schemeClr val="tx1"/>
                          </a:solidFill>
                        </a:rPr>
                        <a:t>Через ГИСП</a:t>
                      </a:r>
                      <a:r>
                        <a:rPr lang="ru-RU" sz="1400" b="0" baseline="0" dirty="0">
                          <a:solidFill>
                            <a:schemeClr val="tx1"/>
                          </a:solidFill>
                        </a:rPr>
                        <a:t> направляет запрос производителям</a:t>
                      </a:r>
                      <a:endParaRPr lang="ru-RU" sz="1400" b="0" dirty="0">
                        <a:solidFill>
                          <a:schemeClr val="tx1"/>
                        </a:solidFill>
                      </a:endParaRPr>
                    </a:p>
                  </a:txBody>
                  <a:tcPr>
                    <a:solidFill>
                      <a:schemeClr val="accent6">
                        <a:lumMod val="40000"/>
                        <a:lumOff val="60000"/>
                      </a:schemeClr>
                    </a:solidFill>
                  </a:tcPr>
                </a:tc>
                <a:tc>
                  <a:txBody>
                    <a:bodyPr/>
                    <a:lstStyle/>
                    <a:p>
                      <a:r>
                        <a:rPr lang="ru-RU" sz="1400" b="0" dirty="0">
                          <a:solidFill>
                            <a:schemeClr val="tx1"/>
                          </a:solidFill>
                        </a:rPr>
                        <a:t>1 рабочий день</a:t>
                      </a:r>
                    </a:p>
                  </a:txBody>
                  <a:tcPr>
                    <a:solidFill>
                      <a:schemeClr val="accent6">
                        <a:lumMod val="40000"/>
                        <a:lumOff val="60000"/>
                      </a:schemeClr>
                    </a:solidFill>
                  </a:tcPr>
                </a:tc>
                <a:extLst>
                  <a:ext uri="{0D108BD9-81ED-4DB2-BD59-A6C34878D82A}">
                    <a16:rowId xmlns:a16="http://schemas.microsoft.com/office/drawing/2014/main" val="69459673"/>
                  </a:ext>
                </a:extLst>
              </a:tr>
              <a:tr h="370840">
                <a:tc>
                  <a:txBody>
                    <a:bodyPr/>
                    <a:lstStyle/>
                    <a:p>
                      <a:r>
                        <a:rPr lang="ru-RU" sz="1400" b="0" dirty="0">
                          <a:solidFill>
                            <a:schemeClr val="tx1"/>
                          </a:solidFill>
                        </a:rPr>
                        <a:t>5</a:t>
                      </a:r>
                    </a:p>
                  </a:txBody>
                  <a:tcPr>
                    <a:solidFill>
                      <a:schemeClr val="accent6">
                        <a:lumMod val="40000"/>
                        <a:lumOff val="60000"/>
                      </a:schemeClr>
                    </a:solidFill>
                  </a:tcPr>
                </a:tc>
                <a:tc>
                  <a:txBody>
                    <a:bodyPr/>
                    <a:lstStyle/>
                    <a:p>
                      <a:r>
                        <a:rPr lang="ru-RU" sz="1400" b="0" dirty="0">
                          <a:solidFill>
                            <a:schemeClr val="tx1"/>
                          </a:solidFill>
                        </a:rPr>
                        <a:t>Производитель</a:t>
                      </a:r>
                    </a:p>
                  </a:txBody>
                  <a:tcPr>
                    <a:solidFill>
                      <a:schemeClr val="accent6">
                        <a:lumMod val="40000"/>
                        <a:lumOff val="60000"/>
                      </a:schemeClr>
                    </a:solidFill>
                  </a:tcPr>
                </a:tc>
                <a:tc>
                  <a:txBody>
                    <a:bodyPr/>
                    <a:lstStyle/>
                    <a:p>
                      <a:r>
                        <a:rPr lang="ru-RU" sz="1400" b="0" dirty="0">
                          <a:solidFill>
                            <a:schemeClr val="tx1"/>
                          </a:solidFill>
                        </a:rPr>
                        <a:t>Подтверждает /</a:t>
                      </a:r>
                      <a:r>
                        <a:rPr lang="ru-RU" sz="1400" b="0" baseline="0" dirty="0">
                          <a:solidFill>
                            <a:schemeClr val="tx1"/>
                          </a:solidFill>
                        </a:rPr>
                        <a:t> или нет </a:t>
                      </a:r>
                      <a:r>
                        <a:rPr lang="ru-RU" sz="1400" b="0" dirty="0">
                          <a:solidFill>
                            <a:schemeClr val="tx1"/>
                          </a:solidFill>
                        </a:rPr>
                        <a:t>возможность производства</a:t>
                      </a:r>
                    </a:p>
                  </a:txBody>
                  <a:tcPr>
                    <a:solidFill>
                      <a:schemeClr val="accent6">
                        <a:lumMod val="40000"/>
                        <a:lumOff val="60000"/>
                      </a:schemeClr>
                    </a:solidFill>
                  </a:tcPr>
                </a:tc>
                <a:tc>
                  <a:txBody>
                    <a:bodyPr/>
                    <a:lstStyle/>
                    <a:p>
                      <a:r>
                        <a:rPr lang="ru-RU" sz="1400" b="0" dirty="0">
                          <a:solidFill>
                            <a:schemeClr val="tx1"/>
                          </a:solidFill>
                        </a:rPr>
                        <a:t>5 рабочих дней</a:t>
                      </a:r>
                    </a:p>
                  </a:txBody>
                  <a:tcPr>
                    <a:solidFill>
                      <a:schemeClr val="accent6">
                        <a:lumMod val="40000"/>
                        <a:lumOff val="60000"/>
                      </a:schemeClr>
                    </a:solidFill>
                  </a:tcPr>
                </a:tc>
                <a:extLst>
                  <a:ext uri="{0D108BD9-81ED-4DB2-BD59-A6C34878D82A}">
                    <a16:rowId xmlns:a16="http://schemas.microsoft.com/office/drawing/2014/main" val="2838662487"/>
                  </a:ext>
                </a:extLst>
              </a:tr>
              <a:tr h="370840">
                <a:tc>
                  <a:txBody>
                    <a:bodyPr/>
                    <a:lstStyle/>
                    <a:p>
                      <a:r>
                        <a:rPr lang="ru-RU" sz="1400" b="0" dirty="0">
                          <a:solidFill>
                            <a:schemeClr val="tx1"/>
                          </a:solidFill>
                        </a:rPr>
                        <a:t>6</a:t>
                      </a:r>
                    </a:p>
                  </a:txBody>
                  <a:tcPr>
                    <a:solidFill>
                      <a:schemeClr val="accent6">
                        <a:lumMod val="40000"/>
                        <a:lumOff val="60000"/>
                      </a:schemeClr>
                    </a:solidFill>
                  </a:tcPr>
                </a:tc>
                <a:tc>
                  <a:txBody>
                    <a:bodyPr/>
                    <a:lstStyle/>
                    <a:p>
                      <a:r>
                        <a:rPr lang="ru-RU" sz="1400" b="0" dirty="0">
                          <a:solidFill>
                            <a:schemeClr val="tx1"/>
                          </a:solidFill>
                        </a:rPr>
                        <a:t>Структурное подразделение</a:t>
                      </a:r>
                    </a:p>
                  </a:txBody>
                  <a:tcPr>
                    <a:solidFill>
                      <a:schemeClr val="accent6">
                        <a:lumMod val="40000"/>
                        <a:lumOff val="60000"/>
                      </a:schemeClr>
                    </a:solidFill>
                  </a:tcPr>
                </a:tc>
                <a:tc>
                  <a:txBody>
                    <a:bodyPr/>
                    <a:lstStyle/>
                    <a:p>
                      <a:r>
                        <a:rPr lang="ru-RU" sz="1400" b="0" dirty="0">
                          <a:solidFill>
                            <a:schemeClr val="tx1"/>
                          </a:solidFill>
                        </a:rPr>
                        <a:t>Направляет заказчику разрешение /</a:t>
                      </a:r>
                      <a:r>
                        <a:rPr lang="ru-RU" sz="1400" b="0" baseline="0" dirty="0">
                          <a:solidFill>
                            <a:schemeClr val="tx1"/>
                          </a:solidFill>
                        </a:rPr>
                        <a:t> или уведомление об отказе</a:t>
                      </a:r>
                      <a:endParaRPr lang="ru-RU" sz="1400" b="0" dirty="0">
                        <a:solidFill>
                          <a:schemeClr val="tx1"/>
                        </a:solidFill>
                      </a:endParaRPr>
                    </a:p>
                  </a:txBody>
                  <a:tcPr>
                    <a:solidFill>
                      <a:schemeClr val="accent6">
                        <a:lumMod val="40000"/>
                        <a:lumOff val="60000"/>
                      </a:schemeClr>
                    </a:solidFill>
                  </a:tcPr>
                </a:tc>
                <a:tc>
                  <a:txBody>
                    <a:bodyPr/>
                    <a:lstStyle/>
                    <a:p>
                      <a:r>
                        <a:rPr lang="ru-RU" sz="1400" b="0" dirty="0">
                          <a:solidFill>
                            <a:schemeClr val="tx1"/>
                          </a:solidFill>
                        </a:rPr>
                        <a:t>5 рабочих дней</a:t>
                      </a:r>
                    </a:p>
                  </a:txBody>
                  <a:tcPr>
                    <a:solidFill>
                      <a:schemeClr val="accent6">
                        <a:lumMod val="40000"/>
                        <a:lumOff val="60000"/>
                      </a:schemeClr>
                    </a:solidFill>
                  </a:tcPr>
                </a:tc>
                <a:extLst>
                  <a:ext uri="{0D108BD9-81ED-4DB2-BD59-A6C34878D82A}">
                    <a16:rowId xmlns:a16="http://schemas.microsoft.com/office/drawing/2014/main" val="3090978399"/>
                  </a:ext>
                </a:extLst>
              </a:tr>
            </a:tbl>
          </a:graphicData>
        </a:graphic>
      </p:graphicFrame>
      <p:cxnSp>
        <p:nvCxnSpPr>
          <p:cNvPr id="22" name="Прямая со стрелкой 21"/>
          <p:cNvCxnSpPr>
            <a:cxnSpLocks/>
          </p:cNvCxnSpPr>
          <p:nvPr/>
        </p:nvCxnSpPr>
        <p:spPr>
          <a:xfrm>
            <a:off x="3997657" y="3901932"/>
            <a:ext cx="2687815" cy="7343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aphicFrame>
        <p:nvGraphicFramePr>
          <p:cNvPr id="23" name="Таблица 22"/>
          <p:cNvGraphicFramePr>
            <a:graphicFrameLocks noGrp="1"/>
          </p:cNvGraphicFramePr>
          <p:nvPr>
            <p:extLst>
              <p:ext uri="{D42A27DB-BD31-4B8C-83A1-F6EECF244321}">
                <p14:modId xmlns:p14="http://schemas.microsoft.com/office/powerpoint/2010/main" val="492746946"/>
              </p:ext>
            </p:extLst>
          </p:nvPr>
        </p:nvGraphicFramePr>
        <p:xfrm>
          <a:off x="6360975" y="5141099"/>
          <a:ext cx="5571855" cy="518160"/>
        </p:xfrm>
        <a:graphic>
          <a:graphicData uri="http://schemas.openxmlformats.org/drawingml/2006/table">
            <a:tbl>
              <a:tblPr firstRow="1" bandRow="1">
                <a:tableStyleId>{21E4AEA4-8DFA-4A89-87EB-49C32662AFE0}</a:tableStyleId>
              </a:tblPr>
              <a:tblGrid>
                <a:gridCol w="532389">
                  <a:extLst>
                    <a:ext uri="{9D8B030D-6E8A-4147-A177-3AD203B41FA5}">
                      <a16:colId xmlns:a16="http://schemas.microsoft.com/office/drawing/2014/main" val="415590909"/>
                    </a:ext>
                  </a:extLst>
                </a:gridCol>
                <a:gridCol w="1373239">
                  <a:extLst>
                    <a:ext uri="{9D8B030D-6E8A-4147-A177-3AD203B41FA5}">
                      <a16:colId xmlns:a16="http://schemas.microsoft.com/office/drawing/2014/main" val="2449448283"/>
                    </a:ext>
                  </a:extLst>
                </a:gridCol>
                <a:gridCol w="2182483">
                  <a:extLst>
                    <a:ext uri="{9D8B030D-6E8A-4147-A177-3AD203B41FA5}">
                      <a16:colId xmlns:a16="http://schemas.microsoft.com/office/drawing/2014/main" val="248464297"/>
                    </a:ext>
                  </a:extLst>
                </a:gridCol>
                <a:gridCol w="1483744">
                  <a:extLst>
                    <a:ext uri="{9D8B030D-6E8A-4147-A177-3AD203B41FA5}">
                      <a16:colId xmlns:a16="http://schemas.microsoft.com/office/drawing/2014/main" val="2031904314"/>
                    </a:ext>
                  </a:extLst>
                </a:gridCol>
              </a:tblGrid>
              <a:tr h="370840">
                <a:tc>
                  <a:txBody>
                    <a:bodyPr/>
                    <a:lstStyle/>
                    <a:p>
                      <a:r>
                        <a:rPr lang="ru-RU" sz="1400" b="0" dirty="0">
                          <a:solidFill>
                            <a:schemeClr val="tx1"/>
                          </a:solidFill>
                        </a:rPr>
                        <a:t>4</a:t>
                      </a:r>
                    </a:p>
                  </a:txBody>
                  <a:tcPr>
                    <a:solidFill>
                      <a:schemeClr val="accent2">
                        <a:lumMod val="40000"/>
                        <a:lumOff val="60000"/>
                      </a:schemeClr>
                    </a:solidFill>
                  </a:tcPr>
                </a:tc>
                <a:tc>
                  <a:txBody>
                    <a:bodyPr/>
                    <a:lstStyle/>
                    <a:p>
                      <a:r>
                        <a:rPr lang="ru-RU" sz="1400" b="0" dirty="0">
                          <a:solidFill>
                            <a:schemeClr val="tx1"/>
                          </a:solidFill>
                        </a:rPr>
                        <a:t>Структурное подразделение</a:t>
                      </a:r>
                    </a:p>
                  </a:txBody>
                  <a:tcPr>
                    <a:solidFill>
                      <a:schemeClr val="accent2">
                        <a:lumMod val="40000"/>
                        <a:lumOff val="60000"/>
                      </a:schemeClr>
                    </a:solidFill>
                  </a:tcPr>
                </a:tc>
                <a:tc>
                  <a:txBody>
                    <a:bodyPr/>
                    <a:lstStyle/>
                    <a:p>
                      <a:r>
                        <a:rPr lang="ru-RU" sz="1400" b="0" dirty="0">
                          <a:solidFill>
                            <a:schemeClr val="tx1"/>
                          </a:solidFill>
                        </a:rPr>
                        <a:t>Направляет заказчику</a:t>
                      </a:r>
                      <a:r>
                        <a:rPr lang="ru-RU" sz="1400" b="0" baseline="0" dirty="0">
                          <a:solidFill>
                            <a:schemeClr val="tx1"/>
                          </a:solidFill>
                        </a:rPr>
                        <a:t> разрешение на закупку</a:t>
                      </a:r>
                      <a:endParaRPr lang="ru-RU" sz="1400" b="0" dirty="0">
                        <a:solidFill>
                          <a:schemeClr val="tx1"/>
                        </a:solidFill>
                      </a:endParaRPr>
                    </a:p>
                  </a:txBody>
                  <a:tcPr>
                    <a:solidFill>
                      <a:schemeClr val="accent2">
                        <a:lumMod val="40000"/>
                        <a:lumOff val="60000"/>
                      </a:schemeClr>
                    </a:solidFill>
                  </a:tcPr>
                </a:tc>
                <a:tc>
                  <a:txBody>
                    <a:bodyPr/>
                    <a:lstStyle/>
                    <a:p>
                      <a:r>
                        <a:rPr lang="ru-RU" sz="1400" b="0" dirty="0">
                          <a:solidFill>
                            <a:schemeClr val="tx1"/>
                          </a:solidFill>
                        </a:rPr>
                        <a:t>5 рабочих дней</a:t>
                      </a:r>
                    </a:p>
                  </a:txBody>
                  <a:tcPr>
                    <a:solidFill>
                      <a:schemeClr val="accent2">
                        <a:lumMod val="40000"/>
                        <a:lumOff val="60000"/>
                      </a:schemeClr>
                    </a:solidFill>
                  </a:tcPr>
                </a:tc>
                <a:extLst>
                  <a:ext uri="{0D108BD9-81ED-4DB2-BD59-A6C34878D82A}">
                    <a16:rowId xmlns:a16="http://schemas.microsoft.com/office/drawing/2014/main" val="69459673"/>
                  </a:ext>
                </a:extLst>
              </a:tr>
            </a:tbl>
          </a:graphicData>
        </a:graphic>
      </p:graphicFrame>
      <p:cxnSp>
        <p:nvCxnSpPr>
          <p:cNvPr id="25" name="Прямая со стрелкой 24"/>
          <p:cNvCxnSpPr>
            <a:endCxn id="6" idx="0"/>
          </p:cNvCxnSpPr>
          <p:nvPr/>
        </p:nvCxnSpPr>
        <p:spPr>
          <a:xfrm flipH="1">
            <a:off x="3587259" y="2429443"/>
            <a:ext cx="3098213" cy="3041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Прямая со стрелкой 26"/>
          <p:cNvCxnSpPr/>
          <p:nvPr/>
        </p:nvCxnSpPr>
        <p:spPr>
          <a:xfrm>
            <a:off x="7608498" y="2429443"/>
            <a:ext cx="2346385" cy="3280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Прямая со стрелкой 28"/>
          <p:cNvCxnSpPr/>
          <p:nvPr/>
        </p:nvCxnSpPr>
        <p:spPr>
          <a:xfrm flipH="1">
            <a:off x="2760453" y="3880162"/>
            <a:ext cx="629728" cy="4285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284526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75D122-7146-664B-A52F-CE2955BDE7DD}"/>
              </a:ext>
            </a:extLst>
          </p:cNvPr>
          <p:cNvSpPr>
            <a:spLocks noGrp="1"/>
          </p:cNvSpPr>
          <p:nvPr>
            <p:ph type="title"/>
          </p:nvPr>
        </p:nvSpPr>
        <p:spPr>
          <a:xfrm>
            <a:off x="838200" y="72163"/>
            <a:ext cx="10515600" cy="407232"/>
          </a:xfrm>
        </p:spPr>
        <p:txBody>
          <a:bodyPr>
            <a:noAutofit/>
          </a:bodyPr>
          <a:lstStyle/>
          <a:p>
            <a:pPr algn="ctr"/>
            <a:r>
              <a:rPr lang="ru-RU" sz="2400" dirty="0">
                <a:solidFill>
                  <a:srgbClr val="FF0000"/>
                </a:solidFill>
              </a:rPr>
              <a:t>РЕШЕНИЕ № 048/06/106-13/2023 от 17 января 2024 года (3 из 3)</a:t>
            </a:r>
          </a:p>
        </p:txBody>
      </p:sp>
      <p:sp>
        <p:nvSpPr>
          <p:cNvPr id="3" name="Объект 2">
            <a:extLst>
              <a:ext uri="{FF2B5EF4-FFF2-40B4-BE49-F238E27FC236}">
                <a16:creationId xmlns:a16="http://schemas.microsoft.com/office/drawing/2014/main" id="{49F5E9C6-BD70-0D79-796F-D55FA8107917}"/>
              </a:ext>
            </a:extLst>
          </p:cNvPr>
          <p:cNvSpPr>
            <a:spLocks noGrp="1"/>
          </p:cNvSpPr>
          <p:nvPr>
            <p:ph idx="1"/>
          </p:nvPr>
        </p:nvSpPr>
        <p:spPr>
          <a:xfrm>
            <a:off x="767178" y="580217"/>
            <a:ext cx="11164410" cy="1994307"/>
          </a:xfrm>
        </p:spPr>
        <p:txBody>
          <a:bodyPr>
            <a:normAutofit fontScale="77500" lnSpcReduction="20000"/>
          </a:bodyPr>
          <a:lstStyle/>
          <a:p>
            <a:pPr indent="457200" algn="just">
              <a:spcBef>
                <a:spcPts val="0"/>
              </a:spcBef>
              <a:spcAft>
                <a:spcPts val="0"/>
              </a:spcAft>
            </a:pPr>
            <a:r>
              <a:rPr lang="ru-RU" sz="2200" b="0" i="0" dirty="0">
                <a:solidFill>
                  <a:srgbClr val="000000"/>
                </a:solidFill>
                <a:effectLst/>
              </a:rPr>
              <a:t>В связи с изложенным, в отсутствии соответствующей описанию объекта закупки позиции КТРУ, заказчик обязан описать товар в соответствии с требованиями ст. 33 Закона о контрактной системе, в том числе без учета наименования позиции 26.20.30.000­00000001 «Устройства автоматической обработки данных прочие».</a:t>
            </a:r>
          </a:p>
          <a:p>
            <a:pPr indent="457200" algn="just">
              <a:spcBef>
                <a:spcPts val="0"/>
              </a:spcBef>
              <a:spcAft>
                <a:spcPts val="0"/>
              </a:spcAft>
            </a:pPr>
            <a:r>
              <a:rPr lang="ru-RU" sz="2200" b="0" i="0" dirty="0">
                <a:solidFill>
                  <a:srgbClr val="000000"/>
                </a:solidFill>
                <a:effectLst/>
              </a:rPr>
              <a:t>В обратном же случае участниками закупки не будут представлены выписки из реестра радиоэлектронной продукции, поскольку товары одновременно соответствующие описанию объекта закупки и наименованию ОКПД2-26.20.3 «Устройства автоматической обработки данных прочие» отсутствуют в реестре российской радиоэлектронной продукции.</a:t>
            </a:r>
          </a:p>
          <a:p>
            <a:pPr indent="457200" algn="just">
              <a:spcBef>
                <a:spcPts val="0"/>
              </a:spcBef>
              <a:spcAft>
                <a:spcPts val="0"/>
              </a:spcAft>
            </a:pPr>
            <a:r>
              <a:rPr lang="ru-RU" sz="2200" b="0" i="0" dirty="0">
                <a:solidFill>
                  <a:srgbClr val="FF0000"/>
                </a:solidFill>
                <a:effectLst/>
              </a:rPr>
              <a:t>С учетом изложенного, заказчиком допущено нарушение п. 5 ч. 1 ст. 42 Закона о контрактной системе, что содержит признаки совершения административного правонарушения, предусмотренного ч. 1.4 ст. 7.30 КоАП РФ.</a:t>
            </a:r>
          </a:p>
          <a:p>
            <a:endParaRPr lang="ru-RU" sz="1800" dirty="0"/>
          </a:p>
        </p:txBody>
      </p:sp>
    </p:spTree>
    <p:extLst>
      <p:ext uri="{BB962C8B-B14F-4D97-AF65-F5344CB8AC3E}">
        <p14:creationId xmlns:p14="http://schemas.microsoft.com/office/powerpoint/2010/main" val="32842329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5A382F-ED38-C9A7-95E0-26192FDA00C2}"/>
              </a:ext>
            </a:extLst>
          </p:cNvPr>
          <p:cNvSpPr>
            <a:spLocks noGrp="1"/>
          </p:cNvSpPr>
          <p:nvPr>
            <p:ph type="title"/>
          </p:nvPr>
        </p:nvSpPr>
        <p:spPr>
          <a:xfrm>
            <a:off x="838200" y="81039"/>
            <a:ext cx="10515600" cy="664685"/>
          </a:xfrm>
        </p:spPr>
        <p:txBody>
          <a:bodyPr>
            <a:normAutofit/>
          </a:bodyPr>
          <a:lstStyle/>
          <a:p>
            <a:pPr algn="ctr"/>
            <a:r>
              <a:rPr lang="ru-RU" sz="2400" dirty="0">
                <a:solidFill>
                  <a:srgbClr val="FF0000"/>
                </a:solidFill>
              </a:rPr>
              <a:t>РЕШЕНИЕ № 048/06/106-6/2024 от 16 января 2024 года (1 из 2)</a:t>
            </a:r>
          </a:p>
        </p:txBody>
      </p:sp>
      <p:sp>
        <p:nvSpPr>
          <p:cNvPr id="3" name="Объект 2">
            <a:extLst>
              <a:ext uri="{FF2B5EF4-FFF2-40B4-BE49-F238E27FC236}">
                <a16:creationId xmlns:a16="http://schemas.microsoft.com/office/drawing/2014/main" id="{2C64295F-ED37-D10F-2B4F-3E2A0509B5C4}"/>
              </a:ext>
            </a:extLst>
          </p:cNvPr>
          <p:cNvSpPr>
            <a:spLocks noGrp="1"/>
          </p:cNvSpPr>
          <p:nvPr>
            <p:ph idx="1"/>
          </p:nvPr>
        </p:nvSpPr>
        <p:spPr>
          <a:xfrm>
            <a:off x="838200" y="825623"/>
            <a:ext cx="10515600" cy="5351340"/>
          </a:xfrm>
        </p:spPr>
        <p:txBody>
          <a:bodyPr>
            <a:normAutofit/>
          </a:bodyPr>
          <a:lstStyle/>
          <a:p>
            <a:r>
              <a:rPr lang="ru-RU" sz="1800" dirty="0"/>
              <a:t>Жалуется ООО «</a:t>
            </a:r>
            <a:r>
              <a:rPr lang="ru-RU" sz="1800" dirty="0" err="1"/>
              <a:t>Ангиотек</a:t>
            </a:r>
            <a:r>
              <a:rPr lang="ru-RU" sz="1800" dirty="0"/>
              <a:t>» на положения извещения о проведении ЭА на поставку медицинских изделий (Аппарат для суточного мониторирования артериального давления) (Регистратор амбулаторный для мониторинга артериального давления), ввод в эксплуатацию медицинских изделий, обучение правилам эксплуатации специалистов, эксплуатирующих медицинские изделия (реестровый номер 0346300093423000131).</a:t>
            </a:r>
          </a:p>
          <a:p>
            <a:r>
              <a:rPr lang="ru-RU" sz="1800" dirty="0"/>
              <a:t>Представитель заявителя сообщил, что заказчик в описание объекта закупки неправомерно установил требование о том, что «Закупаемое оборудование должно обеспечивать полное аппаратное и программное взаимодействия с имеющимся у заказчика оборудованием и программным обеспечением торговой марки «Валента», эквивалент не предусмотрен, поскольку все оборудование должно быть интегрировано в имеющуюся информационную систему и базу данных заказчика». По мнению представителя заявителя данное требование установлено в нарушение положений Постановления Правительства Российской Федерации №145. Более того, устанавливая условие об эквивалентности приобретаемого оборудования с имеющимся у заказчика оборудованием и программным обеспечением определенного производителя, заказчик ограничивает количество участников закупки.</a:t>
            </a:r>
          </a:p>
        </p:txBody>
      </p:sp>
      <p:pic>
        <p:nvPicPr>
          <p:cNvPr id="5" name="Рисунок 4">
            <a:extLst>
              <a:ext uri="{FF2B5EF4-FFF2-40B4-BE49-F238E27FC236}">
                <a16:creationId xmlns:a16="http://schemas.microsoft.com/office/drawing/2014/main" id="{FF40707B-A19E-A782-4258-71A11A7462C9}"/>
              </a:ext>
            </a:extLst>
          </p:cNvPr>
          <p:cNvPicPr>
            <a:picLocks noChangeAspect="1"/>
          </p:cNvPicPr>
          <p:nvPr/>
        </p:nvPicPr>
        <p:blipFill>
          <a:blip r:embed="rId2"/>
          <a:stretch>
            <a:fillRect/>
          </a:stretch>
        </p:blipFill>
        <p:spPr>
          <a:xfrm>
            <a:off x="1195925" y="4980334"/>
            <a:ext cx="8202170" cy="1276528"/>
          </a:xfrm>
          <a:prstGeom prst="rect">
            <a:avLst/>
          </a:prstGeom>
        </p:spPr>
      </p:pic>
    </p:spTree>
    <p:extLst>
      <p:ext uri="{BB962C8B-B14F-4D97-AF65-F5344CB8AC3E}">
        <p14:creationId xmlns:p14="http://schemas.microsoft.com/office/powerpoint/2010/main" val="22268561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5A382F-ED38-C9A7-95E0-26192FDA00C2}"/>
              </a:ext>
            </a:extLst>
          </p:cNvPr>
          <p:cNvSpPr>
            <a:spLocks noGrp="1"/>
          </p:cNvSpPr>
          <p:nvPr>
            <p:ph type="title"/>
          </p:nvPr>
        </p:nvSpPr>
        <p:spPr>
          <a:xfrm>
            <a:off x="838200" y="81039"/>
            <a:ext cx="10515600" cy="664685"/>
          </a:xfrm>
        </p:spPr>
        <p:txBody>
          <a:bodyPr>
            <a:normAutofit/>
          </a:bodyPr>
          <a:lstStyle/>
          <a:p>
            <a:pPr algn="ctr"/>
            <a:r>
              <a:rPr lang="ru-RU" sz="2400" dirty="0">
                <a:solidFill>
                  <a:srgbClr val="FF0000"/>
                </a:solidFill>
              </a:rPr>
              <a:t>РЕШЕНИЕ № 048/06/106-6/2024 от 16 января 2024 года (2 из 2)</a:t>
            </a:r>
          </a:p>
        </p:txBody>
      </p:sp>
      <p:sp>
        <p:nvSpPr>
          <p:cNvPr id="3" name="Объект 2">
            <a:extLst>
              <a:ext uri="{FF2B5EF4-FFF2-40B4-BE49-F238E27FC236}">
                <a16:creationId xmlns:a16="http://schemas.microsoft.com/office/drawing/2014/main" id="{2C64295F-ED37-D10F-2B4F-3E2A0509B5C4}"/>
              </a:ext>
            </a:extLst>
          </p:cNvPr>
          <p:cNvSpPr>
            <a:spLocks noGrp="1"/>
          </p:cNvSpPr>
          <p:nvPr>
            <p:ph idx="1"/>
          </p:nvPr>
        </p:nvSpPr>
        <p:spPr>
          <a:xfrm>
            <a:off x="838200" y="825623"/>
            <a:ext cx="10515600" cy="5770486"/>
          </a:xfrm>
        </p:spPr>
        <p:txBody>
          <a:bodyPr>
            <a:normAutofit fontScale="92500" lnSpcReduction="10000"/>
          </a:bodyPr>
          <a:lstStyle/>
          <a:p>
            <a:r>
              <a:rPr lang="ru-RU" sz="1800" dirty="0"/>
              <a:t>На заседании Комиссии представитель заказчика пояснил, что ему необходимо увеличить количество имеющихся регистраторов в учреждении. У заказчика имеется одно рабочее место (компьютер), в котором содержатся данные с регистраторов. Компьютер не считывает программное обеспечение регистратора иного производителя, кроме уже установленного обеспечения, в связи с чем приобретаемые регистраторы не будут совместимы с имеющимся программным обеспечением. Для данного обстоятельства потребуется дополнительное рабочее место.</a:t>
            </a:r>
          </a:p>
          <a:p>
            <a:endParaRPr lang="ru-RU" sz="1800" dirty="0"/>
          </a:p>
          <a:p>
            <a:r>
              <a:rPr lang="ru-RU" sz="1800" dirty="0"/>
              <a:t>Представитель заявителя пояснил, что информация о недопустимости предоставления эквивалента, образует по своему существу техническую характеристику, что не предусмотрено позицией КТРУ и является нарушением Правил использования каталога. Указание на конкретную торговую марку имеющегося программного обеспечения с одновременным условием, что закупаемое оборудование должно быть интегрировано в имеющуюся информационную систему и базу данных заказчика, указывает на поставку изделия единственного производителя. </a:t>
            </a:r>
          </a:p>
          <a:p>
            <a:r>
              <a:rPr lang="ru-RU" sz="1800" dirty="0"/>
              <a:t>Представитель заявителя пояснил, что данные, полученные от медицинского изделия, будут сохраняться на рабочую станцию (компьютер) заказчика. Соответственно, полученные данные с медицинского изделия хранятся на компьютере, а не в программном обеспечении. У заказчика отсутствуют препятствия по загрузке данных, собранных закупаемым регистратором, на рабочую станцию, на которой установлено программное обеспечение. Также представитель заявителя указал, что собранные регистратором данные имеют стандартный формат, который считывается профессиональным ПО. Более того, поскольку заказчиком в описании объекта закупки указано, что он, в числе прочего, закупает программное обеспечение, то у него отсутствует необходимость в указании на совместимость с программным оборудованием производителя имеющегося программного обеспечения.</a:t>
            </a:r>
          </a:p>
          <a:p>
            <a:endParaRPr lang="ru-RU" sz="1800" dirty="0"/>
          </a:p>
          <a:p>
            <a:r>
              <a:rPr lang="ru-RU" sz="1800" dirty="0"/>
              <a:t>Доказательств обратного заказчиком представлено не было. </a:t>
            </a:r>
            <a:r>
              <a:rPr lang="ru-RU" sz="1800" dirty="0">
                <a:solidFill>
                  <a:srgbClr val="FF0000"/>
                </a:solidFill>
              </a:rPr>
              <a:t>Жалоба обоснована</a:t>
            </a:r>
          </a:p>
        </p:txBody>
      </p:sp>
    </p:spTree>
    <p:extLst>
      <p:ext uri="{BB962C8B-B14F-4D97-AF65-F5344CB8AC3E}">
        <p14:creationId xmlns:p14="http://schemas.microsoft.com/office/powerpoint/2010/main" val="6609772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21D040-4120-0437-A9B5-6B354DC36B26}"/>
              </a:ext>
            </a:extLst>
          </p:cNvPr>
          <p:cNvSpPr>
            <a:spLocks noGrp="1"/>
          </p:cNvSpPr>
          <p:nvPr>
            <p:ph type="title"/>
          </p:nvPr>
        </p:nvSpPr>
        <p:spPr>
          <a:xfrm>
            <a:off x="838200" y="63284"/>
            <a:ext cx="10515600" cy="540397"/>
          </a:xfrm>
        </p:spPr>
        <p:txBody>
          <a:bodyPr>
            <a:normAutofit/>
          </a:bodyPr>
          <a:lstStyle/>
          <a:p>
            <a:pPr algn="ctr"/>
            <a:r>
              <a:rPr lang="ru-RU" sz="2700" dirty="0">
                <a:solidFill>
                  <a:srgbClr val="00B050"/>
                </a:solidFill>
              </a:rPr>
              <a:t>РЕШЕНИЕ № 048/06/106-166/2024 от 14 марта 2024 года (1 из 2)</a:t>
            </a:r>
            <a:endParaRPr lang="ru-RU" dirty="0">
              <a:solidFill>
                <a:srgbClr val="00B050"/>
              </a:solidFill>
            </a:endParaRPr>
          </a:p>
        </p:txBody>
      </p:sp>
      <p:sp>
        <p:nvSpPr>
          <p:cNvPr id="3" name="Объект 2">
            <a:extLst>
              <a:ext uri="{FF2B5EF4-FFF2-40B4-BE49-F238E27FC236}">
                <a16:creationId xmlns:a16="http://schemas.microsoft.com/office/drawing/2014/main" id="{190B6E97-57DE-50B4-6D3C-0E40B121E05B}"/>
              </a:ext>
            </a:extLst>
          </p:cNvPr>
          <p:cNvSpPr>
            <a:spLocks noGrp="1"/>
          </p:cNvSpPr>
          <p:nvPr>
            <p:ph idx="1"/>
          </p:nvPr>
        </p:nvSpPr>
        <p:spPr>
          <a:xfrm>
            <a:off x="838200" y="745724"/>
            <a:ext cx="10515600" cy="6048992"/>
          </a:xfrm>
        </p:spPr>
        <p:txBody>
          <a:bodyPr>
            <a:normAutofit fontScale="25000" lnSpcReduction="20000"/>
          </a:bodyPr>
          <a:lstStyle/>
          <a:p>
            <a:r>
              <a:rPr lang="ru-RU" sz="7200" dirty="0"/>
              <a:t>Жалуется ООО «АРТЕРИЯ» на действия комиссии по осуществлению закупок ОКУ «Управление по размещению госзаказа Липецкой области» при проведении ЭА на поставку медицинских изделий: аппараты рентгеновские для флюорографии легких цифровые (системы рентгеновские (флюорографические) для скрининга органов грудной клетки), ввод в эксплуатацию медицинских изделий, обучение правилам эксплуатации специалистов, эксплуатирующих медицинские изделия (реестровый номер 0846500000624000084).</a:t>
            </a:r>
          </a:p>
          <a:p>
            <a:r>
              <a:rPr lang="ru-RU" sz="7200" dirty="0"/>
              <a:t>Представитель заявителя считает, что заявка ООО «Артерия» была неправомерно отклонена. </a:t>
            </a:r>
          </a:p>
          <a:p>
            <a:r>
              <a:rPr lang="ru-RU" sz="7200" dirty="0"/>
              <a:t>Обществом был предложен товар иностранного происхождения и его заявка могла быть отклонена только, если одним из участников предложено оборудование, сведения о котором находятся в реестре российской радиоэлектронной продукции. Однако, в таком реестре отсутствует оборудование, указанное в заявке победителя закупки - аппарат флюорографический цифровой ФЦ «МАКСИМА». </a:t>
            </a:r>
          </a:p>
          <a:p>
            <a:r>
              <a:rPr lang="ru-RU" sz="7200" dirty="0"/>
              <a:t>В реестре российской радиоэлектронной продукции зарегистрировано иное оборудование - аппарат рентгеновский цифровой для исследования грудной клетки ФЦ «МАКСИМА», однако, медицинское изделие с таким наименованием отсутствует в государственном реестре медицинских изделий.</a:t>
            </a:r>
          </a:p>
          <a:p>
            <a:r>
              <a:rPr lang="ru-RU" sz="7200" dirty="0"/>
              <a:t>Представители заказчика и уполномоченного учреждения не согласны с жалобой и указали, что победителем предоставлены предусмотренные сведения о реестровом номере. Совокупность всех сведений о медицинском изделии позволила сделать однозначный вывод о том, что оно является зарегистрированным в установленном порядке медицинским изделием, включенным в реестр российской радиоэлектронной продукции.</a:t>
            </a:r>
          </a:p>
          <a:p>
            <a:r>
              <a:rPr lang="ru-RU" sz="7200" dirty="0"/>
              <a:t>Представитель акционерного общества «Научно-исследовательская производственная компания «Электрон» - производитель медицинского изделия, предложенного к поставке победителем закупки, пояснил, что в действительности оборудование включено в Единый реестр российской радиоэлектронной продукции 08.09.2023 года, с реестровым № 10481011 (исторический реестровый номер № 877\1\2023) на основании заключения Минпромторга. </a:t>
            </a:r>
          </a:p>
          <a:p>
            <a:endParaRPr lang="ru-RU" dirty="0"/>
          </a:p>
        </p:txBody>
      </p:sp>
    </p:spTree>
    <p:extLst>
      <p:ext uri="{BB962C8B-B14F-4D97-AF65-F5344CB8AC3E}">
        <p14:creationId xmlns:p14="http://schemas.microsoft.com/office/powerpoint/2010/main" val="30635943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21D040-4120-0437-A9B5-6B354DC36B26}"/>
              </a:ext>
            </a:extLst>
          </p:cNvPr>
          <p:cNvSpPr>
            <a:spLocks noGrp="1"/>
          </p:cNvSpPr>
          <p:nvPr>
            <p:ph type="title"/>
          </p:nvPr>
        </p:nvSpPr>
        <p:spPr>
          <a:xfrm>
            <a:off x="838200" y="63284"/>
            <a:ext cx="10515600" cy="540397"/>
          </a:xfrm>
        </p:spPr>
        <p:txBody>
          <a:bodyPr>
            <a:normAutofit/>
          </a:bodyPr>
          <a:lstStyle/>
          <a:p>
            <a:pPr algn="ctr"/>
            <a:r>
              <a:rPr lang="ru-RU" sz="2700" dirty="0">
                <a:solidFill>
                  <a:srgbClr val="00B050"/>
                </a:solidFill>
              </a:rPr>
              <a:t>РЕШЕНИЕ № 048/06/106-166/2024 от 14 марта 2024 года (2 из 2)</a:t>
            </a:r>
            <a:endParaRPr lang="ru-RU" dirty="0">
              <a:solidFill>
                <a:srgbClr val="00B050"/>
              </a:solidFill>
            </a:endParaRPr>
          </a:p>
        </p:txBody>
      </p:sp>
      <p:sp>
        <p:nvSpPr>
          <p:cNvPr id="3" name="Объект 2">
            <a:extLst>
              <a:ext uri="{FF2B5EF4-FFF2-40B4-BE49-F238E27FC236}">
                <a16:creationId xmlns:a16="http://schemas.microsoft.com/office/drawing/2014/main" id="{190B6E97-57DE-50B4-6D3C-0E40B121E05B}"/>
              </a:ext>
            </a:extLst>
          </p:cNvPr>
          <p:cNvSpPr>
            <a:spLocks noGrp="1"/>
          </p:cNvSpPr>
          <p:nvPr>
            <p:ph idx="1"/>
          </p:nvPr>
        </p:nvSpPr>
        <p:spPr>
          <a:xfrm>
            <a:off x="838200" y="745724"/>
            <a:ext cx="10515600" cy="2423604"/>
          </a:xfrm>
        </p:spPr>
        <p:txBody>
          <a:bodyPr>
            <a:normAutofit fontScale="47500" lnSpcReduction="20000"/>
          </a:bodyPr>
          <a:lstStyle/>
          <a:p>
            <a:r>
              <a:rPr lang="ru-RU" sz="3800" dirty="0"/>
              <a:t>И в регистрационном удостоверении, выданном Федеральной службой по надзору в сфере здравоохранения, и в Реестре радиоэлектронной продукции имеется прямая ссылка на одни и те же Технические условия - ТУ 9442-023-11150760¬2007, в соответствии с которыми производится аппарат. То есть предложенный к поставке товар является именно тем товаром, который включен в Реестр российской радиоэлектронной продукции, и не существует отдельного медицинского изделия, которое бы имело в своем регистрационном удостоверении наименование: «Аппарат рентгеновский цифровой для исследования грудной клетки ФЦ- «Максима» по ТУ 9442-023-11150760-2007».</a:t>
            </a:r>
          </a:p>
          <a:p>
            <a:endParaRPr lang="ru-RU" sz="3800" dirty="0"/>
          </a:p>
          <a:p>
            <a:r>
              <a:rPr lang="ru-RU" sz="3800" dirty="0">
                <a:solidFill>
                  <a:srgbClr val="FF0000"/>
                </a:solidFill>
              </a:rPr>
              <a:t>Жалоба не обоснована.</a:t>
            </a:r>
          </a:p>
          <a:p>
            <a:endParaRPr lang="ru-RU" dirty="0"/>
          </a:p>
        </p:txBody>
      </p:sp>
    </p:spTree>
    <p:extLst>
      <p:ext uri="{BB962C8B-B14F-4D97-AF65-F5344CB8AC3E}">
        <p14:creationId xmlns:p14="http://schemas.microsoft.com/office/powerpoint/2010/main" val="5237769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D92FB9-F900-3785-7435-08EE2677A11E}"/>
              </a:ext>
            </a:extLst>
          </p:cNvPr>
          <p:cNvSpPr>
            <a:spLocks noGrp="1"/>
          </p:cNvSpPr>
          <p:nvPr>
            <p:ph type="title"/>
          </p:nvPr>
        </p:nvSpPr>
        <p:spPr>
          <a:xfrm>
            <a:off x="687279" y="63285"/>
            <a:ext cx="10515600" cy="469375"/>
          </a:xfrm>
        </p:spPr>
        <p:txBody>
          <a:bodyPr>
            <a:normAutofit/>
          </a:bodyPr>
          <a:lstStyle/>
          <a:p>
            <a:pPr algn="ctr"/>
            <a:r>
              <a:rPr lang="ru-RU" sz="2400" dirty="0">
                <a:solidFill>
                  <a:srgbClr val="00B050"/>
                </a:solidFill>
              </a:rPr>
              <a:t>РЕШЕНИЕ № 048/06/106-174/2024 от 18 марта 2024 года (1 из 3)</a:t>
            </a:r>
            <a:endParaRPr lang="ru-RU" sz="2400" dirty="0"/>
          </a:p>
        </p:txBody>
      </p:sp>
      <p:sp>
        <p:nvSpPr>
          <p:cNvPr id="3" name="Объект 2">
            <a:extLst>
              <a:ext uri="{FF2B5EF4-FFF2-40B4-BE49-F238E27FC236}">
                <a16:creationId xmlns:a16="http://schemas.microsoft.com/office/drawing/2014/main" id="{B0408A09-206C-712A-6B6C-1275F2A6F69A}"/>
              </a:ext>
            </a:extLst>
          </p:cNvPr>
          <p:cNvSpPr>
            <a:spLocks noGrp="1"/>
          </p:cNvSpPr>
          <p:nvPr>
            <p:ph idx="1"/>
          </p:nvPr>
        </p:nvSpPr>
        <p:spPr>
          <a:xfrm>
            <a:off x="838200" y="665825"/>
            <a:ext cx="10515600" cy="6128890"/>
          </a:xfrm>
        </p:spPr>
        <p:txBody>
          <a:bodyPr>
            <a:normAutofit fontScale="70000" lnSpcReduction="20000"/>
          </a:bodyPr>
          <a:lstStyle/>
          <a:p>
            <a:r>
              <a:rPr lang="ru-RU" dirty="0"/>
              <a:t>Жалуется ООО «</a:t>
            </a:r>
            <a:r>
              <a:rPr lang="ru-RU" dirty="0" err="1"/>
              <a:t>ЗелМедСервис</a:t>
            </a:r>
            <a:r>
              <a:rPr lang="ru-RU" dirty="0"/>
              <a:t>» на положения извещения о проведении ЭА на поставку медицинских изделий: аппараты рентгеновские стационарные для рентгенографии цифровые (системы </a:t>
            </a:r>
            <a:r>
              <a:rPr lang="ru-RU" dirty="0" err="1"/>
              <a:t>флюороскопические</a:t>
            </a:r>
            <a:r>
              <a:rPr lang="ru-RU" dirty="0"/>
              <a:t> рентгеновские общего назначения стационарные, цифровые), ввод в эксплуатацию медицинских изделий, обучение правилам эксплуатации специалистов, эксплуатирующих медицинские изделия (реестровый номер 0846500000624000108). Заказчик - управление здравоохранения Липецкой области, уполномоченное учреждение - областное казенное учреждение «Управление по размещению госзаказа Липецкой области».</a:t>
            </a:r>
          </a:p>
          <a:p>
            <a:r>
              <a:rPr lang="ru-RU" dirty="0"/>
              <a:t>Представитель заявителя сообщил, что заказчик описал предмет закупки таким образом, что ему соответствует товар единственного производителя - ЗАО «</a:t>
            </a:r>
            <a:r>
              <a:rPr lang="ru-RU" dirty="0" err="1"/>
              <a:t>Апрелевский</a:t>
            </a:r>
            <a:r>
              <a:rPr lang="ru-RU" dirty="0"/>
              <a:t> завод рентгенотехники», (Россия) модель - Комплекс рентгеновский диагностический цифровой «МЕДИКС-РЦ-«АМИКО» по ТУ 9442-002-40198845-2011, регистрационное удостоверение № ФСР 2011/12218 от 17.05.2023. </a:t>
            </a:r>
          </a:p>
          <a:p>
            <a:r>
              <a:rPr lang="ru-RU" dirty="0"/>
              <a:t>По мнению заявителя, заказчик уклоняется от соблюдения требований, предусмотренных статьей 33 Закона о контрактной системе, постановления Правительства РФ от 08.02.2017 № 145 и использует требования к товару, не предусмотренные каталогом товаров, работ, услуг (далее - КТРУ), чем ограничивает количество участников закупки.</a:t>
            </a:r>
          </a:p>
          <a:p>
            <a:r>
              <a:rPr lang="ru-RU" dirty="0"/>
              <a:t>Комиссия, проанализировав описание объекта закупки, установила, что заказчик описал закупаемый товар согласно требованиям Постановления № 145, применив характеристики, предусмотренные исключительно позицией КТРУ 26.60.11.112-00000041.</a:t>
            </a:r>
          </a:p>
          <a:p>
            <a:r>
              <a:rPr lang="ru-RU" dirty="0"/>
              <a:t>На заседании Комиссии, представитель заявителя указал на совокупность характеристик описания объекта закупки, указывающих на наличие у закупаемого медицинского изделия три рабочих места, что ограничивает количество участников закупки:</a:t>
            </a:r>
          </a:p>
        </p:txBody>
      </p:sp>
    </p:spTree>
    <p:extLst>
      <p:ext uri="{BB962C8B-B14F-4D97-AF65-F5344CB8AC3E}">
        <p14:creationId xmlns:p14="http://schemas.microsoft.com/office/powerpoint/2010/main" val="14812229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D92FB9-F900-3785-7435-08EE2677A11E}"/>
              </a:ext>
            </a:extLst>
          </p:cNvPr>
          <p:cNvSpPr>
            <a:spLocks noGrp="1"/>
          </p:cNvSpPr>
          <p:nvPr>
            <p:ph type="title"/>
          </p:nvPr>
        </p:nvSpPr>
        <p:spPr>
          <a:xfrm>
            <a:off x="687279" y="63285"/>
            <a:ext cx="10515600" cy="469375"/>
          </a:xfrm>
        </p:spPr>
        <p:txBody>
          <a:bodyPr>
            <a:normAutofit/>
          </a:bodyPr>
          <a:lstStyle/>
          <a:p>
            <a:pPr algn="ctr"/>
            <a:r>
              <a:rPr lang="ru-RU" sz="2400" dirty="0">
                <a:solidFill>
                  <a:srgbClr val="00B050"/>
                </a:solidFill>
              </a:rPr>
              <a:t>РЕШЕНИЕ № 048/06/106-174/2024 от 18 марта 2024 года (2 из 3)</a:t>
            </a:r>
            <a:endParaRPr lang="ru-RU" sz="2400" dirty="0"/>
          </a:p>
        </p:txBody>
      </p:sp>
      <p:sp>
        <p:nvSpPr>
          <p:cNvPr id="3" name="Объект 2">
            <a:extLst>
              <a:ext uri="{FF2B5EF4-FFF2-40B4-BE49-F238E27FC236}">
                <a16:creationId xmlns:a16="http://schemas.microsoft.com/office/drawing/2014/main" id="{B0408A09-206C-712A-6B6C-1275F2A6F69A}"/>
              </a:ext>
            </a:extLst>
          </p:cNvPr>
          <p:cNvSpPr>
            <a:spLocks noGrp="1"/>
          </p:cNvSpPr>
          <p:nvPr>
            <p:ph idx="1"/>
          </p:nvPr>
        </p:nvSpPr>
        <p:spPr>
          <a:xfrm>
            <a:off x="838200" y="2494625"/>
            <a:ext cx="10515600" cy="4300089"/>
          </a:xfrm>
        </p:spPr>
        <p:txBody>
          <a:bodyPr>
            <a:noAutofit/>
          </a:bodyPr>
          <a:lstStyle/>
          <a:p>
            <a:r>
              <a:rPr lang="ru-RU" sz="1600" dirty="0"/>
              <a:t>Представитель заявителя сообщил, что конструктивное исполнение, выбранное заказчиком при описании объекта закупки, не позволяет предложить к поставке товар производителя ООО «ВКО </a:t>
            </a:r>
            <a:r>
              <a:rPr lang="ru-RU" sz="1600" dirty="0" err="1"/>
              <a:t>Медпром</a:t>
            </a:r>
            <a:r>
              <a:rPr lang="ru-RU" sz="1600" dirty="0"/>
              <a:t>». Представитель заявителя пояснил, что автоматизированные рабочие места образуют первое и второе рабочее место, а стол снимков для рентгенографии соответственно третье рабочее место. В связи с чем, в данном случае к поставке требуется оборудование с тремя рабочими местами. Представитель заявителя пояснил, что в настоящее время большинство производителей отказались от такого конструктивного исполнения медицинского изделия в пользу оборудования, включающего три рабочих места в одно. На одном рабочем месте возможно проводить три вида исследований.</a:t>
            </a:r>
          </a:p>
          <a:p>
            <a:r>
              <a:rPr lang="ru-RU" sz="1600" dirty="0"/>
              <a:t>Представители заказчика сообщили, что позиция КТРУ 26.60.11.112-00000041 допускает возможность выбрать конструктив закупаемого товара. Заказчик выбрал конструктивное исполнение оборудование, имеющее стол и стойку для снимков. Представитель заказчика пояснил, что третье рабочее место позволит заказчику выполнять скопию. Так, стол и стойка нужны для выполнения стационарных исследований, то есть в положении сидя и стоя. Оборудование, предлагаемое заявителем, заказчику придется регулярно передвигать, меняя его положения, что доставляет неудобства. Представитель заказчика добавил, что оборудование приобретается для модернизации первичного звена здравоохранения для </a:t>
            </a:r>
            <a:r>
              <a:rPr lang="ru-RU" sz="1600" dirty="0" err="1"/>
              <a:t>скопических</a:t>
            </a:r>
            <a:r>
              <a:rPr lang="ru-RU" sz="1600" dirty="0"/>
              <a:t> исследований. В связи с тем, что при использовании оборудования большая нагрузка будет приходиться на 3 рабочее место, заказчик пришел к выводу о разделении рабочих мест, чтобы автоматизированные рабочие места работали отдельно, а стол и стойка отдельно.</a:t>
            </a:r>
          </a:p>
        </p:txBody>
      </p:sp>
      <p:pic>
        <p:nvPicPr>
          <p:cNvPr id="7" name="Рисунок 6">
            <a:extLst>
              <a:ext uri="{FF2B5EF4-FFF2-40B4-BE49-F238E27FC236}">
                <a16:creationId xmlns:a16="http://schemas.microsoft.com/office/drawing/2014/main" id="{33206E96-7877-BEDD-337A-42F2C21D7A9A}"/>
              </a:ext>
            </a:extLst>
          </p:cNvPr>
          <p:cNvPicPr>
            <a:picLocks noChangeAspect="1"/>
          </p:cNvPicPr>
          <p:nvPr/>
        </p:nvPicPr>
        <p:blipFill>
          <a:blip r:embed="rId2"/>
          <a:stretch>
            <a:fillRect/>
          </a:stretch>
        </p:blipFill>
        <p:spPr>
          <a:xfrm>
            <a:off x="687279" y="532660"/>
            <a:ext cx="6630325" cy="1790950"/>
          </a:xfrm>
          <a:prstGeom prst="rect">
            <a:avLst/>
          </a:prstGeom>
        </p:spPr>
      </p:pic>
    </p:spTree>
    <p:extLst>
      <p:ext uri="{BB962C8B-B14F-4D97-AF65-F5344CB8AC3E}">
        <p14:creationId xmlns:p14="http://schemas.microsoft.com/office/powerpoint/2010/main" val="14429258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D92FB9-F900-3785-7435-08EE2677A11E}"/>
              </a:ext>
            </a:extLst>
          </p:cNvPr>
          <p:cNvSpPr>
            <a:spLocks noGrp="1"/>
          </p:cNvSpPr>
          <p:nvPr>
            <p:ph type="title"/>
          </p:nvPr>
        </p:nvSpPr>
        <p:spPr>
          <a:xfrm>
            <a:off x="687279" y="63285"/>
            <a:ext cx="10515600" cy="469375"/>
          </a:xfrm>
        </p:spPr>
        <p:txBody>
          <a:bodyPr>
            <a:normAutofit/>
          </a:bodyPr>
          <a:lstStyle/>
          <a:p>
            <a:pPr algn="ctr"/>
            <a:r>
              <a:rPr lang="ru-RU" sz="2400" dirty="0">
                <a:solidFill>
                  <a:srgbClr val="00B050"/>
                </a:solidFill>
              </a:rPr>
              <a:t>РЕШЕНИЕ № 048/06/106-174/2024 от 18 марта 2024 года (3 из 3)</a:t>
            </a:r>
            <a:endParaRPr lang="ru-RU" sz="2400" dirty="0"/>
          </a:p>
        </p:txBody>
      </p:sp>
      <p:sp>
        <p:nvSpPr>
          <p:cNvPr id="3" name="Объект 2">
            <a:extLst>
              <a:ext uri="{FF2B5EF4-FFF2-40B4-BE49-F238E27FC236}">
                <a16:creationId xmlns:a16="http://schemas.microsoft.com/office/drawing/2014/main" id="{B0408A09-206C-712A-6B6C-1275F2A6F69A}"/>
              </a:ext>
            </a:extLst>
          </p:cNvPr>
          <p:cNvSpPr>
            <a:spLocks noGrp="1"/>
          </p:cNvSpPr>
          <p:nvPr>
            <p:ph idx="1"/>
          </p:nvPr>
        </p:nvSpPr>
        <p:spPr>
          <a:xfrm>
            <a:off x="429828" y="594804"/>
            <a:ext cx="10515600" cy="4300089"/>
          </a:xfrm>
        </p:spPr>
        <p:txBody>
          <a:bodyPr>
            <a:noAutofit/>
          </a:bodyPr>
          <a:lstStyle/>
          <a:p>
            <a:r>
              <a:rPr lang="ru-RU" sz="1600" dirty="0"/>
              <a:t>Заказчиком указано, что под указанные характеристики в описании объекта закупки подходят товары как минимум двух производителей: АО «Научно-исследовательская производственная компания «Электрон» (Россия), аппарат - Система универсальная рентгеновская СУР по ТУ 9442-001-09575877-2015, регистрационное удостоверение № РЗН 2016/4685 от 31.03.2023; ЗАО «</a:t>
            </a:r>
            <a:r>
              <a:rPr lang="ru-RU" sz="1600" dirty="0" err="1"/>
              <a:t>Апрелевский</a:t>
            </a:r>
            <a:r>
              <a:rPr lang="ru-RU" sz="1600" dirty="0"/>
              <a:t> завод рентгенотехники» (Россия), аппарат - Комплекс рентгеновский диагностический стационарный "МЕДИКС-Р-АМИКО" по ТУ 9442-005-34597883-99, регистрационное удостоверение № ФСР 2008/02460 от 31.12.2021.</a:t>
            </a:r>
          </a:p>
          <a:p>
            <a:r>
              <a:rPr lang="ru-RU" sz="1600" dirty="0"/>
              <a:t>В качестве подтверждающих доказательств представлены копии писем производителей АО «Научно-исследовательская производственная компания «Электрон», ЗАО «</a:t>
            </a:r>
            <a:r>
              <a:rPr lang="ru-RU" sz="1600" dirty="0" err="1"/>
              <a:t>Апрелевский</a:t>
            </a:r>
            <a:r>
              <a:rPr lang="ru-RU" sz="1600" dirty="0"/>
              <a:t> завод рентгенотехники» о соответствии характеристик, их значений указанных выше медицинских изделий, требованиям описания объекта закупки.</a:t>
            </a:r>
          </a:p>
          <a:p>
            <a:r>
              <a:rPr lang="ru-RU" sz="1600" dirty="0"/>
              <a:t>Комиссией установлено, что регистрационные удостоверения на указанные товары, содержатся в реестре медицинских изделий.</a:t>
            </a:r>
          </a:p>
          <a:p>
            <a:r>
              <a:rPr lang="ru-RU" sz="1600" dirty="0"/>
              <a:t>Таким образом, заказчиком подтверждено, что описание товара соответствует минимум товарам двух производителей.</a:t>
            </a:r>
          </a:p>
          <a:p>
            <a:r>
              <a:rPr lang="ru-RU" sz="1600" dirty="0">
                <a:solidFill>
                  <a:srgbClr val="FF0000"/>
                </a:solidFill>
              </a:rPr>
              <a:t>Жалоба не обоснована.</a:t>
            </a:r>
          </a:p>
        </p:txBody>
      </p:sp>
    </p:spTree>
    <p:extLst>
      <p:ext uri="{BB962C8B-B14F-4D97-AF65-F5344CB8AC3E}">
        <p14:creationId xmlns:p14="http://schemas.microsoft.com/office/powerpoint/2010/main" val="12043614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5B9772-DB83-43BE-66CA-BBC7415C88B9}"/>
              </a:ext>
            </a:extLst>
          </p:cNvPr>
          <p:cNvSpPr>
            <a:spLocks noGrp="1"/>
          </p:cNvSpPr>
          <p:nvPr>
            <p:ph type="title"/>
          </p:nvPr>
        </p:nvSpPr>
        <p:spPr>
          <a:xfrm>
            <a:off x="838200" y="72163"/>
            <a:ext cx="10515600" cy="460498"/>
          </a:xfrm>
        </p:spPr>
        <p:txBody>
          <a:bodyPr>
            <a:normAutofit fontScale="90000"/>
          </a:bodyPr>
          <a:lstStyle/>
          <a:p>
            <a:pPr algn="ctr"/>
            <a:r>
              <a:rPr lang="ru-RU" sz="2700" dirty="0">
                <a:solidFill>
                  <a:srgbClr val="00B050"/>
                </a:solidFill>
              </a:rPr>
              <a:t>РЕШЕНИЕ № 048/06/106-168/2024 от 14 марта 2024 года (1 из 1)</a:t>
            </a:r>
            <a:endParaRPr lang="ru-RU" dirty="0">
              <a:solidFill>
                <a:srgbClr val="00B050"/>
              </a:solidFill>
            </a:endParaRPr>
          </a:p>
        </p:txBody>
      </p:sp>
      <p:sp>
        <p:nvSpPr>
          <p:cNvPr id="3" name="Объект 2">
            <a:extLst>
              <a:ext uri="{FF2B5EF4-FFF2-40B4-BE49-F238E27FC236}">
                <a16:creationId xmlns:a16="http://schemas.microsoft.com/office/drawing/2014/main" id="{92E11448-DECE-6F6D-1BAB-03843F2DD953}"/>
              </a:ext>
            </a:extLst>
          </p:cNvPr>
          <p:cNvSpPr>
            <a:spLocks noGrp="1"/>
          </p:cNvSpPr>
          <p:nvPr>
            <p:ph idx="1"/>
          </p:nvPr>
        </p:nvSpPr>
        <p:spPr>
          <a:xfrm>
            <a:off x="838200" y="834501"/>
            <a:ext cx="10515600" cy="4687410"/>
          </a:xfrm>
        </p:spPr>
        <p:txBody>
          <a:bodyPr>
            <a:normAutofit fontScale="77500" lnSpcReduction="20000"/>
          </a:bodyPr>
          <a:lstStyle/>
          <a:p>
            <a:r>
              <a:rPr lang="ru-RU" sz="2300" dirty="0"/>
              <a:t>Жалуется ИП Ганеев З.А. на действия комиссии по осуществлению закупок областного казенного учреждения «Управление по размещению госзаказа Липецкой области» при проведении электронного аукциона на поставку цифровых лабораторий для школьников в рамках реализации регионального проекта «Современная школа» национального проекта «Образование» (Шифр: 48-2024-нр5172) (реестровый номер 0846500000624000012).</a:t>
            </a:r>
          </a:p>
          <a:p>
            <a:r>
              <a:rPr lang="ru-RU" sz="2300" dirty="0"/>
              <a:t>В своей жалобе заявитель предполагает, что комиссия по осуществлению закупок уполномоченного учреждения неправомерно осуществила допуск участников без проверки на предмет соблюдения требований ПП РФ № 878. Заявки участников, не предоставивших сведения о реестровых номерах, должны быть отклонены.</a:t>
            </a:r>
          </a:p>
          <a:p>
            <a:r>
              <a:rPr lang="ru-RU" sz="2300" dirty="0"/>
              <a:t>В заявках всех участников продекларирована страна происхождения товара - Российская Федерация.</a:t>
            </a:r>
          </a:p>
          <a:p>
            <a:r>
              <a:rPr lang="ru-RU" sz="2300" dirty="0"/>
              <a:t>Вместе с тем, в заявках с идентификационными номерами 85 и 89 не содержится сведений о реестровых записях о предлагаемых товарах из Единого реестра российской радиоэлектронной продукции. Заявки были отклонены на этапе рассмотрения.</a:t>
            </a:r>
          </a:p>
          <a:p>
            <a:r>
              <a:rPr lang="ru-RU" sz="2300" dirty="0"/>
              <a:t>В заявках с идентификационными номерами 250 (заявитель) и 148 содержатся сведения об одной и той же реестровой записи из Единого реестра российской радиоэлектронной продукции - №15035 от 30.09.2022.</a:t>
            </a:r>
          </a:p>
          <a:p>
            <a:r>
              <a:rPr lang="ru-RU" sz="2300" dirty="0"/>
              <a:t>Комиссия правильно применила 878 ПП. </a:t>
            </a:r>
          </a:p>
          <a:p>
            <a:r>
              <a:rPr lang="ru-RU" sz="2300" dirty="0">
                <a:solidFill>
                  <a:srgbClr val="FF0000"/>
                </a:solidFill>
              </a:rPr>
              <a:t>Жалоба не обоснована.</a:t>
            </a:r>
          </a:p>
          <a:p>
            <a:endParaRPr lang="ru-RU" sz="2300" dirty="0"/>
          </a:p>
          <a:p>
            <a:endParaRPr lang="ru-RU" dirty="0"/>
          </a:p>
        </p:txBody>
      </p:sp>
    </p:spTree>
    <p:extLst>
      <p:ext uri="{BB962C8B-B14F-4D97-AF65-F5344CB8AC3E}">
        <p14:creationId xmlns:p14="http://schemas.microsoft.com/office/powerpoint/2010/main" val="40693192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- 1236 ПП</a:t>
            </a:r>
          </a:p>
        </p:txBody>
      </p:sp>
    </p:spTree>
    <p:extLst>
      <p:ext uri="{BB962C8B-B14F-4D97-AF65-F5344CB8AC3E}">
        <p14:creationId xmlns:p14="http://schemas.microsoft.com/office/powerpoint/2010/main" val="3907350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971E3C-17CA-3A5E-6EB3-B2B108471919}"/>
              </a:ext>
            </a:extLst>
          </p:cNvPr>
          <p:cNvSpPr>
            <a:spLocks noGrp="1"/>
          </p:cNvSpPr>
          <p:nvPr>
            <p:ph type="title"/>
          </p:nvPr>
        </p:nvSpPr>
        <p:spPr>
          <a:xfrm>
            <a:off x="838200" y="158399"/>
            <a:ext cx="10515600" cy="522638"/>
          </a:xfrm>
        </p:spPr>
        <p:txBody>
          <a:bodyPr/>
          <a:lstStyle/>
          <a:p>
            <a:r>
              <a:rPr lang="ru-RU" sz="2400" dirty="0"/>
              <a:t>Изменения 616 ПП</a:t>
            </a:r>
          </a:p>
        </p:txBody>
      </p:sp>
      <p:sp>
        <p:nvSpPr>
          <p:cNvPr id="3" name="Объект 2">
            <a:extLst>
              <a:ext uri="{FF2B5EF4-FFF2-40B4-BE49-F238E27FC236}">
                <a16:creationId xmlns:a16="http://schemas.microsoft.com/office/drawing/2014/main" id="{88B5D2FA-2B7C-DB24-E0C0-90206E4F8E09}"/>
              </a:ext>
            </a:extLst>
          </p:cNvPr>
          <p:cNvSpPr>
            <a:spLocks noGrp="1"/>
          </p:cNvSpPr>
          <p:nvPr>
            <p:ph idx="1"/>
          </p:nvPr>
        </p:nvSpPr>
        <p:spPr>
          <a:xfrm>
            <a:off x="296662" y="681037"/>
            <a:ext cx="11475128" cy="5342462"/>
          </a:xfrm>
        </p:spPr>
        <p:txBody>
          <a:bodyPr/>
          <a:lstStyle/>
          <a:p>
            <a:r>
              <a:rPr lang="ru-RU" sz="1800" dirty="0">
                <a:solidFill>
                  <a:srgbClr val="FF0000"/>
                </a:solidFill>
              </a:rPr>
              <a:t>С 01.01.2024 </a:t>
            </a:r>
            <a:r>
              <a:rPr lang="ru-RU" sz="1800" dirty="0"/>
              <a:t>– из под запрета вывели «з) закупки транспортных средств Федеральной службой исполнения наказаний для проведения оперативно-разыскных мероприятий.»</a:t>
            </a:r>
          </a:p>
          <a:p>
            <a:endParaRPr lang="ru-RU" sz="1800" dirty="0">
              <a:solidFill>
                <a:srgbClr val="FF0000"/>
              </a:solidFill>
            </a:endParaRPr>
          </a:p>
          <a:p>
            <a:r>
              <a:rPr lang="ru-RU" sz="1800" dirty="0">
                <a:solidFill>
                  <a:srgbClr val="FF0000"/>
                </a:solidFill>
              </a:rPr>
              <a:t>С 27.06.2024 </a:t>
            </a:r>
            <a:r>
              <a:rPr lang="ru-RU" sz="1800" dirty="0"/>
              <a:t>– под запрет попали (№ позиции 149) 27.20.21 Аккумуляторы свинцовые для запуска поршневых двигателей</a:t>
            </a:r>
          </a:p>
          <a:p>
            <a:endParaRPr lang="ru-RU" sz="1800" dirty="0">
              <a:solidFill>
                <a:srgbClr val="FF0000"/>
              </a:solidFill>
            </a:endParaRPr>
          </a:p>
          <a:p>
            <a:r>
              <a:rPr lang="ru-RU" sz="1800" dirty="0">
                <a:solidFill>
                  <a:srgbClr val="FF0000"/>
                </a:solidFill>
              </a:rPr>
              <a:t>С 09.07.2024  </a:t>
            </a:r>
            <a:r>
              <a:rPr lang="ru-RU" sz="1800" dirty="0"/>
              <a:t>- а) подтверждением производства продукции на территории Российской Федерации является наличие сведений о такой продукции в  </a:t>
            </a:r>
            <a:r>
              <a:rPr lang="ru-RU" sz="1800" strike="sngStrike" dirty="0"/>
              <a:t>реестре промышленной продукции, произведенной на территории Российской Федерации </a:t>
            </a:r>
            <a:r>
              <a:rPr lang="ru-RU" sz="1800" dirty="0">
                <a:solidFill>
                  <a:srgbClr val="FF0000"/>
                </a:solidFill>
              </a:rPr>
              <a:t>в реестре российской промышленной продукции, размещаемом в государственной информационной системе промышленности в соответствии со статьей 17.1 Федерального закона "О промышленной политике в Российской Федерации" (далее - реестр российской промышленной продукции);</a:t>
            </a:r>
          </a:p>
          <a:p>
            <a:endParaRPr lang="ru-RU" sz="1800" dirty="0">
              <a:solidFill>
                <a:srgbClr val="FF0000"/>
              </a:solidFill>
            </a:endParaRPr>
          </a:p>
          <a:p>
            <a:r>
              <a:rPr lang="ru-RU" sz="1800" dirty="0">
                <a:solidFill>
                  <a:srgbClr val="FF0000"/>
                </a:solidFill>
              </a:rPr>
              <a:t>7. Подтверждением включения сведений в реестр российской промышленной продукции является реестровая запись реестра российской промышленной продукции, сформированная в государственной информационной системе промышленности в соответствии с постановлением Правительства Российской Федерации от 17 июля 2015 г. N 719 "О подтверждении производства российской промышленной продукции" (далее - постановление Правительства Российской Федерации от 17 июля 2015 г. N 719). </a:t>
            </a:r>
            <a:r>
              <a:rPr lang="ru-RU" sz="1200" strike="sngStrike" dirty="0"/>
              <a:t>7. Основанием для включения продукции в реестр российской промышленной продукции является заключение о подтверждении производства промышленной продукции на территории Российской Федерации (для продукции, в отношении которой установлены требования о совокупном количестве баллов за выполнение (освоение) на территории Российской Федерации соответствующих операций (условий), указанное заключение содержит информацию о совокупном количестве баллов за выполнение (освоение) на территории Российской Федерации соответствующих операций (условий), выданное Министерством промышленности и торговли Российской Федерации в соответствии с постановлением Правительства Российской Федерации от 17 июля 2015 г. N 719 "О подтверждении производства промышленной продукции на территории Российской Федерации" (далее - постановление Правительства Российской Федерации от 17 июля 2015 г. N 719).</a:t>
            </a:r>
          </a:p>
        </p:txBody>
      </p:sp>
    </p:spTree>
    <p:extLst>
      <p:ext uri="{BB962C8B-B14F-4D97-AF65-F5344CB8AC3E}">
        <p14:creationId xmlns:p14="http://schemas.microsoft.com/office/powerpoint/2010/main" val="31372871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CCDD84-260B-32D4-FF5C-BDFF61AC8B2E}"/>
              </a:ext>
            </a:extLst>
          </p:cNvPr>
          <p:cNvSpPr>
            <a:spLocks noGrp="1"/>
          </p:cNvSpPr>
          <p:nvPr>
            <p:ph type="title"/>
          </p:nvPr>
        </p:nvSpPr>
        <p:spPr>
          <a:xfrm>
            <a:off x="838200" y="0"/>
            <a:ext cx="10515600" cy="655807"/>
          </a:xfrm>
        </p:spPr>
        <p:txBody>
          <a:bodyPr>
            <a:normAutofit/>
          </a:bodyPr>
          <a:lstStyle/>
          <a:p>
            <a:pPr algn="ctr"/>
            <a:r>
              <a:rPr lang="ru-RU" sz="2400" dirty="0">
                <a:solidFill>
                  <a:srgbClr val="FF0000"/>
                </a:solidFill>
              </a:rPr>
              <a:t>РЕШЕНИЕ № 048/06/106-1175/2023 от 10 января 2024 года (1 из 2)</a:t>
            </a:r>
          </a:p>
        </p:txBody>
      </p:sp>
      <p:sp>
        <p:nvSpPr>
          <p:cNvPr id="3" name="Объект 2">
            <a:extLst>
              <a:ext uri="{FF2B5EF4-FFF2-40B4-BE49-F238E27FC236}">
                <a16:creationId xmlns:a16="http://schemas.microsoft.com/office/drawing/2014/main" id="{A53EAED2-EDF1-8653-A431-E6C7D3D6FE89}"/>
              </a:ext>
            </a:extLst>
          </p:cNvPr>
          <p:cNvSpPr>
            <a:spLocks noGrp="1"/>
          </p:cNvSpPr>
          <p:nvPr>
            <p:ph idx="1"/>
          </p:nvPr>
        </p:nvSpPr>
        <p:spPr>
          <a:xfrm>
            <a:off x="838200" y="781234"/>
            <a:ext cx="10515600" cy="6076765"/>
          </a:xfrm>
        </p:spPr>
        <p:txBody>
          <a:bodyPr>
            <a:noAutofit/>
          </a:bodyPr>
          <a:lstStyle/>
          <a:p>
            <a:r>
              <a:rPr lang="ru-RU" sz="1800" dirty="0"/>
              <a:t>Жалуется ООО Научно-инженерный центр «Технологии» на положения извещения о проведении электронного аукциона на проведение мероприятий по оборудованию системой видеонаблюдения объекта (территории), архивированию и хранению информации в ГУЗ "ЛГБ №4 "</a:t>
            </a:r>
            <a:r>
              <a:rPr lang="ru-RU" sz="1800" dirty="0" err="1"/>
              <a:t>ЛипецкМед</a:t>
            </a:r>
            <a:r>
              <a:rPr lang="ru-RU" sz="1800" dirty="0"/>
              <a:t>" (реестровый номер 0346300106723000286).</a:t>
            </a:r>
          </a:p>
          <a:p>
            <a:r>
              <a:rPr lang="ru-RU" sz="1800" dirty="0"/>
              <a:t>В письме </a:t>
            </a:r>
            <a:r>
              <a:rPr lang="ru-RU" sz="1800" dirty="0" err="1"/>
              <a:t>Минцифры</a:t>
            </a:r>
            <a:r>
              <a:rPr lang="ru-RU" sz="1800" dirty="0"/>
              <a:t> России от 15.12.2022 14 П11-2-05-106-94501 разъяснено, что «Если в документации о закупке установлено, что в рамках исполнения контракта на осуществление закупок камер видеонаблюдения необходимо установить программное обеспечение, то запрет, установленный постановлением 1236, распространяется на такую закупку и в случае отсутствия в едином реестре российских программ для электронных вычислительных машин и баз данных аналога, соответствующего тому же классу программного обеспечения, что и программное обеспечение планируемое к закупке, то заказчику в соответствии с пунктом 2 Порядка подготовки обоснования невозможности соблюдения запрета на допуск программного обеспечения, происходящего из иностранных государств, для целей осуществления закупок для обеспечения государственных и муниципальных нужд, утвержденного постановлением 1236, необходимо подготовить обоснование. </a:t>
            </a:r>
          </a:p>
          <a:p>
            <a:r>
              <a:rPr lang="ru-RU" sz="1800" dirty="0"/>
              <a:t>При этом отмечаем, что законодательством дополнительно не регламентированы случаи применения запрета, предусмотренного постановлением И 1236, когда объектом закупки являются камеры видеонаблюдения с предустановленным программным обеспечением, без которого применение видеооборудования по назначению невозможно, и в извещении или документации о закупке не предусмотрена необходимость установки программного обеспечения и передачи прав на него вследствие выполнения контрактных обязательств.»</a:t>
            </a:r>
          </a:p>
        </p:txBody>
      </p:sp>
    </p:spTree>
    <p:extLst>
      <p:ext uri="{BB962C8B-B14F-4D97-AF65-F5344CB8AC3E}">
        <p14:creationId xmlns:p14="http://schemas.microsoft.com/office/powerpoint/2010/main" val="18562543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CCDD84-260B-32D4-FF5C-BDFF61AC8B2E}"/>
              </a:ext>
            </a:extLst>
          </p:cNvPr>
          <p:cNvSpPr>
            <a:spLocks noGrp="1"/>
          </p:cNvSpPr>
          <p:nvPr>
            <p:ph type="title"/>
          </p:nvPr>
        </p:nvSpPr>
        <p:spPr>
          <a:xfrm>
            <a:off x="838200" y="0"/>
            <a:ext cx="10515600" cy="655807"/>
          </a:xfrm>
        </p:spPr>
        <p:txBody>
          <a:bodyPr>
            <a:normAutofit/>
          </a:bodyPr>
          <a:lstStyle/>
          <a:p>
            <a:pPr algn="ctr"/>
            <a:r>
              <a:rPr lang="ru-RU" sz="2400" dirty="0">
                <a:solidFill>
                  <a:srgbClr val="FF0000"/>
                </a:solidFill>
              </a:rPr>
              <a:t>РЕШЕНИЕ № 048/06/106-1175/2023 от 10 января 2024 года (2 из 2)</a:t>
            </a:r>
          </a:p>
        </p:txBody>
      </p:sp>
      <p:sp>
        <p:nvSpPr>
          <p:cNvPr id="3" name="Объект 2">
            <a:extLst>
              <a:ext uri="{FF2B5EF4-FFF2-40B4-BE49-F238E27FC236}">
                <a16:creationId xmlns:a16="http://schemas.microsoft.com/office/drawing/2014/main" id="{A53EAED2-EDF1-8653-A431-E6C7D3D6FE89}"/>
              </a:ext>
            </a:extLst>
          </p:cNvPr>
          <p:cNvSpPr>
            <a:spLocks noGrp="1"/>
          </p:cNvSpPr>
          <p:nvPr>
            <p:ph idx="1"/>
          </p:nvPr>
        </p:nvSpPr>
        <p:spPr>
          <a:xfrm>
            <a:off x="838200" y="781234"/>
            <a:ext cx="10515600" cy="6076765"/>
          </a:xfrm>
        </p:spPr>
        <p:txBody>
          <a:bodyPr>
            <a:noAutofit/>
          </a:bodyPr>
          <a:lstStyle/>
          <a:p>
            <a:r>
              <a:rPr lang="ru-RU" sz="1800" dirty="0"/>
              <a:t>Исходя из вышеприведенных требований ведомости объемов работ, следует, что заказчик предусмотрел обязанность подрядчика по установке, функциональной настройке программного обеспечения и заказчик приобретает лицензию на подключение.</a:t>
            </a:r>
          </a:p>
          <a:p>
            <a:r>
              <a:rPr lang="ru-RU" sz="1800" dirty="0"/>
              <a:t>Таким образом, исходя из требований постановления Правительства Российской Федерации от 16.11.2015 14 1236, на рассматриваемый электронный аукцион распространяется установленный им запрет.</a:t>
            </a:r>
          </a:p>
          <a:p>
            <a:r>
              <a:rPr lang="ru-RU" sz="1800" dirty="0"/>
              <a:t>Однако, в извещении о проведении электронного аукциона (в действующей редакции от 21.12.2023) </a:t>
            </a:r>
            <a:r>
              <a:rPr lang="ru-RU" sz="1800" dirty="0">
                <a:solidFill>
                  <a:srgbClr val="FF0000"/>
                </a:solidFill>
              </a:rPr>
              <a:t>заказчик не установил запрет в соответствии с постановлением Правительства Российской Федерации от 16.11.2015 14 1236, чем допустил нарушение п. 15 ч. 1 ст. 42 Закона о контрактной системе.</a:t>
            </a:r>
          </a:p>
        </p:txBody>
      </p:sp>
    </p:spTree>
    <p:extLst>
      <p:ext uri="{BB962C8B-B14F-4D97-AF65-F5344CB8AC3E}">
        <p14:creationId xmlns:p14="http://schemas.microsoft.com/office/powerpoint/2010/main" val="232067384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- 617 ПП</a:t>
            </a:r>
          </a:p>
        </p:txBody>
      </p:sp>
    </p:spTree>
    <p:extLst>
      <p:ext uri="{BB962C8B-B14F-4D97-AF65-F5344CB8AC3E}">
        <p14:creationId xmlns:p14="http://schemas.microsoft.com/office/powerpoint/2010/main" val="20448506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375A50-9B96-86EA-BF3D-AB4F31DE6328}"/>
              </a:ext>
            </a:extLst>
          </p:cNvPr>
          <p:cNvSpPr>
            <a:spLocks noGrp="1"/>
          </p:cNvSpPr>
          <p:nvPr>
            <p:ph type="title"/>
          </p:nvPr>
        </p:nvSpPr>
        <p:spPr>
          <a:xfrm>
            <a:off x="1060142" y="79899"/>
            <a:ext cx="10515600" cy="435006"/>
          </a:xfrm>
        </p:spPr>
        <p:txBody>
          <a:bodyPr>
            <a:normAutofit fontScale="90000"/>
          </a:bodyPr>
          <a:lstStyle/>
          <a:p>
            <a:pPr algn="ctr"/>
            <a:r>
              <a:rPr lang="ru-RU" sz="2700" dirty="0">
                <a:solidFill>
                  <a:srgbClr val="00B050"/>
                </a:solidFill>
              </a:rPr>
              <a:t>РЕШЕНИЕ № 048/06/106-293/2024 от 24 апреля 2024 года</a:t>
            </a:r>
            <a:endParaRPr lang="ru-RU" dirty="0">
              <a:solidFill>
                <a:srgbClr val="00B050"/>
              </a:solidFill>
            </a:endParaRPr>
          </a:p>
        </p:txBody>
      </p:sp>
      <p:sp>
        <p:nvSpPr>
          <p:cNvPr id="3" name="Объект 2">
            <a:extLst>
              <a:ext uri="{FF2B5EF4-FFF2-40B4-BE49-F238E27FC236}">
                <a16:creationId xmlns:a16="http://schemas.microsoft.com/office/drawing/2014/main" id="{E6E7E8D5-12B7-488D-8EC6-D2C605D15DD9}"/>
              </a:ext>
            </a:extLst>
          </p:cNvPr>
          <p:cNvSpPr>
            <a:spLocks noGrp="1"/>
          </p:cNvSpPr>
          <p:nvPr>
            <p:ph idx="1"/>
          </p:nvPr>
        </p:nvSpPr>
        <p:spPr>
          <a:xfrm>
            <a:off x="838200" y="683581"/>
            <a:ext cx="10515600" cy="5493382"/>
          </a:xfrm>
        </p:spPr>
        <p:txBody>
          <a:bodyPr>
            <a:normAutofit fontScale="62500" lnSpcReduction="20000"/>
          </a:bodyPr>
          <a:lstStyle/>
          <a:p>
            <a:r>
              <a:rPr lang="ru-RU" dirty="0"/>
              <a:t>Жалуется ООО «БРОКЕР ГРУПП» на положения извещения о проведении ЭА на выполнение работ по текущему ремонту участков теплотрассы в г. Задонске (реестровый номер 0846600001924000055).</a:t>
            </a:r>
          </a:p>
          <a:p>
            <a:r>
              <a:rPr lang="ru-RU" dirty="0"/>
              <a:t>В жалобе заявителя указано, что в извещении о проведении электронного аукциона допущены следующие нарушения:</a:t>
            </a:r>
          </a:p>
          <a:p>
            <a:r>
              <a:rPr lang="ru-RU" dirty="0"/>
              <a:t>- неправомерно не установлено сведений об ограничениях допуска, предусмотренных Постановлением Правительства Российской Федерации от 30.04.2020 № 617.</a:t>
            </a:r>
          </a:p>
          <a:p>
            <a:r>
              <a:rPr lang="ru-RU" dirty="0"/>
              <a:t>Из локального сметного расчета (сметы), размещенного в составе извещения о проведении закупки, следует, что при проведении работ по текущему ремонту участков теплотрассы необходимо осуществить замену насоса.</a:t>
            </a:r>
          </a:p>
          <a:p>
            <a:r>
              <a:rPr lang="ru-RU" dirty="0"/>
              <a:t>В жалобе заявителя указано, что приобретаемый насос соответствует коду ОКПД2 - 28.13.14 - «Насосы центробежные подачи жидкостей прочие; насосы прочие».</a:t>
            </a:r>
          </a:p>
          <a:p>
            <a:r>
              <a:rPr lang="ru-RU" dirty="0"/>
              <a:t>Установлено, что товар с наименованием «Насосы центробежные подачи жидкостей прочие; насосы прочие», код ОКПД 2 - 28.13.14 включен в перечень отдельных видов промышленных товаров, происходящих из иностранных государств (за исключением государств - членов Евразийского экономического союза), в отношении которых устанавливаются ограничения допуска, предусмотренные Постановлением № 617.</a:t>
            </a:r>
          </a:p>
          <a:p>
            <a:r>
              <a:rPr lang="ru-RU" dirty="0"/>
              <a:t>Однако, пунктом 4 Постановления № 617 установлено, что ограничения, установленные настоящим постановлением, распространяются на товары, включенные в перечень, в том числе поставляемые заказчику при выполнении закупаемых работ, оказании закупаемых услуг.</a:t>
            </a:r>
          </a:p>
          <a:p>
            <a:r>
              <a:rPr lang="ru-RU" dirty="0"/>
              <a:t>Положениями извещения о проведении электронного аукциона не предусмотрена поставка каких-либо товаров при выполнении работ.</a:t>
            </a:r>
          </a:p>
          <a:p>
            <a:r>
              <a:rPr lang="ru-RU" dirty="0">
                <a:solidFill>
                  <a:srgbClr val="FF0000"/>
                </a:solidFill>
              </a:rPr>
              <a:t>Жалоба не обоснована</a:t>
            </a:r>
          </a:p>
          <a:p>
            <a:endParaRPr lang="ru-RU" dirty="0"/>
          </a:p>
        </p:txBody>
      </p:sp>
    </p:spTree>
    <p:extLst>
      <p:ext uri="{BB962C8B-B14F-4D97-AF65-F5344CB8AC3E}">
        <p14:creationId xmlns:p14="http://schemas.microsoft.com/office/powerpoint/2010/main" val="26793074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- 616 ПП</a:t>
            </a:r>
          </a:p>
        </p:txBody>
      </p:sp>
    </p:spTree>
    <p:extLst>
      <p:ext uri="{BB962C8B-B14F-4D97-AF65-F5344CB8AC3E}">
        <p14:creationId xmlns:p14="http://schemas.microsoft.com/office/powerpoint/2010/main" val="418890218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CD8D1C-8E56-C020-3684-8AAFB263A4F6}"/>
              </a:ext>
            </a:extLst>
          </p:cNvPr>
          <p:cNvSpPr>
            <a:spLocks noGrp="1"/>
          </p:cNvSpPr>
          <p:nvPr>
            <p:ph type="title"/>
          </p:nvPr>
        </p:nvSpPr>
        <p:spPr>
          <a:xfrm>
            <a:off x="918099" y="69618"/>
            <a:ext cx="10515600" cy="436409"/>
          </a:xfrm>
        </p:spPr>
        <p:txBody>
          <a:bodyPr>
            <a:normAutofit fontScale="90000"/>
          </a:bodyPr>
          <a:lstStyle/>
          <a:p>
            <a:pPr algn="ctr"/>
            <a:r>
              <a:rPr lang="ru-RU" dirty="0"/>
              <a:t> </a:t>
            </a:r>
            <a:r>
              <a:rPr lang="ru-RU" sz="2700" dirty="0">
                <a:solidFill>
                  <a:srgbClr val="00B050"/>
                </a:solidFill>
              </a:rPr>
              <a:t>РЕШЕНИЕ № 048/06/106-173/2024 от 20 марта 2024 года (1 из 2)</a:t>
            </a:r>
          </a:p>
        </p:txBody>
      </p:sp>
      <p:sp>
        <p:nvSpPr>
          <p:cNvPr id="3" name="Объект 2">
            <a:extLst>
              <a:ext uri="{FF2B5EF4-FFF2-40B4-BE49-F238E27FC236}">
                <a16:creationId xmlns:a16="http://schemas.microsoft.com/office/drawing/2014/main" id="{F3D0867F-7B6A-61C7-EE2A-84986658B81F}"/>
              </a:ext>
            </a:extLst>
          </p:cNvPr>
          <p:cNvSpPr>
            <a:spLocks noGrp="1"/>
          </p:cNvSpPr>
          <p:nvPr>
            <p:ph idx="1"/>
          </p:nvPr>
        </p:nvSpPr>
        <p:spPr>
          <a:xfrm>
            <a:off x="838200" y="719090"/>
            <a:ext cx="10515600" cy="6462945"/>
          </a:xfrm>
        </p:spPr>
        <p:txBody>
          <a:bodyPr>
            <a:normAutofit fontScale="55000" lnSpcReduction="20000"/>
          </a:bodyPr>
          <a:lstStyle/>
          <a:p>
            <a:r>
              <a:rPr lang="ru-RU" sz="3300" dirty="0"/>
              <a:t>Жалуется ООО «Пантера+» на действия комиссии по осуществлению закупок областного казенного учреждения «Управление государственной противопожарной спасательной службы Липецкой области» при проведении ЭА № 24- ЭА-16 Услуги по пошиву одежды (реестровый номер 0346200016124000015).</a:t>
            </a:r>
          </a:p>
          <a:p>
            <a:r>
              <a:rPr lang="ru-RU" sz="3300" dirty="0"/>
              <a:t>Представитель заявителя по доводам жалобы считает, что заявка общества с идентификационным номером 234 была неправомерно отклонена. Поскольку заказчиком закупается услуга и производственная одежда только будет пошита, обществом были предоставлены выписки из реестра российской промышленной продукции на материалы, используемые при пошиве одежды. На товары, не изготавливаемые обществом, были приложены выписки на готовые изделия, такие как футболки и бейсболки. На изготавливаемые изделия, такие как шорты, костюм для пожарных летний с г/у, куртка камуфлированная, были предоставлены выписки реестра российской промышленной продукции на материалы, используемые при пошиве одежды.</a:t>
            </a:r>
          </a:p>
          <a:p>
            <a:r>
              <a:rPr lang="ru-RU" sz="3300" dirty="0"/>
              <a:t>Комиссией установлено, что составе заявки заявителя в качестве декларации о номерах реестровых записей из реестра российской промышленной продукции представлены выписки из реестра российской промышленной продукции, содержащие следующие реестровые записи:</a:t>
            </a:r>
          </a:p>
          <a:p>
            <a:r>
              <a:rPr lang="ru-RU" sz="3300" dirty="0"/>
              <a:t>-	реестровый номер № 10315686 на продукцию: Бейсболка для мужчин, артикул </a:t>
            </a:r>
            <a:r>
              <a:rPr lang="ru-RU" sz="3300" dirty="0" err="1"/>
              <a:t>РН_ХБТо</a:t>
            </a:r>
            <a:r>
              <a:rPr lang="ru-RU" sz="3300" dirty="0"/>
              <a:t>,</a:t>
            </a:r>
          </a:p>
          <a:p>
            <a:r>
              <a:rPr lang="ru-RU" sz="3300" dirty="0"/>
              <a:t>-	реестровый номер № 10240173 на продукцию: футболка.</a:t>
            </a:r>
          </a:p>
          <a:p>
            <a:r>
              <a:rPr lang="ru-RU" sz="3300" dirty="0"/>
              <a:t>Вместе с тем, в отношении содержащихся в описании объекта закупки товаров: шорты, костюм летний, куртка камуфлированная номера реестровых записей из реестра российской промышленной продукции заявителем не представлено.</a:t>
            </a:r>
          </a:p>
          <a:p>
            <a:r>
              <a:rPr lang="ru-RU" sz="3300" dirty="0"/>
              <a:t>Утверждение заявителя о том, что является достаточным предоставление реестровых записей из реестра российской промышленной продукции в отношении материалов, из которой будет осуществляться пошив шорт, костюма, куртки, не основано на положениях Постановления №616. Данное постановление устанавливает запрет непосредственно на продукцию, а не на материал, из которого она изготавливается.</a:t>
            </a:r>
          </a:p>
          <a:p>
            <a:endParaRPr lang="ru-RU" dirty="0"/>
          </a:p>
        </p:txBody>
      </p:sp>
    </p:spTree>
    <p:extLst>
      <p:ext uri="{BB962C8B-B14F-4D97-AF65-F5344CB8AC3E}">
        <p14:creationId xmlns:p14="http://schemas.microsoft.com/office/powerpoint/2010/main" val="79769140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CD8D1C-8E56-C020-3684-8AAFB263A4F6}"/>
              </a:ext>
            </a:extLst>
          </p:cNvPr>
          <p:cNvSpPr>
            <a:spLocks noGrp="1"/>
          </p:cNvSpPr>
          <p:nvPr>
            <p:ph type="title"/>
          </p:nvPr>
        </p:nvSpPr>
        <p:spPr>
          <a:xfrm>
            <a:off x="918099" y="69618"/>
            <a:ext cx="10515600" cy="436409"/>
          </a:xfrm>
        </p:spPr>
        <p:txBody>
          <a:bodyPr>
            <a:normAutofit fontScale="90000"/>
          </a:bodyPr>
          <a:lstStyle/>
          <a:p>
            <a:pPr algn="ctr"/>
            <a:r>
              <a:rPr lang="ru-RU" dirty="0"/>
              <a:t> </a:t>
            </a:r>
            <a:r>
              <a:rPr lang="ru-RU" sz="2700" dirty="0">
                <a:solidFill>
                  <a:srgbClr val="00B050"/>
                </a:solidFill>
              </a:rPr>
              <a:t>РЕШЕНИЕ № 048/06/106-173/2024 от 20 марта 2024 год (2 из 2)</a:t>
            </a:r>
          </a:p>
        </p:txBody>
      </p:sp>
      <p:sp>
        <p:nvSpPr>
          <p:cNvPr id="3" name="Объект 2">
            <a:extLst>
              <a:ext uri="{FF2B5EF4-FFF2-40B4-BE49-F238E27FC236}">
                <a16:creationId xmlns:a16="http://schemas.microsoft.com/office/drawing/2014/main" id="{F3D0867F-7B6A-61C7-EE2A-84986658B81F}"/>
              </a:ext>
            </a:extLst>
          </p:cNvPr>
          <p:cNvSpPr>
            <a:spLocks noGrp="1"/>
          </p:cNvSpPr>
          <p:nvPr>
            <p:ph idx="1"/>
          </p:nvPr>
        </p:nvSpPr>
        <p:spPr>
          <a:xfrm>
            <a:off x="838200" y="719091"/>
            <a:ext cx="10515600" cy="3142696"/>
          </a:xfrm>
        </p:spPr>
        <p:txBody>
          <a:bodyPr>
            <a:normAutofit fontScale="55000" lnSpcReduction="20000"/>
          </a:bodyPr>
          <a:lstStyle/>
          <a:p>
            <a:r>
              <a:rPr lang="ru-RU" sz="3300" dirty="0"/>
              <a:t>Следовательно, представленные заявителем реестровые номера № 10266786 (Знаки различия (нарукавные знаки, шевроны, нашивки, петлицы)), № 10212196 (Материалы нетканые из синтетических волокон: синтепон 150-1000 г/м2), № 10409762 (Ткань полиэфирная [)Ю\\У1,У с водоотталкивающей и </a:t>
            </a:r>
            <a:r>
              <a:rPr lang="ru-RU" sz="3300" dirty="0" err="1"/>
              <a:t>масловодоотталкивающей</a:t>
            </a:r>
            <a:r>
              <a:rPr lang="ru-RU" sz="3300" dirty="0"/>
              <a:t> отделкой, арт. 16.50670),	№ 10387074 (Ткань </a:t>
            </a:r>
            <a:r>
              <a:rPr lang="ru-RU" sz="3300" dirty="0" err="1"/>
              <a:t>полиэфирнохлопковая</a:t>
            </a:r>
            <a:r>
              <a:rPr lang="ru-RU" sz="3300" dirty="0"/>
              <a:t> гладкокрашеная и набивная "Галактика" для специальной одежды арт. С-152 ЮГ с отделками ВО, МВО, НМВО, К50Щ20), № 10387025 «Ткань хлопчатобумажная гладкокрашеная "Балтика" для специальной одежды арт. С-84/1 ЮГ) не соотносят включенные по ним товары в реестр с товарами, установленными заказчиком (шорты, костюм, куртка), и, следовательно, не подтверждают соблюдение в отношении шорт, костюма, куртки запрета, предусмотренного Постановлением №616.</a:t>
            </a:r>
          </a:p>
          <a:p>
            <a:endParaRPr lang="ru-RU" sz="3300" dirty="0">
              <a:solidFill>
                <a:srgbClr val="FF0000"/>
              </a:solidFill>
            </a:endParaRPr>
          </a:p>
          <a:p>
            <a:r>
              <a:rPr lang="ru-RU" sz="3300" dirty="0">
                <a:solidFill>
                  <a:srgbClr val="FF0000"/>
                </a:solidFill>
              </a:rPr>
              <a:t>Жалоба не обоснована</a:t>
            </a:r>
          </a:p>
          <a:p>
            <a:endParaRPr lang="ru-RU" dirty="0"/>
          </a:p>
        </p:txBody>
      </p:sp>
    </p:spTree>
    <p:extLst>
      <p:ext uri="{BB962C8B-B14F-4D97-AF65-F5344CB8AC3E}">
        <p14:creationId xmlns:p14="http://schemas.microsoft.com/office/powerpoint/2010/main" val="326172921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- 1289 ПП</a:t>
            </a:r>
          </a:p>
        </p:txBody>
      </p:sp>
    </p:spTree>
    <p:extLst>
      <p:ext uri="{BB962C8B-B14F-4D97-AF65-F5344CB8AC3E}">
        <p14:creationId xmlns:p14="http://schemas.microsoft.com/office/powerpoint/2010/main" val="26234785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11F9A7-EB36-0FBE-64D7-7D2627F8F18F}"/>
              </a:ext>
            </a:extLst>
          </p:cNvPr>
          <p:cNvSpPr>
            <a:spLocks noGrp="1"/>
          </p:cNvSpPr>
          <p:nvPr>
            <p:ph type="title"/>
          </p:nvPr>
        </p:nvSpPr>
        <p:spPr>
          <a:xfrm>
            <a:off x="838200" y="81040"/>
            <a:ext cx="10515600" cy="673562"/>
          </a:xfrm>
        </p:spPr>
        <p:txBody>
          <a:bodyPr>
            <a:normAutofit/>
          </a:bodyPr>
          <a:lstStyle/>
          <a:p>
            <a:pPr algn="ctr"/>
            <a:r>
              <a:rPr lang="ru-RU" sz="2400" dirty="0">
                <a:solidFill>
                  <a:srgbClr val="FF0000"/>
                </a:solidFill>
              </a:rPr>
              <a:t>РЕШЕНИЕ № 048/06/106-485/2024 от 24 июня 2024 года (1 из 4)</a:t>
            </a:r>
          </a:p>
        </p:txBody>
      </p:sp>
      <p:sp>
        <p:nvSpPr>
          <p:cNvPr id="3" name="Объект 2">
            <a:extLst>
              <a:ext uri="{FF2B5EF4-FFF2-40B4-BE49-F238E27FC236}">
                <a16:creationId xmlns:a16="http://schemas.microsoft.com/office/drawing/2014/main" id="{3E9EF76C-6E9F-4043-75C4-C90EC2461395}"/>
              </a:ext>
            </a:extLst>
          </p:cNvPr>
          <p:cNvSpPr>
            <a:spLocks noGrp="1"/>
          </p:cNvSpPr>
          <p:nvPr>
            <p:ph idx="1"/>
          </p:nvPr>
        </p:nvSpPr>
        <p:spPr>
          <a:xfrm>
            <a:off x="838200" y="754602"/>
            <a:ext cx="10515600" cy="5422361"/>
          </a:xfrm>
        </p:spPr>
        <p:txBody>
          <a:bodyPr>
            <a:normAutofit/>
          </a:bodyPr>
          <a:lstStyle/>
          <a:p>
            <a:r>
              <a:rPr lang="ru-RU" sz="1800" dirty="0"/>
              <a:t>Жалуется ООО «ЭКСТРЕМФАРМ-С» на действия комиссии о осуществлению закупок государственного учреждения здравоохранения "Липецкая областная клиническая больница" при проведении электронного аукциона на поставку лекарственного препарата для медицинского применения (реестровый номер закупки: 0346200002824000345).</a:t>
            </a:r>
          </a:p>
          <a:p>
            <a:r>
              <a:rPr lang="ru-RU" sz="1800" dirty="0"/>
              <a:t>Представитель заявителя пояснил, что поскольку ни одна из заявок не была отклонена на основании постановления Правительства РФ №1289, то положения пункта 1.4 Приказа Минфина России №126н, устанавливающего порядок определения победителя закупки, не подлежали применению. Победителем должен быть признан заявитель с наименьшей ценой контракта.</a:t>
            </a:r>
          </a:p>
          <a:p>
            <a:r>
              <a:rPr lang="ru-RU" sz="1800" dirty="0"/>
              <a:t>Представитель заказчика указал, что на участие в закупке было подано 4 заявки с предложением о поставке товаров российского происхождения. При этом только один участник в заявке представил сведения о документе, содержащем сведения о стадиях технологического процесса производства лекарственного средства для медицинского применения, осуществляемых на территории Евразийского экономического союза (в том числе о стадиях производства молекулы действующего вещества фармацевтической субстанции), который и был признан победителем закупки.</a:t>
            </a:r>
          </a:p>
        </p:txBody>
      </p:sp>
    </p:spTree>
    <p:extLst>
      <p:ext uri="{BB962C8B-B14F-4D97-AF65-F5344CB8AC3E}">
        <p14:creationId xmlns:p14="http://schemas.microsoft.com/office/powerpoint/2010/main" val="12298922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11F9A7-EB36-0FBE-64D7-7D2627F8F18F}"/>
              </a:ext>
            </a:extLst>
          </p:cNvPr>
          <p:cNvSpPr>
            <a:spLocks noGrp="1"/>
          </p:cNvSpPr>
          <p:nvPr>
            <p:ph type="title"/>
          </p:nvPr>
        </p:nvSpPr>
        <p:spPr>
          <a:xfrm>
            <a:off x="838200" y="81040"/>
            <a:ext cx="10515600" cy="673562"/>
          </a:xfrm>
        </p:spPr>
        <p:txBody>
          <a:bodyPr>
            <a:normAutofit/>
          </a:bodyPr>
          <a:lstStyle/>
          <a:p>
            <a:pPr algn="ctr"/>
            <a:r>
              <a:rPr lang="ru-RU" sz="2400" dirty="0">
                <a:solidFill>
                  <a:srgbClr val="FF0000"/>
                </a:solidFill>
              </a:rPr>
              <a:t>РЕШЕНИЕ № 048/06/106-485/2024 от 24 июня 2024 года (2 из 4)</a:t>
            </a:r>
          </a:p>
        </p:txBody>
      </p:sp>
      <p:sp>
        <p:nvSpPr>
          <p:cNvPr id="3" name="Объект 2">
            <a:extLst>
              <a:ext uri="{FF2B5EF4-FFF2-40B4-BE49-F238E27FC236}">
                <a16:creationId xmlns:a16="http://schemas.microsoft.com/office/drawing/2014/main" id="{3E9EF76C-6E9F-4043-75C4-C90EC2461395}"/>
              </a:ext>
            </a:extLst>
          </p:cNvPr>
          <p:cNvSpPr>
            <a:spLocks noGrp="1"/>
          </p:cNvSpPr>
          <p:nvPr>
            <p:ph idx="1"/>
          </p:nvPr>
        </p:nvSpPr>
        <p:spPr>
          <a:xfrm>
            <a:off x="607381" y="4146819"/>
            <a:ext cx="10515600" cy="2360513"/>
          </a:xfrm>
        </p:spPr>
        <p:txBody>
          <a:bodyPr>
            <a:normAutofit/>
          </a:bodyPr>
          <a:lstStyle/>
          <a:p>
            <a:pPr indent="381000" algn="just">
              <a:spcBef>
                <a:spcPts val="0"/>
              </a:spcBef>
              <a:spcAft>
                <a:spcPts val="0"/>
              </a:spcAft>
            </a:pPr>
            <a:r>
              <a:rPr lang="ru-RU" sz="1800" b="0" i="0" dirty="0">
                <a:solidFill>
                  <a:srgbClr val="000000"/>
                </a:solidFill>
                <a:effectLst/>
              </a:rPr>
              <a:t>Как следует из протокола подведения итогов определения поставщика (подрядчика, исполнителя) от 14.06.2024 №ИЭА1 ни одна из заявок, поступивших на участие в электронном аукционе, не была отклонена.</a:t>
            </a:r>
          </a:p>
          <a:p>
            <a:pPr indent="381000" algn="just">
              <a:spcBef>
                <a:spcPts val="0"/>
              </a:spcBef>
              <a:spcAft>
                <a:spcPts val="0"/>
              </a:spcAft>
            </a:pPr>
            <a:r>
              <a:rPr lang="ru-RU" sz="1800" b="0" i="0" dirty="0">
                <a:solidFill>
                  <a:srgbClr val="000000"/>
                </a:solidFill>
                <a:effectLst/>
              </a:rPr>
              <a:t>Следовательно, поскольку условия для применения п. 1 Постановления № </a:t>
            </a:r>
            <a:r>
              <a:rPr lang="ru-RU" sz="1800" b="0" i="0" dirty="0">
                <a:solidFill>
                  <a:srgbClr val="000000"/>
                </a:solidFill>
                <a:effectLst/>
                <a:highlight>
                  <a:srgbClr val="FEFC53"/>
                </a:highlight>
              </a:rPr>
              <a:t>1289</a:t>
            </a:r>
            <a:r>
              <a:rPr lang="ru-RU" sz="1800" b="0" i="0" dirty="0">
                <a:solidFill>
                  <a:srgbClr val="000000"/>
                </a:solidFill>
                <a:effectLst/>
              </a:rPr>
              <a:t> не сложились, то и связанные с условием отклонения заявок по п. 1 Постановления № </a:t>
            </a:r>
            <a:r>
              <a:rPr lang="ru-RU" sz="1800" b="0" i="0" dirty="0">
                <a:solidFill>
                  <a:srgbClr val="000000"/>
                </a:solidFill>
                <a:effectLst/>
                <a:highlight>
                  <a:srgbClr val="FEFC53"/>
                </a:highlight>
              </a:rPr>
              <a:t>1289</a:t>
            </a:r>
            <a:r>
              <a:rPr lang="ru-RU" sz="1800" b="0" i="0" dirty="0">
                <a:solidFill>
                  <a:srgbClr val="000000"/>
                </a:solidFill>
                <a:effectLst/>
              </a:rPr>
              <a:t> положения п. 1.4 Приказа №126н в данном случае не подлежат применению.</a:t>
            </a:r>
          </a:p>
          <a:p>
            <a:pPr indent="381000" algn="just">
              <a:spcBef>
                <a:spcPts val="0"/>
              </a:spcBef>
              <a:spcAft>
                <a:spcPts val="1400"/>
              </a:spcAft>
            </a:pPr>
            <a:r>
              <a:rPr lang="ru-RU" sz="1800" b="0" i="0" dirty="0">
                <a:solidFill>
                  <a:srgbClr val="000000"/>
                </a:solidFill>
                <a:effectLst/>
              </a:rPr>
              <a:t>С учетом изложенного, комиссией по осуществлению закупок заказчика не соблюден порядок рассмотрения заявок участников и допущено нарушение ч. 5 ст. 49 Закона о контрактной системе.</a:t>
            </a:r>
          </a:p>
        </p:txBody>
      </p:sp>
      <p:pic>
        <p:nvPicPr>
          <p:cNvPr id="5" name="Рисунок 4">
            <a:extLst>
              <a:ext uri="{FF2B5EF4-FFF2-40B4-BE49-F238E27FC236}">
                <a16:creationId xmlns:a16="http://schemas.microsoft.com/office/drawing/2014/main" id="{5BBD667D-1568-9DA6-B8A7-F900119F9F1E}"/>
              </a:ext>
            </a:extLst>
          </p:cNvPr>
          <p:cNvPicPr>
            <a:picLocks noChangeAspect="1"/>
          </p:cNvPicPr>
          <p:nvPr/>
        </p:nvPicPr>
        <p:blipFill>
          <a:blip r:embed="rId2"/>
          <a:stretch>
            <a:fillRect/>
          </a:stretch>
        </p:blipFill>
        <p:spPr>
          <a:xfrm>
            <a:off x="568542" y="788865"/>
            <a:ext cx="10593278" cy="3296110"/>
          </a:xfrm>
          <a:prstGeom prst="rect">
            <a:avLst/>
          </a:prstGeom>
        </p:spPr>
      </p:pic>
    </p:spTree>
    <p:extLst>
      <p:ext uri="{BB962C8B-B14F-4D97-AF65-F5344CB8AC3E}">
        <p14:creationId xmlns:p14="http://schemas.microsoft.com/office/powerpoint/2010/main" val="166901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971E3C-17CA-3A5E-6EB3-B2B108471919}"/>
              </a:ext>
            </a:extLst>
          </p:cNvPr>
          <p:cNvSpPr>
            <a:spLocks noGrp="1"/>
          </p:cNvSpPr>
          <p:nvPr>
            <p:ph type="title"/>
          </p:nvPr>
        </p:nvSpPr>
        <p:spPr>
          <a:xfrm>
            <a:off x="838200" y="158399"/>
            <a:ext cx="10515600" cy="522638"/>
          </a:xfrm>
        </p:spPr>
        <p:txBody>
          <a:bodyPr/>
          <a:lstStyle/>
          <a:p>
            <a:r>
              <a:rPr lang="ru-RU" sz="2400" dirty="0"/>
              <a:t>Изменения 617 ПП</a:t>
            </a:r>
          </a:p>
        </p:txBody>
      </p:sp>
      <p:sp>
        <p:nvSpPr>
          <p:cNvPr id="3" name="Объект 2">
            <a:extLst>
              <a:ext uri="{FF2B5EF4-FFF2-40B4-BE49-F238E27FC236}">
                <a16:creationId xmlns:a16="http://schemas.microsoft.com/office/drawing/2014/main" id="{88B5D2FA-2B7C-DB24-E0C0-90206E4F8E09}"/>
              </a:ext>
            </a:extLst>
          </p:cNvPr>
          <p:cNvSpPr>
            <a:spLocks noGrp="1"/>
          </p:cNvSpPr>
          <p:nvPr>
            <p:ph idx="1"/>
          </p:nvPr>
        </p:nvSpPr>
        <p:spPr>
          <a:xfrm>
            <a:off x="838200" y="681037"/>
            <a:ext cx="10515600" cy="5342462"/>
          </a:xfrm>
        </p:spPr>
        <p:txBody>
          <a:bodyPr/>
          <a:lstStyle/>
          <a:p>
            <a:r>
              <a:rPr lang="ru-RU" sz="1800" dirty="0">
                <a:solidFill>
                  <a:srgbClr val="FF0000"/>
                </a:solidFill>
              </a:rPr>
              <a:t>С 01.01.2024 -  </a:t>
            </a:r>
            <a:r>
              <a:rPr lang="ru-RU" sz="1800" dirty="0"/>
              <a:t>под «второй лишний» попали  (№ позиции 174) 30.92.20 Коляски инвалидные, кроме частей и принадлежностей (в отношении кресел-колясок с электроприводом, соответствующих коду 208480 вида медицинского изделия в соответствии с номенклатурной классификацией медицинских изделий, утвержденной Министерством здравоохранения Российской Федерации)*</a:t>
            </a:r>
          </a:p>
          <a:p>
            <a:endParaRPr lang="ru-RU" sz="1800" dirty="0">
              <a:solidFill>
                <a:srgbClr val="FF0000"/>
              </a:solidFill>
            </a:endParaRPr>
          </a:p>
          <a:p>
            <a:r>
              <a:rPr lang="ru-RU" sz="1800" dirty="0">
                <a:solidFill>
                  <a:srgbClr val="FF0000"/>
                </a:solidFill>
              </a:rPr>
              <a:t>С 27.06.2024 </a:t>
            </a:r>
            <a:r>
              <a:rPr lang="ru-RU" sz="1800" dirty="0"/>
              <a:t>– под «второй лишний» попали (№ позиции  175) 27.20.22 Аккумуляторы свинцовые, кроме используемых для запуска поршневых двигателей.</a:t>
            </a:r>
          </a:p>
          <a:p>
            <a:r>
              <a:rPr lang="ru-RU" sz="1800" dirty="0"/>
              <a:t>Из Перечня исключена позиция 110.4. - 27.20.21 Аккумуляторы свинцовые для запуска поршневых двигателей</a:t>
            </a:r>
          </a:p>
          <a:p>
            <a:endParaRPr lang="ru-RU" dirty="0"/>
          </a:p>
          <a:p>
            <a:pPr marL="0" indent="0">
              <a:buNone/>
            </a:pPr>
            <a:r>
              <a:rPr lang="ru-RU" sz="2400" dirty="0">
                <a:latin typeface="+mj-lt"/>
              </a:rPr>
              <a:t>Изменения 102 ПП</a:t>
            </a:r>
          </a:p>
          <a:p>
            <a:r>
              <a:rPr lang="ru-RU" sz="1800" dirty="0">
                <a:solidFill>
                  <a:srgbClr val="FF0000"/>
                </a:solidFill>
              </a:rPr>
              <a:t>С 01.01.2024 </a:t>
            </a:r>
            <a:r>
              <a:rPr lang="ru-RU" sz="1800" dirty="0"/>
              <a:t>Позиция 30.92.2 изложена в новой редакции: Коляски инвалидные, кроме частей и принадлежностей (за исключением кресел-колясок с электроприводом, соответствующих коду 208480 вида медицинского изделия в соответствии с номенклатурной классификацией медицинских изделий, утвержденной Министерством здравоохранения Российской Федерации).</a:t>
            </a:r>
          </a:p>
          <a:p>
            <a:endParaRPr lang="ru-RU" sz="1800" dirty="0"/>
          </a:p>
          <a:p>
            <a:pPr marL="0" indent="0">
              <a:buNone/>
            </a:pPr>
            <a:r>
              <a:rPr lang="ru-RU" sz="2400" dirty="0">
                <a:latin typeface="+mj-lt"/>
              </a:rPr>
              <a:t>Множественные изменения 719 ПП  </a:t>
            </a:r>
            <a:r>
              <a:rPr lang="ru-RU" sz="2400" dirty="0"/>
              <a:t>- </a:t>
            </a:r>
            <a:r>
              <a:rPr lang="ru-RU" sz="1800" b="1" dirty="0">
                <a:solidFill>
                  <a:srgbClr val="FF0000"/>
                </a:solidFill>
              </a:rPr>
              <a:t>с 14.03, 21.03, 17.05, 13.06, 01.07, 17.08</a:t>
            </a:r>
          </a:p>
        </p:txBody>
      </p:sp>
    </p:spTree>
    <p:extLst>
      <p:ext uri="{BB962C8B-B14F-4D97-AF65-F5344CB8AC3E}">
        <p14:creationId xmlns:p14="http://schemas.microsoft.com/office/powerpoint/2010/main" val="20610805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11F9A7-EB36-0FBE-64D7-7D2627F8F18F}"/>
              </a:ext>
            </a:extLst>
          </p:cNvPr>
          <p:cNvSpPr>
            <a:spLocks noGrp="1"/>
          </p:cNvSpPr>
          <p:nvPr>
            <p:ph type="title"/>
          </p:nvPr>
        </p:nvSpPr>
        <p:spPr>
          <a:xfrm>
            <a:off x="838200" y="81040"/>
            <a:ext cx="10515600" cy="673562"/>
          </a:xfrm>
        </p:spPr>
        <p:txBody>
          <a:bodyPr>
            <a:normAutofit/>
          </a:bodyPr>
          <a:lstStyle/>
          <a:p>
            <a:pPr algn="ctr"/>
            <a:r>
              <a:rPr lang="ru-RU" sz="2400" dirty="0">
                <a:solidFill>
                  <a:srgbClr val="FF0000"/>
                </a:solidFill>
              </a:rPr>
              <a:t>РЕШЕНИЕ № 048/06/106-485/2024 от 24 июня 2024 года (3 из 4)</a:t>
            </a:r>
          </a:p>
        </p:txBody>
      </p:sp>
      <p:sp>
        <p:nvSpPr>
          <p:cNvPr id="3" name="Объект 2">
            <a:extLst>
              <a:ext uri="{FF2B5EF4-FFF2-40B4-BE49-F238E27FC236}">
                <a16:creationId xmlns:a16="http://schemas.microsoft.com/office/drawing/2014/main" id="{3E9EF76C-6E9F-4043-75C4-C90EC2461395}"/>
              </a:ext>
            </a:extLst>
          </p:cNvPr>
          <p:cNvSpPr>
            <a:spLocks noGrp="1"/>
          </p:cNvSpPr>
          <p:nvPr>
            <p:ph idx="1"/>
          </p:nvPr>
        </p:nvSpPr>
        <p:spPr>
          <a:xfrm>
            <a:off x="838200" y="754602"/>
            <a:ext cx="10515600" cy="5939161"/>
          </a:xfrm>
        </p:spPr>
        <p:txBody>
          <a:bodyPr>
            <a:normAutofit fontScale="92500" lnSpcReduction="10000"/>
          </a:bodyPr>
          <a:lstStyle/>
          <a:p>
            <a:r>
              <a:rPr lang="ru-RU" sz="1800" dirty="0"/>
              <a:t>В ходе анализа заявок участников электронного аукциона Комиссией установлено следующее:</a:t>
            </a:r>
          </a:p>
          <a:p>
            <a:r>
              <a:rPr lang="ru-RU" sz="1800" dirty="0"/>
              <a:t>-      в заявке с идентификационным номером 207 (победитель) предложен к поставке лекарственный препарат </a:t>
            </a:r>
            <a:r>
              <a:rPr lang="ru-RU" sz="1800" dirty="0" err="1"/>
              <a:t>Эноксапарин</a:t>
            </a:r>
            <a:r>
              <a:rPr lang="ru-RU" sz="1800" dirty="0"/>
              <a:t> натрия производства ООО «</a:t>
            </a:r>
            <a:r>
              <a:rPr lang="ru-RU" sz="1800" dirty="0" err="1"/>
              <a:t>Велфарм</a:t>
            </a:r>
            <a:r>
              <a:rPr lang="ru-RU" sz="1800" dirty="0"/>
              <a:t>» (регистрационное удостоверение ЛП-№(003565)-(РГ-Ви) (страна происхождения - Российская Федерация), представлен сертификат о происхождении товара по форме СТ-1, а также документы в соответствии с положениями пункта 1(2) Постановления Правительства РФ К 1289 в качестве подтверждения соответствия лекарственного препарата и фармацевтической субстанции требованиям, указанным в пункте 1(1) Постановления №1289 - копия сертификата соответствия требованиям Правил надлежащей производственной практики Евразийского экономического союза (ОМР) и копия документа, содержащий сведения о стадиях технологического процесса производства лекарственного средства для медицинского применения, осуществляемых на территории Евразийского экономического союза (документ СП).</a:t>
            </a:r>
          </a:p>
          <a:p>
            <a:r>
              <a:rPr lang="ru-RU" sz="1800" dirty="0"/>
              <a:t>-      в заявке с идентификационным номером (заявитель) предложены к поставке лекарственные препараты </a:t>
            </a:r>
            <a:r>
              <a:rPr lang="ru-RU" sz="1800" dirty="0" err="1"/>
              <a:t>Эноксапарин</a:t>
            </a:r>
            <a:r>
              <a:rPr lang="ru-RU" sz="1800" dirty="0"/>
              <a:t> натрия с торговыми наименованиями «</a:t>
            </a:r>
            <a:r>
              <a:rPr lang="ru-RU" sz="1800" dirty="0" err="1"/>
              <a:t>Эноксапарин</a:t>
            </a:r>
            <a:r>
              <a:rPr lang="ru-RU" sz="1800" dirty="0"/>
              <a:t> - </a:t>
            </a:r>
            <a:r>
              <a:rPr lang="ru-RU" sz="1800" dirty="0" err="1"/>
              <a:t>Бинергия</a:t>
            </a:r>
            <a:r>
              <a:rPr lang="ru-RU" sz="1800" dirty="0"/>
              <a:t>» и «</a:t>
            </a:r>
            <a:r>
              <a:rPr lang="ru-RU" sz="1800" dirty="0" err="1"/>
              <a:t>Эниксум</a:t>
            </a:r>
            <a:r>
              <a:rPr lang="ru-RU" sz="1800" dirty="0"/>
              <a:t>» производства ФКП «АРМАВИРСКАЯ БИОФАБРИКА» и ЗАО «ФАРМФИРМА СОТЕКС» (регистрационные удостоверения №ЛП-004981 и №ЛП-№(000037)-(РГ-Ки)) (страна происхождения - Российская Федерация), а также представлены сертификаты о происхождении товаров СТ-1 в отношении указанных лекарственных препаратов.</a:t>
            </a:r>
          </a:p>
          <a:p>
            <a:r>
              <a:rPr lang="ru-RU" sz="1800" dirty="0"/>
              <a:t>-      в заявке с идентификационным номером 118 предложен к поставке лекарственный препарат </a:t>
            </a:r>
            <a:r>
              <a:rPr lang="ru-RU" sz="1800" dirty="0" err="1"/>
              <a:t>Эноксапарин</a:t>
            </a:r>
            <a:r>
              <a:rPr lang="ru-RU" sz="1800" dirty="0"/>
              <a:t> натрия с торговым наименованием «</a:t>
            </a:r>
            <a:r>
              <a:rPr lang="ru-RU" sz="1800" dirty="0" err="1"/>
              <a:t>Кленикс</a:t>
            </a:r>
            <a:r>
              <a:rPr lang="ru-RU" sz="1800" dirty="0"/>
              <a:t>» производства АО «ФАРМАСИНТЕЗ» (регистрационное удостоверение №ЛП- 004981, №ЛП-№(00354)-(РГ-Ки)) (страна происхождения - Российская Федерация), а также представлен сертификат о происхождении товара СТ-1 в отношении указанного лекарственного препарата.</a:t>
            </a:r>
          </a:p>
          <a:p>
            <a:r>
              <a:rPr lang="ru-RU" sz="1800" dirty="0"/>
              <a:t>-      в заявке с идентификационным номером 30 предложен к поставке лекарственный препарат </a:t>
            </a:r>
            <a:r>
              <a:rPr lang="ru-RU" sz="1800" dirty="0" err="1"/>
              <a:t>Эноксапарин</a:t>
            </a:r>
            <a:r>
              <a:rPr lang="ru-RU" sz="1800" dirty="0"/>
              <a:t> натрия с торговым наименованием «</a:t>
            </a:r>
            <a:r>
              <a:rPr lang="ru-RU" sz="1800" dirty="0" err="1"/>
              <a:t>Эниксум</a:t>
            </a:r>
            <a:r>
              <a:rPr lang="ru-RU" sz="1800" dirty="0"/>
              <a:t>» производства ЗАО «ФАРМФИРМА СОТЕКС» (регистрационное удостоверение №ЛП-№(000037)-(РГ-КЦ)) (страна происхождения - Российская Федерация).</a:t>
            </a:r>
          </a:p>
        </p:txBody>
      </p:sp>
    </p:spTree>
    <p:extLst>
      <p:ext uri="{BB962C8B-B14F-4D97-AF65-F5344CB8AC3E}">
        <p14:creationId xmlns:p14="http://schemas.microsoft.com/office/powerpoint/2010/main" val="3376200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11F9A7-EB36-0FBE-64D7-7D2627F8F18F}"/>
              </a:ext>
            </a:extLst>
          </p:cNvPr>
          <p:cNvSpPr>
            <a:spLocks noGrp="1"/>
          </p:cNvSpPr>
          <p:nvPr>
            <p:ph type="title"/>
          </p:nvPr>
        </p:nvSpPr>
        <p:spPr>
          <a:xfrm>
            <a:off x="838200" y="81040"/>
            <a:ext cx="10515600" cy="673562"/>
          </a:xfrm>
        </p:spPr>
        <p:txBody>
          <a:bodyPr>
            <a:normAutofit/>
          </a:bodyPr>
          <a:lstStyle/>
          <a:p>
            <a:pPr algn="ctr"/>
            <a:r>
              <a:rPr lang="ru-RU" sz="2400" dirty="0">
                <a:solidFill>
                  <a:srgbClr val="FF0000"/>
                </a:solidFill>
              </a:rPr>
              <a:t>РЕШЕНИЕ № 048/06/106-485/2024 от 24 июня 2024 года (4 из 4)</a:t>
            </a:r>
          </a:p>
        </p:txBody>
      </p:sp>
      <p:sp>
        <p:nvSpPr>
          <p:cNvPr id="3" name="Объект 2">
            <a:extLst>
              <a:ext uri="{FF2B5EF4-FFF2-40B4-BE49-F238E27FC236}">
                <a16:creationId xmlns:a16="http://schemas.microsoft.com/office/drawing/2014/main" id="{3E9EF76C-6E9F-4043-75C4-C90EC2461395}"/>
              </a:ext>
            </a:extLst>
          </p:cNvPr>
          <p:cNvSpPr>
            <a:spLocks noGrp="1"/>
          </p:cNvSpPr>
          <p:nvPr>
            <p:ph idx="1"/>
          </p:nvPr>
        </p:nvSpPr>
        <p:spPr>
          <a:xfrm>
            <a:off x="838200" y="754602"/>
            <a:ext cx="10515600" cy="5422361"/>
          </a:xfrm>
        </p:spPr>
        <p:txBody>
          <a:bodyPr>
            <a:normAutofit/>
          </a:bodyPr>
          <a:lstStyle/>
          <a:p>
            <a:r>
              <a:rPr lang="ru-RU" sz="1800" dirty="0"/>
              <a:t>Таким образом, в составе заявок трех участников к поставке предложен лекарственный препарат, страной происхождения которого является Российская Федерация, а также приложены документы, предусмотренные пунктом 2 Постановления № 1289.</a:t>
            </a:r>
          </a:p>
          <a:p>
            <a:r>
              <a:rPr lang="ru-RU" sz="1800" dirty="0"/>
              <a:t>В заявке с идентификационным номером 30 также предложен лекарственный препарат, страной происхождения которого является Российская Федерация. Однако ни один из документов, поименованных в п. 2 Постановления К 1289, в составе заявки не представлено.</a:t>
            </a:r>
          </a:p>
          <a:p>
            <a:r>
              <a:rPr lang="ru-RU" sz="1800" dirty="0"/>
              <a:t>В данном случае, поскольку заявка идентификационным номером 30 не содержала документов, предусмотренных п. 2 Постановления №1289, она приравнивается к заявке, содержащей предложение о поставке товаров иностранного происхождения.</a:t>
            </a:r>
          </a:p>
          <a:p>
            <a:r>
              <a:rPr lang="ru-RU" sz="1800" dirty="0"/>
              <a:t>С учетом того, что 3 заявки соответствуют требованиям п. 1, п. 2 Постановления №   1289, то условия применения ограничения допуска, установленного Постановлением № 1289, в данном случае сложились, и заявка с идентификационным номером 30 подлежала отклонению по основанию, установленному п. 1 постановления, п. 4 ч. 12 ст. 48 Закона о контрактной системе.</a:t>
            </a:r>
          </a:p>
          <a:p>
            <a:r>
              <a:rPr lang="ru-RU" sz="1800" dirty="0">
                <a:solidFill>
                  <a:srgbClr val="FF0000"/>
                </a:solidFill>
              </a:rPr>
              <a:t>Таким образом, комиссия по осуществлению закупок заказчика, не отклонив заявку с идентификационным номером 30, допустила нарушение п. 4 ч. 12 ст. 48, ч. 5 ст. 49 Закона о контрактной системе.</a:t>
            </a:r>
          </a:p>
        </p:txBody>
      </p:sp>
    </p:spTree>
    <p:extLst>
      <p:ext uri="{BB962C8B-B14F-4D97-AF65-F5344CB8AC3E}">
        <p14:creationId xmlns:p14="http://schemas.microsoft.com/office/powerpoint/2010/main" val="7500217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D45A5C-FE3A-9D25-A213-6A9F54382A2F}"/>
              </a:ext>
            </a:extLst>
          </p:cNvPr>
          <p:cNvSpPr>
            <a:spLocks noGrp="1"/>
          </p:cNvSpPr>
          <p:nvPr>
            <p:ph type="title"/>
          </p:nvPr>
        </p:nvSpPr>
        <p:spPr>
          <a:xfrm>
            <a:off x="838200" y="0"/>
            <a:ext cx="10515600" cy="655808"/>
          </a:xfrm>
        </p:spPr>
        <p:txBody>
          <a:bodyPr>
            <a:normAutofit/>
          </a:bodyPr>
          <a:lstStyle/>
          <a:p>
            <a:pPr algn="ctr"/>
            <a:r>
              <a:rPr lang="ru-RU" sz="2400" dirty="0">
                <a:solidFill>
                  <a:srgbClr val="FF0000"/>
                </a:solidFill>
              </a:rPr>
              <a:t>РЕШЕНИЕ № 048/06/106-184/2024 от 21 марта 2024 года (1 из 2) </a:t>
            </a:r>
          </a:p>
        </p:txBody>
      </p:sp>
      <p:sp>
        <p:nvSpPr>
          <p:cNvPr id="3" name="Объект 2">
            <a:extLst>
              <a:ext uri="{FF2B5EF4-FFF2-40B4-BE49-F238E27FC236}">
                <a16:creationId xmlns:a16="http://schemas.microsoft.com/office/drawing/2014/main" id="{535C843F-1CC2-788C-9A64-067F03E4BBE6}"/>
              </a:ext>
            </a:extLst>
          </p:cNvPr>
          <p:cNvSpPr>
            <a:spLocks noGrp="1"/>
          </p:cNvSpPr>
          <p:nvPr>
            <p:ph idx="1"/>
          </p:nvPr>
        </p:nvSpPr>
        <p:spPr>
          <a:xfrm>
            <a:off x="838200" y="790113"/>
            <a:ext cx="10515600" cy="5386850"/>
          </a:xfrm>
        </p:spPr>
        <p:txBody>
          <a:bodyPr>
            <a:noAutofit/>
          </a:bodyPr>
          <a:lstStyle/>
          <a:p>
            <a:r>
              <a:rPr lang="ru-RU" sz="1800" dirty="0"/>
              <a:t>Жалуется ООО «АЛЬКОРФАРМ» на действия  ГУЗ «Елецкая городская больница №2» при заключении контракта, его комиссии по осуществлению закупок при проведении электронного аукциона на поставку лекарственных средств медицинского применения (МНН:ФУЛВЕСТРАНТ р-р д/в/в </a:t>
            </a:r>
            <a:r>
              <a:rPr lang="ru-RU" sz="1800" dirty="0" err="1"/>
              <a:t>вв</a:t>
            </a:r>
            <a:r>
              <a:rPr lang="ru-RU" sz="1800" dirty="0"/>
              <a:t> 250мг/5мл №2) (реестровый номер 0346300071724000042).</a:t>
            </a:r>
          </a:p>
          <a:p>
            <a:r>
              <a:rPr lang="ru-RU" sz="1800" dirty="0"/>
              <a:t>Установлено, что заявителем обжалуются действия заказчика при заключении контракта, его комиссии по осуществлению закупок при проведении закупки.</a:t>
            </a:r>
          </a:p>
          <a:p>
            <a:r>
              <a:rPr lang="ru-RU" sz="1800" dirty="0"/>
              <a:t>Вместе с тем, из доводов жалобы также следует, что заявителем в числе прочего обжалуются положения извещения о проведении электронного аукциона.</a:t>
            </a:r>
          </a:p>
          <a:p>
            <a:r>
              <a:rPr lang="ru-RU" sz="1800" dirty="0"/>
              <a:t>Исходя из вышеизложенного, довод жалобы заявителя на положения извещения о проведении электронного аукциона (в части отсутствия в извещении о проведении закупки информации об установлении ограничений допуска и ограничений, предусмотренных Постановлением № 1289), Комиссией Липецкого УФАС России не рассматривается, так как срок подачи заявок закончился. </a:t>
            </a:r>
            <a:r>
              <a:rPr lang="ru-RU" sz="1800" i="1" dirty="0"/>
              <a:t>(При внеплановой проверке обнаружено, что 1289 ПП не установлено).</a:t>
            </a:r>
          </a:p>
          <a:p>
            <a:r>
              <a:rPr lang="ru-RU" sz="1800" dirty="0"/>
              <a:t>Рассмотрев довод жалобы заявителя о том, что комиссия по осуществлению закупок заказчика ненадлежащим образом рассмотрела заявки, Комиссия Липецкого УФАС России признает его обоснованным ввиду следующего.</a:t>
            </a:r>
          </a:p>
          <a:p>
            <a:r>
              <a:rPr lang="ru-RU" sz="1800" dirty="0"/>
              <a:t>Согласно протоколу подведения итогов определения поставщика (подрядчика, исполнителя) №ИЭА1 от 11.03.2024 на участие в электронном аукционе поступило 5 заявок с идентификационными номерами: 30, 70, 111, 120 (победитель), 188 (заявитель).</a:t>
            </a:r>
          </a:p>
        </p:txBody>
      </p:sp>
    </p:spTree>
    <p:extLst>
      <p:ext uri="{BB962C8B-B14F-4D97-AF65-F5344CB8AC3E}">
        <p14:creationId xmlns:p14="http://schemas.microsoft.com/office/powerpoint/2010/main" val="15490204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D45A5C-FE3A-9D25-A213-6A9F54382A2F}"/>
              </a:ext>
            </a:extLst>
          </p:cNvPr>
          <p:cNvSpPr>
            <a:spLocks noGrp="1"/>
          </p:cNvSpPr>
          <p:nvPr>
            <p:ph type="title"/>
          </p:nvPr>
        </p:nvSpPr>
        <p:spPr>
          <a:xfrm>
            <a:off x="838200" y="0"/>
            <a:ext cx="10515600" cy="655808"/>
          </a:xfrm>
        </p:spPr>
        <p:txBody>
          <a:bodyPr>
            <a:normAutofit/>
          </a:bodyPr>
          <a:lstStyle/>
          <a:p>
            <a:pPr algn="ctr"/>
            <a:r>
              <a:rPr lang="ru-RU" sz="2400" dirty="0">
                <a:solidFill>
                  <a:srgbClr val="FF0000"/>
                </a:solidFill>
              </a:rPr>
              <a:t>РЕШЕНИЕ № 048/06/106-184/2024 от 21 марта 2024 года (2 из 2) </a:t>
            </a:r>
          </a:p>
        </p:txBody>
      </p:sp>
      <p:sp>
        <p:nvSpPr>
          <p:cNvPr id="3" name="Объект 2">
            <a:extLst>
              <a:ext uri="{FF2B5EF4-FFF2-40B4-BE49-F238E27FC236}">
                <a16:creationId xmlns:a16="http://schemas.microsoft.com/office/drawing/2014/main" id="{535C843F-1CC2-788C-9A64-067F03E4BBE6}"/>
              </a:ext>
            </a:extLst>
          </p:cNvPr>
          <p:cNvSpPr>
            <a:spLocks noGrp="1"/>
          </p:cNvSpPr>
          <p:nvPr>
            <p:ph idx="1"/>
          </p:nvPr>
        </p:nvSpPr>
        <p:spPr>
          <a:xfrm>
            <a:off x="838200" y="790113"/>
            <a:ext cx="10515600" cy="5386850"/>
          </a:xfrm>
        </p:spPr>
        <p:txBody>
          <a:bodyPr>
            <a:noAutofit/>
          </a:bodyPr>
          <a:lstStyle/>
          <a:p>
            <a:r>
              <a:rPr lang="ru-RU" sz="1800" dirty="0"/>
              <a:t>Проанализировав заявки участников закупки, направленные оператором электронной площадки, Комиссией установлено, что заявка с идентификационным номером 120 (победитель закупки) содержит предложение о поставке товара иностранного происхождения - Румыния. Документы, подтверждающие страну происхождения товара, предусмотренные приложением № 3 к извещению о проведении закупки, в составе заявки отсутствовали.</a:t>
            </a:r>
          </a:p>
          <a:p>
            <a:r>
              <a:rPr lang="ru-RU" sz="1800" dirty="0"/>
              <a:t>Между тем, заявки с идентификационными номерами 30, 70, 111, 188 (заявитель) содержат предложение о поставке товаров, страной происхождения которых является - Россия. В подтверждение чего, в составе указанных заявок участниками закупки приложены копии документов, установленные </a:t>
            </a:r>
            <a:r>
              <a:rPr lang="ru-RU" sz="1800" dirty="0" err="1"/>
              <a:t>пп</a:t>
            </a:r>
            <a:r>
              <a:rPr lang="ru-RU" sz="1800" dirty="0"/>
              <a:t>. «а» пункта 7.1 раздела 7 приложения № 3 к извещению о проведении электронного аукциона - сертификат о происхождении товара, выдаваемый уполномоченным органом (организацией) государства - члена Евразийского экономического союза.</a:t>
            </a:r>
          </a:p>
          <a:p>
            <a:r>
              <a:rPr lang="ru-RU" sz="1800" dirty="0"/>
              <a:t>С учетом изложенного, поскольку заявка участника закупки с идентификационным номером заявки 120 содержала предложение поставки товара иностранного происхождения, в то время как имелись минимум 2 заявки с предложением поставки товаров российского происхождения, у комиссии по осуществлению закупок заказчика имелись основания для отклонения заявки победителя закупки.</a:t>
            </a:r>
          </a:p>
          <a:p>
            <a:r>
              <a:rPr lang="ru-RU" sz="1800" dirty="0"/>
              <a:t>При таких обстоятельствах, Комиссия Липецкого УФАС России приходит к выводу, что в действиях комиссии по осуществлению закупок заказчика </a:t>
            </a:r>
            <a:r>
              <a:rPr lang="ru-RU" sz="1800" dirty="0">
                <a:solidFill>
                  <a:srgbClr val="FF0000"/>
                </a:solidFill>
              </a:rPr>
              <a:t>усматривается нарушение п. 4 ч. 12 ст. 48, </a:t>
            </a:r>
            <a:r>
              <a:rPr lang="ru-RU" sz="1800" dirty="0" err="1">
                <a:solidFill>
                  <a:srgbClr val="FF0000"/>
                </a:solidFill>
              </a:rPr>
              <a:t>пп</a:t>
            </a:r>
            <a:r>
              <a:rPr lang="ru-RU" sz="1800" dirty="0">
                <a:solidFill>
                  <a:srgbClr val="FF0000"/>
                </a:solidFill>
              </a:rPr>
              <a:t>. «а» п. 1 ч. 5 ст. 49 Закона о контрактной системе.</a:t>
            </a:r>
          </a:p>
          <a:p>
            <a:r>
              <a:rPr lang="ru-RU" sz="1800" dirty="0">
                <a:solidFill>
                  <a:srgbClr val="FF0000"/>
                </a:solidFill>
              </a:rPr>
              <a:t>Заказчиком в ЕИС размещен проект контракта, в котором в приложениях № 1 «Спецификация» и № 2 «Технические характеристики» не включены конкретные показатели поставляемого товара, страна его происхождения, которые содержатся в заявке победителя электронного аукциона, что является нарушением </a:t>
            </a:r>
            <a:r>
              <a:rPr lang="ru-RU" sz="1800" dirty="0" err="1">
                <a:solidFill>
                  <a:srgbClr val="FF0000"/>
                </a:solidFill>
              </a:rPr>
              <a:t>п.п</a:t>
            </a:r>
            <a:r>
              <a:rPr lang="ru-RU" sz="1800" dirty="0">
                <a:solidFill>
                  <a:srgbClr val="FF0000"/>
                </a:solidFill>
              </a:rPr>
              <a:t>. «д» п. 1 ч. 2 ст. 51 Закона о контрактной системе.</a:t>
            </a:r>
          </a:p>
        </p:txBody>
      </p:sp>
    </p:spTree>
    <p:extLst>
      <p:ext uri="{BB962C8B-B14F-4D97-AF65-F5344CB8AC3E}">
        <p14:creationId xmlns:p14="http://schemas.microsoft.com/office/powerpoint/2010/main" val="165679760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A4F2E7-3345-E02B-2B08-77736C09379D}"/>
              </a:ext>
            </a:extLst>
          </p:cNvPr>
          <p:cNvSpPr>
            <a:spLocks noGrp="1"/>
          </p:cNvSpPr>
          <p:nvPr>
            <p:ph type="title"/>
          </p:nvPr>
        </p:nvSpPr>
        <p:spPr>
          <a:xfrm>
            <a:off x="838200" y="0"/>
            <a:ext cx="10515600" cy="629174"/>
          </a:xfrm>
        </p:spPr>
        <p:txBody>
          <a:bodyPr>
            <a:normAutofit/>
          </a:bodyPr>
          <a:lstStyle/>
          <a:p>
            <a:pPr algn="ctr"/>
            <a:r>
              <a:rPr lang="ru-RU" sz="2400" dirty="0">
                <a:solidFill>
                  <a:srgbClr val="FF0000"/>
                </a:solidFill>
              </a:rPr>
              <a:t>РЕШЕНИЕ № 048/06/106-109/2024 от 16 февраля 2024 года  (1 из 2)</a:t>
            </a:r>
          </a:p>
        </p:txBody>
      </p:sp>
      <p:sp>
        <p:nvSpPr>
          <p:cNvPr id="3" name="Объект 2">
            <a:extLst>
              <a:ext uri="{FF2B5EF4-FFF2-40B4-BE49-F238E27FC236}">
                <a16:creationId xmlns:a16="http://schemas.microsoft.com/office/drawing/2014/main" id="{2D917119-DD5E-CD1E-444E-8E1C56221B80}"/>
              </a:ext>
            </a:extLst>
          </p:cNvPr>
          <p:cNvSpPr>
            <a:spLocks noGrp="1"/>
          </p:cNvSpPr>
          <p:nvPr>
            <p:ph idx="1"/>
          </p:nvPr>
        </p:nvSpPr>
        <p:spPr>
          <a:xfrm>
            <a:off x="838200" y="629174"/>
            <a:ext cx="10515600" cy="6100100"/>
          </a:xfrm>
        </p:spPr>
        <p:txBody>
          <a:bodyPr>
            <a:noAutofit/>
          </a:bodyPr>
          <a:lstStyle/>
          <a:p>
            <a:r>
              <a:rPr lang="ru-RU" sz="1800" dirty="0"/>
              <a:t>Жалуется ООО «МСК» на действия комиссии по осуществлению закупок государственного учреждения здравоохранения "Липецкий областной клинический центр" при проведении запроса котировок в электронной форме на поставку лекарственного препарата для медицинского применения (реестровый номер 0346200001424000030).</a:t>
            </a:r>
          </a:p>
          <a:p>
            <a:r>
              <a:rPr lang="ru-RU" sz="1800" dirty="0"/>
              <a:t>В жалобе заявителя указано, что комиссией по осуществлению закупок выбрано ненадлежащее основание для отклонения его заявки.</a:t>
            </a:r>
          </a:p>
          <a:p>
            <a:r>
              <a:rPr lang="ru-RU" sz="1800" dirty="0"/>
              <a:t>Представители заказчика согласились с доводом жалобы, указав, что во время формирования протокола подведения итогов определения поставщика была допущена техническая ошибка.</a:t>
            </a:r>
          </a:p>
          <a:p>
            <a:r>
              <a:rPr lang="ru-RU" sz="1800" dirty="0"/>
              <a:t>Содержащееся в протоколе подведения итогов определения поставщика (подрядчика, исполнителя) от 19.02.2024 №ИЗК2 основание для отклонения заявки с идентификационным номером 3 - п. 1 ч. 12 ст. 48 Закона о контрактной системе подлежит применению только при отклонении заявок в случае непредставления в заявке на участие в закупке информации и документов, предусмотренных извещением об осуществлении закупки в соответствии с настоящим Федеральным законом, или несоответствия таких информации и документов требованиям, установленным в извещении об осуществлении закупки.</a:t>
            </a:r>
          </a:p>
          <a:p>
            <a:r>
              <a:rPr lang="ru-RU" sz="1800" dirty="0"/>
              <a:t>Между тем, в рамках рассматриваемого запроса котировок в извещении о проведении закупки установлено ограничение, предусмотренное Постановлением № 1289.</a:t>
            </a:r>
          </a:p>
          <a:p>
            <a:r>
              <a:rPr lang="ru-RU" sz="1800" dirty="0"/>
              <a:t>В связи с чем, Законом о контрактной системе предусмотрена прямая норма для отклонения заявок участников закупки согласно условиям, предусмотренным нормативными правовыми актами, принятыми в соответствии со статьей 14 настоящего Федерального закона — п. 4 ч. 12 ст. 48 Закона о контрактной системе.</a:t>
            </a:r>
          </a:p>
        </p:txBody>
      </p:sp>
    </p:spTree>
    <p:extLst>
      <p:ext uri="{BB962C8B-B14F-4D97-AF65-F5344CB8AC3E}">
        <p14:creationId xmlns:p14="http://schemas.microsoft.com/office/powerpoint/2010/main" val="32522106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A4F2E7-3345-E02B-2B08-77736C09379D}"/>
              </a:ext>
            </a:extLst>
          </p:cNvPr>
          <p:cNvSpPr>
            <a:spLocks noGrp="1"/>
          </p:cNvSpPr>
          <p:nvPr>
            <p:ph type="title"/>
          </p:nvPr>
        </p:nvSpPr>
        <p:spPr>
          <a:xfrm>
            <a:off x="838200" y="0"/>
            <a:ext cx="10515600" cy="629174"/>
          </a:xfrm>
        </p:spPr>
        <p:txBody>
          <a:bodyPr>
            <a:normAutofit/>
          </a:bodyPr>
          <a:lstStyle/>
          <a:p>
            <a:pPr algn="ctr"/>
            <a:r>
              <a:rPr lang="ru-RU" sz="2400" dirty="0">
                <a:solidFill>
                  <a:srgbClr val="FF0000"/>
                </a:solidFill>
              </a:rPr>
              <a:t>РЕШЕНИЕ № 048/06/106-109/2024 от 16 февраля 2024 года (2 из 2)</a:t>
            </a:r>
          </a:p>
        </p:txBody>
      </p:sp>
      <p:sp>
        <p:nvSpPr>
          <p:cNvPr id="3" name="Объект 2">
            <a:extLst>
              <a:ext uri="{FF2B5EF4-FFF2-40B4-BE49-F238E27FC236}">
                <a16:creationId xmlns:a16="http://schemas.microsoft.com/office/drawing/2014/main" id="{2D917119-DD5E-CD1E-444E-8E1C56221B80}"/>
              </a:ext>
            </a:extLst>
          </p:cNvPr>
          <p:cNvSpPr>
            <a:spLocks noGrp="1"/>
          </p:cNvSpPr>
          <p:nvPr>
            <p:ph idx="1"/>
          </p:nvPr>
        </p:nvSpPr>
        <p:spPr>
          <a:xfrm>
            <a:off x="838200" y="629174"/>
            <a:ext cx="10515600" cy="6100100"/>
          </a:xfrm>
        </p:spPr>
        <p:txBody>
          <a:bodyPr>
            <a:noAutofit/>
          </a:bodyPr>
          <a:lstStyle/>
          <a:p>
            <a:r>
              <a:rPr lang="ru-RU" sz="1800" dirty="0"/>
              <a:t>В данном случае, поскольку заявка с идентификационным номером 3 не содержала предусмотренных Постановлением № 1289 сведений о происхождении товара, такая заявка приравнивается к заявке, содержащей предложение о поставке товаров иностранного происхождения.</a:t>
            </a:r>
          </a:p>
          <a:p>
            <a:r>
              <a:rPr lang="ru-RU" sz="1800" dirty="0"/>
              <a:t>С учетом того, что 2 заявки соответствуют требованиям Постановления № 1289, то условия применения ограничения допуска, установленного данным Постановлением в данном случае сложились, и заявка с идентификационным номером 3 подлежала отклонению по основанию, установленному данным постановлением.</a:t>
            </a:r>
          </a:p>
          <a:p>
            <a:r>
              <a:rPr lang="ru-RU" sz="1800" dirty="0">
                <a:solidFill>
                  <a:srgbClr val="FF0000"/>
                </a:solidFill>
              </a:rPr>
              <a:t>Следовательно, основание для отклонения заявки идентификационным номером 3, примененное комиссией заказчика, - п. 1 ч. 12 ст. 48 Закона о контрактной системе, является ненадлежащим.</a:t>
            </a:r>
          </a:p>
        </p:txBody>
      </p:sp>
    </p:spTree>
    <p:extLst>
      <p:ext uri="{BB962C8B-B14F-4D97-AF65-F5344CB8AC3E}">
        <p14:creationId xmlns:p14="http://schemas.microsoft.com/office/powerpoint/2010/main" val="9015685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AED0F-377A-2F07-4F22-11FF47BC3EC5}"/>
              </a:ext>
            </a:extLst>
          </p:cNvPr>
          <p:cNvSpPr>
            <a:spLocks noGrp="1"/>
          </p:cNvSpPr>
          <p:nvPr>
            <p:ph type="title"/>
          </p:nvPr>
        </p:nvSpPr>
        <p:spPr>
          <a:xfrm>
            <a:off x="926977" y="1883206"/>
            <a:ext cx="10515600" cy="1325563"/>
          </a:xfrm>
        </p:spPr>
        <p:txBody>
          <a:bodyPr/>
          <a:lstStyle/>
          <a:p>
            <a:r>
              <a:rPr lang="ru-RU" dirty="0"/>
              <a:t> </a:t>
            </a:r>
            <a:r>
              <a:rPr lang="ru-RU" sz="3600" dirty="0"/>
              <a:t>- 126н Приказ</a:t>
            </a:r>
          </a:p>
        </p:txBody>
      </p:sp>
    </p:spTree>
    <p:extLst>
      <p:ext uri="{BB962C8B-B14F-4D97-AF65-F5344CB8AC3E}">
        <p14:creationId xmlns:p14="http://schemas.microsoft.com/office/powerpoint/2010/main" val="41975507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E1955C-C652-8F4C-D7D2-8926C8258800}"/>
              </a:ext>
            </a:extLst>
          </p:cNvPr>
          <p:cNvSpPr>
            <a:spLocks noGrp="1"/>
          </p:cNvSpPr>
          <p:nvPr>
            <p:ph type="title"/>
          </p:nvPr>
        </p:nvSpPr>
        <p:spPr>
          <a:xfrm>
            <a:off x="838200" y="105129"/>
            <a:ext cx="10515600" cy="575908"/>
          </a:xfrm>
        </p:spPr>
        <p:txBody>
          <a:bodyPr>
            <a:normAutofit/>
          </a:bodyPr>
          <a:lstStyle/>
          <a:p>
            <a:pPr algn="ctr"/>
            <a:r>
              <a:rPr lang="ru-RU" sz="2400" dirty="0">
                <a:solidFill>
                  <a:srgbClr val="FF0000"/>
                </a:solidFill>
              </a:rPr>
              <a:t>РЕШЕНИЕ № 048/06/106-296/2024 от 26 апреля 2024 года</a:t>
            </a:r>
          </a:p>
        </p:txBody>
      </p:sp>
      <p:sp>
        <p:nvSpPr>
          <p:cNvPr id="3" name="Объект 2">
            <a:extLst>
              <a:ext uri="{FF2B5EF4-FFF2-40B4-BE49-F238E27FC236}">
                <a16:creationId xmlns:a16="http://schemas.microsoft.com/office/drawing/2014/main" id="{81C382A2-424B-C295-7D67-7F9AD7AE0BAD}"/>
              </a:ext>
            </a:extLst>
          </p:cNvPr>
          <p:cNvSpPr>
            <a:spLocks noGrp="1"/>
          </p:cNvSpPr>
          <p:nvPr>
            <p:ph idx="1"/>
          </p:nvPr>
        </p:nvSpPr>
        <p:spPr>
          <a:xfrm>
            <a:off x="838200" y="681036"/>
            <a:ext cx="10515600" cy="5879561"/>
          </a:xfrm>
        </p:spPr>
        <p:txBody>
          <a:bodyPr>
            <a:normAutofit fontScale="70000" lnSpcReduction="20000"/>
          </a:bodyPr>
          <a:lstStyle/>
          <a:p>
            <a:r>
              <a:rPr lang="ru-RU" dirty="0"/>
              <a:t>Жалуется ИП </a:t>
            </a:r>
            <a:r>
              <a:rPr lang="ru-RU" dirty="0" err="1"/>
              <a:t>Бакеева</a:t>
            </a:r>
            <a:r>
              <a:rPr lang="ru-RU" dirty="0"/>
              <a:t> Т.В. на действия </a:t>
            </a:r>
            <a:r>
              <a:rPr lang="ru-RU" dirty="0" err="1"/>
              <a:t>ГУЗ«Елецкая</a:t>
            </a:r>
            <a:r>
              <a:rPr lang="ru-RU" dirty="0"/>
              <a:t> городская больница № 1 им. Н. А. Семашко» и его комиссии по осуществлению закупок при проведении электронного аукциона 24-ЭА-88 на поставку сплит- системы, оказание услуг по установке, монтажу, вводу в эксплуатацию слит-системы с применением автовышки (при необходимости) (реестровый номер 0346300076824000079).</a:t>
            </a:r>
          </a:p>
          <a:p>
            <a:r>
              <a:rPr lang="ru-RU" dirty="0"/>
              <a:t>Представитель заявителя по доводам жалобы пояснил, что заказчик снизил предложенную им цену контракта на основании приказа Минфина России №126н. Однако сплит-системы, подходящие под требования заказчика, не производятся на территории Российской Федерации. Следовательно, участники, указавшие страну происхождения товара Российская Федерация, предоставили недостоверную информацию и их заявки подлежали отклонению. В этой связи является неправомерным применение заказчиком приказа Минфина России №126н.</a:t>
            </a:r>
          </a:p>
          <a:p>
            <a:r>
              <a:rPr lang="ru-RU" dirty="0"/>
              <a:t>В заявках с идентификационными номерами: 1448450, 1449920, 1450021, 1454351, 1455373 к поставке предложены товары иностранного происхождения (Китайская Народная Республика). В заявке с идентификационным номером 1455455 предложен товар (Бирюса ) со страной происхождения Российская Федерация.</a:t>
            </a:r>
          </a:p>
          <a:p>
            <a:r>
              <a:rPr lang="ru-RU" dirty="0"/>
              <a:t>Вместе с тем, на указанном заявителем сайте официального представителя размещены декларации и сертификаты о соответствии товаров, из которых следует, что производителем продукции с товарным знаком «Бирюса» является «…» с местом осуществления деятельности по изготовлению продукции: Китай.</a:t>
            </a:r>
          </a:p>
          <a:p>
            <a:r>
              <a:rPr lang="ru-RU" dirty="0"/>
              <a:t>Таким образом, заявителем представлены доказательства того, что на территории Российской Федерации товар, предложенный в заявке с идентификационным номером 1455455, не производится. Доказательств обратного в материалы дела не представлено.</a:t>
            </a:r>
          </a:p>
          <a:p>
            <a:r>
              <a:rPr lang="ru-RU" dirty="0">
                <a:solidFill>
                  <a:srgbClr val="FF0000"/>
                </a:solidFill>
              </a:rPr>
              <a:t>Жалоба обоснована.</a:t>
            </a:r>
          </a:p>
        </p:txBody>
      </p:sp>
    </p:spTree>
    <p:extLst>
      <p:ext uri="{BB962C8B-B14F-4D97-AF65-F5344CB8AC3E}">
        <p14:creationId xmlns:p14="http://schemas.microsoft.com/office/powerpoint/2010/main" val="4313042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idx="4294967295"/>
          </p:nvPr>
        </p:nvSpPr>
        <p:spPr>
          <a:xfrm>
            <a:off x="506413" y="375000"/>
            <a:ext cx="10972800" cy="1143000"/>
          </a:xfrm>
        </p:spPr>
        <p:txBody>
          <a:bodyPr/>
          <a:lstStyle/>
          <a:p>
            <a:pPr eaLnBrk="1" hangingPunct="1"/>
            <a:r>
              <a:rPr lang="ru-RU" altLang="ru-RU" dirty="0">
                <a:solidFill>
                  <a:schemeClr val="accent2"/>
                </a:solidFill>
              </a:rPr>
              <a:t>Благодарю за внимание!</a:t>
            </a:r>
          </a:p>
        </p:txBody>
      </p:sp>
      <p:sp>
        <p:nvSpPr>
          <p:cNvPr id="220163" name="Rectangle 3"/>
          <p:cNvSpPr>
            <a:spLocks noGrp="1" noChangeArrowheads="1"/>
          </p:cNvSpPr>
          <p:nvPr>
            <p:ph type="body" idx="4294967295"/>
          </p:nvPr>
        </p:nvSpPr>
        <p:spPr>
          <a:xfrm>
            <a:off x="506413" y="1613016"/>
            <a:ext cx="10972800" cy="4525963"/>
          </a:xfrm>
        </p:spPr>
        <p:txBody>
          <a:bodyPr/>
          <a:lstStyle/>
          <a:p>
            <a:pPr algn="ctr" eaLnBrk="1" hangingPunct="1">
              <a:buFontTx/>
              <a:buNone/>
            </a:pPr>
            <a:endParaRPr lang="ru-RU" altLang="ru-RU" dirty="0">
              <a:solidFill>
                <a:srgbClr val="A50021"/>
              </a:solidFill>
            </a:endParaRPr>
          </a:p>
          <a:p>
            <a:pPr algn="ctr" eaLnBrk="1" hangingPunct="1">
              <a:buFontTx/>
              <a:buNone/>
            </a:pPr>
            <a:r>
              <a:rPr lang="ru-RU" altLang="ru-RU" dirty="0">
                <a:solidFill>
                  <a:srgbClr val="A50021"/>
                </a:solidFill>
              </a:rPr>
              <a:t>Трефилова Татьяна Николаевна  - </a:t>
            </a:r>
          </a:p>
          <a:p>
            <a:pPr algn="ctr" eaLnBrk="1" hangingPunct="1">
              <a:buFontTx/>
              <a:buNone/>
            </a:pPr>
            <a:endParaRPr lang="ru-RU" altLang="ru-RU" dirty="0">
              <a:solidFill>
                <a:srgbClr val="A50021"/>
              </a:solidFill>
            </a:endParaRPr>
          </a:p>
          <a:p>
            <a:pPr algn="ctr" eaLnBrk="1" hangingPunct="1">
              <a:buFontTx/>
              <a:buNone/>
            </a:pPr>
            <a:r>
              <a:rPr lang="en-US" altLang="ru-RU" dirty="0">
                <a:solidFill>
                  <a:srgbClr val="A50021"/>
                </a:solidFill>
                <a:hlinkClick r:id="rId2"/>
              </a:rPr>
              <a:t>igzgos@gmail.com</a:t>
            </a:r>
            <a:endParaRPr lang="ru-RU" altLang="ru-RU" dirty="0">
              <a:solidFill>
                <a:srgbClr val="A50021"/>
              </a:solidFill>
            </a:endParaRPr>
          </a:p>
          <a:p>
            <a:pPr algn="ctr" eaLnBrk="1" hangingPunct="1">
              <a:buFontTx/>
              <a:buNone/>
            </a:pPr>
            <a:r>
              <a:rPr lang="ru-RU" altLang="ru-RU">
                <a:solidFill>
                  <a:srgbClr val="A50021"/>
                </a:solidFill>
              </a:rPr>
              <a:t> </a:t>
            </a:r>
            <a:endParaRPr lang="ru-RU" altLang="ru-RU" dirty="0">
              <a:solidFill>
                <a:srgbClr val="A50021"/>
              </a:solidFill>
            </a:endParaRPr>
          </a:p>
        </p:txBody>
      </p:sp>
    </p:spTree>
    <p:extLst>
      <p:ext uri="{BB962C8B-B14F-4D97-AF65-F5344CB8AC3E}">
        <p14:creationId xmlns:p14="http://schemas.microsoft.com/office/powerpoint/2010/main" val="3949446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B0B6B0-EB9D-09B9-C5A4-E9912867A450}"/>
              </a:ext>
            </a:extLst>
          </p:cNvPr>
          <p:cNvSpPr>
            <a:spLocks noGrp="1"/>
          </p:cNvSpPr>
          <p:nvPr>
            <p:ph type="title"/>
          </p:nvPr>
        </p:nvSpPr>
        <p:spPr>
          <a:xfrm>
            <a:off x="913701" y="2103437"/>
            <a:ext cx="10515600" cy="1325563"/>
          </a:xfrm>
        </p:spPr>
        <p:txBody>
          <a:bodyPr>
            <a:normAutofit fontScale="90000"/>
          </a:bodyPr>
          <a:lstStyle/>
          <a:p>
            <a:r>
              <a:rPr lang="ru-RU" sz="2700" dirty="0"/>
              <a:t>Законопроект № 547583-8 "О внесении изменений в Федеральный закон "О закупках товаров, работ, услуг отдельными видами юридических лиц" и Федеральный закон "О контрактной системе в сфере закупок товаров, работ, услуг для обеспечения государственных и муниципальных нужд" и признании утратившим силу пункта 3 статьи 1 Федерального закона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 и статью 2 Федерального закона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 </a:t>
            </a:r>
            <a:br>
              <a:rPr lang="ru-RU" sz="2700" dirty="0"/>
            </a:br>
            <a:r>
              <a:rPr lang="ru-RU" sz="2700" dirty="0">
                <a:hlinkClick r:id="rId2"/>
              </a:rPr>
              <a:t>https://sozd.duma.gov.ru/bill/547583-8#bh_note</a:t>
            </a:r>
            <a:br>
              <a:rPr lang="ru-RU" sz="2700" dirty="0"/>
            </a:br>
            <a:br>
              <a:rPr lang="ru-RU" sz="2700" dirty="0"/>
            </a:br>
            <a:r>
              <a:rPr lang="ru-RU" sz="2700" b="1" dirty="0">
                <a:solidFill>
                  <a:srgbClr val="FF0000"/>
                </a:solidFill>
              </a:rPr>
              <a:t>С 01.01.2025</a:t>
            </a:r>
          </a:p>
        </p:txBody>
      </p:sp>
    </p:spTree>
    <p:extLst>
      <p:ext uri="{BB962C8B-B14F-4D97-AF65-F5344CB8AC3E}">
        <p14:creationId xmlns:p14="http://schemas.microsoft.com/office/powerpoint/2010/main" val="3492218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98D1734-9EEC-38CD-ADDB-8294B992A93E}"/>
              </a:ext>
            </a:extLst>
          </p:cNvPr>
          <p:cNvSpPr>
            <a:spLocks noGrp="1"/>
          </p:cNvSpPr>
          <p:nvPr>
            <p:ph idx="1"/>
          </p:nvPr>
        </p:nvSpPr>
        <p:spPr>
          <a:xfrm>
            <a:off x="838200" y="713064"/>
            <a:ext cx="10515600" cy="4666945"/>
          </a:xfrm>
        </p:spPr>
        <p:txBody>
          <a:bodyPr>
            <a:normAutofit/>
          </a:bodyPr>
          <a:lstStyle/>
          <a:p>
            <a:pPr marL="0" indent="0">
              <a:buNone/>
            </a:pPr>
            <a:r>
              <a:rPr lang="ru-RU" sz="1800" b="1" dirty="0"/>
              <a:t>Общий обзор будущей редакции ст. 14:</a:t>
            </a:r>
          </a:p>
          <a:p>
            <a:pPr marL="342900" indent="-342900">
              <a:buAutoNum type="arabicPeriod"/>
            </a:pPr>
            <a:r>
              <a:rPr lang="ru-RU" sz="1800" dirty="0"/>
              <a:t>Правительство РФ сохранит право на установление запретов на допуск иностранных товаров, работ, услуг; ограничений закупок иностранных товаров, работ, услуг.</a:t>
            </a:r>
          </a:p>
          <a:p>
            <a:pPr marL="342900" indent="-342900">
              <a:buAutoNum type="arabicPeriod"/>
            </a:pPr>
            <a:r>
              <a:rPr lang="ru-RU" sz="1800" dirty="0"/>
              <a:t>Правительство получит право устанавливать преимущества российским ТРУ </a:t>
            </a:r>
            <a:r>
              <a:rPr lang="ru-RU" sz="1800" i="1" dirty="0"/>
              <a:t>(типа 126н Приказ Минфина).</a:t>
            </a:r>
          </a:p>
          <a:p>
            <a:pPr marL="342900" indent="-342900">
              <a:buAutoNum type="arabicPeriod"/>
            </a:pPr>
            <a:r>
              <a:rPr lang="ru-RU" sz="1800" dirty="0"/>
              <a:t>Правительство сохранит право определять информацию и документы в составе заявок участников, подтверждающих страну происхождения товаров.</a:t>
            </a:r>
          </a:p>
          <a:p>
            <a:pPr marL="342900" indent="-342900">
              <a:buAutoNum type="arabicPeriod"/>
            </a:pPr>
            <a:r>
              <a:rPr lang="ru-RU" sz="1800" dirty="0"/>
              <a:t>Правительство получит право установить случаи при закупке товара, являющегося промышленной продукцией, при которых заявка на участие в закупке, содержащая предложение о поставке товара российского происхождения, будет приравниваться к заявке, в которой содержится предложение ‎о поставке товара, происходящего из иностранного государства, ‎если на участие в такой закупке </a:t>
            </a:r>
            <a:r>
              <a:rPr lang="ru-RU" sz="1800" u="sng" dirty="0"/>
              <a:t>подана заявка, содержащая предложение ‎о поставке товара российского происхождения с более высоким технологическим уровнем локализации производства</a:t>
            </a:r>
            <a:r>
              <a:rPr lang="ru-RU" sz="1800" dirty="0"/>
              <a:t>, определяемым ‎в соответствии с критериями подтверждения производства промышленной продукции на территории Российской Федерации, установленными ‎в соответствии с Федеральным законом от 31 декабря 2014 года № 488-ФЗ "О промышленной политике в Российской Федерации".</a:t>
            </a:r>
          </a:p>
          <a:p>
            <a:pPr marL="342900" indent="-342900">
              <a:buAutoNum type="arabicPeriod"/>
            </a:pPr>
            <a:endParaRPr lang="ru-RU" sz="1800" dirty="0"/>
          </a:p>
        </p:txBody>
      </p:sp>
    </p:spTree>
    <p:extLst>
      <p:ext uri="{BB962C8B-B14F-4D97-AF65-F5344CB8AC3E}">
        <p14:creationId xmlns:p14="http://schemas.microsoft.com/office/powerpoint/2010/main" val="266345534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8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3733</TotalTime>
  <Words>15807</Words>
  <Application>Microsoft Office PowerPoint</Application>
  <PresentationFormat>Широкоэкранный</PresentationFormat>
  <Paragraphs>646</Paragraphs>
  <Slides>78</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4</vt:i4>
      </vt:variant>
      <vt:variant>
        <vt:lpstr>Заголовки слайдов</vt:lpstr>
      </vt:variant>
      <vt:variant>
        <vt:i4>78</vt:i4>
      </vt:variant>
    </vt:vector>
  </HeadingPairs>
  <TitlesOfParts>
    <vt:vector size="85" baseType="lpstr">
      <vt:lpstr>Arial</vt:lpstr>
      <vt:lpstr>Calibri</vt:lpstr>
      <vt:lpstr>Calibri Light</vt:lpstr>
      <vt:lpstr>Тема Office</vt:lpstr>
      <vt:lpstr>Office Theme</vt:lpstr>
      <vt:lpstr>8_Оформление по умолчанию</vt:lpstr>
      <vt:lpstr>11_Тема Office</vt:lpstr>
      <vt:lpstr>Применение национального режима при осуществлении закупок</vt:lpstr>
      <vt:lpstr>Изменения нацрежима в 2024 году</vt:lpstr>
      <vt:lpstr>Презентация PowerPoint</vt:lpstr>
      <vt:lpstr>Презентация PowerPoint</vt:lpstr>
      <vt:lpstr>Схема действий при запросе разрешения на закупку иностранного товара </vt:lpstr>
      <vt:lpstr>Изменения 616 ПП</vt:lpstr>
      <vt:lpstr>Изменения 617 ПП</vt:lpstr>
      <vt:lpstr>Законопроект № 547583-8 "О внесении изменений в Федеральный закон "О закупках товаров, работ, услуг отдельными видами юридических лиц" и Федеральный закон "О контрактной системе в сфере закупок товаров, работ, услуг для обеспечения государственных и муниципальных нужд" и признании утратившим силу пункта 3 статьи 1 Федерального закона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 и статью 2 Федерального закона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  https://sozd.duma.gov.ru/bill/547583-8#bh_note  С 01.01.2025</vt:lpstr>
      <vt:lpstr>Презентация PowerPoint</vt:lpstr>
      <vt:lpstr>Презентация PowerPoint</vt:lpstr>
      <vt:lpstr>Ошибки   - заказчика,   - комиссии по осуществлению закупок,  - участника закупки,   а также проблемные вопросы на этапах:</vt:lpstr>
      <vt:lpstr> - на этапе формирования извещения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 на этапе рассмотрения заявок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 на этапе заключения контракта</vt:lpstr>
      <vt:lpstr>Презентация PowerPoint</vt:lpstr>
      <vt:lpstr>Презентация PowerPoint</vt:lpstr>
      <vt:lpstr>Презентация PowerPoint</vt:lpstr>
      <vt:lpstr>Презентация PowerPoint</vt:lpstr>
      <vt:lpstr>Презентация PowerPoint</vt:lpstr>
      <vt:lpstr> - на этапе исполнения контракта</vt:lpstr>
      <vt:lpstr>Презентация PowerPoint</vt:lpstr>
      <vt:lpstr>Презентация PowerPoint</vt:lpstr>
      <vt:lpstr>Практика Липецкого УФАС по применению национального режима в 2024 году</vt:lpstr>
      <vt:lpstr> - 878 ПП</vt:lpstr>
      <vt:lpstr>РЕШЕНИЕ № 048/06/106-284/2024 от 22 апреля 2024 года (1 из 5)</vt:lpstr>
      <vt:lpstr>РЕШЕНИЕ № 048/06/106-284/2024 от 22 апреля 2024 года (2 из 5)</vt:lpstr>
      <vt:lpstr>РЕШЕНИЕ № 048/06/106-284/2024 от 22 апреля 2024 года (3 из 5)</vt:lpstr>
      <vt:lpstr>РЕШЕНИЕ № 048/06/106-284/2024 от 22 апреля 2024 года (4 из 5)</vt:lpstr>
      <vt:lpstr>РЕШЕНИЕ № 048/06/106-284/2024 от 22 апреля 2024 года (5 из 5)</vt:lpstr>
      <vt:lpstr>РЕШЕНИЕ № 048/06/106-429/2024 от 03 июня 2024 года (1 из 1)</vt:lpstr>
      <vt:lpstr>РЕШЕНИЕ № 048/06/106-13/2023 от 17 января 2024 года (1 из 3)</vt:lpstr>
      <vt:lpstr>РЕШЕНИЕ № 048/06/106-13/2023 от 17 января 2024 года (2 из 3)</vt:lpstr>
      <vt:lpstr>РЕШЕНИЕ № 048/06/106-13/2023 от 17 января 2024 года (3 из 3)</vt:lpstr>
      <vt:lpstr>РЕШЕНИЕ № 048/06/106-6/2024 от 16 января 2024 года (1 из 2)</vt:lpstr>
      <vt:lpstr>РЕШЕНИЕ № 048/06/106-6/2024 от 16 января 2024 года (2 из 2)</vt:lpstr>
      <vt:lpstr>РЕШЕНИЕ № 048/06/106-166/2024 от 14 марта 2024 года (1 из 2)</vt:lpstr>
      <vt:lpstr>РЕШЕНИЕ № 048/06/106-166/2024 от 14 марта 2024 года (2 из 2)</vt:lpstr>
      <vt:lpstr>РЕШЕНИЕ № 048/06/106-174/2024 от 18 марта 2024 года (1 из 3)</vt:lpstr>
      <vt:lpstr>РЕШЕНИЕ № 048/06/106-174/2024 от 18 марта 2024 года (2 из 3)</vt:lpstr>
      <vt:lpstr>РЕШЕНИЕ № 048/06/106-174/2024 от 18 марта 2024 года (3 из 3)</vt:lpstr>
      <vt:lpstr>РЕШЕНИЕ № 048/06/106-168/2024 от 14 марта 2024 года (1 из 1)</vt:lpstr>
      <vt:lpstr> - 1236 ПП</vt:lpstr>
      <vt:lpstr>РЕШЕНИЕ № 048/06/106-1175/2023 от 10 января 2024 года (1 из 2)</vt:lpstr>
      <vt:lpstr>РЕШЕНИЕ № 048/06/106-1175/2023 от 10 января 2024 года (2 из 2)</vt:lpstr>
      <vt:lpstr> - 617 ПП</vt:lpstr>
      <vt:lpstr>РЕШЕНИЕ № 048/06/106-293/2024 от 24 апреля 2024 года</vt:lpstr>
      <vt:lpstr> - 616 ПП</vt:lpstr>
      <vt:lpstr> РЕШЕНИЕ № 048/06/106-173/2024 от 20 марта 2024 года (1 из 2)</vt:lpstr>
      <vt:lpstr> РЕШЕНИЕ № 048/06/106-173/2024 от 20 марта 2024 год (2 из 2)</vt:lpstr>
      <vt:lpstr> - 1289 ПП</vt:lpstr>
      <vt:lpstr>РЕШЕНИЕ № 048/06/106-485/2024 от 24 июня 2024 года (1 из 4)</vt:lpstr>
      <vt:lpstr>РЕШЕНИЕ № 048/06/106-485/2024 от 24 июня 2024 года (2 из 4)</vt:lpstr>
      <vt:lpstr>РЕШЕНИЕ № 048/06/106-485/2024 от 24 июня 2024 года (3 из 4)</vt:lpstr>
      <vt:lpstr>РЕШЕНИЕ № 048/06/106-485/2024 от 24 июня 2024 года (4 из 4)</vt:lpstr>
      <vt:lpstr>РЕШЕНИЕ № 048/06/106-184/2024 от 21 марта 2024 года (1 из 2) </vt:lpstr>
      <vt:lpstr>РЕШЕНИЕ № 048/06/106-184/2024 от 21 марта 2024 года (2 из 2) </vt:lpstr>
      <vt:lpstr>РЕШЕНИЕ № 048/06/106-109/2024 от 16 февраля 2024 года  (1 из 2)</vt:lpstr>
      <vt:lpstr>РЕШЕНИЕ № 048/06/106-109/2024 от 16 февраля 2024 года (2 из 2)</vt:lpstr>
      <vt:lpstr> - 126н Приказ</vt:lpstr>
      <vt:lpstr>РЕШЕНИЕ № 048/06/106-296/2024 от 26 апреля 2024 года</vt:lpstr>
      <vt:lpstr>Благодарю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Татьяна</dc:creator>
  <cp:lastModifiedBy>Татьяна</cp:lastModifiedBy>
  <cp:revision>209</cp:revision>
  <dcterms:created xsi:type="dcterms:W3CDTF">2024-07-08T09:37:13Z</dcterms:created>
  <dcterms:modified xsi:type="dcterms:W3CDTF">2024-07-15T18:39:45Z</dcterms:modified>
</cp:coreProperties>
</file>