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7" r:id="rId2"/>
    <p:sldId id="351" r:id="rId3"/>
    <p:sldId id="353" r:id="rId4"/>
    <p:sldId id="347" r:id="rId5"/>
    <p:sldId id="337" r:id="rId6"/>
    <p:sldId id="336" r:id="rId7"/>
    <p:sldId id="338" r:id="rId8"/>
    <p:sldId id="339" r:id="rId9"/>
    <p:sldId id="355" r:id="rId10"/>
    <p:sldId id="335" r:id="rId11"/>
    <p:sldId id="334" r:id="rId12"/>
    <p:sldId id="332" r:id="rId13"/>
    <p:sldId id="331" r:id="rId14"/>
    <p:sldId id="333" r:id="rId15"/>
    <p:sldId id="340" r:id="rId16"/>
    <p:sldId id="352" r:id="rId17"/>
    <p:sldId id="341" r:id="rId18"/>
    <p:sldId id="348" r:id="rId19"/>
    <p:sldId id="350" r:id="rId20"/>
    <p:sldId id="349" r:id="rId21"/>
    <p:sldId id="354" r:id="rId22"/>
    <p:sldId id="342" r:id="rId23"/>
    <p:sldId id="343" r:id="rId24"/>
    <p:sldId id="345" r:id="rId25"/>
    <p:sldId id="344" r:id="rId26"/>
    <p:sldId id="289" r:id="rId27"/>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7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2" autoAdjust="0"/>
    <p:restoredTop sz="88032" autoAdjust="0"/>
  </p:normalViewPr>
  <p:slideViewPr>
    <p:cSldViewPr snapToGrid="0">
      <p:cViewPr varScale="1">
        <p:scale>
          <a:sx n="99" d="100"/>
          <a:sy n="99"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6134423783102E-2"/>
          <c:y val="2.7360687717084445E-2"/>
          <c:w val="0.95052026331578698"/>
          <c:h val="0.74647985529676508"/>
        </c:manualLayout>
      </c:layout>
      <c:barChart>
        <c:barDir val="col"/>
        <c:grouping val="clustered"/>
        <c:varyColors val="0"/>
        <c:ser>
          <c:idx val="0"/>
          <c:order val="0"/>
          <c:tx>
            <c:strRef>
              <c:f>Лист1!$B$1</c:f>
              <c:strCache>
                <c:ptCount val="1"/>
                <c:pt idx="0">
                  <c:v>2023 г</c:v>
                </c:pt>
              </c:strCache>
            </c:strRef>
          </c:tx>
          <c:spPr>
            <a:solidFill>
              <a:srgbClr val="024989"/>
            </a:solidFill>
            <a:ln>
              <a:noFill/>
            </a:ln>
            <a:effectLst/>
          </c:spPr>
          <c:invertIfNegative val="0"/>
          <c:dLbls>
            <c:dLbl>
              <c:idx val="0"/>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DejaVu Sans Condensed" panose="020B0606030804020204" pitchFamily="34" charset="0"/>
                        <a:cs typeface="Calibri" panose="020F0502020204030204" pitchFamily="34" charset="0"/>
                      </a:defRPr>
                    </a:pPr>
                    <a:r>
                      <a:rPr lang="en-US" dirty="0">
                        <a:latin typeface="+mn-lt"/>
                        <a:cs typeface="Calibri" panose="020F0502020204030204" pitchFamily="34" charset="0"/>
                      </a:rPr>
                      <a:t>28 138</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DejaVu Sans Condensed" panose="020B0606030804020204" pitchFamily="34" charset="0"/>
                      <a:cs typeface="Calibri" panose="020F0502020204030204" pitchFamily="34"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1A7-4476-BE73-2684C30D3720}"/>
                </c:ext>
                <c:ext xmlns:c15="http://schemas.microsoft.com/office/drawing/2012/chart" uri="{CE6537A1-D6FC-4f65-9D91-7224C49458BB}">
                  <c15:layout/>
                </c:ext>
              </c:extLst>
            </c:dLbl>
            <c:dLbl>
              <c:idx val="1"/>
              <c:layout/>
              <c:tx>
                <c:rich>
                  <a:bodyPr/>
                  <a:lstStyle/>
                  <a:p>
                    <a:r>
                      <a:rPr lang="en-US" dirty="0"/>
                      <a:t>23 655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B90-B146-956A-FC7681D6D3C2}"/>
                </c:ext>
                <c:ext xmlns:c15="http://schemas.microsoft.com/office/drawing/2012/chart" uri="{CE6537A1-D6FC-4f65-9D91-7224C49458BB}">
                  <c15:layout/>
                </c:ext>
              </c:extLst>
            </c:dLbl>
            <c:dLbl>
              <c:idx val="2"/>
              <c:layout/>
              <c:tx>
                <c:rich>
                  <a:bodyPr/>
                  <a:lstStyle/>
                  <a:p>
                    <a:r>
                      <a:rPr lang="en-US" dirty="0"/>
                      <a:t>10 177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B90-B146-956A-FC7681D6D3C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DejaVu Sans Condensed" panose="020B0606030804020204" pitchFamily="34" charset="0"/>
                    <a:cs typeface="DejaVu Sans Condensed" panose="020B0606030804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Поступило жалоб</c:v>
                </c:pt>
                <c:pt idx="1">
                  <c:v>Жалоб рассмотрено по существу</c:v>
                </c:pt>
                <c:pt idx="2">
                  <c:v>Признано обоснованными</c:v>
                </c:pt>
              </c:strCache>
            </c:strRef>
          </c:cat>
          <c:val>
            <c:numRef>
              <c:f>Лист1!$B$2:$B$4</c:f>
              <c:numCache>
                <c:formatCode>#,##0</c:formatCode>
                <c:ptCount val="3"/>
                <c:pt idx="0">
                  <c:v>28138</c:v>
                </c:pt>
                <c:pt idx="1">
                  <c:v>23655</c:v>
                </c:pt>
                <c:pt idx="2">
                  <c:v>10177</c:v>
                </c:pt>
              </c:numCache>
            </c:numRef>
          </c:val>
          <c:extLst xmlns:c16r2="http://schemas.microsoft.com/office/drawing/2015/06/chart">
            <c:ext xmlns:c16="http://schemas.microsoft.com/office/drawing/2014/chart" uri="{C3380CC4-5D6E-409C-BE32-E72D297353CC}">
              <c16:uniqueId val="{00000000-57DA-484E-AB5A-27C9D5448E2D}"/>
            </c:ext>
          </c:extLst>
        </c:ser>
        <c:ser>
          <c:idx val="1"/>
          <c:order val="1"/>
          <c:tx>
            <c:strRef>
              <c:f>Лист1!$C$1</c:f>
              <c:strCache>
                <c:ptCount val="1"/>
                <c:pt idx="0">
                  <c:v>2024 г</c:v>
                </c:pt>
              </c:strCache>
            </c:strRef>
          </c:tx>
          <c:spPr>
            <a:solidFill>
              <a:srgbClr val="5CE3F4"/>
            </a:solidFill>
            <a:ln>
              <a:noFill/>
            </a:ln>
            <a:effectLst/>
          </c:spPr>
          <c:invertIfNegative val="0"/>
          <c:dLbls>
            <c:dLbl>
              <c:idx val="0"/>
              <c:layout/>
              <c:tx>
                <c:rich>
                  <a:bodyPr/>
                  <a:lstStyle/>
                  <a:p>
                    <a:r>
                      <a:rPr lang="en-US" dirty="0"/>
                      <a:t>24 647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1A7-4476-BE73-2684C30D3720}"/>
                </c:ext>
                <c:ext xmlns:c15="http://schemas.microsoft.com/office/drawing/2012/chart" uri="{CE6537A1-D6FC-4f65-9D91-7224C49458BB}">
                  <c15:layout/>
                </c:ext>
              </c:extLst>
            </c:dLbl>
            <c:dLbl>
              <c:idx val="1"/>
              <c:layout/>
              <c:tx>
                <c:rich>
                  <a:bodyPr/>
                  <a:lstStyle/>
                  <a:p>
                    <a:r>
                      <a:rPr lang="en-US" dirty="0"/>
                      <a:t>17 185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B90-B146-956A-FC7681D6D3C2}"/>
                </c:ext>
                <c:ext xmlns:c15="http://schemas.microsoft.com/office/drawing/2012/chart" uri="{CE6537A1-D6FC-4f65-9D91-7224C49458BB}">
                  <c15:layout/>
                </c:ext>
              </c:extLst>
            </c:dLbl>
            <c:dLbl>
              <c:idx val="2"/>
              <c:layout/>
              <c:tx>
                <c:rich>
                  <a:bodyPr/>
                  <a:lstStyle/>
                  <a:p>
                    <a:r>
                      <a:rPr lang="en-US" dirty="0"/>
                      <a:t>6 963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B90-B146-956A-FC7681D6D3C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DejaVu Sans Condensed" panose="020B0606030804020204" pitchFamily="34" charset="0"/>
                    <a:cs typeface="DejaVu Sans Condensed" panose="020B0606030804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Поступило жалоб</c:v>
                </c:pt>
                <c:pt idx="1">
                  <c:v>Жалоб рассмотрено по существу</c:v>
                </c:pt>
                <c:pt idx="2">
                  <c:v>Признано обоснованными</c:v>
                </c:pt>
              </c:strCache>
            </c:strRef>
          </c:cat>
          <c:val>
            <c:numRef>
              <c:f>Лист1!$C$2:$C$4</c:f>
              <c:numCache>
                <c:formatCode>#,##0</c:formatCode>
                <c:ptCount val="3"/>
                <c:pt idx="0">
                  <c:v>24647</c:v>
                </c:pt>
                <c:pt idx="1">
                  <c:v>17185</c:v>
                </c:pt>
                <c:pt idx="2">
                  <c:v>6963</c:v>
                </c:pt>
              </c:numCache>
            </c:numRef>
          </c:val>
          <c:extLst xmlns:c16r2="http://schemas.microsoft.com/office/drawing/2015/06/chart">
            <c:ext xmlns:c16="http://schemas.microsoft.com/office/drawing/2014/chart" uri="{C3380CC4-5D6E-409C-BE32-E72D297353CC}">
              <c16:uniqueId val="{00000001-57DA-484E-AB5A-27C9D5448E2D}"/>
            </c:ext>
          </c:extLst>
        </c:ser>
        <c:dLbls>
          <c:showLegendKey val="0"/>
          <c:showVal val="1"/>
          <c:showCatName val="0"/>
          <c:showSerName val="0"/>
          <c:showPercent val="0"/>
          <c:showBubbleSize val="0"/>
        </c:dLbls>
        <c:gapWidth val="150"/>
        <c:overlap val="-25"/>
        <c:axId val="1543436544"/>
        <c:axId val="1543436000"/>
      </c:barChart>
      <c:valAx>
        <c:axId val="1543436000"/>
        <c:scaling>
          <c:orientation val="minMax"/>
        </c:scaling>
        <c:delete val="1"/>
        <c:axPos val="r"/>
        <c:numFmt formatCode="#,##0" sourceLinked="1"/>
        <c:majorTickMark val="out"/>
        <c:minorTickMark val="none"/>
        <c:tickLblPos val="nextTo"/>
        <c:crossAx val="1543436544"/>
        <c:crosses val="max"/>
        <c:crossBetween val="between"/>
      </c:valAx>
      <c:catAx>
        <c:axId val="154343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DejaVu Sans Condensed" panose="020B0606030804020204" pitchFamily="34" charset="0"/>
                <a:ea typeface="DejaVu Sans Condensed" panose="020B0606030804020204" pitchFamily="34" charset="0"/>
                <a:cs typeface="DejaVu Sans Condensed" panose="020B0606030804020204" pitchFamily="34" charset="0"/>
              </a:defRPr>
            </a:pPr>
            <a:endParaRPr lang="ru-RU"/>
          </a:p>
        </c:txPr>
        <c:crossAx val="1543436000"/>
        <c:crosses val="autoZero"/>
        <c:auto val="1"/>
        <c:lblAlgn val="ctr"/>
        <c:lblOffset val="100"/>
        <c:noMultiLvlLbl val="0"/>
      </c:catAx>
      <c:spPr>
        <a:noFill/>
        <a:ln>
          <a:noFill/>
        </a:ln>
        <a:effectLst/>
      </c:spPr>
    </c:plotArea>
    <c:legend>
      <c:legendPos val="t"/>
      <c:layout>
        <c:manualLayout>
          <c:xMode val="edge"/>
          <c:yMode val="edge"/>
          <c:x val="0.56674435514207688"/>
          <c:y val="0.90436555008675334"/>
          <c:w val="0.36625655151734338"/>
          <c:h val="8.649698536299578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DejaVu Sans Condensed" panose="020B0606030804020204" pitchFamily="34" charset="0"/>
              <a:ea typeface="DejaVu Sans Condensed" panose="020B0606030804020204" pitchFamily="34" charset="0"/>
              <a:cs typeface="DejaVu Sans Condensed" panose="020B060603080402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446FE-531F-4511-A950-0DD4C46D9409}" type="doc">
      <dgm:prSet loTypeId="urn:microsoft.com/office/officeart/2005/8/layout/hProcess9" loCatId="process" qsTypeId="urn:microsoft.com/office/officeart/2005/8/quickstyle/simple1" qsCatId="simple" csTypeId="urn:microsoft.com/office/officeart/2005/8/colors/accent4_1" csCatId="accent4" phldr="1"/>
      <dgm:spPr/>
      <dgm:t>
        <a:bodyPr/>
        <a:lstStyle/>
        <a:p>
          <a:endParaRPr lang="ru-RU"/>
        </a:p>
      </dgm:t>
    </dgm:pt>
    <dgm:pt modelId="{517311D2-F2C4-4FA4-9379-5E6338A0E51D}">
      <dgm:prSet phldrT="[Текст]"/>
      <dgm:spPr/>
      <dgm:t>
        <a:bodyPr/>
        <a:lstStyle/>
        <a:p>
          <a:r>
            <a:rPr lang="ru-RU" b="1" dirty="0" smtClean="0"/>
            <a:t>До 04.08.2023</a:t>
          </a:r>
          <a:r>
            <a:rPr lang="ru-RU" dirty="0" smtClean="0"/>
            <a:t/>
          </a:r>
          <a:br>
            <a:rPr lang="ru-RU" dirty="0" smtClean="0"/>
          </a:br>
          <a:r>
            <a:rPr lang="ru-RU" dirty="0" smtClean="0"/>
            <a:t>Закупки по Закону № 223</a:t>
          </a:r>
          <a:endParaRPr lang="ru-RU" dirty="0"/>
        </a:p>
      </dgm:t>
    </dgm:pt>
    <dgm:pt modelId="{D8A82047-7D4D-47D5-B833-65EE9A3DE3D3}" type="parTrans" cxnId="{A5D392B1-222B-4EFC-8E44-546967A48C05}">
      <dgm:prSet/>
      <dgm:spPr/>
      <dgm:t>
        <a:bodyPr/>
        <a:lstStyle/>
        <a:p>
          <a:endParaRPr lang="ru-RU"/>
        </a:p>
      </dgm:t>
    </dgm:pt>
    <dgm:pt modelId="{0490BCFC-B802-4110-B79A-D799F54EF8CE}" type="sibTrans" cxnId="{A5D392B1-222B-4EFC-8E44-546967A48C05}">
      <dgm:prSet/>
      <dgm:spPr/>
      <dgm:t>
        <a:bodyPr/>
        <a:lstStyle/>
        <a:p>
          <a:endParaRPr lang="ru-RU"/>
        </a:p>
      </dgm:t>
    </dgm:pt>
    <dgm:pt modelId="{D65F7B6E-299A-4DBD-8ABB-F241CFB37EC1}">
      <dgm:prSet phldrT="[Текст]"/>
      <dgm:spPr/>
      <dgm:t>
        <a:bodyPr/>
        <a:lstStyle/>
        <a:p>
          <a:r>
            <a:rPr lang="ru-RU" b="1" dirty="0" smtClean="0"/>
            <a:t>С 04.08.2023 по 01.07.2024</a:t>
          </a:r>
          <a:br>
            <a:rPr lang="ru-RU" b="1" dirty="0" smtClean="0"/>
          </a:br>
          <a:r>
            <a:rPr lang="ru-RU" dirty="0" smtClean="0"/>
            <a:t>Закупки по Закону № 223-ФЗ</a:t>
          </a:r>
          <a:br>
            <a:rPr lang="ru-RU" dirty="0" smtClean="0"/>
          </a:br>
          <a:r>
            <a:rPr lang="ru-RU" dirty="0" smtClean="0"/>
            <a:t>с учетом особенностей формирования лотов, описания объекта закупки, применения </a:t>
          </a:r>
          <a:r>
            <a:rPr lang="ru-RU" dirty="0" err="1" smtClean="0"/>
            <a:t>нацрежима</a:t>
          </a:r>
          <a:r>
            <a:rPr lang="ru-RU" dirty="0" smtClean="0"/>
            <a:t> как в Законе № 44-ФЗ</a:t>
          </a:r>
          <a:endParaRPr lang="ru-RU" dirty="0"/>
        </a:p>
      </dgm:t>
    </dgm:pt>
    <dgm:pt modelId="{2885D63F-9D88-4B72-B056-5BA940B78DEE}" type="parTrans" cxnId="{8403399C-94DD-4865-93D7-4522A7CC8317}">
      <dgm:prSet/>
      <dgm:spPr/>
      <dgm:t>
        <a:bodyPr/>
        <a:lstStyle/>
        <a:p>
          <a:endParaRPr lang="ru-RU"/>
        </a:p>
      </dgm:t>
    </dgm:pt>
    <dgm:pt modelId="{B7FF9D30-C71C-4F58-8142-25614ADB9EEA}" type="sibTrans" cxnId="{8403399C-94DD-4865-93D7-4522A7CC8317}">
      <dgm:prSet/>
      <dgm:spPr/>
      <dgm:t>
        <a:bodyPr/>
        <a:lstStyle/>
        <a:p>
          <a:endParaRPr lang="ru-RU"/>
        </a:p>
      </dgm:t>
    </dgm:pt>
    <dgm:pt modelId="{E43817FD-F275-4107-A1F4-205E966993F4}">
      <dgm:prSet phldrT="[Текст]"/>
      <dgm:spPr/>
      <dgm:t>
        <a:bodyPr/>
        <a:lstStyle/>
        <a:p>
          <a:r>
            <a:rPr lang="ru-RU" b="1" dirty="0" smtClean="0"/>
            <a:t>После 01.07.2024</a:t>
          </a:r>
          <a:br>
            <a:rPr lang="ru-RU" b="1" dirty="0" smtClean="0"/>
          </a:br>
          <a:r>
            <a:rPr lang="ru-RU" dirty="0" smtClean="0"/>
            <a:t>Закупки по всем правилам</a:t>
          </a:r>
          <a:br>
            <a:rPr lang="ru-RU" dirty="0" smtClean="0"/>
          </a:br>
          <a:r>
            <a:rPr lang="ru-RU" dirty="0" smtClean="0"/>
            <a:t>Закона № 44-ФЗ</a:t>
          </a:r>
          <a:endParaRPr lang="ru-RU" dirty="0"/>
        </a:p>
      </dgm:t>
    </dgm:pt>
    <dgm:pt modelId="{8D73F2EB-9557-402A-913F-AD143D53B500}" type="parTrans" cxnId="{03B09872-8A09-4F6B-9CDB-7A1B46409EFB}">
      <dgm:prSet/>
      <dgm:spPr/>
      <dgm:t>
        <a:bodyPr/>
        <a:lstStyle/>
        <a:p>
          <a:endParaRPr lang="ru-RU"/>
        </a:p>
      </dgm:t>
    </dgm:pt>
    <dgm:pt modelId="{19052E2A-1D35-4DD4-A4DE-C1508A28CF3F}" type="sibTrans" cxnId="{03B09872-8A09-4F6B-9CDB-7A1B46409EFB}">
      <dgm:prSet/>
      <dgm:spPr/>
      <dgm:t>
        <a:bodyPr/>
        <a:lstStyle/>
        <a:p>
          <a:endParaRPr lang="ru-RU"/>
        </a:p>
      </dgm:t>
    </dgm:pt>
    <dgm:pt modelId="{FE2F2636-C362-428D-B625-9C9E3A671C53}" type="pres">
      <dgm:prSet presAssocID="{72C446FE-531F-4511-A950-0DD4C46D9409}" presName="CompostProcess" presStyleCnt="0">
        <dgm:presLayoutVars>
          <dgm:dir/>
          <dgm:resizeHandles val="exact"/>
        </dgm:presLayoutVars>
      </dgm:prSet>
      <dgm:spPr/>
      <dgm:t>
        <a:bodyPr/>
        <a:lstStyle/>
        <a:p>
          <a:endParaRPr lang="ru-RU"/>
        </a:p>
      </dgm:t>
    </dgm:pt>
    <dgm:pt modelId="{D1F20104-654B-47D5-B446-7966F2DBA63E}" type="pres">
      <dgm:prSet presAssocID="{72C446FE-531F-4511-A950-0DD4C46D9409}" presName="arrow" presStyleLbl="bgShp" presStyleIdx="0" presStyleCnt="1" custLinFactNeighborX="-85" custLinFactNeighborY="-2676"/>
      <dgm:spPr/>
      <dgm:t>
        <a:bodyPr/>
        <a:lstStyle/>
        <a:p>
          <a:endParaRPr lang="ru-RU"/>
        </a:p>
      </dgm:t>
    </dgm:pt>
    <dgm:pt modelId="{05F325A9-8688-4728-B237-31005CAA6405}" type="pres">
      <dgm:prSet presAssocID="{72C446FE-531F-4511-A950-0DD4C46D9409}" presName="linearProcess" presStyleCnt="0"/>
      <dgm:spPr/>
      <dgm:t>
        <a:bodyPr/>
        <a:lstStyle/>
        <a:p>
          <a:endParaRPr lang="ru-RU"/>
        </a:p>
      </dgm:t>
    </dgm:pt>
    <dgm:pt modelId="{79F10D6A-21E8-4B91-81D8-C0A6BC69031E}" type="pres">
      <dgm:prSet presAssocID="{517311D2-F2C4-4FA4-9379-5E6338A0E51D}" presName="textNode" presStyleLbl="node1" presStyleIdx="0" presStyleCnt="3">
        <dgm:presLayoutVars>
          <dgm:bulletEnabled val="1"/>
        </dgm:presLayoutVars>
      </dgm:prSet>
      <dgm:spPr/>
      <dgm:t>
        <a:bodyPr/>
        <a:lstStyle/>
        <a:p>
          <a:endParaRPr lang="ru-RU"/>
        </a:p>
      </dgm:t>
    </dgm:pt>
    <dgm:pt modelId="{D9203963-5F83-4A64-9FFF-B208D4963A52}" type="pres">
      <dgm:prSet presAssocID="{0490BCFC-B802-4110-B79A-D799F54EF8CE}" presName="sibTrans" presStyleCnt="0"/>
      <dgm:spPr/>
      <dgm:t>
        <a:bodyPr/>
        <a:lstStyle/>
        <a:p>
          <a:endParaRPr lang="ru-RU"/>
        </a:p>
      </dgm:t>
    </dgm:pt>
    <dgm:pt modelId="{D1F4EB1C-B582-4733-B085-710952DD3A99}" type="pres">
      <dgm:prSet presAssocID="{D65F7B6E-299A-4DBD-8ABB-F241CFB37EC1}" presName="textNode" presStyleLbl="node1" presStyleIdx="1" presStyleCnt="3">
        <dgm:presLayoutVars>
          <dgm:bulletEnabled val="1"/>
        </dgm:presLayoutVars>
      </dgm:prSet>
      <dgm:spPr/>
      <dgm:t>
        <a:bodyPr/>
        <a:lstStyle/>
        <a:p>
          <a:endParaRPr lang="ru-RU"/>
        </a:p>
      </dgm:t>
    </dgm:pt>
    <dgm:pt modelId="{FB4A299E-EF1A-4136-85B9-85073AA0849B}" type="pres">
      <dgm:prSet presAssocID="{B7FF9D30-C71C-4F58-8142-25614ADB9EEA}" presName="sibTrans" presStyleCnt="0"/>
      <dgm:spPr/>
      <dgm:t>
        <a:bodyPr/>
        <a:lstStyle/>
        <a:p>
          <a:endParaRPr lang="ru-RU"/>
        </a:p>
      </dgm:t>
    </dgm:pt>
    <dgm:pt modelId="{543D12EF-3423-4B15-AAF4-51AB4D08A004}" type="pres">
      <dgm:prSet presAssocID="{E43817FD-F275-4107-A1F4-205E966993F4}" presName="textNode" presStyleLbl="node1" presStyleIdx="2" presStyleCnt="3">
        <dgm:presLayoutVars>
          <dgm:bulletEnabled val="1"/>
        </dgm:presLayoutVars>
      </dgm:prSet>
      <dgm:spPr/>
      <dgm:t>
        <a:bodyPr/>
        <a:lstStyle/>
        <a:p>
          <a:endParaRPr lang="ru-RU"/>
        </a:p>
      </dgm:t>
    </dgm:pt>
  </dgm:ptLst>
  <dgm:cxnLst>
    <dgm:cxn modelId="{886D2101-AF4E-49B0-83A9-DC47669BFB7C}" type="presOf" srcId="{517311D2-F2C4-4FA4-9379-5E6338A0E51D}" destId="{79F10D6A-21E8-4B91-81D8-C0A6BC69031E}" srcOrd="0" destOrd="0" presId="urn:microsoft.com/office/officeart/2005/8/layout/hProcess9"/>
    <dgm:cxn modelId="{8403399C-94DD-4865-93D7-4522A7CC8317}" srcId="{72C446FE-531F-4511-A950-0DD4C46D9409}" destId="{D65F7B6E-299A-4DBD-8ABB-F241CFB37EC1}" srcOrd="1" destOrd="0" parTransId="{2885D63F-9D88-4B72-B056-5BA940B78DEE}" sibTransId="{B7FF9D30-C71C-4F58-8142-25614ADB9EEA}"/>
    <dgm:cxn modelId="{EBD63763-7596-41DE-8D2E-2DB80C2B2893}" type="presOf" srcId="{D65F7B6E-299A-4DBD-8ABB-F241CFB37EC1}" destId="{D1F4EB1C-B582-4733-B085-710952DD3A99}" srcOrd="0" destOrd="0" presId="urn:microsoft.com/office/officeart/2005/8/layout/hProcess9"/>
    <dgm:cxn modelId="{03B09872-8A09-4F6B-9CDB-7A1B46409EFB}" srcId="{72C446FE-531F-4511-A950-0DD4C46D9409}" destId="{E43817FD-F275-4107-A1F4-205E966993F4}" srcOrd="2" destOrd="0" parTransId="{8D73F2EB-9557-402A-913F-AD143D53B500}" sibTransId="{19052E2A-1D35-4DD4-A4DE-C1508A28CF3F}"/>
    <dgm:cxn modelId="{A5D392B1-222B-4EFC-8E44-546967A48C05}" srcId="{72C446FE-531F-4511-A950-0DD4C46D9409}" destId="{517311D2-F2C4-4FA4-9379-5E6338A0E51D}" srcOrd="0" destOrd="0" parTransId="{D8A82047-7D4D-47D5-B833-65EE9A3DE3D3}" sibTransId="{0490BCFC-B802-4110-B79A-D799F54EF8CE}"/>
    <dgm:cxn modelId="{6F0459EB-48F5-41C0-9528-92F9C427BCF3}" type="presOf" srcId="{72C446FE-531F-4511-A950-0DD4C46D9409}" destId="{FE2F2636-C362-428D-B625-9C9E3A671C53}" srcOrd="0" destOrd="0" presId="urn:microsoft.com/office/officeart/2005/8/layout/hProcess9"/>
    <dgm:cxn modelId="{DB514F4A-0752-4CB8-99E0-7EF5E23F67E6}" type="presOf" srcId="{E43817FD-F275-4107-A1F4-205E966993F4}" destId="{543D12EF-3423-4B15-AAF4-51AB4D08A004}" srcOrd="0" destOrd="0" presId="urn:microsoft.com/office/officeart/2005/8/layout/hProcess9"/>
    <dgm:cxn modelId="{BC6F4839-CA3D-4ED7-A03B-8C7A0EAD93C0}" type="presParOf" srcId="{FE2F2636-C362-428D-B625-9C9E3A671C53}" destId="{D1F20104-654B-47D5-B446-7966F2DBA63E}" srcOrd="0" destOrd="0" presId="urn:microsoft.com/office/officeart/2005/8/layout/hProcess9"/>
    <dgm:cxn modelId="{BF033B95-B7DC-43E1-9AEB-9046E0390CA8}" type="presParOf" srcId="{FE2F2636-C362-428D-B625-9C9E3A671C53}" destId="{05F325A9-8688-4728-B237-31005CAA6405}" srcOrd="1" destOrd="0" presId="urn:microsoft.com/office/officeart/2005/8/layout/hProcess9"/>
    <dgm:cxn modelId="{7276A018-EA59-4082-ADE7-33CF25E2DF57}" type="presParOf" srcId="{05F325A9-8688-4728-B237-31005CAA6405}" destId="{79F10D6A-21E8-4B91-81D8-C0A6BC69031E}" srcOrd="0" destOrd="0" presId="urn:microsoft.com/office/officeart/2005/8/layout/hProcess9"/>
    <dgm:cxn modelId="{7F26DFA2-C14B-46C5-8A20-145953D16EE7}" type="presParOf" srcId="{05F325A9-8688-4728-B237-31005CAA6405}" destId="{D9203963-5F83-4A64-9FFF-B208D4963A52}" srcOrd="1" destOrd="0" presId="urn:microsoft.com/office/officeart/2005/8/layout/hProcess9"/>
    <dgm:cxn modelId="{6F67A003-62C9-404A-A20E-8FC14066B916}" type="presParOf" srcId="{05F325A9-8688-4728-B237-31005CAA6405}" destId="{D1F4EB1C-B582-4733-B085-710952DD3A99}" srcOrd="2" destOrd="0" presId="urn:microsoft.com/office/officeart/2005/8/layout/hProcess9"/>
    <dgm:cxn modelId="{1036530D-2D9E-498C-AE25-F035D97F3744}" type="presParOf" srcId="{05F325A9-8688-4728-B237-31005CAA6405}" destId="{FB4A299E-EF1A-4136-85B9-85073AA0849B}" srcOrd="3" destOrd="0" presId="urn:microsoft.com/office/officeart/2005/8/layout/hProcess9"/>
    <dgm:cxn modelId="{76800513-1AD4-4B13-B7BD-8DDF9E609E04}" type="presParOf" srcId="{05F325A9-8688-4728-B237-31005CAA6405}" destId="{543D12EF-3423-4B15-AAF4-51AB4D08A004}" srcOrd="4"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8310709-7E11-4FD0-A9F5-FE13F7BE170F}"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ru-RU"/>
        </a:p>
      </dgm:t>
    </dgm:pt>
    <dgm:pt modelId="{74014541-FA2F-4EFC-B8E9-E81CAE5B5400}">
      <dgm:prSet phldrT="[Текст]" custT="1"/>
      <dgm:spPr>
        <a:ln>
          <a:solidFill>
            <a:srgbClr val="007E88"/>
          </a:solidFill>
        </a:ln>
      </dgm:spPr>
      <dgm:t>
        <a:bodyPr/>
        <a:lstStyle/>
        <a:p>
          <a:pPr algn="ctr"/>
          <a:r>
            <a:rPr lang="ru-RU" sz="3600" dirty="0" smtClean="0">
              <a:latin typeface="Times New Roman" panose="02020603050405020304" pitchFamily="18" charset="0"/>
              <a:cs typeface="Times New Roman" panose="02020603050405020304" pitchFamily="18" charset="0"/>
            </a:rPr>
            <a:t>Ретроактивная оговорка</a:t>
          </a:r>
          <a:endParaRPr lang="ru-RU" sz="3600" dirty="0">
            <a:latin typeface="Times New Roman" panose="02020603050405020304" pitchFamily="18" charset="0"/>
            <a:cs typeface="Times New Roman" panose="02020603050405020304" pitchFamily="18" charset="0"/>
          </a:endParaRPr>
        </a:p>
      </dgm:t>
    </dgm:pt>
    <dgm:pt modelId="{B5041759-A686-4ED9-8ADB-257F5CC17C05}" type="parTrans" cxnId="{C4441C09-26D0-4632-8EBF-AEBD1B6E9F51}">
      <dgm:prSet/>
      <dgm:spPr/>
      <dgm:t>
        <a:bodyPr/>
        <a:lstStyle/>
        <a:p>
          <a:endParaRPr lang="ru-RU"/>
        </a:p>
      </dgm:t>
    </dgm:pt>
    <dgm:pt modelId="{6A37F466-601D-4CFE-B7C6-8B8BC1FA5664}" type="sibTrans" cxnId="{C4441C09-26D0-4632-8EBF-AEBD1B6E9F51}">
      <dgm:prSet/>
      <dgm:spPr>
        <a:solidFill>
          <a:srgbClr val="2C70AE">
            <a:alpha val="90000"/>
          </a:srgbClr>
        </a:solidFill>
        <a:ln>
          <a:solidFill>
            <a:srgbClr val="2C70AE">
              <a:alpha val="90000"/>
            </a:srgbClr>
          </a:solidFill>
        </a:ln>
      </dgm:spPr>
      <dgm:t>
        <a:bodyPr/>
        <a:lstStyle/>
        <a:p>
          <a:endParaRPr lang="ru-RU"/>
        </a:p>
      </dgm:t>
    </dgm:pt>
    <dgm:pt modelId="{43F0A414-8A15-40DF-8196-471AC1FA1DA4}">
      <dgm:prSet phldrT="[Текст]" custT="1"/>
      <dgm:spPr>
        <a:ln>
          <a:solidFill>
            <a:srgbClr val="007E88"/>
          </a:solidFill>
        </a:ln>
      </dgm:spPr>
      <dgm:t>
        <a:bodyPr/>
        <a:lstStyle/>
        <a:p>
          <a:pPr algn="ctr"/>
          <a:r>
            <a:rPr lang="ru-RU" sz="2400" dirty="0" smtClean="0">
              <a:latin typeface="Times New Roman" panose="02020603050405020304" pitchFamily="18" charset="0"/>
              <a:cs typeface="Times New Roman" panose="02020603050405020304" pitchFamily="18" charset="0"/>
            </a:rPr>
            <a:t>Нарушение срока направления уведомления </a:t>
          </a:r>
        </a:p>
        <a:p>
          <a:pPr algn="ctr"/>
          <a:r>
            <a:rPr lang="ru-RU" sz="2400" dirty="0" smtClean="0">
              <a:latin typeface="Times New Roman" panose="02020603050405020304" pitchFamily="18" charset="0"/>
              <a:cs typeface="Times New Roman" panose="02020603050405020304" pitchFamily="18" charset="0"/>
            </a:rPr>
            <a:t>(не позже 1 рабочего дня, следующего за днем заключения контракта в соответствии с ч. 2 ст. 93 Закона </a:t>
          </a:r>
          <a:r>
            <a:rPr lang="ru-RU" sz="2400" dirty="0" smtClean="0">
              <a:latin typeface="Times New Roman" panose="02020603050405020304" pitchFamily="18" charset="0"/>
              <a:cs typeface="Times New Roman" panose="02020603050405020304" pitchFamily="18" charset="0"/>
            </a:rPr>
            <a:t>44-ФЗ)</a:t>
          </a:r>
          <a:endParaRPr lang="ru-RU" sz="2400" dirty="0">
            <a:latin typeface="Times New Roman" panose="02020603050405020304" pitchFamily="18" charset="0"/>
            <a:cs typeface="Times New Roman" panose="02020603050405020304" pitchFamily="18" charset="0"/>
          </a:endParaRPr>
        </a:p>
      </dgm:t>
    </dgm:pt>
    <dgm:pt modelId="{CB09F144-BB55-4F1C-AC29-2DE9E96BC516}" type="parTrans" cxnId="{3DA82E13-FB1C-423C-943A-A2B7997747C4}">
      <dgm:prSet/>
      <dgm:spPr/>
      <dgm:t>
        <a:bodyPr/>
        <a:lstStyle/>
        <a:p>
          <a:endParaRPr lang="ru-RU"/>
        </a:p>
      </dgm:t>
    </dgm:pt>
    <dgm:pt modelId="{CA8F6C7B-B363-436F-9F85-4FD4075E311C}" type="sibTrans" cxnId="{3DA82E13-FB1C-423C-943A-A2B7997747C4}">
      <dgm:prSet/>
      <dgm:spPr>
        <a:solidFill>
          <a:srgbClr val="2C70AE">
            <a:alpha val="90000"/>
          </a:srgbClr>
        </a:solidFill>
        <a:ln>
          <a:solidFill>
            <a:srgbClr val="2C70AE">
              <a:alpha val="90000"/>
            </a:srgbClr>
          </a:solidFill>
        </a:ln>
      </dgm:spPr>
      <dgm:t>
        <a:bodyPr/>
        <a:lstStyle/>
        <a:p>
          <a:endParaRPr lang="ru-RU"/>
        </a:p>
      </dgm:t>
    </dgm:pt>
    <dgm:pt modelId="{417F94E1-CE95-43E0-B0E7-94F60EBE22BE}">
      <dgm:prSet phldrT="[Текст]"/>
      <dgm:spPr>
        <a:ln>
          <a:solidFill>
            <a:srgbClr val="007E88"/>
          </a:solidFill>
        </a:ln>
      </dgm:spPr>
      <dgm:t>
        <a:bodyPr/>
        <a:lstStyle/>
        <a:p>
          <a:pPr algn="ctr"/>
          <a:r>
            <a:rPr lang="ru-RU" smtClean="0">
              <a:latin typeface="Times New Roman" panose="02020603050405020304" pitchFamily="18" charset="0"/>
              <a:cs typeface="Times New Roman" panose="02020603050405020304" pitchFamily="18" charset="0"/>
            </a:rPr>
            <a:t>Отсутствие обоснования </a:t>
          </a:r>
        </a:p>
        <a:p>
          <a:pPr algn="ctr"/>
          <a:r>
            <a:rPr lang="ru-RU" smtClean="0">
              <a:latin typeface="Times New Roman" panose="02020603050405020304" pitchFamily="18" charset="0"/>
              <a:cs typeface="Times New Roman" panose="02020603050405020304" pitchFamily="18" charset="0"/>
            </a:rPr>
            <a:t>(с формальной точки зрения, то есть нет отчета о нецелесообразности применения иных способов, при этом в контракте также нет ссылки на НПА из перечня по п. 6)</a:t>
          </a:r>
          <a:endParaRPr lang="ru-RU" dirty="0">
            <a:latin typeface="Times New Roman" panose="02020603050405020304" pitchFamily="18" charset="0"/>
            <a:cs typeface="Times New Roman" panose="02020603050405020304" pitchFamily="18" charset="0"/>
          </a:endParaRPr>
        </a:p>
      </dgm:t>
    </dgm:pt>
    <dgm:pt modelId="{56715463-1DF1-4E71-B7FC-5E7C9892D8C5}" type="parTrans" cxnId="{CD492969-9545-4678-8E0C-6DE036A81E9D}">
      <dgm:prSet/>
      <dgm:spPr/>
      <dgm:t>
        <a:bodyPr/>
        <a:lstStyle/>
        <a:p>
          <a:endParaRPr lang="ru-RU"/>
        </a:p>
      </dgm:t>
    </dgm:pt>
    <dgm:pt modelId="{2242FB82-E7B8-4FF9-A621-7EDEB53E65AF}" type="sibTrans" cxnId="{CD492969-9545-4678-8E0C-6DE036A81E9D}">
      <dgm:prSet/>
      <dgm:spPr/>
      <dgm:t>
        <a:bodyPr/>
        <a:lstStyle/>
        <a:p>
          <a:endParaRPr lang="ru-RU"/>
        </a:p>
      </dgm:t>
    </dgm:pt>
    <dgm:pt modelId="{81DD75A7-62E2-4750-B378-0B1A3617AB6F}" type="pres">
      <dgm:prSet presAssocID="{E8310709-7E11-4FD0-A9F5-FE13F7BE170F}" presName="outerComposite" presStyleCnt="0">
        <dgm:presLayoutVars>
          <dgm:chMax val="5"/>
          <dgm:dir/>
          <dgm:resizeHandles val="exact"/>
        </dgm:presLayoutVars>
      </dgm:prSet>
      <dgm:spPr/>
      <dgm:t>
        <a:bodyPr/>
        <a:lstStyle/>
        <a:p>
          <a:endParaRPr lang="ru-RU"/>
        </a:p>
      </dgm:t>
    </dgm:pt>
    <dgm:pt modelId="{6FD9A932-A49F-43E4-B2D9-2384B44D80D0}" type="pres">
      <dgm:prSet presAssocID="{E8310709-7E11-4FD0-A9F5-FE13F7BE170F}" presName="dummyMaxCanvas" presStyleCnt="0">
        <dgm:presLayoutVars/>
      </dgm:prSet>
      <dgm:spPr/>
    </dgm:pt>
    <dgm:pt modelId="{67D3683E-C5B5-4EB2-8FBC-BD370B2F5DCD}" type="pres">
      <dgm:prSet presAssocID="{E8310709-7E11-4FD0-A9F5-FE13F7BE170F}" presName="ThreeNodes_1" presStyleLbl="node1" presStyleIdx="0" presStyleCnt="3" custLinFactNeighborX="2696" custLinFactNeighborY="-1255">
        <dgm:presLayoutVars>
          <dgm:bulletEnabled val="1"/>
        </dgm:presLayoutVars>
      </dgm:prSet>
      <dgm:spPr/>
      <dgm:t>
        <a:bodyPr/>
        <a:lstStyle/>
        <a:p>
          <a:endParaRPr lang="ru-RU"/>
        </a:p>
      </dgm:t>
    </dgm:pt>
    <dgm:pt modelId="{DDB1D4F6-A78F-4B51-9D93-F22211FEF24C}" type="pres">
      <dgm:prSet presAssocID="{E8310709-7E11-4FD0-A9F5-FE13F7BE170F}" presName="ThreeNodes_2" presStyleLbl="node1" presStyleIdx="1" presStyleCnt="3">
        <dgm:presLayoutVars>
          <dgm:bulletEnabled val="1"/>
        </dgm:presLayoutVars>
      </dgm:prSet>
      <dgm:spPr/>
      <dgm:t>
        <a:bodyPr/>
        <a:lstStyle/>
        <a:p>
          <a:endParaRPr lang="ru-RU"/>
        </a:p>
      </dgm:t>
    </dgm:pt>
    <dgm:pt modelId="{46FB7A55-2ABA-473E-8762-A5F4A808DA8E}" type="pres">
      <dgm:prSet presAssocID="{E8310709-7E11-4FD0-A9F5-FE13F7BE170F}" presName="ThreeNodes_3" presStyleLbl="node1" presStyleIdx="2" presStyleCnt="3">
        <dgm:presLayoutVars>
          <dgm:bulletEnabled val="1"/>
        </dgm:presLayoutVars>
      </dgm:prSet>
      <dgm:spPr/>
      <dgm:t>
        <a:bodyPr/>
        <a:lstStyle/>
        <a:p>
          <a:endParaRPr lang="ru-RU"/>
        </a:p>
      </dgm:t>
    </dgm:pt>
    <dgm:pt modelId="{2BF7DAFB-E594-454E-AB5E-06E217B2073C}" type="pres">
      <dgm:prSet presAssocID="{E8310709-7E11-4FD0-A9F5-FE13F7BE170F}" presName="ThreeConn_1-2" presStyleLbl="fgAccFollowNode1" presStyleIdx="0" presStyleCnt="2">
        <dgm:presLayoutVars>
          <dgm:bulletEnabled val="1"/>
        </dgm:presLayoutVars>
      </dgm:prSet>
      <dgm:spPr/>
      <dgm:t>
        <a:bodyPr/>
        <a:lstStyle/>
        <a:p>
          <a:endParaRPr lang="ru-RU"/>
        </a:p>
      </dgm:t>
    </dgm:pt>
    <dgm:pt modelId="{F174D184-8654-433E-B14C-68D10DA81869}" type="pres">
      <dgm:prSet presAssocID="{E8310709-7E11-4FD0-A9F5-FE13F7BE170F}" presName="ThreeConn_2-3" presStyleLbl="fgAccFollowNode1" presStyleIdx="1" presStyleCnt="2">
        <dgm:presLayoutVars>
          <dgm:bulletEnabled val="1"/>
        </dgm:presLayoutVars>
      </dgm:prSet>
      <dgm:spPr/>
      <dgm:t>
        <a:bodyPr/>
        <a:lstStyle/>
        <a:p>
          <a:endParaRPr lang="ru-RU"/>
        </a:p>
      </dgm:t>
    </dgm:pt>
    <dgm:pt modelId="{3479F7A4-5C6D-40B3-AA2B-BB6E231DE841}" type="pres">
      <dgm:prSet presAssocID="{E8310709-7E11-4FD0-A9F5-FE13F7BE170F}" presName="ThreeNodes_1_text" presStyleLbl="node1" presStyleIdx="2" presStyleCnt="3">
        <dgm:presLayoutVars>
          <dgm:bulletEnabled val="1"/>
        </dgm:presLayoutVars>
      </dgm:prSet>
      <dgm:spPr/>
      <dgm:t>
        <a:bodyPr/>
        <a:lstStyle/>
        <a:p>
          <a:endParaRPr lang="ru-RU"/>
        </a:p>
      </dgm:t>
    </dgm:pt>
    <dgm:pt modelId="{CE899122-927E-456C-8DEF-E85BDB7278DA}" type="pres">
      <dgm:prSet presAssocID="{E8310709-7E11-4FD0-A9F5-FE13F7BE170F}" presName="ThreeNodes_2_text" presStyleLbl="node1" presStyleIdx="2" presStyleCnt="3">
        <dgm:presLayoutVars>
          <dgm:bulletEnabled val="1"/>
        </dgm:presLayoutVars>
      </dgm:prSet>
      <dgm:spPr/>
      <dgm:t>
        <a:bodyPr/>
        <a:lstStyle/>
        <a:p>
          <a:endParaRPr lang="ru-RU"/>
        </a:p>
      </dgm:t>
    </dgm:pt>
    <dgm:pt modelId="{18BE7258-727C-42AB-AEA8-3C70D06F0DE6}" type="pres">
      <dgm:prSet presAssocID="{E8310709-7E11-4FD0-A9F5-FE13F7BE170F}" presName="ThreeNodes_3_text" presStyleLbl="node1" presStyleIdx="2" presStyleCnt="3">
        <dgm:presLayoutVars>
          <dgm:bulletEnabled val="1"/>
        </dgm:presLayoutVars>
      </dgm:prSet>
      <dgm:spPr/>
      <dgm:t>
        <a:bodyPr/>
        <a:lstStyle/>
        <a:p>
          <a:endParaRPr lang="ru-RU"/>
        </a:p>
      </dgm:t>
    </dgm:pt>
  </dgm:ptLst>
  <dgm:cxnLst>
    <dgm:cxn modelId="{FF8546BE-5F03-4C69-8BC8-B71AEE6FCCC4}" type="presOf" srcId="{417F94E1-CE95-43E0-B0E7-94F60EBE22BE}" destId="{46FB7A55-2ABA-473E-8762-A5F4A808DA8E}" srcOrd="0" destOrd="0" presId="urn:microsoft.com/office/officeart/2005/8/layout/vProcess5"/>
    <dgm:cxn modelId="{5BECDF3F-A09A-44B3-92C4-5C9985D994B9}" type="presOf" srcId="{417F94E1-CE95-43E0-B0E7-94F60EBE22BE}" destId="{18BE7258-727C-42AB-AEA8-3C70D06F0DE6}" srcOrd="1" destOrd="0" presId="urn:microsoft.com/office/officeart/2005/8/layout/vProcess5"/>
    <dgm:cxn modelId="{CD492969-9545-4678-8E0C-6DE036A81E9D}" srcId="{E8310709-7E11-4FD0-A9F5-FE13F7BE170F}" destId="{417F94E1-CE95-43E0-B0E7-94F60EBE22BE}" srcOrd="2" destOrd="0" parTransId="{56715463-1DF1-4E71-B7FC-5E7C9892D8C5}" sibTransId="{2242FB82-E7B8-4FF9-A621-7EDEB53E65AF}"/>
    <dgm:cxn modelId="{51155A98-30BD-4C66-A345-6CBCD2CCFA9E}" type="presOf" srcId="{43F0A414-8A15-40DF-8196-471AC1FA1DA4}" destId="{DDB1D4F6-A78F-4B51-9D93-F22211FEF24C}" srcOrd="0" destOrd="0" presId="urn:microsoft.com/office/officeart/2005/8/layout/vProcess5"/>
    <dgm:cxn modelId="{FE2D803B-D5C9-49CA-83AF-38E004E2B9E0}" type="presOf" srcId="{43F0A414-8A15-40DF-8196-471AC1FA1DA4}" destId="{CE899122-927E-456C-8DEF-E85BDB7278DA}" srcOrd="1" destOrd="0" presId="urn:microsoft.com/office/officeart/2005/8/layout/vProcess5"/>
    <dgm:cxn modelId="{8D31AF3B-34C5-4AA0-B1DD-EA4FDA057A75}" type="presOf" srcId="{74014541-FA2F-4EFC-B8E9-E81CAE5B5400}" destId="{3479F7A4-5C6D-40B3-AA2B-BB6E231DE841}" srcOrd="1" destOrd="0" presId="urn:microsoft.com/office/officeart/2005/8/layout/vProcess5"/>
    <dgm:cxn modelId="{3DA82E13-FB1C-423C-943A-A2B7997747C4}" srcId="{E8310709-7E11-4FD0-A9F5-FE13F7BE170F}" destId="{43F0A414-8A15-40DF-8196-471AC1FA1DA4}" srcOrd="1" destOrd="0" parTransId="{CB09F144-BB55-4F1C-AC29-2DE9E96BC516}" sibTransId="{CA8F6C7B-B363-436F-9F85-4FD4075E311C}"/>
    <dgm:cxn modelId="{9732D17D-7B6E-4634-A323-4FC3A115DB0B}" type="presOf" srcId="{74014541-FA2F-4EFC-B8E9-E81CAE5B5400}" destId="{67D3683E-C5B5-4EB2-8FBC-BD370B2F5DCD}" srcOrd="0" destOrd="0" presId="urn:microsoft.com/office/officeart/2005/8/layout/vProcess5"/>
    <dgm:cxn modelId="{C4441C09-26D0-4632-8EBF-AEBD1B6E9F51}" srcId="{E8310709-7E11-4FD0-A9F5-FE13F7BE170F}" destId="{74014541-FA2F-4EFC-B8E9-E81CAE5B5400}" srcOrd="0" destOrd="0" parTransId="{B5041759-A686-4ED9-8ADB-257F5CC17C05}" sibTransId="{6A37F466-601D-4CFE-B7C6-8B8BC1FA5664}"/>
    <dgm:cxn modelId="{7D9976E3-C143-4CCB-9F3B-8443A100136E}" type="presOf" srcId="{CA8F6C7B-B363-436F-9F85-4FD4075E311C}" destId="{F174D184-8654-433E-B14C-68D10DA81869}" srcOrd="0" destOrd="0" presId="urn:microsoft.com/office/officeart/2005/8/layout/vProcess5"/>
    <dgm:cxn modelId="{9E6A7C5F-90A7-4855-81FF-17D800790D00}" type="presOf" srcId="{6A37F466-601D-4CFE-B7C6-8B8BC1FA5664}" destId="{2BF7DAFB-E594-454E-AB5E-06E217B2073C}" srcOrd="0" destOrd="0" presId="urn:microsoft.com/office/officeart/2005/8/layout/vProcess5"/>
    <dgm:cxn modelId="{18A4025F-ECEF-401D-8A33-ECF82871CCB7}" type="presOf" srcId="{E8310709-7E11-4FD0-A9F5-FE13F7BE170F}" destId="{81DD75A7-62E2-4750-B378-0B1A3617AB6F}" srcOrd="0" destOrd="0" presId="urn:microsoft.com/office/officeart/2005/8/layout/vProcess5"/>
    <dgm:cxn modelId="{3D60AFE0-4D4A-4799-A3E5-28B3CABCA1D3}" type="presParOf" srcId="{81DD75A7-62E2-4750-B378-0B1A3617AB6F}" destId="{6FD9A932-A49F-43E4-B2D9-2384B44D80D0}" srcOrd="0" destOrd="0" presId="urn:microsoft.com/office/officeart/2005/8/layout/vProcess5"/>
    <dgm:cxn modelId="{4672383B-F184-4D87-BE73-4E9A1867ED09}" type="presParOf" srcId="{81DD75A7-62E2-4750-B378-0B1A3617AB6F}" destId="{67D3683E-C5B5-4EB2-8FBC-BD370B2F5DCD}" srcOrd="1" destOrd="0" presId="urn:microsoft.com/office/officeart/2005/8/layout/vProcess5"/>
    <dgm:cxn modelId="{5350F8F5-317D-4185-9BB6-79FFC53AC6E7}" type="presParOf" srcId="{81DD75A7-62E2-4750-B378-0B1A3617AB6F}" destId="{DDB1D4F6-A78F-4B51-9D93-F22211FEF24C}" srcOrd="2" destOrd="0" presId="urn:microsoft.com/office/officeart/2005/8/layout/vProcess5"/>
    <dgm:cxn modelId="{204BA29E-DA23-4500-91DC-91F6DF4FB92C}" type="presParOf" srcId="{81DD75A7-62E2-4750-B378-0B1A3617AB6F}" destId="{46FB7A55-2ABA-473E-8762-A5F4A808DA8E}" srcOrd="3" destOrd="0" presId="urn:microsoft.com/office/officeart/2005/8/layout/vProcess5"/>
    <dgm:cxn modelId="{9E37B244-64C8-4EE8-A151-8B8E217AB2E9}" type="presParOf" srcId="{81DD75A7-62E2-4750-B378-0B1A3617AB6F}" destId="{2BF7DAFB-E594-454E-AB5E-06E217B2073C}" srcOrd="4" destOrd="0" presId="urn:microsoft.com/office/officeart/2005/8/layout/vProcess5"/>
    <dgm:cxn modelId="{35044192-00A2-4C48-832F-615BC759C473}" type="presParOf" srcId="{81DD75A7-62E2-4750-B378-0B1A3617AB6F}" destId="{F174D184-8654-433E-B14C-68D10DA81869}" srcOrd="5" destOrd="0" presId="urn:microsoft.com/office/officeart/2005/8/layout/vProcess5"/>
    <dgm:cxn modelId="{FBD6588D-D1D2-4243-AF73-358BC22ABC96}" type="presParOf" srcId="{81DD75A7-62E2-4750-B378-0B1A3617AB6F}" destId="{3479F7A4-5C6D-40B3-AA2B-BB6E231DE841}" srcOrd="6" destOrd="0" presId="urn:microsoft.com/office/officeart/2005/8/layout/vProcess5"/>
    <dgm:cxn modelId="{31611F98-4A0B-49EC-8077-D968D8FDDF5B}" type="presParOf" srcId="{81DD75A7-62E2-4750-B378-0B1A3617AB6F}" destId="{CE899122-927E-456C-8DEF-E85BDB7278DA}" srcOrd="7" destOrd="0" presId="urn:microsoft.com/office/officeart/2005/8/layout/vProcess5"/>
    <dgm:cxn modelId="{7DAF2C1B-1581-428B-8480-0452A273754C}" type="presParOf" srcId="{81DD75A7-62E2-4750-B378-0B1A3617AB6F}" destId="{18BE7258-727C-42AB-AEA8-3C70D06F0DE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20104-654B-47D5-B446-7966F2DBA63E}">
      <dsp:nvSpPr>
        <dsp:cNvPr id="0" name=""/>
        <dsp:cNvSpPr/>
      </dsp:nvSpPr>
      <dsp:spPr>
        <a:xfrm>
          <a:off x="867059" y="0"/>
          <a:ext cx="9922263" cy="4428066"/>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10D6A-21E8-4B91-81D8-C0A6BC69031E}">
      <dsp:nvSpPr>
        <dsp:cNvPr id="0" name=""/>
        <dsp:cNvSpPr/>
      </dsp:nvSpPr>
      <dsp:spPr>
        <a:xfrm>
          <a:off x="395568" y="1328419"/>
          <a:ext cx="3501975" cy="1771226"/>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t>До 04.08.2023</a:t>
          </a:r>
          <a:r>
            <a:rPr lang="ru-RU" sz="1700" kern="1200" dirty="0" smtClean="0"/>
            <a:t/>
          </a:r>
          <a:br>
            <a:rPr lang="ru-RU" sz="1700" kern="1200" dirty="0" smtClean="0"/>
          </a:br>
          <a:r>
            <a:rPr lang="ru-RU" sz="1700" kern="1200" dirty="0" smtClean="0"/>
            <a:t>Закупки по Закону № 223</a:t>
          </a:r>
          <a:endParaRPr lang="ru-RU" sz="1700" kern="1200" dirty="0"/>
        </a:p>
      </dsp:txBody>
      <dsp:txXfrm>
        <a:off x="482032" y="1414883"/>
        <a:ext cx="3329047" cy="1598298"/>
      </dsp:txXfrm>
    </dsp:sp>
    <dsp:sp modelId="{D1F4EB1C-B582-4733-B085-710952DD3A99}">
      <dsp:nvSpPr>
        <dsp:cNvPr id="0" name=""/>
        <dsp:cNvSpPr/>
      </dsp:nvSpPr>
      <dsp:spPr>
        <a:xfrm>
          <a:off x="4085637" y="1328419"/>
          <a:ext cx="3501975" cy="1771226"/>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t>С 04.08.2023 по 01.07.2024</a:t>
          </a:r>
          <a:br>
            <a:rPr lang="ru-RU" sz="1700" b="1" kern="1200" dirty="0" smtClean="0"/>
          </a:br>
          <a:r>
            <a:rPr lang="ru-RU" sz="1700" kern="1200" dirty="0" smtClean="0"/>
            <a:t>Закупки по Закону № 223-ФЗ</a:t>
          </a:r>
          <a:br>
            <a:rPr lang="ru-RU" sz="1700" kern="1200" dirty="0" smtClean="0"/>
          </a:br>
          <a:r>
            <a:rPr lang="ru-RU" sz="1700" kern="1200" dirty="0" smtClean="0"/>
            <a:t>с учетом особенностей формирования лотов, описания объекта закупки, применения </a:t>
          </a:r>
          <a:r>
            <a:rPr lang="ru-RU" sz="1700" kern="1200" dirty="0" err="1" smtClean="0"/>
            <a:t>нацрежима</a:t>
          </a:r>
          <a:r>
            <a:rPr lang="ru-RU" sz="1700" kern="1200" dirty="0" smtClean="0"/>
            <a:t> как в Законе № 44-ФЗ</a:t>
          </a:r>
          <a:endParaRPr lang="ru-RU" sz="1700" kern="1200" dirty="0"/>
        </a:p>
      </dsp:txBody>
      <dsp:txXfrm>
        <a:off x="4172101" y="1414883"/>
        <a:ext cx="3329047" cy="1598298"/>
      </dsp:txXfrm>
    </dsp:sp>
    <dsp:sp modelId="{543D12EF-3423-4B15-AAF4-51AB4D08A004}">
      <dsp:nvSpPr>
        <dsp:cNvPr id="0" name=""/>
        <dsp:cNvSpPr/>
      </dsp:nvSpPr>
      <dsp:spPr>
        <a:xfrm>
          <a:off x="7775707" y="1328419"/>
          <a:ext cx="3501975" cy="1771226"/>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t>После 01.07.2024</a:t>
          </a:r>
          <a:br>
            <a:rPr lang="ru-RU" sz="1700" b="1" kern="1200" dirty="0" smtClean="0"/>
          </a:br>
          <a:r>
            <a:rPr lang="ru-RU" sz="1700" kern="1200" dirty="0" smtClean="0"/>
            <a:t>Закупки по всем правилам</a:t>
          </a:r>
          <a:br>
            <a:rPr lang="ru-RU" sz="1700" kern="1200" dirty="0" smtClean="0"/>
          </a:br>
          <a:r>
            <a:rPr lang="ru-RU" sz="1700" kern="1200" dirty="0" smtClean="0"/>
            <a:t>Закона № 44-ФЗ</a:t>
          </a:r>
          <a:endParaRPr lang="ru-RU" sz="1700" kern="1200" dirty="0"/>
        </a:p>
      </dsp:txBody>
      <dsp:txXfrm>
        <a:off x="7862171" y="1414883"/>
        <a:ext cx="3329047" cy="1598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3683E-C5B5-4EB2-8FBC-BD370B2F5DCD}">
      <dsp:nvSpPr>
        <dsp:cNvPr id="0" name=""/>
        <dsp:cNvSpPr/>
      </dsp:nvSpPr>
      <dsp:spPr>
        <a:xfrm>
          <a:off x="269515" y="0"/>
          <a:ext cx="9996851" cy="1534127"/>
        </a:xfrm>
        <a:prstGeom prst="roundRect">
          <a:avLst>
            <a:gd name="adj" fmla="val 10000"/>
          </a:avLst>
        </a:prstGeom>
        <a:solidFill>
          <a:schemeClr val="lt1">
            <a:hueOff val="0"/>
            <a:satOff val="0"/>
            <a:lumOff val="0"/>
            <a:alphaOff val="0"/>
          </a:schemeClr>
        </a:solidFill>
        <a:ln w="12700" cap="flat" cmpd="sng" algn="ctr">
          <a:solidFill>
            <a:srgbClr val="007E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kern="1200" dirty="0" smtClean="0">
              <a:latin typeface="Times New Roman" panose="02020603050405020304" pitchFamily="18" charset="0"/>
              <a:cs typeface="Times New Roman" panose="02020603050405020304" pitchFamily="18" charset="0"/>
            </a:rPr>
            <a:t>Ретроактивная оговорка</a:t>
          </a:r>
          <a:endParaRPr lang="ru-RU" sz="3600" kern="1200" dirty="0">
            <a:latin typeface="Times New Roman" panose="02020603050405020304" pitchFamily="18" charset="0"/>
            <a:cs typeface="Times New Roman" panose="02020603050405020304" pitchFamily="18" charset="0"/>
          </a:endParaRPr>
        </a:p>
      </dsp:txBody>
      <dsp:txXfrm>
        <a:off x="314448" y="44933"/>
        <a:ext cx="8341408" cy="1444261"/>
      </dsp:txXfrm>
    </dsp:sp>
    <dsp:sp modelId="{DDB1D4F6-A78F-4B51-9D93-F22211FEF24C}">
      <dsp:nvSpPr>
        <dsp:cNvPr id="0" name=""/>
        <dsp:cNvSpPr/>
      </dsp:nvSpPr>
      <dsp:spPr>
        <a:xfrm>
          <a:off x="882075" y="1789815"/>
          <a:ext cx="9996851" cy="1534127"/>
        </a:xfrm>
        <a:prstGeom prst="roundRect">
          <a:avLst>
            <a:gd name="adj" fmla="val 10000"/>
          </a:avLst>
        </a:prstGeom>
        <a:solidFill>
          <a:schemeClr val="lt1">
            <a:hueOff val="0"/>
            <a:satOff val="0"/>
            <a:lumOff val="0"/>
            <a:alphaOff val="0"/>
          </a:schemeClr>
        </a:solidFill>
        <a:ln w="12700" cap="flat" cmpd="sng" algn="ctr">
          <a:solidFill>
            <a:srgbClr val="007E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Нарушение срока направления уведомления </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(не позже 1 рабочего дня, следующего за днем заключения контракта в соответствии с ч. 2 ст. 93 Закона </a:t>
          </a:r>
          <a:r>
            <a:rPr lang="ru-RU" sz="2400" kern="1200" dirty="0" smtClean="0">
              <a:latin typeface="Times New Roman" panose="02020603050405020304" pitchFamily="18" charset="0"/>
              <a:cs typeface="Times New Roman" panose="02020603050405020304" pitchFamily="18" charset="0"/>
            </a:rPr>
            <a:t>44-ФЗ)</a:t>
          </a:r>
          <a:endParaRPr lang="ru-RU" sz="2400" kern="1200" dirty="0">
            <a:latin typeface="Times New Roman" panose="02020603050405020304" pitchFamily="18" charset="0"/>
            <a:cs typeface="Times New Roman" panose="02020603050405020304" pitchFamily="18" charset="0"/>
          </a:endParaRPr>
        </a:p>
      </dsp:txBody>
      <dsp:txXfrm>
        <a:off x="927008" y="1834748"/>
        <a:ext cx="8027727" cy="1444261"/>
      </dsp:txXfrm>
    </dsp:sp>
    <dsp:sp modelId="{46FB7A55-2ABA-473E-8762-A5F4A808DA8E}">
      <dsp:nvSpPr>
        <dsp:cNvPr id="0" name=""/>
        <dsp:cNvSpPr/>
      </dsp:nvSpPr>
      <dsp:spPr>
        <a:xfrm>
          <a:off x="1764150" y="3579630"/>
          <a:ext cx="9996851" cy="1534127"/>
        </a:xfrm>
        <a:prstGeom prst="roundRect">
          <a:avLst>
            <a:gd name="adj" fmla="val 10000"/>
          </a:avLst>
        </a:prstGeom>
        <a:solidFill>
          <a:schemeClr val="lt1">
            <a:hueOff val="0"/>
            <a:satOff val="0"/>
            <a:lumOff val="0"/>
            <a:alphaOff val="0"/>
          </a:schemeClr>
        </a:solidFill>
        <a:ln w="12700" cap="flat" cmpd="sng" algn="ctr">
          <a:solidFill>
            <a:srgbClr val="007E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smtClean="0">
              <a:latin typeface="Times New Roman" panose="02020603050405020304" pitchFamily="18" charset="0"/>
              <a:cs typeface="Times New Roman" panose="02020603050405020304" pitchFamily="18" charset="0"/>
            </a:rPr>
            <a:t>Отсутствие обоснования </a:t>
          </a:r>
        </a:p>
        <a:p>
          <a:pPr lvl="0" algn="ctr" defTabSz="977900">
            <a:lnSpc>
              <a:spcPct val="90000"/>
            </a:lnSpc>
            <a:spcBef>
              <a:spcPct val="0"/>
            </a:spcBef>
            <a:spcAft>
              <a:spcPct val="35000"/>
            </a:spcAft>
          </a:pPr>
          <a:r>
            <a:rPr lang="ru-RU" sz="2200" kern="1200" smtClean="0">
              <a:latin typeface="Times New Roman" panose="02020603050405020304" pitchFamily="18" charset="0"/>
              <a:cs typeface="Times New Roman" panose="02020603050405020304" pitchFamily="18" charset="0"/>
            </a:rPr>
            <a:t>(с формальной точки зрения, то есть нет отчета о нецелесообразности применения иных способов, при этом в контракте также нет ссылки на НПА из перечня по п. 6)</a:t>
          </a:r>
          <a:endParaRPr lang="ru-RU" sz="2200" kern="1200" dirty="0">
            <a:latin typeface="Times New Roman" panose="02020603050405020304" pitchFamily="18" charset="0"/>
            <a:cs typeface="Times New Roman" panose="02020603050405020304" pitchFamily="18" charset="0"/>
          </a:endParaRPr>
        </a:p>
      </dsp:txBody>
      <dsp:txXfrm>
        <a:off x="1809083" y="3624563"/>
        <a:ext cx="8027727" cy="1444261"/>
      </dsp:txXfrm>
    </dsp:sp>
    <dsp:sp modelId="{2BF7DAFB-E594-454E-AB5E-06E217B2073C}">
      <dsp:nvSpPr>
        <dsp:cNvPr id="0" name=""/>
        <dsp:cNvSpPr/>
      </dsp:nvSpPr>
      <dsp:spPr>
        <a:xfrm>
          <a:off x="8999668" y="1163379"/>
          <a:ext cx="997182" cy="997182"/>
        </a:xfrm>
        <a:prstGeom prst="downArrow">
          <a:avLst>
            <a:gd name="adj1" fmla="val 55000"/>
            <a:gd name="adj2" fmla="val 45000"/>
          </a:avLst>
        </a:prstGeom>
        <a:solidFill>
          <a:srgbClr val="2C70AE">
            <a:alpha val="90000"/>
          </a:srgbClr>
        </a:solidFill>
        <a:ln w="12700" cap="flat" cmpd="sng" algn="ctr">
          <a:solidFill>
            <a:srgbClr val="2C70AE">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9224034" y="1163379"/>
        <a:ext cx="548450" cy="750379"/>
      </dsp:txXfrm>
    </dsp:sp>
    <dsp:sp modelId="{F174D184-8654-433E-B14C-68D10DA81869}">
      <dsp:nvSpPr>
        <dsp:cNvPr id="0" name=""/>
        <dsp:cNvSpPr/>
      </dsp:nvSpPr>
      <dsp:spPr>
        <a:xfrm>
          <a:off x="9881744" y="2942967"/>
          <a:ext cx="997182" cy="997182"/>
        </a:xfrm>
        <a:prstGeom prst="downArrow">
          <a:avLst>
            <a:gd name="adj1" fmla="val 55000"/>
            <a:gd name="adj2" fmla="val 45000"/>
          </a:avLst>
        </a:prstGeom>
        <a:solidFill>
          <a:srgbClr val="2C70AE">
            <a:alpha val="90000"/>
          </a:srgbClr>
        </a:solidFill>
        <a:ln w="12700" cap="flat" cmpd="sng" algn="ctr">
          <a:solidFill>
            <a:srgbClr val="2C70AE">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10106110" y="2942967"/>
        <a:ext cx="548450" cy="7503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5659" cy="49805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2"/>
            <a:ext cx="2945659" cy="498057"/>
          </a:xfrm>
          <a:prstGeom prst="rect">
            <a:avLst/>
          </a:prstGeom>
        </p:spPr>
        <p:txBody>
          <a:bodyPr vert="horz" lIns="91440" tIns="45720" rIns="91440" bIns="45720" rtlCol="0"/>
          <a:lstStyle>
            <a:lvl1pPr algn="r">
              <a:defRPr sz="1200"/>
            </a:lvl1pPr>
          </a:lstStyle>
          <a:p>
            <a:fld id="{E9A4D3E4-00E6-409E-A5EA-C434AD9EE21F}" type="datetimeFigureOut">
              <a:rPr lang="ru-RU" smtClean="0"/>
              <a:t>20.06.2024</a:t>
            </a:fld>
            <a:endParaRPr lang="ru-RU"/>
          </a:p>
        </p:txBody>
      </p:sp>
      <p:sp>
        <p:nvSpPr>
          <p:cNvPr id="4" name="Нижний колонтитул 3"/>
          <p:cNvSpPr>
            <a:spLocks noGrp="1"/>
          </p:cNvSpPr>
          <p:nvPr>
            <p:ph type="ftr" sz="quarter" idx="2"/>
          </p:nvPr>
        </p:nvSpPr>
        <p:spPr>
          <a:xfrm>
            <a:off x="0" y="9428583"/>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8055"/>
          </a:xfrm>
          <a:prstGeom prst="rect">
            <a:avLst/>
          </a:prstGeom>
        </p:spPr>
        <p:txBody>
          <a:bodyPr vert="horz" lIns="91440" tIns="45720" rIns="91440" bIns="45720" rtlCol="0" anchor="b"/>
          <a:lstStyle>
            <a:lvl1pPr algn="r">
              <a:defRPr sz="1200"/>
            </a:lvl1pPr>
          </a:lstStyle>
          <a:p>
            <a:fld id="{AF8A6E02-5733-4D2C-BB1F-B88EB9E23129}" type="slidenum">
              <a:rPr lang="ru-RU" smtClean="0"/>
              <a:t>‹#›</a:t>
            </a:fld>
            <a:endParaRPr lang="ru-RU"/>
          </a:p>
        </p:txBody>
      </p:sp>
    </p:spTree>
    <p:extLst>
      <p:ext uri="{BB962C8B-B14F-4D97-AF65-F5344CB8AC3E}">
        <p14:creationId xmlns:p14="http://schemas.microsoft.com/office/powerpoint/2010/main" val="349009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5659" cy="49805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2"/>
            <a:ext cx="2945659" cy="498057"/>
          </a:xfrm>
          <a:prstGeom prst="rect">
            <a:avLst/>
          </a:prstGeom>
        </p:spPr>
        <p:txBody>
          <a:bodyPr vert="horz" lIns="91440" tIns="45720" rIns="91440" bIns="45720" rtlCol="0"/>
          <a:lstStyle>
            <a:lvl1pPr algn="r">
              <a:defRPr sz="1200"/>
            </a:lvl1pPr>
          </a:lstStyle>
          <a:p>
            <a:fld id="{00555535-BB18-4559-ADE4-40DD6BD94FE3}" type="datetimeFigureOut">
              <a:rPr lang="ru-RU" smtClean="0"/>
              <a:t>20.06.2024</a:t>
            </a:fld>
            <a:endParaRPr lang="ru-RU"/>
          </a:p>
        </p:txBody>
      </p:sp>
      <p:sp>
        <p:nvSpPr>
          <p:cNvPr id="4" name="Образ слайда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8055"/>
          </a:xfrm>
          <a:prstGeom prst="rect">
            <a:avLst/>
          </a:prstGeom>
        </p:spPr>
        <p:txBody>
          <a:bodyPr vert="horz" lIns="91440" tIns="45720" rIns="91440" bIns="45720" rtlCol="0" anchor="b"/>
          <a:lstStyle>
            <a:lvl1pPr algn="r">
              <a:defRPr sz="1200"/>
            </a:lvl1pPr>
          </a:lstStyle>
          <a:p>
            <a:fld id="{8F988911-0E48-4A3A-A44C-F068C8434C83}" type="slidenum">
              <a:rPr lang="ru-RU" smtClean="0"/>
              <a:t>‹#›</a:t>
            </a:fld>
            <a:endParaRPr lang="ru-RU"/>
          </a:p>
        </p:txBody>
      </p:sp>
    </p:spTree>
    <p:extLst>
      <p:ext uri="{BB962C8B-B14F-4D97-AF65-F5344CB8AC3E}">
        <p14:creationId xmlns:p14="http://schemas.microsoft.com/office/powerpoint/2010/main" val="362365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988911-0E48-4A3A-A44C-F068C8434C83}" type="slidenum">
              <a:rPr lang="ru-RU" smtClean="0"/>
              <a:t>1</a:t>
            </a:fld>
            <a:endParaRPr lang="ru-RU"/>
          </a:p>
        </p:txBody>
      </p:sp>
    </p:spTree>
    <p:extLst>
      <p:ext uri="{BB962C8B-B14F-4D97-AF65-F5344CB8AC3E}">
        <p14:creationId xmlns:p14="http://schemas.microsoft.com/office/powerpoint/2010/main" val="386733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428A37C-71D4-4BB5-B098-B81F895A9940}" type="slidenum">
              <a:rPr lang="ru-RU" smtClean="0"/>
              <a:pPr>
                <a:defRPr/>
              </a:pPr>
              <a:t>4</a:t>
            </a:fld>
            <a:endParaRPr lang="ru-RU"/>
          </a:p>
        </p:txBody>
      </p:sp>
    </p:spTree>
    <p:extLst>
      <p:ext uri="{BB962C8B-B14F-4D97-AF65-F5344CB8AC3E}">
        <p14:creationId xmlns:p14="http://schemas.microsoft.com/office/powerpoint/2010/main" val="257905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988911-0E48-4A3A-A44C-F068C8434C83}" type="slidenum">
              <a:rPr lang="ru-RU" smtClean="0"/>
              <a:t>7</a:t>
            </a:fld>
            <a:endParaRPr lang="ru-RU"/>
          </a:p>
        </p:txBody>
      </p:sp>
    </p:spTree>
    <p:extLst>
      <p:ext uri="{BB962C8B-B14F-4D97-AF65-F5344CB8AC3E}">
        <p14:creationId xmlns:p14="http://schemas.microsoft.com/office/powerpoint/2010/main" val="270796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988911-0E48-4A3A-A44C-F068C8434C83}" type="slidenum">
              <a:rPr lang="ru-RU" smtClean="0"/>
              <a:t>8</a:t>
            </a:fld>
            <a:endParaRPr lang="ru-RU"/>
          </a:p>
        </p:txBody>
      </p:sp>
    </p:spTree>
    <p:extLst>
      <p:ext uri="{BB962C8B-B14F-4D97-AF65-F5344CB8AC3E}">
        <p14:creationId xmlns:p14="http://schemas.microsoft.com/office/powerpoint/2010/main" val="155917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428A37C-71D4-4BB5-B098-B81F895A9940}" type="slidenum">
              <a:rPr lang="ru-RU" smtClean="0"/>
              <a:pPr>
                <a:defRPr/>
              </a:pPr>
              <a:t>18</a:t>
            </a:fld>
            <a:endParaRPr lang="ru-RU"/>
          </a:p>
        </p:txBody>
      </p:sp>
    </p:spTree>
    <p:extLst>
      <p:ext uri="{BB962C8B-B14F-4D97-AF65-F5344CB8AC3E}">
        <p14:creationId xmlns:p14="http://schemas.microsoft.com/office/powerpoint/2010/main" val="25477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428A37C-71D4-4BB5-B098-B81F895A9940}" type="slidenum">
              <a:rPr lang="ru-RU" smtClean="0"/>
              <a:pPr>
                <a:defRPr/>
              </a:pPr>
              <a:t>19</a:t>
            </a:fld>
            <a:endParaRPr lang="ru-RU"/>
          </a:p>
        </p:txBody>
      </p:sp>
    </p:spTree>
    <p:extLst>
      <p:ext uri="{BB962C8B-B14F-4D97-AF65-F5344CB8AC3E}">
        <p14:creationId xmlns:p14="http://schemas.microsoft.com/office/powerpoint/2010/main" val="198782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988911-0E48-4A3A-A44C-F068C8434C83}" type="slidenum">
              <a:rPr lang="ru-RU" smtClean="0"/>
              <a:t>26</a:t>
            </a:fld>
            <a:endParaRPr lang="ru-RU"/>
          </a:p>
        </p:txBody>
      </p:sp>
    </p:spTree>
    <p:extLst>
      <p:ext uri="{BB962C8B-B14F-4D97-AF65-F5344CB8AC3E}">
        <p14:creationId xmlns:p14="http://schemas.microsoft.com/office/powerpoint/2010/main" val="62497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5B7CCE5-DAA1-4094-A272-A7286C7344F2}" type="datetime1">
              <a:rPr lang="ru-RU" smtClean="0"/>
              <a:t>20.06.2024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305873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24F15E-DB29-4083-B6BE-53D46FCD3D65}" type="datetime1">
              <a:rPr lang="ru-RU" smtClean="0"/>
              <a:t>20.06.2024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93214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FC2ECA-3829-4279-9D6A-8CB61B09862E}" type="datetime1">
              <a:rPr lang="ru-RU" smtClean="0"/>
              <a:t>20.06.2024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381890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1839DC-5051-42B2-8BB0-8921E7B1ABEE}" type="datetime1">
              <a:rPr lang="ru-RU" smtClean="0"/>
              <a:t>20.06.2024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912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1F1C95-6B50-4DB1-99B7-2C3CD8B67ABC}" type="datetime1">
              <a:rPr lang="ru-RU" smtClean="0"/>
              <a:t>20.06.2024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172116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45D2BC8-291C-4225-A1D0-E49457E41D1B}" type="datetime1">
              <a:rPr lang="ru-RU" smtClean="0"/>
              <a:t>20.06.2024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261140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5C111F-862B-4D66-A45B-A5380EBB9AC5}" type="datetime1">
              <a:rPr lang="ru-RU" smtClean="0"/>
              <a:t>20.06.2024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74741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9F2196-57CA-4A6C-8F6B-6AD94B8295E9}" type="datetime1">
              <a:rPr lang="ru-RU" smtClean="0"/>
              <a:t>20.06.2024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286759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2527C8-1ECB-4F63-9667-6C1ACE78A31E}" type="datetime1">
              <a:rPr lang="ru-RU" smtClean="0"/>
              <a:t>20.06.2024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19840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01B39A4-52D0-4397-B7B5-B7A543DC353A}" type="datetime1">
              <a:rPr lang="ru-RU" smtClean="0"/>
              <a:t>20.06.2024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261934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EE7BB5-7B47-4FDC-95EB-4D81CE971E41}" type="datetime1">
              <a:rPr lang="ru-RU" smtClean="0"/>
              <a:t>20.06.2024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0DA2F7-8038-445E-9148-978308FEECD6}" type="slidenum">
              <a:rPr lang="ru-RU" smtClean="0"/>
              <a:t>‹#›</a:t>
            </a:fld>
            <a:endParaRPr lang="ru-RU"/>
          </a:p>
        </p:txBody>
      </p:sp>
    </p:spTree>
    <p:extLst>
      <p:ext uri="{BB962C8B-B14F-4D97-AF65-F5344CB8AC3E}">
        <p14:creationId xmlns:p14="http://schemas.microsoft.com/office/powerpoint/2010/main" val="279650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CD07F-8A77-48A3-8F4A-C16A1610F5C9}" type="datetime1">
              <a:rPr lang="ru-RU" smtClean="0"/>
              <a:t>20.06.2024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DA2F7-8038-445E-9148-978308FEECD6}" type="slidenum">
              <a:rPr lang="ru-RU" smtClean="0"/>
              <a:t>‹#›</a:t>
            </a:fld>
            <a:endParaRPr lang="ru-RU"/>
          </a:p>
        </p:txBody>
      </p:sp>
    </p:spTree>
    <p:extLst>
      <p:ext uri="{BB962C8B-B14F-4D97-AF65-F5344CB8AC3E}">
        <p14:creationId xmlns:p14="http://schemas.microsoft.com/office/powerpoint/2010/main" val="358294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login.consultant.ru/link/?req=doc&amp;base=LAW&amp;n=430556&amp;dst=10001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login.consultant.ru/link/?req=doc&amp;base=LAW&amp;n=465922&amp;dst=100293"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consultantplus://offline/ref=C29C2ACE7BEA648896F1F6EC7F9BB47B0A85161C6CB710A2293AE9AAB13955CBD62C7E93641518608CFEF7324160BD3781D58CEA13B40FE3C1Y8I" TargetMode="External"/><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cstate="print"/>
          <a:srcRect/>
          <a:stretch>
            <a:fillRect/>
          </a:stretch>
        </p:blipFill>
        <p:spPr bwMode="auto">
          <a:xfrm>
            <a:off x="5594888" y="-3511152"/>
            <a:ext cx="10213348" cy="10588557"/>
          </a:xfrm>
          <a:prstGeom prst="rect">
            <a:avLst/>
          </a:prstGeom>
          <a:noFill/>
          <a:ln w="9525">
            <a:noFill/>
            <a:miter lim="800000"/>
            <a:headEnd/>
            <a:tailEnd/>
          </a:ln>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340" y="260648"/>
            <a:ext cx="4287145" cy="1796819"/>
          </a:xfrm>
          <a:prstGeom prst="rect">
            <a:avLst/>
          </a:prstGeom>
        </p:spPr>
      </p:pic>
      <p:sp>
        <p:nvSpPr>
          <p:cNvPr id="6" name="Прямоугольник 5"/>
          <p:cNvSpPr/>
          <p:nvPr/>
        </p:nvSpPr>
        <p:spPr>
          <a:xfrm>
            <a:off x="400813" y="2163078"/>
            <a:ext cx="5427332" cy="3170099"/>
          </a:xfrm>
          <a:prstGeom prst="rect">
            <a:avLst/>
          </a:prstGeom>
        </p:spPr>
        <p:txBody>
          <a:bodyPr wrap="square">
            <a:spAutoFit/>
          </a:bodyPr>
          <a:lstStyle/>
          <a:p>
            <a:r>
              <a:rPr lang="ru-RU" sz="4000" b="1" dirty="0"/>
              <a:t>Актуальные вопросы правоприменительной практики законодательства о контрактной системе. </a:t>
            </a:r>
            <a:endParaRPr lang="ru-RU" sz="4267" b="1" dirty="0"/>
          </a:p>
        </p:txBody>
      </p:sp>
      <p:sp>
        <p:nvSpPr>
          <p:cNvPr id="7" name="TextBox 6"/>
          <p:cNvSpPr txBox="1"/>
          <p:nvPr/>
        </p:nvSpPr>
        <p:spPr>
          <a:xfrm>
            <a:off x="278582" y="6396335"/>
            <a:ext cx="2112235" cy="461665"/>
          </a:xfrm>
          <a:prstGeom prst="rect">
            <a:avLst/>
          </a:prstGeom>
          <a:noFill/>
        </p:spPr>
        <p:txBody>
          <a:bodyPr wrap="square" rtlCol="0">
            <a:spAutoFit/>
          </a:bodyPr>
          <a:lstStyle/>
          <a:p>
            <a:r>
              <a:rPr lang="ru-RU" sz="2400" dirty="0" smtClean="0">
                <a:latin typeface="Myriad Pro" pitchFamily="34" charset="0"/>
              </a:rPr>
              <a:t>16</a:t>
            </a:r>
            <a:r>
              <a:rPr lang="ru-RU" sz="2400" dirty="0" smtClean="0">
                <a:latin typeface="Myriad Pro" pitchFamily="34" charset="0"/>
              </a:rPr>
              <a:t>.07.2024</a:t>
            </a:r>
            <a:endParaRPr lang="ru-RU" sz="2400" dirty="0">
              <a:latin typeface="Myriad Pro" pitchFamily="34" charset="0"/>
            </a:endParaRPr>
          </a:p>
        </p:txBody>
      </p:sp>
      <p:sp>
        <p:nvSpPr>
          <p:cNvPr id="8" name="TextBox 7">
            <a:extLst>
              <a:ext uri="{FF2B5EF4-FFF2-40B4-BE49-F238E27FC236}">
                <a16:creationId xmlns:a16="http://schemas.microsoft.com/office/drawing/2014/main" xmlns="" id="{D562C43E-E0BC-484E-B0BD-C856E1D96D27}"/>
              </a:ext>
            </a:extLst>
          </p:cNvPr>
          <p:cNvSpPr txBox="1"/>
          <p:nvPr/>
        </p:nvSpPr>
        <p:spPr>
          <a:xfrm>
            <a:off x="4071668" y="5574334"/>
            <a:ext cx="5979093" cy="830997"/>
          </a:xfrm>
          <a:prstGeom prst="rect">
            <a:avLst/>
          </a:prstGeom>
          <a:noFill/>
        </p:spPr>
        <p:txBody>
          <a:bodyPr wrap="square" rtlCol="0">
            <a:spAutoFit/>
          </a:bodyPr>
          <a:lstStyle/>
          <a:p>
            <a:r>
              <a:rPr lang="ru-RU" sz="1600" b="1" dirty="0" smtClean="0">
                <a:latin typeface="Myriad Pro" pitchFamily="34" charset="0"/>
              </a:rPr>
              <a:t>Жлукта Анастасия Евгеньевна</a:t>
            </a:r>
          </a:p>
          <a:p>
            <a:r>
              <a:rPr lang="ru-RU" sz="1600" dirty="0" smtClean="0">
                <a:latin typeface="Myriad Pro" pitchFamily="34" charset="0"/>
              </a:rPr>
              <a:t>Заместитель начальника </a:t>
            </a:r>
          </a:p>
          <a:p>
            <a:r>
              <a:rPr lang="ru-RU" sz="1600" dirty="0" smtClean="0">
                <a:latin typeface="Myriad Pro" pitchFamily="34" charset="0"/>
              </a:rPr>
              <a:t>Управления контроля размещения государственного заказа </a:t>
            </a:r>
            <a:endParaRPr lang="ru-RU" sz="1600" dirty="0">
              <a:latin typeface="Myriad Pro" pitchFamily="34" charset="0"/>
            </a:endParaRPr>
          </a:p>
        </p:txBody>
      </p:sp>
    </p:spTree>
    <p:extLst>
      <p:ext uri="{BB962C8B-B14F-4D97-AF65-F5344CB8AC3E}">
        <p14:creationId xmlns:p14="http://schemas.microsoft.com/office/powerpoint/2010/main" val="140642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7" name="Прямоугольник 6"/>
          <p:cNvSpPr/>
          <p:nvPr/>
        </p:nvSpPr>
        <p:spPr>
          <a:xfrm>
            <a:off x="719390" y="227596"/>
            <a:ext cx="11245452" cy="2308324"/>
          </a:xfrm>
          <a:prstGeom prst="rect">
            <a:avLst/>
          </a:prstGeom>
        </p:spPr>
        <p:txBody>
          <a:bodyPr wrap="square">
            <a:spAutoFit/>
          </a:bodyPr>
          <a:lstStyle/>
          <a:p>
            <a:r>
              <a:rPr lang="ru-RU" sz="2400" b="1" dirty="0" smtClean="0">
                <a:latin typeface="Myriad Pro"/>
                <a:ea typeface="Times New Roman"/>
                <a:cs typeface="Times New Roman"/>
              </a:rPr>
              <a:t>«исключительность» единственного поставщика?</a:t>
            </a:r>
          </a:p>
          <a:p>
            <a:r>
              <a:rPr lang="ru-RU" sz="2000" b="1" dirty="0" smtClean="0">
                <a:latin typeface="Myriad Pro"/>
                <a:ea typeface="Times New Roman"/>
                <a:cs typeface="Times New Roman"/>
              </a:rPr>
              <a:t>п. 6 ч. 1 ст. 93 Закона 44-ФЗ</a:t>
            </a:r>
          </a:p>
          <a:p>
            <a:endParaRPr lang="ru-RU" sz="2400" b="1" dirty="0" smtClean="0">
              <a:latin typeface="Myriad Pro"/>
              <a:ea typeface="Times New Roman"/>
              <a:cs typeface="Times New Roman"/>
            </a:endParaRPr>
          </a:p>
          <a:p>
            <a:endParaRPr lang="ru-RU" sz="2400" b="1" dirty="0" smtClean="0">
              <a:latin typeface="Myriad Pro"/>
              <a:ea typeface="Times New Roman"/>
              <a:cs typeface="Times New Roman"/>
            </a:endParaRPr>
          </a:p>
          <a:p>
            <a:endParaRPr lang="ru-RU" sz="2400" b="1" dirty="0" smtClean="0">
              <a:latin typeface="Myriad Pro" pitchFamily="34" charset="0"/>
            </a:endParaRPr>
          </a:p>
          <a:p>
            <a:endParaRPr lang="ru-RU" sz="2400" b="1" dirty="0"/>
          </a:p>
        </p:txBody>
      </p:sp>
      <p:sp>
        <p:nvSpPr>
          <p:cNvPr id="9" name="Овал 8"/>
          <p:cNvSpPr/>
          <p:nvPr/>
        </p:nvSpPr>
        <p:spPr>
          <a:xfrm flipH="1">
            <a:off x="271037" y="276626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a:xfrm>
            <a:off x="8639489" y="6613112"/>
            <a:ext cx="2743200" cy="365125"/>
          </a:xfrm>
        </p:spPr>
        <p:txBody>
          <a:bodyPr/>
          <a:lstStyle/>
          <a:p>
            <a:fld id="{890DA2F7-8038-445E-9148-978308FEECD6}" type="slidenum">
              <a:rPr lang="ru-RU" smtClean="0"/>
              <a:t>10</a:t>
            </a:fld>
            <a:endParaRPr lang="ru-RU" dirty="0"/>
          </a:p>
        </p:txBody>
      </p:sp>
      <p:sp>
        <p:nvSpPr>
          <p:cNvPr id="11" name="Овал 10"/>
          <p:cNvSpPr/>
          <p:nvPr/>
        </p:nvSpPr>
        <p:spPr>
          <a:xfrm flipH="1">
            <a:off x="270401" y="463904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7678877" y="1424364"/>
            <a:ext cx="4407244" cy="5012120"/>
            <a:chOff x="291631" y="976549"/>
            <a:chExt cx="3797749" cy="2120236"/>
          </a:xfrm>
        </p:grpSpPr>
        <p:sp>
          <p:nvSpPr>
            <p:cNvPr id="12" name="Скругленный прямоугольник 11"/>
            <p:cNvSpPr/>
            <p:nvPr/>
          </p:nvSpPr>
          <p:spPr>
            <a:xfrm>
              <a:off x="291631" y="976549"/>
              <a:ext cx="3797749" cy="2120236"/>
            </a:xfrm>
            <a:prstGeom prst="roundRect">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Скругленный прямоугольник 4"/>
            <p:cNvSpPr/>
            <p:nvPr/>
          </p:nvSpPr>
          <p:spPr>
            <a:xfrm>
              <a:off x="567569" y="1394476"/>
              <a:ext cx="3329047" cy="15982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just"/>
              <a:r>
                <a:rPr lang="ru-RU" sz="1600" dirty="0"/>
                <a:t>закупка работы или услуги, выполнение или оказание которых может осуществляться только органом исполнительной власти в соответствии с его полномочиями, либо государственным учреждением, государственным унитарным предприятием, либо акционерным обществом, сто процентов акций которого принадлежит Российской Федерации, соответствующие полномочия которых устанавливаются федеральными законами, нормативными правовыми </a:t>
              </a:r>
              <a:r>
                <a:rPr lang="ru-RU" sz="1600" b="1" dirty="0"/>
                <a:t>актами </a:t>
              </a:r>
              <a:r>
                <a:rPr lang="ru-RU" sz="1600" b="1" u="sng" dirty="0"/>
                <a:t>Президента</a:t>
              </a:r>
              <a:r>
                <a:rPr lang="ru-RU" sz="1600" b="1" dirty="0"/>
                <a:t> Российской Федерации</a:t>
              </a:r>
              <a:r>
                <a:rPr lang="ru-RU" sz="1600" dirty="0"/>
                <a:t>, нормативными правовыми </a:t>
              </a:r>
              <a:r>
                <a:rPr lang="ru-RU" sz="1600" b="1" dirty="0"/>
                <a:t>актами </a:t>
              </a:r>
              <a:r>
                <a:rPr lang="ru-RU" sz="1600" b="1" u="sng" dirty="0"/>
                <a:t>Правительства</a:t>
              </a:r>
              <a:r>
                <a:rPr lang="ru-RU" sz="1600" b="1" dirty="0"/>
                <a:t> Российской Федерации</a:t>
              </a:r>
              <a:r>
                <a:rPr lang="ru-RU" sz="1600" b="1" dirty="0" smtClean="0"/>
                <a:t>;</a:t>
              </a:r>
              <a:endParaRPr lang="en-US" sz="1600" b="1" dirty="0" smtClean="0"/>
            </a:p>
            <a:p>
              <a:pPr algn="just"/>
              <a:r>
                <a:rPr lang="ru-RU" sz="1600" i="1" dirty="0"/>
                <a:t>(в ред</a:t>
              </a:r>
              <a:r>
                <a:rPr lang="ru-RU" sz="1600" i="1" dirty="0" smtClean="0"/>
                <a:t>.</a:t>
              </a:r>
              <a:r>
                <a:rPr lang="en-US" sz="1600" i="1" dirty="0" smtClean="0"/>
                <a:t> </a:t>
              </a:r>
              <a:r>
                <a:rPr lang="ru-RU" sz="1600" i="1" dirty="0" smtClean="0"/>
                <a:t>ФЗ от 08.06.2020 № 180-ФЗ, от 02.07.2021 № 360-ФЗ, от 04.11.2022 № 420-ФЗ)</a:t>
              </a:r>
              <a:endParaRPr lang="ru-RU" sz="1600" i="1" dirty="0" smtClean="0">
                <a:hlinkClick r:id="rId4"/>
              </a:endParaRPr>
            </a:p>
            <a:p>
              <a:endParaRPr lang="ru-RU" sz="1600" dirty="0" smtClean="0"/>
            </a:p>
            <a:p>
              <a:pPr lvl="0" algn="just" defTabSz="755650">
                <a:lnSpc>
                  <a:spcPct val="90000"/>
                </a:lnSpc>
                <a:spcBef>
                  <a:spcPct val="0"/>
                </a:spcBef>
                <a:spcAft>
                  <a:spcPct val="35000"/>
                </a:spcAft>
              </a:pPr>
              <a:endParaRPr lang="ru-RU" sz="1400" b="1" dirty="0" smtClean="0"/>
            </a:p>
            <a:p>
              <a:pPr lvl="0" algn="just" defTabSz="755650">
                <a:lnSpc>
                  <a:spcPct val="90000"/>
                </a:lnSpc>
                <a:spcBef>
                  <a:spcPct val="0"/>
                </a:spcBef>
                <a:spcAft>
                  <a:spcPct val="35000"/>
                </a:spcAft>
              </a:pPr>
              <a:endParaRPr lang="ru-RU" sz="1400" kern="1200" dirty="0"/>
            </a:p>
          </p:txBody>
        </p:sp>
      </p:grpSp>
      <p:grpSp>
        <p:nvGrpSpPr>
          <p:cNvPr id="14" name="Группа 13"/>
          <p:cNvGrpSpPr/>
          <p:nvPr/>
        </p:nvGrpSpPr>
        <p:grpSpPr>
          <a:xfrm>
            <a:off x="1144307" y="1226996"/>
            <a:ext cx="3823855" cy="5174693"/>
            <a:chOff x="468507" y="834503"/>
            <a:chExt cx="3490778" cy="2559486"/>
          </a:xfrm>
        </p:grpSpPr>
        <p:sp>
          <p:nvSpPr>
            <p:cNvPr id="15" name="Скругленный прямоугольник 14"/>
            <p:cNvSpPr/>
            <p:nvPr/>
          </p:nvSpPr>
          <p:spPr>
            <a:xfrm>
              <a:off x="468507" y="834503"/>
              <a:ext cx="3490778" cy="2559486"/>
            </a:xfrm>
            <a:prstGeom prst="roundRect">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Скругленный прямоугольник 4"/>
            <p:cNvSpPr/>
            <p:nvPr/>
          </p:nvSpPr>
          <p:spPr>
            <a:xfrm>
              <a:off x="579223" y="1312683"/>
              <a:ext cx="3329047" cy="16798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just"/>
              <a:r>
                <a:rPr lang="ru-RU" sz="1600" dirty="0"/>
                <a:t>закупка работы или услуги, выполнение или оказание которых может осуществляться только органом исполнительной власти в соответствии с его полномочиями, либо государственным учреждением, государственным унитарным предприятием, либо акционерным обществом, сто процентов акций которого принадлежит Российской Федерации, соответствующие полномочия которых устанавливаются федеральными законами, нормативными правовыми актами Президента Российской Федерации, нормативными правовыми актами Правительства </a:t>
              </a:r>
              <a:r>
                <a:rPr lang="ru-RU" sz="1600" strike="sngStrike" dirty="0">
                  <a:solidFill>
                    <a:srgbClr val="FF0000"/>
                  </a:solidFill>
                </a:rPr>
                <a:t>Российской Федерации, законодательными актами соответствующего субъекта Российской Федерации</a:t>
              </a:r>
              <a:r>
                <a:rPr lang="ru-RU" sz="1600" dirty="0" smtClean="0"/>
                <a:t>;</a:t>
              </a:r>
              <a:endParaRPr lang="ru-RU" sz="1600" dirty="0"/>
            </a:p>
          </p:txBody>
        </p:sp>
      </p:grpSp>
      <p:sp>
        <p:nvSpPr>
          <p:cNvPr id="20" name="Скругленный прямоугольник 4"/>
          <p:cNvSpPr/>
          <p:nvPr/>
        </p:nvSpPr>
        <p:spPr>
          <a:xfrm>
            <a:off x="2667098" y="5058868"/>
            <a:ext cx="7029444" cy="14744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ru-RU" sz="1700" kern="1200" dirty="0"/>
          </a:p>
        </p:txBody>
      </p:sp>
      <p:sp>
        <p:nvSpPr>
          <p:cNvPr id="23" name="Скругленный прямоугольник 4"/>
          <p:cNvSpPr/>
          <p:nvPr/>
        </p:nvSpPr>
        <p:spPr>
          <a:xfrm>
            <a:off x="2994823" y="5736428"/>
            <a:ext cx="7608098" cy="9762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ru-RU" sz="1700" kern="1200" dirty="0"/>
          </a:p>
        </p:txBody>
      </p:sp>
      <p:pic>
        <p:nvPicPr>
          <p:cNvPr id="21" name="Рисунок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401" y="1719783"/>
            <a:ext cx="2638237" cy="1385074"/>
          </a:xfrm>
          <a:prstGeom prst="rect">
            <a:avLst/>
          </a:prstGeom>
        </p:spPr>
      </p:pic>
      <p:sp>
        <p:nvSpPr>
          <p:cNvPr id="22" name="Скругленный прямоугольник 21"/>
          <p:cNvSpPr/>
          <p:nvPr/>
        </p:nvSpPr>
        <p:spPr>
          <a:xfrm>
            <a:off x="7678877" y="1033946"/>
            <a:ext cx="4285965" cy="317263"/>
          </a:xfrm>
          <a:prstGeom prst="roundRect">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ru-RU" dirty="0" smtClean="0"/>
              <a:t>действует с 01.07.2023  </a:t>
            </a:r>
            <a:endParaRPr lang="ru-RU" dirty="0"/>
          </a:p>
        </p:txBody>
      </p:sp>
    </p:spTree>
    <p:extLst>
      <p:ext uri="{BB962C8B-B14F-4D97-AF65-F5344CB8AC3E}">
        <p14:creationId xmlns:p14="http://schemas.microsoft.com/office/powerpoint/2010/main" val="3828795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7" name="Прямоугольник 6"/>
          <p:cNvSpPr/>
          <p:nvPr/>
        </p:nvSpPr>
        <p:spPr>
          <a:xfrm>
            <a:off x="719390" y="227596"/>
            <a:ext cx="11245452" cy="2308324"/>
          </a:xfrm>
          <a:prstGeom prst="rect">
            <a:avLst/>
          </a:prstGeom>
        </p:spPr>
        <p:txBody>
          <a:bodyPr wrap="square">
            <a:spAutoFit/>
          </a:bodyPr>
          <a:lstStyle/>
          <a:p>
            <a:r>
              <a:rPr lang="ru-RU" sz="2400" b="1" dirty="0" smtClean="0">
                <a:latin typeface="Myriad Pro"/>
                <a:ea typeface="Times New Roman"/>
                <a:cs typeface="Times New Roman"/>
              </a:rPr>
              <a:t>«исключительность» единственного поставщика?</a:t>
            </a:r>
          </a:p>
          <a:p>
            <a:r>
              <a:rPr lang="ru-RU" sz="2000" b="1" dirty="0" smtClean="0">
                <a:latin typeface="Myriad Pro"/>
                <a:ea typeface="Times New Roman"/>
                <a:cs typeface="Times New Roman"/>
              </a:rPr>
              <a:t>п. 6 ч. 1 ст. 93 Закона 44-ФЗ</a:t>
            </a:r>
          </a:p>
          <a:p>
            <a:endParaRPr lang="ru-RU" sz="2400" b="1" dirty="0" smtClean="0">
              <a:latin typeface="Myriad Pro"/>
              <a:ea typeface="Times New Roman"/>
              <a:cs typeface="Times New Roman"/>
            </a:endParaRPr>
          </a:p>
          <a:p>
            <a:endParaRPr lang="ru-RU" sz="2400" b="1" dirty="0" smtClean="0">
              <a:latin typeface="Myriad Pro"/>
              <a:ea typeface="Times New Roman"/>
              <a:cs typeface="Times New Roman"/>
            </a:endParaRPr>
          </a:p>
          <a:p>
            <a:endParaRPr lang="ru-RU" sz="2400" b="1" dirty="0" smtClean="0">
              <a:latin typeface="Myriad Pro" pitchFamily="34" charset="0"/>
            </a:endParaRPr>
          </a:p>
          <a:p>
            <a:endParaRPr lang="ru-RU" sz="2400" b="1" dirty="0"/>
          </a:p>
        </p:txBody>
      </p:sp>
      <p:sp>
        <p:nvSpPr>
          <p:cNvPr id="9" name="Овал 8"/>
          <p:cNvSpPr/>
          <p:nvPr/>
        </p:nvSpPr>
        <p:spPr>
          <a:xfrm flipH="1">
            <a:off x="271037" y="276626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flipH="1">
            <a:off x="270401" y="463904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7603115" y="2160493"/>
            <a:ext cx="4413264" cy="4258797"/>
            <a:chOff x="247656" y="925884"/>
            <a:chExt cx="3802938" cy="1801564"/>
          </a:xfrm>
        </p:grpSpPr>
        <p:sp>
          <p:nvSpPr>
            <p:cNvPr id="12" name="Скругленный прямоугольник 11"/>
            <p:cNvSpPr/>
            <p:nvPr/>
          </p:nvSpPr>
          <p:spPr>
            <a:xfrm>
              <a:off x="247656" y="925884"/>
              <a:ext cx="3802938" cy="1801564"/>
            </a:xfrm>
            <a:prstGeom prst="roundRect">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Скругленный прямоугольник 4"/>
            <p:cNvSpPr/>
            <p:nvPr/>
          </p:nvSpPr>
          <p:spPr>
            <a:xfrm>
              <a:off x="482796" y="1084133"/>
              <a:ext cx="3329047" cy="15982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ru-RU" sz="1600" b="1" dirty="0" smtClean="0"/>
                <a:t>Верховный Суд Российской Федерации отменил судебные акты нижестоящих инстанций заключив следующее:</a:t>
              </a:r>
            </a:p>
            <a:p>
              <a:pPr lvl="0" algn="just" defTabSz="755650">
                <a:lnSpc>
                  <a:spcPct val="90000"/>
                </a:lnSpc>
                <a:spcBef>
                  <a:spcPct val="0"/>
                </a:spcBef>
                <a:spcAft>
                  <a:spcPct val="35000"/>
                </a:spcAft>
              </a:pPr>
              <a:r>
                <a:rPr lang="ru-RU" sz="1600" b="1" dirty="0" smtClean="0"/>
                <a:t>«Определение в одном перечне различных медицинских организаций, имеющих право осуществлять сбор, заготовку органов/тканей человека, не исключает возможности конкуренции между данными учреждениями при самостоятельном участии в закупках, и, следовательно, </a:t>
              </a:r>
              <a:r>
                <a:rPr lang="ru-RU" sz="1600" b="1" i="1" u="sng" dirty="0" smtClean="0"/>
                <a:t>не наделяет каждое учреждение исключительными полномочиями</a:t>
              </a:r>
              <a:r>
                <a:rPr lang="ru-RU" sz="1600" b="1" dirty="0" smtClean="0"/>
                <a:t> в том смысловом значении, которое используется в пункте 6 части 1 статьи 93 Закона о контрактной системе».</a:t>
              </a:r>
            </a:p>
            <a:p>
              <a:pPr lvl="0" algn="just" defTabSz="755650">
                <a:lnSpc>
                  <a:spcPct val="90000"/>
                </a:lnSpc>
                <a:spcBef>
                  <a:spcPct val="0"/>
                </a:spcBef>
                <a:spcAft>
                  <a:spcPct val="35000"/>
                </a:spcAft>
              </a:pPr>
              <a:endParaRPr lang="ru-RU" sz="1400" b="1" dirty="0" smtClean="0"/>
            </a:p>
            <a:p>
              <a:pPr lvl="0" algn="just" defTabSz="755650">
                <a:lnSpc>
                  <a:spcPct val="90000"/>
                </a:lnSpc>
                <a:spcBef>
                  <a:spcPct val="0"/>
                </a:spcBef>
                <a:spcAft>
                  <a:spcPct val="35000"/>
                </a:spcAft>
              </a:pPr>
              <a:endParaRPr lang="ru-RU" sz="1400" kern="1200" dirty="0"/>
            </a:p>
          </p:txBody>
        </p:sp>
      </p:grpSp>
      <p:grpSp>
        <p:nvGrpSpPr>
          <p:cNvPr id="14" name="Группа 13"/>
          <p:cNvGrpSpPr/>
          <p:nvPr/>
        </p:nvGrpSpPr>
        <p:grpSpPr>
          <a:xfrm>
            <a:off x="1063185" y="2160493"/>
            <a:ext cx="3934081" cy="4372855"/>
            <a:chOff x="468506" y="1231105"/>
            <a:chExt cx="3568176" cy="2162884"/>
          </a:xfrm>
        </p:grpSpPr>
        <p:sp>
          <p:nvSpPr>
            <p:cNvPr id="15" name="Скругленный прямоугольник 14"/>
            <p:cNvSpPr/>
            <p:nvPr/>
          </p:nvSpPr>
          <p:spPr>
            <a:xfrm>
              <a:off x="468506" y="1231105"/>
              <a:ext cx="3568176" cy="2162884"/>
            </a:xfrm>
            <a:prstGeom prst="roundRect">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Скругленный прямоугольник 4"/>
            <p:cNvSpPr/>
            <p:nvPr/>
          </p:nvSpPr>
          <p:spPr>
            <a:xfrm>
              <a:off x="561511" y="1471970"/>
              <a:ext cx="3329047" cy="16798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just" defTabSz="755650">
                <a:spcBef>
                  <a:spcPct val="0"/>
                </a:spcBef>
              </a:pPr>
              <a:r>
                <a:rPr lang="ru-RU" sz="1500" b="1" dirty="0" smtClean="0"/>
                <a:t>3 судебные инстанции не согласились с выводами антимонопольного органа, указав, что </a:t>
              </a:r>
              <a:r>
                <a:rPr lang="ru-RU" sz="1500" b="1" u="sng" dirty="0" smtClean="0"/>
                <a:t>Поставщик включен в перечень </a:t>
              </a:r>
              <a:r>
                <a:rPr lang="ru-RU" sz="1500" b="1" dirty="0" smtClean="0"/>
                <a:t>учреждений, осуществляющих сбор, заготовку и </a:t>
              </a:r>
              <a:r>
                <a:rPr lang="ru-RU" sz="1500" b="1" dirty="0" err="1" smtClean="0"/>
                <a:t>транспанталогию</a:t>
              </a:r>
              <a:r>
                <a:rPr lang="ru-RU" sz="1500" b="1" dirty="0" smtClean="0"/>
                <a:t> органов/тканей человека, в связи с чем условие о возможности осуществления закупки по пункту 6 части 1 статьи 93 Закона о контрактной системе соблюдены:</a:t>
              </a:r>
            </a:p>
            <a:p>
              <a:pPr marL="285750" lvl="0" indent="-285750" algn="just" defTabSz="755650">
                <a:spcBef>
                  <a:spcPct val="0"/>
                </a:spcBef>
                <a:buFontTx/>
                <a:buChar char="-"/>
              </a:pPr>
              <a:r>
                <a:rPr lang="ru-RU" sz="1500" b="1" dirty="0" smtClean="0"/>
                <a:t>Поставщиком является ОИВ, подведомственные ему </a:t>
              </a:r>
              <a:r>
                <a:rPr lang="ru-RU" sz="1500" b="1" dirty="0" err="1" smtClean="0"/>
                <a:t>гос.учреждения</a:t>
              </a:r>
              <a:r>
                <a:rPr lang="ru-RU" sz="1500" b="1" dirty="0"/>
                <a:t> </a:t>
              </a:r>
              <a:r>
                <a:rPr lang="ru-RU" sz="1500" b="1" dirty="0" smtClean="0"/>
                <a:t>(ГУП), либо АО 100% акций которого принадлежит РФ;</a:t>
              </a:r>
            </a:p>
            <a:p>
              <a:pPr marL="285750" lvl="0" indent="-285750" algn="just" defTabSz="755650">
                <a:spcBef>
                  <a:spcPct val="0"/>
                </a:spcBef>
                <a:buFontTx/>
                <a:buChar char="-"/>
              </a:pPr>
              <a:r>
                <a:rPr lang="ru-RU" sz="1500" b="1" dirty="0" smtClean="0"/>
                <a:t> поставщик обладает исключительными полномочиями по выполнению работ на основании НПА.</a:t>
              </a:r>
            </a:p>
          </p:txBody>
        </p:sp>
      </p:grpSp>
      <p:sp>
        <p:nvSpPr>
          <p:cNvPr id="20" name="Скругленный прямоугольник 4"/>
          <p:cNvSpPr/>
          <p:nvPr/>
        </p:nvSpPr>
        <p:spPr>
          <a:xfrm>
            <a:off x="2667098" y="5058868"/>
            <a:ext cx="7029444" cy="14744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ru-RU" sz="1700" kern="1200"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079" y="1998826"/>
            <a:ext cx="1963327" cy="1966931"/>
          </a:xfrm>
          <a:prstGeom prst="rect">
            <a:avLst/>
          </a:prstGeom>
        </p:spPr>
      </p:pic>
      <p:sp>
        <p:nvSpPr>
          <p:cNvPr id="23" name="Скругленный прямоугольник 4"/>
          <p:cNvSpPr/>
          <p:nvPr/>
        </p:nvSpPr>
        <p:spPr>
          <a:xfrm>
            <a:off x="2994823" y="5736428"/>
            <a:ext cx="7608098" cy="9762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ru-RU" sz="1700" kern="1200" dirty="0"/>
          </a:p>
        </p:txBody>
      </p:sp>
      <p:grpSp>
        <p:nvGrpSpPr>
          <p:cNvPr id="24" name="Группа 23"/>
          <p:cNvGrpSpPr/>
          <p:nvPr/>
        </p:nvGrpSpPr>
        <p:grpSpPr>
          <a:xfrm>
            <a:off x="3304789" y="1160784"/>
            <a:ext cx="6139905" cy="741131"/>
            <a:chOff x="375725" y="956222"/>
            <a:chExt cx="3501975" cy="1771226"/>
          </a:xfrm>
        </p:grpSpPr>
        <p:sp>
          <p:nvSpPr>
            <p:cNvPr id="25" name="Скругленный прямоугольник 24"/>
            <p:cNvSpPr/>
            <p:nvPr/>
          </p:nvSpPr>
          <p:spPr>
            <a:xfrm>
              <a:off x="375725" y="956222"/>
              <a:ext cx="3501975" cy="1771226"/>
            </a:xfrm>
            <a:prstGeom prst="roundRect">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Скругленный прямоугольник 4"/>
            <p:cNvSpPr/>
            <p:nvPr/>
          </p:nvSpPr>
          <p:spPr>
            <a:xfrm>
              <a:off x="482796" y="1084133"/>
              <a:ext cx="3329047" cy="15982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ru-RU" sz="1400" b="1" dirty="0" smtClean="0"/>
            </a:p>
            <a:p>
              <a:pPr lvl="0" algn="ctr" defTabSz="755650">
                <a:lnSpc>
                  <a:spcPct val="90000"/>
                </a:lnSpc>
                <a:spcBef>
                  <a:spcPct val="0"/>
                </a:spcBef>
                <a:spcAft>
                  <a:spcPct val="35000"/>
                </a:spcAft>
              </a:pPr>
              <a:r>
                <a:rPr lang="ru-RU" sz="1700" b="1" dirty="0" smtClean="0"/>
                <a:t>Определение Верховного Суда Российской Федерации </a:t>
              </a:r>
            </a:p>
            <a:p>
              <a:pPr lvl="0" algn="ctr" defTabSz="755650">
                <a:lnSpc>
                  <a:spcPct val="90000"/>
                </a:lnSpc>
                <a:spcBef>
                  <a:spcPct val="0"/>
                </a:spcBef>
                <a:spcAft>
                  <a:spcPct val="35000"/>
                </a:spcAft>
              </a:pPr>
              <a:r>
                <a:rPr lang="ru-RU" sz="1700" b="1" dirty="0" smtClean="0"/>
                <a:t>от 09.10.2023 № 305-ЭС23-9643 по делу № А40-76838/2022</a:t>
              </a:r>
            </a:p>
            <a:p>
              <a:pPr lvl="0" algn="just" defTabSz="755650">
                <a:lnSpc>
                  <a:spcPct val="90000"/>
                </a:lnSpc>
                <a:spcBef>
                  <a:spcPct val="0"/>
                </a:spcBef>
                <a:spcAft>
                  <a:spcPct val="35000"/>
                </a:spcAft>
              </a:pPr>
              <a:endParaRPr lang="ru-RU" sz="1700" kern="1200" dirty="0"/>
            </a:p>
          </p:txBody>
        </p:sp>
      </p:grpSp>
    </p:spTree>
    <p:extLst>
      <p:ext uri="{BB962C8B-B14F-4D97-AF65-F5344CB8AC3E}">
        <p14:creationId xmlns:p14="http://schemas.microsoft.com/office/powerpoint/2010/main" val="949480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flipH="1">
            <a:off x="7487477" y="6309321"/>
            <a:ext cx="4704523" cy="30379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7" name="Прямоугольник 6"/>
          <p:cNvSpPr/>
          <p:nvPr/>
        </p:nvSpPr>
        <p:spPr>
          <a:xfrm>
            <a:off x="719403" y="256493"/>
            <a:ext cx="11245452" cy="2308324"/>
          </a:xfrm>
          <a:prstGeom prst="rect">
            <a:avLst/>
          </a:prstGeom>
        </p:spPr>
        <p:txBody>
          <a:bodyPr wrap="square">
            <a:spAutoFit/>
          </a:bodyPr>
          <a:lstStyle/>
          <a:p>
            <a:r>
              <a:rPr lang="ru-RU" sz="2400" b="1" dirty="0" smtClean="0">
                <a:latin typeface="Myriad Pro"/>
                <a:ea typeface="Times New Roman"/>
                <a:cs typeface="Times New Roman"/>
              </a:rPr>
              <a:t>Федеральный закон от 04.08.2023 № 444-ФЗ</a:t>
            </a:r>
          </a:p>
          <a:p>
            <a:endParaRPr lang="ru-RU" sz="2400" b="1" dirty="0" smtClean="0">
              <a:latin typeface="Myriad Pro"/>
              <a:ea typeface="Times New Roman"/>
              <a:cs typeface="Times New Roman"/>
            </a:endParaRPr>
          </a:p>
          <a:p>
            <a:r>
              <a:rPr lang="ru-RU" sz="2400" b="1" dirty="0" smtClean="0">
                <a:latin typeface="Myriad Pro" pitchFamily="34" charset="0"/>
              </a:rPr>
              <a:t>Закупки медицинских изделий, лекарственных препаратов и спец. питания у региональных «Фармаций»</a:t>
            </a:r>
            <a:endParaRPr lang="ru-RU" sz="2400" b="1" dirty="0">
              <a:latin typeface="Myriad Pro" pitchFamily="34" charset="0"/>
            </a:endParaRPr>
          </a:p>
          <a:p>
            <a:endParaRPr lang="ru-RU" sz="2400" b="1" dirty="0" smtClean="0">
              <a:latin typeface="Myriad Pro" pitchFamily="34" charset="0"/>
            </a:endParaRPr>
          </a:p>
          <a:p>
            <a:endParaRPr lang="ru-RU" sz="2400" b="1" dirty="0"/>
          </a:p>
        </p:txBody>
      </p:sp>
      <p:sp>
        <p:nvSpPr>
          <p:cNvPr id="9" name="Овал 8"/>
          <p:cNvSpPr/>
          <p:nvPr/>
        </p:nvSpPr>
        <p:spPr>
          <a:xfrm flipH="1">
            <a:off x="271037" y="276626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flipH="1">
            <a:off x="270401" y="463904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017198" y="2304184"/>
            <a:ext cx="4878442" cy="1323439"/>
          </a:xfrm>
          <a:prstGeom prst="rect">
            <a:avLst/>
          </a:prstGeom>
          <a:noFill/>
        </p:spPr>
        <p:txBody>
          <a:bodyPr wrap="square" rtlCol="0">
            <a:spAutoFit/>
          </a:bodyPr>
          <a:lstStyle/>
          <a:p>
            <a:pPr algn="ctr"/>
            <a:r>
              <a:rPr lang="ru-RU" sz="2000" dirty="0" smtClean="0"/>
              <a:t>Законодательный акт субъекта РФ наделяет региональный ФГУП или АО полномочиями для нужд заказчиков субъекта</a:t>
            </a:r>
            <a:endParaRPr lang="ru-RU" sz="2000" dirty="0"/>
          </a:p>
        </p:txBody>
      </p:sp>
      <p:sp>
        <p:nvSpPr>
          <p:cNvPr id="12" name="TextBox 11"/>
          <p:cNvSpPr txBox="1"/>
          <p:nvPr/>
        </p:nvSpPr>
        <p:spPr>
          <a:xfrm>
            <a:off x="4805637" y="4724751"/>
            <a:ext cx="3072984" cy="400110"/>
          </a:xfrm>
          <a:prstGeom prst="rect">
            <a:avLst/>
          </a:prstGeom>
          <a:noFill/>
        </p:spPr>
        <p:txBody>
          <a:bodyPr wrap="square" rtlCol="0">
            <a:spAutoFit/>
          </a:bodyPr>
          <a:lstStyle/>
          <a:p>
            <a:r>
              <a:rPr lang="ru-RU" sz="2000" b="1" dirty="0" smtClean="0">
                <a:solidFill>
                  <a:srgbClr val="006666"/>
                </a:solidFill>
              </a:rPr>
              <a:t>Фармация</a:t>
            </a:r>
            <a:endParaRPr lang="ru-RU" sz="2000" b="1" dirty="0">
              <a:solidFill>
                <a:srgbClr val="006666"/>
              </a:solidFill>
            </a:endParaRPr>
          </a:p>
        </p:txBody>
      </p:sp>
      <p:sp>
        <p:nvSpPr>
          <p:cNvPr id="13" name="TextBox 12"/>
          <p:cNvSpPr txBox="1"/>
          <p:nvPr/>
        </p:nvSpPr>
        <p:spPr>
          <a:xfrm>
            <a:off x="1714867" y="4179801"/>
            <a:ext cx="3072984" cy="400110"/>
          </a:xfrm>
          <a:prstGeom prst="rect">
            <a:avLst/>
          </a:prstGeom>
          <a:noFill/>
        </p:spPr>
        <p:txBody>
          <a:bodyPr wrap="square" rtlCol="0">
            <a:spAutoFit/>
          </a:bodyPr>
          <a:lstStyle/>
          <a:p>
            <a:r>
              <a:rPr lang="ru-RU" sz="2000" dirty="0" smtClean="0"/>
              <a:t>Заказчик 1</a:t>
            </a:r>
            <a:endParaRPr lang="ru-RU" sz="2000" dirty="0"/>
          </a:p>
        </p:txBody>
      </p:sp>
      <p:sp>
        <p:nvSpPr>
          <p:cNvPr id="14" name="TextBox 13"/>
          <p:cNvSpPr txBox="1"/>
          <p:nvPr/>
        </p:nvSpPr>
        <p:spPr>
          <a:xfrm>
            <a:off x="1717530" y="4753225"/>
            <a:ext cx="3072984" cy="400110"/>
          </a:xfrm>
          <a:prstGeom prst="rect">
            <a:avLst/>
          </a:prstGeom>
          <a:noFill/>
        </p:spPr>
        <p:txBody>
          <a:bodyPr wrap="square" rtlCol="0">
            <a:spAutoFit/>
          </a:bodyPr>
          <a:lstStyle/>
          <a:p>
            <a:r>
              <a:rPr lang="ru-RU" sz="2000" dirty="0" smtClean="0"/>
              <a:t>Заказчик 2</a:t>
            </a:r>
            <a:endParaRPr lang="ru-RU" sz="2000" dirty="0"/>
          </a:p>
        </p:txBody>
      </p:sp>
      <p:sp>
        <p:nvSpPr>
          <p:cNvPr id="15" name="TextBox 14"/>
          <p:cNvSpPr txBox="1"/>
          <p:nvPr/>
        </p:nvSpPr>
        <p:spPr>
          <a:xfrm>
            <a:off x="1714867" y="5414235"/>
            <a:ext cx="3072984" cy="400110"/>
          </a:xfrm>
          <a:prstGeom prst="rect">
            <a:avLst/>
          </a:prstGeom>
          <a:noFill/>
        </p:spPr>
        <p:txBody>
          <a:bodyPr wrap="square" rtlCol="0">
            <a:spAutoFit/>
          </a:bodyPr>
          <a:lstStyle/>
          <a:p>
            <a:r>
              <a:rPr lang="ru-RU" sz="2000" dirty="0" smtClean="0"/>
              <a:t>Заказчик …</a:t>
            </a:r>
            <a:endParaRPr lang="ru-RU" sz="2000" dirty="0"/>
          </a:p>
        </p:txBody>
      </p:sp>
      <p:cxnSp>
        <p:nvCxnSpPr>
          <p:cNvPr id="16" name="Прямая со стрелкой 15"/>
          <p:cNvCxnSpPr/>
          <p:nvPr/>
        </p:nvCxnSpPr>
        <p:spPr>
          <a:xfrm>
            <a:off x="3138226" y="4419792"/>
            <a:ext cx="1536492" cy="271158"/>
          </a:xfrm>
          <a:prstGeom prst="straightConnector1">
            <a:avLst/>
          </a:prstGeom>
          <a:ln w="12700">
            <a:headEnd type="triangle"/>
            <a:tailEnd type="triangle"/>
          </a:ln>
        </p:spPr>
        <p:style>
          <a:lnRef idx="3">
            <a:schemeClr val="dk1"/>
          </a:lnRef>
          <a:fillRef idx="0">
            <a:schemeClr val="dk1"/>
          </a:fillRef>
          <a:effectRef idx="2">
            <a:schemeClr val="dk1"/>
          </a:effectRef>
          <a:fontRef idx="minor">
            <a:schemeClr val="tx1"/>
          </a:fontRef>
        </p:style>
      </p:cxnSp>
      <p:cxnSp>
        <p:nvCxnSpPr>
          <p:cNvPr id="18" name="Прямая со стрелкой 17"/>
          <p:cNvCxnSpPr/>
          <p:nvPr/>
        </p:nvCxnSpPr>
        <p:spPr>
          <a:xfrm>
            <a:off x="3104457" y="5025693"/>
            <a:ext cx="1552984"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V="1">
            <a:off x="3138226" y="5274909"/>
            <a:ext cx="1536492" cy="386645"/>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3093207" y="5905825"/>
            <a:ext cx="1819812" cy="400110"/>
          </a:xfrm>
          <a:prstGeom prst="rect">
            <a:avLst/>
          </a:prstGeom>
          <a:noFill/>
        </p:spPr>
        <p:txBody>
          <a:bodyPr wrap="square" rtlCol="0">
            <a:spAutoFit/>
          </a:bodyPr>
          <a:lstStyle/>
          <a:p>
            <a:r>
              <a:rPr lang="ru-RU" sz="2000" dirty="0" smtClean="0"/>
              <a:t>Контракт с ЕП</a:t>
            </a:r>
            <a:endParaRPr lang="ru-RU" sz="2000" dirty="0"/>
          </a:p>
        </p:txBody>
      </p:sp>
      <p:cxnSp>
        <p:nvCxnSpPr>
          <p:cNvPr id="23" name="Прямая соединительная линия 22"/>
          <p:cNvCxnSpPr/>
          <p:nvPr/>
        </p:nvCxnSpPr>
        <p:spPr>
          <a:xfrm>
            <a:off x="5456418" y="5274909"/>
            <a:ext cx="0" cy="1250857"/>
          </a:xfrm>
          <a:prstGeom prst="line">
            <a:avLst/>
          </a:prstGeom>
          <a:ln>
            <a:solidFill>
              <a:srgbClr val="006666"/>
            </a:solidFill>
            <a:prstDash val="lgDash"/>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6316849" y="4947115"/>
            <a:ext cx="1543986"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7991245" y="4747060"/>
            <a:ext cx="1354267" cy="400110"/>
          </a:xfrm>
          <a:prstGeom prst="rect">
            <a:avLst/>
          </a:prstGeom>
          <a:noFill/>
        </p:spPr>
        <p:txBody>
          <a:bodyPr wrap="square" rtlCol="0">
            <a:spAutoFit/>
          </a:bodyPr>
          <a:lstStyle/>
          <a:p>
            <a:r>
              <a:rPr lang="ru-RU" sz="2000" dirty="0" smtClean="0"/>
              <a:t>Рынок</a:t>
            </a:r>
            <a:endParaRPr lang="ru-RU" sz="2000" dirty="0"/>
          </a:p>
        </p:txBody>
      </p:sp>
      <p:sp>
        <p:nvSpPr>
          <p:cNvPr id="29" name="TextBox 28"/>
          <p:cNvSpPr txBox="1"/>
          <p:nvPr/>
        </p:nvSpPr>
        <p:spPr>
          <a:xfrm>
            <a:off x="6088222" y="5905825"/>
            <a:ext cx="3072984" cy="400110"/>
          </a:xfrm>
          <a:prstGeom prst="rect">
            <a:avLst/>
          </a:prstGeom>
          <a:noFill/>
        </p:spPr>
        <p:txBody>
          <a:bodyPr wrap="square" rtlCol="0">
            <a:spAutoFit/>
          </a:bodyPr>
          <a:lstStyle/>
          <a:p>
            <a:r>
              <a:rPr lang="ru-RU" sz="2000" dirty="0" smtClean="0"/>
              <a:t>Закупка по 223-ФЗ</a:t>
            </a:r>
            <a:endParaRPr lang="ru-RU" sz="2000" dirty="0"/>
          </a:p>
        </p:txBody>
      </p:sp>
      <p:pic>
        <p:nvPicPr>
          <p:cNvPr id="30" name="Рисунок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0510" y="2877732"/>
            <a:ext cx="1702179" cy="1702179"/>
          </a:xfrm>
          <a:prstGeom prst="rect">
            <a:avLst/>
          </a:prstGeom>
        </p:spPr>
      </p:pic>
      <p:sp>
        <p:nvSpPr>
          <p:cNvPr id="4" name="Стрелка вниз 3"/>
          <p:cNvSpPr/>
          <p:nvPr/>
        </p:nvSpPr>
        <p:spPr>
          <a:xfrm>
            <a:off x="5229762" y="3832618"/>
            <a:ext cx="453313" cy="687137"/>
          </a:xfrm>
          <a:prstGeom prst="downArrow">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9605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flipH="1">
            <a:off x="7487477" y="6309321"/>
            <a:ext cx="4704523" cy="30379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7" name="Прямоугольник 6"/>
          <p:cNvSpPr/>
          <p:nvPr/>
        </p:nvSpPr>
        <p:spPr>
          <a:xfrm>
            <a:off x="719403" y="256493"/>
            <a:ext cx="11245452" cy="2308324"/>
          </a:xfrm>
          <a:prstGeom prst="rect">
            <a:avLst/>
          </a:prstGeom>
        </p:spPr>
        <p:txBody>
          <a:bodyPr wrap="square">
            <a:spAutoFit/>
          </a:bodyPr>
          <a:lstStyle/>
          <a:p>
            <a:r>
              <a:rPr lang="ru-RU" sz="2400" b="1" dirty="0" smtClean="0">
                <a:latin typeface="Myriad Pro"/>
                <a:ea typeface="Times New Roman"/>
                <a:cs typeface="Times New Roman"/>
              </a:rPr>
              <a:t>Федеральный закон от 04.08.2023 № 444-ФЗ</a:t>
            </a:r>
          </a:p>
          <a:p>
            <a:endParaRPr lang="ru-RU" sz="2400" b="1" dirty="0" smtClean="0">
              <a:latin typeface="Myriad Pro"/>
              <a:ea typeface="Times New Roman"/>
              <a:cs typeface="Times New Roman"/>
            </a:endParaRPr>
          </a:p>
          <a:p>
            <a:r>
              <a:rPr lang="ru-RU" sz="2400" b="1" dirty="0" smtClean="0">
                <a:latin typeface="Myriad Pro" pitchFamily="34" charset="0"/>
              </a:rPr>
              <a:t>Закупки медицинских изделий, лекарственных препаратов и спец. питания у региональных «Фармаций»</a:t>
            </a:r>
            <a:endParaRPr lang="ru-RU" sz="2400" b="1" dirty="0">
              <a:latin typeface="Myriad Pro" pitchFamily="34" charset="0"/>
            </a:endParaRPr>
          </a:p>
          <a:p>
            <a:endParaRPr lang="ru-RU" sz="2400" b="1" dirty="0" smtClean="0">
              <a:latin typeface="Myriad Pro" pitchFamily="34" charset="0"/>
            </a:endParaRPr>
          </a:p>
          <a:p>
            <a:endParaRPr lang="ru-RU" sz="2400" b="1" dirty="0"/>
          </a:p>
        </p:txBody>
      </p:sp>
      <p:sp>
        <p:nvSpPr>
          <p:cNvPr id="9" name="Овал 8"/>
          <p:cNvSpPr/>
          <p:nvPr/>
        </p:nvSpPr>
        <p:spPr>
          <a:xfrm flipH="1">
            <a:off x="271037" y="276626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flipH="1">
            <a:off x="270401" y="463904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895349802"/>
              </p:ext>
            </p:extLst>
          </p:nvPr>
        </p:nvGraphicFramePr>
        <p:xfrm>
          <a:off x="518748" y="1794934"/>
          <a:ext cx="11673251" cy="44280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409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7" name="Прямоугольник 6"/>
          <p:cNvSpPr/>
          <p:nvPr/>
        </p:nvSpPr>
        <p:spPr>
          <a:xfrm>
            <a:off x="665663" y="100486"/>
            <a:ext cx="11245452" cy="1569660"/>
          </a:xfrm>
          <a:prstGeom prst="rect">
            <a:avLst/>
          </a:prstGeom>
        </p:spPr>
        <p:txBody>
          <a:bodyPr wrap="square">
            <a:spAutoFit/>
          </a:bodyPr>
          <a:lstStyle/>
          <a:p>
            <a:r>
              <a:rPr lang="ru-RU" sz="2400" b="1" dirty="0" smtClean="0">
                <a:latin typeface="Myriad Pro"/>
                <a:ea typeface="Times New Roman"/>
                <a:cs typeface="Times New Roman"/>
              </a:rPr>
              <a:t>Результаты контроля </a:t>
            </a:r>
          </a:p>
          <a:p>
            <a:endParaRPr lang="ru-RU" sz="2400" b="1" dirty="0" smtClean="0">
              <a:latin typeface="Myriad Pro"/>
              <a:ea typeface="Times New Roman"/>
              <a:cs typeface="Times New Roman"/>
            </a:endParaRPr>
          </a:p>
          <a:p>
            <a:endParaRPr lang="ru-RU" sz="2400" b="1" dirty="0" smtClean="0">
              <a:latin typeface="Myriad Pro" pitchFamily="34" charset="0"/>
            </a:endParaRPr>
          </a:p>
          <a:p>
            <a:endParaRPr lang="ru-RU" sz="2400" b="1" dirty="0"/>
          </a:p>
        </p:txBody>
      </p:sp>
      <p:sp>
        <p:nvSpPr>
          <p:cNvPr id="9" name="Овал 8"/>
          <p:cNvSpPr/>
          <p:nvPr/>
        </p:nvSpPr>
        <p:spPr>
          <a:xfrm flipH="1">
            <a:off x="271037" y="276626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flipH="1">
            <a:off x="270401" y="463904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7053377" y="920530"/>
            <a:ext cx="4766244" cy="4046524"/>
            <a:chOff x="-107936" y="956179"/>
            <a:chExt cx="3930788" cy="1947734"/>
          </a:xfrm>
        </p:grpSpPr>
        <p:sp>
          <p:nvSpPr>
            <p:cNvPr id="12" name="Скругленный прямоугольник 11"/>
            <p:cNvSpPr/>
            <p:nvPr/>
          </p:nvSpPr>
          <p:spPr>
            <a:xfrm>
              <a:off x="-107936" y="956179"/>
              <a:ext cx="3930788" cy="1947734"/>
            </a:xfrm>
            <a:prstGeom prst="roundRect">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Скругленный прямоугольник 4"/>
            <p:cNvSpPr/>
            <p:nvPr/>
          </p:nvSpPr>
          <p:spPr>
            <a:xfrm>
              <a:off x="192935" y="1135488"/>
              <a:ext cx="3312584" cy="16016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just"/>
              <a:r>
                <a:rPr lang="ru-RU" sz="1400" b="1" dirty="0" smtClean="0">
                  <a:solidFill>
                    <a:srgbClr val="024989"/>
                  </a:solidFill>
                  <a:ea typeface="DejaVu Sans Condensed" panose="020B0606030804020204" pitchFamily="34" charset="0"/>
                  <a:cs typeface="DejaVu Sans Condensed" panose="020B0606030804020204" pitchFamily="34" charset="0"/>
                </a:rPr>
                <a:t>«…в </a:t>
              </a:r>
              <a:r>
                <a:rPr lang="ru-RU" sz="1400" b="1" dirty="0">
                  <a:solidFill>
                    <a:srgbClr val="024989"/>
                  </a:solidFill>
                  <a:ea typeface="DejaVu Sans Condensed" panose="020B0606030804020204" pitchFamily="34" charset="0"/>
                  <a:cs typeface="DejaVu Sans Condensed" panose="020B0606030804020204" pitchFamily="34" charset="0"/>
                </a:rPr>
                <a:t>связи с чем, как обоснованно указал антимонопольный орган, Заявитель обязан руководствоваться положениями части 16 статьи 8 Закона о закупках, поскольку:</a:t>
              </a:r>
            </a:p>
            <a:p>
              <a:pPr algn="just"/>
              <a:r>
                <a:rPr lang="ru-RU" sz="1400" b="1" dirty="0">
                  <a:solidFill>
                    <a:srgbClr val="024989"/>
                  </a:solidFill>
                  <a:ea typeface="DejaVu Sans Condensed" panose="020B0606030804020204" pitchFamily="34" charset="0"/>
                  <a:cs typeface="DejaVu Sans Condensed" panose="020B0606030804020204" pitchFamily="34" charset="0"/>
                </a:rPr>
                <a:t>- является ГУП субъекта РФ, на который законодательными актами субъекта возложены соответствующие полномочия.</a:t>
              </a:r>
            </a:p>
            <a:p>
              <a:pPr algn="just"/>
              <a:r>
                <a:rPr lang="ru-RU" sz="1400" b="1" dirty="0">
                  <a:solidFill>
                    <a:srgbClr val="024989"/>
                  </a:solidFill>
                  <a:ea typeface="DejaVu Sans Condensed" panose="020B0606030804020204" pitchFamily="34" charset="0"/>
                  <a:cs typeface="DejaVu Sans Condensed" panose="020B0606030804020204" pitchFamily="34" charset="0"/>
                </a:rPr>
                <a:t>- извещение о спорном аукционе размещено в единой информационной системе (25.08.2023) после вступления в силу части 16 статьи 8 Закона о закупках (введена с 04.08.2023).</a:t>
              </a:r>
            </a:p>
            <a:p>
              <a:pPr algn="just"/>
              <a:r>
                <a:rPr lang="ru-RU" sz="1400" b="1" dirty="0">
                  <a:solidFill>
                    <a:srgbClr val="024989"/>
                  </a:solidFill>
                  <a:ea typeface="DejaVu Sans Condensed" panose="020B0606030804020204" pitchFamily="34" charset="0"/>
                  <a:cs typeface="DejaVu Sans Condensed" panose="020B0606030804020204" pitchFamily="34" charset="0"/>
                </a:rPr>
                <a:t>Следовательно, </a:t>
              </a:r>
              <a:r>
                <a:rPr lang="ru-RU" sz="1400" b="1" dirty="0" smtClean="0">
                  <a:solidFill>
                    <a:srgbClr val="024989"/>
                  </a:solidFill>
                  <a:ea typeface="DejaVu Sans Condensed" panose="020B0606030804020204" pitchFamily="34" charset="0"/>
                  <a:cs typeface="DejaVu Sans Condensed" panose="020B0606030804020204" pitchFamily="34" charset="0"/>
                </a:rPr>
                <a:t>ГУП, </a:t>
              </a:r>
              <a:r>
                <a:rPr lang="ru-RU" sz="1400" b="1" dirty="0">
                  <a:solidFill>
                    <a:srgbClr val="024989"/>
                  </a:solidFill>
                  <a:ea typeface="DejaVu Sans Condensed" panose="020B0606030804020204" pitchFamily="34" charset="0"/>
                  <a:cs typeface="DejaVu Sans Condensed" panose="020B0606030804020204" pitchFamily="34" charset="0"/>
                </a:rPr>
                <a:t>размещая 25.08.2023 извещение, обязан был при проведении закупки </a:t>
              </a:r>
              <a:r>
                <a:rPr lang="ru-RU" sz="1400" b="1" dirty="0" smtClean="0">
                  <a:solidFill>
                    <a:srgbClr val="024989"/>
                  </a:solidFill>
                  <a:ea typeface="DejaVu Sans Condensed" panose="020B0606030804020204" pitchFamily="34" charset="0"/>
                  <a:cs typeface="DejaVu Sans Condensed" panose="020B0606030804020204" pitchFamily="34" charset="0"/>
                </a:rPr>
                <a:t>руководствоваться: частью </a:t>
              </a:r>
              <a:r>
                <a:rPr lang="ru-RU" sz="1400" b="1" dirty="0">
                  <a:solidFill>
                    <a:srgbClr val="024989"/>
                  </a:solidFill>
                  <a:ea typeface="DejaVu Sans Condensed" panose="020B0606030804020204" pitchFamily="34" charset="0"/>
                  <a:cs typeface="DejaVu Sans Condensed" panose="020B0606030804020204" pitchFamily="34" charset="0"/>
                </a:rPr>
                <a:t>3 статьи 14, </a:t>
              </a:r>
              <a:r>
                <a:rPr lang="ru-RU" sz="1400" b="1" dirty="0" smtClean="0">
                  <a:solidFill>
                    <a:srgbClr val="024989"/>
                  </a:solidFill>
                  <a:ea typeface="DejaVu Sans Condensed" panose="020B0606030804020204" pitchFamily="34" charset="0"/>
                  <a:cs typeface="DejaVu Sans Condensed" panose="020B0606030804020204" pitchFamily="34" charset="0"/>
                </a:rPr>
                <a:t>частью </a:t>
              </a:r>
              <a:r>
                <a:rPr lang="ru-RU" sz="1400" b="1" dirty="0">
                  <a:solidFill>
                    <a:srgbClr val="024989"/>
                  </a:solidFill>
                  <a:ea typeface="DejaVu Sans Condensed" panose="020B0606030804020204" pitchFamily="34" charset="0"/>
                  <a:cs typeface="DejaVu Sans Condensed" panose="020B0606030804020204" pitchFamily="34" charset="0"/>
                </a:rPr>
                <a:t>6 статьи 23, </a:t>
              </a:r>
              <a:r>
                <a:rPr lang="ru-RU" sz="1400" b="1" dirty="0" smtClean="0">
                  <a:solidFill>
                    <a:srgbClr val="024989"/>
                  </a:solidFill>
                  <a:ea typeface="DejaVu Sans Condensed" panose="020B0606030804020204" pitchFamily="34" charset="0"/>
                  <a:cs typeface="DejaVu Sans Condensed" panose="020B0606030804020204" pitchFamily="34" charset="0"/>
                </a:rPr>
                <a:t>пунктом </a:t>
              </a:r>
              <a:r>
                <a:rPr lang="ru-RU" sz="1400" b="1" dirty="0">
                  <a:solidFill>
                    <a:srgbClr val="024989"/>
                  </a:solidFill>
                  <a:ea typeface="DejaVu Sans Condensed" panose="020B0606030804020204" pitchFamily="34" charset="0"/>
                  <a:cs typeface="DejaVu Sans Condensed" panose="020B0606030804020204" pitchFamily="34" charset="0"/>
                </a:rPr>
                <a:t>6 части 1 и частью 5 статьи 33, пунктом 2 части 29 статьи 34 Закона о контрактной системе, чего сделано не </a:t>
              </a:r>
              <a:r>
                <a:rPr lang="ru-RU" sz="1400" b="1" dirty="0" smtClean="0">
                  <a:solidFill>
                    <a:srgbClr val="024989"/>
                  </a:solidFill>
                  <a:ea typeface="DejaVu Sans Condensed" panose="020B0606030804020204" pitchFamily="34" charset="0"/>
                  <a:cs typeface="DejaVu Sans Condensed" panose="020B0606030804020204" pitchFamily="34" charset="0"/>
                </a:rPr>
                <a:t>было…»</a:t>
              </a:r>
              <a:endParaRPr lang="ru-RU" sz="1400" dirty="0"/>
            </a:p>
          </p:txBody>
        </p:sp>
      </p:grpSp>
      <p:grpSp>
        <p:nvGrpSpPr>
          <p:cNvPr id="14" name="Группа 13"/>
          <p:cNvGrpSpPr/>
          <p:nvPr/>
        </p:nvGrpSpPr>
        <p:grpSpPr>
          <a:xfrm>
            <a:off x="582980" y="1060063"/>
            <a:ext cx="4435205" cy="4736044"/>
            <a:chOff x="193234" y="1387617"/>
            <a:chExt cx="3680292" cy="2010596"/>
          </a:xfrm>
        </p:grpSpPr>
        <p:sp>
          <p:nvSpPr>
            <p:cNvPr id="15" name="Скругленный прямоугольник 14"/>
            <p:cNvSpPr/>
            <p:nvPr/>
          </p:nvSpPr>
          <p:spPr>
            <a:xfrm>
              <a:off x="193234" y="1387617"/>
              <a:ext cx="3680292" cy="2010596"/>
            </a:xfrm>
            <a:prstGeom prst="roundRect">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Скругленный прямоугольник 4"/>
            <p:cNvSpPr/>
            <p:nvPr/>
          </p:nvSpPr>
          <p:spPr>
            <a:xfrm>
              <a:off x="405475" y="1661850"/>
              <a:ext cx="3329047" cy="15982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r>
                <a:rPr lang="ru-RU" sz="1600" dirty="0">
                  <a:solidFill>
                    <a:srgbClr val="024989"/>
                  </a:solidFill>
                  <a:ea typeface="DejaVu Sans Condensed" panose="020B0606030804020204" pitchFamily="34" charset="0"/>
                  <a:cs typeface="DejaVu Sans Condensed" panose="020B0606030804020204" pitchFamily="34" charset="0"/>
                </a:rPr>
                <a:t>Предмет контракта: </a:t>
              </a:r>
            </a:p>
            <a:p>
              <a:r>
                <a:rPr lang="ru-RU" sz="1600" dirty="0"/>
                <a:t>поставка лекарственных препаратов для обеспечения льготных категорий </a:t>
              </a:r>
              <a:r>
                <a:rPr lang="ru-RU" sz="1600" dirty="0" smtClean="0"/>
                <a:t>граждан</a:t>
              </a:r>
            </a:p>
            <a:p>
              <a:r>
                <a:rPr lang="ru-RU" sz="1600" dirty="0">
                  <a:solidFill>
                    <a:srgbClr val="024989"/>
                  </a:solidFill>
                  <a:ea typeface="DejaVu Sans Condensed" panose="020B0606030804020204" pitchFamily="34" charset="0"/>
                  <a:cs typeface="DejaVu Sans Condensed" panose="020B0606030804020204" pitchFamily="34" charset="0"/>
                </a:rPr>
                <a:t>Способ закупки: </a:t>
              </a:r>
            </a:p>
            <a:p>
              <a:r>
                <a:rPr lang="ru-RU" sz="1600" dirty="0"/>
                <a:t>аукцион по Закону № 223-ФЗ</a:t>
              </a:r>
            </a:p>
            <a:p>
              <a:r>
                <a:rPr lang="ru-RU" sz="1600" dirty="0">
                  <a:solidFill>
                    <a:srgbClr val="024989"/>
                  </a:solidFill>
                  <a:ea typeface="DejaVu Sans Condensed" panose="020B0606030804020204" pitchFamily="34" charset="0"/>
                  <a:cs typeface="DejaVu Sans Condensed" panose="020B0606030804020204" pitchFamily="34" charset="0"/>
                </a:rPr>
                <a:t>Цена контракта: </a:t>
              </a:r>
            </a:p>
            <a:p>
              <a:r>
                <a:rPr lang="ru-RU" sz="1600" dirty="0"/>
                <a:t>более 450 млн руб. </a:t>
              </a:r>
            </a:p>
            <a:p>
              <a:r>
                <a:rPr lang="ru-RU" sz="1600" dirty="0">
                  <a:solidFill>
                    <a:schemeClr val="accent1">
                      <a:lumMod val="50000"/>
                    </a:schemeClr>
                  </a:solidFill>
                </a:rPr>
                <a:t>Согласно доводу Жалобы:</a:t>
              </a:r>
            </a:p>
            <a:p>
              <a:pPr algn="just"/>
              <a:r>
                <a:rPr lang="ru-RU" sz="1600" dirty="0"/>
                <a:t> - заказчиком неправомерно объединены в один лот лекарственные препараты с разными МНН.</a:t>
              </a:r>
            </a:p>
            <a:p>
              <a:pPr algn="just"/>
              <a:r>
                <a:rPr lang="ru-RU" sz="1600" dirty="0"/>
                <a:t>- в документации ненадлежащим образом установлены условия исполнения договора в части сроков поставки закупаемых лекарственных средств.</a:t>
              </a:r>
            </a:p>
            <a:p>
              <a:pPr algn="just"/>
              <a:endParaRPr lang="ru-RU" sz="1600" b="1" dirty="0">
                <a:solidFill>
                  <a:srgbClr val="024989"/>
                </a:solidFill>
                <a:ea typeface="DejaVu Sans Condensed" panose="020B0606030804020204" pitchFamily="34" charset="0"/>
                <a:cs typeface="DejaVu Sans Condensed" panose="020B0606030804020204" pitchFamily="34" charset="0"/>
              </a:endParaRPr>
            </a:p>
            <a:p>
              <a:pPr algn="just"/>
              <a:r>
                <a:rPr lang="ru-RU" sz="1600" b="1" dirty="0">
                  <a:solidFill>
                    <a:srgbClr val="024989"/>
                  </a:solidFill>
                  <a:ea typeface="DejaVu Sans Condensed" panose="020B0606030804020204" pitchFamily="34" charset="0"/>
                  <a:cs typeface="DejaVu Sans Condensed" panose="020B0606030804020204" pitchFamily="34" charset="0"/>
                </a:rPr>
                <a:t>Итог: жалоба </a:t>
              </a:r>
              <a:r>
                <a:rPr lang="ru-RU" sz="1600" b="1" dirty="0">
                  <a:solidFill>
                    <a:srgbClr val="FF0000"/>
                  </a:solidFill>
                  <a:ea typeface="DejaVu Sans Condensed" panose="020B0606030804020204" pitchFamily="34" charset="0"/>
                  <a:cs typeface="DejaVu Sans Condensed" panose="020B0606030804020204" pitchFamily="34" charset="0"/>
                </a:rPr>
                <a:t>обоснована</a:t>
              </a:r>
              <a:endParaRPr lang="ru-RU" sz="1600" dirty="0">
                <a:solidFill>
                  <a:srgbClr val="FF0000"/>
                </a:solidFill>
              </a:endParaRPr>
            </a:p>
            <a:p>
              <a:endParaRPr lang="ru-RU" sz="1600" dirty="0"/>
            </a:p>
          </p:txBody>
        </p:sp>
      </p:grpSp>
      <p:sp>
        <p:nvSpPr>
          <p:cNvPr id="20" name="Скругленный прямоугольник 4"/>
          <p:cNvSpPr/>
          <p:nvPr/>
        </p:nvSpPr>
        <p:spPr>
          <a:xfrm>
            <a:off x="2667098" y="5058868"/>
            <a:ext cx="7029444" cy="14744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ru-RU" sz="1700" kern="1200"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947" y="980989"/>
            <a:ext cx="1212625" cy="1212625"/>
          </a:xfrm>
          <a:prstGeom prst="rect">
            <a:avLst/>
          </a:prstGeom>
        </p:spPr>
      </p:pic>
      <p:grpSp>
        <p:nvGrpSpPr>
          <p:cNvPr id="21" name="Группа 20"/>
          <p:cNvGrpSpPr/>
          <p:nvPr/>
        </p:nvGrpSpPr>
        <p:grpSpPr>
          <a:xfrm>
            <a:off x="2283389" y="5604222"/>
            <a:ext cx="8803790" cy="1218148"/>
            <a:chOff x="4172101" y="1018894"/>
            <a:chExt cx="3852241" cy="1994287"/>
          </a:xfrm>
        </p:grpSpPr>
        <p:sp>
          <p:nvSpPr>
            <p:cNvPr id="22" name="Скругленный прямоугольник 21"/>
            <p:cNvSpPr/>
            <p:nvPr/>
          </p:nvSpPr>
          <p:spPr>
            <a:xfrm>
              <a:off x="7241459" y="1018894"/>
              <a:ext cx="782883" cy="1272598"/>
            </a:xfrm>
            <a:prstGeom prst="roundRect">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r>
                <a:rPr lang="ru-RU" sz="1400" b="1" dirty="0" smtClean="0"/>
                <a:t>АС г. Москвы: </a:t>
              </a:r>
            </a:p>
            <a:p>
              <a:pPr algn="just"/>
              <a:r>
                <a:rPr lang="ru-RU" sz="1400" b="1" dirty="0" smtClean="0"/>
                <a:t>№ </a:t>
              </a:r>
              <a:r>
                <a:rPr lang="ru-RU" sz="1400" b="1" dirty="0" smtClean="0"/>
                <a:t>А40-225492/23</a:t>
              </a:r>
            </a:p>
            <a:p>
              <a:pPr algn="just"/>
              <a:r>
                <a:rPr lang="ru-RU" sz="1400" b="1" dirty="0" smtClean="0"/>
                <a:t>№ А40-225469/23</a:t>
              </a:r>
              <a:endParaRPr lang="ru-RU" sz="1400" b="1" dirty="0"/>
            </a:p>
          </p:txBody>
        </p:sp>
        <p:sp>
          <p:nvSpPr>
            <p:cNvPr id="23" name="Скругленный прямоугольник 4"/>
            <p:cNvSpPr/>
            <p:nvPr/>
          </p:nvSpPr>
          <p:spPr>
            <a:xfrm>
              <a:off x="4172101" y="1414883"/>
              <a:ext cx="3329047" cy="15982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ru-RU" sz="1700" kern="1200" dirty="0"/>
            </a:p>
          </p:txBody>
        </p:sp>
      </p:grpSp>
      <p:sp>
        <p:nvSpPr>
          <p:cNvPr id="4" name="Прямоугольник 3"/>
          <p:cNvSpPr/>
          <p:nvPr/>
        </p:nvSpPr>
        <p:spPr>
          <a:xfrm>
            <a:off x="6063904" y="5155125"/>
            <a:ext cx="6024021" cy="369332"/>
          </a:xfrm>
          <a:prstGeom prst="rect">
            <a:avLst/>
          </a:prstGeom>
        </p:spPr>
        <p:txBody>
          <a:bodyPr wrap="none">
            <a:spAutoFit/>
          </a:bodyPr>
          <a:lstStyle/>
          <a:p>
            <a:pPr algn="just"/>
            <a:r>
              <a:rPr lang="ru-RU" b="1" dirty="0"/>
              <a:t>Постановление 9ААС от 03.05.2024 по делу </a:t>
            </a:r>
            <a:r>
              <a:rPr lang="ru-RU" b="1" dirty="0" smtClean="0"/>
              <a:t>А40-241778/23</a:t>
            </a:r>
            <a:endParaRPr lang="ru-RU" b="1" dirty="0"/>
          </a:p>
        </p:txBody>
      </p:sp>
    </p:spTree>
    <p:extLst>
      <p:ext uri="{BB962C8B-B14F-4D97-AF65-F5344CB8AC3E}">
        <p14:creationId xmlns:p14="http://schemas.microsoft.com/office/powerpoint/2010/main" val="454599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052" y="3615019"/>
            <a:ext cx="1092194" cy="908617"/>
          </a:xfrm>
          <a:prstGeom prst="rect">
            <a:avLst/>
          </a:prstGeom>
        </p:spPr>
      </p:pic>
      <p:grpSp>
        <p:nvGrpSpPr>
          <p:cNvPr id="16" name="Группа 15">
            <a:extLst>
              <a:ext uri="{FF2B5EF4-FFF2-40B4-BE49-F238E27FC236}">
                <a16:creationId xmlns:a16="http://schemas.microsoft.com/office/drawing/2014/main" xmlns="" id="{440230D0-19B4-111F-BB67-D9F8E605EB4A}"/>
              </a:ext>
            </a:extLst>
          </p:cNvPr>
          <p:cNvGrpSpPr/>
          <p:nvPr/>
        </p:nvGrpSpPr>
        <p:grpSpPr>
          <a:xfrm>
            <a:off x="-165836" y="336138"/>
            <a:ext cx="6446982" cy="3540836"/>
            <a:chOff x="959397" y="3116070"/>
            <a:chExt cx="4191475" cy="15780474"/>
          </a:xfrm>
        </p:grpSpPr>
        <p:sp>
          <p:nvSpPr>
            <p:cNvPr id="18" name="Прямоугольник 17"/>
            <p:cNvSpPr/>
            <p:nvPr/>
          </p:nvSpPr>
          <p:spPr>
            <a:xfrm>
              <a:off x="1186361" y="4664307"/>
              <a:ext cx="3964511" cy="14232237"/>
            </a:xfrm>
            <a:prstGeom prst="rect">
              <a:avLst/>
            </a:prstGeom>
            <a:ln>
              <a:solidFill>
                <a:srgbClr val="92D050"/>
              </a:solidFill>
            </a:ln>
          </p:spPr>
          <p:txBody>
            <a:bodyPr wrap="square">
              <a:spAutoFit/>
            </a:bodyPr>
            <a:lstStyle/>
            <a:p>
              <a:r>
                <a:rPr lang="ru-RU" sz="1400" dirty="0" smtClean="0">
                  <a:solidFill>
                    <a:srgbClr val="024989"/>
                  </a:solidFill>
                  <a:ea typeface="DejaVu Sans Condensed" panose="020B0606030804020204" pitchFamily="34" charset="0"/>
                  <a:cs typeface="DejaVu Sans Condensed" panose="020B0606030804020204" pitchFamily="34" charset="0"/>
                </a:rPr>
                <a:t>Норма допускает закупку </a:t>
              </a:r>
              <a:r>
                <a:rPr lang="ru-RU" sz="1400" dirty="0">
                  <a:solidFill>
                    <a:srgbClr val="024989"/>
                  </a:solidFill>
                  <a:ea typeface="DejaVu Sans Condensed" panose="020B0606030804020204" pitchFamily="34" charset="0"/>
                  <a:cs typeface="DejaVu Sans Condensed" panose="020B0606030804020204" pitchFamily="34" charset="0"/>
                </a:rPr>
                <a:t>у единственного </a:t>
              </a:r>
              <a:r>
                <a:rPr lang="ru-RU" sz="1400" dirty="0" smtClean="0">
                  <a:solidFill>
                    <a:srgbClr val="024989"/>
                  </a:solidFill>
                  <a:ea typeface="DejaVu Sans Condensed" panose="020B0606030804020204" pitchFamily="34" charset="0"/>
                  <a:cs typeface="DejaVu Sans Condensed" panose="020B0606030804020204" pitchFamily="34" charset="0"/>
                </a:rPr>
                <a:t>поставщика, </a:t>
              </a:r>
              <a:r>
                <a:rPr lang="ru-RU" sz="1400" dirty="0">
                  <a:solidFill>
                    <a:srgbClr val="024989"/>
                  </a:solidFill>
                  <a:ea typeface="DejaVu Sans Condensed" panose="020B0606030804020204" pitchFamily="34" charset="0"/>
                  <a:cs typeface="DejaVu Sans Condensed" panose="020B0606030804020204" pitchFamily="34" charset="0"/>
                </a:rPr>
                <a:t>если применение конкурентных способов, требующих затрат времени, нецелесообразно, в случаях</a:t>
              </a:r>
              <a:r>
                <a:rPr lang="en-US" sz="1400" dirty="0" smtClean="0">
                  <a:solidFill>
                    <a:srgbClr val="024989"/>
                  </a:solidFill>
                  <a:ea typeface="DejaVu Sans Condensed" panose="020B0606030804020204" pitchFamily="34" charset="0"/>
                  <a:cs typeface="DejaVu Sans Condensed" panose="020B0606030804020204" pitchFamily="34" charset="0"/>
                </a:rPr>
                <a:t>:</a:t>
              </a:r>
              <a:endParaRPr lang="ru-RU" sz="1400" dirty="0" smtClean="0">
                <a:ea typeface="DejaVu Sans Condensed" panose="020B0606030804020204" pitchFamily="34" charset="0"/>
                <a:cs typeface="DejaVu Sans Condensed" panose="020B0606030804020204" pitchFamily="34" charset="0"/>
              </a:endParaRPr>
            </a:p>
            <a:p>
              <a:pPr marL="285750" indent="-285750">
                <a:buFont typeface="Arial" panose="020B0604020202020204" pitchFamily="34" charset="0"/>
                <a:buChar char="•"/>
              </a:pPr>
              <a:r>
                <a:rPr lang="ru-RU" sz="1400" dirty="0" smtClean="0">
                  <a:ea typeface="DejaVu Sans Condensed" panose="020B0606030804020204" pitchFamily="34" charset="0"/>
                  <a:cs typeface="DejaVu Sans Condensed" panose="020B0606030804020204" pitchFamily="34" charset="0"/>
                </a:rPr>
                <a:t>необходимости </a:t>
              </a:r>
              <a:r>
                <a:rPr lang="ru-RU" sz="1400" dirty="0">
                  <a:ea typeface="DejaVu Sans Condensed" panose="020B0606030804020204" pitchFamily="34" charset="0"/>
                  <a:cs typeface="DejaVu Sans Condensed" panose="020B0606030804020204" pitchFamily="34" charset="0"/>
                </a:rPr>
                <a:t>оказания медицинской </a:t>
              </a:r>
              <a:r>
                <a:rPr lang="ru-RU" sz="1400" dirty="0" smtClean="0">
                  <a:ea typeface="DejaVu Sans Condensed" panose="020B0606030804020204" pitchFamily="34" charset="0"/>
                  <a:cs typeface="DejaVu Sans Condensed" panose="020B0606030804020204" pitchFamily="34" charset="0"/>
                </a:rPr>
                <a:t>помощи</a:t>
              </a:r>
              <a:r>
                <a:rPr lang="ru-RU" sz="1400" dirty="0">
                  <a:ea typeface="DejaVu Sans Condensed" panose="020B0606030804020204" pitchFamily="34" charset="0"/>
                  <a:cs typeface="DejaVu Sans Condensed" panose="020B0606030804020204" pitchFamily="34" charset="0"/>
                </a:rPr>
                <a:t/>
              </a:r>
              <a:br>
                <a:rPr lang="ru-RU" sz="1400" dirty="0">
                  <a:ea typeface="DejaVu Sans Condensed" panose="020B0606030804020204" pitchFamily="34" charset="0"/>
                  <a:cs typeface="DejaVu Sans Condensed" panose="020B0606030804020204" pitchFamily="34" charset="0"/>
                </a:rPr>
              </a:br>
              <a:r>
                <a:rPr lang="ru-RU" sz="1400" dirty="0" smtClean="0">
                  <a:ea typeface="DejaVu Sans Condensed" panose="020B0606030804020204" pitchFamily="34" charset="0"/>
                  <a:cs typeface="DejaVu Sans Condensed" panose="020B0606030804020204" pitchFamily="34" charset="0"/>
                </a:rPr>
                <a:t>в неотложной или экстренной форме</a:t>
              </a:r>
              <a:r>
                <a:rPr lang="en-US" sz="1400" dirty="0">
                  <a:ea typeface="DejaVu Sans Condensed" panose="020B0606030804020204" pitchFamily="34" charset="0"/>
                  <a:cs typeface="DejaVu Sans Condensed" panose="020B0606030804020204" pitchFamily="34" charset="0"/>
                </a:rPr>
                <a:t>;</a:t>
              </a:r>
              <a:endParaRPr lang="ru-RU" sz="1400" dirty="0" smtClean="0">
                <a:ea typeface="DejaVu Sans Condensed" panose="020B0606030804020204" pitchFamily="34" charset="0"/>
                <a:cs typeface="DejaVu Sans Condensed" panose="020B0606030804020204" pitchFamily="34" charset="0"/>
              </a:endParaRPr>
            </a:p>
            <a:p>
              <a:pPr marL="285750" indent="-285750">
                <a:buFont typeface="Arial" panose="020B0604020202020204" pitchFamily="34" charset="0"/>
                <a:buChar char="•"/>
              </a:pPr>
              <a:r>
                <a:rPr lang="ru-RU" sz="1400" dirty="0" smtClean="0">
                  <a:ea typeface="DejaVu Sans Condensed" panose="020B0606030804020204" pitchFamily="34" charset="0"/>
                  <a:cs typeface="DejaVu Sans Condensed" panose="020B0606030804020204" pitchFamily="34" charset="0"/>
                </a:rPr>
                <a:t>вследствие аварии</a:t>
              </a:r>
              <a:r>
                <a:rPr lang="en-US" sz="1400" dirty="0" smtClean="0">
                  <a:ea typeface="DejaVu Sans Condensed" panose="020B0606030804020204" pitchFamily="34" charset="0"/>
                  <a:cs typeface="DejaVu Sans Condensed" panose="020B0606030804020204" pitchFamily="34" charset="0"/>
                </a:rPr>
                <a:t>;</a:t>
              </a:r>
            </a:p>
            <a:p>
              <a:pPr marL="285750" indent="-285750">
                <a:buFont typeface="Arial" panose="020B0604020202020204" pitchFamily="34" charset="0"/>
                <a:buChar char="•"/>
              </a:pPr>
              <a:r>
                <a:rPr lang="ru-RU" sz="1400" dirty="0" smtClean="0"/>
                <a:t>обстоятельств непреодолимой силы</a:t>
              </a:r>
              <a:r>
                <a:rPr lang="en-US" sz="1400" dirty="0" smtClean="0"/>
                <a:t>;</a:t>
              </a:r>
            </a:p>
            <a:p>
              <a:pPr marL="285750" indent="-285750">
                <a:buFont typeface="Arial" panose="020B0604020202020204" pitchFamily="34" charset="0"/>
                <a:buChar char="•"/>
              </a:pPr>
              <a:r>
                <a:rPr lang="ru-RU" sz="1400" dirty="0" smtClean="0"/>
                <a:t>для </a:t>
              </a:r>
              <a:r>
                <a:rPr lang="ru-RU" sz="1400" dirty="0"/>
                <a:t>предупреждения (при введении режима повышенной готовности функционирования органов управления и сил единой государственной системы предупреждения и ликвидации чрезвычайных ситуаций) и (или) ликвидации чрезвычайной </a:t>
              </a:r>
              <a:r>
                <a:rPr lang="ru-RU" sz="1400" dirty="0" smtClean="0"/>
                <a:t>ситуации</a:t>
              </a:r>
              <a:r>
                <a:rPr lang="en-US" sz="1400" dirty="0"/>
                <a:t>;</a:t>
              </a:r>
              <a:endParaRPr lang="ru-RU" sz="1400" dirty="0" smtClean="0"/>
            </a:p>
            <a:p>
              <a:pPr marL="285750" indent="-285750">
                <a:buFont typeface="Arial" panose="020B0604020202020204" pitchFamily="34" charset="0"/>
                <a:buChar char="•"/>
              </a:pPr>
              <a:r>
                <a:rPr lang="ru-RU" sz="1400" dirty="0" smtClean="0"/>
                <a:t>для </a:t>
              </a:r>
              <a:r>
                <a:rPr lang="ru-RU" sz="1400" dirty="0"/>
                <a:t>оказания гуманитарной </a:t>
              </a:r>
              <a:r>
                <a:rPr lang="ru-RU" sz="1400" dirty="0" smtClean="0"/>
                <a:t>помощи</a:t>
              </a:r>
              <a:r>
                <a:rPr lang="ru-RU" sz="1400" dirty="0"/>
                <a:t>.</a:t>
              </a:r>
              <a:endParaRPr lang="ru-RU" sz="1400" dirty="0" smtClean="0"/>
            </a:p>
            <a:p>
              <a:pPr marL="285750" indent="-285750">
                <a:spcAft>
                  <a:spcPts val="600"/>
                </a:spcAft>
                <a:buFont typeface="Arial" panose="020B0604020202020204" pitchFamily="34" charset="0"/>
                <a:buChar char="•"/>
              </a:pPr>
              <a:endParaRPr lang="ru-RU" sz="1050" dirty="0">
                <a:ea typeface="DejaVu Sans Condensed" panose="020B0606030804020204" pitchFamily="34" charset="0"/>
                <a:cs typeface="DejaVu Sans Condensed" panose="020B0606030804020204" pitchFamily="34" charset="0"/>
              </a:endParaRPr>
            </a:p>
            <a:p>
              <a:pPr marL="285750" indent="-285750">
                <a:spcAft>
                  <a:spcPts val="600"/>
                </a:spcAft>
                <a:buFont typeface="Arial" panose="020B0604020202020204" pitchFamily="34" charset="0"/>
                <a:buChar char="•"/>
              </a:pPr>
              <a:endParaRPr lang="en-US" dirty="0" smtClean="0">
                <a:ea typeface="DejaVu Sans Condensed" panose="020B0606030804020204" pitchFamily="34" charset="0"/>
                <a:cs typeface="DejaVu Sans Condensed" panose="020B0606030804020204" pitchFamily="34" charset="0"/>
              </a:endParaRPr>
            </a:p>
            <a:p>
              <a:pPr>
                <a:spcAft>
                  <a:spcPts val="600"/>
                </a:spcAft>
              </a:pPr>
              <a:r>
                <a:rPr lang="ru-RU" i="1" dirty="0" smtClean="0"/>
                <a:t>                        </a:t>
              </a:r>
            </a:p>
            <a:p>
              <a:pPr>
                <a:spcAft>
                  <a:spcPts val="600"/>
                </a:spcAft>
              </a:pPr>
              <a:r>
                <a:rPr lang="ru-RU" sz="1400" i="1" dirty="0"/>
                <a:t> </a:t>
              </a:r>
              <a:r>
                <a:rPr lang="ru-RU" sz="1400" i="1" dirty="0" smtClean="0"/>
                <a:t>                               Решение </a:t>
              </a:r>
              <a:r>
                <a:rPr lang="ru-RU" sz="1400" i="1" dirty="0"/>
                <a:t>ФАС России от </a:t>
              </a:r>
              <a:r>
                <a:rPr lang="ru-RU" sz="1400" i="1" dirty="0" smtClean="0"/>
                <a:t>28.02.2024</a:t>
              </a:r>
              <a:endParaRPr lang="en-US" sz="1400" i="1" dirty="0"/>
            </a:p>
            <a:p>
              <a:pPr>
                <a:spcAft>
                  <a:spcPts val="600"/>
                </a:spcAft>
              </a:pPr>
              <a:r>
                <a:rPr lang="ru-RU" dirty="0" smtClean="0">
                  <a:ea typeface="DejaVu Sans Condensed" panose="020B0606030804020204" pitchFamily="34" charset="0"/>
                  <a:cs typeface="DejaVu Sans Condensed" panose="020B0606030804020204" pitchFamily="34" charset="0"/>
                </a:rPr>
                <a:t>       </a:t>
              </a:r>
              <a:endParaRPr lang="ru-RU" dirty="0">
                <a:ea typeface="DejaVu Sans Condensed" panose="020B0606030804020204" pitchFamily="34" charset="0"/>
                <a:cs typeface="DejaVu Sans Condensed" panose="020B0606030804020204" pitchFamily="34" charset="0"/>
              </a:endParaRPr>
            </a:p>
          </p:txBody>
        </p:sp>
        <p:sp>
          <p:nvSpPr>
            <p:cNvPr id="17" name="Прямоугольник 16"/>
            <p:cNvSpPr/>
            <p:nvPr/>
          </p:nvSpPr>
          <p:spPr>
            <a:xfrm>
              <a:off x="959397" y="3116070"/>
              <a:ext cx="4191475" cy="405014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0" name="TextBox 49"/>
          <p:cNvSpPr txBox="1"/>
          <p:nvPr/>
        </p:nvSpPr>
        <p:spPr>
          <a:xfrm>
            <a:off x="6425745" y="4651584"/>
            <a:ext cx="5766255" cy="2246769"/>
          </a:xfrm>
          <a:prstGeom prst="rect">
            <a:avLst/>
          </a:prstGeom>
          <a:noFill/>
          <a:ln w="9525">
            <a:noFill/>
          </a:ln>
        </p:spPr>
        <p:txBody>
          <a:bodyPr wrap="square" rtlCol="0">
            <a:spAutoFit/>
          </a:bodyPr>
          <a:lstStyle/>
          <a:p>
            <a:pPr algn="just"/>
            <a:r>
              <a:rPr lang="ru-RU" sz="1050" dirty="0" smtClean="0">
                <a:ea typeface="DejaVu Sans Condensed" panose="020B0606030804020204" pitchFamily="34" charset="0"/>
                <a:cs typeface="DejaVu Sans Condensed" panose="020B0606030804020204" pitchFamily="34" charset="0"/>
              </a:rPr>
              <a:t>                                     </a:t>
            </a:r>
            <a:r>
              <a:rPr lang="en-US" sz="1050" dirty="0"/>
              <a:t> </a:t>
            </a:r>
            <a:r>
              <a:rPr lang="ru-RU" sz="1400" i="1" dirty="0" smtClean="0"/>
              <a:t>Решение </a:t>
            </a:r>
            <a:r>
              <a:rPr lang="ru-RU" sz="1400" i="1" dirty="0"/>
              <a:t>ФАС России от </a:t>
            </a:r>
            <a:r>
              <a:rPr lang="ru-RU" sz="1400" i="1" dirty="0" smtClean="0"/>
              <a:t>19.04.2024</a:t>
            </a:r>
            <a:endParaRPr lang="ru-RU" sz="1400" dirty="0" smtClean="0">
              <a:ea typeface="DejaVu Sans Condensed" panose="020B0606030804020204" pitchFamily="34" charset="0"/>
              <a:cs typeface="DejaVu Sans Condensed" panose="020B0606030804020204" pitchFamily="34" charset="0"/>
            </a:endParaRPr>
          </a:p>
          <a:p>
            <a:pPr algn="just"/>
            <a:r>
              <a:rPr lang="ru-RU" sz="1400" dirty="0" smtClean="0"/>
              <a:t>                         </a:t>
            </a:r>
          </a:p>
          <a:p>
            <a:pPr algn="just"/>
            <a:r>
              <a:rPr lang="ru-RU" sz="1400" dirty="0"/>
              <a:t> </a:t>
            </a:r>
            <a:r>
              <a:rPr lang="ru-RU" sz="1400" dirty="0" smtClean="0"/>
              <a:t>                        Комиссия </a:t>
            </a:r>
            <a:r>
              <a:rPr lang="ru-RU" sz="1400" dirty="0"/>
              <a:t>приходит к выводу, что заключение Контракта </a:t>
            </a:r>
            <a:r>
              <a:rPr lang="ru-RU" sz="1400" dirty="0" smtClean="0"/>
              <a:t>является </a:t>
            </a:r>
            <a:r>
              <a:rPr lang="ru-RU" sz="1400" dirty="0"/>
              <a:t>неправомерным, поскольку условия и </a:t>
            </a:r>
            <a:r>
              <a:rPr lang="ru-RU" sz="1400" dirty="0" smtClean="0"/>
              <a:t>обстоятельства для его заключения </a:t>
            </a:r>
            <a:r>
              <a:rPr lang="ru-RU" sz="1400" dirty="0"/>
              <a:t>не соответствуют исчерпывающему перечню оснований, </a:t>
            </a:r>
            <a:r>
              <a:rPr lang="ru-RU" sz="1400" dirty="0" smtClean="0"/>
              <a:t> предусмотренных </a:t>
            </a:r>
            <a:r>
              <a:rPr lang="ru-RU" sz="1400" dirty="0"/>
              <a:t>пунктом 9 части 1 статьи 93 Закона о контрактной системе</a:t>
            </a:r>
            <a:r>
              <a:rPr lang="ru-RU" sz="1400" dirty="0" smtClean="0"/>
              <a:t>.</a:t>
            </a:r>
          </a:p>
          <a:p>
            <a:pPr algn="just"/>
            <a:r>
              <a:rPr lang="ru-RU" sz="1400" dirty="0" smtClean="0"/>
              <a:t>      Установлено</a:t>
            </a:r>
            <a:r>
              <a:rPr lang="ru-RU" sz="1400" dirty="0"/>
              <a:t>, что </a:t>
            </a:r>
            <a:r>
              <a:rPr lang="ru-RU" sz="1400" b="1" dirty="0" smtClean="0"/>
              <a:t>ранее заключен контракт по результатам конкурса, далее расторгнут в одностороннем порядке ввиду нарушений со стороны контрагента условий его исполнения </a:t>
            </a:r>
            <a:r>
              <a:rPr lang="ru-RU" sz="1400" b="1" i="1" dirty="0" smtClean="0"/>
              <a:t>(отказ в РНП).</a:t>
            </a:r>
            <a:endParaRPr lang="ru-RU" sz="1400" i="1" dirty="0"/>
          </a:p>
        </p:txBody>
      </p:sp>
      <p:sp>
        <p:nvSpPr>
          <p:cNvPr id="24" name="TextBox 23"/>
          <p:cNvSpPr txBox="1"/>
          <p:nvPr/>
        </p:nvSpPr>
        <p:spPr>
          <a:xfrm>
            <a:off x="6367834" y="1163162"/>
            <a:ext cx="5804862" cy="2677656"/>
          </a:xfrm>
          <a:prstGeom prst="rect">
            <a:avLst/>
          </a:prstGeom>
          <a:noFill/>
          <a:ln w="9525">
            <a:noFill/>
          </a:ln>
        </p:spPr>
        <p:txBody>
          <a:bodyPr wrap="square" rtlCol="0">
            <a:spAutoFit/>
          </a:bodyPr>
          <a:lstStyle/>
          <a:p>
            <a:pPr algn="just"/>
            <a:r>
              <a:rPr lang="en-US" sz="1400" dirty="0" smtClean="0"/>
              <a:t>                             </a:t>
            </a:r>
            <a:r>
              <a:rPr lang="ru-RU" sz="1400" i="1" dirty="0" smtClean="0"/>
              <a:t>Решение ФАС России от 17.01.2024</a:t>
            </a:r>
            <a:endParaRPr lang="en-US" sz="1400" i="1" dirty="0" smtClean="0"/>
          </a:p>
          <a:p>
            <a:pPr algn="just"/>
            <a:endParaRPr lang="en-US" sz="1400" dirty="0" smtClean="0"/>
          </a:p>
          <a:p>
            <a:pPr algn="just"/>
            <a:r>
              <a:rPr lang="en-US" sz="1400" dirty="0" smtClean="0"/>
              <a:t>                        </a:t>
            </a:r>
            <a:r>
              <a:rPr lang="ru-RU" sz="1400" dirty="0" smtClean="0"/>
              <a:t>Следует учитывать, что заказчик </a:t>
            </a:r>
            <a:r>
              <a:rPr lang="ru-RU" sz="1400" dirty="0"/>
              <a:t>при обосновании выбранного способа осуществления закупки на выполнение комплекса работ </a:t>
            </a:r>
            <a:r>
              <a:rPr lang="ru-RU" sz="1400" dirty="0" smtClean="0"/>
              <a:t>сообщил о необходимости предупреждения </a:t>
            </a:r>
            <a:r>
              <a:rPr lang="ru-RU" sz="1400" dirty="0"/>
              <a:t>чрезвычайной </a:t>
            </a:r>
            <a:r>
              <a:rPr lang="ru-RU" sz="1400" dirty="0" smtClean="0"/>
              <a:t>ситуации, связанной с имеющимся у заказчика ограниченным по емкости хранилищем отходов, которое заполнится только спустя 2 года использования.</a:t>
            </a:r>
          </a:p>
          <a:p>
            <a:pPr algn="just"/>
            <a:r>
              <a:rPr lang="ru-RU" sz="1400" dirty="0" smtClean="0"/>
              <a:t>         В этом контексте установлено, что ФАС России </a:t>
            </a:r>
            <a:r>
              <a:rPr lang="ru-RU" sz="1400" b="1" dirty="0" smtClean="0"/>
              <a:t>ранее </a:t>
            </a:r>
            <a:r>
              <a:rPr lang="ru-RU" sz="1400" b="1" dirty="0"/>
              <a:t>принято </a:t>
            </a:r>
            <a:r>
              <a:rPr lang="ru-RU" sz="1400" b="1" dirty="0" smtClean="0"/>
              <a:t>решение об отказе заказчику в </a:t>
            </a:r>
            <a:r>
              <a:rPr lang="ru-RU" sz="1400" b="1" dirty="0"/>
              <a:t>согласовании заключения контракта</a:t>
            </a:r>
            <a:br>
              <a:rPr lang="ru-RU" sz="1400" b="1" dirty="0"/>
            </a:br>
            <a:r>
              <a:rPr lang="ru-RU" sz="1400" b="1" dirty="0"/>
              <a:t>с </a:t>
            </a:r>
            <a:r>
              <a:rPr lang="ru-RU" sz="1400" b="1" dirty="0" smtClean="0"/>
              <a:t>единственным </a:t>
            </a:r>
            <a:r>
              <a:rPr lang="ru-RU" sz="1400" b="1" dirty="0"/>
              <a:t>исполнителем</a:t>
            </a:r>
            <a:r>
              <a:rPr lang="ru-RU" sz="1400" b="1" dirty="0" smtClean="0"/>
              <a:t> </a:t>
            </a:r>
            <a:r>
              <a:rPr lang="ru-RU" sz="1400" b="1" dirty="0"/>
              <a:t>по итогам проведения </a:t>
            </a:r>
            <a:r>
              <a:rPr lang="ru-RU" sz="1400" b="1" dirty="0" smtClean="0"/>
              <a:t>конкурентной закупки с тем же предметом контракта.</a:t>
            </a:r>
            <a:endParaRPr lang="ru-RU" sz="1400" b="1" dirty="0"/>
          </a:p>
        </p:txBody>
      </p:sp>
      <p:sp>
        <p:nvSpPr>
          <p:cNvPr id="3" name="TextBox 2">
            <a:extLst>
              <a:ext uri="{FF2B5EF4-FFF2-40B4-BE49-F238E27FC236}">
                <a16:creationId xmlns:a16="http://schemas.microsoft.com/office/drawing/2014/main" xmlns="" id="{A77DB714-9007-BF12-6447-C4CC3A68391B}"/>
              </a:ext>
            </a:extLst>
          </p:cNvPr>
          <p:cNvSpPr txBox="1"/>
          <p:nvPr/>
        </p:nvSpPr>
        <p:spPr>
          <a:xfrm>
            <a:off x="604804" y="-42840"/>
            <a:ext cx="10340048" cy="707886"/>
          </a:xfrm>
          <a:prstGeom prst="rect">
            <a:avLst/>
          </a:prstGeom>
          <a:noFill/>
        </p:spPr>
        <p:txBody>
          <a:bodyPr wrap="square" rtlCol="0">
            <a:spAutoFit/>
          </a:bodyPr>
          <a:lstStyle/>
          <a:p>
            <a:r>
              <a:rPr lang="ru-RU" sz="2000" b="1" dirty="0" smtClean="0">
                <a:solidFill>
                  <a:srgbClr val="024989"/>
                </a:solidFill>
                <a:latin typeface="DejaVu Sans Condensed" panose="020B0606030804020204" pitchFamily="34" charset="0"/>
                <a:ea typeface="DejaVu Sans Condensed" panose="020B0606030804020204" pitchFamily="34" charset="0"/>
                <a:cs typeface="DejaVu Sans Condensed" panose="020B0606030804020204" pitchFamily="34" charset="0"/>
              </a:rPr>
              <a:t>Выбор способа осуществления закупки</a:t>
            </a:r>
            <a:br>
              <a:rPr lang="ru-RU" sz="2000" b="1" dirty="0" smtClean="0">
                <a:solidFill>
                  <a:srgbClr val="024989"/>
                </a:solidFill>
                <a:latin typeface="DejaVu Sans Condensed" panose="020B0606030804020204" pitchFamily="34" charset="0"/>
                <a:ea typeface="DejaVu Sans Condensed" panose="020B0606030804020204" pitchFamily="34" charset="0"/>
                <a:cs typeface="DejaVu Sans Condensed" panose="020B0606030804020204" pitchFamily="34" charset="0"/>
              </a:rPr>
            </a:br>
            <a:r>
              <a:rPr lang="ru-RU" sz="2000" b="1" dirty="0" smtClean="0">
                <a:solidFill>
                  <a:srgbClr val="024989"/>
                </a:solidFill>
                <a:latin typeface="DejaVu Sans Condensed" panose="020B0606030804020204" pitchFamily="34" charset="0"/>
                <a:ea typeface="DejaVu Sans Condensed" panose="020B0606030804020204" pitchFamily="34" charset="0"/>
                <a:cs typeface="DejaVu Sans Condensed" panose="020B0606030804020204" pitchFamily="34" charset="0"/>
              </a:rPr>
              <a:t>по пункту 9 части 1 статьи 93 Закона о контрактной системе</a:t>
            </a:r>
            <a:endParaRPr lang="ru-RU" sz="2000" b="1" dirty="0">
              <a:solidFill>
                <a:srgbClr val="024989"/>
              </a:solidFill>
              <a:latin typeface="DejaVu Sans Condensed" panose="020B0606030804020204" pitchFamily="34" charset="0"/>
              <a:ea typeface="DejaVu Sans Condensed" panose="020B0606030804020204" pitchFamily="34" charset="0"/>
              <a:cs typeface="DejaVu Sans Condensed" panose="020B0606030804020204" pitchFamily="34" charset="0"/>
            </a:endParaRPr>
          </a:p>
        </p:txBody>
      </p:sp>
      <p:sp>
        <p:nvSpPr>
          <p:cNvPr id="4" name="TextBox 3">
            <a:extLst>
              <a:ext uri="{FF2B5EF4-FFF2-40B4-BE49-F238E27FC236}">
                <a16:creationId xmlns:a16="http://schemas.microsoft.com/office/drawing/2014/main" xmlns="" id="{02C751E9-7AC9-29C2-424A-DBA40239EF7A}"/>
              </a:ext>
            </a:extLst>
          </p:cNvPr>
          <p:cNvSpPr txBox="1"/>
          <p:nvPr/>
        </p:nvSpPr>
        <p:spPr>
          <a:xfrm>
            <a:off x="7225163" y="660448"/>
            <a:ext cx="5083965" cy="523220"/>
          </a:xfrm>
          <a:prstGeom prst="rect">
            <a:avLst/>
          </a:prstGeom>
          <a:noFill/>
          <a:ln w="9525">
            <a:noFill/>
          </a:ln>
        </p:spPr>
        <p:txBody>
          <a:bodyPr wrap="square" rtlCol="0">
            <a:spAutoFit/>
          </a:bodyPr>
          <a:lstStyle/>
          <a:p>
            <a:r>
              <a:rPr lang="ru-RU" sz="1400" dirty="0" smtClean="0">
                <a:solidFill>
                  <a:srgbClr val="C00000"/>
                </a:solidFill>
                <a:ea typeface="DejaVu Sans Condensed" panose="020B0606030804020204" pitchFamily="34" charset="0"/>
                <a:cs typeface="DejaVu Sans Condensed" panose="020B0606030804020204" pitchFamily="34" charset="0"/>
              </a:rPr>
              <a:t>Примеры отсутствия обоснованного подтверждения выбора способа закупки из предусмотренных оснований:</a:t>
            </a:r>
            <a:endParaRPr lang="ru-RU" sz="1400" dirty="0">
              <a:solidFill>
                <a:srgbClr val="C00000"/>
              </a:solidFill>
              <a:ea typeface="DejaVu Sans Condensed" panose="020B0606030804020204" pitchFamily="34" charset="0"/>
              <a:cs typeface="DejaVu Sans Condensed" panose="020B0606030804020204" pitchFamily="34" charset="0"/>
            </a:endParaRPr>
          </a:p>
        </p:txBody>
      </p:sp>
      <p:pic>
        <p:nvPicPr>
          <p:cNvPr id="1028" name="Picture 4" descr="https://thumbs.dreamstime.com/b/1-%D0%BD%D0%B5%D1%82-%D0%B1%D0%B8%D0%B7%D0%BD%D0%B5%D1%81%D0%BC%D0%B5%D0%BD%D0%B0-3d-198335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092" y="901552"/>
            <a:ext cx="865871" cy="987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dn-grid.fotosearch.com/CSP/CSP775/3d-human-charcter-holding-number-three-clip-art__k7753072.jpg"/>
          <p:cNvPicPr>
            <a:picLocks noChangeAspect="1" noChangeArrowheads="1"/>
          </p:cNvPicPr>
          <p:nvPr/>
        </p:nvPicPr>
        <p:blipFill rotWithShape="1">
          <a:blip r:embed="rId4">
            <a:extLst>
              <a:ext uri="{28A0092B-C50C-407E-A947-70E740481C1C}">
                <a14:useLocalDpi xmlns:a14="http://schemas.microsoft.com/office/drawing/2010/main" val="0"/>
              </a:ext>
            </a:extLst>
          </a:blip>
          <a:srcRect r="-245" b="10958"/>
          <a:stretch/>
        </p:blipFill>
        <p:spPr bwMode="auto">
          <a:xfrm>
            <a:off x="6406441" y="4112985"/>
            <a:ext cx="1119430" cy="107719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408704" y="3803318"/>
            <a:ext cx="5646997" cy="3054682"/>
          </a:xfrm>
          <a:prstGeom prst="rect">
            <a:avLst/>
          </a:prstGeom>
          <a:noFill/>
          <a:ln w="9525">
            <a:noFill/>
          </a:ln>
        </p:spPr>
        <p:txBody>
          <a:bodyPr wrap="square" rtlCol="0">
            <a:spAutoFit/>
          </a:bodyPr>
          <a:lstStyle/>
          <a:p>
            <a:pPr algn="just"/>
            <a:endParaRPr lang="en-US" sz="1400" dirty="0" smtClean="0"/>
          </a:p>
          <a:p>
            <a:pPr algn="just"/>
            <a:endParaRPr lang="en-US" sz="1400" dirty="0" smtClean="0"/>
          </a:p>
          <a:p>
            <a:pPr algn="just"/>
            <a:endParaRPr lang="en-US" sz="1400" dirty="0"/>
          </a:p>
          <a:p>
            <a:pPr algn="just"/>
            <a:r>
              <a:rPr lang="en-US" sz="1400" dirty="0" smtClean="0"/>
              <a:t>                    </a:t>
            </a:r>
            <a:endParaRPr lang="ru-RU" sz="1400" dirty="0" smtClean="0"/>
          </a:p>
          <a:p>
            <a:pPr algn="just"/>
            <a:r>
              <a:rPr lang="ru-RU" sz="1400" dirty="0" smtClean="0"/>
              <a:t>Заказчик </a:t>
            </a:r>
            <a:r>
              <a:rPr lang="ru-RU" sz="1400" dirty="0"/>
              <a:t>указал о наличии у него безусловного права </a:t>
            </a:r>
            <a:r>
              <a:rPr lang="ru-RU" sz="1400" dirty="0" smtClean="0"/>
              <a:t>на осуществление закупки ввиду срочной необходимости в </a:t>
            </a:r>
            <a:r>
              <a:rPr lang="ru-RU" sz="1400" dirty="0"/>
              <a:t>восстановлении (</a:t>
            </a:r>
            <a:r>
              <a:rPr lang="ru-RU" sz="1400" dirty="0" smtClean="0"/>
              <a:t>ремонте) авиационной </a:t>
            </a:r>
            <a:r>
              <a:rPr lang="ru-RU" sz="1400" dirty="0"/>
              <a:t>техники, а </a:t>
            </a:r>
            <a:r>
              <a:rPr lang="ru-RU" sz="1400" dirty="0" smtClean="0"/>
              <a:t>также в связи с подготовкой к </a:t>
            </a:r>
            <a:r>
              <a:rPr lang="ru-RU" sz="1400" dirty="0"/>
              <a:t>пожароопасному сезону 2024 </a:t>
            </a:r>
            <a:r>
              <a:rPr lang="ru-RU" sz="1400" dirty="0" smtClean="0"/>
              <a:t>года.</a:t>
            </a:r>
          </a:p>
          <a:p>
            <a:pPr algn="just"/>
            <a:r>
              <a:rPr lang="ru-RU" sz="1400" dirty="0"/>
              <a:t> </a:t>
            </a:r>
            <a:r>
              <a:rPr lang="ru-RU" sz="1400" dirty="0" smtClean="0"/>
              <a:t>        ФАС России отмечено, что </a:t>
            </a:r>
            <a:r>
              <a:rPr lang="ru-RU" sz="1400" dirty="0"/>
              <a:t>правовая специфика способа </a:t>
            </a:r>
            <a:r>
              <a:rPr lang="ru-RU" sz="1400" dirty="0" smtClean="0"/>
              <a:t>закупки, рассматриваемого основания, </a:t>
            </a:r>
            <a:r>
              <a:rPr lang="ru-RU" sz="1400" dirty="0"/>
              <a:t>предопределена неконкурентным характером соответствующих </a:t>
            </a:r>
            <a:r>
              <a:rPr lang="ru-RU" sz="1400" dirty="0" smtClean="0"/>
              <a:t>правоотношений, а </a:t>
            </a:r>
            <a:r>
              <a:rPr lang="ru-RU" sz="1400" dirty="0"/>
              <a:t>также </a:t>
            </a:r>
            <a:r>
              <a:rPr lang="ru-RU" sz="1400" dirty="0" smtClean="0"/>
              <a:t>срочностью и </a:t>
            </a:r>
            <a:r>
              <a:rPr lang="ru-RU" sz="1400" dirty="0"/>
              <a:t>неотложностью оснований, обуславливающих проведение закупки у единственного </a:t>
            </a:r>
            <a:r>
              <a:rPr lang="ru-RU" sz="1400" dirty="0" smtClean="0"/>
              <a:t>исполнителя</a:t>
            </a:r>
            <a:r>
              <a:rPr lang="en-US" sz="1400" dirty="0"/>
              <a:t>.</a:t>
            </a:r>
            <a:endParaRPr lang="ru-RU" sz="1400" dirty="0" smtClean="0"/>
          </a:p>
          <a:p>
            <a:pPr algn="just"/>
            <a:endParaRPr lang="ru-RU" sz="1050" dirty="0"/>
          </a:p>
        </p:txBody>
      </p:sp>
    </p:spTree>
    <p:extLst>
      <p:ext uri="{BB962C8B-B14F-4D97-AF65-F5344CB8AC3E}">
        <p14:creationId xmlns:p14="http://schemas.microsoft.com/office/powerpoint/2010/main" val="1142748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929051" y="245108"/>
            <a:ext cx="7559312" cy="1077218"/>
          </a:xfrm>
          <a:prstGeom prst="rect">
            <a:avLst/>
          </a:prstGeom>
          <a:noFill/>
        </p:spPr>
        <p:txBody>
          <a:bodyPr wrap="none" lIns="91440" tIns="45720" rIns="91440" bIns="45720">
            <a:spAutoFit/>
          </a:bodyPr>
          <a:lstStyle/>
          <a:p>
            <a:r>
              <a:rPr lang="ru-RU" sz="2400" dirty="0" smtClean="0">
                <a:ln w="0"/>
                <a:solidFill>
                  <a:srgbClr val="00666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ЗАКЛЮЧЕНИЕ</a:t>
            </a:r>
            <a:endParaRPr lang="en-US" sz="2400" dirty="0" smtClean="0">
              <a:ln w="0"/>
              <a:solidFill>
                <a:srgbClr val="00666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ru-RU" sz="2000" dirty="0" smtClean="0">
                <a:ln w="0"/>
                <a:solidFill>
                  <a:srgbClr val="00666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 </a:t>
            </a:r>
            <a:r>
              <a:rPr lang="ru-RU" sz="2000" dirty="0">
                <a:ln w="0"/>
                <a:solidFill>
                  <a:srgbClr val="00666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результатах рассмотрения уведомлений о заключении контрактов</a:t>
            </a:r>
          </a:p>
          <a:p>
            <a:r>
              <a:rPr lang="ru-RU" sz="2000" dirty="0">
                <a:ln w="0"/>
                <a:solidFill>
                  <a:srgbClr val="00666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 единственными поставщиками (подрядчиками, исполнителями)</a:t>
            </a:r>
          </a:p>
        </p:txBody>
      </p:sp>
      <p:graphicFrame>
        <p:nvGraphicFramePr>
          <p:cNvPr id="4" name="Схема 3"/>
          <p:cNvGraphicFramePr/>
          <p:nvPr>
            <p:extLst>
              <p:ext uri="{D42A27DB-BD31-4B8C-83A1-F6EECF244321}">
                <p14:modId xmlns:p14="http://schemas.microsoft.com/office/powerpoint/2010/main" val="2589903273"/>
              </p:ext>
            </p:extLst>
          </p:nvPr>
        </p:nvGraphicFramePr>
        <p:xfrm>
          <a:off x="329747" y="1652802"/>
          <a:ext cx="11761002" cy="5113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srcRect/>
          <a:stretch>
            <a:fillRect/>
          </a:stretch>
        </p:blipFill>
        <p:spPr bwMode="auto">
          <a:xfrm>
            <a:off x="239349" y="-2331640"/>
            <a:ext cx="279400" cy="11440584"/>
          </a:xfrm>
          <a:prstGeom prst="rect">
            <a:avLst/>
          </a:prstGeom>
          <a:noFill/>
          <a:ln w="9525">
            <a:noFill/>
            <a:miter lim="800000"/>
            <a:headEnd/>
            <a:tailEnd/>
          </a:ln>
          <a:effectLst/>
        </p:spPr>
      </p:pic>
      <p:cxnSp>
        <p:nvCxnSpPr>
          <p:cNvPr id="6" name="Прямая соединительная линия 5">
            <a:extLst>
              <a:ext uri="{FF2B5EF4-FFF2-40B4-BE49-F238E27FC236}">
                <a16:creationId xmlns:a16="http://schemas.microsoft.com/office/drawing/2014/main" xmlns="" id="{BAA234D6-DB20-4671-BED7-2B3A16130187}"/>
              </a:ext>
            </a:extLst>
          </p:cNvPr>
          <p:cNvCxnSpPr>
            <a:cxnSpLocks/>
          </p:cNvCxnSpPr>
          <p:nvPr/>
        </p:nvCxnSpPr>
        <p:spPr>
          <a:xfrm flipV="1">
            <a:off x="929051" y="664143"/>
            <a:ext cx="2247286" cy="9626"/>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663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7" name="Прямоугольник 6"/>
          <p:cNvSpPr/>
          <p:nvPr/>
        </p:nvSpPr>
        <p:spPr>
          <a:xfrm>
            <a:off x="638949" y="244519"/>
            <a:ext cx="11245452" cy="738664"/>
          </a:xfrm>
          <a:prstGeom prst="rect">
            <a:avLst/>
          </a:prstGeom>
        </p:spPr>
        <p:txBody>
          <a:bodyPr wrap="square">
            <a:spAutoFit/>
          </a:bodyPr>
          <a:lstStyle/>
          <a:p>
            <a:r>
              <a:rPr lang="ru-RU" b="1" dirty="0" smtClean="0">
                <a:latin typeface="Myriad Pro" pitchFamily="34" charset="0"/>
                <a:cs typeface="Times New Roman"/>
              </a:rPr>
              <a:t>Решение ФАС России от 26.04.2024 П-106/24</a:t>
            </a:r>
            <a:endParaRPr lang="en-US" b="1" dirty="0" smtClean="0">
              <a:latin typeface="Myriad Pro" pitchFamily="34" charset="0"/>
              <a:cs typeface="Times New Roman"/>
            </a:endParaRPr>
          </a:p>
          <a:p>
            <a:endParaRPr lang="ru-RU" sz="2400" b="1" dirty="0"/>
          </a:p>
        </p:txBody>
      </p:sp>
      <p:sp>
        <p:nvSpPr>
          <p:cNvPr id="9" name="Овал 8"/>
          <p:cNvSpPr/>
          <p:nvPr/>
        </p:nvSpPr>
        <p:spPr>
          <a:xfrm flipH="1">
            <a:off x="271037" y="276626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flipH="1">
            <a:off x="270401" y="463904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08149" y="680262"/>
            <a:ext cx="11277776" cy="2554545"/>
          </a:xfrm>
          <a:prstGeom prst="rect">
            <a:avLst/>
          </a:prstGeom>
        </p:spPr>
        <p:txBody>
          <a:bodyPr wrap="square">
            <a:spAutoFit/>
          </a:bodyPr>
          <a:lstStyle/>
          <a:p>
            <a:pPr algn="just"/>
            <a:r>
              <a:rPr lang="ru-RU" sz="1600" dirty="0"/>
              <a:t>Комиссией ФАС России установлено, что с учетом совокупного толкования положений Закона о контрактной системе, расторжение контракта по соглашению сторон в соответствии с частью 8 статьи 95 Закона о контрактной системе </a:t>
            </a:r>
            <a:r>
              <a:rPr lang="ru-RU" sz="1600" b="1" dirty="0"/>
              <a:t>возможно исключительно при наступлении случая, при котором у заказчика отпала необходимость в поставке товаров, выполнении работ, оказании услуг, предусмотренных контрактом. </a:t>
            </a:r>
          </a:p>
          <a:p>
            <a:pPr algn="just"/>
            <a:r>
              <a:rPr lang="ru-RU" sz="1600" dirty="0"/>
              <a:t>В иных случаях контракт может быть расторгнут </a:t>
            </a:r>
            <a:r>
              <a:rPr lang="ru-RU" sz="1600" b="1" dirty="0"/>
              <a:t>по решению суда</a:t>
            </a:r>
            <a:r>
              <a:rPr lang="ru-RU" sz="1600" dirty="0"/>
              <a:t>, а </a:t>
            </a:r>
            <a:r>
              <a:rPr lang="ru-RU" sz="1600" dirty="0" smtClean="0"/>
              <a:t>также на </a:t>
            </a:r>
            <a:r>
              <a:rPr lang="ru-RU" sz="1600" dirty="0"/>
              <a:t>основании </a:t>
            </a:r>
            <a:r>
              <a:rPr lang="ru-RU" sz="1600" b="1" dirty="0"/>
              <a:t>одностороннего отказа</a:t>
            </a:r>
            <a:r>
              <a:rPr lang="ru-RU" sz="1600" dirty="0"/>
              <a:t> </a:t>
            </a:r>
            <a:r>
              <a:rPr lang="ru-RU" sz="1600" dirty="0" smtClean="0"/>
              <a:t>стороны контракта </a:t>
            </a:r>
            <a:r>
              <a:rPr lang="ru-RU" sz="1600" dirty="0"/>
              <a:t>от исполнения </a:t>
            </a:r>
            <a:r>
              <a:rPr lang="ru-RU" sz="1600" dirty="0" smtClean="0"/>
              <a:t>контракта в </a:t>
            </a:r>
            <a:r>
              <a:rPr lang="ru-RU" sz="1600" dirty="0"/>
              <a:t>соответствии с гражданским законодательством, при условии, если возможность принять решение об одностороннем отказе от исполнения контракта по основаниям, предусмотренным ГК РФ, была предусмотрена контрактом</a:t>
            </a:r>
            <a:r>
              <a:rPr lang="ru-RU" sz="1600" dirty="0" smtClean="0"/>
              <a:t>.</a:t>
            </a:r>
          </a:p>
          <a:p>
            <a:pPr algn="just"/>
            <a:r>
              <a:rPr lang="ru-RU" sz="1600" dirty="0"/>
              <a:t>При этом в случае расторжения контракта по соглашению сторон </a:t>
            </a:r>
            <a:r>
              <a:rPr lang="ru-RU" sz="1600" b="1" dirty="0"/>
              <a:t>необходимость заключения контракта со вторым участником закупки отсутствует</a:t>
            </a:r>
            <a:r>
              <a:rPr lang="ru-RU" sz="1600" b="1" dirty="0" smtClean="0"/>
              <a:t>.</a:t>
            </a:r>
            <a:endParaRPr lang="ru-RU" sz="1600" b="1" dirty="0"/>
          </a:p>
        </p:txBody>
      </p:sp>
      <p:sp>
        <p:nvSpPr>
          <p:cNvPr id="15" name="Shape 154"/>
          <p:cNvSpPr/>
          <p:nvPr/>
        </p:nvSpPr>
        <p:spPr>
          <a:xfrm flipV="1">
            <a:off x="748557" y="633742"/>
            <a:ext cx="4995244" cy="8705"/>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txBody>
          <a:bodyPr lIns="91440" tIns="45720" rIns="91440" bIns="45720"/>
          <a:lstStyle/>
          <a:p>
            <a:endParaRPr/>
          </a:p>
        </p:txBody>
      </p:sp>
      <p:sp>
        <p:nvSpPr>
          <p:cNvPr id="20" name="Прямоугольник 19"/>
          <p:cNvSpPr/>
          <p:nvPr/>
        </p:nvSpPr>
        <p:spPr>
          <a:xfrm>
            <a:off x="6921209" y="3820959"/>
            <a:ext cx="5271019" cy="369332"/>
          </a:xfrm>
          <a:prstGeom prst="rect">
            <a:avLst/>
          </a:prstGeom>
        </p:spPr>
        <p:txBody>
          <a:bodyPr wrap="square">
            <a:spAutoFit/>
          </a:bodyPr>
          <a:lstStyle/>
          <a:p>
            <a:pPr algn="r"/>
            <a:r>
              <a:rPr lang="ru-RU" b="1" dirty="0" smtClean="0">
                <a:latin typeface="Myriad Pro" pitchFamily="34" charset="0"/>
                <a:cs typeface="Times New Roman"/>
              </a:rPr>
              <a:t>Решение ФАС России от 15.04.2024 П-104/24</a:t>
            </a:r>
            <a:endParaRPr lang="en-US" b="1" dirty="0" smtClean="0">
              <a:latin typeface="Myriad Pro" pitchFamily="34" charset="0"/>
              <a:cs typeface="Times New Roman"/>
            </a:endParaRPr>
          </a:p>
        </p:txBody>
      </p:sp>
      <p:sp>
        <p:nvSpPr>
          <p:cNvPr id="21" name="Shape 154"/>
          <p:cNvSpPr/>
          <p:nvPr/>
        </p:nvSpPr>
        <p:spPr>
          <a:xfrm>
            <a:off x="6920981" y="4185116"/>
            <a:ext cx="5261966" cy="0"/>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txBody>
          <a:bodyPr lIns="91440" tIns="45720" rIns="91440" bIns="45720"/>
          <a:lstStyle/>
          <a:p>
            <a:endParaRPr/>
          </a:p>
        </p:txBody>
      </p:sp>
      <p:sp>
        <p:nvSpPr>
          <p:cNvPr id="22" name="Прямоугольник 21"/>
          <p:cNvSpPr/>
          <p:nvPr/>
        </p:nvSpPr>
        <p:spPr>
          <a:xfrm>
            <a:off x="557315" y="4426669"/>
            <a:ext cx="11277776" cy="2062103"/>
          </a:xfrm>
          <a:prstGeom prst="rect">
            <a:avLst/>
          </a:prstGeom>
        </p:spPr>
        <p:txBody>
          <a:bodyPr wrap="square">
            <a:spAutoFit/>
          </a:bodyPr>
          <a:lstStyle/>
          <a:p>
            <a:pPr algn="just"/>
            <a:r>
              <a:rPr lang="ru-RU" sz="1600" dirty="0" smtClean="0"/>
              <a:t>Представитель </a:t>
            </a:r>
            <a:r>
              <a:rPr lang="ru-RU" sz="1600" dirty="0"/>
              <a:t>Заказчика на заседании Комиссии пояснил</a:t>
            </a:r>
            <a:r>
              <a:rPr lang="ru-RU" sz="1600" dirty="0" smtClean="0"/>
              <a:t>,  что </a:t>
            </a:r>
            <a:r>
              <a:rPr lang="ru-RU" sz="1600" dirty="0"/>
              <a:t>осуществление закупки с использованием </a:t>
            </a:r>
            <a:r>
              <a:rPr lang="ru-RU" sz="1600" dirty="0" smtClean="0"/>
              <a:t>конкурентных способов  не </a:t>
            </a:r>
            <a:r>
              <a:rPr lang="ru-RU" sz="1600" dirty="0"/>
              <a:t>представляется возможным ввиду длительных сроков </a:t>
            </a:r>
            <a:r>
              <a:rPr lang="ru-RU" sz="1600" dirty="0" smtClean="0"/>
              <a:t>рассмотрения...</a:t>
            </a:r>
            <a:endParaRPr lang="ru-RU" sz="1600" dirty="0"/>
          </a:p>
          <a:p>
            <a:pPr algn="just"/>
            <a:r>
              <a:rPr lang="ru-RU" sz="1600" dirty="0"/>
              <a:t>Вместе с тем в Решении ФАС России об отказе во включении в РНП, принятого в соответствии с пунктом 15 Правил, </a:t>
            </a:r>
            <a:r>
              <a:rPr lang="ru-RU" sz="1600" dirty="0" smtClean="0"/>
              <a:t>отсутствуют указания </a:t>
            </a:r>
            <a:r>
              <a:rPr lang="ru-RU" sz="1600" dirty="0"/>
              <a:t>на то</a:t>
            </a:r>
            <a:r>
              <a:rPr lang="ru-RU" sz="1600" dirty="0" smtClean="0"/>
              <a:t>, что </a:t>
            </a:r>
            <a:r>
              <a:rPr lang="ru-RU" sz="1600" dirty="0"/>
              <a:t>надлежащее исполнение ООО «</a:t>
            </a:r>
            <a:r>
              <a:rPr lang="ru-RU" sz="1600" dirty="0" err="1"/>
              <a:t>Айсиэл</a:t>
            </a:r>
            <a:r>
              <a:rPr lang="ru-RU" sz="1600" dirty="0"/>
              <a:t> Софт» условий Контракта № 1 </a:t>
            </a:r>
            <a:r>
              <a:rPr lang="ru-RU" sz="1600" b="1" dirty="0"/>
              <a:t>оказалось невозможным вследствие обстоятельств непреодолимой силы.</a:t>
            </a:r>
          </a:p>
          <a:p>
            <a:pPr algn="just"/>
            <a:r>
              <a:rPr lang="ru-RU" sz="1600" dirty="0"/>
              <a:t>Таким образом, в представленных на заседание Комиссии материалах отсутствуют сведения о наличии законных оснований, предусмотренных частью 17.1 статьи 95 Закона о контрактной системе, для заключения Заказчиком Контракта № 2 </a:t>
            </a:r>
            <a:br>
              <a:rPr lang="ru-RU" sz="1600" dirty="0"/>
            </a:br>
            <a:r>
              <a:rPr lang="ru-RU" sz="1600" dirty="0" smtClean="0"/>
              <a:t>со вторым участником.</a:t>
            </a:r>
            <a:endParaRPr lang="ru-RU" sz="1600" dirty="0"/>
          </a:p>
        </p:txBody>
      </p:sp>
      <p:sp>
        <p:nvSpPr>
          <p:cNvPr id="3" name="Прямоугольник 2"/>
          <p:cNvSpPr/>
          <p:nvPr/>
        </p:nvSpPr>
        <p:spPr>
          <a:xfrm>
            <a:off x="1165800" y="3155963"/>
            <a:ext cx="5262210" cy="338554"/>
          </a:xfrm>
          <a:prstGeom prst="rect">
            <a:avLst/>
          </a:prstGeom>
          <a:ln>
            <a:solidFill>
              <a:schemeClr val="accent2">
                <a:lumMod val="60000"/>
                <a:lumOff val="40000"/>
              </a:schemeClr>
            </a:solidFill>
          </a:ln>
        </p:spPr>
        <p:txBody>
          <a:bodyPr wrap="none">
            <a:spAutoFit/>
          </a:bodyPr>
          <a:lstStyle/>
          <a:p>
            <a:r>
              <a:rPr lang="ru-RU" sz="1600" dirty="0" smtClean="0">
                <a:latin typeface="Calibri" panose="020F0502020204030204" pitchFamily="34" charset="0"/>
                <a:ea typeface="Calibri" panose="020F0502020204030204" pitchFamily="34" charset="0"/>
                <a:cs typeface="Times New Roman" panose="02020603050405020304" pitchFamily="18" charset="0"/>
              </a:rPr>
              <a:t>Письмо Минфина России от 03.03.2023 № 24-06-06/17938</a:t>
            </a:r>
            <a:endParaRPr lang="ru-RU" sz="1600" dirty="0"/>
          </a:p>
        </p:txBody>
      </p:sp>
    </p:spTree>
    <p:extLst>
      <p:ext uri="{BB962C8B-B14F-4D97-AF65-F5344CB8AC3E}">
        <p14:creationId xmlns:p14="http://schemas.microsoft.com/office/powerpoint/2010/main" val="169643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F503607-D0B3-4FD3-B052-5C01C4B20D38}"/>
              </a:ext>
            </a:extLst>
          </p:cNvPr>
          <p:cNvSpPr txBox="1"/>
          <p:nvPr/>
        </p:nvSpPr>
        <p:spPr>
          <a:xfrm>
            <a:off x="623597" y="108642"/>
            <a:ext cx="11011463" cy="5878532"/>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ru-RU" altLang="ru-RU" sz="2400" b="1" dirty="0" smtClean="0">
                <a:latin typeface="+mn-lt"/>
                <a:cs typeface="Times New Roman" panose="02020603050405020304" pitchFamily="18" charset="0"/>
              </a:rPr>
              <a:t>Определение Конституционного Суда Российской Федерации </a:t>
            </a:r>
          </a:p>
          <a:p>
            <a:pPr algn="just"/>
            <a:r>
              <a:rPr lang="en-US" altLang="ru-RU" b="1" dirty="0" smtClean="0">
                <a:latin typeface="+mn-lt"/>
                <a:cs typeface="Times New Roman" panose="02020603050405020304" pitchFamily="18" charset="0"/>
              </a:rPr>
              <a:t> </a:t>
            </a:r>
            <a:r>
              <a:rPr lang="ru-RU" altLang="ru-RU" b="1" dirty="0" smtClean="0">
                <a:latin typeface="+mn-lt"/>
                <a:cs typeface="Times New Roman" panose="02020603050405020304" pitchFamily="18" charset="0"/>
              </a:rPr>
              <a:t>от 14.12.2023</a:t>
            </a:r>
            <a:endParaRPr lang="en-US" altLang="ru-RU" b="1" dirty="0">
              <a:latin typeface="+mn-lt"/>
              <a:cs typeface="Times New Roman" panose="02020603050405020304" pitchFamily="18" charset="0"/>
            </a:endParaRPr>
          </a:p>
          <a:p>
            <a:pPr indent="357188" algn="just"/>
            <a:endParaRPr lang="ru-RU" altLang="ru-RU" sz="1400" dirty="0" smtClean="0">
              <a:latin typeface="Times New Roman" panose="02020603050405020304" pitchFamily="18" charset="0"/>
              <a:cs typeface="Times New Roman" panose="02020603050405020304" pitchFamily="18" charset="0"/>
            </a:endParaRPr>
          </a:p>
          <a:p>
            <a:pPr indent="357188" algn="just"/>
            <a:r>
              <a:rPr lang="ru-RU" altLang="ru-RU" sz="1600" dirty="0" smtClean="0">
                <a:latin typeface="Times New Roman" panose="02020603050405020304" pitchFamily="18" charset="0"/>
                <a:cs typeface="Times New Roman" panose="02020603050405020304" pitchFamily="18" charset="0"/>
              </a:rPr>
              <a:t>При </a:t>
            </a:r>
            <a:r>
              <a:rPr lang="ru-RU" altLang="ru-RU" sz="1600" dirty="0">
                <a:latin typeface="Times New Roman" panose="02020603050405020304" pitchFamily="18" charset="0"/>
                <a:cs typeface="Times New Roman" panose="02020603050405020304" pitchFamily="18" charset="0"/>
              </a:rPr>
              <a:t>осуществлении государственных и муниципальных закупок данные условия приобретают особое значение </a:t>
            </a:r>
            <a:r>
              <a:rPr lang="ru-RU" altLang="ru-RU" sz="1600" b="1" i="1" dirty="0">
                <a:latin typeface="Times New Roman" panose="02020603050405020304" pitchFamily="18" charset="0"/>
                <a:cs typeface="Times New Roman" panose="02020603050405020304" pitchFamily="18" charset="0"/>
              </a:rPr>
              <a:t>в силу необходимости удовлетворения публичных интересов.</a:t>
            </a:r>
            <a:r>
              <a:rPr lang="ru-RU" altLang="ru-RU" sz="1600" dirty="0">
                <a:latin typeface="Times New Roman" panose="02020603050405020304" pitchFamily="18" charset="0"/>
                <a:cs typeface="Times New Roman" panose="02020603050405020304" pitchFamily="18" charset="0"/>
              </a:rPr>
              <a:t> Федеральный закон </a:t>
            </a:r>
            <a:r>
              <a:rPr lang="ru-RU" altLang="ru-RU" sz="1600" dirty="0" smtClean="0">
                <a:latin typeface="Times New Roman" panose="02020603050405020304" pitchFamily="18" charset="0"/>
                <a:cs typeface="Times New Roman" panose="02020603050405020304" pitchFamily="18" charset="0"/>
              </a:rPr>
              <a:t>«О </a:t>
            </a:r>
            <a:r>
              <a:rPr lang="ru-RU" altLang="ru-RU" sz="1600" dirty="0">
                <a:latin typeface="Times New Roman" panose="02020603050405020304" pitchFamily="18" charset="0"/>
                <a:cs typeface="Times New Roman" panose="02020603050405020304" pitchFamily="18" charset="0"/>
              </a:rPr>
              <a:t>контрактной системе в сфере закупок товаров, работ, услуг для обеспечения государственных и муниципальных </a:t>
            </a:r>
            <a:r>
              <a:rPr lang="ru-RU" altLang="ru-RU" sz="1600" dirty="0" smtClean="0">
                <a:latin typeface="Times New Roman" panose="02020603050405020304" pitchFamily="18" charset="0"/>
                <a:cs typeface="Times New Roman" panose="02020603050405020304" pitchFamily="18" charset="0"/>
              </a:rPr>
              <a:t>нужд» </a:t>
            </a:r>
            <a:r>
              <a:rPr lang="ru-RU" altLang="ru-RU" sz="1600" dirty="0">
                <a:latin typeface="Times New Roman" panose="02020603050405020304" pitchFamily="18" charset="0"/>
                <a:cs typeface="Times New Roman" panose="02020603050405020304" pitchFamily="18" charset="0"/>
              </a:rPr>
              <a:t>регулирует отношения, направленные на обеспечение государственных и муниципальных нужд в целях повышения эффективности, результативности осуществления закупок товаров, работ, услуг, обеспечения гласности и прозрачности осуществления таких закупок, предотвращения коррупции и других злоупотреблений в сфере таких закупок (часть 1 статьи 1) (Постановление от 9 апреля 2020 года N 16-П</a:t>
            </a:r>
            <a:r>
              <a:rPr lang="ru-RU" altLang="ru-RU" sz="1600" dirty="0" smtClean="0">
                <a:latin typeface="Times New Roman" panose="02020603050405020304" pitchFamily="18" charset="0"/>
                <a:cs typeface="Times New Roman" panose="02020603050405020304" pitchFamily="18" charset="0"/>
              </a:rPr>
              <a:t>).</a:t>
            </a:r>
          </a:p>
          <a:p>
            <a:pPr indent="357188" algn="just"/>
            <a:r>
              <a:rPr lang="ru-RU" altLang="ru-RU" sz="1600" dirty="0" smtClean="0">
                <a:latin typeface="Times New Roman" panose="02020603050405020304" pitchFamily="18" charset="0"/>
                <a:cs typeface="Times New Roman" panose="02020603050405020304" pitchFamily="18" charset="0"/>
              </a:rPr>
              <a:t>Для </a:t>
            </a:r>
            <a:r>
              <a:rPr lang="ru-RU" altLang="ru-RU" sz="1600" dirty="0">
                <a:latin typeface="Times New Roman" panose="02020603050405020304" pitchFamily="18" charset="0"/>
                <a:cs typeface="Times New Roman" panose="02020603050405020304" pitchFamily="18" charset="0"/>
              </a:rPr>
              <a:t>достижения поставленных целей федеральным законодателем подробно регламентирована деятельность комиссии по осуществлению закупок </a:t>
            </a:r>
            <a:r>
              <a:rPr lang="ru-RU" altLang="ru-RU" sz="1600" i="1" dirty="0">
                <a:latin typeface="Times New Roman" panose="02020603050405020304" pitchFamily="18" charset="0"/>
                <a:cs typeface="Times New Roman" panose="02020603050405020304" pitchFamily="18" charset="0"/>
              </a:rPr>
              <a:t>и в числе прочего</a:t>
            </a:r>
            <a:r>
              <a:rPr lang="ru-RU" altLang="ru-RU" sz="1600" dirty="0">
                <a:latin typeface="Times New Roman" panose="02020603050405020304" pitchFamily="18" charset="0"/>
                <a:cs typeface="Times New Roman" panose="02020603050405020304" pitchFamily="18" charset="0"/>
              </a:rPr>
              <a:t> </a:t>
            </a:r>
            <a:r>
              <a:rPr lang="ru-RU" altLang="ru-RU" sz="1600" b="1" dirty="0">
                <a:latin typeface="Times New Roman" panose="02020603050405020304" pitchFamily="18" charset="0"/>
                <a:cs typeface="Times New Roman" panose="02020603050405020304" pitchFamily="18" charset="0"/>
              </a:rPr>
              <a:t>ее правомочие по отклонению заявки на участие в закупке в случае выявления содержащейся в ней </a:t>
            </a:r>
            <a:r>
              <a:rPr lang="ru-RU" altLang="ru-RU" sz="1600" b="1" u="sng" dirty="0">
                <a:latin typeface="Times New Roman" panose="02020603050405020304" pitchFamily="18" charset="0"/>
                <a:cs typeface="Times New Roman" panose="02020603050405020304" pitchFamily="18" charset="0"/>
              </a:rPr>
              <a:t>недостоверной информации</a:t>
            </a:r>
            <a:r>
              <a:rPr lang="ru-RU" altLang="ru-RU" sz="1600" b="1" u="sng" dirty="0" smtClean="0">
                <a:latin typeface="Times New Roman" panose="02020603050405020304" pitchFamily="18" charset="0"/>
                <a:cs typeface="Times New Roman" panose="02020603050405020304" pitchFamily="18" charset="0"/>
              </a:rPr>
              <a:t>.</a:t>
            </a:r>
            <a:r>
              <a:rPr lang="ru-RU" altLang="ru-RU" sz="1600" u="sng" dirty="0" smtClean="0">
                <a:latin typeface="Times New Roman" panose="02020603050405020304" pitchFamily="18" charset="0"/>
                <a:cs typeface="Times New Roman" panose="02020603050405020304" pitchFamily="18" charset="0"/>
              </a:rPr>
              <a:t> </a:t>
            </a:r>
          </a:p>
          <a:p>
            <a:pPr indent="357188" algn="just"/>
            <a:r>
              <a:rPr lang="ru-RU" altLang="ru-RU" sz="1600" dirty="0" smtClean="0">
                <a:latin typeface="Times New Roman" panose="02020603050405020304" pitchFamily="18" charset="0"/>
                <a:cs typeface="Times New Roman" panose="02020603050405020304" pitchFamily="18" charset="0"/>
              </a:rPr>
              <a:t>Между </a:t>
            </a:r>
            <a:r>
              <a:rPr lang="ru-RU" altLang="ru-RU" sz="1600" dirty="0">
                <a:latin typeface="Times New Roman" panose="02020603050405020304" pitchFamily="18" charset="0"/>
                <a:cs typeface="Times New Roman" panose="02020603050405020304" pitchFamily="18" charset="0"/>
              </a:rPr>
              <a:t>тем в силу части 8 статьи 31 </a:t>
            </a:r>
            <a:r>
              <a:rPr lang="ru-RU" altLang="ru-RU" sz="1600" dirty="0" smtClean="0">
                <a:latin typeface="Times New Roman" panose="02020603050405020304" pitchFamily="18" charset="0"/>
                <a:cs typeface="Times New Roman" panose="02020603050405020304" pitchFamily="18" charset="0"/>
              </a:rPr>
              <a:t>Закона 44-ФЗ </a:t>
            </a:r>
            <a:r>
              <a:rPr lang="ru-RU" altLang="ru-RU" sz="1600" dirty="0">
                <a:latin typeface="Times New Roman" panose="02020603050405020304" pitchFamily="18" charset="0"/>
                <a:cs typeface="Times New Roman" panose="02020603050405020304" pitchFamily="18" charset="0"/>
              </a:rPr>
              <a:t>на комиссию по осуществлению закупок </a:t>
            </a:r>
            <a:r>
              <a:rPr lang="ru-RU" altLang="ru-RU" sz="1600" i="1" dirty="0">
                <a:latin typeface="Times New Roman" panose="02020603050405020304" pitchFamily="18" charset="0"/>
                <a:cs typeface="Times New Roman" panose="02020603050405020304" pitchFamily="18" charset="0"/>
              </a:rPr>
              <a:t>возложена обязанность проверять информацию о соответствии участников закупок ряду требований, установленных данной статьей</a:t>
            </a:r>
            <a:r>
              <a:rPr lang="ru-RU" altLang="ru-RU" sz="1600" dirty="0">
                <a:latin typeface="Times New Roman" panose="02020603050405020304" pitchFamily="18" charset="0"/>
                <a:cs typeface="Times New Roman" panose="02020603050405020304" pitchFamily="18" charset="0"/>
              </a:rPr>
              <a:t>; этой же нормой комиссии по осуществлению закупок </a:t>
            </a:r>
            <a:r>
              <a:rPr lang="ru-RU" altLang="ru-RU" sz="1600" i="1" dirty="0">
                <a:latin typeface="Times New Roman" panose="02020603050405020304" pitchFamily="18" charset="0"/>
                <a:cs typeface="Times New Roman" panose="02020603050405020304" pitchFamily="18" charset="0"/>
              </a:rPr>
              <a:t>предоставлено право проверять соответствие участников закупок некоторым другим требованиям, также определенным положениями указанной статьи</a:t>
            </a:r>
            <a:r>
              <a:rPr lang="ru-RU" altLang="ru-RU" sz="1600" i="1" dirty="0" smtClean="0">
                <a:latin typeface="Times New Roman" panose="02020603050405020304" pitchFamily="18" charset="0"/>
                <a:cs typeface="Times New Roman" panose="02020603050405020304" pitchFamily="18" charset="0"/>
              </a:rPr>
              <a:t>. </a:t>
            </a:r>
          </a:p>
          <a:p>
            <a:pPr indent="357188" algn="just"/>
            <a:r>
              <a:rPr lang="ru-RU" altLang="ru-RU" sz="1600" dirty="0" smtClean="0">
                <a:latin typeface="Times New Roman" panose="02020603050405020304" pitchFamily="18" charset="0"/>
                <a:cs typeface="Times New Roman" panose="02020603050405020304" pitchFamily="18" charset="0"/>
              </a:rPr>
              <a:t>Следовательно</a:t>
            </a:r>
            <a:r>
              <a:rPr lang="ru-RU" altLang="ru-RU" sz="1600" dirty="0">
                <a:latin typeface="Times New Roman" panose="02020603050405020304" pitchFamily="18" charset="0"/>
                <a:cs typeface="Times New Roman" panose="02020603050405020304" pitchFamily="18" charset="0"/>
              </a:rPr>
              <a:t>, предусмотренная оспариваемыми нормами </a:t>
            </a:r>
            <a:r>
              <a:rPr lang="ru-RU" altLang="ru-RU" sz="1600" dirty="0" smtClean="0">
                <a:latin typeface="Times New Roman" panose="02020603050405020304" pitchFamily="18" charset="0"/>
                <a:cs typeface="Times New Roman" panose="02020603050405020304" pitchFamily="18" charset="0"/>
              </a:rPr>
              <a:t>Закона 44-ФЗ </a:t>
            </a:r>
            <a:r>
              <a:rPr lang="ru-RU" altLang="ru-RU" sz="1600" b="1" dirty="0">
                <a:latin typeface="Times New Roman" panose="02020603050405020304" pitchFamily="18" charset="0"/>
                <a:cs typeface="Times New Roman" panose="02020603050405020304" pitchFamily="18" charset="0"/>
              </a:rPr>
              <a:t>обязанность комиссии по осуществлению закупок отклонить заявку в случае выявления недостоверной информации</a:t>
            </a:r>
            <a:r>
              <a:rPr lang="ru-RU" altLang="ru-RU" sz="1600" dirty="0">
                <a:latin typeface="Times New Roman" panose="02020603050405020304" pitchFamily="18" charset="0"/>
                <a:cs typeface="Times New Roman" panose="02020603050405020304" pitchFamily="18" charset="0"/>
              </a:rPr>
              <a:t>, содержащейся в заявке, сама по себе не может рассматриваться как нарушающая права заявителя, </a:t>
            </a:r>
            <a:r>
              <a:rPr lang="ru-RU" altLang="ru-RU" sz="1600" b="1" dirty="0">
                <a:latin typeface="Times New Roman" panose="02020603050405020304" pitchFamily="18" charset="0"/>
                <a:cs typeface="Times New Roman" panose="02020603050405020304" pitchFamily="18" charset="0"/>
              </a:rPr>
              <a:t>поскольку направлена на обеспечение баланса и защиты прав заказчиков, уполномоченных органов (уполномоченных учреждений)</a:t>
            </a:r>
            <a:r>
              <a:rPr lang="ru-RU" altLang="ru-RU" sz="1600" dirty="0">
                <a:latin typeface="Times New Roman" panose="02020603050405020304" pitchFamily="18" charset="0"/>
                <a:cs typeface="Times New Roman" panose="02020603050405020304" pitchFamily="18" charset="0"/>
              </a:rPr>
              <a:t> и иных участников закупок в целях обеспечения гласности и прозрачности их осуществления, предотвращения коррупции и других злоупотреблений в указанной сфере.</a:t>
            </a:r>
            <a:endParaRPr lang="ru-RU" altLang="ru-RU"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a:extLst>
              <a:ext uri="{FF2B5EF4-FFF2-40B4-BE49-F238E27FC236}">
                <a16:creationId xmlns:a16="http://schemas.microsoft.com/office/drawing/2014/main" xmlns="" id="{BAA234D6-DB20-4671-BED7-2B3A16130187}"/>
              </a:ext>
            </a:extLst>
          </p:cNvPr>
          <p:cNvCxnSpPr>
            <a:cxnSpLocks/>
          </p:cNvCxnSpPr>
          <p:nvPr/>
        </p:nvCxnSpPr>
        <p:spPr>
          <a:xfrm flipV="1">
            <a:off x="755491" y="746638"/>
            <a:ext cx="10879569" cy="64010"/>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sp>
        <p:nvSpPr>
          <p:cNvPr id="12" name="Shape 332"/>
          <p:cNvSpPr/>
          <p:nvPr/>
        </p:nvSpPr>
        <p:spPr>
          <a:xfrm>
            <a:off x="189742" y="1458244"/>
            <a:ext cx="11575609" cy="1180388"/>
          </a:xfrm>
          <a:prstGeom prst="rect">
            <a:avLst/>
          </a:prstGeom>
          <a:noFill/>
        </p:spPr>
        <p:txBody>
          <a:bodyPr wrap="square" lIns="0" tIns="45720" rIns="91440" bIns="45720" anchor="t">
            <a:spAutoFit/>
          </a:bodyPr>
          <a:lstStyle/>
          <a:p>
            <a:pPr>
              <a:lnSpc>
                <a:spcPts val="2160"/>
              </a:lnSpc>
            </a:pPr>
            <a:endParaRPr sz="800" b="1" dirty="0">
              <a:latin typeface="Times New Roman"/>
              <a:ea typeface="Times New Roman"/>
              <a:cs typeface="Times New Roman"/>
            </a:endParaRPr>
          </a:p>
          <a:p>
            <a:pPr algn="just">
              <a:lnSpc>
                <a:spcPts val="2160"/>
              </a:lnSpc>
            </a:pPr>
            <a:endParaRPr lang="ru-RU" b="1" dirty="0">
              <a:solidFill>
                <a:srgbClr val="FF0000"/>
              </a:solidFill>
              <a:latin typeface="Times New Roman"/>
              <a:ea typeface="Times New Roman"/>
              <a:cs typeface="Times New Roman"/>
            </a:endParaRPr>
          </a:p>
          <a:p>
            <a:pPr algn="just">
              <a:lnSpc>
                <a:spcPts val="2160"/>
              </a:lnSpc>
            </a:pPr>
            <a:endParaRPr lang="ru-RU" b="1" u="sng" dirty="0">
              <a:solidFill>
                <a:srgbClr val="FF0000"/>
              </a:solidFill>
              <a:latin typeface="Times New Roman"/>
              <a:ea typeface="Times New Roman"/>
              <a:cs typeface="Times New Roman"/>
            </a:endParaRPr>
          </a:p>
          <a:p>
            <a:pPr>
              <a:lnSpc>
                <a:spcPts val="2160"/>
              </a:lnSpc>
            </a:pPr>
            <a:endParaRPr sz="1000" dirty="0">
              <a:latin typeface="Times New Roman"/>
              <a:ea typeface="Times New Roman"/>
              <a:cs typeface="Times New Roman"/>
            </a:endParaRPr>
          </a:p>
        </p:txBody>
      </p:sp>
      <p:sp>
        <p:nvSpPr>
          <p:cNvPr id="7" name="Shape 114"/>
          <p:cNvSpPr/>
          <p:nvPr/>
        </p:nvSpPr>
        <p:spPr>
          <a:xfrm>
            <a:off x="9171159" y="164817"/>
            <a:ext cx="2770362" cy="459872"/>
          </a:xfrm>
          <a:prstGeom prst="parallelogram">
            <a:avLst>
              <a:gd name="adj" fmla="val 0"/>
            </a:avLst>
          </a:prstGeom>
          <a:solidFill>
            <a:srgbClr val="0895AC"/>
          </a:solidFill>
          <a:ln w="38100">
            <a:solidFill>
              <a:srgbClr val="067082"/>
            </a:solidFill>
            <a:prstDash val="solid"/>
          </a:ln>
        </p:spPr>
        <p:txBody>
          <a:bodyPr lIns="91440" tIns="45720" rIns="91440" bIns="45720" anchor="ctr"/>
          <a:lstStyle/>
          <a:p>
            <a:pPr algn="ctr"/>
            <a:r>
              <a:rPr lang="ru-RU" sz="1600" dirty="0">
                <a:latin typeface="Times New Roman"/>
                <a:ea typeface="Times New Roman"/>
                <a:cs typeface="Times New Roman"/>
              </a:rPr>
              <a:t>в</a:t>
            </a:r>
            <a:r>
              <a:rPr lang="ru-RU" sz="1600" dirty="0" smtClean="0">
                <a:solidFill>
                  <a:schemeClr val="tx1"/>
                </a:solidFill>
                <a:latin typeface="Times New Roman"/>
                <a:ea typeface="Times New Roman"/>
                <a:cs typeface="Times New Roman"/>
              </a:rPr>
              <a:t> рамках дела </a:t>
            </a:r>
            <a:r>
              <a:rPr lang="ru-RU" sz="1600" dirty="0"/>
              <a:t> </a:t>
            </a:r>
            <a:r>
              <a:rPr lang="ru-RU" sz="1600" dirty="0" smtClean="0"/>
              <a:t>А40-136537/2022</a:t>
            </a:r>
            <a:endParaRPr sz="1600" dirty="0">
              <a:solidFill>
                <a:schemeClr val="tx1"/>
              </a:solidFill>
              <a:latin typeface="Times New Roman"/>
              <a:ea typeface="Times New Roman"/>
              <a:cs typeface="Times New Roman"/>
            </a:endParaRPr>
          </a:p>
        </p:txBody>
      </p:sp>
      <p:pic>
        <p:nvPicPr>
          <p:cNvPr id="8" name="Picture 2"/>
          <p:cNvPicPr>
            <a:picLocks noChangeAspect="1" noChangeArrowheads="1"/>
          </p:cNvPicPr>
          <p:nvPr/>
        </p:nvPicPr>
        <p:blipFill>
          <a:blip r:embed="rId3" cstate="print"/>
          <a:srcRect/>
          <a:stretch>
            <a:fillRect/>
          </a:stretch>
        </p:blipFill>
        <p:spPr bwMode="auto">
          <a:xfrm>
            <a:off x="134267" y="-2295426"/>
            <a:ext cx="279400" cy="11440584"/>
          </a:xfrm>
          <a:prstGeom prst="rect">
            <a:avLst/>
          </a:prstGeom>
          <a:noFill/>
          <a:ln w="9525">
            <a:noFill/>
            <a:miter lim="800000"/>
            <a:headEnd/>
            <a:tailEnd/>
          </a:ln>
          <a:effectLst/>
        </p:spPr>
      </p:pic>
      <p:sp>
        <p:nvSpPr>
          <p:cNvPr id="9" name="Shape 114"/>
          <p:cNvSpPr/>
          <p:nvPr/>
        </p:nvSpPr>
        <p:spPr>
          <a:xfrm>
            <a:off x="4145178" y="6275005"/>
            <a:ext cx="8046822" cy="558501"/>
          </a:xfrm>
          <a:prstGeom prst="parallelogram">
            <a:avLst>
              <a:gd name="adj" fmla="val 0"/>
            </a:avLst>
          </a:prstGeom>
          <a:solidFill>
            <a:srgbClr val="0895AC"/>
          </a:solidFill>
          <a:ln w="38100">
            <a:solidFill>
              <a:srgbClr val="067082"/>
            </a:solidFill>
            <a:prstDash val="solid"/>
          </a:ln>
        </p:spPr>
        <p:txBody>
          <a:bodyPr lIns="91440" tIns="45720" rIns="91440" bIns="45720" anchor="ctr"/>
          <a:lstStyle/>
          <a:p>
            <a:pPr marL="0" indent="0" algn="ctr"/>
            <a:r>
              <a:rPr lang="ru-RU" sz="1600" dirty="0" smtClean="0">
                <a:solidFill>
                  <a:schemeClr val="tx1"/>
                </a:solidFill>
                <a:latin typeface="Times New Roman"/>
                <a:ea typeface="Times New Roman"/>
                <a:cs typeface="Times New Roman"/>
              </a:rPr>
              <a:t>Постановление АС МО от </a:t>
            </a:r>
            <a:r>
              <a:rPr lang="ru-RU" sz="1600" b="1" dirty="0" smtClean="0">
                <a:solidFill>
                  <a:schemeClr val="tx1"/>
                </a:solidFill>
                <a:latin typeface="Times New Roman"/>
                <a:ea typeface="Times New Roman"/>
                <a:cs typeface="Times New Roman"/>
              </a:rPr>
              <a:t>09.02.2024</a:t>
            </a:r>
            <a:r>
              <a:rPr lang="ru-RU" sz="1600" dirty="0" smtClean="0">
                <a:solidFill>
                  <a:schemeClr val="tx1"/>
                </a:solidFill>
                <a:latin typeface="Times New Roman"/>
                <a:ea typeface="Times New Roman"/>
                <a:cs typeface="Times New Roman"/>
              </a:rPr>
              <a:t> по делу №А40-106721/23</a:t>
            </a:r>
          </a:p>
          <a:p>
            <a:pPr marL="0" indent="0" algn="ctr"/>
            <a:r>
              <a:rPr lang="ru-RU" sz="1600" dirty="0" smtClean="0">
                <a:latin typeface="Times New Roman"/>
                <a:ea typeface="Times New Roman"/>
                <a:cs typeface="Times New Roman"/>
              </a:rPr>
              <a:t>Постановление 11 ААС от </a:t>
            </a:r>
            <a:r>
              <a:rPr lang="ru-RU" sz="1600" b="1" dirty="0" smtClean="0">
                <a:latin typeface="Times New Roman"/>
                <a:ea typeface="Times New Roman"/>
                <a:cs typeface="Times New Roman"/>
              </a:rPr>
              <a:t>23.01.2024</a:t>
            </a:r>
            <a:r>
              <a:rPr lang="ru-RU" sz="1600" dirty="0" smtClean="0">
                <a:latin typeface="Times New Roman"/>
                <a:ea typeface="Times New Roman"/>
                <a:cs typeface="Times New Roman"/>
              </a:rPr>
              <a:t> по делу А72-9121/23</a:t>
            </a:r>
            <a:endParaRPr sz="1600" dirty="0">
              <a:solidFill>
                <a:schemeClr val="tx1"/>
              </a:solidFill>
              <a:latin typeface="Times New Roman"/>
              <a:ea typeface="Times New Roman"/>
              <a:cs typeface="Times New Roman"/>
            </a:endParaRPr>
          </a:p>
        </p:txBody>
      </p:sp>
    </p:spTree>
    <p:extLst>
      <p:ext uri="{BB962C8B-B14F-4D97-AF65-F5344CB8AC3E}">
        <p14:creationId xmlns:p14="http://schemas.microsoft.com/office/powerpoint/2010/main" val="68091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779645" y="339511"/>
            <a:ext cx="5432693" cy="400110"/>
          </a:xfrm>
          <a:prstGeom prst="rect">
            <a:avLst/>
          </a:prstGeom>
        </p:spPr>
        <p:txBody>
          <a:bodyPr wrap="square">
            <a:spAutoFit/>
          </a:bodyPr>
          <a:lstStyle/>
          <a:p>
            <a:pPr lvl="0" algn="ctr"/>
            <a:r>
              <a:rPr lang="ru-RU" sz="2000" b="1" dirty="0">
                <a:latin typeface="Times New Roman" panose="02020603050405020304" pitchFamily="18" charset="0"/>
                <a:ea typeface="Times New Roman" panose="02020603050405020304" pitchFamily="18" charset="0"/>
              </a:rPr>
              <a:t>Недостоверные сведения в составе заявки</a:t>
            </a:r>
            <a:endParaRPr lang="ru-RU" altLang="ru-RU" sz="2000" b="1" i="1"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4" name="TextBox 13"/>
          <p:cNvSpPr txBox="1"/>
          <p:nvPr/>
        </p:nvSpPr>
        <p:spPr>
          <a:xfrm>
            <a:off x="548640" y="1145408"/>
            <a:ext cx="11522042" cy="6299160"/>
          </a:xfrm>
          <a:prstGeom prst="rect">
            <a:avLst/>
          </a:prstGeom>
          <a:noFill/>
        </p:spPr>
        <p:txBody>
          <a:bodyPr wrap="square" rtlCol="0">
            <a:spAutoFit/>
          </a:bodyPr>
          <a:lstStyle/>
          <a:p>
            <a:pPr algn="just">
              <a:lnSpc>
                <a:spcPts val="2500"/>
              </a:lnSpc>
              <a:spcAft>
                <a:spcPts val="0"/>
              </a:spcAft>
            </a:pPr>
            <a:r>
              <a:rPr lang="ru-RU" b="1" dirty="0" smtClean="0">
                <a:latin typeface="Times New Roman" panose="02020603050405020304" pitchFamily="18" charset="0"/>
                <a:cs typeface="Times New Roman" panose="02020603050405020304" pitchFamily="18" charset="0"/>
              </a:rPr>
              <a:t>Постановление 11 ААС от 23.01.2024 по делу А40-9121/23</a:t>
            </a:r>
          </a:p>
          <a:p>
            <a:pPr algn="just">
              <a:spcAft>
                <a:spcPts val="0"/>
              </a:spcAft>
            </a:pPr>
            <a:endParaRPr lang="ru-RU" sz="1600" dirty="0" smtClean="0">
              <a:latin typeface="Times New Roman" panose="02020603050405020304" pitchFamily="18" charset="0"/>
              <a:cs typeface="Times New Roman" panose="02020603050405020304" pitchFamily="18" charset="0"/>
            </a:endParaRPr>
          </a:p>
          <a:p>
            <a:pPr algn="just">
              <a:spcAft>
                <a:spcPts val="0"/>
              </a:spcAft>
            </a:pPr>
            <a:r>
              <a:rPr lang="ru-RU" sz="1600" dirty="0" smtClean="0">
                <a:latin typeface="Times New Roman" panose="02020603050405020304" pitchFamily="18" charset="0"/>
                <a:cs typeface="Times New Roman" panose="02020603050405020304" pitchFamily="18" charset="0"/>
              </a:rPr>
              <a:t>«…доводы заявителя, о </a:t>
            </a:r>
            <a:r>
              <a:rPr lang="ru-RU" sz="1600" dirty="0">
                <a:latin typeface="Times New Roman" panose="02020603050405020304" pitchFamily="18" charset="0"/>
                <a:cs typeface="Times New Roman" panose="02020603050405020304" pitchFamily="18" charset="0"/>
              </a:rPr>
              <a:t>допущенных технических ошибках при сканировании документов, правомерно отклонены УФАС и судом </a:t>
            </a:r>
            <a:r>
              <a:rPr lang="ru-RU" sz="1600" i="1" dirty="0">
                <a:latin typeface="Times New Roman" panose="02020603050405020304" pitchFamily="18" charset="0"/>
                <a:cs typeface="Times New Roman" panose="02020603050405020304" pitchFamily="18" charset="0"/>
              </a:rPr>
              <a:t>поскольку в данном случае обнаружено не отсутствие каких-либо (</a:t>
            </a:r>
            <a:r>
              <a:rPr lang="ru-RU" sz="1600" i="1" dirty="0" err="1">
                <a:latin typeface="Times New Roman" panose="02020603050405020304" pitchFamily="18" charset="0"/>
                <a:cs typeface="Times New Roman" panose="02020603050405020304" pitchFamily="18" charset="0"/>
              </a:rPr>
              <a:t>непропечатанных</a:t>
            </a:r>
            <a:r>
              <a:rPr lang="ru-RU" sz="1600" i="1" dirty="0">
                <a:latin typeface="Times New Roman" panose="02020603050405020304" pitchFamily="18" charset="0"/>
                <a:cs typeface="Times New Roman" panose="02020603050405020304" pitchFamily="18" charset="0"/>
              </a:rPr>
              <a:t>) документов или </a:t>
            </a:r>
            <a:r>
              <a:rPr lang="ru-RU" sz="1600" i="1" dirty="0" smtClean="0">
                <a:latin typeface="Times New Roman" panose="02020603050405020304" pitchFamily="18" charset="0"/>
                <a:cs typeface="Times New Roman" panose="02020603050405020304" pitchFamily="18" charset="0"/>
              </a:rPr>
              <a:t>страниц</a:t>
            </a:r>
            <a:r>
              <a:rPr lang="ru-RU" sz="1600"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а именно копии одного и того же </a:t>
            </a:r>
            <a:r>
              <a:rPr lang="ru-RU" sz="1600" b="1" dirty="0" smtClean="0">
                <a:latin typeface="Times New Roman" panose="02020603050405020304" pitchFamily="18" charset="0"/>
                <a:cs typeface="Times New Roman" panose="02020603050405020304" pitchFamily="18" charset="0"/>
              </a:rPr>
              <a:t>документа, </a:t>
            </a:r>
            <a:r>
              <a:rPr lang="ru-RU" sz="1600" b="1" dirty="0">
                <a:latin typeface="Times New Roman" panose="02020603050405020304" pitchFamily="18" charset="0"/>
                <a:cs typeface="Times New Roman" panose="02020603050405020304" pitchFamily="18" charset="0"/>
              </a:rPr>
              <a:t>но с разным содержанием. </a:t>
            </a:r>
            <a:endParaRPr lang="ru-RU" sz="1600" b="1" dirty="0" smtClean="0">
              <a:latin typeface="Times New Roman" panose="02020603050405020304" pitchFamily="18" charset="0"/>
              <a:cs typeface="Times New Roman" panose="02020603050405020304" pitchFamily="18" charset="0"/>
            </a:endParaRPr>
          </a:p>
          <a:p>
            <a:pPr algn="just">
              <a:spcAft>
                <a:spcPts val="0"/>
              </a:spcAft>
            </a:pPr>
            <a:endParaRPr lang="en-US" sz="1600" dirty="0" smtClean="0">
              <a:latin typeface="Times New Roman" panose="02020603050405020304" pitchFamily="18" charset="0"/>
              <a:cs typeface="Times New Roman" panose="02020603050405020304" pitchFamily="18" charset="0"/>
            </a:endParaRPr>
          </a:p>
          <a:p>
            <a:pPr algn="just">
              <a:spcAft>
                <a:spcPts val="0"/>
              </a:spcAft>
            </a:pP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рассматриваемом случае суд правомерно поддержал доводы ответчика со ссылкой на позицию </a:t>
            </a:r>
            <a:r>
              <a:rPr lang="ru-RU" sz="1600" dirty="0" smtClean="0">
                <a:latin typeface="Times New Roman" panose="02020603050405020304" pitchFamily="18" charset="0"/>
                <a:cs typeface="Times New Roman" panose="02020603050405020304" pitchFamily="18" charset="0"/>
              </a:rPr>
              <a:t>ВС РФ, </a:t>
            </a:r>
            <a:r>
              <a:rPr lang="ru-RU" sz="1600" dirty="0">
                <a:latin typeface="Times New Roman" panose="02020603050405020304" pitchFamily="18" charset="0"/>
                <a:cs typeface="Times New Roman" panose="02020603050405020304" pitchFamily="18" charset="0"/>
              </a:rPr>
              <a:t>отраженную в определении от 17.06.2020 г. № 310-ЭС19-26526, что </a:t>
            </a:r>
            <a:r>
              <a:rPr lang="ru-RU" sz="1600" i="1" dirty="0">
                <a:latin typeface="Times New Roman" panose="02020603050405020304" pitchFamily="18" charset="0"/>
                <a:cs typeface="Times New Roman" panose="02020603050405020304" pitchFamily="18" charset="0"/>
              </a:rPr>
              <a:t>недостоверной информацией следует считать информацию, не соответствующую действительности, предоставленную с обманом и умыслом</a:t>
            </a:r>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направленным на победу в торгах за счет представления ложной информации об опыте выполнения работ. </a:t>
            </a:r>
            <a:endParaRPr lang="ru-RU" sz="1600" b="1" dirty="0" smtClean="0">
              <a:latin typeface="Times New Roman" panose="02020603050405020304" pitchFamily="18" charset="0"/>
              <a:cs typeface="Times New Roman" panose="02020603050405020304" pitchFamily="18" charset="0"/>
            </a:endParaRPr>
          </a:p>
          <a:p>
            <a:pPr algn="just">
              <a:spcAft>
                <a:spcPts val="0"/>
              </a:spcAft>
            </a:pPr>
            <a:endParaRPr lang="ru-RU" sz="1600" dirty="0" smtClean="0">
              <a:latin typeface="Times New Roman" panose="02020603050405020304" pitchFamily="18" charset="0"/>
              <a:cs typeface="Times New Roman" panose="02020603050405020304" pitchFamily="18" charset="0"/>
            </a:endParaRPr>
          </a:p>
          <a:p>
            <a:pPr algn="just">
              <a:spcAft>
                <a:spcPts val="0"/>
              </a:spcAft>
            </a:pPr>
            <a:r>
              <a:rPr lang="ru-RU" sz="1600" dirty="0" smtClean="0">
                <a:latin typeface="Times New Roman" panose="02020603050405020304" pitchFamily="18" charset="0"/>
                <a:cs typeface="Times New Roman" panose="02020603050405020304" pitchFamily="18" charset="0"/>
              </a:rPr>
              <a:t>УФАС </a:t>
            </a:r>
            <a:r>
              <a:rPr lang="ru-RU" sz="1600" dirty="0">
                <a:latin typeface="Times New Roman" panose="02020603050405020304" pitchFamily="18" charset="0"/>
                <a:cs typeface="Times New Roman" panose="02020603050405020304" pitchFamily="18" charset="0"/>
              </a:rPr>
              <a:t>также установлено, что сумма выполненных работ по Договору </a:t>
            </a:r>
            <a:r>
              <a:rPr lang="ru-RU" sz="1600" dirty="0" smtClean="0">
                <a:latin typeface="Times New Roman" panose="02020603050405020304" pitchFamily="18" charset="0"/>
                <a:cs typeface="Times New Roman" panose="02020603050405020304" pitchFamily="18" charset="0"/>
              </a:rPr>
              <a:t>не </a:t>
            </a:r>
            <a:r>
              <a:rPr lang="ru-RU" sz="1600" dirty="0">
                <a:latin typeface="Times New Roman" panose="02020603050405020304" pitchFamily="18" charset="0"/>
                <a:cs typeface="Times New Roman" panose="02020603050405020304" pitchFamily="18" charset="0"/>
              </a:rPr>
              <a:t>отражена в бухгалтерской </a:t>
            </a:r>
            <a:r>
              <a:rPr lang="ru-RU" sz="1600" dirty="0" smtClean="0">
                <a:latin typeface="Times New Roman" panose="02020603050405020304" pitchFamily="18" charset="0"/>
                <a:cs typeface="Times New Roman" panose="02020603050405020304" pitchFamily="18" charset="0"/>
              </a:rPr>
              <a:t>отчетности Общества. </a:t>
            </a:r>
          </a:p>
          <a:p>
            <a:pPr algn="just">
              <a:spcAft>
                <a:spcPts val="0"/>
              </a:spcAft>
            </a:pPr>
            <a:endParaRPr lang="ru-RU" sz="1600" dirty="0" smtClean="0">
              <a:latin typeface="Times New Roman" panose="02020603050405020304" pitchFamily="18" charset="0"/>
              <a:cs typeface="Times New Roman" panose="02020603050405020304" pitchFamily="18" charset="0"/>
            </a:endParaRPr>
          </a:p>
          <a:p>
            <a:pPr algn="just">
              <a:spcAft>
                <a:spcPts val="0"/>
              </a:spcAft>
            </a:pPr>
            <a:r>
              <a:rPr lang="ru-RU" sz="1600" dirty="0" smtClean="0">
                <a:latin typeface="Times New Roman" panose="02020603050405020304" pitchFamily="18" charset="0"/>
                <a:cs typeface="Times New Roman" panose="02020603050405020304" pitchFamily="18" charset="0"/>
              </a:rPr>
              <a:t>Кроме </a:t>
            </a:r>
            <a:r>
              <a:rPr lang="ru-RU" sz="1600" dirty="0">
                <a:latin typeface="Times New Roman" panose="02020603050405020304" pitchFamily="18" charset="0"/>
                <a:cs typeface="Times New Roman" panose="02020603050405020304" pitchFamily="18" charset="0"/>
              </a:rPr>
              <a:t>того УФАС получена информация от </a:t>
            </a:r>
            <a:r>
              <a:rPr lang="ru-RU" sz="1600" dirty="0" smtClean="0">
                <a:latin typeface="Times New Roman" panose="02020603050405020304" pitchFamily="18" charset="0"/>
                <a:cs typeface="Times New Roman" panose="02020603050405020304" pitchFamily="18" charset="0"/>
              </a:rPr>
              <a:t>СРО «Строители </a:t>
            </a:r>
            <a:r>
              <a:rPr lang="ru-RU" sz="1600" dirty="0">
                <a:latin typeface="Times New Roman" panose="02020603050405020304" pitchFamily="18" charset="0"/>
                <a:cs typeface="Times New Roman" panose="02020603050405020304" pitchFamily="18" charset="0"/>
              </a:rPr>
              <a:t>Ульяновска» о результатах проведенной СРО проверки, согласно которому Договор </a:t>
            </a:r>
            <a:r>
              <a:rPr lang="ru-RU" sz="1600" dirty="0" smtClean="0">
                <a:latin typeface="Times New Roman" panose="02020603050405020304" pitchFamily="18" charset="0"/>
                <a:cs typeface="Times New Roman" panose="02020603050405020304" pitchFamily="18" charset="0"/>
              </a:rPr>
              <a:t>был </a:t>
            </a:r>
            <a:r>
              <a:rPr lang="ru-RU" sz="1600" dirty="0">
                <a:latin typeface="Times New Roman" panose="02020603050405020304" pitchFamily="18" charset="0"/>
                <a:cs typeface="Times New Roman" panose="02020603050405020304" pitchFamily="18" charset="0"/>
              </a:rPr>
              <a:t>заключен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 нарушением действующего законодательства, а именно </a:t>
            </a:r>
            <a:r>
              <a:rPr lang="ru-RU" sz="1600" dirty="0" smtClean="0">
                <a:latin typeface="Times New Roman" panose="02020603050405020304" pitchFamily="18" charset="0"/>
                <a:cs typeface="Times New Roman" panose="02020603050405020304" pitchFamily="18" charset="0"/>
              </a:rPr>
              <a:t>Общество </a:t>
            </a:r>
            <a:r>
              <a:rPr lang="ru-RU" sz="1600" dirty="0">
                <a:latin typeface="Times New Roman" panose="02020603050405020304" pitchFamily="18" charset="0"/>
                <a:cs typeface="Times New Roman" panose="02020603050405020304" pitchFamily="18" charset="0"/>
              </a:rPr>
              <a:t>не имело право осуществлять строительство, стоимость которого по одному договору превышает пятьсот миллионов </a:t>
            </a:r>
            <a:r>
              <a:rPr lang="ru-RU" sz="1600" dirty="0" smtClean="0">
                <a:latin typeface="Times New Roman" panose="02020603050405020304" pitchFamily="18" charset="0"/>
                <a:cs typeface="Times New Roman" panose="02020603050405020304" pitchFamily="18" charset="0"/>
              </a:rPr>
              <a:t>рублей (ч. 12 ст. 55.16 </a:t>
            </a:r>
            <a:r>
              <a:rPr lang="ru-RU" sz="1600" dirty="0" err="1" smtClean="0">
                <a:latin typeface="Times New Roman" panose="02020603050405020304" pitchFamily="18" charset="0"/>
                <a:cs typeface="Times New Roman" panose="02020603050405020304" pitchFamily="18" charset="0"/>
              </a:rPr>
              <a:t>ГрК</a:t>
            </a:r>
            <a:r>
              <a:rPr lang="ru-RU" sz="1600" dirty="0" smtClean="0">
                <a:latin typeface="Times New Roman" panose="02020603050405020304" pitchFamily="18" charset="0"/>
                <a:cs typeface="Times New Roman" panose="02020603050405020304" pitchFamily="18" charset="0"/>
              </a:rPr>
              <a:t> РФ). </a:t>
            </a:r>
          </a:p>
          <a:p>
            <a:pPr algn="just">
              <a:spcAft>
                <a:spcPts val="0"/>
              </a:spcAft>
            </a:pPr>
            <a:endParaRPr lang="ru-RU" sz="1600" dirty="0">
              <a:latin typeface="Times New Roman" panose="02020603050405020304" pitchFamily="18" charset="0"/>
              <a:cs typeface="Times New Roman" panose="02020603050405020304" pitchFamily="18" charset="0"/>
            </a:endParaRPr>
          </a:p>
          <a:p>
            <a:pPr algn="just">
              <a:spcAft>
                <a:spcPts val="0"/>
              </a:spcAft>
            </a:pP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учетом вышеизложенного судом сделан правильный вывод о том, что совокупность установленных комиссией УФАС обстоятельств свидетельствует о недостоверности сведений о положительном опыте, указанным ООО </a:t>
            </a:r>
            <a:r>
              <a:rPr lang="ru-RU" sz="1600" dirty="0" smtClean="0">
                <a:latin typeface="Times New Roman" panose="02020603050405020304" pitchFamily="18" charset="0"/>
                <a:cs typeface="Times New Roman" panose="02020603050405020304" pitchFamily="18" charset="0"/>
              </a:rPr>
              <a:t>при </a:t>
            </a:r>
            <a:r>
              <a:rPr lang="ru-RU" sz="1600" dirty="0">
                <a:latin typeface="Times New Roman" panose="02020603050405020304" pitchFamily="18" charset="0"/>
                <a:cs typeface="Times New Roman" panose="02020603050405020304" pitchFamily="18" charset="0"/>
              </a:rPr>
              <a:t>подаче заявки на участие в </a:t>
            </a:r>
            <a:r>
              <a:rPr lang="ru-RU" sz="1600" dirty="0" smtClean="0">
                <a:latin typeface="Times New Roman" panose="02020603050405020304" pitchFamily="18" charset="0"/>
                <a:cs typeface="Times New Roman" panose="02020603050405020304" pitchFamily="18" charset="0"/>
              </a:rPr>
              <a:t>конкурсе».</a:t>
            </a:r>
          </a:p>
          <a:p>
            <a:pPr algn="just">
              <a:lnSpc>
                <a:spcPts val="2500"/>
              </a:lnSpc>
              <a:spcAft>
                <a:spcPts val="0"/>
              </a:spcAft>
            </a:pPr>
            <a:endParaRPr lang="ru-RU" dirty="0" smtClean="0">
              <a:latin typeface="Times New Roman" panose="02020603050405020304" pitchFamily="18" charset="0"/>
              <a:cs typeface="Times New Roman" panose="02020603050405020304" pitchFamily="18" charset="0"/>
            </a:endParaRPr>
          </a:p>
          <a:p>
            <a:pPr algn="just">
              <a:lnSpc>
                <a:spcPts val="2500"/>
              </a:lnSpc>
              <a:spcAft>
                <a:spcPts val="0"/>
              </a:spcAft>
            </a:pPr>
            <a:endParaRPr lang="ru-RU" dirty="0">
              <a:latin typeface="Times New Roman" panose="02020603050405020304" pitchFamily="18" charset="0"/>
              <a:cs typeface="Times New Roman" panose="02020603050405020304" pitchFamily="18" charset="0"/>
            </a:endParaRPr>
          </a:p>
          <a:p>
            <a:pPr algn="just">
              <a:lnSpc>
                <a:spcPts val="2500"/>
              </a:lnSpc>
              <a:spcAft>
                <a:spcPts val="1400"/>
              </a:spcAft>
            </a:pPr>
            <a:endParaRPr lang="ru-RU" i="1" dirty="0" smtClean="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134267" y="-2295426"/>
            <a:ext cx="279400" cy="11440584"/>
          </a:xfrm>
          <a:prstGeom prst="rect">
            <a:avLst/>
          </a:prstGeom>
          <a:noFill/>
          <a:ln w="9525">
            <a:noFill/>
            <a:miter lim="800000"/>
            <a:headEnd/>
            <a:tailEnd/>
          </a:ln>
          <a:effectLst/>
        </p:spPr>
      </p:pic>
      <p:sp>
        <p:nvSpPr>
          <p:cNvPr id="6" name="Shape 154"/>
          <p:cNvSpPr/>
          <p:nvPr/>
        </p:nvSpPr>
        <p:spPr>
          <a:xfrm flipV="1">
            <a:off x="998369" y="730916"/>
            <a:ext cx="4995244" cy="8705"/>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txBody>
          <a:bodyPr lIns="91440" tIns="45720" rIns="91440" bIns="45720"/>
          <a:lstStyle/>
          <a:p>
            <a:endParaRPr/>
          </a:p>
        </p:txBody>
      </p:sp>
    </p:spTree>
    <p:extLst>
      <p:ext uri="{BB962C8B-B14F-4D97-AF65-F5344CB8AC3E}">
        <p14:creationId xmlns:p14="http://schemas.microsoft.com/office/powerpoint/2010/main" val="3190412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Диаграмма 29">
            <a:extLst>
              <a:ext uri="{FF2B5EF4-FFF2-40B4-BE49-F238E27FC236}">
                <a16:creationId xmlns:a16="http://schemas.microsoft.com/office/drawing/2014/main" xmlns="" id="{ABDD144F-ED76-4B0E-7A81-27EEC37DC4C7}"/>
              </a:ext>
            </a:extLst>
          </p:cNvPr>
          <p:cNvGraphicFramePr/>
          <p:nvPr>
            <p:extLst/>
          </p:nvPr>
        </p:nvGraphicFramePr>
        <p:xfrm>
          <a:off x="87682" y="1887584"/>
          <a:ext cx="6616597" cy="4970416"/>
        </p:xfrm>
        <a:graphic>
          <a:graphicData uri="http://schemas.openxmlformats.org/drawingml/2006/chart">
            <c:chart xmlns:c="http://schemas.openxmlformats.org/drawingml/2006/chart" xmlns:r="http://schemas.openxmlformats.org/officeDocument/2006/relationships" r:id="rId2"/>
          </a:graphicData>
        </a:graphic>
      </p:graphicFrame>
      <p:sp>
        <p:nvSpPr>
          <p:cNvPr id="37" name="Shape 186"/>
          <p:cNvSpPr txBox="1"/>
          <p:nvPr/>
        </p:nvSpPr>
        <p:spPr>
          <a:xfrm>
            <a:off x="885266" y="152294"/>
            <a:ext cx="10063660" cy="584775"/>
          </a:xfrm>
          <a:prstGeom prst="rect">
            <a:avLst/>
          </a:prstGeom>
          <a:noFill/>
        </p:spPr>
        <p:txBody>
          <a:bodyPr wrap="square" lIns="91440" tIns="45720" rIns="91440" bIns="45720">
            <a:spAutoFit/>
          </a:bodyPr>
          <a:lstStyle/>
          <a:p>
            <a:pPr marL="0" indent="0" algn="l"/>
            <a:r>
              <a:rPr lang="ru-RU" sz="3200" b="1" dirty="0">
                <a:solidFill>
                  <a:srgbClr val="024989"/>
                </a:solidFill>
                <a:latin typeface="DejaVu Sans Condensed"/>
                <a:ea typeface="DejaVu Sans Condensed"/>
                <a:cs typeface="DejaVu Sans Condensed"/>
              </a:rPr>
              <a:t>Электронное обжалование</a:t>
            </a:r>
            <a:endParaRPr sz="3200" b="1" dirty="0">
              <a:solidFill>
                <a:srgbClr val="024989"/>
              </a:solidFill>
              <a:latin typeface="DejaVu Sans Condensed"/>
              <a:ea typeface="DejaVu Sans Condensed"/>
              <a:cs typeface="DejaVu Sans Condensed"/>
            </a:endParaRPr>
          </a:p>
        </p:txBody>
      </p:sp>
      <p:sp>
        <p:nvSpPr>
          <p:cNvPr id="38" name="Shape 187"/>
          <p:cNvSpPr/>
          <p:nvPr/>
        </p:nvSpPr>
        <p:spPr>
          <a:xfrm flipV="1">
            <a:off x="980959" y="737070"/>
            <a:ext cx="6348629" cy="11334"/>
          </a:xfrm>
          <a:prstGeom prst="line">
            <a:avLst/>
          </a:prstGeom>
          <a:ln w="38100">
            <a:solidFill>
              <a:srgbClr val="024989"/>
            </a:solidFill>
            <a:prstDash val="solid"/>
          </a:ln>
        </p:spPr>
        <p:style>
          <a:lnRef idx="0">
            <a:scrgbClr r="0" g="0" b="0"/>
          </a:lnRef>
          <a:fillRef idx="0">
            <a:schemeClr val="accent1"/>
          </a:fillRef>
          <a:effectRef idx="0">
            <a:scrgbClr r="0" g="0" b="0"/>
          </a:effectRef>
          <a:fontRef idx="none"/>
        </p:style>
      </p:sp>
      <p:sp>
        <p:nvSpPr>
          <p:cNvPr id="39" name="Прямоугольник 38"/>
          <p:cNvSpPr/>
          <p:nvPr/>
        </p:nvSpPr>
        <p:spPr>
          <a:xfrm>
            <a:off x="1063256" y="918236"/>
            <a:ext cx="11010492" cy="830997"/>
          </a:xfrm>
          <a:prstGeom prst="rect">
            <a:avLst/>
          </a:prstGeom>
        </p:spPr>
        <p:txBody>
          <a:bodyPr wrap="square">
            <a:spAutoFit/>
          </a:bodyPr>
          <a:lstStyle/>
          <a:p>
            <a:pPr marL="12700">
              <a:spcBef>
                <a:spcPts val="100"/>
              </a:spcBef>
              <a:tabLst>
                <a:tab pos="3733165" algn="l"/>
                <a:tab pos="6908800" algn="l"/>
              </a:tabLst>
            </a:pPr>
            <a:r>
              <a:rPr lang="ru-RU" sz="2400" kern="0" spc="-10" dirty="0">
                <a:solidFill>
                  <a:srgbClr val="024989"/>
                </a:solidFill>
                <a:latin typeface="DejaVu Sans Condensed" panose="020B0606030804020204" pitchFamily="34" charset="0"/>
                <a:ea typeface="DejaVu Sans Condensed" panose="020B0606030804020204" pitchFamily="34" charset="0"/>
                <a:cs typeface="DejaVu Sans Condensed" panose="020B0606030804020204" pitchFamily="34" charset="0"/>
              </a:rPr>
              <a:t>Динамика поступления и результатов рассмотрения </a:t>
            </a:r>
            <a:br>
              <a:rPr lang="ru-RU" sz="2400" kern="0" spc="-10" dirty="0">
                <a:solidFill>
                  <a:srgbClr val="024989"/>
                </a:solidFill>
                <a:latin typeface="DejaVu Sans Condensed" panose="020B0606030804020204" pitchFamily="34" charset="0"/>
                <a:ea typeface="DejaVu Sans Condensed" panose="020B0606030804020204" pitchFamily="34" charset="0"/>
                <a:cs typeface="DejaVu Sans Condensed" panose="020B0606030804020204" pitchFamily="34" charset="0"/>
              </a:rPr>
            </a:br>
            <a:r>
              <a:rPr lang="ru-RU" sz="2400" kern="0" spc="-10" dirty="0">
                <a:solidFill>
                  <a:srgbClr val="024989"/>
                </a:solidFill>
                <a:latin typeface="DejaVu Sans Condensed" panose="020B0606030804020204" pitchFamily="34" charset="0"/>
                <a:ea typeface="DejaVu Sans Condensed" panose="020B0606030804020204" pitchFamily="34" charset="0"/>
                <a:cs typeface="DejaVu Sans Condensed" panose="020B0606030804020204" pitchFamily="34" charset="0"/>
              </a:rPr>
              <a:t>жалоб органами ФАС России в  1-м  полугодии 2023 и 2024 годах</a:t>
            </a:r>
          </a:p>
        </p:txBody>
      </p:sp>
      <p:sp>
        <p:nvSpPr>
          <p:cNvPr id="3" name="Прямоугольник 2"/>
          <p:cNvSpPr/>
          <p:nvPr/>
        </p:nvSpPr>
        <p:spPr>
          <a:xfrm>
            <a:off x="8407364" y="4847277"/>
            <a:ext cx="3443349" cy="1077218"/>
          </a:xfrm>
          <a:prstGeom prst="rect">
            <a:avLst/>
          </a:prstGeom>
        </p:spPr>
        <p:txBody>
          <a:bodyPr wrap="square">
            <a:spAutoFit/>
          </a:bodyPr>
          <a:lstStyle/>
          <a:p>
            <a:pPr marL="12700" marR="5080" algn="just">
              <a:spcBef>
                <a:spcPts val="0"/>
              </a:spcBef>
            </a:pPr>
            <a:r>
              <a:rPr lang="ru-RU" sz="1600" i="1" dirty="0">
                <a:solidFill>
                  <a:srgbClr val="024989"/>
                </a:solidFill>
                <a:ea typeface="DejaVu Sans Condensed" panose="020B0606030804020204" pitchFamily="34" charset="0"/>
                <a:cs typeface="DejaVu Sans Condensed" panose="020B0606030804020204" pitchFamily="34" charset="0"/>
              </a:rPr>
              <a:t>(40, 5 % </a:t>
            </a:r>
            <a:r>
              <a:rPr lang="ru-RU" sz="1600" i="1" spc="-5" dirty="0">
                <a:solidFill>
                  <a:srgbClr val="024989"/>
                </a:solidFill>
                <a:ea typeface="DejaVu Sans Condensed" panose="020B0606030804020204" pitchFamily="34" charset="0"/>
                <a:cs typeface="DejaVu Sans Condensed" panose="020B0606030804020204" pitchFamily="34" charset="0"/>
              </a:rPr>
              <a:t>от рассмотренных </a:t>
            </a:r>
            <a:r>
              <a:rPr lang="ru-RU" sz="1600" i="1" dirty="0">
                <a:solidFill>
                  <a:srgbClr val="024989"/>
                </a:solidFill>
                <a:ea typeface="DejaVu Sans Condensed" panose="020B0606030804020204" pitchFamily="34" charset="0"/>
                <a:cs typeface="DejaVu Sans Condensed" panose="020B0606030804020204" pitchFamily="34" charset="0"/>
              </a:rPr>
              <a:t> жалоб), </a:t>
            </a:r>
            <a:r>
              <a:rPr lang="ru-RU" sz="1600" i="1" spc="5" dirty="0">
                <a:solidFill>
                  <a:srgbClr val="024989"/>
                </a:solidFill>
                <a:ea typeface="DejaVu Sans Condensed" panose="020B0606030804020204" pitchFamily="34" charset="0"/>
                <a:cs typeface="DejaVu Sans Condensed" panose="020B0606030804020204" pitchFamily="34" charset="0"/>
              </a:rPr>
              <a:t> </a:t>
            </a:r>
            <a:br>
              <a:rPr lang="ru-RU" sz="1600" i="1" spc="5" dirty="0">
                <a:solidFill>
                  <a:srgbClr val="024989"/>
                </a:solidFill>
                <a:ea typeface="DejaVu Sans Condensed" panose="020B0606030804020204" pitchFamily="34" charset="0"/>
                <a:cs typeface="DejaVu Sans Condensed" panose="020B0606030804020204" pitchFamily="34" charset="0"/>
              </a:rPr>
            </a:br>
            <a:r>
              <a:rPr lang="ru-RU" sz="1600" i="1" spc="-5" dirty="0">
                <a:solidFill>
                  <a:srgbClr val="024989"/>
                </a:solidFill>
                <a:ea typeface="DejaVu Sans Condensed" panose="020B0606030804020204" pitchFamily="34" charset="0"/>
                <a:cs typeface="DejaVu Sans Condensed" panose="020B0606030804020204" pitchFamily="34" charset="0"/>
              </a:rPr>
              <a:t>по сравнению</a:t>
            </a:r>
            <a:r>
              <a:rPr lang="ru-RU" sz="1600" i="1" spc="5" dirty="0">
                <a:solidFill>
                  <a:srgbClr val="024989"/>
                </a:solidFill>
                <a:ea typeface="DejaVu Sans Condensed" panose="020B0606030804020204" pitchFamily="34" charset="0"/>
                <a:cs typeface="DejaVu Sans Condensed" panose="020B0606030804020204" pitchFamily="34" charset="0"/>
              </a:rPr>
              <a:t> с</a:t>
            </a:r>
            <a:r>
              <a:rPr lang="ru-RU" sz="1600" i="1" dirty="0">
                <a:solidFill>
                  <a:srgbClr val="024989"/>
                </a:solidFill>
                <a:ea typeface="DejaVu Sans Condensed" panose="020B0606030804020204" pitchFamily="34" charset="0"/>
                <a:cs typeface="DejaVu Sans Condensed" panose="020B0606030804020204" pitchFamily="34" charset="0"/>
              </a:rPr>
              <a:t> аналогичным периодом </a:t>
            </a:r>
            <a:r>
              <a:rPr lang="ru-RU" sz="1600" i="1" spc="-5" dirty="0">
                <a:solidFill>
                  <a:srgbClr val="024989"/>
                </a:solidFill>
                <a:ea typeface="DejaVu Sans Condensed" panose="020B0606030804020204" pitchFamily="34" charset="0"/>
                <a:cs typeface="DejaVu Sans Condensed" panose="020B0606030804020204" pitchFamily="34" charset="0"/>
              </a:rPr>
              <a:t>2023</a:t>
            </a:r>
            <a:r>
              <a:rPr lang="ru-RU" sz="1600" i="1" spc="295" dirty="0">
                <a:solidFill>
                  <a:srgbClr val="024989"/>
                </a:solidFill>
                <a:ea typeface="DejaVu Sans Condensed" panose="020B0606030804020204" pitchFamily="34" charset="0"/>
                <a:cs typeface="DejaVu Sans Condensed" panose="020B0606030804020204" pitchFamily="34" charset="0"/>
              </a:rPr>
              <a:t> </a:t>
            </a:r>
            <a:r>
              <a:rPr lang="ru-RU" sz="1600" i="1" spc="-5" dirty="0">
                <a:solidFill>
                  <a:srgbClr val="024989"/>
                </a:solidFill>
                <a:ea typeface="DejaVu Sans Condensed" panose="020B0606030804020204" pitchFamily="34" charset="0"/>
                <a:cs typeface="DejaVu Sans Condensed" panose="020B0606030804020204" pitchFamily="34" charset="0"/>
              </a:rPr>
              <a:t>года – 10 177 жалоб ( 43 % от рассмотренных жалоб)</a:t>
            </a:r>
          </a:p>
        </p:txBody>
      </p:sp>
      <p:sp>
        <p:nvSpPr>
          <p:cNvPr id="2" name="Shape 186">
            <a:extLst>
              <a:ext uri="{FF2B5EF4-FFF2-40B4-BE49-F238E27FC236}">
                <a16:creationId xmlns:a16="http://schemas.microsoft.com/office/drawing/2014/main" xmlns="" id="{873EEAED-416D-4E0F-3F78-9E245C3C79E0}"/>
              </a:ext>
            </a:extLst>
          </p:cNvPr>
          <p:cNvSpPr txBox="1"/>
          <p:nvPr/>
        </p:nvSpPr>
        <p:spPr>
          <a:xfrm>
            <a:off x="5954233" y="2341841"/>
            <a:ext cx="6119515" cy="1477328"/>
          </a:xfrm>
          <a:prstGeom prst="rect">
            <a:avLst/>
          </a:prstGeom>
          <a:noFill/>
        </p:spPr>
        <p:txBody>
          <a:bodyPr wrap="square" lIns="91440" tIns="45720" rIns="91440" bIns="45720">
            <a:spAutoFit/>
          </a:bodyPr>
          <a:lstStyle/>
          <a:p>
            <a:pPr marL="0" indent="0" algn="l"/>
            <a:r>
              <a:rPr lang="ru-RU" b="1" dirty="0">
                <a:solidFill>
                  <a:srgbClr val="024989"/>
                </a:solidFill>
                <a:latin typeface="DejaVu Sans Condensed"/>
                <a:ea typeface="DejaVu Sans Condensed"/>
                <a:cs typeface="DejaVu Sans Condensed"/>
              </a:rPr>
              <a:t>Уменьшение</a:t>
            </a:r>
            <a:r>
              <a:rPr lang="ru-RU" dirty="0">
                <a:solidFill>
                  <a:srgbClr val="024989"/>
                </a:solidFill>
                <a:latin typeface="DejaVu Sans Condensed"/>
                <a:ea typeface="DejaVu Sans Condensed"/>
                <a:cs typeface="DejaVu Sans Condensed"/>
              </a:rPr>
              <a:t> в 1-м полугодии 2024 года </a:t>
            </a:r>
            <a:r>
              <a:rPr lang="ru-RU" b="1" dirty="0">
                <a:solidFill>
                  <a:srgbClr val="024989"/>
                </a:solidFill>
                <a:latin typeface="DejaVu Sans Condensed"/>
                <a:ea typeface="DejaVu Sans Condensed"/>
                <a:cs typeface="DejaVu Sans Condensed"/>
              </a:rPr>
              <a:t>количества </a:t>
            </a:r>
            <a:r>
              <a:rPr lang="ru-RU" dirty="0">
                <a:solidFill>
                  <a:srgbClr val="024989"/>
                </a:solidFill>
                <a:latin typeface="DejaVu Sans Condensed"/>
                <a:ea typeface="DejaVu Sans Condensed"/>
                <a:cs typeface="DejaVu Sans Condensed"/>
              </a:rPr>
              <a:t>рассмотренных </a:t>
            </a:r>
            <a:r>
              <a:rPr lang="ru-RU" b="1" dirty="0">
                <a:solidFill>
                  <a:srgbClr val="024989"/>
                </a:solidFill>
                <a:latin typeface="DejaVu Sans Condensed"/>
                <a:ea typeface="DejaVu Sans Condensed"/>
                <a:cs typeface="DejaVu Sans Condensed"/>
              </a:rPr>
              <a:t>жалоб </a:t>
            </a:r>
            <a:r>
              <a:rPr lang="ru-RU" dirty="0">
                <a:solidFill>
                  <a:srgbClr val="024989"/>
                </a:solidFill>
                <a:latin typeface="DejaVu Sans Condensed"/>
                <a:ea typeface="DejaVu Sans Condensed"/>
                <a:cs typeface="DejaVu Sans Condensed"/>
              </a:rPr>
              <a:t>по сравнению с 2023 годом (на 13%) вызвано </a:t>
            </a:r>
            <a:br>
              <a:rPr lang="ru-RU" dirty="0">
                <a:solidFill>
                  <a:srgbClr val="024989"/>
                </a:solidFill>
                <a:latin typeface="DejaVu Sans Condensed"/>
                <a:ea typeface="DejaVu Sans Condensed"/>
                <a:cs typeface="DejaVu Sans Condensed"/>
              </a:rPr>
            </a:br>
            <a:r>
              <a:rPr lang="ru-RU" dirty="0">
                <a:solidFill>
                  <a:srgbClr val="024989"/>
                </a:solidFill>
                <a:latin typeface="DejaVu Sans Condensed"/>
                <a:ea typeface="DejaVu Sans Condensed"/>
                <a:cs typeface="DejaVu Sans Condensed"/>
              </a:rPr>
              <a:t>в том числе, мерами по пресечению деятельности «профессиональных жалобщиков»</a:t>
            </a:r>
            <a:endParaRPr dirty="0">
              <a:solidFill>
                <a:srgbClr val="024989"/>
              </a:solidFill>
              <a:latin typeface="DejaVu Sans Condensed"/>
              <a:ea typeface="DejaVu Sans Condensed"/>
              <a:cs typeface="DejaVu Sans Condensed"/>
            </a:endParaRPr>
          </a:p>
        </p:txBody>
      </p:sp>
      <p:sp>
        <p:nvSpPr>
          <p:cNvPr id="4" name="Shape 186">
            <a:extLst>
              <a:ext uri="{FF2B5EF4-FFF2-40B4-BE49-F238E27FC236}">
                <a16:creationId xmlns:a16="http://schemas.microsoft.com/office/drawing/2014/main" xmlns="" id="{098DA0EB-2EFD-155A-C028-A39DC542CE26}"/>
              </a:ext>
            </a:extLst>
          </p:cNvPr>
          <p:cNvSpPr txBox="1"/>
          <p:nvPr/>
        </p:nvSpPr>
        <p:spPr>
          <a:xfrm>
            <a:off x="7067550" y="4092669"/>
            <a:ext cx="4938373" cy="584775"/>
          </a:xfrm>
          <a:prstGeom prst="rect">
            <a:avLst/>
          </a:prstGeom>
          <a:noFill/>
        </p:spPr>
        <p:txBody>
          <a:bodyPr wrap="square" lIns="91440" tIns="45720" rIns="91440" bIns="45720">
            <a:spAutoFit/>
          </a:bodyPr>
          <a:lstStyle/>
          <a:p>
            <a:pPr marL="0" indent="0" algn="l"/>
            <a:r>
              <a:rPr lang="ru-RU" sz="1600" b="1" dirty="0">
                <a:solidFill>
                  <a:srgbClr val="024989"/>
                </a:solidFill>
                <a:latin typeface="DejaVu Sans Condensed"/>
                <a:ea typeface="DejaVu Sans Condensed"/>
                <a:cs typeface="DejaVu Sans Condensed"/>
              </a:rPr>
              <a:t>В 2024 году обоснованными </a:t>
            </a:r>
            <a:r>
              <a:rPr lang="ru-RU" sz="1600" dirty="0">
                <a:solidFill>
                  <a:srgbClr val="024989"/>
                </a:solidFill>
                <a:latin typeface="DejaVu Sans Condensed"/>
                <a:ea typeface="DejaVu Sans Condensed"/>
                <a:cs typeface="DejaVu Sans Condensed"/>
              </a:rPr>
              <a:t>(в том числе частично) признаны </a:t>
            </a:r>
            <a:r>
              <a:rPr lang="ru-RU" sz="1600" b="1" dirty="0">
                <a:solidFill>
                  <a:srgbClr val="024989"/>
                </a:solidFill>
                <a:latin typeface="DejaVu Sans Condensed"/>
                <a:ea typeface="DejaVu Sans Condensed"/>
                <a:cs typeface="DejaVu Sans Condensed"/>
              </a:rPr>
              <a:t>6 963 жалобы</a:t>
            </a:r>
            <a:endParaRPr sz="1600" dirty="0">
              <a:solidFill>
                <a:srgbClr val="024989"/>
              </a:solidFill>
              <a:latin typeface="DejaVu Sans Condensed"/>
              <a:ea typeface="DejaVu Sans Condensed"/>
              <a:cs typeface="DejaVu Sans Condensed"/>
            </a:endParaRPr>
          </a:p>
        </p:txBody>
      </p:sp>
      <p:pic>
        <p:nvPicPr>
          <p:cNvPr id="11" name="Picture 2"/>
          <p:cNvPicPr>
            <a:picLocks noChangeAspect="1" noChangeArrowheads="1"/>
          </p:cNvPicPr>
          <p:nvPr/>
        </p:nvPicPr>
        <p:blipFill>
          <a:blip r:embed="rId3"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flipH="1">
            <a:off x="7487477" y="6471251"/>
            <a:ext cx="4704523" cy="303791"/>
          </a:xfrm>
          <a:prstGeom prst="rect">
            <a:avLst/>
          </a:prstGeom>
          <a:noFill/>
          <a:ln w="9525">
            <a:noFill/>
            <a:miter lim="800000"/>
            <a:headEnd/>
            <a:tailEnd/>
          </a:ln>
        </p:spPr>
      </p:pic>
    </p:spTree>
    <p:extLst>
      <p:ext uri="{BB962C8B-B14F-4D97-AF65-F5344CB8AC3E}">
        <p14:creationId xmlns:p14="http://schemas.microsoft.com/office/powerpoint/2010/main" val="117263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Рисунок 40"/>
          <p:cNvPicPr>
            <a:picLocks noChangeAspect="1"/>
          </p:cNvPicPr>
          <p:nvPr/>
        </p:nvPicPr>
        <p:blipFill rotWithShape="1">
          <a:blip r:embed="rId2" cstate="print">
            <a:extLst>
              <a:ext uri="{28A0092B-C50C-407E-A947-70E740481C1C}">
                <a14:useLocalDpi xmlns:a14="http://schemas.microsoft.com/office/drawing/2010/main" val="0"/>
              </a:ext>
            </a:extLst>
          </a:blip>
          <a:srcRect l="31461"/>
          <a:stretch/>
        </p:blipFill>
        <p:spPr>
          <a:xfrm>
            <a:off x="8899184" y="39009"/>
            <a:ext cx="6585632" cy="6794578"/>
          </a:xfrm>
          <a:prstGeom prst="rect">
            <a:avLst/>
          </a:prstGeom>
        </p:spPr>
      </p:pic>
      <p:sp>
        <p:nvSpPr>
          <p:cNvPr id="3" name="Прямоугольник 2"/>
          <p:cNvSpPr/>
          <p:nvPr/>
        </p:nvSpPr>
        <p:spPr>
          <a:xfrm>
            <a:off x="5266798" y="700273"/>
            <a:ext cx="7838181" cy="1200329"/>
          </a:xfrm>
          <a:prstGeom prst="rect">
            <a:avLst/>
          </a:prstGeom>
        </p:spPr>
        <p:txBody>
          <a:bodyPr wrap="square">
            <a:spAutoFit/>
          </a:bodyPr>
          <a:lstStyle/>
          <a:p>
            <a:pPr algn="ctr">
              <a:tabLst>
                <a:tab pos="1165225" algn="l"/>
              </a:tabLst>
            </a:pPr>
            <a:r>
              <a:rPr lang="ru-RU" sz="2400" b="1" cap="all" dirty="0">
                <a:solidFill>
                  <a:srgbClr val="007B87"/>
                </a:solidFill>
                <a:latin typeface="Times New Roman" panose="02020603050405020304" pitchFamily="18" charset="0"/>
                <a:cs typeface="Times New Roman" panose="02020603050405020304" pitchFamily="18" charset="0"/>
              </a:rPr>
              <a:t>РЕЕСТР КОМПАНИЙ, </a:t>
            </a:r>
          </a:p>
          <a:p>
            <a:pPr algn="ctr">
              <a:tabLst>
                <a:tab pos="1165225" algn="l"/>
              </a:tabLst>
            </a:pPr>
            <a:r>
              <a:rPr lang="ru-RU" sz="2400" b="1" cap="all" dirty="0">
                <a:solidFill>
                  <a:srgbClr val="007B87"/>
                </a:solidFill>
                <a:latin typeface="Times New Roman" panose="02020603050405020304" pitchFamily="18" charset="0"/>
                <a:cs typeface="Times New Roman" panose="02020603050405020304" pitchFamily="18" charset="0"/>
              </a:rPr>
              <a:t>ПРЕДСТАВИВШИХ НЕДОСТОВЕРНУЮ ИНФОРМАЦИЮ</a:t>
            </a:r>
            <a:endParaRPr lang="ru-RU" sz="2400" b="1" cap="all" dirty="0">
              <a:solidFill>
                <a:srgbClr val="007B87"/>
              </a:solidFill>
              <a:effectLst/>
              <a:latin typeface="Times New Roman" panose="02020603050405020304" pitchFamily="18" charset="0"/>
              <a:cs typeface="Times New Roman" panose="02020603050405020304" pitchFamily="18" charset="0"/>
            </a:endParaRPr>
          </a:p>
        </p:txBody>
      </p:sp>
      <p:pic>
        <p:nvPicPr>
          <p:cNvPr id="23" name="Рисунок 22"/>
          <p:cNvPicPr>
            <a:picLocks noChangeAspect="1"/>
          </p:cNvPicPr>
          <p:nvPr/>
        </p:nvPicPr>
        <p:blipFill>
          <a:blip r:embed="rId3"/>
          <a:stretch>
            <a:fillRect/>
          </a:stretch>
        </p:blipFill>
        <p:spPr>
          <a:xfrm>
            <a:off x="6540956" y="2847252"/>
            <a:ext cx="5341979" cy="3141941"/>
          </a:xfrm>
          <a:prstGeom prst="rect">
            <a:avLst/>
          </a:prstGeom>
        </p:spPr>
      </p:pic>
      <p:pic>
        <p:nvPicPr>
          <p:cNvPr id="24" name="Рисунок 23"/>
          <p:cNvPicPr>
            <a:picLocks noChangeAspect="1"/>
          </p:cNvPicPr>
          <p:nvPr/>
        </p:nvPicPr>
        <p:blipFill>
          <a:blip r:embed="rId4"/>
          <a:stretch>
            <a:fillRect/>
          </a:stretch>
        </p:blipFill>
        <p:spPr>
          <a:xfrm>
            <a:off x="91472" y="566269"/>
            <a:ext cx="5341979" cy="2551351"/>
          </a:xfrm>
          <a:prstGeom prst="rect">
            <a:avLst/>
          </a:prstGeom>
        </p:spPr>
      </p:pic>
      <p:pic>
        <p:nvPicPr>
          <p:cNvPr id="25" name="Рисунок 24"/>
          <p:cNvPicPr>
            <a:picLocks noChangeAspect="1"/>
          </p:cNvPicPr>
          <p:nvPr/>
        </p:nvPicPr>
        <p:blipFill>
          <a:blip r:embed="rId5"/>
          <a:stretch>
            <a:fillRect/>
          </a:stretch>
        </p:blipFill>
        <p:spPr>
          <a:xfrm>
            <a:off x="83141" y="4139318"/>
            <a:ext cx="5318778" cy="2551351"/>
          </a:xfrm>
          <a:prstGeom prst="rect">
            <a:avLst/>
          </a:prstGeom>
        </p:spPr>
      </p:pic>
      <p:sp>
        <p:nvSpPr>
          <p:cNvPr id="26" name="Прямоугольник 25"/>
          <p:cNvSpPr/>
          <p:nvPr/>
        </p:nvSpPr>
        <p:spPr>
          <a:xfrm>
            <a:off x="91472" y="2475933"/>
            <a:ext cx="697342" cy="120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 стрелкой 28"/>
          <p:cNvCxnSpPr/>
          <p:nvPr/>
        </p:nvCxnSpPr>
        <p:spPr>
          <a:xfrm flipH="1">
            <a:off x="2782393" y="5613637"/>
            <a:ext cx="13108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91472" y="247681"/>
            <a:ext cx="5381842" cy="338554"/>
          </a:xfrm>
          <a:prstGeom prst="rect">
            <a:avLst/>
          </a:prstGeom>
          <a:noFill/>
        </p:spPr>
        <p:txBody>
          <a:bodyPr wrap="square" lIns="91440" tIns="45720" rIns="91440" bIns="45720">
            <a:spAutoFit/>
          </a:bodyPr>
          <a:lstStyle/>
          <a:p>
            <a:pPr algn="ctr"/>
            <a:r>
              <a:rPr lang="ru-RU" sz="1600" b="1" dirty="0">
                <a:ln w="0"/>
                <a:solidFill>
                  <a:srgbClr val="007B87"/>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1600" b="1" dirty="0">
                <a:ln w="0"/>
                <a:solidFill>
                  <a:srgbClr val="007B87"/>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https://fas.gov.ru/</a:t>
            </a:r>
            <a:endParaRPr lang="ru-RU" sz="1600" b="1" dirty="0">
              <a:ln w="0"/>
              <a:solidFill>
                <a:srgbClr val="007B87"/>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8" name="Прямоугольник 47"/>
          <p:cNvSpPr/>
          <p:nvPr/>
        </p:nvSpPr>
        <p:spPr>
          <a:xfrm>
            <a:off x="51609" y="3748992"/>
            <a:ext cx="5381842" cy="338554"/>
          </a:xfrm>
          <a:prstGeom prst="rect">
            <a:avLst/>
          </a:prstGeom>
          <a:noFill/>
        </p:spPr>
        <p:txBody>
          <a:bodyPr wrap="square" lIns="91440" tIns="45720" rIns="91440" bIns="45720">
            <a:spAutoFit/>
          </a:bodyPr>
          <a:lstStyle/>
          <a:p>
            <a:pPr algn="ctr"/>
            <a:r>
              <a:rPr lang="ru-RU" sz="1600" b="1" dirty="0">
                <a:ln w="0"/>
                <a:solidFill>
                  <a:srgbClr val="007B87"/>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1600" b="1" dirty="0">
                <a:ln w="0"/>
                <a:solidFill>
                  <a:srgbClr val="007B87"/>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https://fas.gov.ru/spheres/5</a:t>
            </a:r>
            <a:endParaRPr lang="ru-RU" sz="1600" b="1" dirty="0">
              <a:ln w="0"/>
              <a:solidFill>
                <a:srgbClr val="007B87"/>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4" name="Прямоугольник 53"/>
          <p:cNvSpPr/>
          <p:nvPr/>
        </p:nvSpPr>
        <p:spPr>
          <a:xfrm>
            <a:off x="6540956" y="2485167"/>
            <a:ext cx="5381842" cy="338554"/>
          </a:xfrm>
          <a:prstGeom prst="rect">
            <a:avLst/>
          </a:prstGeom>
          <a:noFill/>
        </p:spPr>
        <p:txBody>
          <a:bodyPr wrap="square" lIns="91440" tIns="45720" rIns="91440" bIns="45720">
            <a:spAutoFit/>
          </a:bodyPr>
          <a:lstStyle/>
          <a:p>
            <a:pPr algn="ctr"/>
            <a:r>
              <a:rPr lang="ru-RU" sz="1600" b="1" dirty="0">
                <a:ln w="0"/>
                <a:solidFill>
                  <a:srgbClr val="007B87"/>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1600" b="1" dirty="0">
                <a:ln w="0"/>
                <a:solidFill>
                  <a:srgbClr val="007B87"/>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https://fas.gov.ru/pages/reestr_kompanij_nedostoverno</a:t>
            </a:r>
          </a:p>
        </p:txBody>
      </p:sp>
    </p:spTree>
    <p:extLst>
      <p:ext uri="{BB962C8B-B14F-4D97-AF65-F5344CB8AC3E}">
        <p14:creationId xmlns:p14="http://schemas.microsoft.com/office/powerpoint/2010/main" val="177150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Рисунок 40"/>
          <p:cNvPicPr>
            <a:picLocks noChangeAspect="1"/>
          </p:cNvPicPr>
          <p:nvPr/>
        </p:nvPicPr>
        <p:blipFill rotWithShape="1">
          <a:blip r:embed="rId2" cstate="print">
            <a:extLst>
              <a:ext uri="{28A0092B-C50C-407E-A947-70E740481C1C}">
                <a14:useLocalDpi xmlns:a14="http://schemas.microsoft.com/office/drawing/2010/main" val="0"/>
              </a:ext>
            </a:extLst>
          </a:blip>
          <a:srcRect l="31461"/>
          <a:stretch/>
        </p:blipFill>
        <p:spPr>
          <a:xfrm>
            <a:off x="5310564" y="0"/>
            <a:ext cx="6641036" cy="6851740"/>
          </a:xfrm>
          <a:prstGeom prst="rect">
            <a:avLst/>
          </a:prstGeom>
        </p:spPr>
      </p:pic>
      <p:sp>
        <p:nvSpPr>
          <p:cNvPr id="13" name="Shape 379"/>
          <p:cNvSpPr/>
          <p:nvPr/>
        </p:nvSpPr>
        <p:spPr>
          <a:xfrm>
            <a:off x="2637210" y="6233659"/>
            <a:ext cx="4778834" cy="400110"/>
          </a:xfrm>
          <a:prstGeom prst="rect">
            <a:avLst/>
          </a:prstGeom>
        </p:spPr>
        <p:txBody>
          <a:bodyPr wrap="square" lIns="91440" tIns="45720" rIns="91440" bIns="45720">
            <a:spAutoFit/>
          </a:bodyPr>
          <a:lstStyle/>
          <a:p>
            <a:pPr marL="0" indent="0" algn="l"/>
            <a:r>
              <a:rPr sz="2000" b="1" dirty="0">
                <a:solidFill>
                  <a:schemeClr val="bg1">
                    <a:lumMod val="65000"/>
                  </a:schemeClr>
                </a:solidFill>
                <a:latin typeface="Times New Roman" panose="02020603050405020304" pitchFamily="18" charset="0"/>
                <a:cs typeface="Times New Roman" panose="02020603050405020304" pitchFamily="18" charset="0"/>
              </a:rPr>
              <a:t>expert@fas.gov.ru</a:t>
            </a:r>
          </a:p>
        </p:txBody>
      </p:sp>
      <p:pic>
        <p:nvPicPr>
          <p:cNvPr id="14" name="Picture 378"/>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39167" b="76111" l="26094" r="64531">
                        <a14:foregroundMark x1="39323" y1="43241" x2="40781" y2="47037"/>
                        <a14:foregroundMark x1="44115" y1="43148" x2="44844" y2="46574"/>
                        <a14:foregroundMark x1="48073" y1="43981" x2="50000" y2="46852"/>
                      </a14:backgroundRemoval>
                    </a14:imgEffect>
                  </a14:imgLayer>
                </a14:imgProps>
              </a:ext>
            </a:extLst>
          </a:blip>
          <a:srcRect l="27876" t="39753" r="38374" b="43911"/>
          <a:stretch/>
        </p:blipFill>
        <p:spPr>
          <a:xfrm>
            <a:off x="1778089" y="4490628"/>
            <a:ext cx="4347588" cy="1303187"/>
          </a:xfrm>
          <a:prstGeom prst="rect">
            <a:avLst/>
          </a:prstGeom>
        </p:spPr>
      </p:pic>
      <p:sp>
        <p:nvSpPr>
          <p:cNvPr id="16" name="Прямоугольник 15"/>
          <p:cNvSpPr/>
          <p:nvPr/>
        </p:nvSpPr>
        <p:spPr>
          <a:xfrm>
            <a:off x="3141983" y="5400934"/>
            <a:ext cx="1271502" cy="369332"/>
          </a:xfrm>
          <a:prstGeom prst="rect">
            <a:avLst/>
          </a:prstGeom>
        </p:spPr>
        <p:txBody>
          <a:bodyPr wrap="none">
            <a:spAutoFit/>
          </a:bodyPr>
          <a:lstStyle/>
          <a:p>
            <a:r>
              <a:rPr lang="en-US" b="1" dirty="0">
                <a:solidFill>
                  <a:schemeClr val="bg1">
                    <a:lumMod val="65000"/>
                  </a:schemeClr>
                </a:solidFill>
                <a:latin typeface="Times New Roman" panose="02020603050405020304" pitchFamily="18" charset="0"/>
                <a:cs typeface="Times New Roman" panose="02020603050405020304" pitchFamily="18" charset="0"/>
              </a:rPr>
              <a:t>@fasrussia</a:t>
            </a:r>
          </a:p>
        </p:txBody>
      </p:sp>
      <p:sp>
        <p:nvSpPr>
          <p:cNvPr id="17" name="Прямоугольник 16"/>
          <p:cNvSpPr/>
          <p:nvPr/>
        </p:nvSpPr>
        <p:spPr>
          <a:xfrm>
            <a:off x="3094918" y="5830522"/>
            <a:ext cx="1361335" cy="369332"/>
          </a:xfrm>
          <a:prstGeom prst="rect">
            <a:avLst/>
          </a:prstGeom>
        </p:spPr>
        <p:txBody>
          <a:bodyPr wrap="none">
            <a:spAutoFit/>
          </a:bodyPr>
          <a:lstStyle/>
          <a:p>
            <a:r>
              <a:rPr lang="en-US" b="1" dirty="0">
                <a:solidFill>
                  <a:schemeClr val="bg1">
                    <a:lumMod val="65000"/>
                  </a:schemeClr>
                </a:solidFill>
                <a:latin typeface="Times New Roman" panose="02020603050405020304" pitchFamily="18" charset="0"/>
                <a:cs typeface="Times New Roman" panose="02020603050405020304" pitchFamily="18" charset="0"/>
              </a:rPr>
              <a:t>@fas.gov.ru</a:t>
            </a: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007" y="1368910"/>
            <a:ext cx="2863043" cy="2863043"/>
          </a:xfrm>
          <a:prstGeom prst="rect">
            <a:avLst/>
          </a:prstGeom>
        </p:spPr>
      </p:pic>
      <p:sp>
        <p:nvSpPr>
          <p:cNvPr id="2" name="Shape 186">
            <a:extLst>
              <a:ext uri="{FF2B5EF4-FFF2-40B4-BE49-F238E27FC236}">
                <a16:creationId xmlns:a16="http://schemas.microsoft.com/office/drawing/2014/main" xmlns="" id="{97AA2267-1879-4E84-4AB0-5D6AAD4E5D9A}"/>
              </a:ext>
            </a:extLst>
          </p:cNvPr>
          <p:cNvSpPr txBox="1"/>
          <p:nvPr/>
        </p:nvSpPr>
        <p:spPr>
          <a:xfrm>
            <a:off x="754213" y="224231"/>
            <a:ext cx="10063660" cy="1077218"/>
          </a:xfrm>
          <a:prstGeom prst="rect">
            <a:avLst/>
          </a:prstGeom>
          <a:noFill/>
        </p:spPr>
        <p:txBody>
          <a:bodyPr wrap="square" lIns="91440" tIns="45720" rIns="91440" bIns="45720">
            <a:spAutoFit/>
          </a:bodyPr>
          <a:lstStyle/>
          <a:p>
            <a:pPr marL="0" indent="0" algn="l"/>
            <a:r>
              <a:rPr lang="ru-RU" sz="3200" b="1" dirty="0">
                <a:solidFill>
                  <a:srgbClr val="024989"/>
                </a:solidFill>
                <a:latin typeface="Times New Roman" panose="02020603050405020304" pitchFamily="18" charset="0"/>
                <a:ea typeface="DejaVu Sans Condensed"/>
                <a:cs typeface="Times New Roman" panose="02020603050405020304" pitchFamily="18" charset="0"/>
              </a:rPr>
              <a:t>Реестр компаний, предоставивших недостоверную информацию</a:t>
            </a:r>
            <a:endParaRPr sz="3200" b="1" dirty="0">
              <a:solidFill>
                <a:srgbClr val="024989"/>
              </a:solidFill>
              <a:latin typeface="Times New Roman" panose="02020603050405020304" pitchFamily="18" charset="0"/>
              <a:ea typeface="DejaVu Sans Condensed"/>
              <a:cs typeface="Times New Roman" panose="02020603050405020304" pitchFamily="18" charset="0"/>
            </a:endParaRPr>
          </a:p>
        </p:txBody>
      </p:sp>
      <p:sp>
        <p:nvSpPr>
          <p:cNvPr id="5" name="Shape 187">
            <a:extLst>
              <a:ext uri="{FF2B5EF4-FFF2-40B4-BE49-F238E27FC236}">
                <a16:creationId xmlns:a16="http://schemas.microsoft.com/office/drawing/2014/main" xmlns="" id="{12BE0C85-61CC-72DA-26A7-45334494DE4A}"/>
              </a:ext>
            </a:extLst>
          </p:cNvPr>
          <p:cNvSpPr/>
          <p:nvPr/>
        </p:nvSpPr>
        <p:spPr>
          <a:xfrm>
            <a:off x="858746" y="1351922"/>
            <a:ext cx="6943377" cy="0"/>
          </a:xfrm>
          <a:prstGeom prst="line">
            <a:avLst/>
          </a:prstGeom>
          <a:ln w="38100">
            <a:solidFill>
              <a:srgbClr val="024989"/>
            </a:solidFill>
            <a:prstDash val="solid"/>
          </a:ln>
        </p:spPr>
        <p:style>
          <a:lnRef idx="0">
            <a:scrgbClr r="0" g="0" b="0"/>
          </a:lnRef>
          <a:fillRef idx="0">
            <a:schemeClr val="accent1"/>
          </a:fillRef>
          <a:effectRef idx="0">
            <a:scrgbClr r="0" g="0" b="0"/>
          </a:effectRef>
          <a:fontRef idx="none"/>
        </p:style>
      </p:sp>
      <p:sp>
        <p:nvSpPr>
          <p:cNvPr id="8" name="Shape 188">
            <a:extLst>
              <a:ext uri="{FF2B5EF4-FFF2-40B4-BE49-F238E27FC236}">
                <a16:creationId xmlns:a16="http://schemas.microsoft.com/office/drawing/2014/main" xmlns="" id="{D01BB001-AFE7-7321-2C19-5EABA9DB7EA8}"/>
              </a:ext>
            </a:extLst>
          </p:cNvPr>
          <p:cNvSpPr txBox="1"/>
          <p:nvPr/>
        </p:nvSpPr>
        <p:spPr>
          <a:xfrm>
            <a:off x="11620500" y="6433714"/>
            <a:ext cx="571500" cy="369331"/>
          </a:xfrm>
          <a:prstGeom prst="rect">
            <a:avLst/>
          </a:prstGeom>
          <a:noFill/>
        </p:spPr>
        <p:txBody>
          <a:bodyPr wrap="square" lIns="91440" tIns="45720" rIns="91440" bIns="45720">
            <a:spAutoFit/>
          </a:bodyPr>
          <a:lstStyle/>
          <a:p>
            <a:pPr marL="0" indent="0" algn="ctr"/>
            <a:r>
              <a:rPr sz="1800" b="1" dirty="0">
                <a:solidFill>
                  <a:schemeClr val="bg1"/>
                </a:solidFill>
                <a:latin typeface="Times New Roman" panose="02020603050405020304" pitchFamily="18" charset="0"/>
                <a:ea typeface="DejaVu Sans Condensed"/>
                <a:cs typeface="Times New Roman" panose="02020603050405020304" pitchFamily="18" charset="0"/>
              </a:rPr>
              <a:t>2</a:t>
            </a:r>
          </a:p>
        </p:txBody>
      </p:sp>
      <p:sp>
        <p:nvSpPr>
          <p:cNvPr id="9" name="Shape 188">
            <a:extLst>
              <a:ext uri="{FF2B5EF4-FFF2-40B4-BE49-F238E27FC236}">
                <a16:creationId xmlns:a16="http://schemas.microsoft.com/office/drawing/2014/main" xmlns="" id="{93F7B84E-4106-F9F0-5ED9-F64021458D96}"/>
              </a:ext>
            </a:extLst>
          </p:cNvPr>
          <p:cNvSpPr txBox="1"/>
          <p:nvPr/>
        </p:nvSpPr>
        <p:spPr>
          <a:xfrm>
            <a:off x="11582400" y="6413500"/>
            <a:ext cx="571500" cy="338554"/>
          </a:xfrm>
          <a:prstGeom prst="rect">
            <a:avLst/>
          </a:prstGeom>
          <a:noFill/>
        </p:spPr>
        <p:txBody>
          <a:bodyPr wrap="square" lIns="91440" tIns="45720" rIns="91440" bIns="45720">
            <a:spAutoFit/>
          </a:bodyPr>
          <a:lstStyle/>
          <a:p>
            <a:pPr marL="0" indent="0" algn="ctr"/>
            <a:r>
              <a:rPr lang="ru-RU" sz="1600" dirty="0">
                <a:solidFill>
                  <a:schemeClr val="bg1">
                    <a:lumMod val="65000"/>
                  </a:schemeClr>
                </a:solidFill>
                <a:latin typeface="Times New Roman" panose="02020603050405020304" pitchFamily="18" charset="0"/>
                <a:ea typeface="DejaVu Sans Condensed"/>
                <a:cs typeface="Times New Roman" panose="02020603050405020304" pitchFamily="18" charset="0"/>
              </a:rPr>
              <a:t>5</a:t>
            </a:r>
            <a:endParaRPr sz="1600" dirty="0">
              <a:solidFill>
                <a:schemeClr val="bg1">
                  <a:lumMod val="65000"/>
                </a:schemeClr>
              </a:solidFill>
              <a:latin typeface="Times New Roman" panose="02020603050405020304" pitchFamily="18" charset="0"/>
              <a:ea typeface="DejaVu Sans Condensed"/>
              <a:cs typeface="Times New Roman" panose="02020603050405020304" pitchFamily="18" charset="0"/>
            </a:endParaRPr>
          </a:p>
        </p:txBody>
      </p:sp>
      <p:pic>
        <p:nvPicPr>
          <p:cNvPr id="12" name="Picture 2"/>
          <p:cNvPicPr>
            <a:picLocks noChangeAspect="1" noChangeArrowheads="1"/>
          </p:cNvPicPr>
          <p:nvPr/>
        </p:nvPicPr>
        <p:blipFill>
          <a:blip r:embed="rId6" cstate="print"/>
          <a:srcRect/>
          <a:stretch>
            <a:fillRect/>
          </a:stretch>
        </p:blipFill>
        <p:spPr bwMode="auto">
          <a:xfrm>
            <a:off x="134267" y="-2295426"/>
            <a:ext cx="279400" cy="11440584"/>
          </a:xfrm>
          <a:prstGeom prst="rect">
            <a:avLst/>
          </a:prstGeom>
          <a:noFill/>
          <a:ln w="9525">
            <a:noFill/>
            <a:miter lim="800000"/>
            <a:headEnd/>
            <a:tailEnd/>
          </a:ln>
          <a:effectLst/>
        </p:spPr>
      </p:pic>
    </p:spTree>
    <p:extLst>
      <p:ext uri="{BB962C8B-B14F-4D97-AF65-F5344CB8AC3E}">
        <p14:creationId xmlns:p14="http://schemas.microsoft.com/office/powerpoint/2010/main" val="347974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31054" y="588243"/>
            <a:ext cx="11560946" cy="5816977"/>
          </a:xfrm>
          <a:prstGeom prst="rect">
            <a:avLst/>
          </a:prstGeom>
          <a:noFill/>
        </p:spPr>
        <p:txBody>
          <a:bodyPr wrap="square" rtlCol="0">
            <a:spAutoFit/>
          </a:bodyPr>
          <a:lstStyle/>
          <a:p>
            <a:pPr marL="457200" indent="-457200" algn="ctr">
              <a:buAutoNum type="arabicPeriod"/>
            </a:pPr>
            <a:r>
              <a:rPr lang="ru-RU" sz="1600" b="1" dirty="0" smtClean="0">
                <a:latin typeface="Times New Roman" panose="02020603050405020304" pitchFamily="18" charset="0"/>
                <a:cs typeface="Times New Roman" panose="02020603050405020304" pitchFamily="18" charset="0"/>
              </a:rPr>
              <a:t>Замена административного штрафа на предупреждение.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При совершении административного правонарушения впервые предусматривается обязательная замена административного штрафа на предупреждение для всех субъектов административных правонарушений. При этом как было установлено ранее необходимо учитывать характер действий, являющихся нарушением, а также отсутствие последствий, указанных в части 2 статьи 3.4 КоАП РФ. Кроме того, кодексом установлены ограничения для замены штрафа предупреждением, при совершении особо серьезных нарушений (4.1.1 КоАП РФ) </a:t>
            </a:r>
          </a:p>
          <a:p>
            <a:pPr marL="342900" indent="-342900" algn="ctr">
              <a:buAutoNum type="arabicPeriod"/>
            </a:pPr>
            <a:endParaRPr lang="ru-RU" sz="2000" b="1" dirty="0" smtClean="0"/>
          </a:p>
          <a:p>
            <a:pPr algn="ctr"/>
            <a:endParaRPr lang="ru-RU" sz="1600" b="1" dirty="0" smtClean="0"/>
          </a:p>
          <a:p>
            <a:pPr algn="ctr"/>
            <a:endParaRPr lang="en-US" sz="1600" b="1" dirty="0" smtClean="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r>
              <a:rPr lang="ru-RU" sz="1600" b="1" dirty="0" smtClean="0">
                <a:solidFill>
                  <a:srgbClr val="FF0000"/>
                </a:solidFill>
                <a:latin typeface="Times New Roman" panose="02020603050405020304" pitchFamily="18" charset="0"/>
                <a:cs typeface="Times New Roman" panose="02020603050405020304" pitchFamily="18" charset="0"/>
              </a:rPr>
              <a:t>ПРОКУРОРСКИЙ НАДЗОР?</a:t>
            </a:r>
            <a:endParaRPr lang="en-US" sz="1600" b="1" dirty="0" smtClean="0">
              <a:solidFill>
                <a:srgbClr val="FF0000"/>
              </a:solidFill>
              <a:latin typeface="Times New Roman" panose="02020603050405020304" pitchFamily="18" charset="0"/>
              <a:cs typeface="Times New Roman" panose="02020603050405020304" pitchFamily="18" charset="0"/>
            </a:endParaRPr>
          </a:p>
          <a:p>
            <a:pPr algn="ctr"/>
            <a:endParaRPr lang="en-US" sz="1600" b="1" dirty="0" smtClean="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smtClean="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smtClean="0">
              <a:latin typeface="Times New Roman" panose="02020603050405020304" pitchFamily="18" charset="0"/>
              <a:cs typeface="Times New Roman" panose="02020603050405020304" pitchFamily="18" charset="0"/>
            </a:endParaRPr>
          </a:p>
          <a:p>
            <a:pPr algn="ctr"/>
            <a:r>
              <a:rPr lang="ru-RU" sz="1600" b="1" dirty="0" smtClean="0">
                <a:latin typeface="Times New Roman" panose="02020603050405020304" pitchFamily="18" charset="0"/>
                <a:cs typeface="Times New Roman" panose="02020603050405020304" pitchFamily="18" charset="0"/>
              </a:rPr>
              <a:t>2.  </a:t>
            </a:r>
            <a:r>
              <a:rPr lang="ru-RU" sz="1600" b="1" dirty="0">
                <a:latin typeface="Times New Roman" panose="02020603050405020304" pitchFamily="18" charset="0"/>
                <a:cs typeface="Times New Roman" panose="02020603050405020304" pitchFamily="18" charset="0"/>
              </a:rPr>
              <a:t>Скидка 50% на оплату административных штрафы.</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Cтатья</a:t>
            </a:r>
            <a:r>
              <a:rPr lang="ru-RU" sz="1600" dirty="0">
                <a:latin typeface="Times New Roman" panose="02020603050405020304" pitchFamily="18" charset="0"/>
                <a:cs typeface="Times New Roman" panose="02020603050405020304" pitchFamily="18" charset="0"/>
              </a:rPr>
              <a:t> 32.2 КоАП РФ дополнена частью 1 прим 3 прим 3, согласно которой при уплате административного штрафа за административное правонарушение, выявленное в ходе осуществления государственного контроля (надзора), муниципального контроля, лицом, привлеченным к административной ответственности за совершение данного административного правонарушения, либо иным физическим или юридическим лицом не позднее двадцати дней со дня вынесения постановления о наложении административного штрафа административный штраф может быть уплачен в размере половины суммы наложенного административного штрафа. </a:t>
            </a:r>
          </a:p>
        </p:txBody>
      </p:sp>
      <p:sp>
        <p:nvSpPr>
          <p:cNvPr id="6" name="TextBox 5"/>
          <p:cNvSpPr txBox="1"/>
          <p:nvPr/>
        </p:nvSpPr>
        <p:spPr>
          <a:xfrm>
            <a:off x="631054" y="2150444"/>
            <a:ext cx="4325791" cy="3200876"/>
          </a:xfrm>
          <a:prstGeom prst="rect">
            <a:avLst/>
          </a:prstGeom>
          <a:noFill/>
        </p:spPr>
        <p:txBody>
          <a:bodyPr wrap="square" rtlCol="0">
            <a:spAutoFit/>
          </a:bodyPr>
          <a:lstStyle/>
          <a:p>
            <a:pPr algn="ctr"/>
            <a:r>
              <a:rPr lang="ru-RU" sz="1000" dirty="0"/>
              <a:t>постановление </a:t>
            </a:r>
            <a:r>
              <a:rPr lang="ru-RU" sz="1000" b="1" dirty="0"/>
              <a:t>Арбитражного суда Центрального </a:t>
            </a:r>
            <a:r>
              <a:rPr lang="ru-RU" sz="1000" b="1" dirty="0" smtClean="0"/>
              <a:t>округа</a:t>
            </a:r>
          </a:p>
          <a:p>
            <a:pPr algn="ctr"/>
            <a:r>
              <a:rPr lang="ru-RU" sz="1000" dirty="0" smtClean="0"/>
              <a:t>от </a:t>
            </a:r>
            <a:r>
              <a:rPr lang="ru-RU" sz="1000" dirty="0"/>
              <a:t>13.10.2017 № Ф10-3717/2017 по делу № А64-1102/2017</a:t>
            </a:r>
            <a:r>
              <a:rPr lang="ru-RU" sz="1000" dirty="0" smtClean="0"/>
              <a:t>,</a:t>
            </a:r>
          </a:p>
          <a:p>
            <a:pPr algn="ctr"/>
            <a:r>
              <a:rPr lang="ru-RU" sz="1000" i="1" dirty="0" smtClean="0">
                <a:latin typeface="Times New Roman" panose="02020603050405020304" pitchFamily="18" charset="0"/>
                <a:cs typeface="Times New Roman" panose="02020603050405020304" pitchFamily="18" charset="0"/>
              </a:rPr>
              <a:t>(законность </a:t>
            </a:r>
            <a:r>
              <a:rPr lang="ru-RU" sz="1000" i="1" dirty="0">
                <a:latin typeface="Times New Roman" panose="02020603050405020304" pitchFamily="18" charset="0"/>
                <a:cs typeface="Times New Roman" panose="02020603050405020304" pitchFamily="18" charset="0"/>
              </a:rPr>
              <a:t>которого подтверждена определением Верховного Суда Российской </a:t>
            </a:r>
            <a:r>
              <a:rPr lang="ru-RU" sz="1000" i="1" dirty="0" smtClean="0">
                <a:latin typeface="Times New Roman" panose="02020603050405020304" pitchFamily="18" charset="0"/>
                <a:cs typeface="Times New Roman" panose="02020603050405020304" pitchFamily="18" charset="0"/>
              </a:rPr>
              <a:t>Федерации</a:t>
            </a:r>
          </a:p>
          <a:p>
            <a:pPr algn="ctr"/>
            <a:r>
              <a:rPr lang="ru-RU" sz="1000" i="1" dirty="0" smtClean="0">
                <a:latin typeface="Times New Roman" panose="02020603050405020304" pitchFamily="18" charset="0"/>
                <a:cs typeface="Times New Roman" panose="02020603050405020304" pitchFamily="18" charset="0"/>
              </a:rPr>
              <a:t>от </a:t>
            </a:r>
            <a:r>
              <a:rPr lang="ru-RU" sz="1000" i="1" dirty="0">
                <a:latin typeface="Times New Roman" panose="02020603050405020304" pitchFamily="18" charset="0"/>
                <a:cs typeface="Times New Roman" panose="02020603050405020304" pitchFamily="18" charset="0"/>
              </a:rPr>
              <a:t>27.12.2017 № 310-АД17-19687 по делу № </a:t>
            </a:r>
            <a:r>
              <a:rPr lang="ru-RU" sz="1000" i="1" dirty="0" smtClean="0">
                <a:latin typeface="Times New Roman" panose="02020603050405020304" pitchFamily="18" charset="0"/>
                <a:cs typeface="Times New Roman" panose="02020603050405020304" pitchFamily="18" charset="0"/>
              </a:rPr>
              <a:t>А64-1102/2017)</a:t>
            </a:r>
          </a:p>
          <a:p>
            <a:pPr marL="342900" indent="-342900" algn="just">
              <a:buFont typeface="Wingdings" panose="05000000000000000000" pitchFamily="2" charset="2"/>
              <a:buChar char="§"/>
            </a:pPr>
            <a:endParaRPr lang="ru-RU" sz="1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ru-RU" sz="1200" u="sng" dirty="0"/>
              <a:t>осуществляемая </a:t>
            </a:r>
            <a:r>
              <a:rPr lang="ru-RU" sz="1200" u="sng" dirty="0" smtClean="0"/>
              <a:t>прокуратурой функция – форма </a:t>
            </a:r>
            <a:r>
              <a:rPr lang="ru-RU" sz="1200" u="sng" dirty="0"/>
              <a:t>реализации контрольной функции </a:t>
            </a:r>
            <a:r>
              <a:rPr lang="ru-RU" sz="1200" b="1" u="sng" dirty="0" smtClean="0"/>
              <a:t>государства</a:t>
            </a:r>
            <a:r>
              <a:rPr lang="ru-RU" sz="1200" dirty="0" smtClean="0"/>
              <a:t>;</a:t>
            </a:r>
          </a:p>
          <a:p>
            <a:pPr marL="342900" indent="-342900" algn="just">
              <a:buFont typeface="Wingdings" panose="05000000000000000000" pitchFamily="2" charset="2"/>
              <a:buChar char="§"/>
            </a:pPr>
            <a:endParaRPr lang="ru-RU" sz="1200" u="sng" dirty="0" smtClean="0"/>
          </a:p>
          <a:p>
            <a:pPr marL="342900" indent="-342900" algn="just">
              <a:buFont typeface="Wingdings" panose="05000000000000000000" pitchFamily="2" charset="2"/>
              <a:buChar char="§"/>
            </a:pPr>
            <a:r>
              <a:rPr lang="ru-RU" sz="1200" u="sng" dirty="0" smtClean="0"/>
              <a:t>надзор</a:t>
            </a:r>
            <a:r>
              <a:rPr lang="ru-RU" sz="1200" u="sng" dirty="0"/>
              <a:t>, наряду с контролем в различных </a:t>
            </a:r>
            <a:r>
              <a:rPr lang="ru-RU" sz="1200" u="sng" dirty="0" smtClean="0"/>
              <a:t>формах</a:t>
            </a:r>
            <a:r>
              <a:rPr lang="ru-RU" sz="1200" u="sng" dirty="0"/>
              <a:t> – </a:t>
            </a:r>
            <a:r>
              <a:rPr lang="ru-RU" sz="1200" u="sng" dirty="0" smtClean="0"/>
              <a:t>способ </a:t>
            </a:r>
            <a:r>
              <a:rPr lang="ru-RU" sz="1200" u="sng" dirty="0"/>
              <a:t>обеспечения законности со стороны </a:t>
            </a:r>
            <a:r>
              <a:rPr lang="ru-RU" sz="1200" b="1" u="sng" dirty="0" smtClean="0"/>
              <a:t>государства</a:t>
            </a:r>
            <a:r>
              <a:rPr lang="ru-RU" sz="1200" u="sng" dirty="0" smtClean="0"/>
              <a:t>;</a:t>
            </a:r>
          </a:p>
          <a:p>
            <a:pPr marL="342900" indent="-342900" algn="just">
              <a:buFont typeface="Wingdings" panose="05000000000000000000" pitchFamily="2" charset="2"/>
              <a:buChar char="§"/>
            </a:pPr>
            <a:endParaRPr lang="ru-RU" sz="1200" u="sng"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ru-RU" sz="1200" u="sng" dirty="0"/>
              <a:t>прокурорский </a:t>
            </a:r>
            <a:r>
              <a:rPr lang="ru-RU" sz="1200" u="sng" dirty="0" smtClean="0"/>
              <a:t>надзор</a:t>
            </a:r>
            <a:r>
              <a:rPr lang="ru-RU" sz="1200" u="sng" dirty="0"/>
              <a:t> – </a:t>
            </a:r>
            <a:r>
              <a:rPr lang="ru-RU" sz="1200" u="sng" dirty="0" smtClean="0"/>
              <a:t>особый </a:t>
            </a:r>
            <a:r>
              <a:rPr lang="ru-RU" sz="1200" u="sng" dirty="0"/>
              <a:t>вид </a:t>
            </a:r>
            <a:r>
              <a:rPr lang="ru-RU" sz="1200" b="1" u="sng" dirty="0"/>
              <a:t>государственного</a:t>
            </a:r>
            <a:r>
              <a:rPr lang="ru-RU" sz="1200" u="sng" dirty="0"/>
              <a:t> </a:t>
            </a:r>
            <a:r>
              <a:rPr lang="ru-RU" sz="1200" u="sng" dirty="0" smtClean="0"/>
              <a:t>надзора.</a:t>
            </a:r>
          </a:p>
          <a:p>
            <a:pPr marL="342900" indent="-342900" algn="just">
              <a:buFont typeface="Wingdings" panose="05000000000000000000" pitchFamily="2" charset="2"/>
              <a:buChar char="§"/>
            </a:pPr>
            <a:endParaRPr lang="ru-RU" sz="2400" u="sng"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endParaRPr lang="ru-RU"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589236" y="2225280"/>
            <a:ext cx="4602764" cy="2677656"/>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постановление </a:t>
            </a:r>
            <a:r>
              <a:rPr lang="ru-RU" sz="1200" b="1" dirty="0" smtClean="0">
                <a:latin typeface="Times New Roman" panose="02020603050405020304" pitchFamily="18" charset="0"/>
                <a:cs typeface="Times New Roman" panose="02020603050405020304" pitchFamily="18" charset="0"/>
              </a:rPr>
              <a:t>Арбитражного </a:t>
            </a:r>
            <a:r>
              <a:rPr lang="ru-RU" sz="1200" b="1" dirty="0">
                <a:latin typeface="Times New Roman" panose="02020603050405020304" pitchFamily="18" charset="0"/>
                <a:cs typeface="Times New Roman" panose="02020603050405020304" pitchFamily="18" charset="0"/>
              </a:rPr>
              <a:t>суда Центрального </a:t>
            </a:r>
            <a:r>
              <a:rPr lang="ru-RU" sz="1200" b="1" dirty="0" smtClean="0">
                <a:latin typeface="Times New Roman" panose="02020603050405020304" pitchFamily="18" charset="0"/>
                <a:cs typeface="Times New Roman" panose="02020603050405020304" pitchFamily="18" charset="0"/>
              </a:rPr>
              <a:t>округа</a:t>
            </a:r>
          </a:p>
          <a:p>
            <a:pPr algn="ctr"/>
            <a:r>
              <a:rPr lang="ru-RU" sz="1200" dirty="0" smtClean="0">
                <a:latin typeface="Times New Roman" panose="02020603050405020304" pitchFamily="18" charset="0"/>
                <a:cs typeface="Times New Roman" panose="02020603050405020304" pitchFamily="18" charset="0"/>
              </a:rPr>
              <a:t>от </a:t>
            </a:r>
            <a:r>
              <a:rPr lang="ru-RU" sz="1200" dirty="0">
                <a:latin typeface="Times New Roman" panose="02020603050405020304" pitchFamily="18" charset="0"/>
                <a:cs typeface="Times New Roman" panose="02020603050405020304" pitchFamily="18" charset="0"/>
              </a:rPr>
              <a:t>30.11.2020 № Ф10-4644/2020 по делу № </a:t>
            </a:r>
            <a:r>
              <a:rPr lang="ru-RU" sz="1200" dirty="0" smtClean="0">
                <a:latin typeface="Times New Roman" panose="02020603050405020304" pitchFamily="18" charset="0"/>
                <a:cs typeface="Times New Roman" panose="02020603050405020304" pitchFamily="18" charset="0"/>
              </a:rPr>
              <a:t>А36-3979/2020</a:t>
            </a:r>
          </a:p>
          <a:p>
            <a:pPr algn="ctr"/>
            <a:r>
              <a:rPr lang="ru-RU" sz="1200" i="1" dirty="0" smtClean="0">
                <a:latin typeface="Times New Roman" panose="02020603050405020304" pitchFamily="18" charset="0"/>
                <a:cs typeface="Times New Roman" panose="02020603050405020304" pitchFamily="18" charset="0"/>
              </a:rPr>
              <a:t>(поддержано определением </a:t>
            </a:r>
            <a:r>
              <a:rPr lang="ru-RU" sz="1200" i="1" dirty="0">
                <a:latin typeface="Times New Roman" panose="02020603050405020304" pitchFamily="18" charset="0"/>
                <a:cs typeface="Times New Roman" panose="02020603050405020304" pitchFamily="18" charset="0"/>
              </a:rPr>
              <a:t>Верховного Суда Российской Федерации от 24.03.2021 № </a:t>
            </a:r>
            <a:r>
              <a:rPr lang="ru-RU" sz="1200" i="1" dirty="0" smtClean="0">
                <a:latin typeface="Times New Roman" panose="02020603050405020304" pitchFamily="18" charset="0"/>
                <a:cs typeface="Times New Roman" panose="02020603050405020304" pitchFamily="18" charset="0"/>
              </a:rPr>
              <a:t>310-ЭС21-1804)</a:t>
            </a:r>
          </a:p>
          <a:p>
            <a:pPr marL="342900" indent="-342900" algn="just">
              <a:buFont typeface="Wingdings" panose="05000000000000000000" pitchFamily="2" charset="2"/>
              <a:buChar char="§"/>
            </a:pPr>
            <a:endParaRPr lang="ru-RU" sz="1200" dirty="0" smtClean="0">
              <a:latin typeface="Times New Roman" panose="02020603050405020304" pitchFamily="18" charset="0"/>
              <a:cs typeface="Times New Roman" panose="02020603050405020304" pitchFamily="18" charset="0"/>
            </a:endParaRPr>
          </a:p>
          <a:p>
            <a:pPr algn="just"/>
            <a:endParaRPr lang="ru-RU" sz="1200" dirty="0" smtClean="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осуществляемая </a:t>
            </a:r>
            <a:r>
              <a:rPr lang="ru-RU" sz="1200" u="sng" dirty="0">
                <a:latin typeface="Times New Roman" panose="02020603050405020304" pitchFamily="18" charset="0"/>
                <a:cs typeface="Times New Roman" panose="02020603050405020304" pitchFamily="18" charset="0"/>
              </a:rPr>
              <a:t>реализующими властные полномочия государственными органами</a:t>
            </a:r>
            <a:r>
              <a:rPr lang="ru-RU" sz="1200" dirty="0">
                <a:latin typeface="Times New Roman" panose="02020603050405020304" pitchFamily="18" charset="0"/>
                <a:cs typeface="Times New Roman" panose="02020603050405020304" pitchFamily="18" charset="0"/>
              </a:rPr>
              <a:t> по предмету их компетенции деятельность </a:t>
            </a:r>
            <a:r>
              <a:rPr lang="ru-RU" sz="1200" u="sng" dirty="0">
                <a:latin typeface="Times New Roman" panose="02020603050405020304" pitchFamily="18" charset="0"/>
                <a:cs typeface="Times New Roman" panose="02020603050405020304" pitchFamily="18" charset="0"/>
              </a:rPr>
              <a:t>имеет одинаковую направленность</a:t>
            </a:r>
            <a:r>
              <a:rPr lang="ru-RU" sz="1200" dirty="0">
                <a:latin typeface="Times New Roman" panose="02020603050405020304" pitchFamily="18" charset="0"/>
                <a:cs typeface="Times New Roman" panose="02020603050405020304" pitchFamily="18" charset="0"/>
              </a:rPr>
              <a:t> на установление соответствия действий проверяемых лиц требованиям законодательства</a:t>
            </a:r>
            <a:r>
              <a:rPr lang="ru-RU" sz="12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endParaRPr lang="ru-RU" sz="1200" dirty="0" smtClean="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r>
              <a:rPr lang="ru-RU" sz="1200" i="1" dirty="0" smtClean="0">
                <a:latin typeface="Times New Roman" panose="02020603050405020304" pitchFamily="18" charset="0"/>
                <a:cs typeface="Times New Roman" panose="02020603050405020304" pitchFamily="18" charset="0"/>
              </a:rPr>
              <a:t>	</a:t>
            </a:r>
            <a:endParaRPr lang="ru-RU" sz="2000" i="1" dirty="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2" cstate="print"/>
          <a:srcRect/>
          <a:stretch>
            <a:fillRect/>
          </a:stretch>
        </p:blipFill>
        <p:spPr bwMode="auto">
          <a:xfrm>
            <a:off x="239349" y="-2331640"/>
            <a:ext cx="279400" cy="11440584"/>
          </a:xfrm>
          <a:prstGeom prst="rect">
            <a:avLst/>
          </a:prstGeom>
          <a:noFill/>
          <a:ln w="9525">
            <a:noFill/>
            <a:miter lim="800000"/>
            <a:headEnd/>
            <a:tailEnd/>
          </a:ln>
          <a:effectLst/>
        </p:spPr>
      </p:pic>
      <p:sp>
        <p:nvSpPr>
          <p:cNvPr id="10" name="Прямоугольник 9"/>
          <p:cNvSpPr/>
          <p:nvPr/>
        </p:nvSpPr>
        <p:spPr>
          <a:xfrm>
            <a:off x="631054" y="0"/>
            <a:ext cx="11245452" cy="738664"/>
          </a:xfrm>
          <a:prstGeom prst="rect">
            <a:avLst/>
          </a:prstGeom>
        </p:spPr>
        <p:txBody>
          <a:bodyPr wrap="square">
            <a:spAutoFit/>
          </a:bodyPr>
          <a:lstStyle/>
          <a:p>
            <a:r>
              <a:rPr lang="ru-RU" b="1" dirty="0" smtClean="0">
                <a:latin typeface="Myriad Pro" pitchFamily="34" charset="0"/>
                <a:cs typeface="Times New Roman"/>
              </a:rPr>
              <a:t>Вопросы КоАП</a:t>
            </a:r>
            <a:endParaRPr lang="en-US" b="1" dirty="0" smtClean="0">
              <a:latin typeface="Myriad Pro" pitchFamily="34" charset="0"/>
              <a:cs typeface="Times New Roman"/>
            </a:endParaRPr>
          </a:p>
          <a:p>
            <a:endParaRPr lang="ru-RU" sz="2400" b="1" dirty="0"/>
          </a:p>
        </p:txBody>
      </p:sp>
      <p:sp>
        <p:nvSpPr>
          <p:cNvPr id="11" name="Shape 154"/>
          <p:cNvSpPr/>
          <p:nvPr/>
        </p:nvSpPr>
        <p:spPr>
          <a:xfrm flipV="1">
            <a:off x="729307" y="365759"/>
            <a:ext cx="1869514" cy="7923"/>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txBody>
          <a:bodyPr lIns="91440" tIns="45720" rIns="91440" bIns="45720"/>
          <a:lstStyle/>
          <a:p>
            <a:endParaRPr/>
          </a:p>
        </p:txBody>
      </p:sp>
      <p:sp>
        <p:nvSpPr>
          <p:cNvPr id="8" name="Прямоугольник 7"/>
          <p:cNvSpPr/>
          <p:nvPr/>
        </p:nvSpPr>
        <p:spPr>
          <a:xfrm>
            <a:off x="6854565" y="111631"/>
            <a:ext cx="5179688" cy="369332"/>
          </a:xfrm>
          <a:prstGeom prst="rect">
            <a:avLst/>
          </a:prstGeom>
          <a:solidFill>
            <a:srgbClr val="B0D7DA"/>
          </a:solidFill>
          <a:ln>
            <a:solidFill>
              <a:srgbClr val="B0D7DA"/>
            </a:solidFill>
          </a:ln>
        </p:spPr>
        <p:txBody>
          <a:bodyPr wrap="none">
            <a:spAutoFit/>
          </a:bodyPr>
          <a:lstStyle/>
          <a:p>
            <a:r>
              <a:rPr lang="ru-RU" dirty="0" smtClean="0">
                <a:solidFill>
                  <a:prstClr val="black"/>
                </a:solidFill>
              </a:rPr>
              <a:t>Письмо ФАС России от 17.06.2024 №МШ/52068/24</a:t>
            </a:r>
            <a:endParaRPr lang="ru-RU" dirty="0">
              <a:solidFill>
                <a:prstClr val="black"/>
              </a:solidFill>
            </a:endParaRPr>
          </a:p>
        </p:txBody>
      </p:sp>
    </p:spTree>
    <p:extLst>
      <p:ext uri="{BB962C8B-B14F-4D97-AF65-F5344CB8AC3E}">
        <p14:creationId xmlns:p14="http://schemas.microsoft.com/office/powerpoint/2010/main" val="2091111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flipH="1">
            <a:off x="7487476" y="6052559"/>
            <a:ext cx="4704523" cy="30379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7" name="Прямоугольник 6"/>
          <p:cNvSpPr/>
          <p:nvPr/>
        </p:nvSpPr>
        <p:spPr>
          <a:xfrm>
            <a:off x="748391" y="129562"/>
            <a:ext cx="9091347" cy="1477328"/>
          </a:xfrm>
          <a:prstGeom prst="rect">
            <a:avLst/>
          </a:prstGeom>
        </p:spPr>
        <p:txBody>
          <a:bodyPr wrap="square">
            <a:spAutoFit/>
          </a:bodyPr>
          <a:lstStyle/>
          <a:p>
            <a:r>
              <a:rPr lang="ru-RU" sz="2400" b="1" dirty="0" smtClean="0">
                <a:latin typeface="Myriad Pro"/>
                <a:ea typeface="Times New Roman"/>
                <a:cs typeface="Times New Roman"/>
              </a:rPr>
              <a:t>Планируемые изменения в законодательстве</a:t>
            </a:r>
            <a:br>
              <a:rPr lang="ru-RU" sz="2400" b="1" dirty="0" smtClean="0">
                <a:latin typeface="Myriad Pro"/>
                <a:ea typeface="Times New Roman"/>
                <a:cs typeface="Times New Roman"/>
              </a:rPr>
            </a:br>
            <a:r>
              <a:rPr lang="ru-RU" sz="2400" b="1" dirty="0" smtClean="0">
                <a:latin typeface="Myriad Pro"/>
                <a:ea typeface="Times New Roman"/>
                <a:cs typeface="Times New Roman"/>
              </a:rPr>
              <a:t>о контрактной системе в 2024 году</a:t>
            </a:r>
          </a:p>
          <a:p>
            <a:endParaRPr lang="ru-RU" b="1" dirty="0" smtClean="0">
              <a:latin typeface="Myriad Pro" pitchFamily="34" charset="0"/>
              <a:cs typeface="Times New Roman"/>
            </a:endParaRPr>
          </a:p>
          <a:p>
            <a:endParaRPr lang="ru-RU" sz="2400" b="1" dirty="0"/>
          </a:p>
        </p:txBody>
      </p:sp>
      <p:sp>
        <p:nvSpPr>
          <p:cNvPr id="9" name="Овал 8"/>
          <p:cNvSpPr/>
          <p:nvPr/>
        </p:nvSpPr>
        <p:spPr>
          <a:xfrm flipH="1">
            <a:off x="271037" y="276626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flipH="1">
            <a:off x="270401" y="463904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24285" y="1304490"/>
            <a:ext cx="6739191" cy="1569660"/>
          </a:xfrm>
          <a:prstGeom prst="rect">
            <a:avLst/>
          </a:prstGeom>
        </p:spPr>
        <p:txBody>
          <a:bodyPr wrap="square">
            <a:spAutoFit/>
          </a:bodyPr>
          <a:lstStyle/>
          <a:p>
            <a:r>
              <a:rPr lang="ru-RU" sz="2400" b="1" dirty="0" smtClean="0">
                <a:ea typeface="DejaVu Sans Condensed" panose="020B0606030804020204" pitchFamily="34" charset="0"/>
                <a:cs typeface="Times New Roman" panose="02020603050405020304" pitchFamily="18" charset="0"/>
              </a:rPr>
              <a:t>Законопроект о внесении изменений в КоАП РФ</a:t>
            </a:r>
          </a:p>
          <a:p>
            <a:endParaRPr lang="ru-RU" dirty="0">
              <a:ea typeface="DejaVu Sans Condensed" panose="020B0606030804020204" pitchFamily="34" charset="0"/>
              <a:cs typeface="Times New Roman" panose="02020603050405020304" pitchFamily="18" charset="0"/>
            </a:endParaRPr>
          </a:p>
          <a:p>
            <a:endParaRPr lang="ru-RU" dirty="0" smtClean="0">
              <a:ea typeface="DejaVu Sans Condensed" panose="020B0606030804020204" pitchFamily="34" charset="0"/>
              <a:cs typeface="Times New Roman" panose="02020603050405020304" pitchFamily="18" charset="0"/>
            </a:endParaRPr>
          </a:p>
          <a:p>
            <a:endParaRPr lang="ru-RU" dirty="0">
              <a:ea typeface="DejaVu Sans Condensed" panose="020B0606030804020204" pitchFamily="34" charset="0"/>
              <a:cs typeface="Times New Roman" panose="02020603050405020304" pitchFamily="18" charset="0"/>
            </a:endParaRPr>
          </a:p>
          <a:p>
            <a:endParaRPr lang="ru-RU" dirty="0">
              <a:ea typeface="DejaVu Sans Condensed" panose="020B0606030804020204" pitchFamily="34" charset="0"/>
              <a:cs typeface="Times New Roman" panose="02020603050405020304" pitchFamily="18" charset="0"/>
            </a:endParaRP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224" y="2156669"/>
            <a:ext cx="4823631" cy="2486025"/>
          </a:xfrm>
          <a:prstGeom prst="rect">
            <a:avLst/>
          </a:prstGeom>
        </p:spPr>
      </p:pic>
      <p:sp>
        <p:nvSpPr>
          <p:cNvPr id="13" name="TextBox 12"/>
          <p:cNvSpPr txBox="1"/>
          <p:nvPr/>
        </p:nvSpPr>
        <p:spPr>
          <a:xfrm>
            <a:off x="991961" y="2089320"/>
            <a:ext cx="5621867" cy="4524315"/>
          </a:xfrm>
          <a:prstGeom prst="rect">
            <a:avLst/>
          </a:prstGeom>
          <a:noFill/>
        </p:spPr>
        <p:txBody>
          <a:bodyPr wrap="square" rtlCol="0">
            <a:spAutoFit/>
          </a:bodyPr>
          <a:lstStyle/>
          <a:p>
            <a:pPr marL="285750" indent="-285750">
              <a:buFont typeface="Wingdings" panose="05000000000000000000" pitchFamily="2" charset="2"/>
              <a:buChar char="Ø"/>
            </a:pPr>
            <a:r>
              <a:rPr lang="ru-RU" dirty="0" smtClean="0"/>
              <a:t>Гармонизация норм КоАП РФ с изменениями</a:t>
            </a:r>
            <a:br>
              <a:rPr lang="ru-RU" dirty="0" smtClean="0"/>
            </a:br>
            <a:r>
              <a:rPr lang="ru-RU" dirty="0" smtClean="0"/>
              <a:t>в Закон № 44-ФЗ («оптимизационный» 360-ФЗ) </a:t>
            </a:r>
          </a:p>
          <a:p>
            <a:pPr marL="285750" indent="-285750">
              <a:buFont typeface="Wingdings" panose="05000000000000000000" pitchFamily="2" charset="2"/>
              <a:buChar char="Ø"/>
            </a:pPr>
            <a:endParaRPr lang="ru-RU" dirty="0"/>
          </a:p>
          <a:p>
            <a:pPr marL="285750" indent="-285750">
              <a:buFont typeface="Wingdings" panose="05000000000000000000" pitchFamily="2" charset="2"/>
              <a:buChar char="Ø"/>
            </a:pPr>
            <a:r>
              <a:rPr lang="ru-RU" dirty="0"/>
              <a:t>Изменение понятийного аппарата действующего законодательства. </a:t>
            </a:r>
          </a:p>
          <a:p>
            <a:pPr marL="285750" indent="-285750">
              <a:buFont typeface="Wingdings" panose="05000000000000000000" pitchFamily="2" charset="2"/>
              <a:buChar char="Ø"/>
            </a:pPr>
            <a:endParaRPr lang="ru-RU" dirty="0" smtClean="0"/>
          </a:p>
          <a:p>
            <a:pPr marL="285750" indent="-285750">
              <a:buFont typeface="Wingdings" panose="05000000000000000000" pitchFamily="2" charset="2"/>
              <a:buChar char="Ø"/>
            </a:pPr>
            <a:r>
              <a:rPr lang="ru-RU" dirty="0" smtClean="0"/>
              <a:t>Сокращение количества составов административных правонарушений.</a:t>
            </a:r>
          </a:p>
          <a:p>
            <a:pPr marL="285750" indent="-285750">
              <a:buFont typeface="Wingdings" panose="05000000000000000000" pitchFamily="2" charset="2"/>
              <a:buChar char="Ø"/>
            </a:pPr>
            <a:endParaRPr lang="ru-RU" dirty="0"/>
          </a:p>
          <a:p>
            <a:pPr marL="285750" indent="-285750">
              <a:buFont typeface="Wingdings" panose="05000000000000000000" pitchFamily="2" charset="2"/>
              <a:buChar char="Ø"/>
            </a:pPr>
            <a:r>
              <a:rPr lang="ru-RU" dirty="0"/>
              <a:t>У</a:t>
            </a:r>
            <a:r>
              <a:rPr lang="ru-RU" dirty="0" smtClean="0"/>
              <a:t>становление </a:t>
            </a:r>
            <a:r>
              <a:rPr lang="ru-RU" dirty="0"/>
              <a:t>минимального</a:t>
            </a:r>
            <a:br>
              <a:rPr lang="ru-RU" dirty="0"/>
            </a:br>
            <a:r>
              <a:rPr lang="ru-RU" dirty="0"/>
              <a:t>и максимального размера административного </a:t>
            </a:r>
            <a:r>
              <a:rPr lang="ru-RU" dirty="0" smtClean="0"/>
              <a:t>штрафа.</a:t>
            </a:r>
          </a:p>
          <a:p>
            <a:pPr marL="285750" indent="-285750">
              <a:buFont typeface="Wingdings" panose="05000000000000000000" pitchFamily="2" charset="2"/>
              <a:buChar char="Ø"/>
            </a:pPr>
            <a:endParaRPr lang="ru-RU" dirty="0"/>
          </a:p>
          <a:p>
            <a:pPr marL="285750" indent="-285750">
              <a:buFont typeface="Wingdings" panose="05000000000000000000" pitchFamily="2" charset="2"/>
              <a:buChar char="Ø"/>
            </a:pPr>
            <a:r>
              <a:rPr lang="ru-RU" dirty="0"/>
              <a:t>Н</a:t>
            </a:r>
            <a:r>
              <a:rPr lang="ru-RU" dirty="0" smtClean="0"/>
              <a:t>екоторые </a:t>
            </a:r>
            <a:r>
              <a:rPr lang="ru-RU" dirty="0"/>
              <a:t>составы </a:t>
            </a:r>
            <a:r>
              <a:rPr lang="ru-RU" dirty="0" smtClean="0"/>
              <a:t>предусматривают </a:t>
            </a:r>
            <a:r>
              <a:rPr lang="ru-RU" dirty="0"/>
              <a:t>в качестве </a:t>
            </a:r>
            <a:r>
              <a:rPr lang="ru-RU" dirty="0" smtClean="0"/>
              <a:t>санкции </a:t>
            </a:r>
            <a:r>
              <a:rPr lang="ru-RU" dirty="0"/>
              <a:t>вынесение предупреждения. </a:t>
            </a:r>
          </a:p>
          <a:p>
            <a:endParaRPr lang="ru-RU" dirty="0"/>
          </a:p>
        </p:txBody>
      </p:sp>
    </p:spTree>
    <p:extLst>
      <p:ext uri="{BB962C8B-B14F-4D97-AF65-F5344CB8AC3E}">
        <p14:creationId xmlns:p14="http://schemas.microsoft.com/office/powerpoint/2010/main" val="2080329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EF503607-D0B3-4FD3-B052-5C01C4B20D38}"/>
              </a:ext>
            </a:extLst>
          </p:cNvPr>
          <p:cNvSpPr txBox="1"/>
          <p:nvPr/>
        </p:nvSpPr>
        <p:spPr>
          <a:xfrm>
            <a:off x="2931298" y="170094"/>
            <a:ext cx="6864351" cy="954107"/>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altLang="ru-RU" sz="2800" dirty="0" smtClean="0">
                <a:solidFill>
                  <a:schemeClr val="bg1"/>
                </a:solidFill>
                <a:latin typeface="Times New Roman" panose="02020603050405020304" pitchFamily="18" charset="0"/>
                <a:cs typeface="Times New Roman" panose="02020603050405020304" pitchFamily="18" charset="0"/>
              </a:rPr>
              <a:t>ПРИМЕР ПРАКТИЧЕСКОГО ПРИМЕНЕНИЯ</a:t>
            </a:r>
            <a:endParaRPr lang="ru-RU" altLang="ru-RU" sz="2800" dirty="0">
              <a:solidFill>
                <a:schemeClr val="bg1"/>
              </a:solidFill>
              <a:latin typeface="Times New Roman" panose="02020603050405020304" pitchFamily="18" charset="0"/>
              <a:cs typeface="Times New Roman" panose="02020603050405020304" pitchFamily="18" charset="0"/>
            </a:endParaRPr>
          </a:p>
        </p:txBody>
      </p:sp>
      <p:sp>
        <p:nvSpPr>
          <p:cNvPr id="18" name="Текст 2">
            <a:extLst>
              <a:ext uri="{FF2B5EF4-FFF2-40B4-BE49-F238E27FC236}">
                <a16:creationId xmlns="" xmlns:a16="http://schemas.microsoft.com/office/drawing/2014/main" id="{8682933F-DD03-46D6-935B-F83E91D74922}"/>
              </a:ext>
            </a:extLst>
          </p:cNvPr>
          <p:cNvSpPr txBox="1">
            <a:spLocks/>
          </p:cNvSpPr>
          <p:nvPr/>
        </p:nvSpPr>
        <p:spPr bwMode="auto">
          <a:xfrm>
            <a:off x="7267588" y="1834236"/>
            <a:ext cx="5053640" cy="30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2000" dirty="0">
                <a:latin typeface="Times New Roman" panose="02020603050405020304" pitchFamily="18" charset="0"/>
                <a:cs typeface="Times New Roman" panose="02020603050405020304" pitchFamily="18" charset="0"/>
              </a:rPr>
              <a:t>Проект «О внесении изменений в КоАП» </a:t>
            </a:r>
          </a:p>
        </p:txBody>
      </p:sp>
      <p:cxnSp>
        <p:nvCxnSpPr>
          <p:cNvPr id="20" name="Прямая соединительная линия 19">
            <a:extLst>
              <a:ext uri="{FF2B5EF4-FFF2-40B4-BE49-F238E27FC236}">
                <a16:creationId xmlns="" xmlns:a16="http://schemas.microsoft.com/office/drawing/2014/main" id="{BAA234D6-DB20-4671-BED7-2B3A16130187}"/>
              </a:ext>
            </a:extLst>
          </p:cNvPr>
          <p:cNvCxnSpPr>
            <a:cxnSpLocks/>
          </p:cNvCxnSpPr>
          <p:nvPr/>
        </p:nvCxnSpPr>
        <p:spPr>
          <a:xfrm>
            <a:off x="7576928" y="2175182"/>
            <a:ext cx="4434959" cy="10919"/>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 xmlns:a16="http://schemas.microsoft.com/office/drawing/2014/main" id="{88E9B8E2-DE8B-40F2-B39F-6250712067DF}"/>
              </a:ext>
            </a:extLst>
          </p:cNvPr>
          <p:cNvCxnSpPr>
            <a:cxnSpLocks/>
          </p:cNvCxnSpPr>
          <p:nvPr/>
        </p:nvCxnSpPr>
        <p:spPr>
          <a:xfrm>
            <a:off x="7042345" y="2276564"/>
            <a:ext cx="0" cy="36756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 xmlns:a16="http://schemas.microsoft.com/office/drawing/2014/main" id="{8C81015F-FE9F-4BF5-AC7F-970EDDD63EFE}"/>
              </a:ext>
            </a:extLst>
          </p:cNvPr>
          <p:cNvSpPr txBox="1"/>
          <p:nvPr/>
        </p:nvSpPr>
        <p:spPr>
          <a:xfrm>
            <a:off x="7184085" y="2368604"/>
            <a:ext cx="3051208" cy="430887"/>
          </a:xfrm>
          <a:prstGeom prst="rect">
            <a:avLst/>
          </a:prstGeom>
          <a:noFill/>
        </p:spPr>
        <p:txBody>
          <a:bodyPr wrap="square" rtlCol="0">
            <a:spAutoFit/>
          </a:bodyPr>
          <a:lstStyle/>
          <a:p>
            <a:r>
              <a:rPr lang="ru-RU" sz="22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5 статьи 7.30.1</a:t>
            </a:r>
            <a:endParaRPr lang="ru-RU" sz="2200" b="1" dirty="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0" name="TextBox 49">
            <a:extLst>
              <a:ext uri="{FF2B5EF4-FFF2-40B4-BE49-F238E27FC236}">
                <a16:creationId xmlns="" xmlns:a16="http://schemas.microsoft.com/office/drawing/2014/main" id="{8F9464D5-B77F-4D9B-A92A-A398840B3BCA}"/>
              </a:ext>
            </a:extLst>
          </p:cNvPr>
          <p:cNvSpPr txBox="1"/>
          <p:nvPr/>
        </p:nvSpPr>
        <p:spPr>
          <a:xfrm>
            <a:off x="1512028" y="484425"/>
            <a:ext cx="9915126" cy="1015663"/>
          </a:xfrm>
          <a:prstGeom prst="rect">
            <a:avLst/>
          </a:prstGeom>
          <a:noFill/>
        </p:spPr>
        <p:txBody>
          <a:bodyPr wrap="square" rtlCol="0">
            <a:spAutoFit/>
          </a:bodyPr>
          <a:lstStyle/>
          <a:p>
            <a:pPr lvl="0" algn="ctr" defTabSz="457200">
              <a:spcAft>
                <a:spcPts val="554"/>
              </a:spcAft>
              <a:defRPr/>
            </a:pPr>
            <a:r>
              <a:rPr lang="ru-RU" sz="2000" b="1" dirty="0">
                <a:latin typeface="Times New Roman" panose="02020603050405020304" pitchFamily="18" charset="0"/>
                <a:ea typeface="Open Sans" panose="020B0606030504020204" pitchFamily="34" charset="0"/>
                <a:cs typeface="Times New Roman" panose="02020603050405020304" pitchFamily="18" charset="0"/>
              </a:rPr>
              <a:t>Нарушение </a:t>
            </a:r>
            <a:r>
              <a:rPr lang="ru-RU" sz="2000" b="1" dirty="0" smtClean="0">
                <a:latin typeface="Times New Roman" panose="02020603050405020304" pitchFamily="18" charset="0"/>
                <a:ea typeface="Open Sans" panose="020B0606030504020204" pitchFamily="34" charset="0"/>
                <a:cs typeface="Times New Roman" panose="02020603050405020304" pitchFamily="18" charset="0"/>
              </a:rPr>
              <a:t>установленных </a:t>
            </a:r>
            <a:r>
              <a:rPr lang="ru-RU" sz="2000" b="1" dirty="0">
                <a:latin typeface="Times New Roman" panose="02020603050405020304" pitchFamily="18" charset="0"/>
                <a:ea typeface="Open Sans" panose="020B0606030504020204" pitchFamily="34" charset="0"/>
                <a:cs typeface="Times New Roman" panose="02020603050405020304" pitchFamily="18" charset="0"/>
              </a:rPr>
              <a:t>законодательством о контрактной системе требований к содержанию документов, формируемых при осуществлении закупки, к порядку и сроку размещения информации и документов</a:t>
            </a:r>
          </a:p>
        </p:txBody>
      </p:sp>
      <p:sp>
        <p:nvSpPr>
          <p:cNvPr id="2" name="Прямоугольник 1"/>
          <p:cNvSpPr/>
          <p:nvPr/>
        </p:nvSpPr>
        <p:spPr>
          <a:xfrm>
            <a:off x="1234919" y="1775072"/>
            <a:ext cx="5022597" cy="400110"/>
          </a:xfrm>
          <a:prstGeom prst="rect">
            <a:avLst/>
          </a:prstGeom>
        </p:spPr>
        <p:txBody>
          <a:bodyPr wrap="square">
            <a:spAutoFit/>
          </a:bodyPr>
          <a:lstStyle/>
          <a:p>
            <a:r>
              <a:rPr lang="ru-RU" altLang="ru-RU" sz="2000" dirty="0">
                <a:latin typeface="Times New Roman" panose="02020603050405020304" pitchFamily="18" charset="0"/>
                <a:ea typeface="Open Sans" panose="020B0606030504020204" pitchFamily="34" charset="0"/>
                <a:cs typeface="Times New Roman" panose="02020603050405020304" pitchFamily="18" charset="0"/>
              </a:rPr>
              <a:t>Действующий </a:t>
            </a:r>
            <a:r>
              <a:rPr lang="ru-RU" altLang="ru-RU" sz="2000" dirty="0" smtClean="0">
                <a:latin typeface="Times New Roman" panose="02020603050405020304" pitchFamily="18" charset="0"/>
                <a:ea typeface="Open Sans" panose="020B0606030504020204" pitchFamily="34" charset="0"/>
                <a:cs typeface="Times New Roman" panose="02020603050405020304" pitchFamily="18" charset="0"/>
              </a:rPr>
              <a:t>КоАП</a:t>
            </a:r>
            <a:endParaRPr lang="ru-RU" altLang="ru-RU" sz="2000" dirty="0">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312961" y="2146729"/>
            <a:ext cx="4866512" cy="45719"/>
          </a:xfrm>
          <a:prstGeom prst="rect">
            <a:avLst/>
          </a:prstGeom>
        </p:spPr>
      </p:pic>
      <p:sp>
        <p:nvSpPr>
          <p:cNvPr id="25" name="TextBox 24">
            <a:extLst>
              <a:ext uri="{FF2B5EF4-FFF2-40B4-BE49-F238E27FC236}">
                <a16:creationId xmlns="" xmlns:a16="http://schemas.microsoft.com/office/drawing/2014/main" id="{8C81015F-FE9F-4BF5-AC7F-970EDDD63EFE}"/>
              </a:ext>
            </a:extLst>
          </p:cNvPr>
          <p:cNvSpPr txBox="1"/>
          <p:nvPr/>
        </p:nvSpPr>
        <p:spPr>
          <a:xfrm>
            <a:off x="703066" y="2450166"/>
            <a:ext cx="6410150" cy="3785652"/>
          </a:xfrm>
          <a:prstGeom prst="rect">
            <a:avLst/>
          </a:prstGeom>
          <a:noFill/>
        </p:spPr>
        <p:txBody>
          <a:bodyPr wrap="square" rtlCol="0">
            <a:spAutoFit/>
          </a:bodyPr>
          <a:lstStyle/>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 статьи 7.30    </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штраф </a:t>
            </a:r>
            <a:r>
              <a:rPr lang="ru-RU" sz="1600" b="1" dirty="0">
                <a:latin typeface="Times New Roman" panose="02020603050405020304" pitchFamily="18" charset="0"/>
                <a:ea typeface="Open Sans" panose="020B0606030504020204" pitchFamily="34" charset="0"/>
                <a:cs typeface="Times New Roman" panose="02020603050405020304" pitchFamily="18" charset="0"/>
              </a:rPr>
              <a:t>5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1.1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30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1.2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3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1.3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15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1.4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15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1.5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30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1.6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30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1.7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30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2.1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10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3 статьи 7.30    </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штраф </a:t>
            </a:r>
            <a:r>
              <a:rPr lang="ru-RU" sz="1600" b="1" dirty="0">
                <a:latin typeface="Times New Roman" panose="02020603050405020304" pitchFamily="18" charset="0"/>
                <a:ea typeface="Open Sans" panose="020B0606030504020204" pitchFamily="34" charset="0"/>
                <a:cs typeface="Times New Roman" panose="02020603050405020304" pitchFamily="18" charset="0"/>
              </a:rPr>
              <a:t>50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4 статьи 7.30    </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штраф </a:t>
            </a:r>
            <a:r>
              <a:rPr lang="ru-RU" sz="1600" b="1" dirty="0">
                <a:latin typeface="Times New Roman" panose="02020603050405020304" pitchFamily="18" charset="0"/>
                <a:ea typeface="Open Sans" panose="020B0606030504020204" pitchFamily="34" charset="0"/>
                <a:cs typeface="Times New Roman" panose="02020603050405020304" pitchFamily="18" charset="0"/>
              </a:rPr>
              <a:t>1% НМЦК, но не </a:t>
            </a:r>
            <a:r>
              <a:rPr lang="en-US" sz="1600" b="1" dirty="0">
                <a:latin typeface="Times New Roman" panose="02020603050405020304" pitchFamily="18" charset="0"/>
                <a:ea typeface="Open Sans" panose="020B0606030504020204" pitchFamily="34" charset="0"/>
                <a:cs typeface="Times New Roman" panose="02020603050405020304" pitchFamily="18" charset="0"/>
              </a:rPr>
              <a:t>&lt;</a:t>
            </a:r>
            <a:r>
              <a:rPr lang="ru-RU" sz="1600" b="1" dirty="0">
                <a:latin typeface="Times New Roman" panose="02020603050405020304" pitchFamily="18" charset="0"/>
                <a:ea typeface="Open Sans" panose="020B0606030504020204" pitchFamily="34" charset="0"/>
                <a:cs typeface="Times New Roman" panose="02020603050405020304" pitchFamily="18" charset="0"/>
              </a:rPr>
              <a:t> 5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a:latin typeface="Times New Roman" panose="02020603050405020304" pitchFamily="18" charset="0"/>
                <a:ea typeface="Open Sans" panose="020B0606030504020204" pitchFamily="34" charset="0"/>
                <a:cs typeface="Times New Roman" panose="02020603050405020304" pitchFamily="18" charset="0"/>
              </a:rPr>
              <a:t>. и не </a:t>
            </a:r>
            <a:r>
              <a:rPr lang="en-US" sz="1600" b="1" dirty="0">
                <a:latin typeface="Times New Roman" panose="02020603050405020304" pitchFamily="18" charset="0"/>
                <a:ea typeface="Open Sans" panose="020B0606030504020204" pitchFamily="34" charset="0"/>
                <a:cs typeface="Times New Roman" panose="02020603050405020304" pitchFamily="18" charset="0"/>
              </a:rPr>
              <a:t>&gt;</a:t>
            </a:r>
            <a:r>
              <a:rPr lang="ru-RU" sz="1600" b="1" dirty="0">
                <a:latin typeface="Times New Roman" panose="02020603050405020304" pitchFamily="18" charset="0"/>
                <a:ea typeface="Open Sans" panose="020B0606030504020204" pitchFamily="34" charset="0"/>
                <a:cs typeface="Times New Roman" panose="02020603050405020304" pitchFamily="18" charset="0"/>
              </a:rPr>
              <a:t> 30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4.1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1% НМЦК, но не </a:t>
            </a:r>
            <a:r>
              <a:rPr lang="en-US" sz="1600" b="1" dirty="0">
                <a:latin typeface="Times New Roman" panose="02020603050405020304" pitchFamily="18" charset="0"/>
                <a:ea typeface="Open Sans" panose="020B0606030504020204" pitchFamily="34" charset="0"/>
                <a:cs typeface="Times New Roman" panose="02020603050405020304" pitchFamily="18" charset="0"/>
              </a:rPr>
              <a:t>&lt;</a:t>
            </a:r>
            <a:r>
              <a:rPr lang="ru-RU" sz="1600" b="1" dirty="0">
                <a:latin typeface="Times New Roman" panose="02020603050405020304" pitchFamily="18" charset="0"/>
                <a:ea typeface="Open Sans" panose="020B0606030504020204" pitchFamily="34" charset="0"/>
                <a:cs typeface="Times New Roman" panose="02020603050405020304" pitchFamily="18" charset="0"/>
              </a:rPr>
              <a:t> 10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a:latin typeface="Times New Roman" panose="02020603050405020304" pitchFamily="18" charset="0"/>
                <a:ea typeface="Open Sans" panose="020B0606030504020204" pitchFamily="34" charset="0"/>
                <a:cs typeface="Times New Roman" panose="02020603050405020304" pitchFamily="18" charset="0"/>
              </a:rPr>
              <a:t>. и не </a:t>
            </a:r>
            <a:r>
              <a:rPr lang="en-US" sz="1600" b="1" dirty="0">
                <a:latin typeface="Times New Roman" panose="02020603050405020304" pitchFamily="18" charset="0"/>
                <a:ea typeface="Open Sans" panose="020B0606030504020204" pitchFamily="34" charset="0"/>
                <a:cs typeface="Times New Roman" panose="02020603050405020304" pitchFamily="18" charset="0"/>
              </a:rPr>
              <a:t>&gt;</a:t>
            </a:r>
            <a:r>
              <a:rPr lang="ru-RU" sz="1600" b="1" dirty="0">
                <a:latin typeface="Times New Roman" panose="02020603050405020304" pitchFamily="18" charset="0"/>
                <a:ea typeface="Open Sans" panose="020B0606030504020204" pitchFamily="34" charset="0"/>
                <a:cs typeface="Times New Roman" panose="02020603050405020304" pitchFamily="18" charset="0"/>
              </a:rPr>
              <a:t> </a:t>
            </a:r>
            <a:r>
              <a:rPr lang="en-US" sz="1600" b="1" dirty="0">
                <a:latin typeface="Times New Roman" panose="02020603050405020304" pitchFamily="18" charset="0"/>
                <a:ea typeface="Open Sans" panose="020B0606030504020204" pitchFamily="34" charset="0"/>
                <a:cs typeface="Times New Roman" panose="02020603050405020304" pitchFamily="18" charset="0"/>
              </a:rPr>
              <a:t>5</a:t>
            </a:r>
            <a:r>
              <a:rPr lang="ru-RU" sz="1600" b="1" dirty="0">
                <a:latin typeface="Times New Roman" panose="02020603050405020304" pitchFamily="18" charset="0"/>
                <a:ea typeface="Open Sans" panose="020B0606030504020204" pitchFamily="34" charset="0"/>
                <a:cs typeface="Times New Roman" panose="02020603050405020304" pitchFamily="18" charset="0"/>
              </a:rPr>
              <a:t>0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4.2 статьи 7.30 </a:t>
            </a:r>
            <a:r>
              <a:rPr lang="ru-RU" sz="1600" b="1" dirty="0">
                <a:latin typeface="Times New Roman" panose="02020603050405020304" pitchFamily="18" charset="0"/>
                <a:ea typeface="Open Sans" panose="020B0606030504020204" pitchFamily="34" charset="0"/>
                <a:cs typeface="Times New Roman" panose="02020603050405020304" pitchFamily="18" charset="0"/>
              </a:rPr>
              <a:t>штраф </a:t>
            </a:r>
            <a:r>
              <a:rPr lang="en-US" sz="1600" b="1" dirty="0">
                <a:latin typeface="Times New Roman" panose="02020603050405020304" pitchFamily="18" charset="0"/>
                <a:ea typeface="Open Sans" panose="020B0606030504020204" pitchFamily="34" charset="0"/>
                <a:cs typeface="Times New Roman" panose="02020603050405020304" pitchFamily="18" charset="0"/>
              </a:rPr>
              <a:t>3</a:t>
            </a:r>
            <a:r>
              <a:rPr lang="ru-RU" sz="1600" b="1" dirty="0">
                <a:latin typeface="Times New Roman" panose="02020603050405020304" pitchFamily="18" charset="0"/>
                <a:ea typeface="Open Sans" panose="020B0606030504020204" pitchFamily="34" charset="0"/>
                <a:cs typeface="Times New Roman" panose="02020603050405020304" pitchFamily="18" charset="0"/>
              </a:rPr>
              <a:t>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13 статьи 7.30  </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штраф </a:t>
            </a:r>
            <a:r>
              <a:rPr lang="en-US" sz="1600" b="1" dirty="0">
                <a:latin typeface="Times New Roman" panose="02020603050405020304" pitchFamily="18" charset="0"/>
                <a:ea typeface="Open Sans" panose="020B0606030504020204" pitchFamily="34" charset="0"/>
                <a:cs typeface="Times New Roman" panose="02020603050405020304" pitchFamily="18" charset="0"/>
              </a:rPr>
              <a:t>3</a:t>
            </a:r>
            <a:r>
              <a:rPr lang="ru-RU" sz="1600" b="1" dirty="0">
                <a:latin typeface="Times New Roman" panose="02020603050405020304" pitchFamily="18" charset="0"/>
                <a:ea typeface="Open Sans" panose="020B0606030504020204" pitchFamily="34" charset="0"/>
                <a:cs typeface="Times New Roman" panose="02020603050405020304" pitchFamily="18" charset="0"/>
              </a:rPr>
              <a:t>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a:p>
            <a:r>
              <a:rPr lang="ru-RU" sz="16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14 статьи 7.30  </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штраф </a:t>
            </a:r>
            <a:r>
              <a:rPr lang="en-US" sz="1600" b="1" dirty="0">
                <a:latin typeface="Times New Roman" panose="02020603050405020304" pitchFamily="18" charset="0"/>
                <a:ea typeface="Open Sans" panose="020B0606030504020204" pitchFamily="34" charset="0"/>
                <a:cs typeface="Times New Roman" panose="02020603050405020304" pitchFamily="18" charset="0"/>
              </a:rPr>
              <a:t>30</a:t>
            </a:r>
            <a:r>
              <a:rPr lang="ru-RU" sz="1600" b="1" dirty="0">
                <a:latin typeface="Times New Roman" panose="02020603050405020304" pitchFamily="18" charset="0"/>
                <a:ea typeface="Open Sans" panose="020B0606030504020204" pitchFamily="34" charset="0"/>
                <a:cs typeface="Times New Roman" panose="02020603050405020304" pitchFamily="18" charset="0"/>
              </a:rPr>
              <a:t> </a:t>
            </a:r>
            <a:r>
              <a:rPr lang="ru-RU" sz="1600"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sz="1600"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sz="1600" b="1"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9" name="Прямоугольник 8"/>
          <p:cNvSpPr/>
          <p:nvPr/>
        </p:nvSpPr>
        <p:spPr>
          <a:xfrm>
            <a:off x="7229088" y="2810505"/>
            <a:ext cx="2919462" cy="646331"/>
          </a:xfrm>
          <a:prstGeom prst="rect">
            <a:avLst/>
          </a:prstGeom>
        </p:spPr>
        <p:txBody>
          <a:bodyPr wrap="square">
            <a:spAutoFit/>
          </a:bodyPr>
          <a:lstStyle/>
          <a:p>
            <a:r>
              <a:rPr lang="ru-RU" b="1" dirty="0" smtClean="0">
                <a:latin typeface="Times New Roman" panose="02020603050405020304" pitchFamily="18" charset="0"/>
                <a:ea typeface="Open Sans" panose="020B0606030504020204" pitchFamily="34" charset="0"/>
                <a:cs typeface="Times New Roman" panose="02020603050405020304" pitchFamily="18" charset="0"/>
              </a:rPr>
              <a:t>Предупреждение или штраф от 3 </a:t>
            </a:r>
            <a:r>
              <a:rPr lang="ru-RU" b="1" dirty="0" err="1" smtClean="0">
                <a:latin typeface="Times New Roman" panose="02020603050405020304" pitchFamily="18" charset="0"/>
                <a:ea typeface="Open Sans" panose="020B0606030504020204" pitchFamily="34" charset="0"/>
                <a:cs typeface="Times New Roman" panose="02020603050405020304" pitchFamily="18" charset="0"/>
              </a:rPr>
              <a:t>т.р</a:t>
            </a:r>
            <a:r>
              <a:rPr lang="ru-RU" b="1" dirty="0" smtClean="0">
                <a:latin typeface="Times New Roman" panose="02020603050405020304" pitchFamily="18" charset="0"/>
                <a:ea typeface="Open Sans" panose="020B0606030504020204" pitchFamily="34" charset="0"/>
                <a:cs typeface="Times New Roman" panose="02020603050405020304" pitchFamily="18" charset="0"/>
              </a:rPr>
              <a:t>. до 10 </a:t>
            </a:r>
            <a:r>
              <a:rPr lang="ru-RU" b="1" dirty="0" err="1" smtClean="0">
                <a:latin typeface="Times New Roman" panose="02020603050405020304" pitchFamily="18" charset="0"/>
                <a:ea typeface="Open Sans" panose="020B0606030504020204" pitchFamily="34" charset="0"/>
                <a:cs typeface="Times New Roman" panose="02020603050405020304" pitchFamily="18" charset="0"/>
              </a:rPr>
              <a:t>т.р</a:t>
            </a:r>
            <a:r>
              <a:rPr lang="ru-RU" b="1" dirty="0" smtClean="0">
                <a:latin typeface="Times New Roman" panose="02020603050405020304" pitchFamily="18" charset="0"/>
                <a:ea typeface="Open Sans" panose="020B0606030504020204" pitchFamily="34" charset="0"/>
                <a:cs typeface="Times New Roman" panose="02020603050405020304" pitchFamily="18" charset="0"/>
              </a:rPr>
              <a:t>.</a:t>
            </a:r>
            <a:endParaRPr lang="ru-RU" b="1"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32" name="TextBox 31">
            <a:extLst>
              <a:ext uri="{FF2B5EF4-FFF2-40B4-BE49-F238E27FC236}">
                <a16:creationId xmlns="" xmlns:a16="http://schemas.microsoft.com/office/drawing/2014/main" id="{8C81015F-FE9F-4BF5-AC7F-970EDDD63EFE}"/>
              </a:ext>
            </a:extLst>
          </p:cNvPr>
          <p:cNvSpPr txBox="1"/>
          <p:nvPr/>
        </p:nvSpPr>
        <p:spPr>
          <a:xfrm>
            <a:off x="7267588" y="3802454"/>
            <a:ext cx="3006779" cy="430887"/>
          </a:xfrm>
          <a:prstGeom prst="rect">
            <a:avLst/>
          </a:prstGeom>
          <a:noFill/>
        </p:spPr>
        <p:txBody>
          <a:bodyPr wrap="square" rtlCol="0">
            <a:spAutoFit/>
          </a:bodyPr>
          <a:lstStyle/>
          <a:p>
            <a:r>
              <a:rPr lang="ru-RU" sz="2200"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6 статьи 7.30.1</a:t>
            </a:r>
            <a:endParaRPr lang="ru-RU" sz="2200" b="1" dirty="0">
              <a:solidFill>
                <a:srgbClr val="007E88"/>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33" name="Прямоугольник 32"/>
          <p:cNvSpPr/>
          <p:nvPr/>
        </p:nvSpPr>
        <p:spPr>
          <a:xfrm>
            <a:off x="7267588" y="5352676"/>
            <a:ext cx="3733572" cy="646331"/>
          </a:xfrm>
          <a:prstGeom prst="rect">
            <a:avLst/>
          </a:prstGeom>
        </p:spPr>
        <p:txBody>
          <a:bodyPr wrap="square">
            <a:spAutoFit/>
          </a:bodyPr>
          <a:lstStyle/>
          <a:p>
            <a:r>
              <a:rPr lang="ru-RU" b="1" dirty="0">
                <a:latin typeface="Times New Roman" panose="02020603050405020304" pitchFamily="18" charset="0"/>
                <a:ea typeface="Open Sans" panose="020B0606030504020204" pitchFamily="34" charset="0"/>
                <a:cs typeface="Times New Roman" panose="02020603050405020304" pitchFamily="18" charset="0"/>
              </a:rPr>
              <a:t>Штраф 1% НМЦК, но не &lt; </a:t>
            </a:r>
            <a:r>
              <a:rPr lang="ru-RU" b="1" dirty="0" smtClean="0">
                <a:latin typeface="Times New Roman" panose="02020603050405020304" pitchFamily="18" charset="0"/>
                <a:ea typeface="Open Sans" panose="020B0606030504020204" pitchFamily="34" charset="0"/>
                <a:cs typeface="Times New Roman" panose="02020603050405020304" pitchFamily="18" charset="0"/>
              </a:rPr>
              <a:t>10 </a:t>
            </a:r>
            <a:r>
              <a:rPr lang="ru-RU" b="1" dirty="0" err="1" smtClean="0">
                <a:latin typeface="Times New Roman" panose="02020603050405020304" pitchFamily="18" charset="0"/>
                <a:ea typeface="Open Sans" panose="020B0606030504020204" pitchFamily="34" charset="0"/>
                <a:cs typeface="Times New Roman" panose="02020603050405020304" pitchFamily="18" charset="0"/>
              </a:rPr>
              <a:t>т.р</a:t>
            </a:r>
            <a:r>
              <a:rPr lang="ru-RU" b="1" dirty="0" smtClean="0">
                <a:latin typeface="Times New Roman" panose="02020603050405020304" pitchFamily="18" charset="0"/>
                <a:ea typeface="Open Sans" panose="020B0606030504020204" pitchFamily="34" charset="0"/>
                <a:cs typeface="Times New Roman" panose="02020603050405020304" pitchFamily="18" charset="0"/>
              </a:rPr>
              <a:t>. </a:t>
            </a:r>
            <a:r>
              <a:rPr lang="ru-RU" b="1" dirty="0">
                <a:latin typeface="Times New Roman" panose="02020603050405020304" pitchFamily="18" charset="0"/>
                <a:ea typeface="Open Sans" panose="020B0606030504020204" pitchFamily="34" charset="0"/>
                <a:cs typeface="Times New Roman" panose="02020603050405020304" pitchFamily="18" charset="0"/>
              </a:rPr>
              <a:t>и не &gt; 50 </a:t>
            </a:r>
            <a:r>
              <a:rPr lang="ru-RU" b="1" dirty="0" err="1">
                <a:latin typeface="Times New Roman" panose="02020603050405020304" pitchFamily="18" charset="0"/>
                <a:ea typeface="Open Sans" panose="020B0606030504020204" pitchFamily="34" charset="0"/>
                <a:cs typeface="Times New Roman" panose="02020603050405020304" pitchFamily="18" charset="0"/>
              </a:rPr>
              <a:t>т.р</a:t>
            </a:r>
            <a:r>
              <a:rPr lang="ru-RU" b="1" dirty="0">
                <a:latin typeface="Times New Roman" panose="02020603050405020304" pitchFamily="18" charset="0"/>
                <a:ea typeface="Open Sans" panose="020B0606030504020204" pitchFamily="34" charset="0"/>
                <a:cs typeface="Times New Roman" panose="02020603050405020304" pitchFamily="18" charset="0"/>
              </a:rPr>
              <a:t>.</a:t>
            </a:r>
          </a:p>
        </p:txBody>
      </p:sp>
      <p:sp>
        <p:nvSpPr>
          <p:cNvPr id="10" name="Прямоугольник 9"/>
          <p:cNvSpPr/>
          <p:nvPr/>
        </p:nvSpPr>
        <p:spPr>
          <a:xfrm>
            <a:off x="7268102" y="4264123"/>
            <a:ext cx="4308054" cy="923330"/>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Действия, предусмотренные частью 4, повлекшие необоснованное ограничение количества участников закупки </a:t>
            </a:r>
            <a:endParaRPr lang="ru-RU" dirty="0"/>
          </a:p>
        </p:txBody>
      </p:sp>
      <p:pic>
        <p:nvPicPr>
          <p:cNvPr id="19" name="Picture 2"/>
          <p:cNvPicPr>
            <a:picLocks noChangeAspect="1" noChangeArrowheads="1"/>
          </p:cNvPicPr>
          <p:nvPr/>
        </p:nvPicPr>
        <p:blipFill>
          <a:blip r:embed="rId3" cstate="print"/>
          <a:srcRect/>
          <a:stretch>
            <a:fillRect/>
          </a:stretch>
        </p:blipFill>
        <p:spPr bwMode="auto">
          <a:xfrm>
            <a:off x="239349" y="-2331640"/>
            <a:ext cx="279400" cy="11440584"/>
          </a:xfrm>
          <a:prstGeom prst="rect">
            <a:avLst/>
          </a:prstGeom>
          <a:noFill/>
          <a:ln w="9525">
            <a:noFill/>
            <a:miter lim="800000"/>
            <a:headEnd/>
            <a:tailEnd/>
          </a:ln>
          <a:effectLst/>
        </p:spPr>
      </p:pic>
    </p:spTree>
    <p:extLst>
      <p:ext uri="{BB962C8B-B14F-4D97-AF65-F5344CB8AC3E}">
        <p14:creationId xmlns:p14="http://schemas.microsoft.com/office/powerpoint/2010/main" val="2479518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7" name="Прямоугольник 6"/>
          <p:cNvSpPr/>
          <p:nvPr/>
        </p:nvSpPr>
        <p:spPr>
          <a:xfrm>
            <a:off x="748391" y="129562"/>
            <a:ext cx="9091347" cy="738664"/>
          </a:xfrm>
          <a:prstGeom prst="rect">
            <a:avLst/>
          </a:prstGeom>
        </p:spPr>
        <p:txBody>
          <a:bodyPr wrap="square">
            <a:spAutoFit/>
          </a:bodyPr>
          <a:lstStyle/>
          <a:p>
            <a:endParaRPr lang="ru-RU" b="1" dirty="0" smtClean="0">
              <a:latin typeface="Myriad Pro" pitchFamily="34" charset="0"/>
              <a:cs typeface="Times New Roman"/>
            </a:endParaRPr>
          </a:p>
          <a:p>
            <a:endParaRPr lang="ru-RU" sz="2400" b="1" dirty="0"/>
          </a:p>
        </p:txBody>
      </p:sp>
      <p:sp>
        <p:nvSpPr>
          <p:cNvPr id="9" name="Овал 8"/>
          <p:cNvSpPr/>
          <p:nvPr/>
        </p:nvSpPr>
        <p:spPr>
          <a:xfrm flipH="1">
            <a:off x="271037" y="276626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flipH="1">
            <a:off x="270401" y="4639048"/>
            <a:ext cx="216024" cy="216024"/>
          </a:xfrm>
          <a:prstGeom prst="ellipse">
            <a:avLst/>
          </a:prstGeom>
          <a:solidFill>
            <a:srgbClr val="067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61489" y="372699"/>
            <a:ext cx="6739191" cy="1569660"/>
          </a:xfrm>
          <a:prstGeom prst="rect">
            <a:avLst/>
          </a:prstGeom>
        </p:spPr>
        <p:txBody>
          <a:bodyPr wrap="square">
            <a:spAutoFit/>
          </a:bodyPr>
          <a:lstStyle/>
          <a:p>
            <a:r>
              <a:rPr lang="ru-RU" sz="2400" b="1" dirty="0" smtClean="0">
                <a:ea typeface="DejaVu Sans Condensed" panose="020B0606030804020204" pitchFamily="34" charset="0"/>
                <a:cs typeface="Times New Roman" panose="02020603050405020304" pitchFamily="18" charset="0"/>
              </a:rPr>
              <a:t>Законопроект о внесении изменений в КоАП РФ</a:t>
            </a:r>
          </a:p>
          <a:p>
            <a:endParaRPr lang="ru-RU" dirty="0">
              <a:ea typeface="DejaVu Sans Condensed" panose="020B0606030804020204" pitchFamily="34" charset="0"/>
              <a:cs typeface="Times New Roman" panose="02020603050405020304" pitchFamily="18" charset="0"/>
            </a:endParaRPr>
          </a:p>
          <a:p>
            <a:endParaRPr lang="ru-RU" dirty="0" smtClean="0">
              <a:ea typeface="DejaVu Sans Condensed" panose="020B0606030804020204" pitchFamily="34" charset="0"/>
              <a:cs typeface="Times New Roman" panose="02020603050405020304" pitchFamily="18" charset="0"/>
            </a:endParaRPr>
          </a:p>
          <a:p>
            <a:endParaRPr lang="ru-RU" dirty="0">
              <a:ea typeface="DejaVu Sans Condensed" panose="020B0606030804020204" pitchFamily="34" charset="0"/>
              <a:cs typeface="Times New Roman" panose="02020603050405020304" pitchFamily="18" charset="0"/>
            </a:endParaRPr>
          </a:p>
          <a:p>
            <a:endParaRPr lang="ru-RU" dirty="0">
              <a:ea typeface="DejaVu Sans Condensed" panose="020B0606030804020204" pitchFamily="34" charset="0"/>
              <a:cs typeface="Times New Roman" panose="02020603050405020304" pitchFamily="18" charset="0"/>
            </a:endParaRPr>
          </a:p>
        </p:txBody>
      </p:sp>
      <p:sp>
        <p:nvSpPr>
          <p:cNvPr id="13" name="TextBox 12"/>
          <p:cNvSpPr txBox="1"/>
          <p:nvPr/>
        </p:nvSpPr>
        <p:spPr>
          <a:xfrm>
            <a:off x="748391" y="1364358"/>
            <a:ext cx="5621867" cy="4524315"/>
          </a:xfrm>
          <a:prstGeom prst="rect">
            <a:avLst/>
          </a:prstGeom>
          <a:noFill/>
        </p:spPr>
        <p:txBody>
          <a:bodyPr wrap="square" rtlCol="0">
            <a:spAutoFit/>
          </a:bodyPr>
          <a:lstStyle/>
          <a:p>
            <a:r>
              <a:rPr lang="ru-RU" b="1" dirty="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Часть </a:t>
            </a:r>
            <a:r>
              <a:rPr lang="ru-RU" b="1" dirty="0" smtClean="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7 </a:t>
            </a:r>
            <a:r>
              <a:rPr lang="ru-RU" b="1" dirty="0">
                <a:solidFill>
                  <a:srgbClr val="007E88"/>
                </a:solidFill>
                <a:latin typeface="Times New Roman" panose="02020603050405020304" pitchFamily="18" charset="0"/>
                <a:ea typeface="Open Sans" panose="020B0606030504020204" pitchFamily="34" charset="0"/>
                <a:cs typeface="Times New Roman" panose="02020603050405020304" pitchFamily="18" charset="0"/>
              </a:rPr>
              <a:t>статьи 7.30.1</a:t>
            </a:r>
          </a:p>
          <a:p>
            <a:pPr marL="285750" indent="-285750">
              <a:buFont typeface="Wingdings" panose="05000000000000000000" pitchFamily="2" charset="2"/>
              <a:buChar char="Ø"/>
            </a:pPr>
            <a:endParaRPr lang="ru-RU" dirty="0"/>
          </a:p>
          <a:p>
            <a:pPr marL="285750" indent="-285750" algn="just">
              <a:buFont typeface="Wingdings" panose="05000000000000000000" pitchFamily="2" charset="2"/>
              <a:buChar char="Ø"/>
            </a:pPr>
            <a:r>
              <a:rPr lang="ru-RU" dirty="0"/>
              <a:t>Нарушение установленных законодательством Российской Федерации и иными нормативными правовыми актами о контрактной системе в сфере закупок требований к</a:t>
            </a:r>
            <a:r>
              <a:rPr lang="ru-RU" b="1" i="1" dirty="0"/>
              <a:t> </a:t>
            </a:r>
            <a:r>
              <a:rPr lang="ru-RU" b="1" u="sng" dirty="0"/>
              <a:t>рассмотрению и оценке </a:t>
            </a:r>
            <a:r>
              <a:rPr lang="ru-RU" b="1" dirty="0"/>
              <a:t>заявки</a:t>
            </a:r>
            <a:r>
              <a:rPr lang="ru-RU" dirty="0"/>
              <a:t> </a:t>
            </a:r>
            <a:r>
              <a:rPr lang="ru-RU" dirty="0" smtClean="0"/>
              <a:t>на </a:t>
            </a:r>
            <a:r>
              <a:rPr lang="ru-RU" dirty="0"/>
              <a:t>участие в закупке, а равно </a:t>
            </a:r>
            <a:r>
              <a:rPr lang="ru-RU" b="1" u="sng" dirty="0"/>
              <a:t>отклонение </a:t>
            </a:r>
            <a:r>
              <a:rPr lang="ru-RU" b="1" dirty="0"/>
              <a:t>заявки</a:t>
            </a:r>
            <a:r>
              <a:rPr lang="ru-RU" dirty="0"/>
              <a:t> на участие в закупке, </a:t>
            </a:r>
            <a:r>
              <a:rPr lang="ru-RU" b="1" u="sng" dirty="0"/>
              <a:t>отстранение </a:t>
            </a:r>
            <a:r>
              <a:rPr lang="ru-RU" b="1" dirty="0"/>
              <a:t>участника закупки</a:t>
            </a:r>
            <a:r>
              <a:rPr lang="ru-RU" dirty="0"/>
              <a:t> от участия в определении поставщика (подрядчика, исполнителя) в нарушение установленных такими законодательством и нормативными правовыми актами требований либо </a:t>
            </a:r>
            <a:r>
              <a:rPr lang="ru-RU" b="1" u="sng" dirty="0"/>
              <a:t>признание заявки соответствующей</a:t>
            </a:r>
            <a:r>
              <a:rPr lang="ru-RU" dirty="0"/>
              <a:t> установленным при осуществлении закупки требованиям в случае, если такая заявка подлежит </a:t>
            </a:r>
            <a:r>
              <a:rPr lang="ru-RU" dirty="0" smtClean="0"/>
              <a:t>отклонению, -</a:t>
            </a:r>
            <a:endParaRPr lang="ru-RU" dirty="0"/>
          </a:p>
        </p:txBody>
      </p:sp>
      <p:cxnSp>
        <p:nvCxnSpPr>
          <p:cNvPr id="12" name="Прямая соединительная линия 11">
            <a:extLst>
              <a:ext uri="{FF2B5EF4-FFF2-40B4-BE49-F238E27FC236}">
                <a16:creationId xmlns="" xmlns:a16="http://schemas.microsoft.com/office/drawing/2014/main" id="{88E9B8E2-DE8B-40F2-B39F-6250712067DF}"/>
              </a:ext>
            </a:extLst>
          </p:cNvPr>
          <p:cNvCxnSpPr>
            <a:cxnSpLocks/>
          </p:cNvCxnSpPr>
          <p:nvPr/>
        </p:nvCxnSpPr>
        <p:spPr>
          <a:xfrm>
            <a:off x="6618834" y="1157529"/>
            <a:ext cx="41848" cy="54935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6815200" y="1157529"/>
            <a:ext cx="5149655" cy="5324535"/>
          </a:xfrm>
          <a:prstGeom prst="rect">
            <a:avLst/>
          </a:prstGeom>
        </p:spPr>
        <p:txBody>
          <a:bodyPr wrap="square">
            <a:spAutoFit/>
          </a:bodyPr>
          <a:lstStyle/>
          <a:p>
            <a:pPr indent="450215" algn="just">
              <a:spcAft>
                <a:spcPts val="0"/>
              </a:spcAft>
            </a:pPr>
            <a:r>
              <a:rPr lang="ru-RU" b="1" dirty="0" smtClean="0">
                <a:latin typeface="Times New Roman CYR" panose="02020603050405020304" pitchFamily="18" charset="0"/>
                <a:ea typeface="Times New Roman" panose="02020603050405020304" pitchFamily="18" charset="0"/>
                <a:cs typeface="Times New Roman" panose="02020603050405020304" pitchFamily="18" charset="0"/>
              </a:rPr>
              <a:t>предупреждение </a:t>
            </a:r>
            <a:r>
              <a:rPr lang="ru-RU" b="1" dirty="0">
                <a:latin typeface="Times New Roman CYR" panose="02020603050405020304" pitchFamily="18" charset="0"/>
                <a:ea typeface="Times New Roman" panose="02020603050405020304" pitchFamily="18" charset="0"/>
                <a:cs typeface="Times New Roman" panose="02020603050405020304" pitchFamily="18" charset="0"/>
              </a:rPr>
              <a:t>или </a:t>
            </a:r>
            <a:r>
              <a:rPr lang="ru-RU" b="1" dirty="0" smtClean="0">
                <a:latin typeface="Times New Roman CYR" panose="02020603050405020304" pitchFamily="18" charset="0"/>
                <a:ea typeface="Times New Roman" panose="02020603050405020304" pitchFamily="18" charset="0"/>
                <a:cs typeface="Times New Roman" panose="02020603050405020304" pitchFamily="18" charset="0"/>
              </a:rPr>
              <a:t>штраф в </a:t>
            </a:r>
            <a:r>
              <a:rPr lang="ru-RU" b="1" dirty="0">
                <a:latin typeface="Times New Roman CYR" panose="02020603050405020304" pitchFamily="18" charset="0"/>
                <a:ea typeface="Times New Roman" panose="02020603050405020304" pitchFamily="18" charset="0"/>
                <a:cs typeface="Times New Roman" panose="02020603050405020304" pitchFamily="18" charset="0"/>
              </a:rPr>
              <a:t>размере 1 </a:t>
            </a:r>
            <a:r>
              <a:rPr lang="ru-RU" b="1" dirty="0" smtClean="0">
                <a:latin typeface="Times New Roman CYR" panose="02020603050405020304" pitchFamily="18" charset="0"/>
                <a:ea typeface="Times New Roman" panose="02020603050405020304" pitchFamily="18" charset="0"/>
                <a:cs typeface="Times New Roman" panose="02020603050405020304" pitchFamily="18" charset="0"/>
              </a:rPr>
              <a:t>% НМЦК, </a:t>
            </a:r>
            <a:r>
              <a:rPr lang="ru-RU" b="1" dirty="0">
                <a:latin typeface="Times New Roman CYR" panose="02020603050405020304" pitchFamily="18" charset="0"/>
                <a:ea typeface="Times New Roman" panose="02020603050405020304" pitchFamily="18" charset="0"/>
                <a:cs typeface="Times New Roman" panose="02020603050405020304" pitchFamily="18" charset="0"/>
              </a:rPr>
              <a:t>но не </a:t>
            </a:r>
            <a:r>
              <a:rPr lang="ru-RU" b="1" dirty="0" smtClean="0">
                <a:latin typeface="Times New Roman" panose="02020603050405020304" pitchFamily="18" charset="0"/>
                <a:ea typeface="Open Sans" panose="020B0606030504020204" pitchFamily="34" charset="0"/>
                <a:cs typeface="Times New Roman" panose="02020603050405020304" pitchFamily="18" charset="0"/>
              </a:rPr>
              <a:t>&lt; 5 </a:t>
            </a:r>
            <a:r>
              <a:rPr lang="ru-RU" b="1" dirty="0" err="1" smtClean="0">
                <a:latin typeface="Times New Roman" panose="02020603050405020304" pitchFamily="18" charset="0"/>
                <a:ea typeface="Open Sans" panose="020B0606030504020204" pitchFamily="34" charset="0"/>
                <a:cs typeface="Times New Roman" panose="02020603050405020304" pitchFamily="18" charset="0"/>
              </a:rPr>
              <a:t>тр</a:t>
            </a:r>
            <a:r>
              <a:rPr lang="ru-RU" b="1" dirty="0" smtClean="0">
                <a:latin typeface="Times New Roman CYR" panose="02020603050405020304" pitchFamily="18" charset="0"/>
                <a:ea typeface="Times New Roman" panose="02020603050405020304" pitchFamily="18" charset="0"/>
                <a:cs typeface="Times New Roman" panose="02020603050405020304" pitchFamily="18" charset="0"/>
              </a:rPr>
              <a:t> и </a:t>
            </a:r>
            <a:r>
              <a:rPr lang="ru-RU" b="1" dirty="0">
                <a:latin typeface="Times New Roman CYR" panose="02020603050405020304" pitchFamily="18" charset="0"/>
                <a:ea typeface="Times New Roman" panose="02020603050405020304" pitchFamily="18" charset="0"/>
                <a:cs typeface="Times New Roman" panose="02020603050405020304" pitchFamily="18" charset="0"/>
              </a:rPr>
              <a:t>не </a:t>
            </a:r>
            <a:r>
              <a:rPr lang="ru-RU" b="1" dirty="0">
                <a:latin typeface="Times New Roman" panose="02020603050405020304" pitchFamily="18" charset="0"/>
                <a:ea typeface="Open Sans" panose="020B0606030504020204" pitchFamily="34" charset="0"/>
                <a:cs typeface="Times New Roman" panose="02020603050405020304" pitchFamily="18" charset="0"/>
              </a:rPr>
              <a:t>&gt;</a:t>
            </a:r>
            <a:r>
              <a:rPr lang="ru-RU" b="1" dirty="0" smtClean="0">
                <a:latin typeface="Times New Roman CYR" panose="02020603050405020304" pitchFamily="18" charset="0"/>
                <a:ea typeface="Times New Roman" panose="02020603050405020304" pitchFamily="18" charset="0"/>
                <a:cs typeface="Times New Roman" panose="02020603050405020304" pitchFamily="18" charset="0"/>
              </a:rPr>
              <a:t> 30 </a:t>
            </a:r>
            <a:r>
              <a:rPr lang="ru-RU" b="1" dirty="0" err="1" smtClean="0">
                <a:latin typeface="Times New Roman CYR" panose="02020603050405020304" pitchFamily="18" charset="0"/>
                <a:ea typeface="Times New Roman" panose="02020603050405020304" pitchFamily="18" charset="0"/>
                <a:cs typeface="Times New Roman" panose="02020603050405020304" pitchFamily="18" charset="0"/>
              </a:rPr>
              <a:t>т.р</a:t>
            </a:r>
            <a:r>
              <a:rPr lang="ru-RU" b="1" dirty="0" smtClean="0">
                <a:latin typeface="Times New Roman CYR" panose="02020603050405020304" pitchFamily="18" charset="0"/>
                <a:ea typeface="Times New Roman" panose="02020603050405020304" pitchFamily="18" charset="0"/>
                <a:cs typeface="Times New Roman" panose="02020603050405020304" pitchFamily="18" charset="0"/>
              </a:rPr>
              <a:t>.</a:t>
            </a:r>
          </a:p>
          <a:p>
            <a:pPr indent="450215" algn="just">
              <a:spcAft>
                <a:spcPts val="0"/>
              </a:spcAft>
            </a:pPr>
            <a:endParaRPr lang="ru-RU" sz="1600" b="1" dirty="0">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pPr>
            <a:r>
              <a:rPr lang="ru-RU" sz="1600" b="1" dirty="0" smtClean="0">
                <a:latin typeface="Times New Roman CYR" panose="02020603050405020304" pitchFamily="18" charset="0"/>
                <a:ea typeface="Times New Roman" panose="02020603050405020304" pitchFamily="18" charset="0"/>
                <a:cs typeface="Times New Roman" panose="02020603050405020304" pitchFamily="18" charset="0"/>
              </a:rPr>
              <a:t>Примечание:</a:t>
            </a:r>
          </a:p>
          <a:p>
            <a:pPr indent="450215" algn="just"/>
            <a:r>
              <a:rPr lang="ru-RU" sz="1600" dirty="0">
                <a:latin typeface="Times New Roman" panose="02020603050405020304" pitchFamily="18" charset="0"/>
                <a:cs typeface="Times New Roman" panose="02020603050405020304" pitchFamily="18" charset="0"/>
              </a:rPr>
              <a:t>Административная ответственность, установленная частью 7 настоящей статьи, </a:t>
            </a:r>
            <a:r>
              <a:rPr lang="ru-RU" sz="1600" b="1" dirty="0">
                <a:latin typeface="Times New Roman" panose="02020603050405020304" pitchFamily="18" charset="0"/>
                <a:cs typeface="Times New Roman" panose="02020603050405020304" pitchFamily="18" charset="0"/>
              </a:rPr>
              <a:t>не применяется, если </a:t>
            </a:r>
            <a:r>
              <a:rPr lang="ru-RU" sz="1600" i="1" dirty="0">
                <a:latin typeface="Times New Roman" panose="02020603050405020304" pitchFamily="18" charset="0"/>
                <a:cs typeface="Times New Roman" panose="02020603050405020304" pitchFamily="18" charset="0"/>
              </a:rPr>
              <a:t>требование, послужившее основанием</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для неправомерной</a:t>
            </a:r>
            <a:r>
              <a:rPr lang="ru-RU" sz="1600"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оценки</a:t>
            </a:r>
            <a:r>
              <a:rPr lang="ru-RU" sz="1600" dirty="0">
                <a:latin typeface="Times New Roman" panose="02020603050405020304" pitchFamily="18" charset="0"/>
                <a:cs typeface="Times New Roman" panose="02020603050405020304" pitchFamily="18" charset="0"/>
              </a:rPr>
              <a:t> заявки на участие в закупке, </a:t>
            </a:r>
            <a:r>
              <a:rPr lang="ru-RU" sz="1600" i="1" dirty="0">
                <a:latin typeface="Times New Roman" panose="02020603050405020304" pitchFamily="18" charset="0"/>
                <a:cs typeface="Times New Roman" panose="02020603050405020304" pitchFamily="18" charset="0"/>
              </a:rPr>
              <a:t>неправомерного</a:t>
            </a:r>
            <a:r>
              <a:rPr lang="ru-RU" sz="1600"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отклонения</a:t>
            </a:r>
            <a:r>
              <a:rPr lang="ru-RU" sz="1600" dirty="0">
                <a:latin typeface="Times New Roman" panose="02020603050405020304" pitchFamily="18" charset="0"/>
                <a:cs typeface="Times New Roman" panose="02020603050405020304" pitchFamily="18" charset="0"/>
              </a:rPr>
              <a:t> заявки на участие в закупке, </a:t>
            </a:r>
            <a:r>
              <a:rPr lang="ru-RU" sz="1600" i="1" dirty="0">
                <a:latin typeface="Times New Roman" panose="02020603050405020304" pitchFamily="18" charset="0"/>
                <a:cs typeface="Times New Roman" panose="02020603050405020304" pitchFamily="18" charset="0"/>
              </a:rPr>
              <a:t>неправомерного</a:t>
            </a:r>
            <a:r>
              <a:rPr lang="ru-RU" sz="1600"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отстранения</a:t>
            </a:r>
            <a:r>
              <a:rPr lang="ru-RU" sz="1600" dirty="0">
                <a:latin typeface="Times New Roman" panose="02020603050405020304" pitchFamily="18" charset="0"/>
                <a:cs typeface="Times New Roman" panose="02020603050405020304" pitchFamily="18" charset="0"/>
              </a:rPr>
              <a:t> участника закупки от участия в определении поставщика (подрядчика, исполнителя), </a:t>
            </a:r>
            <a:r>
              <a:rPr lang="ru-RU" sz="1600" i="1" dirty="0">
                <a:latin typeface="Times New Roman" panose="02020603050405020304" pitchFamily="18" charset="0"/>
                <a:cs typeface="Times New Roman" panose="02020603050405020304" pitchFamily="18" charset="0"/>
              </a:rPr>
              <a:t>неправомерного</a:t>
            </a:r>
            <a:r>
              <a:rPr lang="ru-RU" sz="1600"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признания</a:t>
            </a:r>
            <a:r>
              <a:rPr lang="ru-RU" sz="1600" dirty="0">
                <a:latin typeface="Times New Roman" panose="02020603050405020304" pitchFamily="18" charset="0"/>
                <a:cs typeface="Times New Roman" panose="02020603050405020304" pitchFamily="18" charset="0"/>
              </a:rPr>
              <a:t> заявки соответствующей установленным при осуществлении закупки требованиям, </a:t>
            </a:r>
            <a:r>
              <a:rPr lang="ru-RU" sz="1600" b="1" dirty="0">
                <a:latin typeface="Times New Roman" panose="02020603050405020304" pitchFamily="18" charset="0"/>
                <a:cs typeface="Times New Roman" panose="02020603050405020304" pitchFamily="18" charset="0"/>
              </a:rPr>
              <a:t>установлено</a:t>
            </a:r>
            <a:r>
              <a:rPr lang="ru-RU" sz="1600" dirty="0">
                <a:latin typeface="Times New Roman" panose="02020603050405020304" pitchFamily="18" charset="0"/>
                <a:cs typeface="Times New Roman" panose="02020603050405020304" pitchFamily="18" charset="0"/>
              </a:rPr>
              <a:t> в извещении об осуществлении закупки, приглашении принять участие в определении поставщика (подрядчика, исполнителя), документации о закупке </a:t>
            </a:r>
            <a:r>
              <a:rPr lang="ru-RU" sz="1600" b="1" dirty="0">
                <a:latin typeface="Times New Roman" panose="02020603050405020304" pitchFamily="18" charset="0"/>
                <a:cs typeface="Times New Roman" panose="02020603050405020304" pitchFamily="18" charset="0"/>
              </a:rPr>
              <a:t>с нарушением законодательства Российской Федерации и иных нормативных правовых актов </a:t>
            </a:r>
            <a:r>
              <a:rPr lang="ru-RU" sz="1600" b="1" dirty="0" smtClean="0">
                <a:latin typeface="Times New Roman" panose="02020603050405020304" pitchFamily="18" charset="0"/>
                <a:cs typeface="Times New Roman" panose="02020603050405020304" pitchFamily="18" charset="0"/>
              </a:rPr>
              <a:t>о </a:t>
            </a:r>
            <a:r>
              <a:rPr lang="ru-RU" sz="1600" b="1" dirty="0">
                <a:latin typeface="Times New Roman" panose="02020603050405020304" pitchFamily="18" charset="0"/>
                <a:cs typeface="Times New Roman" panose="02020603050405020304" pitchFamily="18" charset="0"/>
              </a:rPr>
              <a:t>контрактной системе в сфере закупок.</a:t>
            </a:r>
          </a:p>
          <a:p>
            <a:pPr indent="450215" algn="just">
              <a:spcAft>
                <a:spcPts val="0"/>
              </a:spcAft>
            </a:pPr>
            <a:endParaRPr lang="ru-RU" sz="1600" b="1" dirty="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783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07C3CBA7-5F64-1020-B62D-0971FD045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Номер слайда 1"/>
          <p:cNvSpPr>
            <a:spLocks noGrp="1"/>
          </p:cNvSpPr>
          <p:nvPr>
            <p:ph type="sldNum" sz="quarter" idx="12"/>
          </p:nvPr>
        </p:nvSpPr>
        <p:spPr/>
        <p:txBody>
          <a:bodyPr/>
          <a:lstStyle/>
          <a:p>
            <a:fld id="{890DA2F7-8038-445E-9148-978308FEECD6}" type="slidenum">
              <a:rPr lang="ru-RU" smtClean="0"/>
              <a:t>26</a:t>
            </a:fld>
            <a:endParaRPr lang="ru-RU"/>
          </a:p>
        </p:txBody>
      </p:sp>
    </p:spTree>
    <p:extLst>
      <p:ext uri="{BB962C8B-B14F-4D97-AF65-F5344CB8AC3E}">
        <p14:creationId xmlns:p14="http://schemas.microsoft.com/office/powerpoint/2010/main" val="3229858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CFAB7425-0D01-FF72-48A4-6F9F0AD950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461"/>
          <a:stretch/>
        </p:blipFill>
        <p:spPr>
          <a:xfrm>
            <a:off x="5528700" y="105946"/>
            <a:ext cx="6585632" cy="6794578"/>
          </a:xfrm>
          <a:prstGeom prst="rect">
            <a:avLst/>
          </a:prstGeom>
        </p:spPr>
      </p:pic>
      <p:sp>
        <p:nvSpPr>
          <p:cNvPr id="4" name="Shape 188">
            <a:extLst>
              <a:ext uri="{FF2B5EF4-FFF2-40B4-BE49-F238E27FC236}">
                <a16:creationId xmlns:a16="http://schemas.microsoft.com/office/drawing/2014/main" xmlns="" id="{20A083D9-99A0-2242-91D9-499DBE86E2BB}"/>
              </a:ext>
            </a:extLst>
          </p:cNvPr>
          <p:cNvSpPr txBox="1"/>
          <p:nvPr/>
        </p:nvSpPr>
        <p:spPr>
          <a:xfrm>
            <a:off x="11582400" y="6413500"/>
            <a:ext cx="571500" cy="338554"/>
          </a:xfrm>
          <a:prstGeom prst="rect">
            <a:avLst/>
          </a:prstGeom>
          <a:noFill/>
        </p:spPr>
        <p:txBody>
          <a:bodyPr wrap="square" lIns="91440" tIns="45720" rIns="91440" bIns="45720">
            <a:spAutoFit/>
          </a:bodyPr>
          <a:lstStyle/>
          <a:p>
            <a:pPr marL="0" indent="0" algn="ctr"/>
            <a:r>
              <a:rPr sz="1600" dirty="0">
                <a:solidFill>
                  <a:schemeClr val="bg1">
                    <a:lumMod val="65000"/>
                  </a:schemeClr>
                </a:solidFill>
                <a:latin typeface="Times New Roman" panose="02020603050405020304" pitchFamily="18" charset="0"/>
                <a:ea typeface="DejaVu Sans Condensed"/>
                <a:cs typeface="Times New Roman" panose="02020603050405020304" pitchFamily="18" charset="0"/>
              </a:rPr>
              <a:t>2</a:t>
            </a:r>
          </a:p>
        </p:txBody>
      </p:sp>
      <p:sp>
        <p:nvSpPr>
          <p:cNvPr id="5" name="Shape 186">
            <a:extLst>
              <a:ext uri="{FF2B5EF4-FFF2-40B4-BE49-F238E27FC236}">
                <a16:creationId xmlns:a16="http://schemas.microsoft.com/office/drawing/2014/main" xmlns="" id="{E0B06F53-ECAB-B75D-B092-D2A78D5F27B6}"/>
              </a:ext>
            </a:extLst>
          </p:cNvPr>
          <p:cNvSpPr txBox="1"/>
          <p:nvPr/>
        </p:nvSpPr>
        <p:spPr>
          <a:xfrm>
            <a:off x="687674" y="297610"/>
            <a:ext cx="11504326" cy="954107"/>
          </a:xfrm>
          <a:prstGeom prst="rect">
            <a:avLst/>
          </a:prstGeom>
          <a:noFill/>
        </p:spPr>
        <p:txBody>
          <a:bodyPr wrap="square" lIns="91440" tIns="45720" rIns="91440" bIns="45720">
            <a:spAutoFit/>
          </a:bodyPr>
          <a:lstStyle/>
          <a:p>
            <a:pPr marL="0" indent="0" algn="l"/>
            <a:r>
              <a:rPr lang="ru-RU" sz="2800" b="1" dirty="0">
                <a:solidFill>
                  <a:srgbClr val="024989"/>
                </a:solidFill>
                <a:latin typeface="Times New Roman" panose="02020603050405020304" pitchFamily="18" charset="0"/>
                <a:ea typeface="DejaVu Sans Condensed"/>
                <a:cs typeface="Times New Roman" panose="02020603050405020304" pitchFamily="18" charset="0"/>
              </a:rPr>
              <a:t>В </a:t>
            </a:r>
            <a:r>
              <a:rPr lang="en-US" sz="2800" b="1" dirty="0">
                <a:solidFill>
                  <a:srgbClr val="024989"/>
                </a:solidFill>
                <a:latin typeface="Times New Roman" panose="02020603050405020304" pitchFamily="18" charset="0"/>
                <a:ea typeface="DejaVu Sans Condensed"/>
                <a:cs typeface="Times New Roman" panose="02020603050405020304" pitchFamily="18" charset="0"/>
              </a:rPr>
              <a:t>I </a:t>
            </a:r>
            <a:r>
              <a:rPr lang="ru-RU" sz="2800" b="1" dirty="0">
                <a:solidFill>
                  <a:srgbClr val="024989"/>
                </a:solidFill>
                <a:latin typeface="Times New Roman" panose="02020603050405020304" pitchFamily="18" charset="0"/>
                <a:ea typeface="DejaVu Sans Condensed"/>
                <a:cs typeface="Times New Roman" panose="02020603050405020304" pitchFamily="18" charset="0"/>
              </a:rPr>
              <a:t>полугодии 2024 года количество рассмотренных жалоб от «профессиональных жалобщиков» снизилось на 83%</a:t>
            </a:r>
            <a:endParaRPr sz="2800" b="1" dirty="0">
              <a:solidFill>
                <a:srgbClr val="024989"/>
              </a:solidFill>
              <a:latin typeface="Times New Roman" panose="02020603050405020304" pitchFamily="18" charset="0"/>
              <a:ea typeface="DejaVu Sans Condensed"/>
              <a:cs typeface="Times New Roman" panose="02020603050405020304" pitchFamily="18" charset="0"/>
            </a:endParaRPr>
          </a:p>
        </p:txBody>
      </p:sp>
      <p:sp>
        <p:nvSpPr>
          <p:cNvPr id="7" name="Shape 186">
            <a:extLst>
              <a:ext uri="{FF2B5EF4-FFF2-40B4-BE49-F238E27FC236}">
                <a16:creationId xmlns:a16="http://schemas.microsoft.com/office/drawing/2014/main" xmlns="" id="{AC7C4249-6B28-3322-5D67-9941A1A1AFD6}"/>
              </a:ext>
            </a:extLst>
          </p:cNvPr>
          <p:cNvSpPr txBox="1"/>
          <p:nvPr/>
        </p:nvSpPr>
        <p:spPr>
          <a:xfrm>
            <a:off x="2118404" y="2376688"/>
            <a:ext cx="2339743" cy="584775"/>
          </a:xfrm>
          <a:prstGeom prst="rect">
            <a:avLst/>
          </a:prstGeom>
          <a:noFill/>
        </p:spPr>
        <p:txBody>
          <a:bodyPr wrap="square" lIns="91440" tIns="45720" rIns="91440" bIns="45720">
            <a:spAutoFit/>
          </a:bodyPr>
          <a:lstStyle/>
          <a:p>
            <a:pPr marL="0" indent="0" algn="l"/>
            <a:r>
              <a:rPr lang="en-US" sz="3200" b="1" dirty="0">
                <a:solidFill>
                  <a:srgbClr val="024989"/>
                </a:solidFill>
                <a:latin typeface="Times New Roman" panose="02020603050405020304" pitchFamily="18" charset="0"/>
                <a:ea typeface="DejaVu Sans Condensed"/>
                <a:cs typeface="Times New Roman" panose="02020603050405020304" pitchFamily="18" charset="0"/>
              </a:rPr>
              <a:t>2024</a:t>
            </a:r>
            <a:r>
              <a:rPr lang="ru-RU" sz="3200" b="1" dirty="0">
                <a:solidFill>
                  <a:srgbClr val="024989"/>
                </a:solidFill>
                <a:latin typeface="Times New Roman" panose="02020603050405020304" pitchFamily="18" charset="0"/>
                <a:ea typeface="DejaVu Sans Condensed"/>
                <a:cs typeface="Times New Roman" panose="02020603050405020304" pitchFamily="18" charset="0"/>
              </a:rPr>
              <a:t> </a:t>
            </a:r>
            <a:r>
              <a:rPr lang="ru-RU" sz="2800" b="1" dirty="0">
                <a:solidFill>
                  <a:srgbClr val="024989"/>
                </a:solidFill>
                <a:latin typeface="Times New Roman" panose="02020603050405020304" pitchFamily="18" charset="0"/>
                <a:ea typeface="DejaVu Sans Condensed"/>
                <a:cs typeface="Times New Roman" panose="02020603050405020304" pitchFamily="18" charset="0"/>
              </a:rPr>
              <a:t>год</a:t>
            </a:r>
            <a:r>
              <a:rPr lang="en-US" sz="3200" b="1" dirty="0">
                <a:solidFill>
                  <a:srgbClr val="024989"/>
                </a:solidFill>
                <a:latin typeface="Times New Roman" panose="02020603050405020304" pitchFamily="18" charset="0"/>
                <a:ea typeface="DejaVu Sans Condensed"/>
                <a:cs typeface="Times New Roman" panose="02020603050405020304" pitchFamily="18" charset="0"/>
              </a:rPr>
              <a:t> </a:t>
            </a:r>
            <a:endParaRPr sz="3200" b="1" dirty="0">
              <a:solidFill>
                <a:srgbClr val="024989"/>
              </a:solidFill>
              <a:latin typeface="Times New Roman" panose="02020603050405020304" pitchFamily="18" charset="0"/>
              <a:ea typeface="DejaVu Sans Condensed"/>
              <a:cs typeface="Times New Roman" panose="02020603050405020304" pitchFamily="18" charset="0"/>
            </a:endParaRPr>
          </a:p>
        </p:txBody>
      </p:sp>
      <p:sp>
        <p:nvSpPr>
          <p:cNvPr id="8" name="Shape 186">
            <a:extLst>
              <a:ext uri="{FF2B5EF4-FFF2-40B4-BE49-F238E27FC236}">
                <a16:creationId xmlns:a16="http://schemas.microsoft.com/office/drawing/2014/main" xmlns="" id="{105DDA3E-CA4E-E1BF-5549-2302882409FF}"/>
              </a:ext>
            </a:extLst>
          </p:cNvPr>
          <p:cNvSpPr txBox="1"/>
          <p:nvPr/>
        </p:nvSpPr>
        <p:spPr>
          <a:xfrm>
            <a:off x="2153369" y="3153656"/>
            <a:ext cx="2436356" cy="938719"/>
          </a:xfrm>
          <a:prstGeom prst="rect">
            <a:avLst/>
          </a:prstGeom>
          <a:noFill/>
        </p:spPr>
        <p:txBody>
          <a:bodyPr wrap="square" lIns="91440" tIns="45720" rIns="91440" bIns="45720">
            <a:spAutoFit/>
          </a:bodyPr>
          <a:lstStyle/>
          <a:p>
            <a:pPr marL="0" indent="0" algn="l"/>
            <a:r>
              <a:rPr lang="ru-RU" sz="2000" dirty="0">
                <a:solidFill>
                  <a:srgbClr val="024989"/>
                </a:solidFill>
                <a:latin typeface="Times New Roman" panose="02020603050405020304" pitchFamily="18" charset="0"/>
                <a:ea typeface="DejaVu Sans Condensed"/>
                <a:cs typeface="Times New Roman" panose="02020603050405020304" pitchFamily="18" charset="0"/>
              </a:rPr>
              <a:t>ПОСТУПИЛО:</a:t>
            </a:r>
          </a:p>
          <a:p>
            <a:pPr marL="0" indent="0" algn="l"/>
            <a:endParaRPr lang="ru-RU" sz="1100" b="1" dirty="0">
              <a:solidFill>
                <a:srgbClr val="024989"/>
              </a:solidFill>
              <a:latin typeface="Times New Roman" panose="02020603050405020304" pitchFamily="18" charset="0"/>
              <a:ea typeface="DejaVu Sans Condensed"/>
              <a:cs typeface="Times New Roman" panose="02020603050405020304" pitchFamily="18" charset="0"/>
            </a:endParaRPr>
          </a:p>
          <a:p>
            <a:pPr marL="0" indent="0" algn="l"/>
            <a:r>
              <a:rPr lang="ru-RU" sz="2400" b="1" dirty="0">
                <a:solidFill>
                  <a:srgbClr val="5CE3F4"/>
                </a:solidFill>
                <a:latin typeface="Times New Roman" panose="02020603050405020304" pitchFamily="18" charset="0"/>
                <a:ea typeface="DejaVu Sans Condensed"/>
                <a:cs typeface="Times New Roman" panose="02020603050405020304" pitchFamily="18" charset="0"/>
              </a:rPr>
              <a:t>1 698 </a:t>
            </a:r>
            <a:r>
              <a:rPr lang="ru-RU" dirty="0">
                <a:latin typeface="Times New Roman" panose="02020603050405020304" pitchFamily="18" charset="0"/>
                <a:ea typeface="DejaVu Sans Condensed"/>
                <a:cs typeface="Times New Roman" panose="02020603050405020304" pitchFamily="18" charset="0"/>
              </a:rPr>
              <a:t>жалоб</a:t>
            </a:r>
            <a:endParaRPr sz="3200" dirty="0">
              <a:latin typeface="Times New Roman" panose="02020603050405020304" pitchFamily="18" charset="0"/>
              <a:ea typeface="DejaVu Sans Condensed"/>
              <a:cs typeface="Times New Roman" panose="02020603050405020304" pitchFamily="18" charset="0"/>
            </a:endParaRPr>
          </a:p>
        </p:txBody>
      </p:sp>
      <p:sp>
        <p:nvSpPr>
          <p:cNvPr id="9" name="Shape 186">
            <a:extLst>
              <a:ext uri="{FF2B5EF4-FFF2-40B4-BE49-F238E27FC236}">
                <a16:creationId xmlns:a16="http://schemas.microsoft.com/office/drawing/2014/main" xmlns="" id="{3406556D-7D59-50B8-9476-93C356577F33}"/>
              </a:ext>
            </a:extLst>
          </p:cNvPr>
          <p:cNvSpPr txBox="1"/>
          <p:nvPr/>
        </p:nvSpPr>
        <p:spPr>
          <a:xfrm>
            <a:off x="4522428" y="3189189"/>
            <a:ext cx="3686436" cy="938719"/>
          </a:xfrm>
          <a:prstGeom prst="rect">
            <a:avLst/>
          </a:prstGeom>
          <a:noFill/>
        </p:spPr>
        <p:txBody>
          <a:bodyPr wrap="square" lIns="91440" tIns="45720" rIns="91440" bIns="45720">
            <a:spAutoFit/>
          </a:bodyPr>
          <a:lstStyle/>
          <a:p>
            <a:pPr marL="0" indent="0" algn="l"/>
            <a:r>
              <a:rPr lang="ru-RU" sz="2000" dirty="0">
                <a:solidFill>
                  <a:srgbClr val="024989"/>
                </a:solidFill>
                <a:latin typeface="Times New Roman" panose="02020603050405020304" pitchFamily="18" charset="0"/>
                <a:ea typeface="DejaVu Sans Condensed"/>
                <a:cs typeface="Times New Roman" panose="02020603050405020304" pitchFamily="18" charset="0"/>
              </a:rPr>
              <a:t>ОТКАЗАНО В ПРИНЯТИИ:</a:t>
            </a:r>
          </a:p>
          <a:p>
            <a:pPr marL="0" indent="0" algn="l"/>
            <a:endParaRPr lang="ru-RU" sz="1100" b="1" dirty="0">
              <a:solidFill>
                <a:srgbClr val="024989"/>
              </a:solidFill>
              <a:latin typeface="Times New Roman" panose="02020603050405020304" pitchFamily="18" charset="0"/>
              <a:ea typeface="DejaVu Sans Condensed"/>
              <a:cs typeface="Times New Roman" panose="02020603050405020304" pitchFamily="18" charset="0"/>
            </a:endParaRPr>
          </a:p>
          <a:p>
            <a:pPr marL="0" indent="0" algn="l"/>
            <a:r>
              <a:rPr lang="ru-RU" sz="2400" b="1" dirty="0">
                <a:solidFill>
                  <a:srgbClr val="5CE3F4"/>
                </a:solidFill>
                <a:latin typeface="Times New Roman" panose="02020603050405020304" pitchFamily="18" charset="0"/>
                <a:ea typeface="DejaVu Sans Condensed"/>
                <a:cs typeface="Times New Roman" panose="02020603050405020304" pitchFamily="18" charset="0"/>
              </a:rPr>
              <a:t>790 </a:t>
            </a:r>
            <a:r>
              <a:rPr lang="ru-RU" dirty="0">
                <a:latin typeface="Times New Roman" panose="02020603050405020304" pitchFamily="18" charset="0"/>
                <a:ea typeface="DejaVu Sans Condensed"/>
                <a:cs typeface="Times New Roman" panose="02020603050405020304" pitchFamily="18" charset="0"/>
              </a:rPr>
              <a:t>жалоб</a:t>
            </a:r>
            <a:endParaRPr sz="3200" dirty="0">
              <a:latin typeface="Times New Roman" panose="02020603050405020304" pitchFamily="18" charset="0"/>
              <a:ea typeface="DejaVu Sans Condensed"/>
              <a:cs typeface="Times New Roman" panose="02020603050405020304" pitchFamily="18" charset="0"/>
            </a:endParaRPr>
          </a:p>
        </p:txBody>
      </p:sp>
      <p:sp>
        <p:nvSpPr>
          <p:cNvPr id="10" name="Shape 186">
            <a:extLst>
              <a:ext uri="{FF2B5EF4-FFF2-40B4-BE49-F238E27FC236}">
                <a16:creationId xmlns:a16="http://schemas.microsoft.com/office/drawing/2014/main" xmlns="" id="{69417C48-BC56-4D89-40CA-8A7335023883}"/>
              </a:ext>
            </a:extLst>
          </p:cNvPr>
          <p:cNvSpPr txBox="1"/>
          <p:nvPr/>
        </p:nvSpPr>
        <p:spPr>
          <a:xfrm>
            <a:off x="2118403" y="4646159"/>
            <a:ext cx="2339743" cy="584775"/>
          </a:xfrm>
          <a:prstGeom prst="rect">
            <a:avLst/>
          </a:prstGeom>
          <a:noFill/>
        </p:spPr>
        <p:txBody>
          <a:bodyPr wrap="square" lIns="91440" tIns="45720" rIns="91440" bIns="45720">
            <a:spAutoFit/>
          </a:bodyPr>
          <a:lstStyle/>
          <a:p>
            <a:pPr marL="0" indent="0" algn="l"/>
            <a:r>
              <a:rPr lang="en-US" sz="3200" b="1" dirty="0">
                <a:solidFill>
                  <a:srgbClr val="024989"/>
                </a:solidFill>
                <a:latin typeface="Times New Roman" panose="02020603050405020304" pitchFamily="18" charset="0"/>
                <a:ea typeface="DejaVu Sans Condensed"/>
                <a:cs typeface="Times New Roman" panose="02020603050405020304" pitchFamily="18" charset="0"/>
              </a:rPr>
              <a:t>202</a:t>
            </a:r>
            <a:r>
              <a:rPr lang="ru-RU" sz="3200" b="1" dirty="0">
                <a:solidFill>
                  <a:srgbClr val="024989"/>
                </a:solidFill>
                <a:latin typeface="Times New Roman" panose="02020603050405020304" pitchFamily="18" charset="0"/>
                <a:ea typeface="DejaVu Sans Condensed"/>
                <a:cs typeface="Times New Roman" panose="02020603050405020304" pitchFamily="18" charset="0"/>
              </a:rPr>
              <a:t>3 </a:t>
            </a:r>
            <a:r>
              <a:rPr lang="ru-RU" sz="2800" b="1" dirty="0">
                <a:solidFill>
                  <a:srgbClr val="024989"/>
                </a:solidFill>
                <a:latin typeface="Times New Roman" panose="02020603050405020304" pitchFamily="18" charset="0"/>
                <a:ea typeface="DejaVu Sans Condensed"/>
                <a:cs typeface="Times New Roman" panose="02020603050405020304" pitchFamily="18" charset="0"/>
              </a:rPr>
              <a:t>год</a:t>
            </a:r>
            <a:r>
              <a:rPr lang="en-US" sz="3200" b="1" dirty="0">
                <a:solidFill>
                  <a:srgbClr val="024989"/>
                </a:solidFill>
                <a:latin typeface="Times New Roman" panose="02020603050405020304" pitchFamily="18" charset="0"/>
                <a:ea typeface="DejaVu Sans Condensed"/>
                <a:cs typeface="Times New Roman" panose="02020603050405020304" pitchFamily="18" charset="0"/>
              </a:rPr>
              <a:t> </a:t>
            </a:r>
            <a:endParaRPr sz="3200" b="1" dirty="0">
              <a:solidFill>
                <a:srgbClr val="024989"/>
              </a:solidFill>
              <a:latin typeface="Times New Roman" panose="02020603050405020304" pitchFamily="18" charset="0"/>
              <a:ea typeface="DejaVu Sans Condensed"/>
              <a:cs typeface="Times New Roman" panose="02020603050405020304" pitchFamily="18" charset="0"/>
            </a:endParaRPr>
          </a:p>
        </p:txBody>
      </p:sp>
      <p:sp>
        <p:nvSpPr>
          <p:cNvPr id="11" name="Shape 186">
            <a:extLst>
              <a:ext uri="{FF2B5EF4-FFF2-40B4-BE49-F238E27FC236}">
                <a16:creationId xmlns:a16="http://schemas.microsoft.com/office/drawing/2014/main" xmlns="" id="{B776015B-4E96-631D-F321-19E3B71A2F50}"/>
              </a:ext>
            </a:extLst>
          </p:cNvPr>
          <p:cNvSpPr txBox="1"/>
          <p:nvPr/>
        </p:nvSpPr>
        <p:spPr>
          <a:xfrm>
            <a:off x="2118404" y="5423744"/>
            <a:ext cx="2436356" cy="938719"/>
          </a:xfrm>
          <a:prstGeom prst="rect">
            <a:avLst/>
          </a:prstGeom>
          <a:noFill/>
        </p:spPr>
        <p:txBody>
          <a:bodyPr wrap="square" lIns="91440" tIns="45720" rIns="91440" bIns="45720">
            <a:spAutoFit/>
          </a:bodyPr>
          <a:lstStyle/>
          <a:p>
            <a:pPr marL="0" indent="0" algn="l"/>
            <a:r>
              <a:rPr lang="ru-RU" sz="2000" dirty="0">
                <a:solidFill>
                  <a:srgbClr val="024989"/>
                </a:solidFill>
                <a:latin typeface="Times New Roman" panose="02020603050405020304" pitchFamily="18" charset="0"/>
                <a:ea typeface="DejaVu Sans Condensed"/>
                <a:cs typeface="Times New Roman" panose="02020603050405020304" pitchFamily="18" charset="0"/>
              </a:rPr>
              <a:t>ПОСТУПИЛО:</a:t>
            </a:r>
          </a:p>
          <a:p>
            <a:pPr marL="0" indent="0" algn="l"/>
            <a:endParaRPr lang="ru-RU" sz="1100" b="1" dirty="0">
              <a:solidFill>
                <a:srgbClr val="024989"/>
              </a:solidFill>
              <a:latin typeface="Times New Roman" panose="02020603050405020304" pitchFamily="18" charset="0"/>
              <a:ea typeface="DejaVu Sans Condensed"/>
              <a:cs typeface="Times New Roman" panose="02020603050405020304" pitchFamily="18" charset="0"/>
            </a:endParaRPr>
          </a:p>
          <a:p>
            <a:pPr marL="0" indent="0" algn="l"/>
            <a:r>
              <a:rPr lang="ru-RU" sz="2400" b="1" dirty="0">
                <a:solidFill>
                  <a:srgbClr val="5CE3F4"/>
                </a:solidFill>
                <a:latin typeface="Times New Roman" panose="02020603050405020304" pitchFamily="18" charset="0"/>
                <a:ea typeface="DejaVu Sans Condensed"/>
                <a:cs typeface="Times New Roman" panose="02020603050405020304" pitchFamily="18" charset="0"/>
              </a:rPr>
              <a:t>7 968 </a:t>
            </a:r>
            <a:r>
              <a:rPr lang="ru-RU" dirty="0">
                <a:latin typeface="Times New Roman" panose="02020603050405020304" pitchFamily="18" charset="0"/>
                <a:ea typeface="DejaVu Sans Condensed"/>
                <a:cs typeface="Times New Roman" panose="02020603050405020304" pitchFamily="18" charset="0"/>
              </a:rPr>
              <a:t>жалоб</a:t>
            </a:r>
            <a:endParaRPr sz="3200" dirty="0">
              <a:latin typeface="Times New Roman" panose="02020603050405020304" pitchFamily="18" charset="0"/>
              <a:ea typeface="DejaVu Sans Condensed"/>
              <a:cs typeface="Times New Roman" panose="02020603050405020304" pitchFamily="18" charset="0"/>
            </a:endParaRPr>
          </a:p>
        </p:txBody>
      </p:sp>
      <p:sp>
        <p:nvSpPr>
          <p:cNvPr id="12" name="Shape 186">
            <a:extLst>
              <a:ext uri="{FF2B5EF4-FFF2-40B4-BE49-F238E27FC236}">
                <a16:creationId xmlns:a16="http://schemas.microsoft.com/office/drawing/2014/main" xmlns="" id="{6DFEAC2E-0D76-3A51-162E-42E37A129CB5}"/>
              </a:ext>
            </a:extLst>
          </p:cNvPr>
          <p:cNvSpPr txBox="1"/>
          <p:nvPr/>
        </p:nvSpPr>
        <p:spPr>
          <a:xfrm>
            <a:off x="4554760" y="5423743"/>
            <a:ext cx="3686436" cy="938719"/>
          </a:xfrm>
          <a:prstGeom prst="rect">
            <a:avLst/>
          </a:prstGeom>
          <a:noFill/>
        </p:spPr>
        <p:txBody>
          <a:bodyPr wrap="square" lIns="91440" tIns="45720" rIns="91440" bIns="45720">
            <a:spAutoFit/>
          </a:bodyPr>
          <a:lstStyle/>
          <a:p>
            <a:pPr marL="0" indent="0" algn="l"/>
            <a:r>
              <a:rPr lang="ru-RU" sz="2000" dirty="0">
                <a:solidFill>
                  <a:srgbClr val="024989"/>
                </a:solidFill>
                <a:latin typeface="Times New Roman" panose="02020603050405020304" pitchFamily="18" charset="0"/>
                <a:ea typeface="DejaVu Sans Condensed"/>
                <a:cs typeface="Times New Roman" panose="02020603050405020304" pitchFamily="18" charset="0"/>
              </a:rPr>
              <a:t>ОТКАЗАНО В ПРИНЯТИИ:</a:t>
            </a:r>
          </a:p>
          <a:p>
            <a:pPr marL="0" indent="0" algn="l"/>
            <a:endParaRPr lang="ru-RU" sz="1100" b="1" dirty="0">
              <a:solidFill>
                <a:srgbClr val="024989"/>
              </a:solidFill>
              <a:latin typeface="Times New Roman" panose="02020603050405020304" pitchFamily="18" charset="0"/>
              <a:ea typeface="DejaVu Sans Condensed"/>
              <a:cs typeface="Times New Roman" panose="02020603050405020304" pitchFamily="18" charset="0"/>
            </a:endParaRPr>
          </a:p>
          <a:p>
            <a:pPr marL="0" indent="0" algn="l"/>
            <a:r>
              <a:rPr lang="ru-RU" sz="2400" b="1" dirty="0">
                <a:solidFill>
                  <a:srgbClr val="5CE3F4"/>
                </a:solidFill>
                <a:latin typeface="Times New Roman" panose="02020603050405020304" pitchFamily="18" charset="0"/>
                <a:ea typeface="DejaVu Sans Condensed"/>
                <a:cs typeface="Times New Roman" panose="02020603050405020304" pitchFamily="18" charset="0"/>
              </a:rPr>
              <a:t>290 </a:t>
            </a:r>
            <a:r>
              <a:rPr lang="ru-RU" dirty="0">
                <a:latin typeface="Times New Roman" panose="02020603050405020304" pitchFamily="18" charset="0"/>
                <a:ea typeface="DejaVu Sans Condensed"/>
                <a:cs typeface="Times New Roman" panose="02020603050405020304" pitchFamily="18" charset="0"/>
              </a:rPr>
              <a:t>жалоб</a:t>
            </a:r>
            <a:endParaRPr sz="3200" dirty="0">
              <a:latin typeface="Times New Roman" panose="02020603050405020304" pitchFamily="18" charset="0"/>
              <a:ea typeface="DejaVu Sans Condensed"/>
              <a:cs typeface="Times New Roman" panose="02020603050405020304" pitchFamily="18" charset="0"/>
            </a:endParaRPr>
          </a:p>
        </p:txBody>
      </p:sp>
      <p:pic>
        <p:nvPicPr>
          <p:cNvPr id="13" name="Picture 2"/>
          <p:cNvPicPr>
            <a:picLocks noChangeAspect="1" noChangeArrowheads="1"/>
          </p:cNvPicPr>
          <p:nvPr/>
        </p:nvPicPr>
        <p:blipFill>
          <a:blip r:embed="rId3" cstate="print"/>
          <a:srcRect/>
          <a:stretch>
            <a:fillRect/>
          </a:stretch>
        </p:blipFill>
        <p:spPr bwMode="auto">
          <a:xfrm>
            <a:off x="239349" y="-2331640"/>
            <a:ext cx="279400" cy="11440584"/>
          </a:xfrm>
          <a:prstGeom prst="rect">
            <a:avLst/>
          </a:prstGeom>
          <a:noFill/>
          <a:ln w="9525">
            <a:noFill/>
            <a:miter lim="800000"/>
            <a:headEnd/>
            <a:tailEnd/>
          </a:ln>
          <a:effectLst/>
        </p:spPr>
      </p:pic>
    </p:spTree>
    <p:extLst>
      <p:ext uri="{BB962C8B-B14F-4D97-AF65-F5344CB8AC3E}">
        <p14:creationId xmlns:p14="http://schemas.microsoft.com/office/powerpoint/2010/main" val="387332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EF503607-D0B3-4FD3-B052-5C01C4B20D38}"/>
              </a:ext>
            </a:extLst>
          </p:cNvPr>
          <p:cNvSpPr txBox="1"/>
          <p:nvPr/>
        </p:nvSpPr>
        <p:spPr>
          <a:xfrm>
            <a:off x="35827" y="128027"/>
            <a:ext cx="12192000" cy="523220"/>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altLang="ru-RU" sz="2800" dirty="0">
                <a:latin typeface="Times New Roman" panose="02020603050405020304" pitchFamily="18" charset="0"/>
                <a:cs typeface="Times New Roman" panose="02020603050405020304" pitchFamily="18" charset="0"/>
              </a:rPr>
              <a:t>СОДЕРЖАНИЕ ЖАЛОБ</a:t>
            </a:r>
          </a:p>
        </p:txBody>
      </p:sp>
      <p:sp>
        <p:nvSpPr>
          <p:cNvPr id="68" name="Прямоугольник 67">
            <a:extLst>
              <a:ext uri="{FF2B5EF4-FFF2-40B4-BE49-F238E27FC236}">
                <a16:creationId xmlns="" xmlns:a16="http://schemas.microsoft.com/office/drawing/2014/main" id="{912277BB-0B72-4226-9B93-12A805EF0D56}"/>
              </a:ext>
            </a:extLst>
          </p:cNvPr>
          <p:cNvSpPr/>
          <p:nvPr/>
        </p:nvSpPr>
        <p:spPr>
          <a:xfrm>
            <a:off x="1197908" y="1559830"/>
            <a:ext cx="10689292" cy="430887"/>
          </a:xfrm>
          <a:prstGeom prst="rect">
            <a:avLst/>
          </a:prstGeom>
          <a:noFill/>
        </p:spPr>
        <p:txBody>
          <a:bodyPr wrap="square" lIns="0" anchor="t">
            <a:spAutoFit/>
          </a:bodyPr>
          <a:lstStyle/>
          <a:p>
            <a:pPr lvl="0" algn="just" defTabSz="457200" eaLnBrk="1" fontAlgn="auto" hangingPunct="1">
              <a:spcBef>
                <a:spcPts val="0"/>
              </a:spcBef>
              <a:spcAft>
                <a:spcPts val="554"/>
              </a:spcAft>
              <a:defRPr/>
            </a:pPr>
            <a:r>
              <a:rPr lang="ru-RU" sz="2200" dirty="0">
                <a:latin typeface="Times New Roman" panose="02020603050405020304" pitchFamily="18" charset="0"/>
                <a:cs typeface="Times New Roman" panose="02020603050405020304" pitchFamily="18" charset="0"/>
              </a:rPr>
              <a:t>Нарушения при формировании извещения – </a:t>
            </a:r>
            <a:r>
              <a:rPr lang="ru-RU" sz="2200" dirty="0" smtClean="0">
                <a:latin typeface="Times New Roman" panose="02020603050405020304" pitchFamily="18" charset="0"/>
                <a:cs typeface="Times New Roman" panose="02020603050405020304" pitchFamily="18" charset="0"/>
              </a:rPr>
              <a:t>40 </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обоснованы</a:t>
            </a:r>
            <a:endParaRPr lang="ru-RU" sz="2200" dirty="0">
              <a:latin typeface="Times New Roman" panose="02020603050405020304" pitchFamily="18" charset="0"/>
              <a:cs typeface="Times New Roman" panose="02020603050405020304" pitchFamily="18" charset="0"/>
            </a:endParaRPr>
          </a:p>
        </p:txBody>
      </p:sp>
      <p:sp>
        <p:nvSpPr>
          <p:cNvPr id="69" name="Прямоугольник 68">
            <a:extLst>
              <a:ext uri="{FF2B5EF4-FFF2-40B4-BE49-F238E27FC236}">
                <a16:creationId xmlns="" xmlns:a16="http://schemas.microsoft.com/office/drawing/2014/main" id="{21847219-EA44-4125-B784-BBD0907DB563}"/>
              </a:ext>
            </a:extLst>
          </p:cNvPr>
          <p:cNvSpPr/>
          <p:nvPr/>
        </p:nvSpPr>
        <p:spPr>
          <a:xfrm>
            <a:off x="1197908" y="2246541"/>
            <a:ext cx="10689292" cy="430887"/>
          </a:xfrm>
          <a:prstGeom prst="rect">
            <a:avLst/>
          </a:prstGeom>
          <a:noFill/>
        </p:spPr>
        <p:txBody>
          <a:bodyPr wrap="square" lIns="0" anchor="t">
            <a:spAutoFit/>
          </a:bodyPr>
          <a:lstStyle/>
          <a:p>
            <a:pPr algn="just" defTabSz="457200">
              <a:spcAft>
                <a:spcPts val="554"/>
              </a:spcAft>
              <a:defRPr/>
            </a:pPr>
            <a:r>
              <a:rPr lang="ru-RU" sz="2200" dirty="0">
                <a:latin typeface="Times New Roman" panose="02020603050405020304" pitchFamily="18" charset="0"/>
                <a:cs typeface="Times New Roman" panose="02020603050405020304" pitchFamily="18" charset="0"/>
              </a:rPr>
              <a:t>Нарушения при рассмотрении заявок участников – </a:t>
            </a:r>
            <a:r>
              <a:rPr lang="ru-RU" sz="2200" dirty="0" smtClean="0">
                <a:latin typeface="Times New Roman" panose="02020603050405020304" pitchFamily="18" charset="0"/>
                <a:cs typeface="Times New Roman" panose="02020603050405020304" pitchFamily="18" charset="0"/>
              </a:rPr>
              <a:t>37</a:t>
            </a:r>
            <a:r>
              <a:rPr lang="ru-RU" sz="2200" dirty="0">
                <a:latin typeface="Times New Roman" panose="02020603050405020304" pitchFamily="18" charset="0"/>
                <a:cs typeface="Times New Roman" panose="02020603050405020304" pitchFamily="18" charset="0"/>
              </a:rPr>
              <a:t>, 5 % </a:t>
            </a:r>
            <a:r>
              <a:rPr lang="ru-RU" sz="2200" dirty="0" smtClean="0">
                <a:latin typeface="Times New Roman" panose="02020603050405020304" pitchFamily="18" charset="0"/>
                <a:cs typeface="Times New Roman" panose="02020603050405020304" pitchFamily="18" charset="0"/>
              </a:rPr>
              <a:t>обоснованы</a:t>
            </a:r>
            <a:endParaRPr lang="ru-RU" sz="2200" dirty="0">
              <a:latin typeface="Times New Roman" panose="02020603050405020304" pitchFamily="18" charset="0"/>
              <a:cs typeface="Times New Roman" panose="02020603050405020304" pitchFamily="18" charset="0"/>
            </a:endParaRPr>
          </a:p>
        </p:txBody>
      </p:sp>
      <p:sp>
        <p:nvSpPr>
          <p:cNvPr id="75" name="Нашивка 74"/>
          <p:cNvSpPr/>
          <p:nvPr/>
        </p:nvSpPr>
        <p:spPr>
          <a:xfrm>
            <a:off x="592615" y="1610736"/>
            <a:ext cx="405174" cy="298298"/>
          </a:xfrm>
          <a:prstGeom prst="chevron">
            <a:avLst/>
          </a:prstGeom>
          <a:solidFill>
            <a:schemeClr val="bg1"/>
          </a:solidFill>
          <a:ln w="38100">
            <a:solidFill>
              <a:srgbClr val="007E88">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6" name="Нашивка 75"/>
          <p:cNvSpPr/>
          <p:nvPr/>
        </p:nvSpPr>
        <p:spPr>
          <a:xfrm>
            <a:off x="592615" y="2297447"/>
            <a:ext cx="405174" cy="298298"/>
          </a:xfrm>
          <a:prstGeom prst="chevron">
            <a:avLst/>
          </a:prstGeom>
          <a:solidFill>
            <a:schemeClr val="bg1"/>
          </a:solidFill>
          <a:ln w="38100">
            <a:solidFill>
              <a:srgbClr val="007E88">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Нашивка 18"/>
          <p:cNvSpPr/>
          <p:nvPr/>
        </p:nvSpPr>
        <p:spPr>
          <a:xfrm>
            <a:off x="592615" y="2984158"/>
            <a:ext cx="405174" cy="298298"/>
          </a:xfrm>
          <a:prstGeom prst="chevron">
            <a:avLst/>
          </a:prstGeom>
          <a:solidFill>
            <a:schemeClr val="bg1"/>
          </a:solidFill>
          <a:ln w="38100">
            <a:solidFill>
              <a:srgbClr val="007E88">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Текст 2">
            <a:extLst>
              <a:ext uri="{FF2B5EF4-FFF2-40B4-BE49-F238E27FC236}">
                <a16:creationId xmlns="" xmlns:a16="http://schemas.microsoft.com/office/drawing/2014/main" id="{8682933F-DD03-46D6-935B-F83E91D74922}"/>
              </a:ext>
            </a:extLst>
          </p:cNvPr>
          <p:cNvSpPr txBox="1">
            <a:spLocks/>
          </p:cNvSpPr>
          <p:nvPr/>
        </p:nvSpPr>
        <p:spPr bwMode="auto">
          <a:xfrm>
            <a:off x="795202" y="861750"/>
            <a:ext cx="12261180" cy="36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spcBef>
                <a:spcPct val="0"/>
              </a:spcBef>
            </a:pPr>
            <a:r>
              <a:rPr lang="ru-RU" altLang="ru-RU" sz="2200" b="1" dirty="0">
                <a:latin typeface="Times New Roman" panose="02020603050405020304" pitchFamily="18" charset="0"/>
                <a:ea typeface="Open Sans" panose="020B0606030504020204" pitchFamily="34" charset="0"/>
                <a:cs typeface="Times New Roman" panose="02020603050405020304" pitchFamily="18" charset="0"/>
              </a:rPr>
              <a:t>Типичные доводы</a:t>
            </a:r>
          </a:p>
        </p:txBody>
      </p:sp>
      <p:cxnSp>
        <p:nvCxnSpPr>
          <p:cNvPr id="15" name="Прямая соединительная линия 14">
            <a:extLst>
              <a:ext uri="{FF2B5EF4-FFF2-40B4-BE49-F238E27FC236}">
                <a16:creationId xmlns="" xmlns:a16="http://schemas.microsoft.com/office/drawing/2014/main" id="{BAA234D6-DB20-4671-BED7-2B3A16130187}"/>
              </a:ext>
            </a:extLst>
          </p:cNvPr>
          <p:cNvCxnSpPr>
            <a:cxnSpLocks/>
          </p:cNvCxnSpPr>
          <p:nvPr/>
        </p:nvCxnSpPr>
        <p:spPr>
          <a:xfrm flipV="1">
            <a:off x="778528" y="1229936"/>
            <a:ext cx="2598415" cy="17286"/>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a:extLst>
              <a:ext uri="{FF2B5EF4-FFF2-40B4-BE49-F238E27FC236}">
                <a16:creationId xmlns="" xmlns:a16="http://schemas.microsoft.com/office/drawing/2014/main" id="{7A20DA75-2131-B1E9-7B92-F7EC11E74AFD}"/>
              </a:ext>
            </a:extLst>
          </p:cNvPr>
          <p:cNvSpPr/>
          <p:nvPr/>
        </p:nvSpPr>
        <p:spPr>
          <a:xfrm>
            <a:off x="1197908" y="2887931"/>
            <a:ext cx="10689292" cy="430887"/>
          </a:xfrm>
          <a:prstGeom prst="rect">
            <a:avLst/>
          </a:prstGeom>
          <a:noFill/>
        </p:spPr>
        <p:txBody>
          <a:bodyPr wrap="square" lIns="0" anchor="t">
            <a:spAutoFit/>
          </a:bodyPr>
          <a:lstStyle/>
          <a:p>
            <a:pPr algn="just" defTabSz="457200">
              <a:spcAft>
                <a:spcPts val="554"/>
              </a:spcAft>
              <a:defRPr/>
            </a:pPr>
            <a:r>
              <a:rPr lang="ru-RU" sz="2200" dirty="0">
                <a:latin typeface="Times New Roman" panose="02020603050405020304" pitchFamily="18" charset="0"/>
                <a:cs typeface="Times New Roman" panose="02020603050405020304" pitchFamily="18" charset="0"/>
              </a:rPr>
              <a:t>Нарушения в действиях ОЭП – </a:t>
            </a:r>
            <a:r>
              <a:rPr lang="ru-RU" sz="2200" dirty="0" smtClean="0">
                <a:latin typeface="Times New Roman" panose="02020603050405020304" pitchFamily="18" charset="0"/>
                <a:cs typeface="Times New Roman" panose="02020603050405020304" pitchFamily="18" charset="0"/>
              </a:rPr>
              <a:t>46 </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обоснованы</a:t>
            </a:r>
            <a:endParaRPr lang="ru-RU" sz="2200" dirty="0">
              <a:latin typeface="Times New Roman" panose="02020603050405020304" pitchFamily="18" charset="0"/>
              <a:cs typeface="Times New Roman" panose="02020603050405020304" pitchFamily="18" charset="0"/>
            </a:endParaRPr>
          </a:p>
        </p:txBody>
      </p:sp>
      <p:sp>
        <p:nvSpPr>
          <p:cNvPr id="2" name="Нашивка 1">
            <a:extLst>
              <a:ext uri="{FF2B5EF4-FFF2-40B4-BE49-F238E27FC236}">
                <a16:creationId xmlns="" xmlns:a16="http://schemas.microsoft.com/office/drawing/2014/main" id="{9CAF7115-59B8-7550-248D-71FA3C5278E6}"/>
              </a:ext>
            </a:extLst>
          </p:cNvPr>
          <p:cNvSpPr/>
          <p:nvPr/>
        </p:nvSpPr>
        <p:spPr>
          <a:xfrm>
            <a:off x="575941" y="3670869"/>
            <a:ext cx="405174" cy="298298"/>
          </a:xfrm>
          <a:prstGeom prst="chevron">
            <a:avLst/>
          </a:prstGeom>
          <a:solidFill>
            <a:schemeClr val="bg1"/>
          </a:solidFill>
          <a:ln w="38100">
            <a:solidFill>
              <a:srgbClr val="007E88">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Нашивка 3">
            <a:extLst>
              <a:ext uri="{FF2B5EF4-FFF2-40B4-BE49-F238E27FC236}">
                <a16:creationId xmlns="" xmlns:a16="http://schemas.microsoft.com/office/drawing/2014/main" id="{F7F06BB9-DC4D-8BE9-B27E-DDB9CC89D41D}"/>
              </a:ext>
            </a:extLst>
          </p:cNvPr>
          <p:cNvSpPr/>
          <p:nvPr/>
        </p:nvSpPr>
        <p:spPr>
          <a:xfrm>
            <a:off x="592615" y="4351280"/>
            <a:ext cx="405174" cy="298298"/>
          </a:xfrm>
          <a:prstGeom prst="chevron">
            <a:avLst/>
          </a:prstGeom>
          <a:solidFill>
            <a:schemeClr val="bg1"/>
          </a:solidFill>
          <a:ln w="38100">
            <a:solidFill>
              <a:srgbClr val="007E88">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Прямоугольник 4">
            <a:extLst>
              <a:ext uri="{FF2B5EF4-FFF2-40B4-BE49-F238E27FC236}">
                <a16:creationId xmlns="" xmlns:a16="http://schemas.microsoft.com/office/drawing/2014/main" id="{E8CA615E-998F-92A9-EAF4-41E6FF032C5D}"/>
              </a:ext>
            </a:extLst>
          </p:cNvPr>
          <p:cNvSpPr/>
          <p:nvPr/>
        </p:nvSpPr>
        <p:spPr>
          <a:xfrm>
            <a:off x="1197908" y="3592340"/>
            <a:ext cx="10689292" cy="430887"/>
          </a:xfrm>
          <a:prstGeom prst="rect">
            <a:avLst/>
          </a:prstGeom>
          <a:noFill/>
        </p:spPr>
        <p:txBody>
          <a:bodyPr wrap="square" lIns="0" anchor="t">
            <a:spAutoFit/>
          </a:bodyPr>
          <a:lstStyle/>
          <a:p>
            <a:pPr algn="just" defTabSz="457200">
              <a:spcAft>
                <a:spcPts val="554"/>
              </a:spcAft>
              <a:defRPr/>
            </a:pPr>
            <a:r>
              <a:rPr lang="ru-RU" sz="2200" dirty="0">
                <a:latin typeface="Times New Roman" panose="02020603050405020304" pitchFamily="18" charset="0"/>
                <a:cs typeface="Times New Roman" panose="02020603050405020304" pitchFamily="18" charset="0"/>
              </a:rPr>
              <a:t>Нарушения при заключении контракта </a:t>
            </a:r>
            <a:r>
              <a:rPr lang="ru-RU" sz="2200" dirty="0" smtClean="0">
                <a:latin typeface="Times New Roman" panose="02020603050405020304" pitchFamily="18" charset="0"/>
                <a:cs typeface="Times New Roman" panose="02020603050405020304" pitchFamily="18" charset="0"/>
              </a:rPr>
              <a:t>– 47,2 </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обоснованы</a:t>
            </a:r>
            <a:endParaRPr lang="ru-RU" sz="22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 xmlns:a16="http://schemas.microsoft.com/office/drawing/2014/main" id="{71609F26-002D-E767-A64F-AB14B9777C4B}"/>
              </a:ext>
            </a:extLst>
          </p:cNvPr>
          <p:cNvSpPr/>
          <p:nvPr/>
        </p:nvSpPr>
        <p:spPr>
          <a:xfrm>
            <a:off x="1197908" y="4303524"/>
            <a:ext cx="10689292" cy="430887"/>
          </a:xfrm>
          <a:prstGeom prst="rect">
            <a:avLst/>
          </a:prstGeom>
          <a:noFill/>
        </p:spPr>
        <p:txBody>
          <a:bodyPr wrap="square" lIns="0" anchor="t">
            <a:spAutoFit/>
          </a:bodyPr>
          <a:lstStyle/>
          <a:p>
            <a:pPr algn="just" defTabSz="457200">
              <a:spcAft>
                <a:spcPts val="554"/>
              </a:spcAft>
              <a:defRPr/>
            </a:pPr>
            <a:r>
              <a:rPr lang="ru-RU" sz="2200" dirty="0">
                <a:latin typeface="Times New Roman" panose="02020603050405020304" pitchFamily="18" charset="0"/>
                <a:cs typeface="Times New Roman" panose="02020603050405020304" pitchFamily="18" charset="0"/>
              </a:rPr>
              <a:t>Нарушения в действиях банка – </a:t>
            </a:r>
            <a:r>
              <a:rPr lang="ru-RU" sz="2200" dirty="0" smtClean="0">
                <a:latin typeface="Times New Roman" panose="02020603050405020304" pitchFamily="18" charset="0"/>
                <a:cs typeface="Times New Roman" panose="02020603050405020304" pitchFamily="18" charset="0"/>
              </a:rPr>
              <a:t>65 </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обоснованы</a:t>
            </a:r>
            <a:endParaRPr lang="ru-RU" sz="2200" dirty="0">
              <a:latin typeface="Times New Roman" panose="02020603050405020304" pitchFamily="18" charset="0"/>
              <a:cs typeface="Times New Roman" panose="02020603050405020304" pitchFamily="18" charset="0"/>
            </a:endParaRPr>
          </a:p>
        </p:txBody>
      </p:sp>
      <p:pic>
        <p:nvPicPr>
          <p:cNvPr id="21" name="Picture 2"/>
          <p:cNvPicPr>
            <a:picLocks noChangeAspect="1" noChangeArrowheads="1"/>
          </p:cNvPicPr>
          <p:nvPr/>
        </p:nvPicPr>
        <p:blipFill>
          <a:blip r:embed="rId3" cstate="print"/>
          <a:srcRect/>
          <a:stretch>
            <a:fillRect/>
          </a:stretch>
        </p:blipFill>
        <p:spPr bwMode="auto">
          <a:xfrm>
            <a:off x="239349" y="-2331640"/>
            <a:ext cx="279400" cy="11440584"/>
          </a:xfrm>
          <a:prstGeom prst="rect">
            <a:avLst/>
          </a:prstGeom>
          <a:noFill/>
          <a:ln w="9525">
            <a:noFill/>
            <a:miter lim="800000"/>
            <a:headEnd/>
            <a:tailEnd/>
          </a:ln>
          <a:effectLst/>
        </p:spPr>
      </p:pic>
    </p:spTree>
    <p:extLst>
      <p:ext uri="{BB962C8B-B14F-4D97-AF65-F5344CB8AC3E}">
        <p14:creationId xmlns:p14="http://schemas.microsoft.com/office/powerpoint/2010/main" val="222882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flipH="1">
            <a:off x="7497398" y="6137809"/>
            <a:ext cx="4704523" cy="30379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7" name="Прямоугольник 6"/>
          <p:cNvSpPr/>
          <p:nvPr/>
        </p:nvSpPr>
        <p:spPr>
          <a:xfrm>
            <a:off x="688923" y="128149"/>
            <a:ext cx="9887637" cy="461665"/>
          </a:xfrm>
          <a:prstGeom prst="rect">
            <a:avLst/>
          </a:prstGeom>
        </p:spPr>
        <p:txBody>
          <a:bodyPr wrap="square">
            <a:spAutoFit/>
          </a:bodyPr>
          <a:lstStyle/>
          <a:p>
            <a:r>
              <a:rPr lang="ru-RU" sz="2400" b="1" dirty="0" smtClean="0">
                <a:latin typeface="Myriad Pro" pitchFamily="34" charset="0"/>
              </a:rPr>
              <a:t> </a:t>
            </a:r>
            <a:endParaRPr lang="ru-RU" sz="2400" b="1" dirty="0"/>
          </a:p>
        </p:txBody>
      </p:sp>
      <p:sp>
        <p:nvSpPr>
          <p:cNvPr id="2" name="TextBox 1"/>
          <p:cNvSpPr txBox="1"/>
          <p:nvPr/>
        </p:nvSpPr>
        <p:spPr>
          <a:xfrm>
            <a:off x="688923" y="164638"/>
            <a:ext cx="10057811" cy="954107"/>
          </a:xfrm>
          <a:prstGeom prst="rect">
            <a:avLst/>
          </a:prstGeom>
          <a:noFill/>
        </p:spPr>
        <p:txBody>
          <a:bodyPr wrap="square" rtlCol="0">
            <a:spAutoFit/>
          </a:bodyPr>
          <a:lstStyle/>
          <a:p>
            <a:r>
              <a:rPr lang="ru-RU" sz="2800" b="1" dirty="0" smtClean="0">
                <a:latin typeface="Myriad Pro"/>
              </a:rPr>
              <a:t>Продлены и изменены отдельные положения</a:t>
            </a:r>
            <a:r>
              <a:rPr lang="en-US" sz="2800" b="1" dirty="0" smtClean="0">
                <a:latin typeface="Myriad Pro"/>
              </a:rPr>
              <a:t/>
            </a:r>
            <a:br>
              <a:rPr lang="en-US" sz="2800" b="1" dirty="0" smtClean="0">
                <a:latin typeface="Myriad Pro"/>
              </a:rPr>
            </a:br>
            <a:r>
              <a:rPr lang="ru-RU" sz="2800" b="1" dirty="0" smtClean="0">
                <a:latin typeface="Myriad Pro"/>
              </a:rPr>
              <a:t>Закона № 46-ФЗ</a:t>
            </a:r>
            <a:endParaRPr lang="ru-RU" sz="2800" b="1" dirty="0">
              <a:latin typeface="Myriad Pro"/>
            </a:endParaRPr>
          </a:p>
        </p:txBody>
      </p:sp>
      <p:sp>
        <p:nvSpPr>
          <p:cNvPr id="11" name="TextBox 10"/>
          <p:cNvSpPr txBox="1"/>
          <p:nvPr/>
        </p:nvSpPr>
        <p:spPr>
          <a:xfrm>
            <a:off x="878814" y="1255645"/>
            <a:ext cx="10138089" cy="400110"/>
          </a:xfrm>
          <a:prstGeom prst="rect">
            <a:avLst/>
          </a:prstGeom>
          <a:noFill/>
        </p:spPr>
        <p:txBody>
          <a:bodyPr wrap="square" rtlCol="0">
            <a:spAutoFit/>
          </a:bodyPr>
          <a:lstStyle/>
          <a:p>
            <a:r>
              <a:rPr lang="ru-RU" sz="2000" b="1" dirty="0" smtClean="0"/>
              <a:t>Установление иных случаев закупок у единственного поставщика решением субъекта РФ </a:t>
            </a:r>
            <a:endParaRPr lang="ru-RU" sz="2000" b="1" dirty="0"/>
          </a:p>
        </p:txBody>
      </p:sp>
      <p:sp>
        <p:nvSpPr>
          <p:cNvPr id="8" name="TextBox 7"/>
          <p:cNvSpPr txBox="1"/>
          <p:nvPr/>
        </p:nvSpPr>
        <p:spPr>
          <a:xfrm>
            <a:off x="3880311" y="1740361"/>
            <a:ext cx="8084543" cy="923330"/>
          </a:xfrm>
          <a:prstGeom prst="rect">
            <a:avLst/>
          </a:prstGeom>
          <a:noFill/>
        </p:spPr>
        <p:txBody>
          <a:bodyPr wrap="square" rtlCol="0">
            <a:spAutoFit/>
          </a:bodyPr>
          <a:lstStyle/>
          <a:p>
            <a:r>
              <a:rPr lang="ru-RU" dirty="0"/>
              <a:t>у</a:t>
            </a:r>
            <a:r>
              <a:rPr lang="ru-RU" dirty="0" smtClean="0"/>
              <a:t>становление </a:t>
            </a:r>
            <a:r>
              <a:rPr lang="ru-RU" dirty="0"/>
              <a:t>иных случаев осуществления закупок для государственных и (или) муниципальных нужд у единственного поставщика (подрядчика, исполнителя), а также порядка их осуществления</a:t>
            </a:r>
          </a:p>
        </p:txBody>
      </p:sp>
      <p:sp>
        <p:nvSpPr>
          <p:cNvPr id="12" name="TextBox 11"/>
          <p:cNvSpPr txBox="1"/>
          <p:nvPr/>
        </p:nvSpPr>
        <p:spPr>
          <a:xfrm>
            <a:off x="878814" y="2985415"/>
            <a:ext cx="2029420" cy="923330"/>
          </a:xfrm>
          <a:prstGeom prst="rect">
            <a:avLst/>
          </a:prstGeom>
          <a:noFill/>
        </p:spPr>
        <p:txBody>
          <a:bodyPr wrap="square" rtlCol="0">
            <a:spAutoFit/>
          </a:bodyPr>
          <a:lstStyle/>
          <a:p>
            <a:pPr algn="ctr"/>
            <a:r>
              <a:rPr lang="ru-RU" dirty="0" smtClean="0"/>
              <a:t>Правительство РФ наделено полномочиями на</a:t>
            </a:r>
            <a:endParaRPr lang="ru-RU" dirty="0"/>
          </a:p>
        </p:txBody>
      </p:sp>
      <p:sp>
        <p:nvSpPr>
          <p:cNvPr id="13" name="TextBox 12"/>
          <p:cNvSpPr txBox="1"/>
          <p:nvPr/>
        </p:nvSpPr>
        <p:spPr>
          <a:xfrm>
            <a:off x="3880312" y="2746510"/>
            <a:ext cx="8084542" cy="1200329"/>
          </a:xfrm>
          <a:prstGeom prst="rect">
            <a:avLst/>
          </a:prstGeom>
          <a:noFill/>
        </p:spPr>
        <p:txBody>
          <a:bodyPr wrap="square" rtlCol="0">
            <a:spAutoFit/>
          </a:bodyPr>
          <a:lstStyle/>
          <a:p>
            <a:r>
              <a:rPr lang="ru-RU" dirty="0"/>
              <a:t>у</a:t>
            </a:r>
            <a:r>
              <a:rPr lang="ru-RU" dirty="0" smtClean="0"/>
              <a:t>тверждение </a:t>
            </a:r>
            <a:r>
              <a:rPr lang="ru-RU" b="1" dirty="0"/>
              <a:t>перечня товаров, работ, услуг</a:t>
            </a:r>
            <a:r>
              <a:rPr lang="ru-RU" dirty="0"/>
              <a:t>, в отношении которых высший </a:t>
            </a:r>
            <a:r>
              <a:rPr lang="ru-RU" b="1" dirty="0"/>
              <a:t>исполнительный орган субъекта РФ может определять случаи осуществления закупок </a:t>
            </a:r>
            <a:r>
              <a:rPr lang="ru-RU" dirty="0"/>
              <a:t>для нужд субъекта РФ и (или) его муниципальных образований у единственного поставщика (подрядчика, исполнителя</a:t>
            </a:r>
            <a:r>
              <a:rPr lang="ru-RU" dirty="0" smtClean="0"/>
              <a:t>)</a:t>
            </a:r>
            <a:endParaRPr lang="ru-RU" dirty="0"/>
          </a:p>
        </p:txBody>
      </p:sp>
      <p:sp>
        <p:nvSpPr>
          <p:cNvPr id="14" name="Стрелка вправо 13"/>
          <p:cNvSpPr/>
          <p:nvPr/>
        </p:nvSpPr>
        <p:spPr>
          <a:xfrm>
            <a:off x="3263090" y="3281831"/>
            <a:ext cx="414866" cy="321733"/>
          </a:xfrm>
          <a:prstGeom prst="rightArrow">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3263090" y="2101355"/>
            <a:ext cx="414866" cy="321733"/>
          </a:xfrm>
          <a:prstGeom prst="rightArrow">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791" y="1926069"/>
            <a:ext cx="669466" cy="728975"/>
          </a:xfrm>
          <a:prstGeom prst="rect">
            <a:avLst/>
          </a:prstGeom>
        </p:spPr>
      </p:pic>
      <p:sp>
        <p:nvSpPr>
          <p:cNvPr id="10" name="Прямоугольник 9"/>
          <p:cNvSpPr/>
          <p:nvPr/>
        </p:nvSpPr>
        <p:spPr>
          <a:xfrm>
            <a:off x="3880311" y="4195063"/>
            <a:ext cx="7777378" cy="646331"/>
          </a:xfrm>
          <a:prstGeom prst="rect">
            <a:avLst/>
          </a:prstGeom>
        </p:spPr>
        <p:txBody>
          <a:bodyPr wrap="square">
            <a:spAutoFit/>
          </a:bodyPr>
          <a:lstStyle/>
          <a:p>
            <a:pPr algn="just"/>
            <a:r>
              <a:rPr lang="ru-RU" dirty="0"/>
              <a:t>у</a:t>
            </a:r>
            <a:r>
              <a:rPr lang="ru-RU" dirty="0" smtClean="0"/>
              <a:t>становление порядка </a:t>
            </a:r>
            <a:r>
              <a:rPr lang="ru-RU" dirty="0"/>
              <a:t>осуществления закупок товаров, работ, услуг, включенных в П</a:t>
            </a:r>
            <a:r>
              <a:rPr lang="ru-RU" dirty="0" smtClean="0"/>
              <a:t>еречень</a:t>
            </a:r>
            <a:endParaRPr lang="ru-RU" dirty="0">
              <a:solidFill>
                <a:srgbClr val="0000FF"/>
              </a:solidFill>
              <a:hlinkClick r:id="rId6"/>
            </a:endParaRPr>
          </a:p>
        </p:txBody>
      </p:sp>
      <p:sp>
        <p:nvSpPr>
          <p:cNvPr id="18" name="Стрелка вправо 17"/>
          <p:cNvSpPr/>
          <p:nvPr/>
        </p:nvSpPr>
        <p:spPr>
          <a:xfrm>
            <a:off x="3274980" y="4343719"/>
            <a:ext cx="414866" cy="321733"/>
          </a:xfrm>
          <a:prstGeom prst="rightArrow">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558791" y="5134936"/>
            <a:ext cx="5622864" cy="923330"/>
          </a:xfrm>
          <a:prstGeom prst="rect">
            <a:avLst/>
          </a:prstGeom>
        </p:spPr>
        <p:txBody>
          <a:bodyPr wrap="square">
            <a:spAutoFit/>
          </a:bodyPr>
          <a:lstStyle/>
          <a:p>
            <a:r>
              <a:rPr lang="ru-RU" b="1" dirty="0" smtClean="0"/>
              <a:t>Исключение</a:t>
            </a:r>
            <a:r>
              <a:rPr lang="ru-RU" dirty="0" smtClean="0"/>
              <a:t> – Москва: сохранена возможность самостоятельно определять порядок, и случаи заключения контракта с ЕП</a:t>
            </a:r>
            <a:endParaRPr lang="ru-RU" dirty="0">
              <a:solidFill>
                <a:srgbClr val="0000FF"/>
              </a:solidFill>
              <a:hlinkClick r:id="rId6"/>
            </a:endParaRPr>
          </a:p>
        </p:txBody>
      </p:sp>
    </p:spTree>
    <p:extLst>
      <p:ext uri="{BB962C8B-B14F-4D97-AF65-F5344CB8AC3E}">
        <p14:creationId xmlns:p14="http://schemas.microsoft.com/office/powerpoint/2010/main" val="2815048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48E3A955-47AA-038B-FB04-923D886F75C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1461"/>
          <a:stretch/>
        </p:blipFill>
        <p:spPr>
          <a:xfrm>
            <a:off x="2687447" y="0"/>
            <a:ext cx="6638946" cy="6849584"/>
          </a:xfrm>
          <a:prstGeom prst="rect">
            <a:avLst/>
          </a:prstGeom>
        </p:spPr>
      </p:pic>
      <p:sp>
        <p:nvSpPr>
          <p:cNvPr id="14" name="TextBox 13"/>
          <p:cNvSpPr txBox="1"/>
          <p:nvPr/>
        </p:nvSpPr>
        <p:spPr>
          <a:xfrm>
            <a:off x="1212758" y="302843"/>
            <a:ext cx="10506075" cy="461665"/>
          </a:xfrm>
          <a:prstGeom prst="rect">
            <a:avLst/>
          </a:prstGeom>
          <a:noFill/>
        </p:spPr>
        <p:txBody>
          <a:bodyPr wrap="square" rtlCol="0">
            <a:spAutoFit/>
          </a:bodyPr>
          <a:lstStyle/>
          <a:p>
            <a:r>
              <a:rPr lang="ru-RU" sz="2400" b="1" dirty="0" smtClean="0">
                <a:solidFill>
                  <a:srgbClr val="002060"/>
                </a:solidFill>
              </a:rPr>
              <a:t>Закон </a:t>
            </a:r>
            <a:r>
              <a:rPr lang="ru-RU" sz="2400" b="1" dirty="0">
                <a:solidFill>
                  <a:srgbClr val="002060"/>
                </a:solidFill>
              </a:rPr>
              <a:t>46-ФЗ</a:t>
            </a:r>
            <a:endParaRPr lang="ru-RU" sz="2400" b="1" dirty="0">
              <a:solidFill>
                <a:srgbClr val="002060"/>
              </a:solidFill>
              <a:latin typeface="DejaVu Sans Condensed" panose="020B0606030804020204" pitchFamily="34" charset="0"/>
              <a:ea typeface="DejaVu Sans Condensed" panose="020B0606030804020204" pitchFamily="34" charset="0"/>
              <a:cs typeface="DejaVu Sans Condensed" panose="020B0606030804020204" pitchFamily="34" charset="0"/>
            </a:endParaRPr>
          </a:p>
        </p:txBody>
      </p:sp>
      <p:cxnSp>
        <p:nvCxnSpPr>
          <p:cNvPr id="15" name="Прямая соединительная линия 14"/>
          <p:cNvCxnSpPr/>
          <p:nvPr/>
        </p:nvCxnSpPr>
        <p:spPr>
          <a:xfrm>
            <a:off x="1322886" y="764507"/>
            <a:ext cx="1566334" cy="1"/>
          </a:xfrm>
          <a:prstGeom prst="line">
            <a:avLst/>
          </a:prstGeom>
          <a:ln w="19050">
            <a:solidFill>
              <a:srgbClr val="024989"/>
            </a:solidFill>
          </a:ln>
        </p:spPr>
        <p:style>
          <a:lnRef idx="1">
            <a:schemeClr val="accent1"/>
          </a:lnRef>
          <a:fillRef idx="0">
            <a:schemeClr val="accent1"/>
          </a:fillRef>
          <a:effectRef idx="0">
            <a:schemeClr val="accent1"/>
          </a:effectRef>
          <a:fontRef idx="minor">
            <a:schemeClr val="tx1"/>
          </a:fontRef>
        </p:style>
      </p:cxnSp>
      <p:pic>
        <p:nvPicPr>
          <p:cNvPr id="1026" name="Picture 2" descr="Анализ конкурентов скачать бесплатно - Подиум Спорт Компьютерные иконки  клип-арт - логотип Анализ конкурентов"/>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0" b="90000" l="0" r="100000">
                        <a14:foregroundMark x1="40000" y1="47308" x2="40000" y2="47308"/>
                        <a14:foregroundMark x1="40769" y1="26923" x2="46923" y2="65769"/>
                        <a14:foregroundMark x1="59231" y1="29615" x2="53462" y2="75000"/>
                        <a14:foregroundMark x1="7692" y1="34231" x2="18077" y2="76538"/>
                        <a14:foregroundMark x1="30385" y1="69231" x2="49615" y2="69231"/>
                        <a14:foregroundMark x1="6154" y1="39231" x2="9615" y2="75769"/>
                        <a14:foregroundMark x1="25385" y1="30000" x2="32308" y2="30000"/>
                        <a14:foregroundMark x1="26154" y1="30769" x2="3846" y2="31154"/>
                        <a14:backgroundMark x1="5769" y1="28462" x2="17692" y2="27308"/>
                        <a14:backgroundMark x1="3077" y1="31538" x2="2308" y2="62692"/>
                        <a14:backgroundMark x1="1923" y1="47308" x2="1923" y2="47308"/>
                      </a14:backgroundRemoval>
                    </a14:imgEffect>
                  </a14:imgLayer>
                </a14:imgProps>
              </a:ext>
              <a:ext uri="{28A0092B-C50C-407E-A947-70E740481C1C}">
                <a14:useLocalDpi xmlns:a14="http://schemas.microsoft.com/office/drawing/2010/main" val="0"/>
              </a:ext>
            </a:extLst>
          </a:blip>
          <a:srcRect/>
          <a:stretch>
            <a:fillRect/>
          </a:stretch>
        </p:blipFill>
        <p:spPr bwMode="auto">
          <a:xfrm>
            <a:off x="1415964" y="2214749"/>
            <a:ext cx="1453046" cy="145304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21285" y="1169413"/>
            <a:ext cx="9086112" cy="3046988"/>
          </a:xfrm>
          <a:prstGeom prst="rect">
            <a:avLst/>
          </a:prstGeom>
          <a:noFill/>
        </p:spPr>
        <p:txBody>
          <a:bodyPr wrap="square" numCol="2" rtlCol="0">
            <a:spAutoFit/>
          </a:bodyPr>
          <a:lstStyle/>
          <a:p>
            <a:pPr marL="285750" indent="-285750">
              <a:buFont typeface="Arial" panose="020B0604020202020204" pitchFamily="34" charset="0"/>
              <a:buChar char="•"/>
            </a:pPr>
            <a:r>
              <a:rPr lang="ru-RU" sz="2400" dirty="0" smtClean="0">
                <a:solidFill>
                  <a:srgbClr val="024989"/>
                </a:solidFill>
                <a:ea typeface="DejaVu Sans Condensed" panose="020B0606030804020204" pitchFamily="34" charset="0"/>
                <a:cs typeface="DejaVu Sans Condensed" panose="020B0606030804020204" pitchFamily="34" charset="0"/>
              </a:rPr>
              <a:t>Законопроект 80712-8</a:t>
            </a:r>
            <a:endParaRPr lang="ru-RU" sz="2400" dirty="0">
              <a:solidFill>
                <a:srgbClr val="024989"/>
              </a:solidFill>
              <a:ea typeface="DejaVu Sans Condensed" panose="020B0606030804020204" pitchFamily="34" charset="0"/>
              <a:cs typeface="DejaVu Sans Condensed" panose="020B0606030804020204" pitchFamily="34" charset="0"/>
            </a:endParaRPr>
          </a:p>
          <a:p>
            <a:pPr marL="285750" indent="-285750">
              <a:buFont typeface="Arial" panose="020B0604020202020204" pitchFamily="34" charset="0"/>
              <a:buChar char="•"/>
            </a:pPr>
            <a:endParaRPr lang="ru-RU" sz="2400" dirty="0">
              <a:solidFill>
                <a:srgbClr val="024989"/>
              </a:solidFill>
              <a:ea typeface="DejaVu Sans Condensed" panose="020B0606030804020204" pitchFamily="34" charset="0"/>
              <a:cs typeface="DejaVu Sans Condensed" panose="020B0606030804020204" pitchFamily="34" charset="0"/>
            </a:endParaRPr>
          </a:p>
          <a:p>
            <a:endParaRPr lang="ru-RU" sz="2400" dirty="0">
              <a:solidFill>
                <a:srgbClr val="024989"/>
              </a:solidFill>
              <a:ea typeface="DejaVu Sans Condensed" panose="020B0606030804020204" pitchFamily="34" charset="0"/>
              <a:cs typeface="DejaVu Sans Condensed" panose="020B0606030804020204" pitchFamily="34" charset="0"/>
            </a:endParaRPr>
          </a:p>
          <a:p>
            <a:endParaRPr lang="ru-RU" sz="2400" dirty="0">
              <a:solidFill>
                <a:srgbClr val="024989"/>
              </a:solidFill>
              <a:ea typeface="DejaVu Sans Condensed" panose="020B0606030804020204" pitchFamily="34" charset="0"/>
              <a:cs typeface="DejaVu Sans Condensed" panose="020B0606030804020204" pitchFamily="34" charset="0"/>
            </a:endParaRPr>
          </a:p>
          <a:p>
            <a:pPr algn="just"/>
            <a:endParaRPr lang="ru-RU" sz="1600" dirty="0">
              <a:ea typeface="DejaVu Sans Condensed" panose="020B0606030804020204" pitchFamily="34" charset="0"/>
              <a:cs typeface="DejaVu Sans Condensed" panose="020B0606030804020204" pitchFamily="34" charset="0"/>
            </a:endParaRPr>
          </a:p>
          <a:p>
            <a:pPr algn="just"/>
            <a:endParaRPr lang="ru-RU" sz="1600" dirty="0">
              <a:ea typeface="DejaVu Sans Condensed" panose="020B0606030804020204" pitchFamily="34" charset="0"/>
              <a:cs typeface="DejaVu Sans Condensed" panose="020B0606030804020204" pitchFamily="34" charset="0"/>
            </a:endParaRPr>
          </a:p>
          <a:p>
            <a:pPr algn="just"/>
            <a:endParaRPr lang="ru-RU" sz="1600" dirty="0">
              <a:ea typeface="DejaVu Sans Condensed" panose="020B0606030804020204" pitchFamily="34" charset="0"/>
              <a:cs typeface="DejaVu Sans Condensed" panose="020B0606030804020204" pitchFamily="34" charset="0"/>
            </a:endParaRPr>
          </a:p>
          <a:p>
            <a:pPr algn="just"/>
            <a:endParaRPr lang="ru-RU" sz="1600" dirty="0">
              <a:ea typeface="DejaVu Sans Condensed" panose="020B0606030804020204" pitchFamily="34" charset="0"/>
              <a:cs typeface="DejaVu Sans Condensed" panose="020B0606030804020204" pitchFamily="34" charset="0"/>
            </a:endParaRPr>
          </a:p>
          <a:p>
            <a:pPr algn="just"/>
            <a:endParaRPr lang="ru-RU" sz="1600" dirty="0">
              <a:ea typeface="DejaVu Sans Condensed" panose="020B0606030804020204" pitchFamily="34" charset="0"/>
              <a:cs typeface="DejaVu Sans Condensed" panose="020B0606030804020204" pitchFamily="34" charset="0"/>
            </a:endParaRPr>
          </a:p>
          <a:p>
            <a:pPr algn="just"/>
            <a:endParaRPr lang="ru-RU" sz="1600" dirty="0">
              <a:ea typeface="DejaVu Sans Condensed" panose="020B0606030804020204" pitchFamily="34" charset="0"/>
              <a:cs typeface="DejaVu Sans Condensed" panose="020B0606030804020204" pitchFamily="34" charset="0"/>
            </a:endParaRPr>
          </a:p>
        </p:txBody>
      </p:sp>
      <p:sp>
        <p:nvSpPr>
          <p:cNvPr id="31" name="TextBox 30"/>
          <p:cNvSpPr txBox="1"/>
          <p:nvPr/>
        </p:nvSpPr>
        <p:spPr>
          <a:xfrm>
            <a:off x="4233571" y="1001879"/>
            <a:ext cx="7641549" cy="5047536"/>
          </a:xfrm>
          <a:prstGeom prst="rect">
            <a:avLst/>
          </a:prstGeom>
          <a:noFill/>
        </p:spPr>
        <p:txBody>
          <a:bodyPr wrap="square" numCol="1" rtlCol="0">
            <a:spAutoFit/>
          </a:bodyPr>
          <a:lstStyle/>
          <a:p>
            <a:pPr algn="ctr"/>
            <a:r>
              <a:rPr lang="ru-RU" b="1" dirty="0">
                <a:latin typeface="Times New Roman" panose="02020603050405020304" pitchFamily="18" charset="0"/>
                <a:cs typeface="Times New Roman" panose="02020603050405020304" pitchFamily="18" charset="0"/>
              </a:rPr>
              <a:t>ПОЯСНИТЕЛЬНАЯ </a:t>
            </a:r>
            <a:r>
              <a:rPr lang="ru-RU" b="1" dirty="0" smtClean="0">
                <a:latin typeface="Times New Roman" panose="02020603050405020304" pitchFamily="18" charset="0"/>
                <a:cs typeface="Times New Roman" panose="02020603050405020304" pitchFamily="18" charset="0"/>
              </a:rPr>
              <a:t>ЗАПИСКА К </a:t>
            </a:r>
            <a:r>
              <a:rPr lang="ru-RU" b="1" dirty="0">
                <a:latin typeface="Times New Roman" panose="02020603050405020304" pitchFamily="18" charset="0"/>
                <a:cs typeface="Times New Roman" panose="02020603050405020304" pitchFamily="18" charset="0"/>
              </a:rPr>
              <a:t>ПРОЕКТУ ФЕДЕРАЛЬНОГО ЗАКОНА </a:t>
            </a:r>
            <a:r>
              <a:rPr lang="ru-RU" b="1" dirty="0" smtClean="0">
                <a:latin typeface="Times New Roman" panose="02020603050405020304" pitchFamily="18" charset="0"/>
                <a:cs typeface="Times New Roman" panose="02020603050405020304" pitchFamily="18" charset="0"/>
              </a:rPr>
              <a:t>«О </a:t>
            </a:r>
            <a:r>
              <a:rPr lang="ru-RU" b="1" dirty="0">
                <a:latin typeface="Times New Roman" panose="02020603050405020304" pitchFamily="18" charset="0"/>
                <a:cs typeface="Times New Roman" panose="02020603050405020304" pitchFamily="18" charset="0"/>
              </a:rPr>
              <a:t>ВНЕСЕНИИ </a:t>
            </a:r>
            <a:r>
              <a:rPr lang="ru-RU" b="1" dirty="0" smtClean="0">
                <a:latin typeface="Times New Roman" panose="02020603050405020304" pitchFamily="18" charset="0"/>
                <a:cs typeface="Times New Roman" panose="02020603050405020304" pitchFamily="18" charset="0"/>
              </a:rPr>
              <a:t>ИЗМЕНЕНИЙ В </a:t>
            </a:r>
            <a:r>
              <a:rPr lang="ru-RU" b="1" dirty="0">
                <a:latin typeface="Times New Roman" panose="02020603050405020304" pitchFamily="18" charset="0"/>
                <a:cs typeface="Times New Roman" panose="02020603050405020304" pitchFamily="18" charset="0"/>
              </a:rPr>
              <a:t>ОТДЕЛЬНЫЕ ЗАКОНОДАТЕЛЬНЫЕ АКТЫ РОССИЙСКОЙ </a:t>
            </a:r>
            <a:r>
              <a:rPr lang="ru-RU" b="1" dirty="0" smtClean="0">
                <a:latin typeface="Times New Roman" panose="02020603050405020304" pitchFamily="18" charset="0"/>
                <a:cs typeface="Times New Roman" panose="02020603050405020304" pitchFamily="18" charset="0"/>
              </a:rPr>
              <a:t>ФЕДЕРАЦИИ»</a:t>
            </a:r>
          </a:p>
          <a:p>
            <a:pPr algn="just"/>
            <a:endParaRPr lang="ru-RU" b="1" dirty="0">
              <a:latin typeface="Times New Roman" panose="02020603050405020304" pitchFamily="18" charset="0"/>
              <a:cs typeface="Times New Roman" panose="02020603050405020304" pitchFamily="18" charset="0"/>
            </a:endParaRPr>
          </a:p>
          <a:p>
            <a:pPr algn="just"/>
            <a:r>
              <a:rPr lang="ru-RU" b="1" dirty="0" smtClean="0">
                <a:solidFill>
                  <a:srgbClr val="002060"/>
                </a:solidFill>
                <a:latin typeface="Times New Roman" panose="02020603050405020304" pitchFamily="18" charset="0"/>
                <a:cs typeface="Times New Roman" panose="02020603050405020304" pitchFamily="18" charset="0"/>
              </a:rPr>
              <a:t>Проект федерального закона «о внесении изменений в отдельные законодательные акты Российской Федерации разработан в целях защиты национальных интересов Российской Федерации в связи с недружественными действиями иностранных государств и международных организаций.</a:t>
            </a:r>
            <a:endParaRPr lang="ru-RU" sz="2000" b="1" dirty="0">
              <a:solidFill>
                <a:srgbClr val="002060"/>
              </a:solidFill>
            </a:endParaRPr>
          </a:p>
          <a:p>
            <a:endParaRPr lang="ru-RU" sz="2000" b="1" dirty="0" smtClean="0">
              <a:solidFill>
                <a:srgbClr val="002060"/>
              </a:solidFill>
            </a:endParaRPr>
          </a:p>
          <a:p>
            <a:pPr algn="just"/>
            <a:r>
              <a:rPr lang="ru-RU" sz="2000" b="1" dirty="0" smtClean="0">
                <a:solidFill>
                  <a:srgbClr val="002060"/>
                </a:solidFill>
                <a:latin typeface="Times New Roman" panose="02020603050405020304" pitchFamily="18" charset="0"/>
                <a:cs typeface="Times New Roman" panose="02020603050405020304" pitchFamily="18" charset="0"/>
              </a:rPr>
              <a:t>Подготовка законопроекта обусловлена необходимость реализации комплекса мер социально-экономического характера в отношении граждан </a:t>
            </a:r>
            <a:r>
              <a:rPr lang="ru-RU" sz="2000" b="1" dirty="0">
                <a:solidFill>
                  <a:srgbClr val="002060"/>
                </a:solidFill>
                <a:latin typeface="Times New Roman" panose="02020603050405020304" pitchFamily="18" charset="0"/>
                <a:cs typeface="Times New Roman" panose="02020603050405020304" pitchFamily="18" charset="0"/>
              </a:rPr>
              <a:t>Российской </a:t>
            </a:r>
            <a:r>
              <a:rPr lang="ru-RU" sz="2000" b="1" dirty="0" smtClean="0">
                <a:solidFill>
                  <a:srgbClr val="002060"/>
                </a:solidFill>
                <a:latin typeface="Times New Roman" panose="02020603050405020304" pitchFamily="18" charset="0"/>
                <a:cs typeface="Times New Roman" panose="02020603050405020304" pitchFamily="18" charset="0"/>
              </a:rPr>
              <a:t>Федерации и российских юридических лиц.</a:t>
            </a:r>
          </a:p>
          <a:p>
            <a:pPr algn="just"/>
            <a:endParaRPr lang="ru-RU" sz="2000" b="1" dirty="0">
              <a:latin typeface="Times New Roman" panose="02020603050405020304" pitchFamily="18" charset="0"/>
              <a:cs typeface="Times New Roman" panose="02020603050405020304" pitchFamily="18" charset="0"/>
            </a:endParaRPr>
          </a:p>
          <a:p>
            <a:pPr algn="just"/>
            <a:endParaRPr lang="ru-RU" sz="2000" b="1" dirty="0" smtClean="0">
              <a:latin typeface="Times New Roman" panose="02020603050405020304" pitchFamily="18" charset="0"/>
              <a:cs typeface="Times New Roman" panose="02020603050405020304" pitchFamily="18" charset="0"/>
            </a:endParaRPr>
          </a:p>
          <a:p>
            <a:pPr algn="just"/>
            <a:r>
              <a:rPr lang="ru-RU" sz="2000" b="1" dirty="0" smtClean="0">
                <a:solidFill>
                  <a:srgbClr val="002060"/>
                </a:solidFill>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hlinkClick r:id="rId6"/>
            </a:endParaRPr>
          </a:p>
        </p:txBody>
      </p:sp>
      <p:pic>
        <p:nvPicPr>
          <p:cNvPr id="10" name="Picture 2"/>
          <p:cNvPicPr>
            <a:picLocks noChangeAspect="1" noChangeArrowheads="1"/>
          </p:cNvPicPr>
          <p:nvPr/>
        </p:nvPicPr>
        <p:blipFill>
          <a:blip r:embed="rId7" cstate="print"/>
          <a:srcRect/>
          <a:stretch>
            <a:fillRect/>
          </a:stretch>
        </p:blipFill>
        <p:spPr bwMode="auto">
          <a:xfrm>
            <a:off x="239349" y="-2331640"/>
            <a:ext cx="279400" cy="11440584"/>
          </a:xfrm>
          <a:prstGeom prst="rect">
            <a:avLst/>
          </a:prstGeom>
          <a:noFill/>
          <a:ln w="9525">
            <a:noFill/>
            <a:miter lim="800000"/>
            <a:headEnd/>
            <a:tailEnd/>
          </a:ln>
          <a:effectLst/>
        </p:spPr>
      </p:pic>
    </p:spTree>
    <p:extLst>
      <p:ext uri="{BB962C8B-B14F-4D97-AF65-F5344CB8AC3E}">
        <p14:creationId xmlns:p14="http://schemas.microsoft.com/office/powerpoint/2010/main" val="3248796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10800523" y="164638"/>
            <a:ext cx="1164332" cy="582167"/>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812184" y="1199141"/>
            <a:ext cx="13524233" cy="412396"/>
          </a:xfrm>
          <a:prstGeom prst="rect">
            <a:avLst/>
          </a:prstGeom>
          <a:noFill/>
          <a:ln w="9525">
            <a:noFill/>
            <a:miter lim="800000"/>
            <a:headEnd/>
            <a:tailEnd/>
          </a:ln>
          <a:effectLst/>
        </p:spPr>
      </p:pic>
      <p:pic>
        <p:nvPicPr>
          <p:cNvPr id="4" name="Picture 2"/>
          <p:cNvPicPr>
            <a:picLocks noChangeAspect="1" noChangeArrowheads="1"/>
          </p:cNvPicPr>
          <p:nvPr/>
        </p:nvPicPr>
        <p:blipFill>
          <a:blip r:embed="rId5" cstate="print"/>
          <a:srcRect/>
          <a:stretch>
            <a:fillRect/>
          </a:stretch>
        </p:blipFill>
        <p:spPr bwMode="auto">
          <a:xfrm>
            <a:off x="239349" y="-2331640"/>
            <a:ext cx="279400" cy="11440584"/>
          </a:xfrm>
          <a:prstGeom prst="rect">
            <a:avLst/>
          </a:prstGeom>
          <a:noFill/>
          <a:ln w="9525">
            <a:noFill/>
            <a:miter lim="800000"/>
            <a:headEnd/>
            <a:tailEnd/>
          </a:ln>
          <a:effectLst/>
        </p:spPr>
      </p:pic>
      <p:sp>
        <p:nvSpPr>
          <p:cNvPr id="5" name="Прямоугольник 4"/>
          <p:cNvSpPr/>
          <p:nvPr/>
        </p:nvSpPr>
        <p:spPr>
          <a:xfrm>
            <a:off x="587177" y="563827"/>
            <a:ext cx="9258787" cy="1077218"/>
          </a:xfrm>
          <a:prstGeom prst="rect">
            <a:avLst/>
          </a:prstGeom>
        </p:spPr>
        <p:txBody>
          <a:bodyPr wrap="square">
            <a:spAutoFit/>
          </a:bodyPr>
          <a:lstStyle/>
          <a:p>
            <a:endParaRPr lang="ru-RU" altLang="ru-RU" sz="2000" b="1" dirty="0" smtClean="0">
              <a:ea typeface="Open Sans" panose="020B0606030504020204" pitchFamily="34" charset="0"/>
              <a:cs typeface="Times New Roman" panose="02020603050405020304" pitchFamily="18" charset="0"/>
            </a:endParaRPr>
          </a:p>
          <a:p>
            <a:endParaRPr lang="ru-RU" altLang="ru-RU" sz="2000" b="1" dirty="0">
              <a:ea typeface="Open Sans" panose="020B0606030504020204" pitchFamily="34" charset="0"/>
              <a:cs typeface="Times New Roman" panose="02020603050405020304" pitchFamily="18" charset="0"/>
            </a:endParaRPr>
          </a:p>
          <a:p>
            <a:r>
              <a:rPr lang="ru-RU" sz="2400" b="1" dirty="0" smtClean="0">
                <a:latin typeface="Myriad Pro" pitchFamily="34" charset="0"/>
              </a:rPr>
              <a:t>  НОВЫЕ </a:t>
            </a:r>
            <a:r>
              <a:rPr lang="ru-RU" sz="1600" b="1" dirty="0" smtClean="0">
                <a:latin typeface="Myriad Pro" pitchFamily="34" charset="0"/>
              </a:rPr>
              <a:t>случаи осуществления закупок у единственного поставщика с 01.04.2024</a:t>
            </a:r>
            <a:endParaRPr lang="ru-RU" sz="1600" b="1" dirty="0"/>
          </a:p>
        </p:txBody>
      </p:sp>
      <p:sp>
        <p:nvSpPr>
          <p:cNvPr id="9" name="Прямоугольник 8"/>
          <p:cNvSpPr/>
          <p:nvPr/>
        </p:nvSpPr>
        <p:spPr>
          <a:xfrm>
            <a:off x="592463" y="1382119"/>
            <a:ext cx="11377678" cy="5386090"/>
          </a:xfrm>
          <a:prstGeom prst="rect">
            <a:avLst/>
          </a:prstGeom>
        </p:spPr>
        <p:txBody>
          <a:bodyPr wrap="square">
            <a:spAutoFit/>
          </a:bodyPr>
          <a:lstStyle/>
          <a:p>
            <a:r>
              <a:rPr lang="ru-RU" sz="2400" b="1" dirty="0" smtClean="0"/>
              <a:t>…</a:t>
            </a:r>
            <a:endParaRPr lang="en-US" sz="2400" b="1" dirty="0" smtClean="0"/>
          </a:p>
          <a:p>
            <a:pPr algn="just">
              <a:lnSpc>
                <a:spcPts val="2400"/>
              </a:lnSpc>
            </a:pPr>
            <a:r>
              <a:rPr lang="ru-RU" b="1" u="sng" dirty="0" smtClean="0">
                <a:latin typeface="Times New Roman" panose="02020603050405020304" pitchFamily="18" charset="0"/>
                <a:cs typeface="Times New Roman" panose="02020603050405020304" pitchFamily="18" charset="0"/>
              </a:rPr>
              <a:t>д)</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закупка осуществляется для реализации мероприятий и мер, </a:t>
            </a:r>
            <a:r>
              <a:rPr lang="ru-RU" dirty="0" smtClean="0">
                <a:latin typeface="Times New Roman" panose="02020603050405020304" pitchFamily="18" charset="0"/>
                <a:cs typeface="Times New Roman" panose="02020603050405020304" pitchFamily="18" charset="0"/>
              </a:rPr>
              <a:t>предусмотренных Указом Президента Российской Федерации от 19 октября 2022 №757 «О мерах, осуществляемых в субъектах Российской Федерации в связи с </a:t>
            </a:r>
            <a:r>
              <a:rPr lang="ru-RU" dirty="0">
                <a:latin typeface="Times New Roman" panose="02020603050405020304" pitchFamily="18" charset="0"/>
                <a:cs typeface="Times New Roman" panose="02020603050405020304" pitchFamily="18" charset="0"/>
              </a:rPr>
              <a:t>Указом Президента Российской Федерации от 19 октября 2022 №</a:t>
            </a:r>
            <a:r>
              <a:rPr lang="ru-RU" dirty="0" smtClean="0">
                <a:latin typeface="Times New Roman" panose="02020603050405020304" pitchFamily="18" charset="0"/>
                <a:cs typeface="Times New Roman" panose="02020603050405020304" pitchFamily="18" charset="0"/>
              </a:rPr>
              <a:t>756»; </a:t>
            </a:r>
          </a:p>
          <a:p>
            <a:pPr algn="just">
              <a:lnSpc>
                <a:spcPts val="2400"/>
              </a:lnSpc>
            </a:pPr>
            <a:r>
              <a:rPr lang="ru-RU" b="1" u="sng" dirty="0" smtClean="0">
                <a:latin typeface="Times New Roman" panose="02020603050405020304" pitchFamily="18" charset="0"/>
                <a:cs typeface="Times New Roman" panose="02020603050405020304" pitchFamily="18" charset="0"/>
              </a:rPr>
              <a:t>е</a:t>
            </a:r>
            <a:r>
              <a:rPr lang="ru-RU" b="1" u="sng"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закупка осуществляется для обеспечения экономических, социальных и правовых гарантий защиты прав и законных интересов физических лиц в соответствии с </a:t>
            </a:r>
            <a:r>
              <a:rPr lang="ru-RU" dirty="0" smtClean="0">
                <a:latin typeface="Times New Roman" panose="02020603050405020304" pitchFamily="18" charset="0"/>
                <a:cs typeface="Times New Roman" panose="02020603050405020304" pitchFamily="18" charset="0"/>
              </a:rPr>
              <a:t>Федеральным законом «О беженцах» и Законом Российской Федерации «О вынужденных переселенцах»; </a:t>
            </a:r>
          </a:p>
          <a:p>
            <a:pPr algn="just">
              <a:lnSpc>
                <a:spcPts val="2400"/>
              </a:lnSpc>
            </a:pPr>
            <a:r>
              <a:rPr lang="ru-RU" b="1" dirty="0" smtClean="0">
                <a:latin typeface="Times New Roman" panose="02020603050405020304" pitchFamily="18" charset="0"/>
                <a:cs typeface="Times New Roman" panose="02020603050405020304" pitchFamily="18" charset="0"/>
              </a:rPr>
              <a:t>ж</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закупка (в том числе приобретение, аренда недвижимого имущества) осуществляется для физических лиц, которые пострадали и (или) жилые помещения, иное имущество которых утрачены или повреждены в результате боевых действий, актов агрессии против Российской Федерации, для физических лиц, вынужденно покинувших территории Российской Федерации, на которых введено военное положение, территории субъектов Российской Федерации, указанных </a:t>
            </a:r>
            <a:r>
              <a:rPr lang="ru-RU" dirty="0" smtClean="0">
                <a:latin typeface="Times New Roman" panose="02020603050405020304" pitchFamily="18" charset="0"/>
                <a:cs typeface="Times New Roman" panose="02020603050405020304" pitchFamily="18" charset="0"/>
              </a:rPr>
              <a:t>в пункте 3 Указа </a:t>
            </a:r>
            <a:r>
              <a:rPr lang="ru-RU" dirty="0">
                <a:latin typeface="Times New Roman" panose="02020603050405020304" pitchFamily="18" charset="0"/>
                <a:cs typeface="Times New Roman" panose="02020603050405020304" pitchFamily="18" charset="0"/>
              </a:rPr>
              <a:t>Президента Российской Федерации от 19 октября 2022 №757</a:t>
            </a:r>
            <a:r>
              <a:rPr lang="ru-RU" dirty="0" smtClean="0">
                <a:latin typeface="Times New Roman" panose="02020603050405020304" pitchFamily="18" charset="0"/>
                <a:cs typeface="Times New Roman" panose="02020603050405020304" pitchFamily="18" charset="0"/>
              </a:rPr>
              <a:t> </a:t>
            </a:r>
          </a:p>
          <a:p>
            <a:pPr algn="just">
              <a:lnSpc>
                <a:spcPts val="2400"/>
              </a:lnSpc>
            </a:pPr>
            <a:r>
              <a:rPr lang="ru-RU" b="1" u="sng" dirty="0" smtClean="0">
                <a:latin typeface="Times New Roman" panose="02020603050405020304" pitchFamily="18" charset="0"/>
                <a:cs typeface="Times New Roman" panose="02020603050405020304" pitchFamily="18" charset="0"/>
              </a:rPr>
              <a:t>з</a:t>
            </a:r>
            <a:r>
              <a:rPr lang="ru-RU" b="1" u="sng"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закупка осуществляется в соответствии </a:t>
            </a:r>
            <a:r>
              <a:rPr lang="ru-RU" dirty="0" smtClean="0">
                <a:latin typeface="Times New Roman" panose="02020603050405020304" pitchFamily="18" charset="0"/>
                <a:cs typeface="Times New Roman" panose="02020603050405020304" pitchFamily="18" charset="0"/>
              </a:rPr>
              <a:t>с ПП РФ от 3 октября 2022 № 1745 «О специальной мере в сфере экономики и внесении изменения ПП РФ от 30 апреля 2020 № 616; </a:t>
            </a:r>
          </a:p>
          <a:p>
            <a:pPr algn="just">
              <a:lnSpc>
                <a:spcPts val="2400"/>
              </a:lnSpc>
            </a:pPr>
            <a:r>
              <a:rPr lang="ru-RU" b="1" u="sng" dirty="0" smtClean="0">
                <a:latin typeface="Times New Roman" panose="02020603050405020304" pitchFamily="18" charset="0"/>
                <a:cs typeface="Times New Roman" panose="02020603050405020304" pitchFamily="18" charset="0"/>
              </a:rPr>
              <a:t>и</a:t>
            </a:r>
            <a:r>
              <a:rPr lang="ru-RU" b="1" u="sng"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закупка осуществляется для выполнения мероприятий по гражданской обороне;</a:t>
            </a:r>
          </a:p>
          <a:p>
            <a:pPr algn="just">
              <a:lnSpc>
                <a:spcPts val="2400"/>
              </a:lnSpc>
            </a:pPr>
            <a:r>
              <a:rPr lang="ru-RU" b="1" u="sng" dirty="0" smtClean="0">
                <a:latin typeface="Times New Roman" panose="02020603050405020304" pitchFamily="18" charset="0"/>
                <a:cs typeface="Times New Roman" panose="02020603050405020304" pitchFamily="18" charset="0"/>
              </a:rPr>
              <a:t>к</a:t>
            </a:r>
            <a:r>
              <a:rPr lang="ru-RU" b="1" u="sng"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закупка осуществляется для восстановления объектов, поврежденных (разрушенных) в результате боевых действий, актов агрессии против Российской Федерации.</a:t>
            </a:r>
          </a:p>
        </p:txBody>
      </p:sp>
      <p:sp>
        <p:nvSpPr>
          <p:cNvPr id="6" name="Прямоугольник 5"/>
          <p:cNvSpPr/>
          <p:nvPr/>
        </p:nvSpPr>
        <p:spPr>
          <a:xfrm>
            <a:off x="722898" y="86773"/>
            <a:ext cx="9845410" cy="1015663"/>
          </a:xfrm>
          <a:prstGeom prst="rect">
            <a:avLst/>
          </a:prstGeom>
        </p:spPr>
        <p:txBody>
          <a:bodyPr wrap="square">
            <a:spAutoFit/>
          </a:bodyPr>
          <a:lstStyle/>
          <a:p>
            <a:r>
              <a:rPr lang="ru-RU" altLang="ru-RU" sz="2000" b="1" dirty="0">
                <a:ea typeface="Open Sans" panose="020B0606030504020204" pitchFamily="34" charset="0"/>
                <a:cs typeface="Times New Roman" panose="02020603050405020304" pitchFamily="18" charset="0"/>
              </a:rPr>
              <a:t>ПП РФ от 10.03.2022 № 339 «О случаях осуществления закупок товаров, работ, услуг для государственных и муниципальных нужд у единственного поставщика (подрядчика, исполнителя) и порядке их осуществления»</a:t>
            </a:r>
          </a:p>
        </p:txBody>
      </p:sp>
    </p:spTree>
    <p:extLst>
      <p:ext uri="{BB962C8B-B14F-4D97-AF65-F5344CB8AC3E}">
        <p14:creationId xmlns:p14="http://schemas.microsoft.com/office/powerpoint/2010/main" val="301935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EF503607-D0B3-4FD3-B052-5C01C4B20D38}"/>
              </a:ext>
            </a:extLst>
          </p:cNvPr>
          <p:cNvSpPr txBox="1"/>
          <p:nvPr/>
        </p:nvSpPr>
        <p:spPr>
          <a:xfrm>
            <a:off x="1100666" y="217869"/>
            <a:ext cx="11065933" cy="523220"/>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ru-RU" altLang="ru-RU" sz="2800" dirty="0" smtClean="0">
                <a:solidFill>
                  <a:schemeClr val="bg1"/>
                </a:solidFill>
                <a:latin typeface="Times New Roman" panose="02020603050405020304" pitchFamily="18" charset="0"/>
                <a:cs typeface="Times New Roman" panose="02020603050405020304" pitchFamily="18" charset="0"/>
              </a:rPr>
              <a:t>ФЕДЕРАЛЬНЫЙ ЗАКОН ОТ </a:t>
            </a:r>
            <a:r>
              <a:rPr lang="ru-RU" altLang="ru-RU" sz="2800" dirty="0">
                <a:solidFill>
                  <a:schemeClr val="bg1"/>
                </a:solidFill>
                <a:latin typeface="Times New Roman" panose="02020603050405020304" pitchFamily="18" charset="0"/>
                <a:cs typeface="Times New Roman" panose="02020603050405020304" pitchFamily="18" charset="0"/>
              </a:rPr>
              <a:t>08.03.2022 № </a:t>
            </a:r>
            <a:r>
              <a:rPr lang="ru-RU" altLang="ru-RU" sz="2800" dirty="0" smtClean="0">
                <a:solidFill>
                  <a:schemeClr val="bg1"/>
                </a:solidFill>
                <a:latin typeface="Times New Roman" panose="02020603050405020304" pitchFamily="18" charset="0"/>
                <a:cs typeface="Times New Roman" panose="02020603050405020304" pitchFamily="18" charset="0"/>
              </a:rPr>
              <a:t>46-ФЗ</a:t>
            </a:r>
            <a:endParaRPr lang="ru-RU" altLang="ru-RU" sz="2800" dirty="0">
              <a:solidFill>
                <a:schemeClr val="bg1"/>
              </a:solidFill>
              <a:latin typeface="Times New Roman" panose="02020603050405020304" pitchFamily="18" charset="0"/>
              <a:cs typeface="Times New Roman" panose="02020603050405020304" pitchFamily="18" charset="0"/>
            </a:endParaRPr>
          </a:p>
        </p:txBody>
      </p:sp>
      <p:cxnSp>
        <p:nvCxnSpPr>
          <p:cNvPr id="6" name="Прямая соединительная линия 5"/>
          <p:cNvCxnSpPr/>
          <p:nvPr/>
        </p:nvCxnSpPr>
        <p:spPr>
          <a:xfrm>
            <a:off x="5932278" y="1477751"/>
            <a:ext cx="0" cy="4076240"/>
          </a:xfrm>
          <a:prstGeom prst="line">
            <a:avLst/>
          </a:prstGeom>
          <a:ln w="28575">
            <a:solidFill>
              <a:srgbClr val="007E88"/>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38372" y="1912462"/>
            <a:ext cx="3283027" cy="369332"/>
          </a:xfrm>
          <a:prstGeom prst="rect">
            <a:avLst/>
          </a:prstGeom>
          <a:noFill/>
        </p:spPr>
        <p:txBody>
          <a:bodyPr wrap="square" rtlCol="0">
            <a:spAutoFit/>
          </a:bodyPr>
          <a:lstStyle/>
          <a:p>
            <a:pPr algn="ctr"/>
            <a:r>
              <a:rPr lang="ru-RU" b="1" dirty="0" smtClean="0">
                <a:cs typeface="Times New Roman" panose="02020603050405020304" pitchFamily="18" charset="0"/>
              </a:rPr>
              <a:t>Невозможно</a:t>
            </a:r>
            <a:endParaRPr lang="ru-RU" b="1" dirty="0">
              <a:cs typeface="Times New Roman" panose="02020603050405020304" pitchFamily="18" charset="0"/>
            </a:endParaRPr>
          </a:p>
        </p:txBody>
      </p:sp>
      <p:sp>
        <p:nvSpPr>
          <p:cNvPr id="20" name="TextBox 19"/>
          <p:cNvSpPr txBox="1"/>
          <p:nvPr/>
        </p:nvSpPr>
        <p:spPr>
          <a:xfrm>
            <a:off x="7469438" y="1969398"/>
            <a:ext cx="3283027" cy="369332"/>
          </a:xfrm>
          <a:prstGeom prst="rect">
            <a:avLst/>
          </a:prstGeom>
          <a:noFill/>
        </p:spPr>
        <p:txBody>
          <a:bodyPr wrap="square" rtlCol="0">
            <a:spAutoFit/>
          </a:bodyPr>
          <a:lstStyle/>
          <a:p>
            <a:pPr algn="ctr"/>
            <a:r>
              <a:rPr lang="ru-RU" b="1" dirty="0">
                <a:cs typeface="Times New Roman" panose="02020603050405020304" pitchFamily="18" charset="0"/>
              </a:rPr>
              <a:t>В</a:t>
            </a:r>
            <a:r>
              <a:rPr lang="ru-RU" b="1" dirty="0" smtClean="0">
                <a:cs typeface="Times New Roman" panose="02020603050405020304" pitchFamily="18" charset="0"/>
              </a:rPr>
              <a:t>озможно</a:t>
            </a:r>
            <a:endParaRPr lang="ru-RU" b="1" dirty="0">
              <a:cs typeface="Times New Roman" panose="02020603050405020304" pitchFamily="18" charset="0"/>
            </a:endParaRPr>
          </a:p>
        </p:txBody>
      </p:sp>
      <p:sp>
        <p:nvSpPr>
          <p:cNvPr id="9" name="Умножение 8"/>
          <p:cNvSpPr/>
          <p:nvPr/>
        </p:nvSpPr>
        <p:spPr>
          <a:xfrm>
            <a:off x="2055908" y="1803778"/>
            <a:ext cx="631235" cy="609601"/>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895" y="1782111"/>
            <a:ext cx="609601" cy="609601"/>
          </a:xfrm>
          <a:prstGeom prst="rect">
            <a:avLst/>
          </a:prstGeom>
        </p:spPr>
      </p:pic>
      <p:sp>
        <p:nvSpPr>
          <p:cNvPr id="26" name="TextBox 25"/>
          <p:cNvSpPr txBox="1"/>
          <p:nvPr/>
        </p:nvSpPr>
        <p:spPr>
          <a:xfrm>
            <a:off x="518749" y="247339"/>
            <a:ext cx="10080030" cy="707886"/>
          </a:xfrm>
          <a:prstGeom prst="rect">
            <a:avLst/>
          </a:prstGeom>
          <a:noFill/>
        </p:spPr>
        <p:txBody>
          <a:bodyPr wrap="square" rtlCol="0">
            <a:spAutoFit/>
          </a:bodyPr>
          <a:lstStyle/>
          <a:p>
            <a:r>
              <a:rPr lang="ru-RU" sz="2000" b="1" dirty="0" smtClean="0">
                <a:latin typeface="Myriad Pro"/>
                <a:cs typeface="Times New Roman" panose="02020603050405020304" pitchFamily="18" charset="0"/>
              </a:rPr>
              <a:t>Рассмотрение контрольными органами в сфере закупок актов и контрактов, заключенных на основании частей 2.1-2.3 статьи 15 Закона № 46-ФЗ</a:t>
            </a:r>
            <a:endParaRPr lang="ru-RU" sz="2000" b="1" dirty="0">
              <a:latin typeface="Myriad Pro"/>
              <a:cs typeface="Times New Roman" panose="02020603050405020304" pitchFamily="18" charset="0"/>
            </a:endParaRPr>
          </a:p>
        </p:txBody>
      </p:sp>
      <p:sp>
        <p:nvSpPr>
          <p:cNvPr id="27" name="TextBox 26"/>
          <p:cNvSpPr txBox="1"/>
          <p:nvPr/>
        </p:nvSpPr>
        <p:spPr>
          <a:xfrm>
            <a:off x="858260" y="2627515"/>
            <a:ext cx="4734507" cy="707886"/>
          </a:xfrm>
          <a:prstGeom prst="rect">
            <a:avLst/>
          </a:prstGeom>
          <a:noFill/>
        </p:spPr>
        <p:txBody>
          <a:bodyPr wrap="square" rtlCol="0">
            <a:spAutoFit/>
          </a:bodyPr>
          <a:lstStyle/>
          <a:p>
            <a:r>
              <a:rPr lang="ru-RU" sz="2000" dirty="0" smtClean="0">
                <a:cs typeface="Times New Roman" panose="02020603050405020304" pitchFamily="18" charset="0"/>
              </a:rPr>
              <a:t>Возбудить дело о нарушении ст. 15 – 17 Закона № 135-ФЗ </a:t>
            </a:r>
            <a:endParaRPr lang="ru-RU" sz="2000" dirty="0">
              <a:cs typeface="Times New Roman" panose="02020603050405020304" pitchFamily="18" charset="0"/>
            </a:endParaRPr>
          </a:p>
        </p:txBody>
      </p:sp>
      <p:sp>
        <p:nvSpPr>
          <p:cNvPr id="28" name="TextBox 27"/>
          <p:cNvSpPr txBox="1"/>
          <p:nvPr/>
        </p:nvSpPr>
        <p:spPr>
          <a:xfrm>
            <a:off x="6743697" y="2635130"/>
            <a:ext cx="4903358" cy="1323439"/>
          </a:xfrm>
          <a:prstGeom prst="rect">
            <a:avLst/>
          </a:prstGeom>
          <a:noFill/>
        </p:spPr>
        <p:txBody>
          <a:bodyPr wrap="square" rtlCol="0">
            <a:spAutoFit/>
          </a:bodyPr>
          <a:lstStyle/>
          <a:p>
            <a:r>
              <a:rPr lang="ru-RU" sz="2000" dirty="0">
                <a:cs typeface="Times New Roman" panose="02020603050405020304" pitchFamily="18" charset="0"/>
              </a:rPr>
              <a:t>Рассмотреть правомерность проведения закупок на предмет соответствия таких контрактов актам, принятым в соответствии </a:t>
            </a:r>
            <a:r>
              <a:rPr lang="ru-RU" sz="2000" dirty="0" smtClean="0">
                <a:cs typeface="Times New Roman" panose="02020603050405020304" pitchFamily="18" charset="0"/>
              </a:rPr>
              <a:t>со статьей </a:t>
            </a:r>
            <a:r>
              <a:rPr lang="ru-RU" sz="2000" dirty="0">
                <a:cs typeface="Times New Roman" panose="02020603050405020304" pitchFamily="18" charset="0"/>
              </a:rPr>
              <a:t>15 Закона № 46-ФЗ</a:t>
            </a:r>
          </a:p>
        </p:txBody>
      </p:sp>
      <p:pic>
        <p:nvPicPr>
          <p:cNvPr id="15" name="Picture 2"/>
          <p:cNvPicPr>
            <a:picLocks noChangeAspect="1" noChangeArrowheads="1"/>
          </p:cNvPicPr>
          <p:nvPr/>
        </p:nvPicPr>
        <p:blipFill>
          <a:blip r:embed="rId4"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14" name="Picture 2"/>
          <p:cNvPicPr>
            <a:picLocks noChangeAspect="1" noChangeArrowheads="1"/>
          </p:cNvPicPr>
          <p:nvPr/>
        </p:nvPicPr>
        <p:blipFill>
          <a:blip r:embed="rId5" cstate="print"/>
          <a:srcRect/>
          <a:stretch>
            <a:fillRect/>
          </a:stretch>
        </p:blipFill>
        <p:spPr bwMode="auto">
          <a:xfrm flipH="1">
            <a:off x="7487477" y="6154671"/>
            <a:ext cx="4704523" cy="303791"/>
          </a:xfrm>
          <a:prstGeom prst="rect">
            <a:avLst/>
          </a:prstGeom>
          <a:noFill/>
          <a:ln w="9525">
            <a:noFill/>
            <a:miter lim="800000"/>
            <a:headEnd/>
            <a:tailEnd/>
          </a:ln>
        </p:spPr>
      </p:pic>
      <p:pic>
        <p:nvPicPr>
          <p:cNvPr id="16" name="Picture 4"/>
          <p:cNvPicPr>
            <a:picLocks noChangeAspect="1" noChangeArrowheads="1"/>
          </p:cNvPicPr>
          <p:nvPr/>
        </p:nvPicPr>
        <p:blipFill>
          <a:blip r:embed="rId6" cstate="print"/>
          <a:srcRect/>
          <a:stretch>
            <a:fillRect/>
          </a:stretch>
        </p:blipFill>
        <p:spPr bwMode="auto">
          <a:xfrm>
            <a:off x="10800523" y="164638"/>
            <a:ext cx="1164332" cy="582167"/>
          </a:xfrm>
          <a:prstGeom prst="rect">
            <a:avLst/>
          </a:prstGeom>
          <a:noFill/>
          <a:ln w="9525">
            <a:noFill/>
            <a:miter lim="800000"/>
            <a:headEnd/>
            <a:tailEnd/>
          </a:ln>
          <a:effectLst/>
        </p:spPr>
      </p:pic>
      <p:sp>
        <p:nvSpPr>
          <p:cNvPr id="17" name="Прямоугольник 16"/>
          <p:cNvSpPr/>
          <p:nvPr/>
        </p:nvSpPr>
        <p:spPr>
          <a:xfrm>
            <a:off x="6128307" y="5184659"/>
            <a:ext cx="5965287" cy="369332"/>
          </a:xfrm>
          <a:prstGeom prst="rect">
            <a:avLst/>
          </a:prstGeom>
        </p:spPr>
        <p:txBody>
          <a:bodyPr wrap="none">
            <a:spAutoFit/>
          </a:bodyPr>
          <a:lstStyle/>
          <a:p>
            <a:r>
              <a:rPr lang="ru-RU" i="1" dirty="0" smtClean="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Письмо Минфина России от 04.05.2023 №24-01-06/41124</a:t>
            </a:r>
            <a:endParaRPr lang="en-US" i="1" dirty="0">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952" y="5135023"/>
            <a:ext cx="1278154" cy="1280500"/>
          </a:xfrm>
          <a:prstGeom prst="rect">
            <a:avLst/>
          </a:prstGeom>
        </p:spPr>
      </p:pic>
      <p:sp>
        <p:nvSpPr>
          <p:cNvPr id="21" name="TextBox 20"/>
          <p:cNvSpPr txBox="1"/>
          <p:nvPr/>
        </p:nvSpPr>
        <p:spPr>
          <a:xfrm>
            <a:off x="1938372" y="4981801"/>
            <a:ext cx="5161896" cy="1631216"/>
          </a:xfrm>
          <a:prstGeom prst="rect">
            <a:avLst/>
          </a:prstGeom>
          <a:noFill/>
        </p:spPr>
        <p:txBody>
          <a:bodyPr wrap="square" rtlCol="0">
            <a:spAutoFit/>
          </a:bodyPr>
          <a:lstStyle/>
          <a:p>
            <a:r>
              <a:rPr lang="ru-RU" sz="2000" dirty="0" smtClean="0">
                <a:cs typeface="Times New Roman" panose="02020603050405020304" pitchFamily="18" charset="0"/>
              </a:rPr>
              <a:t>А20-2020/23</a:t>
            </a:r>
          </a:p>
          <a:p>
            <a:r>
              <a:rPr lang="ru-RU" sz="2000" dirty="0" smtClean="0">
                <a:cs typeface="Times New Roman" panose="02020603050405020304" pitchFamily="18" charset="0"/>
              </a:rPr>
              <a:t>А20-2021/23</a:t>
            </a:r>
          </a:p>
          <a:p>
            <a:r>
              <a:rPr lang="ru-RU" sz="2000" dirty="0" smtClean="0">
                <a:cs typeface="Times New Roman" panose="02020603050405020304" pitchFamily="18" charset="0"/>
              </a:rPr>
              <a:t>А20-3953/22</a:t>
            </a:r>
          </a:p>
          <a:p>
            <a:r>
              <a:rPr lang="ru-RU" sz="2000" dirty="0" smtClean="0">
                <a:cs typeface="Times New Roman" panose="02020603050405020304" pitchFamily="18" charset="0"/>
              </a:rPr>
              <a:t>А61-381/23 (308-ЭС24-9049 от 14.06.2024)</a:t>
            </a:r>
          </a:p>
          <a:p>
            <a:r>
              <a:rPr lang="ru-RU" sz="2000" dirty="0" smtClean="0">
                <a:cs typeface="Times New Roman" panose="02020603050405020304" pitchFamily="18" charset="0"/>
              </a:rPr>
              <a:t>А37-1133/23</a:t>
            </a:r>
            <a:endParaRPr lang="ru-RU" sz="2000" dirty="0">
              <a:cs typeface="Times New Roman" panose="02020603050405020304" pitchFamily="18" charset="0"/>
            </a:endParaRPr>
          </a:p>
        </p:txBody>
      </p:sp>
    </p:spTree>
    <p:extLst>
      <p:ext uri="{BB962C8B-B14F-4D97-AF65-F5344CB8AC3E}">
        <p14:creationId xmlns:p14="http://schemas.microsoft.com/office/powerpoint/2010/main" val="649460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араллелограмм 15">
            <a:extLst>
              <a:ext uri="{FF2B5EF4-FFF2-40B4-BE49-F238E27FC236}">
                <a16:creationId xmlns:a16="http://schemas.microsoft.com/office/drawing/2014/main" xmlns="" id="{A2DC05A7-9E1D-2882-B3AA-DA5E6FE7B8E6}"/>
              </a:ext>
            </a:extLst>
          </p:cNvPr>
          <p:cNvSpPr/>
          <p:nvPr/>
        </p:nvSpPr>
        <p:spPr>
          <a:xfrm>
            <a:off x="6474933" y="259944"/>
            <a:ext cx="5342049" cy="1020216"/>
          </a:xfrm>
          <a:prstGeom prst="parallelogram">
            <a:avLst>
              <a:gd name="adj" fmla="val 0"/>
            </a:avLst>
          </a:prstGeom>
          <a:solidFill>
            <a:srgbClr val="E0EFF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000" dirty="0">
                <a:solidFill>
                  <a:schemeClr val="tx1"/>
                </a:solidFill>
                <a:latin typeface="Times New Roman" panose="02020603050405020304" pitchFamily="18" charset="0"/>
                <a:cs typeface="Times New Roman" panose="02020603050405020304" pitchFamily="18" charset="0"/>
              </a:rPr>
              <a:t>*Письмо ФАС России от 14.11.2019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ИА/100041/19</a:t>
            </a:r>
          </a:p>
        </p:txBody>
      </p:sp>
      <p:sp>
        <p:nvSpPr>
          <p:cNvPr id="17" name="Прямоугольник 16">
            <a:extLst>
              <a:ext uri="{FF2B5EF4-FFF2-40B4-BE49-F238E27FC236}">
                <a16:creationId xmlns:a16="http://schemas.microsoft.com/office/drawing/2014/main" xmlns="" id="{C60AC99D-CCDF-4F7F-A54A-46915151B398}"/>
              </a:ext>
            </a:extLst>
          </p:cNvPr>
          <p:cNvSpPr/>
          <p:nvPr/>
        </p:nvSpPr>
        <p:spPr>
          <a:xfrm>
            <a:off x="388889" y="1921021"/>
            <a:ext cx="11642718" cy="769441"/>
          </a:xfrm>
          <a:prstGeom prst="rect">
            <a:avLst/>
          </a:prstGeom>
          <a:noFill/>
        </p:spPr>
        <p:txBody>
          <a:bodyPr wrap="square" lIns="0" anchor="t">
            <a:spAutoFit/>
          </a:bodyPr>
          <a:lstStyle/>
          <a:p>
            <a:r>
              <a:rPr lang="ru-RU" altLang="ru-RU" sz="2200" dirty="0">
                <a:latin typeface="Times New Roman" panose="02020603050405020304" pitchFamily="18" charset="0"/>
                <a:cs typeface="Times New Roman" panose="02020603050405020304" pitchFamily="18" charset="0"/>
              </a:rPr>
              <a:t> </a:t>
            </a:r>
          </a:p>
          <a:p>
            <a:endParaRPr lang="ru-RU" altLang="ru-RU"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B4375FC-FD9F-1345-3A17-B186CA0EA8EE}"/>
              </a:ext>
            </a:extLst>
          </p:cNvPr>
          <p:cNvSpPr txBox="1"/>
          <p:nvPr/>
        </p:nvSpPr>
        <p:spPr>
          <a:xfrm>
            <a:off x="918259" y="1365533"/>
            <a:ext cx="11113348" cy="1754326"/>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	С учетом изложенного, по мнению ФАС России, само по себе неоднократное приобретение одноименных товаров, работ, услуг у единственного поставщика (подрядчика, исполнителя) с соблюдением требований, установленных пунктами 4, 5 части 1 статьи 93 Закона о контрактной системе, не является нарушением требований Закона о контрактной системе (например, заключение трех договоров от 25.10.2019 на поставку бумаги формата А4 с единственным поставщиком на сумму 290 000 рублей каждый), если такие действия не являются результатом </a:t>
            </a:r>
            <a:r>
              <a:rPr lang="ru-RU" dirty="0" err="1">
                <a:latin typeface="Times New Roman" panose="02020603050405020304" pitchFamily="18" charset="0"/>
                <a:cs typeface="Times New Roman" panose="02020603050405020304" pitchFamily="18" charset="0"/>
              </a:rPr>
              <a:t>антиконкурентного</a:t>
            </a:r>
            <a:r>
              <a:rPr lang="ru-RU" dirty="0">
                <a:latin typeface="Times New Roman" panose="02020603050405020304" pitchFamily="18" charset="0"/>
                <a:cs typeface="Times New Roman" panose="02020603050405020304" pitchFamily="18" charset="0"/>
              </a:rPr>
              <a:t> соглашения (статья 16 Закона о защите конкуренции).</a:t>
            </a:r>
          </a:p>
        </p:txBody>
      </p:sp>
      <p:sp>
        <p:nvSpPr>
          <p:cNvPr id="7" name="TextBox 6">
            <a:extLst>
              <a:ext uri="{FF2B5EF4-FFF2-40B4-BE49-F238E27FC236}">
                <a16:creationId xmlns:a16="http://schemas.microsoft.com/office/drawing/2014/main" xmlns="" id="{FF669421-593D-86A6-737E-20CF44F18692}"/>
              </a:ext>
            </a:extLst>
          </p:cNvPr>
          <p:cNvSpPr txBox="1"/>
          <p:nvPr/>
        </p:nvSpPr>
        <p:spPr>
          <a:xfrm>
            <a:off x="918259" y="3135534"/>
            <a:ext cx="11113348" cy="2031325"/>
          </a:xfrm>
          <a:prstGeom prst="rect">
            <a:avLst/>
          </a:prstGeom>
          <a:noFill/>
        </p:spPr>
        <p:txBody>
          <a:bodyPr wrap="square">
            <a:spAutoFit/>
          </a:bodyPr>
          <a:lstStyle/>
          <a:p>
            <a:pPr algn="just"/>
            <a:r>
              <a:rPr lang="ru-RU" b="0" i="0" dirty="0">
                <a:solidFill>
                  <a:srgbClr val="333333"/>
                </a:solidFill>
                <a:effectLst/>
                <a:latin typeface="Times New Roman" panose="02020603050405020304" pitchFamily="18" charset="0"/>
                <a:cs typeface="Times New Roman" panose="02020603050405020304" pitchFamily="18" charset="0"/>
              </a:rPr>
              <a:t>	При этом ФАС России обращает внимание, что действия заказчиков по заключению нескольких контрактов на основании пунктов 4, 5 части 1 статьи 93 Закона о контрактной системе в целях закупки работ/услуг по строительству, реконструкции, капитальному ремонту объекта капитального строительства, выполнение которых предусмотрено единой проектной документацией, либо в рамках конкретного раздела проектной документации, фактически являются уходом от проведения конкурентных процедур и нарушают требования Закона о контрактной системе, а также могут быть квалифицированы как нарушение статьи 16 Закона о защите конкуренции.</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32506" y="438872"/>
            <a:ext cx="4195315" cy="954107"/>
          </a:xfrm>
          <a:prstGeom prst="rect">
            <a:avLst/>
          </a:prstGeom>
          <a:noFill/>
        </p:spPr>
        <p:txBody>
          <a:bodyPr wrap="none" lIns="91440" tIns="45720" rIns="91440" bIns="45720">
            <a:spAutoFit/>
          </a:bodyPr>
          <a:lstStyle/>
          <a:p>
            <a:pPr algn="ctr"/>
            <a:r>
              <a:rPr lang="ru-RU" sz="2800" dirty="0" smtClean="0">
                <a:ln w="0"/>
                <a:solidFill>
                  <a:srgbClr val="0066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Единственный </a:t>
            </a:r>
            <a:r>
              <a:rPr lang="ru-RU" sz="2800" dirty="0" smtClean="0">
                <a:ln w="0"/>
                <a:solidFill>
                  <a:srgbClr val="0066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поставщик</a:t>
            </a:r>
            <a:endParaRPr lang="en-US" sz="2800" dirty="0" smtClean="0">
              <a:ln w="0"/>
              <a:solidFill>
                <a:srgbClr val="0066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800" dirty="0" smtClean="0">
                <a:ln w="0"/>
                <a:solidFill>
                  <a:srgbClr val="0066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800" dirty="0" err="1" smtClean="0">
                <a:ln w="0"/>
                <a:solidFill>
                  <a:srgbClr val="0066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п.п</a:t>
            </a:r>
            <a:r>
              <a:rPr lang="ru-RU" sz="2800" dirty="0" smtClean="0">
                <a:ln w="0"/>
                <a:solidFill>
                  <a:srgbClr val="0066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5 ст. 93)</a:t>
            </a:r>
            <a:endParaRPr lang="ru-RU" sz="2800" dirty="0">
              <a:ln w="0"/>
              <a:solidFill>
                <a:srgbClr val="0066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239349" y="-2331640"/>
            <a:ext cx="279400" cy="11440584"/>
          </a:xfrm>
          <a:prstGeom prst="rect">
            <a:avLst/>
          </a:prstGeom>
          <a:noFill/>
          <a:ln w="9525">
            <a:noFill/>
            <a:miter lim="800000"/>
            <a:headEnd/>
            <a:tailEnd/>
          </a:ln>
          <a:effec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22" y="5383740"/>
            <a:ext cx="1278154" cy="1280500"/>
          </a:xfrm>
          <a:prstGeom prst="rect">
            <a:avLst/>
          </a:prstGeom>
        </p:spPr>
      </p:pic>
      <p:sp>
        <p:nvSpPr>
          <p:cNvPr id="10" name="TextBox 9"/>
          <p:cNvSpPr txBox="1"/>
          <p:nvPr/>
        </p:nvSpPr>
        <p:spPr>
          <a:xfrm>
            <a:off x="2205797" y="5784601"/>
            <a:ext cx="2433580" cy="1015663"/>
          </a:xfrm>
          <a:prstGeom prst="rect">
            <a:avLst/>
          </a:prstGeom>
          <a:noFill/>
        </p:spPr>
        <p:txBody>
          <a:bodyPr wrap="square" rtlCol="0">
            <a:spAutoFit/>
          </a:bodyPr>
          <a:lstStyle/>
          <a:p>
            <a:r>
              <a:rPr lang="ru-RU" sz="2000" dirty="0" smtClean="0">
                <a:cs typeface="Times New Roman" panose="02020603050405020304" pitchFamily="18" charset="0"/>
              </a:rPr>
              <a:t>Определения ВС РФ    </a:t>
            </a:r>
          </a:p>
          <a:p>
            <a:r>
              <a:rPr lang="ru-RU" sz="2000" dirty="0" smtClean="0">
                <a:cs typeface="Times New Roman" panose="02020603050405020304" pitchFamily="18" charset="0"/>
              </a:rPr>
              <a:t>303-ЭС23-11867</a:t>
            </a:r>
          </a:p>
          <a:p>
            <a:r>
              <a:rPr lang="ru-RU" sz="2000" dirty="0">
                <a:cs typeface="Times New Roman" panose="02020603050405020304" pitchFamily="18" charset="0"/>
              </a:rPr>
              <a:t>303-ЭС23-21653</a:t>
            </a:r>
            <a:endParaRPr lang="ru-RU" sz="2000" dirty="0">
              <a:cs typeface="Times New Roman" panose="02020603050405020304" pitchFamily="18" charset="0"/>
            </a:endParaRPr>
          </a:p>
        </p:txBody>
      </p:sp>
      <p:sp>
        <p:nvSpPr>
          <p:cNvPr id="11" name="TextBox 10"/>
          <p:cNvSpPr txBox="1"/>
          <p:nvPr/>
        </p:nvSpPr>
        <p:spPr>
          <a:xfrm>
            <a:off x="4752983" y="5598533"/>
            <a:ext cx="2531444" cy="1323439"/>
          </a:xfrm>
          <a:prstGeom prst="rect">
            <a:avLst/>
          </a:prstGeom>
          <a:noFill/>
        </p:spPr>
        <p:txBody>
          <a:bodyPr wrap="square" rtlCol="0">
            <a:spAutoFit/>
          </a:bodyPr>
          <a:lstStyle/>
          <a:p>
            <a:r>
              <a:rPr lang="ru-RU" sz="2000" dirty="0" smtClean="0">
                <a:cs typeface="Times New Roman" panose="02020603050405020304" pitchFamily="18" charset="0"/>
              </a:rPr>
              <a:t>АС ЦО А84-8865/22</a:t>
            </a:r>
          </a:p>
          <a:p>
            <a:r>
              <a:rPr lang="ru-RU" sz="2000" dirty="0" smtClean="0">
                <a:cs typeface="Times New Roman" panose="02020603050405020304" pitchFamily="18" charset="0"/>
              </a:rPr>
              <a:t>АС СКО А32-19816/23</a:t>
            </a:r>
          </a:p>
          <a:p>
            <a:r>
              <a:rPr lang="ru-RU" sz="2000" dirty="0" smtClean="0">
                <a:cs typeface="Times New Roman" panose="02020603050405020304" pitchFamily="18" charset="0"/>
              </a:rPr>
              <a:t>АС ПО А55-19873/22</a:t>
            </a:r>
          </a:p>
          <a:p>
            <a:r>
              <a:rPr lang="ru-RU" sz="2000" dirty="0" smtClean="0">
                <a:cs typeface="Times New Roman" panose="02020603050405020304" pitchFamily="18" charset="0"/>
              </a:rPr>
              <a:t>АС ЗСО А70-13687/22</a:t>
            </a:r>
            <a:endParaRPr lang="ru-RU" sz="2000" dirty="0">
              <a:cs typeface="Times New Roman" panose="02020603050405020304" pitchFamily="18" charset="0"/>
            </a:endParaRPr>
          </a:p>
        </p:txBody>
      </p:sp>
      <p:sp>
        <p:nvSpPr>
          <p:cNvPr id="13" name="TextBox 12"/>
          <p:cNvSpPr txBox="1"/>
          <p:nvPr/>
        </p:nvSpPr>
        <p:spPr>
          <a:xfrm>
            <a:off x="7398033" y="5763334"/>
            <a:ext cx="2550687" cy="1015663"/>
          </a:xfrm>
          <a:prstGeom prst="rect">
            <a:avLst/>
          </a:prstGeom>
          <a:noFill/>
        </p:spPr>
        <p:txBody>
          <a:bodyPr wrap="square" rtlCol="0">
            <a:spAutoFit/>
          </a:bodyPr>
          <a:lstStyle/>
          <a:p>
            <a:r>
              <a:rPr lang="ru-RU" sz="2000" dirty="0" smtClean="0">
                <a:cs typeface="Times New Roman" panose="02020603050405020304" pitchFamily="18" charset="0"/>
              </a:rPr>
              <a:t>АС ДО А16-1516/22</a:t>
            </a:r>
          </a:p>
          <a:p>
            <a:r>
              <a:rPr lang="ru-RU" sz="2000" dirty="0" smtClean="0">
                <a:cs typeface="Times New Roman" panose="02020603050405020304" pitchFamily="18" charset="0"/>
              </a:rPr>
              <a:t>АС УО А60-26705/22</a:t>
            </a:r>
          </a:p>
          <a:p>
            <a:r>
              <a:rPr lang="ru-RU" sz="2000" dirty="0" smtClean="0">
                <a:cs typeface="Times New Roman" panose="02020603050405020304" pitchFamily="18" charset="0"/>
              </a:rPr>
              <a:t>АС СКО А32-27487/22</a:t>
            </a:r>
            <a:endParaRPr lang="ru-RU" sz="2000" dirty="0">
              <a:cs typeface="Times New Roman" panose="02020603050405020304" pitchFamily="18" charset="0"/>
            </a:endParaRPr>
          </a:p>
        </p:txBody>
      </p:sp>
    </p:spTree>
    <p:extLst>
      <p:ext uri="{BB962C8B-B14F-4D97-AF65-F5344CB8AC3E}">
        <p14:creationId xmlns:p14="http://schemas.microsoft.com/office/powerpoint/2010/main" val="18645182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58950</TotalTime>
  <Words>3107</Words>
  <Application>Microsoft Office PowerPoint</Application>
  <PresentationFormat>Широкоэкранный</PresentationFormat>
  <Paragraphs>331</Paragraphs>
  <Slides>26</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26</vt:i4>
      </vt:variant>
    </vt:vector>
  </HeadingPairs>
  <TitlesOfParts>
    <vt:vector size="36" baseType="lpstr">
      <vt:lpstr>Arial</vt:lpstr>
      <vt:lpstr>Calibri</vt:lpstr>
      <vt:lpstr>Calibri Light</vt:lpstr>
      <vt:lpstr>DejaVu Sans Condensed</vt:lpstr>
      <vt:lpstr>Myriad Pro</vt:lpstr>
      <vt:lpstr>Open Sans</vt:lpstr>
      <vt:lpstr>Times New Roman</vt:lpstr>
      <vt:lpstr>Times New Roman CYR</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Владимировна Добрынина</dc:creator>
  <cp:lastModifiedBy>Анастасия Евгеньевна Жлукта</cp:lastModifiedBy>
  <cp:revision>139</cp:revision>
  <cp:lastPrinted>2024-05-29T10:10:07Z</cp:lastPrinted>
  <dcterms:created xsi:type="dcterms:W3CDTF">2023-07-03T16:53:42Z</dcterms:created>
  <dcterms:modified xsi:type="dcterms:W3CDTF">2024-07-15T10:10:41Z</dcterms:modified>
</cp:coreProperties>
</file>