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64" r:id="rId3"/>
    <p:sldId id="257" r:id="rId4"/>
    <p:sldId id="256" r:id="rId5"/>
    <p:sldId id="258" r:id="rId6"/>
    <p:sldId id="259" r:id="rId7"/>
    <p:sldId id="260" r:id="rId8"/>
    <p:sldId id="261" r:id="rId9"/>
    <p:sldId id="262" r:id="rId10"/>
    <p:sldId id="263" r:id="rId11"/>
    <p:sldId id="268" r:id="rId12"/>
    <p:sldId id="265" r:id="rId13"/>
    <p:sldId id="266" r:id="rId14"/>
    <p:sldId id="267"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73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302866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4086562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1308558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solidFill>
            <a:srgbClr val="E1E9EA">
              <a:alpha val="70000"/>
            </a:srgbClr>
          </a:solidFill>
        </p:spPr>
        <p:txBody>
          <a:bodyPr rtlCol="0">
            <a:normAutofit/>
          </a:bodyPr>
          <a:lstStyle>
            <a:lvl1pPr>
              <a:defRPr lang="en-US" sz="1800"/>
            </a:lvl1pPr>
          </a:lstStyle>
          <a:p>
            <a:pPr lvl="0"/>
            <a:endParaRPr lang="en-US" noProof="0" dirty="0"/>
          </a:p>
        </p:txBody>
      </p:sp>
    </p:spTree>
    <p:extLst>
      <p:ext uri="{BB962C8B-B14F-4D97-AF65-F5344CB8AC3E}">
        <p14:creationId xmlns:p14="http://schemas.microsoft.com/office/powerpoint/2010/main" val="3056530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337168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4250525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2596616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3147236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1157593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3784599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955489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6D782B7-19BF-4724-A353-06B2864F49CD}" type="datetimeFigureOut">
              <a:rPr lang="ru-RU" smtClean="0"/>
              <a:t>10.03.2022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F8E2577D-208C-4610-8866-206E4C287441}" type="slidenum">
              <a:rPr lang="ru-RU" smtClean="0"/>
              <a:t>‹#›</a:t>
            </a:fld>
            <a:endParaRPr lang="ru-RU" dirty="0"/>
          </a:p>
        </p:txBody>
      </p:sp>
    </p:spTree>
    <p:extLst>
      <p:ext uri="{BB962C8B-B14F-4D97-AF65-F5344CB8AC3E}">
        <p14:creationId xmlns:p14="http://schemas.microsoft.com/office/powerpoint/2010/main" val="332029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D782B7-19BF-4724-A353-06B2864F49CD}" type="datetimeFigureOut">
              <a:rPr lang="ru-RU" smtClean="0"/>
              <a:t>10.03.2022</a:t>
            </a:fld>
            <a:endParaRPr lang="ru-RU" dirty="0"/>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2577D-208C-4610-8866-206E4C287441}" type="slidenum">
              <a:rPr lang="ru-RU" smtClean="0"/>
              <a:t>‹#›</a:t>
            </a:fld>
            <a:endParaRPr lang="ru-RU" dirty="0"/>
          </a:p>
        </p:txBody>
      </p:sp>
    </p:spTree>
    <p:extLst>
      <p:ext uri="{BB962C8B-B14F-4D97-AF65-F5344CB8AC3E}">
        <p14:creationId xmlns:p14="http://schemas.microsoft.com/office/powerpoint/2010/main" val="898010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a:spLocks/>
          </p:cNvSpPr>
          <p:nvPr/>
        </p:nvSpPr>
        <p:spPr bwMode="auto">
          <a:xfrm>
            <a:off x="-1" y="-38100"/>
            <a:ext cx="9093200" cy="6858000"/>
          </a:xfrm>
          <a:custGeom>
            <a:avLst/>
            <a:gdLst>
              <a:gd name="T0" fmla="*/ 1668 w 2429"/>
              <a:gd name="T1" fmla="*/ 1839 h 1839"/>
              <a:gd name="T2" fmla="*/ 2237 w 2429"/>
              <a:gd name="T3" fmla="*/ 1244 h 1839"/>
              <a:gd name="T4" fmla="*/ 2320 w 2429"/>
              <a:gd name="T5" fmla="*/ 629 h 1839"/>
              <a:gd name="T6" fmla="*/ 1983 w 2429"/>
              <a:gd name="T7" fmla="*/ 0 h 1839"/>
              <a:gd name="T8" fmla="*/ 0 w 2429"/>
              <a:gd name="T9" fmla="*/ 0 h 1839"/>
              <a:gd name="T10" fmla="*/ 0 w 2429"/>
              <a:gd name="T11" fmla="*/ 1839 h 1839"/>
              <a:gd name="T12" fmla="*/ 1668 w 2429"/>
              <a:gd name="T13" fmla="*/ 1839 h 1839"/>
              <a:gd name="T14" fmla="*/ 1668 w 2429"/>
              <a:gd name="T15" fmla="*/ 1839 h 18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29" h="1839">
                <a:moveTo>
                  <a:pt x="1668" y="1839"/>
                </a:moveTo>
                <a:cubicBezTo>
                  <a:pt x="2237" y="1244"/>
                  <a:pt x="2237" y="1244"/>
                  <a:pt x="2237" y="1244"/>
                </a:cubicBezTo>
                <a:cubicBezTo>
                  <a:pt x="2395" y="1078"/>
                  <a:pt x="2429" y="831"/>
                  <a:pt x="2320" y="629"/>
                </a:cubicBezTo>
                <a:cubicBezTo>
                  <a:pt x="1983" y="0"/>
                  <a:pt x="1983" y="0"/>
                  <a:pt x="1983" y="0"/>
                </a:cubicBezTo>
                <a:cubicBezTo>
                  <a:pt x="0" y="0"/>
                  <a:pt x="0" y="0"/>
                  <a:pt x="0" y="0"/>
                </a:cubicBezTo>
                <a:cubicBezTo>
                  <a:pt x="0" y="1836"/>
                  <a:pt x="0" y="1839"/>
                  <a:pt x="0" y="1839"/>
                </a:cubicBezTo>
                <a:cubicBezTo>
                  <a:pt x="1668" y="1839"/>
                  <a:pt x="1668" y="1839"/>
                  <a:pt x="1668" y="1839"/>
                </a:cubicBezTo>
                <a:cubicBezTo>
                  <a:pt x="1668" y="1839"/>
                  <a:pt x="1668" y="1839"/>
                  <a:pt x="1668" y="1839"/>
                </a:cubicBezTo>
                <a:close/>
              </a:path>
            </a:pathLst>
          </a:custGeom>
          <a:solidFill>
            <a:srgbClr val="4A9451"/>
          </a:solidFill>
          <a:ln>
            <a:solidFill>
              <a:srgbClr val="75ABA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accent1">
                  <a:lumMod val="60000"/>
                  <a:lumOff val="40000"/>
                </a:schemeClr>
              </a:solidFill>
            </a:endParaRPr>
          </a:p>
        </p:txBody>
      </p:sp>
      <p:sp>
        <p:nvSpPr>
          <p:cNvPr id="7" name="Rectangle 6">
            <a:extLst/>
          </p:cNvPr>
          <p:cNvSpPr/>
          <p:nvPr/>
        </p:nvSpPr>
        <p:spPr>
          <a:xfrm flipH="1">
            <a:off x="1071563" y="4850741"/>
            <a:ext cx="46037" cy="711200"/>
          </a:xfrm>
          <a:prstGeom prst="rect">
            <a:avLst/>
          </a:prstGeom>
          <a:solidFill>
            <a:srgbClr val="FFFFFF"/>
          </a:solidFill>
          <a:ln w="12700" cap="flat" cmpd="sng" algn="ctr">
            <a:noFill/>
            <a:prstDash val="solid"/>
            <a:miter lim="800000"/>
          </a:ln>
          <a:effectLst/>
        </p:spPr>
        <p:txBody>
          <a:bodyPr anchor="ctr"/>
          <a:lstStyle/>
          <a:p>
            <a:pPr algn="ctr" fontAlgn="auto">
              <a:spcBef>
                <a:spcPts val="0"/>
              </a:spcBef>
              <a:spcAft>
                <a:spcPts val="0"/>
              </a:spcAft>
              <a:defRPr/>
            </a:pPr>
            <a:endParaRPr lang="en-US" kern="0" dirty="0">
              <a:solidFill>
                <a:srgbClr val="323232"/>
              </a:solidFill>
              <a:latin typeface="+mn-lt"/>
              <a:cs typeface="+mn-cs"/>
            </a:endParaRPr>
          </a:p>
        </p:txBody>
      </p:sp>
      <p:sp>
        <p:nvSpPr>
          <p:cNvPr id="9" name="TextBox 8">
            <a:extLst/>
          </p:cNvPr>
          <p:cNvSpPr txBox="1"/>
          <p:nvPr/>
        </p:nvSpPr>
        <p:spPr>
          <a:xfrm>
            <a:off x="1206991" y="5048017"/>
            <a:ext cx="4230645" cy="369332"/>
          </a:xfrm>
          <a:prstGeom prst="rect">
            <a:avLst/>
          </a:prstGeom>
          <a:noFill/>
        </p:spPr>
        <p:txBody>
          <a:bodyPr wrap="none">
            <a:spAutoFit/>
          </a:bodyPr>
          <a:lstStyle>
            <a:defPPr>
              <a:defRPr lang="en-US"/>
            </a:defPPr>
            <a:lvl1pPr>
              <a:defRPr>
                <a:solidFill>
                  <a:srgbClr val="FFFFFF"/>
                </a:solidFill>
                <a:latin typeface="Raleway" panose="020B0503030101060003" pitchFamily="34" charset="0"/>
                <a:ea typeface="Questrial" panose="020B0306030504020204" pitchFamily="34" charset="0"/>
                <a:cs typeface="Questrial" panose="02000000000000000000" pitchFamily="2" charset="0"/>
              </a:defRPr>
            </a:lvl1pPr>
          </a:lstStyle>
          <a:p>
            <a:pPr fontAlgn="auto">
              <a:spcBef>
                <a:spcPts val="0"/>
              </a:spcBef>
              <a:spcAft>
                <a:spcPts val="0"/>
              </a:spcAft>
              <a:defRPr/>
            </a:pPr>
            <a:r>
              <a:rPr lang="ru-RU" dirty="0" smtClean="0">
                <a:latin typeface="+mn-lt"/>
              </a:rPr>
              <a:t>Управление финансов Липецкой области</a:t>
            </a:r>
            <a:endParaRPr lang="en-US" dirty="0">
              <a:latin typeface="+mn-lt"/>
            </a:endParaRPr>
          </a:p>
        </p:txBody>
      </p:sp>
      <p:sp>
        <p:nvSpPr>
          <p:cNvPr id="29703" name="Прямоугольник 3"/>
          <p:cNvSpPr>
            <a:spLocks noChangeArrowheads="1"/>
          </p:cNvSpPr>
          <p:nvPr/>
        </p:nvSpPr>
        <p:spPr bwMode="auto">
          <a:xfrm>
            <a:off x="942975" y="6396038"/>
            <a:ext cx="68948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ru-RU" altLang="ru-RU" sz="1400" dirty="0" smtClean="0">
                <a:solidFill>
                  <a:schemeClr val="bg1"/>
                </a:solidFill>
              </a:rPr>
              <a:t>2022 </a:t>
            </a:r>
            <a:r>
              <a:rPr lang="ru-RU" altLang="ru-RU" sz="1400" dirty="0">
                <a:solidFill>
                  <a:schemeClr val="bg1"/>
                </a:solidFill>
              </a:rPr>
              <a:t>г.</a:t>
            </a:r>
          </a:p>
        </p:txBody>
      </p:sp>
      <p:sp>
        <p:nvSpPr>
          <p:cNvPr id="3" name="TextBox 2"/>
          <p:cNvSpPr txBox="1"/>
          <p:nvPr/>
        </p:nvSpPr>
        <p:spPr>
          <a:xfrm>
            <a:off x="385011" y="1626669"/>
            <a:ext cx="7475134" cy="2062103"/>
          </a:xfrm>
          <a:prstGeom prst="rect">
            <a:avLst/>
          </a:prstGeom>
          <a:noFill/>
        </p:spPr>
        <p:txBody>
          <a:bodyPr wrap="square" rtlCol="0">
            <a:spAutoFit/>
          </a:bodyPr>
          <a:lstStyle/>
          <a:p>
            <a:r>
              <a:rPr lang="ru-RU" sz="3200" b="1" dirty="0" smtClean="0">
                <a:solidFill>
                  <a:schemeClr val="bg1"/>
                </a:solidFill>
              </a:rPr>
              <a:t>Изменения </a:t>
            </a:r>
            <a:r>
              <a:rPr lang="ru-RU" sz="3200" b="1" dirty="0">
                <a:solidFill>
                  <a:schemeClr val="bg1"/>
                </a:solidFill>
              </a:rPr>
              <a:t>в законодательство о контрактной системе в сфере закупок и иные нормативные правовые акты, касающиеся данного </a:t>
            </a:r>
            <a:r>
              <a:rPr lang="ru-RU" sz="3200" b="1" dirty="0" smtClean="0">
                <a:solidFill>
                  <a:schemeClr val="bg1"/>
                </a:solidFill>
              </a:rPr>
              <a:t>направления</a:t>
            </a:r>
            <a:endParaRPr lang="ru-RU" sz="32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0543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8786"/>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ДОПОЛНЕНИЕ СТАТЬИ 112 ЗАКОНА № 44-ФЗ НОВОЙ ЧАСТЬЮ</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247080" y="1330859"/>
            <a:ext cx="5483764" cy="300038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1400" dirty="0" smtClean="0">
                <a:solidFill>
                  <a:schemeClr val="tx1"/>
                </a:solidFill>
                <a:latin typeface="Times New Roman" panose="02020603050405020304" pitchFamily="18" charset="0"/>
                <a:cs typeface="Times New Roman" panose="02020603050405020304" pitchFamily="18" charset="0"/>
              </a:rPr>
              <a:t>Норма отсутствует </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6518495" y="1329204"/>
            <a:ext cx="5450940" cy="300203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r>
              <a:rPr lang="ru-RU" sz="1400" dirty="0" smtClean="0">
                <a:solidFill>
                  <a:srgbClr val="C00000"/>
                </a:solidFill>
                <a:latin typeface="Times New Roman" panose="02020603050405020304" pitchFamily="18" charset="0"/>
                <a:cs typeface="Times New Roman" panose="02020603050405020304" pitchFamily="18" charset="0"/>
              </a:rPr>
              <a:t>Ч.65.1 </a:t>
            </a:r>
            <a:r>
              <a:rPr lang="ru-RU" sz="1400" dirty="0">
                <a:solidFill>
                  <a:srgbClr val="C00000"/>
                </a:solidFill>
                <a:latin typeface="Times New Roman" panose="02020603050405020304" pitchFamily="18" charset="0"/>
                <a:cs typeface="Times New Roman" panose="02020603050405020304" pitchFamily="18" charset="0"/>
              </a:rPr>
              <a:t>По соглашению сторон допускается изменение существенных условий контракта, заключенного до 1 января 2023 года, если при исполнении такого контракта возникли независящие от сторон контракта обстоятельства, влекущие невозможность его исполнения. Предусмотренное настоящей частью изменение осуществляется с соблюдением положений частей </a:t>
            </a:r>
            <a:r>
              <a:rPr lang="ru-RU" sz="1400" dirty="0" smtClean="0">
                <a:solidFill>
                  <a:srgbClr val="C00000"/>
                </a:solidFill>
                <a:latin typeface="Times New Roman" panose="02020603050405020304" pitchFamily="18" charset="0"/>
                <a:cs typeface="Times New Roman" panose="02020603050405020304" pitchFamily="18" charset="0"/>
              </a:rPr>
              <a:t>1.3 – 1.6 </a:t>
            </a:r>
            <a:r>
              <a:rPr lang="ru-RU" sz="1400" dirty="0">
                <a:solidFill>
                  <a:srgbClr val="C00000"/>
                </a:solidFill>
                <a:latin typeface="Times New Roman" panose="02020603050405020304" pitchFamily="18" charset="0"/>
                <a:cs typeface="Times New Roman" panose="02020603050405020304" pitchFamily="18" charset="0"/>
              </a:rPr>
              <a:t>статьи 95 настоящего Федерального закона на основании решения Правительства РФ, высшего исполнительного органа государственной власти субъекта РФ, местной администрации при осуществлении закупки для федеральных нужд, нужд субъекта РФ, муниципальных нужд соответственно.</a:t>
            </a:r>
            <a:endParaRPr lang="ru-RU" sz="14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Скругленный прямоугольник 10"/>
          <p:cNvSpPr/>
          <p:nvPr/>
        </p:nvSpPr>
        <p:spPr>
          <a:xfrm>
            <a:off x="300835" y="548811"/>
            <a:ext cx="5375748" cy="59126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До 08.03.22</a:t>
            </a:r>
          </a:p>
        </p:txBody>
      </p:sp>
      <p:sp>
        <p:nvSpPr>
          <p:cNvPr id="12" name="Скругленный прямоугольник 11"/>
          <p:cNvSpPr/>
          <p:nvPr/>
        </p:nvSpPr>
        <p:spPr>
          <a:xfrm>
            <a:off x="6572342" y="550846"/>
            <a:ext cx="5291276" cy="66437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С 08.03.22</a:t>
            </a:r>
            <a:endParaRPr lang="ru-RU" sz="1600" dirty="0">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91289" y="4752197"/>
            <a:ext cx="11878146" cy="1397544"/>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lnSpc>
                <a:spcPct val="107000"/>
              </a:lnSpc>
              <a:spcAft>
                <a:spcPts val="0"/>
              </a:spcAft>
            </a:pPr>
            <a:r>
              <a:rPr lang="ru-RU" sz="1600" dirty="0" smtClean="0">
                <a:latin typeface="Times New Roman" panose="02020603050405020304" pitchFamily="18" charset="0"/>
                <a:ea typeface="Calibri" panose="020F0502020204030204" pitchFamily="34" charset="0"/>
                <a:cs typeface="Times New Roman" panose="02020603050405020304" pitchFamily="18" charset="0"/>
              </a:rPr>
              <a:t>До 01.01.2023 заказчики вправе изменить существенные условия контракта, при условии, что:</a:t>
            </a:r>
          </a:p>
          <a:p>
            <a:pPr marL="285750" indent="-285750" algn="just">
              <a:lnSpc>
                <a:spcPct val="107000"/>
              </a:lnSpc>
              <a:spcAft>
                <a:spcPts val="0"/>
              </a:spcAft>
              <a:buFontTx/>
              <a:buChar char="-"/>
            </a:pPr>
            <a:r>
              <a:rPr lang="ru-RU" sz="1600" dirty="0">
                <a:latin typeface="Times New Roman" panose="02020603050405020304" pitchFamily="18" charset="0"/>
                <a:ea typeface="Calibri" panose="020F0502020204030204" pitchFamily="34" charset="0"/>
                <a:cs typeface="Times New Roman" panose="02020603050405020304" pitchFamily="18" charset="0"/>
              </a:rPr>
              <a:t>при исполнении такого контракта возникли независящие от сторон контракта обстоятельства, влекущие невозможность его исполнения, </a:t>
            </a:r>
            <a:endParaRPr lang="ru-RU" sz="1600"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7000"/>
              </a:lnSpc>
              <a:spcAft>
                <a:spcPts val="0"/>
              </a:spcAft>
              <a:buFontTx/>
              <a:buChar char="-"/>
            </a:pPr>
            <a:r>
              <a:rPr lang="ru-RU" sz="1600" dirty="0" smtClean="0">
                <a:latin typeface="Times New Roman" panose="02020603050405020304" pitchFamily="18" charset="0"/>
                <a:ea typeface="Calibri" panose="020F0502020204030204" pitchFamily="34" charset="0"/>
                <a:cs typeface="Times New Roman" panose="02020603050405020304" pitchFamily="18" charset="0"/>
              </a:rPr>
              <a:t>получено решение </a:t>
            </a:r>
            <a:r>
              <a:rPr lang="ru-RU" sz="1600" dirty="0">
                <a:latin typeface="Times New Roman" panose="02020603050405020304" pitchFamily="18" charset="0"/>
                <a:ea typeface="Calibri" panose="020F0502020204030204" pitchFamily="34" charset="0"/>
                <a:cs typeface="Times New Roman" panose="02020603050405020304" pitchFamily="18" charset="0"/>
              </a:rPr>
              <a:t>Правительства РФ, высшего исполнительного органа государственной власти субъекта РФ, местной </a:t>
            </a:r>
            <a:r>
              <a:rPr lang="ru-RU" sz="1600" dirty="0" smtClean="0">
                <a:latin typeface="Times New Roman" panose="02020603050405020304" pitchFamily="18" charset="0"/>
                <a:ea typeface="Calibri" panose="020F0502020204030204" pitchFamily="34" charset="0"/>
                <a:cs typeface="Times New Roman" panose="02020603050405020304" pitchFamily="18" charset="0"/>
              </a:rPr>
              <a:t>администрации.</a:t>
            </a:r>
          </a:p>
          <a:p>
            <a:pPr algn="just">
              <a:lnSpc>
                <a:spcPct val="107000"/>
              </a:lnSpc>
              <a:spcAft>
                <a:spcPts val="0"/>
              </a:spcAft>
            </a:pP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7463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193" y="0"/>
            <a:ext cx="12019084" cy="540148"/>
          </a:xfrm>
        </p:spPr>
        <p:txBody>
          <a:bodyPr>
            <a:noAutofit/>
          </a:bodyPr>
          <a:lstStyle/>
          <a:p>
            <a:r>
              <a:rPr lang="ru-RU" sz="1600" b="1" dirty="0" smtClean="0">
                <a:latin typeface="Times New Roman" panose="02020603050405020304" pitchFamily="18" charset="0"/>
                <a:cs typeface="Times New Roman" panose="02020603050405020304" pitchFamily="18" charset="0"/>
              </a:rPr>
              <a:t>ПОЛОЖЕНИЯ СТАТЬИ 95 ЗАКОНА № 44-ФЗ КОТОРЫЕ НЕОБХОДИМО СОБЛЮДАТЬ ПРИ ВНЕСЕНИИ ИЗМЕНЕНИЙ В КОНТРАКТ</a:t>
            </a:r>
            <a:endParaRPr lang="ru-RU" sz="16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609571" y="687389"/>
            <a:ext cx="9144000" cy="369894"/>
          </a:xfrm>
          <a:ln w="19050">
            <a:solidFill>
              <a:srgbClr val="C00000"/>
            </a:solidFill>
            <a:prstDash val="dash"/>
          </a:ln>
        </p:spPr>
        <p:txBody>
          <a:bodyPr>
            <a:normAutofit/>
          </a:bodyPr>
          <a:lstStyle/>
          <a:p>
            <a:r>
              <a:rPr lang="ru-RU" sz="1400" b="1" dirty="0">
                <a:solidFill>
                  <a:prstClr val="black"/>
                </a:solidFill>
                <a:latin typeface="Times New Roman" panose="02020603050405020304" pitchFamily="18" charset="0"/>
                <a:ea typeface="+mj-ea"/>
                <a:cs typeface="Times New Roman" panose="02020603050405020304" pitchFamily="18" charset="0"/>
              </a:rPr>
              <a:t>ПОЛОЖЕНИЯ ЧАСТЕЙ 1.3 – 1.6 СТАТЬИ 95 ЗАКОНА № 44-ФЗ</a:t>
            </a:r>
            <a:endParaRPr lang="ru-RU" sz="1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Штриховая стрелка вправо 3"/>
          <p:cNvSpPr/>
          <p:nvPr/>
        </p:nvSpPr>
        <p:spPr>
          <a:xfrm rot="5400000">
            <a:off x="5876251" y="1116701"/>
            <a:ext cx="539141"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Times New Roman" panose="02020603050405020304" pitchFamily="18" charset="0"/>
              <a:cs typeface="Times New Roman" panose="02020603050405020304" pitchFamily="18" charset="0"/>
            </a:endParaRPr>
          </a:p>
        </p:txBody>
      </p:sp>
      <p:sp>
        <p:nvSpPr>
          <p:cNvPr id="5" name="Подзаголовок 2"/>
          <p:cNvSpPr txBox="1">
            <a:spLocks/>
          </p:cNvSpPr>
          <p:nvPr/>
        </p:nvSpPr>
        <p:spPr>
          <a:xfrm>
            <a:off x="147473" y="1793461"/>
            <a:ext cx="11746523" cy="696242"/>
          </a:xfrm>
          <a:prstGeom prst="rect">
            <a:avLst/>
          </a:prstGeom>
          <a:ln w="19050">
            <a:solidFill>
              <a:schemeClr val="accent6">
                <a:lumMod val="75000"/>
              </a:schemeClr>
            </a:solidFill>
            <a:prstDash val="solid"/>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ru-RU" sz="1400" dirty="0" smtClean="0">
                <a:latin typeface="Times New Roman" panose="02020603050405020304" pitchFamily="18" charset="0"/>
                <a:cs typeface="Times New Roman" panose="02020603050405020304" pitchFamily="18" charset="0"/>
              </a:rPr>
              <a:t>Изменения </a:t>
            </a:r>
            <a:r>
              <a:rPr lang="ru-RU" sz="1400" dirty="0">
                <a:latin typeface="Times New Roman" panose="02020603050405020304" pitchFamily="18" charset="0"/>
                <a:cs typeface="Times New Roman" panose="02020603050405020304" pitchFamily="18" charset="0"/>
              </a:rPr>
              <a:t>осуществляются при условии предоставления поставщиком (подрядчиком, исполнителем) в соответствии с </a:t>
            </a:r>
            <a:r>
              <a:rPr lang="ru-RU" sz="1400" dirty="0" smtClean="0">
                <a:latin typeface="Times New Roman" panose="02020603050405020304" pitchFamily="18" charset="0"/>
                <a:cs typeface="Times New Roman" panose="02020603050405020304" pitchFamily="18" charset="0"/>
              </a:rPr>
              <a:t>Законом № 44-ФЗ обеспечения </a:t>
            </a:r>
            <a:r>
              <a:rPr lang="ru-RU" sz="1400" dirty="0">
                <a:latin typeface="Times New Roman" panose="02020603050405020304" pitchFamily="18" charset="0"/>
                <a:cs typeface="Times New Roman" panose="02020603050405020304" pitchFamily="18" charset="0"/>
              </a:rPr>
              <a:t>исполнения контракта, если такие изменения влекут возникновение новых обязательств поставщика (подрядчика, исполнителя), не обеспеченных ранее предоставленным обеспечением исполнения </a:t>
            </a:r>
            <a:r>
              <a:rPr lang="ru-RU" sz="1400" dirty="0" smtClean="0">
                <a:latin typeface="Times New Roman" panose="02020603050405020304" pitchFamily="18" charset="0"/>
                <a:cs typeface="Times New Roman" panose="02020603050405020304" pitchFamily="18" charset="0"/>
              </a:rPr>
              <a:t>контракта (ч. 1.3 ст. 95)</a:t>
            </a:r>
            <a:endParaRPr lang="ru-RU" sz="1400" dirty="0">
              <a:latin typeface="Times New Roman" panose="02020603050405020304" pitchFamily="18" charset="0"/>
              <a:cs typeface="Times New Roman" panose="02020603050405020304" pitchFamily="18" charset="0"/>
            </a:endParaRPr>
          </a:p>
        </p:txBody>
      </p:sp>
      <p:sp>
        <p:nvSpPr>
          <p:cNvPr id="12" name="Подзаголовок 2"/>
          <p:cNvSpPr txBox="1">
            <a:spLocks/>
          </p:cNvSpPr>
          <p:nvPr/>
        </p:nvSpPr>
        <p:spPr>
          <a:xfrm>
            <a:off x="147470" y="3087000"/>
            <a:ext cx="11746523" cy="516681"/>
          </a:xfrm>
          <a:prstGeom prst="rect">
            <a:avLst/>
          </a:prstGeom>
          <a:ln w="19050">
            <a:solidFill>
              <a:schemeClr val="accent6">
                <a:lumMod val="75000"/>
              </a:schemeClr>
            </a:solidFill>
            <a:prstDash val="solid"/>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ru-RU" sz="1400" dirty="0" smtClean="0">
                <a:latin typeface="Times New Roman" panose="02020603050405020304" pitchFamily="18" charset="0"/>
                <a:cs typeface="Times New Roman" panose="02020603050405020304" pitchFamily="18" charset="0"/>
              </a:rPr>
              <a:t>В случае уменьшения </a:t>
            </a:r>
            <a:r>
              <a:rPr lang="ru-RU" sz="1400" dirty="0">
                <a:latin typeface="Times New Roman" panose="02020603050405020304" pitchFamily="18" charset="0"/>
                <a:cs typeface="Times New Roman" panose="02020603050405020304" pitchFamily="18" charset="0"/>
              </a:rPr>
              <a:t>в соответствии с настоящей статьей цены контракта заказчик возвращает поставщику (подрядчику, исполнителю) денежные средства в размере, пропорциональном размеру такого уменьшения цены </a:t>
            </a:r>
            <a:r>
              <a:rPr lang="ru-RU" sz="1400" dirty="0" smtClean="0">
                <a:latin typeface="Times New Roman" panose="02020603050405020304" pitchFamily="18" charset="0"/>
                <a:cs typeface="Times New Roman" panose="02020603050405020304" pitchFamily="18" charset="0"/>
              </a:rPr>
              <a:t>контракта (ч. 1.4 ст. 95)</a:t>
            </a:r>
            <a:endParaRPr lang="ru-RU" sz="1400" dirty="0">
              <a:latin typeface="Times New Roman" panose="02020603050405020304" pitchFamily="18" charset="0"/>
              <a:cs typeface="Times New Roman" panose="02020603050405020304" pitchFamily="18" charset="0"/>
            </a:endParaRPr>
          </a:p>
        </p:txBody>
      </p:sp>
      <p:sp>
        <p:nvSpPr>
          <p:cNvPr id="13" name="Подзаголовок 2"/>
          <p:cNvSpPr txBox="1">
            <a:spLocks/>
          </p:cNvSpPr>
          <p:nvPr/>
        </p:nvSpPr>
        <p:spPr>
          <a:xfrm>
            <a:off x="147471" y="4200978"/>
            <a:ext cx="11746523" cy="660198"/>
          </a:xfrm>
          <a:prstGeom prst="rect">
            <a:avLst/>
          </a:prstGeom>
          <a:ln w="19050">
            <a:solidFill>
              <a:schemeClr val="accent6">
                <a:lumMod val="75000"/>
              </a:schemeClr>
            </a:solidFill>
            <a:prstDash val="solid"/>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ru-RU" sz="1400" dirty="0">
                <a:latin typeface="Times New Roman" panose="02020603050405020304" pitchFamily="18" charset="0"/>
                <a:cs typeface="Times New Roman" panose="02020603050405020304" pitchFamily="18" charset="0"/>
              </a:rPr>
              <a:t> В случае изменения срока исполнения контракта в соответствии с частью 27 статьи 34 </a:t>
            </a:r>
            <a:r>
              <a:rPr lang="ru-RU" sz="1400" dirty="0" smtClean="0">
                <a:latin typeface="Times New Roman" panose="02020603050405020304" pitchFamily="18" charset="0"/>
                <a:cs typeface="Times New Roman" panose="02020603050405020304" pitchFamily="18" charset="0"/>
              </a:rPr>
              <a:t>Закона № 44-ФЗ </a:t>
            </a:r>
            <a:r>
              <a:rPr lang="ru-RU" sz="1400" dirty="0">
                <a:latin typeface="Times New Roman" panose="02020603050405020304" pitchFamily="18" charset="0"/>
                <a:cs typeface="Times New Roman" panose="02020603050405020304" pitchFamily="18" charset="0"/>
              </a:rPr>
              <a:t>по соглашению сторон устанавливается новый срок возврата заказчиком поставщику (подрядчику, исполнителю) денежных средств, внесенных в качестве обеспечения исполнения </a:t>
            </a:r>
            <a:r>
              <a:rPr lang="ru-RU" sz="1400" dirty="0" smtClean="0">
                <a:latin typeface="Times New Roman" panose="02020603050405020304" pitchFamily="18" charset="0"/>
                <a:cs typeface="Times New Roman" panose="02020603050405020304" pitchFamily="18" charset="0"/>
              </a:rPr>
              <a:t>контракта                     (ч. 1.5 ст. 95)</a:t>
            </a:r>
            <a:endParaRPr lang="ru-RU" sz="1400" dirty="0">
              <a:latin typeface="Times New Roman" panose="02020603050405020304" pitchFamily="18" charset="0"/>
              <a:cs typeface="Times New Roman" panose="02020603050405020304" pitchFamily="18" charset="0"/>
            </a:endParaRPr>
          </a:p>
        </p:txBody>
      </p:sp>
      <p:sp>
        <p:nvSpPr>
          <p:cNvPr id="14" name="Подзаголовок 2"/>
          <p:cNvSpPr txBox="1">
            <a:spLocks/>
          </p:cNvSpPr>
          <p:nvPr/>
        </p:nvSpPr>
        <p:spPr>
          <a:xfrm>
            <a:off x="147470" y="5458473"/>
            <a:ext cx="11746523" cy="538412"/>
          </a:xfrm>
          <a:prstGeom prst="rect">
            <a:avLst/>
          </a:prstGeom>
          <a:ln w="19050">
            <a:solidFill>
              <a:schemeClr val="accent6">
                <a:lumMod val="75000"/>
              </a:schemeClr>
            </a:solidFill>
            <a:prstDash val="solid"/>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ru-RU" sz="1400" dirty="0" smtClean="0">
                <a:latin typeface="Times New Roman" panose="02020603050405020304" pitchFamily="18" charset="0"/>
                <a:cs typeface="Times New Roman" panose="02020603050405020304" pitchFamily="18" charset="0"/>
              </a:rPr>
              <a:t>Изменения </a:t>
            </a:r>
            <a:r>
              <a:rPr lang="ru-RU" sz="1400" dirty="0">
                <a:latin typeface="Times New Roman" panose="02020603050405020304" pitchFamily="18" charset="0"/>
                <a:cs typeface="Times New Roman" panose="02020603050405020304" pitchFamily="18" charset="0"/>
              </a:rPr>
              <a:t>могут быть осуществлены в пределах доведенных в соответствии с бюджетным законодательством Российской Федерации лимитов бюджетных обязательств на срок исполнения </a:t>
            </a:r>
            <a:r>
              <a:rPr lang="ru-RU" sz="1400" dirty="0" smtClean="0">
                <a:latin typeface="Times New Roman" panose="02020603050405020304" pitchFamily="18" charset="0"/>
                <a:cs typeface="Times New Roman" panose="02020603050405020304" pitchFamily="18" charset="0"/>
              </a:rPr>
              <a:t>контракта (ч. 1.6 ст. 95)</a:t>
            </a:r>
            <a:endParaRPr lang="ru-RU" sz="1400" dirty="0">
              <a:latin typeface="Times New Roman" panose="02020603050405020304" pitchFamily="18" charset="0"/>
              <a:cs typeface="Times New Roman" panose="02020603050405020304" pitchFamily="18" charset="0"/>
            </a:endParaRPr>
          </a:p>
        </p:txBody>
      </p:sp>
      <p:sp>
        <p:nvSpPr>
          <p:cNvPr id="15" name="Плюс 14"/>
          <p:cNvSpPr/>
          <p:nvPr/>
        </p:nvSpPr>
        <p:spPr>
          <a:xfrm>
            <a:off x="5955015" y="2538355"/>
            <a:ext cx="453111" cy="499992"/>
          </a:xfrm>
          <a:prstGeom prst="mathPlus">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Times New Roman" panose="02020603050405020304" pitchFamily="18" charset="0"/>
              <a:cs typeface="Times New Roman" panose="02020603050405020304" pitchFamily="18" charset="0"/>
            </a:endParaRPr>
          </a:p>
        </p:txBody>
      </p:sp>
      <p:sp>
        <p:nvSpPr>
          <p:cNvPr id="16" name="Плюс 15"/>
          <p:cNvSpPr/>
          <p:nvPr/>
        </p:nvSpPr>
        <p:spPr>
          <a:xfrm>
            <a:off x="5955015" y="3652333"/>
            <a:ext cx="453111" cy="499992"/>
          </a:xfrm>
          <a:prstGeom prst="mathPlus">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Times New Roman" panose="02020603050405020304" pitchFamily="18" charset="0"/>
              <a:cs typeface="Times New Roman" panose="02020603050405020304" pitchFamily="18" charset="0"/>
            </a:endParaRPr>
          </a:p>
        </p:txBody>
      </p:sp>
      <p:sp>
        <p:nvSpPr>
          <p:cNvPr id="17" name="Плюс 16"/>
          <p:cNvSpPr/>
          <p:nvPr/>
        </p:nvSpPr>
        <p:spPr>
          <a:xfrm>
            <a:off x="5955015" y="4861176"/>
            <a:ext cx="453111" cy="499992"/>
          </a:xfrm>
          <a:prstGeom prst="mathPlus">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7270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44999"/>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НОРМЫ ЗАКОНА № 46-ФЗ, ДОПОЛНЯЮЩИЕ ЗАКОН № 44-ФЗ</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2869949" y="923454"/>
            <a:ext cx="9180213" cy="106830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400" dirty="0">
                <a:solidFill>
                  <a:schemeClr val="tx1"/>
                </a:solidFill>
                <a:latin typeface="Times New Roman" panose="02020603050405020304" pitchFamily="18" charset="0"/>
                <a:cs typeface="Times New Roman" panose="02020603050405020304" pitchFamily="18" charset="0"/>
              </a:rPr>
              <a:t>Установить, что в период до 31 декабря 2022 года включительно Правительство РФ в дополнение к случаям, предусмотренным частью 1 статьи 93 </a:t>
            </a:r>
            <a:r>
              <a:rPr lang="ru-RU" sz="1400" dirty="0" smtClean="0">
                <a:solidFill>
                  <a:schemeClr val="tx1"/>
                </a:solidFill>
                <a:latin typeface="Times New Roman" panose="02020603050405020304" pitchFamily="18" charset="0"/>
                <a:cs typeface="Times New Roman" panose="02020603050405020304" pitchFamily="18" charset="0"/>
              </a:rPr>
              <a:t>Закона № </a:t>
            </a:r>
            <a:r>
              <a:rPr lang="ru-RU" sz="1400" dirty="0">
                <a:solidFill>
                  <a:schemeClr val="tx1"/>
                </a:solidFill>
                <a:latin typeface="Times New Roman" panose="02020603050405020304" pitchFamily="18" charset="0"/>
                <a:cs typeface="Times New Roman" panose="02020603050405020304" pitchFamily="18" charset="0"/>
              </a:rPr>
              <a:t>44-ФЗ, вправе устанавливать иные случаи осуществления закупок товаров, работ, услуг для государственных и (или) муниципальных нужд у единственного поставщика (подрядчика, исполнителя), а также порядок осуществления закупок в таких случаях.</a:t>
            </a:r>
          </a:p>
        </p:txBody>
      </p:sp>
      <p:sp>
        <p:nvSpPr>
          <p:cNvPr id="19" name="Скругленный прямоугольник 18"/>
          <p:cNvSpPr/>
          <p:nvPr/>
        </p:nvSpPr>
        <p:spPr>
          <a:xfrm>
            <a:off x="172016" y="4473545"/>
            <a:ext cx="11878146" cy="949481"/>
          </a:xfrm>
          <a:prstGeom prst="roundRect">
            <a:avLst/>
          </a:prstGeom>
          <a:solidFill>
            <a:schemeClr val="accent2">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smtClean="0">
                <a:latin typeface="Arial Narrow" panose="020B0606020202030204" pitchFamily="34" charset="0"/>
                <a:ea typeface="Calibri" panose="020F0502020204030204" pitchFamily="34" charset="0"/>
                <a:cs typeface="Times New Roman" panose="02020603050405020304" pitchFamily="18" charset="0"/>
              </a:rPr>
              <a:t>Правительство, а также субъекты РФ наделены правом самостоятельно устанавливать случаи осуществления закупок у единственного поставщика и порядок их осуществления. </a:t>
            </a:r>
          </a:p>
          <a:p>
            <a:pPr algn="just">
              <a:lnSpc>
                <a:spcPct val="107000"/>
              </a:lnSpc>
              <a:spcAft>
                <a:spcPts val="0"/>
              </a:spcAft>
            </a:pPr>
            <a:r>
              <a:rPr lang="ru-RU" sz="1600" i="1" dirty="0" smtClean="0">
                <a:latin typeface="Arial Narrow" panose="020B0606020202030204" pitchFamily="34" charset="0"/>
                <a:ea typeface="Calibri" panose="020F0502020204030204" pitchFamily="34" charset="0"/>
                <a:cs typeface="Times New Roman" panose="02020603050405020304" pitchFamily="18" charset="0"/>
              </a:rPr>
              <a:t>!!!По состоянию на 09.03.22 случаи и порядок на федеральном уровне не установлены.</a:t>
            </a:r>
            <a:endParaRPr lang="ru-RU" sz="1600" i="1" dirty="0">
              <a:latin typeface="Arial Narrow" panose="020B0606020202030204" pitchFamily="34" charset="0"/>
              <a:ea typeface="Calibri" panose="020F0502020204030204" pitchFamily="34" charset="0"/>
              <a:cs typeface="Times New Roman" panose="02020603050405020304" pitchFamily="18" charset="0"/>
            </a:endParaRPr>
          </a:p>
        </p:txBody>
      </p:sp>
      <p:sp>
        <p:nvSpPr>
          <p:cNvPr id="3" name="Выноска со стрелкой вправо 2"/>
          <p:cNvSpPr/>
          <p:nvPr/>
        </p:nvSpPr>
        <p:spPr>
          <a:xfrm>
            <a:off x="172016" y="923453"/>
            <a:ext cx="2263366" cy="1068309"/>
          </a:xfrm>
          <a:prstGeom prst="rightArrowCallout">
            <a:avLst>
              <a:gd name="adj1" fmla="val 18903"/>
              <a:gd name="adj2" fmla="val 19805"/>
              <a:gd name="adj3" fmla="val 26299"/>
              <a:gd name="adj4" fmla="val 78577"/>
            </a:avLst>
          </a:prstGeom>
          <a:solidFill>
            <a:srgbClr val="69819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bg1"/>
                </a:solidFill>
                <a:latin typeface="Times New Roman" panose="02020603050405020304" pitchFamily="18" charset="0"/>
                <a:cs typeface="Times New Roman" panose="02020603050405020304" pitchFamily="18" charset="0"/>
              </a:rPr>
              <a:t>п</a:t>
            </a:r>
            <a:r>
              <a:rPr lang="ru-RU" sz="1600" dirty="0" smtClean="0">
                <a:solidFill>
                  <a:schemeClr val="bg1"/>
                </a:solidFill>
                <a:latin typeface="Times New Roman" panose="02020603050405020304" pitchFamily="18" charset="0"/>
                <a:cs typeface="Times New Roman" panose="02020603050405020304" pitchFamily="18" charset="0"/>
              </a:rPr>
              <a:t>. 1 ст. 15 </a:t>
            </a:r>
          </a:p>
          <a:p>
            <a:pPr algn="ctr"/>
            <a:r>
              <a:rPr lang="ru-RU" sz="1600" dirty="0" smtClean="0">
                <a:solidFill>
                  <a:schemeClr val="bg1"/>
                </a:solidFill>
                <a:latin typeface="Times New Roman" panose="02020603050405020304" pitchFamily="18" charset="0"/>
                <a:cs typeface="Times New Roman" panose="02020603050405020304" pitchFamily="18" charset="0"/>
              </a:rPr>
              <a:t>Закона № 46-ФЗ</a:t>
            </a:r>
            <a:endParaRPr lang="ru-RU" sz="1600" dirty="0">
              <a:solidFill>
                <a:schemeClr val="bg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2869949" y="2370498"/>
            <a:ext cx="9180213" cy="1197701"/>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400" dirty="0">
                <a:solidFill>
                  <a:schemeClr val="tx1"/>
                </a:solidFill>
                <a:latin typeface="Times New Roman" panose="02020603050405020304" pitchFamily="18" charset="0"/>
                <a:cs typeface="Times New Roman" panose="02020603050405020304" pitchFamily="18" charset="0"/>
              </a:rPr>
              <a:t>Установить, что в период до 31 декабря 2022 года включительно решением высшего исполнительного органа государственной власти субъекта РФ в дополнение к случаям, предусмотренным частью 1 статьи 93 </a:t>
            </a:r>
            <a:r>
              <a:rPr lang="ru-RU" sz="1400" dirty="0" smtClean="0">
                <a:solidFill>
                  <a:schemeClr val="tx1"/>
                </a:solidFill>
                <a:latin typeface="Times New Roman" panose="02020603050405020304" pitchFamily="18" charset="0"/>
                <a:cs typeface="Times New Roman" panose="02020603050405020304" pitchFamily="18" charset="0"/>
              </a:rPr>
              <a:t>Закона                 № </a:t>
            </a:r>
            <a:r>
              <a:rPr lang="ru-RU" sz="1400" dirty="0">
                <a:solidFill>
                  <a:schemeClr val="tx1"/>
                </a:solidFill>
                <a:latin typeface="Times New Roman" panose="02020603050405020304" pitchFamily="18" charset="0"/>
                <a:cs typeface="Times New Roman" panose="02020603050405020304" pitchFamily="18" charset="0"/>
              </a:rPr>
              <a:t>44-ФЗ, могут быть установлены иные случаи осуществления закупок товаров, работ, услуг для государственных и (или) муниципальных нужд у единственного поставщика (подрядчика, исполнителя) в целях обеспечения нужд соответствующего субъекта РФ, а также порядок осуществления закупок в таких случаях.</a:t>
            </a:r>
          </a:p>
        </p:txBody>
      </p:sp>
      <p:sp>
        <p:nvSpPr>
          <p:cNvPr id="13" name="Выноска со стрелкой вправо 12"/>
          <p:cNvSpPr/>
          <p:nvPr/>
        </p:nvSpPr>
        <p:spPr>
          <a:xfrm>
            <a:off x="172016" y="2370498"/>
            <a:ext cx="2263366" cy="1197701"/>
          </a:xfrm>
          <a:prstGeom prst="rightArrowCallout">
            <a:avLst>
              <a:gd name="adj1" fmla="val 18903"/>
              <a:gd name="adj2" fmla="val 19805"/>
              <a:gd name="adj3" fmla="val 26299"/>
              <a:gd name="adj4" fmla="val 78577"/>
            </a:avLst>
          </a:prstGeom>
          <a:solidFill>
            <a:srgbClr val="69819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bg1"/>
                </a:solidFill>
                <a:latin typeface="Times New Roman" panose="02020603050405020304" pitchFamily="18" charset="0"/>
                <a:cs typeface="Times New Roman" panose="02020603050405020304" pitchFamily="18" charset="0"/>
              </a:rPr>
              <a:t>п</a:t>
            </a:r>
            <a:r>
              <a:rPr lang="ru-RU" sz="1600" dirty="0" smtClean="0">
                <a:solidFill>
                  <a:schemeClr val="bg1"/>
                </a:solidFill>
                <a:latin typeface="Times New Roman" panose="02020603050405020304" pitchFamily="18" charset="0"/>
                <a:cs typeface="Times New Roman" panose="02020603050405020304" pitchFamily="18" charset="0"/>
              </a:rPr>
              <a:t>. 2 ст. 15 </a:t>
            </a:r>
          </a:p>
          <a:p>
            <a:pPr algn="ctr"/>
            <a:r>
              <a:rPr lang="ru-RU" sz="1600" dirty="0" smtClean="0">
                <a:solidFill>
                  <a:schemeClr val="bg1"/>
                </a:solidFill>
                <a:latin typeface="Times New Roman" panose="02020603050405020304" pitchFamily="18" charset="0"/>
                <a:cs typeface="Times New Roman" panose="02020603050405020304" pitchFamily="18" charset="0"/>
              </a:rPr>
              <a:t>Закона № 46-ФЗ</a:t>
            </a:r>
            <a:endParaRPr lang="ru-RU" sz="16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032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44999"/>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НОРМЫ ЗАКОНА № 46-ФЗ, КАСАЮЩИЕСЯ СФЕРЫ ЗАКУПОК</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2616452" y="535287"/>
            <a:ext cx="9433710" cy="1991763"/>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400" dirty="0">
                <a:solidFill>
                  <a:schemeClr val="tx1"/>
                </a:solidFill>
                <a:latin typeface="Times New Roman" panose="02020603050405020304" pitchFamily="18" charset="0"/>
                <a:cs typeface="Times New Roman" panose="02020603050405020304" pitchFamily="18" charset="0"/>
              </a:rPr>
              <a:t>Установить, что </a:t>
            </a:r>
            <a:r>
              <a:rPr lang="ru-RU" sz="1400" b="1" dirty="0" smtClean="0">
                <a:solidFill>
                  <a:schemeClr val="tx1"/>
                </a:solidFill>
                <a:latin typeface="Times New Roman" panose="02020603050405020304" pitchFamily="18" charset="0"/>
                <a:cs typeface="Times New Roman" panose="02020603050405020304" pitchFamily="18" charset="0"/>
              </a:rPr>
              <a:t>Правительство </a:t>
            </a:r>
            <a:r>
              <a:rPr lang="ru-RU" sz="1400" b="1" dirty="0">
                <a:solidFill>
                  <a:schemeClr val="tx1"/>
                </a:solidFill>
                <a:latin typeface="Times New Roman" panose="02020603050405020304" pitchFamily="18" charset="0"/>
                <a:cs typeface="Times New Roman" panose="02020603050405020304" pitchFamily="18" charset="0"/>
              </a:rPr>
              <a:t>РФ </a:t>
            </a:r>
            <a:r>
              <a:rPr lang="ru-RU" sz="1400" b="1" dirty="0" smtClean="0">
                <a:solidFill>
                  <a:schemeClr val="tx1"/>
                </a:solidFill>
                <a:latin typeface="Times New Roman" panose="02020603050405020304" pitchFamily="18" charset="0"/>
                <a:cs typeface="Times New Roman" panose="02020603050405020304" pitchFamily="18" charset="0"/>
              </a:rPr>
              <a:t>в 2022 году вправе принимать решения, предусматривающие </a:t>
            </a:r>
            <a:r>
              <a:rPr lang="ru-RU" sz="1400" b="1" dirty="0">
                <a:solidFill>
                  <a:schemeClr val="tx1"/>
                </a:solidFill>
                <a:latin typeface="Times New Roman" panose="02020603050405020304" pitchFamily="18" charset="0"/>
                <a:cs typeface="Times New Roman" panose="02020603050405020304" pitchFamily="18" charset="0"/>
              </a:rPr>
              <a:t>особенности </a:t>
            </a:r>
            <a:r>
              <a:rPr lang="ru-RU" sz="1400" b="1" dirty="0" smtClean="0">
                <a:solidFill>
                  <a:schemeClr val="tx1"/>
                </a:solidFill>
                <a:latin typeface="Times New Roman" panose="02020603050405020304" pitchFamily="18" charset="0"/>
                <a:cs typeface="Times New Roman" panose="02020603050405020304" pitchFamily="18" charset="0"/>
              </a:rPr>
              <a:t>оценки </a:t>
            </a:r>
            <a:r>
              <a:rPr lang="ru-RU" sz="1400" b="1" dirty="0">
                <a:solidFill>
                  <a:schemeClr val="tx1"/>
                </a:solidFill>
                <a:latin typeface="Times New Roman" panose="02020603050405020304" pitchFamily="18" charset="0"/>
                <a:cs typeface="Times New Roman" panose="02020603050405020304" pitchFamily="18" charset="0"/>
              </a:rPr>
              <a:t>соответствия выпускаемой в обращение </a:t>
            </a:r>
            <a:r>
              <a:rPr lang="ru-RU" sz="1400" b="1" dirty="0" smtClean="0">
                <a:solidFill>
                  <a:schemeClr val="tx1"/>
                </a:solidFill>
                <a:latin typeface="Times New Roman" panose="02020603050405020304" pitchFamily="18" charset="0"/>
                <a:cs typeface="Times New Roman" panose="02020603050405020304" pitchFamily="18" charset="0"/>
              </a:rPr>
              <a:t>на территории РФ продукции </a:t>
            </a:r>
            <a:r>
              <a:rPr lang="ru-RU" sz="1400" dirty="0">
                <a:solidFill>
                  <a:schemeClr val="tx1"/>
                </a:solidFill>
                <a:latin typeface="Times New Roman" panose="02020603050405020304" pitchFamily="18" charset="0"/>
                <a:cs typeface="Times New Roman" panose="02020603050405020304" pitchFamily="18" charset="0"/>
              </a:rPr>
              <a:t>(в том </a:t>
            </a:r>
            <a:r>
              <a:rPr lang="ru-RU" sz="1400" dirty="0" smtClean="0">
                <a:solidFill>
                  <a:schemeClr val="tx1"/>
                </a:solidFill>
                <a:latin typeface="Times New Roman" panose="02020603050405020304" pitchFamily="18" charset="0"/>
                <a:cs typeface="Times New Roman" panose="02020603050405020304" pitchFamily="18" charset="0"/>
              </a:rPr>
              <a:t>числе в </a:t>
            </a:r>
            <a:r>
              <a:rPr lang="ru-RU" sz="1400" dirty="0">
                <a:solidFill>
                  <a:schemeClr val="tx1"/>
                </a:solidFill>
                <a:latin typeface="Times New Roman" panose="02020603050405020304" pitchFamily="18" charset="0"/>
                <a:cs typeface="Times New Roman" panose="02020603050405020304" pitchFamily="18" charset="0"/>
              </a:rPr>
              <a:t>зависимости от страны происхождения такой продукции) </a:t>
            </a:r>
            <a:r>
              <a:rPr lang="ru-RU" sz="1400" dirty="0" smtClean="0">
                <a:solidFill>
                  <a:schemeClr val="tx1"/>
                </a:solidFill>
                <a:latin typeface="Times New Roman" panose="02020603050405020304" pitchFamily="18" charset="0"/>
                <a:cs typeface="Times New Roman" panose="02020603050405020304" pitchFamily="18" charset="0"/>
              </a:rPr>
              <a:t>требованиям технических </a:t>
            </a:r>
            <a:r>
              <a:rPr lang="ru-RU" sz="1400" dirty="0">
                <a:solidFill>
                  <a:schemeClr val="tx1"/>
                </a:solidFill>
                <a:latin typeface="Times New Roman" panose="02020603050405020304" pitchFamily="18" charset="0"/>
                <a:cs typeface="Times New Roman" panose="02020603050405020304" pitchFamily="18" charset="0"/>
              </a:rPr>
              <a:t>регламентов, обязательным требованиям, </a:t>
            </a:r>
            <a:r>
              <a:rPr lang="ru-RU" sz="1400" dirty="0" smtClean="0">
                <a:solidFill>
                  <a:schemeClr val="tx1"/>
                </a:solidFill>
                <a:latin typeface="Times New Roman" panose="02020603050405020304" pitchFamily="18" charset="0"/>
                <a:cs typeface="Times New Roman" panose="02020603050405020304" pitchFamily="18" charset="0"/>
              </a:rPr>
              <a:t>устанавливаемым до </a:t>
            </a:r>
            <a:r>
              <a:rPr lang="ru-RU" sz="1400" dirty="0">
                <a:solidFill>
                  <a:schemeClr val="tx1"/>
                </a:solidFill>
                <a:latin typeface="Times New Roman" panose="02020603050405020304" pitchFamily="18" charset="0"/>
                <a:cs typeface="Times New Roman" panose="02020603050405020304" pitchFamily="18" charset="0"/>
              </a:rPr>
              <a:t>дня вступления в силу технических регламентов</a:t>
            </a:r>
            <a:r>
              <a:rPr lang="ru-RU" sz="1400" dirty="0" smtClean="0">
                <a:solidFill>
                  <a:schemeClr val="tx1"/>
                </a:solidFill>
                <a:latin typeface="Times New Roman" panose="02020603050405020304" pitchFamily="18" charset="0"/>
                <a:cs typeface="Times New Roman" panose="02020603050405020304" pitchFamily="18" charset="0"/>
              </a:rPr>
              <a:t>, в </a:t>
            </a:r>
            <a:r>
              <a:rPr lang="ru-RU" sz="1400" dirty="0">
                <a:solidFill>
                  <a:schemeClr val="tx1"/>
                </a:solidFill>
                <a:latin typeface="Times New Roman" panose="02020603050405020304" pitchFamily="18" charset="0"/>
                <a:cs typeface="Times New Roman" panose="02020603050405020304" pitchFamily="18" charset="0"/>
              </a:rPr>
              <a:t>отношении порядка (схем, процедур) оценки </a:t>
            </a:r>
            <a:r>
              <a:rPr lang="ru-RU" sz="1400" dirty="0" smtClean="0">
                <a:solidFill>
                  <a:schemeClr val="tx1"/>
                </a:solidFill>
                <a:latin typeface="Times New Roman" panose="02020603050405020304" pitchFamily="18" charset="0"/>
                <a:cs typeface="Times New Roman" panose="02020603050405020304" pitchFamily="18" charset="0"/>
              </a:rPr>
              <a:t>соответствия в </a:t>
            </a:r>
            <a:r>
              <a:rPr lang="ru-RU" sz="1400" dirty="0">
                <a:solidFill>
                  <a:schemeClr val="tx1"/>
                </a:solidFill>
                <a:latin typeface="Times New Roman" panose="02020603050405020304" pitchFamily="18" charset="0"/>
                <a:cs typeface="Times New Roman" panose="02020603050405020304" pitchFamily="18" charset="0"/>
              </a:rPr>
              <a:t>формах регистрации (государственной регистрации), испытаний</a:t>
            </a:r>
            <a:r>
              <a:rPr lang="ru-RU" sz="1400" dirty="0" smtClean="0">
                <a:solidFill>
                  <a:schemeClr val="tx1"/>
                </a:solidFill>
                <a:latin typeface="Times New Roman" panose="02020603050405020304" pitchFamily="18" charset="0"/>
                <a:cs typeface="Times New Roman" panose="02020603050405020304" pitchFamily="18" charset="0"/>
              </a:rPr>
              <a:t>, обязательного </a:t>
            </a:r>
            <a:r>
              <a:rPr lang="ru-RU" sz="1400" dirty="0">
                <a:solidFill>
                  <a:schemeClr val="tx1"/>
                </a:solidFill>
                <a:latin typeface="Times New Roman" panose="02020603050405020304" pitchFamily="18" charset="0"/>
                <a:cs typeface="Times New Roman" panose="02020603050405020304" pitchFamily="18" charset="0"/>
              </a:rPr>
              <a:t>подтверждения соответствия (сертификации </a:t>
            </a:r>
            <a:r>
              <a:rPr lang="ru-RU" sz="1400" dirty="0" smtClean="0">
                <a:solidFill>
                  <a:schemeClr val="tx1"/>
                </a:solidFill>
                <a:latin typeface="Times New Roman" panose="02020603050405020304" pitchFamily="18" charset="0"/>
                <a:cs typeface="Times New Roman" panose="02020603050405020304" pitchFamily="18" charset="0"/>
              </a:rPr>
              <a:t>или декларирования </a:t>
            </a:r>
            <a:r>
              <a:rPr lang="ru-RU" sz="1400" dirty="0">
                <a:solidFill>
                  <a:schemeClr val="tx1"/>
                </a:solidFill>
                <a:latin typeface="Times New Roman" panose="02020603050405020304" pitchFamily="18" charset="0"/>
                <a:cs typeface="Times New Roman" panose="02020603050405020304" pitchFamily="18" charset="0"/>
              </a:rPr>
              <a:t>соответствия), экспертизы и (или) в иной форме, </a:t>
            </a:r>
            <a:r>
              <a:rPr lang="ru-RU" sz="1400" b="1" dirty="0" smtClean="0">
                <a:solidFill>
                  <a:schemeClr val="tx1"/>
                </a:solidFill>
                <a:latin typeface="Times New Roman" panose="02020603050405020304" pitchFamily="18" charset="0"/>
                <a:cs typeface="Times New Roman" panose="02020603050405020304" pitchFamily="18" charset="0"/>
              </a:rPr>
              <a:t>сроков действия </a:t>
            </a:r>
            <a:r>
              <a:rPr lang="ru-RU" sz="1400" b="1" dirty="0">
                <a:solidFill>
                  <a:schemeClr val="tx1"/>
                </a:solidFill>
                <a:latin typeface="Times New Roman" panose="02020603050405020304" pitchFamily="18" charset="0"/>
                <a:cs typeface="Times New Roman" panose="02020603050405020304" pitchFamily="18" charset="0"/>
              </a:rPr>
              <a:t>документов, подтверждающих соответствие, и их продления</a:t>
            </a:r>
            <a:r>
              <a:rPr lang="ru-RU" sz="1400" b="1" dirty="0" smtClean="0">
                <a:solidFill>
                  <a:schemeClr val="tx1"/>
                </a:solidFill>
                <a:latin typeface="Times New Roman" panose="02020603050405020304" pitchFamily="18" charset="0"/>
                <a:cs typeface="Times New Roman" panose="02020603050405020304" pitchFamily="18" charset="0"/>
              </a:rPr>
              <a:t>, а </a:t>
            </a:r>
            <a:r>
              <a:rPr lang="ru-RU" sz="1400" b="1" dirty="0">
                <a:solidFill>
                  <a:schemeClr val="tx1"/>
                </a:solidFill>
                <a:latin typeface="Times New Roman" panose="02020603050405020304" pitchFamily="18" charset="0"/>
                <a:cs typeface="Times New Roman" panose="02020603050405020304" pitchFamily="18" charset="0"/>
              </a:rPr>
              <a:t>также особенностей ввоза в </a:t>
            </a:r>
            <a:r>
              <a:rPr lang="ru-RU" sz="1400" b="1" dirty="0" smtClean="0">
                <a:solidFill>
                  <a:schemeClr val="tx1"/>
                </a:solidFill>
                <a:latin typeface="Times New Roman" panose="02020603050405020304" pitchFamily="18" charset="0"/>
                <a:cs typeface="Times New Roman" panose="02020603050405020304" pitchFamily="18" charset="0"/>
              </a:rPr>
              <a:t>РФ </a:t>
            </a:r>
            <a:r>
              <a:rPr lang="ru-RU" sz="1400" b="1" dirty="0">
                <a:solidFill>
                  <a:schemeClr val="tx1"/>
                </a:solidFill>
                <a:latin typeface="Times New Roman" panose="02020603050405020304" pitchFamily="18" charset="0"/>
                <a:cs typeface="Times New Roman" panose="02020603050405020304" pitchFamily="18" charset="0"/>
              </a:rPr>
              <a:t>продукции</a:t>
            </a:r>
            <a:r>
              <a:rPr lang="ru-RU" sz="1400" b="1" dirty="0" smtClean="0">
                <a:solidFill>
                  <a:schemeClr val="tx1"/>
                </a:solidFill>
                <a:latin typeface="Times New Roman" panose="02020603050405020304" pitchFamily="18" charset="0"/>
                <a:cs typeface="Times New Roman" panose="02020603050405020304" pitchFamily="18" charset="0"/>
              </a:rPr>
              <a:t>, подлежащей </a:t>
            </a:r>
            <a:r>
              <a:rPr lang="ru-RU" sz="1400" b="1" dirty="0">
                <a:solidFill>
                  <a:schemeClr val="tx1"/>
                </a:solidFill>
                <a:latin typeface="Times New Roman" panose="02020603050405020304" pitchFamily="18" charset="0"/>
                <a:cs typeface="Times New Roman" panose="02020603050405020304" pitchFamily="18" charset="0"/>
              </a:rPr>
              <a:t>обязательному подтверждению соответствия</a:t>
            </a:r>
            <a:r>
              <a:rPr lang="ru-RU" sz="1400" dirty="0">
                <a:solidFill>
                  <a:schemeClr val="tx1"/>
                </a:solidFill>
                <a:latin typeface="Times New Roman" panose="02020603050405020304" pitchFamily="18" charset="0"/>
                <a:cs typeface="Times New Roman" panose="02020603050405020304" pitchFamily="18" charset="0"/>
              </a:rPr>
              <a:t>, в том </a:t>
            </a:r>
            <a:r>
              <a:rPr lang="ru-RU" sz="1400" dirty="0" smtClean="0">
                <a:solidFill>
                  <a:schemeClr val="tx1"/>
                </a:solidFill>
                <a:latin typeface="Times New Roman" panose="02020603050405020304" pitchFamily="18" charset="0"/>
                <a:cs typeface="Times New Roman" panose="02020603050405020304" pitchFamily="18" charset="0"/>
              </a:rPr>
              <a:t>числе образцов </a:t>
            </a:r>
            <a:r>
              <a:rPr lang="ru-RU" sz="1400" dirty="0">
                <a:solidFill>
                  <a:schemeClr val="tx1"/>
                </a:solidFill>
                <a:latin typeface="Times New Roman" panose="02020603050405020304" pitchFamily="18" charset="0"/>
                <a:cs typeface="Times New Roman" panose="02020603050405020304" pitchFamily="18" charset="0"/>
              </a:rPr>
              <a:t>продукции, необходимых для проведения процедур </a:t>
            </a:r>
            <a:r>
              <a:rPr lang="ru-RU" sz="1400" dirty="0" smtClean="0">
                <a:solidFill>
                  <a:schemeClr val="tx1"/>
                </a:solidFill>
                <a:latin typeface="Times New Roman" panose="02020603050405020304" pitchFamily="18" charset="0"/>
                <a:cs typeface="Times New Roman" panose="02020603050405020304" pitchFamily="18" charset="0"/>
              </a:rPr>
              <a:t>оценки соответствия</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9" name="Скругленный прямоугольник 18"/>
          <p:cNvSpPr/>
          <p:nvPr/>
        </p:nvSpPr>
        <p:spPr>
          <a:xfrm>
            <a:off x="172016" y="2680960"/>
            <a:ext cx="11878146" cy="829710"/>
          </a:xfrm>
          <a:prstGeom prst="roundRect">
            <a:avLst/>
          </a:prstGeom>
          <a:solidFill>
            <a:schemeClr val="accent2">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smtClean="0">
                <a:latin typeface="Times New Roman" panose="02020603050405020304" pitchFamily="18" charset="0"/>
                <a:ea typeface="Calibri" panose="020F0502020204030204" pitchFamily="34" charset="0"/>
                <a:cs typeface="Times New Roman" panose="02020603050405020304" pitchFamily="18" charset="0"/>
              </a:rPr>
              <a:t>Решения принятые Правительством РФ в соответствии с данным пунктом могут касаться НПА по ограничениям и запретам на допуск товаров, происходящих из иностранных государств, в частности на документы, подтверждающие соответствие товара. </a:t>
            </a:r>
            <a:endParaRPr lang="ru-RU"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Выноска со стрелкой вправо 2"/>
          <p:cNvSpPr/>
          <p:nvPr/>
        </p:nvSpPr>
        <p:spPr>
          <a:xfrm>
            <a:off x="172016" y="878565"/>
            <a:ext cx="2263366" cy="1068309"/>
          </a:xfrm>
          <a:prstGeom prst="rightArrowCallout">
            <a:avLst>
              <a:gd name="adj1" fmla="val 18903"/>
              <a:gd name="adj2" fmla="val 19805"/>
              <a:gd name="adj3" fmla="val 26299"/>
              <a:gd name="adj4" fmla="val 78577"/>
            </a:avLst>
          </a:prstGeom>
          <a:solidFill>
            <a:srgbClr val="69819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bg1"/>
                </a:solidFill>
                <a:latin typeface="Times New Roman" panose="02020603050405020304" pitchFamily="18" charset="0"/>
                <a:cs typeface="Times New Roman" panose="02020603050405020304" pitchFamily="18" charset="0"/>
              </a:rPr>
              <a:t>п</a:t>
            </a:r>
            <a:r>
              <a:rPr lang="ru-RU" sz="1600" dirty="0" smtClean="0">
                <a:solidFill>
                  <a:schemeClr val="bg1"/>
                </a:solidFill>
                <a:latin typeface="Times New Roman" panose="02020603050405020304" pitchFamily="18" charset="0"/>
                <a:cs typeface="Times New Roman" panose="02020603050405020304" pitchFamily="18" charset="0"/>
              </a:rPr>
              <a:t>. 1 ч.1 ст. 18 </a:t>
            </a:r>
          </a:p>
          <a:p>
            <a:pPr algn="ctr"/>
            <a:r>
              <a:rPr lang="ru-RU" sz="1600" dirty="0" smtClean="0">
                <a:solidFill>
                  <a:schemeClr val="bg1"/>
                </a:solidFill>
                <a:latin typeface="Times New Roman" panose="02020603050405020304" pitchFamily="18" charset="0"/>
                <a:cs typeface="Times New Roman" panose="02020603050405020304" pitchFamily="18" charset="0"/>
              </a:rPr>
              <a:t>Закона № 46-ФЗ</a:t>
            </a:r>
            <a:endParaRPr lang="ru-RU" sz="1600" dirty="0">
              <a:solidFill>
                <a:schemeClr val="bg1"/>
              </a:solidFill>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2616452" y="3660810"/>
            <a:ext cx="9433710" cy="1841626"/>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400" dirty="0">
                <a:solidFill>
                  <a:schemeClr val="tx1"/>
                </a:solidFill>
                <a:latin typeface="Times New Roman" panose="02020603050405020304" pitchFamily="18" charset="0"/>
                <a:cs typeface="Times New Roman" panose="02020603050405020304" pitchFamily="18" charset="0"/>
              </a:rPr>
              <a:t>Установить, что </a:t>
            </a:r>
            <a:r>
              <a:rPr lang="ru-RU" sz="1400" b="1" dirty="0" smtClean="0">
                <a:solidFill>
                  <a:schemeClr val="tx1"/>
                </a:solidFill>
                <a:latin typeface="Times New Roman" panose="02020603050405020304" pitchFamily="18" charset="0"/>
                <a:cs typeface="Times New Roman" panose="02020603050405020304" pitchFamily="18" charset="0"/>
              </a:rPr>
              <a:t>Правительство </a:t>
            </a:r>
            <a:r>
              <a:rPr lang="ru-RU" sz="1400" b="1" dirty="0">
                <a:solidFill>
                  <a:schemeClr val="tx1"/>
                </a:solidFill>
                <a:latin typeface="Times New Roman" panose="02020603050405020304" pitchFamily="18" charset="0"/>
                <a:cs typeface="Times New Roman" panose="02020603050405020304" pitchFamily="18" charset="0"/>
              </a:rPr>
              <a:t>РФ </a:t>
            </a:r>
            <a:r>
              <a:rPr lang="ru-RU" sz="1400" b="1" dirty="0" smtClean="0">
                <a:solidFill>
                  <a:schemeClr val="tx1"/>
                </a:solidFill>
                <a:latin typeface="Times New Roman" panose="02020603050405020304" pitchFamily="18" charset="0"/>
                <a:cs typeface="Times New Roman" panose="02020603050405020304" pitchFamily="18" charset="0"/>
              </a:rPr>
              <a:t>в 2022 году вправе принимать решения, предусматривающие особенности </a:t>
            </a:r>
            <a:r>
              <a:rPr lang="ru-RU" sz="1400" b="1" dirty="0">
                <a:solidFill>
                  <a:schemeClr val="tx1"/>
                </a:solidFill>
                <a:latin typeface="Times New Roman" panose="02020603050405020304" pitchFamily="18" charset="0"/>
                <a:cs typeface="Times New Roman" panose="02020603050405020304" pitchFamily="18" charset="0"/>
              </a:rPr>
              <a:t>внесения изменений в проектную документацию </a:t>
            </a:r>
            <a:r>
              <a:rPr lang="ru-RU" sz="1400" dirty="0">
                <a:solidFill>
                  <a:schemeClr val="tx1"/>
                </a:solidFill>
                <a:latin typeface="Times New Roman" panose="02020603050405020304" pitchFamily="18" charset="0"/>
                <a:cs typeface="Times New Roman" panose="02020603050405020304" pitchFamily="18" charset="0"/>
              </a:rPr>
              <a:t>и (или) результаты инженерных изысканий, </a:t>
            </a:r>
            <a:r>
              <a:rPr lang="ru-RU" sz="1400" b="1" dirty="0">
                <a:solidFill>
                  <a:schemeClr val="tx1"/>
                </a:solidFill>
                <a:latin typeface="Times New Roman" panose="02020603050405020304" pitchFamily="18" charset="0"/>
                <a:cs typeface="Times New Roman" panose="02020603050405020304" pitchFamily="18" charset="0"/>
              </a:rPr>
              <a:t>получившие положительное заключение государственной экспертизы, в том числе в связи с </a:t>
            </a:r>
            <a:r>
              <a:rPr lang="ru-RU" sz="1400" b="1" dirty="0" smtClean="0">
                <a:solidFill>
                  <a:schemeClr val="tx1"/>
                </a:solidFill>
                <a:latin typeface="Times New Roman" panose="02020603050405020304" pitchFamily="18" charset="0"/>
                <a:cs typeface="Times New Roman" panose="02020603050405020304" pitchFamily="18" charset="0"/>
              </a:rPr>
              <a:t>заменой </a:t>
            </a:r>
            <a:r>
              <a:rPr lang="ru-RU" sz="1400" b="1" dirty="0">
                <a:solidFill>
                  <a:schemeClr val="tx1"/>
                </a:solidFill>
                <a:latin typeface="Times New Roman" panose="02020603050405020304" pitchFamily="18" charset="0"/>
                <a:cs typeface="Times New Roman" panose="02020603050405020304" pitchFamily="18" charset="0"/>
              </a:rPr>
              <a:t>строительных ресурсов на российские аналоги при условии, что такая замена не приводит к увеличению сметной стоимости строительства</a:t>
            </a:r>
            <a:r>
              <a:rPr lang="ru-RU" sz="1400" dirty="0">
                <a:solidFill>
                  <a:schemeClr val="tx1"/>
                </a:solidFill>
                <a:latin typeface="Times New Roman" panose="02020603050405020304" pitchFamily="18" charset="0"/>
                <a:cs typeface="Times New Roman" panose="02020603050405020304" pitchFamily="18" charset="0"/>
              </a:rPr>
              <a:t>. В случае увеличения сметной стоимости строительства проводится государственная экспертиза проектной документации в части проверки достоверности определения сметной стоимости строительства объектов капитального строительства. При этом срок проведения такой экспертизы не может превышать 14 рабочих дней, если иное не установлено Правительством </a:t>
            </a:r>
            <a:r>
              <a:rPr lang="ru-RU" sz="1400" dirty="0" smtClean="0">
                <a:solidFill>
                  <a:schemeClr val="tx1"/>
                </a:solidFill>
                <a:latin typeface="Times New Roman" panose="02020603050405020304" pitchFamily="18" charset="0"/>
                <a:cs typeface="Times New Roman" panose="02020603050405020304" pitchFamily="18" charset="0"/>
              </a:rPr>
              <a:t>РФ</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4" name="Выноска со стрелкой вправо 13"/>
          <p:cNvSpPr/>
          <p:nvPr/>
        </p:nvSpPr>
        <p:spPr>
          <a:xfrm>
            <a:off x="172016" y="4004087"/>
            <a:ext cx="2263366" cy="1068309"/>
          </a:xfrm>
          <a:prstGeom prst="rightArrowCallout">
            <a:avLst>
              <a:gd name="adj1" fmla="val 18903"/>
              <a:gd name="adj2" fmla="val 19805"/>
              <a:gd name="adj3" fmla="val 26299"/>
              <a:gd name="adj4" fmla="val 78577"/>
            </a:avLst>
          </a:prstGeom>
          <a:solidFill>
            <a:srgbClr val="69819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bg1"/>
                </a:solidFill>
                <a:latin typeface="Times New Roman" panose="02020603050405020304" pitchFamily="18" charset="0"/>
                <a:cs typeface="Times New Roman" panose="02020603050405020304" pitchFamily="18" charset="0"/>
              </a:rPr>
              <a:t>п</a:t>
            </a:r>
            <a:r>
              <a:rPr lang="ru-RU" sz="1600" dirty="0" smtClean="0">
                <a:solidFill>
                  <a:schemeClr val="bg1"/>
                </a:solidFill>
                <a:latin typeface="Times New Roman" panose="02020603050405020304" pitchFamily="18" charset="0"/>
                <a:cs typeface="Times New Roman" panose="02020603050405020304" pitchFamily="18" charset="0"/>
              </a:rPr>
              <a:t>. 8 ч.1 ст. 18 </a:t>
            </a:r>
          </a:p>
          <a:p>
            <a:pPr algn="ctr"/>
            <a:r>
              <a:rPr lang="ru-RU" sz="1600" dirty="0" smtClean="0">
                <a:solidFill>
                  <a:schemeClr val="bg1"/>
                </a:solidFill>
                <a:latin typeface="Times New Roman" panose="02020603050405020304" pitchFamily="18" charset="0"/>
                <a:cs typeface="Times New Roman" panose="02020603050405020304" pitchFamily="18" charset="0"/>
              </a:rPr>
              <a:t>Закона № 46-ФЗ</a:t>
            </a:r>
            <a:endParaRPr lang="ru-RU" sz="1600" dirty="0">
              <a:solidFill>
                <a:schemeClr val="bg1"/>
              </a:solidFill>
              <a:latin typeface="Times New Roman" panose="02020603050405020304" pitchFamily="18" charset="0"/>
              <a:cs typeface="Times New Roman" panose="02020603050405020304" pitchFamily="18" charset="0"/>
            </a:endParaRPr>
          </a:p>
        </p:txBody>
      </p:sp>
      <p:sp>
        <p:nvSpPr>
          <p:cNvPr id="15" name="Скругленный прямоугольник 14"/>
          <p:cNvSpPr/>
          <p:nvPr/>
        </p:nvSpPr>
        <p:spPr>
          <a:xfrm>
            <a:off x="172016" y="5652577"/>
            <a:ext cx="11878146" cy="1103010"/>
          </a:xfrm>
          <a:prstGeom prst="roundRect">
            <a:avLst/>
          </a:prstGeom>
          <a:solidFill>
            <a:schemeClr val="accent2">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endParaRPr lang="ru-RU" sz="1600" dirty="0" smtClean="0">
              <a:latin typeface="Arial Narrow" panose="020B0606020202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600" dirty="0" smtClean="0">
                <a:latin typeface="Arial Narrow" panose="020B0606020202030204" pitchFamily="34" charset="0"/>
                <a:ea typeface="Calibri" panose="020F0502020204030204" pitchFamily="34" charset="0"/>
                <a:cs typeface="Times New Roman" panose="02020603050405020304" pitchFamily="18" charset="0"/>
              </a:rPr>
              <a:t>Решения принятые Правительством РФ в соответствии с данным пунктом будут касаться особенностей исполнения контрактов на строительство и подготовку проектно-сметной документации. </a:t>
            </a:r>
          </a:p>
          <a:p>
            <a:pPr algn="just">
              <a:lnSpc>
                <a:spcPct val="107000"/>
              </a:lnSpc>
            </a:pPr>
            <a:r>
              <a:rPr lang="ru-RU" sz="1600" i="1" dirty="0" smtClean="0">
                <a:latin typeface="Arial Narrow" panose="020B0606020202030204" pitchFamily="34" charset="0"/>
                <a:ea typeface="Calibri" panose="020F0502020204030204" pitchFamily="34" charset="0"/>
                <a:cs typeface="Times New Roman" panose="02020603050405020304" pitchFamily="18" charset="0"/>
              </a:rPr>
              <a:t>!!!По состоянию на 09.03.22 Решения на федеральном уровне не приняты.</a:t>
            </a:r>
          </a:p>
          <a:p>
            <a:pPr algn="just">
              <a:lnSpc>
                <a:spcPct val="107000"/>
              </a:lnSpc>
              <a:spcAft>
                <a:spcPts val="0"/>
              </a:spcAft>
            </a:pPr>
            <a:endParaRPr lang="ru-RU" sz="1600" dirty="0">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32075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44999"/>
            <a:ext cx="11724237" cy="398621"/>
          </a:xfrm>
        </p:spPr>
        <p:txBody>
          <a:bodyPr>
            <a:noAutofit/>
          </a:bodyPr>
          <a:lstStyle/>
          <a:p>
            <a:r>
              <a:rPr lang="ru-RU" sz="1600" b="1" dirty="0">
                <a:latin typeface="Times New Roman" panose="02020603050405020304" pitchFamily="18" charset="0"/>
                <a:cs typeface="Times New Roman" panose="02020603050405020304" pitchFamily="18" charset="0"/>
              </a:rPr>
              <a:t>НОРМЫ ЗАКОНА № 46-ФЗ, КАСАЮЩИЕСЯ </a:t>
            </a:r>
            <a:r>
              <a:rPr lang="ru-RU" sz="1600" b="1" dirty="0" smtClean="0">
                <a:latin typeface="Times New Roman" panose="02020603050405020304" pitchFamily="18" charset="0"/>
                <a:cs typeface="Times New Roman" panose="02020603050405020304" pitchFamily="18" charset="0"/>
              </a:rPr>
              <a:t>СФЕРЫ </a:t>
            </a:r>
            <a:r>
              <a:rPr lang="ru-RU" sz="1600" b="1" dirty="0">
                <a:latin typeface="Times New Roman" panose="02020603050405020304" pitchFamily="18" charset="0"/>
                <a:cs typeface="Times New Roman" panose="02020603050405020304" pitchFamily="18" charset="0"/>
              </a:rPr>
              <a:t>ЗАКУПОК</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2616453" y="682780"/>
            <a:ext cx="9433710" cy="1127913"/>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400" dirty="0">
                <a:solidFill>
                  <a:prstClr val="black"/>
                </a:solidFill>
                <a:latin typeface="Times New Roman" panose="02020603050405020304" pitchFamily="18" charset="0"/>
                <a:cs typeface="Times New Roman" panose="02020603050405020304" pitchFamily="18" charset="0"/>
              </a:rPr>
              <a:t>Установить, что Правительство РФ в 2022 году вправе принимать решения, предусматривающие </a:t>
            </a:r>
            <a:r>
              <a:rPr lang="ru-RU" sz="1400" dirty="0" smtClean="0">
                <a:solidFill>
                  <a:schemeClr val="tx1"/>
                </a:solidFill>
                <a:latin typeface="Times New Roman" panose="02020603050405020304" pitchFamily="18" charset="0"/>
                <a:cs typeface="Times New Roman" panose="02020603050405020304" pitchFamily="18" charset="0"/>
              </a:rPr>
              <a:t>особенности </a:t>
            </a:r>
            <a:r>
              <a:rPr lang="ru-RU" sz="1400" dirty="0">
                <a:solidFill>
                  <a:schemeClr val="tx1"/>
                </a:solidFill>
                <a:latin typeface="Times New Roman" panose="02020603050405020304" pitchFamily="18" charset="0"/>
                <a:cs typeface="Times New Roman" panose="02020603050405020304" pitchFamily="18" charset="0"/>
              </a:rPr>
              <a:t>и случаи проведения государственной экспертизы проектной документации, в том числе в части оценки соответствия проектной документации объектов капитального строительства требованиям в области охраны окружающей среды, требованиям государственной охраны объектов культурного наследия, без дополнительного проведения государственной экологической экспертизы, государственной историко-культурной экспертизы</a:t>
            </a:r>
          </a:p>
        </p:txBody>
      </p:sp>
      <p:sp>
        <p:nvSpPr>
          <p:cNvPr id="14" name="Выноска со стрелкой вправо 13"/>
          <p:cNvSpPr/>
          <p:nvPr/>
        </p:nvSpPr>
        <p:spPr>
          <a:xfrm>
            <a:off x="172016" y="682780"/>
            <a:ext cx="2263366" cy="1127913"/>
          </a:xfrm>
          <a:prstGeom prst="rightArrowCallout">
            <a:avLst>
              <a:gd name="adj1" fmla="val 18903"/>
              <a:gd name="adj2" fmla="val 19805"/>
              <a:gd name="adj3" fmla="val 26299"/>
              <a:gd name="adj4" fmla="val 78577"/>
            </a:avLst>
          </a:prstGeom>
          <a:solidFill>
            <a:srgbClr val="69819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bg1"/>
                </a:solidFill>
                <a:latin typeface="Times New Roman" panose="02020603050405020304" pitchFamily="18" charset="0"/>
                <a:cs typeface="Times New Roman" panose="02020603050405020304" pitchFamily="18" charset="0"/>
              </a:rPr>
              <a:t>п</a:t>
            </a:r>
            <a:r>
              <a:rPr lang="ru-RU" sz="1600" dirty="0" smtClean="0">
                <a:solidFill>
                  <a:schemeClr val="bg1"/>
                </a:solidFill>
                <a:latin typeface="Times New Roman" panose="02020603050405020304" pitchFamily="18" charset="0"/>
                <a:cs typeface="Times New Roman" panose="02020603050405020304" pitchFamily="18" charset="0"/>
              </a:rPr>
              <a:t>. 9 ч.1 ст. 18 </a:t>
            </a:r>
          </a:p>
          <a:p>
            <a:pPr algn="ctr"/>
            <a:r>
              <a:rPr lang="ru-RU" sz="1600" dirty="0" smtClean="0">
                <a:solidFill>
                  <a:schemeClr val="bg1"/>
                </a:solidFill>
                <a:latin typeface="Times New Roman" panose="02020603050405020304" pitchFamily="18" charset="0"/>
                <a:cs typeface="Times New Roman" panose="02020603050405020304" pitchFamily="18" charset="0"/>
              </a:rPr>
              <a:t>Закона № 46-ФЗ</a:t>
            </a:r>
            <a:endParaRPr lang="ru-RU" sz="1600" dirty="0">
              <a:solidFill>
                <a:schemeClr val="bg1"/>
              </a:solidFill>
              <a:latin typeface="Times New Roman" panose="02020603050405020304" pitchFamily="18" charset="0"/>
              <a:cs typeface="Times New Roman" panose="02020603050405020304" pitchFamily="18" charset="0"/>
            </a:endParaRPr>
          </a:p>
        </p:txBody>
      </p:sp>
      <p:sp>
        <p:nvSpPr>
          <p:cNvPr id="15" name="Скругленный прямоугольник 14"/>
          <p:cNvSpPr/>
          <p:nvPr/>
        </p:nvSpPr>
        <p:spPr>
          <a:xfrm>
            <a:off x="2616453" y="2077013"/>
            <a:ext cx="9433710" cy="137235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400" dirty="0" smtClean="0">
                <a:solidFill>
                  <a:prstClr val="black"/>
                </a:solidFill>
                <a:latin typeface="Times New Roman" panose="02020603050405020304" pitchFamily="18" charset="0"/>
                <a:cs typeface="Times New Roman" panose="02020603050405020304" pitchFamily="18" charset="0"/>
              </a:rPr>
              <a:t>Установить, что Правительство РФ в 2022 году вправе принимать решения, предусматривающие </a:t>
            </a:r>
            <a:r>
              <a:rPr lang="ru-RU" sz="1400" dirty="0" smtClean="0">
                <a:solidFill>
                  <a:schemeClr val="tx1"/>
                </a:solidFill>
                <a:latin typeface="Times New Roman" panose="02020603050405020304" pitchFamily="18" charset="0"/>
                <a:cs typeface="Times New Roman" panose="02020603050405020304" pitchFamily="18" charset="0"/>
              </a:rPr>
              <a:t>особенности </a:t>
            </a:r>
            <a:r>
              <a:rPr lang="ru-RU" sz="1400" dirty="0">
                <a:solidFill>
                  <a:schemeClr val="tx1"/>
                </a:solidFill>
                <a:latin typeface="Times New Roman" panose="02020603050405020304" pitchFamily="18" charset="0"/>
                <a:cs typeface="Times New Roman" panose="02020603050405020304" pitchFamily="18" charset="0"/>
              </a:rPr>
              <a:t>подготовки, согласования, утверждения, продления сроков действия документации по планировке территории</a:t>
            </a:r>
            <a:r>
              <a:rPr lang="ru-RU" sz="1400" dirty="0" smtClean="0">
                <a:solidFill>
                  <a:schemeClr val="tx1"/>
                </a:solidFill>
                <a:latin typeface="Times New Roman" panose="02020603050405020304" pitchFamily="18" charset="0"/>
                <a:cs typeface="Times New Roman" panose="02020603050405020304" pitchFamily="18" charset="0"/>
              </a:rPr>
              <a:t>, градостроительных планов земельных участков, </a:t>
            </a:r>
            <a:r>
              <a:rPr lang="ru-RU" sz="1400" dirty="0">
                <a:solidFill>
                  <a:schemeClr val="tx1"/>
                </a:solidFill>
                <a:latin typeface="Times New Roman" panose="02020603050405020304" pitchFamily="18" charset="0"/>
                <a:cs typeface="Times New Roman" panose="02020603050405020304" pitchFamily="18" charset="0"/>
              </a:rPr>
              <a:t>выдачи разрешений на строительство объектов капитального строительства, разрешений на ввод в эксплуатацию, размещения сведений в информационных системах обеспечения градостроительной деятельности, федеральной государственной информационной системе территориального </a:t>
            </a:r>
            <a:r>
              <a:rPr lang="ru-RU" sz="1400" dirty="0" smtClean="0">
                <a:solidFill>
                  <a:schemeClr val="tx1"/>
                </a:solidFill>
                <a:latin typeface="Times New Roman" panose="02020603050405020304" pitchFamily="18" charset="0"/>
                <a:cs typeface="Times New Roman" panose="02020603050405020304" pitchFamily="18" charset="0"/>
              </a:rPr>
              <a:t>планирования</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6" name="Выноска со стрелкой вправо 15"/>
          <p:cNvSpPr/>
          <p:nvPr/>
        </p:nvSpPr>
        <p:spPr>
          <a:xfrm>
            <a:off x="172016" y="2077012"/>
            <a:ext cx="2263366" cy="1197701"/>
          </a:xfrm>
          <a:prstGeom prst="rightArrowCallout">
            <a:avLst>
              <a:gd name="adj1" fmla="val 18903"/>
              <a:gd name="adj2" fmla="val 19805"/>
              <a:gd name="adj3" fmla="val 26299"/>
              <a:gd name="adj4" fmla="val 78577"/>
            </a:avLst>
          </a:prstGeom>
          <a:solidFill>
            <a:srgbClr val="69819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bg1"/>
                </a:solidFill>
                <a:latin typeface="Times New Roman" panose="02020603050405020304" pitchFamily="18" charset="0"/>
                <a:cs typeface="Times New Roman" panose="02020603050405020304" pitchFamily="18" charset="0"/>
              </a:rPr>
              <a:t>п</a:t>
            </a:r>
            <a:r>
              <a:rPr lang="ru-RU" sz="1600" dirty="0" smtClean="0">
                <a:solidFill>
                  <a:schemeClr val="bg1"/>
                </a:solidFill>
                <a:latin typeface="Times New Roman" panose="02020603050405020304" pitchFamily="18" charset="0"/>
                <a:cs typeface="Times New Roman" panose="02020603050405020304" pitchFamily="18" charset="0"/>
              </a:rPr>
              <a:t>. 10 ч.1 ст. 18 </a:t>
            </a:r>
          </a:p>
          <a:p>
            <a:pPr algn="ctr"/>
            <a:r>
              <a:rPr lang="ru-RU" sz="1600" dirty="0" smtClean="0">
                <a:solidFill>
                  <a:schemeClr val="bg1"/>
                </a:solidFill>
                <a:latin typeface="Times New Roman" panose="02020603050405020304" pitchFamily="18" charset="0"/>
                <a:cs typeface="Times New Roman" panose="02020603050405020304" pitchFamily="18" charset="0"/>
              </a:rPr>
              <a:t>Закона № 46-ФЗ</a:t>
            </a:r>
            <a:endParaRPr lang="ru-RU" sz="1600" dirty="0">
              <a:solidFill>
                <a:schemeClr val="bg1"/>
              </a:solidFill>
              <a:latin typeface="Times New Roman" panose="02020603050405020304" pitchFamily="18" charset="0"/>
              <a:cs typeface="Times New Roman" panose="02020603050405020304" pitchFamily="18" charset="0"/>
            </a:endParaRPr>
          </a:p>
        </p:txBody>
      </p:sp>
      <p:sp>
        <p:nvSpPr>
          <p:cNvPr id="17" name="Скругленный прямоугольник 16"/>
          <p:cNvSpPr/>
          <p:nvPr/>
        </p:nvSpPr>
        <p:spPr>
          <a:xfrm>
            <a:off x="2616453" y="3715692"/>
            <a:ext cx="9433710" cy="1372358"/>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400" dirty="0" smtClean="0">
                <a:solidFill>
                  <a:prstClr val="black"/>
                </a:solidFill>
                <a:latin typeface="Times New Roman" panose="02020603050405020304" pitchFamily="18" charset="0"/>
                <a:cs typeface="Times New Roman" panose="02020603050405020304" pitchFamily="18" charset="0"/>
              </a:rPr>
              <a:t>Установить, что Правительство РФ в 2022 году вправе принимать решения, предусматривающие </a:t>
            </a:r>
            <a:r>
              <a:rPr lang="ru-RU" sz="1400" dirty="0" smtClean="0">
                <a:solidFill>
                  <a:schemeClr val="tx1"/>
                </a:solidFill>
                <a:latin typeface="Times New Roman" panose="02020603050405020304" pitchFamily="18" charset="0"/>
                <a:cs typeface="Times New Roman" panose="02020603050405020304" pitchFamily="18" charset="0"/>
              </a:rPr>
              <a:t>установление </a:t>
            </a:r>
            <a:r>
              <a:rPr lang="ru-RU" sz="1400" dirty="0">
                <a:solidFill>
                  <a:schemeClr val="tx1"/>
                </a:solidFill>
                <a:latin typeface="Times New Roman" panose="02020603050405020304" pitchFamily="18" charset="0"/>
                <a:cs typeface="Times New Roman" panose="02020603050405020304" pitchFamily="18" charset="0"/>
              </a:rPr>
              <a:t>порядка и случаев изменения существенных условий государственных и муниципальных контрактов, предметом которых являются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a:t>
            </a:r>
          </a:p>
        </p:txBody>
      </p:sp>
      <p:sp>
        <p:nvSpPr>
          <p:cNvPr id="18" name="Выноска со стрелкой вправо 17"/>
          <p:cNvSpPr/>
          <p:nvPr/>
        </p:nvSpPr>
        <p:spPr>
          <a:xfrm>
            <a:off x="172016" y="3715691"/>
            <a:ext cx="2263366" cy="1197701"/>
          </a:xfrm>
          <a:prstGeom prst="rightArrowCallout">
            <a:avLst>
              <a:gd name="adj1" fmla="val 18903"/>
              <a:gd name="adj2" fmla="val 19805"/>
              <a:gd name="adj3" fmla="val 26299"/>
              <a:gd name="adj4" fmla="val 78577"/>
            </a:avLst>
          </a:prstGeom>
          <a:solidFill>
            <a:srgbClr val="698195"/>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solidFill>
                  <a:schemeClr val="bg1"/>
                </a:solidFill>
                <a:latin typeface="Times New Roman" panose="02020603050405020304" pitchFamily="18" charset="0"/>
                <a:cs typeface="Times New Roman" panose="02020603050405020304" pitchFamily="18" charset="0"/>
              </a:rPr>
              <a:t>п</a:t>
            </a:r>
            <a:r>
              <a:rPr lang="ru-RU" sz="1600" dirty="0" smtClean="0">
                <a:solidFill>
                  <a:schemeClr val="bg1"/>
                </a:solidFill>
                <a:latin typeface="Times New Roman" panose="02020603050405020304" pitchFamily="18" charset="0"/>
                <a:cs typeface="Times New Roman" panose="02020603050405020304" pitchFamily="18" charset="0"/>
              </a:rPr>
              <a:t>. 11 ч.1 ст. 18 </a:t>
            </a:r>
          </a:p>
          <a:p>
            <a:pPr algn="ctr"/>
            <a:r>
              <a:rPr lang="ru-RU" sz="1600" dirty="0" smtClean="0">
                <a:solidFill>
                  <a:schemeClr val="bg1"/>
                </a:solidFill>
                <a:latin typeface="Times New Roman" panose="02020603050405020304" pitchFamily="18" charset="0"/>
                <a:cs typeface="Times New Roman" panose="02020603050405020304" pitchFamily="18" charset="0"/>
              </a:rPr>
              <a:t>Закона № 46-ФЗ</a:t>
            </a:r>
            <a:endParaRPr lang="ru-RU" sz="1600" dirty="0">
              <a:solidFill>
                <a:schemeClr val="bg1"/>
              </a:solidFill>
              <a:latin typeface="Times New Roman" panose="02020603050405020304" pitchFamily="18" charset="0"/>
              <a:cs typeface="Times New Roman" panose="02020603050405020304" pitchFamily="18" charset="0"/>
            </a:endParaRPr>
          </a:p>
        </p:txBody>
      </p:sp>
      <p:sp>
        <p:nvSpPr>
          <p:cNvPr id="20" name="Скругленный прямоугольник 19"/>
          <p:cNvSpPr/>
          <p:nvPr/>
        </p:nvSpPr>
        <p:spPr>
          <a:xfrm>
            <a:off x="172016" y="5354370"/>
            <a:ext cx="11878146" cy="1292575"/>
          </a:xfrm>
          <a:prstGeom prst="roundRect">
            <a:avLst/>
          </a:prstGeom>
          <a:solidFill>
            <a:schemeClr val="accent2">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smtClean="0">
                <a:latin typeface="Arial Narrow" panose="020B0606020202030204" pitchFamily="34" charset="0"/>
                <a:ea typeface="Calibri" panose="020F0502020204030204" pitchFamily="34" charset="0"/>
                <a:cs typeface="Times New Roman" panose="02020603050405020304" pitchFamily="18" charset="0"/>
              </a:rPr>
              <a:t>Решения принятые Правительством РФ в соответствии с данным пунктом будут касаться особенностей исполнения контрактов на строительство и подготовку проектно-сметной документации. </a:t>
            </a:r>
          </a:p>
          <a:p>
            <a:pPr algn="just">
              <a:lnSpc>
                <a:spcPct val="107000"/>
              </a:lnSpc>
            </a:pPr>
            <a:r>
              <a:rPr lang="ru-RU" sz="1600" i="1" dirty="0" smtClean="0">
                <a:latin typeface="Arial Narrow" panose="020B0606020202030204" pitchFamily="34" charset="0"/>
                <a:ea typeface="Calibri" panose="020F0502020204030204" pitchFamily="34" charset="0"/>
                <a:cs typeface="Times New Roman" panose="02020603050405020304" pitchFamily="18" charset="0"/>
              </a:rPr>
              <a:t>!!!По состоянию на 09.03.22 Решения на федеральном уровне не приняты.</a:t>
            </a:r>
          </a:p>
          <a:p>
            <a:pPr algn="just">
              <a:lnSpc>
                <a:spcPct val="107000"/>
              </a:lnSpc>
              <a:spcAft>
                <a:spcPts val="0"/>
              </a:spcAft>
            </a:pPr>
            <a:endParaRPr lang="ru-RU" sz="1600" dirty="0">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44768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44999"/>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ИНФОРМАЦИЯ ОБ АНТИКРИЗИНЫХ МЕРАХ НА САЙТЕ «</a:t>
            </a:r>
            <a:r>
              <a:rPr lang="ru-RU" sz="1600" b="1" dirty="0">
                <a:latin typeface="Times New Roman" panose="02020603050405020304" pitchFamily="18" charset="0"/>
                <a:cs typeface="Times New Roman" panose="02020603050405020304" pitchFamily="18" charset="0"/>
              </a:rPr>
              <a:t>ГОСЗАКАЗ ЛИПЕЦКОЙ ОБЛАСТИ»</a:t>
            </a:r>
            <a:endParaRPr lang="ru-RU" sz="1600" b="1" dirty="0">
              <a:solidFill>
                <a:srgbClr val="FF0000"/>
              </a:solidFill>
              <a:latin typeface="Times New Roman" panose="02020603050405020304" pitchFamily="18" charset="0"/>
              <a:cs typeface="Times New Roman" panose="02020603050405020304" pitchFamily="18" charset="0"/>
            </a:endParaRPr>
          </a:p>
        </p:txBody>
      </p:sp>
      <p:pic>
        <p:nvPicPr>
          <p:cNvPr id="11" name="Рисунок 10"/>
          <p:cNvPicPr/>
          <p:nvPr/>
        </p:nvPicPr>
        <p:blipFill>
          <a:blip r:embed="rId2"/>
          <a:stretch>
            <a:fillRect/>
          </a:stretch>
        </p:blipFill>
        <p:spPr>
          <a:xfrm>
            <a:off x="1592495" y="556636"/>
            <a:ext cx="8542230" cy="6152389"/>
          </a:xfrm>
          <a:prstGeom prst="rect">
            <a:avLst/>
          </a:prstGeom>
        </p:spPr>
      </p:pic>
      <p:sp>
        <p:nvSpPr>
          <p:cNvPr id="4" name="Прямоугольник 3"/>
          <p:cNvSpPr/>
          <p:nvPr/>
        </p:nvSpPr>
        <p:spPr>
          <a:xfrm>
            <a:off x="4099389" y="2229492"/>
            <a:ext cx="1058238" cy="195209"/>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048485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72429"/>
            <a:ext cx="11724237" cy="389298"/>
          </a:xfrm>
        </p:spPr>
        <p:txBody>
          <a:bodyPr>
            <a:noAutofit/>
          </a:bodyPr>
          <a:lstStyle/>
          <a:p>
            <a:r>
              <a:rPr lang="ru-RU" sz="1600" b="1" dirty="0" smtClean="0">
                <a:latin typeface="Times New Roman" panose="02020603050405020304" pitchFamily="18" charset="0"/>
                <a:cs typeface="Times New Roman" panose="02020603050405020304" pitchFamily="18" charset="0"/>
              </a:rPr>
              <a:t>РЕЕСТР НПА, ПРИНЯТЫХ НА ФЕДЕРАЛЬНОМ УРОВНЕ И </a:t>
            </a:r>
            <a:r>
              <a:rPr lang="ru-RU" sz="1600" b="1" dirty="0" smtClean="0">
                <a:solidFill>
                  <a:prstClr val="black"/>
                </a:solidFill>
                <a:latin typeface="Times New Roman" panose="02020603050405020304" pitchFamily="18" charset="0"/>
                <a:cs typeface="Times New Roman" panose="02020603050405020304" pitchFamily="18" charset="0"/>
              </a:rPr>
              <a:t>ВНОСЯЩИХ ИЗМЕНЕНИЯ</a:t>
            </a:r>
            <a:r>
              <a:rPr lang="ru-RU" sz="1600" b="1" dirty="0" smtClean="0">
                <a:latin typeface="Times New Roman" panose="02020603050405020304" pitchFamily="18" charset="0"/>
                <a:cs typeface="Times New Roman" panose="02020603050405020304" pitchFamily="18" charset="0"/>
              </a:rPr>
              <a:t> В СФЕРУ ЗАКУПОК</a:t>
            </a:r>
            <a:endParaRPr lang="ru-RU" sz="1600" b="1" u="sng" dirty="0">
              <a:solidFill>
                <a:srgbClr val="FF0000"/>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907165160"/>
              </p:ext>
            </p:extLst>
          </p:nvPr>
        </p:nvGraphicFramePr>
        <p:xfrm>
          <a:off x="130771" y="837361"/>
          <a:ext cx="11919391" cy="2504440"/>
        </p:xfrm>
        <a:graphic>
          <a:graphicData uri="http://schemas.openxmlformats.org/drawingml/2006/table">
            <a:tbl>
              <a:tblPr firstRow="1" bandRow="1">
                <a:tableStyleId>{5C22544A-7EE6-4342-B048-85BDC9FD1C3A}</a:tableStyleId>
              </a:tblPr>
              <a:tblGrid>
                <a:gridCol w="1302374">
                  <a:extLst>
                    <a:ext uri="{9D8B030D-6E8A-4147-A177-3AD203B41FA5}">
                      <a16:colId xmlns:a16="http://schemas.microsoft.com/office/drawing/2014/main" val="3116916136"/>
                    </a:ext>
                  </a:extLst>
                </a:gridCol>
                <a:gridCol w="6088162">
                  <a:extLst>
                    <a:ext uri="{9D8B030D-6E8A-4147-A177-3AD203B41FA5}">
                      <a16:colId xmlns:a16="http://schemas.microsoft.com/office/drawing/2014/main" val="993186346"/>
                    </a:ext>
                  </a:extLst>
                </a:gridCol>
                <a:gridCol w="2267551">
                  <a:extLst>
                    <a:ext uri="{9D8B030D-6E8A-4147-A177-3AD203B41FA5}">
                      <a16:colId xmlns:a16="http://schemas.microsoft.com/office/drawing/2014/main" val="1381017983"/>
                    </a:ext>
                  </a:extLst>
                </a:gridCol>
                <a:gridCol w="2261304">
                  <a:extLst>
                    <a:ext uri="{9D8B030D-6E8A-4147-A177-3AD203B41FA5}">
                      <a16:colId xmlns:a16="http://schemas.microsoft.com/office/drawing/2014/main" val="2478923491"/>
                    </a:ext>
                  </a:extLst>
                </a:gridCol>
              </a:tblGrid>
              <a:tr h="370840">
                <a:tc>
                  <a:txBody>
                    <a:bodyPr/>
                    <a:lstStyle/>
                    <a:p>
                      <a:pPr algn="ctr"/>
                      <a:r>
                        <a:rPr lang="ru-RU" sz="1600" dirty="0" smtClean="0">
                          <a:latin typeface="Times New Roman" panose="02020603050405020304" pitchFamily="18" charset="0"/>
                          <a:cs typeface="Times New Roman" panose="02020603050405020304" pitchFamily="18" charset="0"/>
                        </a:rPr>
                        <a:t>№ П/П</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Дата</a:t>
                      </a:r>
                      <a:r>
                        <a:rPr lang="ru-RU" sz="1600" baseline="0" dirty="0" smtClean="0">
                          <a:latin typeface="Times New Roman" panose="02020603050405020304" pitchFamily="18" charset="0"/>
                          <a:cs typeface="Times New Roman" panose="02020603050405020304" pitchFamily="18" charset="0"/>
                        </a:rPr>
                        <a:t>, номер, документа</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Нормы Закона </a:t>
                      </a:r>
                    </a:p>
                    <a:p>
                      <a:pPr algn="ctr"/>
                      <a:r>
                        <a:rPr lang="ru-RU" sz="1600" dirty="0" smtClean="0">
                          <a:latin typeface="Times New Roman" panose="02020603050405020304" pitchFamily="18" charset="0"/>
                          <a:cs typeface="Times New Roman" panose="02020603050405020304" pitchFamily="18" charset="0"/>
                        </a:rPr>
                        <a:t>№ 44-ФЗ, в которые вносятся изменения</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Дата вступление в силу изменений</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4477183"/>
                  </a:ext>
                </a:extLst>
              </a:tr>
              <a:tr h="370840">
                <a:tc>
                  <a:txBody>
                    <a:bodyPr/>
                    <a:lstStyle/>
                    <a:p>
                      <a:pPr algn="ctr"/>
                      <a:r>
                        <a:rPr lang="ru-RU" sz="1600" dirty="0" smtClean="0">
                          <a:latin typeface="Times New Roman" panose="02020603050405020304" pitchFamily="18" charset="0"/>
                          <a:cs typeface="Times New Roman" panose="02020603050405020304" pitchFamily="18" charset="0"/>
                        </a:rPr>
                        <a:t>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Федеральный</a:t>
                      </a:r>
                      <a:r>
                        <a:rPr lang="ru-RU" sz="1600" baseline="0" dirty="0" smtClean="0">
                          <a:latin typeface="Times New Roman" panose="02020603050405020304" pitchFamily="18" charset="0"/>
                          <a:cs typeface="Times New Roman" panose="02020603050405020304" pitchFamily="18" charset="0"/>
                        </a:rPr>
                        <a:t> закон </a:t>
                      </a:r>
                      <a:r>
                        <a:rPr lang="ru-RU" sz="1600" dirty="0" smtClean="0">
                          <a:latin typeface="Times New Roman" panose="02020603050405020304" pitchFamily="18" charset="0"/>
                          <a:cs typeface="Times New Roman" panose="02020603050405020304" pitchFamily="18" charset="0"/>
                        </a:rPr>
                        <a:t>от 08.03.2022 </a:t>
                      </a:r>
                      <a:r>
                        <a:rPr lang="ru-RU" sz="1600" baseline="0" dirty="0" smtClean="0">
                          <a:latin typeface="Times New Roman" panose="02020603050405020304" pitchFamily="18" charset="0"/>
                          <a:cs typeface="Times New Roman" panose="02020603050405020304" pitchFamily="18" charset="0"/>
                        </a:rPr>
                        <a:t>№ 46-ФЗ</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ст. 24, 34, 93, 112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08.03.2022</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80052302"/>
                  </a:ext>
                </a:extLst>
              </a:tr>
              <a:tr h="370840">
                <a:tc>
                  <a:txBody>
                    <a:bodyPr/>
                    <a:lstStyle/>
                    <a:p>
                      <a:pPr algn="ctr"/>
                      <a:r>
                        <a:rPr lang="ru-RU" sz="1600" baseline="0" dirty="0" smtClean="0">
                          <a:latin typeface="Times New Roman" panose="02020603050405020304" pitchFamily="18" charset="0"/>
                          <a:cs typeface="Times New Roman" panose="02020603050405020304" pitchFamily="18" charset="0"/>
                        </a:rPr>
                        <a:t>2</a:t>
                      </a:r>
                    </a:p>
                  </a:txBody>
                  <a:tcPr/>
                </a:tc>
                <a:tc>
                  <a:txBody>
                    <a:bodyPr/>
                    <a:lstStyle/>
                    <a:p>
                      <a:pPr algn="ctr"/>
                      <a:r>
                        <a:rPr lang="ru-RU" sz="1600" dirty="0" smtClean="0">
                          <a:latin typeface="Times New Roman" panose="02020603050405020304" pitchFamily="18" charset="0"/>
                          <a:cs typeface="Times New Roman" panose="02020603050405020304" pitchFamily="18" charset="0"/>
                        </a:rPr>
                        <a:t>Постановление</a:t>
                      </a:r>
                      <a:r>
                        <a:rPr lang="ru-RU" sz="1600" baseline="0" dirty="0" smtClean="0">
                          <a:latin typeface="Times New Roman" panose="02020603050405020304" pitchFamily="18" charset="0"/>
                          <a:cs typeface="Times New Roman" panose="02020603050405020304" pitchFamily="18" charset="0"/>
                        </a:rPr>
                        <a:t> Правительства РФ от 06.03.2022 № 297                            «Об установлении размера начальной (максимальной) цены контракта и годового объема закупок в целях закупки отдельных наименований медицинских изделий путем проведения электронного запроса котировок»</a:t>
                      </a:r>
                    </a:p>
                  </a:txBody>
                  <a:tcPr/>
                </a:tc>
                <a:tc>
                  <a:txBody>
                    <a:bodyPr/>
                    <a:lstStyle/>
                    <a:p>
                      <a:pPr algn="ctr"/>
                      <a:r>
                        <a:rPr lang="ru-RU" sz="1600" dirty="0" smtClean="0">
                          <a:latin typeface="Times New Roman" panose="02020603050405020304" pitchFamily="18" charset="0"/>
                          <a:cs typeface="Times New Roman" panose="02020603050405020304" pitchFamily="18" charset="0"/>
                        </a:rPr>
                        <a:t>ч. 10 ст. 24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08.03.2022</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60567632"/>
                  </a:ext>
                </a:extLst>
              </a:tr>
            </a:tbl>
          </a:graphicData>
        </a:graphic>
      </p:graphicFrame>
    </p:spTree>
    <p:extLst>
      <p:ext uri="{BB962C8B-B14F-4D97-AF65-F5344CB8AC3E}">
        <p14:creationId xmlns:p14="http://schemas.microsoft.com/office/powerpoint/2010/main" val="1191195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44999"/>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ИЗМЕНЕНИЯ В ПУНКТ 1 ЧАСТИ 10 СТАТЬИ 24 ЗАКОНА № 44-ФЗ</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247080" y="1330859"/>
            <a:ext cx="5458108" cy="250781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400" dirty="0">
                <a:solidFill>
                  <a:schemeClr val="tx1"/>
                </a:solidFill>
                <a:latin typeface="Times New Roman" panose="02020603050405020304" pitchFamily="18" charset="0"/>
                <a:cs typeface="Times New Roman" panose="02020603050405020304" pitchFamily="18" charset="0"/>
              </a:rPr>
              <a:t>Заказчик вправе проводить в соответствии с настоящим Федеральным законом электронный запрос котировок:</a:t>
            </a:r>
          </a:p>
          <a:p>
            <a:pPr algn="just"/>
            <a:r>
              <a:rPr lang="ru-RU" sz="1400" dirty="0">
                <a:solidFill>
                  <a:schemeClr val="tx1"/>
                </a:solidFill>
                <a:latin typeface="Times New Roman" panose="02020603050405020304" pitchFamily="18" charset="0"/>
                <a:cs typeface="Times New Roman" panose="02020603050405020304" pitchFamily="18" charset="0"/>
              </a:rPr>
              <a:t>1) в случае, если при осуществлении закупки начальная (максимальная) цена контракта не превышает 3 миллиона рублей. При этом годовой объем закупок, осуществляемых путем проведения электронного запроса котировок, не должен превышать 20 процентов совокупного годового объема закупок заказчика или 100 миллионов рублей в отношении заказчика, совокупный годовой объем закупок которого в прошедшем календарном году составил менее 500 миллионов рублей</a:t>
            </a:r>
            <a:r>
              <a:rPr lang="ru-RU" sz="1400" dirty="0" smtClean="0">
                <a:solidFill>
                  <a:schemeClr val="tx1"/>
                </a:solidFill>
                <a:latin typeface="Times New Roman" panose="02020603050405020304" pitchFamily="18" charset="0"/>
                <a:cs typeface="Times New Roman" panose="02020603050405020304" pitchFamily="18" charset="0"/>
              </a:rPr>
              <a:t>.</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6457383" y="1329205"/>
            <a:ext cx="5512052" cy="331348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400" dirty="0">
                <a:solidFill>
                  <a:schemeClr val="tx1"/>
                </a:solidFill>
                <a:latin typeface="Times New Roman" panose="02020603050405020304" pitchFamily="18" charset="0"/>
                <a:cs typeface="Times New Roman" panose="02020603050405020304" pitchFamily="18" charset="0"/>
              </a:rPr>
              <a:t>Заказчик вправе проводить в соответствии с настоящим Федеральным законом электронный запрос котировок:</a:t>
            </a:r>
          </a:p>
          <a:p>
            <a:pPr algn="just"/>
            <a:r>
              <a:rPr lang="ru-RU" sz="1400" dirty="0">
                <a:solidFill>
                  <a:schemeClr val="tx1"/>
                </a:solidFill>
                <a:latin typeface="Times New Roman" panose="02020603050405020304" pitchFamily="18" charset="0"/>
                <a:cs typeface="Times New Roman" panose="02020603050405020304" pitchFamily="18" charset="0"/>
              </a:rPr>
              <a:t>1) в случае, если при осуществлении закупки начальная (максимальная) цена контракта не превышает 3 миллиона рублей. При этом годовой объем закупок, осуществляемых путем проведения электронного запроса котировок, не должен превышать 20 процентов совокупного годового объема закупок заказчика или 100 миллионов рублей в отношении заказчика, совокупный годовой объем закупок которого в прошедшем календарном году составил менее 500 миллионов рублей. </a:t>
            </a:r>
            <a:r>
              <a:rPr lang="ru-RU" sz="1400" dirty="0" smtClean="0">
                <a:solidFill>
                  <a:srgbClr val="C00000"/>
                </a:solidFill>
                <a:latin typeface="Times New Roman" panose="02020603050405020304" pitchFamily="18" charset="0"/>
                <a:cs typeface="Times New Roman" panose="02020603050405020304" pitchFamily="18" charset="0"/>
              </a:rPr>
              <a:t>Правительство </a:t>
            </a:r>
            <a:r>
              <a:rPr lang="ru-RU" sz="1400" dirty="0">
                <a:solidFill>
                  <a:srgbClr val="C00000"/>
                </a:solidFill>
                <a:latin typeface="Times New Roman" panose="02020603050405020304" pitchFamily="18" charset="0"/>
                <a:cs typeface="Times New Roman" panose="02020603050405020304" pitchFamily="18" charset="0"/>
              </a:rPr>
              <a:t>РФ вправе принять решение об увеличении начальной (максимальной) цены контракта и годового объема закупок в целях закупки отдельных наименований медицинских </a:t>
            </a:r>
            <a:r>
              <a:rPr lang="ru-RU" sz="1400" dirty="0" smtClean="0">
                <a:solidFill>
                  <a:srgbClr val="C00000"/>
                </a:solidFill>
                <a:latin typeface="Times New Roman" panose="02020603050405020304" pitchFamily="18" charset="0"/>
                <a:cs typeface="Times New Roman" panose="02020603050405020304" pitchFamily="18" charset="0"/>
              </a:rPr>
              <a:t>изделий</a:t>
            </a:r>
            <a:r>
              <a:rPr lang="ru-RU" sz="1400" i="1" dirty="0" smtClean="0">
                <a:solidFill>
                  <a:srgbClr val="C00000"/>
                </a:solidFill>
                <a:latin typeface="Times New Roman" panose="02020603050405020304" pitchFamily="18" charset="0"/>
                <a:cs typeface="Times New Roman" panose="02020603050405020304" pitchFamily="18" charset="0"/>
              </a:rPr>
              <a:t>.</a:t>
            </a:r>
            <a:endParaRPr lang="ru-RU" sz="1400" i="1" dirty="0">
              <a:solidFill>
                <a:srgbClr val="C00000"/>
              </a:solidFill>
              <a:latin typeface="Times New Roman" panose="02020603050405020304" pitchFamily="18" charset="0"/>
              <a:cs typeface="Times New Roman" panose="02020603050405020304" pitchFamily="18" charset="0"/>
            </a:endParaRPr>
          </a:p>
          <a:p>
            <a:pPr algn="just"/>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00835" y="548811"/>
            <a:ext cx="5350598" cy="59126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До 08.03.22</a:t>
            </a:r>
            <a:endParaRPr lang="ru-RU" sz="1600" dirty="0">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6539397" y="550182"/>
            <a:ext cx="5350598" cy="58989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С 08.03.22</a:t>
            </a:r>
            <a:endParaRPr lang="ru-RU" sz="1600" dirty="0">
              <a:latin typeface="Times New Roman" panose="02020603050405020304" pitchFamily="18" charset="0"/>
              <a:cs typeface="Times New Roman" panose="02020603050405020304" pitchFamily="18" charset="0"/>
            </a:endParaRPr>
          </a:p>
        </p:txBody>
      </p:sp>
      <p:sp>
        <p:nvSpPr>
          <p:cNvPr id="19" name="Скругленный прямоугольник 18"/>
          <p:cNvSpPr/>
          <p:nvPr/>
        </p:nvSpPr>
        <p:spPr>
          <a:xfrm>
            <a:off x="172016" y="5125394"/>
            <a:ext cx="11878146" cy="113055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bg1"/>
                </a:solidFill>
                <a:latin typeface="Times New Roman" panose="02020603050405020304" pitchFamily="18" charset="0"/>
                <a:cs typeface="Times New Roman" panose="02020603050405020304" pitchFamily="18" charset="0"/>
              </a:rPr>
              <a:t>решение об увеличении Н(М)ЦК и годового объема закупок в целях закупки отдельных наименований мед. изделий принято                                 06.03.22 – Постановление Правительства РФ №297</a:t>
            </a:r>
            <a:endParaRPr lang="ru-RU" sz="1600" i="1" dirty="0">
              <a:solidFill>
                <a:schemeClr val="bg1"/>
              </a:solidFill>
              <a:latin typeface="Times New Roman" panose="02020603050405020304" pitchFamily="18" charset="0"/>
              <a:cs typeface="Times New Roman" panose="02020603050405020304" pitchFamily="18" charset="0"/>
            </a:endParaRPr>
          </a:p>
        </p:txBody>
      </p:sp>
      <p:sp>
        <p:nvSpPr>
          <p:cNvPr id="8" name="Штриховая стрелка вправо 7"/>
          <p:cNvSpPr/>
          <p:nvPr/>
        </p:nvSpPr>
        <p:spPr>
          <a:xfrm rot="5400000">
            <a:off x="8943839" y="4755300"/>
            <a:ext cx="539141"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1746050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73822" y="-19503"/>
            <a:ext cx="9144000" cy="413238"/>
          </a:xfrm>
        </p:spPr>
        <p:txBody>
          <a:bodyPr>
            <a:normAutofit/>
          </a:bodyPr>
          <a:lstStyle/>
          <a:p>
            <a:r>
              <a:rPr lang="ru-RU" sz="1600" b="1" dirty="0" smtClean="0">
                <a:latin typeface="Times New Roman" panose="02020603050405020304" pitchFamily="18" charset="0"/>
                <a:cs typeface="Times New Roman" panose="02020603050405020304" pitchFamily="18" charset="0"/>
              </a:rPr>
              <a:t>ЗАКУПКИ ПУТЕМ ПРОВЕДЕНИЯ ЭЛЕКТРОННОГО ЗАПРСА КОТИРОВОК </a:t>
            </a:r>
            <a:endParaRPr lang="ru-RU" sz="16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691052" y="499239"/>
            <a:ext cx="9144000" cy="882039"/>
          </a:xfrm>
          <a:ln w="19050">
            <a:solidFill>
              <a:srgbClr val="C00000"/>
            </a:solidFill>
            <a:prstDash val="dash"/>
          </a:ln>
        </p:spPr>
        <p:txBody>
          <a:bodyPr/>
          <a:lstStyle/>
          <a:p>
            <a:r>
              <a:rPr lang="ru-RU"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Изменения внесены Постановлением Правительства РФ </a:t>
            </a:r>
          </a:p>
          <a:p>
            <a:r>
              <a:rPr lang="ru-RU"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 06.03.22 №297</a:t>
            </a:r>
            <a:endParaRPr lang="ru-RU"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Штриховая стрелка вправо 3"/>
          <p:cNvSpPr/>
          <p:nvPr/>
        </p:nvSpPr>
        <p:spPr>
          <a:xfrm rot="5400000">
            <a:off x="5993481" y="1537314"/>
            <a:ext cx="539141"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Times New Roman" panose="02020603050405020304" pitchFamily="18" charset="0"/>
              <a:cs typeface="Times New Roman" panose="02020603050405020304" pitchFamily="18" charset="0"/>
            </a:endParaRPr>
          </a:p>
        </p:txBody>
      </p:sp>
      <p:sp>
        <p:nvSpPr>
          <p:cNvPr id="5" name="Подзаголовок 2"/>
          <p:cNvSpPr txBox="1">
            <a:spLocks/>
          </p:cNvSpPr>
          <p:nvPr/>
        </p:nvSpPr>
        <p:spPr>
          <a:xfrm>
            <a:off x="272561" y="2100837"/>
            <a:ext cx="11746523" cy="448287"/>
          </a:xfrm>
          <a:prstGeom prst="rect">
            <a:avLst/>
          </a:prstGeom>
          <a:ln w="19050">
            <a:solidFill>
              <a:schemeClr val="accent6">
                <a:lumMod val="75000"/>
              </a:schemeClr>
            </a:solidFill>
            <a:prstDash val="dash"/>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dirty="0" smtClean="0">
                <a:solidFill>
                  <a:schemeClr val="accent6">
                    <a:lumMod val="50000"/>
                  </a:schemeClr>
                </a:solidFill>
                <a:latin typeface="Times New Roman" panose="02020603050405020304" pitchFamily="18" charset="0"/>
                <a:cs typeface="Times New Roman" panose="02020603050405020304" pitchFamily="18" charset="0"/>
              </a:rPr>
              <a:t>Заказчик </a:t>
            </a:r>
            <a:r>
              <a:rPr lang="ru-RU" dirty="0">
                <a:solidFill>
                  <a:schemeClr val="accent6">
                    <a:lumMod val="50000"/>
                  </a:schemeClr>
                </a:solidFill>
                <a:latin typeface="Times New Roman" panose="02020603050405020304" pitchFamily="18" charset="0"/>
                <a:cs typeface="Times New Roman" panose="02020603050405020304" pitchFamily="18" charset="0"/>
              </a:rPr>
              <a:t>вправе проводить </a:t>
            </a:r>
            <a:r>
              <a:rPr lang="ru-RU" dirty="0" smtClean="0">
                <a:solidFill>
                  <a:schemeClr val="accent6">
                    <a:lumMod val="50000"/>
                  </a:schemeClr>
                </a:solidFill>
                <a:latin typeface="Times New Roman" panose="02020603050405020304" pitchFamily="18" charset="0"/>
                <a:cs typeface="Times New Roman" panose="02020603050405020304" pitchFamily="18" charset="0"/>
              </a:rPr>
              <a:t>электронный </a:t>
            </a:r>
            <a:r>
              <a:rPr lang="ru-RU" dirty="0">
                <a:solidFill>
                  <a:schemeClr val="accent6">
                    <a:lumMod val="50000"/>
                  </a:schemeClr>
                </a:solidFill>
                <a:latin typeface="Times New Roman" panose="02020603050405020304" pitchFamily="18" charset="0"/>
                <a:cs typeface="Times New Roman" panose="02020603050405020304" pitchFamily="18" charset="0"/>
              </a:rPr>
              <a:t>запрос котировок:</a:t>
            </a:r>
          </a:p>
          <a:p>
            <a:endParaRPr lang="ru-RU"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6" name="Подзаголовок 2"/>
          <p:cNvSpPr txBox="1">
            <a:spLocks/>
          </p:cNvSpPr>
          <p:nvPr/>
        </p:nvSpPr>
        <p:spPr>
          <a:xfrm>
            <a:off x="272561" y="2696365"/>
            <a:ext cx="3912577" cy="2570227"/>
          </a:xfrm>
          <a:prstGeom prst="rect">
            <a:avLst/>
          </a:prstGeom>
          <a:ln w="19050">
            <a:solidFill>
              <a:schemeClr val="accent6">
                <a:lumMod val="75000"/>
              </a:schemeClr>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В </a:t>
            </a:r>
            <a:r>
              <a:rPr lang="ru-RU" sz="2000" dirty="0">
                <a:solidFill>
                  <a:schemeClr val="accent6">
                    <a:lumMod val="50000"/>
                  </a:schemeClr>
                </a:solidFill>
                <a:latin typeface="Times New Roman" panose="02020603050405020304" pitchFamily="18" charset="0"/>
                <a:cs typeface="Times New Roman" panose="02020603050405020304" pitchFamily="18" charset="0"/>
              </a:rPr>
              <a:t>случае, если </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Н(М)ЦК </a:t>
            </a:r>
          </a:p>
          <a:p>
            <a:pPr>
              <a:lnSpc>
                <a:spcPct val="100000"/>
              </a:lnSpc>
              <a:spcBef>
                <a:spcPts val="0"/>
              </a:spcBef>
            </a:pP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не </a:t>
            </a:r>
            <a:r>
              <a:rPr lang="ru-RU" sz="2000" dirty="0">
                <a:solidFill>
                  <a:schemeClr val="accent6">
                    <a:lumMod val="50000"/>
                  </a:schemeClr>
                </a:solidFill>
                <a:latin typeface="Times New Roman" panose="02020603050405020304" pitchFamily="18" charset="0"/>
                <a:cs typeface="Times New Roman" panose="02020603050405020304" pitchFamily="18" charset="0"/>
              </a:rPr>
              <a:t>превышает </a:t>
            </a:r>
            <a:r>
              <a:rPr lang="ru-RU" b="1" dirty="0" smtClean="0">
                <a:solidFill>
                  <a:schemeClr val="accent6">
                    <a:lumMod val="50000"/>
                  </a:schemeClr>
                </a:solidFill>
                <a:latin typeface="Times New Roman" panose="02020603050405020304" pitchFamily="18" charset="0"/>
                <a:cs typeface="Times New Roman" panose="02020603050405020304" pitchFamily="18" charset="0"/>
              </a:rPr>
              <a:t>3 млн. руб. </a:t>
            </a:r>
          </a:p>
          <a:p>
            <a:pPr>
              <a:lnSpc>
                <a:spcPct val="100000"/>
              </a:lnSpc>
              <a:spcBef>
                <a:spcPts val="0"/>
              </a:spcBef>
            </a:pP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При </a:t>
            </a:r>
            <a:r>
              <a:rPr lang="ru-RU" sz="2000" dirty="0">
                <a:solidFill>
                  <a:schemeClr val="accent6">
                    <a:lumMod val="50000"/>
                  </a:schemeClr>
                </a:solidFill>
                <a:latin typeface="Times New Roman" panose="02020603050405020304" pitchFamily="18" charset="0"/>
                <a:cs typeface="Times New Roman" panose="02020603050405020304" pitchFamily="18" charset="0"/>
              </a:rPr>
              <a:t>этом годовой объем закупок, </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не </a:t>
            </a:r>
            <a:r>
              <a:rPr lang="ru-RU" sz="2000" dirty="0">
                <a:solidFill>
                  <a:schemeClr val="accent6">
                    <a:lumMod val="50000"/>
                  </a:schemeClr>
                </a:solidFill>
                <a:latin typeface="Times New Roman" panose="02020603050405020304" pitchFamily="18" charset="0"/>
                <a:cs typeface="Times New Roman" panose="02020603050405020304" pitchFamily="18" charset="0"/>
              </a:rPr>
              <a:t>должен превышать </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20% СГОЗ </a:t>
            </a:r>
          </a:p>
          <a:p>
            <a:pPr>
              <a:lnSpc>
                <a:spcPct val="100000"/>
              </a:lnSpc>
              <a:spcBef>
                <a:spcPts val="0"/>
              </a:spcBef>
            </a:pP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или 100 млн.руб. </a:t>
            </a:r>
            <a:r>
              <a:rPr lang="ru-RU" sz="2000" dirty="0">
                <a:solidFill>
                  <a:schemeClr val="accent6">
                    <a:lumMod val="50000"/>
                  </a:schemeClr>
                </a:solidFill>
                <a:latin typeface="Times New Roman" panose="02020603050405020304" pitchFamily="18" charset="0"/>
                <a:cs typeface="Times New Roman" panose="02020603050405020304" pitchFamily="18" charset="0"/>
              </a:rPr>
              <a:t>в отношении заказчика, </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СГОЗ  </a:t>
            </a:r>
            <a:r>
              <a:rPr lang="ru-RU" sz="2000" dirty="0">
                <a:solidFill>
                  <a:schemeClr val="accent6">
                    <a:lumMod val="50000"/>
                  </a:schemeClr>
                </a:solidFill>
                <a:latin typeface="Times New Roman" panose="02020603050405020304" pitchFamily="18" charset="0"/>
                <a:cs typeface="Times New Roman" panose="02020603050405020304" pitchFamily="18" charset="0"/>
              </a:rPr>
              <a:t>которого в прошедшем календарном году составил менее </a:t>
            </a: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500 млн.руб.</a:t>
            </a:r>
            <a:endParaRPr lang="ru-RU" sz="2000" dirty="0">
              <a:solidFill>
                <a:schemeClr val="accent6">
                  <a:lumMod val="50000"/>
                </a:schemeClr>
              </a:solidFill>
              <a:latin typeface="Times New Roman" panose="02020603050405020304" pitchFamily="18" charset="0"/>
              <a:cs typeface="Times New Roman" panose="02020603050405020304" pitchFamily="18" charset="0"/>
            </a:endParaRPr>
          </a:p>
          <a:p>
            <a:pPr>
              <a:lnSpc>
                <a:spcPct val="100000"/>
              </a:lnSpc>
              <a:spcBef>
                <a:spcPts val="0"/>
              </a:spcBef>
            </a:pPr>
            <a:endParaRPr lang="ru-RU" sz="20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7" name="Подзаголовок 2"/>
          <p:cNvSpPr txBox="1">
            <a:spLocks/>
          </p:cNvSpPr>
          <p:nvPr/>
        </p:nvSpPr>
        <p:spPr>
          <a:xfrm>
            <a:off x="5092519" y="2696365"/>
            <a:ext cx="6926565" cy="2760392"/>
          </a:xfrm>
          <a:prstGeom prst="rect">
            <a:avLst/>
          </a:prstGeom>
          <a:ln w="19050">
            <a:solidFill>
              <a:srgbClr val="C00000"/>
            </a:solidFill>
            <a:prstDash val="dash"/>
          </a:ln>
        </p:spPr>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2000" dirty="0" smtClean="0">
                <a:solidFill>
                  <a:srgbClr val="C00000"/>
                </a:solidFill>
                <a:latin typeface="Times New Roman" panose="02020603050405020304" pitchFamily="18" charset="0"/>
                <a:cs typeface="Times New Roman" panose="02020603050405020304" pitchFamily="18" charset="0"/>
              </a:rPr>
              <a:t>При закупке мед. изделий в части мед. оборудования, расходных материалов к нему и технических средств реабилитации инвалидов </a:t>
            </a:r>
          </a:p>
          <a:p>
            <a:pPr>
              <a:lnSpc>
                <a:spcPct val="100000"/>
              </a:lnSpc>
              <a:spcBef>
                <a:spcPts val="0"/>
              </a:spcBef>
            </a:pPr>
            <a:r>
              <a:rPr lang="ru-RU" sz="2000" i="1" dirty="0" smtClean="0">
                <a:solidFill>
                  <a:srgbClr val="C00000"/>
                </a:solidFill>
                <a:latin typeface="Times New Roman" panose="02020603050405020304" pitchFamily="18" charset="0"/>
                <a:cs typeface="Times New Roman" panose="02020603050405020304" pitchFamily="18" charset="0"/>
              </a:rPr>
              <a:t>(за исключением мед. изделий одноразового применения, адсорбирующего белья, подгузников, противопролежневых матрасов и подушек)</a:t>
            </a:r>
            <a:r>
              <a:rPr lang="ru-RU" sz="2000" dirty="0" smtClean="0">
                <a:solidFill>
                  <a:srgbClr val="C00000"/>
                </a:solidFill>
                <a:latin typeface="Times New Roman" panose="02020603050405020304" pitchFamily="18" charset="0"/>
                <a:cs typeface="Times New Roman" panose="02020603050405020304" pitchFamily="18" charset="0"/>
              </a:rPr>
              <a:t> </a:t>
            </a:r>
          </a:p>
          <a:p>
            <a:pPr>
              <a:lnSpc>
                <a:spcPct val="100000"/>
              </a:lnSpc>
              <a:spcBef>
                <a:spcPts val="0"/>
              </a:spcBef>
            </a:pPr>
            <a:r>
              <a:rPr lang="ru-RU" sz="2000" dirty="0" smtClean="0">
                <a:solidFill>
                  <a:srgbClr val="C00000"/>
                </a:solidFill>
                <a:latin typeface="Times New Roman" panose="02020603050405020304" pitchFamily="18" charset="0"/>
                <a:cs typeface="Times New Roman" panose="02020603050405020304" pitchFamily="18" charset="0"/>
              </a:rPr>
              <a:t>если Н(М)ЦК не превышает </a:t>
            </a:r>
            <a:r>
              <a:rPr lang="ru-RU" b="1" dirty="0" smtClean="0">
                <a:solidFill>
                  <a:srgbClr val="C00000"/>
                </a:solidFill>
                <a:latin typeface="Times New Roman" panose="02020603050405020304" pitchFamily="18" charset="0"/>
                <a:cs typeface="Times New Roman" panose="02020603050405020304" pitchFamily="18" charset="0"/>
              </a:rPr>
              <a:t>50 млн. рублей</a:t>
            </a:r>
            <a:r>
              <a:rPr lang="ru-RU" dirty="0" smtClean="0">
                <a:solidFill>
                  <a:srgbClr val="C00000"/>
                </a:solidFill>
                <a:latin typeface="Times New Roman" panose="02020603050405020304" pitchFamily="18" charset="0"/>
                <a:cs typeface="Times New Roman" panose="02020603050405020304" pitchFamily="18" charset="0"/>
              </a:rPr>
              <a:t>. </a:t>
            </a:r>
          </a:p>
          <a:p>
            <a:pPr>
              <a:lnSpc>
                <a:spcPct val="100000"/>
              </a:lnSpc>
              <a:spcBef>
                <a:spcPts val="0"/>
              </a:spcBef>
            </a:pPr>
            <a:r>
              <a:rPr lang="ru-RU" sz="2000" dirty="0" smtClean="0">
                <a:solidFill>
                  <a:srgbClr val="C00000"/>
                </a:solidFill>
                <a:latin typeface="Times New Roman" panose="02020603050405020304" pitchFamily="18" charset="0"/>
                <a:cs typeface="Times New Roman" panose="02020603050405020304" pitchFamily="18" charset="0"/>
              </a:rPr>
              <a:t>При этом годовой объем закупок таких мед. изделий не должен превышать 750 млн. рублей</a:t>
            </a:r>
            <a:endParaRPr lang="ru-RU" sz="2000" dirty="0">
              <a:solidFill>
                <a:srgbClr val="C00000"/>
              </a:solidFill>
              <a:latin typeface="Times New Roman" panose="02020603050405020304" pitchFamily="18" charset="0"/>
              <a:cs typeface="Times New Roman" panose="02020603050405020304" pitchFamily="18" charset="0"/>
            </a:endParaRPr>
          </a:p>
        </p:txBody>
      </p:sp>
      <p:sp>
        <p:nvSpPr>
          <p:cNvPr id="8" name="Плюс 7"/>
          <p:cNvSpPr/>
          <p:nvPr/>
        </p:nvSpPr>
        <p:spPr>
          <a:xfrm>
            <a:off x="4412273" y="3675185"/>
            <a:ext cx="453111" cy="499992"/>
          </a:xfrm>
          <a:prstGeom prst="mathPlus">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Times New Roman" panose="02020603050405020304" pitchFamily="18" charset="0"/>
              <a:cs typeface="Times New Roman" panose="02020603050405020304" pitchFamily="18" charset="0"/>
            </a:endParaRPr>
          </a:p>
        </p:txBody>
      </p:sp>
      <p:sp>
        <p:nvSpPr>
          <p:cNvPr id="9" name="Подзаголовок 2"/>
          <p:cNvSpPr txBox="1">
            <a:spLocks/>
          </p:cNvSpPr>
          <p:nvPr/>
        </p:nvSpPr>
        <p:spPr>
          <a:xfrm>
            <a:off x="5092519" y="6198577"/>
            <a:ext cx="6926565" cy="580292"/>
          </a:xfrm>
          <a:prstGeom prst="rect">
            <a:avLst/>
          </a:prstGeom>
          <a:ln w="19050">
            <a:solidFill>
              <a:schemeClr val="tx1"/>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2000" i="1" dirty="0" smtClean="0">
                <a:latin typeface="Times New Roman" panose="02020603050405020304" pitchFamily="18" charset="0"/>
                <a:cs typeface="Times New Roman" panose="02020603050405020304" pitchFamily="18" charset="0"/>
              </a:rPr>
              <a:t>!!! Норма вступила в силу 08.03.22 и будет действовать до 01.08.22г.</a:t>
            </a:r>
            <a:endParaRPr lang="ru-RU" sz="2000" i="1" dirty="0">
              <a:latin typeface="Times New Roman" panose="02020603050405020304" pitchFamily="18" charset="0"/>
              <a:cs typeface="Times New Roman" panose="02020603050405020304" pitchFamily="18" charset="0"/>
            </a:endParaRPr>
          </a:p>
        </p:txBody>
      </p:sp>
      <p:sp>
        <p:nvSpPr>
          <p:cNvPr id="10" name="Штриховая стрелка вправо 9"/>
          <p:cNvSpPr/>
          <p:nvPr/>
        </p:nvSpPr>
        <p:spPr>
          <a:xfrm rot="5400000">
            <a:off x="8290396" y="5585351"/>
            <a:ext cx="530812" cy="484632"/>
          </a:xfrm>
          <a:prstGeom prst="striped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atin typeface="Times New Roman" panose="02020603050405020304" pitchFamily="18" charset="0"/>
              <a:cs typeface="Times New Roman" panose="02020603050405020304" pitchFamily="18" charset="0"/>
            </a:endParaRPr>
          </a:p>
        </p:txBody>
      </p:sp>
      <p:sp>
        <p:nvSpPr>
          <p:cNvPr id="11" name="Подзаголовок 2"/>
          <p:cNvSpPr txBox="1">
            <a:spLocks/>
          </p:cNvSpPr>
          <p:nvPr/>
        </p:nvSpPr>
        <p:spPr>
          <a:xfrm>
            <a:off x="272561" y="5413833"/>
            <a:ext cx="3912577" cy="899044"/>
          </a:xfrm>
          <a:prstGeom prst="rect">
            <a:avLst/>
          </a:prstGeom>
          <a:ln w="19050">
            <a:solidFill>
              <a:schemeClr val="accent6">
                <a:lumMod val="75000"/>
              </a:schemeClr>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20000"/>
              </a:lnSpc>
              <a:spcBef>
                <a:spcPts val="0"/>
              </a:spcBef>
            </a:pPr>
            <a:r>
              <a:rPr lang="ru-RU" sz="2000" dirty="0" smtClean="0">
                <a:solidFill>
                  <a:schemeClr val="accent6">
                    <a:lumMod val="50000"/>
                  </a:schemeClr>
                </a:solidFill>
                <a:latin typeface="Times New Roman" panose="02020603050405020304" pitchFamily="18" charset="0"/>
                <a:cs typeface="Times New Roman" panose="02020603050405020304" pitchFamily="18" charset="0"/>
              </a:rPr>
              <a:t>В иных случаях, поименованных в ч.10 ст. 24 44-ФЗ</a:t>
            </a:r>
            <a:endParaRPr lang="ru-RU" sz="2000" dirty="0">
              <a:solidFill>
                <a:schemeClr val="accent6">
                  <a:lumMod val="50000"/>
                </a:schemeClr>
              </a:solidFill>
              <a:latin typeface="Times New Roman" panose="02020603050405020304" pitchFamily="18" charset="0"/>
              <a:cs typeface="Times New Roman" panose="02020603050405020304" pitchFamily="18" charset="0"/>
            </a:endParaRPr>
          </a:p>
          <a:p>
            <a:pPr>
              <a:lnSpc>
                <a:spcPct val="120000"/>
              </a:lnSpc>
              <a:spcBef>
                <a:spcPts val="0"/>
              </a:spcBef>
            </a:pPr>
            <a:endParaRPr lang="ru-RU" sz="20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7543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44999"/>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ДОПОЛНЕНИЕ СТАТЬИ 34 ЗАКОНА № 44-ФЗ НОВОЙ ЧАСТЬЮ</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247080" y="1330859"/>
            <a:ext cx="5458108" cy="250781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1400" dirty="0" smtClean="0">
                <a:solidFill>
                  <a:schemeClr val="tx1"/>
                </a:solidFill>
                <a:latin typeface="Times New Roman" panose="02020603050405020304" pitchFamily="18" charset="0"/>
                <a:cs typeface="Times New Roman" panose="02020603050405020304" pitchFamily="18" charset="0"/>
              </a:rPr>
              <a:t>Норма отсутствует </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6457383" y="1329205"/>
            <a:ext cx="5512052" cy="250946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400" dirty="0" smtClean="0">
                <a:solidFill>
                  <a:srgbClr val="C00000"/>
                </a:solidFill>
                <a:latin typeface="Times New Roman" panose="02020603050405020304" pitchFamily="18" charset="0"/>
                <a:cs typeface="Times New Roman" panose="02020603050405020304" pitchFamily="18" charset="0"/>
              </a:rPr>
              <a:t>Ч.9.1</a:t>
            </a:r>
            <a:r>
              <a:rPr lang="ru-RU" sz="1400" dirty="0">
                <a:solidFill>
                  <a:srgbClr val="C00000"/>
                </a:solidFill>
                <a:latin typeface="Times New Roman" panose="02020603050405020304" pitchFamily="18" charset="0"/>
                <a:cs typeface="Times New Roman" panose="02020603050405020304" pitchFamily="18" charset="0"/>
              </a:rPr>
              <a:t>. Правительство РФ вправе установить случаи и порядок списания начисленных поставщику (подрядчику, исполнителю), но не списанных заказчиком сумм неустоек (штрафов, пеней) в связи с неисполнением или ненадлежащим исполнением обязательств, предусмотренных контрактом</a:t>
            </a:r>
            <a:r>
              <a:rPr lang="ru-RU" sz="1400" dirty="0" smtClean="0">
                <a:solidFill>
                  <a:srgbClr val="C00000"/>
                </a:solidFill>
                <a:latin typeface="Times New Roman" panose="02020603050405020304" pitchFamily="18" charset="0"/>
                <a:cs typeface="Times New Roman" panose="02020603050405020304" pitchFamily="18" charset="0"/>
              </a:rPr>
              <a:t>.</a:t>
            </a:r>
          </a:p>
          <a:p>
            <a:pPr algn="just"/>
            <a:endParaRPr lang="ru-RU" sz="1400" dirty="0">
              <a:solidFill>
                <a:srgbClr val="C00000"/>
              </a:solidFill>
              <a:latin typeface="Times New Roman" panose="02020603050405020304" pitchFamily="18" charset="0"/>
              <a:cs typeface="Times New Roman" panose="02020603050405020304" pitchFamily="18" charset="0"/>
            </a:endParaRPr>
          </a:p>
          <a:p>
            <a:pPr algn="just"/>
            <a:r>
              <a:rPr lang="ru-RU" sz="1400" i="1" dirty="0" smtClean="0">
                <a:solidFill>
                  <a:srgbClr val="C00000"/>
                </a:solidFill>
                <a:latin typeface="Times New Roman" panose="02020603050405020304" pitchFamily="18" charset="0"/>
                <a:cs typeface="Times New Roman" panose="02020603050405020304" pitchFamily="18" charset="0"/>
              </a:rPr>
              <a:t>!!!По состоянию на 09.03.22г. такие случаи и порядок не установлены.</a:t>
            </a:r>
            <a:endParaRPr lang="ru-RU" sz="1400" i="1" dirty="0">
              <a:solidFill>
                <a:srgbClr val="C0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00835" y="548811"/>
            <a:ext cx="5350598" cy="59126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До 08.03.22</a:t>
            </a:r>
          </a:p>
          <a:p>
            <a:pPr algn="ctr"/>
            <a:endParaRPr lang="ru-RU" sz="1600" dirty="0">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6513020" y="550846"/>
            <a:ext cx="5350598" cy="58989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С 08.03.22</a:t>
            </a:r>
            <a:endParaRPr lang="ru-RU" sz="1600" dirty="0">
              <a:latin typeface="Times New Roman" panose="02020603050405020304" pitchFamily="18" charset="0"/>
              <a:cs typeface="Times New Roman" panose="02020603050405020304" pitchFamily="18" charset="0"/>
            </a:endParaRPr>
          </a:p>
        </p:txBody>
      </p:sp>
      <p:sp>
        <p:nvSpPr>
          <p:cNvPr id="19" name="Скругленный прямоугольник 18"/>
          <p:cNvSpPr/>
          <p:nvPr/>
        </p:nvSpPr>
        <p:spPr>
          <a:xfrm>
            <a:off x="172016" y="5125394"/>
            <a:ext cx="11878146" cy="1130551"/>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a:latin typeface="Times New Roman" panose="02020603050405020304" pitchFamily="18" charset="0"/>
                <a:ea typeface="Calibri" panose="020F0502020204030204" pitchFamily="34" charset="0"/>
                <a:cs typeface="Times New Roman" panose="02020603050405020304" pitchFamily="18" charset="0"/>
              </a:rPr>
              <a:t>Правительство </a:t>
            </a:r>
            <a:r>
              <a:rPr lang="ru-RU" sz="1600" dirty="0" smtClean="0">
                <a:latin typeface="Times New Roman" panose="02020603050405020304" pitchFamily="18" charset="0"/>
                <a:ea typeface="Calibri" panose="020F0502020204030204" pitchFamily="34" charset="0"/>
                <a:cs typeface="Times New Roman" panose="02020603050405020304" pitchFamily="18" charset="0"/>
              </a:rPr>
              <a:t>РФ наделено правом устанавливать случаи и порядок списания неустоек выставленных </a:t>
            </a:r>
            <a:r>
              <a:rPr lang="ru-RU" sz="1600" dirty="0">
                <a:latin typeface="Times New Roman" panose="02020603050405020304" pitchFamily="18" charset="0"/>
                <a:ea typeface="Calibri" panose="020F0502020204030204" pitchFamily="34" charset="0"/>
                <a:cs typeface="Times New Roman" panose="02020603050405020304" pitchFamily="18" charset="0"/>
              </a:rPr>
              <a:t>поставщику (подрядчику, исполнителю)</a:t>
            </a:r>
            <a:r>
              <a:rPr lang="ru-RU" sz="1600" dirty="0" smtClean="0">
                <a:latin typeface="Times New Roman" panose="02020603050405020304" pitchFamily="18" charset="0"/>
                <a:ea typeface="Calibri" panose="020F0502020204030204" pitchFamily="34" charset="0"/>
                <a:cs typeface="Times New Roman" panose="02020603050405020304" pitchFamily="18" charset="0"/>
              </a:rPr>
              <a:t>, которые не списал заказчик.</a:t>
            </a:r>
            <a:endParaRPr lang="ru-RU"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4526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44999"/>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ДОПОЛНЕНИЕ Ч.1 СТАТЬИ 93 ЗАКОНА № 44-ФЗ НОВЫМ ПУНКТОМ</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247080" y="1119179"/>
            <a:ext cx="4886235" cy="250781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1400" dirty="0" smtClean="0">
                <a:solidFill>
                  <a:schemeClr val="tx1"/>
                </a:solidFill>
                <a:latin typeface="Times New Roman" panose="02020603050405020304" pitchFamily="18" charset="0"/>
                <a:cs typeface="Times New Roman" panose="02020603050405020304" pitchFamily="18" charset="0"/>
              </a:rPr>
              <a:t>Норма отсутствует </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5703682" y="1117525"/>
            <a:ext cx="6346479" cy="355276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400" dirty="0" smtClean="0">
                <a:solidFill>
                  <a:schemeClr val="tx1"/>
                </a:solidFill>
                <a:latin typeface="Times New Roman" panose="02020603050405020304" pitchFamily="18" charset="0"/>
                <a:cs typeface="Times New Roman" panose="02020603050405020304" pitchFamily="18" charset="0"/>
              </a:rPr>
              <a:t>Ч 1</a:t>
            </a:r>
            <a:r>
              <a:rPr lang="ru-RU" sz="1400" dirty="0">
                <a:solidFill>
                  <a:schemeClr val="tx1"/>
                </a:solidFill>
                <a:latin typeface="Times New Roman" panose="02020603050405020304" pitchFamily="18" charset="0"/>
                <a:cs typeface="Times New Roman" panose="02020603050405020304" pitchFamily="18" charset="0"/>
              </a:rPr>
              <a:t>. Закупка у единственного поставщика (подрядчика, исполнителя) может осуществляться заказчиком в следующих случаях:</a:t>
            </a:r>
          </a:p>
          <a:p>
            <a:pPr algn="just"/>
            <a:r>
              <a:rPr lang="ru-RU" sz="1400" dirty="0" smtClean="0">
                <a:solidFill>
                  <a:srgbClr val="C00000"/>
                </a:solidFill>
                <a:latin typeface="Times New Roman" panose="02020603050405020304" pitchFamily="18" charset="0"/>
                <a:cs typeface="Times New Roman" panose="02020603050405020304" pitchFamily="18" charset="0"/>
              </a:rPr>
              <a:t>       П.5.1</a:t>
            </a:r>
            <a:r>
              <a:rPr lang="ru-RU" sz="1400" dirty="0">
                <a:solidFill>
                  <a:srgbClr val="C00000"/>
                </a:solidFill>
                <a:latin typeface="Times New Roman" panose="02020603050405020304" pitchFamily="18" charset="0"/>
                <a:cs typeface="Times New Roman" panose="02020603050405020304" pitchFamily="18" charset="0"/>
              </a:rPr>
              <a:t>) </a:t>
            </a:r>
            <a:r>
              <a:rPr lang="ru-RU" sz="1400" dirty="0" smtClean="0">
                <a:solidFill>
                  <a:srgbClr val="C00000"/>
                </a:solidFill>
                <a:latin typeface="Times New Roman" panose="02020603050405020304" pitchFamily="18" charset="0"/>
                <a:cs typeface="Times New Roman" panose="02020603050405020304" pitchFamily="18" charset="0"/>
              </a:rPr>
              <a:t>осуществление </a:t>
            </a:r>
            <a:r>
              <a:rPr lang="ru-RU" sz="1400" dirty="0">
                <a:solidFill>
                  <a:srgbClr val="C00000"/>
                </a:solidFill>
                <a:latin typeface="Times New Roman" panose="02020603050405020304" pitchFamily="18" charset="0"/>
                <a:cs typeface="Times New Roman" panose="02020603050405020304" pitchFamily="18" charset="0"/>
              </a:rPr>
              <a:t>закупки лекарственных препаратов, мед. изделий и расходных материалов государственной или муниципальной медицинской организацией, если такая закупка осуществляется в электронной форме в отношении лекарственных препаратов, расходных материалов и мед. изделий, произведенных единственным на территории РФ или территориях иностранных государств, не вводивших в отношении РФ ограничительных мер экономического характера, производителем, а также если разрешение на осуществление такой закупки медицинской организацией установлено решением учредителя данной медицинской организации. При этом годовой объем закупок, которые заказчик вправе осуществить на основании настоящего пункта, не должен превышать в отношении лекарственных препаратов или расходных материалов 50 миллионов рублей, а в отношении медицинских изделий - 250 миллионов </a:t>
            </a:r>
            <a:r>
              <a:rPr lang="ru-RU" sz="1400" dirty="0" smtClean="0">
                <a:solidFill>
                  <a:srgbClr val="C00000"/>
                </a:solidFill>
                <a:latin typeface="Times New Roman" panose="02020603050405020304" pitchFamily="18" charset="0"/>
                <a:cs typeface="Times New Roman" panose="02020603050405020304" pitchFamily="18" charset="0"/>
              </a:rPr>
              <a:t>рублей</a:t>
            </a:r>
            <a:endParaRPr lang="ru-RU" sz="1400" dirty="0">
              <a:solidFill>
                <a:srgbClr val="C0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300835" y="548811"/>
            <a:ext cx="4789989" cy="46517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До 08.03.22</a:t>
            </a:r>
          </a:p>
        </p:txBody>
      </p:sp>
      <p:sp>
        <p:nvSpPr>
          <p:cNvPr id="12" name="Скругленный прямоугольник 11"/>
          <p:cNvSpPr/>
          <p:nvPr/>
        </p:nvSpPr>
        <p:spPr>
          <a:xfrm>
            <a:off x="5781397" y="550847"/>
            <a:ext cx="6082221" cy="46314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С 08.03.22</a:t>
            </a:r>
            <a:endParaRPr lang="ru-RU" sz="1600" dirty="0">
              <a:latin typeface="Times New Roman" panose="02020603050405020304" pitchFamily="18" charset="0"/>
              <a:cs typeface="Times New Roman" panose="02020603050405020304" pitchFamily="18" charset="0"/>
            </a:endParaRPr>
          </a:p>
        </p:txBody>
      </p:sp>
      <p:sp>
        <p:nvSpPr>
          <p:cNvPr id="19" name="Скругленный прямоугольник 18"/>
          <p:cNvSpPr/>
          <p:nvPr/>
        </p:nvSpPr>
        <p:spPr>
          <a:xfrm>
            <a:off x="172016" y="4773825"/>
            <a:ext cx="11878146" cy="1346673"/>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В течение 2-х лет с 08.03.2022 государственным </a:t>
            </a:r>
            <a:r>
              <a:rPr lang="ru-RU" sz="1400" dirty="0">
                <a:latin typeface="Times New Roman" panose="02020603050405020304" pitchFamily="18" charset="0"/>
                <a:ea typeface="Calibri" panose="020F0502020204030204" pitchFamily="34" charset="0"/>
                <a:cs typeface="Times New Roman" panose="02020603050405020304" pitchFamily="18" charset="0"/>
              </a:rPr>
              <a:t>или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муниципальным медицинским организациям разрешено закупать лекарственные препараты, </a:t>
            </a:r>
            <a:r>
              <a:rPr lang="ru-RU" sz="1400" dirty="0">
                <a:latin typeface="Times New Roman" panose="02020603050405020304" pitchFamily="18" charset="0"/>
                <a:ea typeface="Calibri" panose="020F0502020204030204" pitchFamily="34" charset="0"/>
                <a:cs typeface="Times New Roman" panose="02020603050405020304" pitchFamily="18" charset="0"/>
              </a:rPr>
              <a:t>мед.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изделия </a:t>
            </a:r>
            <a:r>
              <a:rPr lang="ru-RU" sz="1400" dirty="0">
                <a:latin typeface="Times New Roman" panose="02020603050405020304" pitchFamily="18" charset="0"/>
                <a:ea typeface="Calibri" panose="020F0502020204030204" pitchFamily="34" charset="0"/>
                <a:cs typeface="Times New Roman" panose="02020603050405020304" pitchFamily="18" charset="0"/>
              </a:rPr>
              <a:t>и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расходные материалы у единственного поставщика, при условии, что:</a:t>
            </a:r>
          </a:p>
          <a:p>
            <a:pPr marL="285750" indent="-285750" algn="just">
              <a:lnSpc>
                <a:spcPct val="107000"/>
              </a:lnSpc>
              <a:spcAft>
                <a:spcPts val="0"/>
              </a:spcAft>
              <a:buFontTx/>
              <a:buChar char="-"/>
            </a:pP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закупка будет осуществлена в электронной форме, </a:t>
            </a:r>
          </a:p>
          <a:p>
            <a:pPr marL="285750" indent="-285750" algn="just">
              <a:lnSpc>
                <a:spcPct val="107000"/>
              </a:lnSpc>
              <a:spcAft>
                <a:spcPts val="0"/>
              </a:spcAft>
              <a:buFontTx/>
              <a:buChar char="-"/>
            </a:pP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на её осуществление </a:t>
            </a:r>
            <a:r>
              <a:rPr lang="ru-RU" sz="1400" dirty="0">
                <a:latin typeface="Times New Roman" panose="02020603050405020304" pitchFamily="18" charset="0"/>
                <a:ea typeface="Calibri" panose="020F0502020204030204" pitchFamily="34" charset="0"/>
                <a:cs typeface="Times New Roman" panose="02020603050405020304" pitchFamily="18" charset="0"/>
              </a:rPr>
              <a:t>есть разрешение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учредителя </a:t>
            </a:r>
            <a:r>
              <a:rPr lang="ru-RU" sz="1400" dirty="0">
                <a:latin typeface="Times New Roman" panose="02020603050405020304" pitchFamily="18" charset="0"/>
                <a:ea typeface="Calibri" panose="020F0502020204030204" pitchFamily="34" charset="0"/>
                <a:cs typeface="Times New Roman" panose="02020603050405020304" pitchFamily="18" charset="0"/>
              </a:rPr>
              <a:t>данной медицинской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организации,</a:t>
            </a:r>
          </a:p>
          <a:p>
            <a:pPr marL="285750" indent="-285750" algn="just">
              <a:lnSpc>
                <a:spcPct val="107000"/>
              </a:lnSpc>
              <a:spcAft>
                <a:spcPts val="0"/>
              </a:spcAft>
              <a:buFontTx/>
              <a:buChar char="-"/>
            </a:pPr>
            <a:r>
              <a:rPr lang="ru-RU" sz="1400" dirty="0">
                <a:latin typeface="Times New Roman" panose="02020603050405020304" pitchFamily="18" charset="0"/>
                <a:ea typeface="Calibri" panose="020F0502020204030204" pitchFamily="34" charset="0"/>
                <a:cs typeface="Times New Roman" panose="02020603050405020304" pitchFamily="18" charset="0"/>
              </a:rPr>
              <a:t>е</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динственный производитель находится на территории РФ </a:t>
            </a:r>
            <a:r>
              <a:rPr lang="ru-RU" sz="1400" dirty="0">
                <a:latin typeface="Times New Roman" panose="02020603050405020304" pitchFamily="18" charset="0"/>
                <a:ea typeface="Calibri" panose="020F0502020204030204" pitchFamily="34" charset="0"/>
                <a:cs typeface="Times New Roman" panose="02020603050405020304" pitchFamily="18" charset="0"/>
              </a:rPr>
              <a:t>или территориях иностранных государств, не вводивших в отношении РФ ограничительных мер экономического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характера.</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Скругленный прямоугольник 2"/>
          <p:cNvSpPr/>
          <p:nvPr/>
        </p:nvSpPr>
        <p:spPr>
          <a:xfrm>
            <a:off x="172016" y="6224034"/>
            <a:ext cx="11878146" cy="49794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smtClean="0">
                <a:latin typeface="Times New Roman" panose="02020603050405020304" pitchFamily="18" charset="0"/>
                <a:cs typeface="Times New Roman" panose="02020603050405020304" pitchFamily="18" charset="0"/>
              </a:rPr>
              <a:t>В соответствии с п.3 ст.22 Закона № 46-ФЗ п.5.1 ч.1 ст.93 применяется до истечения 2 лет со дня опубликования данного ФЗ. Таким образом п. 5.1 применяется до 09.03.2024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4178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44999"/>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ДОПОЛНЕНИЕ Ч.1 СТАТЬИ 93 ЗАКОНА № 44-ФЗ НОВЫМ ПУНКТОМ</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247080" y="1330859"/>
            <a:ext cx="4886235" cy="250781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1400" dirty="0" smtClean="0">
                <a:solidFill>
                  <a:schemeClr val="tx1"/>
                </a:solidFill>
                <a:latin typeface="Times New Roman" panose="02020603050405020304" pitchFamily="18" charset="0"/>
                <a:cs typeface="Times New Roman" panose="02020603050405020304" pitchFamily="18" charset="0"/>
              </a:rPr>
              <a:t>Норма отсутствует </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5703683" y="1329205"/>
            <a:ext cx="6265752" cy="250946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400" dirty="0" smtClean="0">
                <a:solidFill>
                  <a:schemeClr val="tx1"/>
                </a:solidFill>
                <a:latin typeface="Times New Roman" panose="02020603050405020304" pitchFamily="18" charset="0"/>
                <a:cs typeface="Times New Roman" panose="02020603050405020304" pitchFamily="18" charset="0"/>
              </a:rPr>
              <a:t>Ч.1</a:t>
            </a:r>
            <a:r>
              <a:rPr lang="ru-RU" sz="1400" dirty="0">
                <a:solidFill>
                  <a:schemeClr val="tx1"/>
                </a:solidFill>
                <a:latin typeface="Times New Roman" panose="02020603050405020304" pitchFamily="18" charset="0"/>
                <a:cs typeface="Times New Roman" panose="02020603050405020304" pitchFamily="18" charset="0"/>
              </a:rPr>
              <a:t>. Закупка у единственного поставщика (подрядчика, исполнителя) может осуществляться заказчиком в следующих случаях:</a:t>
            </a:r>
          </a:p>
          <a:p>
            <a:pPr indent="342900" algn="just">
              <a:lnSpc>
                <a:spcPct val="107000"/>
              </a:lnSpc>
              <a:spcAft>
                <a:spcPts val="0"/>
              </a:spcAft>
            </a:pP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П.5.2 осуществление </a:t>
            </a:r>
            <a:r>
              <a:rPr lang="ru-RU" sz="14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закупки технических средств реабилитации и услуг Фондом социального страхования РФ, если такая закупка осуществляется в электронной форме в отношении технических средств реабилитации и услуг, произведенных (оказанных) на территории РФ или произведенных на </a:t>
            </a: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территориях </a:t>
            </a:r>
            <a:r>
              <a:rPr lang="ru-RU" sz="14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иностранных государств, не вводивших в отношении РФ ограничительных мер экономического характера</a:t>
            </a: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Скругленный прямоугольник 10"/>
          <p:cNvSpPr/>
          <p:nvPr/>
        </p:nvSpPr>
        <p:spPr>
          <a:xfrm>
            <a:off x="749243" y="549475"/>
            <a:ext cx="4789989" cy="59126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До 08.03.22</a:t>
            </a:r>
          </a:p>
        </p:txBody>
      </p:sp>
      <p:sp>
        <p:nvSpPr>
          <p:cNvPr id="12" name="Скругленный прямоугольник 11"/>
          <p:cNvSpPr/>
          <p:nvPr/>
        </p:nvSpPr>
        <p:spPr>
          <a:xfrm>
            <a:off x="5795448" y="550846"/>
            <a:ext cx="6082221" cy="589891"/>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С 08.03.22</a:t>
            </a:r>
            <a:endParaRPr lang="ru-RU" sz="1600" dirty="0">
              <a:latin typeface="Times New Roman" panose="02020603050405020304" pitchFamily="18" charset="0"/>
              <a:cs typeface="Times New Roman" panose="02020603050405020304" pitchFamily="18" charset="0"/>
            </a:endParaRPr>
          </a:p>
        </p:txBody>
      </p:sp>
      <p:sp>
        <p:nvSpPr>
          <p:cNvPr id="19" name="Скругленный прямоугольник 18"/>
          <p:cNvSpPr/>
          <p:nvPr/>
        </p:nvSpPr>
        <p:spPr>
          <a:xfrm>
            <a:off x="172016" y="4116017"/>
            <a:ext cx="11878146" cy="1643204"/>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smtClean="0">
                <a:latin typeface="Times New Roman" panose="02020603050405020304" pitchFamily="18" charset="0"/>
                <a:ea typeface="Calibri" panose="020F0502020204030204" pitchFamily="34" charset="0"/>
                <a:cs typeface="Times New Roman" panose="02020603050405020304" pitchFamily="18" charset="0"/>
              </a:rPr>
              <a:t>В течение 2-х лет с 08.03.2022 Фонду </a:t>
            </a:r>
            <a:r>
              <a:rPr lang="ru-RU" sz="1600" dirty="0">
                <a:latin typeface="Times New Roman" panose="02020603050405020304" pitchFamily="18" charset="0"/>
                <a:ea typeface="Calibri" panose="020F0502020204030204" pitchFamily="34" charset="0"/>
                <a:cs typeface="Times New Roman" panose="02020603050405020304" pitchFamily="18" charset="0"/>
              </a:rPr>
              <a:t>социального страхования РФ </a:t>
            </a:r>
            <a:r>
              <a:rPr lang="ru-RU" sz="1600" dirty="0" smtClean="0">
                <a:latin typeface="Times New Roman" panose="02020603050405020304" pitchFamily="18" charset="0"/>
                <a:ea typeface="Calibri" panose="020F0502020204030204" pitchFamily="34" charset="0"/>
                <a:cs typeface="Times New Roman" panose="02020603050405020304" pitchFamily="18" charset="0"/>
              </a:rPr>
              <a:t>будет </a:t>
            </a:r>
            <a:r>
              <a:rPr lang="ru-RU" sz="1600" dirty="0">
                <a:latin typeface="Times New Roman" panose="02020603050405020304" pitchFamily="18" charset="0"/>
                <a:ea typeface="Calibri" panose="020F0502020204030204" pitchFamily="34" charset="0"/>
                <a:cs typeface="Times New Roman" panose="02020603050405020304" pitchFamily="18" charset="0"/>
              </a:rPr>
              <a:t>разрешено закупать </a:t>
            </a:r>
            <a:r>
              <a:rPr lang="ru-RU" sz="1600" dirty="0" smtClean="0">
                <a:latin typeface="Times New Roman" panose="02020603050405020304" pitchFamily="18" charset="0"/>
                <a:ea typeface="Calibri" panose="020F0502020204030204" pitchFamily="34" charset="0"/>
                <a:cs typeface="Times New Roman" panose="02020603050405020304" pitchFamily="18" charset="0"/>
              </a:rPr>
              <a:t>технические средства </a:t>
            </a:r>
            <a:r>
              <a:rPr lang="ru-RU" sz="1600" dirty="0">
                <a:latin typeface="Times New Roman" panose="02020603050405020304" pitchFamily="18" charset="0"/>
                <a:ea typeface="Calibri" panose="020F0502020204030204" pitchFamily="34" charset="0"/>
                <a:cs typeface="Times New Roman" panose="02020603050405020304" pitchFamily="18" charset="0"/>
              </a:rPr>
              <a:t>реабилитации и </a:t>
            </a:r>
            <a:r>
              <a:rPr lang="ru-RU" sz="1600" dirty="0" smtClean="0">
                <a:latin typeface="Times New Roman" panose="02020603050405020304" pitchFamily="18" charset="0"/>
                <a:ea typeface="Calibri" panose="020F0502020204030204" pitchFamily="34" charset="0"/>
                <a:cs typeface="Times New Roman" panose="02020603050405020304" pitchFamily="18" charset="0"/>
              </a:rPr>
              <a:t>услуги у единственного поставщика, при условии, что:</a:t>
            </a:r>
          </a:p>
          <a:p>
            <a:pPr marL="285750" indent="-285750" algn="just">
              <a:lnSpc>
                <a:spcPct val="107000"/>
              </a:lnSpc>
              <a:spcAft>
                <a:spcPts val="0"/>
              </a:spcAft>
              <a:buFontTx/>
              <a:buChar char="-"/>
            </a:pPr>
            <a:r>
              <a:rPr lang="ru-RU" sz="1600" dirty="0" smtClean="0">
                <a:latin typeface="Times New Roman" panose="02020603050405020304" pitchFamily="18" charset="0"/>
                <a:ea typeface="Calibri" panose="020F0502020204030204" pitchFamily="34" charset="0"/>
                <a:cs typeface="Times New Roman" panose="02020603050405020304" pitchFamily="18" charset="0"/>
              </a:rPr>
              <a:t>закупка будет осуществлена в электронной форме, </a:t>
            </a:r>
          </a:p>
          <a:p>
            <a:pPr marL="285750" indent="-285750" algn="just">
              <a:lnSpc>
                <a:spcPct val="107000"/>
              </a:lnSpc>
              <a:spcAft>
                <a:spcPts val="0"/>
              </a:spcAft>
              <a:buFontTx/>
              <a:buChar char="-"/>
            </a:pPr>
            <a:r>
              <a:rPr lang="ru-RU" sz="1600" dirty="0" smtClean="0">
                <a:latin typeface="Times New Roman" panose="02020603050405020304" pitchFamily="18" charset="0"/>
                <a:ea typeface="Calibri" panose="020F0502020204030204" pitchFamily="34" charset="0"/>
                <a:cs typeface="Times New Roman" panose="02020603050405020304" pitchFamily="18" charset="0"/>
              </a:rPr>
              <a:t>единственный производитель (исполнитель) находится на территории РФ </a:t>
            </a:r>
            <a:r>
              <a:rPr lang="ru-RU" sz="1600" dirty="0">
                <a:latin typeface="Times New Roman" panose="02020603050405020304" pitchFamily="18" charset="0"/>
                <a:ea typeface="Calibri" panose="020F0502020204030204" pitchFamily="34" charset="0"/>
                <a:cs typeface="Times New Roman" panose="02020603050405020304" pitchFamily="18" charset="0"/>
              </a:rPr>
              <a:t>или территориях иностранных государств, не вводивших в отношении РФ ограничительных мер экономического </a:t>
            </a:r>
            <a:r>
              <a:rPr lang="ru-RU" sz="1600" dirty="0" smtClean="0">
                <a:latin typeface="Times New Roman" panose="02020603050405020304" pitchFamily="18" charset="0"/>
                <a:ea typeface="Calibri" panose="020F0502020204030204" pitchFamily="34" charset="0"/>
                <a:cs typeface="Times New Roman" panose="02020603050405020304" pitchFamily="18" charset="0"/>
              </a:rPr>
              <a:t>характера.</a:t>
            </a:r>
            <a:endParaRPr lang="ru-RU"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Скругленный прямоугольник 7"/>
          <p:cNvSpPr/>
          <p:nvPr/>
        </p:nvSpPr>
        <p:spPr>
          <a:xfrm>
            <a:off x="172016" y="6142553"/>
            <a:ext cx="11878146" cy="49794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smtClean="0">
                <a:latin typeface="Times New Roman" panose="02020603050405020304" pitchFamily="18" charset="0"/>
                <a:cs typeface="Times New Roman" panose="02020603050405020304" pitchFamily="18" charset="0"/>
              </a:rPr>
              <a:t>В соответствии с п.3 ст.22 Закона № 46-ФЗ п.5.2 ч.1 ст.93 применяется до истечения 2 лет со дня опубликования данного ФЗ. Таким образом п. 5.2 применяется до 09.03.2024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5446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8786"/>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ИЗМЕНЕНИЯ в п.28 ч.1 СТАТЬИ 93 ЗАКОНА № 44-ФЗ</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247080" y="1330859"/>
            <a:ext cx="5483764" cy="3162010"/>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ru-RU" sz="1400" dirty="0" smtClean="0">
                <a:solidFill>
                  <a:schemeClr val="tx1"/>
                </a:solidFill>
                <a:latin typeface="Times New Roman" panose="02020603050405020304" pitchFamily="18" charset="0"/>
                <a:cs typeface="Times New Roman" panose="02020603050405020304" pitchFamily="18" charset="0"/>
              </a:rPr>
              <a:t>Ч.1</a:t>
            </a:r>
            <a:r>
              <a:rPr lang="ru-RU" sz="1400" dirty="0">
                <a:solidFill>
                  <a:schemeClr val="tx1"/>
                </a:solidFill>
                <a:latin typeface="Times New Roman" panose="02020603050405020304" pitchFamily="18" charset="0"/>
                <a:cs typeface="Times New Roman" panose="02020603050405020304" pitchFamily="18" charset="0"/>
              </a:rPr>
              <a:t>. Закупка у единственного поставщика (подрядчика, исполнителя) может осуществляться заказчиком в следующих случаях</a:t>
            </a:r>
            <a:r>
              <a:rPr lang="ru-RU" sz="1400" dirty="0" smtClean="0">
                <a:solidFill>
                  <a:schemeClr val="tx1"/>
                </a:solidFill>
                <a:latin typeface="Times New Roman" panose="02020603050405020304" pitchFamily="18" charset="0"/>
                <a:cs typeface="Times New Roman" panose="02020603050405020304" pitchFamily="18" charset="0"/>
              </a:rPr>
              <a:t>:</a:t>
            </a:r>
          </a:p>
          <a:p>
            <a:pPr algn="just"/>
            <a:r>
              <a:rPr lang="ru-RU" sz="1400" dirty="0" smtClean="0">
                <a:solidFill>
                  <a:schemeClr val="tx1"/>
                </a:solidFill>
                <a:latin typeface="Times New Roman" panose="02020603050405020304" pitchFamily="18" charset="0"/>
                <a:cs typeface="Times New Roman" panose="02020603050405020304" pitchFamily="18" charset="0"/>
              </a:rPr>
              <a:t>         П.28</a:t>
            </a:r>
            <a:r>
              <a:rPr lang="ru-RU" sz="1400" dirty="0">
                <a:solidFill>
                  <a:schemeClr val="tx1"/>
                </a:solidFill>
                <a:latin typeface="Times New Roman" panose="02020603050405020304" pitchFamily="18" charset="0"/>
                <a:cs typeface="Times New Roman" panose="02020603050405020304" pitchFamily="18" charset="0"/>
              </a:rPr>
              <a:t>) осуществление закупок лекарственных препаратов, которые предназначены для назначения пациенту при наличии медицинских показаний (индивидуальная непереносимость, по жизненным показаниям) по решению врачебной комиссии, которое отражается в медицинских документах пациента и журнале врачебной комиссии. Заказчик вправе заключить контракт на поставки лекарственных препаратов в соответствии с настоящим пунктом на сумму, не превышающую </a:t>
            </a:r>
            <a:r>
              <a:rPr lang="ru-RU" sz="2000" b="1" dirty="0" smtClean="0">
                <a:solidFill>
                  <a:schemeClr val="tx1"/>
                </a:solidFill>
                <a:latin typeface="Times New Roman" panose="02020603050405020304" pitchFamily="18" charset="0"/>
                <a:cs typeface="Times New Roman" panose="02020603050405020304" pitchFamily="18" charset="0"/>
              </a:rPr>
              <a:t>один</a:t>
            </a:r>
            <a:r>
              <a:rPr lang="ru-RU" sz="1400" dirty="0" smtClean="0">
                <a:solidFill>
                  <a:schemeClr val="tx1"/>
                </a:solidFill>
                <a:latin typeface="Times New Roman" panose="02020603050405020304" pitchFamily="18" charset="0"/>
                <a:cs typeface="Times New Roman" panose="02020603050405020304" pitchFamily="18" charset="0"/>
              </a:rPr>
              <a:t> миллион </a:t>
            </a:r>
            <a:r>
              <a:rPr lang="ru-RU" sz="1400" dirty="0">
                <a:solidFill>
                  <a:schemeClr val="tx1"/>
                </a:solidFill>
                <a:latin typeface="Times New Roman" panose="02020603050405020304" pitchFamily="18" charset="0"/>
                <a:cs typeface="Times New Roman" panose="02020603050405020304" pitchFamily="18" charset="0"/>
              </a:rPr>
              <a:t>рублей. </a:t>
            </a:r>
          </a:p>
        </p:txBody>
      </p:sp>
      <p:sp>
        <p:nvSpPr>
          <p:cNvPr id="10" name="Скругленный прямоугольник 9"/>
          <p:cNvSpPr/>
          <p:nvPr/>
        </p:nvSpPr>
        <p:spPr>
          <a:xfrm>
            <a:off x="6518495" y="1329205"/>
            <a:ext cx="5450940" cy="3163862"/>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r>
              <a:rPr lang="ru-RU" sz="1400" dirty="0" smtClean="0">
                <a:solidFill>
                  <a:prstClr val="black"/>
                </a:solidFill>
                <a:latin typeface="Times New Roman" panose="02020603050405020304" pitchFamily="18" charset="0"/>
                <a:cs typeface="Times New Roman" panose="02020603050405020304" pitchFamily="18" charset="0"/>
              </a:rPr>
              <a:t>Ч.1</a:t>
            </a:r>
            <a:r>
              <a:rPr lang="ru-RU" sz="1400" dirty="0">
                <a:solidFill>
                  <a:prstClr val="black"/>
                </a:solidFill>
                <a:latin typeface="Times New Roman" panose="02020603050405020304" pitchFamily="18" charset="0"/>
                <a:cs typeface="Times New Roman" panose="02020603050405020304" pitchFamily="18" charset="0"/>
              </a:rPr>
              <a:t>. Закупка у единственного поставщика (подрядчика, исполнителя) может осуществляться заказчиком в следующих случаях:</a:t>
            </a:r>
          </a:p>
          <a:p>
            <a:pPr lvl="0" algn="just"/>
            <a:r>
              <a:rPr lang="ru-RU" sz="1400" dirty="0" smtClean="0">
                <a:solidFill>
                  <a:prstClr val="black"/>
                </a:solidFill>
                <a:latin typeface="Times New Roman" panose="02020603050405020304" pitchFamily="18" charset="0"/>
                <a:cs typeface="Times New Roman" panose="02020603050405020304" pitchFamily="18" charset="0"/>
              </a:rPr>
              <a:t>            П.28</a:t>
            </a:r>
            <a:r>
              <a:rPr lang="ru-RU" sz="1400" dirty="0">
                <a:solidFill>
                  <a:prstClr val="black"/>
                </a:solidFill>
                <a:latin typeface="Times New Roman" panose="02020603050405020304" pitchFamily="18" charset="0"/>
                <a:cs typeface="Times New Roman" panose="02020603050405020304" pitchFamily="18" charset="0"/>
              </a:rPr>
              <a:t>) осуществление закупок лекарственных препаратов, которые предназначены для назначения пациенту при наличии медицинских показаний (индивидуальная непереносимость, по жизненным показаниям) по решению врачебной комиссии, которое отражается в медицинских документах пациента и журнале врачебной комиссии. Заказчик вправе заключить контракт на поставки лекарственных препаратов в соответствии с настоящим пунктом на сумму, не превышающую </a:t>
            </a:r>
            <a:r>
              <a:rPr lang="ru-RU" sz="2000" b="1" dirty="0" smtClean="0">
                <a:solidFill>
                  <a:srgbClr val="C00000"/>
                </a:solidFill>
                <a:latin typeface="Times New Roman" panose="02020603050405020304" pitchFamily="18" charset="0"/>
                <a:cs typeface="Times New Roman" panose="02020603050405020304" pitchFamily="18" charset="0"/>
              </a:rPr>
              <a:t>полтора</a:t>
            </a:r>
            <a:r>
              <a:rPr lang="ru-RU" sz="1400" dirty="0" smtClean="0">
                <a:solidFill>
                  <a:srgbClr val="C00000"/>
                </a:solidFill>
                <a:latin typeface="Times New Roman" panose="02020603050405020304" pitchFamily="18" charset="0"/>
                <a:cs typeface="Times New Roman" panose="02020603050405020304" pitchFamily="18" charset="0"/>
              </a:rPr>
              <a:t> </a:t>
            </a:r>
            <a:r>
              <a:rPr lang="ru-RU" sz="1400" dirty="0" smtClean="0">
                <a:solidFill>
                  <a:prstClr val="black"/>
                </a:solidFill>
                <a:latin typeface="Times New Roman" panose="02020603050405020304" pitchFamily="18" charset="0"/>
                <a:cs typeface="Times New Roman" panose="02020603050405020304" pitchFamily="18" charset="0"/>
              </a:rPr>
              <a:t>миллиона </a:t>
            </a:r>
            <a:r>
              <a:rPr lang="ru-RU" sz="1400" dirty="0">
                <a:solidFill>
                  <a:prstClr val="black"/>
                </a:solidFill>
                <a:latin typeface="Times New Roman" panose="02020603050405020304" pitchFamily="18" charset="0"/>
                <a:cs typeface="Times New Roman" panose="02020603050405020304" pitchFamily="18" charset="0"/>
              </a:rPr>
              <a:t>рублей. </a:t>
            </a:r>
          </a:p>
        </p:txBody>
      </p:sp>
      <p:sp>
        <p:nvSpPr>
          <p:cNvPr id="11" name="Скругленный прямоугольник 10"/>
          <p:cNvSpPr/>
          <p:nvPr/>
        </p:nvSpPr>
        <p:spPr>
          <a:xfrm>
            <a:off x="300835" y="548811"/>
            <a:ext cx="5375748" cy="59126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До 08.03.22</a:t>
            </a:r>
          </a:p>
        </p:txBody>
      </p:sp>
      <p:sp>
        <p:nvSpPr>
          <p:cNvPr id="12" name="Скругленный прямоугольник 11"/>
          <p:cNvSpPr/>
          <p:nvPr/>
        </p:nvSpPr>
        <p:spPr>
          <a:xfrm>
            <a:off x="6572342" y="550846"/>
            <a:ext cx="5291276" cy="66437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С 08.03.22</a:t>
            </a:r>
            <a:endParaRPr lang="ru-RU" sz="1600" dirty="0">
              <a:latin typeface="Times New Roman" panose="02020603050405020304" pitchFamily="18" charset="0"/>
              <a:cs typeface="Times New Roman" panose="02020603050405020304" pitchFamily="18" charset="0"/>
            </a:endParaRPr>
          </a:p>
        </p:txBody>
      </p:sp>
      <p:sp>
        <p:nvSpPr>
          <p:cNvPr id="19" name="Скругленный прямоугольник 18"/>
          <p:cNvSpPr/>
          <p:nvPr/>
        </p:nvSpPr>
        <p:spPr>
          <a:xfrm>
            <a:off x="172016" y="5477347"/>
            <a:ext cx="11878146" cy="887240"/>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600" dirty="0" smtClean="0">
                <a:latin typeface="Times New Roman" panose="02020603050405020304" pitchFamily="18" charset="0"/>
                <a:ea typeface="Calibri" panose="020F0502020204030204" pitchFamily="34" charset="0"/>
                <a:cs typeface="Times New Roman" panose="02020603050405020304" pitchFamily="18" charset="0"/>
              </a:rPr>
              <a:t>Увеличена сумма контракта, заключаемого с единственным поставщиком для пациента по решению врачебной комиссии,                                  с 1 до 1,5 млн. руб. </a:t>
            </a:r>
            <a:endParaRPr lang="ru-RU"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4775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5925" y="8786"/>
            <a:ext cx="11724237" cy="398621"/>
          </a:xfrm>
        </p:spPr>
        <p:txBody>
          <a:bodyPr>
            <a:noAutofit/>
          </a:bodyPr>
          <a:lstStyle/>
          <a:p>
            <a:r>
              <a:rPr lang="ru-RU" sz="1600" b="1" dirty="0" smtClean="0">
                <a:latin typeface="Times New Roman" panose="02020603050405020304" pitchFamily="18" charset="0"/>
                <a:cs typeface="Times New Roman" panose="02020603050405020304" pitchFamily="18" charset="0"/>
              </a:rPr>
              <a:t>ДОПОЛНЕНИЕ СТАТЬИ 93 ЗАКОНА № 44-ФЗ НОВЫМ ПУНКТОМ</a:t>
            </a:r>
            <a:endParaRPr lang="ru-RU" sz="1600" b="1" dirty="0">
              <a:solidFill>
                <a:srgbClr val="FF0000"/>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247080" y="1330858"/>
            <a:ext cx="5483764" cy="3275297"/>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1400" dirty="0" smtClean="0">
                <a:solidFill>
                  <a:schemeClr val="tx1"/>
                </a:solidFill>
                <a:latin typeface="Times New Roman" panose="02020603050405020304" pitchFamily="18" charset="0"/>
                <a:cs typeface="Times New Roman" panose="02020603050405020304" pitchFamily="18" charset="0"/>
              </a:rPr>
              <a:t>Норма отсутствует </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5961185" y="1358662"/>
            <a:ext cx="6008250" cy="3247494"/>
          </a:xfrm>
          <a:prstGeom prst="roundRect">
            <a:avLst/>
          </a:prstGeom>
          <a:noFill/>
          <a:ln w="28575">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just"/>
            <a:r>
              <a:rPr lang="ru-RU" sz="1400" dirty="0" smtClean="0">
                <a:solidFill>
                  <a:prstClr val="black"/>
                </a:solidFill>
                <a:latin typeface="Times New Roman" panose="02020603050405020304" pitchFamily="18" charset="0"/>
                <a:cs typeface="Times New Roman" panose="02020603050405020304" pitchFamily="18" charset="0"/>
              </a:rPr>
              <a:t>Ч.1</a:t>
            </a:r>
            <a:r>
              <a:rPr lang="ru-RU" sz="1400" dirty="0">
                <a:solidFill>
                  <a:prstClr val="black"/>
                </a:solidFill>
                <a:latin typeface="Times New Roman" panose="02020603050405020304" pitchFamily="18" charset="0"/>
                <a:cs typeface="Times New Roman" panose="02020603050405020304" pitchFamily="18" charset="0"/>
              </a:rPr>
              <a:t>. Закупка у единственного поставщика (подрядчика, исполнителя) может осуществляться заказчиком в следующих случаях:</a:t>
            </a:r>
          </a:p>
          <a:p>
            <a:pPr indent="342900" algn="just">
              <a:lnSpc>
                <a:spcPct val="107000"/>
              </a:lnSpc>
              <a:spcAft>
                <a:spcPts val="0"/>
              </a:spcAft>
            </a:pP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П.28.1</a:t>
            </a:r>
            <a:r>
              <a:rPr lang="ru-RU" sz="14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заключение контракта на поставку лекарственных препаратов или мед. изделий, которые не имеют российских аналогов и производство которых осуществляется единственным производителем, происходящим из </a:t>
            </a: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иностранного государства, </a:t>
            </a:r>
            <a:r>
              <a:rPr lang="ru-RU" sz="14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не </a:t>
            </a: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вводившего </a:t>
            </a:r>
            <a:r>
              <a:rPr lang="ru-RU" sz="14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в отношении </a:t>
            </a: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РФ ограничительных </a:t>
            </a:r>
            <a:r>
              <a:rPr lang="ru-RU" sz="14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мер экономического характера, с поставщиком таких лекарственных препаратов или мед. изделий, включенным в реестр единственных поставщиков таких лекарственных препаратов и мед. </a:t>
            </a: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изделий.</a:t>
            </a:r>
            <a:r>
              <a:rPr lang="ru-RU" sz="1400" dirty="0">
                <a:latin typeface="Times New Roman" panose="02020603050405020304" pitchFamily="18" charset="0"/>
                <a:ea typeface="Calibri" panose="020F0502020204030204" pitchFamily="34" charset="0"/>
                <a:cs typeface="Times New Roman" panose="02020603050405020304" pitchFamily="18" charset="0"/>
              </a:rPr>
              <a:t> </a:t>
            </a: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Порядок </a:t>
            </a:r>
            <a:r>
              <a:rPr lang="ru-RU" sz="14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ведения указанного реестра устанавливается Правительством </a:t>
            </a:r>
            <a:r>
              <a:rPr lang="ru-RU" sz="14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РФ</a:t>
            </a:r>
          </a:p>
          <a:p>
            <a:pPr indent="342900" algn="just">
              <a:lnSpc>
                <a:spcPct val="107000"/>
              </a:lnSpc>
              <a:spcAft>
                <a:spcPts val="0"/>
              </a:spcAft>
            </a:pPr>
            <a:r>
              <a:rPr lang="ru-RU" sz="1400" i="1" dirty="0" smtClean="0">
                <a:solidFill>
                  <a:srgbClr val="C00000"/>
                </a:solidFill>
                <a:latin typeface="Times New Roman" panose="02020603050405020304" pitchFamily="18" charset="0"/>
                <a:cs typeface="Times New Roman" panose="02020603050405020304" pitchFamily="18" charset="0"/>
              </a:rPr>
              <a:t>!!!По состоянию на 09.03.22г. порядок ведения такого реестра </a:t>
            </a:r>
          </a:p>
          <a:p>
            <a:pPr indent="342900" algn="just">
              <a:lnSpc>
                <a:spcPct val="107000"/>
              </a:lnSpc>
              <a:spcAft>
                <a:spcPts val="0"/>
              </a:spcAft>
            </a:pPr>
            <a:r>
              <a:rPr lang="ru-RU" sz="1400" i="1" dirty="0" smtClean="0">
                <a:solidFill>
                  <a:srgbClr val="C00000"/>
                </a:solidFill>
                <a:latin typeface="Times New Roman" panose="02020603050405020304" pitchFamily="18" charset="0"/>
                <a:cs typeface="Times New Roman" panose="02020603050405020304" pitchFamily="18" charset="0"/>
              </a:rPr>
              <a:t>не установлен</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Скругленный прямоугольник 10"/>
          <p:cNvSpPr/>
          <p:nvPr/>
        </p:nvSpPr>
        <p:spPr>
          <a:xfrm>
            <a:off x="300835" y="548811"/>
            <a:ext cx="5375748" cy="591262"/>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До 08.03.22</a:t>
            </a:r>
          </a:p>
        </p:txBody>
      </p:sp>
      <p:sp>
        <p:nvSpPr>
          <p:cNvPr id="12" name="Скругленный прямоугольник 11"/>
          <p:cNvSpPr/>
          <p:nvPr/>
        </p:nvSpPr>
        <p:spPr>
          <a:xfrm>
            <a:off x="6031356" y="550846"/>
            <a:ext cx="5832262" cy="664377"/>
          </a:xfrm>
          <a:prstGeom prst="roundRect">
            <a:avLst/>
          </a:prstGeom>
          <a:solidFill>
            <a:srgbClr val="568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latin typeface="Times New Roman" panose="02020603050405020304" pitchFamily="18" charset="0"/>
                <a:cs typeface="Times New Roman" panose="02020603050405020304" pitchFamily="18" charset="0"/>
              </a:rPr>
              <a:t>С 08.03.22</a:t>
            </a:r>
            <a:endParaRPr lang="ru-RU" sz="1600" dirty="0">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179068" y="4796940"/>
            <a:ext cx="11878146" cy="1384553"/>
          </a:xfrm>
          <a:prstGeom prst="roundRect">
            <a:avLst/>
          </a:prstGeom>
          <a:solidFill>
            <a:schemeClr val="accent5">
              <a:lumMod val="75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0"/>
              </a:spcAft>
            </a:pP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Заказчикам будет разрешено закупать лекарственные средства или мед. изделия у единственного поставщика, при условии, что:</a:t>
            </a:r>
          </a:p>
          <a:p>
            <a:pPr marL="285750" indent="-285750" algn="just">
              <a:lnSpc>
                <a:spcPct val="107000"/>
              </a:lnSpc>
              <a:spcAft>
                <a:spcPts val="0"/>
              </a:spcAft>
              <a:buFontTx/>
              <a:buChar char="-"/>
            </a:pPr>
            <a:r>
              <a:rPr lang="ru-RU" sz="1400" dirty="0">
                <a:latin typeface="Times New Roman" panose="02020603050405020304" pitchFamily="18" charset="0"/>
                <a:ea typeface="Calibri" panose="020F0502020204030204" pitchFamily="34" charset="0"/>
                <a:cs typeface="Times New Roman" panose="02020603050405020304" pitchFamily="18" charset="0"/>
              </a:rPr>
              <a:t>о</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тсутствуют российские аналоги, </a:t>
            </a:r>
          </a:p>
          <a:p>
            <a:pPr marL="285750" indent="-285750" algn="just">
              <a:lnSpc>
                <a:spcPct val="107000"/>
              </a:lnSpc>
              <a:spcAft>
                <a:spcPts val="0"/>
              </a:spcAft>
              <a:buFontTx/>
              <a:buChar char="-"/>
            </a:pPr>
            <a:r>
              <a:rPr lang="ru-RU" sz="1400" dirty="0">
                <a:latin typeface="Times New Roman" panose="02020603050405020304" pitchFamily="18" charset="0"/>
                <a:ea typeface="Calibri" panose="020F0502020204030204" pitchFamily="34" charset="0"/>
                <a:cs typeface="Times New Roman" panose="02020603050405020304" pitchFamily="18" charset="0"/>
              </a:rPr>
              <a:t>производство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осуществляется </a:t>
            </a:r>
            <a:r>
              <a:rPr lang="ru-RU" sz="1400" dirty="0">
                <a:latin typeface="Times New Roman" panose="02020603050405020304" pitchFamily="18" charset="0"/>
                <a:ea typeface="Calibri" panose="020F0502020204030204" pitchFamily="34" charset="0"/>
                <a:cs typeface="Times New Roman" panose="02020603050405020304" pitchFamily="18" charset="0"/>
              </a:rPr>
              <a:t>единственным производителем, происходящим из страны, не вводившей в отношении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РФ </a:t>
            </a:r>
            <a:r>
              <a:rPr lang="ru-RU" sz="1400" dirty="0">
                <a:latin typeface="Times New Roman" panose="02020603050405020304" pitchFamily="18" charset="0"/>
                <a:ea typeface="Calibri" panose="020F0502020204030204" pitchFamily="34" charset="0"/>
                <a:cs typeface="Times New Roman" panose="02020603050405020304" pitchFamily="18" charset="0"/>
              </a:rPr>
              <a:t>ограничительных мер экономического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характера,</a:t>
            </a:r>
          </a:p>
          <a:p>
            <a:pPr marL="285750" indent="-285750" algn="just">
              <a:lnSpc>
                <a:spcPct val="107000"/>
              </a:lnSpc>
              <a:spcAft>
                <a:spcPts val="0"/>
              </a:spcAft>
              <a:buFontTx/>
              <a:buChar char="-"/>
            </a:pPr>
            <a:r>
              <a:rPr lang="ru-RU" sz="1400" dirty="0">
                <a:latin typeface="Times New Roman" panose="02020603050405020304" pitchFamily="18" charset="0"/>
                <a:ea typeface="Calibri" panose="020F0502020204030204" pitchFamily="34" charset="0"/>
                <a:cs typeface="Times New Roman" panose="02020603050405020304" pitchFamily="18" charset="0"/>
              </a:rPr>
              <a:t>п</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оставщик включен </a:t>
            </a:r>
            <a:r>
              <a:rPr lang="ru-RU" sz="1400" dirty="0">
                <a:latin typeface="Times New Roman" panose="02020603050405020304" pitchFamily="18" charset="0"/>
                <a:ea typeface="Calibri" panose="020F0502020204030204" pitchFamily="34" charset="0"/>
                <a:cs typeface="Times New Roman" panose="02020603050405020304" pitchFamily="18" charset="0"/>
              </a:rPr>
              <a:t>в реестр единственных поставщиков таких лекарственных препаратов и мед. </a:t>
            </a:r>
            <a:r>
              <a:rPr lang="ru-RU" sz="1400" dirty="0" smtClean="0">
                <a:latin typeface="Times New Roman" panose="02020603050405020304" pitchFamily="18" charset="0"/>
                <a:ea typeface="Calibri" panose="020F0502020204030204" pitchFamily="34" charset="0"/>
                <a:cs typeface="Times New Roman" panose="02020603050405020304" pitchFamily="18" charset="0"/>
              </a:rPr>
              <a:t>изделий.</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Скругленный прямоугольник 8"/>
          <p:cNvSpPr/>
          <p:nvPr/>
        </p:nvSpPr>
        <p:spPr>
          <a:xfrm>
            <a:off x="247080" y="6250574"/>
            <a:ext cx="11878146" cy="497940"/>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smtClean="0">
                <a:latin typeface="Times New Roman" panose="02020603050405020304" pitchFamily="18" charset="0"/>
                <a:cs typeface="Times New Roman" panose="02020603050405020304" pitchFamily="18" charset="0"/>
              </a:rPr>
              <a:t>В соответствии с п.3 ст.22 Закона № 46-ФЗ п.28.1 ч.1 ст.93 применяется до истечения 2 лет со дня опубликования данного ФЗ. Таким образом п. 28.1 применяется до 09.03.2024 </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837721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448</TotalTime>
  <Words>2507</Words>
  <Application>Microsoft Office PowerPoint</Application>
  <PresentationFormat>Широкоэкранный</PresentationFormat>
  <Paragraphs>136</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Arial</vt:lpstr>
      <vt:lpstr>Arial Narrow</vt:lpstr>
      <vt:lpstr>Calibri</vt:lpstr>
      <vt:lpstr>Calibri Light</vt:lpstr>
      <vt:lpstr>Questrial</vt:lpstr>
      <vt:lpstr>Times New Roman</vt:lpstr>
      <vt:lpstr>Тема Office</vt:lpstr>
      <vt:lpstr>Презентация PowerPoint</vt:lpstr>
      <vt:lpstr>РЕЕСТР НПА, ПРИНЯТЫХ НА ФЕДЕРАЛЬНОМ УРОВНЕ И ВНОСЯЩИХ ИЗМЕНЕНИЯ В СФЕРУ ЗАКУПОК</vt:lpstr>
      <vt:lpstr>ИЗМЕНЕНИЯ В ПУНКТ 1 ЧАСТИ 10 СТАТЬИ 24 ЗАКОНА № 44-ФЗ</vt:lpstr>
      <vt:lpstr>ЗАКУПКИ ПУТЕМ ПРОВЕДЕНИЯ ЭЛЕКТРОННОГО ЗАПРСА КОТИРОВОК </vt:lpstr>
      <vt:lpstr>ДОПОЛНЕНИЕ СТАТЬИ 34 ЗАКОНА № 44-ФЗ НОВОЙ ЧАСТЬЮ</vt:lpstr>
      <vt:lpstr>ДОПОЛНЕНИЕ Ч.1 СТАТЬИ 93 ЗАКОНА № 44-ФЗ НОВЫМ ПУНКТОМ</vt:lpstr>
      <vt:lpstr>ДОПОЛНЕНИЕ Ч.1 СТАТЬИ 93 ЗАКОНА № 44-ФЗ НОВЫМ ПУНКТОМ</vt:lpstr>
      <vt:lpstr>ИЗМЕНЕНИЯ в п.28 ч.1 СТАТЬИ 93 ЗАКОНА № 44-ФЗ</vt:lpstr>
      <vt:lpstr>ДОПОЛНЕНИЕ СТАТЬИ 93 ЗАКОНА № 44-ФЗ НОВЫМ ПУНКТОМ</vt:lpstr>
      <vt:lpstr>ДОПОЛНЕНИЕ СТАТЬИ 112 ЗАКОНА № 44-ФЗ НОВОЙ ЧАСТЬЮ</vt:lpstr>
      <vt:lpstr>ПОЛОЖЕНИЯ СТАТЬИ 95 ЗАКОНА № 44-ФЗ КОТОРЫЕ НЕОБХОДИМО СОБЛЮДАТЬ ПРИ ВНЕСЕНИИ ИЗМЕНЕНИЙ В КОНТРАКТ</vt:lpstr>
      <vt:lpstr>НОРМЫ ЗАКОНА № 46-ФЗ, ДОПОЛНЯЮЩИЕ ЗАКОН № 44-ФЗ</vt:lpstr>
      <vt:lpstr>НОРМЫ ЗАКОНА № 46-ФЗ, КАСАЮЩИЕСЯ СФЕРЫ ЗАКУПОК</vt:lpstr>
      <vt:lpstr>НОРМЫ ЗАКОНА № 46-ФЗ, КАСАЮЩИЕСЯ СФЕРЫ ЗАКУПОК</vt:lpstr>
      <vt:lpstr>ИНФОРМАЦИЯ ОБ АНТИКРИЗИНЫХ МЕРАХ НА САЙТЕ «ГОСЗАКАЗ ЛИПЕЦКОЙ ОБЛАСТИ»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Закупки путем проведения электронного запроса котировок</dc:title>
  <dc:creator>Бухтиярова Н.В.</dc:creator>
  <cp:lastModifiedBy>C</cp:lastModifiedBy>
  <cp:revision>25</cp:revision>
  <dcterms:created xsi:type="dcterms:W3CDTF">2022-03-09T07:34:09Z</dcterms:created>
  <dcterms:modified xsi:type="dcterms:W3CDTF">2022-03-10T08:07:45Z</dcterms:modified>
</cp:coreProperties>
</file>