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996" r:id="rId2"/>
    <p:sldId id="986" r:id="rId3"/>
    <p:sldId id="1004" r:id="rId4"/>
    <p:sldId id="992" r:id="rId5"/>
    <p:sldId id="997" r:id="rId6"/>
    <p:sldId id="1001" r:id="rId7"/>
    <p:sldId id="1000" r:id="rId8"/>
    <p:sldId id="1002" r:id="rId9"/>
    <p:sldId id="1003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16182BF-40DD-41A3-B0DE-4D1E79C51441}">
          <p14:sldIdLst>
            <p14:sldId id="996"/>
            <p14:sldId id="986"/>
            <p14:sldId id="1004"/>
            <p14:sldId id="992"/>
            <p14:sldId id="997"/>
            <p14:sldId id="1001"/>
            <p14:sldId id="1000"/>
            <p14:sldId id="1002"/>
            <p14:sldId id="10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474CB"/>
    <a:srgbClr val="FFE1E1"/>
    <a:srgbClr val="EBF0F9"/>
    <a:srgbClr val="800000"/>
    <a:srgbClr val="FFC000"/>
    <a:srgbClr val="FFC100"/>
    <a:srgbClr val="76B54B"/>
    <a:srgbClr val="75B54B"/>
    <a:srgbClr val="3861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6" autoAdjust="0"/>
    <p:restoredTop sz="96056" autoAdjust="0"/>
  </p:normalViewPr>
  <p:slideViewPr>
    <p:cSldViewPr snapToGrid="0">
      <p:cViewPr varScale="1">
        <p:scale>
          <a:sx n="110" d="100"/>
          <a:sy n="110" d="100"/>
        </p:scale>
        <p:origin x="1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6135" cy="497600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74" y="0"/>
            <a:ext cx="2946135" cy="497600"/>
          </a:xfrm>
          <a:prstGeom prst="rect">
            <a:avLst/>
          </a:prstGeom>
        </p:spPr>
        <p:txBody>
          <a:bodyPr vert="horz" lIns="91276" tIns="45637" rIns="91276" bIns="45637" rtlCol="0"/>
          <a:lstStyle>
            <a:lvl1pPr algn="r">
              <a:defRPr sz="1200"/>
            </a:lvl1pPr>
          </a:lstStyle>
          <a:p>
            <a:fld id="{9CBE8323-0AFE-45E7-8D90-F77CF008848F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6" tIns="45637" rIns="91276" bIns="4563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50" y="4777919"/>
            <a:ext cx="5437188" cy="3907901"/>
          </a:xfrm>
          <a:prstGeom prst="rect">
            <a:avLst/>
          </a:prstGeom>
        </p:spPr>
        <p:txBody>
          <a:bodyPr vert="horz" lIns="91276" tIns="45637" rIns="91276" bIns="4563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9" y="9429041"/>
            <a:ext cx="2946135" cy="497600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74" y="9429041"/>
            <a:ext cx="2946135" cy="497600"/>
          </a:xfrm>
          <a:prstGeom prst="rect">
            <a:avLst/>
          </a:prstGeom>
        </p:spPr>
        <p:txBody>
          <a:bodyPr vert="horz" lIns="91276" tIns="45637" rIns="91276" bIns="45637" rtlCol="0" anchor="b"/>
          <a:lstStyle>
            <a:lvl1pPr algn="r">
              <a:defRPr sz="1200"/>
            </a:lvl1pPr>
          </a:lstStyle>
          <a:p>
            <a:fld id="{6D9CBE6B-AE64-493B-B232-BEE8CD8AB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207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66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5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4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88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83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BA796E-7212-49CF-ADEF-A9B0C04EE7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58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917700" y="228601"/>
            <a:ext cx="10020300" cy="58896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7303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1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9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782B7-19BF-4724-A353-06B2864F49CD}" type="datetimeFigureOut">
              <a:rPr lang="ru-RU" smtClean="0"/>
              <a:pPr/>
              <a:t>20.08.2024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577D-208C-4610-8866-206E4C2874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81">
            <a:extLst>
              <a:ext uri="{FF2B5EF4-FFF2-40B4-BE49-F238E27FC236}">
                <a16:creationId xmlns:a16="http://schemas.microsoft.com/office/drawing/2014/main" id="{1B61F445-4978-49A5-A0E4-7364C343CA0B}"/>
              </a:ext>
            </a:extLst>
          </p:cNvPr>
          <p:cNvSpPr/>
          <p:nvPr/>
        </p:nvSpPr>
        <p:spPr>
          <a:xfrm>
            <a:off x="0" y="0"/>
            <a:ext cx="9553304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  <a:gd name="OXMLTextRectL" fmla="val 0"/>
              <a:gd name="OXMLTextRectT" fmla="val 0"/>
              <a:gd name="OXMLTextRectR" fmla="val w"/>
              <a:gd name="OXMLTextRectB" fmla="val h"/>
              <a:gd name="COTextRectL" fmla="*/ OXMLTextRectL 1 w"/>
              <a:gd name="COTextRectT" fmla="*/ OXMLTextRectT 1 h"/>
              <a:gd name="COTextRectR" fmla="*/ OXMLTextRectR 1 w"/>
              <a:gd name="COTextRectB" fmla="*/ OXMLTextRectB 1 h"/>
              <a:gd name="ODFLeft" fmla="val 0"/>
              <a:gd name="ODFTop" fmla="val 0"/>
              <a:gd name="ODFRight" fmla="val 2429"/>
              <a:gd name="ODFBottom" fmla="val 1839"/>
              <a:gd name="ODFWidth" fmla="val 2429"/>
              <a:gd name="ODFHeight" fmla="val 1839"/>
            </a:gdLst>
            <a:ahLst/>
            <a:cxnLst/>
            <a:rect l="OXMLTextRectL" t="OXMLTextRectT" r="OXMLTextRectR" b="OXMLTextRect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9999859-0F37-419E-8A30-9FE290FB9D11}"/>
              </a:ext>
            </a:extLst>
          </p:cNvPr>
          <p:cNvSpPr/>
          <p:nvPr/>
        </p:nvSpPr>
        <p:spPr>
          <a:xfrm>
            <a:off x="583475" y="2595400"/>
            <a:ext cx="73239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FFFF"/>
                </a:solidFill>
                <a:cs typeface="Times New Roman" panose="02020603050405020304" pitchFamily="18" charset="0"/>
              </a:rPr>
              <a:t>ОБЯЗАТЕЛЬНОЕ ПРИМЕНЕНИЕ МАШИНОЧИТАЕМЫХ ДОВЕРЕННОСТЕЙ С 01.09.2024</a:t>
            </a:r>
          </a:p>
          <a:p>
            <a:pPr algn="ctr"/>
            <a:endParaRPr lang="ru-RU" sz="2400" b="1" dirty="0">
              <a:solidFill>
                <a:srgbClr val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13">
            <a:extLst>
              <a:ext uri="{FF2B5EF4-FFF2-40B4-BE49-F238E27FC236}">
                <a16:creationId xmlns:a16="http://schemas.microsoft.com/office/drawing/2014/main" id="{46F3AA06-D495-4286-8127-69E0A7435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792" y="145160"/>
            <a:ext cx="18721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</a:t>
            </a:r>
          </a:p>
          <a:p>
            <a:pPr algn="ctr"/>
            <a:r>
              <a:rPr lang="ru-RU" alt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</p:txBody>
      </p:sp>
      <p:sp>
        <p:nvSpPr>
          <p:cNvPr id="8" name="Прямоугольник 5">
            <a:extLst>
              <a:ext uri="{FF2B5EF4-FFF2-40B4-BE49-F238E27FC236}">
                <a16:creationId xmlns:a16="http://schemas.microsoft.com/office/drawing/2014/main" id="{32B1031C-8DBB-46D1-9996-89527462E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382" y="5235512"/>
            <a:ext cx="505273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закупок, развития контрактной системы,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методологического сопровождения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заказчиков управления финансов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Липецкой области</a:t>
            </a:r>
          </a:p>
        </p:txBody>
      </p:sp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id="{E6093D1D-0FE8-4278-B217-5071C369E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49" y="6391129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400" dirty="0">
                <a:solidFill>
                  <a:schemeClr val="bg1"/>
                </a:solidFill>
              </a:rPr>
              <a:t>2024 г.</a:t>
            </a:r>
          </a:p>
        </p:txBody>
      </p:sp>
    </p:spTree>
    <p:extLst>
      <p:ext uri="{BB962C8B-B14F-4D97-AF65-F5344CB8AC3E}">
        <p14:creationId xmlns:p14="http://schemas.microsoft.com/office/powerpoint/2010/main" val="340681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922E93F0-C046-4A9A-B2F1-B3B290A31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87429"/>
              </p:ext>
            </p:extLst>
          </p:nvPr>
        </p:nvGraphicFramePr>
        <p:xfrm>
          <a:off x="142352" y="646331"/>
          <a:ext cx="11734800" cy="5233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729">
                  <a:extLst>
                    <a:ext uri="{9D8B030D-6E8A-4147-A177-3AD203B41FA5}">
                      <a16:colId xmlns:a16="http://schemas.microsoft.com/office/drawing/2014/main" val="3578738778"/>
                    </a:ext>
                  </a:extLst>
                </a:gridCol>
                <a:gridCol w="5966265">
                  <a:extLst>
                    <a:ext uri="{9D8B030D-6E8A-4147-A177-3AD203B41FA5}">
                      <a16:colId xmlns:a16="http://schemas.microsoft.com/office/drawing/2014/main" val="905956124"/>
                    </a:ext>
                  </a:extLst>
                </a:gridCol>
                <a:gridCol w="4173806">
                  <a:extLst>
                    <a:ext uri="{9D8B030D-6E8A-4147-A177-3AD203B41FA5}">
                      <a16:colId xmlns:a16="http://schemas.microsoft.com/office/drawing/2014/main" val="2501984156"/>
                    </a:ext>
                  </a:extLst>
                </a:gridCol>
              </a:tblGrid>
              <a:tr h="2620649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Ключевые задачи МЧД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Машиночитаемая доверенность (МЧД) - аналог бумажной доверенности на подписание электронных документов. Это файл, содержащий информацию о доверителе, представителе (уполномоченном работнике) и полномочиях, которыми он наделяется. </a:t>
                      </a:r>
                    </a:p>
                    <a:p>
                      <a:pPr algn="ctr"/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МЧД отличается от электронного скана бумажной доверенности. МЧД имеет специальный формат, а также требования к содержанию, что помогает информационным системам и сервисам автоматически считывать из нее сведения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ужесточение контроля над выдачей и использованием электронных подписей</a:t>
                      </a:r>
                    </a:p>
                    <a:p>
                      <a:pPr marL="285750" indent="-285750" algn="ctr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endParaRPr kumimoji="0" lang="ru-RU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ctr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обеспечение достоверности и безопасности данных</a:t>
                      </a:r>
                    </a:p>
                    <a:p>
                      <a:pPr marL="0" indent="0" algn="ctr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endParaRPr kumimoji="0" lang="ru-RU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ctr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подтверждение права пользователя подписывать электронные документы от имени организации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655583"/>
                  </a:ext>
                </a:extLst>
              </a:tr>
              <a:tr h="261250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Необходимые действия заказчика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формирование машиночитаемой доверенности в ГИС ЕИС ЗАКУПКИ доступно пользователям с полномочиями: «Руководитель» и «Администратор организации» с </a:t>
                      </a:r>
                      <a:r>
                        <a:rPr kumimoji="0" lang="ru-RU" sz="16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правом передоверия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для формирования МЧД необходимо: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перейти в настройки прав пользователя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установить необходимые полномочия 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 подписать и разместить МЧД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1" indent="0" algn="ctr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Для удобства пользователей подготовлены памятки (размещены в ГИС ЕИС ЗАКУПКИ, в разделе «Материалы для работы в ЕИС»), описывающие весь процесс формирования доверенности: </a:t>
                      </a:r>
                    </a:p>
                    <a:p>
                      <a:pPr marL="457200" lvl="1" indent="0" algn="ctr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от входа в личный кабинет пользователя до подписания МЧД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49844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BC26CD6-37AA-4D96-AFAC-D5C802CF6AA8}"/>
              </a:ext>
            </a:extLst>
          </p:cNvPr>
          <p:cNvSpPr txBox="1"/>
          <p:nvPr/>
        </p:nvSpPr>
        <p:spPr>
          <a:xfrm>
            <a:off x="3831771" y="0"/>
            <a:ext cx="4981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+mj-lt"/>
              </a:rPr>
              <a:t>Общие сведения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2F38D2-2F94-4C36-B3E2-EAD505A3D78F}"/>
              </a:ext>
            </a:extLst>
          </p:cNvPr>
          <p:cNvSpPr txBox="1"/>
          <p:nvPr/>
        </p:nvSpPr>
        <p:spPr>
          <a:xfrm>
            <a:off x="304800" y="5922841"/>
            <a:ext cx="1188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!!! до 31.08.2024 </a:t>
            </a:r>
            <a:r>
              <a:rPr lang="ru-RU" b="1">
                <a:solidFill>
                  <a:srgbClr val="FF0000"/>
                </a:solidFill>
              </a:rPr>
              <a:t>- переходный </a:t>
            </a:r>
            <a:r>
              <a:rPr lang="ru-RU" b="1" dirty="0">
                <a:solidFill>
                  <a:srgbClr val="FF0000"/>
                </a:solidFill>
              </a:rPr>
              <a:t>период, связанный с правом обязательного применения МЧД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!!! с 01.09.2024 - подписание электронных документов в ГИС ЕИС ЗАКУПКИ и на электронной площадке представителем организации (за исключением руководителя) допускается исключительно на основании МЧД</a:t>
            </a:r>
          </a:p>
        </p:txBody>
      </p:sp>
    </p:spTree>
    <p:extLst>
      <p:ext uri="{BB962C8B-B14F-4D97-AF65-F5344CB8AC3E}">
        <p14:creationId xmlns:p14="http://schemas.microsoft.com/office/powerpoint/2010/main" val="112169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C26CD6-37AA-4D96-AFAC-D5C802CF6AA8}"/>
              </a:ext>
            </a:extLst>
          </p:cNvPr>
          <p:cNvSpPr txBox="1"/>
          <p:nvPr/>
        </p:nvSpPr>
        <p:spPr>
          <a:xfrm>
            <a:off x="475742" y="382396"/>
            <a:ext cx="1064187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Как получить машиночитаемую доверенность в ЕИС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BC06BD-7C62-494C-A072-B7E1880E9CF0}"/>
              </a:ext>
            </a:extLst>
          </p:cNvPr>
          <p:cNvSpPr txBox="1"/>
          <p:nvPr/>
        </p:nvSpPr>
        <p:spPr>
          <a:xfrm>
            <a:off x="209007" y="1172765"/>
            <a:ext cx="116433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/>
              <a:t>В Единой информационной системе в сфере закупок есть три уровня прав:</a:t>
            </a:r>
          </a:p>
          <a:p>
            <a:endParaRPr lang="ru-RU" sz="2400" b="1" dirty="0"/>
          </a:p>
          <a:p>
            <a:r>
              <a:rPr lang="ru-RU" sz="2400" b="1" u="sng" dirty="0"/>
              <a:t>Руководитель.</a:t>
            </a:r>
            <a:r>
              <a:rPr lang="ru-RU" sz="2400" b="1" dirty="0"/>
              <a:t> </a:t>
            </a:r>
            <a:r>
              <a:rPr lang="ru-RU" sz="2400" dirty="0"/>
              <a:t>Может действовать от имени организации без доверенности. Руководитель может самостоятельно создавать МЧД.</a:t>
            </a:r>
          </a:p>
          <a:p>
            <a:endParaRPr lang="ru-RU" sz="2400" dirty="0"/>
          </a:p>
          <a:p>
            <a:r>
              <a:rPr lang="ru-RU" sz="2400" b="1" u="sng" dirty="0"/>
              <a:t>Администратор.</a:t>
            </a:r>
            <a:r>
              <a:rPr lang="ru-RU" sz="2400" b="1" dirty="0"/>
              <a:t> </a:t>
            </a:r>
            <a:r>
              <a:rPr lang="ru-RU" sz="2400" dirty="0"/>
              <a:t>Сотрудник с этим уровнем прав может подписывать документы </a:t>
            </a:r>
          </a:p>
          <a:p>
            <a:r>
              <a:rPr lang="ru-RU" sz="2400" dirty="0"/>
              <a:t>от имени организации после получения доверенности от Руководителя. </a:t>
            </a:r>
          </a:p>
          <a:p>
            <a:r>
              <a:rPr lang="ru-RU" sz="2400" dirty="0"/>
              <a:t>Если Руководитель выпускает документ с правом передоверия, Администратор </a:t>
            </a:r>
          </a:p>
          <a:p>
            <a:r>
              <a:rPr lang="ru-RU" sz="2400" dirty="0"/>
              <a:t>может передавать полномочия другим пользователям. Администратор может передавать только те полномочия, которыми наделен сам.</a:t>
            </a:r>
          </a:p>
          <a:p>
            <a:endParaRPr lang="ru-RU" sz="2400" b="1" dirty="0"/>
          </a:p>
          <a:p>
            <a:r>
              <a:rPr lang="ru-RU" sz="2400" b="1" u="sng" dirty="0"/>
              <a:t>Пользователь. </a:t>
            </a:r>
            <a:r>
              <a:rPr lang="ru-RU" sz="2400" dirty="0"/>
              <a:t> Сотрудник с этим уровнем прав может подписывать документы, если получит МЧД от Руководителя или Администратора.</a:t>
            </a:r>
          </a:p>
        </p:txBody>
      </p:sp>
    </p:spTree>
    <p:extLst>
      <p:ext uri="{BB962C8B-B14F-4D97-AF65-F5344CB8AC3E}">
        <p14:creationId xmlns:p14="http://schemas.microsoft.com/office/powerpoint/2010/main" val="1841965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1872B2-5B29-4594-8547-833E704EC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075" y="246019"/>
            <a:ext cx="10573305" cy="463068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Порядок наделения полномочиями</a:t>
            </a:r>
            <a:endParaRPr lang="ru-RU" dirty="0">
              <a:latin typeface="+mn-lt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EF87767-4E31-4094-BEE0-B5B971259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36729"/>
              </p:ext>
            </p:extLst>
          </p:nvPr>
        </p:nvGraphicFramePr>
        <p:xfrm>
          <a:off x="169266" y="901802"/>
          <a:ext cx="11487114" cy="5525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0990">
                  <a:extLst>
                    <a:ext uri="{9D8B030D-6E8A-4147-A177-3AD203B41FA5}">
                      <a16:colId xmlns:a16="http://schemas.microsoft.com/office/drawing/2014/main" val="3657527411"/>
                    </a:ext>
                  </a:extLst>
                </a:gridCol>
                <a:gridCol w="5168062">
                  <a:extLst>
                    <a:ext uri="{9D8B030D-6E8A-4147-A177-3AD203B41FA5}">
                      <a16:colId xmlns:a16="http://schemas.microsoft.com/office/drawing/2014/main" val="2890448091"/>
                    </a:ext>
                  </a:extLst>
                </a:gridCol>
                <a:gridCol w="5168062">
                  <a:extLst>
                    <a:ext uri="{9D8B030D-6E8A-4147-A177-3AD203B41FA5}">
                      <a16:colId xmlns:a16="http://schemas.microsoft.com/office/drawing/2014/main" val="3948478864"/>
                    </a:ext>
                  </a:extLst>
                </a:gridCol>
              </a:tblGrid>
              <a:tr h="313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4474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 № 44-ФЗ</a:t>
                      </a:r>
                    </a:p>
                  </a:txBody>
                  <a:tcPr marL="68580" marR="68580" marT="0" marB="0">
                    <a:solidFill>
                      <a:srgbClr val="4474C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 № 223-ФЗ</a:t>
                      </a:r>
                    </a:p>
                  </a:txBody>
                  <a:tcPr marL="68580" marR="68580" marT="0" marB="0">
                    <a:solidFill>
                      <a:srgbClr val="4474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804204"/>
                  </a:ext>
                </a:extLst>
              </a:tr>
              <a:tr h="452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шаг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Войти в личный кабинет пользователя с полномочиями «Руководитель» или «Администратор организации»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Войти в личный кабинет пользователя с полномочиями «Руководитель» или «Администратор организации»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136269"/>
                  </a:ext>
                </a:extLst>
              </a:tr>
              <a:tr h="399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 шаг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Перейти в раздел «Администрирование» – «Пользователи организации» и выбрать пользователя, которого необходимо наделить полномочиями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Перейти в раздел «Управление организацией» – «Пользователи организации» и выбрать пользователя, которого необходимо наделить полномочиями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8035915"/>
                  </a:ext>
                </a:extLst>
              </a:tr>
              <a:tr h="500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 шаг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Перейти к настройке прав доступа пользователя и выбрать полномочия, которые должны быть у пользователя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Перейти к настройке прав доступа пользователя и выбрать полномочия, которые должны быть у пользователя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6643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 шаг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случае выбора полномочий, для которых требуется МЧД, откроется форма выдачи МЧД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случае выбора полномочий, для которых требуется МЧД, откроется форма выдачи МЧД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337624"/>
                  </a:ext>
                </a:extLst>
              </a:tr>
              <a:tr h="313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 шаг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"/>
                        </a:spcAft>
                      </a:pPr>
                      <a:r>
                        <a:rPr lang="ru-RU" sz="1600" dirty="0">
                          <a:effectLst/>
                        </a:rPr>
                        <a:t>Внести необходимые сведения (большая часть сведений заполняется автоматически)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случае выбора полномочий, для которых требуется МЧД, откроется форма выдачи МЧД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2008743"/>
                  </a:ext>
                </a:extLst>
              </a:tr>
              <a:tr h="313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 шаг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МЧД размещается  В ГИС ЕИС ЗАКУПКИ автоматически после ее подписания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МЧД размещается  В ГИС ЕИС ЗАКУПКИ автоматически после ее подписания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126790"/>
                  </a:ext>
                </a:extLst>
              </a:tr>
              <a:tr h="3130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 шаг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 МЧД можно ознакомиться в личном кабинете. Если МЧД применялась при подписании документа, то ее можно увидеть, нажав на соответствующую иконку на форме просмотра подписанного документа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МЧД возможно ознакомиться, перейдя на печатную форму подписанного документа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2084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364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1872B2-5B29-4594-8547-833E704EC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124" y="159962"/>
            <a:ext cx="10020300" cy="476793"/>
          </a:xfrm>
        </p:spPr>
        <p:txBody>
          <a:bodyPr>
            <a:normAutofit fontScale="90000"/>
          </a:bodyPr>
          <a:lstStyle/>
          <a:p>
            <a:br>
              <a:rPr lang="ru-RU" sz="1800" dirty="0">
                <a:latin typeface="+mn-lt"/>
              </a:rPr>
            </a:br>
            <a:br>
              <a:rPr lang="ru-RU" sz="1800" dirty="0">
                <a:latin typeface="+mn-lt"/>
              </a:rPr>
            </a:br>
            <a:br>
              <a:rPr lang="ru-RU" sz="1800" dirty="0">
                <a:latin typeface="+mn-lt"/>
              </a:rPr>
            </a:br>
            <a:r>
              <a:rPr lang="ru-RU" sz="4000" b="1" dirty="0">
                <a:solidFill>
                  <a:srgbClr val="FF0000"/>
                </a:solidFill>
                <a:latin typeface="+mn-lt"/>
              </a:rPr>
              <a:t>!!!</a:t>
            </a:r>
            <a:r>
              <a:rPr lang="ru-RU" sz="1800" dirty="0">
                <a:latin typeface="+mn-lt"/>
              </a:rPr>
              <a:t> </a:t>
            </a:r>
            <a:r>
              <a:rPr lang="ru-RU" sz="4000" b="1" dirty="0"/>
              <a:t>ВАЖНАЯ ИНФОРМАЦИЯ</a:t>
            </a:r>
            <a:br>
              <a:rPr lang="ru-RU" dirty="0"/>
            </a:br>
            <a:endParaRPr lang="ru-RU" dirty="0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EDD01FF-88AD-4C86-A06C-5A4378102FDE}"/>
              </a:ext>
            </a:extLst>
          </p:cNvPr>
          <p:cNvSpPr/>
          <p:nvPr/>
        </p:nvSpPr>
        <p:spPr>
          <a:xfrm>
            <a:off x="4162696" y="770087"/>
            <a:ext cx="7559867" cy="8273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Пользователь с полномочиями «Администратор организации» с правом передоверия может наделять других лиц полномочиями, которыми он сам наделен. 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E218D39F-7708-4B1D-A3F0-DCA3DD2E0636}"/>
              </a:ext>
            </a:extLst>
          </p:cNvPr>
          <p:cNvSpPr/>
          <p:nvPr/>
        </p:nvSpPr>
        <p:spPr>
          <a:xfrm>
            <a:off x="4162696" y="1676529"/>
            <a:ext cx="7559867" cy="9654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Для выдачи МЧД с правом передоверия руководителю организации необходимо наделить представителя организации полномочием «Администратор организации». Если такого полномочия у пользователя нет, то будет установлено значение «без права передоверия», которое поменять нельзя. 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A745574D-D35D-4AA8-91EA-034D07513AF6}"/>
              </a:ext>
            </a:extLst>
          </p:cNvPr>
          <p:cNvSpPr/>
          <p:nvPr/>
        </p:nvSpPr>
        <p:spPr>
          <a:xfrm>
            <a:off x="4162695" y="2775145"/>
            <a:ext cx="7559868" cy="9016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Если истек срок действия МЧД, то она автоматически не пролонгируется. Необходимо оформить новую МЧД в связи с истечением срока действия текущей МЧД, о чем пользователь будет уведомлен в ГИС ЕИС ЗАКУПКИ.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5ECEB0D1-3F2C-432D-8676-83A7EC0BB4B1}"/>
              </a:ext>
            </a:extLst>
          </p:cNvPr>
          <p:cNvSpPr/>
          <p:nvPr/>
        </p:nvSpPr>
        <p:spPr>
          <a:xfrm>
            <a:off x="4162695" y="3819642"/>
            <a:ext cx="7591335" cy="707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МЧД, содержащие полномочия, формируются и размещаются только в ГИС ЕИС ЗАКУПКИ.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917F6C2A-827F-464A-BBE3-6A026F6AE46B}"/>
              </a:ext>
            </a:extLst>
          </p:cNvPr>
          <p:cNvSpPr/>
          <p:nvPr/>
        </p:nvSpPr>
        <p:spPr>
          <a:xfrm>
            <a:off x="4162695" y="4642338"/>
            <a:ext cx="7591335" cy="707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Отражение МЧД осуществляется посредством личного кабинета пользователя и не предусматривает ее включение в пакет электронных документов.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3D05563-38BB-4ADD-9CEB-586F4C3C62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713" t="11842" r="35959" b="12777"/>
          <a:stretch/>
        </p:blipFill>
        <p:spPr>
          <a:xfrm>
            <a:off x="235132" y="1964321"/>
            <a:ext cx="3074125" cy="3030583"/>
          </a:xfrm>
          <a:prstGeom prst="rect">
            <a:avLst/>
          </a:prstGeom>
        </p:spPr>
      </p:pic>
      <p:sp>
        <p:nvSpPr>
          <p:cNvPr id="5" name="Левая фигурная скобка 4">
            <a:extLst>
              <a:ext uri="{FF2B5EF4-FFF2-40B4-BE49-F238E27FC236}">
                <a16:creationId xmlns:a16="http://schemas.microsoft.com/office/drawing/2014/main" id="{C2F7DDCD-CC74-4009-B55A-842D3C005C49}"/>
              </a:ext>
            </a:extLst>
          </p:cNvPr>
          <p:cNvSpPr/>
          <p:nvPr/>
        </p:nvSpPr>
        <p:spPr>
          <a:xfrm>
            <a:off x="3487782" y="1183780"/>
            <a:ext cx="496388" cy="4929052"/>
          </a:xfrm>
          <a:prstGeom prst="leftBrac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F2E645E5-691F-443C-B043-62F48D0B8B6C}"/>
              </a:ext>
            </a:extLst>
          </p:cNvPr>
          <p:cNvSpPr/>
          <p:nvPr/>
        </p:nvSpPr>
        <p:spPr>
          <a:xfrm>
            <a:off x="4194164" y="5493574"/>
            <a:ext cx="7559867" cy="8273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В случае расширения перечня полномочий пользователи автоматически не наделяются новыми полномочиями. На новые полномочия необходимо выдать новые МЧД.</a:t>
            </a:r>
          </a:p>
        </p:txBody>
      </p:sp>
    </p:spTree>
    <p:extLst>
      <p:ext uri="{BB962C8B-B14F-4D97-AF65-F5344CB8AC3E}">
        <p14:creationId xmlns:p14="http://schemas.microsoft.com/office/powerpoint/2010/main" val="3261451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C26CD6-37AA-4D96-AFAC-D5C802CF6AA8}"/>
              </a:ext>
            </a:extLst>
          </p:cNvPr>
          <p:cNvSpPr txBox="1"/>
          <p:nvPr/>
        </p:nvSpPr>
        <p:spPr>
          <a:xfrm>
            <a:off x="475742" y="382396"/>
            <a:ext cx="10641874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Основные нормативные правовые акты, </a:t>
            </a:r>
          </a:p>
          <a:p>
            <a:pPr algn="ctr"/>
            <a:r>
              <a:rPr lang="ru-RU" sz="3200" b="1" dirty="0">
                <a:latin typeface="+mj-lt"/>
              </a:rPr>
              <a:t>регулирующие формирование и применение МЧД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EB4877-2A07-49EA-BAF5-A91F1E68ADDC}"/>
              </a:ext>
            </a:extLst>
          </p:cNvPr>
          <p:cNvSpPr txBox="1"/>
          <p:nvPr/>
        </p:nvSpPr>
        <p:spPr>
          <a:xfrm>
            <a:off x="475741" y="2035552"/>
            <a:ext cx="112405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/>
              <a:t>Статьи 17.1 - 17.5 Федерального закона от 06.04.2011 № 63-ФЗ «Об электронной подписи»</a:t>
            </a:r>
          </a:p>
          <a:p>
            <a:pPr algn="just"/>
            <a:r>
              <a:rPr lang="ru-RU" dirty="0"/>
              <a:t>- подписание электронных документов в ГИС ЕИС и на электронной площадке представителем юридического лица, лиц, замещающих государственные должности Российской Федерации, государственные должности субъектов Российской Федерации, должностных лиц государственных органов, органов местного самоуправления, их подведомственных организаций (за исключением руководителя) и индивидуального предпринимателя допускается исключительно на основании МЧД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BED35B-1BC7-4651-A0FE-D5713DADCFFD}"/>
              </a:ext>
            </a:extLst>
          </p:cNvPr>
          <p:cNvSpPr txBox="1"/>
          <p:nvPr/>
        </p:nvSpPr>
        <p:spPr>
          <a:xfrm>
            <a:off x="475741" y="5430402"/>
            <a:ext cx="108232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/>
              <a:t>Статьи 185-189 Гражданского кодекса Российской Федерации</a:t>
            </a:r>
          </a:p>
          <a:p>
            <a:pPr marL="285750" indent="-285750" algn="just">
              <a:buFontTx/>
              <a:buChar char="-"/>
            </a:pPr>
            <a:r>
              <a:rPr lang="ru-RU" dirty="0"/>
              <a:t>основные положения в сфере применения доверенностей (нотариальное удостоверение, передоверие, </a:t>
            </a:r>
          </a:p>
          <a:p>
            <a:pPr algn="just"/>
            <a:r>
              <a:rPr lang="ru-RU" dirty="0"/>
              <a:t>прекращения действия)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D2D4E0-EEE0-41B6-B509-A10B330AD5E4}"/>
              </a:ext>
            </a:extLst>
          </p:cNvPr>
          <p:cNvSpPr txBox="1"/>
          <p:nvPr/>
        </p:nvSpPr>
        <p:spPr>
          <a:xfrm>
            <a:off x="656147" y="1529817"/>
            <a:ext cx="3118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Федеральные законы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0E7A1F-0FA6-46D9-9B9A-583FC84E1B13}"/>
              </a:ext>
            </a:extLst>
          </p:cNvPr>
          <p:cNvSpPr txBox="1"/>
          <p:nvPr/>
        </p:nvSpPr>
        <p:spPr>
          <a:xfrm>
            <a:off x="475741" y="3959900"/>
            <a:ext cx="112405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/>
              <a:t>Статья 3 Федерального закона от </a:t>
            </a:r>
            <a:r>
              <a:rPr lang="en-US" b="1" dirty="0"/>
              <a:t>04.08.2023 N 457-</a:t>
            </a:r>
            <a:r>
              <a:rPr lang="ru-RU" b="1" dirty="0"/>
              <a:t>ФЗ «О внесении изменений в отдельные законодательные акты Российской Федерации»</a:t>
            </a:r>
          </a:p>
          <a:p>
            <a:pPr algn="just"/>
            <a:r>
              <a:rPr lang="ru-RU" dirty="0"/>
              <a:t>- о возможности до 31.08.2024 не применять МЧД при подписании электронного документа юридическими лицами и индивидуальными предпринимателями</a:t>
            </a:r>
          </a:p>
        </p:txBody>
      </p:sp>
    </p:spTree>
    <p:extLst>
      <p:ext uri="{BB962C8B-B14F-4D97-AF65-F5344CB8AC3E}">
        <p14:creationId xmlns:p14="http://schemas.microsoft.com/office/powerpoint/2010/main" val="2755557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C26CD6-37AA-4D96-AFAC-D5C802CF6AA8}"/>
              </a:ext>
            </a:extLst>
          </p:cNvPr>
          <p:cNvSpPr txBox="1"/>
          <p:nvPr/>
        </p:nvSpPr>
        <p:spPr>
          <a:xfrm>
            <a:off x="536543" y="338327"/>
            <a:ext cx="10641874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Основные нормативные правовые акты, </a:t>
            </a:r>
          </a:p>
          <a:p>
            <a:pPr algn="ctr"/>
            <a:r>
              <a:rPr lang="ru-RU" sz="3200" b="1" dirty="0">
                <a:latin typeface="+mj-lt"/>
              </a:rPr>
              <a:t>регулирующие формирование и применение МЧД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DD6065-9BB0-4CB2-BE21-1422CB3F33E5}"/>
              </a:ext>
            </a:extLst>
          </p:cNvPr>
          <p:cNvSpPr txBox="1"/>
          <p:nvPr/>
        </p:nvSpPr>
        <p:spPr>
          <a:xfrm>
            <a:off x="325613" y="2498556"/>
            <a:ext cx="10951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ym typeface="Wingdings" panose="05000000000000000000" pitchFamily="2" charset="2"/>
              </a:rPr>
              <a:t> </a:t>
            </a:r>
            <a:r>
              <a:rPr lang="ru-RU" b="1" dirty="0"/>
              <a:t>Постановление Правительства РФ от 21.02.2022 № 223 «Об утверждении организационно-технических требований к порядку хранения, использования и отмены указанных в статьях 17.2 и 17.3 Федерального закона «Об электронной подписи» доверенностей»</a:t>
            </a:r>
          </a:p>
          <a:p>
            <a:pPr algn="just"/>
            <a:r>
              <a:rPr lang="ru-RU" dirty="0"/>
              <a:t>- определяет порядок хранения, использования и отмену МЧД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518395-32AF-4642-8718-5132FC6D3BB8}"/>
              </a:ext>
            </a:extLst>
          </p:cNvPr>
          <p:cNvSpPr txBox="1"/>
          <p:nvPr/>
        </p:nvSpPr>
        <p:spPr>
          <a:xfrm>
            <a:off x="325612" y="4024293"/>
            <a:ext cx="115407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ym typeface="Wingdings" panose="05000000000000000000" pitchFamily="2" charset="2"/>
              </a:rPr>
              <a:t> </a:t>
            </a:r>
            <a:r>
              <a:rPr lang="ru-RU" b="1" dirty="0"/>
              <a:t>Постановление Правительства РФ от 21.02.2022 № 224 «Об утверждении требований к соглашениям и нормативным правовым актам федеральных органов исполнительной власти, устанавливающим порядок представления доверенности в предусмотренных пунктом 2 части 1 и пунктом 2 части 3 статьи 17.2 Федерального закона «Об электронной подписи» случаях, и требований к порядку представления доверенности в предусмотренном пунктом 2 статьи 17.3 Федерального закона «Об электронной подписи» случае»</a:t>
            </a:r>
          </a:p>
          <a:p>
            <a:r>
              <a:rPr lang="ru-RU" dirty="0"/>
              <a:t>- определяет порядок предоставления МЧД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8B6299-6507-440B-BD72-103324C14FCB}"/>
              </a:ext>
            </a:extLst>
          </p:cNvPr>
          <p:cNvSpPr txBox="1"/>
          <p:nvPr/>
        </p:nvSpPr>
        <p:spPr>
          <a:xfrm>
            <a:off x="461555" y="1711483"/>
            <a:ext cx="4734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Постановления Правительства РФ</a:t>
            </a:r>
          </a:p>
        </p:txBody>
      </p:sp>
    </p:spTree>
    <p:extLst>
      <p:ext uri="{BB962C8B-B14F-4D97-AF65-F5344CB8AC3E}">
        <p14:creationId xmlns:p14="http://schemas.microsoft.com/office/powerpoint/2010/main" val="229567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C26CD6-37AA-4D96-AFAC-D5C802CF6AA8}"/>
              </a:ext>
            </a:extLst>
          </p:cNvPr>
          <p:cNvSpPr txBox="1"/>
          <p:nvPr/>
        </p:nvSpPr>
        <p:spPr>
          <a:xfrm>
            <a:off x="536543" y="338327"/>
            <a:ext cx="10641874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Основные нормативные правовые акты, </a:t>
            </a:r>
          </a:p>
          <a:p>
            <a:pPr algn="ctr"/>
            <a:r>
              <a:rPr lang="ru-RU" sz="3200" b="1" dirty="0">
                <a:latin typeface="+mj-lt"/>
              </a:rPr>
              <a:t>регулирующие формирование и применение МЧД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DD6065-9BB0-4CB2-BE21-1422CB3F33E5}"/>
              </a:ext>
            </a:extLst>
          </p:cNvPr>
          <p:cNvSpPr txBox="1"/>
          <p:nvPr/>
        </p:nvSpPr>
        <p:spPr>
          <a:xfrm>
            <a:off x="325612" y="2498556"/>
            <a:ext cx="11540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b="1" dirty="0"/>
              <a:t>приказ </a:t>
            </a:r>
            <a:r>
              <a:rPr lang="ru-RU" b="1" dirty="0" err="1"/>
              <a:t>Минцифры</a:t>
            </a:r>
            <a:r>
              <a:rPr lang="ru-RU" b="1" dirty="0"/>
              <a:t> России от 18.08.2021 № 857 «Об утверждении единых требований к формам доверенностей, необходимых для использования квалифицированной электронной подписи»</a:t>
            </a:r>
          </a:p>
          <a:p>
            <a:pPr algn="just"/>
            <a:r>
              <a:rPr lang="ru-RU" b="1" dirty="0"/>
              <a:t>- </a:t>
            </a:r>
          </a:p>
          <a:p>
            <a:pPr algn="just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518395-32AF-4642-8718-5132FC6D3BB8}"/>
              </a:ext>
            </a:extLst>
          </p:cNvPr>
          <p:cNvSpPr txBox="1"/>
          <p:nvPr/>
        </p:nvSpPr>
        <p:spPr>
          <a:xfrm>
            <a:off x="325612" y="3510487"/>
            <a:ext cx="11673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ym typeface="Wingdings" panose="05000000000000000000" pitchFamily="2" charset="2"/>
              </a:rPr>
              <a:t> </a:t>
            </a:r>
            <a:r>
              <a:rPr lang="ru-RU" b="1" dirty="0"/>
              <a:t>приказ Казначейства России от 28.12.2023 № 26н «Об утверждении Порядка представления доверенностей в случаях, предусмотренных пунктом 2 части 1, пунктом 2 части 3 статьи 17.2 и пунктом 2 статьи 17.3 Федерального закона «Об электронной подписи», и особенностей их хранения в информационных системах, оператором которых является Федеральное казначейство»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8B6299-6507-440B-BD72-103324C14FCB}"/>
              </a:ext>
            </a:extLst>
          </p:cNvPr>
          <p:cNvSpPr txBox="1"/>
          <p:nvPr/>
        </p:nvSpPr>
        <p:spPr>
          <a:xfrm>
            <a:off x="461555" y="1711483"/>
            <a:ext cx="1366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Приказы</a:t>
            </a:r>
          </a:p>
        </p:txBody>
      </p:sp>
    </p:spTree>
    <p:extLst>
      <p:ext uri="{BB962C8B-B14F-4D97-AF65-F5344CB8AC3E}">
        <p14:creationId xmlns:p14="http://schemas.microsoft.com/office/powerpoint/2010/main" val="364560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C26CD6-37AA-4D96-AFAC-D5C802CF6AA8}"/>
              </a:ext>
            </a:extLst>
          </p:cNvPr>
          <p:cNvSpPr txBox="1"/>
          <p:nvPr/>
        </p:nvSpPr>
        <p:spPr>
          <a:xfrm>
            <a:off x="536543" y="338327"/>
            <a:ext cx="10641874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+mj-lt"/>
              </a:rPr>
              <a:t>Основные нормативные правовые акты, </a:t>
            </a:r>
          </a:p>
          <a:p>
            <a:pPr algn="ctr"/>
            <a:r>
              <a:rPr lang="ru-RU" sz="3200" b="1" dirty="0">
                <a:latin typeface="+mj-lt"/>
              </a:rPr>
              <a:t>регулирующие формирование и применение МЧД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DD6065-9BB0-4CB2-BE21-1422CB3F33E5}"/>
              </a:ext>
            </a:extLst>
          </p:cNvPr>
          <p:cNvSpPr txBox="1"/>
          <p:nvPr/>
        </p:nvSpPr>
        <p:spPr>
          <a:xfrm>
            <a:off x="325613" y="2173148"/>
            <a:ext cx="109258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ym typeface="Wingdings" panose="05000000000000000000" pitchFamily="2" charset="2"/>
              </a:rPr>
              <a:t> </a:t>
            </a:r>
            <a:r>
              <a:rPr lang="ru-RU" b="1" dirty="0"/>
              <a:t>постановление Правительства РФ от 27.01.2022 № 60 «О мерах по информационному обеспечению контрактной системы в сфере закупок товаров, работ, услуг для обеспечения государственных и муниципальных нужд, по организации в ней документооборота, о внесении изменений в некоторые акты Правительства Российской Федерации и признании утратившими силу актов и отдельных положений актов Правительства Российской Федерации»</a:t>
            </a:r>
          </a:p>
          <a:p>
            <a:pPr algn="just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518395-32AF-4642-8718-5132FC6D3BB8}"/>
              </a:ext>
            </a:extLst>
          </p:cNvPr>
          <p:cNvSpPr txBox="1"/>
          <p:nvPr/>
        </p:nvSpPr>
        <p:spPr>
          <a:xfrm>
            <a:off x="252555" y="3823541"/>
            <a:ext cx="10925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ym typeface="Wingdings" panose="05000000000000000000" pitchFamily="2" charset="2"/>
              </a:rPr>
              <a:t> </a:t>
            </a:r>
            <a:r>
              <a:rPr lang="ru-RU" b="1" dirty="0"/>
              <a:t>приказ Казначейства России от 10.12.2021 № 39н «Об утверждении Порядка регистрации в единой информационной системе в сфере закупок и Порядка пользования единой информационной системой в сфере закупок»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8B6299-6507-440B-BD72-103324C14FCB}"/>
              </a:ext>
            </a:extLst>
          </p:cNvPr>
          <p:cNvSpPr txBox="1"/>
          <p:nvPr/>
        </p:nvSpPr>
        <p:spPr>
          <a:xfrm>
            <a:off x="325613" y="1449647"/>
            <a:ext cx="4219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Отраслевое законодательство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E42649-795A-4989-80AD-5CAD083B0043}"/>
              </a:ext>
            </a:extLst>
          </p:cNvPr>
          <p:cNvSpPr txBox="1"/>
          <p:nvPr/>
        </p:nvSpPr>
        <p:spPr>
          <a:xfrm>
            <a:off x="325613" y="5020970"/>
            <a:ext cx="10925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ym typeface="Wingdings" panose="05000000000000000000" pitchFamily="2" charset="2"/>
              </a:rPr>
              <a:t> </a:t>
            </a:r>
            <a:r>
              <a:rPr lang="ru-RU" b="1" dirty="0"/>
              <a:t>приказ Казначейства России от 02.12.2021 № 38н «Об утверждении Регламента государственной информационной системы «Официальный сайт Российской Федерации в информационно-телекоммуникационной сети «Интернет» www.torgi.gov.ru»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035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31228</TotalTime>
  <Words>1169</Words>
  <Application>Microsoft Office PowerPoint</Application>
  <PresentationFormat>Широкоэкранный</PresentationFormat>
  <Paragraphs>106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Порядок наделения полномочиями</vt:lpstr>
      <vt:lpstr>   !!! ВАЖНАЯ ИНФОРМАЦИЯ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Закупки путем проведения электронного запроса котировок</dc:title>
  <dc:creator>Бухтиярова Н.В.</dc:creator>
  <cp:lastModifiedBy>u1536</cp:lastModifiedBy>
  <cp:revision>953</cp:revision>
  <cp:lastPrinted>2024-08-20T09:18:55Z</cp:lastPrinted>
  <dcterms:created xsi:type="dcterms:W3CDTF">2022-03-09T07:34:09Z</dcterms:created>
  <dcterms:modified xsi:type="dcterms:W3CDTF">2024-08-20T09:18:57Z</dcterms:modified>
</cp:coreProperties>
</file>