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5" r:id="rId3"/>
    <p:sldId id="259" r:id="rId4"/>
    <p:sldId id="262" r:id="rId5"/>
    <p:sldId id="260" r:id="rId6"/>
    <p:sldId id="261" r:id="rId7"/>
    <p:sldId id="263" r:id="rId8"/>
    <p:sldId id="268" r:id="rId9"/>
    <p:sldId id="267" r:id="rId10"/>
    <p:sldId id="269" r:id="rId11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73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54FF0-F14A-4C98-8602-73E846FF6C94}" type="datetimeFigureOut">
              <a:rPr lang="ru-RU" smtClean="0"/>
              <a:t>24.03.2022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F92F7-9D5F-45B7-A339-C4680E2F37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2682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54FF0-F14A-4C98-8602-73E846FF6C94}" type="datetimeFigureOut">
              <a:rPr lang="ru-RU" smtClean="0"/>
              <a:t>24.03.2022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F92F7-9D5F-45B7-A339-C4680E2F37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3103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54FF0-F14A-4C98-8602-73E846FF6C94}" type="datetimeFigureOut">
              <a:rPr lang="ru-RU" smtClean="0"/>
              <a:t>24.03.2022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F92F7-9D5F-45B7-A339-C4680E2F37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9096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54FF0-F14A-4C98-8602-73E846FF6C94}" type="datetimeFigureOut">
              <a:rPr lang="ru-RU" smtClean="0"/>
              <a:t>24.03.2022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F92F7-9D5F-45B7-A339-C4680E2F37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6583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54FF0-F14A-4C98-8602-73E846FF6C94}" type="datetimeFigureOut">
              <a:rPr lang="ru-RU" smtClean="0"/>
              <a:t>24.03.2022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F92F7-9D5F-45B7-A339-C4680E2F37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5289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54FF0-F14A-4C98-8602-73E846FF6C94}" type="datetimeFigureOut">
              <a:rPr lang="ru-RU" smtClean="0"/>
              <a:t>24.03.2022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F92F7-9D5F-45B7-A339-C4680E2F37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9592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54FF0-F14A-4C98-8602-73E846FF6C94}" type="datetimeFigureOut">
              <a:rPr lang="ru-RU" smtClean="0"/>
              <a:t>24.03.2022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F92F7-9D5F-45B7-A339-C4680E2F37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883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54FF0-F14A-4C98-8602-73E846FF6C94}" type="datetimeFigureOut">
              <a:rPr lang="ru-RU" smtClean="0"/>
              <a:t>24.03.2022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F92F7-9D5F-45B7-A339-C4680E2F37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116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54FF0-F14A-4C98-8602-73E846FF6C94}" type="datetimeFigureOut">
              <a:rPr lang="ru-RU" smtClean="0"/>
              <a:t>24.03.2022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F92F7-9D5F-45B7-A339-C4680E2F37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8722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54FF0-F14A-4C98-8602-73E846FF6C94}" type="datetimeFigureOut">
              <a:rPr lang="ru-RU" smtClean="0"/>
              <a:t>24.03.2022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F92F7-9D5F-45B7-A339-C4680E2F37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7114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54FF0-F14A-4C98-8602-73E846FF6C94}" type="datetimeFigureOut">
              <a:rPr lang="ru-RU" smtClean="0"/>
              <a:t>24.03.2022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F92F7-9D5F-45B7-A339-C4680E2F37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2399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C54FF0-F14A-4C98-8602-73E846FF6C94}" type="datetimeFigureOut">
              <a:rPr lang="ru-RU" smtClean="0"/>
              <a:t>24.03.2022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F92F7-9D5F-45B7-A339-C4680E2F37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6986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Скругленный прямоугольник 18"/>
          <p:cNvSpPr/>
          <p:nvPr/>
        </p:nvSpPr>
        <p:spPr>
          <a:xfrm>
            <a:off x="422031" y="64807"/>
            <a:ext cx="10709031" cy="591262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08.03.22 ВСТУПИЛ В СИЛУ ФЕДЕРАЛЬНЫЙ ЗАКОН № 46-ФЗ, ЗАТРАГИВАЮЩИЙ СФЕРУ ЗАКУПОК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3090011" y="694035"/>
            <a:ext cx="6260124" cy="589086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Закона №46-ФЗ предоставлено право:</a:t>
            </a:r>
          </a:p>
          <a:p>
            <a:endParaRPr lang="ru-RU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1008681" y="1339599"/>
            <a:ext cx="2475520" cy="750274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Правительству РФ :</a:t>
            </a:r>
            <a:endParaRPr lang="ru-RU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87929" y="2151305"/>
            <a:ext cx="4317024" cy="1206840"/>
          </a:xfrm>
          <a:prstGeom prst="roundRect">
            <a:avLst>
              <a:gd name="adj" fmla="val 19093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установить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случаи и порядок списания начисленных поставщику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сумм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неустоек (штрафов, пеней) в связи с неисполнением или ненадлежащим исполнением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обязательств </a:t>
            </a:r>
            <a:r>
              <a:rPr lang="ru-RU" sz="1400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(Постановление Правительства РФ от 10.03.22 №340)</a:t>
            </a:r>
            <a:endParaRPr lang="ru-RU" sz="1400" i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87930" y="3432207"/>
            <a:ext cx="4317024" cy="1784837"/>
          </a:xfrm>
          <a:prstGeom prst="roundRect">
            <a:avLst>
              <a:gd name="adj" fmla="val 19093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принять решение об изменении существенных условий контрактов, заключенных</a:t>
            </a:r>
            <a:r>
              <a:rPr lang="ru-RU" sz="1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января 2023 года, если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возникли обстоятельства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влекущие невозможность его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исполнения (распространяется на федеральные закупки) </a:t>
            </a:r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не подготовлен</a:t>
            </a:r>
            <a:r>
              <a:rPr lang="ru-RU" sz="1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4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87929" y="5302232"/>
            <a:ext cx="4422531" cy="1476633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станавливать в период до 31.12.2022г.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случаи осуществления закупок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государственных и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муниципальных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нужд у единственного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поставщика,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порядок осуществления закупок в таких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случаях </a:t>
            </a:r>
            <a:r>
              <a:rPr lang="ru-RU" sz="1400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(ПП РФ от 10.03.22 №339)</a:t>
            </a:r>
            <a:endParaRPr lang="ru-RU" sz="1400" i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4927604" y="1327530"/>
            <a:ext cx="2954215" cy="750274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Высшему </a:t>
            </a: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исполнительному органу государственной власти субъекта РФ :</a:t>
            </a: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4869964" y="3444261"/>
            <a:ext cx="3421181" cy="1772784"/>
          </a:xfrm>
          <a:prstGeom prst="roundRect">
            <a:avLst>
              <a:gd name="adj" fmla="val 19093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принять решение об изменении существенных условий контрактов, заключенных</a:t>
            </a:r>
            <a:r>
              <a:rPr lang="ru-RU" sz="1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января 2023 года, если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возникли обстоятельства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влекущие невозможность его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исполнения (распространяется на региональные закупки) </a:t>
            </a:r>
            <a:r>
              <a:rPr lang="ru-RU" sz="14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(проект подготовлен)</a:t>
            </a:r>
            <a:endParaRPr lang="ru-RU" sz="1400" i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4869966" y="5302232"/>
            <a:ext cx="3421180" cy="1476633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устанавливать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период до 31.12.2022г. случаи осуществления закупок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государственных и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муниципальных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нужд у единственного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поставщика,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порядок осуществления закупок в таких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случаях </a:t>
            </a:r>
            <a:r>
              <a:rPr lang="ru-RU" sz="14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(проект подготовлен)</a:t>
            </a:r>
            <a:endParaRPr lang="ru-RU" sz="1400" i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8827470" y="1339487"/>
            <a:ext cx="2954215" cy="750274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Местной администрации:</a:t>
            </a:r>
            <a:endParaRPr lang="ru-RU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8739547" y="3479429"/>
            <a:ext cx="3327403" cy="1772783"/>
          </a:xfrm>
          <a:prstGeom prst="roundRect">
            <a:avLst>
              <a:gd name="adj" fmla="val 19093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принять решение об изменении существенных условий контрактов, заключенных</a:t>
            </a:r>
            <a:r>
              <a:rPr lang="ru-RU" sz="1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января 2023 года, если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возникли обстоятельства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влекущие невозможность его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исполнения (распространяется на муниципальные закупки)</a:t>
            </a:r>
            <a:endParaRPr lang="ru-RU" sz="14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9284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3431" y="-11844"/>
            <a:ext cx="11834444" cy="363537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действий для изменения существенных условий контракта в соответствии с Порядком</a:t>
            </a:r>
            <a:endParaRPr lang="ru-RU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76399" y="439858"/>
            <a:ext cx="9144000" cy="424839"/>
          </a:xfrm>
        </p:spPr>
        <p:txBody>
          <a:bodyPr/>
          <a:lstStyle/>
          <a:p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аказчик</a:t>
            </a:r>
            <a:endParaRPr lang="ru-RU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05507" y="864697"/>
            <a:ext cx="11922369" cy="512636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готовит обращение о необходимости осуществления закупки у единственного поставщика, документы и информацию (далее – документы)  и направляет ГРБС 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676399" y="1377333"/>
            <a:ext cx="9144000" cy="4248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ГРБС</a:t>
            </a:r>
            <a:endParaRPr lang="ru-RU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105507" y="1819878"/>
            <a:ext cx="11922369" cy="1521199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</a:t>
            </a:r>
            <a:r>
              <a:rPr lang="ru-RU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рабочего дня</a:t>
            </a:r>
            <a:r>
              <a:rPr lang="ru-RU" sz="1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проверяет документы и информацию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приложенные к обращению заказчика; 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готовит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распоряжения администрации Липецкой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области;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направляет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распоряжения для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рассмотрения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секретарю Оперативного штаба;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выступает докладчиком по предмету обращения на заседании Оперативного штаба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одзаголовок 2"/>
          <p:cNvSpPr txBox="1">
            <a:spLocks/>
          </p:cNvSpPr>
          <p:nvPr/>
        </p:nvSpPr>
        <p:spPr>
          <a:xfrm>
            <a:off x="1764325" y="3358789"/>
            <a:ext cx="9144000" cy="4248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перативный штаб</a:t>
            </a:r>
            <a:endParaRPr lang="ru-RU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одзаголовок 2"/>
          <p:cNvSpPr txBox="1">
            <a:spLocks/>
          </p:cNvSpPr>
          <p:nvPr/>
        </p:nvSpPr>
        <p:spPr>
          <a:xfrm>
            <a:off x="193431" y="3801335"/>
            <a:ext cx="11834445" cy="642811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Рассматривает документы и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распоряжения;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Принимает решение и фиксирует его в протоколе 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одзаголовок 2"/>
          <p:cNvSpPr txBox="1">
            <a:spLocks/>
          </p:cNvSpPr>
          <p:nvPr/>
        </p:nvSpPr>
        <p:spPr>
          <a:xfrm>
            <a:off x="1831733" y="4444146"/>
            <a:ext cx="9144000" cy="4248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лава администрации ЛО </a:t>
            </a:r>
            <a:endParaRPr lang="ru-RU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одзаголовок 2"/>
          <p:cNvSpPr txBox="1">
            <a:spLocks/>
          </p:cNvSpPr>
          <p:nvPr/>
        </p:nvSpPr>
        <p:spPr>
          <a:xfrm>
            <a:off x="105507" y="4886692"/>
            <a:ext cx="11922369" cy="441453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lvl="0" indent="-285750" algn="l">
              <a:buFont typeface="Wingdings" panose="05000000000000000000" pitchFamily="2" charset="2"/>
              <a:buChar char="Ø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одписывает распоряжение администрации Липецкой области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одзаголовок 2"/>
          <p:cNvSpPr txBox="1">
            <a:spLocks/>
          </p:cNvSpPr>
          <p:nvPr/>
        </p:nvSpPr>
        <p:spPr>
          <a:xfrm>
            <a:off x="1436076" y="5364039"/>
            <a:ext cx="9144000" cy="4248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аказчик</a:t>
            </a: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6" name="Подзаголовок 2"/>
          <p:cNvSpPr txBox="1">
            <a:spLocks/>
          </p:cNvSpPr>
          <p:nvPr/>
        </p:nvSpPr>
        <p:spPr>
          <a:xfrm>
            <a:off x="105506" y="5806585"/>
            <a:ext cx="11922369" cy="553793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Подписывает дополнительное соглашение к контракту на основании распоряжения администрации Липецкой области 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730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Скругленный прямоугольник 18"/>
          <p:cNvSpPr/>
          <p:nvPr/>
        </p:nvSpPr>
        <p:spPr>
          <a:xfrm>
            <a:off x="422031" y="64807"/>
            <a:ext cx="10709031" cy="591262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Постановлением Правительства РФ №339 от 10.03.22 в рамках реализации  Федерального Закона № 46-ФЗ принято решение: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87930" y="2607914"/>
            <a:ext cx="6822824" cy="645240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Вышеуказанные акты подготавливаются в следующих случаях:</a:t>
            </a:r>
            <a:endParaRPr lang="ru-RU" sz="16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b="1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87931" y="845080"/>
            <a:ext cx="11812460" cy="1670538"/>
          </a:xfrm>
          <a:prstGeom prst="roundRect">
            <a:avLst>
              <a:gd name="adj" fmla="val 19093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Установить, что по 31 декабря 2022 г. включительно в дополнение к случаям, предусмотренным частью 1 статьи 93 44-ФЗ, заказчик вправе осуществить закупку для обеспечения федеральных нужд, нужд субъекта Российской Федерации, муниципальных нужд у единственного поставщика (подрядчика, исполнителя), определенного соответственно:</a:t>
            </a:r>
          </a:p>
          <a:p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актом Правительства Российского Федерации, </a:t>
            </a:r>
          </a:p>
          <a:p>
            <a:r>
              <a:rPr lang="ru-RU" sz="1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актом высшего исполнительного органа государственной власти субъекта Российской Федерации, </a:t>
            </a:r>
          </a:p>
          <a:p>
            <a:r>
              <a:rPr lang="ru-RU" sz="1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муниципальным правовым актом местной администрации, изданными в соответствии с настоящим постановлением.</a:t>
            </a:r>
            <a:endParaRPr lang="ru-RU" sz="1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Блок-схема: процесс 11"/>
          <p:cNvSpPr/>
          <p:nvPr/>
        </p:nvSpPr>
        <p:spPr>
          <a:xfrm>
            <a:off x="87930" y="3345450"/>
            <a:ext cx="11812460" cy="3415836"/>
          </a:xfrm>
          <a:prstGeom prst="flowChartProcess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sz="1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заседания Правительства РФ, координационного или совещательного органа под председательством Председателя Правительства РФ, Правительственной комиссии по повышению устойчивости российской экономики в условиях санкций </a:t>
            </a:r>
            <a:r>
              <a:rPr lang="ru-RU" sz="1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 решение, определяющее единственного поставщика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товаров, работ, услуг для обеспечения государственных и (или) муниципальных нужд;</a:t>
            </a:r>
          </a:p>
          <a:p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б) </a:t>
            </a:r>
            <a:r>
              <a:rPr lang="ru-RU" sz="1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заседания Правительства РФ, координационного или совещательного органа под председательством Председателя Правительства РФ, Правительственной комиссии по повышению устойчивости российской экономики в условиях санкций </a:t>
            </a:r>
            <a:r>
              <a:rPr lang="ru-RU" sz="1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 решение, определяющее конкретную закупку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обеспечения государственных и (или) муниципальных нужд, которая может быть осуществлена у единственного поставщика;</a:t>
            </a:r>
          </a:p>
          <a:p>
            <a:endParaRPr lang="ru-RU" sz="1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в) поручением Председателя Правительства РФ в целях реализации решений Правительственной комиссии по повышению устойчивости российской экономики в условиях санкций определен единственный поставщик для обеспечения федеральных нужд;</a:t>
            </a:r>
          </a:p>
          <a:p>
            <a:endParaRPr lang="ru-RU" sz="1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г) </a:t>
            </a:r>
            <a:r>
              <a:rPr lang="ru-RU" sz="1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закупка осуществляется за счет средств 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резервного фонда Правительства РФ, </a:t>
            </a:r>
            <a:r>
              <a:rPr lang="ru-RU" sz="1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резервных фондов высших исполнительных органов государственной власти субъектов РФ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(в случае осуществления закупки у единственного поставщика для обеспечения соответственно федеральных нужд или нужд субъекта РФ).</a:t>
            </a:r>
          </a:p>
          <a:p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1888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527536" y="90558"/>
            <a:ext cx="11342077" cy="1606357"/>
          </a:xfrm>
          <a:prstGeom prst="round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АДМИНИСТРАЦИЕЙ ЛИПЕЦКОЙ ОБЛАСТИ ПОДГОТОЛЕН ПРОЕКТ ПОСТАНОВЛЕНИЯ, </a:t>
            </a:r>
          </a:p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КОТОРОМ ОПРЕДЕЛЕНЫ СЛУЧАИ ОСУЩЕСТВЛЕНИЯ ЗАКУПОК И </a:t>
            </a:r>
          </a:p>
          <a:p>
            <a:pPr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ИХ ОСУЩЕСТВЛЕНИЯ В 2022 ГОДУ</a:t>
            </a:r>
            <a:endParaRPr lang="ru-RU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Блок-схема: процесс 6"/>
          <p:cNvSpPr/>
          <p:nvPr/>
        </p:nvSpPr>
        <p:spPr>
          <a:xfrm>
            <a:off x="2102829" y="2083777"/>
            <a:ext cx="8437677" cy="3710353"/>
          </a:xfrm>
          <a:prstGeom prst="flowChartProcess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заседания Оперативного штаба по устойчивому функционированию экономики Липецкой области </a:t>
            </a:r>
            <a:r>
              <a:rPr lang="ru-RU" sz="2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 решение, определяющее единственного поставщика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товаров, работ, услуг для обеспечения государственных и муниципальных нужд;</a:t>
            </a:r>
          </a:p>
          <a:p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заседания Оперативного штаба по устойчивому функционированию экономики Липецкой области </a:t>
            </a:r>
            <a:r>
              <a:rPr lang="ru-RU" sz="2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 решение, определяющее конкретную закупку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которая может быть осуществлена заказчиками у единственного поставщика (подрядчика, исполнителя).</a:t>
            </a:r>
          </a:p>
        </p:txBody>
      </p:sp>
    </p:spTree>
    <p:extLst>
      <p:ext uri="{BB962C8B-B14F-4D97-AF65-F5344CB8AC3E}">
        <p14:creationId xmlns:p14="http://schemas.microsoft.com/office/powerpoint/2010/main" val="3424966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3431" y="-11844"/>
            <a:ext cx="11210192" cy="363537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действий для осуществления закупки у ед. поставщика в соответствии с Порядком</a:t>
            </a:r>
            <a:endParaRPr lang="ru-RU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76399" y="439858"/>
            <a:ext cx="9144000" cy="424839"/>
          </a:xfrm>
        </p:spPr>
        <p:txBody>
          <a:bodyPr/>
          <a:lstStyle/>
          <a:p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аказчик</a:t>
            </a:r>
            <a:endParaRPr lang="ru-RU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05507" y="864697"/>
            <a:ext cx="11922369" cy="512636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готовит обращение о необходимости осуществления закупки у единственного поставщика, документы и информацию (далее – документы)  и направляет ГРБС 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676399" y="1377333"/>
            <a:ext cx="9144000" cy="4248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ГРБС</a:t>
            </a:r>
            <a:endParaRPr lang="ru-RU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105507" y="1819878"/>
            <a:ext cx="11922369" cy="1864093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</a:t>
            </a:r>
            <a:r>
              <a:rPr lang="ru-RU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рабочего дня</a:t>
            </a:r>
            <a:r>
              <a:rPr lang="ru-RU" sz="1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проверяет документы и информацию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приложенные к обращению заказчика; 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готовит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распоряжения администрации Липецкой области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(проект муниципального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правового акта местной администрации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направляет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распоряжения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(проект муниципального правового акта местной администрации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для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рассмотрения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секретарю Оперативного штаба;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выступает докладчиком по предмету обращения на заседании Оперативного штаба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одзаголовок 2"/>
          <p:cNvSpPr txBox="1">
            <a:spLocks/>
          </p:cNvSpPr>
          <p:nvPr/>
        </p:nvSpPr>
        <p:spPr>
          <a:xfrm>
            <a:off x="1764325" y="3701677"/>
            <a:ext cx="9144000" cy="4248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перативный штаб</a:t>
            </a:r>
            <a:endParaRPr lang="ru-RU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одзаголовок 2"/>
          <p:cNvSpPr txBox="1">
            <a:spLocks/>
          </p:cNvSpPr>
          <p:nvPr/>
        </p:nvSpPr>
        <p:spPr>
          <a:xfrm>
            <a:off x="193431" y="4144223"/>
            <a:ext cx="11834445" cy="642811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Рассматривает документы и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распоряжения (проект муниципального правового акта местной администрации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Принимает решение и фиксирует его в протоколе 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одзаголовок 2"/>
          <p:cNvSpPr txBox="1">
            <a:spLocks/>
          </p:cNvSpPr>
          <p:nvPr/>
        </p:nvSpPr>
        <p:spPr>
          <a:xfrm>
            <a:off x="1831733" y="4787034"/>
            <a:ext cx="9144000" cy="4248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лава администрации ЛО (Глава местной администрации)</a:t>
            </a:r>
            <a:endParaRPr lang="ru-RU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одзаголовок 2"/>
          <p:cNvSpPr txBox="1">
            <a:spLocks/>
          </p:cNvSpPr>
          <p:nvPr/>
        </p:nvSpPr>
        <p:spPr>
          <a:xfrm>
            <a:off x="105507" y="5229580"/>
            <a:ext cx="11922369" cy="441453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lvl="0" indent="-285750" algn="l">
              <a:buFont typeface="Wingdings" panose="05000000000000000000" pitchFamily="2" charset="2"/>
              <a:buChar char="Ø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одписывает распоряжение администрации Липецкой области (муниципальный правовой акт местной администрации)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одзаголовок 2"/>
          <p:cNvSpPr txBox="1">
            <a:spLocks/>
          </p:cNvSpPr>
          <p:nvPr/>
        </p:nvSpPr>
        <p:spPr>
          <a:xfrm>
            <a:off x="1436076" y="5706927"/>
            <a:ext cx="9144000" cy="4248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аказчик</a:t>
            </a: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6" name="Подзаголовок 2"/>
          <p:cNvSpPr txBox="1">
            <a:spLocks/>
          </p:cNvSpPr>
          <p:nvPr/>
        </p:nvSpPr>
        <p:spPr>
          <a:xfrm>
            <a:off x="105506" y="6149473"/>
            <a:ext cx="11922369" cy="553793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аключает контракт с ед. поставщиком на основании распоряжения администрации Липецкой области (муниципального правового акта местной администрации) 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8191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83323" y="155209"/>
            <a:ext cx="9144000" cy="363537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Форма обращения</a:t>
            </a:r>
            <a:endParaRPr lang="ru-RU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228600" y="633047"/>
            <a:ext cx="11676184" cy="5908430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Наименование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заказчика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контракта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объекта закупки, включающее в себя функциональные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технические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качественные характеристики,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эксплуатационные характеристики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объекта закупки (при необходимости)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национальном проекте, государственной программе, адресной инвестиционной программе Липецкой области, муниципальной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программе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об источниках финансирования закупки 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Предполагаемый срок осуществления закупки 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единственного поставщика 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Предельный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срок, на который заключается контракт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об установлении этапов исполнения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контракта 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необходимости)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Цена контракта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82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83323" y="155209"/>
            <a:ext cx="9144000" cy="363537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Форма обращения</a:t>
            </a: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237393" y="817808"/>
            <a:ext cx="11676184" cy="4677384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оплаты по контракту, в том числе информация 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размере аванса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установлении требования 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обеспечению исполнения контракта (установлено/не установлено)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установлении требования 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обеспечению гарантийных обязательств (установлено/не установлено)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казначейском сопровождении расчетов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контракту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единственном поставщике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которым планируется заключить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исполнении единственным поставщиком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своих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обязательств по контракту лично или с привлечением к его исполнению субподрядчиков,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соисполнителей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0769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одзаголовок 2"/>
          <p:cNvSpPr txBox="1">
            <a:spLocks/>
          </p:cNvSpPr>
          <p:nvPr/>
        </p:nvSpPr>
        <p:spPr>
          <a:xfrm>
            <a:off x="1550377" y="155576"/>
            <a:ext cx="9144000" cy="4248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ОБЯЗАТЕЛЬНОЕ УСЛОВИЕ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Подзаголовок 2"/>
          <p:cNvSpPr txBox="1">
            <a:spLocks/>
          </p:cNvSpPr>
          <p:nvPr/>
        </p:nvSpPr>
        <p:spPr>
          <a:xfrm>
            <a:off x="219808" y="694836"/>
            <a:ext cx="11676184" cy="1687879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контракте </a:t>
            </a:r>
            <a:r>
              <a:rPr lang="ru-RU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указывается: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основание в соответствие с которым заключен контракт (ссылка на постановление администрации ЛО, протокол Оперативного штаба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распоряжение администрации Липецкой области (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правовой акт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местной администрации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обоснование цены контракта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(является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неотъемлемой частью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контракта)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одзаголовок 2"/>
          <p:cNvSpPr txBox="1">
            <a:spLocks/>
          </p:cNvSpPr>
          <p:nvPr/>
        </p:nvSpPr>
        <p:spPr>
          <a:xfrm>
            <a:off x="219808" y="2904759"/>
            <a:ext cx="11676184" cy="673711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контракте (документы) размещаются в ЕИС в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соответствующий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реестр в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порядке, установленном Федеральным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 №44-ФЗ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одзаголовок 2"/>
          <p:cNvSpPr txBox="1">
            <a:spLocks/>
          </p:cNvSpPr>
          <p:nvPr/>
        </p:nvSpPr>
        <p:spPr>
          <a:xfrm>
            <a:off x="219808" y="4100514"/>
            <a:ext cx="11676184" cy="2062893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позднее 3 рабочих дней со дня, следующего за датой заключения контракта, заказчик направляет в управление финансов Липецкой области (муниципальный контрольный орган в сфере закупок) уведомление о такой закупке. 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К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такому уведомлению прилагается копия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контракта и копия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распоряжения администрации Липецкой области (копия муниципального правового акта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0716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Скругленный прямоугольник 18"/>
          <p:cNvSpPr/>
          <p:nvPr/>
        </p:nvSpPr>
        <p:spPr>
          <a:xfrm>
            <a:off x="422031" y="64807"/>
            <a:ext cx="10709031" cy="1227662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Федеральным Законом № 46-ФЗ </a:t>
            </a: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112 Закона №44-ФЗ дополнена новой частью 65.1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67060" y="1626577"/>
            <a:ext cx="11812460" cy="5081954"/>
          </a:xfrm>
          <a:prstGeom prst="roundRect">
            <a:avLst>
              <a:gd name="adj" fmla="val 19093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соглашению сторон допускается изменение существенных условий контракта, заключенного до 1 января 2023 года, если при исполнении такого контракта возникли независящие от сторон контракта обстоятельства, влекущие невозможность его исполнения. </a:t>
            </a: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0241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0AC1BFC-BC70-4112-9E2C-E1A4A723B5D8}"/>
              </a:ext>
            </a:extLst>
          </p:cNvPr>
          <p:cNvSpPr/>
          <p:nvPr/>
        </p:nvSpPr>
        <p:spPr>
          <a:xfrm>
            <a:off x="158380" y="812030"/>
            <a:ext cx="4784771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/>
              <a:t>Контракт заключен до 01 января 2023 года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24E6B70-585C-4A03-8DCF-730A1AE8953D}"/>
              </a:ext>
            </a:extLst>
          </p:cNvPr>
          <p:cNvSpPr/>
          <p:nvPr/>
        </p:nvSpPr>
        <p:spPr>
          <a:xfrm>
            <a:off x="158380" y="1336714"/>
            <a:ext cx="9372996" cy="646331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/>
              <a:t>При исполнении контракта возникли независящие от сторон контракта обстоятельства, влекущие невозможность его исполнения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5E7BE969-9E7B-4282-A3CC-5674BF441C79}"/>
              </a:ext>
            </a:extLst>
          </p:cNvPr>
          <p:cNvSpPr/>
          <p:nvPr/>
        </p:nvSpPr>
        <p:spPr>
          <a:xfrm>
            <a:off x="4488561" y="2244353"/>
            <a:ext cx="1978298" cy="369332"/>
          </a:xfrm>
          <a:prstGeom prst="rect">
            <a:avLst/>
          </a:prstGeom>
          <a:ln w="38100">
            <a:noFill/>
          </a:ln>
        </p:spPr>
        <p:txBody>
          <a:bodyPr wrap="none">
            <a:spAutoFit/>
          </a:bodyPr>
          <a:lstStyle/>
          <a:p>
            <a:r>
              <a:rPr lang="ru-RU" b="1" u="sng" dirty="0">
                <a:solidFill>
                  <a:srgbClr val="C00000"/>
                </a:solidFill>
              </a:rPr>
              <a:t>Есть особенности!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FE1A8E41-ED8C-4D11-B88A-60F50C99763A}"/>
              </a:ext>
            </a:extLst>
          </p:cNvPr>
          <p:cNvSpPr/>
          <p:nvPr/>
        </p:nvSpPr>
        <p:spPr>
          <a:xfrm>
            <a:off x="880007" y="2856769"/>
            <a:ext cx="7318860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dirty="0"/>
              <a:t>Должны быть соблюдены положения </a:t>
            </a:r>
            <a:r>
              <a:rPr lang="ru-RU" dirty="0" err="1"/>
              <a:t>чч</a:t>
            </a:r>
            <a:r>
              <a:rPr lang="ru-RU" dirty="0"/>
              <a:t>. 1.3 - 1.6 ст. 95 Закона № 44-ФЗ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097740B8-22BB-4960-AC53-04EC5AF8D3F7}"/>
              </a:ext>
            </a:extLst>
          </p:cNvPr>
          <p:cNvSpPr/>
          <p:nvPr/>
        </p:nvSpPr>
        <p:spPr>
          <a:xfrm>
            <a:off x="158380" y="3456056"/>
            <a:ext cx="4843570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ru-RU" b="1" dirty="0"/>
              <a:t>Работа с обеспечением исполнения контракта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E5102D6D-02A6-41F1-8A1D-B10EDC0A2F17}"/>
              </a:ext>
            </a:extLst>
          </p:cNvPr>
          <p:cNvSpPr/>
          <p:nvPr/>
        </p:nvSpPr>
        <p:spPr>
          <a:xfrm>
            <a:off x="6084119" y="3456056"/>
            <a:ext cx="5041573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ru-RU" b="1" dirty="0"/>
              <a:t>Ограничение лимитов бюджетных обязательств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589FC76C-01B8-4104-BD6A-15E01AC11BC4}"/>
              </a:ext>
            </a:extLst>
          </p:cNvPr>
          <p:cNvSpPr/>
          <p:nvPr/>
        </p:nvSpPr>
        <p:spPr>
          <a:xfrm>
            <a:off x="274320" y="4280034"/>
            <a:ext cx="6096000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r>
              <a:rPr lang="ru-RU" sz="1600" dirty="0"/>
              <a:t>Предоставление дополнительного объема обеспечения исполнения контракта или возврат пропорционально уменьшению суммы контракта, установлены порядки действий заказчика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AF3ADF99-4D7F-4249-AAD2-0D1CBE79CAEC}"/>
              </a:ext>
            </a:extLst>
          </p:cNvPr>
          <p:cNvSpPr/>
          <p:nvPr/>
        </p:nvSpPr>
        <p:spPr>
          <a:xfrm>
            <a:off x="6466859" y="4179504"/>
            <a:ext cx="5256430" cy="107721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1600" dirty="0"/>
              <a:t>изменения могут быть осуществлены в пределах доведенных в соответствии с бюджетным законодательством Российской Федерации лимитов бюджетных обязательств на срок исполнения контракта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3B59973C-70EA-43F5-8FC8-4740AB6DC0B9}"/>
              </a:ext>
            </a:extLst>
          </p:cNvPr>
          <p:cNvSpPr/>
          <p:nvPr/>
        </p:nvSpPr>
        <p:spPr>
          <a:xfrm>
            <a:off x="1163471" y="5896399"/>
            <a:ext cx="965065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Решение принимается на основании решения Правительства Российской Федерации, высшего исполнительного органа государственной власти субъекта РФ, местной администрации</a:t>
            </a:r>
          </a:p>
        </p:txBody>
      </p:sp>
      <p:sp>
        <p:nvSpPr>
          <p:cNvPr id="14" name="Левая фигурная скобка 13">
            <a:extLst>
              <a:ext uri="{FF2B5EF4-FFF2-40B4-BE49-F238E27FC236}">
                <a16:creationId xmlns:a16="http://schemas.microsoft.com/office/drawing/2014/main" id="{B7F2D6B5-4384-42D6-A209-AA937D06F6B7}"/>
              </a:ext>
            </a:extLst>
          </p:cNvPr>
          <p:cNvSpPr/>
          <p:nvPr/>
        </p:nvSpPr>
        <p:spPr>
          <a:xfrm rot="16200000">
            <a:off x="5853683" y="-423569"/>
            <a:ext cx="484632" cy="11875236"/>
          </a:xfrm>
          <a:prstGeom prst="leftBrace">
            <a:avLst>
              <a:gd name="adj1" fmla="val 8333"/>
              <a:gd name="adj2" fmla="val 48266"/>
            </a:avLst>
          </a:prstGeom>
          <a:ln w="38100"/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7" name="Штриховая стрелка вправо 9">
            <a:extLst>
              <a:ext uri="{FF2B5EF4-FFF2-40B4-BE49-F238E27FC236}">
                <a16:creationId xmlns:a16="http://schemas.microsoft.com/office/drawing/2014/main" id="{D3268A37-6329-490E-B776-968221794961}"/>
              </a:ext>
            </a:extLst>
          </p:cNvPr>
          <p:cNvSpPr/>
          <p:nvPr/>
        </p:nvSpPr>
        <p:spPr>
          <a:xfrm rot="5400000">
            <a:off x="8862253" y="3775209"/>
            <a:ext cx="323958" cy="484632"/>
          </a:xfrm>
          <a:prstGeom prst="stripedRightArrow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8435D486-10C7-4EED-A7C9-58A8C33E62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3133" y="805621"/>
            <a:ext cx="2768867" cy="2652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836FF55F-F9AB-4A48-BF1C-3C8BA90EE116}"/>
              </a:ext>
            </a:extLst>
          </p:cNvPr>
          <p:cNvSpPr/>
          <p:nvPr/>
        </p:nvSpPr>
        <p:spPr>
          <a:xfrm>
            <a:off x="274319" y="4319538"/>
            <a:ext cx="6096000" cy="107721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r>
              <a:rPr lang="ru-RU" sz="1600" b="1" dirty="0"/>
              <a:t>Предоставление дополнительного объема обеспечения исполнения контракта или возврат пропорционально уменьшению суммы контракта, установлены порядки действий заказчика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D39E4C6F-20D0-444D-9EC0-0B3C0B63CDF3}"/>
              </a:ext>
            </a:extLst>
          </p:cNvPr>
          <p:cNvSpPr/>
          <p:nvPr/>
        </p:nvSpPr>
        <p:spPr>
          <a:xfrm>
            <a:off x="6466858" y="4219008"/>
            <a:ext cx="5256430" cy="107721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ru-RU" sz="1600" b="1" dirty="0"/>
              <a:t>изменения могут быть осуществлены в пределах доведенных в соответствии с бюджетным законодательством Российской Федерации лимитов бюджетных обязательств на срок исполнения контракта</a:t>
            </a:r>
          </a:p>
        </p:txBody>
      </p:sp>
      <p:sp>
        <p:nvSpPr>
          <p:cNvPr id="20" name="Левая фигурная скобка 19">
            <a:extLst>
              <a:ext uri="{FF2B5EF4-FFF2-40B4-BE49-F238E27FC236}">
                <a16:creationId xmlns:a16="http://schemas.microsoft.com/office/drawing/2014/main" id="{0DB3C74F-0844-4DAF-A714-6B1D0CE51790}"/>
              </a:ext>
            </a:extLst>
          </p:cNvPr>
          <p:cNvSpPr/>
          <p:nvPr/>
        </p:nvSpPr>
        <p:spPr>
          <a:xfrm rot="16200000">
            <a:off x="5853682" y="-384065"/>
            <a:ext cx="484632" cy="11875236"/>
          </a:xfrm>
          <a:prstGeom prst="leftBrace">
            <a:avLst>
              <a:gd name="adj1" fmla="val 8333"/>
              <a:gd name="adj2" fmla="val 48266"/>
            </a:avLst>
          </a:prstGeom>
          <a:ln w="38100"/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22" name="Штриховая стрелка вправо 9">
            <a:extLst>
              <a:ext uri="{FF2B5EF4-FFF2-40B4-BE49-F238E27FC236}">
                <a16:creationId xmlns:a16="http://schemas.microsoft.com/office/drawing/2014/main" id="{DD92A548-571A-434E-B1FF-D8E5F405AC7A}"/>
              </a:ext>
            </a:extLst>
          </p:cNvPr>
          <p:cNvSpPr/>
          <p:nvPr/>
        </p:nvSpPr>
        <p:spPr>
          <a:xfrm rot="5400000">
            <a:off x="8862252" y="3745051"/>
            <a:ext cx="323958" cy="484632"/>
          </a:xfrm>
          <a:prstGeom prst="striped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81FE8B2-F011-4AFD-945A-9080BB07ECA6}"/>
              </a:ext>
            </a:extLst>
          </p:cNvPr>
          <p:cNvSpPr/>
          <p:nvPr/>
        </p:nvSpPr>
        <p:spPr>
          <a:xfrm>
            <a:off x="2783851" y="124050"/>
            <a:ext cx="822187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/>
              <a:t>Изменение существенных условий контрактов ч. 65.1 ст. 112  44-ФЗ</a:t>
            </a:r>
          </a:p>
        </p:txBody>
      </p:sp>
      <p:sp>
        <p:nvSpPr>
          <p:cNvPr id="23" name="Штриховая стрелка вправо 9">
            <a:extLst>
              <a:ext uri="{FF2B5EF4-FFF2-40B4-BE49-F238E27FC236}">
                <a16:creationId xmlns:a16="http://schemas.microsoft.com/office/drawing/2014/main" id="{611E69E8-A08E-41CE-BA2E-FB842DB215C4}"/>
              </a:ext>
            </a:extLst>
          </p:cNvPr>
          <p:cNvSpPr/>
          <p:nvPr/>
        </p:nvSpPr>
        <p:spPr>
          <a:xfrm rot="5400000">
            <a:off x="2621872" y="3795389"/>
            <a:ext cx="323958" cy="484632"/>
          </a:xfrm>
          <a:prstGeom prst="striped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07864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647</TotalTime>
  <Words>1311</Words>
  <Application>Microsoft Office PowerPoint</Application>
  <PresentationFormat>Широкоэкранный</PresentationFormat>
  <Paragraphs>116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Алгоритм действий для осуществления закупки у ед. поставщика в соответствии с Порядком</vt:lpstr>
      <vt:lpstr>Форма обращения</vt:lpstr>
      <vt:lpstr>Форма обращения</vt:lpstr>
      <vt:lpstr>Презентация PowerPoint</vt:lpstr>
      <vt:lpstr>Презентация PowerPoint</vt:lpstr>
      <vt:lpstr>Презентация PowerPoint</vt:lpstr>
      <vt:lpstr>Алгоритм действий для изменения существенных условий контракта в соответствии с Порядком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Алгоритм действий для осуществления закупки у ед. поставщика</dc:title>
  <dc:creator>Бухтиярова Н.В.</dc:creator>
  <cp:lastModifiedBy>C</cp:lastModifiedBy>
  <cp:revision>37</cp:revision>
  <cp:lastPrinted>2022-03-23T16:02:49Z</cp:lastPrinted>
  <dcterms:created xsi:type="dcterms:W3CDTF">2022-03-17T14:06:25Z</dcterms:created>
  <dcterms:modified xsi:type="dcterms:W3CDTF">2022-03-24T08:32:31Z</dcterms:modified>
</cp:coreProperties>
</file>