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815" r:id="rId2"/>
    <p:sldId id="817" r:id="rId3"/>
    <p:sldId id="258" r:id="rId4"/>
    <p:sldId id="261" r:id="rId5"/>
    <p:sldId id="816" r:id="rId6"/>
    <p:sldId id="259" r:id="rId7"/>
    <p:sldId id="262" r:id="rId8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736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96414E-B91B-4590-B834-7613603A55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FC7FC49-B4E1-403E-8A32-D45BAF1177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30731D9-9815-4352-9977-D3D876BE46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84772-472A-4407-BA50-6F9758E3E150}" type="datetimeFigureOut">
              <a:rPr lang="ru-RU" smtClean="0"/>
              <a:t>24.03.2022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BD4378E-96A9-48F9-B4F7-8EC050279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9F1681-F3E3-4C3D-96C5-D876CF4AE2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4F4E7-B94F-48A4-90FB-FB55770F95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3569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7E90BF-A3A8-4D55-A808-7D1B6CBB8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E85D68A-B16C-49B3-BA5D-18AD0C1CF5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C7C08BD-87B9-4ADB-8462-EE5841A28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84772-472A-4407-BA50-6F9758E3E150}" type="datetimeFigureOut">
              <a:rPr lang="ru-RU" smtClean="0"/>
              <a:t>24.03.2022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74E6F56-162D-45F9-ADC6-FD9028364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2F0D6BC-43E0-4461-8D30-11D2FCE43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4F4E7-B94F-48A4-90FB-FB55770F95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6321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EC36EE5-4A2D-4D35-89B0-4FE635480C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F0FA7CD-8DC1-4C5F-93EB-FD787D0EDA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20949A7-26F5-4070-9021-47F919814A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84772-472A-4407-BA50-6F9758E3E150}" type="datetimeFigureOut">
              <a:rPr lang="ru-RU" smtClean="0"/>
              <a:t>24.03.2022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DFD5183-8188-4B7E-9460-A6C5E51C8F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AF39EA9-01CA-4487-956B-ABCA9BE1E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4F4E7-B94F-48A4-90FB-FB55770F95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33773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solidFill>
            <a:srgbClr val="E1E9EA">
              <a:alpha val="70000"/>
            </a:srgbClr>
          </a:solidFill>
        </p:spPr>
        <p:txBody>
          <a:bodyPr rtlCol="0">
            <a:normAutofit/>
          </a:bodyPr>
          <a:lstStyle>
            <a:lvl1pPr>
              <a:defRPr lang="en-US" sz="18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44100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12023E-4A3F-493F-982B-2CF75B0425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D78D129-A754-4D61-BD65-2569F92520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2FD8B9E-ED92-4CAC-B27A-1DB50312F6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84772-472A-4407-BA50-6F9758E3E150}" type="datetimeFigureOut">
              <a:rPr lang="ru-RU" smtClean="0"/>
              <a:t>24.03.2022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1830657-B608-41F1-9911-F88597D2C8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7205B5-2EBA-407C-8829-52446B406D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4F4E7-B94F-48A4-90FB-FB55770F95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4199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D922F2-CBDF-4F6B-93DB-E076D5E82F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28AE5AF-A4E8-44FA-82A2-3A8FBE4EF6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968D095-6EC7-4ABE-99C7-F4B5D133B2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84772-472A-4407-BA50-6F9758E3E150}" type="datetimeFigureOut">
              <a:rPr lang="ru-RU" smtClean="0"/>
              <a:t>24.03.2022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05A3922-6D0D-406D-9D57-0CCCD8733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725FB02-8436-47FD-A36B-5CC709135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4F4E7-B94F-48A4-90FB-FB55770F95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475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0B08EA-D2C8-4214-981E-971FD48E9C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B2D0F49-0812-495E-B672-0F00420330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BB5AA17-D36A-4779-885E-0E364E2328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271C42B-57FE-420C-BFF9-8AE2F3A332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84772-472A-4407-BA50-6F9758E3E150}" type="datetimeFigureOut">
              <a:rPr lang="ru-RU" smtClean="0"/>
              <a:t>24.03.2022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9A87E85-28CF-4B69-98DA-122116345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BA33386-8FA9-4FD4-BC18-F07ACD4F9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4F4E7-B94F-48A4-90FB-FB55770F95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05267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832FB5-72F2-4991-84EA-009FABFEA5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E8569CA-5B07-4F18-90DF-EFF674D8FD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84F8067-3B7B-4A15-97C6-F099522F47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016EEB2-AC73-4AA3-B2FF-6332896C9E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BB82592-5733-4C3C-A3E2-A7C23FC171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102C696-C956-4823-AAC4-AC6CC69793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84772-472A-4407-BA50-6F9758E3E150}" type="datetimeFigureOut">
              <a:rPr lang="ru-RU" smtClean="0"/>
              <a:t>24.03.2022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1298A13-5C47-44F5-92ED-BC1DC315CB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077DD76-2FE1-4201-9DB9-2E28D7C04D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4F4E7-B94F-48A4-90FB-FB55770F95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7236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5CA864-BB87-4173-8659-E67C371CF2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A7EF9B6-CEDA-4196-81C4-49AA24A3B2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84772-472A-4407-BA50-6F9758E3E150}" type="datetimeFigureOut">
              <a:rPr lang="ru-RU" smtClean="0"/>
              <a:t>24.03.2022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3981654-959E-43E0-9C17-C8FCE0A8F6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858130A-FC4A-43D7-BA78-9130F0B10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4F4E7-B94F-48A4-90FB-FB55770F95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8199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11DD319-EA31-4B2B-9D57-466821D34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84772-472A-4407-BA50-6F9758E3E150}" type="datetimeFigureOut">
              <a:rPr lang="ru-RU" smtClean="0"/>
              <a:t>24.03.2022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17A63BB-03F0-45E3-A3D4-C12A8ED7A2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D6583E1-3364-4A26-9953-B8D36262B0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4F4E7-B94F-48A4-90FB-FB55770F95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7384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1A3466-F873-4D00-821D-F910FEB93B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D87A297-254B-4256-8CD7-141DB3025C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8957656-5A2B-460C-A203-15A124096B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F17EE1F-B301-46E3-9602-D1D93A265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84772-472A-4407-BA50-6F9758E3E150}" type="datetimeFigureOut">
              <a:rPr lang="ru-RU" smtClean="0"/>
              <a:t>24.03.2022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43C1140-6637-4A43-B7AE-F49B7CD21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71009C1-5D49-4DB8-A947-1D76DDDAB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4F4E7-B94F-48A4-90FB-FB55770F95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3133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D761DD-DA73-43D1-9EF4-2D38072DB1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97CD86E-028E-4D97-93E4-4D525CB677B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48DA3B7-1552-4738-BF5F-A2CD7CB81C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BEE7977-1021-436E-957D-93E852B8C1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84772-472A-4407-BA50-6F9758E3E150}" type="datetimeFigureOut">
              <a:rPr lang="ru-RU" smtClean="0"/>
              <a:t>24.03.2022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B25CAC8-D944-4D86-95C0-A171E35680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7BD081B-9131-4FC1-AE2E-E6102F943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4F4E7-B94F-48A4-90FB-FB55770F95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9102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DAA032-D26C-400A-8A1E-3DD0085C8D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08FB4C2-D5DC-432F-9A32-D20F636B46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7F0923F-17AC-4AB6-B832-714D2D1EA8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084772-472A-4407-BA50-6F9758E3E150}" type="datetimeFigureOut">
              <a:rPr lang="ru-RU" smtClean="0"/>
              <a:t>24.03.2022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7CFE77D-755F-4C14-B118-3555719A04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5AF165C-83B8-426B-BFED-3CA614D59B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E4F4E7-B94F-48A4-90FB-FB55770F95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3545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C013F0CD-C1BD-4905-B768-1CDFFE0D24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02"/>
          <a:stretch/>
        </p:blipFill>
        <p:spPr bwMode="auto">
          <a:xfrm>
            <a:off x="7578139" y="514350"/>
            <a:ext cx="4613861" cy="575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reeform 5"/>
          <p:cNvSpPr>
            <a:spLocks/>
          </p:cNvSpPr>
          <p:nvPr/>
        </p:nvSpPr>
        <p:spPr bwMode="auto">
          <a:xfrm>
            <a:off x="-1" y="-38100"/>
            <a:ext cx="9093200" cy="6858000"/>
          </a:xfrm>
          <a:custGeom>
            <a:avLst/>
            <a:gdLst>
              <a:gd name="T0" fmla="*/ 1668 w 2429"/>
              <a:gd name="T1" fmla="*/ 1839 h 1839"/>
              <a:gd name="T2" fmla="*/ 2237 w 2429"/>
              <a:gd name="T3" fmla="*/ 1244 h 1839"/>
              <a:gd name="T4" fmla="*/ 2320 w 2429"/>
              <a:gd name="T5" fmla="*/ 629 h 1839"/>
              <a:gd name="T6" fmla="*/ 1983 w 2429"/>
              <a:gd name="T7" fmla="*/ 0 h 1839"/>
              <a:gd name="T8" fmla="*/ 0 w 2429"/>
              <a:gd name="T9" fmla="*/ 0 h 1839"/>
              <a:gd name="T10" fmla="*/ 0 w 2429"/>
              <a:gd name="T11" fmla="*/ 1839 h 1839"/>
              <a:gd name="T12" fmla="*/ 1668 w 2429"/>
              <a:gd name="T13" fmla="*/ 1839 h 1839"/>
              <a:gd name="T14" fmla="*/ 1668 w 2429"/>
              <a:gd name="T15" fmla="*/ 1839 h 18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429" h="1839">
                <a:moveTo>
                  <a:pt x="1668" y="1839"/>
                </a:moveTo>
                <a:cubicBezTo>
                  <a:pt x="2237" y="1244"/>
                  <a:pt x="2237" y="1244"/>
                  <a:pt x="2237" y="1244"/>
                </a:cubicBezTo>
                <a:cubicBezTo>
                  <a:pt x="2395" y="1078"/>
                  <a:pt x="2429" y="831"/>
                  <a:pt x="2320" y="629"/>
                </a:cubicBezTo>
                <a:cubicBezTo>
                  <a:pt x="1983" y="0"/>
                  <a:pt x="1983" y="0"/>
                  <a:pt x="1983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836"/>
                  <a:pt x="0" y="1839"/>
                  <a:pt x="0" y="1839"/>
                </a:cubicBezTo>
                <a:cubicBezTo>
                  <a:pt x="1668" y="1839"/>
                  <a:pt x="1668" y="1839"/>
                  <a:pt x="1668" y="1839"/>
                </a:cubicBezTo>
                <a:cubicBezTo>
                  <a:pt x="1668" y="1839"/>
                  <a:pt x="1668" y="1839"/>
                  <a:pt x="1668" y="1839"/>
                </a:cubicBezTo>
                <a:close/>
              </a:path>
            </a:pathLst>
          </a:custGeom>
          <a:solidFill>
            <a:srgbClr val="59A3A5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 flipH="1">
            <a:off x="1071563" y="4850741"/>
            <a:ext cx="46037" cy="7112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 dirty="0">
              <a:solidFill>
                <a:srgbClr val="323232"/>
              </a:solidFill>
              <a:latin typeface="+mn-lt"/>
              <a:cs typeface="+mn-cs"/>
            </a:endParaRPr>
          </a:p>
        </p:txBody>
      </p:sp>
      <p:sp>
        <p:nvSpPr>
          <p:cNvPr id="29701" name="TextBox 7"/>
          <p:cNvSpPr txBox="1">
            <a:spLocks noChangeArrowheads="1"/>
          </p:cNvSpPr>
          <p:nvPr/>
        </p:nvSpPr>
        <p:spPr bwMode="auto">
          <a:xfrm>
            <a:off x="547581" y="1999480"/>
            <a:ext cx="7835735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3600" b="1" dirty="0">
                <a:solidFill>
                  <a:srgbClr val="FFFFFF"/>
                </a:solidFill>
                <a:latin typeface="+mn-lt"/>
                <a:ea typeface="Questrial"/>
                <a:cs typeface="Questrial"/>
              </a:rPr>
              <a:t>«Закупки медицинских изделий </a:t>
            </a:r>
          </a:p>
          <a:p>
            <a:r>
              <a:rPr lang="ru-RU" altLang="ru-RU" sz="3600" b="1" dirty="0">
                <a:solidFill>
                  <a:srgbClr val="FFFFFF"/>
                </a:solidFill>
                <a:latin typeface="+mn-lt"/>
                <a:ea typeface="Questrial"/>
                <a:cs typeface="Questrial"/>
              </a:rPr>
              <a:t>и лекарственных препаратов в новых </a:t>
            </a:r>
          </a:p>
          <a:p>
            <a:r>
              <a:rPr lang="ru-RU" altLang="ru-RU" sz="3600" b="1" dirty="0">
                <a:solidFill>
                  <a:srgbClr val="FFFFFF"/>
                </a:solidFill>
                <a:latin typeface="+mn-lt"/>
                <a:ea typeface="Questrial"/>
                <a:cs typeface="Questrial"/>
              </a:rPr>
              <a:t>условиях»</a:t>
            </a:r>
            <a:endParaRPr lang="en-US" altLang="ru-RU" sz="3600" b="1" dirty="0">
              <a:solidFill>
                <a:srgbClr val="FFFFFF"/>
              </a:solidFill>
              <a:latin typeface="+mn-lt"/>
              <a:ea typeface="Questrial"/>
              <a:cs typeface="Quest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06991" y="5048017"/>
            <a:ext cx="4230645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en-US"/>
            </a:defPPr>
            <a:lvl1pPr>
              <a:defRPr>
                <a:solidFill>
                  <a:srgbClr val="FFFFFF"/>
                </a:solidFill>
                <a:latin typeface="Raleway" panose="020B0503030101060003" pitchFamily="34" charset="0"/>
                <a:ea typeface="Questrial" panose="020B0306030504020204" pitchFamily="34" charset="0"/>
                <a:cs typeface="Questrial" panose="02000000000000000000" pitchFamily="2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</a:rPr>
              <a:t>Управление финансов Липецкой области</a:t>
            </a:r>
            <a:endParaRPr lang="en-US" dirty="0">
              <a:latin typeface="+mn-lt"/>
            </a:endParaRPr>
          </a:p>
        </p:txBody>
      </p:sp>
      <p:sp>
        <p:nvSpPr>
          <p:cNvPr id="29703" name="Прямоугольник 3"/>
          <p:cNvSpPr>
            <a:spLocks noChangeArrowheads="1"/>
          </p:cNvSpPr>
          <p:nvPr/>
        </p:nvSpPr>
        <p:spPr bwMode="auto">
          <a:xfrm>
            <a:off x="942975" y="6396038"/>
            <a:ext cx="68948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400" dirty="0">
                <a:solidFill>
                  <a:schemeClr val="bg1"/>
                </a:solidFill>
              </a:rPr>
              <a:t>2022 г.</a:t>
            </a:r>
          </a:p>
        </p:txBody>
      </p:sp>
    </p:spTree>
    <p:extLst>
      <p:ext uri="{BB962C8B-B14F-4D97-AF65-F5344CB8AC3E}">
        <p14:creationId xmlns:p14="http://schemas.microsoft.com/office/powerpoint/2010/main" val="1477537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D041433-2F68-4AF6-ADAB-CD41561CA2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5A491972-B0E5-4ECC-BA3C-27BBD1947D52}"/>
              </a:ext>
            </a:extLst>
          </p:cNvPr>
          <p:cNvSpPr/>
          <p:nvPr/>
        </p:nvSpPr>
        <p:spPr>
          <a:xfrm>
            <a:off x="3813690" y="272268"/>
            <a:ext cx="775443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Федеральный закон от 08.03.2022 № 46-ФЗ "О внесении изменений в отдельные законодательные акты Российской Федерации"</a:t>
            </a:r>
            <a:endParaRPr lang="ru-RU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Стрелка: вниз 14">
            <a:extLst>
              <a:ext uri="{FF2B5EF4-FFF2-40B4-BE49-F238E27FC236}">
                <a16:creationId xmlns:a16="http://schemas.microsoft.com/office/drawing/2014/main" id="{4D04D275-2D96-489F-91BB-A5BD35EDA338}"/>
              </a:ext>
            </a:extLst>
          </p:cNvPr>
          <p:cNvSpPr/>
          <p:nvPr/>
        </p:nvSpPr>
        <p:spPr>
          <a:xfrm>
            <a:off x="4626543" y="1607921"/>
            <a:ext cx="1463040" cy="149509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F1318A16-2476-4A74-A5BE-F10415037041}"/>
              </a:ext>
            </a:extLst>
          </p:cNvPr>
          <p:cNvSpPr/>
          <p:nvPr/>
        </p:nvSpPr>
        <p:spPr>
          <a:xfrm>
            <a:off x="121920" y="3401129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Внесены изменения непосредственно в Федеральный закон от 5 апреля 2013 года № 44-ФЗ "О контрактной системе в сфере закупок товаров, работ, услуг для обеспечения государственных и муниципальных нужд"</a:t>
            </a:r>
            <a:endParaRPr lang="ru-RU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21AD954B-DD92-46AB-8DC0-79A6273C29EE}"/>
              </a:ext>
            </a:extLst>
          </p:cNvPr>
          <p:cNvSpPr/>
          <p:nvPr/>
        </p:nvSpPr>
        <p:spPr>
          <a:xfrm>
            <a:off x="5916328" y="3433546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Содержит отдельные положения о регулировании закупочной деятельности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37EFF612-E6B7-4C26-9800-DCB0C719F43B}"/>
              </a:ext>
            </a:extLst>
          </p:cNvPr>
          <p:cNvSpPr/>
          <p:nvPr/>
        </p:nvSpPr>
        <p:spPr>
          <a:xfrm>
            <a:off x="289559" y="5052759"/>
            <a:ext cx="1116450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✓ Период действия: бессрочно, за исключением отдельных положений, действующих до конца 2022 года или в течение 2 лет со дня опубликования Федерального закона № 46-ФЗ 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Распространяется на всех заказчиков и участников закупок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08156463-7992-44D2-B85B-F923BFAC80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4320"/>
            <a:ext cx="3711619" cy="2709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13245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108264" y="695729"/>
            <a:ext cx="8910820" cy="723059"/>
          </a:xfrm>
          <a:ln w="19050">
            <a:solidFill>
              <a:srgbClr val="C00000"/>
            </a:solidFill>
            <a:prstDash val="dash"/>
          </a:ln>
        </p:spPr>
        <p:txBody>
          <a:bodyPr>
            <a:normAutofit fontScale="92500" lnSpcReduction="20000"/>
          </a:bodyPr>
          <a:lstStyle/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Изменения внесены Постановлением Правительства РФ </a:t>
            </a:r>
          </a:p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 06.03.22 №297</a:t>
            </a:r>
          </a:p>
        </p:txBody>
      </p:sp>
      <p:sp>
        <p:nvSpPr>
          <p:cNvPr id="4" name="Штриховая стрелка вправо 3"/>
          <p:cNvSpPr/>
          <p:nvPr/>
        </p:nvSpPr>
        <p:spPr>
          <a:xfrm rot="5400000">
            <a:off x="6184672" y="1565061"/>
            <a:ext cx="539141" cy="484632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272561" y="2100837"/>
            <a:ext cx="11746523" cy="448287"/>
          </a:xfrm>
          <a:prstGeom prst="rect">
            <a:avLst/>
          </a:prstGeom>
          <a:ln w="19050">
            <a:solidFill>
              <a:schemeClr val="tx1"/>
            </a:solidFill>
            <a:prstDash val="dash"/>
          </a:ln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Заказчик вправе проводить электронный запрос котировок:</a:t>
            </a:r>
          </a:p>
          <a:p>
            <a:endParaRPr lang="ru-RU" dirty="0"/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272562" y="2696366"/>
            <a:ext cx="3895324" cy="2597530"/>
          </a:xfrm>
          <a:prstGeom prst="rect">
            <a:avLst/>
          </a:prstGeom>
          <a:ln w="19050">
            <a:solidFill>
              <a:schemeClr val="tx1"/>
            </a:solidFill>
            <a:prstDash val="dash"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dirty="0"/>
              <a:t>В случае, если Н(М)ЦК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dirty="0"/>
              <a:t>не превышает </a:t>
            </a:r>
            <a:r>
              <a:rPr lang="ru-RU" sz="2000" b="1" dirty="0"/>
              <a:t>3 млн. руб.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dirty="0"/>
              <a:t>При этом годовой объем закупок, не должен превышать 20% СГОЗ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dirty="0"/>
              <a:t>или 100 </a:t>
            </a:r>
            <a:r>
              <a:rPr lang="ru-RU" sz="2000" dirty="0" err="1"/>
              <a:t>млн.руб</a:t>
            </a:r>
            <a:r>
              <a:rPr lang="ru-RU" sz="2000" dirty="0"/>
              <a:t>. в отношении заказчика, СГОЗ  которого в прошедшем календарном году составил менее 500 </a:t>
            </a:r>
            <a:r>
              <a:rPr lang="ru-RU" sz="2000" dirty="0" err="1"/>
              <a:t>млн.руб</a:t>
            </a:r>
            <a:r>
              <a:rPr lang="ru-RU" sz="2000" dirty="0"/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2000" dirty="0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092519" y="2696365"/>
            <a:ext cx="6926565" cy="2763658"/>
          </a:xfrm>
          <a:prstGeom prst="rect">
            <a:avLst/>
          </a:prstGeom>
          <a:ln w="19050">
            <a:solidFill>
              <a:srgbClr val="C00000"/>
            </a:solidFill>
            <a:prstDash val="dash"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dirty="0">
                <a:solidFill>
                  <a:srgbClr val="C00000"/>
                </a:solidFill>
              </a:rPr>
              <a:t>При закупке мед. изделий в части мед. оборудования, расходных материалов к нему и технических средств реабилитации инвалидов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i="1" dirty="0">
                <a:solidFill>
                  <a:srgbClr val="C00000"/>
                </a:solidFill>
              </a:rPr>
              <a:t>(за исключением мед. изделий одноразового применения, адсорбирующего белья, подгузников, </a:t>
            </a:r>
            <a:r>
              <a:rPr lang="ru-RU" sz="2000" i="1" dirty="0" err="1">
                <a:solidFill>
                  <a:srgbClr val="C00000"/>
                </a:solidFill>
              </a:rPr>
              <a:t>противопролежневых</a:t>
            </a:r>
            <a:r>
              <a:rPr lang="ru-RU" sz="2000" i="1" dirty="0">
                <a:solidFill>
                  <a:srgbClr val="C00000"/>
                </a:solidFill>
              </a:rPr>
              <a:t> матрасов и подушек)</a:t>
            </a:r>
            <a:r>
              <a:rPr lang="ru-RU" sz="2000" dirty="0">
                <a:solidFill>
                  <a:srgbClr val="C00000"/>
                </a:solidFill>
              </a:rPr>
              <a:t>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dirty="0">
                <a:solidFill>
                  <a:srgbClr val="C00000"/>
                </a:solidFill>
              </a:rPr>
              <a:t>если Н(М)ЦК не превышает </a:t>
            </a:r>
            <a:r>
              <a:rPr lang="ru-RU" sz="2000" b="1" dirty="0">
                <a:solidFill>
                  <a:srgbClr val="C00000"/>
                </a:solidFill>
              </a:rPr>
              <a:t>50 млн. рублей</a:t>
            </a:r>
            <a:r>
              <a:rPr lang="ru-RU" sz="2000" dirty="0">
                <a:solidFill>
                  <a:srgbClr val="C00000"/>
                </a:solidFill>
              </a:rPr>
              <a:t>.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dirty="0">
                <a:solidFill>
                  <a:srgbClr val="C00000"/>
                </a:solidFill>
              </a:rPr>
              <a:t>При этом годовой объем закупок таких мед. изделий не должен превышать </a:t>
            </a:r>
            <a:r>
              <a:rPr lang="ru-RU" sz="2000" b="1" dirty="0">
                <a:solidFill>
                  <a:srgbClr val="C00000"/>
                </a:solidFill>
              </a:rPr>
              <a:t>750</a:t>
            </a:r>
            <a:r>
              <a:rPr lang="ru-RU" sz="2000" dirty="0">
                <a:solidFill>
                  <a:srgbClr val="C00000"/>
                </a:solidFill>
              </a:rPr>
              <a:t> млн. рублей</a:t>
            </a:r>
          </a:p>
        </p:txBody>
      </p:sp>
      <p:sp>
        <p:nvSpPr>
          <p:cNvPr id="8" name="Плюс 7"/>
          <p:cNvSpPr/>
          <p:nvPr/>
        </p:nvSpPr>
        <p:spPr>
          <a:xfrm>
            <a:off x="4412273" y="3675185"/>
            <a:ext cx="453111" cy="499992"/>
          </a:xfrm>
          <a:prstGeom prst="mathPlus">
            <a:avLst/>
          </a:prstGeom>
          <a:solidFill>
            <a:srgbClr val="C00000"/>
          </a:solidFill>
          <a:ln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>
          <a:xfrm>
            <a:off x="5092519" y="6198577"/>
            <a:ext cx="6926565" cy="451338"/>
          </a:xfrm>
          <a:prstGeom prst="rect">
            <a:avLst/>
          </a:prstGeom>
          <a:ln w="19050">
            <a:solidFill>
              <a:schemeClr val="tx1"/>
            </a:solidFill>
            <a:prstDash val="dash"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i="1" dirty="0"/>
              <a:t>Норма действует с 08.03.22 по 01.08.22 </a:t>
            </a:r>
          </a:p>
        </p:txBody>
      </p:sp>
      <p:sp>
        <p:nvSpPr>
          <p:cNvPr id="10" name="Штриховая стрелка вправо 9"/>
          <p:cNvSpPr/>
          <p:nvPr/>
        </p:nvSpPr>
        <p:spPr>
          <a:xfrm rot="5400000">
            <a:off x="8290396" y="5585351"/>
            <a:ext cx="530812" cy="484632"/>
          </a:xfrm>
          <a:prstGeom prst="stripedRightArrow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272561" y="5413833"/>
            <a:ext cx="3912577" cy="899044"/>
          </a:xfrm>
          <a:prstGeom prst="rect">
            <a:avLst/>
          </a:prstGeom>
          <a:ln w="19050">
            <a:solidFill>
              <a:schemeClr val="tx1"/>
            </a:solidFill>
            <a:prstDash val="dash"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2000" dirty="0"/>
              <a:t>В иных случаях, поименованных в ч.10 ст. 24 44-ФЗ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sz="2000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84DAEA4D-ADFF-4232-8902-72281B83EF6B}"/>
              </a:ext>
            </a:extLst>
          </p:cNvPr>
          <p:cNvSpPr/>
          <p:nvPr/>
        </p:nvSpPr>
        <p:spPr>
          <a:xfrm>
            <a:off x="3361957" y="115046"/>
            <a:ext cx="81129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dirty="0"/>
              <a:t>Закупки путем проведения электронного запроса котировок</a:t>
            </a:r>
            <a:endParaRPr lang="ru-RU" sz="2400" dirty="0">
              <a:cs typeface="Times New Roman" panose="02020603050405020304" pitchFamily="18" charset="0"/>
            </a:endParaRP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B443684A-DA11-4484-82F8-AD75B32DE3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108264" cy="2071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75437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2"/>
          <p:cNvSpPr txBox="1">
            <a:spLocks/>
          </p:cNvSpPr>
          <p:nvPr/>
        </p:nvSpPr>
        <p:spPr>
          <a:xfrm>
            <a:off x="484284" y="1820123"/>
            <a:ext cx="3912577" cy="732635"/>
          </a:xfrm>
          <a:prstGeom prst="rect">
            <a:avLst/>
          </a:prstGeom>
          <a:ln w="19050">
            <a:solidFill>
              <a:schemeClr val="accent6">
                <a:lumMod val="75000"/>
              </a:schemeClr>
            </a:solidFill>
            <a:prstDash val="dash"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dirty="0"/>
              <a:t>Закупка медизделий различных видов одним контрактом (лотом)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2000" dirty="0"/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484284" y="2810959"/>
            <a:ext cx="3064060" cy="1236082"/>
          </a:xfrm>
          <a:prstGeom prst="rect">
            <a:avLst/>
          </a:prstGeom>
          <a:ln w="19050">
            <a:solidFill>
              <a:schemeClr val="accent6">
                <a:lumMod val="75000"/>
              </a:schemeClr>
            </a:solidFill>
            <a:prstDash val="dash"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600" dirty="0"/>
              <a:t>Н(М)ЦК ≤ 600 тыс.руб. при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600" dirty="0"/>
              <a:t>сумме средств, направленных на закупки МИ в предшествующем году менее 50 млн.руб.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sz="2000" dirty="0"/>
          </a:p>
        </p:txBody>
      </p:sp>
      <p:sp>
        <p:nvSpPr>
          <p:cNvPr id="12" name="Подзаголовок 2">
            <a:extLst>
              <a:ext uri="{FF2B5EF4-FFF2-40B4-BE49-F238E27FC236}">
                <a16:creationId xmlns:a16="http://schemas.microsoft.com/office/drawing/2014/main" id="{B6488550-6E6F-47C5-A52E-062319A62CD6}"/>
              </a:ext>
            </a:extLst>
          </p:cNvPr>
          <p:cNvSpPr txBox="1">
            <a:spLocks/>
          </p:cNvSpPr>
          <p:nvPr/>
        </p:nvSpPr>
        <p:spPr>
          <a:xfrm>
            <a:off x="483936" y="732687"/>
            <a:ext cx="5165184" cy="708484"/>
          </a:xfrm>
          <a:prstGeom prst="rect">
            <a:avLst/>
          </a:prstGeom>
          <a:ln w="19050">
            <a:solidFill>
              <a:schemeClr val="accent6">
                <a:lumMod val="75000"/>
              </a:schemeClr>
            </a:solidFill>
            <a:prstDash val="dash"/>
          </a:ln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Закупки по Постановлению Правительства РФ </a:t>
            </a:r>
          </a:p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 19.04.22 №620</a:t>
            </a:r>
          </a:p>
        </p:txBody>
      </p:sp>
      <p:sp>
        <p:nvSpPr>
          <p:cNvPr id="13" name="Подзаголовок 2">
            <a:extLst>
              <a:ext uri="{FF2B5EF4-FFF2-40B4-BE49-F238E27FC236}">
                <a16:creationId xmlns:a16="http://schemas.microsoft.com/office/drawing/2014/main" id="{029FA582-E903-4759-9CD9-4179C938DDF9}"/>
              </a:ext>
            </a:extLst>
          </p:cNvPr>
          <p:cNvSpPr txBox="1">
            <a:spLocks/>
          </p:cNvSpPr>
          <p:nvPr/>
        </p:nvSpPr>
        <p:spPr>
          <a:xfrm>
            <a:off x="484284" y="4167735"/>
            <a:ext cx="3064060" cy="1236082"/>
          </a:xfrm>
          <a:prstGeom prst="rect">
            <a:avLst/>
          </a:prstGeom>
          <a:ln w="19050">
            <a:solidFill>
              <a:schemeClr val="accent6">
                <a:lumMod val="75000"/>
              </a:schemeClr>
            </a:solidFill>
            <a:prstDash val="dash"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600" dirty="0"/>
              <a:t>Н(М)ЦК ≤ 1 млн.руб. при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600" dirty="0"/>
              <a:t>сумме средств, направленных на закупки МИ в предшествующем году в пределах 50-100 млн.руб.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sz="2000" dirty="0"/>
          </a:p>
        </p:txBody>
      </p:sp>
      <p:sp>
        <p:nvSpPr>
          <p:cNvPr id="14" name="Подзаголовок 2">
            <a:extLst>
              <a:ext uri="{FF2B5EF4-FFF2-40B4-BE49-F238E27FC236}">
                <a16:creationId xmlns:a16="http://schemas.microsoft.com/office/drawing/2014/main" id="{DE6A067F-FDBA-44BA-B9EB-6E8F1972DCB2}"/>
              </a:ext>
            </a:extLst>
          </p:cNvPr>
          <p:cNvSpPr txBox="1">
            <a:spLocks/>
          </p:cNvSpPr>
          <p:nvPr/>
        </p:nvSpPr>
        <p:spPr>
          <a:xfrm>
            <a:off x="484284" y="5562261"/>
            <a:ext cx="3064060" cy="1236082"/>
          </a:xfrm>
          <a:prstGeom prst="rect">
            <a:avLst/>
          </a:prstGeom>
          <a:ln w="19050">
            <a:solidFill>
              <a:schemeClr val="accent6">
                <a:lumMod val="75000"/>
              </a:schemeClr>
            </a:solidFill>
            <a:prstDash val="dash"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600" dirty="0"/>
              <a:t>Н(М)ЦК ≤ 1,5 млн.руб. при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600" dirty="0"/>
              <a:t>сумме средств, направленных на закупки МИ в предшествующем году более 100 млн.руб.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sz="2000" dirty="0"/>
          </a:p>
        </p:txBody>
      </p:sp>
      <p:sp>
        <p:nvSpPr>
          <p:cNvPr id="15" name="Подзаголовок 2">
            <a:extLst>
              <a:ext uri="{FF2B5EF4-FFF2-40B4-BE49-F238E27FC236}">
                <a16:creationId xmlns:a16="http://schemas.microsoft.com/office/drawing/2014/main" id="{4D248640-4F59-4F48-8C2C-1B488C5999B4}"/>
              </a:ext>
            </a:extLst>
          </p:cNvPr>
          <p:cNvSpPr txBox="1">
            <a:spLocks/>
          </p:cNvSpPr>
          <p:nvPr/>
        </p:nvSpPr>
        <p:spPr>
          <a:xfrm>
            <a:off x="3687216" y="2869306"/>
            <a:ext cx="3064060" cy="1607746"/>
          </a:xfrm>
          <a:prstGeom prst="rect">
            <a:avLst/>
          </a:prstGeom>
          <a:ln w="19050">
            <a:solidFill>
              <a:schemeClr val="accent6">
                <a:lumMod val="75000"/>
              </a:schemeClr>
            </a:solidFill>
            <a:prstDash val="dash"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600" dirty="0"/>
              <a:t>Закупка медизделий + расходные материалы (предусмотренные изготовителем), контракты жизненного цикла, закупка </a:t>
            </a:r>
            <a:r>
              <a:rPr lang="ru-RU" sz="1600" u="sng" dirty="0"/>
              <a:t>одного</a:t>
            </a:r>
            <a:r>
              <a:rPr lang="ru-RU" sz="1600" dirty="0"/>
              <a:t> вида медизделий</a:t>
            </a:r>
            <a:endParaRPr lang="ru-RU" sz="2000" dirty="0"/>
          </a:p>
        </p:txBody>
      </p:sp>
      <p:sp>
        <p:nvSpPr>
          <p:cNvPr id="16" name="Подзаголовок 2">
            <a:extLst>
              <a:ext uri="{FF2B5EF4-FFF2-40B4-BE49-F238E27FC236}">
                <a16:creationId xmlns:a16="http://schemas.microsoft.com/office/drawing/2014/main" id="{9EC34351-5C97-4E42-A8DB-5C24B282A0D4}"/>
              </a:ext>
            </a:extLst>
          </p:cNvPr>
          <p:cNvSpPr txBox="1">
            <a:spLocks/>
          </p:cNvSpPr>
          <p:nvPr/>
        </p:nvSpPr>
        <p:spPr>
          <a:xfrm>
            <a:off x="7462848" y="1691640"/>
            <a:ext cx="4451784" cy="2689965"/>
          </a:xfrm>
          <a:prstGeom prst="rect">
            <a:avLst/>
          </a:prstGeom>
          <a:ln w="19050">
            <a:solidFill>
              <a:srgbClr val="C00000"/>
            </a:solidFill>
            <a:prstDash val="dash"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b="1" dirty="0">
                <a:solidFill>
                  <a:srgbClr val="C00000"/>
                </a:solidFill>
              </a:rPr>
              <a:t>Не действует до 01.09.2022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dirty="0"/>
              <a:t>на основании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dirty="0"/>
              <a:t>Постановления Правительства РФ от 16.03.2022 года № 374 «О приостановлении действия постановления Правительства РФ от 19 апреля 2021 г. № 620»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600" dirty="0">
              <a:solidFill>
                <a:srgbClr val="C00000"/>
              </a:solidFill>
            </a:endParaRPr>
          </a:p>
        </p:txBody>
      </p:sp>
      <p:sp>
        <p:nvSpPr>
          <p:cNvPr id="19" name="Штриховая стрелка вправо 9">
            <a:extLst>
              <a:ext uri="{FF2B5EF4-FFF2-40B4-BE49-F238E27FC236}">
                <a16:creationId xmlns:a16="http://schemas.microsoft.com/office/drawing/2014/main" id="{4935C265-4D3F-4B6A-AB44-1CD8B23AD85B}"/>
              </a:ext>
            </a:extLst>
          </p:cNvPr>
          <p:cNvSpPr/>
          <p:nvPr/>
        </p:nvSpPr>
        <p:spPr>
          <a:xfrm rot="5400000">
            <a:off x="2279886" y="1393886"/>
            <a:ext cx="367848" cy="484632"/>
          </a:xfrm>
          <a:prstGeom prst="stripedRightArrow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0" name="Штриховая стрелка вправо 9">
            <a:extLst>
              <a:ext uri="{FF2B5EF4-FFF2-40B4-BE49-F238E27FC236}">
                <a16:creationId xmlns:a16="http://schemas.microsoft.com/office/drawing/2014/main" id="{E4AC390B-3EA6-40BE-93A4-6EC76B36162B}"/>
              </a:ext>
            </a:extLst>
          </p:cNvPr>
          <p:cNvSpPr/>
          <p:nvPr/>
        </p:nvSpPr>
        <p:spPr>
          <a:xfrm rot="5400000">
            <a:off x="4427780" y="1816350"/>
            <a:ext cx="1295983" cy="693239"/>
          </a:xfrm>
          <a:prstGeom prst="stripedRightArrow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Левая фигурная скобка 3">
            <a:extLst>
              <a:ext uri="{FF2B5EF4-FFF2-40B4-BE49-F238E27FC236}">
                <a16:creationId xmlns:a16="http://schemas.microsoft.com/office/drawing/2014/main" id="{03F6C02A-5D0F-4045-B220-DE7DB201453E}"/>
              </a:ext>
            </a:extLst>
          </p:cNvPr>
          <p:cNvSpPr/>
          <p:nvPr/>
        </p:nvSpPr>
        <p:spPr>
          <a:xfrm rot="10800000">
            <a:off x="6743518" y="732686"/>
            <a:ext cx="484632" cy="5905857"/>
          </a:xfrm>
          <a:prstGeom prst="leftBrace">
            <a:avLst>
              <a:gd name="adj1" fmla="val 8333"/>
              <a:gd name="adj2" fmla="val 48266"/>
            </a:avLst>
          </a:prstGeom>
          <a:ln w="38100"/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23" name="Штриховая стрелка вправо 9">
            <a:extLst>
              <a:ext uri="{FF2B5EF4-FFF2-40B4-BE49-F238E27FC236}">
                <a16:creationId xmlns:a16="http://schemas.microsoft.com/office/drawing/2014/main" id="{DD6C4ABD-A7EF-4CE7-9F60-E3B26A9712B2}"/>
              </a:ext>
            </a:extLst>
          </p:cNvPr>
          <p:cNvSpPr/>
          <p:nvPr/>
        </p:nvSpPr>
        <p:spPr>
          <a:xfrm rot="5400000">
            <a:off x="2298731" y="2426803"/>
            <a:ext cx="283681" cy="484632"/>
          </a:xfrm>
          <a:prstGeom prst="stripedRightArrow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089DC15-DA8B-41AF-8F05-0ABE36CD05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1358" y="4591251"/>
            <a:ext cx="5110642" cy="2266749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B94B97F-4608-489A-A50B-34DDDBC29024}"/>
              </a:ext>
            </a:extLst>
          </p:cNvPr>
          <p:cNvSpPr/>
          <p:nvPr/>
        </p:nvSpPr>
        <p:spPr>
          <a:xfrm>
            <a:off x="1607419" y="18549"/>
            <a:ext cx="963488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/>
              <a:t>Закупки медицинских изделий в соответствии с действующей нормативной документацией</a:t>
            </a:r>
            <a:endParaRPr lang="ru-RU" sz="20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11861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18">
            <a:extLst>
              <a:ext uri="{FF2B5EF4-FFF2-40B4-BE49-F238E27FC236}">
                <a16:creationId xmlns:a16="http://schemas.microsoft.com/office/drawing/2014/main" id="{0223B7B9-95B9-4DA4-A840-98798C655A93}"/>
              </a:ext>
            </a:extLst>
          </p:cNvPr>
          <p:cNvSpPr/>
          <p:nvPr/>
        </p:nvSpPr>
        <p:spPr>
          <a:xfrm>
            <a:off x="842655" y="188877"/>
            <a:ext cx="10709031" cy="105990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Основания</a:t>
            </a:r>
            <a:r>
              <a:rPr lang="ru-RU" sz="2400" dirty="0">
                <a:solidFill>
                  <a:schemeClr val="tx1"/>
                </a:solidFill>
                <a:latin typeface="Arial Narrow" panose="020B0606020202030204" pitchFamily="34" charset="0"/>
              </a:rPr>
              <a:t> для осуществления закупки у единственного поставщика</a:t>
            </a:r>
          </a:p>
          <a:p>
            <a:pPr algn="ctr"/>
            <a:r>
              <a:rPr lang="ru-RU" sz="2000" dirty="0">
                <a:solidFill>
                  <a:schemeClr val="tx1"/>
                </a:solidFill>
              </a:rPr>
              <a:t>(в соответствии с Законом № 46-ФЗ, срок действия до 08.03.2024)</a:t>
            </a:r>
          </a:p>
          <a:p>
            <a:pPr algn="ctr"/>
            <a:r>
              <a:rPr lang="ru-RU" sz="2000" dirty="0"/>
              <a:t> </a:t>
            </a:r>
            <a:endParaRPr lang="ru-RU" sz="2000" b="1" dirty="0"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18">
            <a:extLst>
              <a:ext uri="{FF2B5EF4-FFF2-40B4-BE49-F238E27FC236}">
                <a16:creationId xmlns:a16="http://schemas.microsoft.com/office/drawing/2014/main" id="{35E96789-8257-448A-A5F0-21FEA780F3C8}"/>
              </a:ext>
            </a:extLst>
          </p:cNvPr>
          <p:cNvSpPr/>
          <p:nvPr/>
        </p:nvSpPr>
        <p:spPr>
          <a:xfrm>
            <a:off x="327543" y="1552231"/>
            <a:ext cx="4363329" cy="1145497"/>
          </a:xfrm>
          <a:prstGeom prst="roundRect">
            <a:avLst/>
          </a:prstGeom>
          <a:solidFill>
            <a:srgbClr val="568C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закупка лекарственных препаратов, медицинских изделий и расходных материалов</a:t>
            </a:r>
            <a:endParaRPr lang="ru-RU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id="{3FC0668A-1432-4ADA-B183-73C0A8652695}"/>
              </a:ext>
            </a:extLst>
          </p:cNvPr>
          <p:cNvSpPr txBox="1">
            <a:spLocks/>
          </p:cNvSpPr>
          <p:nvPr/>
        </p:nvSpPr>
        <p:spPr>
          <a:xfrm>
            <a:off x="327543" y="3219032"/>
            <a:ext cx="5597769" cy="318176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chemeClr val="accent1">
                <a:lumMod val="40000"/>
                <a:lumOff val="60000"/>
              </a:schemeClr>
            </a:solidFill>
            <a:prstDash val="solid"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закупка в электронной форме </a:t>
            </a: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товар изготавливает единственный производитель на территории РФ или на территориях иностранных государств, которые не вводили санкции против России</a:t>
            </a: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закупка одобрена учредителем медицинской организации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800" u="sng" dirty="0">
                <a:latin typeface="Calibri" panose="020F0502020204030204" pitchFamily="34" charset="0"/>
                <a:cs typeface="Calibri" panose="020F0502020204030204" pitchFamily="34" charset="0"/>
              </a:rPr>
              <a:t>Важно: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 годовой объем таких закупок не должен превышать 50 млн. рублей в отношении лекарств. препаратов или расходных материалов, а в отношении медицинских изделий - 250 млн. рублей</a:t>
            </a:r>
            <a:endParaRPr lang="ru-RU" sz="1800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Скругленный прямоугольник 18">
            <a:extLst>
              <a:ext uri="{FF2B5EF4-FFF2-40B4-BE49-F238E27FC236}">
                <a16:creationId xmlns:a16="http://schemas.microsoft.com/office/drawing/2014/main" id="{0D783B72-F108-44CC-B318-660EE8B868BD}"/>
              </a:ext>
            </a:extLst>
          </p:cNvPr>
          <p:cNvSpPr/>
          <p:nvPr/>
        </p:nvSpPr>
        <p:spPr>
          <a:xfrm>
            <a:off x="6963039" y="1552230"/>
            <a:ext cx="4363329" cy="1145497"/>
          </a:xfrm>
          <a:prstGeom prst="roundRect">
            <a:avLst/>
          </a:prstGeom>
          <a:solidFill>
            <a:srgbClr val="568C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закупка лекарственных препаратов у поставщиков из реестра единственных поставщиков </a:t>
            </a:r>
          </a:p>
          <a:p>
            <a:pPr algn="ctr"/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Подзаголовок 2">
            <a:extLst>
              <a:ext uri="{FF2B5EF4-FFF2-40B4-BE49-F238E27FC236}">
                <a16:creationId xmlns:a16="http://schemas.microsoft.com/office/drawing/2014/main" id="{04FE5D96-7505-4F89-BF9B-D9ABF9222581}"/>
              </a:ext>
            </a:extLst>
          </p:cNvPr>
          <p:cNvSpPr txBox="1">
            <a:spLocks/>
          </p:cNvSpPr>
          <p:nvPr/>
        </p:nvSpPr>
        <p:spPr>
          <a:xfrm>
            <a:off x="6291072" y="3207639"/>
            <a:ext cx="5705856" cy="319408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chemeClr val="accent1">
                <a:lumMod val="40000"/>
                <a:lumOff val="60000"/>
              </a:schemeClr>
            </a:solidFill>
            <a:prstDash val="solid"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закупка лекарственных препаратов или медицинских изделий, которые не имеют российских аналогов и производство которых осуществляется единственным производителем, происходящим из иностранного государства, не вводившего в отношении России ограничительных мер экономического характера</a:t>
            </a: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поставщик включен в </a:t>
            </a:r>
            <a:r>
              <a:rPr lang="ru-RU" sz="1800" u="sng" dirty="0">
                <a:latin typeface="Calibri" panose="020F0502020204030204" pitchFamily="34" charset="0"/>
                <a:cs typeface="Calibri" panose="020F0502020204030204" pitchFamily="34" charset="0"/>
              </a:rPr>
              <a:t>реестр единственных поставщиков 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таких лекарственных препаратов и медицинских изделий </a:t>
            </a:r>
            <a:r>
              <a:rPr lang="ru-RU" sz="1800" u="sng" dirty="0">
                <a:latin typeface="Calibri" panose="020F0502020204030204" pitchFamily="34" charset="0"/>
                <a:cs typeface="Calibri" panose="020F0502020204030204" pitchFamily="34" charset="0"/>
              </a:rPr>
              <a:t>(будет утвержден Правительством РФ)</a:t>
            </a:r>
          </a:p>
        </p:txBody>
      </p:sp>
      <p:sp>
        <p:nvSpPr>
          <p:cNvPr id="9" name="Штриховая стрелка вправо 3">
            <a:extLst>
              <a:ext uri="{FF2B5EF4-FFF2-40B4-BE49-F238E27FC236}">
                <a16:creationId xmlns:a16="http://schemas.microsoft.com/office/drawing/2014/main" id="{6BE0F3E5-D517-4F76-856F-8D7508702DF6}"/>
              </a:ext>
            </a:extLst>
          </p:cNvPr>
          <p:cNvSpPr/>
          <p:nvPr/>
        </p:nvSpPr>
        <p:spPr>
          <a:xfrm rot="5400000">
            <a:off x="2171289" y="2695753"/>
            <a:ext cx="539141" cy="484632"/>
          </a:xfrm>
          <a:prstGeom prst="stripedRightArrow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Штриховая стрелка вправо 3">
            <a:extLst>
              <a:ext uri="{FF2B5EF4-FFF2-40B4-BE49-F238E27FC236}">
                <a16:creationId xmlns:a16="http://schemas.microsoft.com/office/drawing/2014/main" id="{8981CCD4-FFE0-4BE0-9F8D-16AB8C385839}"/>
              </a:ext>
            </a:extLst>
          </p:cNvPr>
          <p:cNvSpPr/>
          <p:nvPr/>
        </p:nvSpPr>
        <p:spPr>
          <a:xfrm rot="5400000">
            <a:off x="8874430" y="2695753"/>
            <a:ext cx="539141" cy="484632"/>
          </a:xfrm>
          <a:prstGeom prst="stripedRightArrow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AE1A4492-77F6-45AD-8434-92F407370E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8488" y="1345732"/>
            <a:ext cx="1558491" cy="1558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93482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0AB0734-5856-4233-85A0-210A1775C407}"/>
              </a:ext>
            </a:extLst>
          </p:cNvPr>
          <p:cNvSpPr/>
          <p:nvPr/>
        </p:nvSpPr>
        <p:spPr>
          <a:xfrm>
            <a:off x="3888605" y="180897"/>
            <a:ext cx="782533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Основания осуществления закупки у единственного поставщика при закупке лекарственных препаратов по жизненным показаниям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3377661-C608-4FC0-8D5C-A09F8EE26F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355" t="696" r="19754" b="-696"/>
          <a:stretch/>
        </p:blipFill>
        <p:spPr bwMode="auto">
          <a:xfrm>
            <a:off x="-279132" y="781061"/>
            <a:ext cx="3907856" cy="4744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одзаголовок 2">
            <a:extLst>
              <a:ext uri="{FF2B5EF4-FFF2-40B4-BE49-F238E27FC236}">
                <a16:creationId xmlns:a16="http://schemas.microsoft.com/office/drawing/2014/main" id="{49115B95-6042-4785-AC9B-BC00478C9969}"/>
              </a:ext>
            </a:extLst>
          </p:cNvPr>
          <p:cNvSpPr txBox="1">
            <a:spLocks/>
          </p:cNvSpPr>
          <p:nvPr/>
        </p:nvSpPr>
        <p:spPr>
          <a:xfrm>
            <a:off x="3628724" y="1875446"/>
            <a:ext cx="8563276" cy="3601328"/>
          </a:xfrm>
          <a:prstGeom prst="rect">
            <a:avLst/>
          </a:prstGeom>
          <a:noFill/>
          <a:ln w="19050">
            <a:noFill/>
            <a:prstDash val="solid"/>
          </a:ln>
        </p:spPr>
        <p:txBody>
          <a:bodyPr vert="horz" lIns="91440" tIns="45720" rIns="91440" bIns="45720" rtlCol="0">
            <a:noAutofit/>
          </a:bodyPr>
          <a:lstStyle>
            <a:defPPr>
              <a:defRPr lang="ru-RU"/>
            </a:defPPr>
            <a:lvl1pPr marL="342900" indent="-34290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  <a:defRPr sz="2000"/>
            </a:lvl1pPr>
            <a:lvl2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6pPr>
            <a:lvl7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7pPr>
            <a:lvl8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8pPr>
            <a:lvl9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9pPr>
          </a:lstStyle>
          <a:p>
            <a:r>
              <a:rPr lang="ru-RU" dirty="0"/>
              <a:t>препараты предназначены для назначения пациенту при наличии медицинских показаний (индивидуальная непереносимость, по жизненным показаниям) по решению врачебной комиссии, которое отражается в медицинских документах пациента и журнале врачебной комиссии</a:t>
            </a:r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  <a:p>
            <a:r>
              <a:rPr lang="ru-RU" dirty="0"/>
              <a:t>Предельное значение цены увеличено с 1 миллиона до </a:t>
            </a:r>
            <a:r>
              <a:rPr lang="ru-RU" dirty="0">
                <a:solidFill>
                  <a:srgbClr val="C00000"/>
                </a:solidFill>
              </a:rPr>
              <a:t>1,5 </a:t>
            </a:r>
            <a:r>
              <a:rPr lang="ru-RU" dirty="0"/>
              <a:t>миллионов рублей</a:t>
            </a:r>
          </a:p>
        </p:txBody>
      </p:sp>
    </p:spTree>
    <p:extLst>
      <p:ext uri="{BB962C8B-B14F-4D97-AF65-F5344CB8AC3E}">
        <p14:creationId xmlns:p14="http://schemas.microsoft.com/office/powerpoint/2010/main" val="15221694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4F184A2-9A9D-40B6-B26F-4FDA6E759873}"/>
              </a:ext>
            </a:extLst>
          </p:cNvPr>
          <p:cNvSpPr/>
          <p:nvPr/>
        </p:nvSpPr>
        <p:spPr>
          <a:xfrm>
            <a:off x="1149175" y="1316512"/>
            <a:ext cx="10936224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Обязательства не были исполнены в полном объеме по причине возникновения при исполнении контракта не зависящих от сторон контракта обстоятельств, влекущих невозможность его исполнения без изменения условий, </a:t>
            </a:r>
            <a:r>
              <a:rPr lang="ru-RU" u="sng" dirty="0"/>
              <a:t>в связи с введением политических или экономических санкций иностранными государствами, совершающими недружественные действия в отношении РФ, граждан РФ или российских юридических лиц , и (или) с введением иностранными государствами, государственными объединениями и (или) союзами и (или) государственными (межгосударственными) учреждениями иностранных государств или государственных объединений и (или) союзов мер ограничительного характера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1F37CC4-7931-4AF1-A524-8A56DBD5EB9E}"/>
              </a:ext>
            </a:extLst>
          </p:cNvPr>
          <p:cNvSpPr/>
          <p:nvPr/>
        </p:nvSpPr>
        <p:spPr>
          <a:xfrm>
            <a:off x="6882063" y="4121449"/>
            <a:ext cx="530993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Списание в полном объеме при условии обоснования обстоятельств, повлекших невозможность исполнения контракта в связи с введением санкций и (или) мер ограничительного характера, представленное поставщиком (подрядчиком, исполнителем) заказчику в письменной форме с приложением подтверждающих документов (при их наличии)</a:t>
            </a:r>
          </a:p>
        </p:txBody>
      </p:sp>
      <p:sp>
        <p:nvSpPr>
          <p:cNvPr id="9" name="Штриховая стрелка вправо 3">
            <a:extLst>
              <a:ext uri="{FF2B5EF4-FFF2-40B4-BE49-F238E27FC236}">
                <a16:creationId xmlns:a16="http://schemas.microsoft.com/office/drawing/2014/main" id="{F22C71C8-DA4C-4AFA-8493-07781C429ACB}"/>
              </a:ext>
            </a:extLst>
          </p:cNvPr>
          <p:cNvSpPr/>
          <p:nvPr/>
        </p:nvSpPr>
        <p:spPr>
          <a:xfrm rot="5400000">
            <a:off x="9047962" y="3253950"/>
            <a:ext cx="817551" cy="917447"/>
          </a:xfrm>
          <a:prstGeom prst="stripedRightArrow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18">
            <a:extLst>
              <a:ext uri="{FF2B5EF4-FFF2-40B4-BE49-F238E27FC236}">
                <a16:creationId xmlns:a16="http://schemas.microsoft.com/office/drawing/2014/main" id="{E61BBE0C-CAC6-47E2-A5BE-BFD198E5A24E}"/>
              </a:ext>
            </a:extLst>
          </p:cNvPr>
          <p:cNvSpPr/>
          <p:nvPr/>
        </p:nvSpPr>
        <p:spPr>
          <a:xfrm>
            <a:off x="456994" y="48126"/>
            <a:ext cx="11412765" cy="111234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Правила списания сумм неустоек (штрафов, пеней), начисленных поставщику (подрядчику, исполнителю) </a:t>
            </a:r>
            <a:r>
              <a:rPr lang="ru-RU" sz="20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(Постановление Правительства РФ от 04.07.2018 № 783 в редакции Постановления Правительства РФ от 10.03.2022 №340)</a:t>
            </a:r>
            <a:endParaRPr lang="ru-RU" sz="2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134FCF92-035E-45F3-9017-71E8107BB0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54" t="31721" r="12141" b="16464"/>
          <a:stretch/>
        </p:blipFill>
        <p:spPr bwMode="auto">
          <a:xfrm>
            <a:off x="0" y="3303898"/>
            <a:ext cx="6593305" cy="3553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562305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356</TotalTime>
  <Words>767</Words>
  <Application>Microsoft Office PowerPoint</Application>
  <PresentationFormat>Широкоэкранный</PresentationFormat>
  <Paragraphs>58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5" baseType="lpstr">
      <vt:lpstr>Arial</vt:lpstr>
      <vt:lpstr>Arial Narrow</vt:lpstr>
      <vt:lpstr>Calibri</vt:lpstr>
      <vt:lpstr>Calibri Light</vt:lpstr>
      <vt:lpstr>Questrial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u1510</dc:creator>
  <cp:lastModifiedBy>C</cp:lastModifiedBy>
  <cp:revision>36</cp:revision>
  <cp:lastPrinted>2022-03-18T14:30:35Z</cp:lastPrinted>
  <dcterms:created xsi:type="dcterms:W3CDTF">2022-03-18T10:44:16Z</dcterms:created>
  <dcterms:modified xsi:type="dcterms:W3CDTF">2022-03-24T06:16:45Z</dcterms:modified>
</cp:coreProperties>
</file>