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15" r:id="rId2"/>
    <p:sldId id="817" r:id="rId3"/>
    <p:sldId id="258" r:id="rId4"/>
    <p:sldId id="261" r:id="rId5"/>
    <p:sldId id="816" r:id="rId6"/>
    <p:sldId id="259" r:id="rId7"/>
    <p:sldId id="262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6414E-B91B-4590-B834-7613603A5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C7FC49-B4E1-403E-8A32-D45BAF117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0731D9-9815-4352-9977-D3D876BE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4378E-96A9-48F9-B4F7-8EC05027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F1681-F3E3-4C3D-96C5-D876CF4A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6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E90BF-A3A8-4D55-A808-7D1B6CBB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85D68A-B16C-49B3-BA5D-18AD0C1CF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C08BD-87B9-4ADB-8462-EE5841A2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E6F56-162D-45F9-ADC6-FD902836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0D6BC-43E0-4461-8D30-11D2FCE4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2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C36EE5-4A2D-4D35-89B0-4FE635480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0FA7CD-8DC1-4C5F-93EB-FD787D0ED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0949A7-26F5-4070-9021-47F91981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D5183-8188-4B7E-9460-A6C5E51C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39EA9-01CA-4487-956B-ABCA9BE1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7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10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2023E-4A3F-493F-982B-2CF75B04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8D129-A754-4D61-BD65-2569F9252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D8B9E-ED92-4CAC-B27A-1DB50312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30657-B608-41F1-9911-F88597D2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205B5-2EBA-407C-8829-52446B40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9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922F2-CBDF-4F6B-93DB-E076D5E8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8AE5AF-A4E8-44FA-82A2-3A8FBE4E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8D095-6EC7-4ABE-99C7-F4B5D133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A3922-6D0D-406D-9D57-0CCCD873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5FB02-8436-47FD-A36B-5CC70913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B08EA-D2C8-4214-981E-971FD48E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2D0F49-0812-495E-B672-0F0042033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B5AA17-D36A-4779-885E-0E364E232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71C42B-57FE-420C-BFF9-8AE2F3A3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A87E85-28CF-4B69-98DA-12211634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A33386-8FA9-4FD4-BC18-F07ACD4F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2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32FB5-72F2-4991-84EA-009FABFE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569CA-5B07-4F18-90DF-EFF674D8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4F8067-3B7B-4A15-97C6-F099522F4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16EEB2-AC73-4AA3-B2FF-6332896C9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B82592-5733-4C3C-A3E2-A7C23FC17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02C696-C956-4823-AAC4-AC6CC697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298A13-5C47-44F5-92ED-BC1DC315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77DD76-2FE1-4201-9DB9-2E28D7C0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CA864-BB87-4173-8659-E67C371C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7EF9B6-CEDA-4196-81C4-49AA24A3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81654-959E-43E0-9C17-C8FCE0A8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58130A-FC4A-43D7-BA78-9130F0B1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9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1DD319-EA31-4B2B-9D57-466821D3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7A63BB-03F0-45E3-A3D4-C12A8ED7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6583E1-3364-4A26-9953-B8D36262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8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A3466-F873-4D00-821D-F910FEB9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7A297-254B-4256-8CD7-141DB3025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957656-5A2B-460C-A203-15A124096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7EE1F-B301-46E3-9602-D1D93A26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3C1140-6637-4A43-B7AE-F49B7CD2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1009C1-5D49-4DB8-A947-1D76DDDA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3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761DD-DA73-43D1-9EF4-2D38072D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7CD86E-028E-4D97-93E4-4D525CB67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DA3B7-1552-4738-BF5F-A2CD7CB81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E7977-1021-436E-957D-93E852B8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25CAC8-D944-4D86-95C0-A171E356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BD081B-9131-4FC1-AE2E-E6102F94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AA032-D26C-400A-8A1E-3DD0085C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8FB4C2-D5DC-432F-9A32-D20F636B4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0923F-17AC-4AB6-B832-714D2D1EA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4772-472A-4407-BA50-6F9758E3E150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FE77D-755F-4C14-B118-3555719A0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F165C-83B8-426B-BFED-3CA614D59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F4E7-B94F-48A4-90FB-FB55770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4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013F0CD-C1BD-4905-B768-1CDFFE0D2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2"/>
          <a:stretch/>
        </p:blipFill>
        <p:spPr bwMode="auto">
          <a:xfrm>
            <a:off x="7578139" y="514350"/>
            <a:ext cx="4613861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/>
          <p:cNvSpPr>
            <a:spLocks/>
          </p:cNvSpPr>
          <p:nvPr/>
        </p:nvSpPr>
        <p:spPr bwMode="auto">
          <a:xfrm>
            <a:off x="-1" y="-38100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rgbClr val="59A3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071563" y="4850741"/>
            <a:ext cx="46037" cy="711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323232"/>
              </a:solidFill>
              <a:latin typeface="+mn-lt"/>
              <a:cs typeface="+mn-cs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547581" y="1999480"/>
            <a:ext cx="78357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FFFFFF"/>
                </a:solidFill>
                <a:latin typeface="+mn-lt"/>
                <a:ea typeface="Questrial"/>
                <a:cs typeface="Questrial"/>
              </a:rPr>
              <a:t>«Закупки медицинских изделий </a:t>
            </a:r>
          </a:p>
          <a:p>
            <a:r>
              <a:rPr lang="ru-RU" altLang="ru-RU" sz="3600" b="1" dirty="0">
                <a:solidFill>
                  <a:srgbClr val="FFFFFF"/>
                </a:solidFill>
                <a:latin typeface="+mn-lt"/>
                <a:ea typeface="Questrial"/>
                <a:cs typeface="Questrial"/>
              </a:rPr>
              <a:t>и лекарственных препаратов в новых </a:t>
            </a:r>
          </a:p>
          <a:p>
            <a:r>
              <a:rPr lang="ru-RU" altLang="ru-RU" sz="3600" b="1" dirty="0">
                <a:solidFill>
                  <a:srgbClr val="FFFFFF"/>
                </a:solidFill>
                <a:latin typeface="+mn-lt"/>
                <a:ea typeface="Questrial"/>
                <a:cs typeface="Questrial"/>
              </a:rPr>
              <a:t>условиях»</a:t>
            </a:r>
            <a:endParaRPr lang="en-US" altLang="ru-RU" sz="3600" b="1" dirty="0">
              <a:solidFill>
                <a:srgbClr val="FFFFFF"/>
              </a:solidFill>
              <a:latin typeface="+mn-lt"/>
              <a:ea typeface="Questrial"/>
              <a:cs typeface="Quest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991" y="5048017"/>
            <a:ext cx="42306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Управление финансов Липецкой области</a:t>
            </a:r>
            <a:endParaRPr lang="en-US" dirty="0">
              <a:latin typeface="+mn-lt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942975" y="6396038"/>
            <a:ext cx="68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14775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041433-2F68-4AF6-ADAB-CD41561CA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491972-B0E5-4ECC-BA3C-27BBD1947D52}"/>
              </a:ext>
            </a:extLst>
          </p:cNvPr>
          <p:cNvSpPr/>
          <p:nvPr/>
        </p:nvSpPr>
        <p:spPr>
          <a:xfrm>
            <a:off x="3813690" y="272268"/>
            <a:ext cx="7754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08.03.2022 № 46-ФЗ "О внесении изменений в отдельные законодательные акты Российской Федерации"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4D04D275-2D96-489F-91BB-A5BD35EDA338}"/>
              </a:ext>
            </a:extLst>
          </p:cNvPr>
          <p:cNvSpPr/>
          <p:nvPr/>
        </p:nvSpPr>
        <p:spPr>
          <a:xfrm>
            <a:off x="4626543" y="1607921"/>
            <a:ext cx="1463040" cy="149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318A16-2476-4A74-A5BE-F10415037041}"/>
              </a:ext>
            </a:extLst>
          </p:cNvPr>
          <p:cNvSpPr/>
          <p:nvPr/>
        </p:nvSpPr>
        <p:spPr>
          <a:xfrm>
            <a:off x="121920" y="34011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Внесены изменения непосредственно в Федеральный закон от 5 апреля 2013 года № 44-ФЗ "О контрактной системе в сфере закупок товаров, работ, услуг для обеспечения государственных и муниципальных нужд"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1AD954B-DD92-46AB-8DC0-79A6273C29EE}"/>
              </a:ext>
            </a:extLst>
          </p:cNvPr>
          <p:cNvSpPr/>
          <p:nvPr/>
        </p:nvSpPr>
        <p:spPr>
          <a:xfrm>
            <a:off x="5916328" y="34335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Содержит отдельные положения о регулировании закупочной деятельности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EFF612-E6B7-4C26-9800-DCB0C719F43B}"/>
              </a:ext>
            </a:extLst>
          </p:cNvPr>
          <p:cNvSpPr/>
          <p:nvPr/>
        </p:nvSpPr>
        <p:spPr>
          <a:xfrm>
            <a:off x="289559" y="5052759"/>
            <a:ext cx="11164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✓ Период действия: бессрочно, за исключением отдельных положений, действующих до конца 2022 года или в течение 2 лет со дня опубликования Федерального закона № 46-ФЗ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Распространяется на всех заказчиков и участников закупок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156463-7992-44D2-B85B-F923BFAC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320"/>
            <a:ext cx="3711619" cy="270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2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8264" y="695729"/>
            <a:ext cx="8910820" cy="723059"/>
          </a:xfrm>
          <a:ln w="19050">
            <a:solidFill>
              <a:srgbClr val="C00000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внесены Постановлением Правительства РФ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06.03.22 №297</a:t>
            </a: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6184672" y="1565061"/>
            <a:ext cx="539141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2561" y="2100837"/>
            <a:ext cx="11746523" cy="448287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Заказчик вправе проводить электронный запрос котировок:</a:t>
            </a: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2562" y="2696366"/>
            <a:ext cx="3895324" cy="259753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В случае, если Н(М)ЦК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не превышает </a:t>
            </a:r>
            <a:r>
              <a:rPr lang="ru-RU" sz="2000" b="1" dirty="0"/>
              <a:t>3 млн. руб.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При этом годовой объем закупок, не должен превышать 20% СГОЗ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или 100 </a:t>
            </a:r>
            <a:r>
              <a:rPr lang="ru-RU" sz="2000" dirty="0" err="1"/>
              <a:t>млн.руб</a:t>
            </a:r>
            <a:r>
              <a:rPr lang="ru-RU" sz="2000" dirty="0"/>
              <a:t>. в отношении заказчика, СГОЗ  которого в прошедшем календарном году составил менее 500 </a:t>
            </a:r>
            <a:r>
              <a:rPr lang="ru-RU" sz="2000" dirty="0" err="1"/>
              <a:t>млн.руб</a:t>
            </a:r>
            <a:r>
              <a:rPr lang="ru-RU" sz="20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92519" y="2696365"/>
            <a:ext cx="6926565" cy="2763658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</a:rPr>
              <a:t>При закупке мед. изделий в части мед. оборудования, расходных материалов к нему и технических средств реабилитации инвалидов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solidFill>
                  <a:srgbClr val="C00000"/>
                </a:solidFill>
              </a:rPr>
              <a:t>(за исключением мед. изделий одноразового применения, адсорбирующего белья, подгузников, </a:t>
            </a:r>
            <a:r>
              <a:rPr lang="ru-RU" sz="2000" i="1" dirty="0" err="1">
                <a:solidFill>
                  <a:srgbClr val="C00000"/>
                </a:solidFill>
              </a:rPr>
              <a:t>противопролежневых</a:t>
            </a:r>
            <a:r>
              <a:rPr lang="ru-RU" sz="2000" i="1" dirty="0">
                <a:solidFill>
                  <a:srgbClr val="C00000"/>
                </a:solidFill>
              </a:rPr>
              <a:t> матрасов и подушек)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</a:rPr>
              <a:t>если Н(М)ЦК не превышает </a:t>
            </a:r>
            <a:r>
              <a:rPr lang="ru-RU" sz="2000" b="1" dirty="0">
                <a:solidFill>
                  <a:srgbClr val="C00000"/>
                </a:solidFill>
              </a:rPr>
              <a:t>50 млн. рублей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</a:rPr>
              <a:t>При этом годовой объем закупок таких мед. изделий не должен превышать </a:t>
            </a:r>
            <a:r>
              <a:rPr lang="ru-RU" sz="2000" b="1" dirty="0">
                <a:solidFill>
                  <a:srgbClr val="C00000"/>
                </a:solidFill>
              </a:rPr>
              <a:t>750</a:t>
            </a:r>
            <a:r>
              <a:rPr lang="ru-RU" sz="2000" dirty="0">
                <a:solidFill>
                  <a:srgbClr val="C00000"/>
                </a:solidFill>
              </a:rPr>
              <a:t> млн. рублей</a:t>
            </a:r>
          </a:p>
        </p:txBody>
      </p:sp>
      <p:sp>
        <p:nvSpPr>
          <p:cNvPr id="8" name="Плюс 7"/>
          <p:cNvSpPr/>
          <p:nvPr/>
        </p:nvSpPr>
        <p:spPr>
          <a:xfrm>
            <a:off x="4412273" y="3675185"/>
            <a:ext cx="453111" cy="499992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092519" y="6198577"/>
            <a:ext cx="6926565" cy="45133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/>
              <a:t>Норма действует с 08.03.22 по 01.08.22 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8290396" y="5585351"/>
            <a:ext cx="530812" cy="484632"/>
          </a:xfrm>
          <a:prstGeom prst="strip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72561" y="5413833"/>
            <a:ext cx="3912577" cy="899044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В иных случаях, поименованных в ч.10 ст. 24 44-ФЗ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DAEA4D-ADFF-4232-8902-72281B83EF6B}"/>
              </a:ext>
            </a:extLst>
          </p:cNvPr>
          <p:cNvSpPr/>
          <p:nvPr/>
        </p:nvSpPr>
        <p:spPr>
          <a:xfrm>
            <a:off x="3361957" y="115046"/>
            <a:ext cx="8112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Закупки путем проведения электронного запроса котировок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443684A-DA11-4484-82F8-AD75B32D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8264" cy="20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4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84284" y="1820123"/>
            <a:ext cx="3912577" cy="73263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Закупка медизделий различных видов одним контрактом (лотом)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84284" y="2810959"/>
            <a:ext cx="3064060" cy="123608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Н(М)ЦК ≤ 600 тыс.руб. при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сумме средств, направленных на закупки МИ в предшествующем году менее 50 млн.руб.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B6488550-6E6F-47C5-A52E-062319A62CD6}"/>
              </a:ext>
            </a:extLst>
          </p:cNvPr>
          <p:cNvSpPr txBox="1">
            <a:spLocks/>
          </p:cNvSpPr>
          <p:nvPr/>
        </p:nvSpPr>
        <p:spPr>
          <a:xfrm>
            <a:off x="483936" y="732687"/>
            <a:ext cx="5165184" cy="70848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Закупки по Постановлению Правительства РФ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19.04.22 №620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29FA582-E903-4759-9CD9-4179C938DDF9}"/>
              </a:ext>
            </a:extLst>
          </p:cNvPr>
          <p:cNvSpPr txBox="1">
            <a:spLocks/>
          </p:cNvSpPr>
          <p:nvPr/>
        </p:nvSpPr>
        <p:spPr>
          <a:xfrm>
            <a:off x="484284" y="4167735"/>
            <a:ext cx="3064060" cy="123608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Н(М)ЦК ≤ 1 млн.руб. при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сумме средств, направленных на закупки МИ в предшествующем году в пределах 50-100 млн.руб.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DE6A067F-FDBA-44BA-B9EB-6E8F1972DCB2}"/>
              </a:ext>
            </a:extLst>
          </p:cNvPr>
          <p:cNvSpPr txBox="1">
            <a:spLocks/>
          </p:cNvSpPr>
          <p:nvPr/>
        </p:nvSpPr>
        <p:spPr>
          <a:xfrm>
            <a:off x="484284" y="5562261"/>
            <a:ext cx="3064060" cy="123608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Н(М)ЦК ≤ 1,5 млн.руб. при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сумме средств, направленных на закупки МИ в предшествующем году более 100 млн.руб.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4D248640-4F59-4F48-8C2C-1B488C5999B4}"/>
              </a:ext>
            </a:extLst>
          </p:cNvPr>
          <p:cNvSpPr txBox="1">
            <a:spLocks/>
          </p:cNvSpPr>
          <p:nvPr/>
        </p:nvSpPr>
        <p:spPr>
          <a:xfrm>
            <a:off x="3687216" y="2869306"/>
            <a:ext cx="3064060" cy="160774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Закупка медизделий + расходные материалы (предусмотренные изготовителем), контракты жизненного цикла, закупка </a:t>
            </a:r>
            <a:r>
              <a:rPr lang="ru-RU" sz="1600" u="sng" dirty="0"/>
              <a:t>одного</a:t>
            </a:r>
            <a:r>
              <a:rPr lang="ru-RU" sz="1600" dirty="0"/>
              <a:t> вида медизделий</a:t>
            </a:r>
            <a:endParaRPr lang="ru-RU" sz="2000" dirty="0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EC34351-5C97-4E42-A8DB-5C24B282A0D4}"/>
              </a:ext>
            </a:extLst>
          </p:cNvPr>
          <p:cNvSpPr txBox="1">
            <a:spLocks/>
          </p:cNvSpPr>
          <p:nvPr/>
        </p:nvSpPr>
        <p:spPr>
          <a:xfrm>
            <a:off x="7462848" y="1691640"/>
            <a:ext cx="4451784" cy="2689965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</a:rPr>
              <a:t>Не действует до 01.09.2022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на основании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Постановления Правительства РФ от 16.03.2022 года № 374 «О приостановлении действия постановления Правительства РФ от 19 апреля 2021 г. № 620»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Штриховая стрелка вправо 9">
            <a:extLst>
              <a:ext uri="{FF2B5EF4-FFF2-40B4-BE49-F238E27FC236}">
                <a16:creationId xmlns:a16="http://schemas.microsoft.com/office/drawing/2014/main" id="{4935C265-4D3F-4B6A-AB44-1CD8B23AD85B}"/>
              </a:ext>
            </a:extLst>
          </p:cNvPr>
          <p:cNvSpPr/>
          <p:nvPr/>
        </p:nvSpPr>
        <p:spPr>
          <a:xfrm rot="5400000">
            <a:off x="2279886" y="1393886"/>
            <a:ext cx="367848" cy="484632"/>
          </a:xfrm>
          <a:prstGeom prst="striped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триховая стрелка вправо 9">
            <a:extLst>
              <a:ext uri="{FF2B5EF4-FFF2-40B4-BE49-F238E27FC236}">
                <a16:creationId xmlns:a16="http://schemas.microsoft.com/office/drawing/2014/main" id="{E4AC390B-3EA6-40BE-93A4-6EC76B36162B}"/>
              </a:ext>
            </a:extLst>
          </p:cNvPr>
          <p:cNvSpPr/>
          <p:nvPr/>
        </p:nvSpPr>
        <p:spPr>
          <a:xfrm rot="5400000">
            <a:off x="4427780" y="1816350"/>
            <a:ext cx="1295983" cy="693239"/>
          </a:xfrm>
          <a:prstGeom prst="striped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03F6C02A-5D0F-4045-B220-DE7DB201453E}"/>
              </a:ext>
            </a:extLst>
          </p:cNvPr>
          <p:cNvSpPr/>
          <p:nvPr/>
        </p:nvSpPr>
        <p:spPr>
          <a:xfrm rot="10800000">
            <a:off x="6743518" y="732686"/>
            <a:ext cx="484632" cy="5905857"/>
          </a:xfrm>
          <a:prstGeom prst="leftBrace">
            <a:avLst>
              <a:gd name="adj1" fmla="val 8333"/>
              <a:gd name="adj2" fmla="val 48266"/>
            </a:avLst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Штриховая стрелка вправо 9">
            <a:extLst>
              <a:ext uri="{FF2B5EF4-FFF2-40B4-BE49-F238E27FC236}">
                <a16:creationId xmlns:a16="http://schemas.microsoft.com/office/drawing/2014/main" id="{DD6C4ABD-A7EF-4CE7-9F60-E3B26A9712B2}"/>
              </a:ext>
            </a:extLst>
          </p:cNvPr>
          <p:cNvSpPr/>
          <p:nvPr/>
        </p:nvSpPr>
        <p:spPr>
          <a:xfrm rot="5400000">
            <a:off x="2298731" y="2426803"/>
            <a:ext cx="283681" cy="484632"/>
          </a:xfrm>
          <a:prstGeom prst="striped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89DC15-DA8B-41AF-8F05-0ABE36CD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358" y="4591251"/>
            <a:ext cx="5110642" cy="22667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94B97F-4608-489A-A50B-34DDDBC29024}"/>
              </a:ext>
            </a:extLst>
          </p:cNvPr>
          <p:cNvSpPr/>
          <p:nvPr/>
        </p:nvSpPr>
        <p:spPr>
          <a:xfrm>
            <a:off x="1607419" y="18549"/>
            <a:ext cx="963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Закупки медицинских изделий в соответствии с действующей нормативной документацией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8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8">
            <a:extLst>
              <a:ext uri="{FF2B5EF4-FFF2-40B4-BE49-F238E27FC236}">
                <a16:creationId xmlns:a16="http://schemas.microsoft.com/office/drawing/2014/main" id="{0223B7B9-95B9-4DA4-A840-98798C655A93}"/>
              </a:ext>
            </a:extLst>
          </p:cNvPr>
          <p:cNvSpPr/>
          <p:nvPr/>
        </p:nvSpPr>
        <p:spPr>
          <a:xfrm>
            <a:off x="842655" y="188877"/>
            <a:ext cx="10709031" cy="10599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Основания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для осуществления закупки у единственного поставщика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(в соответствии с Законом № 46-ФЗ, срок действия до 08.03.2024)</a:t>
            </a:r>
          </a:p>
          <a:p>
            <a:pPr algn="ctr"/>
            <a:r>
              <a:rPr lang="ru-RU" sz="2000" dirty="0"/>
              <a:t> 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18">
            <a:extLst>
              <a:ext uri="{FF2B5EF4-FFF2-40B4-BE49-F238E27FC236}">
                <a16:creationId xmlns:a16="http://schemas.microsoft.com/office/drawing/2014/main" id="{35E96789-8257-448A-A5F0-21FEA780F3C8}"/>
              </a:ext>
            </a:extLst>
          </p:cNvPr>
          <p:cNvSpPr/>
          <p:nvPr/>
        </p:nvSpPr>
        <p:spPr>
          <a:xfrm>
            <a:off x="327543" y="1552231"/>
            <a:ext cx="4363329" cy="1145497"/>
          </a:xfrm>
          <a:prstGeom prst="roundRect">
            <a:avLst/>
          </a:prstGeom>
          <a:solidFill>
            <a:srgbClr val="56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закупка лекарственных препаратов, медицинских изделий и расходных материалов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FC0668A-1432-4ADA-B183-73C0A8652695}"/>
              </a:ext>
            </a:extLst>
          </p:cNvPr>
          <p:cNvSpPr txBox="1">
            <a:spLocks/>
          </p:cNvSpPr>
          <p:nvPr/>
        </p:nvSpPr>
        <p:spPr>
          <a:xfrm>
            <a:off x="327543" y="3219032"/>
            <a:ext cx="5597769" cy="3181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закупка в электронной форме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товар изготавливает единственный производитель на территории РФ или на территориях иностранных государств, которые не вводили санкции против России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закупка одобрена учредителем медицинской организации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Важно: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годовой объем таких закупок не должен превышать 50 млн. рублей в отношении лекарств. препаратов или расходных материалов, а в отношении медицинских изделий - 250 млн. рублей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18">
            <a:extLst>
              <a:ext uri="{FF2B5EF4-FFF2-40B4-BE49-F238E27FC236}">
                <a16:creationId xmlns:a16="http://schemas.microsoft.com/office/drawing/2014/main" id="{0D783B72-F108-44CC-B318-660EE8B868BD}"/>
              </a:ext>
            </a:extLst>
          </p:cNvPr>
          <p:cNvSpPr/>
          <p:nvPr/>
        </p:nvSpPr>
        <p:spPr>
          <a:xfrm>
            <a:off x="6963039" y="1552230"/>
            <a:ext cx="4363329" cy="1145497"/>
          </a:xfrm>
          <a:prstGeom prst="roundRect">
            <a:avLst/>
          </a:prstGeom>
          <a:solidFill>
            <a:srgbClr val="56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закупка лекарственных препаратов у поставщиков из реестра единственных поставщиков </a:t>
            </a:r>
          </a:p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4FE5D96-7505-4F89-BF9B-D9ABF9222581}"/>
              </a:ext>
            </a:extLst>
          </p:cNvPr>
          <p:cNvSpPr txBox="1">
            <a:spLocks/>
          </p:cNvSpPr>
          <p:nvPr/>
        </p:nvSpPr>
        <p:spPr>
          <a:xfrm>
            <a:off x="6291072" y="3207639"/>
            <a:ext cx="5705856" cy="3194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закупка лекарственных препаратов или медицинских изделий, которые не имеют российских аналогов и производство которых осуществляется единственным производителем, происходящим из иностранного государства, не вводившего в отношении России ограничительных мер экономического характера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поставщик включен в </a:t>
            </a:r>
            <a:r>
              <a:rPr lang="ru-RU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реестр единственных поставщиков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таких лекарственных препаратов и медицинских изделий </a:t>
            </a:r>
            <a:r>
              <a:rPr lang="ru-RU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(будет утвержден Правительством РФ)</a:t>
            </a:r>
          </a:p>
        </p:txBody>
      </p:sp>
      <p:sp>
        <p:nvSpPr>
          <p:cNvPr id="9" name="Штриховая стрелка вправо 3">
            <a:extLst>
              <a:ext uri="{FF2B5EF4-FFF2-40B4-BE49-F238E27FC236}">
                <a16:creationId xmlns:a16="http://schemas.microsoft.com/office/drawing/2014/main" id="{6BE0F3E5-D517-4F76-856F-8D7508702DF6}"/>
              </a:ext>
            </a:extLst>
          </p:cNvPr>
          <p:cNvSpPr/>
          <p:nvPr/>
        </p:nvSpPr>
        <p:spPr>
          <a:xfrm rot="5400000">
            <a:off x="2171289" y="2695753"/>
            <a:ext cx="539141" cy="484632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3">
            <a:extLst>
              <a:ext uri="{FF2B5EF4-FFF2-40B4-BE49-F238E27FC236}">
                <a16:creationId xmlns:a16="http://schemas.microsoft.com/office/drawing/2014/main" id="{8981CCD4-FFE0-4BE0-9F8D-16AB8C385839}"/>
              </a:ext>
            </a:extLst>
          </p:cNvPr>
          <p:cNvSpPr/>
          <p:nvPr/>
        </p:nvSpPr>
        <p:spPr>
          <a:xfrm rot="5400000">
            <a:off x="8874430" y="2695753"/>
            <a:ext cx="539141" cy="484632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1A4492-77F6-45AD-8434-92F40737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88" y="1345732"/>
            <a:ext cx="1558491" cy="15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4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AB0734-5856-4233-85A0-210A1775C407}"/>
              </a:ext>
            </a:extLst>
          </p:cNvPr>
          <p:cNvSpPr/>
          <p:nvPr/>
        </p:nvSpPr>
        <p:spPr>
          <a:xfrm>
            <a:off x="3888605" y="180897"/>
            <a:ext cx="7825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Основания осуществления закупки у единственного поставщика при закупке лекарственных препаратов по жизненным показаниям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377661-C608-4FC0-8D5C-A09F8EE26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5" t="696" r="19754" b="-696"/>
          <a:stretch/>
        </p:blipFill>
        <p:spPr bwMode="auto">
          <a:xfrm>
            <a:off x="-279132" y="781061"/>
            <a:ext cx="3907856" cy="47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9115B95-6042-4785-AC9B-BC00478C9969}"/>
              </a:ext>
            </a:extLst>
          </p:cNvPr>
          <p:cNvSpPr txBox="1">
            <a:spLocks/>
          </p:cNvSpPr>
          <p:nvPr/>
        </p:nvSpPr>
        <p:spPr>
          <a:xfrm>
            <a:off x="3628724" y="1875446"/>
            <a:ext cx="8563276" cy="360132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/>
              <a:t>препараты предназначены для назначения пациенту при наличии медицинских показаний (индивидуальная непереносимость, по жизненным показаниям) по решению врачебной комиссии, которое отражается в медицинских документах пациента и журнале врачебной комиссии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Предельное значение цены увеличено с 1 миллиона до </a:t>
            </a:r>
            <a:r>
              <a:rPr lang="ru-RU" dirty="0">
                <a:solidFill>
                  <a:srgbClr val="C00000"/>
                </a:solidFill>
              </a:rPr>
              <a:t>1,5 </a:t>
            </a:r>
            <a:r>
              <a:rPr lang="ru-RU" dirty="0"/>
              <a:t>миллионов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2216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F184A2-9A9D-40B6-B26F-4FDA6E759873}"/>
              </a:ext>
            </a:extLst>
          </p:cNvPr>
          <p:cNvSpPr/>
          <p:nvPr/>
        </p:nvSpPr>
        <p:spPr>
          <a:xfrm>
            <a:off x="1149175" y="1316512"/>
            <a:ext cx="109362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Обязательства не были исполнены в полном объеме по причине возникновения при исполнении контракта не зависящих от сторон контракта обстоятельств, влекущих невозможность его исполнения без изменения условий, </a:t>
            </a:r>
            <a:r>
              <a:rPr lang="ru-RU" u="sng" dirty="0"/>
              <a:t>в связи с введением политических или экономических санкций иностранными государствами, совершающими недружественные действия в отношении РФ, граждан РФ или российских юридических лиц , и (или) с введением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 или государственных объединений и (или) союзов мер ограничительного характера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F37CC4-7931-4AF1-A524-8A56DBD5EB9E}"/>
              </a:ext>
            </a:extLst>
          </p:cNvPr>
          <p:cNvSpPr/>
          <p:nvPr/>
        </p:nvSpPr>
        <p:spPr>
          <a:xfrm>
            <a:off x="6882063" y="4121449"/>
            <a:ext cx="53099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Списание в полном объеме при условии обоснования обстоятельств, повлекших невозможность исполнения контракта в связи с введением санкций и (или) мер ограничительного характера, представленное поставщиком (подрядчиком, исполнителем) заказчику в письменной форме с приложением подтверждающих документов (при их наличии)</a:t>
            </a:r>
          </a:p>
        </p:txBody>
      </p:sp>
      <p:sp>
        <p:nvSpPr>
          <p:cNvPr id="9" name="Штриховая стрелка вправо 3">
            <a:extLst>
              <a:ext uri="{FF2B5EF4-FFF2-40B4-BE49-F238E27FC236}">
                <a16:creationId xmlns:a16="http://schemas.microsoft.com/office/drawing/2014/main" id="{F22C71C8-DA4C-4AFA-8493-07781C429ACB}"/>
              </a:ext>
            </a:extLst>
          </p:cNvPr>
          <p:cNvSpPr/>
          <p:nvPr/>
        </p:nvSpPr>
        <p:spPr>
          <a:xfrm rot="5400000">
            <a:off x="9047962" y="3253950"/>
            <a:ext cx="817551" cy="917447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18">
            <a:extLst>
              <a:ext uri="{FF2B5EF4-FFF2-40B4-BE49-F238E27FC236}">
                <a16:creationId xmlns:a16="http://schemas.microsoft.com/office/drawing/2014/main" id="{E61BBE0C-CAC6-47E2-A5BE-BFD198E5A24E}"/>
              </a:ext>
            </a:extLst>
          </p:cNvPr>
          <p:cNvSpPr/>
          <p:nvPr/>
        </p:nvSpPr>
        <p:spPr>
          <a:xfrm>
            <a:off x="456994" y="48126"/>
            <a:ext cx="11412765" cy="11123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 списания сумм неустоек (штрафов, пеней), начисленных поставщику (подрядчику, исполнителю) </a:t>
            </a:r>
            <a:r>
              <a:rPr lang="ru-RU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(Постановление Правительства РФ от 04.07.2018 № 783 в редакции Постановления Правительства РФ от 10.03.2022 №340)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4FCF92-035E-45F3-9017-71E8107BB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4" t="31721" r="12141" b="16464"/>
          <a:stretch/>
        </p:blipFill>
        <p:spPr bwMode="auto">
          <a:xfrm>
            <a:off x="0" y="3303898"/>
            <a:ext cx="6593305" cy="35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23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767</Words>
  <Application>Microsoft Office PowerPoint</Application>
  <PresentationFormat>Широкоэкранный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Questrial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u1510</dc:creator>
  <cp:lastModifiedBy>C</cp:lastModifiedBy>
  <cp:revision>36</cp:revision>
  <cp:lastPrinted>2022-03-18T14:30:35Z</cp:lastPrinted>
  <dcterms:created xsi:type="dcterms:W3CDTF">2022-03-18T10:44:16Z</dcterms:created>
  <dcterms:modified xsi:type="dcterms:W3CDTF">2022-03-24T06:16:45Z</dcterms:modified>
</cp:coreProperties>
</file>