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859" r:id="rId2"/>
    <p:sldId id="894" r:id="rId3"/>
    <p:sldId id="895" r:id="rId4"/>
    <p:sldId id="896" r:id="rId5"/>
    <p:sldId id="256" r:id="rId6"/>
    <p:sldId id="862" r:id="rId7"/>
    <p:sldId id="861" r:id="rId8"/>
    <p:sldId id="898" r:id="rId9"/>
    <p:sldId id="874" r:id="rId10"/>
    <p:sldId id="875" r:id="rId11"/>
    <p:sldId id="876" r:id="rId12"/>
    <p:sldId id="877" r:id="rId13"/>
    <p:sldId id="900" r:id="rId14"/>
    <p:sldId id="902" r:id="rId15"/>
    <p:sldId id="878" r:id="rId16"/>
    <p:sldId id="879" r:id="rId17"/>
    <p:sldId id="863" r:id="rId18"/>
    <p:sldId id="864" r:id="rId19"/>
    <p:sldId id="865" r:id="rId20"/>
    <p:sldId id="866" r:id="rId21"/>
    <p:sldId id="882" r:id="rId22"/>
    <p:sldId id="867" r:id="rId23"/>
    <p:sldId id="868" r:id="rId24"/>
    <p:sldId id="869" r:id="rId25"/>
    <p:sldId id="870" r:id="rId26"/>
    <p:sldId id="871" r:id="rId27"/>
    <p:sldId id="872" r:id="rId28"/>
    <p:sldId id="873" r:id="rId29"/>
    <p:sldId id="883" r:id="rId30"/>
    <p:sldId id="884" r:id="rId31"/>
    <p:sldId id="885" r:id="rId32"/>
    <p:sldId id="886" r:id="rId33"/>
    <p:sldId id="887" r:id="rId34"/>
    <p:sldId id="888" r:id="rId35"/>
    <p:sldId id="889" r:id="rId36"/>
    <p:sldId id="890" r:id="rId37"/>
    <p:sldId id="891" r:id="rId38"/>
    <p:sldId id="892" r:id="rId39"/>
    <p:sldId id="897" r:id="rId40"/>
    <p:sldId id="893" r:id="rId41"/>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1536" initials="u" lastIdx="1" clrIdx="0">
    <p:extLst>
      <p:ext uri="{19B8F6BF-5375-455C-9EA6-DF929625EA0E}">
        <p15:presenceInfo xmlns:p15="http://schemas.microsoft.com/office/powerpoint/2012/main" userId="S-1-5-21-2620186229-1775798737-774309085-35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snapToGrid="0">
      <p:cViewPr varScale="1">
        <p:scale>
          <a:sx n="114" d="100"/>
          <a:sy n="114" d="100"/>
        </p:scale>
        <p:origin x="44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335186-6365-4387-9621-80EFA4D5365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050C2147-D61E-49EF-857E-9C63D1BA75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C04FA6E1-95A3-4E92-8F6E-596D6A7D0E6E}"/>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5" name="Нижний колонтитул 4">
            <a:extLst>
              <a:ext uri="{FF2B5EF4-FFF2-40B4-BE49-F238E27FC236}">
                <a16:creationId xmlns:a16="http://schemas.microsoft.com/office/drawing/2014/main" id="{2752E859-54D2-4195-A315-0266A50E9D9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8E32480-762B-403C-89AC-5AB23C47ED3C}"/>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3938209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3C1D33-1AF1-4A06-905B-FDD394F0EC19}"/>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C77DE9B-C91C-4163-8C00-0C264E70C6C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9EAD102-5E1F-4980-9273-907B29D013D3}"/>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5" name="Нижний колонтитул 4">
            <a:extLst>
              <a:ext uri="{FF2B5EF4-FFF2-40B4-BE49-F238E27FC236}">
                <a16:creationId xmlns:a16="http://schemas.microsoft.com/office/drawing/2014/main" id="{C63F0E5D-2F70-47A4-A463-06CA6971A02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4C12668-01C3-4C00-A76F-0202290F6EAB}"/>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627406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AA786C11-B7DE-4C36-B0F1-98FDFFD4E76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6FE43E74-109F-4BF5-AE6F-8B9668D2FE7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6E79156-38D6-48FC-8585-F60B3D0E685A}"/>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5" name="Нижний колонтитул 4">
            <a:extLst>
              <a:ext uri="{FF2B5EF4-FFF2-40B4-BE49-F238E27FC236}">
                <a16:creationId xmlns:a16="http://schemas.microsoft.com/office/drawing/2014/main" id="{0A455232-07F3-4CF8-9E7C-C48FD2D580C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5A8304F-FBCD-4077-B832-23AB59F6A026}"/>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3849810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4D3D8-EDE5-4403-A796-F116FA7B798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08B2A66-84EC-4C5D-8C21-E7DEF46642F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340C0A9-BD39-43C5-9907-FAB5E27FCDFD}"/>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5" name="Нижний колонтитул 4">
            <a:extLst>
              <a:ext uri="{FF2B5EF4-FFF2-40B4-BE49-F238E27FC236}">
                <a16:creationId xmlns:a16="http://schemas.microsoft.com/office/drawing/2014/main" id="{BCCF1391-176A-48CF-8086-0315D4D105A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FC7325C-6689-486B-AE09-BCB572E4CB9E}"/>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781666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8A6C4D-5745-47BC-9BA5-17F3B3019763}"/>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8AE03377-A174-4411-A4BA-2224ECEB60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DB8DAE3-99FA-4DAF-ADCC-74CDE01991C2}"/>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5" name="Нижний колонтитул 4">
            <a:extLst>
              <a:ext uri="{FF2B5EF4-FFF2-40B4-BE49-F238E27FC236}">
                <a16:creationId xmlns:a16="http://schemas.microsoft.com/office/drawing/2014/main" id="{4C901CB3-7BF5-4DB0-8A6A-E097D33D07B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2DAAA9F-6C8D-480D-BE87-20BC4AD8BDCB}"/>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4028473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C12A23-6F9E-4C04-AC32-73BA0220319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88C1D57-1DF7-498B-B4A7-59472565633C}"/>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9FF954A1-E39E-4EF9-9C7D-886FFA38A26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D08E636E-A605-4E26-82EC-B7E707DE083F}"/>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6" name="Нижний колонтитул 5">
            <a:extLst>
              <a:ext uri="{FF2B5EF4-FFF2-40B4-BE49-F238E27FC236}">
                <a16:creationId xmlns:a16="http://schemas.microsoft.com/office/drawing/2014/main" id="{19549E24-2EE3-4A51-B117-FF8FF682D2F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BE60E36-67EC-43D1-BF90-B8D92547B170}"/>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334855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221748-D7AE-4E84-A336-848E5270A66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7DBE1374-51D6-4B61-B447-45C41BF170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3211ED92-9139-44B5-BF04-7A1FE62BE8F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461759EC-CAB0-404A-B7BE-42B4A9C384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A77CC65-8C93-4EEA-BB2C-E878598E296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78926E34-4515-477B-AE29-83847059EFAC}"/>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8" name="Нижний колонтитул 7">
            <a:extLst>
              <a:ext uri="{FF2B5EF4-FFF2-40B4-BE49-F238E27FC236}">
                <a16:creationId xmlns:a16="http://schemas.microsoft.com/office/drawing/2014/main" id="{16FA264E-4644-4B49-AE0A-32014B8EB5E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0BCC162E-64F5-4BDE-954F-49CAD8BF1AA1}"/>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3231848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F916B-7652-4E43-8B92-0CD6A64DFF7D}"/>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319B1F32-BE2B-4B91-BC6E-458701A9255E}"/>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4" name="Нижний колонтитул 3">
            <a:extLst>
              <a:ext uri="{FF2B5EF4-FFF2-40B4-BE49-F238E27FC236}">
                <a16:creationId xmlns:a16="http://schemas.microsoft.com/office/drawing/2014/main" id="{A1E685CE-79E4-4885-9783-7D2CBD55A61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548950E-8588-4173-8787-19AB9034095C}"/>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3589274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3333679A-E4E3-4F71-9309-2E54C4F00FA7}"/>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3" name="Нижний колонтитул 2">
            <a:extLst>
              <a:ext uri="{FF2B5EF4-FFF2-40B4-BE49-F238E27FC236}">
                <a16:creationId xmlns:a16="http://schemas.microsoft.com/office/drawing/2014/main" id="{8B08F58E-161F-4905-B218-BCF7506CA163}"/>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5ED399E4-661F-4750-81BA-21A16AB954A0}"/>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1897263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C47BCE-FFCD-4747-A022-7C171023464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900E0F4-0DEF-43E9-8947-D5750F5F90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1EB2AA4C-5A53-4FED-9B40-4C6CB0856C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6DCAFCA-1585-425B-BB8D-EE01EA41A866}"/>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6" name="Нижний колонтитул 5">
            <a:extLst>
              <a:ext uri="{FF2B5EF4-FFF2-40B4-BE49-F238E27FC236}">
                <a16:creationId xmlns:a16="http://schemas.microsoft.com/office/drawing/2014/main" id="{9D5121D8-4B58-4071-A921-4AAC533550B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C3CCAB0-C9DB-42BC-B72A-E5AC77A41FCF}"/>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145936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611CE7-5A90-437A-89C4-95163A29350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728739B2-4070-40F1-B84E-D176647D96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BC28D14D-5683-408E-88B2-1480B4480A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90790AF-3D66-4B02-9083-B34C07C164B8}"/>
              </a:ext>
            </a:extLst>
          </p:cNvPr>
          <p:cNvSpPr>
            <a:spLocks noGrp="1"/>
          </p:cNvSpPr>
          <p:nvPr>
            <p:ph type="dt" sz="half" idx="10"/>
          </p:nvPr>
        </p:nvSpPr>
        <p:spPr/>
        <p:txBody>
          <a:bodyPr/>
          <a:lstStyle/>
          <a:p>
            <a:fld id="{E91B9DB2-116F-4230-9852-B8ADB097E938}" type="datetimeFigureOut">
              <a:rPr lang="ru-RU" smtClean="0"/>
              <a:t>29.08.2024</a:t>
            </a:fld>
            <a:endParaRPr lang="ru-RU"/>
          </a:p>
        </p:txBody>
      </p:sp>
      <p:sp>
        <p:nvSpPr>
          <p:cNvPr id="6" name="Нижний колонтитул 5">
            <a:extLst>
              <a:ext uri="{FF2B5EF4-FFF2-40B4-BE49-F238E27FC236}">
                <a16:creationId xmlns:a16="http://schemas.microsoft.com/office/drawing/2014/main" id="{51AB6431-90B6-42FA-829A-FA0D14BE8CF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69AE726-D458-4631-9796-A8EB055D3008}"/>
              </a:ext>
            </a:extLst>
          </p:cNvPr>
          <p:cNvSpPr>
            <a:spLocks noGrp="1"/>
          </p:cNvSpPr>
          <p:nvPr>
            <p:ph type="sldNum" sz="quarter" idx="12"/>
          </p:nvPr>
        </p:nvSpPr>
        <p:spPr/>
        <p:txBody>
          <a:bodyPr/>
          <a:lstStyle/>
          <a:p>
            <a:fld id="{8DFEB0E1-3C78-4D6A-B27B-B0C4AAC712A9}" type="slidenum">
              <a:rPr lang="ru-RU" smtClean="0"/>
              <a:t>‹#›</a:t>
            </a:fld>
            <a:endParaRPr lang="ru-RU"/>
          </a:p>
        </p:txBody>
      </p:sp>
    </p:spTree>
    <p:extLst>
      <p:ext uri="{BB962C8B-B14F-4D97-AF65-F5344CB8AC3E}">
        <p14:creationId xmlns:p14="http://schemas.microsoft.com/office/powerpoint/2010/main" val="1655948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B1E100-DD51-419B-B074-AA75BAE4A0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DAE13132-D7D9-4997-B4DB-30B95F7C1C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AE6A7C1-E595-4C5F-B529-6A5AA264BB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1B9DB2-116F-4230-9852-B8ADB097E938}" type="datetimeFigureOut">
              <a:rPr lang="ru-RU" smtClean="0"/>
              <a:t>29.08.2024</a:t>
            </a:fld>
            <a:endParaRPr lang="ru-RU"/>
          </a:p>
        </p:txBody>
      </p:sp>
      <p:sp>
        <p:nvSpPr>
          <p:cNvPr id="5" name="Нижний колонтитул 4">
            <a:extLst>
              <a:ext uri="{FF2B5EF4-FFF2-40B4-BE49-F238E27FC236}">
                <a16:creationId xmlns:a16="http://schemas.microsoft.com/office/drawing/2014/main" id="{59E5532C-6B9A-451F-ABF3-229E33FD74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29F7098-28C4-448B-991E-BA10CBA126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FEB0E1-3C78-4D6A-B27B-B0C4AAC712A9}" type="slidenum">
              <a:rPr lang="ru-RU" smtClean="0"/>
              <a:t>‹#›</a:t>
            </a:fld>
            <a:endParaRPr lang="ru-RU"/>
          </a:p>
        </p:txBody>
      </p:sp>
    </p:spTree>
    <p:extLst>
      <p:ext uri="{BB962C8B-B14F-4D97-AF65-F5344CB8AC3E}">
        <p14:creationId xmlns:p14="http://schemas.microsoft.com/office/powerpoint/2010/main" val="401584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hyperlink" Target="https://login.consultant.ru/link/?req=doc&amp;base=LAW&amp;n=436707&amp;dst=12222&amp;field=134&amp;date=12.08.2024"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a:extLst>
              <a:ext uri="{FF2B5EF4-FFF2-40B4-BE49-F238E27FC236}">
                <a16:creationId xmlns:a16="http://schemas.microsoft.com/office/drawing/2014/main" id="{D3410C55-9AD3-4B67-91B6-7F8AD86A2FC9}"/>
              </a:ext>
            </a:extLst>
          </p:cNvPr>
          <p:cNvSpPr txBox="1">
            <a:spLocks/>
          </p:cNvSpPr>
          <p:nvPr/>
        </p:nvSpPr>
        <p:spPr>
          <a:xfrm>
            <a:off x="371856" y="451250"/>
            <a:ext cx="11582399" cy="5488155"/>
          </a:xfrm>
          <a:prstGeom prst="rect">
            <a:avLst/>
          </a:prstGeom>
          <a:solidFill>
            <a:schemeClr val="bg1">
              <a:lumMod val="95000"/>
            </a:schemeClr>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 </a:t>
            </a:r>
          </a:p>
          <a:p>
            <a:r>
              <a:rPr lang="ru-RU" sz="2000" b="1" dirty="0">
                <a:latin typeface="Times New Roman" panose="02020603050405020304" pitchFamily="18" charset="0"/>
                <a:cs typeface="Times New Roman" panose="02020603050405020304" pitchFamily="18" charset="0"/>
              </a:rPr>
              <a:t>Сравнительный анализ изменений, внесенных </a:t>
            </a:r>
          </a:p>
          <a:p>
            <a:r>
              <a:rPr lang="ru-RU" sz="2000" b="1" u="sng" dirty="0">
                <a:latin typeface="Times New Roman" panose="02020603050405020304" pitchFamily="18" charset="0"/>
                <a:cs typeface="Times New Roman" panose="02020603050405020304" pitchFamily="18" charset="0"/>
              </a:rPr>
              <a:t>в Федеральный закон от 5 апреля 2013 года № 44-ФЗ </a:t>
            </a:r>
          </a:p>
          <a:p>
            <a:r>
              <a:rPr lang="ru-RU" sz="2000" b="1" dirty="0">
                <a:latin typeface="Times New Roman" panose="02020603050405020304" pitchFamily="18" charset="0"/>
                <a:cs typeface="Times New Roman" panose="02020603050405020304" pitchFamily="18" charset="0"/>
              </a:rPr>
              <a:t>«О контрактной системе в сфере закупок товаров, работ, услуг для обеспечения </a:t>
            </a:r>
          </a:p>
          <a:p>
            <a:r>
              <a:rPr lang="ru-RU" sz="2000" b="1" dirty="0">
                <a:latin typeface="Times New Roman" panose="02020603050405020304" pitchFamily="18" charset="0"/>
                <a:cs typeface="Times New Roman" panose="02020603050405020304" pitchFamily="18" charset="0"/>
              </a:rPr>
              <a:t>государственных и муниципальных нужд»</a:t>
            </a:r>
          </a:p>
          <a:p>
            <a:endParaRPr lang="ru-RU" sz="2000" b="1" dirty="0">
              <a:latin typeface="Times New Roman" panose="02020603050405020304" pitchFamily="18" charset="0"/>
              <a:cs typeface="Times New Roman" panose="02020603050405020304" pitchFamily="18" charset="0"/>
            </a:endParaRPr>
          </a:p>
          <a:p>
            <a:r>
              <a:rPr lang="ru-RU" sz="2000" b="1" i="1" dirty="0">
                <a:latin typeface="Times New Roman" panose="02020603050405020304" pitchFamily="18" charset="0"/>
                <a:cs typeface="Times New Roman" panose="02020603050405020304" pitchFamily="18" charset="0"/>
              </a:rPr>
              <a:t>(в редакции Федерального закона от 08.08.2024 № 318-ФЗ "О внесении изменений в отдельные законодательные акты Российской Федерации и признании утратившими силу отдельных положений законодательных актов Российской Федерации",</a:t>
            </a:r>
          </a:p>
          <a:p>
            <a:r>
              <a:rPr lang="ru-RU" sz="2000" b="1" i="1" dirty="0">
                <a:latin typeface="Times New Roman" panose="02020603050405020304" pitchFamily="18" charset="0"/>
                <a:cs typeface="Times New Roman" panose="02020603050405020304" pitchFamily="18" charset="0"/>
              </a:rPr>
              <a:t>изменения вступают в силу с 01.10.2024, за исключением отдельных положений)</a:t>
            </a:r>
            <a:endParaRPr lang="ru-RU" sz="20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776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87082" y="111278"/>
            <a:ext cx="3957747" cy="50818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5167616" y="111278"/>
            <a:ext cx="6737302"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87082" y="1333849"/>
            <a:ext cx="3957747" cy="248314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4321896" y="1035020"/>
            <a:ext cx="7758252" cy="4339650"/>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4546832" y="1145582"/>
            <a:ext cx="7399090" cy="4339650"/>
          </a:xfrm>
          <a:prstGeom prst="rect">
            <a:avLst/>
          </a:prstGeom>
        </p:spPr>
        <p:txBody>
          <a:bodyPr wrap="square">
            <a:spAutoFit/>
          </a:bodyPr>
          <a:lstStyle/>
          <a:p>
            <a:pPr lvl="0" algn="just"/>
            <a:r>
              <a:rPr lang="ru-RU" sz="1200" b="1" dirty="0">
                <a:latin typeface="Times New Roman" panose="02020603050405020304" pitchFamily="18" charset="0"/>
                <a:cs typeface="Times New Roman" panose="02020603050405020304" pitchFamily="18" charset="0"/>
              </a:rPr>
              <a:t>       4. При осуществлении закупки товара:</a:t>
            </a:r>
          </a:p>
          <a:p>
            <a:pPr lvl="0" algn="just"/>
            <a:endParaRPr lang="ru-RU" sz="1200" b="1" dirty="0">
              <a:latin typeface="Times New Roman" panose="02020603050405020304" pitchFamily="18" charset="0"/>
              <a:cs typeface="Times New Roman" panose="02020603050405020304" pitchFamily="18" charset="0"/>
            </a:endParaRPr>
          </a:p>
          <a:p>
            <a:pPr lvl="0" algn="just"/>
            <a:r>
              <a:rPr lang="ru-RU" sz="1200" b="1" dirty="0">
                <a:latin typeface="Times New Roman" panose="02020603050405020304" pitchFamily="18" charset="0"/>
                <a:cs typeface="Times New Roman" panose="02020603050405020304" pitchFamily="18" charset="0"/>
              </a:rPr>
              <a:t>1) если Правительством Российской Федерации установлен предусмотренный подпунктом "а" пункта 1 части 2 настоящей статьи запрет закупок товара:</a:t>
            </a:r>
          </a:p>
          <a:p>
            <a:pPr lvl="0" algn="just"/>
            <a:r>
              <a:rPr lang="ru-RU" sz="1200" b="1" dirty="0">
                <a:latin typeface="Times New Roman" panose="02020603050405020304" pitchFamily="18" charset="0"/>
                <a:cs typeface="Times New Roman" panose="02020603050405020304" pitchFamily="18" charset="0"/>
              </a:rPr>
              <a:t>а) заявка на участие в закупке, содержащая предложение о поставке такого товара, происходящего из иностранного государства, подлежит отклонению в соответствии с настоящим Федеральным законом;</a:t>
            </a:r>
          </a:p>
          <a:p>
            <a:pPr lvl="0" algn="just"/>
            <a:r>
              <a:rPr lang="ru-RU" sz="1200" b="1" dirty="0">
                <a:latin typeface="Times New Roman" panose="02020603050405020304" pitchFamily="18" charset="0"/>
                <a:cs typeface="Times New Roman" panose="02020603050405020304" pitchFamily="18" charset="0"/>
              </a:rPr>
              <a:t>б) заключение контракта на поставку такого товара, происходящего из иностранного государства, с единственным поставщиком не допускается;</a:t>
            </a:r>
          </a:p>
          <a:p>
            <a:pPr lvl="0" algn="just"/>
            <a:r>
              <a:rPr lang="ru-RU" sz="1200" b="1" dirty="0">
                <a:latin typeface="Times New Roman" panose="02020603050405020304" pitchFamily="18" charset="0"/>
                <a:cs typeface="Times New Roman" panose="02020603050405020304" pitchFamily="18" charset="0"/>
              </a:rPr>
              <a:t>в) при исполнении контракта замена такого товара на происходящий из иностранного государства товар, в отношении которого установлен данный запрет, не допускается;</a:t>
            </a:r>
          </a:p>
          <a:p>
            <a:pPr lvl="0" algn="just"/>
            <a:endParaRPr lang="ru-RU" sz="1200" b="1" dirty="0">
              <a:latin typeface="Times New Roman" panose="02020603050405020304" pitchFamily="18" charset="0"/>
              <a:cs typeface="Times New Roman" panose="02020603050405020304" pitchFamily="18" charset="0"/>
            </a:endParaRPr>
          </a:p>
          <a:p>
            <a:pPr lvl="0" algn="just"/>
            <a:r>
              <a:rPr lang="ru-RU" sz="1200" b="1" dirty="0">
                <a:latin typeface="Times New Roman" panose="02020603050405020304" pitchFamily="18" charset="0"/>
                <a:cs typeface="Times New Roman" panose="02020603050405020304" pitchFamily="18" charset="0"/>
              </a:rPr>
              <a:t>2) если Правительством Российской Федерации установлено предусмотренное подпунктом "б" пункта 1 части 2 настоящей статьи ограничение закупок товара:</a:t>
            </a:r>
          </a:p>
          <a:p>
            <a:pPr lvl="0" algn="just"/>
            <a:r>
              <a:rPr lang="ru-RU" sz="1200" b="1" dirty="0">
                <a:latin typeface="Times New Roman" panose="02020603050405020304" pitchFamily="18" charset="0"/>
                <a:cs typeface="Times New Roman" panose="02020603050405020304" pitchFamily="18" charset="0"/>
              </a:rPr>
              <a:t>а) все заявки на участие в закупке, содержащие предложения о поставке такого товара, происходящего из иностранного государства, подлежат отклонению в соответствии с настоящим Федеральным законом, если на участие в закупке подана и по результатам рассмотрения признана соответствующей требованиям извещения об осуществлении закупки, документации о закупке (если настоящим Федеральным законом предусмотрена документация о закупке) заявка, содержащая предложение о поставке такого товара российского происхождения;</a:t>
            </a:r>
          </a:p>
          <a:p>
            <a:pPr lvl="0" algn="just"/>
            <a:r>
              <a:rPr lang="ru-RU" sz="1200" b="1" dirty="0">
                <a:latin typeface="Times New Roman" panose="02020603050405020304" pitchFamily="18" charset="0"/>
                <a:cs typeface="Times New Roman" panose="02020603050405020304" pitchFamily="18" charset="0"/>
              </a:rPr>
              <a:t>б) при исполнении контракта замена товара на происходящий из иностранного государства товар, в отношении которого установлено данное ограничение, если указанный контракт предусматривает поставку товара российского происхождения, не допускается;</a:t>
            </a:r>
          </a:p>
          <a:p>
            <a:pPr lvl="0" algn="just"/>
            <a:endParaRPr lang="ru-RU" sz="1200" b="1" dirty="0">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364148" y="1333850"/>
            <a:ext cx="3771624" cy="2308324"/>
          </a:xfrm>
          <a:prstGeom prst="rect">
            <a:avLst/>
          </a:prstGeom>
        </p:spPr>
        <p:txBody>
          <a:bodyPr wrap="square">
            <a:spAutoFit/>
          </a:bodyPr>
          <a:lstStyle/>
          <a:p>
            <a:pPr algn="just"/>
            <a:r>
              <a:rPr lang="ru-RU" sz="1200" strike="sngStrike" dirty="0">
                <a:solidFill>
                  <a:srgbClr val="FF0000"/>
                </a:solidFill>
                <a:latin typeface="Times New Roman" panose="02020603050405020304" pitchFamily="18" charset="0"/>
                <a:cs typeface="Times New Roman" panose="02020603050405020304" pitchFamily="18" charset="0"/>
              </a:rPr>
              <a:t>4. Федеральный орган исполнительной власти по регулированию контрактной системы в сфере закупок по поручению Правительства Российской Федерации устанавливает условия допуска для целей осуществления закупок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 за исключением товаров, работ, услуг, в отношении которых Правительством Российской Федерации установлен запрет в соответствии с частью 3 настоящей статьи.</a:t>
            </a:r>
          </a:p>
        </p:txBody>
      </p:sp>
      <p:sp>
        <p:nvSpPr>
          <p:cNvPr id="2" name="TextBox 1">
            <a:extLst>
              <a:ext uri="{FF2B5EF4-FFF2-40B4-BE49-F238E27FC236}">
                <a16:creationId xmlns:a16="http://schemas.microsoft.com/office/drawing/2014/main" id="{F2FB321A-7A72-4453-987E-1DB7D4DEEDB5}"/>
              </a:ext>
            </a:extLst>
          </p:cNvPr>
          <p:cNvSpPr txBox="1"/>
          <p:nvPr/>
        </p:nvSpPr>
        <p:spPr>
          <a:xfrm>
            <a:off x="11047455" y="649817"/>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4</a:t>
            </a:r>
          </a:p>
        </p:txBody>
      </p:sp>
      <p:sp>
        <p:nvSpPr>
          <p:cNvPr id="11" name="Скругленный прямоугольник 18">
            <a:extLst>
              <a:ext uri="{FF2B5EF4-FFF2-40B4-BE49-F238E27FC236}">
                <a16:creationId xmlns:a16="http://schemas.microsoft.com/office/drawing/2014/main" id="{44D15E98-F507-48F8-BC8C-612CF78AFF20}"/>
              </a:ext>
            </a:extLst>
          </p:cNvPr>
          <p:cNvSpPr/>
          <p:nvPr/>
        </p:nvSpPr>
        <p:spPr>
          <a:xfrm>
            <a:off x="364148" y="5467969"/>
            <a:ext cx="11576500" cy="1278754"/>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Установлено, что отклонению подлежат заявки, содержащие предложение о поставке иностранного товара в случаях:</a:t>
            </a:r>
          </a:p>
          <a:p>
            <a:pPr marL="285750" indent="-285750" algn="just" fontAlgn="base">
              <a:buFontTx/>
              <a:buChar char="-"/>
            </a:pPr>
            <a:r>
              <a:rPr lang="ru-RU" sz="1400" dirty="0">
                <a:latin typeface="Times New Roman" panose="02020603050405020304" pitchFamily="18" charset="0"/>
                <a:cs typeface="Times New Roman" panose="02020603050405020304" pitchFamily="18" charset="0"/>
              </a:rPr>
              <a:t>если Правительством РФ установлен запрет закупок товара (при исполнении контракта замена такого товара на иностранный товар не допускается; заключение контракта с единственным поставщиком на поставку такого товара не допускается);</a:t>
            </a:r>
          </a:p>
          <a:p>
            <a:pPr marL="285750" indent="-285750" algn="just" fontAlgn="base">
              <a:buFontTx/>
              <a:buChar char="-"/>
            </a:pPr>
            <a:r>
              <a:rPr lang="ru-RU" sz="1400" dirty="0">
                <a:latin typeface="Times New Roman" panose="02020603050405020304" pitchFamily="18" charset="0"/>
                <a:cs typeface="Times New Roman" panose="02020603050405020304" pitchFamily="18" charset="0"/>
              </a:rPr>
              <a:t>если Правительством РФ установлено ограничение закупок товара и подана хотя бы одна заявка с предложением к поставке товара российского происхождения (при исполнении контракта замена такого товара на иностранный товар не допускается).</a:t>
            </a:r>
          </a:p>
        </p:txBody>
      </p:sp>
    </p:spTree>
    <p:extLst>
      <p:ext uri="{BB962C8B-B14F-4D97-AF65-F5344CB8AC3E}">
        <p14:creationId xmlns:p14="http://schemas.microsoft.com/office/powerpoint/2010/main" val="2087310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291439" y="171905"/>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763399" y="1199627"/>
            <a:ext cx="11141522" cy="324418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918246" y="1195431"/>
            <a:ext cx="10746385" cy="3416320"/>
          </a:xfrm>
          <a:prstGeom prst="rect">
            <a:avLst/>
          </a:prstGeom>
        </p:spPr>
        <p:txBody>
          <a:bodyPr wrap="square">
            <a:spAutoFit/>
          </a:bodyPr>
          <a:lstStyle/>
          <a:p>
            <a:pPr lvl="0" algn="just"/>
            <a:endParaRPr lang="ru-RU" sz="1200" dirty="0">
              <a:latin typeface="Times New Roman" panose="02020603050405020304" pitchFamily="18" charset="0"/>
              <a:cs typeface="Times New Roman" panose="02020603050405020304" pitchFamily="18" charset="0"/>
            </a:endParaRPr>
          </a:p>
          <a:p>
            <a:pPr lvl="0" algn="just"/>
            <a:r>
              <a:rPr lang="ru-RU" sz="1200" b="1" dirty="0">
                <a:latin typeface="Times New Roman" panose="02020603050405020304" pitchFamily="18" charset="0"/>
                <a:cs typeface="Times New Roman" panose="02020603050405020304" pitchFamily="18" charset="0"/>
              </a:rPr>
              <a:t>3) если Правительством Российской Федерации установлено предусмотренное подпунктом "в" пункта 1 части 2 настоящей статьи преимущество в отношении товара российского происхождения:</a:t>
            </a:r>
          </a:p>
          <a:p>
            <a:pPr lvl="0" algn="just"/>
            <a:endParaRPr lang="ru-RU" sz="1200" b="1" dirty="0">
              <a:latin typeface="Times New Roman" panose="02020603050405020304" pitchFamily="18" charset="0"/>
              <a:cs typeface="Times New Roman" panose="02020603050405020304" pitchFamily="18" charset="0"/>
            </a:endParaRPr>
          </a:p>
          <a:p>
            <a:pPr lvl="0" algn="just"/>
            <a:r>
              <a:rPr lang="ru-RU" sz="1200" b="1" dirty="0">
                <a:latin typeface="Times New Roman" panose="02020603050405020304" pitchFamily="18" charset="0"/>
                <a:cs typeface="Times New Roman" panose="02020603050405020304" pitchFamily="18" charset="0"/>
              </a:rPr>
              <a:t>а) при присвоении в соответствии с подпунктом "б" пункта 1 части 15 статьи 48, подпунктом "б" пункта 1 части 5 статьи 49, подпунктом "б" пункта 1 части 3 статьи 50, подпунктом "в" пункта 1 части 10 статьи 73, пунктом 1 части 5 статьи 74, подпунктом "в" пункта 1 части 9 статьи 75, подпунктом "б" пункта 1 части 5 статьи 76 настоящего Федерального закона порядкового номера заявке на участие в закупке, содержащей предложение о поставке товара только российского происхождения, осуществляется снижение на пятнадцать процентов ценового предложения этого участника закупки либо увеличение на пятнадцать процентов ценового предложения этого участника закупки в случае подачи им предложения о размере платы, подлежащей внесению за заключение контракта. При присвоении в соответствии с подпунктом "б" пункта 6 части 12 статьи 93 настоящего Федерального закона порядкового номера заявке на участие в закупке, содержащей предложение о поставке товара только российского происхождения, осуществляется снижение на пятнадцать процентов цены за единицу товара, предложенной участником закупки, подавшим такую заявку;</a:t>
            </a:r>
          </a:p>
          <a:p>
            <a:pPr lvl="0" algn="just"/>
            <a:r>
              <a:rPr lang="ru-RU" sz="1200" b="1" dirty="0">
                <a:latin typeface="Times New Roman" panose="02020603050405020304" pitchFamily="18" charset="0"/>
                <a:cs typeface="Times New Roman" panose="02020603050405020304" pitchFamily="18" charset="0"/>
              </a:rPr>
              <a:t>б) в случае заключения контракта с участником закупки, указанным в подпункте "а" настоящего пункта, указанный контракт заключается без учета осуществленных в соответствии с подпунктом "а" настоящего пункта снижения ценового предложения, цены за единицу товара либо увеличения ценового предложения;</a:t>
            </a:r>
          </a:p>
          <a:p>
            <a:pPr lvl="0" algn="just"/>
            <a:r>
              <a:rPr lang="ru-RU" sz="1200" b="1" dirty="0">
                <a:latin typeface="Times New Roman" panose="02020603050405020304" pitchFamily="18" charset="0"/>
                <a:cs typeface="Times New Roman" panose="02020603050405020304" pitchFamily="18" charset="0"/>
              </a:rPr>
              <a:t>в) при исполнении контракта допускается замена товара (с учетом особенностей, предусмотренных частью 7 статьи 95 настоящего Федерального закона) исключительно на товар российского происхождения, если указанный контракт предусматривает поставку товара российского происхождения.</a:t>
            </a:r>
          </a:p>
          <a:p>
            <a:pPr lvl="0" algn="just"/>
            <a:endParaRPr lang="ru-RU" sz="12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F2FB321A-7A72-4453-987E-1DB7D4DEEDB5}"/>
              </a:ext>
            </a:extLst>
          </p:cNvPr>
          <p:cNvSpPr txBox="1"/>
          <p:nvPr/>
        </p:nvSpPr>
        <p:spPr>
          <a:xfrm>
            <a:off x="11011727" y="727245"/>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5</a:t>
            </a:r>
          </a:p>
        </p:txBody>
      </p:sp>
      <p:sp>
        <p:nvSpPr>
          <p:cNvPr id="12" name="Скругленный прямоугольник 18">
            <a:extLst>
              <a:ext uri="{FF2B5EF4-FFF2-40B4-BE49-F238E27FC236}">
                <a16:creationId xmlns:a16="http://schemas.microsoft.com/office/drawing/2014/main" id="{77B0D0D9-5970-4D2B-9290-A93C3DBB5F2A}"/>
              </a:ext>
            </a:extLst>
          </p:cNvPr>
          <p:cNvSpPr/>
          <p:nvPr/>
        </p:nvSpPr>
        <p:spPr>
          <a:xfrm>
            <a:off x="388373" y="4658909"/>
            <a:ext cx="11576500" cy="1964082"/>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Установлено, что при установлении Правительством РФ  преимущества в отношении товара российского происхождения:</a:t>
            </a:r>
          </a:p>
          <a:p>
            <a:pPr marL="285750" indent="-285750" algn="just" fontAlgn="base">
              <a:buFontTx/>
              <a:buChar char="-"/>
            </a:pPr>
            <a:r>
              <a:rPr lang="ru-RU" sz="1400" dirty="0">
                <a:latin typeface="Times New Roman" panose="02020603050405020304" pitchFamily="18" charset="0"/>
                <a:cs typeface="Times New Roman" panose="02020603050405020304" pitchFamily="18" charset="0"/>
              </a:rPr>
              <a:t>при присвоении порядкового номера заявке, содержащей предложение о поставке товара только российского происхождения, осуществляется снижение на 15% ценового предложения либо увеличение на 15% ценового предложения участника закупки в случае подачи им предложения о размере платы, подлежащей внесению за заключение контракта (касается электронных конкурса, аукциона, запроса котировок. Также касается закрытого конкурса, закрытого аукциона, закрытых электронных конкурса и аукциона).</a:t>
            </a:r>
          </a:p>
          <a:p>
            <a:pPr marL="285750" indent="-285750" algn="just" fontAlgn="base">
              <a:buFontTx/>
              <a:buChar char="-"/>
            </a:pPr>
            <a:r>
              <a:rPr lang="ru-RU" sz="1400" dirty="0">
                <a:latin typeface="Times New Roman" panose="02020603050405020304" pitchFamily="18" charset="0"/>
                <a:cs typeface="Times New Roman" panose="02020603050405020304" pitchFamily="18" charset="0"/>
              </a:rPr>
              <a:t>при присвоении порядкового номера заявке, содержащей предложение о поставке товара только российского происхождения, осуществляется снижение на 15% ценового предложения (касается закупки «с полки»);</a:t>
            </a:r>
          </a:p>
          <a:p>
            <a:pPr marL="285750" indent="-285750" algn="just" fontAlgn="base">
              <a:buFontTx/>
              <a:buChar char="-"/>
            </a:pPr>
            <a:r>
              <a:rPr lang="ru-RU" sz="1400" dirty="0">
                <a:latin typeface="Times New Roman" panose="02020603050405020304" pitchFamily="18" charset="0"/>
                <a:cs typeface="Times New Roman" panose="02020603050405020304" pitchFamily="18" charset="0"/>
              </a:rPr>
              <a:t>контракт с участником, подавшим такую заявку, заключается без учета снижения либо увеличения ценового предложения.</a:t>
            </a:r>
          </a:p>
        </p:txBody>
      </p:sp>
    </p:spTree>
    <p:extLst>
      <p:ext uri="{BB962C8B-B14F-4D97-AF65-F5344CB8AC3E}">
        <p14:creationId xmlns:p14="http://schemas.microsoft.com/office/powerpoint/2010/main" val="1366758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181528" y="301537"/>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5872381" y="1275956"/>
            <a:ext cx="5998041" cy="3970317"/>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096000" y="1275955"/>
            <a:ext cx="5617826" cy="3970318"/>
          </a:xfrm>
          <a:prstGeom prst="rect">
            <a:avLst/>
          </a:prstGeom>
        </p:spPr>
        <p:txBody>
          <a:bodyPr wrap="square">
            <a:spAutoFit/>
          </a:bodyPr>
          <a:lstStyle/>
          <a:p>
            <a:pPr lvl="0" algn="just"/>
            <a:r>
              <a:rPr lang="ru-RU" sz="1200" b="1" dirty="0">
                <a:latin typeface="Times New Roman" panose="02020603050405020304" pitchFamily="18" charset="0"/>
                <a:cs typeface="Times New Roman" panose="02020603050405020304" pitchFamily="18" charset="0"/>
              </a:rPr>
              <a:t>  5. При осуществлении закупки работы, услуги:</a:t>
            </a:r>
          </a:p>
          <a:p>
            <a:pPr lvl="0" algn="just"/>
            <a:endParaRPr lang="ru-RU" sz="1200" b="1" dirty="0">
              <a:latin typeface="Times New Roman" panose="02020603050405020304" pitchFamily="18" charset="0"/>
              <a:cs typeface="Times New Roman" panose="02020603050405020304" pitchFamily="18" charset="0"/>
            </a:endParaRPr>
          </a:p>
          <a:p>
            <a:pPr lvl="0" algn="just"/>
            <a:r>
              <a:rPr lang="ru-RU" sz="1200" b="1" dirty="0">
                <a:latin typeface="Times New Roman" panose="02020603050405020304" pitchFamily="18" charset="0"/>
                <a:cs typeface="Times New Roman" panose="02020603050405020304" pitchFamily="18" charset="0"/>
              </a:rPr>
              <a:t>1) если Правительством Российской Федерации установлен предусмотренный подпунктом "а" пункта 1 части 2 настоящей статьи запрет закупки работы, услуги, соответственно выполняемой, оказываемой иностранным лицом:</a:t>
            </a:r>
          </a:p>
          <a:p>
            <a:pPr lvl="0" algn="just"/>
            <a:r>
              <a:rPr lang="ru-RU" sz="1200" b="1" dirty="0">
                <a:latin typeface="Times New Roman" panose="02020603050405020304" pitchFamily="18" charset="0"/>
                <a:cs typeface="Times New Roman" panose="02020603050405020304" pitchFamily="18" charset="0"/>
              </a:rPr>
              <a:t>а) заявка на участие в такой закупке, поданная иностранным лицом, подлежит отклонению в соответствии с настоящим Федеральным законом;</a:t>
            </a:r>
          </a:p>
          <a:p>
            <a:pPr lvl="0" algn="just"/>
            <a:r>
              <a:rPr lang="ru-RU" sz="1200" b="1" dirty="0">
                <a:latin typeface="Times New Roman" panose="02020603050405020304" pitchFamily="18" charset="0"/>
                <a:cs typeface="Times New Roman" panose="02020603050405020304" pitchFamily="18" charset="0"/>
              </a:rPr>
              <a:t>б) заключение контракта на выполнение такой работы, оказание такой услуги с единственным подрядчиком (исполнителем), являющимся иностранным лицом, не допускается;</a:t>
            </a:r>
          </a:p>
          <a:p>
            <a:pPr lvl="0" algn="just"/>
            <a:endParaRPr lang="ru-RU" sz="1200" b="1" dirty="0">
              <a:latin typeface="Times New Roman" panose="02020603050405020304" pitchFamily="18" charset="0"/>
              <a:cs typeface="Times New Roman" panose="02020603050405020304" pitchFamily="18" charset="0"/>
            </a:endParaRPr>
          </a:p>
          <a:p>
            <a:pPr lvl="0" algn="just"/>
            <a:r>
              <a:rPr lang="ru-RU" sz="1200" b="1" dirty="0">
                <a:latin typeface="Times New Roman" panose="02020603050405020304" pitchFamily="18" charset="0"/>
                <a:cs typeface="Times New Roman" panose="02020603050405020304" pitchFamily="18" charset="0"/>
              </a:rPr>
              <a:t>2) если Правительством Российской Федерации установлено предусмотренное подпунктом "б" пункта 1 части 2 настоящей статьи ограничение закупки таких работы, услуги, соответственно выполняемой, оказываемой иностранным лицом, все заявки на участие в такой закупке, поданные иностранными лицами, подлежат отклонению в соответствии с настоящим Федеральным законом, если поданная российским лицом заявка на участие в такой закупке признана по результатам ее рассмотрения соответствующей требованиям извещения об осуществлении закупки, документации о закупке (если настоящим Федеральным законом предусмотрена документация о закупке);</a:t>
            </a:r>
          </a:p>
        </p:txBody>
      </p:sp>
      <p:sp>
        <p:nvSpPr>
          <p:cNvPr id="2" name="TextBox 1">
            <a:extLst>
              <a:ext uri="{FF2B5EF4-FFF2-40B4-BE49-F238E27FC236}">
                <a16:creationId xmlns:a16="http://schemas.microsoft.com/office/drawing/2014/main" id="{F2FB321A-7A72-4453-987E-1DB7D4DEEDB5}"/>
              </a:ext>
            </a:extLst>
          </p:cNvPr>
          <p:cNvSpPr txBox="1"/>
          <p:nvPr/>
        </p:nvSpPr>
        <p:spPr>
          <a:xfrm>
            <a:off x="10962271" y="839886"/>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6</a:t>
            </a:r>
          </a:p>
        </p:txBody>
      </p:sp>
      <p:sp>
        <p:nvSpPr>
          <p:cNvPr id="6" name="Прямоугольник 5">
            <a:extLst>
              <a:ext uri="{FF2B5EF4-FFF2-40B4-BE49-F238E27FC236}">
                <a16:creationId xmlns:a16="http://schemas.microsoft.com/office/drawing/2014/main" id="{E9D4DE01-6BDE-432E-8902-A6DD120B45E9}"/>
              </a:ext>
            </a:extLst>
          </p:cNvPr>
          <p:cNvSpPr/>
          <p:nvPr/>
        </p:nvSpPr>
        <p:spPr>
          <a:xfrm>
            <a:off x="478174" y="1403637"/>
            <a:ext cx="5237068" cy="2308324"/>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algn="just"/>
            <a:r>
              <a:rPr lang="ru-RU" sz="1200" strike="sngStrike" dirty="0">
                <a:solidFill>
                  <a:srgbClr val="FF0000"/>
                </a:solidFill>
                <a:latin typeface="Times New Roman" panose="02020603050405020304" pitchFamily="18" charset="0"/>
                <a:cs typeface="Times New Roman" panose="02020603050405020304" pitchFamily="18" charset="0"/>
              </a:rPr>
              <a:t>5. Нормативные правовые акты, устанавливающие в соответствии с частями 3 и 4 настоящей статьи запрет на допуск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 условия, ограничения допуска указанных товаров, работ, услуг, подлежат обязательному опубликованию в порядке, установленном для официального опубликования нормативных правовых актов Правительства Российской Федерации или нормативных правовых актов федеральных органов исполнительной власти, и в течение трех рабочих дней с даты опубликования подлежат размещению в единой информационной системе.</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
        <p:nvSpPr>
          <p:cNvPr id="8" name="Скругленный прямоугольник 6">
            <a:extLst>
              <a:ext uri="{FF2B5EF4-FFF2-40B4-BE49-F238E27FC236}">
                <a16:creationId xmlns:a16="http://schemas.microsoft.com/office/drawing/2014/main" id="{A027AC14-1C9F-469A-94CB-7F4AA7EB97AA}"/>
              </a:ext>
            </a:extLst>
          </p:cNvPr>
          <p:cNvSpPr/>
          <p:nvPr/>
        </p:nvSpPr>
        <p:spPr>
          <a:xfrm>
            <a:off x="388602" y="1403637"/>
            <a:ext cx="5394207" cy="258794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Скругленный прямоугольник 10">
            <a:extLst>
              <a:ext uri="{FF2B5EF4-FFF2-40B4-BE49-F238E27FC236}">
                <a16:creationId xmlns:a16="http://schemas.microsoft.com/office/drawing/2014/main" id="{302E4689-7E98-4682-8608-A30B38A5CBC2}"/>
              </a:ext>
            </a:extLst>
          </p:cNvPr>
          <p:cNvSpPr/>
          <p:nvPr/>
        </p:nvSpPr>
        <p:spPr>
          <a:xfrm>
            <a:off x="278964" y="301537"/>
            <a:ext cx="5613481" cy="50818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11" name="Скругленный прямоугольник 18">
            <a:extLst>
              <a:ext uri="{FF2B5EF4-FFF2-40B4-BE49-F238E27FC236}">
                <a16:creationId xmlns:a16="http://schemas.microsoft.com/office/drawing/2014/main" id="{A11F935C-5ECA-4451-A3B5-F7A57F30495B}"/>
              </a:ext>
            </a:extLst>
          </p:cNvPr>
          <p:cNvSpPr/>
          <p:nvPr/>
        </p:nvSpPr>
        <p:spPr>
          <a:xfrm>
            <a:off x="278964" y="5343788"/>
            <a:ext cx="11576500" cy="144487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Установлено, что отклонению подлежат заявки, содержащие предложение о выполнении работы, оказании услуги соответственно выполняемой, оказываемой иностранным лицом, в случае:</a:t>
            </a:r>
          </a:p>
          <a:p>
            <a:pPr algn="just" fontAlgn="base"/>
            <a:r>
              <a:rPr lang="ru-RU" sz="1400" dirty="0">
                <a:latin typeface="Times New Roman" panose="02020603050405020304" pitchFamily="18" charset="0"/>
                <a:cs typeface="Times New Roman" panose="02020603050405020304" pitchFamily="18" charset="0"/>
              </a:rPr>
              <a:t>- если Правительством РФ установлен запрет закупки работы, услуги, соответственно выполняемой, оказываемой иностранным лицом (заключение контракта с единственным подрядчиком (исполнителем) на выполнение такой работы, оказание такой услуги не допускается);</a:t>
            </a:r>
          </a:p>
          <a:p>
            <a:pPr algn="just" fontAlgn="base"/>
            <a:r>
              <a:rPr lang="ru-RU" sz="1400" dirty="0">
                <a:latin typeface="Times New Roman" panose="02020603050405020304" pitchFamily="18" charset="0"/>
                <a:cs typeface="Times New Roman" panose="02020603050405020304" pitchFamily="18" charset="0"/>
              </a:rPr>
              <a:t>- если Правительством РФ установлено ограничение закупки работы, услуги, соответственно выполняемой, оказываемой иностранным лицом, и есть хотя бы одна соответствующая заявка, поданная российским лицом.</a:t>
            </a:r>
          </a:p>
        </p:txBody>
      </p:sp>
    </p:spTree>
    <p:extLst>
      <p:ext uri="{BB962C8B-B14F-4D97-AF65-F5344CB8AC3E}">
        <p14:creationId xmlns:p14="http://schemas.microsoft.com/office/powerpoint/2010/main" val="894358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291439" y="171905"/>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343011" y="1169348"/>
            <a:ext cx="11561909" cy="3352318"/>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432189" y="1322013"/>
            <a:ext cx="11383552" cy="3046988"/>
          </a:xfrm>
          <a:prstGeom prst="rect">
            <a:avLst/>
          </a:prstGeom>
        </p:spPr>
        <p:txBody>
          <a:bodyPr wrap="square">
            <a:spAutoFit/>
          </a:bodyPr>
          <a:lstStyle/>
          <a:p>
            <a:pPr lvl="0" algn="just"/>
            <a:r>
              <a:rPr lang="ru-RU" sz="1200" b="1" dirty="0">
                <a:latin typeface="Times New Roman" panose="02020603050405020304" pitchFamily="18" charset="0"/>
                <a:cs typeface="Times New Roman" panose="02020603050405020304" pitchFamily="18" charset="0"/>
              </a:rPr>
              <a:t>     3) если Правительством Российской Федерации установлено предусмотренное подпунктом "в" пункта 1 части 2 настоящей статьи преимущество в отношении работы, услуги, соответственно выполняемой, оказываемой российским лицом:</a:t>
            </a:r>
          </a:p>
          <a:p>
            <a:pPr lvl="0" algn="just"/>
            <a:endParaRPr lang="ru-RU" sz="1200" b="1" dirty="0">
              <a:latin typeface="Times New Roman" panose="02020603050405020304" pitchFamily="18" charset="0"/>
              <a:cs typeface="Times New Roman" panose="02020603050405020304" pitchFamily="18" charset="0"/>
            </a:endParaRPr>
          </a:p>
          <a:p>
            <a:pPr lvl="0" algn="just"/>
            <a:r>
              <a:rPr lang="ru-RU" sz="1200" b="1" dirty="0">
                <a:latin typeface="Times New Roman" panose="02020603050405020304" pitchFamily="18" charset="0"/>
                <a:cs typeface="Times New Roman" panose="02020603050405020304" pitchFamily="18" charset="0"/>
              </a:rPr>
              <a:t>а) при присвоении в соответствии с подпунктом "б" пункта 1 части 15 статьи 48, подпунктом "б" пункта 1 части 5 статьи 49, подпунктом "б" пункта 1 части 3 статьи 50, подпунктом "в" пункта 1 части 10 статьи 73, пунктом 1 части 5 статьи 74, подпунктом "в" пункта 1 части 9 статьи 75, подпунктом "б" пункта 1 части 5 статьи 76 настоящего Федерального закона порядкового номера заявке на участие в закупке, поданной российским лицом, осуществляется снижение на пятнадцать процентов ценового предложения этого участника закупки либо увеличение на пятнадцать процентов ценового предложения этого участника закупки в случае подачи им предложения о размере платы, подлежащей внесению за заключение контракта. </a:t>
            </a:r>
          </a:p>
          <a:p>
            <a:pPr lvl="0" algn="just"/>
            <a:r>
              <a:rPr lang="ru-RU" sz="1200" b="1" dirty="0">
                <a:latin typeface="Times New Roman" panose="02020603050405020304" pitchFamily="18" charset="0"/>
                <a:cs typeface="Times New Roman" panose="02020603050405020304" pitchFamily="18" charset="0"/>
              </a:rPr>
              <a:t>При присвоении в соответствии с подпунктом "б" пункта 6 части 12 статьи 93 настоящего Федерального закона порядкового номера заявке на участие в закупке, поданной российским лицом, осуществляется снижение на пятнадцать процентов цены за предоставление права на использование программы для электронной вычислительной машины и (или) базы данных (включая обновления к ним и дополнительные функциональные возможности), в том числе путем предоставления удаленного доступа к ним через информационно-телекоммуникационные сети, в том числе через информационно-телекоммуникационную сеть "Интернет", предложенной участником закупки, подавшим такую заявку;</a:t>
            </a:r>
          </a:p>
          <a:p>
            <a:pPr lvl="0" algn="just"/>
            <a:endParaRPr lang="ru-RU" sz="1200" b="1" dirty="0">
              <a:latin typeface="Times New Roman" panose="02020603050405020304" pitchFamily="18" charset="0"/>
              <a:cs typeface="Times New Roman" panose="02020603050405020304" pitchFamily="18" charset="0"/>
            </a:endParaRPr>
          </a:p>
          <a:p>
            <a:pPr lvl="0" algn="just"/>
            <a:r>
              <a:rPr lang="ru-RU" sz="1200" b="1" dirty="0">
                <a:latin typeface="Times New Roman" panose="02020603050405020304" pitchFamily="18" charset="0"/>
                <a:cs typeface="Times New Roman" panose="02020603050405020304" pitchFamily="18" charset="0"/>
              </a:rPr>
              <a:t>б) в случае заключения контракта с участником закупки, указанным в подпункте "а" настоящего пункта, указанный контракт заключается без учета снижения либо увеличения ценового предложения, осуществленных в соответствии с подпунктом "а" настоящего пункта.</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506900" y="1228987"/>
            <a:ext cx="5393664" cy="646331"/>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endParaRPr lang="ru-RU" sz="1200" dirty="0">
              <a:solidFill>
                <a:prstClr val="black"/>
              </a:solidFill>
              <a:latin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F2FB321A-7A72-4453-987E-1DB7D4DEEDB5}"/>
              </a:ext>
            </a:extLst>
          </p:cNvPr>
          <p:cNvSpPr txBox="1"/>
          <p:nvPr/>
        </p:nvSpPr>
        <p:spPr>
          <a:xfrm>
            <a:off x="11011727" y="741261"/>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7</a:t>
            </a:r>
          </a:p>
        </p:txBody>
      </p:sp>
      <p:sp>
        <p:nvSpPr>
          <p:cNvPr id="11" name="Скругленный прямоугольник 18">
            <a:extLst>
              <a:ext uri="{FF2B5EF4-FFF2-40B4-BE49-F238E27FC236}">
                <a16:creationId xmlns:a16="http://schemas.microsoft.com/office/drawing/2014/main" id="{8184767F-D23E-4A90-81CA-A1D896C0B28E}"/>
              </a:ext>
            </a:extLst>
          </p:cNvPr>
          <p:cNvSpPr/>
          <p:nvPr/>
        </p:nvSpPr>
        <p:spPr>
          <a:xfrm>
            <a:off x="465438" y="4731761"/>
            <a:ext cx="11576500" cy="1970497"/>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endParaRPr lang="ru-RU" sz="1400" dirty="0">
              <a:latin typeface="Times New Roman" panose="02020603050405020304" pitchFamily="18" charset="0"/>
              <a:cs typeface="Times New Roman" panose="02020603050405020304" pitchFamily="18" charset="0"/>
            </a:endParaRPr>
          </a:p>
          <a:p>
            <a:pPr algn="just" fontAlgn="base"/>
            <a:r>
              <a:rPr lang="ru-RU" sz="1400" dirty="0">
                <a:latin typeface="Times New Roman" panose="02020603050405020304" pitchFamily="18" charset="0"/>
                <a:cs typeface="Times New Roman" panose="02020603050405020304" pitchFamily="18" charset="0"/>
              </a:rPr>
              <a:t>В случае установления Правительством РФ  преимущества в отношении работы, услуги, соответственно выполняемой, оказываемой российским лицом:</a:t>
            </a:r>
          </a:p>
          <a:p>
            <a:pPr algn="just" fontAlgn="base"/>
            <a:r>
              <a:rPr lang="ru-RU" sz="1400" dirty="0">
                <a:latin typeface="Times New Roman" panose="02020603050405020304" pitchFamily="18" charset="0"/>
                <a:cs typeface="Times New Roman" panose="02020603050405020304" pitchFamily="18" charset="0"/>
              </a:rPr>
              <a:t>- при присвоении порядкового номера заявке, поданной российским лицом, осуществляется снижение на 15% ценового предложения либо увеличение на 15% ценового предложения этого участника закупки в случае подачи им предложения о размере платы, подлежащей внесению за заключение контракта (касается электронных конкурса, аукциона, запроса котировок. Также касается закрытого конкурса, закрытого аукциона, закрытых электронных конкурса и аукциона).</a:t>
            </a:r>
          </a:p>
          <a:p>
            <a:pPr marL="171450" indent="-171450" algn="just" fontAlgn="base">
              <a:buFontTx/>
              <a:buChar char="-"/>
            </a:pPr>
            <a:r>
              <a:rPr lang="ru-RU" sz="1400" dirty="0">
                <a:latin typeface="Times New Roman" panose="02020603050405020304" pitchFamily="18" charset="0"/>
                <a:cs typeface="Times New Roman" panose="02020603050405020304" pitchFamily="18" charset="0"/>
              </a:rPr>
              <a:t>при присвоении порядкового номера заявке, содержащей предложение о поставке товара только российского происхождения, осуществляется снижение на 15% ценового предложения (касается закупки «с полки»);</a:t>
            </a:r>
          </a:p>
          <a:p>
            <a:pPr marL="171450" indent="-171450" algn="just" fontAlgn="base">
              <a:buFontTx/>
              <a:buChar char="-"/>
            </a:pPr>
            <a:r>
              <a:rPr lang="ru-RU" sz="1400" dirty="0">
                <a:latin typeface="Times New Roman" panose="02020603050405020304" pitchFamily="18" charset="0"/>
                <a:cs typeface="Times New Roman" panose="02020603050405020304" pitchFamily="18" charset="0"/>
              </a:rPr>
              <a:t>при этом, контракт с участником, подавшим такую заявку, заключается без учета снижения либо увеличения ценового предложения.</a:t>
            </a:r>
          </a:p>
          <a:p>
            <a:pPr marL="171450" indent="-171450" algn="just" fontAlgn="base">
              <a:buFontTx/>
              <a:buChar char="-"/>
            </a:pP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1671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291439" y="171905"/>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96991" y="1304488"/>
            <a:ext cx="5613482" cy="1849773"/>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403292" y="1220668"/>
            <a:ext cx="5501628" cy="3619780"/>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506900" y="1228987"/>
            <a:ext cx="5393664" cy="2123658"/>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algn="just"/>
            <a:r>
              <a:rPr lang="ru-RU" sz="1200" strike="sngStrike" dirty="0">
                <a:solidFill>
                  <a:srgbClr val="FF0000"/>
                </a:solidFill>
                <a:latin typeface="Times New Roman" panose="02020603050405020304" pitchFamily="18" charset="0"/>
                <a:cs typeface="Times New Roman" panose="02020603050405020304" pitchFamily="18" charset="0"/>
              </a:rPr>
              <a:t>6. Нормативными правовыми актами, предусмотренными частями 3 и 4 настоящей статьи и устанавливающими ограничения, условия допуска товаров, происходящих из иностранных государств, работ, услуг, соответственно выполняемых, оказываемых иностранными лицами, для целей осуществления закупок могут быть определены случаи, при которых заказчик при исполнении контракта не вправе допускать замену товара или страны (стран) происхождения товара в соответствии с частью 7 статьи 95 настоящего Федерального закона.</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F2FB321A-7A72-4453-987E-1DB7D4DEEDB5}"/>
              </a:ext>
            </a:extLst>
          </p:cNvPr>
          <p:cNvSpPr txBox="1"/>
          <p:nvPr/>
        </p:nvSpPr>
        <p:spPr>
          <a:xfrm>
            <a:off x="11073467" y="762606"/>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8</a:t>
            </a:r>
          </a:p>
        </p:txBody>
      </p:sp>
      <p:sp>
        <p:nvSpPr>
          <p:cNvPr id="4" name="Прямоугольник 3">
            <a:extLst>
              <a:ext uri="{FF2B5EF4-FFF2-40B4-BE49-F238E27FC236}">
                <a16:creationId xmlns:a16="http://schemas.microsoft.com/office/drawing/2014/main" id="{8AFF938D-33DD-4E1C-B988-332808DEA071}"/>
              </a:ext>
            </a:extLst>
          </p:cNvPr>
          <p:cNvSpPr/>
          <p:nvPr/>
        </p:nvSpPr>
        <p:spPr>
          <a:xfrm>
            <a:off x="6513201" y="1459684"/>
            <a:ext cx="5281809" cy="3231654"/>
          </a:xfrm>
          <a:prstGeom prst="rect">
            <a:avLst/>
          </a:prstGeom>
        </p:spPr>
        <p:txBody>
          <a:bodyPr wrap="square">
            <a:spAutoFit/>
          </a:bodyPr>
          <a:lstStyle/>
          <a:p>
            <a:pPr lvl="0" algn="just"/>
            <a:r>
              <a:rPr lang="ru-RU" sz="1200" b="1" dirty="0">
                <a:latin typeface="Times New Roman" panose="02020603050405020304" pitchFamily="18" charset="0"/>
                <a:cs typeface="Times New Roman" panose="02020603050405020304" pitchFamily="18" charset="0"/>
              </a:rPr>
              <a:t>6. По итогам года до 1 февраля года, следующего за отчетным годом, в единой информационной системе размещается отчет об объеме закупок товаров российского происхождения, работ, услуг, соответственно выполняемых, оказываемых российскими лицами, который формируется путем обработки содержащейся в единой информационной системе информации, включенной в реестр контрактов, заключенных заказчиками, а также путем формирования заказчиком информации об объеме закупок, информация о которых не подлежит в соответствии с настоящим Федеральным законом размещению в единой информационной системе. В случаях, установленных в соответствии с частью 8 настоящей статьи, при которых отчет об объеме закупок товаров российского происхождения, работ, услуг, соответственно выполняемых, оказываемых российскими лицами, не подлежит размещению в единой информационной системе, заказчик до 1 февраля года, следующего за отчетным годом, составляет и направляет такой отчет в указанный в части 7 настоящей статьи федеральный орган исполнительной власти.</a:t>
            </a:r>
          </a:p>
        </p:txBody>
      </p:sp>
      <p:sp>
        <p:nvSpPr>
          <p:cNvPr id="9" name="Скругленный прямоугольник 10">
            <a:extLst>
              <a:ext uri="{FF2B5EF4-FFF2-40B4-BE49-F238E27FC236}">
                <a16:creationId xmlns:a16="http://schemas.microsoft.com/office/drawing/2014/main" id="{426DB7C8-4070-4DAE-9042-3BBE795CD040}"/>
              </a:ext>
            </a:extLst>
          </p:cNvPr>
          <p:cNvSpPr/>
          <p:nvPr/>
        </p:nvSpPr>
        <p:spPr>
          <a:xfrm>
            <a:off x="287082" y="171905"/>
            <a:ext cx="5613481" cy="50818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11" name="Скругленный прямоугольник 18">
            <a:extLst>
              <a:ext uri="{FF2B5EF4-FFF2-40B4-BE49-F238E27FC236}">
                <a16:creationId xmlns:a16="http://schemas.microsoft.com/office/drawing/2014/main" id="{1B6FB58A-F0A6-41AD-BB16-F5517981E966}"/>
              </a:ext>
            </a:extLst>
          </p:cNvPr>
          <p:cNvSpPr/>
          <p:nvPr/>
        </p:nvSpPr>
        <p:spPr>
          <a:xfrm>
            <a:off x="387364" y="5645721"/>
            <a:ext cx="11576500" cy="788634"/>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Установлена обязанность заказчика по итогам года (до 1 февраля года, следующего за отчетным годом) размещать в ЕИС отчет об объеме закупок товаров российского происхождения, работ, услуг, соответственно выполняемых, оказываемых российскими лицами. </a:t>
            </a:r>
          </a:p>
        </p:txBody>
      </p:sp>
    </p:spTree>
    <p:extLst>
      <p:ext uri="{BB962C8B-B14F-4D97-AF65-F5344CB8AC3E}">
        <p14:creationId xmlns:p14="http://schemas.microsoft.com/office/powerpoint/2010/main" val="3039400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181528" y="301537"/>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81528" y="1304487"/>
            <a:ext cx="5860410" cy="2048158"/>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F2FB321A-7A72-4453-987E-1DB7D4DEEDB5}"/>
              </a:ext>
            </a:extLst>
          </p:cNvPr>
          <p:cNvSpPr txBox="1"/>
          <p:nvPr/>
        </p:nvSpPr>
        <p:spPr>
          <a:xfrm>
            <a:off x="10901816" y="848195"/>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9</a:t>
            </a:r>
          </a:p>
        </p:txBody>
      </p:sp>
      <p:sp>
        <p:nvSpPr>
          <p:cNvPr id="6" name="Прямоугольник 5">
            <a:extLst>
              <a:ext uri="{FF2B5EF4-FFF2-40B4-BE49-F238E27FC236}">
                <a16:creationId xmlns:a16="http://schemas.microsoft.com/office/drawing/2014/main" id="{364D63EC-CC17-41CC-94D7-99D331CED49D}"/>
              </a:ext>
            </a:extLst>
          </p:cNvPr>
          <p:cNvSpPr/>
          <p:nvPr/>
        </p:nvSpPr>
        <p:spPr>
          <a:xfrm>
            <a:off x="506900" y="1228987"/>
            <a:ext cx="5393664" cy="2123658"/>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algn="just"/>
            <a:r>
              <a:rPr lang="ru-RU" sz="1200" strike="sngStrike" dirty="0">
                <a:solidFill>
                  <a:srgbClr val="FF0000"/>
                </a:solidFill>
                <a:latin typeface="Times New Roman" panose="02020603050405020304" pitchFamily="18" charset="0"/>
                <a:cs typeface="Times New Roman" panose="02020603050405020304" pitchFamily="18" charset="0"/>
              </a:rPr>
              <a:t>7. Положения настоящей статьи не применяются в случае:</a:t>
            </a:r>
          </a:p>
          <a:p>
            <a:pPr algn="just"/>
            <a:r>
              <a:rPr lang="ru-RU" sz="1200" strike="sngStrike" dirty="0">
                <a:solidFill>
                  <a:srgbClr val="FF0000"/>
                </a:solidFill>
                <a:latin typeface="Times New Roman" panose="02020603050405020304" pitchFamily="18" charset="0"/>
                <a:cs typeface="Times New Roman" panose="02020603050405020304" pitchFamily="18" charset="0"/>
              </a:rPr>
              <a:t>1) осуществления закупок товаров, работ, услуг органами внешней разведки Российской Федерации в целях обеспечения безопасности государства;</a:t>
            </a:r>
          </a:p>
          <a:p>
            <a:pPr algn="just"/>
            <a:r>
              <a:rPr lang="ru-RU" sz="1200" strike="sngStrike" dirty="0">
                <a:solidFill>
                  <a:srgbClr val="FF0000"/>
                </a:solidFill>
                <a:latin typeface="Times New Roman" panose="02020603050405020304" pitchFamily="18" charset="0"/>
                <a:cs typeface="Times New Roman" panose="02020603050405020304" pitchFamily="18" charset="0"/>
              </a:rPr>
              <a:t>(в ред. Федерального закона от 01.07.2021 N 277-ФЗ)</a:t>
            </a:r>
          </a:p>
          <a:p>
            <a:pPr algn="just"/>
            <a:r>
              <a:rPr lang="ru-RU" sz="1200" strike="sngStrike" dirty="0">
                <a:solidFill>
                  <a:srgbClr val="FF0000"/>
                </a:solidFill>
                <a:latin typeface="Times New Roman" panose="02020603050405020304" pitchFamily="18" charset="0"/>
                <a:cs typeface="Times New Roman" panose="02020603050405020304" pitchFamily="18" charset="0"/>
              </a:rPr>
              <a:t>2) осуществления закупок товаров, работ, услуг органами федеральной службы безопасности в целях обеспечения безопасности государства;</a:t>
            </a:r>
          </a:p>
          <a:p>
            <a:pPr algn="just"/>
            <a:r>
              <a:rPr lang="ru-RU" sz="1200" strike="sngStrike" dirty="0">
                <a:solidFill>
                  <a:srgbClr val="FF0000"/>
                </a:solidFill>
                <a:latin typeface="Times New Roman" panose="02020603050405020304" pitchFamily="18" charset="0"/>
                <a:cs typeface="Times New Roman" panose="02020603050405020304" pitchFamily="18" charset="0"/>
              </a:rPr>
              <a:t>(в ред. Федерального закона от 01.07.2021 N 277-ФЗ)</a:t>
            </a:r>
          </a:p>
          <a:p>
            <a:pPr algn="just"/>
            <a:r>
              <a:rPr lang="ru-RU" sz="1200" strike="sngStrike" dirty="0">
                <a:solidFill>
                  <a:srgbClr val="FF0000"/>
                </a:solidFill>
                <a:latin typeface="Times New Roman" panose="02020603050405020304" pitchFamily="18" charset="0"/>
                <a:cs typeface="Times New Roman" panose="02020603050405020304" pitchFamily="18" charset="0"/>
              </a:rPr>
              <a:t>3) осуществления закупок товаров, работ, услуг органами государственной охраны в целях реализации мер по осуществлению государственной охраны.</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
        <p:nvSpPr>
          <p:cNvPr id="8" name="Скругленный прямоугольник 6">
            <a:extLst>
              <a:ext uri="{FF2B5EF4-FFF2-40B4-BE49-F238E27FC236}">
                <a16:creationId xmlns:a16="http://schemas.microsoft.com/office/drawing/2014/main" id="{53908C0F-DC91-4509-85DA-B1F1A7BF3108}"/>
              </a:ext>
            </a:extLst>
          </p:cNvPr>
          <p:cNvSpPr/>
          <p:nvPr/>
        </p:nvSpPr>
        <p:spPr>
          <a:xfrm>
            <a:off x="396991" y="1304488"/>
            <a:ext cx="5503573" cy="2048157"/>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65B8F285-E3C3-43FE-AE0C-3D323F79B26F}"/>
              </a:ext>
            </a:extLst>
          </p:cNvPr>
          <p:cNvSpPr/>
          <p:nvPr/>
        </p:nvSpPr>
        <p:spPr>
          <a:xfrm>
            <a:off x="6333688" y="1403637"/>
            <a:ext cx="5461321" cy="1661993"/>
          </a:xfrm>
          <a:prstGeom prst="rect">
            <a:avLst/>
          </a:prstGeom>
        </p:spPr>
        <p:txBody>
          <a:bodyPr wrap="square">
            <a:spAutoFit/>
          </a:bodyPr>
          <a:lstStyle/>
          <a:p>
            <a:pPr lvl="0" indent="361950" algn="just"/>
            <a:r>
              <a:rPr lang="ru-RU" sz="1200" b="1" dirty="0">
                <a:latin typeface="Times New Roman" panose="02020603050405020304" pitchFamily="18" charset="0"/>
                <a:cs typeface="Times New Roman" panose="02020603050405020304" pitchFamily="18" charset="0"/>
              </a:rPr>
              <a:t>7. Рассмотрение предусмотренных частью 6 настоящей статьи отчетов об объеме закупок товаров российского происхождения, работ, услуг, соответственно выполняемых, оказываемых российскими лицами, и оценка результатов осуществления в отчетном году таких закупок осуществляются уполномоченным Правительством Российской Федерации федеральным органом исполнительной власти до 1 марта года, следующего за отчетным годом.</a:t>
            </a:r>
          </a:p>
          <a:p>
            <a:pPr lvl="0" indent="361950" algn="just"/>
            <a:endParaRPr lang="ru-RU" b="1" dirty="0">
              <a:latin typeface="Times New Roman" panose="02020603050405020304" pitchFamily="18" charset="0"/>
              <a:cs typeface="Times New Roman" panose="02020603050405020304" pitchFamily="18" charset="0"/>
            </a:endParaRPr>
          </a:p>
        </p:txBody>
      </p:sp>
      <p:sp>
        <p:nvSpPr>
          <p:cNvPr id="10" name="Скругленный прямоугольник 10">
            <a:extLst>
              <a:ext uri="{FF2B5EF4-FFF2-40B4-BE49-F238E27FC236}">
                <a16:creationId xmlns:a16="http://schemas.microsoft.com/office/drawing/2014/main" id="{A73DC558-AD20-4EA4-83D1-3835AF2D0C68}"/>
              </a:ext>
            </a:extLst>
          </p:cNvPr>
          <p:cNvSpPr/>
          <p:nvPr/>
        </p:nvSpPr>
        <p:spPr>
          <a:xfrm>
            <a:off x="287083" y="301537"/>
            <a:ext cx="5613481" cy="50818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11" name="Скругленный прямоугольник 18">
            <a:extLst>
              <a:ext uri="{FF2B5EF4-FFF2-40B4-BE49-F238E27FC236}">
                <a16:creationId xmlns:a16="http://schemas.microsoft.com/office/drawing/2014/main" id="{8761EF09-3534-4A8B-A473-57DDB48CBFEA}"/>
              </a:ext>
            </a:extLst>
          </p:cNvPr>
          <p:cNvSpPr/>
          <p:nvPr/>
        </p:nvSpPr>
        <p:spPr>
          <a:xfrm>
            <a:off x="465438" y="5159228"/>
            <a:ext cx="11576500" cy="105701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Установлено, что отчеты об объеме закупок товаров российского происхождения, работ, услуг, соответственно выполняемых, оказываемых российскими лицами рассматриваются уполномоченным Правительством РФ федеральным органом исполнительной власти до 1 марта года, следующего за отчетным годом. </a:t>
            </a:r>
          </a:p>
        </p:txBody>
      </p:sp>
    </p:spTree>
    <p:extLst>
      <p:ext uri="{BB962C8B-B14F-4D97-AF65-F5344CB8AC3E}">
        <p14:creationId xmlns:p14="http://schemas.microsoft.com/office/powerpoint/2010/main" val="2648155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200766" y="81098"/>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371719" y="957789"/>
            <a:ext cx="11658093" cy="319476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b="1" dirty="0">
                <a:solidFill>
                  <a:schemeClr val="tx1"/>
                </a:solidFill>
                <a:latin typeface="Times New Roman" panose="02020603050405020304" pitchFamily="18" charset="0"/>
                <a:cs typeface="Times New Roman" panose="02020603050405020304" pitchFamily="18" charset="0"/>
              </a:rPr>
              <a:t>8. Правительство Российской Федерации устанавливает требования к форме и содержанию отчета об объеме закупок товаров российского происхождения, работ, услуг, соответственно выполняемых, оказываемых российскими лицами, порядок формирования и размещения такого отчета в единой информационной системе, на официальном сайте, порядок предоставления федеральному органу исполнительной власти, указанному в части 7 настоящей статьи, доступа к информации, содержащейся в таких отчетах, размещенных в единой информационной системе, порядок рассмотрения таких отчетов и оценки результатов осуществления в отчетном году закупок товаров российского происхождения, работ, услуг, соответственно выполняемых, оказываемых российскими лицами, этим федеральным органом исполнительной власти. Правительство Российской Федерации в целях обеспечения обороны страны и безопасности государства вправе установить случаи, при которых отчет об объеме закупок товаров российского происхождения, работ, услуг, соответственно выполняемых, оказываемых российскими лицами, не подлежит размещению в единой информационной системе, а также порядок его направления в этих случаях в указанный в части 7 настоящей статьи федеральный орган исполнительной власти.</a:t>
            </a:r>
          </a:p>
          <a:p>
            <a:pPr lvl="0" indent="361950" algn="just"/>
            <a:endParaRPr lang="ru-RU" sz="1200" b="1" dirty="0">
              <a:solidFill>
                <a:schemeClr val="tx1"/>
              </a:solidFill>
              <a:latin typeface="Times New Roman" panose="02020603050405020304" pitchFamily="18" charset="0"/>
              <a:cs typeface="Times New Roman" panose="02020603050405020304" pitchFamily="18" charset="0"/>
            </a:endParaRPr>
          </a:p>
          <a:p>
            <a:pPr lvl="0" indent="361950" algn="just"/>
            <a:r>
              <a:rPr lang="ru-RU" sz="1200" b="1" dirty="0">
                <a:solidFill>
                  <a:schemeClr val="tx1"/>
                </a:solidFill>
                <a:latin typeface="Times New Roman" panose="02020603050405020304" pitchFamily="18" charset="0"/>
                <a:cs typeface="Times New Roman" panose="02020603050405020304" pitchFamily="18" charset="0"/>
              </a:rPr>
              <a:t>9. Положения настоящей статьи не применяются при осуществлении закупок товаров, работ, услуг органами внешней разведки Российской Федерации и органами федеральной службы безопасности для обеспечения безопасности государства, при осуществлении закупок товаров, работ, услуг органами государственной охраны для реализации мер по осуществлению государственной охраны, при осуществлении закупок товаров, работ, услуг войсками национальной гвардии Российской Федерации для выполнения задач по участию войск национальной гвардии Российской Федерации в борьбе с терроризмом и экстремизмом, а также для выполнения по решению Президента Российской Федерации задач по обеспечению безопасности высших должностных лиц субъектов Российской Федерации (руководителей высших исполнительных органов субъектов Российской Федерации) и иных лиц.</a:t>
            </a:r>
          </a:p>
          <a:p>
            <a:pPr lvl="0" indent="361950" algn="just"/>
            <a:endParaRPr lang="ru-RU" sz="1200" b="1" dirty="0">
              <a:solidFill>
                <a:schemeClr val="tx1"/>
              </a:solidFill>
              <a:latin typeface="Times New Roman" panose="02020603050405020304" pitchFamily="18" charset="0"/>
              <a:cs typeface="Times New Roman" panose="02020603050405020304" pitchFamily="18" charset="0"/>
            </a:endParaRP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4240011" y="1464016"/>
            <a:ext cx="7475837" cy="2308324"/>
          </a:xfrm>
          <a:prstGeom prst="rect">
            <a:avLst/>
          </a:prstGeom>
        </p:spPr>
        <p:txBody>
          <a:bodyPr wrap="square">
            <a:spAutoFit/>
          </a:bodyPr>
          <a:lstStyle/>
          <a:p>
            <a:pPr lvl="0" algn="just"/>
            <a:endParaRPr lang="ru-RU" sz="1200"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a:p>
            <a:pPr lvl="0" algn="just"/>
            <a:endParaRPr lang="ru-RU" sz="12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F2FB321A-7A72-4453-987E-1DB7D4DEEDB5}"/>
              </a:ext>
            </a:extLst>
          </p:cNvPr>
          <p:cNvSpPr txBox="1"/>
          <p:nvPr/>
        </p:nvSpPr>
        <p:spPr>
          <a:xfrm>
            <a:off x="10921054" y="591834"/>
            <a:ext cx="995785"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10</a:t>
            </a:r>
          </a:p>
        </p:txBody>
      </p:sp>
      <p:sp>
        <p:nvSpPr>
          <p:cNvPr id="6" name="Скругленный прямоугольник 18">
            <a:extLst>
              <a:ext uri="{FF2B5EF4-FFF2-40B4-BE49-F238E27FC236}">
                <a16:creationId xmlns:a16="http://schemas.microsoft.com/office/drawing/2014/main" id="{BB577515-BC56-46EF-8379-D160E4FFBE9D}"/>
              </a:ext>
            </a:extLst>
          </p:cNvPr>
          <p:cNvSpPr/>
          <p:nvPr/>
        </p:nvSpPr>
        <p:spPr>
          <a:xfrm>
            <a:off x="214738" y="4449341"/>
            <a:ext cx="11762524" cy="2035349"/>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endParaRPr lang="ru-RU" sz="1400" dirty="0">
              <a:latin typeface="Times New Roman" panose="02020603050405020304" pitchFamily="18" charset="0"/>
              <a:cs typeface="Times New Roman" panose="02020603050405020304" pitchFamily="18" charset="0"/>
            </a:endParaRPr>
          </a:p>
          <a:p>
            <a:pPr algn="just" fontAlgn="base"/>
            <a:endParaRPr lang="ru-RU" sz="1400" dirty="0">
              <a:latin typeface="Times New Roman" panose="02020603050405020304" pitchFamily="18" charset="0"/>
              <a:cs typeface="Times New Roman" panose="02020603050405020304" pitchFamily="18" charset="0"/>
            </a:endParaRPr>
          </a:p>
          <a:p>
            <a:pPr algn="just" fontAlgn="base"/>
            <a:r>
              <a:rPr lang="ru-RU" sz="1400" dirty="0">
                <a:latin typeface="Times New Roman" panose="02020603050405020304" pitchFamily="18" charset="0"/>
                <a:cs typeface="Times New Roman" panose="02020603050405020304" pitchFamily="18" charset="0"/>
              </a:rPr>
              <a:t>- Правительство РФ наделяется полномочиями по установлению требований к форме и содержанию отчета об объеме закупок товаров российского происхождения, работ, услуг, соответственно выполняемых, оказываемых российскими лицами, порядок его формирования и размещения ЕИС, порядок предоставления федеральному органу исполнительной власти доступа к информации, содержащейся в таких отчетах, размещенных в ЕИС, порядок рассмотрения таких отчетов и оценки результатов осуществления в отчетном году закупок товаров российского происхождения, работ, услуг, соответственно выполняемых, оказываемых российскими лицами, этим федеральным органом исполнительной власти;</a:t>
            </a:r>
          </a:p>
          <a:p>
            <a:pPr algn="just" fontAlgn="base"/>
            <a:r>
              <a:rPr lang="ru-RU" sz="1400" dirty="0">
                <a:latin typeface="Times New Roman" panose="02020603050405020304" pitchFamily="18" charset="0"/>
                <a:cs typeface="Times New Roman" panose="02020603050405020304" pitchFamily="18" charset="0"/>
              </a:rPr>
              <a:t>- установлены случаи не размещения в ЕИС отчета об объеме закупок товаров российского происхождения, работ, услуг, соответственно выполняемых, оказываемых российскими лицами;</a:t>
            </a:r>
          </a:p>
          <a:p>
            <a:pPr algn="just" fontAlgn="base"/>
            <a:r>
              <a:rPr lang="ru-RU" sz="1400" dirty="0">
                <a:latin typeface="Times New Roman" panose="02020603050405020304" pitchFamily="18" charset="0"/>
                <a:cs typeface="Times New Roman" panose="02020603050405020304" pitchFamily="18" charset="0"/>
              </a:rPr>
              <a:t>- определены  закупки, при которых не применяются положения Закона № 44-ФЗ о применении национального режима.</a:t>
            </a:r>
          </a:p>
          <a:p>
            <a:pPr algn="just" fontAlgn="base"/>
            <a:endParaRPr lang="ru-RU" sz="1350" dirty="0">
              <a:latin typeface="Times New Roman" panose="02020603050405020304" pitchFamily="18" charset="0"/>
              <a:cs typeface="Times New Roman" panose="02020603050405020304" pitchFamily="18" charset="0"/>
            </a:endParaRPr>
          </a:p>
          <a:p>
            <a:pPr marL="285750" indent="-285750" algn="just" fontAlgn="base">
              <a:buFontTx/>
              <a:buChar char="-"/>
            </a:pPr>
            <a:endParaRPr lang="ru-RU" sz="1400" dirty="0">
              <a:latin typeface="Times New Roman" panose="02020603050405020304" pitchFamily="18" charset="0"/>
              <a:cs typeface="Times New Roman" panose="02020603050405020304" pitchFamily="18" charset="0"/>
            </a:endParaRPr>
          </a:p>
          <a:p>
            <a:pPr algn="just" fontAlgn="base"/>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8917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87085" y="454601"/>
            <a:ext cx="5613481" cy="52531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96753" y="454601"/>
            <a:ext cx="5613481" cy="525316"/>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87085" y="1467490"/>
            <a:ext cx="5521202" cy="307182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96754" y="1458773"/>
            <a:ext cx="5613482" cy="3080543"/>
          </a:xfrm>
          <a:prstGeom prst="roundRect">
            <a:avLst>
              <a:gd name="adj" fmla="val 15700"/>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309450" y="5150840"/>
            <a:ext cx="11700784" cy="1375794"/>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600" dirty="0">
                <a:latin typeface="Times New Roman" panose="02020603050405020304" pitchFamily="18" charset="0"/>
                <a:cs typeface="Times New Roman" panose="02020603050405020304" pitchFamily="18" charset="0"/>
              </a:rPr>
              <a:t>Для целей осуществления закупок товаров, работ, услуг, в отношении которых предусмотрено применение национального режима, Правительство РФ наделяется полномочиями устанавливать особенности определения Н(М)ЦК, цены контракта, заключаемого с единственным поставщиком (подрядчиком, исполнителем), начальной цены единицы товара, в том числе товаров, поставляемых при выполнении закупаемых работ, оказании закупаемых услуг, начальной цены единицы работы, услуги. </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627303" y="1676994"/>
            <a:ext cx="5310232" cy="2862322"/>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22</a:t>
            </a:r>
          </a:p>
          <a:p>
            <a:pPr lvl="0" algn="just"/>
            <a:endParaRPr lang="ru-RU" sz="1200" dirty="0">
              <a:solidFill>
                <a:prstClr val="black"/>
              </a:solidFill>
              <a:latin typeface="Times New Roman" panose="02020603050405020304" pitchFamily="18" charset="0"/>
            </a:endParaRPr>
          </a:p>
          <a:p>
            <a:pPr algn="just"/>
            <a:r>
              <a:rPr lang="ru-RU" sz="1200" dirty="0">
                <a:latin typeface="Times New Roman" panose="02020603050405020304" pitchFamily="18" charset="0"/>
              </a:rPr>
              <a:t>25. Для целей осуществления закупок товаров, работ, услуг, в отношении которых установлены предусмотренные пунктом 1 части 2 статьи 14 настоящего Федерального закона запрет, ограничение или преимущество, Правительство Российской Федерации устанавливает особенности определения начальной (максимальной) цены контракта, цены контракта, заключаемого с единственным поставщиком (подрядчиком, исполнителем), начальной цены единицы товара, в том числе товаров, поставляемых при выполнении закупаемых работ, оказании закупаемых услуг, начальной цены единицы работы, услуги на основе функциональных, технических и качественных характеристик, эксплуатационных характеристик товаров российского происхождения, работ, услуг, соответственно выполняемых, оказываемых российскими лицами.</a:t>
            </a:r>
          </a:p>
          <a:p>
            <a:pPr algn="just"/>
            <a:endParaRPr lang="ru-RU" sz="1200" dirty="0">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55487" y="1676994"/>
            <a:ext cx="5092117" cy="249299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22</a:t>
            </a:r>
          </a:p>
          <a:p>
            <a:pPr lvl="0" algn="just"/>
            <a:endParaRPr lang="ru-RU" sz="1200" dirty="0">
              <a:solidFill>
                <a:prstClr val="black"/>
              </a:solidFill>
              <a:latin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rPr>
              <a:t>25. Для целей выполнения заказчиком минимальной доли закупок Правительство Российской Федерации устанавливает особенности определения начальной (максимальной) цены контракта, цены контракта, заключаемого с единственным поставщиком (подрядчиком, исполнителем), начальной цены единицы товара, в том числе товаров, поставляемых при выполнении закупаемых работ, оказании закупаемых услуг, на основе функциональных, технических и качественных характеристик, эксплуатационных характеристик российских товаров, в том числе содержащихся в каталоге товаров, работ, услуг для обеспечения государственных и муниципальных нужд.</a:t>
            </a:r>
          </a:p>
          <a:p>
            <a:pPr marL="228600" lvl="0" indent="-228600" algn="just">
              <a:buAutoNum type="arabicPeriod"/>
            </a:pPr>
            <a:endParaRPr lang="ru-RU" sz="1200" dirty="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319179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F8028EF7-2618-42B1-8514-55F49485B8C6}"/>
              </a:ext>
            </a:extLst>
          </p:cNvPr>
          <p:cNvSpPr/>
          <p:nvPr/>
        </p:nvSpPr>
        <p:spPr>
          <a:xfrm>
            <a:off x="332859" y="776257"/>
            <a:ext cx="5763141" cy="3831818"/>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a:t>
            </a:r>
            <a:r>
              <a:rPr lang="ru-RU" sz="1050" dirty="0">
                <a:solidFill>
                  <a:prstClr val="black"/>
                </a:solidFill>
                <a:latin typeface="Times New Roman" panose="02020603050405020304" pitchFamily="18" charset="0"/>
              </a:rPr>
              <a:t>Статья 24</a:t>
            </a:r>
          </a:p>
          <a:p>
            <a:pPr lvl="0" algn="just"/>
            <a:r>
              <a:rPr lang="ru-RU" sz="1050" dirty="0">
                <a:solidFill>
                  <a:prstClr val="black"/>
                </a:solidFill>
                <a:latin typeface="Times New Roman" panose="02020603050405020304" pitchFamily="18" charset="0"/>
              </a:rPr>
              <a:t>11. Закрытые конкурентные способы применяются в случаях:</a:t>
            </a:r>
          </a:p>
          <a:p>
            <a:pPr lvl="0" algn="just"/>
            <a:endParaRPr lang="ru-RU" sz="1050" dirty="0">
              <a:solidFill>
                <a:prstClr val="black"/>
              </a:solidFill>
              <a:latin typeface="Times New Roman" panose="02020603050405020304" pitchFamily="18" charset="0"/>
            </a:endParaRPr>
          </a:p>
          <a:p>
            <a:pPr lvl="0" algn="just"/>
            <a:r>
              <a:rPr lang="ru-RU" sz="1050" dirty="0">
                <a:latin typeface="Times New Roman" panose="02020603050405020304" pitchFamily="18" charset="0"/>
                <a:cs typeface="Times New Roman" panose="02020603050405020304" pitchFamily="18" charset="0"/>
              </a:rPr>
              <a:t>5) закупок товаров, работ, услуг, осуществляемых:</a:t>
            </a:r>
          </a:p>
          <a:p>
            <a:pPr lvl="0" algn="just"/>
            <a:r>
              <a:rPr lang="ru-RU" sz="1050" dirty="0">
                <a:latin typeface="Times New Roman" panose="02020603050405020304" pitchFamily="18" charset="0"/>
                <a:cs typeface="Times New Roman" panose="02020603050405020304" pitchFamily="18" charset="0"/>
              </a:rPr>
              <a:t>а) заказчиками, являющимися федеральными органами исполнительной власти, осуществляющими функции по выработке и реализации государственной политики в области обороны, в области государственной охраны, государственного управления в области обеспечения безопасности Российской Федерации, в сфере деятельности войск национальной гвардии Российской Федерации, подведомственными им государственными учреждениями, государственными унитарными предприятиями, а также Государственной корпорацией по космической деятельности "Роскосмос", подведомственными ей государственными учреждениями, государственными унитарными предприятиями. Перечень указанных заказчиков, включая подведомственные Государственной корпорации по космической деятельности "Роскосмос" государственные учреждения и государственные унитарные предприятия, утверждается Правительством Российской Федерации;</a:t>
            </a:r>
          </a:p>
          <a:p>
            <a:pPr lvl="0" algn="just"/>
            <a:r>
              <a:rPr lang="ru-RU" sz="1050" dirty="0">
                <a:latin typeface="Times New Roman" panose="02020603050405020304" pitchFamily="18" charset="0"/>
                <a:cs typeface="Times New Roman" panose="02020603050405020304" pitchFamily="18" charset="0"/>
              </a:rPr>
              <a:t>б) заказчиками, в отношении которых иностранными государствами, совершающими недружественные действия в отношении Российской Федерации, граждан Российской Федерации или российских юридических лиц, введены политические или экономические санкции и (или) в отношении которых иностранными государствами, государственными объединениями и (или) союзами и (или) государственными (межгосударственными) учреждениями иностранных государств, государственных объединений и (или) союзов введены меры ограничительного характера. Перечень указанных заказчиков утверждается Правительством Российской Федерации; </a:t>
            </a:r>
            <a:endParaRPr lang="ru-RU" sz="1150" u="sng"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BB4B1733-6109-46FF-8582-8832432EB763}"/>
              </a:ext>
            </a:extLst>
          </p:cNvPr>
          <p:cNvSpPr txBox="1"/>
          <p:nvPr/>
        </p:nvSpPr>
        <p:spPr>
          <a:xfrm>
            <a:off x="11055716" y="448296"/>
            <a:ext cx="803425" cy="307777"/>
          </a:xfrm>
          <a:prstGeom prst="rect">
            <a:avLst/>
          </a:prstGeom>
          <a:noFill/>
        </p:spPr>
        <p:txBody>
          <a:bodyPr wrap="none" rtlCol="0">
            <a:spAutoFit/>
          </a:bodyPr>
          <a:lstStyle/>
          <a:p>
            <a:r>
              <a:rPr lang="ru-RU" sz="1400" b="1" dirty="0">
                <a:latin typeface="Times New Roman" panose="02020603050405020304" pitchFamily="18" charset="0"/>
                <a:cs typeface="Times New Roman" panose="02020603050405020304" pitchFamily="18" charset="0"/>
              </a:rPr>
              <a:t>Часть 1</a:t>
            </a:r>
          </a:p>
        </p:txBody>
      </p:sp>
      <p:sp>
        <p:nvSpPr>
          <p:cNvPr id="17" name="Скругленный прямоугольник 10">
            <a:extLst>
              <a:ext uri="{FF2B5EF4-FFF2-40B4-BE49-F238E27FC236}">
                <a16:creationId xmlns:a16="http://schemas.microsoft.com/office/drawing/2014/main" id="{D1B71B5D-E42C-4596-9080-52E01670257F}"/>
              </a:ext>
            </a:extLst>
          </p:cNvPr>
          <p:cNvSpPr/>
          <p:nvPr/>
        </p:nvSpPr>
        <p:spPr>
          <a:xfrm>
            <a:off x="247720" y="89392"/>
            <a:ext cx="5939405" cy="39796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До принятия закона</a:t>
            </a:r>
          </a:p>
        </p:txBody>
      </p:sp>
      <p:sp>
        <p:nvSpPr>
          <p:cNvPr id="18" name="Прямоугольник 17">
            <a:extLst>
              <a:ext uri="{FF2B5EF4-FFF2-40B4-BE49-F238E27FC236}">
                <a16:creationId xmlns:a16="http://schemas.microsoft.com/office/drawing/2014/main" id="{9ABF5265-39D6-4DAA-A8D8-C0C8974D155E}"/>
              </a:ext>
            </a:extLst>
          </p:cNvPr>
          <p:cNvSpPr/>
          <p:nvPr/>
        </p:nvSpPr>
        <p:spPr>
          <a:xfrm>
            <a:off x="6509857" y="758688"/>
            <a:ext cx="5525454" cy="4962897"/>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a:t>
            </a:r>
            <a:r>
              <a:rPr lang="ru-RU" sz="1050" dirty="0">
                <a:solidFill>
                  <a:prstClr val="black"/>
                </a:solidFill>
                <a:latin typeface="Times New Roman" panose="02020603050405020304" pitchFamily="18" charset="0"/>
              </a:rPr>
              <a:t>Статья 24</a:t>
            </a:r>
          </a:p>
          <a:p>
            <a:pPr lvl="0" algn="just"/>
            <a:r>
              <a:rPr lang="ru-RU" sz="1050" dirty="0">
                <a:solidFill>
                  <a:prstClr val="black"/>
                </a:solidFill>
                <a:latin typeface="Times New Roman" panose="02020603050405020304" pitchFamily="18" charset="0"/>
              </a:rPr>
              <a:t>11. Закрытые конкурентные способы применяются в случаях:</a:t>
            </a:r>
          </a:p>
          <a:p>
            <a:pPr lvl="0" algn="just"/>
            <a:endParaRPr lang="ru-RU" sz="1050" dirty="0">
              <a:solidFill>
                <a:prstClr val="black"/>
              </a:solidFill>
              <a:latin typeface="Times New Roman" panose="02020603050405020304" pitchFamily="18" charset="0"/>
            </a:endParaRPr>
          </a:p>
          <a:p>
            <a:pPr lvl="0" algn="just"/>
            <a:r>
              <a:rPr lang="ru-RU" sz="1050" dirty="0">
                <a:latin typeface="Times New Roman" panose="02020603050405020304" pitchFamily="18" charset="0"/>
                <a:cs typeface="Times New Roman" panose="02020603050405020304" pitchFamily="18" charset="0"/>
              </a:rPr>
              <a:t>5) закупок товаров, работ, услуг, осуществляемых:</a:t>
            </a:r>
          </a:p>
          <a:p>
            <a:pPr lvl="0" algn="just"/>
            <a:r>
              <a:rPr lang="ru-RU" sz="1050" dirty="0">
                <a:latin typeface="Times New Roman" panose="02020603050405020304" pitchFamily="18" charset="0"/>
                <a:cs typeface="Times New Roman" panose="02020603050405020304" pitchFamily="18" charset="0"/>
              </a:rPr>
              <a:t>а) заказчиками, являющимися федеральными органами исполнительной власти, осуществляющими функции по выработке и реализации государственной политики в области обороны, в области государственной охраны, государственного управления в области обеспечения безопасности Российской Федерации, в сфере деятельности войск национальной гвардии Российской Федерации, </a:t>
            </a:r>
            <a:r>
              <a:rPr lang="ru-RU" sz="1050" b="1" dirty="0">
                <a:latin typeface="Times New Roman" panose="02020603050405020304" pitchFamily="18" charset="0"/>
                <a:cs typeface="Times New Roman" panose="02020603050405020304" pitchFamily="18" charset="0"/>
              </a:rPr>
              <a:t>в сфере внутренних дел, в сфере управления государственным материальным резервом,</a:t>
            </a:r>
            <a:r>
              <a:rPr lang="ru-RU" sz="1050" dirty="0">
                <a:latin typeface="Times New Roman" panose="02020603050405020304" pitchFamily="18" charset="0"/>
                <a:cs typeface="Times New Roman" panose="02020603050405020304" pitchFamily="18" charset="0"/>
              </a:rPr>
              <a:t> подведомственными им государственными учреждениями, государственными унитарными предприятиями, а также Государственной корпорацией по космической деятельности "Роскосмос", подведомственными ей государственными учреждениями, государственными унитарными предприятиями. Перечень указанных заказчиков, включая подведомственные Государственной корпорации по космической деятельности "Роскосмос" государственные учреждения и государственные унитарные предприятия, утверждается Правительством Российской Федерации;</a:t>
            </a:r>
          </a:p>
          <a:p>
            <a:pPr lvl="0" algn="just"/>
            <a:r>
              <a:rPr lang="ru-RU" sz="1050" dirty="0">
                <a:latin typeface="Times New Roman" panose="02020603050405020304" pitchFamily="18" charset="0"/>
                <a:cs typeface="Times New Roman" panose="02020603050405020304" pitchFamily="18" charset="0"/>
              </a:rPr>
              <a:t>б) заказчиками, в отношении которых иностранными государствами, совершающими недружественные действия в отношении Российской Федерации, граждан Российской Федерации или российских юридических лиц, введены политические или экономические санкции и (или) в отношении которых иностранными государствами, государственными объединениями и (или) союзами и (или) государственными (межгосударственными) учреждениями иностранных государств, государственных объединений и (или) союзов введены меры ограничительного характера. Перечень указанных заказчиков утверждается Правительством Российской </a:t>
            </a:r>
            <a:r>
              <a:rPr lang="ru-RU" sz="1050" b="1" dirty="0">
                <a:latin typeface="Times New Roman" panose="02020603050405020304" pitchFamily="18" charset="0"/>
                <a:cs typeface="Times New Roman" panose="02020603050405020304" pitchFamily="18" charset="0"/>
              </a:rPr>
              <a:t>Федерации.</a:t>
            </a:r>
            <a:r>
              <a:rPr lang="ru-RU" sz="1050" dirty="0">
                <a:latin typeface="Times New Roman" panose="02020603050405020304" pitchFamily="18" charset="0"/>
                <a:cs typeface="Times New Roman" panose="02020603050405020304" pitchFamily="18" charset="0"/>
              </a:rPr>
              <a:t> </a:t>
            </a:r>
            <a:r>
              <a:rPr lang="ru-RU" sz="1050" b="1" dirty="0">
                <a:latin typeface="Times New Roman" panose="02020603050405020304" pitchFamily="18" charset="0"/>
                <a:cs typeface="Times New Roman" panose="02020603050405020304" pitchFamily="18" charset="0"/>
              </a:rPr>
              <a:t>Правительство Российской Федерации вправе определить политические или экономические санкции и (или) меры ограничительного характера, введение или отмена которых в отношении указанного заказчика является основанием для включения указанного заказчика в этот перечень или исключения из него</a:t>
            </a:r>
            <a:r>
              <a:rPr lang="ru-RU" sz="1050" dirty="0">
                <a:latin typeface="Times New Roman" panose="02020603050405020304" pitchFamily="18" charset="0"/>
                <a:cs typeface="Times New Roman" panose="02020603050405020304" pitchFamily="18" charset="0"/>
              </a:rPr>
              <a:t>;</a:t>
            </a:r>
          </a:p>
          <a:p>
            <a:pPr lvl="0" algn="just"/>
            <a:r>
              <a:rPr lang="ru-RU" sz="1050" dirty="0">
                <a:latin typeface="Times New Roman" panose="02020603050405020304" pitchFamily="18" charset="0"/>
                <a:cs typeface="Times New Roman" panose="02020603050405020304" pitchFamily="18" charset="0"/>
              </a:rPr>
              <a:t> </a:t>
            </a:r>
            <a:endParaRPr lang="ru-RU" sz="1150" dirty="0">
              <a:latin typeface="Times New Roman" panose="02020603050405020304" pitchFamily="18" charset="0"/>
              <a:cs typeface="Times New Roman" panose="02020603050405020304" pitchFamily="18" charset="0"/>
            </a:endParaRPr>
          </a:p>
        </p:txBody>
      </p:sp>
      <p:sp>
        <p:nvSpPr>
          <p:cNvPr id="21" name="Скругленный прямоугольник 10">
            <a:extLst>
              <a:ext uri="{FF2B5EF4-FFF2-40B4-BE49-F238E27FC236}">
                <a16:creationId xmlns:a16="http://schemas.microsoft.com/office/drawing/2014/main" id="{8F261C6F-A9B2-4CD3-9C9C-55B4D2CC9176}"/>
              </a:ext>
            </a:extLst>
          </p:cNvPr>
          <p:cNvSpPr/>
          <p:nvPr/>
        </p:nvSpPr>
        <p:spPr>
          <a:xfrm>
            <a:off x="6425967" y="75812"/>
            <a:ext cx="5518313" cy="41154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После принятия закона </a:t>
            </a:r>
          </a:p>
          <a:p>
            <a:pPr algn="ctr"/>
            <a:r>
              <a:rPr lang="ru-RU" sz="1400" dirty="0">
                <a:latin typeface="Times New Roman" panose="02020603050405020304" pitchFamily="18" charset="0"/>
                <a:cs typeface="Times New Roman" panose="02020603050405020304" pitchFamily="18" charset="0"/>
              </a:rPr>
              <a:t>(изменения вступают в силу с </a:t>
            </a:r>
            <a:r>
              <a:rPr lang="ru-RU" sz="1400" dirty="0">
                <a:solidFill>
                  <a:schemeClr val="bg1"/>
                </a:solidFill>
                <a:latin typeface="Times New Roman" panose="02020603050405020304" pitchFamily="18" charset="0"/>
                <a:cs typeface="Times New Roman" panose="02020603050405020304" pitchFamily="18" charset="0"/>
              </a:rPr>
              <a:t>01.01.2025)</a:t>
            </a:r>
          </a:p>
        </p:txBody>
      </p:sp>
      <p:sp>
        <p:nvSpPr>
          <p:cNvPr id="3" name="Прямоугольник 2">
            <a:extLst>
              <a:ext uri="{FF2B5EF4-FFF2-40B4-BE49-F238E27FC236}">
                <a16:creationId xmlns:a16="http://schemas.microsoft.com/office/drawing/2014/main" id="{8A3A0822-5701-4021-A0CC-CD075E94A202}"/>
              </a:ext>
            </a:extLst>
          </p:cNvPr>
          <p:cNvSpPr/>
          <p:nvPr/>
        </p:nvSpPr>
        <p:spPr>
          <a:xfrm>
            <a:off x="234892" y="758688"/>
            <a:ext cx="5939405" cy="39727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Прямоугольник 21">
            <a:extLst>
              <a:ext uri="{FF2B5EF4-FFF2-40B4-BE49-F238E27FC236}">
                <a16:creationId xmlns:a16="http://schemas.microsoft.com/office/drawing/2014/main" id="{F040F0C4-1B8F-45AF-AB41-AF6CF7F052C1}"/>
              </a:ext>
            </a:extLst>
          </p:cNvPr>
          <p:cNvSpPr/>
          <p:nvPr/>
        </p:nvSpPr>
        <p:spPr>
          <a:xfrm>
            <a:off x="6425967" y="756073"/>
            <a:ext cx="5609344" cy="47722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18">
            <a:extLst>
              <a:ext uri="{FF2B5EF4-FFF2-40B4-BE49-F238E27FC236}">
                <a16:creationId xmlns:a16="http://schemas.microsoft.com/office/drawing/2014/main" id="{3284CABE-0F46-4DF2-8FBB-F7B3F378D030}"/>
              </a:ext>
            </a:extLst>
          </p:cNvPr>
          <p:cNvSpPr/>
          <p:nvPr/>
        </p:nvSpPr>
        <p:spPr>
          <a:xfrm>
            <a:off x="279169" y="5645790"/>
            <a:ext cx="11790256" cy="1122817"/>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fontAlgn="base">
              <a:buFontTx/>
              <a:buChar char="-"/>
            </a:pPr>
            <a:r>
              <a:rPr lang="ru-RU" sz="1350" dirty="0">
                <a:solidFill>
                  <a:schemeClr val="bg1"/>
                </a:solidFill>
                <a:latin typeface="Times New Roman" panose="02020603050405020304" pitchFamily="18" charset="0"/>
                <a:cs typeface="Times New Roman" panose="02020603050405020304" pitchFamily="18" charset="0"/>
              </a:rPr>
              <a:t>случаи осуществления закупок с использованием закрытых электронных процедур дополнены случаем осуществления таких закупок заказчиками в сфере внутренних дел, в сфере управления государственным материальным резервом;</a:t>
            </a:r>
          </a:p>
          <a:p>
            <a:pPr marL="285750" indent="-285750" algn="just" fontAlgn="base">
              <a:buFontTx/>
              <a:buChar char="-"/>
            </a:pPr>
            <a:r>
              <a:rPr lang="ru-RU" sz="1350" dirty="0">
                <a:solidFill>
                  <a:schemeClr val="bg1"/>
                </a:solidFill>
                <a:latin typeface="Times New Roman" panose="02020603050405020304" pitchFamily="18" charset="0"/>
                <a:cs typeface="Times New Roman" panose="02020603050405020304" pitchFamily="18" charset="0"/>
              </a:rPr>
              <a:t>Правительство РФ наделяется правом определения политических или экономических санкций и (или) мер ограничительного характера, введение или отмена которых является основанием для включения заказчика в перечень заказчиков (или исключения из него), в отношении которых введены меры ограничительного характера.</a:t>
            </a:r>
          </a:p>
        </p:txBody>
      </p:sp>
    </p:spTree>
    <p:extLst>
      <p:ext uri="{BB962C8B-B14F-4D97-AF65-F5344CB8AC3E}">
        <p14:creationId xmlns:p14="http://schemas.microsoft.com/office/powerpoint/2010/main" val="2106213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96409" y="376046"/>
            <a:ext cx="5613481" cy="516928"/>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282112" y="376047"/>
            <a:ext cx="5613481" cy="51692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96410" y="1287168"/>
            <a:ext cx="5613481" cy="2278153"/>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269070" y="1287168"/>
            <a:ext cx="5626520" cy="3855283"/>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61917" y="5467014"/>
            <a:ext cx="11633673" cy="103267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Правительство РФ наделяется правом устанавливать случаи, при которых заявка с товаром российского происхождения, в отношении которого предусмотрен национальный режим, будет признана заявкой с иностранным товаром, при наличии другой заявки с товаром российского происхождения, в наибольшей степени относящегося к российской промышленной продукции.</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518246" y="1287168"/>
            <a:ext cx="5377344" cy="3785652"/>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27</a:t>
            </a:r>
          </a:p>
          <a:p>
            <a:pPr lvl="0" algn="just"/>
            <a:r>
              <a:rPr lang="ru-RU" sz="1200" dirty="0">
                <a:solidFill>
                  <a:prstClr val="black"/>
                </a:solidFill>
                <a:latin typeface="Times New Roman" panose="02020603050405020304" pitchFamily="18" charset="0"/>
              </a:rPr>
              <a:t> </a:t>
            </a:r>
          </a:p>
          <a:p>
            <a:pPr lvl="0" algn="just"/>
            <a:r>
              <a:rPr lang="ru-RU" sz="1200" b="1" dirty="0">
                <a:solidFill>
                  <a:prstClr val="black"/>
                </a:solidFill>
                <a:latin typeface="Times New Roman" panose="02020603050405020304" pitchFamily="18" charset="0"/>
              </a:rPr>
              <a:t>6. Правительство Российской Федерации вправе установить случаи, при которых при осуществлении закупок промышленной продукции, в отношении которых Правительством Российской Федерации приняты меры, предусмотренные пунктом 1 части 2 статьи 14 настоящего Федерального закона, заявка на участие в закупке, в которой содержится предложение о поставке товара российского происхождения, приравнивается к заявке на участие в закупке, в которой содержится предложение о поставке товара, происходящего из иностранного государства, если на участие в такой закупке подана заявка на участие в закупке, признанная по результатам ее рассмотрения соответствующей требованиям извещения об осуществлении закупки, документации о закупке (если настоящим Федеральным законом предусмотрена документация о закупке) и содержащая предложение о поставке товара российского происхождения, в наибольшей степени удовлетворяющего требованиям к промышленной продукции, предъявляемым в соответствии с законодательством в сфере промышленной политики в целях отнесения этой продукции к российской промышленной продукции.</a:t>
            </a: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55487" y="1467492"/>
            <a:ext cx="5092117" cy="830997"/>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Статья 27. </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6. Норма отсутствовала.</a:t>
            </a:r>
          </a:p>
        </p:txBody>
      </p:sp>
    </p:spTree>
    <p:extLst>
      <p:ext uri="{BB962C8B-B14F-4D97-AF65-F5344CB8AC3E}">
        <p14:creationId xmlns:p14="http://schemas.microsoft.com/office/powerpoint/2010/main" val="1661251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44280" y="136827"/>
            <a:ext cx="5613481" cy="60369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400183" y="143218"/>
            <a:ext cx="5613481" cy="60809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19.08.2024</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61425" y="1294320"/>
            <a:ext cx="5613481" cy="316265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10594" y="1294321"/>
            <a:ext cx="5613481" cy="316265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44280" y="5489360"/>
            <a:ext cx="11679653" cy="788528"/>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В соответствии с Федеральным законом от 08.08.2024 № 318-ФЗ  из п. 6 ч. 2 ст. 1 Закона № 44-ФЗ с 19.08.2024 исключаются слова «а также при подготовке проведения общероссийского голосования». Однако указанные слова применялись до 31.12.2020.</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97308" y="1409987"/>
            <a:ext cx="5483602" cy="1754326"/>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1</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2. Настоящий Федеральный закон не применяется к отношениям, связанным с:</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6) закупкой товаров, работ, услуг участковыми избирательными комиссиями, территориальными избирательными комиссиями, в том числе при возложении на них полномочий иной избирательной комиссии, окружными избирательными комиссиями во исполнение полномочий, предусмотренных законодательством Российской Федерации о выборах и референдумах;</a:t>
            </a:r>
            <a:endParaRPr lang="ru-RU" sz="1200" dirty="0">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60676" y="1409987"/>
            <a:ext cx="5397085" cy="249299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1</a:t>
            </a:r>
          </a:p>
          <a:p>
            <a:pPr lvl="0" algn="just"/>
            <a:endParaRPr lang="ru-RU" sz="1200" dirty="0">
              <a:solidFill>
                <a:prstClr val="black"/>
              </a:solidFill>
              <a:latin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2. Настоящий Федеральный закон не применяется к отношениям, связанным с:</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6) закупкой товаров, работ, услуг участковыми избирательными комиссиями, территориальными избирательными комиссиями, в том числе при возложении на них полномочий иной избирательной комиссии, окружными избирательными комиссиями, во исполнение полномочий, предусмотренных законодательством Российской Федерации о выборах и референдумах, </a:t>
            </a:r>
            <a:r>
              <a:rPr lang="ru-RU" sz="1200" strike="sngStrike" dirty="0">
                <a:solidFill>
                  <a:srgbClr val="FF0000"/>
                </a:solidFill>
                <a:latin typeface="Times New Roman" panose="02020603050405020304" pitchFamily="18" charset="0"/>
                <a:cs typeface="Times New Roman" panose="02020603050405020304" pitchFamily="18" charset="0"/>
              </a:rPr>
              <a:t>а также при подготовке проведения общероссийского голосования</a:t>
            </a:r>
            <a:r>
              <a:rPr lang="ru-RU" sz="1200" dirty="0">
                <a:latin typeface="Times New Roman" panose="02020603050405020304" pitchFamily="18" charset="0"/>
                <a:cs typeface="Times New Roman" panose="02020603050405020304" pitchFamily="18" charset="0"/>
              </a:rPr>
              <a:t>; </a:t>
            </a:r>
            <a:r>
              <a:rPr lang="ru-RU" sz="1200" b="1" dirty="0">
                <a:latin typeface="Times New Roman" panose="02020603050405020304" pitchFamily="18" charset="0"/>
                <a:cs typeface="Times New Roman" panose="02020603050405020304" pitchFamily="18" charset="0"/>
              </a:rPr>
              <a:t>(положения применялись до 31.12.2020 в соответствии с Федеральным законом от 27.02.2020 № 27-ФЗ</a:t>
            </a:r>
            <a:r>
              <a:rPr lang="ru-RU" sz="1200" dirty="0">
                <a:latin typeface="Times New Roman" panose="02020603050405020304" pitchFamily="18" charset="0"/>
                <a:cs typeface="Times New Roman" panose="02020603050405020304" pitchFamily="18" charset="0"/>
              </a:rPr>
              <a:t>)</a:t>
            </a:r>
          </a:p>
          <a:p>
            <a:pPr algn="just"/>
            <a:endParaRPr lang="ru-RU" sz="1200" dirty="0">
              <a:latin typeface="Times New Roman" panose="02020603050405020304" pitchFamily="18" charset="0"/>
              <a:cs typeface="Times New Roman" panose="02020603050405020304" pitchFamily="18" charset="0"/>
            </a:endParaRPr>
          </a:p>
        </p:txBody>
      </p:sp>
      <p:sp>
        <p:nvSpPr>
          <p:cNvPr id="15" name="Заголовок 1">
            <a:extLst>
              <a:ext uri="{FF2B5EF4-FFF2-40B4-BE49-F238E27FC236}">
                <a16:creationId xmlns:a16="http://schemas.microsoft.com/office/drawing/2014/main" id="{6EB74059-FCC7-4559-BC3E-91DFEC128CEB}"/>
              </a:ext>
            </a:extLst>
          </p:cNvPr>
          <p:cNvSpPr txBox="1">
            <a:spLocks/>
          </p:cNvSpPr>
          <p:nvPr/>
        </p:nvSpPr>
        <p:spPr>
          <a:xfrm>
            <a:off x="7222922" y="4126420"/>
            <a:ext cx="4144162" cy="1217766"/>
          </a:xfrm>
          <a:prstGeom prst="rect">
            <a:avLst/>
          </a:prstGeom>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endParaRPr lang="ru-RU" sz="800" dirty="0">
              <a:latin typeface="Times New Roman" panose="02020603050405020304" pitchFamily="18" charset="0"/>
              <a:cs typeface="Times New Roman" panose="02020603050405020304" pitchFamily="18" charset="0"/>
            </a:endParaRPr>
          </a:p>
          <a:p>
            <a:pPr algn="just"/>
            <a:endParaRPr lang="ru-RU" sz="800" dirty="0">
              <a:latin typeface="Times New Roman" panose="02020603050405020304" pitchFamily="18" charset="0"/>
              <a:cs typeface="Times New Roman" panose="02020603050405020304" pitchFamily="18" charset="0"/>
            </a:endParaRPr>
          </a:p>
          <a:p>
            <a:pPr algn="just"/>
            <a:r>
              <a:rPr lang="ru-RU" sz="3200" dirty="0">
                <a:latin typeface="Times New Roman" panose="02020603050405020304" pitchFamily="18" charset="0"/>
                <a:ea typeface="+mn-ea"/>
                <a:cs typeface="Times New Roman" panose="02020603050405020304" pitchFamily="18" charset="0"/>
              </a:rPr>
              <a:t>                     </a:t>
            </a:r>
          </a:p>
          <a:p>
            <a:pPr algn="just"/>
            <a:endParaRPr lang="ru-RU" sz="8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8F21BB68-BBB4-4F36-9B59-F878438C4184}"/>
              </a:ext>
            </a:extLst>
          </p:cNvPr>
          <p:cNvSpPr txBox="1"/>
          <p:nvPr/>
        </p:nvSpPr>
        <p:spPr>
          <a:xfrm>
            <a:off x="10637240" y="810593"/>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1</a:t>
            </a:r>
          </a:p>
        </p:txBody>
      </p:sp>
    </p:spTree>
    <p:extLst>
      <p:ext uri="{BB962C8B-B14F-4D97-AF65-F5344CB8AC3E}">
        <p14:creationId xmlns:p14="http://schemas.microsoft.com/office/powerpoint/2010/main" val="2984897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407350" y="182794"/>
            <a:ext cx="6993308" cy="555436"/>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7529903" y="211269"/>
            <a:ext cx="4254747" cy="52696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72606" y="888563"/>
            <a:ext cx="7486544" cy="487897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7836493" y="1346673"/>
            <a:ext cx="3529414" cy="343740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8294464" y="1699867"/>
            <a:ext cx="2613472" cy="461665"/>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30.1  </a:t>
            </a:r>
            <a:r>
              <a:rPr lang="ru-RU" sz="1200" b="1" dirty="0">
                <a:solidFill>
                  <a:prstClr val="black"/>
                </a:solidFill>
                <a:latin typeface="Times New Roman" panose="02020603050405020304" pitchFamily="18" charset="0"/>
              </a:rPr>
              <a:t>утрачивает силу. </a:t>
            </a: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61395" y="973560"/>
            <a:ext cx="6939263" cy="4708981"/>
          </a:xfrm>
          <a:prstGeom prst="rect">
            <a:avLst/>
          </a:prstGeom>
        </p:spPr>
        <p:txBody>
          <a:bodyPr wrap="square">
            <a:spAutoFit/>
          </a:bodyPr>
          <a:lstStyle/>
          <a:p>
            <a:pPr lvl="0" algn="just"/>
            <a:r>
              <a:rPr lang="ru-RU" sz="1200" dirty="0">
                <a:solidFill>
                  <a:srgbClr val="FF0000"/>
                </a:solidFill>
                <a:latin typeface="Times New Roman" panose="02020603050405020304" pitchFamily="18" charset="0"/>
              </a:rPr>
              <a:t>   </a:t>
            </a:r>
            <a:r>
              <a:rPr lang="ru-RU" sz="1200" strike="sngStrike" dirty="0">
                <a:solidFill>
                  <a:srgbClr val="FF0000"/>
                </a:solidFill>
                <a:latin typeface="Times New Roman" panose="02020603050405020304" pitchFamily="18" charset="0"/>
              </a:rPr>
              <a:t> Статья 30.1.</a:t>
            </a:r>
          </a:p>
          <a:p>
            <a:pPr lvl="0" algn="just"/>
            <a:r>
              <a:rPr lang="ru-RU" sz="1200" strike="sngStrike" dirty="0">
                <a:solidFill>
                  <a:srgbClr val="FF0000"/>
                </a:solidFill>
                <a:latin typeface="Times New Roman" panose="02020603050405020304" pitchFamily="18" charset="0"/>
              </a:rPr>
              <a:t>1. При условии установления Правительством Российской Федерации минимальной доли закупок заказчик обязан осуществить закупки исходя из минимальной доли закупок и перечня товаров, определенных Правительством Российской Федерации в соответствии с частью 3 статьи 14 настоящего Федерального закона.</a:t>
            </a:r>
          </a:p>
          <a:p>
            <a:pPr lvl="0" algn="just"/>
            <a:endParaRPr lang="ru-RU" sz="1200" strike="sngStrike" dirty="0">
              <a:solidFill>
                <a:srgbClr val="FF0000"/>
              </a:solidFill>
              <a:latin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rPr>
              <a:t>2. По итогам года заказчик до 1 апреля года, следующего за отчетным годом:</a:t>
            </a:r>
          </a:p>
          <a:p>
            <a:pPr lvl="0" algn="just"/>
            <a:r>
              <a:rPr lang="ru-RU" sz="1200" strike="sngStrike" dirty="0">
                <a:solidFill>
                  <a:srgbClr val="FF0000"/>
                </a:solidFill>
                <a:latin typeface="Times New Roman" panose="02020603050405020304" pitchFamily="18" charset="0"/>
              </a:rPr>
              <a:t>1) составляет отчет об объеме закупок российских товаров, в том числе товаров, поставляемых при выполнении закупаемых работ, оказании закупаемых услуг, осуществленных в целях выполнения обязанности, предусмотренной частью 1 настоящей статьи;</a:t>
            </a:r>
          </a:p>
          <a:p>
            <a:pPr lvl="0" algn="just"/>
            <a:r>
              <a:rPr lang="ru-RU" sz="1200" strike="sngStrike" dirty="0">
                <a:solidFill>
                  <a:srgbClr val="FF0000"/>
                </a:solidFill>
                <a:latin typeface="Times New Roman" panose="02020603050405020304" pitchFamily="18" charset="0"/>
              </a:rPr>
              <a:t>2) размещает отчет, указанный в пункте 1 настоящей части, в единой информационной системе или направляет его в уполномоченный Правительством Российской Федерации федеральный орган исполнительной власти, осуществляющий оценку выполнения заказчиком обязанности, предусмотренной частью 1 настоящей статьи, если в соответствии с частью 7 настоящей статьи такой отчет не размещается в единой информационной системе.</a:t>
            </a:r>
          </a:p>
          <a:p>
            <a:pPr lvl="0" algn="just"/>
            <a:r>
              <a:rPr lang="ru-RU" sz="1200" strike="sngStrike" dirty="0">
                <a:solidFill>
                  <a:srgbClr val="FF0000"/>
                </a:solidFill>
                <a:latin typeface="Times New Roman" panose="02020603050405020304" pitchFamily="18" charset="0"/>
              </a:rPr>
              <a:t>3. Если по итогам года объем закупок российских товаров, в том числе товаров, поставляемых при выполнении закупаемых работ, оказании закупаемых услуг, не соответствует минимальной доле закупок, заказчик обязан:</a:t>
            </a:r>
          </a:p>
          <a:p>
            <a:pPr lvl="0" algn="just"/>
            <a:r>
              <a:rPr lang="ru-RU" sz="1200" strike="sngStrike" dirty="0">
                <a:solidFill>
                  <a:srgbClr val="FF0000"/>
                </a:solidFill>
                <a:latin typeface="Times New Roman" panose="02020603050405020304" pitchFamily="18" charset="0"/>
              </a:rPr>
              <a:t>1) вместе с отчетом, указанным в части 2 настоящей статьи, подготовить обоснование невозможности достижения заказчиком минимальной доли закупок;</a:t>
            </a:r>
          </a:p>
          <a:p>
            <a:pPr lvl="0" algn="just"/>
            <a:r>
              <a:rPr lang="ru-RU" sz="1200" strike="sngStrike" dirty="0">
                <a:solidFill>
                  <a:srgbClr val="FF0000"/>
                </a:solidFill>
                <a:latin typeface="Times New Roman" panose="02020603050405020304" pitchFamily="18" charset="0"/>
              </a:rPr>
              <a:t>2) разместить обоснование, указанное в пункте 1 настоящей части, в единой информационной системе или направить его в уполномоченный Правительством Российской Федерации федеральный орган исполнительной власти, осуществляющий оценку выполнения заказчиком обязанности, предусмотренной частью 1 настоящей статьи, если в соответствии с частью 7 настоящей статьи такое обоснование не размещается в единой информационной системе.</a:t>
            </a:r>
            <a:endParaRPr lang="ru-RU" sz="1200" dirty="0">
              <a:solidFill>
                <a:prstClr val="black"/>
              </a:solidFill>
              <a:latin typeface="Times New Roman" panose="02020603050405020304" pitchFamily="18" charset="0"/>
            </a:endParaRPr>
          </a:p>
        </p:txBody>
      </p:sp>
      <p:sp>
        <p:nvSpPr>
          <p:cNvPr id="11" name="TextBox 10">
            <a:extLst>
              <a:ext uri="{FF2B5EF4-FFF2-40B4-BE49-F238E27FC236}">
                <a16:creationId xmlns:a16="http://schemas.microsoft.com/office/drawing/2014/main" id="{B464D08B-85BB-4753-A1E6-E6F65ACF53E7}"/>
              </a:ext>
            </a:extLst>
          </p:cNvPr>
          <p:cNvSpPr txBox="1"/>
          <p:nvPr/>
        </p:nvSpPr>
        <p:spPr>
          <a:xfrm>
            <a:off x="11215970" y="801174"/>
            <a:ext cx="803425" cy="307777"/>
          </a:xfrm>
          <a:prstGeom prst="rect">
            <a:avLst/>
          </a:prstGeom>
          <a:noFill/>
        </p:spPr>
        <p:txBody>
          <a:bodyPr wrap="none" rtlCol="0">
            <a:spAutoFit/>
          </a:bodyPr>
          <a:lstStyle/>
          <a:p>
            <a:r>
              <a:rPr lang="ru-RU" sz="1400" b="1" dirty="0">
                <a:latin typeface="Times New Roman" panose="02020603050405020304" pitchFamily="18" charset="0"/>
                <a:cs typeface="Times New Roman" panose="02020603050405020304" pitchFamily="18" charset="0"/>
              </a:rPr>
              <a:t>Часть 1</a:t>
            </a:r>
          </a:p>
        </p:txBody>
      </p:sp>
      <p:sp>
        <p:nvSpPr>
          <p:cNvPr id="12" name="Скругленный прямоугольник 18">
            <a:extLst>
              <a:ext uri="{FF2B5EF4-FFF2-40B4-BE49-F238E27FC236}">
                <a16:creationId xmlns:a16="http://schemas.microsoft.com/office/drawing/2014/main" id="{20C2ABC9-6EBC-4E2A-A3B9-4767F834F072}"/>
              </a:ext>
            </a:extLst>
          </p:cNvPr>
          <p:cNvSpPr/>
          <p:nvPr/>
        </p:nvSpPr>
        <p:spPr>
          <a:xfrm>
            <a:off x="223694" y="6005261"/>
            <a:ext cx="11744612" cy="64147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Утрачивает силу статья 30.1 Закона № 44-ФЗ, предусматривающая обязанность осуществления заказчиком минимальной доли закупок российских  товаров и составления отчета об объеме закупок российских товаров, осуществленных в целях достижения минимальной доли.</a:t>
            </a:r>
          </a:p>
        </p:txBody>
      </p:sp>
    </p:spTree>
    <p:extLst>
      <p:ext uri="{BB962C8B-B14F-4D97-AF65-F5344CB8AC3E}">
        <p14:creationId xmlns:p14="http://schemas.microsoft.com/office/powerpoint/2010/main" val="21966485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918" y="182795"/>
            <a:ext cx="6969392" cy="555436"/>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37419" y="1042452"/>
            <a:ext cx="7053282" cy="4276168"/>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623340" y="1205155"/>
            <a:ext cx="6607970" cy="3600986"/>
          </a:xfrm>
          <a:prstGeom prst="rect">
            <a:avLst/>
          </a:prstGeom>
        </p:spPr>
        <p:txBody>
          <a:bodyPr wrap="square">
            <a:spAutoFit/>
          </a:bodyPr>
          <a:lstStyle/>
          <a:p>
            <a:pPr lvl="0" algn="just"/>
            <a:r>
              <a:rPr lang="ru-RU" sz="1200" strike="sngStrike" dirty="0">
                <a:solidFill>
                  <a:srgbClr val="FF0000"/>
                </a:solidFill>
                <a:latin typeface="Times New Roman" panose="02020603050405020304" pitchFamily="18" charset="0"/>
              </a:rPr>
              <a:t>4. Правительством Российской Федерации определяются:</a:t>
            </a:r>
          </a:p>
          <a:p>
            <a:pPr lvl="0" algn="just"/>
            <a:r>
              <a:rPr lang="ru-RU" sz="1200" strike="sngStrike" dirty="0">
                <a:solidFill>
                  <a:srgbClr val="FF0000"/>
                </a:solidFill>
                <a:latin typeface="Times New Roman" panose="02020603050405020304" pitchFamily="18" charset="0"/>
              </a:rPr>
              <a:t>1) требования к содержанию и форме отчета, указанного в части 2 настоящей статьи, а также порядок его подготовки и размещения в единой информационной системе;</a:t>
            </a:r>
          </a:p>
          <a:p>
            <a:pPr lvl="0" algn="just"/>
            <a:r>
              <a:rPr lang="ru-RU" sz="1200" strike="sngStrike" dirty="0">
                <a:solidFill>
                  <a:srgbClr val="FF0000"/>
                </a:solidFill>
                <a:latin typeface="Times New Roman" panose="02020603050405020304" pitchFamily="18" charset="0"/>
              </a:rPr>
              <a:t>2) требования к содержанию обоснования невозможности достижения заказчиком минимальной доли закупок, а также порядок его подготовки и размещения в единой информационной системе.</a:t>
            </a:r>
          </a:p>
          <a:p>
            <a:pPr lvl="0" algn="just"/>
            <a:r>
              <a:rPr lang="ru-RU" sz="1200" strike="sngStrike" dirty="0">
                <a:solidFill>
                  <a:srgbClr val="FF0000"/>
                </a:solidFill>
                <a:latin typeface="Times New Roman" panose="02020603050405020304" pitchFamily="18" charset="0"/>
              </a:rPr>
              <a:t>5. Оценка выполнения заказчиком обязанности, предусмотренной частью 1 настоящей статьи, осуществляется уполномоченным Правительством Российской Федерации федеральным органом исполнительной власти с использованием единой информационной системы в порядке, установленном Правительством Российской Федерации.</a:t>
            </a:r>
          </a:p>
          <a:p>
            <a:pPr lvl="0" algn="just"/>
            <a:r>
              <a:rPr lang="ru-RU" sz="1200" strike="sngStrike" dirty="0">
                <a:solidFill>
                  <a:srgbClr val="FF0000"/>
                </a:solidFill>
                <a:latin typeface="Times New Roman" panose="02020603050405020304" pitchFamily="18" charset="0"/>
              </a:rPr>
              <a:t>6. Правительство Российской Федерации устанавливает порядок, критерии и последствия проведения оценки выполнения заказчиком обязанности достижения заказчиком минимальной доли закупок.</a:t>
            </a:r>
          </a:p>
          <a:p>
            <a:pPr lvl="0" algn="just"/>
            <a:r>
              <a:rPr lang="ru-RU" sz="1200" strike="sngStrike" dirty="0">
                <a:solidFill>
                  <a:srgbClr val="FF0000"/>
                </a:solidFill>
                <a:latin typeface="Times New Roman" panose="02020603050405020304" pitchFamily="18" charset="0"/>
              </a:rPr>
              <a:t>7. Предусмотренные частями 2 и 3 настоящей статьи отчет и обоснование не размещаются в единой информационной системе в отношении закупок товаров, работ, услуг, сведения об осуществлении которых не подлежат размещению в единой информационной системе в соответствии с настоящим Федеральным законом. Правительство Российской Федерации вправе дополнительно определить закупки товаров, работ, услуг, в отношении которых предусмотренные частями 2 и 3 настоящей статьи отчет и обоснование не размещаются в единой информационной системе в целях обеспечения обороны страны и безопасности государства.</a:t>
            </a:r>
            <a:endParaRPr lang="ru-RU" sz="1200" dirty="0">
              <a:solidFill>
                <a:prstClr val="black"/>
              </a:solidFill>
              <a:latin typeface="Times New Roman" panose="02020603050405020304" pitchFamily="18" charset="0"/>
            </a:endParaRPr>
          </a:p>
        </p:txBody>
      </p:sp>
      <p:sp>
        <p:nvSpPr>
          <p:cNvPr id="11" name="TextBox 10">
            <a:extLst>
              <a:ext uri="{FF2B5EF4-FFF2-40B4-BE49-F238E27FC236}">
                <a16:creationId xmlns:a16="http://schemas.microsoft.com/office/drawing/2014/main" id="{B464D08B-85BB-4753-A1E6-E6F65ACF53E7}"/>
              </a:ext>
            </a:extLst>
          </p:cNvPr>
          <p:cNvSpPr txBox="1"/>
          <p:nvPr/>
        </p:nvSpPr>
        <p:spPr>
          <a:xfrm>
            <a:off x="11004300" y="646805"/>
            <a:ext cx="803425" cy="307777"/>
          </a:xfrm>
          <a:prstGeom prst="rect">
            <a:avLst/>
          </a:prstGeom>
          <a:noFill/>
        </p:spPr>
        <p:txBody>
          <a:bodyPr wrap="none" rtlCol="0">
            <a:spAutoFit/>
          </a:bodyPr>
          <a:lstStyle/>
          <a:p>
            <a:r>
              <a:rPr lang="ru-RU" sz="1400" b="1" dirty="0">
                <a:latin typeface="Times New Roman" panose="02020603050405020304" pitchFamily="18" charset="0"/>
                <a:cs typeface="Times New Roman" panose="02020603050405020304" pitchFamily="18" charset="0"/>
              </a:rPr>
              <a:t>Часть 2</a:t>
            </a:r>
          </a:p>
        </p:txBody>
      </p:sp>
      <p:sp>
        <p:nvSpPr>
          <p:cNvPr id="12" name="Скругленный прямоугольник 18">
            <a:extLst>
              <a:ext uri="{FF2B5EF4-FFF2-40B4-BE49-F238E27FC236}">
                <a16:creationId xmlns:a16="http://schemas.microsoft.com/office/drawing/2014/main" id="{074CECF3-9E0D-47AB-905B-06EA6360A6D9}"/>
              </a:ext>
            </a:extLst>
          </p:cNvPr>
          <p:cNvSpPr/>
          <p:nvPr/>
        </p:nvSpPr>
        <p:spPr>
          <a:xfrm>
            <a:off x="261918" y="5815548"/>
            <a:ext cx="11633673" cy="74464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Утрачивает силу статья 30.1 Закона № 44-ФЗ, предусматривающая обязанность осуществления заказчиком минимальной доли закупок российских  товаров и составления отчета об объеме закупок российских товаров, осуществленных в целях достижения минимальной доли.</a:t>
            </a:r>
          </a:p>
        </p:txBody>
      </p:sp>
    </p:spTree>
    <p:extLst>
      <p:ext uri="{BB962C8B-B14F-4D97-AF65-F5344CB8AC3E}">
        <p14:creationId xmlns:p14="http://schemas.microsoft.com/office/powerpoint/2010/main" val="571269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93926" y="201668"/>
            <a:ext cx="5613481" cy="5302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415861" y="201668"/>
            <a:ext cx="5613481" cy="53028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19.08.2024</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19979" y="973123"/>
            <a:ext cx="5761377" cy="348143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50461" y="973122"/>
            <a:ext cx="5659774" cy="4250667"/>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00872" y="5725542"/>
            <a:ext cx="11790256" cy="65848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600" dirty="0">
                <a:latin typeface="Times New Roman" panose="02020603050405020304" pitchFamily="18" charset="0"/>
                <a:cs typeface="Times New Roman" panose="02020603050405020304" pitchFamily="18" charset="0"/>
              </a:rPr>
              <a:t>Уточнен порядок проверки соответствия участников закупки единым и дополнительным требованиям, установленным статьей 31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473184" y="1068806"/>
            <a:ext cx="5498837" cy="4154984"/>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31</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8. Комиссия по осуществлению закупок </a:t>
            </a:r>
            <a:r>
              <a:rPr lang="ru-RU" sz="1200" b="1" dirty="0">
                <a:solidFill>
                  <a:prstClr val="black"/>
                </a:solidFill>
                <a:latin typeface="Times New Roman" panose="02020603050405020304" pitchFamily="18" charset="0"/>
              </a:rPr>
              <a:t>или заказчик (при осуществлении закупки у единственного поставщика (подрядчика, исполнителя) в случаях, предусмотренных частью 1 настоящей статьи) проверяет </a:t>
            </a:r>
            <a:r>
              <a:rPr lang="ru-RU" sz="1200" dirty="0">
                <a:solidFill>
                  <a:prstClr val="black"/>
                </a:solidFill>
                <a:latin typeface="Times New Roman" panose="02020603050405020304" pitchFamily="18" charset="0"/>
              </a:rPr>
              <a:t>соответствие участников закупок требованиям, указанным в пунктах 1 и 7.1, пункте 10 (за исключением случаев проведения электронных процедур), пункте 10.1 части 1 и части 1.1 (при наличии такого требования) настоящей статьи, требованиям, предусмотренным частями 2 и 2.1 настоящей статьи (при осуществлении закупок, в отношении участников которых в соответствии с частями 2 и 2.1 настоящей статьи установлены дополнительные требования). Комиссия по осуществлению закупок </a:t>
            </a:r>
            <a:r>
              <a:rPr lang="ru-RU" sz="1200" b="1" dirty="0">
                <a:solidFill>
                  <a:prstClr val="black"/>
                </a:solidFill>
                <a:latin typeface="Times New Roman" panose="02020603050405020304" pitchFamily="18" charset="0"/>
              </a:rPr>
              <a:t>или заказчик (при осуществлении закупки у единственного поставщика (подрядчика, исполнителя) в случаях, предусмотренных частью 1 настоящей статьи) вправе проверять </a:t>
            </a:r>
            <a:r>
              <a:rPr lang="ru-RU" sz="1200" dirty="0">
                <a:solidFill>
                  <a:prstClr val="black"/>
                </a:solidFill>
                <a:latin typeface="Times New Roman" panose="02020603050405020304" pitchFamily="18" charset="0"/>
              </a:rPr>
              <a:t>соответствие участников закупок требованиям, указанным в пунктах 3 - 5, 7, 8, 9, 11 части 1 настоящей статьи, а также при проведении электронных процедур требованию, указанному в пункте 10 части 1 настоящей статьи. Комиссия по </a:t>
            </a:r>
            <a:r>
              <a:rPr lang="ru-RU" sz="1200" b="1" dirty="0">
                <a:solidFill>
                  <a:prstClr val="black"/>
                </a:solidFill>
                <a:latin typeface="Times New Roman" panose="02020603050405020304" pitchFamily="18" charset="0"/>
              </a:rPr>
              <a:t>осуществлению закупок или заказчик не вправе </a:t>
            </a:r>
            <a:r>
              <a:rPr lang="ru-RU" sz="1200" dirty="0">
                <a:solidFill>
                  <a:prstClr val="black"/>
                </a:solidFill>
                <a:latin typeface="Times New Roman" panose="02020603050405020304" pitchFamily="18" charset="0"/>
              </a:rPr>
              <a:t>возлагать на участников закупок обязанность подтверждать соответствие указанным требованиям, за исключением случаев, если указанные требования установлены Правительством Российской Федерации в соответствии с частями 2 и 2.1 настоящей статьи.</a:t>
            </a: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321582" y="1132458"/>
            <a:ext cx="5659774" cy="341632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31 </a:t>
            </a:r>
          </a:p>
          <a:p>
            <a:pPr lvl="0" algn="just"/>
            <a:endParaRPr lang="ru-RU" sz="1200" dirty="0">
              <a:solidFill>
                <a:prstClr val="black"/>
              </a:solidFill>
              <a:latin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8. Комиссия по осуществлению закупок </a:t>
            </a:r>
            <a:r>
              <a:rPr lang="ru-RU" sz="1200" strike="sngStrike" dirty="0">
                <a:solidFill>
                  <a:srgbClr val="FF0000"/>
                </a:solidFill>
                <a:latin typeface="Times New Roman" panose="02020603050405020304" pitchFamily="18" charset="0"/>
                <a:cs typeface="Times New Roman" panose="02020603050405020304" pitchFamily="18" charset="0"/>
              </a:rPr>
              <a:t>проверяет</a:t>
            </a:r>
            <a:r>
              <a:rPr lang="ru-RU" sz="1200" dirty="0">
                <a:latin typeface="Times New Roman" panose="02020603050405020304" pitchFamily="18" charset="0"/>
                <a:cs typeface="Times New Roman" panose="02020603050405020304" pitchFamily="18" charset="0"/>
              </a:rPr>
              <a:t> соответствие участников закупок требованиям, указанным в пунктах 1 и 7.1, пункте 10 (за исключением случаев проведения электронных процедур), пункте 10.1 части 1 и части 1.1 (при наличии такого требования) настоящей статьи, требованиям, предусмотренным частями 2 и 2.1 настоящей статьи (при осуществлении закупок, в отношении участников которых в соответствии с частями 2 и 2.1 настоящей статьи установлены дополнительные требования). Комиссия по осуществлению закупок </a:t>
            </a:r>
            <a:r>
              <a:rPr lang="ru-RU" sz="1200" strike="sngStrike" dirty="0">
                <a:solidFill>
                  <a:srgbClr val="FF0000"/>
                </a:solidFill>
                <a:latin typeface="Times New Roman" panose="02020603050405020304" pitchFamily="18" charset="0"/>
                <a:cs typeface="Times New Roman" panose="02020603050405020304" pitchFamily="18" charset="0"/>
              </a:rPr>
              <a:t>вправе проверять </a:t>
            </a:r>
            <a:r>
              <a:rPr lang="ru-RU" sz="1200" dirty="0">
                <a:latin typeface="Times New Roman" panose="02020603050405020304" pitchFamily="18" charset="0"/>
                <a:cs typeface="Times New Roman" panose="02020603050405020304" pitchFamily="18" charset="0"/>
              </a:rPr>
              <a:t>соответствие участников закупок требованиям, указанным в пунктах 3 - 5, 7, 8, 9, 11 части 1 настоящей статьи, а также при проведении электронных процедур требованию, указанному в пункте 10 части 1 настоящей статьи. Комиссия по </a:t>
            </a:r>
            <a:r>
              <a:rPr lang="ru-RU" sz="1200" strike="sngStrike" dirty="0">
                <a:solidFill>
                  <a:srgbClr val="FF0000"/>
                </a:solidFill>
                <a:latin typeface="Times New Roman" panose="02020603050405020304" pitchFamily="18" charset="0"/>
                <a:cs typeface="Times New Roman" panose="02020603050405020304" pitchFamily="18" charset="0"/>
              </a:rPr>
              <a:t>осуществлению закупок не вправе</a:t>
            </a:r>
            <a:r>
              <a:rPr lang="ru-RU" sz="1200" dirty="0">
                <a:solidFill>
                  <a:srgbClr val="FF0000"/>
                </a:solidFill>
                <a:latin typeface="Times New Roman" panose="02020603050405020304" pitchFamily="18"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возлагать на участников закупок обязанность подтверждать соответствие указанным требованиям, за исключением случаев, если указанные требования установлены Правительством Российской Федерации в соответствии с частями 2 и 2.1 настоящей статьи.</a:t>
            </a:r>
          </a:p>
          <a:p>
            <a:pPr lvl="0" algn="just"/>
            <a:endParaRPr lang="ru-RU" sz="1200" dirty="0">
              <a:latin typeface="Times New Roman" panose="02020603050405020304" pitchFamily="18" charset="0"/>
              <a:cs typeface="Times New Roman" panose="02020603050405020304" pitchFamily="18" charset="0"/>
            </a:endParaRPr>
          </a:p>
          <a:p>
            <a:pPr lvl="0" algn="just"/>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3364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73258" y="353238"/>
            <a:ext cx="5613481" cy="52760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16604" y="346416"/>
            <a:ext cx="5613481" cy="53442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73258" y="1541897"/>
            <a:ext cx="5613481" cy="230026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96755" y="1541897"/>
            <a:ext cx="5533330" cy="2300262"/>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73258" y="5494789"/>
            <a:ext cx="11668167" cy="650985"/>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6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590323" y="1574614"/>
            <a:ext cx="5226342" cy="1754326"/>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Статья 33</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1.1. При описании являющегося объектом закупки товара (в том числе поставляемого при выполнении закупаемой работы, оказании закупаемой услуги), в отношении которого установлены предусмотренные пунктом 1 части 2 статьи 14 настоящего Федерального закона запрет, ограничение или преимущество, указываются характеристики товара российского происхождения.</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54244" y="1584681"/>
            <a:ext cx="5251508" cy="1754326"/>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Статья 33</a:t>
            </a:r>
          </a:p>
          <a:p>
            <a:pPr lvl="0" algn="just"/>
            <a:endParaRPr lang="ru-RU" sz="1200" dirty="0">
              <a:solidFill>
                <a:prstClr val="black"/>
              </a:solidFill>
              <a:latin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rPr>
              <a:t>1.1. При описании объекта закупки, осуществляемой в целях выполнения минимальной доли закупок, указываются характеристики российского товара, в том числе содержащиеся в каталоге товаров, работ, услуг для обеспечения государственных и муниципальных нужд.</a:t>
            </a:r>
          </a:p>
          <a:p>
            <a:pPr lvl="0" algn="just"/>
            <a:endParaRPr lang="ru-RU" sz="1200" dirty="0">
              <a:solidFill>
                <a:prstClr val="black"/>
              </a:solidFill>
              <a:latin typeface="Times New Roman" panose="02020603050405020304" pitchFamily="18" charset="0"/>
            </a:endParaRPr>
          </a:p>
          <a:p>
            <a:pPr lvl="0" algn="just"/>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2872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25879" y="295316"/>
            <a:ext cx="5613481" cy="55197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96754" y="295315"/>
            <a:ext cx="5613481" cy="55197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61918" y="1233182"/>
            <a:ext cx="5613481" cy="3330429"/>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440890" y="1130512"/>
            <a:ext cx="5489192" cy="4053883"/>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61918" y="5788404"/>
            <a:ext cx="11748317" cy="69628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ru-RU" sz="16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645331" y="1158453"/>
            <a:ext cx="5285064" cy="4154984"/>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42 </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 При осуществлении закупки путем проведения открытых конкурентных способов заказчик формирует с использованием единой информационной системы, подписывает усиленной электронной подписью лица, имеющего право действовать от имени заказчика, и размещает в единой информационной системе извещение об осуществлении закупки, содержащее следующую информацию:</a:t>
            </a:r>
          </a:p>
          <a:p>
            <a:pPr lvl="0" algn="just"/>
            <a:r>
              <a:rPr lang="ru-RU" sz="1200" b="1" dirty="0">
                <a:solidFill>
                  <a:prstClr val="black"/>
                </a:solidFill>
                <a:latin typeface="Times New Roman" panose="02020603050405020304" pitchFamily="18" charset="0"/>
              </a:rPr>
              <a:t>15) информация о запрете или об ограничении закупок товаров (в том числе поставляемых при выполнении закупаемых работ, оказании закупаемых услуг), происходящих из иностранных государств, работ, услуг, соответственно выполняемых, оказываемых иностранными лицами, о преимуществе в отношении товаров российского происхождения (в том числе поставляемых при выполнении закупаемых работ, оказании закупаемых услуг), работ, услуг, соответственно выполняемых, оказываемых российскими лицами, в случае, если такие запрет, ограничение, преимущество установлены в соответствии с пунктом 1 части 2 статьи 14 настоящего Федерального закона в отношении товара (в том числе поставляемого при выполнении закупаемой работы, оказании закупаемой услуги), работы, услуги, являющихся объектом закупки;</a:t>
            </a: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394282" y="1147291"/>
            <a:ext cx="5276676" cy="3046988"/>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Статья 42 </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 При осуществлении закупки путем проведения открытых конкурентных способов заказчик формирует с использованием единой информационной системы, подписывает усиленной электронной подписью лица, имеющего право действовать от имени заказчика, и размещает в единой информационной системе извещение об осуществлении закупки, содержащее следующую информацию:</a:t>
            </a: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15) информация об условиях, о запретах и об ограничениях допуска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 в случае, если такие условия, запреты и ограничения установлены в соответствии со статьей 14 настоящего Федерального закона;</a:t>
            </a:r>
          </a:p>
          <a:p>
            <a:pPr lvl="0"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lvl="0" algn="just"/>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6598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918" y="456292"/>
            <a:ext cx="5613481" cy="50005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68488" y="450493"/>
            <a:ext cx="5613481" cy="50005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68451" y="1526796"/>
            <a:ext cx="5613481" cy="330715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578520" y="1526796"/>
            <a:ext cx="5431714" cy="330715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61918" y="5838738"/>
            <a:ext cx="11748315" cy="632948"/>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6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665366" y="1602298"/>
            <a:ext cx="5258183" cy="3046988"/>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43.</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 Для участия в конкурентном способе заявка на участие в закупке, если иное не предусмотрено настоящим Федеральным законом, должна содержать:</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5) информация и документы, </a:t>
            </a:r>
            <a:r>
              <a:rPr lang="ru-RU" sz="1200" b="1" dirty="0">
                <a:solidFill>
                  <a:prstClr val="black"/>
                </a:solidFill>
                <a:latin typeface="Times New Roman" panose="02020603050405020304" pitchFamily="18" charset="0"/>
              </a:rPr>
              <a:t>определенные в соответствии с пунктом 2 части 2 статьи 14</a:t>
            </a:r>
            <a:r>
              <a:rPr lang="ru-RU" sz="1200" dirty="0">
                <a:solidFill>
                  <a:prstClr val="black"/>
                </a:solidFill>
                <a:latin typeface="Times New Roman" panose="02020603050405020304" pitchFamily="18" charset="0"/>
              </a:rPr>
              <a:t> настоящего Федерального закона (в случае, если в извещении об осуществлении закупки, документации о закупке (если настоящим Федеральным законом предусмотрена документация о закупке) установлены предусмотренные указанной статьей </a:t>
            </a:r>
            <a:r>
              <a:rPr lang="ru-RU" sz="1200" b="1" dirty="0">
                <a:solidFill>
                  <a:prstClr val="black"/>
                </a:solidFill>
                <a:latin typeface="Times New Roman" panose="02020603050405020304" pitchFamily="18" charset="0"/>
              </a:rPr>
              <a:t>запрет, ограничение, преимущество</a:t>
            </a:r>
            <a:r>
              <a:rPr lang="ru-RU" sz="1200" dirty="0">
                <a:solidFill>
                  <a:prstClr val="black"/>
                </a:solidFill>
                <a:latin typeface="Times New Roman" panose="02020603050405020304" pitchFamily="18" charset="0"/>
              </a:rPr>
              <a:t>). В случае отсутствия таких информации и документов в заявке на участие в закупке такая заявка приравнивается к заявке, в которой содержится предложение о поставке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46099" y="1602298"/>
            <a:ext cx="5258183" cy="3231654"/>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43. </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 Для участия в конкурентном способе заявка на участие в закупке, если иное не предусмотрено настоящим Федеральным законом, должна содержать:</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5) информация и документы, </a:t>
            </a:r>
            <a:r>
              <a:rPr lang="ru-RU" sz="1200" strike="sngStrike" dirty="0">
                <a:solidFill>
                  <a:srgbClr val="FF0000"/>
                </a:solidFill>
                <a:latin typeface="Times New Roman" panose="02020603050405020304" pitchFamily="18" charset="0"/>
              </a:rPr>
              <a:t>предусмотренные нормативными правовыми актами, принятыми в соответствии с частями 3 и 4 статьи 14</a:t>
            </a:r>
            <a:r>
              <a:rPr lang="ru-RU" sz="1200" dirty="0">
                <a:solidFill>
                  <a:prstClr val="black"/>
                </a:solidFill>
                <a:latin typeface="Times New Roman" panose="02020603050405020304" pitchFamily="18" charset="0"/>
              </a:rPr>
              <a:t> настоящего Федерального закона (в случае, если в извещении об осуществлении закупки, документации о закупке (если настоящим Федеральным законом предусмотрена документация о закупке) установлены предусмотренные указанной статьей </a:t>
            </a:r>
            <a:r>
              <a:rPr lang="ru-RU" sz="1200" strike="sngStrike" dirty="0">
                <a:solidFill>
                  <a:srgbClr val="FF0000"/>
                </a:solidFill>
                <a:latin typeface="Times New Roman" panose="02020603050405020304" pitchFamily="18" charset="0"/>
              </a:rPr>
              <a:t>запреты, ограничения, условия допуска</a:t>
            </a:r>
            <a:r>
              <a:rPr lang="ru-RU" sz="1200" dirty="0">
                <a:solidFill>
                  <a:prstClr val="black"/>
                </a:solidFill>
                <a:latin typeface="Times New Roman" panose="02020603050405020304" pitchFamily="18" charset="0"/>
              </a:rPr>
              <a:t>). В случае отсутствия таких информации и документов в заявке на участие в закупке такая заявка приравнивается к заявке, в которой содержится предложение о поставке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8686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37607" y="294622"/>
            <a:ext cx="5613481" cy="53253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61029" y="292056"/>
            <a:ext cx="5613481" cy="53253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37607" y="1061792"/>
            <a:ext cx="5613481" cy="4533665"/>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96754" y="1061792"/>
            <a:ext cx="5613481" cy="4426932"/>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359480" y="5832660"/>
            <a:ext cx="11650755" cy="591678"/>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ru-RU" sz="16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806977" y="1030107"/>
            <a:ext cx="5147416" cy="4893647"/>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Статья 43.</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6. При проведении электронных процедур, закрытых электронных процедур:</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5) не позднее одного часа с момента получения заявки на участие в закупке оператор электронной площадки, оператор специализированной электронной площадки осуществляют возврат заявки подавшему ее участнику закупки в случаях:</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д) указания в соответствии с подпунктом "б" пункта 2 части 1 настоящей статьи иностранного государства в качестве страны происхождении товара в случае установления в соответствии </a:t>
            </a:r>
            <a:r>
              <a:rPr lang="ru-RU" sz="1200" b="1" dirty="0">
                <a:solidFill>
                  <a:prstClr val="black"/>
                </a:solidFill>
                <a:latin typeface="Times New Roman" panose="02020603050405020304" pitchFamily="18" charset="0"/>
              </a:rPr>
              <a:t>с подпунктом "а" пункта 1 части 2 статьи 14 настоящего Федерального закона в извещении об осуществлении закупки запрета закупки товара, происходящего из иностранного государства</a:t>
            </a:r>
            <a:r>
              <a:rPr lang="ru-RU" sz="1200" dirty="0">
                <a:solidFill>
                  <a:prstClr val="black"/>
                </a:solidFill>
                <a:latin typeface="Times New Roman" panose="02020603050405020304" pitchFamily="18" charset="0"/>
              </a:rPr>
              <a:t>;</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л) подачи заявки участником закупки, являющимся иностранным лицом, в случае установления в соответствии </a:t>
            </a:r>
            <a:r>
              <a:rPr lang="ru-RU" sz="1200" b="1" dirty="0">
                <a:solidFill>
                  <a:prstClr val="black"/>
                </a:solidFill>
                <a:latin typeface="Times New Roman" panose="02020603050405020304" pitchFamily="18" charset="0"/>
              </a:rPr>
              <a:t>с подпунктом "а" пункта 1 части 2 статьи 14 настоящего Федерального закона в извещении об осуществлении закупки запрета закупки работы, услуги, соответственно выполняемой, оказываемой иностранным лицом</a:t>
            </a:r>
            <a:r>
              <a:rPr lang="ru-RU" sz="1200" dirty="0">
                <a:solidFill>
                  <a:prstClr val="black"/>
                </a:solidFill>
                <a:latin typeface="Times New Roman" panose="02020603050405020304" pitchFamily="18" charset="0"/>
              </a:rPr>
              <a:t>;</a:t>
            </a:r>
          </a:p>
          <a:p>
            <a:pPr lvl="0" algn="just"/>
            <a:endParaRPr lang="ru-RU" sz="1200" dirty="0">
              <a:solidFill>
                <a:prstClr val="black"/>
              </a:solidFill>
              <a:latin typeface="Times New Roman" panose="02020603050405020304" pitchFamily="18" charset="0"/>
            </a:endParaRPr>
          </a:p>
          <a:p>
            <a:pPr lvl="0" algn="just"/>
            <a:endParaRPr lang="ru-RU" sz="1200" dirty="0">
              <a:solidFill>
                <a:prstClr val="black"/>
              </a:solidFill>
              <a:latin typeface="Times New Roman" panose="02020603050405020304" pitchFamily="18" charset="0"/>
            </a:endParaRP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44617" y="1030107"/>
            <a:ext cx="5199460" cy="4154984"/>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   Статья 43.</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6. При проведении электронных процедур, закрытых электронных процедур:</a:t>
            </a:r>
          </a:p>
          <a:p>
            <a:pPr lvl="0" algn="just"/>
            <a:endParaRPr lang="ru-RU" sz="1200" dirty="0">
              <a:solidFill>
                <a:prstClr val="black"/>
              </a:solidFill>
              <a:latin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5) не позднее одного часа с момента получения заявки на участие в закупке оператор электронной площадки, оператор специализированной электронной площадки осуществляют возврат заявки подавшему ее участнику закупки в случаях:</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д) указания в соответствии с подпунктом "б" пункта 2 части 1 настоящей статьи иностранного государства в качестве страны происхождении товара в случае установления в соответствии </a:t>
            </a:r>
            <a:r>
              <a:rPr lang="ru-RU" sz="1200" strike="sngStrike" dirty="0">
                <a:solidFill>
                  <a:srgbClr val="FF0000"/>
                </a:solidFill>
                <a:latin typeface="Times New Roman" panose="02020603050405020304" pitchFamily="18" charset="0"/>
                <a:cs typeface="Times New Roman" panose="02020603050405020304" pitchFamily="18" charset="0"/>
              </a:rPr>
              <a:t>со статьей 14 настоящего Федерального закона в извещении об осуществлении закупки запрета допуска товаров, происходящих из иностранного государства или группы иностранных государств</a:t>
            </a:r>
            <a:r>
              <a:rPr lang="ru-RU" sz="1200" dirty="0">
                <a:latin typeface="Times New Roman" panose="02020603050405020304" pitchFamily="18" charset="0"/>
                <a:cs typeface="Times New Roman" panose="02020603050405020304" pitchFamily="18" charset="0"/>
              </a:rPr>
              <a:t>;</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л) подачи заявки участником закупки, являющимся иностранным лицом, в случае установления в соответствии </a:t>
            </a:r>
            <a:r>
              <a:rPr lang="ru-RU" sz="1200" strike="sngStrike" dirty="0">
                <a:solidFill>
                  <a:srgbClr val="FF0000"/>
                </a:solidFill>
                <a:latin typeface="Times New Roman" panose="02020603050405020304" pitchFamily="18" charset="0"/>
                <a:cs typeface="Times New Roman" panose="02020603050405020304" pitchFamily="18" charset="0"/>
              </a:rPr>
              <a:t>со статьей 14 настоящего Федерального закона в извещении об осуществлении закупки запрета допуска работ, услуг, соответственно выполняемых, оказываемых иностранными лицами</a:t>
            </a:r>
            <a:r>
              <a:rPr lang="ru-RU" sz="1200" dirty="0">
                <a:latin typeface="Times New Roman" panose="02020603050405020304" pitchFamily="18" charset="0"/>
                <a:cs typeface="Times New Roman" panose="02020603050405020304" pitchFamily="18" charset="0"/>
              </a:rPr>
              <a:t>;</a:t>
            </a:r>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96558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87085" y="179690"/>
            <a:ext cx="5613481" cy="499818"/>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96754" y="173881"/>
            <a:ext cx="5613481" cy="50562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20827" y="1300295"/>
            <a:ext cx="5613481" cy="3657600"/>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234266" y="1300295"/>
            <a:ext cx="5775969" cy="3657600"/>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408888" y="5662525"/>
            <a:ext cx="11650755" cy="499819"/>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96754" y="1384138"/>
            <a:ext cx="5277446" cy="341632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48.</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7. Не позднее одного часа с момента получения протокола рассмотрения и оценки первых частей заявок на участие в закупке оператор электронной площадки направляет уведомление каждому участнику закупки, подавшему заявку на участие в закупке, содержащее информацию:</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3) о наличии признанных соответствующими извещению об осуществлении закупки заявок на участие в закупке, содержащих информацию о товарах, происходящих из иностранного государства, </a:t>
            </a:r>
            <a:r>
              <a:rPr lang="ru-RU" sz="1200" b="1" dirty="0">
                <a:solidFill>
                  <a:prstClr val="black"/>
                </a:solidFill>
                <a:latin typeface="Times New Roman" panose="02020603050405020304" pitchFamily="18" charset="0"/>
              </a:rPr>
              <a:t>а также </a:t>
            </a:r>
            <a:r>
              <a:rPr lang="ru-RU" sz="1200" dirty="0">
                <a:solidFill>
                  <a:prstClr val="black"/>
                </a:solidFill>
                <a:latin typeface="Times New Roman" panose="02020603050405020304" pitchFamily="18" charset="0"/>
              </a:rPr>
              <a:t>заявок, содержащих информацию о товарах российского происхождения, без указания участников закупки, подавших такие заявки. Информация, предусмотренная настоящим пунктом, направляется в случае указания заказчиком в соответствии </a:t>
            </a:r>
            <a:r>
              <a:rPr lang="ru-RU" sz="1200" b="1" dirty="0">
                <a:solidFill>
                  <a:prstClr val="black"/>
                </a:solidFill>
                <a:latin typeface="Times New Roman" panose="02020603050405020304" pitchFamily="18" charset="0"/>
              </a:rPr>
              <a:t>с пунктом 15 части 1 статьи 42</a:t>
            </a:r>
            <a:r>
              <a:rPr lang="ru-RU" sz="1200" dirty="0">
                <a:solidFill>
                  <a:prstClr val="black"/>
                </a:solidFill>
                <a:latin typeface="Times New Roman" panose="02020603050405020304" pitchFamily="18" charset="0"/>
              </a:rPr>
              <a:t> настоящего Федерального закона в извещении об осуществлении закупки информации </a:t>
            </a:r>
            <a:r>
              <a:rPr lang="ru-RU" sz="1200" b="1" dirty="0">
                <a:solidFill>
                  <a:prstClr val="black"/>
                </a:solidFill>
                <a:latin typeface="Times New Roman" panose="02020603050405020304" pitchFamily="18" charset="0"/>
              </a:rPr>
              <a:t>об ограничении, о преимуществе, установленных в соответствии с подпунктами "б", "в" пункта 1 части 2 статьи 14 настоящего Федерального закона в отношении товара, работы, услуги, являющихся объектом закупки</a:t>
            </a:r>
            <a:r>
              <a:rPr lang="ru-RU" sz="1200" dirty="0">
                <a:solidFill>
                  <a:prstClr val="black"/>
                </a:solidFill>
                <a:latin typeface="Times New Roman" panose="02020603050405020304" pitchFamily="18" charset="0"/>
              </a:rPr>
              <a:t>;</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77316" y="1406049"/>
            <a:ext cx="5233017" cy="341632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48. </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7. Не позднее одного часа с момента получения протокола рассмотрения и оценки первых частей заявок на участие в закупке оператор электронной площадки направляет уведомление каждому участнику закупки, подавшему заявку на участие в закупке, содержащее информацию:</a:t>
            </a:r>
          </a:p>
          <a:p>
            <a:pPr lvl="0" algn="just"/>
            <a:endParaRPr lang="ru-RU" sz="1200" dirty="0">
              <a:solidFill>
                <a:prstClr val="black"/>
              </a:solidFill>
              <a:latin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3) о наличии признанных соответствующими извещению об осуществлении закупки заявок на участие в закупке, содержащих информацию о товарах, происходящих из иностранного государства </a:t>
            </a:r>
            <a:r>
              <a:rPr lang="ru-RU" sz="1200" strike="sngStrike" dirty="0">
                <a:solidFill>
                  <a:srgbClr val="FF0000"/>
                </a:solidFill>
                <a:latin typeface="Times New Roman" panose="02020603050405020304" pitchFamily="18" charset="0"/>
                <a:cs typeface="Times New Roman" panose="02020603050405020304" pitchFamily="18" charset="0"/>
              </a:rPr>
              <a:t>или группы иностранных государств, а также </a:t>
            </a:r>
            <a:r>
              <a:rPr lang="ru-RU" sz="1200" dirty="0">
                <a:latin typeface="Times New Roman" panose="02020603050405020304" pitchFamily="18" charset="0"/>
                <a:cs typeface="Times New Roman" panose="02020603050405020304" pitchFamily="18" charset="0"/>
              </a:rPr>
              <a:t>заявок, содержащих информацию о товарах российского происхождения, без указания участников закупки, подавших такие заявки. Информация, предусмотренная настоящим пунктом, направляется в случае указания заказчиком в соответствии </a:t>
            </a:r>
            <a:r>
              <a:rPr lang="ru-RU" sz="1200" strike="sngStrike" dirty="0">
                <a:solidFill>
                  <a:srgbClr val="FF0000"/>
                </a:solidFill>
                <a:latin typeface="Times New Roman" panose="02020603050405020304" pitchFamily="18" charset="0"/>
                <a:cs typeface="Times New Roman" panose="02020603050405020304" pitchFamily="18" charset="0"/>
              </a:rPr>
              <a:t>со статьей 14 </a:t>
            </a:r>
            <a:r>
              <a:rPr lang="ru-RU" sz="1200" dirty="0">
                <a:latin typeface="Times New Roman" panose="02020603050405020304" pitchFamily="18" charset="0"/>
                <a:cs typeface="Times New Roman" panose="02020603050405020304" pitchFamily="18" charset="0"/>
              </a:rPr>
              <a:t>настоящего Федерального закона в извещении об осуществлении закупки информации </a:t>
            </a:r>
            <a:r>
              <a:rPr lang="ru-RU" sz="1200" strike="sngStrike" dirty="0">
                <a:solidFill>
                  <a:srgbClr val="FF0000"/>
                </a:solidFill>
                <a:latin typeface="Times New Roman" panose="02020603050405020304" pitchFamily="18" charset="0"/>
                <a:cs typeface="Times New Roman" panose="02020603050405020304" pitchFamily="18" charset="0"/>
              </a:rPr>
              <a:t>об ограничениях, условиях допуска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a:t>
            </a:r>
            <a:r>
              <a:rPr lang="ru-RU" sz="1200" dirty="0">
                <a:latin typeface="Times New Roman" panose="02020603050405020304" pitchFamily="18" charset="0"/>
                <a:cs typeface="Times New Roman" panose="02020603050405020304" pitchFamily="18" charset="0"/>
              </a:rPr>
              <a:t>;</a:t>
            </a:r>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8780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917" y="16933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16604" y="16933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59480" y="1394669"/>
            <a:ext cx="5474828" cy="409173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400" dirty="0">
                <a:solidFill>
                  <a:prstClr val="black"/>
                </a:solidFill>
                <a:latin typeface="Times New Roman" panose="02020603050405020304" pitchFamily="18" charset="0"/>
                <a:cs typeface="Times New Roman" panose="02020603050405020304" pitchFamily="18" charset="0"/>
              </a:rPr>
              <a:t> </a:t>
            </a: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91076" y="1394669"/>
            <a:ext cx="5739009" cy="409173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359480" y="5847127"/>
            <a:ext cx="11511713" cy="52881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529907" y="1640041"/>
            <a:ext cx="5302613" cy="3600986"/>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48.  </a:t>
            </a:r>
          </a:p>
          <a:p>
            <a:pPr lvl="0" algn="just"/>
            <a:r>
              <a:rPr lang="ru-RU" sz="1200" dirty="0">
                <a:solidFill>
                  <a:prstClr val="black"/>
                </a:solidFill>
                <a:latin typeface="Times New Roman" panose="02020603050405020304" pitchFamily="18" charset="0"/>
              </a:rPr>
              <a:t> </a:t>
            </a:r>
          </a:p>
          <a:p>
            <a:pPr lvl="0" algn="just"/>
            <a:r>
              <a:rPr lang="ru-RU" sz="1200" dirty="0">
                <a:solidFill>
                  <a:prstClr val="black"/>
                </a:solidFill>
                <a:latin typeface="Times New Roman" panose="02020603050405020304" pitchFamily="18" charset="0"/>
              </a:rPr>
              <a:t>12. При рассмотрении вторых частей заявок на участие в закупке соответствующая заявка подлежит отклонению в случаях:</a:t>
            </a:r>
          </a:p>
          <a:p>
            <a:pPr lvl="0" algn="just"/>
            <a:endParaRPr lang="ru-RU" sz="1200"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4) предусмотренных подпунктом "а" пункта 1 (за исключением случая, предусмотренного пунктом 5 настоящей части), подпунктом "а" пункта 2 части 4, подпунктом "а" пункта 1 (за исключением случая, предусмотренного пунктом 5 настоящей части), пунктом 2 части 5 статьи 14 настоящего Федерального закона;</a:t>
            </a:r>
          </a:p>
          <a:p>
            <a:pPr lvl="0" algn="just"/>
            <a:endParaRPr lang="ru-RU" sz="1200" b="1"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5) непредставления информации и документов, предусмотренных пунктом 5 части 1 статьи 43 настоящего Федерального закона, если такие информация и документы определены в соответствии с пунктом 2 части 2 статьи 14 настоящего Федерального закона (в случае установления в соответствии с подпунктом "а" пункта 1 части 2 статьи 14 настоящего Федерального закона в извещении об осуществлении закупки запрета закупок товара, происходящего из иностранного государства);</a:t>
            </a: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11058" y="1677679"/>
            <a:ext cx="5233017" cy="3785652"/>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48.</a:t>
            </a:r>
          </a:p>
          <a:p>
            <a:pPr lvl="0" algn="just"/>
            <a:endParaRPr lang="ru-RU" sz="1200" dirty="0">
              <a:solidFill>
                <a:prstClr val="black"/>
              </a:solidFill>
              <a:latin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12. При рассмотрении вторых частей заявок на участие в закупке соответствующая заявка подлежит отклонению в случаях:</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4) предусмотренных нормативными правовыми актами, принятыми в соответствии со статьей 14 настоящего Федерального закона (за исключением случаев непредставления информации и документов, предусмотренных пунктом 5 части 1 статьи 43 настоящего Федерального закона);</a:t>
            </a:r>
          </a:p>
          <a:p>
            <a:pPr lvl="0"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5) непредставления информации и документов, предусмотренных пунктом 5 части 1 статьи 43 настоящего Федерального закона, если такие документы предусмотрены нормативными правовыми актами, принятыми в соответствии с частью 3 статьи 14 настоящего Федерального закона (в случае установления в соответствии со статьей 14 настоящего Федерального закона в извещении об осуществлении закупки запрета допуска товаров, происходящих из иностранного государства или группы иностранных государств);</a:t>
            </a:r>
          </a:p>
          <a:p>
            <a:pPr lvl="0"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11703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917" y="16933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16604" y="16933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59480" y="1394669"/>
            <a:ext cx="5474828" cy="398592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400" dirty="0">
                <a:solidFill>
                  <a:prstClr val="black"/>
                </a:solidFill>
                <a:latin typeface="Times New Roman" panose="02020603050405020304" pitchFamily="18" charset="0"/>
                <a:cs typeface="Times New Roman" panose="02020603050405020304" pitchFamily="18" charset="0"/>
              </a:rPr>
              <a:t> </a:t>
            </a: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91076" y="1394669"/>
            <a:ext cx="5819160" cy="409173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359480" y="5847127"/>
            <a:ext cx="11511713" cy="52881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529907" y="1679469"/>
            <a:ext cx="5302613" cy="341632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73.   </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11. Заявка на участие в закупке подлежит отклонению в случаях:</a:t>
            </a:r>
          </a:p>
          <a:p>
            <a:pPr lvl="0" algn="just"/>
            <a:endParaRPr lang="ru-RU" sz="1200"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6) предусмотренных подпунктом "а" пункта 1 (за исключением случая, предусмотренного пунктом 7 настоящей части), подпунктом "а" пункта 2 части 4, подпунктом "а" пункта 1 (за исключением случая, предусмотренного пунктом 7 настоящей части) и пунктом 2 части 5 статьи 14 настоящего Федерального закона;</a:t>
            </a:r>
          </a:p>
          <a:p>
            <a:pPr lvl="0" algn="just"/>
            <a:endParaRPr lang="ru-RU" sz="1200" b="1"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7) непредставления информации и документов, предусмотренных пунктом 5 части 1 статьи 43 настоящего Федерального закона, если такие информация и документы определены в соответствии с пунктом 2 части 2 статьи 14 настоящего Федерального закона (в случае установления в соответствии с подпунктом "а" пункта 1 части 2 статьи 14 настоящего Федерального закона в документации о закупке запрета закупок товара, происходящего из иностранного государства;</a:t>
            </a: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11058" y="1677679"/>
            <a:ext cx="5233017" cy="3600986"/>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73.</a:t>
            </a:r>
          </a:p>
          <a:p>
            <a:pPr lvl="0" algn="just"/>
            <a:endParaRPr lang="ru-RU" sz="1200" dirty="0">
              <a:solidFill>
                <a:prstClr val="black"/>
              </a:solidFill>
              <a:latin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11. Заявка на участие в закупке подлежит отклонению в случаях:</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6) предусмотренных нормативными правовыми актами, принятыми в соответствии со статьей 14 настоящего Федерального закона (за исключением случаев непредставления информации и документов, предусмотренных пунктом 5 части 1 статьи 43 настоящего Федерального закона);</a:t>
            </a:r>
          </a:p>
          <a:p>
            <a:pPr lvl="0"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7) непредставления информации и документов, предусмотренных пунктом 5 части 1 статьи 43 настоящего Федерального закона, если такие документы предусмотрены нормативными правовыми актами, принятыми в соответствии с частью 3 статьи 14 настоящего Федерального закона (в случае установления в соответствии со статьей 14 настоящего Федерального закона в документации о закупке информации о запрете допуска товаров, происходящих из иностранного государства или группы иностранных государств);</a:t>
            </a:r>
          </a:p>
          <a:p>
            <a:pPr lvl="0"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1372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396" y="576266"/>
            <a:ext cx="5613481" cy="60369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75391" y="576266"/>
            <a:ext cx="5613481" cy="60809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19.08.2024</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67925" y="1926116"/>
            <a:ext cx="5756570" cy="221484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10452" y="1926116"/>
            <a:ext cx="5613481" cy="2214839"/>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44280" y="5652267"/>
            <a:ext cx="11679653" cy="94987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В соответствии с Федеральным законом от 08.08.2024 № 318-ФЗ из п. 7 ч. 2 ст. 1 Закона № 44-ФЗ с 19.08.2024 исключаются слова «при подготовке проведения общероссийского голосования». Однако указанные слова применялись до 31.12.2020.</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440331" y="2033388"/>
            <a:ext cx="5483602" cy="1938992"/>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7) привлечением избирательными комиссиями, комиссиями референдума граждан к выполнению работ и оказанию услуг, связанных с обеспечением полномочий избирательных комиссий, комиссий референдума в период подготовки и проведения выборов, референдума, по гражданско-правовым договорам, заключаемым с физическими лицами, в соответствии с Федеральным законом от 12 июня 2002 года № 67-ФЗ "Об основных гарантиях избирательных прав и права на участие в референдуме граждан Российской Федерации"; </a:t>
            </a:r>
          </a:p>
          <a:p>
            <a:pPr lvl="0" algn="just"/>
            <a:endParaRPr lang="ru-RU" sz="1200" b="1" dirty="0">
              <a:solidFill>
                <a:prstClr val="black"/>
              </a:solidFill>
              <a:latin typeface="Times New Roman" panose="02020603050405020304" pitchFamily="18" charset="0"/>
            </a:endParaRPr>
          </a:p>
          <a:p>
            <a:pPr lvl="0" algn="just"/>
            <a:endParaRPr lang="ru-RU" sz="1200" b="1" dirty="0">
              <a:solidFill>
                <a:prstClr val="black"/>
              </a:solidFill>
              <a:latin typeface="Times New Roman" panose="02020603050405020304" pitchFamily="18" charset="0"/>
            </a:endParaRPr>
          </a:p>
          <a:p>
            <a:pPr lvl="0" algn="just"/>
            <a:endParaRPr lang="ru-RU" sz="1200" dirty="0">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03884" y="2036296"/>
            <a:ext cx="5397085" cy="2123658"/>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7) привлечением избирательными комиссиями, комиссиями референдума граждан к выполнению работ и оказанию услуг, связанных с обеспечением полномочий избирательных комиссий, комиссий референдума в период подготовки и проведения выборов, референдума, </a:t>
            </a:r>
            <a:r>
              <a:rPr lang="ru-RU" sz="1200" strike="sngStrike" dirty="0">
                <a:solidFill>
                  <a:srgbClr val="FF0000"/>
                </a:solidFill>
                <a:latin typeface="Times New Roman" panose="02020603050405020304" pitchFamily="18" charset="0"/>
                <a:cs typeface="Times New Roman" panose="02020603050405020304" pitchFamily="18" charset="0"/>
              </a:rPr>
              <a:t>при подготовке проведения общероссийского голосования</a:t>
            </a:r>
            <a:r>
              <a:rPr lang="ru-RU" sz="1200" dirty="0">
                <a:latin typeface="Times New Roman" panose="02020603050405020304" pitchFamily="18" charset="0"/>
                <a:cs typeface="Times New Roman" panose="02020603050405020304" pitchFamily="18" charset="0"/>
              </a:rPr>
              <a:t>, по гражданско-правовым договорам, заключаемым с физическими лицами, в соответствии с Федеральным законом от 12 июня 2002 года № 67-ФЗ "Об основных гарантиях избирательных прав и права на участие в референдуме граждан Российской Федерации"; </a:t>
            </a:r>
            <a:r>
              <a:rPr lang="ru-RU" sz="1200" b="1" dirty="0">
                <a:latin typeface="Times New Roman" panose="02020603050405020304" pitchFamily="18" charset="0"/>
                <a:cs typeface="Times New Roman" panose="02020603050405020304" pitchFamily="18" charset="0"/>
              </a:rPr>
              <a:t>(положения применялись до 31.12.2020 в соответствии с Федеральным законом от 27.02.2020 № 27-ФЗ</a:t>
            </a:r>
            <a:r>
              <a:rPr lang="ru-RU" sz="1200" dirty="0">
                <a:latin typeface="Times New Roman" panose="02020603050405020304" pitchFamily="18" charset="0"/>
                <a:cs typeface="Times New Roman" panose="02020603050405020304" pitchFamily="18" charset="0"/>
              </a:rPr>
              <a:t>)</a:t>
            </a:r>
          </a:p>
          <a:p>
            <a:pPr algn="just"/>
            <a:endParaRPr lang="ru-RU" sz="1200" dirty="0">
              <a:latin typeface="Times New Roman" panose="02020603050405020304" pitchFamily="18" charset="0"/>
              <a:cs typeface="Times New Roman" panose="02020603050405020304" pitchFamily="18" charset="0"/>
            </a:endParaRPr>
          </a:p>
        </p:txBody>
      </p:sp>
      <p:sp>
        <p:nvSpPr>
          <p:cNvPr id="15" name="Заголовок 1">
            <a:extLst>
              <a:ext uri="{FF2B5EF4-FFF2-40B4-BE49-F238E27FC236}">
                <a16:creationId xmlns:a16="http://schemas.microsoft.com/office/drawing/2014/main" id="{6EB74059-FCC7-4559-BC3E-91DFEC128CEB}"/>
              </a:ext>
            </a:extLst>
          </p:cNvPr>
          <p:cNvSpPr txBox="1">
            <a:spLocks/>
          </p:cNvSpPr>
          <p:nvPr/>
        </p:nvSpPr>
        <p:spPr>
          <a:xfrm>
            <a:off x="7197755" y="4159954"/>
            <a:ext cx="4144162" cy="1217766"/>
          </a:xfrm>
          <a:prstGeom prst="rect">
            <a:avLst/>
          </a:prstGeom>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endParaRPr lang="ru-RU" sz="800" dirty="0">
              <a:latin typeface="Times New Roman" panose="02020603050405020304" pitchFamily="18" charset="0"/>
              <a:cs typeface="Times New Roman" panose="02020603050405020304" pitchFamily="18" charset="0"/>
            </a:endParaRPr>
          </a:p>
          <a:p>
            <a:pPr algn="just"/>
            <a:endParaRPr lang="ru-RU" sz="800" dirty="0">
              <a:latin typeface="Times New Roman" panose="02020603050405020304" pitchFamily="18" charset="0"/>
              <a:cs typeface="Times New Roman" panose="02020603050405020304" pitchFamily="18" charset="0"/>
            </a:endParaRPr>
          </a:p>
          <a:p>
            <a:pPr algn="just"/>
            <a:r>
              <a:rPr lang="ru-RU" sz="3200" dirty="0">
                <a:latin typeface="Times New Roman" panose="02020603050405020304" pitchFamily="18" charset="0"/>
                <a:ea typeface="+mn-ea"/>
                <a:cs typeface="Times New Roman" panose="02020603050405020304" pitchFamily="18" charset="0"/>
              </a:rPr>
              <a:t>                     </a:t>
            </a:r>
          </a:p>
          <a:p>
            <a:pPr algn="just"/>
            <a:endParaRPr lang="ru-RU" sz="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4AB15B4-16BD-471B-AA3F-486162987AB9}"/>
              </a:ext>
            </a:extLst>
          </p:cNvPr>
          <p:cNvSpPr txBox="1"/>
          <p:nvPr/>
        </p:nvSpPr>
        <p:spPr>
          <a:xfrm>
            <a:off x="11030740" y="1216683"/>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2</a:t>
            </a:r>
          </a:p>
        </p:txBody>
      </p:sp>
    </p:spTree>
    <p:extLst>
      <p:ext uri="{BB962C8B-B14F-4D97-AF65-F5344CB8AC3E}">
        <p14:creationId xmlns:p14="http://schemas.microsoft.com/office/powerpoint/2010/main" val="23558459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917" y="16933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16604" y="16933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59480" y="1394670"/>
            <a:ext cx="5474828" cy="3785652"/>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400" dirty="0">
                <a:solidFill>
                  <a:prstClr val="black"/>
                </a:solidFill>
                <a:latin typeface="Times New Roman" panose="02020603050405020304" pitchFamily="18" charset="0"/>
                <a:cs typeface="Times New Roman" panose="02020603050405020304" pitchFamily="18" charset="0"/>
              </a:rPr>
              <a:t> </a:t>
            </a: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91076" y="1394669"/>
            <a:ext cx="5819160" cy="409173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359480" y="5847127"/>
            <a:ext cx="11511713" cy="52881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529907" y="1679469"/>
            <a:ext cx="5302613" cy="341632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75.   </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10. Заявка на участие в закупке подлежит отклонению в случаях:</a:t>
            </a:r>
          </a:p>
          <a:p>
            <a:pPr lvl="0" algn="just"/>
            <a:endParaRPr lang="ru-RU" sz="1200"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3) предусмотренных подпунктом "а" пункта 1 (за исключением случая, предусмотренного пунктом 4 настоящей части), подпунктом "а" пункта 2 части 4, подпунктом "а" пункта 1 (за исключением случая, предусмотренного пунктом 4 настоящей части), пунктом 2 части 5 статьи 14 настоящего Федерального закона;</a:t>
            </a:r>
          </a:p>
          <a:p>
            <a:pPr lvl="0" algn="just"/>
            <a:endParaRPr lang="ru-RU" sz="1200" b="1"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4) непредставления информации и документов, предусмотренных пунктом 5 части 1 статьи 43 настоящего Федерального закона, если такие информация и документы определены в соответствии с пунктом 2 части 2 статьи 14 настоящего Федерального закона (в случае установления в соответствии с подпунктом "а" пункта 1 части 2 статьи 14 настоящего Федерального закона в документации о закупке запрета закупок товара, происходящего из иностранного государства);</a:t>
            </a: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11058" y="1677679"/>
            <a:ext cx="5233017" cy="341632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75.</a:t>
            </a:r>
          </a:p>
          <a:p>
            <a:pPr lvl="0" algn="just"/>
            <a:endParaRPr lang="ru-RU" sz="1200" dirty="0">
              <a:solidFill>
                <a:prstClr val="black"/>
              </a:solidFill>
              <a:latin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10. Заявка на участие в закупке подлежит отклонению в случаях:</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3) предусмотренных нормативными правовыми актами, принятыми в соответствии со статьей 14 настоящего Федерального закона (за исключением случаев непредставления информации и документов, предусмотренных пунктом 5 части 1 статьи 43 настоящего Федерального закона);</a:t>
            </a:r>
          </a:p>
          <a:p>
            <a:pPr lvl="0"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4) непредставления информации и документов, предусмотренных пунктом 5 части 1 статьи 43 настоящего Федерального закона, если такие документы предусмотрены нормативными правовыми актами, принятыми в соответствии с частью 3 статьи 14 настоящего Федерального закона (в случае установления в соответствии со статьей 14 настоящего Федерального закона в документации о закупке запрета допуска товаров, происходящих из иностранных государств);</a:t>
            </a:r>
          </a:p>
          <a:p>
            <a:pPr lvl="0"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4671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915" y="114980"/>
            <a:ext cx="6365557" cy="58316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837028" y="114980"/>
            <a:ext cx="5093057" cy="58316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19.08.2024)</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25835" y="838793"/>
            <a:ext cx="6501637" cy="4966389"/>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837028" y="1357968"/>
            <a:ext cx="5093057" cy="2417078"/>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61915" y="5975298"/>
            <a:ext cx="11574951" cy="6930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В соответствии с Федеральным законом от 08.08.20204 № 318-ФЗ пункты 5.1 и 5.2 части 1 статьи 93 Закона № 44-ФЗ с 19.08.2024 утрачивают силу. Однако указанные пункты применялись до 08.03.2024.</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870129" y="1504678"/>
            <a:ext cx="5026854" cy="1938992"/>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93. </a:t>
            </a:r>
          </a:p>
          <a:p>
            <a:pPr lvl="0" algn="just"/>
            <a:r>
              <a:rPr lang="ru-RU" sz="1200" dirty="0">
                <a:solidFill>
                  <a:prstClr val="black"/>
                </a:solidFill>
                <a:latin typeface="Times New Roman" panose="02020603050405020304" pitchFamily="18" charset="0"/>
              </a:rPr>
              <a:t>  </a:t>
            </a:r>
          </a:p>
          <a:p>
            <a:pPr lvl="0" algn="just"/>
            <a:r>
              <a:rPr lang="ru-RU" sz="1200" dirty="0">
                <a:solidFill>
                  <a:prstClr val="black"/>
                </a:solidFill>
                <a:latin typeface="Times New Roman" panose="02020603050405020304" pitchFamily="18" charset="0"/>
              </a:rPr>
              <a:t>1. Закупка у единственного поставщика (подрядчика, исполнителя) может осуществляться заказчиком в следующих случаях:</a:t>
            </a:r>
          </a:p>
          <a:p>
            <a:pPr lvl="0" algn="just"/>
            <a:endParaRPr lang="ru-RU" sz="1200"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5.1. положения применялись до 08.03.2024 в соответствии с Федеральным законом от 08.03.2022 № 46-ФЗ.</a:t>
            </a:r>
          </a:p>
          <a:p>
            <a:pPr lvl="0" algn="just"/>
            <a:endParaRPr lang="ru-RU" sz="1200" b="1"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5.2. положения применялись до 08.03.2024 в соответствии с Федеральным законом от 08.03.2022 № 46-ФЗ.</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354193" y="835639"/>
            <a:ext cx="6197608" cy="4893647"/>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93.</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 Закупка у единственного поставщика (подрядчика, исполнителя) может осуществляться заказчиком в следующих случаях:</a:t>
            </a:r>
          </a:p>
          <a:p>
            <a:pPr lvl="0" algn="just"/>
            <a:endParaRPr lang="ru-RU" sz="1200" dirty="0">
              <a:solidFill>
                <a:prstClr val="black"/>
              </a:solidFill>
              <a:latin typeface="Times New Roman" panose="02020603050405020304" pitchFamily="18" charset="0"/>
            </a:endParaRPr>
          </a:p>
          <a:p>
            <a:pPr algn="just"/>
            <a:r>
              <a:rPr lang="ru-RU" sz="1200" strike="sngStrike" dirty="0">
                <a:solidFill>
                  <a:srgbClr val="FF0000"/>
                </a:solidFill>
                <a:latin typeface="Times New Roman" panose="02020603050405020304" pitchFamily="18" charset="0"/>
                <a:cs typeface="Times New Roman" panose="02020603050405020304" pitchFamily="18" charset="0"/>
              </a:rPr>
              <a:t>5.1) осуществление закупки медицинских изделий и расходных материалов, если такая закупка осуществляется в электронной форме в отношении медицинских изделий и расходных материалов, произведенных единственным на территории Российской Федерации или территориях иностранных государств, не вводивших в отношении Российской Федерации ограничительных мер экономического характера, производителем. При этом годовой объем закупок, которые заказчик вправе осуществить на основании настоящего пункта, не должен превышать в отношении расходных материалов пятьдесят миллионов рублей, а в отношении медицинских изделий - двести пятьдесят миллионов рублей. Осуществленные в соответствии с </a:t>
            </a:r>
            <a:r>
              <a:rPr lang="ru-RU" sz="1200" strike="sngStrike" dirty="0">
                <a:solidFill>
                  <a:srgbClr val="FF000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частью 12</a:t>
            </a:r>
            <a:r>
              <a:rPr lang="ru-RU" sz="1200" strike="sngStrike" dirty="0">
                <a:solidFill>
                  <a:srgbClr val="FF0000"/>
                </a:solidFill>
                <a:latin typeface="Times New Roman" panose="02020603050405020304" pitchFamily="18" charset="0"/>
                <a:cs typeface="Times New Roman" panose="02020603050405020304" pitchFamily="18" charset="0"/>
              </a:rPr>
              <a:t> настоящей статьи в электронной форме закупки товара не учитываются в составе годового объема закупок, которые заказчик вправе осуществить на основании настоящего пункта;</a:t>
            </a:r>
            <a:r>
              <a:rPr lang="ru-RU" sz="1200" strike="sngStrike" dirty="0">
                <a:latin typeface="Times New Roman" panose="02020603050405020304" pitchFamily="18" charset="0"/>
                <a:cs typeface="Times New Roman" panose="02020603050405020304" pitchFamily="18" charset="0"/>
              </a:rPr>
              <a:t> </a:t>
            </a:r>
            <a:r>
              <a:rPr lang="ru-RU" sz="1200" b="1" dirty="0">
                <a:latin typeface="Times New Roman" panose="02020603050405020304" pitchFamily="18" charset="0"/>
                <a:cs typeface="Times New Roman" panose="02020603050405020304" pitchFamily="18" charset="0"/>
              </a:rPr>
              <a:t>(положения применялись до 08.03.2024 в соответствии с Федеральным законом от 08.03.2022 № 46-ФЗ).</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5.2) осуществление закупки технических средств реабилитации и услуг Фондом пенсионного и социального страхования Российской Федерации, если такая закупка осуществляется в электронной форме в отношении технических средств реабилитации и услуг, произведенных (оказанных) на территории Российской Федерации или произведенных на территориях иностранных государств, не вводивших в отношении Российской Федерации ограничительных мер экономического характера;</a:t>
            </a:r>
            <a:r>
              <a:rPr lang="ru-RU" sz="1200" dirty="0">
                <a:latin typeface="Times New Roman" panose="02020603050405020304" pitchFamily="18" charset="0"/>
                <a:cs typeface="Times New Roman" panose="02020603050405020304" pitchFamily="18" charset="0"/>
              </a:rPr>
              <a:t> </a:t>
            </a:r>
            <a:r>
              <a:rPr lang="ru-RU" sz="1200" b="1" dirty="0">
                <a:latin typeface="Times New Roman" panose="02020603050405020304" pitchFamily="18" charset="0"/>
                <a:cs typeface="Times New Roman" panose="02020603050405020304" pitchFamily="18" charset="0"/>
              </a:rPr>
              <a:t>(положения применялись до 08.03.2024 в соответствии с Федеральным законом от 08.03.2022             № 46-ФЗ).</a:t>
            </a:r>
            <a:r>
              <a:rPr lang="ru-RU" sz="1200" dirty="0">
                <a:latin typeface="Times New Roman" panose="02020603050405020304" pitchFamily="18" charset="0"/>
                <a:cs typeface="Times New Roman" panose="02020603050405020304" pitchFamily="18" charset="0"/>
              </a:rPr>
              <a:t>  </a:t>
            </a:r>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45735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915" y="114980"/>
            <a:ext cx="5613481" cy="58316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16604" y="16933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19.08.2024)</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59480" y="813733"/>
            <a:ext cx="5877032" cy="421966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529907" y="1307173"/>
            <a:ext cx="5302613" cy="1679307"/>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340143" y="5895448"/>
            <a:ext cx="11511713" cy="723465"/>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В соответствии с Федеральным законом от 08.08.20204 № 318-ФЗ пункты 28.1 и 30.1 части 1 статьи 93 Закона № 44-ФЗ с 19.08.2024 утрачивают силу. Однако указанные пункты применялись до 08.03.2024 и до 31.12.2020 соответственно.</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627472" y="1450025"/>
            <a:ext cx="5302613" cy="1384995"/>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93.   </a:t>
            </a:r>
          </a:p>
          <a:p>
            <a:pPr lvl="0" algn="just"/>
            <a:endParaRPr lang="ru-RU" sz="1200"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28.1) положения применялись до 08.03.2024 в соответствии с Федеральным законом от 08.03.2022 № 46-ФЗ.</a:t>
            </a:r>
          </a:p>
          <a:p>
            <a:pPr lvl="0" algn="just"/>
            <a:endParaRPr lang="ru-RU" sz="1200" b="1" dirty="0">
              <a:solidFill>
                <a:prstClr val="black"/>
              </a:solidFill>
              <a:latin typeface="Times New Roman" panose="02020603050405020304" pitchFamily="18" charset="0"/>
            </a:endParaRPr>
          </a:p>
          <a:p>
            <a:pPr lvl="0" algn="just"/>
            <a:r>
              <a:rPr lang="ru-RU" sz="1200" b="1" dirty="0">
                <a:solidFill>
                  <a:prstClr val="black"/>
                </a:solidFill>
                <a:latin typeface="Times New Roman" panose="02020603050405020304" pitchFamily="18" charset="0"/>
              </a:rPr>
              <a:t>30.1) положения применялись до 31.12.2020 в соответствии с Федеральным законом от 27.02.2020 № 27-ФЗ.</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581942" y="1063076"/>
            <a:ext cx="5581170" cy="3970318"/>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93.</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 Закупка у единственного поставщика (подрядчика, исполнителя) может осуществляться заказчиком в следующих случаях:</a:t>
            </a:r>
          </a:p>
          <a:p>
            <a:pPr lvl="0" algn="just"/>
            <a:endParaRPr lang="ru-RU" sz="1200" dirty="0">
              <a:solidFill>
                <a:prstClr val="black"/>
              </a:solidFill>
              <a:latin typeface="Times New Roman" panose="02020603050405020304" pitchFamily="18" charset="0"/>
            </a:endParaRPr>
          </a:p>
          <a:p>
            <a:pPr algn="just"/>
            <a:r>
              <a:rPr lang="ru-RU" sz="1200" strike="sngStrike" dirty="0">
                <a:solidFill>
                  <a:srgbClr val="FF0000"/>
                </a:solidFill>
                <a:latin typeface="Times New Roman" panose="02020603050405020304" pitchFamily="18" charset="0"/>
                <a:cs typeface="Times New Roman" panose="02020603050405020304" pitchFamily="18" charset="0"/>
              </a:rPr>
              <a:t>28.1) заключение контракта на поставку лекарственных препаратов или медицинских изделий, которые не имеют российских аналогов и производство которых осуществляется единственным производителем, происходящим из иностранного государства, не вводившего в отношении Российской Федерации ограничительных мер экономического характера, с поставщиком таких лекарственных препаратов или медицинских изделий, включенным в реестр единственных поставщиков таких лекарственных препаратов и медицинских изделий. Порядок ведения указанного реестра устанавливается Правительством Российской Федерации;</a:t>
            </a:r>
            <a:r>
              <a:rPr lang="ru-RU" sz="1200" dirty="0">
                <a:solidFill>
                  <a:srgbClr val="FF0000"/>
                </a:solidFill>
                <a:latin typeface="Times New Roman" panose="02020603050405020304" pitchFamily="18"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a:t>
            </a:r>
            <a:r>
              <a:rPr lang="ru-RU" sz="1200" b="1" dirty="0">
                <a:latin typeface="Times New Roman" panose="02020603050405020304" pitchFamily="18" charset="0"/>
                <a:cs typeface="Times New Roman" panose="02020603050405020304" pitchFamily="18" charset="0"/>
              </a:rPr>
              <a:t>положения применялись до 08.03.2024 в соответствии с Федеральным законом от 08.03.2022 № 46-ФЗ).</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30.1) осуществление закупки для нужд субъектов Российской Федерации, муниципальных нужд товаров, работ, услуг для подготовки проведения общероссийского голосования;</a:t>
            </a:r>
            <a:r>
              <a:rPr lang="ru-RU" sz="1200" dirty="0">
                <a:latin typeface="Times New Roman" panose="02020603050405020304" pitchFamily="18" charset="0"/>
                <a:cs typeface="Times New Roman" panose="02020603050405020304" pitchFamily="18" charset="0"/>
              </a:rPr>
              <a:t> </a:t>
            </a:r>
            <a:r>
              <a:rPr lang="ru-RU" sz="1200" b="1" dirty="0">
                <a:latin typeface="Times New Roman" panose="02020603050405020304" pitchFamily="18" charset="0"/>
                <a:cs typeface="Times New Roman" panose="02020603050405020304" pitchFamily="18" charset="0"/>
              </a:rPr>
              <a:t>(положения применялись до 31.12.2020 в соответствии с Федеральным законом от 27.02.2020 № 27-ФЗ).</a:t>
            </a:r>
            <a:r>
              <a:rPr lang="ru-RU" sz="1200" dirty="0">
                <a:latin typeface="Times New Roman" panose="02020603050405020304" pitchFamily="18" charset="0"/>
                <a:cs typeface="Times New Roman" panose="02020603050405020304" pitchFamily="18" charset="0"/>
              </a:rPr>
              <a:t>  </a:t>
            </a:r>
            <a:endParaRPr lang="ru-RU" sz="1200" strike="sngStrike" dirty="0">
              <a:solidFill>
                <a:srgbClr val="FF0000"/>
              </a:solidFill>
              <a:latin typeface="Times New Roman" panose="02020603050405020304" pitchFamily="18" charset="0"/>
              <a:cs typeface="Times New Roman" panose="02020603050405020304" pitchFamily="18" charset="0"/>
            </a:endParaRPr>
          </a:p>
          <a:p>
            <a:pPr lvl="0"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73165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61915" y="60626"/>
            <a:ext cx="5613481" cy="49608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16604" y="57802"/>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07119" y="938257"/>
            <a:ext cx="6124072" cy="512218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43015" y="914019"/>
            <a:ext cx="5741865" cy="5146419"/>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69700" y="6227520"/>
            <a:ext cx="11660385" cy="461144"/>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498720" y="982125"/>
            <a:ext cx="5522704" cy="5078313"/>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93.</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      12. В случаях, предусмотренных пунктами 4 - 5.2 части 1 настоящей статьи, в электронной форме с использованием электронной площадки может осуществляться на сумму, не превышающую пяти миллионов рублей, закупка, по результатам которой заключается контракт на поставку товара или контракт, предметом которого является предоставление права на использование программы для электронной вычислительной машины и (или) базы данных (включая обновления к ним и дополнительные функциональные возможности), в том числе путем предоставления удаленного доступа к ним через информационно-телекоммуникационные сети, в том числе через информационно-телекоммуникационную сеть "Интернет" (далее в настоящей части также - товар). Годовой объем закупок, осуществляемых в таком порядке, не должен превышать сто миллионов рублей. Закупка товара в соответствии с настоящей частью осуществляется в следующем порядке:</a:t>
            </a:r>
          </a:p>
          <a:p>
            <a:pPr lvl="0" algn="just"/>
            <a:r>
              <a:rPr lang="ru-RU" sz="1200" dirty="0">
                <a:solidFill>
                  <a:prstClr val="black"/>
                </a:solidFill>
                <a:latin typeface="Times New Roman" panose="02020603050405020304" pitchFamily="18" charset="0"/>
              </a:rPr>
              <a:t>1) в целях участия в проводимых на электронной площадке закупках, предусмотренных настоящей частью, участники закупки вправе сформировать на электронной площадке, подписать усиленной электронной подписью и разместить на такой электронной площадке предварительное предложение о поставке товаров (далее - предварительное предложение), содержащее в отношении каждого товара, предлагаемого таким участником закупки к поставкам:</a:t>
            </a:r>
          </a:p>
          <a:p>
            <a:pPr lvl="0" algn="just"/>
            <a:r>
              <a:rPr lang="ru-RU" sz="1200" b="1" dirty="0">
                <a:solidFill>
                  <a:prstClr val="black"/>
                </a:solidFill>
                <a:latin typeface="Times New Roman" panose="02020603050405020304" pitchFamily="18" charset="0"/>
              </a:rPr>
              <a:t>г) информацию и документы, определенные в соответствии с пунктом 2 части 2 статьи 14 настоящего Федерального закона. В случае отсутствия этих информации и документов данный товар приравнивается к товару, происходящему из иностранного государства;</a:t>
            </a:r>
          </a:p>
          <a:p>
            <a:pPr lvl="0" algn="just"/>
            <a:endParaRPr lang="ru-RU" sz="1200" dirty="0">
              <a:solidFill>
                <a:prstClr val="black"/>
              </a:solidFill>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374648" y="982176"/>
            <a:ext cx="5721352" cy="5078313"/>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Статья 93.</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12. В случаях, предусмотренных пунктами 4 - 5.2 части 1 настоящей статьи, в электронной форме с использованием электронной площадки может осуществляться на сумму, не превышающую пяти миллионов рублей, закупка, по результатам которой заключается контракт на поставку товара или контракт, предметом которого является предоставление права на использование программы для электронной вычислительной машины и (или) базы данных (включая обновления к ним и дополнительные функциональные возможности), в том числе путем предоставления удаленного доступа к ним через информационно-телекоммуникационные сети, в том числе через информационно-телекоммуникационную сеть "Интернет" (далее в настоящей части также - товар). Годовой объем закупок, осуществляемых в таком порядке, не должен превышать сто миллионов рублей. Закупка товара в соответствии с настоящей частью осуществляется в следующем порядке:</a:t>
            </a:r>
          </a:p>
          <a:p>
            <a:pPr lvl="0" algn="just"/>
            <a:r>
              <a:rPr lang="ru-RU" sz="1200" dirty="0">
                <a:solidFill>
                  <a:prstClr val="black"/>
                </a:solidFill>
                <a:latin typeface="Times New Roman" panose="02020603050405020304" pitchFamily="18" charset="0"/>
              </a:rPr>
              <a:t>1) в целях участия в проводимых на электронной площадке закупках, предусмотренных настоящей частью, участники закупки вправе сформировать на электронной площадке, подписать усиленной электронной подписью и разместить на такой электронной площадке предварительное предложение о поставке товаров (далее - предварительное предложение), содержащее в отношении каждого товара, предлагаемого таким участником закупки к поставкам:</a:t>
            </a:r>
          </a:p>
          <a:p>
            <a:pPr algn="just"/>
            <a:r>
              <a:rPr lang="ru-RU" sz="1200" strike="sngStrike" dirty="0">
                <a:solidFill>
                  <a:srgbClr val="FF0000"/>
                </a:solidFill>
                <a:latin typeface="Times New Roman" panose="02020603050405020304" pitchFamily="18" charset="0"/>
                <a:cs typeface="Times New Roman" panose="02020603050405020304" pitchFamily="18" charset="0"/>
              </a:rPr>
              <a:t>г) документ (или его копия), подтверждающий страну происхождения товара (в случае, если такой документ в отношении соответствующего товара предусмотрен нормативными правовыми актами, принятыми в соответствии с частями 3 и 4 статьи 14 настоящего Федерального закона). В случае отсутствия такого документа (или его копии) такой товар приравнивается к товару, происходящему из иностранного    государства или группы иностранных государств;</a:t>
            </a:r>
          </a:p>
        </p:txBody>
      </p:sp>
      <p:sp>
        <p:nvSpPr>
          <p:cNvPr id="11" name="TextBox 10">
            <a:extLst>
              <a:ext uri="{FF2B5EF4-FFF2-40B4-BE49-F238E27FC236}">
                <a16:creationId xmlns:a16="http://schemas.microsoft.com/office/drawing/2014/main" id="{AE86CBE2-25CF-4E6C-A553-7C979CC3954D}"/>
              </a:ext>
            </a:extLst>
          </p:cNvPr>
          <p:cNvSpPr txBox="1"/>
          <p:nvPr/>
        </p:nvSpPr>
        <p:spPr>
          <a:xfrm>
            <a:off x="10890827" y="630480"/>
            <a:ext cx="803425" cy="307777"/>
          </a:xfrm>
          <a:prstGeom prst="rect">
            <a:avLst/>
          </a:prstGeom>
          <a:noFill/>
        </p:spPr>
        <p:txBody>
          <a:bodyPr wrap="none" rtlCol="0">
            <a:spAutoFit/>
          </a:bodyPr>
          <a:lstStyle/>
          <a:p>
            <a:r>
              <a:rPr lang="ru-RU" sz="1400" b="1" dirty="0">
                <a:latin typeface="Times New Roman" panose="02020603050405020304" pitchFamily="18" charset="0"/>
                <a:cs typeface="Times New Roman" panose="02020603050405020304" pitchFamily="18" charset="0"/>
              </a:rPr>
              <a:t>Часть 1</a:t>
            </a:r>
          </a:p>
        </p:txBody>
      </p:sp>
    </p:spTree>
    <p:extLst>
      <p:ext uri="{BB962C8B-B14F-4D97-AF65-F5344CB8AC3E}">
        <p14:creationId xmlns:p14="http://schemas.microsoft.com/office/powerpoint/2010/main" val="41327739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31226" y="238521"/>
            <a:ext cx="5613481" cy="49608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27527" y="20579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87354" y="1468073"/>
            <a:ext cx="5901226" cy="3145872"/>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83655" y="1468072"/>
            <a:ext cx="5901226" cy="3145872"/>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54211" y="5803473"/>
            <a:ext cx="11660385" cy="52881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Внесены технические правки.</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27527" y="1824801"/>
            <a:ext cx="5587069" cy="2123658"/>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д) </a:t>
            </a:r>
            <a:r>
              <a:rPr lang="ru-RU" sz="1200" b="1" dirty="0">
                <a:latin typeface="Times New Roman" panose="02020603050405020304" pitchFamily="18" charset="0"/>
                <a:cs typeface="Times New Roman" panose="02020603050405020304" pitchFamily="18" charset="0"/>
              </a:rPr>
              <a:t>единицу</a:t>
            </a:r>
            <a:r>
              <a:rPr lang="ru-RU" sz="1200" dirty="0">
                <a:latin typeface="Times New Roman" panose="02020603050405020304" pitchFamily="18" charset="0"/>
                <a:cs typeface="Times New Roman" panose="02020603050405020304" pitchFamily="18" charset="0"/>
              </a:rPr>
              <a:t> измерения товара по общероссийскому классификатору, используемому для количественной оценки технико-экономических и социальных показателей;</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е) </a:t>
            </a:r>
            <a:r>
              <a:rPr lang="ru-RU" sz="1200" b="1" dirty="0">
                <a:latin typeface="Times New Roman" panose="02020603050405020304" pitchFamily="18" charset="0"/>
                <a:cs typeface="Times New Roman" panose="02020603050405020304" pitchFamily="18" charset="0"/>
              </a:rPr>
              <a:t>цену</a:t>
            </a:r>
            <a:r>
              <a:rPr lang="ru-RU" sz="1200" dirty="0">
                <a:latin typeface="Times New Roman" panose="02020603050405020304" pitchFamily="18" charset="0"/>
                <a:cs typeface="Times New Roman" panose="02020603050405020304" pitchFamily="18" charset="0"/>
              </a:rPr>
              <a:t> (цены) единицы товара с учетом стоимости доставки, налогов, сборов и иных обязательных платежей, предусмотренных подпунктами "ж" и "з« настоящего пункта количества товара, предлагаемого участником закупки к поставкам, и субъекта (субъектов) Российской Федерации, муниципального (муниципальных) района (районов), муниципального (муниципальных) округа (округов) или городского (городских) округа (округов), в пределах территории (территорий) которого (которых) участник закупки предлагает товар к поставкам;</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187354" y="813733"/>
            <a:ext cx="5901227" cy="3046988"/>
          </a:xfrm>
          <a:prstGeom prst="rect">
            <a:avLst/>
          </a:prstGeom>
        </p:spPr>
        <p:txBody>
          <a:bodyPr wrap="square">
            <a:spAutoFit/>
          </a:bodyPr>
          <a:lstStyle/>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д) </a:t>
            </a:r>
            <a:r>
              <a:rPr lang="ru-RU" sz="1200" strike="sngStrike" dirty="0">
                <a:solidFill>
                  <a:srgbClr val="FF0000"/>
                </a:solidFill>
                <a:latin typeface="Times New Roman" panose="02020603050405020304" pitchFamily="18" charset="0"/>
                <a:cs typeface="Times New Roman" panose="02020603050405020304" pitchFamily="18" charset="0"/>
              </a:rPr>
              <a:t>единица </a:t>
            </a:r>
            <a:r>
              <a:rPr lang="ru-RU" sz="1200" dirty="0">
                <a:latin typeface="Times New Roman" panose="02020603050405020304" pitchFamily="18" charset="0"/>
                <a:cs typeface="Times New Roman" panose="02020603050405020304" pitchFamily="18" charset="0"/>
              </a:rPr>
              <a:t>измерения товара по общероссийскому классификатору, используемому для количественной оценки технико-экономических и социальных показателей;</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е) </a:t>
            </a:r>
            <a:r>
              <a:rPr lang="ru-RU" sz="1200" strike="sngStrike" dirty="0">
                <a:solidFill>
                  <a:srgbClr val="FF0000"/>
                </a:solidFill>
                <a:latin typeface="Times New Roman" panose="02020603050405020304" pitchFamily="18" charset="0"/>
                <a:cs typeface="Times New Roman" panose="02020603050405020304" pitchFamily="18" charset="0"/>
              </a:rPr>
              <a:t>цена</a:t>
            </a:r>
            <a:r>
              <a:rPr lang="ru-RU" sz="1200" dirty="0">
                <a:latin typeface="Times New Roman" panose="02020603050405020304" pitchFamily="18" charset="0"/>
                <a:cs typeface="Times New Roman" panose="02020603050405020304" pitchFamily="18" charset="0"/>
              </a:rPr>
              <a:t> (цены) единицы товара с учетом стоимости доставки, налогов, сборов и иных обязательных платежей, предусмотренных подпунктами "ж" и "з" настоящего пункта количества товара, предлагаемого участником закупки к поставкам, и субъекта (субъектов) Российской Федерации, муниципального (муниципальных) района (районов), муниципального (муниципальных) округа (округов) или городского (городских) округа (округов), в пределах территории (территорий) которого (которых) участник закупки предлагает товар к поставкам;</a:t>
            </a:r>
          </a:p>
        </p:txBody>
      </p:sp>
      <p:sp>
        <p:nvSpPr>
          <p:cNvPr id="11" name="TextBox 10">
            <a:extLst>
              <a:ext uri="{FF2B5EF4-FFF2-40B4-BE49-F238E27FC236}">
                <a16:creationId xmlns:a16="http://schemas.microsoft.com/office/drawing/2014/main" id="{2F996D91-B399-430F-ADB1-F6B81E4583D9}"/>
              </a:ext>
            </a:extLst>
          </p:cNvPr>
          <p:cNvSpPr txBox="1"/>
          <p:nvPr/>
        </p:nvSpPr>
        <p:spPr>
          <a:xfrm>
            <a:off x="10890827" y="790122"/>
            <a:ext cx="803425" cy="307777"/>
          </a:xfrm>
          <a:prstGeom prst="rect">
            <a:avLst/>
          </a:prstGeom>
          <a:noFill/>
        </p:spPr>
        <p:txBody>
          <a:bodyPr wrap="none" rtlCol="0">
            <a:spAutoFit/>
          </a:bodyPr>
          <a:lstStyle/>
          <a:p>
            <a:r>
              <a:rPr lang="ru-RU" sz="1400" b="1" dirty="0">
                <a:latin typeface="Times New Roman" panose="02020603050405020304" pitchFamily="18" charset="0"/>
                <a:cs typeface="Times New Roman" panose="02020603050405020304" pitchFamily="18" charset="0"/>
              </a:rPr>
              <a:t>Часть 2</a:t>
            </a:r>
          </a:p>
        </p:txBody>
      </p:sp>
    </p:spTree>
    <p:extLst>
      <p:ext uri="{BB962C8B-B14F-4D97-AF65-F5344CB8AC3E}">
        <p14:creationId xmlns:p14="http://schemas.microsoft.com/office/powerpoint/2010/main" val="25330619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31226" y="381699"/>
            <a:ext cx="5613481" cy="49608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27527" y="366453"/>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19.08.2024)</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87354" y="1468073"/>
            <a:ext cx="5901226" cy="255025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83655" y="1468072"/>
            <a:ext cx="5901226" cy="255025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54211" y="5803473"/>
            <a:ext cx="11660385" cy="672828"/>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Закон № 44-ФЗ дополнен положением об определении кворума для работы приемочной комиссии.</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27527" y="1707355"/>
            <a:ext cx="5587069" cy="1938992"/>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Статья 94. </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6. По решению заказчика для приемки поставленного товара, выполненной работы или оказанной услуги, результатов отдельного этапа исполнения контракта может создаваться приемочная комиссия, которая состоит не менее чем из пяти человек. </a:t>
            </a:r>
            <a:r>
              <a:rPr lang="ru-RU" sz="1200" b="1" dirty="0">
                <a:latin typeface="Times New Roman" panose="02020603050405020304" pitchFamily="18" charset="0"/>
                <a:cs typeface="Times New Roman" panose="02020603050405020304" pitchFamily="18" charset="0"/>
              </a:rPr>
              <a:t>Приемочная комиссия правомочна осуществлять свои функции, если в заседании приемочной комиссии участвует не менее чем пятьдесят процентов общего числа ее членов. Полномочия члена приемочной комиссии не могут быть переданы другому лицу.</a:t>
            </a:r>
          </a:p>
          <a:p>
            <a:pPr algn="just"/>
            <a:endParaRPr lang="ru-RU" sz="1200" dirty="0">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187354" y="1640135"/>
            <a:ext cx="5757353" cy="1200329"/>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94.</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6. По решению заказчика для приемки поставленного товара, выполненной работы или оказанной услуги, результатов отдельного этапа исполнения контракта может создаваться приемочная комиссия, которая состоит не менее чем из пяти человек.</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4764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31226" y="238521"/>
            <a:ext cx="5613481" cy="49608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27527" y="20579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87354" y="1468073"/>
            <a:ext cx="5820992" cy="311231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83655" y="1468071"/>
            <a:ext cx="5901226" cy="3112317"/>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54211" y="5803473"/>
            <a:ext cx="11660385" cy="672828"/>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Приведено в соответствие со статьей 14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27527" y="1640135"/>
            <a:ext cx="5587069" cy="2492990"/>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Статья 95. </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7. При исполнении контракта (за исключением случаев, </a:t>
            </a:r>
            <a:r>
              <a:rPr lang="ru-RU" sz="1200" b="1" dirty="0">
                <a:latin typeface="Times New Roman" panose="02020603050405020304" pitchFamily="18" charset="0"/>
                <a:cs typeface="Times New Roman" panose="02020603050405020304" pitchFamily="18" charset="0"/>
              </a:rPr>
              <a:t>предусмотренных подпунктом "в" пункта 1, подпунктом "б" пункта 2, подпунктом "в" пункта 3 части 4 статьи 14 настоящего Федерального закона</a:t>
            </a:r>
            <a:r>
              <a:rPr lang="ru-RU" sz="1200" dirty="0">
                <a:latin typeface="Times New Roman" panose="02020603050405020304" pitchFamily="18" charset="0"/>
                <a:cs typeface="Times New Roman" panose="02020603050405020304" pitchFamily="18" charset="0"/>
              </a:rPr>
              <a:t>) по согласованию заказчика с поставщиком (подрядчиком, исполнителем) допускается поставка товара, выполнение работы или оказание услуги, качество, технические и функциональные характеристики (потребительские свойства) которых являются улучшенными по сравнению с качеством и соответствующими техническими и функциональными характеристиками, указанными в контракте. В этом случае соответствующие изменения должны быть внесены заказчиком в реестр контрактов, заключенных заказчиком.</a:t>
            </a:r>
          </a:p>
          <a:p>
            <a:pPr algn="just"/>
            <a:endParaRPr lang="ru-RU" sz="1200" dirty="0">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187354" y="1640135"/>
            <a:ext cx="5757353" cy="2862322"/>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95.</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7. При исполнении контракта (за исключением случаев, </a:t>
            </a:r>
            <a:r>
              <a:rPr lang="ru-RU" sz="1200" strike="sngStrike" dirty="0">
                <a:solidFill>
                  <a:srgbClr val="FF0000"/>
                </a:solidFill>
                <a:latin typeface="Times New Roman" panose="02020603050405020304" pitchFamily="18" charset="0"/>
                <a:cs typeface="Times New Roman" panose="02020603050405020304" pitchFamily="18" charset="0"/>
              </a:rPr>
              <a:t>которые предусмотрены нормативными правовыми актами, принятыми в соответствии с частью 6 статьи 14 настоящего Федерального закона)</a:t>
            </a:r>
            <a:r>
              <a:rPr lang="ru-RU" sz="1200" dirty="0">
                <a:latin typeface="Times New Roman" panose="02020603050405020304" pitchFamily="18" charset="0"/>
                <a:cs typeface="Times New Roman" panose="02020603050405020304" pitchFamily="18" charset="0"/>
              </a:rPr>
              <a:t> по согласованию заказчика с поставщиком (подрядчиком, исполнителем) допускается поставка товара, выполнение работы или оказание услуги, качество, технические и функциональные характеристики (потребительские свойства) которых являются улучшенными по сравнению с качеством и соответствующими техническими и функциональными характеристиками, указанными в контракте. В этом случае соответствующие изменения должны быть внесены заказчиком в реестр контрактов, заключенных заказчиком.</a:t>
            </a: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54875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31226" y="238521"/>
            <a:ext cx="5613481" cy="49608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27527" y="20579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22391" y="1140904"/>
            <a:ext cx="5820992" cy="268036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83654" y="1112516"/>
            <a:ext cx="5901226" cy="4212381"/>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54211" y="5731195"/>
            <a:ext cx="11660385" cy="979998"/>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Закон № 44-ФЗ дополнен новым случаем, при наступлении которого заказчик обязан принять решение об одностороннем отказе от исполнения контракта (если вследствие реорганизации подрядчика (исполнителя) - юридического российского лица, его права и обязанности перешли к иностранному юридическому лицу, в отношении которого установлены запрет, ограничение закупок работ, услуг либо преимущество в отношении работ, услуг, выполняемых, оказываемых российским лицом</a:t>
            </a:r>
            <a:r>
              <a:rPr lang="en-US" sz="1400">
                <a:latin typeface="Times New Roman" panose="02020603050405020304" pitchFamily="18" charset="0"/>
                <a:cs typeface="Times New Roman" panose="02020603050405020304" pitchFamily="18" charset="0"/>
              </a:rPr>
              <a:t>)</a:t>
            </a:r>
            <a:r>
              <a:rPr lang="ru-RU" sz="140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53939" y="1240354"/>
            <a:ext cx="5615670" cy="3970318"/>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Статья 95.</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15. Заказчик обязан принять решение об одностороннем отказе от исполнения контракта в случаях:</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1) если в ходе исполнения контракта установлено, что:</a:t>
            </a:r>
          </a:p>
          <a:p>
            <a:pPr algn="just"/>
            <a:endParaRPr lang="ru-RU" sz="1200" dirty="0">
              <a:latin typeface="Times New Roman" panose="02020603050405020304" pitchFamily="18" charset="0"/>
              <a:cs typeface="Times New Roman" panose="02020603050405020304" pitchFamily="18" charset="0"/>
            </a:endParaRPr>
          </a:p>
          <a:p>
            <a:pPr algn="just"/>
            <a:r>
              <a:rPr lang="ru-RU" sz="1200" b="1" dirty="0">
                <a:latin typeface="Times New Roman" panose="02020603050405020304" pitchFamily="18" charset="0"/>
                <a:cs typeface="Times New Roman" panose="02020603050405020304" pitchFamily="18" charset="0"/>
              </a:rPr>
              <a:t>в) если вследствие реорганизации юридического лица, являющегося подрядчиком (исполнителем), его права и обязанности по такому контракту перешли к вновь возникшему юридическому лицу, зарегистрированному на территории иностранного государства, в отношении которого в соответствии с подпунктами "а" и "б" пункта 1 части 2 статьи 14 настоящего Федерального закона установлен запрет закупок работ, услуг, соответственно выполняемых, оказываемых иностранными лицами, либо ограничение закупок работ, услуг, соответственно выполняемых, оказываемых иностранными лицами и подрядчик (исполнитель) являлся российским лицом, либо в соответствии с подпунктом "в" пункта 1 части 2 статьи 14 настоящего Федерального закона установлено преимущество в отношении работ, услуг, соответственно выполняемых, оказываемых российскими лицами, и подрядчик (исполнитель) являлся российским лицом;</a:t>
            </a:r>
          </a:p>
          <a:p>
            <a:pPr algn="just"/>
            <a:endParaRPr lang="ru-RU" sz="1200" dirty="0">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254211" y="1488791"/>
            <a:ext cx="5757353" cy="1938992"/>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95.</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15. Заказчик обязан принять решение об одностороннем отказе от исполнения контракта в случаях:</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1) если в ходе исполнения контракта установлено, что:</a:t>
            </a:r>
          </a:p>
          <a:p>
            <a:pPr algn="just"/>
            <a:endParaRPr lang="ru-RU" sz="1200" dirty="0">
              <a:latin typeface="Times New Roman" panose="02020603050405020304" pitchFamily="18" charset="0"/>
              <a:cs typeface="Times New Roman" panose="02020603050405020304" pitchFamily="18" charset="0"/>
            </a:endParaRPr>
          </a:p>
          <a:p>
            <a:pPr algn="just"/>
            <a:r>
              <a:rPr lang="ru-RU" sz="1200" b="1" dirty="0">
                <a:latin typeface="Times New Roman" panose="02020603050405020304" pitchFamily="18" charset="0"/>
                <a:cs typeface="Times New Roman" panose="02020603050405020304" pitchFamily="18" charset="0"/>
              </a:rPr>
              <a:t>в) нормы не было. </a:t>
            </a:r>
          </a:p>
          <a:p>
            <a:pPr algn="just"/>
            <a:endParaRPr lang="ru-RU" sz="1200" dirty="0">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290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31226" y="238521"/>
            <a:ext cx="5613481" cy="49608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27527" y="20579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87354" y="920433"/>
            <a:ext cx="5820992" cy="3123062"/>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83654" y="920433"/>
            <a:ext cx="5888104" cy="4524315"/>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72611" y="5615359"/>
            <a:ext cx="11799147" cy="112256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solidFill>
                  <a:schemeClr val="bg1"/>
                </a:solidFill>
                <a:latin typeface="Times New Roman" panose="02020603050405020304" pitchFamily="18" charset="0"/>
                <a:cs typeface="Times New Roman" panose="02020603050405020304" pitchFamily="18" charset="0"/>
              </a:rPr>
              <a:t>Закон № 44-ФЗ дополнен нормой об осуществлении контроля, предусмотренного ч. 5 ст. 99 Закона № 44-ФЗ, федеральным органом исполнительной власти, осуществляющим правоприменительные функции по казначейскому обслуживанию исполнения бюджетов бюджетной системы РФ, в случае осуществления таким федеральным органом исполнительной власти в соответствии со статьей 220.2 Бюджетного кодекса Российской Федерации отдельных функций соответствующих финансовых органов субъектов Российской Федерации, муниципальных образований, органов управления государственными внебюджетными фондами. </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451134" y="920433"/>
            <a:ext cx="5521693" cy="4524315"/>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99.</a:t>
            </a:r>
          </a:p>
          <a:p>
            <a:pPr algn="just"/>
            <a:endParaRPr lang="ru-RU" sz="1200" dirty="0">
              <a:latin typeface="Times New Roman" panose="02020603050405020304" pitchFamily="18" charset="0"/>
              <a:cs typeface="Times New Roman" panose="02020603050405020304" pitchFamily="18" charset="0"/>
            </a:endParaRPr>
          </a:p>
          <a:p>
            <a:pPr algn="just"/>
            <a:r>
              <a:rPr lang="ru-RU" sz="1200" b="1" dirty="0">
                <a:latin typeface="Times New Roman" panose="02020603050405020304" pitchFamily="18" charset="0"/>
                <a:cs typeface="Times New Roman" panose="02020603050405020304" pitchFamily="18" charset="0"/>
              </a:rPr>
              <a:t>7. Полномочия финансовых органов субъектов Российской Федерации, муниципальных образований, органов управления государственными внебюджетными фондами на осуществление контроля, предусмотренного частью 5 настоящей статьи, осуществляются федеральным органом исполнительной власти, осуществляющим правоприменительные функции по казначейскому обслуживанию исполнения бюджетов бюджетной системы Российской Федерации, в случае осуществления таким федеральным органом исполнительной власти в соответствии со статьей 220.2 Бюджетного кодекса Российской Федерации отдельных функций соответствующих финансовых органов субъектов Российской Федерации, муниципальных образований, органов управления государственными внебюджетными фондами. Полномочия иных финансовых органов субъектов Российской Федерации, муниципальных образований, органов управления государственными внебюджетными фондами на осуществление контроля, предусмотренного частью 5 настоящей статьи, могут быть переданы федеральному органу исполнительной власти, осуществляющему правоприменительные функции по казначейскому обслуживанию исполнения бюджетов бюджетной системы Российской Федерации, на основании соглашений с высшими исполнительными органами государственной власти субъектов Российской Федерации, местными администрациями, органами управления государственными внебюджетными фондами.</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219173" y="1327407"/>
            <a:ext cx="5757353" cy="2862322"/>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99.</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r>
              <a:rPr lang="ru-RU" sz="1200" strike="sngStrike" dirty="0">
                <a:solidFill>
                  <a:srgbClr val="FF0000"/>
                </a:solidFill>
                <a:latin typeface="Times New Roman" panose="02020603050405020304" pitchFamily="18" charset="0"/>
                <a:cs typeface="Times New Roman" panose="02020603050405020304" pitchFamily="18" charset="0"/>
              </a:rPr>
              <a:t>7. На основании соглашений с органами управления государственными внебюджетными фондами, высшими исполнительными органами государственной власти субъектов Российской Федерации, местными администрациями полномочия соответственно органов управления государственными внебюджетными фондами, финансовых органов субъектов Российской Федерации, финансовых органов муниципальных образований на осуществление предусмотренного частью 5 настоящей статьи контроля могут быть переданы федеральному органу исполнительной власти, осуществляющему правоприменительные функции по казначейскому обслуживанию исполнения бюджетов бюджетной системы Российской Федерации.</a:t>
            </a: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4118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31226" y="238521"/>
            <a:ext cx="5613481" cy="49608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27527" y="20579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01.10.2024)</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87354" y="920432"/>
            <a:ext cx="5820992" cy="4339649"/>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83654" y="920433"/>
            <a:ext cx="5888104" cy="459113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72611" y="5815240"/>
            <a:ext cx="11799147" cy="72817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solidFill>
                  <a:schemeClr val="bg1"/>
                </a:solidFill>
                <a:latin typeface="Times New Roman" panose="02020603050405020304" pitchFamily="18" charset="0"/>
                <a:cs typeface="Times New Roman" panose="02020603050405020304" pitchFamily="18" charset="0"/>
              </a:rPr>
              <a:t>Определено право контрольного органа в сфере закупок приостановить определение поставщика (подрядчика, исполнителя) в части заключения контракта заказчиком до рассмотрения жалобы по существу при проведении закрытых электронных процедур без использования ЕИС.</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451134" y="920433"/>
            <a:ext cx="5521693" cy="4708981"/>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106.</a:t>
            </a:r>
          </a:p>
          <a:p>
            <a:pPr algn="just"/>
            <a:endParaRPr lang="ru-RU" sz="1200" dirty="0">
              <a:latin typeface="Times New Roman" panose="02020603050405020304" pitchFamily="18" charset="0"/>
              <a:cs typeface="Times New Roman" panose="02020603050405020304" pitchFamily="18" charset="0"/>
            </a:endParaRPr>
          </a:p>
          <a:p>
            <a:pPr algn="just"/>
            <a:r>
              <a:rPr lang="ru-RU" sz="1200" b="1" dirty="0">
                <a:latin typeface="Times New Roman" panose="02020603050405020304" pitchFamily="18" charset="0"/>
                <a:cs typeface="Times New Roman" panose="02020603050405020304" pitchFamily="18" charset="0"/>
              </a:rPr>
              <a:t>7. </a:t>
            </a:r>
            <a:r>
              <a:rPr lang="ru-RU" sz="1200" dirty="0">
                <a:latin typeface="Times New Roman" panose="02020603050405020304" pitchFamily="18" charset="0"/>
                <a:cs typeface="Times New Roman" panose="02020603050405020304" pitchFamily="18" charset="0"/>
              </a:rPr>
              <a:t>Контрольный орган в сфере закупок вправе приостановить определение поставщика (подрядчика, исполнителя) в части заключения контракта заказчиком до рассмотрения жалобы по существу, направив заказчику, оператору специализированной электронной площадки </a:t>
            </a:r>
            <a:r>
              <a:rPr lang="ru-RU" sz="1200" b="1" dirty="0">
                <a:latin typeface="Times New Roman" panose="02020603050405020304" pitchFamily="18" charset="0"/>
                <a:cs typeface="Times New Roman" panose="02020603050405020304" pitchFamily="18" charset="0"/>
              </a:rPr>
              <a:t>(в случаях, установленных Правительством Российской Федерации, в соответствии с пунктом 3 части 13 статьи 24 настоящего Федерального закона)</a:t>
            </a:r>
            <a:r>
              <a:rPr lang="ru-RU" sz="1200" dirty="0">
                <a:latin typeface="Times New Roman" panose="02020603050405020304" pitchFamily="18" charset="0"/>
                <a:cs typeface="Times New Roman" panose="02020603050405020304" pitchFamily="18" charset="0"/>
              </a:rPr>
              <a:t>, в уполномоченный орган, уполномоченное учреждение, специализированную организацию требование о приостановлении определения поставщика (подрядчика, исполнителя) в части заключения контракта заказчиком до рассмотрения жалобы по существу, которое является для них обязательным. При проведении электронных процедур</a:t>
            </a:r>
            <a:r>
              <a:rPr lang="ru-RU" sz="1200" b="1" dirty="0">
                <a:latin typeface="Times New Roman" panose="02020603050405020304" pitchFamily="18" charset="0"/>
                <a:cs typeface="Times New Roman" panose="02020603050405020304" pitchFamily="18" charset="0"/>
              </a:rPr>
              <a:t>, закрытых электронных процедур (за исключением случаев, установленных Правительством Российской Федерации в соответствии с пунктом 3 части 13 статьи 24 настоящего Федерального закона) </a:t>
            </a:r>
            <a:r>
              <a:rPr lang="ru-RU" sz="1200" dirty="0">
                <a:latin typeface="Times New Roman" panose="02020603050405020304" pitchFamily="18" charset="0"/>
                <a:cs typeface="Times New Roman" panose="02020603050405020304" pitchFamily="18" charset="0"/>
              </a:rPr>
              <a:t>такое приостановление (в случае принятия решения о приостановлении определения поставщика (подрядчика, исполнителя) осуществляется контрольным органом в сфере закупок с использованием единой информационной системы в сфере закупок при размещении информации в соответствии с пунктом 1 части 8 статьи 105 настоящего Федерального закона. В случае принятия решения о приостановлении определения поставщика (подрядчика, исполнителя) контракт не может быть заключен до рассмотрения жалобы по существу. При этом срок, установленный для заключения контракта, подлежит продлению на срок рассмотрения жалобы по существу.</a:t>
            </a:r>
          </a:p>
          <a:p>
            <a:pPr algn="just"/>
            <a:endParaRPr lang="ru-RU" sz="1200" b="1" dirty="0">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219173" y="1327407"/>
            <a:ext cx="5757353" cy="4339650"/>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106.</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7. Контрольный орган в сфере закупок вправе приостановить определение поставщика (подрядчика, исполнителя) в части заключения контракта заказчиком до рассмотрения жалобы по существу, направив заказчику, оператору специализированной электронной площадки, в уполномоченный орган, уполномоченное учреждение, специализированную организацию требование о приостановлении определения поставщика (подрядчика, исполнителя) в части заключения контракта заказчиком до рассмотрения жалобы по существу, которое является для них обязательным. При проведении электронных процедур такое приостановление (в случае принятия решения о приостановлении определения поставщика (подрядчика, исполнителя) осуществляется контрольным органом в сфере закупок с использованием единой информационной системы в сфере закупок при размещении информации в соответствии с пунктом 1 части 8 статьи 105 настоящего Федерального закона. В случае принятия решения о приостановлении определения поставщика (подрядчика, исполнителя) контракт не может быть заключен до рассмотрения жалобы по существу. При этом срок, установленный для заключения контракта, подлежит продлению на срок рассмотрения жалобы по существу.</a:t>
            </a: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6121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44280" y="136827"/>
            <a:ext cx="5613481" cy="60369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400183" y="143218"/>
            <a:ext cx="5613481" cy="60809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19.08.2024</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64856" y="1392753"/>
            <a:ext cx="5613481" cy="2432628"/>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10594" y="1392752"/>
            <a:ext cx="5613481" cy="2432628"/>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44280" y="5587789"/>
            <a:ext cx="11679653" cy="946085"/>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В соответствии с Федеральным законом от 08.08.20204 № 318-ФЗ из п. 9 ч. 2 ст. 1 Закона № 44-ФЗ с 19.08.2024 исключаются слова «при подготовке проведения общероссийского голосования». Однако указанные слова применялись до 31.12.2020</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46973" y="1666137"/>
            <a:ext cx="5483602" cy="1015663"/>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9) закупкой товаров, работ, услуг Центральной избирательной комиссией Российской Федерации, избирательными комиссиями субъектов Российской Федерации, в том числе при возложении на них полномочий окружной избирательной комиссии, при подготовке и проведении выборов в органы государственной власти</a:t>
            </a:r>
            <a:r>
              <a:rPr lang="ru-RU" sz="1200" b="1" dirty="0">
                <a:solidFill>
                  <a:prstClr val="black"/>
                </a:solidFill>
                <a:latin typeface="Times New Roman" panose="02020603050405020304" pitchFamily="18" charset="0"/>
              </a:rPr>
              <a:t>;  </a:t>
            </a:r>
            <a:endParaRPr lang="ru-RU" sz="1200" dirty="0">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373053" y="1445699"/>
            <a:ext cx="5397085" cy="2308324"/>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      </a:t>
            </a:r>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9) закупкой товаров, работ, услуг Центральной избирательной комиссией Российской Федерации, избирательными комиссиями субъектов Российской Федерации, в том числе при возложении на них полномочий окружной избирательной комиссии, при подготовке и проведении выборов в органы государственной власти, </a:t>
            </a:r>
            <a:r>
              <a:rPr lang="ru-RU" sz="1200" strike="sngStrike" dirty="0">
                <a:solidFill>
                  <a:srgbClr val="FF0000"/>
                </a:solidFill>
                <a:latin typeface="Times New Roman" panose="02020603050405020304" pitchFamily="18" charset="0"/>
                <a:cs typeface="Times New Roman" panose="02020603050405020304" pitchFamily="18" charset="0"/>
              </a:rPr>
              <a:t>при подготовке проведения общероссийского голосования; </a:t>
            </a:r>
            <a:r>
              <a:rPr lang="ru-RU" sz="1200" b="1" dirty="0">
                <a:latin typeface="Times New Roman" panose="02020603050405020304" pitchFamily="18" charset="0"/>
                <a:cs typeface="Times New Roman" panose="02020603050405020304" pitchFamily="18" charset="0"/>
              </a:rPr>
              <a:t>(положения применялись до 31.12.2020 в соответствии с Федеральным законом от 27.02.2020 № 27-ФЗ</a:t>
            </a:r>
            <a:r>
              <a:rPr lang="ru-RU" sz="1200" dirty="0">
                <a:latin typeface="Times New Roman" panose="02020603050405020304" pitchFamily="18" charset="0"/>
                <a:cs typeface="Times New Roman" panose="02020603050405020304" pitchFamily="18" charset="0"/>
              </a:rPr>
              <a:t>)</a:t>
            </a: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endParaRPr>
          </a:p>
          <a:p>
            <a:pPr algn="just"/>
            <a:endParaRPr lang="ru-RU" sz="1200" dirty="0">
              <a:latin typeface="Times New Roman" panose="02020603050405020304" pitchFamily="18" charset="0"/>
            </a:endParaRPr>
          </a:p>
          <a:p>
            <a:pPr algn="just"/>
            <a:endParaRPr lang="ru-RU" sz="1200" dirty="0">
              <a:latin typeface="Times New Roman" panose="02020603050405020304" pitchFamily="18" charset="0"/>
            </a:endParaRPr>
          </a:p>
        </p:txBody>
      </p:sp>
      <p:sp>
        <p:nvSpPr>
          <p:cNvPr id="15" name="Заголовок 1">
            <a:extLst>
              <a:ext uri="{FF2B5EF4-FFF2-40B4-BE49-F238E27FC236}">
                <a16:creationId xmlns:a16="http://schemas.microsoft.com/office/drawing/2014/main" id="{6EB74059-FCC7-4559-BC3E-91DFEC128CEB}"/>
              </a:ext>
            </a:extLst>
          </p:cNvPr>
          <p:cNvSpPr txBox="1">
            <a:spLocks/>
          </p:cNvSpPr>
          <p:nvPr/>
        </p:nvSpPr>
        <p:spPr>
          <a:xfrm>
            <a:off x="7222922" y="4126420"/>
            <a:ext cx="4144162" cy="1217766"/>
          </a:xfrm>
          <a:prstGeom prst="rect">
            <a:avLst/>
          </a:prstGeom>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endParaRPr lang="ru-RU" sz="800" dirty="0">
              <a:latin typeface="Times New Roman" panose="02020603050405020304" pitchFamily="18" charset="0"/>
              <a:cs typeface="Times New Roman" panose="02020603050405020304" pitchFamily="18" charset="0"/>
            </a:endParaRPr>
          </a:p>
          <a:p>
            <a:pPr algn="just"/>
            <a:endParaRPr lang="ru-RU" sz="800" dirty="0">
              <a:latin typeface="Times New Roman" panose="02020603050405020304" pitchFamily="18" charset="0"/>
              <a:cs typeface="Times New Roman" panose="02020603050405020304" pitchFamily="18" charset="0"/>
            </a:endParaRPr>
          </a:p>
          <a:p>
            <a:pPr algn="just"/>
            <a:r>
              <a:rPr lang="ru-RU" sz="3200" dirty="0">
                <a:latin typeface="Times New Roman" panose="02020603050405020304" pitchFamily="18" charset="0"/>
                <a:ea typeface="+mn-ea"/>
                <a:cs typeface="Times New Roman" panose="02020603050405020304" pitchFamily="18" charset="0"/>
              </a:rPr>
              <a:t>                     </a:t>
            </a:r>
          </a:p>
          <a:p>
            <a:pPr algn="just"/>
            <a:endParaRPr lang="ru-RU" sz="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4AB15B4-16BD-471B-AA3F-486162987AB9}"/>
              </a:ext>
            </a:extLst>
          </p:cNvPr>
          <p:cNvSpPr txBox="1"/>
          <p:nvPr/>
        </p:nvSpPr>
        <p:spPr>
          <a:xfrm>
            <a:off x="10637240" y="810593"/>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3</a:t>
            </a:r>
          </a:p>
        </p:txBody>
      </p:sp>
    </p:spTree>
    <p:extLst>
      <p:ext uri="{BB962C8B-B14F-4D97-AF65-F5344CB8AC3E}">
        <p14:creationId xmlns:p14="http://schemas.microsoft.com/office/powerpoint/2010/main" val="15623995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31226" y="238521"/>
            <a:ext cx="5613481" cy="49608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27527" y="205796"/>
            <a:ext cx="5613481" cy="52881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187354" y="920432"/>
            <a:ext cx="5820992" cy="3240507"/>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183654" y="920434"/>
            <a:ext cx="5901226" cy="324050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331226" y="5697860"/>
            <a:ext cx="11660385" cy="672828"/>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solidFill>
                  <a:schemeClr val="bg1"/>
                </a:solidFill>
                <a:latin typeface="Times New Roman" panose="02020603050405020304" pitchFamily="18" charset="0"/>
                <a:cs typeface="Times New Roman" panose="02020603050405020304" pitchFamily="18" charset="0"/>
              </a:rPr>
              <a:t>Приведено в соответствие в связи с утратой силы с 01.01.2025 статьи 30.1 Закона № 44-ФЗ.</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53938" y="1222978"/>
            <a:ext cx="5560657" cy="2308324"/>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111.1.</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1. Заказчики, осуществляющие деятельность на территории иностранного государства, осуществляют закупки на территории иностранного государства в порядке, установленном настоящим Федеральным законом для проведения закрытого конкурса, закрытого аукциона, с учетом следующих особенностей:</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6) заказчик вправе:</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а) не руководствоваться положениями статей 14, 23, 28 - </a:t>
            </a:r>
            <a:r>
              <a:rPr lang="ru-RU" sz="1200" b="1" dirty="0">
                <a:latin typeface="Times New Roman" panose="02020603050405020304" pitchFamily="18" charset="0"/>
                <a:cs typeface="Times New Roman" panose="02020603050405020304" pitchFamily="18" charset="0"/>
              </a:rPr>
              <a:t>30</a:t>
            </a:r>
            <a:r>
              <a:rPr lang="ru-RU" sz="1200" dirty="0">
                <a:latin typeface="Times New Roman" panose="02020603050405020304" pitchFamily="18" charset="0"/>
                <a:cs typeface="Times New Roman" panose="02020603050405020304" pitchFamily="18" charset="0"/>
              </a:rPr>
              <a:t>, 34 - 37, 41, 44, 45, 103 и 104 настоящего Федерального закона;</a:t>
            </a:r>
          </a:p>
          <a:p>
            <a:pPr algn="just"/>
            <a:endParaRPr lang="ru-RU" sz="1200" dirty="0">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250993" y="1160140"/>
            <a:ext cx="5757353" cy="3600986"/>
          </a:xfrm>
          <a:prstGeom prst="rect">
            <a:avLst/>
          </a:prstGeom>
        </p:spPr>
        <p:txBody>
          <a:bodyPr wrap="square">
            <a:spAutoFit/>
          </a:bodyPr>
          <a:lstStyle/>
          <a:p>
            <a:pPr algn="just"/>
            <a:r>
              <a:rPr lang="ru-RU" sz="1200" dirty="0">
                <a:latin typeface="Times New Roman" panose="02020603050405020304" pitchFamily="18" charset="0"/>
                <a:cs typeface="Times New Roman" panose="02020603050405020304" pitchFamily="18" charset="0"/>
              </a:rPr>
              <a:t>     Статья 111.1.</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1. Заказчики, осуществляющие деятельность на территории иностранного государства, осуществляют закупки на территории иностранного государства в порядке, установленном настоящим Федеральным законом для проведения закрытого конкурса, закрытого аукциона, с учетом следующих особенностей:</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6) заказчик вправе:</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а) не руководствоваться положениями статей 14, 23, 28 - </a:t>
            </a:r>
            <a:r>
              <a:rPr lang="ru-RU" sz="1200" strike="sngStrike" dirty="0">
                <a:solidFill>
                  <a:srgbClr val="FF0000"/>
                </a:solidFill>
                <a:latin typeface="Times New Roman" panose="02020603050405020304" pitchFamily="18" charset="0"/>
                <a:cs typeface="Times New Roman" panose="02020603050405020304" pitchFamily="18" charset="0"/>
              </a:rPr>
              <a:t>30.1</a:t>
            </a:r>
            <a:r>
              <a:rPr lang="ru-RU" sz="1200" dirty="0">
                <a:latin typeface="Times New Roman" panose="02020603050405020304" pitchFamily="18" charset="0"/>
                <a:cs typeface="Times New Roman" panose="02020603050405020304" pitchFamily="18" charset="0"/>
              </a:rPr>
              <a:t>, 34 - 37, 41, 44, 45, 103 и 104 настоящего Федерального закона;</a:t>
            </a: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dirty="0">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3380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78198" y="364964"/>
            <a:ext cx="5613481" cy="603695"/>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334240" y="360567"/>
            <a:ext cx="5613481" cy="60809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19.08.2024</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65503" y="1561719"/>
            <a:ext cx="5613481" cy="267765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269300" y="1561719"/>
            <a:ext cx="5613481" cy="267765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56173" y="4832435"/>
            <a:ext cx="11679653" cy="166060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Уточнено, что федеральные законы, вносящие изменения в положения Закона № 44-ФЗ вступают в силу не ранее 1 января года, следующего за очередным календарным годом, если они приняты после в части планирования закупок товаров, работ, услуг, определения поставщиков (подрядчиков, исполнителей), в том числе установления новых способов определения поставщиков (подрядчиков, исполнителей), контроля в сфере закупок, мониторинга закупок товаров, работ, услуг, аудита в сфере закупок товаров, работ, услуг, 1 ноября текущего календарного года (при условии принятия после 1 ноября 2024 года вступают в силу не ранее 1 января 2026 года). </a:t>
            </a:r>
          </a:p>
          <a:p>
            <a:pPr algn="just" fontAlgn="base"/>
            <a:r>
              <a:rPr lang="ru-RU" sz="1400" dirty="0">
                <a:latin typeface="Times New Roman" panose="02020603050405020304" pitchFamily="18" charset="0"/>
                <a:cs typeface="Times New Roman" panose="02020603050405020304" pitchFamily="18" charset="0"/>
              </a:rPr>
              <a:t>Если такие законы приняты до 1 ноября текущего календарного года, то они вступают в силу не ранее 1 января очередного календарного года, следующего за годом их принятия (при условии принятия до 1 ноября 2024 года вступают в силу не ранее 1 января 2025 года). </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334239" y="1697932"/>
            <a:ext cx="5483602" cy="2492990"/>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2</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5. Федеральные законы, вносящие изменения в положения настоящего Федерального закона, касающиеся планирования закупок товаров, работ, услуг, определения поставщиков (подрядчиков, исполнителей), в том числе установления новых способов определения поставщиков (подрядчиков, исполнителей), контроля в сфере закупок, мониторинга закупок товаров, работ, услуг, аудита в сфере закупок товаров, работ, услуг, вступают в силу не ранее 1 января очередного календарного года, следующего за годом их принятия, за исключением случаев их принятия после 1 </a:t>
            </a:r>
            <a:r>
              <a:rPr lang="ru-RU" sz="1200" b="1" dirty="0">
                <a:solidFill>
                  <a:prstClr val="black"/>
                </a:solidFill>
                <a:latin typeface="Times New Roman" panose="02020603050405020304" pitchFamily="18" charset="0"/>
              </a:rPr>
              <a:t>ноября</a:t>
            </a:r>
            <a:r>
              <a:rPr lang="ru-RU" sz="1200" dirty="0">
                <a:solidFill>
                  <a:prstClr val="black"/>
                </a:solidFill>
                <a:latin typeface="Times New Roman" panose="02020603050405020304" pitchFamily="18" charset="0"/>
              </a:rPr>
              <a:t> текущего календарного года, при которых такие федеральные законы вступают в силу не ранее 1 января года, следующего за очередным календарным годом.</a:t>
            </a:r>
          </a:p>
          <a:p>
            <a:pPr algn="just"/>
            <a:endParaRPr lang="ru-RU" sz="1200" dirty="0">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473700" y="1692315"/>
            <a:ext cx="5397085" cy="2677656"/>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2</a:t>
            </a:r>
          </a:p>
          <a:p>
            <a:pPr lvl="0" algn="just"/>
            <a:endParaRPr lang="ru-RU" sz="1200" dirty="0">
              <a:solidFill>
                <a:prstClr val="black"/>
              </a:solidFill>
              <a:latin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5. Федеральные законы, вносящие изменения в положения настоящего Федерального закона, касающиеся планирования закупок товаров, работ, услуг, определения поставщиков (подрядчиков, исполнителей), в том числе установления новых способов определения поставщиков (подрядчиков, исполнителей), контроля в сфере закупок, мониторинга закупок товаров, работ, услуг, аудита в сфере закупок товаров, работ, услуг, вступают в силу не ранее 1 января очередного календарного года, следующего за годом их принятия, за исключением случаев их принятия после 1 </a:t>
            </a:r>
            <a:r>
              <a:rPr lang="ru-RU" sz="1200" strike="sngStrike" dirty="0">
                <a:solidFill>
                  <a:srgbClr val="FF0000"/>
                </a:solidFill>
                <a:latin typeface="Times New Roman" panose="02020603050405020304" pitchFamily="18" charset="0"/>
                <a:cs typeface="Times New Roman" panose="02020603050405020304" pitchFamily="18" charset="0"/>
              </a:rPr>
              <a:t>октября</a:t>
            </a:r>
            <a:r>
              <a:rPr lang="ru-RU" sz="1200" dirty="0">
                <a:latin typeface="Times New Roman" panose="02020603050405020304" pitchFamily="18" charset="0"/>
                <a:cs typeface="Times New Roman" panose="02020603050405020304" pitchFamily="18" charset="0"/>
              </a:rPr>
              <a:t> текущего календарного года, при которых такие федеральные законы вступают в силу не ранее 1 января года, следующего за очередным календарным годом.</a:t>
            </a:r>
          </a:p>
          <a:p>
            <a:pPr algn="just"/>
            <a:endParaRPr lang="ru-RU" sz="1200" dirty="0">
              <a:latin typeface="Times New Roman" panose="02020603050405020304" pitchFamily="18" charset="0"/>
              <a:cs typeface="Times New Roman" panose="02020603050405020304" pitchFamily="18" charset="0"/>
            </a:endParaRPr>
          </a:p>
          <a:p>
            <a:pPr lvl="0" algn="just"/>
            <a:endParaRPr lang="ru-RU" sz="1200" dirty="0">
              <a:latin typeface="Times New Roman" panose="02020603050405020304" pitchFamily="18" charset="0"/>
            </a:endParaRPr>
          </a:p>
        </p:txBody>
      </p:sp>
      <p:sp>
        <p:nvSpPr>
          <p:cNvPr id="15" name="Заголовок 1">
            <a:extLst>
              <a:ext uri="{FF2B5EF4-FFF2-40B4-BE49-F238E27FC236}">
                <a16:creationId xmlns:a16="http://schemas.microsoft.com/office/drawing/2014/main" id="{6EB74059-FCC7-4559-BC3E-91DFEC128CEB}"/>
              </a:ext>
            </a:extLst>
          </p:cNvPr>
          <p:cNvSpPr txBox="1">
            <a:spLocks/>
          </p:cNvSpPr>
          <p:nvPr/>
        </p:nvSpPr>
        <p:spPr>
          <a:xfrm>
            <a:off x="7222922" y="4126420"/>
            <a:ext cx="4144162" cy="1217766"/>
          </a:xfrm>
          <a:prstGeom prst="rect">
            <a:avLst/>
          </a:prstGeom>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endParaRPr lang="ru-RU" sz="800" dirty="0">
              <a:latin typeface="Times New Roman" panose="02020603050405020304" pitchFamily="18" charset="0"/>
              <a:cs typeface="Times New Roman" panose="02020603050405020304" pitchFamily="18" charset="0"/>
            </a:endParaRPr>
          </a:p>
          <a:p>
            <a:pPr algn="just"/>
            <a:endParaRPr lang="ru-RU" sz="800" dirty="0">
              <a:latin typeface="Times New Roman" panose="02020603050405020304" pitchFamily="18" charset="0"/>
              <a:cs typeface="Times New Roman" panose="02020603050405020304" pitchFamily="18" charset="0"/>
            </a:endParaRPr>
          </a:p>
          <a:p>
            <a:pPr algn="just"/>
            <a:r>
              <a:rPr lang="ru-RU" sz="3200" dirty="0">
                <a:latin typeface="Times New Roman" panose="02020603050405020304" pitchFamily="18" charset="0"/>
                <a:ea typeface="+mn-ea"/>
                <a:cs typeface="Times New Roman" panose="02020603050405020304" pitchFamily="18" charset="0"/>
              </a:rPr>
              <a:t>                     </a:t>
            </a:r>
          </a:p>
          <a:p>
            <a:pPr algn="just"/>
            <a:endParaRPr lang="ru-RU" sz="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838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393886" y="475696"/>
            <a:ext cx="5613481" cy="522594"/>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434505" y="473219"/>
            <a:ext cx="5465278" cy="52259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393886" y="1842913"/>
            <a:ext cx="5613481" cy="2677656"/>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472255" y="1853057"/>
            <a:ext cx="5389779" cy="2667512"/>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8" name="Скругленный прямоугольник 18">
            <a:extLst>
              <a:ext uri="{FF2B5EF4-FFF2-40B4-BE49-F238E27FC236}">
                <a16:creationId xmlns:a16="http://schemas.microsoft.com/office/drawing/2014/main" id="{4ED82427-388A-4F1E-8B7E-762A3746916F}"/>
              </a:ext>
            </a:extLst>
          </p:cNvPr>
          <p:cNvSpPr/>
          <p:nvPr/>
        </p:nvSpPr>
        <p:spPr>
          <a:xfrm>
            <a:off x="285535" y="5620623"/>
            <a:ext cx="11576500" cy="66273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Утратили силу положения Закона № 44-ФЗ, предусматривающие наличие в ЕИС информации об условиях применения национального режима.</a:t>
            </a: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806351" y="1781517"/>
            <a:ext cx="4991763" cy="1200329"/>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Статья 4</a:t>
            </a:r>
          </a:p>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 3. Единая информационная система содержит:</a:t>
            </a:r>
          </a:p>
          <a:p>
            <a:pPr lvl="0" algn="just"/>
            <a:endParaRPr lang="ru-RU" sz="1200" dirty="0">
              <a:solidFill>
                <a:prstClr val="black"/>
              </a:solidFill>
              <a:latin typeface="Times New Roman" panose="02020603050405020304" pitchFamily="18" charset="0"/>
            </a:endParaRPr>
          </a:p>
          <a:p>
            <a:pPr lvl="0" algn="just"/>
            <a:r>
              <a:rPr lang="ru-RU" sz="1200" dirty="0">
                <a:latin typeface="Times New Roman" panose="02020603050405020304" pitchFamily="18" charset="0"/>
              </a:rPr>
              <a:t>4</a:t>
            </a:r>
            <a:r>
              <a:rPr lang="ru-RU" sz="1200" b="1" dirty="0">
                <a:latin typeface="Times New Roman" panose="02020603050405020304" pitchFamily="18" charset="0"/>
              </a:rPr>
              <a:t>) утратил силу.</a:t>
            </a: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532700" y="1853057"/>
            <a:ext cx="5092117" cy="2677656"/>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Статья 4</a:t>
            </a:r>
          </a:p>
          <a:p>
            <a:pPr lvl="0" algn="just"/>
            <a:endParaRPr lang="ru-RU" sz="1200" dirty="0">
              <a:solidFill>
                <a:prstClr val="black"/>
              </a:solidFill>
              <a:latin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3. Единая информационная система содержит:</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strike="sngStrike" dirty="0">
                <a:solidFill>
                  <a:srgbClr val="FF0000"/>
                </a:solidFill>
                <a:latin typeface="Times New Roman" panose="02020603050405020304" pitchFamily="18" charset="0"/>
                <a:cs typeface="Times New Roman" panose="02020603050405020304" pitchFamily="18" charset="0"/>
              </a:rPr>
              <a:t>4) информацию об условиях, о запретах и об ограничениях допуска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 перечень иностранных государств, групп иностранных государств, с которыми Российской Федерацией заключены международные договоры о взаимном применении национального режима при осуществлении закупок, а также условия применения такого национального режима;</a:t>
            </a:r>
          </a:p>
          <a:p>
            <a:pPr lvl="0" algn="just"/>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9871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87082" y="171905"/>
            <a:ext cx="5613481" cy="50818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291439" y="171905"/>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547298" y="1149147"/>
            <a:ext cx="5548702" cy="2575565"/>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291439" y="1149147"/>
            <a:ext cx="5674225" cy="4339650"/>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518246" y="1149147"/>
            <a:ext cx="5284589" cy="4154984"/>
          </a:xfrm>
          <a:prstGeom prst="rect">
            <a:avLst/>
          </a:prstGeom>
        </p:spPr>
        <p:txBody>
          <a:bodyPr wrap="square">
            <a:spAutoFit/>
          </a:bodyPr>
          <a:lstStyle/>
          <a:p>
            <a:pPr lvl="0" algn="just"/>
            <a:r>
              <a:rPr lang="ru-RU" sz="1200" b="1" dirty="0">
                <a:solidFill>
                  <a:prstClr val="black"/>
                </a:solidFill>
                <a:latin typeface="Times New Roman" panose="02020603050405020304" pitchFamily="18" charset="0"/>
              </a:rPr>
              <a:t>     Статья 14</a:t>
            </a:r>
          </a:p>
          <a:p>
            <a:pPr lvl="0" algn="just"/>
            <a:endParaRPr lang="ru-RU" sz="1200" dirty="0">
              <a:latin typeface="Times New Roman" panose="02020603050405020304" pitchFamily="18" charset="0"/>
              <a:cs typeface="Times New Roman" panose="02020603050405020304" pitchFamily="18" charset="0"/>
            </a:endParaRPr>
          </a:p>
          <a:p>
            <a:pPr lvl="0" algn="just"/>
            <a:r>
              <a:rPr lang="ru-RU" sz="1200" dirty="0">
                <a:latin typeface="Times New Roman" panose="02020603050405020304" pitchFamily="18" charset="0"/>
                <a:cs typeface="Times New Roman" panose="02020603050405020304" pitchFamily="18" charset="0"/>
              </a:rPr>
              <a:t>1</a:t>
            </a:r>
            <a:r>
              <a:rPr lang="ru-RU" sz="1200" b="1" dirty="0">
                <a:latin typeface="Times New Roman" panose="02020603050405020304" pitchFamily="18" charset="0"/>
                <a:cs typeface="Times New Roman" panose="02020603050405020304" pitchFamily="18" charset="0"/>
              </a:rPr>
              <a:t>. При осуществлении закупок предоставляется национальный режим, обеспечивающий происходящему из иностранного государства или группы иностранных государств (далее - иностранное государство) товару, работе, услуге, соответственно выполняемой, оказываемой иностранным гражданином или иностранным юридическим лицом (далее - иностранное лицо), равные условия с товаром российского происхождения, работой, услугой, соответственно выполняемой, оказываемой российским гражданином или российским юридическим лицом (далее - российское лицо), за исключением случаев принятия Правительством Российской Федерации мер, предусмотренных пунктом 1 части 2 настоящей статьи. Если иное не предусмотрено мерами, принятыми Правительством Российской Федерации в соответствии с пунктом 1 части 2 настоящей статьи, положения настоящей статьи, касающиеся товара российского происхождения, работы, услуги, соответственно выполняемой, оказываемой российским лицом, применяются также в отношении товара, происходящего из иностранного государства, работы, услуги, соответственно выполняемой, оказываемой иностранным лицом, которым предоставляются равные условия с товаром российского происхождения, работой, услугой, соответственно выполняемой, оказываемой российским лицом.</a:t>
            </a:r>
            <a:endParaRPr lang="ru-RU" sz="1200" dirty="0">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547298" y="1248588"/>
            <a:ext cx="5483921" cy="2308324"/>
          </a:xfrm>
          <a:prstGeom prst="rect">
            <a:avLst/>
          </a:prstGeom>
        </p:spPr>
        <p:txBody>
          <a:bodyPr wrap="square">
            <a:spAutoFit/>
          </a:bodyPr>
          <a:lstStyle/>
          <a:p>
            <a:pPr lvl="0" algn="just"/>
            <a:endParaRPr lang="ru-RU" sz="1200" dirty="0">
              <a:solidFill>
                <a:prstClr val="black"/>
              </a:solidFill>
              <a:latin typeface="Times New Roman" panose="02020603050405020304" pitchFamily="18" charset="0"/>
            </a:endParaRPr>
          </a:p>
          <a:p>
            <a:pPr lvl="0" algn="just"/>
            <a:r>
              <a:rPr lang="ru-RU" sz="1200" dirty="0">
                <a:solidFill>
                  <a:prstClr val="black"/>
                </a:solidFill>
                <a:latin typeface="Times New Roman" panose="02020603050405020304" pitchFamily="18" charset="0"/>
              </a:rPr>
              <a:t>Статья 14</a:t>
            </a:r>
          </a:p>
          <a:p>
            <a:pPr lvl="0" algn="just"/>
            <a:r>
              <a:rPr lang="ru-RU" sz="1200" dirty="0">
                <a:solidFill>
                  <a:prstClr val="black"/>
                </a:solidFill>
                <a:latin typeface="Times New Roman" panose="02020603050405020304" pitchFamily="18" charset="0"/>
              </a:rPr>
              <a:t> </a:t>
            </a:r>
          </a:p>
          <a:p>
            <a:pPr indent="-228600" algn="just">
              <a:buAutoNum type="arabicPeriod"/>
            </a:pPr>
            <a:r>
              <a:rPr lang="ru-RU" sz="1200" strike="sngStrike" dirty="0">
                <a:solidFill>
                  <a:srgbClr val="FF0000"/>
                </a:solidFill>
                <a:latin typeface="Times New Roman" panose="02020603050405020304" pitchFamily="18" charset="0"/>
                <a:cs typeface="Times New Roman" panose="02020603050405020304" pitchFamily="18" charset="0"/>
              </a:rPr>
              <a:t>При осуществлении заказчиками закупок к товарам, происходящим из иностранного государства или группы иностранных государств, работам, услугам, соответственно выполняемым, оказываемым иностранными лицами, применяется национальный режим на равных условиях с товарами российского происхождения, работами, услугами, соответственно выполняемыми, оказываемыми российскими лицами, в случаях и на условиях, которые предусмотрены международными договорами Российской Федерации.</a:t>
            </a: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a:p>
            <a:pPr algn="just"/>
            <a:endParaRPr lang="ru-RU" sz="1200" strike="sngStrike" dirty="0">
              <a:solidFill>
                <a:srgbClr val="FF0000"/>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9DC5617F-69FD-4BBE-9D15-8358BDB89745}"/>
              </a:ext>
            </a:extLst>
          </p:cNvPr>
          <p:cNvSpPr txBox="1"/>
          <p:nvPr/>
        </p:nvSpPr>
        <p:spPr>
          <a:xfrm>
            <a:off x="11072471" y="689978"/>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1</a:t>
            </a:r>
          </a:p>
        </p:txBody>
      </p:sp>
      <p:sp>
        <p:nvSpPr>
          <p:cNvPr id="11" name="Скругленный прямоугольник 18">
            <a:extLst>
              <a:ext uri="{FF2B5EF4-FFF2-40B4-BE49-F238E27FC236}">
                <a16:creationId xmlns:a16="http://schemas.microsoft.com/office/drawing/2014/main" id="{0FDDB05D-8F5A-401D-A1D5-E86B6E1E43CB}"/>
              </a:ext>
            </a:extLst>
          </p:cNvPr>
          <p:cNvSpPr/>
          <p:nvPr/>
        </p:nvSpPr>
        <p:spPr>
          <a:xfrm>
            <a:off x="226335" y="5609412"/>
            <a:ext cx="11576500" cy="1108507"/>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400" dirty="0">
                <a:latin typeface="Times New Roman" panose="02020603050405020304" pitchFamily="18" charset="0"/>
                <a:cs typeface="Times New Roman" panose="02020603050405020304" pitchFamily="18" charset="0"/>
              </a:rPr>
              <a:t>Установлено, что при осуществлении закупок иностранным товару, работе, услуге предоставляется национальный режим, обеспечивающий равные условия с товаром российского происхождения, за исключением случаев принятия Правительством РФ мер, устанавливающих запрет и ограничения закупок, а также преимущество в отношении закупок товаров (работ, услуг) российского происхождения, в том числе поставляемых при выполнении работ, оказании услуг.</a:t>
            </a:r>
          </a:p>
        </p:txBody>
      </p:sp>
    </p:spTree>
    <p:extLst>
      <p:ext uri="{BB962C8B-B14F-4D97-AF65-F5344CB8AC3E}">
        <p14:creationId xmlns:p14="http://schemas.microsoft.com/office/powerpoint/2010/main" val="963610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87082" y="171905"/>
            <a:ext cx="5613481" cy="50818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291439" y="171905"/>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547762" y="1208015"/>
            <a:ext cx="5613482" cy="1728132"/>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225562" y="1149146"/>
            <a:ext cx="5723932" cy="425336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409190" y="1214400"/>
            <a:ext cx="5495730" cy="4339650"/>
          </a:xfrm>
          <a:prstGeom prst="rect">
            <a:avLst/>
          </a:prstGeom>
        </p:spPr>
        <p:txBody>
          <a:bodyPr wrap="square">
            <a:spAutoFit/>
          </a:bodyPr>
          <a:lstStyle/>
          <a:p>
            <a:pPr lvl="0" algn="just"/>
            <a:r>
              <a:rPr lang="ru-RU" sz="1200" b="1" dirty="0">
                <a:solidFill>
                  <a:prstClr val="black"/>
                </a:solidFill>
                <a:latin typeface="Times New Roman" panose="02020603050405020304" pitchFamily="18" charset="0"/>
              </a:rPr>
              <a:t>     </a:t>
            </a:r>
            <a:r>
              <a:rPr lang="ru-RU" sz="1150" b="1" dirty="0">
                <a:solidFill>
                  <a:prstClr val="black"/>
                </a:solidFill>
                <a:latin typeface="Times New Roman" panose="02020603050405020304" pitchFamily="18" charset="0"/>
              </a:rPr>
              <a:t>Статья 14</a:t>
            </a:r>
          </a:p>
          <a:p>
            <a:pPr lvl="0" algn="just"/>
            <a:endParaRPr lang="ru-RU" sz="1150" dirty="0">
              <a:latin typeface="Times New Roman" panose="02020603050405020304" pitchFamily="18" charset="0"/>
              <a:cs typeface="Times New Roman" panose="02020603050405020304" pitchFamily="18" charset="0"/>
            </a:endParaRPr>
          </a:p>
          <a:p>
            <a:pPr lvl="0" algn="just"/>
            <a:r>
              <a:rPr lang="ru-RU" sz="1150" b="1" dirty="0">
                <a:latin typeface="Times New Roman" panose="02020603050405020304" pitchFamily="18" charset="0"/>
                <a:cs typeface="Times New Roman" panose="02020603050405020304" pitchFamily="18" charset="0"/>
              </a:rPr>
              <a:t>2. Правительство Российской Федерации:</a:t>
            </a:r>
          </a:p>
          <a:p>
            <a:pPr lvl="0" algn="just"/>
            <a:endParaRPr lang="ru-RU" sz="1150" b="1" dirty="0">
              <a:latin typeface="Times New Roman" panose="02020603050405020304" pitchFamily="18" charset="0"/>
              <a:cs typeface="Times New Roman" panose="02020603050405020304" pitchFamily="18" charset="0"/>
            </a:endParaRPr>
          </a:p>
          <a:p>
            <a:pPr marL="228600" lvl="0" indent="-228600" algn="just">
              <a:buAutoNum type="arabicParenR"/>
            </a:pPr>
            <a:r>
              <a:rPr lang="ru-RU" sz="1150" b="1" dirty="0">
                <a:latin typeface="Times New Roman" panose="02020603050405020304" pitchFamily="18" charset="0"/>
                <a:cs typeface="Times New Roman" panose="02020603050405020304" pitchFamily="18" charset="0"/>
              </a:rPr>
              <a:t>вправе с учетом положений части 3 настоящей статьи принимать меры, устанавливающие:</a:t>
            </a:r>
          </a:p>
          <a:p>
            <a:pPr marL="228600" lvl="0" indent="-228600" algn="just">
              <a:buAutoNum type="arabicParenR"/>
            </a:pPr>
            <a:endParaRPr lang="ru-RU" sz="1150" b="1" dirty="0">
              <a:latin typeface="Times New Roman" panose="02020603050405020304" pitchFamily="18" charset="0"/>
              <a:cs typeface="Times New Roman" panose="02020603050405020304" pitchFamily="18" charset="0"/>
            </a:endParaRPr>
          </a:p>
          <a:p>
            <a:pPr lvl="0" algn="just"/>
            <a:r>
              <a:rPr lang="ru-RU" sz="1150" b="1" dirty="0">
                <a:latin typeface="Times New Roman" panose="02020603050405020304" pitchFamily="18" charset="0"/>
                <a:cs typeface="Times New Roman" panose="02020603050405020304" pitchFamily="18" charset="0"/>
              </a:rPr>
              <a:t>а) запрет закупок товаров (в том числе поставляемых при выполнении закупаемых работ, оказании закупаемых услуг), происходящих из иностранных государств, работ, услуг, соответственно выполняемых, оказываемых иностранными лицами;</a:t>
            </a:r>
          </a:p>
          <a:p>
            <a:pPr lvl="0" algn="just"/>
            <a:r>
              <a:rPr lang="ru-RU" sz="1150" b="1" dirty="0">
                <a:latin typeface="Times New Roman" panose="02020603050405020304" pitchFamily="18" charset="0"/>
                <a:cs typeface="Times New Roman" panose="02020603050405020304" pitchFamily="18" charset="0"/>
              </a:rPr>
              <a:t>б) ограничение закупок товаров (в том числе поставляемых при выполнении закупаемых работ, оказании закупаемых услуг), происходящих из иностранных государств, работ, услуг, соответственно выполняемых, оказываемых иностранными лицами;</a:t>
            </a:r>
          </a:p>
          <a:p>
            <a:pPr lvl="0" algn="just"/>
            <a:r>
              <a:rPr lang="ru-RU" sz="1150" b="1" dirty="0">
                <a:latin typeface="Times New Roman" panose="02020603050405020304" pitchFamily="18" charset="0"/>
                <a:cs typeface="Times New Roman" panose="02020603050405020304" pitchFamily="18" charset="0"/>
              </a:rPr>
              <a:t>в) преимущество в отношении товаров российского происхождения (в том числе поставляемых при выполнении закупаемых работ, оказании закупаемых услуг), работ, услуг, соответственно выполняемых, оказываемых российскими лицами;</a:t>
            </a:r>
          </a:p>
          <a:p>
            <a:pPr lvl="0" algn="just"/>
            <a:endParaRPr lang="ru-RU" sz="1150" b="1" dirty="0">
              <a:latin typeface="Times New Roman" panose="02020603050405020304" pitchFamily="18" charset="0"/>
              <a:cs typeface="Times New Roman" panose="02020603050405020304" pitchFamily="18" charset="0"/>
            </a:endParaRPr>
          </a:p>
          <a:p>
            <a:pPr lvl="0" algn="just"/>
            <a:r>
              <a:rPr lang="ru-RU" sz="1150" b="1" dirty="0">
                <a:latin typeface="Times New Roman" panose="02020603050405020304" pitchFamily="18" charset="0"/>
                <a:cs typeface="Times New Roman" panose="02020603050405020304" pitchFamily="18" charset="0"/>
              </a:rPr>
              <a:t>2) определяет информацию и перечень документов, которые подтверждают страну происхождения товара для целей настоящего Федерального закона, в случае принятия мер, предусмотренных пунктом 1 настоящей части</a:t>
            </a:r>
            <a:r>
              <a:rPr lang="ru-RU" sz="1200" b="1" dirty="0">
                <a:latin typeface="Times New Roman" panose="02020603050405020304" pitchFamily="18" charset="0"/>
                <a:cs typeface="Times New Roman" panose="02020603050405020304" pitchFamily="18" charset="0"/>
              </a:rPr>
              <a:t>.</a:t>
            </a:r>
            <a:endParaRPr lang="ru-RU" sz="1200" b="1" dirty="0">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612079" y="1379583"/>
            <a:ext cx="5483921" cy="1384995"/>
          </a:xfrm>
          <a:prstGeom prst="rect">
            <a:avLst/>
          </a:prstGeom>
        </p:spPr>
        <p:txBody>
          <a:bodyPr wrap="square">
            <a:spAutoFit/>
          </a:bodyPr>
          <a:lstStyle/>
          <a:p>
            <a:pPr lvl="0" algn="just"/>
            <a:r>
              <a:rPr lang="ru-RU" sz="1200" dirty="0">
                <a:solidFill>
                  <a:prstClr val="black"/>
                </a:solidFill>
                <a:latin typeface="Times New Roman" panose="02020603050405020304" pitchFamily="18" charset="0"/>
              </a:rPr>
              <a:t>Статья 14</a:t>
            </a:r>
          </a:p>
          <a:p>
            <a:pPr lvl="0" algn="just"/>
            <a:r>
              <a:rPr lang="ru-RU" sz="1200" dirty="0">
                <a:solidFill>
                  <a:prstClr val="black"/>
                </a:solidFill>
                <a:latin typeface="Times New Roman" panose="02020603050405020304" pitchFamily="18" charset="0"/>
              </a:rPr>
              <a:t> </a:t>
            </a:r>
          </a:p>
          <a:p>
            <a:pPr algn="just"/>
            <a:r>
              <a:rPr lang="ru-RU" sz="1200" strike="sngStrike" dirty="0">
                <a:solidFill>
                  <a:srgbClr val="FF0000"/>
                </a:solidFill>
                <a:latin typeface="Times New Roman" panose="02020603050405020304" pitchFamily="18" charset="0"/>
                <a:cs typeface="Times New Roman" panose="02020603050405020304" pitchFamily="18" charset="0"/>
              </a:rPr>
              <a:t>2. Федеральный орган исполнительной власти по регулированию контрактной   системы в сфере закупок размещает перечень иностранных государств, с которыми Российской Федерацией заключены международные договоры, указанные в части 1 настоящей статьи, и условия применения национального режима в единой информационной системе.</a:t>
            </a:r>
          </a:p>
        </p:txBody>
      </p:sp>
      <p:sp>
        <p:nvSpPr>
          <p:cNvPr id="2" name="TextBox 1">
            <a:extLst>
              <a:ext uri="{FF2B5EF4-FFF2-40B4-BE49-F238E27FC236}">
                <a16:creationId xmlns:a16="http://schemas.microsoft.com/office/drawing/2014/main" id="{9DC5617F-69FD-4BBE-9D15-8358BDB89745}"/>
              </a:ext>
            </a:extLst>
          </p:cNvPr>
          <p:cNvSpPr txBox="1"/>
          <p:nvPr/>
        </p:nvSpPr>
        <p:spPr>
          <a:xfrm>
            <a:off x="11056301" y="744019"/>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2</a:t>
            </a:r>
          </a:p>
        </p:txBody>
      </p:sp>
      <p:sp>
        <p:nvSpPr>
          <p:cNvPr id="11" name="Скругленный прямоугольник 18">
            <a:extLst>
              <a:ext uri="{FF2B5EF4-FFF2-40B4-BE49-F238E27FC236}">
                <a16:creationId xmlns:a16="http://schemas.microsoft.com/office/drawing/2014/main" id="{8BCCE354-34D2-4C98-81EC-49235523C6CE}"/>
              </a:ext>
            </a:extLst>
          </p:cNvPr>
          <p:cNvSpPr/>
          <p:nvPr/>
        </p:nvSpPr>
        <p:spPr>
          <a:xfrm>
            <a:off x="328420" y="5466442"/>
            <a:ext cx="11576500" cy="1320252"/>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300" dirty="0">
                <a:latin typeface="Times New Roman" panose="02020603050405020304" pitchFamily="18" charset="0"/>
                <a:cs typeface="Times New Roman" panose="02020603050405020304" pitchFamily="18" charset="0"/>
              </a:rPr>
              <a:t>Правительство РФ наделено права принимать меры, устанавливающие:</a:t>
            </a:r>
          </a:p>
          <a:p>
            <a:pPr marL="285750" indent="-285750" algn="just" fontAlgn="base">
              <a:buFontTx/>
              <a:buChar char="-"/>
            </a:pPr>
            <a:r>
              <a:rPr lang="ru-RU" sz="1300" dirty="0">
                <a:latin typeface="Times New Roman" panose="02020603050405020304" pitchFamily="18" charset="0"/>
                <a:cs typeface="Times New Roman" panose="02020603050405020304" pitchFamily="18" charset="0"/>
              </a:rPr>
              <a:t>запрет и ограничения закупок товаров (в том числе поставляемых при выполнении закупаемых работ, оказании закупаемых услуг), происходящих из иностранных государств, работ, услуг, соответственно выполняемых, оказываемых иностранными лицами;</a:t>
            </a:r>
          </a:p>
          <a:p>
            <a:pPr marL="285750" indent="-285750" algn="just" fontAlgn="base">
              <a:buFontTx/>
              <a:buChar char="-"/>
            </a:pPr>
            <a:r>
              <a:rPr lang="ru-RU" sz="1300" dirty="0">
                <a:latin typeface="Times New Roman" panose="02020603050405020304" pitchFamily="18" charset="0"/>
                <a:cs typeface="Times New Roman" panose="02020603050405020304" pitchFamily="18" charset="0"/>
              </a:rPr>
              <a:t>преимущество в отношении товаров российского происхождения (в том числе поставляемых при выполнении закупаемых работ, оказании закупаемых услуг), работ, услуг, соответственно выполняемых, оказываемых российскими лицами.</a:t>
            </a:r>
          </a:p>
          <a:p>
            <a:pPr algn="just" fontAlgn="base"/>
            <a:r>
              <a:rPr lang="ru-RU" sz="1300" dirty="0">
                <a:latin typeface="Times New Roman" panose="02020603050405020304" pitchFamily="18" charset="0"/>
                <a:cs typeface="Times New Roman" panose="02020603050405020304" pitchFamily="18" charset="0"/>
              </a:rPr>
              <a:t>В случае принятия указанных мер Правительство РФ определяет информацию и перечень документов, подтверждающих страну происхождения товара.</a:t>
            </a:r>
          </a:p>
        </p:txBody>
      </p:sp>
    </p:spTree>
    <p:extLst>
      <p:ext uri="{BB962C8B-B14F-4D97-AF65-F5344CB8AC3E}">
        <p14:creationId xmlns:p14="http://schemas.microsoft.com/office/powerpoint/2010/main" val="1560022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0">
            <a:extLst>
              <a:ext uri="{FF2B5EF4-FFF2-40B4-BE49-F238E27FC236}">
                <a16:creationId xmlns:a16="http://schemas.microsoft.com/office/drawing/2014/main" id="{F9B9C4B0-B730-44DC-B92F-33817707BEC0}"/>
              </a:ext>
            </a:extLst>
          </p:cNvPr>
          <p:cNvSpPr/>
          <p:nvPr/>
        </p:nvSpPr>
        <p:spPr>
          <a:xfrm>
            <a:off x="287082" y="171905"/>
            <a:ext cx="5613481" cy="508183"/>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принятия закона</a:t>
            </a:r>
          </a:p>
        </p:txBody>
      </p:sp>
      <p:sp>
        <p:nvSpPr>
          <p:cNvPr id="5" name="Скругленный прямоугольник 10">
            <a:extLst>
              <a:ext uri="{FF2B5EF4-FFF2-40B4-BE49-F238E27FC236}">
                <a16:creationId xmlns:a16="http://schemas.microsoft.com/office/drawing/2014/main" id="{324AFF47-42DC-4A42-B1DF-7058C12F8827}"/>
              </a:ext>
            </a:extLst>
          </p:cNvPr>
          <p:cNvSpPr/>
          <p:nvPr/>
        </p:nvSpPr>
        <p:spPr>
          <a:xfrm>
            <a:off x="6291439" y="171905"/>
            <a:ext cx="5613481" cy="50818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После принятия закона </a:t>
            </a:r>
          </a:p>
          <a:p>
            <a:pPr algn="ctr"/>
            <a:r>
              <a:rPr lang="ru-RU" sz="1600" dirty="0">
                <a:latin typeface="Times New Roman" panose="02020603050405020304" pitchFamily="18" charset="0"/>
                <a:cs typeface="Times New Roman" panose="02020603050405020304" pitchFamily="18" charset="0"/>
              </a:rPr>
              <a:t>(изменения вступают в силу с </a:t>
            </a:r>
            <a:r>
              <a:rPr lang="ru-RU" sz="1600" dirty="0">
                <a:solidFill>
                  <a:schemeClr val="bg1"/>
                </a:solidFill>
                <a:latin typeface="Times New Roman" panose="02020603050405020304" pitchFamily="18" charset="0"/>
                <a:cs typeface="Times New Roman" panose="02020603050405020304" pitchFamily="18" charset="0"/>
              </a:rPr>
              <a:t>01.01.2025</a:t>
            </a:r>
            <a:r>
              <a:rPr lang="ru-RU" sz="1600" dirty="0">
                <a:latin typeface="Times New Roman" panose="02020603050405020304" pitchFamily="18" charset="0"/>
                <a:cs typeface="Times New Roman" panose="02020603050405020304" pitchFamily="18" charset="0"/>
              </a:rPr>
              <a:t>)</a:t>
            </a:r>
          </a:p>
        </p:txBody>
      </p:sp>
      <p:sp>
        <p:nvSpPr>
          <p:cNvPr id="6" name="Скругленный прямоугольник 6">
            <a:extLst>
              <a:ext uri="{FF2B5EF4-FFF2-40B4-BE49-F238E27FC236}">
                <a16:creationId xmlns:a16="http://schemas.microsoft.com/office/drawing/2014/main" id="{4FB17D77-9B95-4DDD-BE18-106A4B107946}"/>
              </a:ext>
            </a:extLst>
          </p:cNvPr>
          <p:cNvSpPr/>
          <p:nvPr/>
        </p:nvSpPr>
        <p:spPr>
          <a:xfrm>
            <a:off x="287080" y="1122087"/>
            <a:ext cx="5752522" cy="4294024"/>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7" name="Скругленный прямоугольник 6">
            <a:extLst>
              <a:ext uri="{FF2B5EF4-FFF2-40B4-BE49-F238E27FC236}">
                <a16:creationId xmlns:a16="http://schemas.microsoft.com/office/drawing/2014/main" id="{7E26F4F2-E303-4834-B4E4-6349C3C4FAC9}"/>
              </a:ext>
            </a:extLst>
          </p:cNvPr>
          <p:cNvSpPr/>
          <p:nvPr/>
        </p:nvSpPr>
        <p:spPr>
          <a:xfrm>
            <a:off x="6338589" y="1148274"/>
            <a:ext cx="5566332" cy="1821430"/>
          </a:xfrm>
          <a:prstGeom prst="roundRect">
            <a:avLst/>
          </a:prstGeom>
          <a:noFill/>
          <a:ln w="28575">
            <a:solidFill>
              <a:schemeClr val="accent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84510D4-938D-42BF-B34A-FE41CF4D9015}"/>
              </a:ext>
            </a:extLst>
          </p:cNvPr>
          <p:cNvSpPr/>
          <p:nvPr/>
        </p:nvSpPr>
        <p:spPr>
          <a:xfrm>
            <a:off x="6551802" y="1261127"/>
            <a:ext cx="5117284" cy="1569660"/>
          </a:xfrm>
          <a:prstGeom prst="rect">
            <a:avLst/>
          </a:prstGeom>
        </p:spPr>
        <p:txBody>
          <a:bodyPr wrap="square">
            <a:spAutoFit/>
          </a:bodyPr>
          <a:lstStyle/>
          <a:p>
            <a:pPr lvl="0" algn="just"/>
            <a:r>
              <a:rPr lang="ru-RU" sz="1200" b="1" dirty="0">
                <a:latin typeface="Times New Roman" panose="02020603050405020304" pitchFamily="18" charset="0"/>
                <a:cs typeface="Times New Roman" panose="02020603050405020304" pitchFamily="18" charset="0"/>
              </a:rPr>
              <a:t>3. Принятие Правительством Российской Федерации мер, предусмотренных пунктом 1 части 2 настоящей статьи, допускается в случаях, при которых международным договором Российской Федерации предусматривается возможность непредоставления национального режима товару, происходящему из иностранного государства, работе, услуге, соответственно выполняемой, оказываемой зарегистрированным на территории иностранного государства лицом.</a:t>
            </a:r>
            <a:endParaRPr lang="ru-RU" sz="1200" b="1" dirty="0">
              <a:latin typeface="Times New Roman" panose="02020603050405020304" pitchFamily="18" charset="0"/>
            </a:endParaRPr>
          </a:p>
        </p:txBody>
      </p:sp>
      <p:sp>
        <p:nvSpPr>
          <p:cNvPr id="10" name="Прямоугольник 9">
            <a:extLst>
              <a:ext uri="{FF2B5EF4-FFF2-40B4-BE49-F238E27FC236}">
                <a16:creationId xmlns:a16="http://schemas.microsoft.com/office/drawing/2014/main" id="{F8028EF7-2618-42B1-8514-55F49485B8C6}"/>
              </a:ext>
            </a:extLst>
          </p:cNvPr>
          <p:cNvSpPr/>
          <p:nvPr/>
        </p:nvSpPr>
        <p:spPr>
          <a:xfrm>
            <a:off x="522914" y="1261127"/>
            <a:ext cx="5330499" cy="4154984"/>
          </a:xfrm>
          <a:prstGeom prst="rect">
            <a:avLst/>
          </a:prstGeom>
        </p:spPr>
        <p:txBody>
          <a:bodyPr wrap="square">
            <a:spAutoFit/>
          </a:bodyPr>
          <a:lstStyle/>
          <a:p>
            <a:pPr algn="just"/>
            <a:r>
              <a:rPr lang="ru-RU" sz="1200" strike="sngStrike" dirty="0">
                <a:solidFill>
                  <a:srgbClr val="FF0000"/>
                </a:solidFill>
                <a:latin typeface="Times New Roman" panose="02020603050405020304" pitchFamily="18" charset="0"/>
                <a:cs typeface="Times New Roman" panose="02020603050405020304" pitchFamily="18" charset="0"/>
              </a:rPr>
              <a:t>3. В целях защиты основ конституционного строя, обеспечения обороны страны и безопасности государства, защиты внутреннего рынка Российской Федерации, развития национальной экономики, поддержки российских товаропроизводителей нормативными правовыми актами Правительства Российской Федерации устанавливаются запрет на допуск товаров, происходящих из иностранных государств, работ, услуг, соответственно выполняемых, оказываемых иностранными лицами, и ограничения допуска указанных товаров, работ, услуг, включая минимальную обязательную долю закупок российских товаров, в том числе товаров, поставляемых при выполнении закупаемых работ, оказании закупаемых услуг (далее - минимальная доля закупок), и перечень таких товаров, для целей осуществления закупок. В случае, если указанными нормативными правовыми актами Правительства Российской Федерации предусмотрены обстоятельства, допускающие исключения из установленных в соответствии с настоящей частью запрета или ограничений, заказчики при наличии указанных обстоятельств размещают в единой информационной системе обоснование невозможности соблюдения указанных запрета или ограничений, если такими актами не установлено иное. В таких нормативных правовых актах устанавливается порядок подготовки обоснования невозможности соблюдения указанных запрета или ограничений, а также требования к его содержанию. Определение страны происхождения указанных товаров осуществляется в соответствии с законодательством Российской Федерации.</a:t>
            </a:r>
          </a:p>
        </p:txBody>
      </p:sp>
      <p:sp>
        <p:nvSpPr>
          <p:cNvPr id="2" name="TextBox 1">
            <a:extLst>
              <a:ext uri="{FF2B5EF4-FFF2-40B4-BE49-F238E27FC236}">
                <a16:creationId xmlns:a16="http://schemas.microsoft.com/office/drawing/2014/main" id="{F2FB321A-7A72-4453-987E-1DB7D4DEEDB5}"/>
              </a:ext>
            </a:extLst>
          </p:cNvPr>
          <p:cNvSpPr txBox="1"/>
          <p:nvPr/>
        </p:nvSpPr>
        <p:spPr>
          <a:xfrm>
            <a:off x="11047455" y="740201"/>
            <a:ext cx="893193" cy="338554"/>
          </a:xfrm>
          <a:prstGeom prst="rect">
            <a:avLst/>
          </a:prstGeom>
          <a:noFill/>
        </p:spPr>
        <p:txBody>
          <a:bodyPr wrap="none" rtlCol="0">
            <a:spAutoFit/>
          </a:bodyPr>
          <a:lstStyle/>
          <a:p>
            <a:r>
              <a:rPr lang="ru-RU" sz="1600" b="1" dirty="0">
                <a:latin typeface="Times New Roman" panose="02020603050405020304" pitchFamily="18" charset="0"/>
                <a:cs typeface="Times New Roman" panose="02020603050405020304" pitchFamily="18" charset="0"/>
              </a:rPr>
              <a:t>Часть 3</a:t>
            </a:r>
          </a:p>
        </p:txBody>
      </p:sp>
      <p:sp>
        <p:nvSpPr>
          <p:cNvPr id="11" name="Скругленный прямоугольник 18">
            <a:extLst>
              <a:ext uri="{FF2B5EF4-FFF2-40B4-BE49-F238E27FC236}">
                <a16:creationId xmlns:a16="http://schemas.microsoft.com/office/drawing/2014/main" id="{991400BD-AC7B-45B1-958C-FD08BFCB02ED}"/>
              </a:ext>
            </a:extLst>
          </p:cNvPr>
          <p:cNvSpPr/>
          <p:nvPr/>
        </p:nvSpPr>
        <p:spPr>
          <a:xfrm>
            <a:off x="364148" y="5555150"/>
            <a:ext cx="11576500" cy="1231545"/>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ru-RU" sz="1300" dirty="0">
                <a:latin typeface="Times New Roman" panose="02020603050405020304" pitchFamily="18" charset="0"/>
                <a:cs typeface="Times New Roman" panose="02020603050405020304" pitchFamily="18" charset="0"/>
              </a:rPr>
              <a:t>Установлено, что принятие Правительством РФ мер, устанавливающих запрет и ограничения закупок товаров (в том числе поставляемых при выполнении закупаемых работ, оказании закупаемых услуг), происходящих из иностранных государств, работ, услуг, соответственно выполняемых, оказываемых иностранными лицами, а также преимущество в отношении товаров российского происхождения (в том числе поставляемых при выполнении закупаемых работ, оказании закупаемых услуг), работ, услуг, соответственно выполняемых, оказываемых российскими лицами допускается в случаях, при которых международным договором РФ предусматривается возможность непредоставления национального режима товару, происходящему из иностранного государства, работе, услуге, соответственно выполняемой, оказываемой зарегистрированным на территории иностранного государства лицом. </a:t>
            </a:r>
          </a:p>
        </p:txBody>
      </p:sp>
    </p:spTree>
    <p:extLst>
      <p:ext uri="{BB962C8B-B14F-4D97-AF65-F5344CB8AC3E}">
        <p14:creationId xmlns:p14="http://schemas.microsoft.com/office/powerpoint/2010/main" val="126118594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3693</TotalTime>
  <Words>11858</Words>
  <Application>Microsoft Office PowerPoint</Application>
  <PresentationFormat>Широкоэкранный</PresentationFormat>
  <Paragraphs>631</Paragraphs>
  <Slides>40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40</vt:i4>
      </vt:variant>
    </vt:vector>
  </HeadingPairs>
  <TitlesOfParts>
    <vt:vector size="45"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Законопроект № 314175-8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dc:title>
  <dc:creator>u1584</dc:creator>
  <cp:lastModifiedBy>u1536</cp:lastModifiedBy>
  <cp:revision>196</cp:revision>
  <cp:lastPrinted>2024-08-14T13:39:21Z</cp:lastPrinted>
  <dcterms:created xsi:type="dcterms:W3CDTF">2023-04-21T06:40:39Z</dcterms:created>
  <dcterms:modified xsi:type="dcterms:W3CDTF">2024-08-29T09:03:53Z</dcterms:modified>
</cp:coreProperties>
</file>