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59" r:id="rId2"/>
    <p:sldId id="894" r:id="rId3"/>
    <p:sldId id="898" r:id="rId4"/>
    <p:sldId id="899" r:id="rId5"/>
    <p:sldId id="895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1536" initials="u" lastIdx="1" clrIdx="0">
    <p:extLst>
      <p:ext uri="{19B8F6BF-5375-455C-9EA6-DF929625EA0E}">
        <p15:presenceInfo xmlns:p15="http://schemas.microsoft.com/office/powerpoint/2012/main" userId="S-1-5-21-2620186229-1775798737-774309085-35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35186-6365-4387-9621-80EFA4D53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0C2147-D61E-49EF-857E-9C63D1BA7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4FA6E1-95A3-4E92-8F6E-596D6A7D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B9DB2-116F-4230-9852-B8ADB097E938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52E859-54D2-4195-A315-0266A50E9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E32480-762B-403C-89AC-5AB23C47E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EB0E1-3C78-4D6A-B27B-B0C4AAC7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209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3C1D33-1AF1-4A06-905B-FDD394F0E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C77DE9B-C91C-4163-8C00-0C264E70C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EAD102-5E1F-4980-9273-907B29D01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B9DB2-116F-4230-9852-B8ADB097E938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3F0E5D-2F70-47A4-A463-06CA6971A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C12668-01C3-4C00-A76F-0202290F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EB0E1-3C78-4D6A-B27B-B0C4AAC7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406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A786C11-B7DE-4C36-B0F1-98FDFFD4E7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FE43E74-109F-4BF5-AE6F-8B9668D2F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E79156-38D6-48FC-8585-F60B3D0E6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B9DB2-116F-4230-9852-B8ADB097E938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455232-07F3-4CF8-9E7C-C48FD2D5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A8304F-FBCD-4077-B832-23AB59F6A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EB0E1-3C78-4D6A-B27B-B0C4AAC7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810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84D3D8-EDE5-4403-A796-F116FA7B7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8B2A66-84EC-4C5D-8C21-E7DEF4664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40C0A9-BD39-43C5-9907-FAB5E27FC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B9DB2-116F-4230-9852-B8ADB097E938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CF1391-176A-48CF-8086-0315D4D10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C7325C-6689-486B-AE09-BCB572E4C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EB0E1-3C78-4D6A-B27B-B0C4AAC7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666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8A6C4D-5745-47BC-9BA5-17F3B3019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E03377-A174-4411-A4BA-2224ECEB6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B8DAE3-99FA-4DAF-ADCC-74CDE0199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B9DB2-116F-4230-9852-B8ADB097E938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901CB3-7BF5-4DB0-8A6A-E097D33D0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DAAA9F-6C8D-480D-BE87-20BC4AD8B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EB0E1-3C78-4D6A-B27B-B0C4AAC7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473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12A23-6F9E-4C04-AC32-73BA02203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8C1D57-1DF7-498B-B4A7-5947256563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F954A1-E39E-4EF9-9C7D-886FFA38A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8E636E-A605-4E26-82EC-B7E707DE0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B9DB2-116F-4230-9852-B8ADB097E938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549E24-2EE3-4A51-B117-FF8FF682D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E60E36-67EC-43D1-BF90-B8D92547B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EB0E1-3C78-4D6A-B27B-B0C4AAC7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551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221748-D7AE-4E84-A336-848E5270A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BE1374-51D6-4B61-B447-45C41BF17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11ED92-9139-44B5-BF04-7A1FE62BE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61759EC-CAB0-404A-B7BE-42B4A9C384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A77CC65-8C93-4EEA-BB2C-E878598E29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926E34-4515-477B-AE29-83847059E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B9DB2-116F-4230-9852-B8ADB097E938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6FA264E-4644-4B49-AE0A-32014B8EB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BCC162E-64F5-4BDE-954F-49CAD8BF1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EB0E1-3C78-4D6A-B27B-B0C4AAC7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84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9F916B-7652-4E43-8B92-0CD6A64DF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19B1F32-BE2B-4B91-BC6E-458701A92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B9DB2-116F-4230-9852-B8ADB097E938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E685CE-79E4-4885-9783-7D2CBD55A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548950E-8588-4173-8787-19AB90340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EB0E1-3C78-4D6A-B27B-B0C4AAC7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274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33679A-E4E3-4F71-9309-2E54C4F00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B9DB2-116F-4230-9852-B8ADB097E938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B08F58E-161F-4905-B218-BCF7506CA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D399E4-661F-4750-81BA-21A16AB95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EB0E1-3C78-4D6A-B27B-B0C4AAC7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26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47BCE-FFCD-4747-A022-7C1710234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00E0F4-0DEF-43E9-8947-D5750F5F9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EB2AA4C-5A53-4FED-9B40-4C6CB0856C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DCAFCA-1585-425B-BB8D-EE01EA41A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B9DB2-116F-4230-9852-B8ADB097E938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5121D8-4B58-4071-A921-4AAC53355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3CCAB0-C9DB-42BC-B72A-E5AC77A41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EB0E1-3C78-4D6A-B27B-B0C4AAC7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369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611CE7-5A90-437A-89C4-95163A293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8739B2-4070-40F1-B84E-D176647D96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C28D14D-5683-408E-88B2-1480B4480A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0790AF-3D66-4B02-9083-B34C07C16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B9DB2-116F-4230-9852-B8ADB097E938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AB6431-90B6-42FA-829A-FA0D14BE8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9AE726-D458-4631-9796-A8EB055D3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EB0E1-3C78-4D6A-B27B-B0C4AAC7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948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1E100-DD51-419B-B074-AA75BAE4A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E13132-D7D9-4997-B4DB-30B95F7C1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E6A7C1-E595-4C5F-B529-6A5AA264BB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B9DB2-116F-4230-9852-B8ADB097E938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E5532C-6B9A-451F-ABF3-229E33FD74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9F7098-28C4-448B-991E-BA10CBA12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EB0E1-3C78-4D6A-B27B-B0C4AAC7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8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410C55-9AD3-4B67-91B6-7F8AD86A2FC9}"/>
              </a:ext>
            </a:extLst>
          </p:cNvPr>
          <p:cNvSpPr txBox="1">
            <a:spLocks/>
          </p:cNvSpPr>
          <p:nvPr/>
        </p:nvSpPr>
        <p:spPr>
          <a:xfrm>
            <a:off x="371856" y="451250"/>
            <a:ext cx="11582399" cy="54881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изменений, внесенных 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Федеральный закон от 2 июля 2021 года № 360-ФЗ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внесении изменений в отдельные законодательные акты Российской Федерации»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Федерального закона от 08.08.2024 № 318-ФЗ "О внесении изменений в отдельные законодательные акты Российской Федерации и признании утратившими силу отдельных положений законодательных актов Российской Федерации",</a:t>
            </a: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вступают в силу 19.08.2024)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76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0">
            <a:extLst>
              <a:ext uri="{FF2B5EF4-FFF2-40B4-BE49-F238E27FC236}">
                <a16:creationId xmlns:a16="http://schemas.microsoft.com/office/drawing/2014/main" id="{F9B9C4B0-B730-44DC-B92F-33817707BEC0}"/>
              </a:ext>
            </a:extLst>
          </p:cNvPr>
          <p:cNvSpPr/>
          <p:nvPr/>
        </p:nvSpPr>
        <p:spPr>
          <a:xfrm>
            <a:off x="165639" y="116669"/>
            <a:ext cx="5613481" cy="530798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принятия закона</a:t>
            </a:r>
          </a:p>
        </p:txBody>
      </p:sp>
      <p:sp>
        <p:nvSpPr>
          <p:cNvPr id="5" name="Скругленный прямоугольник 10">
            <a:extLst>
              <a:ext uri="{FF2B5EF4-FFF2-40B4-BE49-F238E27FC236}">
                <a16:creationId xmlns:a16="http://schemas.microsoft.com/office/drawing/2014/main" id="{324AFF47-42DC-4A42-B1DF-7058C12F8827}"/>
              </a:ext>
            </a:extLst>
          </p:cNvPr>
          <p:cNvSpPr/>
          <p:nvPr/>
        </p:nvSpPr>
        <p:spPr>
          <a:xfrm>
            <a:off x="6412881" y="111276"/>
            <a:ext cx="5613481" cy="541585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принятия закона 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4FB17D77-9B95-4DDD-BE18-106A4B107946}"/>
              </a:ext>
            </a:extLst>
          </p:cNvPr>
          <p:cNvSpPr/>
          <p:nvPr/>
        </p:nvSpPr>
        <p:spPr>
          <a:xfrm>
            <a:off x="307762" y="1482765"/>
            <a:ext cx="5613481" cy="3448020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7E26F4F2-E303-4834-B4E4-6349C3C4FAC9}"/>
              </a:ext>
            </a:extLst>
          </p:cNvPr>
          <p:cNvSpPr/>
          <p:nvPr/>
        </p:nvSpPr>
        <p:spPr>
          <a:xfrm>
            <a:off x="6283005" y="1482765"/>
            <a:ext cx="5613481" cy="3448020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18">
            <a:extLst>
              <a:ext uri="{FF2B5EF4-FFF2-40B4-BE49-F238E27FC236}">
                <a16:creationId xmlns:a16="http://schemas.microsoft.com/office/drawing/2014/main" id="{4ED82427-388A-4F1E-8B7E-762A3746916F}"/>
              </a:ext>
            </a:extLst>
          </p:cNvPr>
          <p:cNvSpPr/>
          <p:nvPr/>
        </p:nvSpPr>
        <p:spPr>
          <a:xfrm>
            <a:off x="193539" y="5375089"/>
            <a:ext cx="11679653" cy="136624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 fontAlgn="base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30.06.2025 продлевается право заказчика заключать контракт с единственным поставщиком (подрядчиком, исполнителем) без использования ЕИС на основании пунктов 24 и 25 части 1 статьи 93 Закона № 44-ФЗ, в случае признания закрытого и открытого конкурентных способов закупки несостоявшимися (обязанность по заключению цифрового контракта возникает у заказчика после 30.06.2025);</a:t>
            </a:r>
          </a:p>
          <a:p>
            <a:pPr marL="285750" indent="-285750" algn="just" fontAlgn="base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контракты заключаются после согласования с контрольным органом.</a:t>
            </a:r>
          </a:p>
          <a:p>
            <a:pPr algn="just" fontAlgn="base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84510D4-938D-42BF-B34A-FE41CF4D9015}"/>
              </a:ext>
            </a:extLst>
          </p:cNvPr>
          <p:cNvSpPr/>
          <p:nvPr/>
        </p:nvSpPr>
        <p:spPr>
          <a:xfrm>
            <a:off x="6412881" y="1683722"/>
            <a:ext cx="54836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</a:rPr>
              <a:t>Статья 8</a:t>
            </a:r>
          </a:p>
          <a:p>
            <a:pPr lvl="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</a:rPr>
              <a:t>4. Если в случаях, предусмотренных частью 8 статьи 52, частью 4 статьи 77 Федерального закона от 5 апреля 2013 года № 44-ФЗ "О контрактной системе в сфере закупок товаров, работ, услуг для обеспечения государственных и муниципальных нужд" (в редакции настоящего Федерального закона), заказчик осуществляет закупку у единственного поставщика (подрядчика, исполнителя) в соответствии с пунктами 24 и 25 части 1 статьи 93 настоящего Федерального закона (в редакции настоящего Федерального закона), до 1 января 2025 года контракт с участником закупки заключается без использования единой информационной системы в сфере закупок, электронной площадки, специализированной электронной площадки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, с 1 января до 30 июня 2025 года включительно контракт с участником закупки может заключаться без использования единой информационной системы в сфере закупок, электронной площадки, специализированной электронной площадки.</a:t>
            </a:r>
          </a:p>
          <a:p>
            <a:pPr algn="just"/>
            <a:endParaRPr lang="ru-RU" sz="1200" dirty="0">
              <a:latin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8028EF7-2618-42B1-8514-55F49485B8C6}"/>
              </a:ext>
            </a:extLst>
          </p:cNvPr>
          <p:cNvSpPr/>
          <p:nvPr/>
        </p:nvSpPr>
        <p:spPr>
          <a:xfrm>
            <a:off x="415961" y="1683722"/>
            <a:ext cx="5397085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</a:rPr>
              <a:t>      Статья 8</a:t>
            </a:r>
          </a:p>
          <a:p>
            <a:pPr lvl="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Если в случаях, предусмотренных частью 8 статьи 52, частью 4 статьи 77 Федерального закона от 5 апреля 2013 года № 44-ФЗ "О контрактной системе в сфере закупок товаров, работ, услуг для обеспечения государственных и муниципальных нужд" (в редакции настоящего Федерального закона), заказчик осуществляет закупку у единственного поставщика (подрядчика, исполнителя) в соответствии с пунктами 24 и 25 части 1 статьи 93 настоящего Федерального закона (в редакции настоящего Федерального закона), до 1 января 2025 года контракт с участником закупки заключается без использования единой информационной системы в сфере закупок, электронной площадки, специализированной электронной площадки.</a:t>
            </a: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6EB74059-FCC7-4559-BC3E-91DFEC128CEB}"/>
              </a:ext>
            </a:extLst>
          </p:cNvPr>
          <p:cNvSpPr txBox="1">
            <a:spLocks/>
          </p:cNvSpPr>
          <p:nvPr/>
        </p:nvSpPr>
        <p:spPr>
          <a:xfrm>
            <a:off x="7222922" y="4126420"/>
            <a:ext cx="4144162" cy="12177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B5BCA2-A457-4403-959F-D93409E0D9B4}"/>
              </a:ext>
            </a:extLst>
          </p:cNvPr>
          <p:cNvSpPr txBox="1"/>
          <p:nvPr/>
        </p:nvSpPr>
        <p:spPr>
          <a:xfrm>
            <a:off x="10620462" y="763140"/>
            <a:ext cx="893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1</a:t>
            </a:r>
          </a:p>
        </p:txBody>
      </p:sp>
    </p:spTree>
    <p:extLst>
      <p:ext uri="{BB962C8B-B14F-4D97-AF65-F5344CB8AC3E}">
        <p14:creationId xmlns:p14="http://schemas.microsoft.com/office/powerpoint/2010/main" val="2984897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0">
            <a:extLst>
              <a:ext uri="{FF2B5EF4-FFF2-40B4-BE49-F238E27FC236}">
                <a16:creationId xmlns:a16="http://schemas.microsoft.com/office/drawing/2014/main" id="{F9B9C4B0-B730-44DC-B92F-33817707BEC0}"/>
              </a:ext>
            </a:extLst>
          </p:cNvPr>
          <p:cNvSpPr/>
          <p:nvPr/>
        </p:nvSpPr>
        <p:spPr>
          <a:xfrm>
            <a:off x="292072" y="101666"/>
            <a:ext cx="5613481" cy="530798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принятия закона</a:t>
            </a:r>
          </a:p>
        </p:txBody>
      </p:sp>
      <p:sp>
        <p:nvSpPr>
          <p:cNvPr id="5" name="Скругленный прямоугольник 10">
            <a:extLst>
              <a:ext uri="{FF2B5EF4-FFF2-40B4-BE49-F238E27FC236}">
                <a16:creationId xmlns:a16="http://schemas.microsoft.com/office/drawing/2014/main" id="{324AFF47-42DC-4A42-B1DF-7058C12F8827}"/>
              </a:ext>
            </a:extLst>
          </p:cNvPr>
          <p:cNvSpPr/>
          <p:nvPr/>
        </p:nvSpPr>
        <p:spPr>
          <a:xfrm>
            <a:off x="6400183" y="89452"/>
            <a:ext cx="5613481" cy="541585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принятия закона 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4FB17D77-9B95-4DDD-BE18-106A4B107946}"/>
              </a:ext>
            </a:extLst>
          </p:cNvPr>
          <p:cNvSpPr/>
          <p:nvPr/>
        </p:nvSpPr>
        <p:spPr>
          <a:xfrm>
            <a:off x="339743" y="1021432"/>
            <a:ext cx="5734533" cy="2183162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7E26F4F2-E303-4834-B4E4-6349C3C4FAC9}"/>
              </a:ext>
            </a:extLst>
          </p:cNvPr>
          <p:cNvSpPr/>
          <p:nvPr/>
        </p:nvSpPr>
        <p:spPr>
          <a:xfrm>
            <a:off x="6338570" y="1021433"/>
            <a:ext cx="5736706" cy="2183162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18">
            <a:extLst>
              <a:ext uri="{FF2B5EF4-FFF2-40B4-BE49-F238E27FC236}">
                <a16:creationId xmlns:a16="http://schemas.microsoft.com/office/drawing/2014/main" id="{4ED82427-388A-4F1E-8B7E-762A3746916F}"/>
              </a:ext>
            </a:extLst>
          </p:cNvPr>
          <p:cNvSpPr/>
          <p:nvPr/>
        </p:nvSpPr>
        <p:spPr>
          <a:xfrm>
            <a:off x="395623" y="5874415"/>
            <a:ext cx="11679653" cy="78852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Установлено, что обязанность по заключению соглашений об изменении (расторжении) контракта с использованием ЕИС распространяется на контракт, заключенный с использованием ЕИС с 1 апреля 2025 года, за исключением случаев, если в отношении такого контракта уже было заключено соглашение </a:t>
            </a: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об изменении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такого контракта без использования ЕИС.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84510D4-938D-42BF-B34A-FE41CF4D9015}"/>
              </a:ext>
            </a:extLst>
          </p:cNvPr>
          <p:cNvSpPr/>
          <p:nvPr/>
        </p:nvSpPr>
        <p:spPr>
          <a:xfrm>
            <a:off x="6507293" y="1235850"/>
            <a:ext cx="5232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13. В отношении контракта, заключенного до 1 апреля 2025 года, положения частей 1.7 и 8.1 статьи 95 Федерального закона от 5 апреля 2013 года № 44-ФЗ "О контрактной системе в сфере закупок товаров, работ, услуг для обеспечения государственных и муниципальных нужд" применяются в случае, если такой контракт заключен с использованием единой информационной системы в сфере закупок и при его исполнении не заключено соглашение об изменении условий такого контракта без использования единой информационной системы в сфере закупок.</a:t>
            </a:r>
          </a:p>
          <a:p>
            <a:pPr lvl="0" algn="just"/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8028EF7-2618-42B1-8514-55F49485B8C6}"/>
              </a:ext>
            </a:extLst>
          </p:cNvPr>
          <p:cNvSpPr/>
          <p:nvPr/>
        </p:nvSpPr>
        <p:spPr>
          <a:xfrm>
            <a:off x="459959" y="1207992"/>
            <a:ext cx="53970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В отношении закупок, извещения об осуществлении которых размещены в единой информационной системе в сфере закупок либо приглашения принять участие в которых направлены до 1 июля 2024 года, положения частей 1.7 и 8.1 статьи 95 Федерального закона от 5 апреля 2013 года № 44-ФЗ "О контрактной системе в сфере закупок товаров, работ, услуг для обеспечения государственных и муниципальных нужд" не применяются.</a:t>
            </a: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6EB74059-FCC7-4559-BC3E-91DFEC128CEB}"/>
              </a:ext>
            </a:extLst>
          </p:cNvPr>
          <p:cNvSpPr txBox="1">
            <a:spLocks/>
          </p:cNvSpPr>
          <p:nvPr/>
        </p:nvSpPr>
        <p:spPr>
          <a:xfrm>
            <a:off x="7222922" y="4150623"/>
            <a:ext cx="4144162" cy="12177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B5BCA2-A457-4403-959F-D93409E0D9B4}"/>
              </a:ext>
            </a:extLst>
          </p:cNvPr>
          <p:cNvSpPr txBox="1"/>
          <p:nvPr/>
        </p:nvSpPr>
        <p:spPr>
          <a:xfrm>
            <a:off x="10670796" y="682878"/>
            <a:ext cx="893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2</a:t>
            </a:r>
          </a:p>
        </p:txBody>
      </p:sp>
      <p:sp>
        <p:nvSpPr>
          <p:cNvPr id="12" name="Облачко с текстом: овальное 11">
            <a:extLst>
              <a:ext uri="{FF2B5EF4-FFF2-40B4-BE49-F238E27FC236}">
                <a16:creationId xmlns:a16="http://schemas.microsoft.com/office/drawing/2014/main" id="{B809020C-BAF9-481B-931D-78C3A24CD1E8}"/>
              </a:ext>
            </a:extLst>
          </p:cNvPr>
          <p:cNvSpPr/>
          <p:nvPr/>
        </p:nvSpPr>
        <p:spPr>
          <a:xfrm>
            <a:off x="178336" y="3429001"/>
            <a:ext cx="5039616" cy="2221007"/>
          </a:xfrm>
          <a:prstGeom prst="wedgeEllipseCallout">
            <a:avLst>
              <a:gd name="adj1" fmla="val 104364"/>
              <a:gd name="adj2" fmla="val -1300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4192E55-9DD9-40B3-BA73-6E209D8B6E2C}"/>
              </a:ext>
            </a:extLst>
          </p:cNvPr>
          <p:cNvSpPr/>
          <p:nvPr/>
        </p:nvSpPr>
        <p:spPr>
          <a:xfrm>
            <a:off x="724958" y="3798729"/>
            <a:ext cx="41474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1.7. Соглашение об изменении условий контракта, заключенного по результатам электронных процедур, закрытых электронных процедур, заключается с использованием единой информационной системы. В случаях, предусмотренных частью 5 статьи 103 настоящего Федерального закона, такое соглашение не размещается на официальном сайте.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(введена Федеральным законом от 02.07.2021 № 360-ФЗ, вступает в силу с 01.04.2025)</a:t>
            </a:r>
            <a:endParaRPr lang="ru-RU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блачко с текстом: овальное 13">
            <a:extLst>
              <a:ext uri="{FF2B5EF4-FFF2-40B4-BE49-F238E27FC236}">
                <a16:creationId xmlns:a16="http://schemas.microsoft.com/office/drawing/2014/main" id="{CA923736-19C1-482E-8FDF-F3B329BD2754}"/>
              </a:ext>
            </a:extLst>
          </p:cNvPr>
          <p:cNvSpPr/>
          <p:nvPr/>
        </p:nvSpPr>
        <p:spPr>
          <a:xfrm>
            <a:off x="6276958" y="3419011"/>
            <a:ext cx="5736706" cy="2119059"/>
          </a:xfrm>
          <a:prstGeom prst="wedgeEllipseCallout">
            <a:avLst>
              <a:gd name="adj1" fmla="val -13113"/>
              <a:gd name="adj2" fmla="val -13427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4CDC472-B5FC-4119-884A-9A1CBA82C793}"/>
              </a:ext>
            </a:extLst>
          </p:cNvPr>
          <p:cNvSpPr/>
          <p:nvPr/>
        </p:nvSpPr>
        <p:spPr>
          <a:xfrm>
            <a:off x="7038368" y="3683158"/>
            <a:ext cx="43371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</a:rPr>
              <a:t>8.1. Соглашение о расторжении контракта, заключенного по результатам электронных процедур, закрытых электронных процедур, заключается с использованием единой информационной системы. В случаях, предусмотренных частью 5 статьи 103 настоящего Федерального закона, такое соглашение не размещается на официальном сайте.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(введена Федеральным законом от 02.07.2021 № 360-ФЗ, вступает в силу с 01.04.2025)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856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0">
            <a:extLst>
              <a:ext uri="{FF2B5EF4-FFF2-40B4-BE49-F238E27FC236}">
                <a16:creationId xmlns:a16="http://schemas.microsoft.com/office/drawing/2014/main" id="{F9B9C4B0-B730-44DC-B92F-33817707BEC0}"/>
              </a:ext>
            </a:extLst>
          </p:cNvPr>
          <p:cNvSpPr/>
          <p:nvPr/>
        </p:nvSpPr>
        <p:spPr>
          <a:xfrm>
            <a:off x="292072" y="101666"/>
            <a:ext cx="5949337" cy="530798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принятия закона</a:t>
            </a:r>
          </a:p>
        </p:txBody>
      </p:sp>
      <p:sp>
        <p:nvSpPr>
          <p:cNvPr id="5" name="Скругленный прямоугольник 10">
            <a:extLst>
              <a:ext uri="{FF2B5EF4-FFF2-40B4-BE49-F238E27FC236}">
                <a16:creationId xmlns:a16="http://schemas.microsoft.com/office/drawing/2014/main" id="{324AFF47-42DC-4A42-B1DF-7058C12F8827}"/>
              </a:ext>
            </a:extLst>
          </p:cNvPr>
          <p:cNvSpPr/>
          <p:nvPr/>
        </p:nvSpPr>
        <p:spPr>
          <a:xfrm>
            <a:off x="6400183" y="89452"/>
            <a:ext cx="5613481" cy="541585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принятия закона 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4FB17D77-9B95-4DDD-BE18-106A4B107946}"/>
              </a:ext>
            </a:extLst>
          </p:cNvPr>
          <p:cNvSpPr/>
          <p:nvPr/>
        </p:nvSpPr>
        <p:spPr>
          <a:xfrm>
            <a:off x="361466" y="897354"/>
            <a:ext cx="5734533" cy="788833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7E26F4F2-E303-4834-B4E4-6349C3C4FAC9}"/>
              </a:ext>
            </a:extLst>
          </p:cNvPr>
          <p:cNvSpPr/>
          <p:nvPr/>
        </p:nvSpPr>
        <p:spPr>
          <a:xfrm>
            <a:off x="6747522" y="1021432"/>
            <a:ext cx="5220711" cy="3049657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18">
            <a:extLst>
              <a:ext uri="{FF2B5EF4-FFF2-40B4-BE49-F238E27FC236}">
                <a16:creationId xmlns:a16="http://schemas.microsoft.com/office/drawing/2014/main" id="{4ED82427-388A-4F1E-8B7E-762A3746916F}"/>
              </a:ext>
            </a:extLst>
          </p:cNvPr>
          <p:cNvSpPr/>
          <p:nvPr/>
        </p:nvSpPr>
        <p:spPr>
          <a:xfrm>
            <a:off x="87447" y="5898891"/>
            <a:ext cx="11679653" cy="78852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Определены сроки вступления в силу норм Закона № 44-ФЗ, предусматривающих обязанность заказчиков в ряде случаев заключать цифровой контракт с единственным поставщиком (с 01.04.2025), за исключением случая осуществления закупок для обеспечения оперативно-розыскной деятельности (с 01.07.2026).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84510D4-938D-42BF-B34A-FE41CF4D9015}"/>
              </a:ext>
            </a:extLst>
          </p:cNvPr>
          <p:cNvSpPr/>
          <p:nvPr/>
        </p:nvSpPr>
        <p:spPr>
          <a:xfrm>
            <a:off x="6948657" y="1024101"/>
            <a:ext cx="481844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14. С 1 января до 31 марта 2025 года включительно заказчики вправе применять положения части 14 статьи 93 Федерального закона от 5 апреля 2013 года № 44-ФЗ "О контрактной системе в сфере закупок товаров, работ, услуг для обеспечения государственных и муниципальных нужд", за исключением осуществления закупок в случаях, предусмотренных пунктом 46 части 1 статьи 93 указанного Федерального закона.</a:t>
            </a:r>
          </a:p>
          <a:p>
            <a:pPr lvl="0" algn="just"/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algn="just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15. Положения части 14 статьи 93 Федерального закона от 5 апреля 2013 года № 44-ФЗ "О контрактной системе в сфере закупок товаров, работ, услуг для обеспечения государственных и муниципальных нужд" в части, касающейся возможности заключения контракта с единственным поставщиком (подрядчиком, исполнителем) в случаях, предусмотренных пунктом 46 части 1 статьи 93 указанного Федерального закона, применяются с 1 июля 2026 года.</a:t>
            </a:r>
            <a:endParaRPr lang="ru-RU" sz="1200" dirty="0">
              <a:latin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8028EF7-2618-42B1-8514-55F49485B8C6}"/>
              </a:ext>
            </a:extLst>
          </p:cNvPr>
          <p:cNvSpPr/>
          <p:nvPr/>
        </p:nvSpPr>
        <p:spPr>
          <a:xfrm>
            <a:off x="530189" y="959109"/>
            <a:ext cx="53970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норма отсутствовала.</a:t>
            </a: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норма отсутствовала.</a:t>
            </a: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6EB74059-FCC7-4559-BC3E-91DFEC128CEB}"/>
              </a:ext>
            </a:extLst>
          </p:cNvPr>
          <p:cNvSpPr txBox="1">
            <a:spLocks/>
          </p:cNvSpPr>
          <p:nvPr/>
        </p:nvSpPr>
        <p:spPr>
          <a:xfrm>
            <a:off x="7222922" y="4150623"/>
            <a:ext cx="4144162" cy="12177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B5BCA2-A457-4403-959F-D93409E0D9B4}"/>
              </a:ext>
            </a:extLst>
          </p:cNvPr>
          <p:cNvSpPr txBox="1"/>
          <p:nvPr/>
        </p:nvSpPr>
        <p:spPr>
          <a:xfrm>
            <a:off x="10670796" y="682878"/>
            <a:ext cx="893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3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71CCE8-E26F-4D70-BC25-F4CA519DC490}"/>
              </a:ext>
            </a:extLst>
          </p:cNvPr>
          <p:cNvSpPr/>
          <p:nvPr/>
        </p:nvSpPr>
        <p:spPr>
          <a:xfrm>
            <a:off x="325761" y="1847798"/>
            <a:ext cx="6096000" cy="3162404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spAutoFit/>
          </a:bodyPr>
          <a:lstStyle/>
          <a:p>
            <a:pPr algn="just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В случаях, предусмотренных пунктами 1, 10, 13 - 21, 26, 28, 30, 33, 35 - 37, 40, 41, 46 (за исключением контрактов, заключаемых с физическими лицами), 47, 48, 52, 56 и 60 части 1 настоящей статьи, допускается заключение контракта с использованием единой информационной системы в порядке, установленном пунктом 3 части 5 настоящей статьи. В случаях, предусмотренных пунктами 2 (за исключением случая, если в предусмотренных пунктом 2 части 1 настоящей статьи указе или распоряжении Президента Российской Федерации, постановлении или распоряжении Правительства Российской Федерации установлено условие о заключении контракта без использования единой информационной системы), 6, 6.1, 11, 12, 28.1, 54 и 55 части 1 настоящей статьи, заключение контракта осуществляется в порядке, установленном пунктом 3 части 5 настоящей статьи. При заключении в соответствии с настоящей частью контракта в порядке, установленном пунктом 3 части 5 настоящей статьи, заказчик вправе осуществлять предусмотренное пунктом 1 части 2 статьи 51 настоящего Федерального закона формирование содержащихся в проекте контракта информации и документов без использования единой информационной системы, за исключением формирования цены контракта и идентификационного кода закупки. При включении информации и документов о контракте, заключенном в порядке, установленном пунктом 3 части 5 настоящей статьи, в реестр контрактов, заключенных заказчиками, и при исполнении такого контракта применяются положения настоящего Федерального закона, касающиеся контракта, заключенного по результатам проведения электронной процедуры.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(введена Федеральным законом от 02.07.2021 № 360-ФЗ, вступает в силу 01.01.2025)</a:t>
            </a:r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трелка: изогнутая вверх 30">
            <a:extLst>
              <a:ext uri="{FF2B5EF4-FFF2-40B4-BE49-F238E27FC236}">
                <a16:creationId xmlns:a16="http://schemas.microsoft.com/office/drawing/2014/main" id="{D05B01D3-E232-4341-94A3-F6EF6F0F1F88}"/>
              </a:ext>
            </a:extLst>
          </p:cNvPr>
          <p:cNvSpPr/>
          <p:nvPr/>
        </p:nvSpPr>
        <p:spPr>
          <a:xfrm>
            <a:off x="6421760" y="1421831"/>
            <a:ext cx="3544362" cy="696759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03EE53E-4EF2-4513-AD74-F2966B654883}"/>
              </a:ext>
            </a:extLst>
          </p:cNvPr>
          <p:cNvSpPr/>
          <p:nvPr/>
        </p:nvSpPr>
        <p:spPr>
          <a:xfrm>
            <a:off x="7029974" y="4238870"/>
            <a:ext cx="4818443" cy="1446550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46) осуществление закупок товаров, работ, услуг за счет финансовых средств, выделенных на оперативно-розыскную деятельность. Перечень товаров, работ, услуг, закупки которых могут осуществляться в соответствии с настоящим пунктом, утверждается руководителем соответствующего федерального органа исполнительной власти, уполномоченного на осуществление оперативно-розыскной деятельности в соответствии с Федеральным законом</a:t>
            </a:r>
            <a:r>
              <a:rPr lang="ru-RU" sz="1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12 августа 1995 года № 144-ФЗ "Об оперативно-розыскной деятельности;</a:t>
            </a:r>
            <a:endParaRPr lang="ru-RU" b="0" dirty="0">
              <a:effectLst/>
            </a:endParaRPr>
          </a:p>
        </p:txBody>
      </p:sp>
      <p:sp>
        <p:nvSpPr>
          <p:cNvPr id="35" name="Стрелка: вверх 34">
            <a:extLst>
              <a:ext uri="{FF2B5EF4-FFF2-40B4-BE49-F238E27FC236}">
                <a16:creationId xmlns:a16="http://schemas.microsoft.com/office/drawing/2014/main" id="{E5D01316-5ABC-44CC-AB59-E6FD151173B8}"/>
              </a:ext>
            </a:extLst>
          </p:cNvPr>
          <p:cNvSpPr/>
          <p:nvPr/>
        </p:nvSpPr>
        <p:spPr>
          <a:xfrm>
            <a:off x="11177179" y="2142935"/>
            <a:ext cx="484632" cy="2043730"/>
          </a:xfrm>
          <a:prstGeom prst="upArrow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00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0">
            <a:extLst>
              <a:ext uri="{FF2B5EF4-FFF2-40B4-BE49-F238E27FC236}">
                <a16:creationId xmlns:a16="http://schemas.microsoft.com/office/drawing/2014/main" id="{F9B9C4B0-B730-44DC-B92F-33817707BEC0}"/>
              </a:ext>
            </a:extLst>
          </p:cNvPr>
          <p:cNvSpPr/>
          <p:nvPr/>
        </p:nvSpPr>
        <p:spPr>
          <a:xfrm>
            <a:off x="294092" y="415204"/>
            <a:ext cx="5613481" cy="603695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принятия закона</a:t>
            </a:r>
          </a:p>
        </p:txBody>
      </p:sp>
      <p:sp>
        <p:nvSpPr>
          <p:cNvPr id="5" name="Скругленный прямоугольник 10">
            <a:extLst>
              <a:ext uri="{FF2B5EF4-FFF2-40B4-BE49-F238E27FC236}">
                <a16:creationId xmlns:a16="http://schemas.microsoft.com/office/drawing/2014/main" id="{324AFF47-42DC-4A42-B1DF-7058C12F8827}"/>
              </a:ext>
            </a:extLst>
          </p:cNvPr>
          <p:cNvSpPr/>
          <p:nvPr/>
        </p:nvSpPr>
        <p:spPr>
          <a:xfrm>
            <a:off x="6425868" y="410807"/>
            <a:ext cx="5613481" cy="608092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принятия закона 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4FB17D77-9B95-4DDD-BE18-106A4B107946}"/>
              </a:ext>
            </a:extLst>
          </p:cNvPr>
          <p:cNvSpPr/>
          <p:nvPr/>
        </p:nvSpPr>
        <p:spPr>
          <a:xfrm>
            <a:off x="222547" y="1561011"/>
            <a:ext cx="5756570" cy="1707130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7E26F4F2-E303-4834-B4E4-6349C3C4FAC9}"/>
              </a:ext>
            </a:extLst>
          </p:cNvPr>
          <p:cNvSpPr/>
          <p:nvPr/>
        </p:nvSpPr>
        <p:spPr>
          <a:xfrm>
            <a:off x="6355972" y="1513814"/>
            <a:ext cx="5613481" cy="1754327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18">
            <a:extLst>
              <a:ext uri="{FF2B5EF4-FFF2-40B4-BE49-F238E27FC236}">
                <a16:creationId xmlns:a16="http://schemas.microsoft.com/office/drawing/2014/main" id="{4ED82427-388A-4F1E-8B7E-762A3746916F}"/>
              </a:ext>
            </a:extLst>
          </p:cNvPr>
          <p:cNvSpPr/>
          <p:nvPr/>
        </p:nvSpPr>
        <p:spPr>
          <a:xfrm>
            <a:off x="222547" y="5461233"/>
            <a:ext cx="11679653" cy="81509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 срок вступления в силу нормы об обязанности заключать в цифровом формате соглашения об изменении и расторжении контракта по результатам электронных процедур, закрытых электронных процедур (обязанность возникает с 1 апреля 2025 года).   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84510D4-938D-42BF-B34A-FE41CF4D9015}"/>
              </a:ext>
            </a:extLst>
          </p:cNvPr>
          <p:cNvSpPr/>
          <p:nvPr/>
        </p:nvSpPr>
        <p:spPr>
          <a:xfrm>
            <a:off x="6553202" y="1773281"/>
            <a:ext cx="53707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</a:rPr>
              <a:t>Статья 9.</a:t>
            </a:r>
          </a:p>
          <a:p>
            <a:pPr lvl="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</a:rPr>
              <a:t>7. Подпункт "е" пункта 31 статьи 5 настоящего Федерального закона 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вступает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</a:rPr>
              <a:t> в силу с 1 января 2025 года.</a:t>
            </a:r>
          </a:p>
          <a:p>
            <a:pPr lvl="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algn="just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8. Абзац одиннадцатый подпункта "б" и подпункт "г" пункта 33 статьи 5 настоящего Федерального закона вступают в силу с 1 апреля 2025 года.</a:t>
            </a:r>
          </a:p>
          <a:p>
            <a:pPr lvl="0" algn="just"/>
            <a:endParaRPr lang="ru-RU" sz="1200" dirty="0">
              <a:latin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8028EF7-2618-42B1-8514-55F49485B8C6}"/>
              </a:ext>
            </a:extLst>
          </p:cNvPr>
          <p:cNvSpPr/>
          <p:nvPr/>
        </p:nvSpPr>
        <p:spPr>
          <a:xfrm>
            <a:off x="510488" y="1773281"/>
            <a:ext cx="539708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</a:rPr>
              <a:t>      Статья 9.</a:t>
            </a:r>
          </a:p>
          <a:p>
            <a:pPr lvl="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Подпункт "е" пункта 31</a:t>
            </a:r>
            <a:r>
              <a:rPr lang="ru-RU" sz="1200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абзац одиннадцатый подпункта "б" и подпункт "г" пункта 33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статьи 5 настоящего Федерального закона </a:t>
            </a:r>
            <a:r>
              <a:rPr lang="ru-RU" sz="1200" strike="sngStrik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силу с 1 января 2025 года.</a:t>
            </a:r>
          </a:p>
          <a:p>
            <a:pPr lvl="0"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норма отсутствовала.</a:t>
            </a:r>
          </a:p>
          <a:p>
            <a:pPr lvl="0"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strike="sngStrik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latin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6EB74059-FCC7-4559-BC3E-91DFEC128CEB}"/>
              </a:ext>
            </a:extLst>
          </p:cNvPr>
          <p:cNvSpPr txBox="1">
            <a:spLocks/>
          </p:cNvSpPr>
          <p:nvPr/>
        </p:nvSpPr>
        <p:spPr>
          <a:xfrm>
            <a:off x="7222922" y="4126420"/>
            <a:ext cx="4144162" cy="12177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</a:t>
            </a:r>
          </a:p>
          <a:p>
            <a:pPr algn="just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8459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3642</TotalTime>
  <Words>1394</Words>
  <Application>Microsoft Office PowerPoint</Application>
  <PresentationFormat>Широкоэкранный</PresentationFormat>
  <Paragraphs>86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Законопроект № 314175-8 «О внесении изменений в Федеральный закон «О контрактной системе в сфере закупок товаров, работ, услуг для обеспечения государственных и муниципальных нужд»</dc:title>
  <dc:creator>u1584</dc:creator>
  <cp:lastModifiedBy>u1536</cp:lastModifiedBy>
  <cp:revision>176</cp:revision>
  <cp:lastPrinted>2024-08-15T08:39:32Z</cp:lastPrinted>
  <dcterms:created xsi:type="dcterms:W3CDTF">2023-04-21T06:40:39Z</dcterms:created>
  <dcterms:modified xsi:type="dcterms:W3CDTF">2024-08-29T09:04:01Z</dcterms:modified>
</cp:coreProperties>
</file>