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8" r:id="rId3"/>
    <p:sldId id="879" r:id="rId4"/>
    <p:sldId id="279" r:id="rId5"/>
    <p:sldId id="889" r:id="rId6"/>
    <p:sldId id="280" r:id="rId7"/>
    <p:sldId id="662" r:id="rId8"/>
    <p:sldId id="880" r:id="rId9"/>
    <p:sldId id="886" r:id="rId10"/>
    <p:sldId id="888" r:id="rId11"/>
    <p:sldId id="884" r:id="rId12"/>
    <p:sldId id="887" r:id="rId13"/>
    <p:sldId id="264" r:id="rId14"/>
    <p:sldId id="885" r:id="rId15"/>
    <p:sldId id="293" r:id="rId16"/>
    <p:sldId id="770" r:id="rId17"/>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878F"/>
    <a:srgbClr val="B17B9F"/>
    <a:srgbClr val="695DA7"/>
    <a:srgbClr val="A8D18F"/>
    <a:srgbClr val="ACD8DE"/>
    <a:srgbClr val="3B8A95"/>
    <a:srgbClr val="287D88"/>
    <a:srgbClr val="1C4348"/>
    <a:srgbClr val="45A1AD"/>
    <a:srgbClr val="7F75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382" autoAdjust="0"/>
    <p:restoredTop sz="96374" autoAdjust="0"/>
  </p:normalViewPr>
  <p:slideViewPr>
    <p:cSldViewPr snapToGrid="0">
      <p:cViewPr varScale="1">
        <p:scale>
          <a:sx n="114" d="100"/>
          <a:sy n="114" d="100"/>
        </p:scale>
        <p:origin x="62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ECBB35-0FA9-4B87-B40C-495B6FAA2CC8}"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ru-RU"/>
        </a:p>
      </dgm:t>
    </dgm:pt>
    <dgm:pt modelId="{92D54B42-D03B-4B90-81C8-C5F0639FFF72}">
      <dgm:prSet phldrT="[Текст]" custT="1">
        <dgm:style>
          <a:lnRef idx="2">
            <a:schemeClr val="dk1"/>
          </a:lnRef>
          <a:fillRef idx="1">
            <a:schemeClr val="lt1"/>
          </a:fillRef>
          <a:effectRef idx="0">
            <a:schemeClr val="dk1"/>
          </a:effectRef>
          <a:fontRef idx="minor">
            <a:schemeClr val="dk1"/>
          </a:fontRef>
        </dgm:style>
      </dgm:prSet>
      <dgm:spPr>
        <a:gradFill flip="none" rotWithShape="0">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dgm:spPr>
      <dgm:t>
        <a:bodyPr/>
        <a:lstStyle/>
        <a:p>
          <a:endParaRPr lang="ru-RU" sz="2400" dirty="0">
            <a:latin typeface="Franklin Gothic Medium" panose="020B0603020102020204" pitchFamily="34" charset="0"/>
          </a:endParaRPr>
        </a:p>
      </dgm:t>
    </dgm:pt>
    <dgm:pt modelId="{FF7921DC-79B6-4F6A-B8B0-2EDCACA3B64F}" type="parTrans" cxnId="{D5FAAA68-9396-45E3-9857-B59F3360F492}">
      <dgm:prSet/>
      <dgm:spPr/>
      <dgm:t>
        <a:bodyPr/>
        <a:lstStyle/>
        <a:p>
          <a:endParaRPr lang="ru-RU"/>
        </a:p>
      </dgm:t>
    </dgm:pt>
    <dgm:pt modelId="{AD6B136B-C092-445A-A446-BFEE5018D869}" type="sibTrans" cxnId="{D5FAAA68-9396-45E3-9857-B59F3360F492}">
      <dgm:prSet/>
      <dgm:spPr/>
      <dgm:t>
        <a:bodyPr/>
        <a:lstStyle/>
        <a:p>
          <a:endParaRPr lang="ru-RU"/>
        </a:p>
      </dgm:t>
    </dgm:pt>
    <dgm:pt modelId="{33008810-41A0-43F6-A691-8BAA49906A4D}">
      <dgm:prSet>
        <dgm:style>
          <a:lnRef idx="2">
            <a:schemeClr val="dk1"/>
          </a:lnRef>
          <a:fillRef idx="1">
            <a:schemeClr val="lt1"/>
          </a:fillRef>
          <a:effectRef idx="0">
            <a:schemeClr val="dk1"/>
          </a:effectRef>
          <a:fontRef idx="minor">
            <a:schemeClr val="dk1"/>
          </a:fontRef>
        </dgm:style>
      </dgm:prSet>
      <dgm:spPr>
        <a:gradFill flip="none" rotWithShape="0">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dgm:spPr>
      <dgm:t>
        <a:bodyPr/>
        <a:lstStyle/>
        <a:p>
          <a:endParaRPr lang="ru-RU"/>
        </a:p>
      </dgm:t>
    </dgm:pt>
    <dgm:pt modelId="{5B802655-38CA-4A19-ACEB-24D9D3D3DD84}" type="parTrans" cxnId="{79E276AF-C484-4173-9D93-0DB6AF7FD517}">
      <dgm:prSet/>
      <dgm:spPr/>
      <dgm:t>
        <a:bodyPr/>
        <a:lstStyle/>
        <a:p>
          <a:endParaRPr lang="ru-RU"/>
        </a:p>
      </dgm:t>
    </dgm:pt>
    <dgm:pt modelId="{92CA8B47-1AE8-40DB-8C57-7445B07D1660}" type="sibTrans" cxnId="{79E276AF-C484-4173-9D93-0DB6AF7FD517}">
      <dgm:prSet/>
      <dgm:spPr/>
      <dgm:t>
        <a:bodyPr/>
        <a:lstStyle/>
        <a:p>
          <a:endParaRPr lang="ru-RU"/>
        </a:p>
      </dgm:t>
    </dgm:pt>
    <dgm:pt modelId="{0768D335-5870-40D3-BF33-A572D99D0B67}">
      <dgm:prSet>
        <dgm:style>
          <a:lnRef idx="2">
            <a:schemeClr val="dk1"/>
          </a:lnRef>
          <a:fillRef idx="1">
            <a:schemeClr val="lt1"/>
          </a:fillRef>
          <a:effectRef idx="0">
            <a:schemeClr val="dk1"/>
          </a:effectRef>
          <a:fontRef idx="minor">
            <a:schemeClr val="dk1"/>
          </a:fontRef>
        </dgm:style>
      </dgm:prSet>
      <dgm:spPr>
        <a:gradFill flip="none" rotWithShape="1">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dgm:spPr>
      <dgm:t>
        <a:bodyPr/>
        <a:lstStyle/>
        <a:p>
          <a:endParaRPr lang="ru-RU"/>
        </a:p>
      </dgm:t>
    </dgm:pt>
    <dgm:pt modelId="{95E1B177-66FC-49FC-8720-01CA7C30BE2E}" type="parTrans" cxnId="{354ED0FE-42E0-4932-9C71-2BDD73B2ED34}">
      <dgm:prSet/>
      <dgm:spPr/>
      <dgm:t>
        <a:bodyPr/>
        <a:lstStyle/>
        <a:p>
          <a:endParaRPr lang="ru-RU"/>
        </a:p>
      </dgm:t>
    </dgm:pt>
    <dgm:pt modelId="{CEF16D79-BABD-4182-8640-2B856AA81818}" type="sibTrans" cxnId="{354ED0FE-42E0-4932-9C71-2BDD73B2ED34}">
      <dgm:prSet/>
      <dgm:spPr/>
      <dgm:t>
        <a:bodyPr/>
        <a:lstStyle/>
        <a:p>
          <a:endParaRPr lang="ru-RU"/>
        </a:p>
      </dgm:t>
    </dgm:pt>
    <dgm:pt modelId="{40E9FD64-3E13-4329-9C27-CA382E06F7A1}">
      <dgm:prSet>
        <dgm:style>
          <a:lnRef idx="2">
            <a:schemeClr val="dk1"/>
          </a:lnRef>
          <a:fillRef idx="1">
            <a:schemeClr val="lt1"/>
          </a:fillRef>
          <a:effectRef idx="0">
            <a:schemeClr val="dk1"/>
          </a:effectRef>
          <a:fontRef idx="minor">
            <a:schemeClr val="dk1"/>
          </a:fontRef>
        </dgm:style>
      </dgm:prSet>
      <dgm:spPr>
        <a:gradFill flip="none" rotWithShape="0">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dgm:spPr>
      <dgm:t>
        <a:bodyPr/>
        <a:lstStyle/>
        <a:p>
          <a:endParaRPr lang="ru-RU"/>
        </a:p>
      </dgm:t>
    </dgm:pt>
    <dgm:pt modelId="{AA02BF67-BFD2-4E13-84C2-61698E7B5333}" type="parTrans" cxnId="{DE93008F-74B3-472A-9E96-60D25F0B9506}">
      <dgm:prSet/>
      <dgm:spPr/>
      <dgm:t>
        <a:bodyPr/>
        <a:lstStyle/>
        <a:p>
          <a:endParaRPr lang="ru-RU"/>
        </a:p>
      </dgm:t>
    </dgm:pt>
    <dgm:pt modelId="{AD911B82-EF29-49DA-A880-3A22A07BEF42}" type="sibTrans" cxnId="{DE93008F-74B3-472A-9E96-60D25F0B9506}">
      <dgm:prSet/>
      <dgm:spPr/>
      <dgm:t>
        <a:bodyPr/>
        <a:lstStyle/>
        <a:p>
          <a:endParaRPr lang="ru-RU"/>
        </a:p>
      </dgm:t>
    </dgm:pt>
    <dgm:pt modelId="{277B8380-51A9-4AEA-8A94-B068DB3880E5}">
      <dgm:prSet phldrT="[Текст]" custT="1">
        <dgm:style>
          <a:lnRef idx="2">
            <a:schemeClr val="dk1"/>
          </a:lnRef>
          <a:fillRef idx="1">
            <a:schemeClr val="lt1"/>
          </a:fillRef>
          <a:effectRef idx="0">
            <a:schemeClr val="dk1"/>
          </a:effectRef>
          <a:fontRef idx="minor">
            <a:schemeClr val="dk1"/>
          </a:fontRef>
        </dgm:style>
      </dgm:prSet>
      <dgm:spPr>
        <a:gradFill flip="none" rotWithShape="0">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dgm:spPr>
      <dgm:t>
        <a:bodyPr/>
        <a:lstStyle/>
        <a:p>
          <a:endParaRPr lang="ru-RU" sz="2400" dirty="0">
            <a:latin typeface="Franklin Gothic Medium" panose="020B0603020102020204" pitchFamily="34" charset="0"/>
          </a:endParaRPr>
        </a:p>
      </dgm:t>
    </dgm:pt>
    <dgm:pt modelId="{B3690033-8513-4AF5-9A6F-98F46F05A9E1}" type="sibTrans" cxnId="{593B7378-9921-486A-A037-D3F377061111}">
      <dgm:prSet/>
      <dgm:spPr/>
      <dgm:t>
        <a:bodyPr/>
        <a:lstStyle/>
        <a:p>
          <a:endParaRPr lang="ru-RU"/>
        </a:p>
      </dgm:t>
    </dgm:pt>
    <dgm:pt modelId="{4281BE86-8BCB-4478-B056-E1FDADD1C196}" type="parTrans" cxnId="{593B7378-9921-486A-A037-D3F377061111}">
      <dgm:prSet/>
      <dgm:spPr/>
      <dgm:t>
        <a:bodyPr/>
        <a:lstStyle/>
        <a:p>
          <a:endParaRPr lang="ru-RU"/>
        </a:p>
      </dgm:t>
    </dgm:pt>
    <dgm:pt modelId="{2C6AB09B-8840-47A5-B10D-0C7D89B1BAD9}">
      <dgm:prSet>
        <dgm:style>
          <a:lnRef idx="2">
            <a:schemeClr val="dk1"/>
          </a:lnRef>
          <a:fillRef idx="1">
            <a:schemeClr val="lt1"/>
          </a:fillRef>
          <a:effectRef idx="0">
            <a:schemeClr val="dk1"/>
          </a:effectRef>
          <a:fontRef idx="minor">
            <a:schemeClr val="dk1"/>
          </a:fontRef>
        </dgm:style>
      </dgm:prSet>
      <dgm:spPr>
        <a:gradFill flip="none" rotWithShape="1">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dgm:spPr>
      <dgm:t>
        <a:bodyPr/>
        <a:lstStyle/>
        <a:p>
          <a:endParaRPr lang="ru-RU"/>
        </a:p>
      </dgm:t>
    </dgm:pt>
    <dgm:pt modelId="{C632475F-97C7-407F-9EB6-4844D3C06080}" type="parTrans" cxnId="{661EEEBE-8089-49D0-90F5-EB553CD19366}">
      <dgm:prSet/>
      <dgm:spPr/>
      <dgm:t>
        <a:bodyPr/>
        <a:lstStyle/>
        <a:p>
          <a:endParaRPr lang="ru-RU"/>
        </a:p>
      </dgm:t>
    </dgm:pt>
    <dgm:pt modelId="{6A477915-C92D-4EBF-9115-E908E896A032}" type="sibTrans" cxnId="{661EEEBE-8089-49D0-90F5-EB553CD19366}">
      <dgm:prSet/>
      <dgm:spPr/>
      <dgm:t>
        <a:bodyPr/>
        <a:lstStyle/>
        <a:p>
          <a:endParaRPr lang="ru-RU"/>
        </a:p>
      </dgm:t>
    </dgm:pt>
    <dgm:pt modelId="{4372D128-B965-4624-A62E-C9835B62B17F}" type="pres">
      <dgm:prSet presAssocID="{98ECBB35-0FA9-4B87-B40C-495B6FAA2CC8}" presName="Name0" presStyleCnt="0">
        <dgm:presLayoutVars>
          <dgm:chMax val="7"/>
          <dgm:chPref val="7"/>
          <dgm:dir/>
        </dgm:presLayoutVars>
      </dgm:prSet>
      <dgm:spPr/>
    </dgm:pt>
    <dgm:pt modelId="{12C7D3CC-BB7F-4A46-AC05-0CDFD646FD5A}" type="pres">
      <dgm:prSet presAssocID="{98ECBB35-0FA9-4B87-B40C-495B6FAA2CC8}" presName="Name1" presStyleCnt="0"/>
      <dgm:spPr/>
    </dgm:pt>
    <dgm:pt modelId="{0D9A33DE-CBF4-404A-AB1E-EF2386971FD8}" type="pres">
      <dgm:prSet presAssocID="{98ECBB35-0FA9-4B87-B40C-495B6FAA2CC8}" presName="cycle" presStyleCnt="0"/>
      <dgm:spPr/>
    </dgm:pt>
    <dgm:pt modelId="{15CE3D6B-67FE-4C34-A6A4-69F913BD1A36}" type="pres">
      <dgm:prSet presAssocID="{98ECBB35-0FA9-4B87-B40C-495B6FAA2CC8}" presName="srcNode" presStyleLbl="node1" presStyleIdx="0" presStyleCnt="6"/>
      <dgm:spPr/>
    </dgm:pt>
    <dgm:pt modelId="{D2915E37-4DAD-463A-B0AF-2D03F7B47298}" type="pres">
      <dgm:prSet presAssocID="{98ECBB35-0FA9-4B87-B40C-495B6FAA2CC8}" presName="conn" presStyleLbl="parChTrans1D2" presStyleIdx="0" presStyleCnt="1"/>
      <dgm:spPr/>
    </dgm:pt>
    <dgm:pt modelId="{CAAA8812-C949-47DD-B97E-23BFB014EC55}" type="pres">
      <dgm:prSet presAssocID="{98ECBB35-0FA9-4B87-B40C-495B6FAA2CC8}" presName="extraNode" presStyleLbl="node1" presStyleIdx="0" presStyleCnt="6"/>
      <dgm:spPr/>
    </dgm:pt>
    <dgm:pt modelId="{61EBF4C0-3C6E-4E48-9BE4-A30E39677F90}" type="pres">
      <dgm:prSet presAssocID="{98ECBB35-0FA9-4B87-B40C-495B6FAA2CC8}" presName="dstNode" presStyleLbl="node1" presStyleIdx="0" presStyleCnt="6"/>
      <dgm:spPr/>
    </dgm:pt>
    <dgm:pt modelId="{AEF00B8A-60F5-46C4-91F0-AB75125DDD3B}" type="pres">
      <dgm:prSet presAssocID="{277B8380-51A9-4AEA-8A94-B068DB3880E5}" presName="text_1" presStyleLbl="node1" presStyleIdx="0" presStyleCnt="6" custLinFactNeighborX="-20" custLinFactNeighborY="4392">
        <dgm:presLayoutVars>
          <dgm:bulletEnabled val="1"/>
        </dgm:presLayoutVars>
      </dgm:prSet>
      <dgm:spPr/>
    </dgm:pt>
    <dgm:pt modelId="{C94280A3-4794-47F6-B2E6-B74EB08AD3B7}" type="pres">
      <dgm:prSet presAssocID="{277B8380-51A9-4AEA-8A94-B068DB3880E5}" presName="accent_1" presStyleCnt="0"/>
      <dgm:spPr/>
    </dgm:pt>
    <dgm:pt modelId="{7D96521D-10CC-451D-A331-05C6ADD73340}" type="pres">
      <dgm:prSet presAssocID="{277B8380-51A9-4AEA-8A94-B068DB3880E5}" presName="accentRepeatNode" presStyleLbl="solidFgAcc1" presStyleIdx="0" presStyleCnt="6"/>
      <dgm:spPr/>
    </dgm:pt>
    <dgm:pt modelId="{ABE8A279-C7A3-4B82-9086-E2477C39BB52}" type="pres">
      <dgm:prSet presAssocID="{92D54B42-D03B-4B90-81C8-C5F0639FFF72}" presName="text_2" presStyleLbl="node1" presStyleIdx="1" presStyleCnt="6" custScaleX="99691">
        <dgm:presLayoutVars>
          <dgm:bulletEnabled val="1"/>
        </dgm:presLayoutVars>
      </dgm:prSet>
      <dgm:spPr/>
    </dgm:pt>
    <dgm:pt modelId="{6EC20456-EF6C-45EC-98E5-789F554300EC}" type="pres">
      <dgm:prSet presAssocID="{92D54B42-D03B-4B90-81C8-C5F0639FFF72}" presName="accent_2" presStyleCnt="0"/>
      <dgm:spPr/>
    </dgm:pt>
    <dgm:pt modelId="{0B0C2202-4E59-4329-9CEE-82A7503B11AA}" type="pres">
      <dgm:prSet presAssocID="{92D54B42-D03B-4B90-81C8-C5F0639FFF72}" presName="accentRepeatNode" presStyleLbl="solidFgAcc1" presStyleIdx="1" presStyleCnt="6"/>
      <dgm:spPr/>
    </dgm:pt>
    <dgm:pt modelId="{C5C24AF3-5C1A-4131-924C-388905C26EDC}" type="pres">
      <dgm:prSet presAssocID="{33008810-41A0-43F6-A691-8BAA49906A4D}" presName="text_3" presStyleLbl="node1" presStyleIdx="2" presStyleCnt="6">
        <dgm:presLayoutVars>
          <dgm:bulletEnabled val="1"/>
        </dgm:presLayoutVars>
      </dgm:prSet>
      <dgm:spPr/>
    </dgm:pt>
    <dgm:pt modelId="{7E6E8409-E33E-4261-A908-BC9E20200CF6}" type="pres">
      <dgm:prSet presAssocID="{33008810-41A0-43F6-A691-8BAA49906A4D}" presName="accent_3" presStyleCnt="0"/>
      <dgm:spPr/>
    </dgm:pt>
    <dgm:pt modelId="{FBC38B58-8D6F-4999-B564-D7C159D5E9F4}" type="pres">
      <dgm:prSet presAssocID="{33008810-41A0-43F6-A691-8BAA49906A4D}" presName="accentRepeatNode" presStyleLbl="solidFgAcc1" presStyleIdx="2" presStyleCnt="6"/>
      <dgm:spPr/>
    </dgm:pt>
    <dgm:pt modelId="{333D9D07-F88D-41F9-817A-297F524767BF}" type="pres">
      <dgm:prSet presAssocID="{40E9FD64-3E13-4329-9C27-CA382E06F7A1}" presName="text_4" presStyleLbl="node1" presStyleIdx="3" presStyleCnt="6" custScaleX="101371" custScaleY="131535" custLinFactNeighborX="-733" custLinFactNeighborY="2584">
        <dgm:presLayoutVars>
          <dgm:bulletEnabled val="1"/>
        </dgm:presLayoutVars>
      </dgm:prSet>
      <dgm:spPr/>
    </dgm:pt>
    <dgm:pt modelId="{1FDEFBFC-903A-456D-A0B5-0C53794CB2F4}" type="pres">
      <dgm:prSet presAssocID="{40E9FD64-3E13-4329-9C27-CA382E06F7A1}" presName="accent_4" presStyleCnt="0"/>
      <dgm:spPr/>
    </dgm:pt>
    <dgm:pt modelId="{8E6A97D1-480A-4EAD-9280-4E443C42AEB9}" type="pres">
      <dgm:prSet presAssocID="{40E9FD64-3E13-4329-9C27-CA382E06F7A1}" presName="accentRepeatNode" presStyleLbl="solidFgAcc1" presStyleIdx="3" presStyleCnt="6"/>
      <dgm:spPr/>
    </dgm:pt>
    <dgm:pt modelId="{0E454564-571E-429B-B3EF-3312CECEC79F}" type="pres">
      <dgm:prSet presAssocID="{0768D335-5870-40D3-BF33-A572D99D0B67}" presName="text_5" presStyleLbl="node1" presStyleIdx="4" presStyleCnt="6" custLinFactNeighborX="80" custLinFactNeighborY="984">
        <dgm:presLayoutVars>
          <dgm:bulletEnabled val="1"/>
        </dgm:presLayoutVars>
      </dgm:prSet>
      <dgm:spPr/>
    </dgm:pt>
    <dgm:pt modelId="{6EA16E5B-FEA4-4A18-A9B1-435E87F05E62}" type="pres">
      <dgm:prSet presAssocID="{0768D335-5870-40D3-BF33-A572D99D0B67}" presName="accent_5" presStyleCnt="0"/>
      <dgm:spPr/>
    </dgm:pt>
    <dgm:pt modelId="{9BDF6A75-5A0D-4B1C-9FFC-7B1106333255}" type="pres">
      <dgm:prSet presAssocID="{0768D335-5870-40D3-BF33-A572D99D0B67}" presName="accentRepeatNode" presStyleLbl="solidFgAcc1" presStyleIdx="4" presStyleCnt="6"/>
      <dgm:spPr/>
    </dgm:pt>
    <dgm:pt modelId="{CEB1DD95-8141-40BC-8DEC-4AF6305BEF99}" type="pres">
      <dgm:prSet presAssocID="{2C6AB09B-8840-47A5-B10D-0C7D89B1BAD9}" presName="text_6" presStyleLbl="node1" presStyleIdx="5" presStyleCnt="6">
        <dgm:presLayoutVars>
          <dgm:bulletEnabled val="1"/>
        </dgm:presLayoutVars>
      </dgm:prSet>
      <dgm:spPr/>
    </dgm:pt>
    <dgm:pt modelId="{A4C61560-24D6-4DFD-9FF6-8273E7653B88}" type="pres">
      <dgm:prSet presAssocID="{2C6AB09B-8840-47A5-B10D-0C7D89B1BAD9}" presName="accent_6" presStyleCnt="0"/>
      <dgm:spPr/>
    </dgm:pt>
    <dgm:pt modelId="{05D70551-39D2-491F-81C3-5F097CA12E4B}" type="pres">
      <dgm:prSet presAssocID="{2C6AB09B-8840-47A5-B10D-0C7D89B1BAD9}" presName="accentRepeatNode" presStyleLbl="solidFgAcc1" presStyleIdx="5" presStyleCnt="6"/>
      <dgm:spPr/>
    </dgm:pt>
  </dgm:ptLst>
  <dgm:cxnLst>
    <dgm:cxn modelId="{7363DD14-031E-4E22-9095-326F7D4D9539}" type="presOf" srcId="{B3690033-8513-4AF5-9A6F-98F46F05A9E1}" destId="{D2915E37-4DAD-463A-B0AF-2D03F7B47298}" srcOrd="0" destOrd="0" presId="urn:microsoft.com/office/officeart/2008/layout/VerticalCurvedList"/>
    <dgm:cxn modelId="{D5FAAA68-9396-45E3-9857-B59F3360F492}" srcId="{98ECBB35-0FA9-4B87-B40C-495B6FAA2CC8}" destId="{92D54B42-D03B-4B90-81C8-C5F0639FFF72}" srcOrd="1" destOrd="0" parTransId="{FF7921DC-79B6-4F6A-B8B0-2EDCACA3B64F}" sibTransId="{AD6B136B-C092-445A-A446-BFEE5018D869}"/>
    <dgm:cxn modelId="{2F4A7B54-70DA-4751-84C1-81CD12DA5E70}" type="presOf" srcId="{92D54B42-D03B-4B90-81C8-C5F0639FFF72}" destId="{ABE8A279-C7A3-4B82-9086-E2477C39BB52}" srcOrd="0" destOrd="0" presId="urn:microsoft.com/office/officeart/2008/layout/VerticalCurvedList"/>
    <dgm:cxn modelId="{593B7378-9921-486A-A037-D3F377061111}" srcId="{98ECBB35-0FA9-4B87-B40C-495B6FAA2CC8}" destId="{277B8380-51A9-4AEA-8A94-B068DB3880E5}" srcOrd="0" destOrd="0" parTransId="{4281BE86-8BCB-4478-B056-E1FDADD1C196}" sibTransId="{B3690033-8513-4AF5-9A6F-98F46F05A9E1}"/>
    <dgm:cxn modelId="{10A9EF7B-C03A-4D7C-95C6-14E42CF7C2EC}" type="presOf" srcId="{277B8380-51A9-4AEA-8A94-B068DB3880E5}" destId="{AEF00B8A-60F5-46C4-91F0-AB75125DDD3B}" srcOrd="0" destOrd="0" presId="urn:microsoft.com/office/officeart/2008/layout/VerticalCurvedList"/>
    <dgm:cxn modelId="{DE93008F-74B3-472A-9E96-60D25F0B9506}" srcId="{98ECBB35-0FA9-4B87-B40C-495B6FAA2CC8}" destId="{40E9FD64-3E13-4329-9C27-CA382E06F7A1}" srcOrd="3" destOrd="0" parTransId="{AA02BF67-BFD2-4E13-84C2-61698E7B5333}" sibTransId="{AD911B82-EF29-49DA-A880-3A22A07BEF42}"/>
    <dgm:cxn modelId="{8FD6B5A6-70D4-4B2F-B0C4-2048F4D99753}" type="presOf" srcId="{2C6AB09B-8840-47A5-B10D-0C7D89B1BAD9}" destId="{CEB1DD95-8141-40BC-8DEC-4AF6305BEF99}" srcOrd="0" destOrd="0" presId="urn:microsoft.com/office/officeart/2008/layout/VerticalCurvedList"/>
    <dgm:cxn modelId="{79E276AF-C484-4173-9D93-0DB6AF7FD517}" srcId="{98ECBB35-0FA9-4B87-B40C-495B6FAA2CC8}" destId="{33008810-41A0-43F6-A691-8BAA49906A4D}" srcOrd="2" destOrd="0" parTransId="{5B802655-38CA-4A19-ACEB-24D9D3D3DD84}" sibTransId="{92CA8B47-1AE8-40DB-8C57-7445B07D1660}"/>
    <dgm:cxn modelId="{661EEEBE-8089-49D0-90F5-EB553CD19366}" srcId="{98ECBB35-0FA9-4B87-B40C-495B6FAA2CC8}" destId="{2C6AB09B-8840-47A5-B10D-0C7D89B1BAD9}" srcOrd="5" destOrd="0" parTransId="{C632475F-97C7-407F-9EB6-4844D3C06080}" sibTransId="{6A477915-C92D-4EBF-9115-E908E896A032}"/>
    <dgm:cxn modelId="{310ACFD3-6779-449A-BEDF-BBC5D9B47900}" type="presOf" srcId="{40E9FD64-3E13-4329-9C27-CA382E06F7A1}" destId="{333D9D07-F88D-41F9-817A-297F524767BF}" srcOrd="0" destOrd="0" presId="urn:microsoft.com/office/officeart/2008/layout/VerticalCurvedList"/>
    <dgm:cxn modelId="{898A9EE3-9E0E-4DF5-A15B-F26B7D897459}" type="presOf" srcId="{33008810-41A0-43F6-A691-8BAA49906A4D}" destId="{C5C24AF3-5C1A-4131-924C-388905C26EDC}" srcOrd="0" destOrd="0" presId="urn:microsoft.com/office/officeart/2008/layout/VerticalCurvedList"/>
    <dgm:cxn modelId="{A1EAEAEC-6623-4AF7-9630-DD49D93D8175}" type="presOf" srcId="{0768D335-5870-40D3-BF33-A572D99D0B67}" destId="{0E454564-571E-429B-B3EF-3312CECEC79F}" srcOrd="0" destOrd="0" presId="urn:microsoft.com/office/officeart/2008/layout/VerticalCurvedList"/>
    <dgm:cxn modelId="{354ED0FE-42E0-4932-9C71-2BDD73B2ED34}" srcId="{98ECBB35-0FA9-4B87-B40C-495B6FAA2CC8}" destId="{0768D335-5870-40D3-BF33-A572D99D0B67}" srcOrd="4" destOrd="0" parTransId="{95E1B177-66FC-49FC-8720-01CA7C30BE2E}" sibTransId="{CEF16D79-BABD-4182-8640-2B856AA81818}"/>
    <dgm:cxn modelId="{39DB1BFF-F0D9-4526-B68B-2567E1E9176E}" type="presOf" srcId="{98ECBB35-0FA9-4B87-B40C-495B6FAA2CC8}" destId="{4372D128-B965-4624-A62E-C9835B62B17F}" srcOrd="0" destOrd="0" presId="urn:microsoft.com/office/officeart/2008/layout/VerticalCurvedList"/>
    <dgm:cxn modelId="{00AD03D5-218A-4738-BCF6-3B31DF57E4BF}" type="presParOf" srcId="{4372D128-B965-4624-A62E-C9835B62B17F}" destId="{12C7D3CC-BB7F-4A46-AC05-0CDFD646FD5A}" srcOrd="0" destOrd="0" presId="urn:microsoft.com/office/officeart/2008/layout/VerticalCurvedList"/>
    <dgm:cxn modelId="{C83F04BC-C149-4139-8448-52CB2F34B1A5}" type="presParOf" srcId="{12C7D3CC-BB7F-4A46-AC05-0CDFD646FD5A}" destId="{0D9A33DE-CBF4-404A-AB1E-EF2386971FD8}" srcOrd="0" destOrd="0" presId="urn:microsoft.com/office/officeart/2008/layout/VerticalCurvedList"/>
    <dgm:cxn modelId="{65EA880B-3062-4318-8DC7-9E6F3DCD4302}" type="presParOf" srcId="{0D9A33DE-CBF4-404A-AB1E-EF2386971FD8}" destId="{15CE3D6B-67FE-4C34-A6A4-69F913BD1A36}" srcOrd="0" destOrd="0" presId="urn:microsoft.com/office/officeart/2008/layout/VerticalCurvedList"/>
    <dgm:cxn modelId="{1477D87F-E673-43B7-A985-E9C498DD5CF6}" type="presParOf" srcId="{0D9A33DE-CBF4-404A-AB1E-EF2386971FD8}" destId="{D2915E37-4DAD-463A-B0AF-2D03F7B47298}" srcOrd="1" destOrd="0" presId="urn:microsoft.com/office/officeart/2008/layout/VerticalCurvedList"/>
    <dgm:cxn modelId="{5940E23E-0FF1-4259-A35E-936770912E84}" type="presParOf" srcId="{0D9A33DE-CBF4-404A-AB1E-EF2386971FD8}" destId="{CAAA8812-C949-47DD-B97E-23BFB014EC55}" srcOrd="2" destOrd="0" presId="urn:microsoft.com/office/officeart/2008/layout/VerticalCurvedList"/>
    <dgm:cxn modelId="{43114C8A-8312-4B48-82E1-310BCB7738C1}" type="presParOf" srcId="{0D9A33DE-CBF4-404A-AB1E-EF2386971FD8}" destId="{61EBF4C0-3C6E-4E48-9BE4-A30E39677F90}" srcOrd="3" destOrd="0" presId="urn:microsoft.com/office/officeart/2008/layout/VerticalCurvedList"/>
    <dgm:cxn modelId="{8071FD8C-2C6F-4D5E-BE46-8824AD79C13B}" type="presParOf" srcId="{12C7D3CC-BB7F-4A46-AC05-0CDFD646FD5A}" destId="{AEF00B8A-60F5-46C4-91F0-AB75125DDD3B}" srcOrd="1" destOrd="0" presId="urn:microsoft.com/office/officeart/2008/layout/VerticalCurvedList"/>
    <dgm:cxn modelId="{0D93DBAD-B93F-4505-993B-8C9A1CEA9B25}" type="presParOf" srcId="{12C7D3CC-BB7F-4A46-AC05-0CDFD646FD5A}" destId="{C94280A3-4794-47F6-B2E6-B74EB08AD3B7}" srcOrd="2" destOrd="0" presId="urn:microsoft.com/office/officeart/2008/layout/VerticalCurvedList"/>
    <dgm:cxn modelId="{39C09C10-4483-41B0-80D0-43FE9D4DC35D}" type="presParOf" srcId="{C94280A3-4794-47F6-B2E6-B74EB08AD3B7}" destId="{7D96521D-10CC-451D-A331-05C6ADD73340}" srcOrd="0" destOrd="0" presId="urn:microsoft.com/office/officeart/2008/layout/VerticalCurvedList"/>
    <dgm:cxn modelId="{E218BD12-49D4-426C-9FCA-762606FAA95E}" type="presParOf" srcId="{12C7D3CC-BB7F-4A46-AC05-0CDFD646FD5A}" destId="{ABE8A279-C7A3-4B82-9086-E2477C39BB52}" srcOrd="3" destOrd="0" presId="urn:microsoft.com/office/officeart/2008/layout/VerticalCurvedList"/>
    <dgm:cxn modelId="{97357A6B-3D5A-4589-8875-732788A8E26C}" type="presParOf" srcId="{12C7D3CC-BB7F-4A46-AC05-0CDFD646FD5A}" destId="{6EC20456-EF6C-45EC-98E5-789F554300EC}" srcOrd="4" destOrd="0" presId="urn:microsoft.com/office/officeart/2008/layout/VerticalCurvedList"/>
    <dgm:cxn modelId="{15A6DD7A-65F3-45EF-9ED1-92301E3217C6}" type="presParOf" srcId="{6EC20456-EF6C-45EC-98E5-789F554300EC}" destId="{0B0C2202-4E59-4329-9CEE-82A7503B11AA}" srcOrd="0" destOrd="0" presId="urn:microsoft.com/office/officeart/2008/layout/VerticalCurvedList"/>
    <dgm:cxn modelId="{64DF0A7C-B0E1-40B8-82EA-D93FF328B4EF}" type="presParOf" srcId="{12C7D3CC-BB7F-4A46-AC05-0CDFD646FD5A}" destId="{C5C24AF3-5C1A-4131-924C-388905C26EDC}" srcOrd="5" destOrd="0" presId="urn:microsoft.com/office/officeart/2008/layout/VerticalCurvedList"/>
    <dgm:cxn modelId="{5FAFD5D4-6C6D-4F0C-B25A-2239E258FCC0}" type="presParOf" srcId="{12C7D3CC-BB7F-4A46-AC05-0CDFD646FD5A}" destId="{7E6E8409-E33E-4261-A908-BC9E20200CF6}" srcOrd="6" destOrd="0" presId="urn:microsoft.com/office/officeart/2008/layout/VerticalCurvedList"/>
    <dgm:cxn modelId="{C74971C9-7308-4AA2-B4C8-F241DCD38496}" type="presParOf" srcId="{7E6E8409-E33E-4261-A908-BC9E20200CF6}" destId="{FBC38B58-8D6F-4999-B564-D7C159D5E9F4}" srcOrd="0" destOrd="0" presId="urn:microsoft.com/office/officeart/2008/layout/VerticalCurvedList"/>
    <dgm:cxn modelId="{E2F31A7C-A2A1-435C-98F1-CC7D5D301AC3}" type="presParOf" srcId="{12C7D3CC-BB7F-4A46-AC05-0CDFD646FD5A}" destId="{333D9D07-F88D-41F9-817A-297F524767BF}" srcOrd="7" destOrd="0" presId="urn:microsoft.com/office/officeart/2008/layout/VerticalCurvedList"/>
    <dgm:cxn modelId="{DCF3865A-75F2-4A45-ADF6-BE5827708795}" type="presParOf" srcId="{12C7D3CC-BB7F-4A46-AC05-0CDFD646FD5A}" destId="{1FDEFBFC-903A-456D-A0B5-0C53794CB2F4}" srcOrd="8" destOrd="0" presId="urn:microsoft.com/office/officeart/2008/layout/VerticalCurvedList"/>
    <dgm:cxn modelId="{6876C241-19CD-4B79-AB1F-F2A5E690295F}" type="presParOf" srcId="{1FDEFBFC-903A-456D-A0B5-0C53794CB2F4}" destId="{8E6A97D1-480A-4EAD-9280-4E443C42AEB9}" srcOrd="0" destOrd="0" presId="urn:microsoft.com/office/officeart/2008/layout/VerticalCurvedList"/>
    <dgm:cxn modelId="{F622E1C5-EFA1-4463-965C-4A56A834117F}" type="presParOf" srcId="{12C7D3CC-BB7F-4A46-AC05-0CDFD646FD5A}" destId="{0E454564-571E-429B-B3EF-3312CECEC79F}" srcOrd="9" destOrd="0" presId="urn:microsoft.com/office/officeart/2008/layout/VerticalCurvedList"/>
    <dgm:cxn modelId="{8805293B-49F0-497B-935C-5F28C6C4C747}" type="presParOf" srcId="{12C7D3CC-BB7F-4A46-AC05-0CDFD646FD5A}" destId="{6EA16E5B-FEA4-4A18-A9B1-435E87F05E62}" srcOrd="10" destOrd="0" presId="urn:microsoft.com/office/officeart/2008/layout/VerticalCurvedList"/>
    <dgm:cxn modelId="{F0CF1852-518C-4955-9D4E-53BD82D74282}" type="presParOf" srcId="{6EA16E5B-FEA4-4A18-A9B1-435E87F05E62}" destId="{9BDF6A75-5A0D-4B1C-9FFC-7B1106333255}" srcOrd="0" destOrd="0" presId="urn:microsoft.com/office/officeart/2008/layout/VerticalCurvedList"/>
    <dgm:cxn modelId="{B9AFDA48-DC14-4D64-9AB5-69599C23A325}" type="presParOf" srcId="{12C7D3CC-BB7F-4A46-AC05-0CDFD646FD5A}" destId="{CEB1DD95-8141-40BC-8DEC-4AF6305BEF99}" srcOrd="11" destOrd="0" presId="urn:microsoft.com/office/officeart/2008/layout/VerticalCurvedList"/>
    <dgm:cxn modelId="{1FE4B832-289B-4E31-A6B1-9599E1F6243B}" type="presParOf" srcId="{12C7D3CC-BB7F-4A46-AC05-0CDFD646FD5A}" destId="{A4C61560-24D6-4DFD-9FF6-8273E7653B88}" srcOrd="12" destOrd="0" presId="urn:microsoft.com/office/officeart/2008/layout/VerticalCurvedList"/>
    <dgm:cxn modelId="{F73EDC33-7245-4659-B3DC-D4E0731DFF95}" type="presParOf" srcId="{A4C61560-24D6-4DFD-9FF6-8273E7653B88}" destId="{05D70551-39D2-491F-81C3-5F097CA12E4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ECBB35-0FA9-4B87-B40C-495B6FAA2CC8}" type="doc">
      <dgm:prSet loTypeId="urn:microsoft.com/office/officeart/2008/layout/VerticalCurvedList" loCatId="list" qsTypeId="urn:microsoft.com/office/officeart/2005/8/quickstyle/3d3" qsCatId="3D" csTypeId="urn:microsoft.com/office/officeart/2005/8/colors/accent1_2" csCatId="accent1" phldr="1"/>
      <dgm:spPr/>
      <dgm:t>
        <a:bodyPr/>
        <a:lstStyle/>
        <a:p>
          <a:endParaRPr lang="ru-RU"/>
        </a:p>
      </dgm:t>
    </dgm:pt>
    <dgm:pt modelId="{B51D636F-DC1C-4E27-92E6-CECF06928B19}">
      <dgm:prSet custT="1"/>
      <dgm:spPr>
        <a:gradFill flip="none" rotWithShape="0">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5400000" scaled="1"/>
          <a:tileRect/>
        </a:gradFill>
      </dgm:spPr>
      <dgm:t>
        <a:bodyPr/>
        <a:lstStyle/>
        <a:p>
          <a:r>
            <a:rPr kumimoji="0" lang="ru-RU" altLang="ru-RU" sz="14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rPr>
            <a:t>изменения осуществляются при условии предоставления поставщиком (подрядчиком, исполнителем) обеспечения исполнения контракта, если изменения контракта влекут возникновение новых обязательств и если при определении поставщика (подрядчика, исполнителя) установлено требование обеспечения исполнения контракта</a:t>
          </a:r>
        </a:p>
      </dgm:t>
    </dgm:pt>
    <dgm:pt modelId="{F8AEF4D3-6357-4170-B677-310AE1252B9F}" type="parTrans" cxnId="{A3781079-D2B7-4286-820D-E411C7C47C35}">
      <dgm:prSet/>
      <dgm:spPr/>
      <dgm:t>
        <a:bodyPr/>
        <a:lstStyle/>
        <a:p>
          <a:endParaRPr lang="ru-RU"/>
        </a:p>
      </dgm:t>
    </dgm:pt>
    <dgm:pt modelId="{BE689155-24BA-4A3E-AAA4-FF0C92291E77}" type="sibTrans" cxnId="{A3781079-D2B7-4286-820D-E411C7C47C35}">
      <dgm:prSet/>
      <dgm:spPr/>
      <dgm:t>
        <a:bodyPr/>
        <a:lstStyle/>
        <a:p>
          <a:endParaRPr lang="ru-RU"/>
        </a:p>
      </dgm:t>
    </dgm:pt>
    <dgm:pt modelId="{703B2187-3D72-4596-9355-1DB63CEC317D}">
      <dgm:prSet custT="1"/>
      <dgm:spPr>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dgm:spPr>
      <dgm:t>
        <a:bodyPr/>
        <a:lstStyle/>
        <a:p>
          <a:r>
            <a:rPr lang="ru-RU" altLang="ru-RU" sz="1400" dirty="0">
              <a:latin typeface="Times New Roman" panose="02020603050405020304" pitchFamily="18" charset="0"/>
              <a:cs typeface="Times New Roman" panose="02020603050405020304" pitchFamily="18" charset="0"/>
            </a:rPr>
            <a:t>обеспечение исполнения контракта может быть предоставлено путем внесения соответствующих изменений в условия ранее предоставленной заказчику независимой гарантии</a:t>
          </a:r>
          <a:r>
            <a:rPr lang="en-US" altLang="ru-RU" sz="1400" dirty="0">
              <a:latin typeface="Times New Roman" panose="02020603050405020304" pitchFamily="18" charset="0"/>
              <a:cs typeface="Times New Roman" panose="02020603050405020304" pitchFamily="18" charset="0"/>
            </a:rPr>
            <a:t> </a:t>
          </a:r>
          <a:r>
            <a:rPr lang="ru-RU" altLang="ru-RU" sz="1400" dirty="0">
              <a:latin typeface="Times New Roman" panose="02020603050405020304" pitchFamily="18" charset="0"/>
              <a:cs typeface="Times New Roman" panose="02020603050405020304" pitchFamily="18" charset="0"/>
            </a:rPr>
            <a:t>или путем предоставления новой независимой гарантии </a:t>
          </a:r>
          <a:endParaRPr lang="ru-RU" sz="1400" dirty="0"/>
        </a:p>
      </dgm:t>
    </dgm:pt>
    <dgm:pt modelId="{B71597D3-EAA8-435C-9308-2178DE9DC201}" type="parTrans" cxnId="{3CDD7FE9-570A-4B70-962B-B3856449AC65}">
      <dgm:prSet/>
      <dgm:spPr/>
      <dgm:t>
        <a:bodyPr/>
        <a:lstStyle/>
        <a:p>
          <a:endParaRPr lang="ru-RU"/>
        </a:p>
      </dgm:t>
    </dgm:pt>
    <dgm:pt modelId="{00E448AE-D44F-4AC0-8D7C-40073C927EFD}" type="sibTrans" cxnId="{3CDD7FE9-570A-4B70-962B-B3856449AC65}">
      <dgm:prSet/>
      <dgm:spPr/>
      <dgm:t>
        <a:bodyPr/>
        <a:lstStyle/>
        <a:p>
          <a:endParaRPr lang="ru-RU"/>
        </a:p>
      </dgm:t>
    </dgm:pt>
    <dgm:pt modelId="{F01710D5-9B6B-4D27-BECC-DC367662FFB4}">
      <dgm:prSet custT="1"/>
      <dgm:spPr>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dgm:spPr>
      <dgm:t>
        <a:bodyPr/>
        <a:lstStyle/>
        <a:p>
          <a:pPr>
            <a:buFont typeface="Wingdings" panose="05000000000000000000" pitchFamily="2" charset="2"/>
            <a:buNone/>
          </a:pPr>
          <a:r>
            <a:rPr lang="ru-RU" altLang="ru-RU" sz="1400" dirty="0">
              <a:latin typeface="Times New Roman" panose="02020603050405020304" pitchFamily="18" charset="0"/>
              <a:cs typeface="Times New Roman" panose="02020603050405020304" pitchFamily="18" charset="0"/>
            </a:rPr>
            <a:t>если при увеличении цены контракта обеспечение исполнения контракта осуществляется путем внесения денежных средств, поставщик (подрядчик, исполнитель) вносит на счет заказчику, денежные средства в размере, пропорциональном стоимости новых обязательств</a:t>
          </a:r>
        </a:p>
      </dgm:t>
    </dgm:pt>
    <dgm:pt modelId="{C645475D-6156-478B-8372-32FF92456BBB}" type="parTrans" cxnId="{54AC93B7-F5C2-4217-8C5A-C617C34A8035}">
      <dgm:prSet/>
      <dgm:spPr/>
      <dgm:t>
        <a:bodyPr/>
        <a:lstStyle/>
        <a:p>
          <a:endParaRPr lang="ru-RU"/>
        </a:p>
      </dgm:t>
    </dgm:pt>
    <dgm:pt modelId="{D947E0D0-71B5-4F53-BBF7-C875F36A3A6A}" type="sibTrans" cxnId="{54AC93B7-F5C2-4217-8C5A-C617C34A8035}">
      <dgm:prSet/>
      <dgm:spPr/>
      <dgm:t>
        <a:bodyPr/>
        <a:lstStyle/>
        <a:p>
          <a:endParaRPr lang="ru-RU"/>
        </a:p>
      </dgm:t>
    </dgm:pt>
    <dgm:pt modelId="{E448552D-EB12-4C83-9EB5-E12969EF3825}">
      <dgm:prSet custT="1"/>
      <dgm:spPr>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dgm:spPr>
      <dgm:t>
        <a:bodyPr/>
        <a:lstStyle/>
        <a:p>
          <a:r>
            <a:rPr lang="ru-RU" altLang="ru-RU" sz="1400" dirty="0">
              <a:latin typeface="Times New Roman" panose="02020603050405020304" pitchFamily="18" charset="0"/>
              <a:cs typeface="Times New Roman" panose="02020603050405020304" pitchFamily="18" charset="0"/>
            </a:rPr>
            <a:t>в случае уменьшения цены контракта заказчик возвращает поставщику (подрядчику, исполнителю) внесенные в качестве обеспечения исполнения контракта денежные средства в размере, пропорциональном размеру такого уменьшения цены контракта </a:t>
          </a:r>
        </a:p>
      </dgm:t>
    </dgm:pt>
    <dgm:pt modelId="{8E7CC806-A729-4F52-9A0F-9470577ED5DD}" type="parTrans" cxnId="{F674A3C7-0223-44FB-B5A4-47564F3C6FF8}">
      <dgm:prSet/>
      <dgm:spPr/>
      <dgm:t>
        <a:bodyPr/>
        <a:lstStyle/>
        <a:p>
          <a:endParaRPr lang="ru-RU"/>
        </a:p>
      </dgm:t>
    </dgm:pt>
    <dgm:pt modelId="{8E5C772E-80D3-46C6-939F-5A2E0C08B755}" type="sibTrans" cxnId="{F674A3C7-0223-44FB-B5A4-47564F3C6FF8}">
      <dgm:prSet/>
      <dgm:spPr/>
      <dgm:t>
        <a:bodyPr/>
        <a:lstStyle/>
        <a:p>
          <a:endParaRPr lang="ru-RU"/>
        </a:p>
      </dgm:t>
    </dgm:pt>
    <dgm:pt modelId="{B55BBD0C-BBD5-4BB5-98D0-95247F86AC88}">
      <dgm:prSet custT="1"/>
      <dgm:spPr>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dgm:spPr>
      <dgm:t>
        <a:bodyPr/>
        <a:lstStyle/>
        <a:p>
          <a:pPr>
            <a:buFont typeface="Wingdings" panose="05000000000000000000" pitchFamily="2" charset="2"/>
            <a:buNone/>
          </a:pPr>
          <a:r>
            <a:rPr lang="ru-RU" altLang="ru-RU" sz="1400" dirty="0">
              <a:latin typeface="Times New Roman" panose="02020603050405020304" pitchFamily="18" charset="0"/>
              <a:cs typeface="Times New Roman" panose="02020603050405020304" pitchFamily="18" charset="0"/>
            </a:rPr>
            <a:t>в случае изменения срока исполнения контракта по соглашению сторон устанавливается новый срок возврата заказчиком поставщику (подрядчику, исполнителю) денежных средств, внесенных в качестве обеспечения исполнения контракта</a:t>
          </a:r>
        </a:p>
      </dgm:t>
    </dgm:pt>
    <dgm:pt modelId="{E2189CA6-F835-44A6-AA06-B74509A886DD}" type="parTrans" cxnId="{80353A60-CBF9-4143-9817-D9581261E4AC}">
      <dgm:prSet/>
      <dgm:spPr/>
      <dgm:t>
        <a:bodyPr/>
        <a:lstStyle/>
        <a:p>
          <a:endParaRPr lang="ru-RU"/>
        </a:p>
      </dgm:t>
    </dgm:pt>
    <dgm:pt modelId="{5F35172F-91D4-4693-9629-AABACE822F69}" type="sibTrans" cxnId="{80353A60-CBF9-4143-9817-D9581261E4AC}">
      <dgm:prSet/>
      <dgm:spPr/>
      <dgm:t>
        <a:bodyPr/>
        <a:lstStyle/>
        <a:p>
          <a:endParaRPr lang="ru-RU"/>
        </a:p>
      </dgm:t>
    </dgm:pt>
    <dgm:pt modelId="{D00232F6-D76D-468B-A91B-4F03344B30BB}">
      <dgm:prSet custT="1"/>
      <dgm:spPr>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dgm:spPr>
      <dgm:t>
        <a:bodyPr/>
        <a:lstStyle/>
        <a:p>
          <a:pPr>
            <a:buFont typeface="Wingdings" panose="05000000000000000000" pitchFamily="2" charset="2"/>
            <a:buNone/>
          </a:pPr>
          <a:r>
            <a:rPr lang="ru-RU" altLang="ru-RU" sz="1400" dirty="0">
              <a:latin typeface="Times New Roman" panose="02020603050405020304" pitchFamily="18" charset="0"/>
              <a:cs typeface="Times New Roman" panose="02020603050405020304" pitchFamily="18" charset="0"/>
            </a:rPr>
            <a:t>изменения могут быть осуществлены в пределах доведенных лимитов бюджетных обязательств на срок исполнения контракта</a:t>
          </a:r>
        </a:p>
      </dgm:t>
    </dgm:pt>
    <dgm:pt modelId="{139D6D75-37F8-4A7E-9554-E8074F99427C}" type="parTrans" cxnId="{6AAD198D-2FBF-4DB9-BE9E-119AA4AC6668}">
      <dgm:prSet/>
      <dgm:spPr/>
      <dgm:t>
        <a:bodyPr/>
        <a:lstStyle/>
        <a:p>
          <a:endParaRPr lang="ru-RU"/>
        </a:p>
      </dgm:t>
    </dgm:pt>
    <dgm:pt modelId="{DEC5C0FD-88E5-4CE4-9535-2054C8777A47}" type="sibTrans" cxnId="{6AAD198D-2FBF-4DB9-BE9E-119AA4AC6668}">
      <dgm:prSet/>
      <dgm:spPr/>
      <dgm:t>
        <a:bodyPr/>
        <a:lstStyle/>
        <a:p>
          <a:endParaRPr lang="ru-RU"/>
        </a:p>
      </dgm:t>
    </dgm:pt>
    <dgm:pt modelId="{4372D128-B965-4624-A62E-C9835B62B17F}" type="pres">
      <dgm:prSet presAssocID="{98ECBB35-0FA9-4B87-B40C-495B6FAA2CC8}" presName="Name0" presStyleCnt="0">
        <dgm:presLayoutVars>
          <dgm:chMax val="7"/>
          <dgm:chPref val="7"/>
          <dgm:dir/>
        </dgm:presLayoutVars>
      </dgm:prSet>
      <dgm:spPr/>
    </dgm:pt>
    <dgm:pt modelId="{12C7D3CC-BB7F-4A46-AC05-0CDFD646FD5A}" type="pres">
      <dgm:prSet presAssocID="{98ECBB35-0FA9-4B87-B40C-495B6FAA2CC8}" presName="Name1" presStyleCnt="0"/>
      <dgm:spPr/>
    </dgm:pt>
    <dgm:pt modelId="{0D9A33DE-CBF4-404A-AB1E-EF2386971FD8}" type="pres">
      <dgm:prSet presAssocID="{98ECBB35-0FA9-4B87-B40C-495B6FAA2CC8}" presName="cycle" presStyleCnt="0"/>
      <dgm:spPr/>
    </dgm:pt>
    <dgm:pt modelId="{15CE3D6B-67FE-4C34-A6A4-69F913BD1A36}" type="pres">
      <dgm:prSet presAssocID="{98ECBB35-0FA9-4B87-B40C-495B6FAA2CC8}" presName="srcNode" presStyleLbl="node1" presStyleIdx="0" presStyleCnt="6"/>
      <dgm:spPr/>
    </dgm:pt>
    <dgm:pt modelId="{D2915E37-4DAD-463A-B0AF-2D03F7B47298}" type="pres">
      <dgm:prSet presAssocID="{98ECBB35-0FA9-4B87-B40C-495B6FAA2CC8}" presName="conn" presStyleLbl="parChTrans1D2" presStyleIdx="0" presStyleCnt="1"/>
      <dgm:spPr/>
    </dgm:pt>
    <dgm:pt modelId="{CAAA8812-C949-47DD-B97E-23BFB014EC55}" type="pres">
      <dgm:prSet presAssocID="{98ECBB35-0FA9-4B87-B40C-495B6FAA2CC8}" presName="extraNode" presStyleLbl="node1" presStyleIdx="0" presStyleCnt="6"/>
      <dgm:spPr/>
    </dgm:pt>
    <dgm:pt modelId="{61EBF4C0-3C6E-4E48-9BE4-A30E39677F90}" type="pres">
      <dgm:prSet presAssocID="{98ECBB35-0FA9-4B87-B40C-495B6FAA2CC8}" presName="dstNode" presStyleLbl="node1" presStyleIdx="0" presStyleCnt="6"/>
      <dgm:spPr/>
    </dgm:pt>
    <dgm:pt modelId="{625D7C20-52A2-4B82-A7E5-E6D3A85BD38D}" type="pres">
      <dgm:prSet presAssocID="{B51D636F-DC1C-4E27-92E6-CECF06928B19}" presName="text_1" presStyleLbl="node1" presStyleIdx="0" presStyleCnt="6">
        <dgm:presLayoutVars>
          <dgm:bulletEnabled val="1"/>
        </dgm:presLayoutVars>
      </dgm:prSet>
      <dgm:spPr/>
    </dgm:pt>
    <dgm:pt modelId="{58DDE7E4-132B-45C3-ADF5-E97E58D3F331}" type="pres">
      <dgm:prSet presAssocID="{B51D636F-DC1C-4E27-92E6-CECF06928B19}" presName="accent_1" presStyleCnt="0"/>
      <dgm:spPr/>
    </dgm:pt>
    <dgm:pt modelId="{25D343C7-AA1E-41E0-8282-AEDDB4971823}" type="pres">
      <dgm:prSet presAssocID="{B51D636F-DC1C-4E27-92E6-CECF06928B19}" presName="accentRepeatNode" presStyleLbl="solidFgAcc1" presStyleIdx="0" presStyleCnt="6"/>
      <dgm:spPr/>
    </dgm:pt>
    <dgm:pt modelId="{66784C06-E80F-435E-B546-27A834EF5ACE}" type="pres">
      <dgm:prSet presAssocID="{703B2187-3D72-4596-9355-1DB63CEC317D}" presName="text_2" presStyleLbl="node1" presStyleIdx="1" presStyleCnt="6">
        <dgm:presLayoutVars>
          <dgm:bulletEnabled val="1"/>
        </dgm:presLayoutVars>
      </dgm:prSet>
      <dgm:spPr/>
    </dgm:pt>
    <dgm:pt modelId="{D6EA8B9D-F182-4A6D-AAFC-3374B9EF1628}" type="pres">
      <dgm:prSet presAssocID="{703B2187-3D72-4596-9355-1DB63CEC317D}" presName="accent_2" presStyleCnt="0"/>
      <dgm:spPr/>
    </dgm:pt>
    <dgm:pt modelId="{4AC7DD70-3831-4618-A3BE-9BA90DD4BA3C}" type="pres">
      <dgm:prSet presAssocID="{703B2187-3D72-4596-9355-1DB63CEC317D}" presName="accentRepeatNode" presStyleLbl="solidFgAcc1" presStyleIdx="1" presStyleCnt="6"/>
      <dgm:spPr/>
    </dgm:pt>
    <dgm:pt modelId="{7661DA9A-084C-470D-8950-E45B07EF7510}" type="pres">
      <dgm:prSet presAssocID="{F01710D5-9B6B-4D27-BECC-DC367662FFB4}" presName="text_3" presStyleLbl="node1" presStyleIdx="2" presStyleCnt="6">
        <dgm:presLayoutVars>
          <dgm:bulletEnabled val="1"/>
        </dgm:presLayoutVars>
      </dgm:prSet>
      <dgm:spPr/>
    </dgm:pt>
    <dgm:pt modelId="{7035F51B-A8BF-443E-A2C2-8B92743F2934}" type="pres">
      <dgm:prSet presAssocID="{F01710D5-9B6B-4D27-BECC-DC367662FFB4}" presName="accent_3" presStyleCnt="0"/>
      <dgm:spPr/>
    </dgm:pt>
    <dgm:pt modelId="{CCD4D1B2-6210-48A3-8B58-B31A33F7E6AD}" type="pres">
      <dgm:prSet presAssocID="{F01710D5-9B6B-4D27-BECC-DC367662FFB4}" presName="accentRepeatNode" presStyleLbl="solidFgAcc1" presStyleIdx="2" presStyleCnt="6"/>
      <dgm:spPr/>
    </dgm:pt>
    <dgm:pt modelId="{8BAAC45B-37FF-45C6-B4E7-41236BFCF1DA}" type="pres">
      <dgm:prSet presAssocID="{E448552D-EB12-4C83-9EB5-E12969EF3825}" presName="text_4" presStyleLbl="node1" presStyleIdx="3" presStyleCnt="6">
        <dgm:presLayoutVars>
          <dgm:bulletEnabled val="1"/>
        </dgm:presLayoutVars>
      </dgm:prSet>
      <dgm:spPr/>
    </dgm:pt>
    <dgm:pt modelId="{C55EC168-863F-4C4D-AF04-3A364ACD704A}" type="pres">
      <dgm:prSet presAssocID="{E448552D-EB12-4C83-9EB5-E12969EF3825}" presName="accent_4" presStyleCnt="0"/>
      <dgm:spPr/>
    </dgm:pt>
    <dgm:pt modelId="{0DAC243C-895E-49BE-8D4E-33BCA4E0611F}" type="pres">
      <dgm:prSet presAssocID="{E448552D-EB12-4C83-9EB5-E12969EF3825}" presName="accentRepeatNode" presStyleLbl="solidFgAcc1" presStyleIdx="3" presStyleCnt="6"/>
      <dgm:spPr/>
    </dgm:pt>
    <dgm:pt modelId="{FF4590E7-0450-485C-81C6-6DFF9153032B}" type="pres">
      <dgm:prSet presAssocID="{B55BBD0C-BBD5-4BB5-98D0-95247F86AC88}" presName="text_5" presStyleLbl="node1" presStyleIdx="4" presStyleCnt="6">
        <dgm:presLayoutVars>
          <dgm:bulletEnabled val="1"/>
        </dgm:presLayoutVars>
      </dgm:prSet>
      <dgm:spPr/>
    </dgm:pt>
    <dgm:pt modelId="{8078F595-2BD8-4D68-97C8-CB8E053C2EC3}" type="pres">
      <dgm:prSet presAssocID="{B55BBD0C-BBD5-4BB5-98D0-95247F86AC88}" presName="accent_5" presStyleCnt="0"/>
      <dgm:spPr/>
    </dgm:pt>
    <dgm:pt modelId="{AF05783D-72FA-4156-8169-E2BDE92ED970}" type="pres">
      <dgm:prSet presAssocID="{B55BBD0C-BBD5-4BB5-98D0-95247F86AC88}" presName="accentRepeatNode" presStyleLbl="solidFgAcc1" presStyleIdx="4" presStyleCnt="6"/>
      <dgm:spPr/>
    </dgm:pt>
    <dgm:pt modelId="{69D72943-6D59-42DA-8004-8B48E125D481}" type="pres">
      <dgm:prSet presAssocID="{D00232F6-D76D-468B-A91B-4F03344B30BB}" presName="text_6" presStyleLbl="node1" presStyleIdx="5" presStyleCnt="6">
        <dgm:presLayoutVars>
          <dgm:bulletEnabled val="1"/>
        </dgm:presLayoutVars>
      </dgm:prSet>
      <dgm:spPr/>
    </dgm:pt>
    <dgm:pt modelId="{B03F5972-688B-4E97-BAF5-FEF403AED25B}" type="pres">
      <dgm:prSet presAssocID="{D00232F6-D76D-468B-A91B-4F03344B30BB}" presName="accent_6" presStyleCnt="0"/>
      <dgm:spPr/>
    </dgm:pt>
    <dgm:pt modelId="{F6752777-BE5E-425D-A0B7-B9143B3C73A3}" type="pres">
      <dgm:prSet presAssocID="{D00232F6-D76D-468B-A91B-4F03344B30BB}" presName="accentRepeatNode" presStyleLbl="solidFgAcc1" presStyleIdx="5" presStyleCnt="6"/>
      <dgm:spPr/>
    </dgm:pt>
  </dgm:ptLst>
  <dgm:cxnLst>
    <dgm:cxn modelId="{B2AB700D-DCCD-4200-9CD2-D2A018EF5301}" type="presOf" srcId="{F01710D5-9B6B-4D27-BECC-DC367662FFB4}" destId="{7661DA9A-084C-470D-8950-E45B07EF7510}" srcOrd="0" destOrd="0" presId="urn:microsoft.com/office/officeart/2008/layout/VerticalCurvedList"/>
    <dgm:cxn modelId="{412E131D-A064-4348-B756-7DABDA3D3A80}" type="presOf" srcId="{BE689155-24BA-4A3E-AAA4-FF0C92291E77}" destId="{D2915E37-4DAD-463A-B0AF-2D03F7B47298}" srcOrd="0" destOrd="0" presId="urn:microsoft.com/office/officeart/2008/layout/VerticalCurvedList"/>
    <dgm:cxn modelId="{C685CB26-A1A8-4BC2-A566-923C3EC99064}" type="presOf" srcId="{703B2187-3D72-4596-9355-1DB63CEC317D}" destId="{66784C06-E80F-435E-B546-27A834EF5ACE}" srcOrd="0" destOrd="0" presId="urn:microsoft.com/office/officeart/2008/layout/VerticalCurvedList"/>
    <dgm:cxn modelId="{3A480533-F62F-4A97-9373-24454EBA7C92}" type="presOf" srcId="{B55BBD0C-BBD5-4BB5-98D0-95247F86AC88}" destId="{FF4590E7-0450-485C-81C6-6DFF9153032B}" srcOrd="0" destOrd="0" presId="urn:microsoft.com/office/officeart/2008/layout/VerticalCurvedList"/>
    <dgm:cxn modelId="{CD6F825B-1A40-4998-9085-58DE58C049D1}" type="presOf" srcId="{D00232F6-D76D-468B-A91B-4F03344B30BB}" destId="{69D72943-6D59-42DA-8004-8B48E125D481}" srcOrd="0" destOrd="0" presId="urn:microsoft.com/office/officeart/2008/layout/VerticalCurvedList"/>
    <dgm:cxn modelId="{80353A60-CBF9-4143-9817-D9581261E4AC}" srcId="{98ECBB35-0FA9-4B87-B40C-495B6FAA2CC8}" destId="{B55BBD0C-BBD5-4BB5-98D0-95247F86AC88}" srcOrd="4" destOrd="0" parTransId="{E2189CA6-F835-44A6-AA06-B74509A886DD}" sibTransId="{5F35172F-91D4-4693-9629-AABACE822F69}"/>
    <dgm:cxn modelId="{A3781079-D2B7-4286-820D-E411C7C47C35}" srcId="{98ECBB35-0FA9-4B87-B40C-495B6FAA2CC8}" destId="{B51D636F-DC1C-4E27-92E6-CECF06928B19}" srcOrd="0" destOrd="0" parTransId="{F8AEF4D3-6357-4170-B677-310AE1252B9F}" sibTransId="{BE689155-24BA-4A3E-AAA4-FF0C92291E77}"/>
    <dgm:cxn modelId="{6AAD198D-2FBF-4DB9-BE9E-119AA4AC6668}" srcId="{98ECBB35-0FA9-4B87-B40C-495B6FAA2CC8}" destId="{D00232F6-D76D-468B-A91B-4F03344B30BB}" srcOrd="5" destOrd="0" parTransId="{139D6D75-37F8-4A7E-9554-E8074F99427C}" sibTransId="{DEC5C0FD-88E5-4CE4-9535-2054C8777A47}"/>
    <dgm:cxn modelId="{9C31579E-16A6-4287-9018-A6BEAEA4EE85}" type="presOf" srcId="{E448552D-EB12-4C83-9EB5-E12969EF3825}" destId="{8BAAC45B-37FF-45C6-B4E7-41236BFCF1DA}" srcOrd="0" destOrd="0" presId="urn:microsoft.com/office/officeart/2008/layout/VerticalCurvedList"/>
    <dgm:cxn modelId="{54AC93B7-F5C2-4217-8C5A-C617C34A8035}" srcId="{98ECBB35-0FA9-4B87-B40C-495B6FAA2CC8}" destId="{F01710D5-9B6B-4D27-BECC-DC367662FFB4}" srcOrd="2" destOrd="0" parTransId="{C645475D-6156-478B-8372-32FF92456BBB}" sibTransId="{D947E0D0-71B5-4F53-BBF7-C875F36A3A6A}"/>
    <dgm:cxn modelId="{F674A3C7-0223-44FB-B5A4-47564F3C6FF8}" srcId="{98ECBB35-0FA9-4B87-B40C-495B6FAA2CC8}" destId="{E448552D-EB12-4C83-9EB5-E12969EF3825}" srcOrd="3" destOrd="0" parTransId="{8E7CC806-A729-4F52-9A0F-9470577ED5DD}" sibTransId="{8E5C772E-80D3-46C6-939F-5A2E0C08B755}"/>
    <dgm:cxn modelId="{ECF83FE5-AB7A-4465-B537-D8633DEF3FFA}" type="presOf" srcId="{B51D636F-DC1C-4E27-92E6-CECF06928B19}" destId="{625D7C20-52A2-4B82-A7E5-E6D3A85BD38D}" srcOrd="0" destOrd="0" presId="urn:microsoft.com/office/officeart/2008/layout/VerticalCurvedList"/>
    <dgm:cxn modelId="{3CDD7FE9-570A-4B70-962B-B3856449AC65}" srcId="{98ECBB35-0FA9-4B87-B40C-495B6FAA2CC8}" destId="{703B2187-3D72-4596-9355-1DB63CEC317D}" srcOrd="1" destOrd="0" parTransId="{B71597D3-EAA8-435C-9308-2178DE9DC201}" sibTransId="{00E448AE-D44F-4AC0-8D7C-40073C927EFD}"/>
    <dgm:cxn modelId="{39DB1BFF-F0D9-4526-B68B-2567E1E9176E}" type="presOf" srcId="{98ECBB35-0FA9-4B87-B40C-495B6FAA2CC8}" destId="{4372D128-B965-4624-A62E-C9835B62B17F}" srcOrd="0" destOrd="0" presId="urn:microsoft.com/office/officeart/2008/layout/VerticalCurvedList"/>
    <dgm:cxn modelId="{00AD03D5-218A-4738-BCF6-3B31DF57E4BF}" type="presParOf" srcId="{4372D128-B965-4624-A62E-C9835B62B17F}" destId="{12C7D3CC-BB7F-4A46-AC05-0CDFD646FD5A}" srcOrd="0" destOrd="0" presId="urn:microsoft.com/office/officeart/2008/layout/VerticalCurvedList"/>
    <dgm:cxn modelId="{C83F04BC-C149-4139-8448-52CB2F34B1A5}" type="presParOf" srcId="{12C7D3CC-BB7F-4A46-AC05-0CDFD646FD5A}" destId="{0D9A33DE-CBF4-404A-AB1E-EF2386971FD8}" srcOrd="0" destOrd="0" presId="urn:microsoft.com/office/officeart/2008/layout/VerticalCurvedList"/>
    <dgm:cxn modelId="{65EA880B-3062-4318-8DC7-9E6F3DCD4302}" type="presParOf" srcId="{0D9A33DE-CBF4-404A-AB1E-EF2386971FD8}" destId="{15CE3D6B-67FE-4C34-A6A4-69F913BD1A36}" srcOrd="0" destOrd="0" presId="urn:microsoft.com/office/officeart/2008/layout/VerticalCurvedList"/>
    <dgm:cxn modelId="{1477D87F-E673-43B7-A985-E9C498DD5CF6}" type="presParOf" srcId="{0D9A33DE-CBF4-404A-AB1E-EF2386971FD8}" destId="{D2915E37-4DAD-463A-B0AF-2D03F7B47298}" srcOrd="1" destOrd="0" presId="urn:microsoft.com/office/officeart/2008/layout/VerticalCurvedList"/>
    <dgm:cxn modelId="{5940E23E-0FF1-4259-A35E-936770912E84}" type="presParOf" srcId="{0D9A33DE-CBF4-404A-AB1E-EF2386971FD8}" destId="{CAAA8812-C949-47DD-B97E-23BFB014EC55}" srcOrd="2" destOrd="0" presId="urn:microsoft.com/office/officeart/2008/layout/VerticalCurvedList"/>
    <dgm:cxn modelId="{43114C8A-8312-4B48-82E1-310BCB7738C1}" type="presParOf" srcId="{0D9A33DE-CBF4-404A-AB1E-EF2386971FD8}" destId="{61EBF4C0-3C6E-4E48-9BE4-A30E39677F90}" srcOrd="3" destOrd="0" presId="urn:microsoft.com/office/officeart/2008/layout/VerticalCurvedList"/>
    <dgm:cxn modelId="{4CFF4CC7-8C08-40CA-9BBD-D36D4F7CCCB4}" type="presParOf" srcId="{12C7D3CC-BB7F-4A46-AC05-0CDFD646FD5A}" destId="{625D7C20-52A2-4B82-A7E5-E6D3A85BD38D}" srcOrd="1" destOrd="0" presId="urn:microsoft.com/office/officeart/2008/layout/VerticalCurvedList"/>
    <dgm:cxn modelId="{8FB12022-7195-49C1-BB4C-FF528C923DBE}" type="presParOf" srcId="{12C7D3CC-BB7F-4A46-AC05-0CDFD646FD5A}" destId="{58DDE7E4-132B-45C3-ADF5-E97E58D3F331}" srcOrd="2" destOrd="0" presId="urn:microsoft.com/office/officeart/2008/layout/VerticalCurvedList"/>
    <dgm:cxn modelId="{BD3D7615-8DA5-4907-A824-226079573539}" type="presParOf" srcId="{58DDE7E4-132B-45C3-ADF5-E97E58D3F331}" destId="{25D343C7-AA1E-41E0-8282-AEDDB4971823}" srcOrd="0" destOrd="0" presId="urn:microsoft.com/office/officeart/2008/layout/VerticalCurvedList"/>
    <dgm:cxn modelId="{67FBEEC1-CD3A-425F-AAE7-F974335BB0FB}" type="presParOf" srcId="{12C7D3CC-BB7F-4A46-AC05-0CDFD646FD5A}" destId="{66784C06-E80F-435E-B546-27A834EF5ACE}" srcOrd="3" destOrd="0" presId="urn:microsoft.com/office/officeart/2008/layout/VerticalCurvedList"/>
    <dgm:cxn modelId="{46B7F34B-0037-4646-8B0D-C75D344D839B}" type="presParOf" srcId="{12C7D3CC-BB7F-4A46-AC05-0CDFD646FD5A}" destId="{D6EA8B9D-F182-4A6D-AAFC-3374B9EF1628}" srcOrd="4" destOrd="0" presId="urn:microsoft.com/office/officeart/2008/layout/VerticalCurvedList"/>
    <dgm:cxn modelId="{516774F0-8DA3-41D1-84D4-5B247142A004}" type="presParOf" srcId="{D6EA8B9D-F182-4A6D-AAFC-3374B9EF1628}" destId="{4AC7DD70-3831-4618-A3BE-9BA90DD4BA3C}" srcOrd="0" destOrd="0" presId="urn:microsoft.com/office/officeart/2008/layout/VerticalCurvedList"/>
    <dgm:cxn modelId="{E96F4A11-00AF-4E10-B89D-A040D6C463AE}" type="presParOf" srcId="{12C7D3CC-BB7F-4A46-AC05-0CDFD646FD5A}" destId="{7661DA9A-084C-470D-8950-E45B07EF7510}" srcOrd="5" destOrd="0" presId="urn:microsoft.com/office/officeart/2008/layout/VerticalCurvedList"/>
    <dgm:cxn modelId="{9F739692-5CFD-4C69-A3FB-3D4D30459611}" type="presParOf" srcId="{12C7D3CC-BB7F-4A46-AC05-0CDFD646FD5A}" destId="{7035F51B-A8BF-443E-A2C2-8B92743F2934}" srcOrd="6" destOrd="0" presId="urn:microsoft.com/office/officeart/2008/layout/VerticalCurvedList"/>
    <dgm:cxn modelId="{F172DC34-5D56-4663-AF3B-F3D00BCCB5AE}" type="presParOf" srcId="{7035F51B-A8BF-443E-A2C2-8B92743F2934}" destId="{CCD4D1B2-6210-48A3-8B58-B31A33F7E6AD}" srcOrd="0" destOrd="0" presId="urn:microsoft.com/office/officeart/2008/layout/VerticalCurvedList"/>
    <dgm:cxn modelId="{3CF7B9D1-F935-4AE9-BFC6-F225F0DC7E80}" type="presParOf" srcId="{12C7D3CC-BB7F-4A46-AC05-0CDFD646FD5A}" destId="{8BAAC45B-37FF-45C6-B4E7-41236BFCF1DA}" srcOrd="7" destOrd="0" presId="urn:microsoft.com/office/officeart/2008/layout/VerticalCurvedList"/>
    <dgm:cxn modelId="{FAB20B2E-97CE-436D-83A5-8E75FEDF920B}" type="presParOf" srcId="{12C7D3CC-BB7F-4A46-AC05-0CDFD646FD5A}" destId="{C55EC168-863F-4C4D-AF04-3A364ACD704A}" srcOrd="8" destOrd="0" presId="urn:microsoft.com/office/officeart/2008/layout/VerticalCurvedList"/>
    <dgm:cxn modelId="{1DCCB12B-FB54-4D23-8D11-6B144931A70A}" type="presParOf" srcId="{C55EC168-863F-4C4D-AF04-3A364ACD704A}" destId="{0DAC243C-895E-49BE-8D4E-33BCA4E0611F}" srcOrd="0" destOrd="0" presId="urn:microsoft.com/office/officeart/2008/layout/VerticalCurvedList"/>
    <dgm:cxn modelId="{DC4C6547-A1FD-439F-8D56-2A1128683B61}" type="presParOf" srcId="{12C7D3CC-BB7F-4A46-AC05-0CDFD646FD5A}" destId="{FF4590E7-0450-485C-81C6-6DFF9153032B}" srcOrd="9" destOrd="0" presId="urn:microsoft.com/office/officeart/2008/layout/VerticalCurvedList"/>
    <dgm:cxn modelId="{465066B2-49F7-4FD9-BD4D-B719B261D266}" type="presParOf" srcId="{12C7D3CC-BB7F-4A46-AC05-0CDFD646FD5A}" destId="{8078F595-2BD8-4D68-97C8-CB8E053C2EC3}" srcOrd="10" destOrd="0" presId="urn:microsoft.com/office/officeart/2008/layout/VerticalCurvedList"/>
    <dgm:cxn modelId="{16656B79-3997-4690-9BE6-6594B38EADDD}" type="presParOf" srcId="{8078F595-2BD8-4D68-97C8-CB8E053C2EC3}" destId="{AF05783D-72FA-4156-8169-E2BDE92ED970}" srcOrd="0" destOrd="0" presId="urn:microsoft.com/office/officeart/2008/layout/VerticalCurvedList"/>
    <dgm:cxn modelId="{612456EB-56C1-4307-B6CF-B8E06733D73E}" type="presParOf" srcId="{12C7D3CC-BB7F-4A46-AC05-0CDFD646FD5A}" destId="{69D72943-6D59-42DA-8004-8B48E125D481}" srcOrd="11" destOrd="0" presId="urn:microsoft.com/office/officeart/2008/layout/VerticalCurvedList"/>
    <dgm:cxn modelId="{C5E526F2-2C67-4825-97F3-B41024D2855B}" type="presParOf" srcId="{12C7D3CC-BB7F-4A46-AC05-0CDFD646FD5A}" destId="{B03F5972-688B-4E97-BAF5-FEF403AED25B}" srcOrd="12" destOrd="0" presId="urn:microsoft.com/office/officeart/2008/layout/VerticalCurvedList"/>
    <dgm:cxn modelId="{FD526498-656B-4488-8183-177C3579241A}" type="presParOf" srcId="{B03F5972-688B-4E97-BAF5-FEF403AED25B}" destId="{F6752777-BE5E-425D-A0B7-B9143B3C73A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915E37-4DAD-463A-B0AF-2D03F7B47298}">
      <dsp:nvSpPr>
        <dsp:cNvPr id="0" name=""/>
        <dsp:cNvSpPr/>
      </dsp:nvSpPr>
      <dsp:spPr>
        <a:xfrm>
          <a:off x="-6210716" y="-944608"/>
          <a:ext cx="7349734" cy="7349734"/>
        </a:xfrm>
        <a:prstGeom prst="blockArc">
          <a:avLst>
            <a:gd name="adj1" fmla="val 18900000"/>
            <a:gd name="adj2" fmla="val 2700000"/>
            <a:gd name="adj3" fmla="val 294"/>
          </a:avLst>
        </a:pr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AEF00B8A-60F5-46C4-91F0-AB75125DDD3B}">
      <dsp:nvSpPr>
        <dsp:cNvPr id="0" name=""/>
        <dsp:cNvSpPr/>
      </dsp:nvSpPr>
      <dsp:spPr>
        <a:xfrm>
          <a:off x="399035" y="312799"/>
          <a:ext cx="11305261" cy="574883"/>
        </a:xfrm>
        <a:prstGeom prst="rect">
          <a:avLst/>
        </a:prstGeom>
        <a:gradFill flip="none" rotWithShape="0">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a:ln w="12700" cap="flat" cmpd="sng" algn="ctr">
          <a:solidFill>
            <a:schemeClr val="dk1"/>
          </a:solidFill>
          <a:prstDash val="solid"/>
          <a:miter lim="800000"/>
        </a:ln>
        <a:effectLst/>
        <a:scene3d>
          <a:camera prst="orthographicFront">
            <a:rot lat="0" lon="0" rev="0"/>
          </a:camera>
          <a:lightRig rig="contrasting" dir="t">
            <a:rot lat="0" lon="0" rev="1200000"/>
          </a:lightRig>
        </a:scene3d>
        <a:sp3d/>
      </dsp:spPr>
      <dsp:style>
        <a:lnRef idx="2">
          <a:schemeClr val="dk1"/>
        </a:lnRef>
        <a:fillRef idx="1">
          <a:schemeClr val="lt1"/>
        </a:fillRef>
        <a:effectRef idx="0">
          <a:schemeClr val="dk1"/>
        </a:effectRef>
        <a:fontRef idx="minor">
          <a:schemeClr val="dk1"/>
        </a:fontRef>
      </dsp:style>
      <dsp:txBody>
        <a:bodyPr spcFirstLastPara="0" vert="horz" wrap="square" lIns="456314" tIns="60960" rIns="60960" bIns="60960" numCol="1" spcCol="1270" anchor="ctr" anchorCtr="0">
          <a:noAutofit/>
        </a:bodyPr>
        <a:lstStyle/>
        <a:p>
          <a:pPr marL="0" lvl="0" indent="0" algn="l" defTabSz="1066800">
            <a:lnSpc>
              <a:spcPct val="90000"/>
            </a:lnSpc>
            <a:spcBef>
              <a:spcPct val="0"/>
            </a:spcBef>
            <a:spcAft>
              <a:spcPct val="35000"/>
            </a:spcAft>
            <a:buNone/>
          </a:pPr>
          <a:endParaRPr lang="ru-RU" sz="2400" kern="1200" dirty="0">
            <a:latin typeface="Franklin Gothic Medium" panose="020B0603020102020204" pitchFamily="34" charset="0"/>
          </a:endParaRPr>
        </a:p>
      </dsp:txBody>
      <dsp:txXfrm>
        <a:off x="399035" y="312799"/>
        <a:ext cx="11305261" cy="574883"/>
      </dsp:txXfrm>
    </dsp:sp>
    <dsp:sp modelId="{7D96521D-10CC-451D-A331-05C6ADD73340}">
      <dsp:nvSpPr>
        <dsp:cNvPr id="0" name=""/>
        <dsp:cNvSpPr/>
      </dsp:nvSpPr>
      <dsp:spPr>
        <a:xfrm>
          <a:off x="41994" y="215690"/>
          <a:ext cx="718604" cy="71860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ABE8A279-C7A3-4B82-9086-E2477C39BB52}">
      <dsp:nvSpPr>
        <dsp:cNvPr id="0" name=""/>
        <dsp:cNvSpPr/>
      </dsp:nvSpPr>
      <dsp:spPr>
        <a:xfrm>
          <a:off x="890913" y="1149766"/>
          <a:ext cx="10798908" cy="574883"/>
        </a:xfrm>
        <a:prstGeom prst="rect">
          <a:avLst/>
        </a:prstGeom>
        <a:gradFill flip="none" rotWithShape="0">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a:ln w="12700" cap="flat" cmpd="sng" algn="ctr">
          <a:solidFill>
            <a:schemeClr val="dk1"/>
          </a:solidFill>
          <a:prstDash val="solid"/>
          <a:miter lim="800000"/>
        </a:ln>
        <a:effectLst/>
        <a:scene3d>
          <a:camera prst="orthographicFront">
            <a:rot lat="0" lon="0" rev="0"/>
          </a:camera>
          <a:lightRig rig="contrasting" dir="t">
            <a:rot lat="0" lon="0" rev="1200000"/>
          </a:lightRig>
        </a:scene3d>
        <a:sp3d/>
      </dsp:spPr>
      <dsp:style>
        <a:lnRef idx="2">
          <a:schemeClr val="dk1"/>
        </a:lnRef>
        <a:fillRef idx="1">
          <a:schemeClr val="lt1"/>
        </a:fillRef>
        <a:effectRef idx="0">
          <a:schemeClr val="dk1"/>
        </a:effectRef>
        <a:fontRef idx="minor">
          <a:schemeClr val="dk1"/>
        </a:fontRef>
      </dsp:style>
      <dsp:txBody>
        <a:bodyPr spcFirstLastPara="0" vert="horz" wrap="square" lIns="456314" tIns="60960" rIns="60960" bIns="60960" numCol="1" spcCol="1270" anchor="ctr" anchorCtr="0">
          <a:noAutofit/>
        </a:bodyPr>
        <a:lstStyle/>
        <a:p>
          <a:pPr marL="0" lvl="0" indent="0" algn="l" defTabSz="1066800">
            <a:lnSpc>
              <a:spcPct val="90000"/>
            </a:lnSpc>
            <a:spcBef>
              <a:spcPct val="0"/>
            </a:spcBef>
            <a:spcAft>
              <a:spcPct val="35000"/>
            </a:spcAft>
            <a:buNone/>
          </a:pPr>
          <a:endParaRPr lang="ru-RU" sz="2400" kern="1200" dirty="0">
            <a:latin typeface="Franklin Gothic Medium" panose="020B0603020102020204" pitchFamily="34" charset="0"/>
          </a:endParaRPr>
        </a:p>
      </dsp:txBody>
      <dsp:txXfrm>
        <a:off x="890913" y="1149766"/>
        <a:ext cx="10798908" cy="574883"/>
      </dsp:txXfrm>
    </dsp:sp>
    <dsp:sp modelId="{0B0C2202-4E59-4329-9CEE-82A7503B11AA}">
      <dsp:nvSpPr>
        <dsp:cNvPr id="0" name=""/>
        <dsp:cNvSpPr/>
      </dsp:nvSpPr>
      <dsp:spPr>
        <a:xfrm>
          <a:off x="514875" y="1077906"/>
          <a:ext cx="718604" cy="71860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C5C24AF3-5C1A-4131-924C-388905C26EDC}">
      <dsp:nvSpPr>
        <dsp:cNvPr id="0" name=""/>
        <dsp:cNvSpPr/>
      </dsp:nvSpPr>
      <dsp:spPr>
        <a:xfrm>
          <a:off x="1090414" y="2011982"/>
          <a:ext cx="10616144" cy="574883"/>
        </a:xfrm>
        <a:prstGeom prst="rect">
          <a:avLst/>
        </a:prstGeom>
        <a:gradFill flip="none" rotWithShape="0">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a:ln w="12700" cap="flat" cmpd="sng" algn="ctr">
          <a:solidFill>
            <a:schemeClr val="dk1"/>
          </a:solidFill>
          <a:prstDash val="solid"/>
          <a:miter lim="800000"/>
        </a:ln>
        <a:effectLst/>
        <a:scene3d>
          <a:camera prst="orthographicFront">
            <a:rot lat="0" lon="0" rev="0"/>
          </a:camera>
          <a:lightRig rig="contrasting" dir="t">
            <a:rot lat="0" lon="0" rev="1200000"/>
          </a:lightRig>
        </a:scene3d>
        <a:sp3d/>
      </dsp:spPr>
      <dsp:style>
        <a:lnRef idx="2">
          <a:schemeClr val="dk1"/>
        </a:lnRef>
        <a:fillRef idx="1">
          <a:schemeClr val="lt1"/>
        </a:fillRef>
        <a:effectRef idx="0">
          <a:schemeClr val="dk1"/>
        </a:effectRef>
        <a:fontRef idx="minor">
          <a:schemeClr val="dk1"/>
        </a:fontRef>
      </dsp:style>
      <dsp:txBody>
        <a:bodyPr spcFirstLastPara="0" vert="horz" wrap="square" lIns="456314" tIns="76200" rIns="76200" bIns="76200" numCol="1" spcCol="1270" anchor="ctr" anchorCtr="0">
          <a:noAutofit/>
        </a:bodyPr>
        <a:lstStyle/>
        <a:p>
          <a:pPr marL="0" lvl="0" indent="0" algn="l" defTabSz="1333500">
            <a:lnSpc>
              <a:spcPct val="90000"/>
            </a:lnSpc>
            <a:spcBef>
              <a:spcPct val="0"/>
            </a:spcBef>
            <a:spcAft>
              <a:spcPct val="35000"/>
            </a:spcAft>
            <a:buNone/>
          </a:pPr>
          <a:endParaRPr lang="ru-RU" sz="3000" kern="1200"/>
        </a:p>
      </dsp:txBody>
      <dsp:txXfrm>
        <a:off x="1090414" y="2011982"/>
        <a:ext cx="10616144" cy="574883"/>
      </dsp:txXfrm>
    </dsp:sp>
    <dsp:sp modelId="{FBC38B58-8D6F-4999-B564-D7C159D5E9F4}">
      <dsp:nvSpPr>
        <dsp:cNvPr id="0" name=""/>
        <dsp:cNvSpPr/>
      </dsp:nvSpPr>
      <dsp:spPr>
        <a:xfrm>
          <a:off x="731112" y="1940121"/>
          <a:ext cx="718604" cy="71860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333D9D07-F88D-41F9-817A-297F524767BF}">
      <dsp:nvSpPr>
        <dsp:cNvPr id="0" name=""/>
        <dsp:cNvSpPr/>
      </dsp:nvSpPr>
      <dsp:spPr>
        <a:xfrm>
          <a:off x="939824" y="2797861"/>
          <a:ext cx="10761691" cy="756172"/>
        </a:xfrm>
        <a:prstGeom prst="rect">
          <a:avLst/>
        </a:prstGeom>
        <a:gradFill flip="none" rotWithShape="0">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a:ln w="12700" cap="flat" cmpd="sng" algn="ctr">
          <a:solidFill>
            <a:schemeClr val="dk1"/>
          </a:solidFill>
          <a:prstDash val="solid"/>
          <a:miter lim="800000"/>
        </a:ln>
        <a:effectLst/>
        <a:scene3d>
          <a:camera prst="orthographicFront">
            <a:rot lat="0" lon="0" rev="0"/>
          </a:camera>
          <a:lightRig rig="contrasting" dir="t">
            <a:rot lat="0" lon="0" rev="1200000"/>
          </a:lightRig>
        </a:scene3d>
        <a:sp3d/>
      </dsp:spPr>
      <dsp:style>
        <a:lnRef idx="2">
          <a:schemeClr val="dk1"/>
        </a:lnRef>
        <a:fillRef idx="1">
          <a:schemeClr val="lt1"/>
        </a:fillRef>
        <a:effectRef idx="0">
          <a:schemeClr val="dk1"/>
        </a:effectRef>
        <a:fontRef idx="minor">
          <a:schemeClr val="dk1"/>
        </a:fontRef>
      </dsp:style>
      <dsp:txBody>
        <a:bodyPr spcFirstLastPara="0" vert="horz" wrap="square" lIns="456314" tIns="99060" rIns="99060" bIns="99060" numCol="1" spcCol="1270" anchor="ctr" anchorCtr="0">
          <a:noAutofit/>
        </a:bodyPr>
        <a:lstStyle/>
        <a:p>
          <a:pPr marL="0" lvl="0" indent="0" algn="l" defTabSz="1733550">
            <a:lnSpc>
              <a:spcPct val="90000"/>
            </a:lnSpc>
            <a:spcBef>
              <a:spcPct val="0"/>
            </a:spcBef>
            <a:spcAft>
              <a:spcPct val="35000"/>
            </a:spcAft>
            <a:buNone/>
          </a:pPr>
          <a:endParaRPr lang="ru-RU" sz="3900" kern="1200"/>
        </a:p>
      </dsp:txBody>
      <dsp:txXfrm>
        <a:off x="939824" y="2797861"/>
        <a:ext cx="10761691" cy="756172"/>
      </dsp:txXfrm>
    </dsp:sp>
    <dsp:sp modelId="{8E6A97D1-480A-4EAD-9280-4E443C42AEB9}">
      <dsp:nvSpPr>
        <dsp:cNvPr id="0" name=""/>
        <dsp:cNvSpPr/>
      </dsp:nvSpPr>
      <dsp:spPr>
        <a:xfrm>
          <a:off x="731112" y="2801791"/>
          <a:ext cx="718604" cy="71860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0E454564-571E-429B-B3EF-3312CECEC79F}">
      <dsp:nvSpPr>
        <dsp:cNvPr id="0" name=""/>
        <dsp:cNvSpPr/>
      </dsp:nvSpPr>
      <dsp:spPr>
        <a:xfrm>
          <a:off x="882843" y="3741524"/>
          <a:ext cx="10832380" cy="574883"/>
        </a:xfrm>
        <a:prstGeom prst="rect">
          <a:avLst/>
        </a:prstGeom>
        <a:gradFill flip="none" rotWithShape="1">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a:ln w="12700" cap="flat" cmpd="sng" algn="ctr">
          <a:solidFill>
            <a:schemeClr val="dk1"/>
          </a:solidFill>
          <a:prstDash val="solid"/>
          <a:miter lim="800000"/>
        </a:ln>
        <a:effectLst/>
        <a:scene3d>
          <a:camera prst="orthographicFront">
            <a:rot lat="0" lon="0" rev="0"/>
          </a:camera>
          <a:lightRig rig="contrasting" dir="t">
            <a:rot lat="0" lon="0" rev="1200000"/>
          </a:lightRig>
        </a:scene3d>
        <a:sp3d/>
      </dsp:spPr>
      <dsp:style>
        <a:lnRef idx="2">
          <a:schemeClr val="dk1"/>
        </a:lnRef>
        <a:fillRef idx="1">
          <a:schemeClr val="lt1"/>
        </a:fillRef>
        <a:effectRef idx="0">
          <a:schemeClr val="dk1"/>
        </a:effectRef>
        <a:fontRef idx="minor">
          <a:schemeClr val="dk1"/>
        </a:fontRef>
      </dsp:style>
      <dsp:txBody>
        <a:bodyPr spcFirstLastPara="0" vert="horz" wrap="square" lIns="456314" tIns="76200" rIns="76200" bIns="76200" numCol="1" spcCol="1270" anchor="ctr" anchorCtr="0">
          <a:noAutofit/>
        </a:bodyPr>
        <a:lstStyle/>
        <a:p>
          <a:pPr marL="0" lvl="0" indent="0" algn="l" defTabSz="1333500">
            <a:lnSpc>
              <a:spcPct val="90000"/>
            </a:lnSpc>
            <a:spcBef>
              <a:spcPct val="0"/>
            </a:spcBef>
            <a:spcAft>
              <a:spcPct val="35000"/>
            </a:spcAft>
            <a:buNone/>
          </a:pPr>
          <a:endParaRPr lang="ru-RU" sz="3000" kern="1200"/>
        </a:p>
      </dsp:txBody>
      <dsp:txXfrm>
        <a:off x="882843" y="3741524"/>
        <a:ext cx="10832380" cy="574883"/>
      </dsp:txXfrm>
    </dsp:sp>
    <dsp:sp modelId="{9BDF6A75-5A0D-4B1C-9FFC-7B1106333255}">
      <dsp:nvSpPr>
        <dsp:cNvPr id="0" name=""/>
        <dsp:cNvSpPr/>
      </dsp:nvSpPr>
      <dsp:spPr>
        <a:xfrm>
          <a:off x="514875" y="3664006"/>
          <a:ext cx="718604" cy="71860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CEB1DD95-8141-40BC-8DEC-4AF6305BEF99}">
      <dsp:nvSpPr>
        <dsp:cNvPr id="0" name=""/>
        <dsp:cNvSpPr/>
      </dsp:nvSpPr>
      <dsp:spPr>
        <a:xfrm>
          <a:off x="401296" y="4598082"/>
          <a:ext cx="11305261" cy="574883"/>
        </a:xfrm>
        <a:prstGeom prst="rect">
          <a:avLst/>
        </a:prstGeom>
        <a:gradFill flip="none" rotWithShape="1">
          <a:gsLst>
            <a:gs pos="0">
              <a:schemeClr val="tx2">
                <a:lumMod val="60000"/>
                <a:lumOff val="40000"/>
                <a:tint val="66000"/>
                <a:satMod val="160000"/>
              </a:schemeClr>
            </a:gs>
            <a:gs pos="50000">
              <a:schemeClr val="tx2">
                <a:lumMod val="60000"/>
                <a:lumOff val="40000"/>
                <a:tint val="44500"/>
                <a:satMod val="160000"/>
              </a:schemeClr>
            </a:gs>
            <a:gs pos="100000">
              <a:schemeClr val="tx2">
                <a:lumMod val="60000"/>
                <a:lumOff val="40000"/>
                <a:tint val="23500"/>
                <a:satMod val="160000"/>
              </a:schemeClr>
            </a:gs>
          </a:gsLst>
          <a:lin ang="16200000" scaled="1"/>
          <a:tileRect/>
        </a:gradFill>
        <a:ln w="12700" cap="flat" cmpd="sng" algn="ctr">
          <a:solidFill>
            <a:schemeClr val="dk1"/>
          </a:solidFill>
          <a:prstDash val="solid"/>
          <a:miter lim="800000"/>
        </a:ln>
        <a:effectLst/>
        <a:scene3d>
          <a:camera prst="orthographicFront">
            <a:rot lat="0" lon="0" rev="0"/>
          </a:camera>
          <a:lightRig rig="contrasting" dir="t">
            <a:rot lat="0" lon="0" rev="1200000"/>
          </a:lightRig>
        </a:scene3d>
        <a:sp3d/>
      </dsp:spPr>
      <dsp:style>
        <a:lnRef idx="2">
          <a:schemeClr val="dk1"/>
        </a:lnRef>
        <a:fillRef idx="1">
          <a:schemeClr val="lt1"/>
        </a:fillRef>
        <a:effectRef idx="0">
          <a:schemeClr val="dk1"/>
        </a:effectRef>
        <a:fontRef idx="minor">
          <a:schemeClr val="dk1"/>
        </a:fontRef>
      </dsp:style>
      <dsp:txBody>
        <a:bodyPr spcFirstLastPara="0" vert="horz" wrap="square" lIns="456314" tIns="76200" rIns="76200" bIns="76200" numCol="1" spcCol="1270" anchor="ctr" anchorCtr="0">
          <a:noAutofit/>
        </a:bodyPr>
        <a:lstStyle/>
        <a:p>
          <a:pPr marL="0" lvl="0" indent="0" algn="l" defTabSz="1333500">
            <a:lnSpc>
              <a:spcPct val="90000"/>
            </a:lnSpc>
            <a:spcBef>
              <a:spcPct val="0"/>
            </a:spcBef>
            <a:spcAft>
              <a:spcPct val="35000"/>
            </a:spcAft>
            <a:buNone/>
          </a:pPr>
          <a:endParaRPr lang="ru-RU" sz="3000" kern="1200"/>
        </a:p>
      </dsp:txBody>
      <dsp:txXfrm>
        <a:off x="401296" y="4598082"/>
        <a:ext cx="11305261" cy="574883"/>
      </dsp:txXfrm>
    </dsp:sp>
    <dsp:sp modelId="{05D70551-39D2-491F-81C3-5F097CA12E4B}">
      <dsp:nvSpPr>
        <dsp:cNvPr id="0" name=""/>
        <dsp:cNvSpPr/>
      </dsp:nvSpPr>
      <dsp:spPr>
        <a:xfrm>
          <a:off x="41994" y="4526222"/>
          <a:ext cx="718604" cy="718604"/>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915E37-4DAD-463A-B0AF-2D03F7B47298}">
      <dsp:nvSpPr>
        <dsp:cNvPr id="0" name=""/>
        <dsp:cNvSpPr/>
      </dsp:nvSpPr>
      <dsp:spPr>
        <a:xfrm>
          <a:off x="-6932003" y="-1059866"/>
          <a:ext cx="8250349" cy="8250349"/>
        </a:xfrm>
        <a:prstGeom prst="blockArc">
          <a:avLst>
            <a:gd name="adj1" fmla="val 18900000"/>
            <a:gd name="adj2" fmla="val 2700000"/>
            <a:gd name="adj3" fmla="val 262"/>
          </a:avLst>
        </a:prstGeom>
        <a:noFill/>
        <a:ln w="12700" cap="flat" cmpd="sng" algn="ctr">
          <a:solidFill>
            <a:schemeClr val="accent1">
              <a:shade val="60000"/>
              <a:hueOff val="0"/>
              <a:satOff val="0"/>
              <a:lumOff val="0"/>
              <a:alphaOff val="0"/>
            </a:schemeClr>
          </a:solidFill>
          <a:prstDash val="solid"/>
          <a:miter lim="800000"/>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sp>
    <dsp:sp modelId="{625D7C20-52A2-4B82-A7E5-E6D3A85BD38D}">
      <dsp:nvSpPr>
        <dsp:cNvPr id="0" name=""/>
        <dsp:cNvSpPr/>
      </dsp:nvSpPr>
      <dsp:spPr>
        <a:xfrm>
          <a:off x="490755" y="322838"/>
          <a:ext cx="11242070" cy="645431"/>
        </a:xfrm>
        <a:prstGeom prst="rect">
          <a:avLst/>
        </a:prstGeom>
        <a:gradFill flip="none" rotWithShape="0">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5400000" scaled="1"/>
          <a:tileRect/>
        </a:gra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12311" tIns="35560" rIns="35560" bIns="35560" numCol="1" spcCol="1270" anchor="ctr" anchorCtr="0">
          <a:noAutofit/>
        </a:bodyPr>
        <a:lstStyle/>
        <a:p>
          <a:pPr marL="0" lvl="0" indent="0" algn="l" defTabSz="622300">
            <a:lnSpc>
              <a:spcPct val="90000"/>
            </a:lnSpc>
            <a:spcBef>
              <a:spcPct val="0"/>
            </a:spcBef>
            <a:spcAft>
              <a:spcPct val="35000"/>
            </a:spcAft>
            <a:buNone/>
          </a:pPr>
          <a:r>
            <a:rPr kumimoji="0" lang="ru-RU" altLang="ru-RU" sz="1400" b="0" i="0" u="none" strike="noStrike" kern="1200" cap="none" normalizeH="0" baseline="0" dirty="0">
              <a:ln>
                <a:noFill/>
              </a:ln>
              <a:solidFill>
                <a:schemeClr val="bg1"/>
              </a:solidFill>
              <a:effectLst/>
              <a:latin typeface="Times New Roman" panose="02020603050405020304" pitchFamily="18" charset="0"/>
              <a:cs typeface="Times New Roman" panose="02020603050405020304" pitchFamily="18" charset="0"/>
            </a:rPr>
            <a:t>изменения осуществляются при условии предоставления поставщиком (подрядчиком, исполнителем) обеспечения исполнения контракта, если изменения контракта влекут возникновение новых обязательств и если при определении поставщика (подрядчика, исполнителя) установлено требование обеспечения исполнения контракта</a:t>
          </a:r>
        </a:p>
      </dsp:txBody>
      <dsp:txXfrm>
        <a:off x="490755" y="322838"/>
        <a:ext cx="11242070" cy="645431"/>
      </dsp:txXfrm>
    </dsp:sp>
    <dsp:sp modelId="{25D343C7-AA1E-41E0-8282-AEDDB4971823}">
      <dsp:nvSpPr>
        <dsp:cNvPr id="0" name=""/>
        <dsp:cNvSpPr/>
      </dsp:nvSpPr>
      <dsp:spPr>
        <a:xfrm>
          <a:off x="87361" y="242159"/>
          <a:ext cx="806789" cy="806789"/>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66784C06-E80F-435E-B546-27A834EF5ACE}">
      <dsp:nvSpPr>
        <dsp:cNvPr id="0" name=""/>
        <dsp:cNvSpPr/>
      </dsp:nvSpPr>
      <dsp:spPr>
        <a:xfrm>
          <a:off x="1021667" y="1290862"/>
          <a:ext cx="10711159" cy="645431"/>
        </a:xfrm>
        <a:prstGeom prst="rect">
          <a:avLst/>
        </a:prstGeom>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12311" tIns="35560" rIns="35560" bIns="35560" numCol="1" spcCol="1270" anchor="ctr" anchorCtr="0">
          <a:noAutofit/>
        </a:bodyPr>
        <a:lstStyle/>
        <a:p>
          <a:pPr marL="0" lvl="0" indent="0" algn="l" defTabSz="622300">
            <a:lnSpc>
              <a:spcPct val="90000"/>
            </a:lnSpc>
            <a:spcBef>
              <a:spcPct val="0"/>
            </a:spcBef>
            <a:spcAft>
              <a:spcPct val="35000"/>
            </a:spcAft>
            <a:buNone/>
          </a:pPr>
          <a:r>
            <a:rPr lang="ru-RU" altLang="ru-RU" sz="1400" kern="1200" dirty="0">
              <a:latin typeface="Times New Roman" panose="02020603050405020304" pitchFamily="18" charset="0"/>
              <a:cs typeface="Times New Roman" panose="02020603050405020304" pitchFamily="18" charset="0"/>
            </a:rPr>
            <a:t>обеспечение исполнения контракта может быть предоставлено путем внесения соответствующих изменений в условия ранее предоставленной заказчику независимой гарантии</a:t>
          </a:r>
          <a:r>
            <a:rPr lang="en-US" altLang="ru-RU" sz="1400" kern="1200" dirty="0">
              <a:latin typeface="Times New Roman" panose="02020603050405020304" pitchFamily="18" charset="0"/>
              <a:cs typeface="Times New Roman" panose="02020603050405020304" pitchFamily="18" charset="0"/>
            </a:rPr>
            <a:t> </a:t>
          </a:r>
          <a:r>
            <a:rPr lang="ru-RU" altLang="ru-RU" sz="1400" kern="1200" dirty="0">
              <a:latin typeface="Times New Roman" panose="02020603050405020304" pitchFamily="18" charset="0"/>
              <a:cs typeface="Times New Roman" panose="02020603050405020304" pitchFamily="18" charset="0"/>
            </a:rPr>
            <a:t>или путем предоставления новой независимой гарантии </a:t>
          </a:r>
          <a:endParaRPr lang="ru-RU" sz="1400" kern="1200" dirty="0"/>
        </a:p>
      </dsp:txBody>
      <dsp:txXfrm>
        <a:off x="1021667" y="1290862"/>
        <a:ext cx="10711159" cy="645431"/>
      </dsp:txXfrm>
    </dsp:sp>
    <dsp:sp modelId="{4AC7DD70-3831-4618-A3BE-9BA90DD4BA3C}">
      <dsp:nvSpPr>
        <dsp:cNvPr id="0" name=""/>
        <dsp:cNvSpPr/>
      </dsp:nvSpPr>
      <dsp:spPr>
        <a:xfrm>
          <a:off x="618272" y="1210183"/>
          <a:ext cx="806789" cy="806789"/>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7661DA9A-084C-470D-8950-E45B07EF7510}">
      <dsp:nvSpPr>
        <dsp:cNvPr id="0" name=""/>
        <dsp:cNvSpPr/>
      </dsp:nvSpPr>
      <dsp:spPr>
        <a:xfrm>
          <a:off x="1264439" y="2258887"/>
          <a:ext cx="10468386" cy="645431"/>
        </a:xfrm>
        <a:prstGeom prst="rect">
          <a:avLst/>
        </a:prstGeom>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12311" tIns="35560" rIns="35560" bIns="35560" numCol="1" spcCol="1270" anchor="ctr" anchorCtr="0">
          <a:noAutofit/>
        </a:bodyPr>
        <a:lstStyle/>
        <a:p>
          <a:pPr marL="0" lvl="0" indent="0" algn="l" defTabSz="622300">
            <a:lnSpc>
              <a:spcPct val="90000"/>
            </a:lnSpc>
            <a:spcBef>
              <a:spcPct val="0"/>
            </a:spcBef>
            <a:spcAft>
              <a:spcPct val="35000"/>
            </a:spcAft>
            <a:buFont typeface="Wingdings" panose="05000000000000000000" pitchFamily="2" charset="2"/>
            <a:buNone/>
          </a:pPr>
          <a:r>
            <a:rPr lang="ru-RU" altLang="ru-RU" sz="1400" kern="1200" dirty="0">
              <a:latin typeface="Times New Roman" panose="02020603050405020304" pitchFamily="18" charset="0"/>
              <a:cs typeface="Times New Roman" panose="02020603050405020304" pitchFamily="18" charset="0"/>
            </a:rPr>
            <a:t>если при увеличении цены контракта обеспечение исполнения контракта осуществляется путем внесения денежных средств, поставщик (подрядчик, исполнитель) вносит на счет заказчику, денежные средства в размере, пропорциональном стоимости новых обязательств</a:t>
          </a:r>
        </a:p>
      </dsp:txBody>
      <dsp:txXfrm>
        <a:off x="1264439" y="2258887"/>
        <a:ext cx="10468386" cy="645431"/>
      </dsp:txXfrm>
    </dsp:sp>
    <dsp:sp modelId="{CCD4D1B2-6210-48A3-8B58-B31A33F7E6AD}">
      <dsp:nvSpPr>
        <dsp:cNvPr id="0" name=""/>
        <dsp:cNvSpPr/>
      </dsp:nvSpPr>
      <dsp:spPr>
        <a:xfrm>
          <a:off x="861045" y="2178208"/>
          <a:ext cx="806789" cy="806789"/>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8BAAC45B-37FF-45C6-B4E7-41236BFCF1DA}">
      <dsp:nvSpPr>
        <dsp:cNvPr id="0" name=""/>
        <dsp:cNvSpPr/>
      </dsp:nvSpPr>
      <dsp:spPr>
        <a:xfrm>
          <a:off x="1264439" y="3226298"/>
          <a:ext cx="10468386" cy="645431"/>
        </a:xfrm>
        <a:prstGeom prst="rect">
          <a:avLst/>
        </a:prstGeom>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12311" tIns="35560" rIns="35560" bIns="35560" numCol="1" spcCol="1270" anchor="ctr" anchorCtr="0">
          <a:noAutofit/>
        </a:bodyPr>
        <a:lstStyle/>
        <a:p>
          <a:pPr marL="0" lvl="0" indent="0" algn="l" defTabSz="622300">
            <a:lnSpc>
              <a:spcPct val="90000"/>
            </a:lnSpc>
            <a:spcBef>
              <a:spcPct val="0"/>
            </a:spcBef>
            <a:spcAft>
              <a:spcPct val="35000"/>
            </a:spcAft>
            <a:buNone/>
          </a:pPr>
          <a:r>
            <a:rPr lang="ru-RU" altLang="ru-RU" sz="1400" kern="1200" dirty="0">
              <a:latin typeface="Times New Roman" panose="02020603050405020304" pitchFamily="18" charset="0"/>
              <a:cs typeface="Times New Roman" panose="02020603050405020304" pitchFamily="18" charset="0"/>
            </a:rPr>
            <a:t>в случае уменьшения цены контракта заказчик возвращает поставщику (подрядчику, исполнителю) внесенные в качестве обеспечения исполнения контракта денежные средства в размере, пропорциональном размеру такого уменьшения цены контракта </a:t>
          </a:r>
        </a:p>
      </dsp:txBody>
      <dsp:txXfrm>
        <a:off x="1264439" y="3226298"/>
        <a:ext cx="10468386" cy="645431"/>
      </dsp:txXfrm>
    </dsp:sp>
    <dsp:sp modelId="{0DAC243C-895E-49BE-8D4E-33BCA4E0611F}">
      <dsp:nvSpPr>
        <dsp:cNvPr id="0" name=""/>
        <dsp:cNvSpPr/>
      </dsp:nvSpPr>
      <dsp:spPr>
        <a:xfrm>
          <a:off x="861045" y="3145619"/>
          <a:ext cx="806789" cy="806789"/>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FF4590E7-0450-485C-81C6-6DFF9153032B}">
      <dsp:nvSpPr>
        <dsp:cNvPr id="0" name=""/>
        <dsp:cNvSpPr/>
      </dsp:nvSpPr>
      <dsp:spPr>
        <a:xfrm>
          <a:off x="1021667" y="4194322"/>
          <a:ext cx="10711159" cy="645431"/>
        </a:xfrm>
        <a:prstGeom prst="rect">
          <a:avLst/>
        </a:prstGeom>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12311" tIns="35560" rIns="35560" bIns="35560" numCol="1" spcCol="1270" anchor="ctr" anchorCtr="0">
          <a:noAutofit/>
        </a:bodyPr>
        <a:lstStyle/>
        <a:p>
          <a:pPr marL="0" lvl="0" indent="0" algn="l" defTabSz="622300">
            <a:lnSpc>
              <a:spcPct val="90000"/>
            </a:lnSpc>
            <a:spcBef>
              <a:spcPct val="0"/>
            </a:spcBef>
            <a:spcAft>
              <a:spcPct val="35000"/>
            </a:spcAft>
            <a:buFont typeface="Wingdings" panose="05000000000000000000" pitchFamily="2" charset="2"/>
            <a:buNone/>
          </a:pPr>
          <a:r>
            <a:rPr lang="ru-RU" altLang="ru-RU" sz="1400" kern="1200" dirty="0">
              <a:latin typeface="Times New Roman" panose="02020603050405020304" pitchFamily="18" charset="0"/>
              <a:cs typeface="Times New Roman" panose="02020603050405020304" pitchFamily="18" charset="0"/>
            </a:rPr>
            <a:t>в случае изменения срока исполнения контракта по соглашению сторон устанавливается новый срок возврата заказчиком поставщику (подрядчику, исполнителю) денежных средств, внесенных в качестве обеспечения исполнения контракта</a:t>
          </a:r>
        </a:p>
      </dsp:txBody>
      <dsp:txXfrm>
        <a:off x="1021667" y="4194322"/>
        <a:ext cx="10711159" cy="645431"/>
      </dsp:txXfrm>
    </dsp:sp>
    <dsp:sp modelId="{AF05783D-72FA-4156-8169-E2BDE92ED970}">
      <dsp:nvSpPr>
        <dsp:cNvPr id="0" name=""/>
        <dsp:cNvSpPr/>
      </dsp:nvSpPr>
      <dsp:spPr>
        <a:xfrm>
          <a:off x="618272" y="4113644"/>
          <a:ext cx="806789" cy="806789"/>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 modelId="{69D72943-6D59-42DA-8004-8B48E125D481}">
      <dsp:nvSpPr>
        <dsp:cNvPr id="0" name=""/>
        <dsp:cNvSpPr/>
      </dsp:nvSpPr>
      <dsp:spPr>
        <a:xfrm>
          <a:off x="490755" y="5162347"/>
          <a:ext cx="11242070" cy="645431"/>
        </a:xfrm>
        <a:prstGeom prst="rect">
          <a:avLst/>
        </a:prstGeom>
        <a:gradFill flip="none" rotWithShape="0">
          <a:gsLst>
            <a:gs pos="0">
              <a:schemeClr val="accent1">
                <a:hueOff val="0"/>
                <a:satOff val="0"/>
                <a:lumOff val="0"/>
                <a:shade val="30000"/>
                <a:satMod val="115000"/>
              </a:schemeClr>
            </a:gs>
            <a:gs pos="50000">
              <a:schemeClr val="accent1">
                <a:hueOff val="0"/>
                <a:satOff val="0"/>
                <a:lumOff val="0"/>
                <a:shade val="67500"/>
                <a:satMod val="115000"/>
              </a:schemeClr>
            </a:gs>
            <a:gs pos="100000">
              <a:schemeClr val="accent1">
                <a:hueOff val="0"/>
                <a:satOff val="0"/>
                <a:lumOff val="0"/>
                <a:shade val="100000"/>
                <a:satMod val="115000"/>
              </a:schemeClr>
            </a:gs>
          </a:gsLst>
          <a:lin ang="5400000" scaled="1"/>
          <a:tileRect/>
        </a:gra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12311" tIns="35560" rIns="35560" bIns="35560" numCol="1" spcCol="1270" anchor="ctr" anchorCtr="0">
          <a:noAutofit/>
        </a:bodyPr>
        <a:lstStyle/>
        <a:p>
          <a:pPr marL="0" lvl="0" indent="0" algn="l" defTabSz="622300">
            <a:lnSpc>
              <a:spcPct val="90000"/>
            </a:lnSpc>
            <a:spcBef>
              <a:spcPct val="0"/>
            </a:spcBef>
            <a:spcAft>
              <a:spcPct val="35000"/>
            </a:spcAft>
            <a:buFont typeface="Wingdings" panose="05000000000000000000" pitchFamily="2" charset="2"/>
            <a:buNone/>
          </a:pPr>
          <a:r>
            <a:rPr lang="ru-RU" altLang="ru-RU" sz="1400" kern="1200" dirty="0">
              <a:latin typeface="Times New Roman" panose="02020603050405020304" pitchFamily="18" charset="0"/>
              <a:cs typeface="Times New Roman" panose="02020603050405020304" pitchFamily="18" charset="0"/>
            </a:rPr>
            <a:t>изменения могут быть осуществлены в пределах доведенных лимитов бюджетных обязательств на срок исполнения контракта</a:t>
          </a:r>
        </a:p>
      </dsp:txBody>
      <dsp:txXfrm>
        <a:off x="490755" y="5162347"/>
        <a:ext cx="11242070" cy="645431"/>
      </dsp:txXfrm>
    </dsp:sp>
    <dsp:sp modelId="{F6752777-BE5E-425D-A0B7-B9143B3C73A3}">
      <dsp:nvSpPr>
        <dsp:cNvPr id="0" name=""/>
        <dsp:cNvSpPr/>
      </dsp:nvSpPr>
      <dsp:spPr>
        <a:xfrm>
          <a:off x="87361" y="5081668"/>
          <a:ext cx="806789" cy="806789"/>
        </a:xfrm>
        <a:prstGeom prst="ellipse">
          <a:avLst/>
        </a:prstGeom>
        <a:solidFill>
          <a:schemeClr val="lt1">
            <a:hueOff val="0"/>
            <a:satOff val="0"/>
            <a:lumOff val="0"/>
            <a:alphaOff val="0"/>
          </a:schemeClr>
        </a:solidFill>
        <a:ln>
          <a:noFill/>
        </a:ln>
        <a:effectLst/>
        <a:scene3d>
          <a:camera prst="orthographicFront">
            <a:rot lat="0" lon="0" rev="0"/>
          </a:camera>
          <a:lightRig rig="contrasting" dir="t">
            <a:rot lat="0" lon="0" rev="1200000"/>
          </a:lightRig>
        </a:scene3d>
        <a:sp3d z="300000" contourW="12700" prstMaterial="flat">
          <a:bevelT w="177800" h="254000"/>
          <a:bevelB w="152400"/>
        </a:sp3d>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46346" cy="497759"/>
          </a:xfrm>
          <a:prstGeom prst="rect">
            <a:avLst/>
          </a:prstGeom>
        </p:spPr>
        <p:txBody>
          <a:bodyPr vert="horz" lIns="91294" tIns="45647" rIns="91294" bIns="45647" rtlCol="0"/>
          <a:lstStyle>
            <a:lvl1pPr algn="l">
              <a:defRPr sz="1200"/>
            </a:lvl1pPr>
          </a:lstStyle>
          <a:p>
            <a:endParaRPr lang="ru-RU"/>
          </a:p>
        </p:txBody>
      </p:sp>
      <p:sp>
        <p:nvSpPr>
          <p:cNvPr id="3" name="Дата 2"/>
          <p:cNvSpPr>
            <a:spLocks noGrp="1"/>
          </p:cNvSpPr>
          <p:nvPr>
            <p:ph type="dt" idx="1"/>
          </p:nvPr>
        </p:nvSpPr>
        <p:spPr>
          <a:xfrm>
            <a:off x="3849744" y="0"/>
            <a:ext cx="2946345" cy="497759"/>
          </a:xfrm>
          <a:prstGeom prst="rect">
            <a:avLst/>
          </a:prstGeom>
        </p:spPr>
        <p:txBody>
          <a:bodyPr vert="horz" lIns="91294" tIns="45647" rIns="91294" bIns="45647" rtlCol="0"/>
          <a:lstStyle>
            <a:lvl1pPr algn="r">
              <a:defRPr sz="1200"/>
            </a:lvl1pPr>
          </a:lstStyle>
          <a:p>
            <a:fld id="{85C8C128-A4BC-4F27-9421-AD5226865909}" type="datetimeFigureOut">
              <a:rPr lang="ru-RU" smtClean="0"/>
              <a:t>04.10.2024</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294" tIns="45647" rIns="91294" bIns="45647" rtlCol="0" anchor="ctr"/>
          <a:lstStyle/>
          <a:p>
            <a:endParaRPr lang="ru-RU"/>
          </a:p>
        </p:txBody>
      </p:sp>
      <p:sp>
        <p:nvSpPr>
          <p:cNvPr id="5" name="Заметки 4"/>
          <p:cNvSpPr>
            <a:spLocks noGrp="1"/>
          </p:cNvSpPr>
          <p:nvPr>
            <p:ph type="body" sz="quarter" idx="3"/>
          </p:nvPr>
        </p:nvSpPr>
        <p:spPr>
          <a:xfrm>
            <a:off x="679927" y="4777848"/>
            <a:ext cx="5437822" cy="3907564"/>
          </a:xfrm>
          <a:prstGeom prst="rect">
            <a:avLst/>
          </a:prstGeom>
        </p:spPr>
        <p:txBody>
          <a:bodyPr vert="horz" lIns="91294" tIns="45647" rIns="91294" bIns="45647"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1" y="9428880"/>
            <a:ext cx="2946346" cy="497759"/>
          </a:xfrm>
          <a:prstGeom prst="rect">
            <a:avLst/>
          </a:prstGeom>
        </p:spPr>
        <p:txBody>
          <a:bodyPr vert="horz" lIns="91294" tIns="45647" rIns="91294" bIns="45647" rtlCol="0" anchor="b"/>
          <a:lstStyle>
            <a:lvl1pPr algn="l">
              <a:defRPr sz="1200"/>
            </a:lvl1pPr>
          </a:lstStyle>
          <a:p>
            <a:endParaRPr lang="ru-RU"/>
          </a:p>
        </p:txBody>
      </p:sp>
      <p:sp>
        <p:nvSpPr>
          <p:cNvPr id="7" name="Номер слайда 6"/>
          <p:cNvSpPr>
            <a:spLocks noGrp="1"/>
          </p:cNvSpPr>
          <p:nvPr>
            <p:ph type="sldNum" sz="quarter" idx="5"/>
          </p:nvPr>
        </p:nvSpPr>
        <p:spPr>
          <a:xfrm>
            <a:off x="3849744" y="9428880"/>
            <a:ext cx="2946345" cy="497759"/>
          </a:xfrm>
          <a:prstGeom prst="rect">
            <a:avLst/>
          </a:prstGeom>
        </p:spPr>
        <p:txBody>
          <a:bodyPr vert="horz" lIns="91294" tIns="45647" rIns="91294" bIns="45647" rtlCol="0" anchor="b"/>
          <a:lstStyle>
            <a:lvl1pPr algn="r">
              <a:defRPr sz="1200"/>
            </a:lvl1pPr>
          </a:lstStyle>
          <a:p>
            <a:fld id="{355B1AB3-7470-49A7-9163-6181D6A3CEC5}" type="slidenum">
              <a:rPr lang="ru-RU" smtClean="0"/>
              <a:t>‹#›</a:t>
            </a:fld>
            <a:endParaRPr lang="ru-RU"/>
          </a:p>
        </p:txBody>
      </p:sp>
    </p:spTree>
    <p:extLst>
      <p:ext uri="{BB962C8B-B14F-4D97-AF65-F5344CB8AC3E}">
        <p14:creationId xmlns:p14="http://schemas.microsoft.com/office/powerpoint/2010/main" val="1463056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1DC4C0C9-7960-4A79-BA69-758163E504E7}" type="slidenum">
              <a:rPr lang="ru-RU" smtClean="0"/>
              <a:t>1</a:t>
            </a:fld>
            <a:endParaRPr lang="ru-RU"/>
          </a:p>
        </p:txBody>
      </p:sp>
    </p:spTree>
    <p:extLst>
      <p:ext uri="{BB962C8B-B14F-4D97-AF65-F5344CB8AC3E}">
        <p14:creationId xmlns:p14="http://schemas.microsoft.com/office/powerpoint/2010/main" val="1263438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355B1AB3-7470-49A7-9163-6181D6A3CEC5}" type="slidenum">
              <a:rPr lang="ru-RU" smtClean="0"/>
              <a:t>5</a:t>
            </a:fld>
            <a:endParaRPr lang="ru-RU"/>
          </a:p>
        </p:txBody>
      </p:sp>
    </p:spTree>
    <p:extLst>
      <p:ext uri="{BB962C8B-B14F-4D97-AF65-F5344CB8AC3E}">
        <p14:creationId xmlns:p14="http://schemas.microsoft.com/office/powerpoint/2010/main" val="2127326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pPr>
              <a:defRPr/>
            </a:pPr>
            <a:fld id="{67BA796E-7212-49CF-ADEF-A9B0C04EE7A6}" type="slidenum">
              <a:rPr lang="en-US" smtClean="0"/>
              <a:pPr>
                <a:defRPr/>
              </a:pPr>
              <a:t>16</a:t>
            </a:fld>
            <a:endParaRPr lang="en-US"/>
          </a:p>
        </p:txBody>
      </p:sp>
    </p:spTree>
    <p:extLst>
      <p:ext uri="{BB962C8B-B14F-4D97-AF65-F5344CB8AC3E}">
        <p14:creationId xmlns:p14="http://schemas.microsoft.com/office/powerpoint/2010/main" val="217734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86D782B7-19BF-4724-A353-06B2864F49C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302866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6D782B7-19BF-4724-A353-06B2864F49C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4086562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6D782B7-19BF-4724-A353-06B2864F49C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13085584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Vertical Title and Text">
    <p:spTree>
      <p:nvGrpSpPr>
        <p:cNvPr id="1" name=""/>
        <p:cNvGrpSpPr/>
        <p:nvPr/>
      </p:nvGrpSpPr>
      <p:grpSpPr>
        <a:xfrm>
          <a:off x="0" y="0"/>
          <a:ext cx="0" cy="0"/>
          <a:chOff x="0" y="0"/>
          <a:chExt cx="0" cy="0"/>
        </a:xfrm>
      </p:grpSpPr>
      <p:sp>
        <p:nvSpPr>
          <p:cNvPr id="8" name="Заголовок 2"/>
          <p:cNvSpPr>
            <a:spLocks noGrp="1"/>
          </p:cNvSpPr>
          <p:nvPr>
            <p:ph type="title"/>
          </p:nvPr>
        </p:nvSpPr>
        <p:spPr>
          <a:xfrm>
            <a:off x="1917700" y="228601"/>
            <a:ext cx="10020300" cy="588961"/>
          </a:xfrm>
        </p:spPr>
        <p:txBody>
          <a:bodyPr/>
          <a:lstStyle>
            <a:lvl1pPr algn="ctr">
              <a:defRPr/>
            </a:lvl1pPr>
          </a:lstStyle>
          <a:p>
            <a:r>
              <a:rPr lang="ru-RU" dirty="0"/>
              <a:t>Образец заголовка</a:t>
            </a:r>
          </a:p>
        </p:txBody>
      </p:sp>
    </p:spTree>
    <p:extLst>
      <p:ext uri="{BB962C8B-B14F-4D97-AF65-F5344CB8AC3E}">
        <p14:creationId xmlns:p14="http://schemas.microsoft.com/office/powerpoint/2010/main" val="2205248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0"/>
            <a:ext cx="12192000" cy="6858000"/>
          </a:xfrm>
          <a:solidFill>
            <a:srgbClr val="E1E9EA">
              <a:alpha val="70000"/>
            </a:srgbClr>
          </a:solidFill>
        </p:spPr>
        <p:txBody>
          <a:bodyPr rtlCol="0">
            <a:normAutofit/>
          </a:bodyPr>
          <a:lstStyle>
            <a:lvl1pPr>
              <a:defRPr lang="en-US" sz="1800"/>
            </a:lvl1pPr>
          </a:lstStyle>
          <a:p>
            <a:pPr lvl="0"/>
            <a:endParaRPr lang="en-US" noProof="0" dirty="0"/>
          </a:p>
        </p:txBody>
      </p:sp>
    </p:spTree>
    <p:extLst>
      <p:ext uri="{BB962C8B-B14F-4D97-AF65-F5344CB8AC3E}">
        <p14:creationId xmlns:p14="http://schemas.microsoft.com/office/powerpoint/2010/main" val="671050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86D782B7-19BF-4724-A353-06B2864F49C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3371687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6D782B7-19BF-4724-A353-06B2864F49CD}" type="datetimeFigureOut">
              <a:rPr lang="ru-RU" smtClean="0"/>
              <a:t>04.10.2024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4250525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86D782B7-19BF-4724-A353-06B2864F49CD}" type="datetimeFigureOut">
              <a:rPr lang="ru-RU" smtClean="0"/>
              <a:t>04.10.2024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2596616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86D782B7-19BF-4724-A353-06B2864F49CD}" type="datetimeFigureOut">
              <a:rPr lang="ru-RU" smtClean="0"/>
              <a:t>04.10.2024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3147236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86D782B7-19BF-4724-A353-06B2864F49CD}" type="datetimeFigureOut">
              <a:rPr lang="ru-RU" smtClean="0"/>
              <a:t>04.10.2024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1157593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6D782B7-19BF-4724-A353-06B2864F49CD}" type="datetimeFigureOut">
              <a:rPr lang="ru-RU" smtClean="0"/>
              <a:t>04.10.2024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3784599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6D782B7-19BF-4724-A353-06B2864F49CD}" type="datetimeFigureOut">
              <a:rPr lang="ru-RU" smtClean="0"/>
              <a:t>04.10.2024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955489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6D782B7-19BF-4724-A353-06B2864F49CD}" type="datetimeFigureOut">
              <a:rPr lang="ru-RU" smtClean="0"/>
              <a:t>04.10.2024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8E2577D-208C-4610-8866-206E4C287441}" type="slidenum">
              <a:rPr lang="ru-RU" smtClean="0"/>
              <a:t>‹#›</a:t>
            </a:fld>
            <a:endParaRPr lang="ru-RU"/>
          </a:p>
        </p:txBody>
      </p:sp>
    </p:spTree>
    <p:extLst>
      <p:ext uri="{BB962C8B-B14F-4D97-AF65-F5344CB8AC3E}">
        <p14:creationId xmlns:p14="http://schemas.microsoft.com/office/powerpoint/2010/main" val="3320290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D782B7-19BF-4724-A353-06B2864F49CD}" type="datetimeFigureOut">
              <a:rPr lang="ru-RU" smtClean="0"/>
              <a:t>04.10.2024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2577D-208C-4610-8866-206E4C287441}" type="slidenum">
              <a:rPr lang="ru-RU" smtClean="0"/>
              <a:t>‹#›</a:t>
            </a:fld>
            <a:endParaRPr lang="ru-RU"/>
          </a:p>
        </p:txBody>
      </p:sp>
    </p:spTree>
    <p:extLst>
      <p:ext uri="{BB962C8B-B14F-4D97-AF65-F5344CB8AC3E}">
        <p14:creationId xmlns:p14="http://schemas.microsoft.com/office/powerpoint/2010/main" val="898010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a:spLocks/>
          </p:cNvSpPr>
          <p:nvPr/>
        </p:nvSpPr>
        <p:spPr bwMode="auto">
          <a:xfrm>
            <a:off x="0" y="0"/>
            <a:ext cx="10607040" cy="6858000"/>
          </a:xfrm>
          <a:custGeom>
            <a:avLst/>
            <a:gdLst>
              <a:gd name="T0" fmla="*/ 1668 w 2429"/>
              <a:gd name="T1" fmla="*/ 1839 h 1839"/>
              <a:gd name="T2" fmla="*/ 2237 w 2429"/>
              <a:gd name="T3" fmla="*/ 1244 h 1839"/>
              <a:gd name="T4" fmla="*/ 2320 w 2429"/>
              <a:gd name="T5" fmla="*/ 629 h 1839"/>
              <a:gd name="T6" fmla="*/ 1983 w 2429"/>
              <a:gd name="T7" fmla="*/ 0 h 1839"/>
              <a:gd name="T8" fmla="*/ 0 w 2429"/>
              <a:gd name="T9" fmla="*/ 0 h 1839"/>
              <a:gd name="T10" fmla="*/ 0 w 2429"/>
              <a:gd name="T11" fmla="*/ 1839 h 1839"/>
              <a:gd name="T12" fmla="*/ 1668 w 2429"/>
              <a:gd name="T13" fmla="*/ 1839 h 1839"/>
              <a:gd name="T14" fmla="*/ 1668 w 2429"/>
              <a:gd name="T15" fmla="*/ 1839 h 18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29" h="1839">
                <a:moveTo>
                  <a:pt x="1668" y="1839"/>
                </a:moveTo>
                <a:cubicBezTo>
                  <a:pt x="2237" y="1244"/>
                  <a:pt x="2237" y="1244"/>
                  <a:pt x="2237" y="1244"/>
                </a:cubicBezTo>
                <a:cubicBezTo>
                  <a:pt x="2395" y="1078"/>
                  <a:pt x="2429" y="831"/>
                  <a:pt x="2320" y="629"/>
                </a:cubicBezTo>
                <a:cubicBezTo>
                  <a:pt x="1983" y="0"/>
                  <a:pt x="1983" y="0"/>
                  <a:pt x="1983" y="0"/>
                </a:cubicBezTo>
                <a:cubicBezTo>
                  <a:pt x="0" y="0"/>
                  <a:pt x="0" y="0"/>
                  <a:pt x="0" y="0"/>
                </a:cubicBezTo>
                <a:cubicBezTo>
                  <a:pt x="0" y="1836"/>
                  <a:pt x="0" y="1839"/>
                  <a:pt x="0" y="1839"/>
                </a:cubicBezTo>
                <a:cubicBezTo>
                  <a:pt x="1668" y="1839"/>
                  <a:pt x="1668" y="1839"/>
                  <a:pt x="1668" y="1839"/>
                </a:cubicBezTo>
                <a:cubicBezTo>
                  <a:pt x="1668" y="1839"/>
                  <a:pt x="1668" y="1839"/>
                  <a:pt x="1668" y="1839"/>
                </a:cubicBezTo>
                <a:close/>
              </a:path>
            </a:pathLst>
          </a:custGeom>
          <a:solidFill>
            <a:schemeClr val="accent5">
              <a:lumMod val="75000"/>
            </a:schemeClr>
          </a:solidFill>
          <a:ln>
            <a:solidFill>
              <a:schemeClr val="bg1">
                <a:lumMod val="50000"/>
              </a:schemeClr>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accent1">
                  <a:lumMod val="60000"/>
                  <a:lumOff val="40000"/>
                </a:schemeClr>
              </a:solidFill>
            </a:endParaRPr>
          </a:p>
        </p:txBody>
      </p:sp>
      <p:sp>
        <p:nvSpPr>
          <p:cNvPr id="29706" name="Прямоугольник 13"/>
          <p:cNvSpPr>
            <a:spLocks noChangeArrowheads="1"/>
          </p:cNvSpPr>
          <p:nvPr/>
        </p:nvSpPr>
        <p:spPr bwMode="auto">
          <a:xfrm>
            <a:off x="-189723" y="238874"/>
            <a:ext cx="46093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ru-RU" altLang="ru-RU" sz="1600" dirty="0">
                <a:solidFill>
                  <a:schemeClr val="bg1"/>
                </a:solidFill>
                <a:latin typeface="Times New Roman" panose="02020603050405020304" pitchFamily="18" charset="0"/>
                <a:cs typeface="Times New Roman" panose="02020603050405020304" pitchFamily="18" charset="0"/>
              </a:rPr>
              <a:t>Управление финансов Липецкой области</a:t>
            </a:r>
          </a:p>
        </p:txBody>
      </p:sp>
      <p:sp>
        <p:nvSpPr>
          <p:cNvPr id="3" name="TextBox 2"/>
          <p:cNvSpPr txBox="1"/>
          <p:nvPr/>
        </p:nvSpPr>
        <p:spPr>
          <a:xfrm>
            <a:off x="124603" y="1496468"/>
            <a:ext cx="8875018" cy="3539430"/>
          </a:xfrm>
          <a:prstGeom prst="rect">
            <a:avLst/>
          </a:prstGeom>
          <a:noFill/>
        </p:spPr>
        <p:txBody>
          <a:bodyPr wrap="square" rtlCol="0">
            <a:spAutoFit/>
          </a:bodyPr>
          <a:lstStyle/>
          <a:p>
            <a:pPr algn="ctr"/>
            <a:r>
              <a:rPr lang="ru-RU" sz="3200" b="1" dirty="0">
                <a:solidFill>
                  <a:schemeClr val="bg1"/>
                </a:solidFill>
                <a:latin typeface="Times New Roman" panose="02020603050405020304" pitchFamily="18" charset="0"/>
                <a:cs typeface="Times New Roman" panose="02020603050405020304" pitchFamily="18" charset="0"/>
              </a:rPr>
              <a:t>ЗАКЛЮЧЕНИЕ КОНТРАКТА С ЕДИНСТВЕННЫМ ПОСТАВЩИКОМ </a:t>
            </a:r>
          </a:p>
          <a:p>
            <a:pPr algn="ctr"/>
            <a:r>
              <a:rPr lang="ru-RU" sz="3200" b="1" dirty="0">
                <a:solidFill>
                  <a:schemeClr val="bg1"/>
                </a:solidFill>
                <a:latin typeface="Times New Roman" panose="02020603050405020304" pitchFamily="18" charset="0"/>
                <a:cs typeface="Times New Roman" panose="02020603050405020304" pitchFamily="18" charset="0"/>
              </a:rPr>
              <a:t>В СООТВЕТСТВИИ </a:t>
            </a:r>
          </a:p>
          <a:p>
            <a:pPr algn="ctr"/>
            <a:r>
              <a:rPr lang="ru-RU" sz="3200" b="1" dirty="0">
                <a:solidFill>
                  <a:schemeClr val="bg1"/>
                </a:solidFill>
                <a:latin typeface="Times New Roman" panose="02020603050405020304" pitchFamily="18" charset="0"/>
                <a:cs typeface="Times New Roman" panose="02020603050405020304" pitchFamily="18" charset="0"/>
              </a:rPr>
              <a:t>С ПОСТАНОВЛЕНИЕМ ПРАВИТЕЛЬСТВА РОССИЙСКОЙ ФЕДЕРАЦИИ </a:t>
            </a:r>
          </a:p>
          <a:p>
            <a:pPr algn="ctr"/>
            <a:r>
              <a:rPr lang="ru-RU" sz="3200" b="1" dirty="0">
                <a:solidFill>
                  <a:schemeClr val="bg1"/>
                </a:solidFill>
                <a:latin typeface="Times New Roman" panose="02020603050405020304" pitchFamily="18" charset="0"/>
                <a:cs typeface="Times New Roman" panose="02020603050405020304" pitchFamily="18" charset="0"/>
              </a:rPr>
              <a:t> ОТ 10.03.2022 № 339 </a:t>
            </a:r>
          </a:p>
          <a:p>
            <a:pPr algn="ctr"/>
            <a:endParaRPr lang="ru-RU" sz="3200" b="1" dirty="0">
              <a:solidFill>
                <a:schemeClr val="bg1"/>
              </a:solidFill>
              <a:latin typeface="Times New Roman" panose="02020603050405020304" pitchFamily="18" charset="0"/>
              <a:cs typeface="Times New Roman" panose="02020603050405020304" pitchFamily="18" charset="0"/>
            </a:endParaRPr>
          </a:p>
        </p:txBody>
      </p:sp>
      <p:sp>
        <p:nvSpPr>
          <p:cNvPr id="5" name="Прямоугольник 5">
            <a:extLst>
              <a:ext uri="{FF2B5EF4-FFF2-40B4-BE49-F238E27FC236}">
                <a16:creationId xmlns:a16="http://schemas.microsoft.com/office/drawing/2014/main" id="{986F79EE-9E8B-4B85-B187-B9D8CF01D534}"/>
              </a:ext>
            </a:extLst>
          </p:cNvPr>
          <p:cNvSpPr>
            <a:spLocks noChangeArrowheads="1"/>
          </p:cNvSpPr>
          <p:nvPr/>
        </p:nvSpPr>
        <p:spPr bwMode="auto">
          <a:xfrm>
            <a:off x="124603" y="5829895"/>
            <a:ext cx="704772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ru-RU" dirty="0">
                <a:solidFill>
                  <a:schemeClr val="bg1"/>
                </a:solidFill>
                <a:latin typeface="Times New Roman" panose="02020603050405020304" pitchFamily="18" charset="0"/>
                <a:cs typeface="Times New Roman" panose="02020603050405020304" pitchFamily="18" charset="0"/>
              </a:rPr>
              <a:t>отдел реализации государственной политики в сфере закупок, развития контрактной системы, методологического сопровождения </a:t>
            </a:r>
          </a:p>
          <a:p>
            <a:r>
              <a:rPr lang="ru-RU" dirty="0">
                <a:solidFill>
                  <a:schemeClr val="bg1"/>
                </a:solidFill>
                <a:latin typeface="Times New Roman" panose="02020603050405020304" pitchFamily="18" charset="0"/>
                <a:cs typeface="Times New Roman" panose="02020603050405020304" pitchFamily="18" charset="0"/>
              </a:rPr>
              <a:t>деятельности заказчиков управления финансов Липецкой области</a:t>
            </a:r>
          </a:p>
        </p:txBody>
      </p:sp>
    </p:spTree>
    <p:extLst>
      <p:ext uri="{BB962C8B-B14F-4D97-AF65-F5344CB8AC3E}">
        <p14:creationId xmlns:p14="http://schemas.microsoft.com/office/powerpoint/2010/main" val="962938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Прямоугольник 8">
            <a:extLst>
              <a:ext uri="{FF2B5EF4-FFF2-40B4-BE49-F238E27FC236}">
                <a16:creationId xmlns:a16="http://schemas.microsoft.com/office/drawing/2014/main" id="{DE03C9F4-CA3B-48F8-A7F3-85712646E966}"/>
              </a:ext>
            </a:extLst>
          </p:cNvPr>
          <p:cNvSpPr/>
          <p:nvPr/>
        </p:nvSpPr>
        <p:spPr>
          <a:xfrm>
            <a:off x="3466606" y="733644"/>
            <a:ext cx="5134062" cy="369332"/>
          </a:xfrm>
          <a:prstGeom prst="rect">
            <a:avLst/>
          </a:prstGeom>
          <a:solidFill>
            <a:schemeClr val="accent2">
              <a:lumMod val="20000"/>
              <a:lumOff val="80000"/>
            </a:schemeClr>
          </a:solidFill>
          <a:ln w="12700">
            <a:solidFill>
              <a:srgbClr val="57878F"/>
            </a:solidFill>
          </a:ln>
        </p:spPr>
        <p:txBody>
          <a:bodyPr wrap="square">
            <a:spAutoFit/>
          </a:bodyPr>
          <a:lstStyle/>
          <a:p>
            <a:pPr algn="ctr"/>
            <a:r>
              <a:rPr lang="ru-RU" b="1" dirty="0">
                <a:solidFill>
                  <a:prstClr val="black"/>
                </a:solidFill>
                <a:latin typeface="Times New Roman" panose="02020603050405020304" pitchFamily="18" charset="0"/>
                <a:cs typeface="Times New Roman" panose="02020603050405020304" pitchFamily="18" charset="0"/>
              </a:rPr>
              <a:t>Перечень изменений:</a:t>
            </a:r>
            <a:endParaRPr lang="ru-RU" dirty="0"/>
          </a:p>
        </p:txBody>
      </p:sp>
      <p:sp>
        <p:nvSpPr>
          <p:cNvPr id="2" name="TextBox 1">
            <a:extLst>
              <a:ext uri="{FF2B5EF4-FFF2-40B4-BE49-F238E27FC236}">
                <a16:creationId xmlns:a16="http://schemas.microsoft.com/office/drawing/2014/main" id="{7B4340A3-1DB3-4209-A18B-EA442D3E8C27}"/>
              </a:ext>
            </a:extLst>
          </p:cNvPr>
          <p:cNvSpPr txBox="1"/>
          <p:nvPr/>
        </p:nvSpPr>
        <p:spPr>
          <a:xfrm>
            <a:off x="396237" y="1221307"/>
            <a:ext cx="11693564" cy="3293209"/>
          </a:xfrm>
          <a:prstGeom prst="rect">
            <a:avLst/>
          </a:prstGeom>
          <a:noFill/>
        </p:spPr>
        <p:txBody>
          <a:bodyPr wrap="square" rtlCol="0">
            <a:spAutoFit/>
          </a:bodyPr>
          <a:lstStyle/>
          <a:p>
            <a:pPr marL="285750" indent="-285750">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изменение (продление) срока исполнения контракта</a:t>
            </a:r>
          </a:p>
          <a:p>
            <a:pPr marL="285750" indent="-285750">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изменение объема и (или) видов выполняемых работ по контракту, спецификации и типов оборудования, предусмотренных проектной документацией</a:t>
            </a:r>
          </a:p>
          <a:p>
            <a:pPr marL="285750" indent="-285750">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изменения, связанные с заменой строительных ресурсов на аналогичные строительные ресурсы, в том числе в связи с внесением изменений в проектную документацию;</a:t>
            </a:r>
          </a:p>
          <a:p>
            <a:pPr marL="285750" indent="-285750">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изменение отдельных этапов исполнения контракта, в том числе наименования, состава, объемов и видов работ, цены отдельного этапа исполнения контракта;</a:t>
            </a:r>
          </a:p>
          <a:p>
            <a:pPr marL="285750" indent="-285750">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установление условия о выплате аванса или об изменении установленного размера аванса;</a:t>
            </a:r>
          </a:p>
          <a:p>
            <a:pPr marL="285750" indent="-285750">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изменение порядка приемки и оплаты отдельного этапа исполнения контракта, результатов выполненных работ;</a:t>
            </a:r>
          </a:p>
          <a:p>
            <a:pPr marL="285750" indent="-285750">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изменение условий о порядке перечисления средств поставщикам (подрядчикам, исполнителям) по контрактам (договорам), заключаемым в рамках исполнения контракта, с лицевых счетов, открытых заказчикам по таким контрактам (договорам) в территориальных органах Федерального казначейства, на расчетные счета, открытые поставщикам (подрядчикам, исполнителям) по контрактам (договорам) в кредитных организациях, в случаях, установленных законодательством РФ.</a:t>
            </a:r>
          </a:p>
        </p:txBody>
      </p:sp>
      <p:sp>
        <p:nvSpPr>
          <p:cNvPr id="11" name="Прямоугольник 10">
            <a:extLst>
              <a:ext uri="{FF2B5EF4-FFF2-40B4-BE49-F238E27FC236}">
                <a16:creationId xmlns:a16="http://schemas.microsoft.com/office/drawing/2014/main" id="{27F6600D-85D1-44E2-9382-FCBF87E4CB05}"/>
              </a:ext>
            </a:extLst>
          </p:cNvPr>
          <p:cNvSpPr/>
          <p:nvPr/>
        </p:nvSpPr>
        <p:spPr>
          <a:xfrm>
            <a:off x="226506" y="6166125"/>
            <a:ext cx="11777452" cy="646331"/>
          </a:xfrm>
          <a:prstGeom prst="rect">
            <a:avLst/>
          </a:prstGeom>
        </p:spPr>
        <p:txBody>
          <a:bodyPr wrap="square">
            <a:spAutoFit/>
          </a:bodyPr>
          <a:lstStyle/>
          <a:p>
            <a:pPr algn="ctr"/>
            <a:r>
              <a:rPr lang="ru-RU" b="1" dirty="0">
                <a:solidFill>
                  <a:srgbClr val="C00000"/>
                </a:solidFill>
                <a:latin typeface="Times New Roman" panose="02020603050405020304" pitchFamily="18" charset="0"/>
                <a:cs typeface="Times New Roman" panose="02020603050405020304" pitchFamily="18" charset="0"/>
              </a:rPr>
              <a:t>!!! Норма распространяется на контракты, заключенные государственным (муниципальным) органом </a:t>
            </a:r>
          </a:p>
          <a:p>
            <a:pPr algn="ctr"/>
            <a:r>
              <a:rPr lang="ru-RU" b="1" dirty="0">
                <a:solidFill>
                  <a:srgbClr val="C00000"/>
                </a:solidFill>
                <a:latin typeface="Times New Roman" panose="02020603050405020304" pitchFamily="18" charset="0"/>
                <a:cs typeface="Times New Roman" panose="02020603050405020304" pitchFamily="18" charset="0"/>
              </a:rPr>
              <a:t>или государственным (муниципальным) казенным учреждением</a:t>
            </a:r>
          </a:p>
        </p:txBody>
      </p:sp>
      <p:sp>
        <p:nvSpPr>
          <p:cNvPr id="7" name="Скругленный прямоугольник 18">
            <a:extLst>
              <a:ext uri="{FF2B5EF4-FFF2-40B4-BE49-F238E27FC236}">
                <a16:creationId xmlns:a16="http://schemas.microsoft.com/office/drawing/2014/main" id="{2E976A3C-CDC7-49FC-A905-2479656FBB8F}"/>
              </a:ext>
            </a:extLst>
          </p:cNvPr>
          <p:cNvSpPr/>
          <p:nvPr/>
        </p:nvSpPr>
        <p:spPr>
          <a:xfrm>
            <a:off x="396237" y="-20335"/>
            <a:ext cx="11399520" cy="60335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latin typeface="Times New Roman" panose="02020603050405020304" pitchFamily="18" charset="0"/>
                <a:cs typeface="Times New Roman" panose="02020603050405020304" pitchFamily="18" charset="0"/>
              </a:rPr>
              <a:t>ПРАВОВЫЕ ОСНОВАНИЯ ДЛЯ ИЗМЕНЕНИЯ КОНТРАКТА </a:t>
            </a:r>
          </a:p>
          <a:p>
            <a:pPr algn="ctr"/>
            <a:r>
              <a:rPr lang="ru-RU" sz="1600" b="1" u="sng" dirty="0">
                <a:solidFill>
                  <a:schemeClr val="tx1"/>
                </a:solidFill>
                <a:latin typeface="Times New Roman" panose="02020603050405020304" pitchFamily="18" charset="0"/>
                <a:cs typeface="Times New Roman" panose="02020603050405020304" pitchFamily="18" charset="0"/>
              </a:rPr>
              <a:t>ПО СОГЛАШЕНИЮ СТОРОН </a:t>
            </a:r>
            <a:r>
              <a:rPr lang="ru-RU" sz="1600" b="1" dirty="0">
                <a:solidFill>
                  <a:schemeClr val="tx1"/>
                </a:solidFill>
                <a:latin typeface="Times New Roman" panose="02020603050405020304" pitchFamily="18" charset="0"/>
                <a:cs typeface="Times New Roman" panose="02020603050405020304" pitchFamily="18" charset="0"/>
              </a:rPr>
              <a:t>В РАМКАХ ПОСТАНОВЛЕНИЯ ПРАВИТЕЛЬСТВА РФ от 16.04.2022 № 680</a:t>
            </a:r>
          </a:p>
        </p:txBody>
      </p:sp>
      <p:sp>
        <p:nvSpPr>
          <p:cNvPr id="8" name="Прямоугольник: скругленные углы 17">
            <a:extLst>
              <a:ext uri="{FF2B5EF4-FFF2-40B4-BE49-F238E27FC236}">
                <a16:creationId xmlns:a16="http://schemas.microsoft.com/office/drawing/2014/main" id="{74C7F90C-0C36-4788-B7C0-5E30A5CAD381}"/>
              </a:ext>
            </a:extLst>
          </p:cNvPr>
          <p:cNvSpPr/>
          <p:nvPr/>
        </p:nvSpPr>
        <p:spPr>
          <a:xfrm>
            <a:off x="104147" y="4632847"/>
            <a:ext cx="11983699" cy="1237642"/>
          </a:xfrm>
          <a:prstGeom prst="roundRect">
            <a:avLst/>
          </a:prstGeom>
          <a:gradFill flip="none" rotWithShape="1">
            <a:gsLst>
              <a:gs pos="0">
                <a:srgbClr val="287D88">
                  <a:shade val="30000"/>
                  <a:satMod val="115000"/>
                </a:srgbClr>
              </a:gs>
              <a:gs pos="50000">
                <a:srgbClr val="287D88">
                  <a:shade val="67500"/>
                  <a:satMod val="115000"/>
                </a:srgbClr>
              </a:gs>
              <a:gs pos="100000">
                <a:srgbClr val="287D88">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a:latin typeface="Times New Roman" panose="02020603050405020304" pitchFamily="18" charset="0"/>
                <a:cs typeface="Times New Roman" panose="02020603050405020304" pitchFamily="18" charset="0"/>
              </a:rPr>
              <a:t>при условии, если при исполнения государственного или муниципального контракта, </a:t>
            </a:r>
          </a:p>
          <a:p>
            <a:pPr algn="ctr"/>
            <a:r>
              <a:rPr lang="ru-RU" sz="1600" dirty="0">
                <a:latin typeface="Times New Roman" panose="02020603050405020304" pitchFamily="18" charset="0"/>
                <a:cs typeface="Times New Roman" panose="02020603050405020304" pitchFamily="18" charset="0"/>
              </a:rPr>
              <a:t>предметом которого является выполнение работ по строительству, реконструкции, капитальному ремонту, сносу объекта капитального строительства, проведение работ по сохранению объектов культурного наследия, </a:t>
            </a:r>
          </a:p>
          <a:p>
            <a:pPr algn="ctr"/>
            <a:r>
              <a:rPr lang="ru-RU" sz="1600" dirty="0">
                <a:latin typeface="Times New Roman" panose="02020603050405020304" pitchFamily="18" charset="0"/>
                <a:cs typeface="Times New Roman" panose="02020603050405020304" pitchFamily="18" charset="0"/>
              </a:rPr>
              <a:t>возникли независящие от сторон контракта обстоятельств, влекущие невозможность его исполнения, </a:t>
            </a:r>
          </a:p>
        </p:txBody>
      </p:sp>
      <p:sp>
        <p:nvSpPr>
          <p:cNvPr id="10" name="TextBox 9">
            <a:extLst>
              <a:ext uri="{FF2B5EF4-FFF2-40B4-BE49-F238E27FC236}">
                <a16:creationId xmlns:a16="http://schemas.microsoft.com/office/drawing/2014/main" id="{B9B70620-E19E-40A3-83ED-C5FEE10CF513}"/>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3</a:t>
            </a:r>
          </a:p>
        </p:txBody>
      </p:sp>
    </p:spTree>
    <p:extLst>
      <p:ext uri="{BB962C8B-B14F-4D97-AF65-F5344CB8AC3E}">
        <p14:creationId xmlns:p14="http://schemas.microsoft.com/office/powerpoint/2010/main" val="2695201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8">
            <a:extLst>
              <a:ext uri="{FF2B5EF4-FFF2-40B4-BE49-F238E27FC236}">
                <a16:creationId xmlns:a16="http://schemas.microsoft.com/office/drawing/2014/main" id="{0A67EFF6-D567-4194-9BB2-E80FDAA831EB}"/>
              </a:ext>
            </a:extLst>
          </p:cNvPr>
          <p:cNvSpPr/>
          <p:nvPr/>
        </p:nvSpPr>
        <p:spPr>
          <a:xfrm>
            <a:off x="487792" y="28629"/>
            <a:ext cx="11399520" cy="935647"/>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latin typeface="Times New Roman" panose="02020603050405020304" pitchFamily="18" charset="0"/>
                <a:cs typeface="Times New Roman" panose="02020603050405020304" pitchFamily="18" charset="0"/>
              </a:rPr>
              <a:t>ПРАВОВЫЕ ОСНОВАНИЯ ДЛЯ ИЗМЕНЕНИЯ СУЩЕСТВЕННЫХ УСЛОВИЙ КОНТРАКТА </a:t>
            </a:r>
          </a:p>
          <a:p>
            <a:pPr algn="ctr"/>
            <a:r>
              <a:rPr lang="ru-RU" sz="1600" b="1" u="sng" dirty="0">
                <a:solidFill>
                  <a:schemeClr val="tx1"/>
                </a:solidFill>
                <a:latin typeface="Times New Roman" panose="02020603050405020304" pitchFamily="18" charset="0"/>
                <a:cs typeface="Times New Roman" panose="02020603050405020304" pitchFamily="18" charset="0"/>
              </a:rPr>
              <a:t>НА ОСНОВАНИИ РЕШЕНИЯ ВЫСШЕГО ИСПОЛНИТЕЛЬНОГО ОРГАНА ГОСУДАРСТВЕННОЙ ВЛАСТИ, МЕСТНОЙ АДМИНИСТРАЦИИ </a:t>
            </a:r>
          </a:p>
        </p:txBody>
      </p:sp>
      <p:sp>
        <p:nvSpPr>
          <p:cNvPr id="5" name="Прямоугольник: скругленные углы 4">
            <a:extLst>
              <a:ext uri="{FF2B5EF4-FFF2-40B4-BE49-F238E27FC236}">
                <a16:creationId xmlns:a16="http://schemas.microsoft.com/office/drawing/2014/main" id="{1A484ED0-258A-40FD-8BC4-F6484FA8BC1A}"/>
              </a:ext>
            </a:extLst>
          </p:cNvPr>
          <p:cNvSpPr/>
          <p:nvPr/>
        </p:nvSpPr>
        <p:spPr>
          <a:xfrm>
            <a:off x="2309851" y="1146147"/>
            <a:ext cx="9801222" cy="1027809"/>
          </a:xfrm>
          <a:prstGeom prst="roundRect">
            <a:avLst/>
          </a:prstGeom>
          <a:gradFill flip="none" rotWithShape="1">
            <a:gsLst>
              <a:gs pos="0">
                <a:srgbClr val="695DA7">
                  <a:shade val="30000"/>
                  <a:satMod val="115000"/>
                </a:srgbClr>
              </a:gs>
              <a:gs pos="50000">
                <a:srgbClr val="695DA7">
                  <a:shade val="67500"/>
                  <a:satMod val="115000"/>
                </a:srgbClr>
              </a:gs>
              <a:gs pos="100000">
                <a:srgbClr val="695DA7">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изменение цены, срока исполнения контракта, установление (изменение) авансовых платежей если контракт заключен для обеспечения нужд субъекта РФ на срок не менее чем три года, его цена составляет или превышает 1 млрд. руб., и исполнение контракта по независящим от сторон контракта обстоятельствам без изменения его условий невозможно</a:t>
            </a:r>
          </a:p>
        </p:txBody>
      </p:sp>
      <p:sp>
        <p:nvSpPr>
          <p:cNvPr id="6" name="Стрелка: пятиугольник 5">
            <a:extLst>
              <a:ext uri="{FF2B5EF4-FFF2-40B4-BE49-F238E27FC236}">
                <a16:creationId xmlns:a16="http://schemas.microsoft.com/office/drawing/2014/main" id="{8037F32D-C468-4EFA-896E-FB4403775610}"/>
              </a:ext>
            </a:extLst>
          </p:cNvPr>
          <p:cNvSpPr/>
          <p:nvPr/>
        </p:nvSpPr>
        <p:spPr>
          <a:xfrm>
            <a:off x="127374" y="1265435"/>
            <a:ext cx="2020547" cy="703975"/>
          </a:xfrm>
          <a:prstGeom prst="homePlate">
            <a:avLst/>
          </a:prstGeom>
          <a:gradFill flip="none" rotWithShape="1">
            <a:gsLst>
              <a:gs pos="0">
                <a:srgbClr val="695DA7">
                  <a:tint val="66000"/>
                  <a:satMod val="160000"/>
                </a:srgbClr>
              </a:gs>
              <a:gs pos="50000">
                <a:srgbClr val="695DA7">
                  <a:tint val="44500"/>
                  <a:satMod val="160000"/>
                </a:srgbClr>
              </a:gs>
              <a:gs pos="100000">
                <a:srgbClr val="695DA7">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3 части 1 статьи 95 </a:t>
            </a:r>
          </a:p>
        </p:txBody>
      </p:sp>
      <p:sp>
        <p:nvSpPr>
          <p:cNvPr id="8" name="Прямоугольник: скругленные углы 7">
            <a:extLst>
              <a:ext uri="{FF2B5EF4-FFF2-40B4-BE49-F238E27FC236}">
                <a16:creationId xmlns:a16="http://schemas.microsoft.com/office/drawing/2014/main" id="{ABE1F3AE-6DD3-4C8F-A0A8-7AEB14075CCF}"/>
              </a:ext>
            </a:extLst>
          </p:cNvPr>
          <p:cNvSpPr/>
          <p:nvPr/>
        </p:nvSpPr>
        <p:spPr>
          <a:xfrm>
            <a:off x="2309853" y="2592397"/>
            <a:ext cx="9801222" cy="1109478"/>
          </a:xfrm>
          <a:prstGeom prst="roundRect">
            <a:avLst/>
          </a:prstGeom>
          <a:gradFill flip="none" rotWithShape="1">
            <a:gsLst>
              <a:gs pos="0">
                <a:srgbClr val="695DA7">
                  <a:shade val="30000"/>
                  <a:satMod val="115000"/>
                </a:srgbClr>
              </a:gs>
              <a:gs pos="50000">
                <a:srgbClr val="695DA7">
                  <a:shade val="67500"/>
                  <a:satMod val="115000"/>
                </a:srgbClr>
              </a:gs>
              <a:gs pos="100000">
                <a:srgbClr val="695DA7">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solidFill>
                  <a:prstClr val="white"/>
                </a:solidFill>
                <a:latin typeface="Times New Roman" panose="02020603050405020304" pitchFamily="18" charset="0"/>
                <a:cs typeface="Times New Roman" panose="02020603050405020304" pitchFamily="18" charset="0"/>
              </a:rPr>
              <a:t>изменение цены, срока исполнения контракта, установление (изменение) авансовых платежей если </a:t>
            </a:r>
            <a:r>
              <a:rPr lang="ru-RU" sz="1600" dirty="0">
                <a:latin typeface="Times New Roman" panose="02020603050405020304" pitchFamily="18" charset="0"/>
                <a:cs typeface="Times New Roman" panose="02020603050405020304" pitchFamily="18" charset="0"/>
              </a:rPr>
              <a:t>контракт заключен для обеспечения муниципальных нужд на срок не менее одного года, его цена составляет или превышает 500 млн. руб., и исполнение контракта по независящим от сторон контракта обстоятельствам без изменения его условий невозможно</a:t>
            </a:r>
          </a:p>
        </p:txBody>
      </p:sp>
      <p:sp>
        <p:nvSpPr>
          <p:cNvPr id="9" name="Стрелка: пятиугольник 8">
            <a:extLst>
              <a:ext uri="{FF2B5EF4-FFF2-40B4-BE49-F238E27FC236}">
                <a16:creationId xmlns:a16="http://schemas.microsoft.com/office/drawing/2014/main" id="{F465279A-25FF-4A39-919A-068101C551A8}"/>
              </a:ext>
            </a:extLst>
          </p:cNvPr>
          <p:cNvSpPr/>
          <p:nvPr/>
        </p:nvSpPr>
        <p:spPr>
          <a:xfrm>
            <a:off x="127374" y="2799678"/>
            <a:ext cx="2020547" cy="694915"/>
          </a:xfrm>
          <a:prstGeom prst="homePlate">
            <a:avLst/>
          </a:prstGeom>
          <a:gradFill flip="none" rotWithShape="1">
            <a:gsLst>
              <a:gs pos="0">
                <a:srgbClr val="695DA7">
                  <a:tint val="66000"/>
                  <a:satMod val="160000"/>
                </a:srgbClr>
              </a:gs>
              <a:gs pos="50000">
                <a:srgbClr val="695DA7">
                  <a:tint val="44500"/>
                  <a:satMod val="160000"/>
                </a:srgbClr>
              </a:gs>
              <a:gs pos="100000">
                <a:srgbClr val="695DA7">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4 части 1 статьи 95 </a:t>
            </a:r>
          </a:p>
        </p:txBody>
      </p:sp>
      <p:sp>
        <p:nvSpPr>
          <p:cNvPr id="10" name="Прямоугольник: скругленные углы 9">
            <a:extLst>
              <a:ext uri="{FF2B5EF4-FFF2-40B4-BE49-F238E27FC236}">
                <a16:creationId xmlns:a16="http://schemas.microsoft.com/office/drawing/2014/main" id="{14F19D07-E148-4DFA-A3AC-A2F975331A0E}"/>
              </a:ext>
            </a:extLst>
          </p:cNvPr>
          <p:cNvSpPr/>
          <p:nvPr/>
        </p:nvSpPr>
        <p:spPr>
          <a:xfrm>
            <a:off x="2309853" y="4210460"/>
            <a:ext cx="9801222" cy="2457449"/>
          </a:xfrm>
          <a:prstGeom prst="roundRect">
            <a:avLst/>
          </a:prstGeom>
          <a:gradFill flip="none" rotWithShape="1">
            <a:gsLst>
              <a:gs pos="0">
                <a:srgbClr val="695DA7">
                  <a:shade val="30000"/>
                  <a:satMod val="115000"/>
                </a:srgbClr>
              </a:gs>
              <a:gs pos="50000">
                <a:srgbClr val="695DA7">
                  <a:shade val="67500"/>
                  <a:satMod val="115000"/>
                </a:srgbClr>
              </a:gs>
              <a:gs pos="100000">
                <a:srgbClr val="695DA7">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solidFill>
                  <a:prstClr val="white"/>
                </a:solidFill>
                <a:latin typeface="Times New Roman" panose="02020603050405020304" pitchFamily="18" charset="0"/>
                <a:cs typeface="Times New Roman" panose="02020603050405020304" pitchFamily="18" charset="0"/>
              </a:rPr>
              <a:t>  увеличение цены, срока исполнения контракта </a:t>
            </a:r>
            <a:r>
              <a:rPr lang="ru-RU" sz="1600" dirty="0">
                <a:latin typeface="Times New Roman" panose="02020603050405020304" pitchFamily="18" charset="0"/>
                <a:cs typeface="Times New Roman" panose="02020603050405020304" pitchFamily="18" charset="0"/>
              </a:rPr>
              <a:t>не более чем на 30%</a:t>
            </a:r>
            <a:r>
              <a:rPr lang="ru-RU" sz="1600" dirty="0">
                <a:solidFill>
                  <a:prstClr val="white"/>
                </a:solidFill>
                <a:latin typeface="Times New Roman" panose="02020603050405020304" pitchFamily="18" charset="0"/>
                <a:cs typeface="Times New Roman" panose="02020603050405020304" pitchFamily="18" charset="0"/>
              </a:rPr>
              <a:t> если </a:t>
            </a:r>
            <a:r>
              <a:rPr lang="ru-RU" sz="1600" dirty="0">
                <a:latin typeface="Times New Roman" panose="02020603050405020304" pitchFamily="18" charset="0"/>
                <a:cs typeface="Times New Roman" panose="02020603050405020304" pitchFamily="18" charset="0"/>
              </a:rPr>
              <a:t>контракт:</a:t>
            </a:r>
          </a:p>
          <a:p>
            <a:pPr marL="285750" indent="-285750" algn="just">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заключен на срок не менее одного года </a:t>
            </a:r>
          </a:p>
          <a:p>
            <a:pPr marL="285750" indent="-285750" algn="just">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жизненного цикла предусматривает проектирование, строительство, реконструкцию, кап. ремонт объекта кап. строительства </a:t>
            </a:r>
            <a:r>
              <a:rPr lang="ru-RU" sz="1600" dirty="0">
                <a:solidFill>
                  <a:prstClr val="white"/>
                </a:solidFill>
                <a:latin typeface="Times New Roman" panose="02020603050405020304" pitchFamily="18" charset="0"/>
                <a:cs typeface="Times New Roman" panose="02020603050405020304" pitchFamily="18" charset="0"/>
              </a:rPr>
              <a:t>или предметом контракта является выполнение работ по строительству, реконструкции, кап. ремонту, сносу объекта кап. строительства, проведению работ по сохранению объектов культурного наследия</a:t>
            </a:r>
            <a:r>
              <a:rPr lang="ru-RU" sz="1600" dirty="0">
                <a:latin typeface="Times New Roman" panose="02020603050405020304" pitchFamily="18" charset="0"/>
                <a:cs typeface="Times New Roman" panose="02020603050405020304" pitchFamily="18" charset="0"/>
              </a:rPr>
              <a:t>, </a:t>
            </a:r>
          </a:p>
          <a:p>
            <a:pPr marL="285750" indent="-285750" algn="just">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цена составляет или превышает 100 млн. рублей и при его исполнении возникли независящие от сторон обстоятельства, влекущие невозможность его исполнения, в том числе необходимость внесения изменений в проектную документацию. </a:t>
            </a:r>
          </a:p>
        </p:txBody>
      </p:sp>
      <p:sp>
        <p:nvSpPr>
          <p:cNvPr id="11" name="Стрелка: пятиугольник 10">
            <a:extLst>
              <a:ext uri="{FF2B5EF4-FFF2-40B4-BE49-F238E27FC236}">
                <a16:creationId xmlns:a16="http://schemas.microsoft.com/office/drawing/2014/main" id="{48B581FF-7BA2-4817-A9D9-DDDD57BB0A10}"/>
              </a:ext>
            </a:extLst>
          </p:cNvPr>
          <p:cNvSpPr/>
          <p:nvPr/>
        </p:nvSpPr>
        <p:spPr>
          <a:xfrm>
            <a:off x="127376" y="5351286"/>
            <a:ext cx="2020546" cy="878994"/>
          </a:xfrm>
          <a:prstGeom prst="homePlate">
            <a:avLst>
              <a:gd name="adj" fmla="val 60494"/>
            </a:avLst>
          </a:prstGeom>
          <a:gradFill flip="none" rotWithShape="1">
            <a:gsLst>
              <a:gs pos="0">
                <a:srgbClr val="695DA7">
                  <a:tint val="66000"/>
                  <a:satMod val="160000"/>
                </a:srgbClr>
              </a:gs>
              <a:gs pos="50000">
                <a:srgbClr val="695DA7">
                  <a:tint val="44500"/>
                  <a:satMod val="160000"/>
                </a:srgbClr>
              </a:gs>
              <a:gs pos="100000">
                <a:srgbClr val="695DA7">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8 части 1 </a:t>
            </a:r>
          </a:p>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статьи 95 </a:t>
            </a:r>
          </a:p>
        </p:txBody>
      </p:sp>
      <p:sp>
        <p:nvSpPr>
          <p:cNvPr id="12" name="TextBox 11">
            <a:extLst>
              <a:ext uri="{FF2B5EF4-FFF2-40B4-BE49-F238E27FC236}">
                <a16:creationId xmlns:a16="http://schemas.microsoft.com/office/drawing/2014/main" id="{4D8E90C9-A2D9-4736-A528-ADEAC59C4CC8}"/>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4</a:t>
            </a:r>
          </a:p>
        </p:txBody>
      </p:sp>
    </p:spTree>
    <p:extLst>
      <p:ext uri="{BB962C8B-B14F-4D97-AF65-F5344CB8AC3E}">
        <p14:creationId xmlns:p14="http://schemas.microsoft.com/office/powerpoint/2010/main" val="1019477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18">
            <a:extLst>
              <a:ext uri="{FF2B5EF4-FFF2-40B4-BE49-F238E27FC236}">
                <a16:creationId xmlns:a16="http://schemas.microsoft.com/office/drawing/2014/main" id="{0A67EFF6-D567-4194-9BB2-E80FDAA831EB}"/>
              </a:ext>
            </a:extLst>
          </p:cNvPr>
          <p:cNvSpPr/>
          <p:nvPr/>
        </p:nvSpPr>
        <p:spPr>
          <a:xfrm>
            <a:off x="504570" y="0"/>
            <a:ext cx="11399520" cy="66413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sz="1600" b="1" dirty="0">
                <a:solidFill>
                  <a:prstClr val="black"/>
                </a:solidFill>
                <a:latin typeface="Times New Roman" panose="02020603050405020304" pitchFamily="18" charset="0"/>
                <a:cs typeface="Times New Roman" panose="02020603050405020304" pitchFamily="18" charset="0"/>
              </a:rPr>
              <a:t>ПРАВОВЫЕ ОСНОВАНИЯ ДЛЯ ИЗМЕНЕНИЯ КОНТРАКТА НА ОСНОВАНИИ РЕШЕНИЯ ВЫСШЕГО ИСПОЛНИТЕЛЬНОГО ОРГАНА ГОСУДАРСТВЕННОЙ ВЛАСТИ, МЕСТНОЙ АДМИНИСТРАЦИИ </a:t>
            </a:r>
          </a:p>
        </p:txBody>
      </p:sp>
      <p:sp>
        <p:nvSpPr>
          <p:cNvPr id="13" name="Стрелка: пятиугольник 12">
            <a:extLst>
              <a:ext uri="{FF2B5EF4-FFF2-40B4-BE49-F238E27FC236}">
                <a16:creationId xmlns:a16="http://schemas.microsoft.com/office/drawing/2014/main" id="{AB3B8401-781E-4BEC-A748-6F6CEB82698A}"/>
              </a:ext>
            </a:extLst>
          </p:cNvPr>
          <p:cNvSpPr/>
          <p:nvPr/>
        </p:nvSpPr>
        <p:spPr>
          <a:xfrm>
            <a:off x="127377" y="850945"/>
            <a:ext cx="2020547" cy="1302234"/>
          </a:xfrm>
          <a:prstGeom prst="homePlate">
            <a:avLst/>
          </a:prstGeom>
          <a:gradFill flip="none" rotWithShape="1">
            <a:gsLst>
              <a:gs pos="0">
                <a:srgbClr val="695DA7">
                  <a:tint val="66000"/>
                  <a:satMod val="160000"/>
                </a:srgbClr>
              </a:gs>
              <a:gs pos="50000">
                <a:srgbClr val="695DA7">
                  <a:tint val="44500"/>
                  <a:satMod val="160000"/>
                </a:srgbClr>
              </a:gs>
              <a:gs pos="100000">
                <a:srgbClr val="695DA7">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11 части 1 статьи 95 + </a:t>
            </a:r>
          </a:p>
          <a:p>
            <a:pPr lvl="0"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ПП ЛО </a:t>
            </a:r>
          </a:p>
          <a:p>
            <a:pPr lvl="0"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от 25.12.2023 </a:t>
            </a:r>
          </a:p>
          <a:p>
            <a:pPr lvl="0"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 754 </a:t>
            </a:r>
          </a:p>
        </p:txBody>
      </p:sp>
      <p:sp>
        <p:nvSpPr>
          <p:cNvPr id="14" name="Прямоугольник: скругленные углы 13">
            <a:extLst>
              <a:ext uri="{FF2B5EF4-FFF2-40B4-BE49-F238E27FC236}">
                <a16:creationId xmlns:a16="http://schemas.microsoft.com/office/drawing/2014/main" id="{42F150FE-F384-4778-BA50-955C1C2A4585}"/>
              </a:ext>
            </a:extLst>
          </p:cNvPr>
          <p:cNvSpPr/>
          <p:nvPr/>
        </p:nvSpPr>
        <p:spPr>
          <a:xfrm>
            <a:off x="2309855" y="700403"/>
            <a:ext cx="9801222" cy="1645406"/>
          </a:xfrm>
          <a:prstGeom prst="roundRect">
            <a:avLst/>
          </a:prstGeom>
          <a:gradFill flip="none" rotWithShape="1">
            <a:gsLst>
              <a:gs pos="0">
                <a:srgbClr val="695DA7">
                  <a:shade val="30000"/>
                  <a:satMod val="115000"/>
                </a:srgbClr>
              </a:gs>
              <a:gs pos="50000">
                <a:srgbClr val="695DA7">
                  <a:shade val="67500"/>
                  <a:satMod val="115000"/>
                </a:srgbClr>
              </a:gs>
              <a:gs pos="100000">
                <a:srgbClr val="695DA7">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увеличение цены контракта не более чем на 30%, при условии, что:</a:t>
            </a:r>
          </a:p>
          <a:p>
            <a:pPr marL="285750" indent="-285750" algn="just">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контракт жизненного цикла предусматривает проектирование, строительство, реконструкцию, кап. ремонт объекта кап. строительства</a:t>
            </a:r>
          </a:p>
          <a:p>
            <a:pPr marL="285750" indent="-285750" algn="just">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сметная стоимость строительства, реконструкции, кап. ремонта, определенная по результатам проверки на предмет достоверности ее определения в ходе проведения государственной экспертизы проектной документации, превышает цену такого контракта. </a:t>
            </a:r>
          </a:p>
        </p:txBody>
      </p:sp>
      <p:sp>
        <p:nvSpPr>
          <p:cNvPr id="15" name="Стрелка: пятиугольник 14">
            <a:extLst>
              <a:ext uri="{FF2B5EF4-FFF2-40B4-BE49-F238E27FC236}">
                <a16:creationId xmlns:a16="http://schemas.microsoft.com/office/drawing/2014/main" id="{C7CCB3C2-272D-4897-8C1F-491B740B4714}"/>
              </a:ext>
            </a:extLst>
          </p:cNvPr>
          <p:cNvSpPr/>
          <p:nvPr/>
        </p:nvSpPr>
        <p:spPr>
          <a:xfrm>
            <a:off x="127377" y="4826765"/>
            <a:ext cx="2020547" cy="700762"/>
          </a:xfrm>
          <a:prstGeom prst="homePlate">
            <a:avLst/>
          </a:prstGeom>
          <a:gradFill flip="none" rotWithShape="1">
            <a:gsLst>
              <a:gs pos="0">
                <a:srgbClr val="695DA7">
                  <a:tint val="66000"/>
                  <a:satMod val="160000"/>
                </a:srgbClr>
              </a:gs>
              <a:gs pos="50000">
                <a:srgbClr val="695DA7">
                  <a:tint val="44500"/>
                  <a:satMod val="160000"/>
                </a:srgbClr>
              </a:gs>
              <a:gs pos="100000">
                <a:srgbClr val="695DA7">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часть 65.1 статьи 112 + ПП ЛО от 07.03.2024 № 170 </a:t>
            </a:r>
          </a:p>
        </p:txBody>
      </p:sp>
      <p:sp>
        <p:nvSpPr>
          <p:cNvPr id="16" name="Прямоугольник: скругленные углы 15">
            <a:extLst>
              <a:ext uri="{FF2B5EF4-FFF2-40B4-BE49-F238E27FC236}">
                <a16:creationId xmlns:a16="http://schemas.microsoft.com/office/drawing/2014/main" id="{7C127B89-7469-42A0-B7BF-2C3F6E840BCF}"/>
              </a:ext>
            </a:extLst>
          </p:cNvPr>
          <p:cNvSpPr/>
          <p:nvPr/>
        </p:nvSpPr>
        <p:spPr>
          <a:xfrm>
            <a:off x="2309856" y="4677037"/>
            <a:ext cx="9801222" cy="1000219"/>
          </a:xfrm>
          <a:prstGeom prst="roundRect">
            <a:avLst/>
          </a:prstGeom>
          <a:gradFill flip="none" rotWithShape="1">
            <a:gsLst>
              <a:gs pos="0">
                <a:srgbClr val="695DA7">
                  <a:shade val="30000"/>
                  <a:satMod val="115000"/>
                </a:srgbClr>
              </a:gs>
              <a:gs pos="50000">
                <a:srgbClr val="695DA7">
                  <a:shade val="67500"/>
                  <a:satMod val="115000"/>
                </a:srgbClr>
              </a:gs>
              <a:gs pos="100000">
                <a:srgbClr val="695DA7">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изменение существенных условий контракта, заключенного до 1 января 2025 года, если при исполнении такого контракта возникли независящие от сторон контракта обстоятельства, влекущие невозможность его исполнения. </a:t>
            </a:r>
          </a:p>
        </p:txBody>
      </p:sp>
      <p:sp>
        <p:nvSpPr>
          <p:cNvPr id="17" name="Стрелка: пятиугольник 16">
            <a:extLst>
              <a:ext uri="{FF2B5EF4-FFF2-40B4-BE49-F238E27FC236}">
                <a16:creationId xmlns:a16="http://schemas.microsoft.com/office/drawing/2014/main" id="{16B2687C-A851-4EF6-AA17-AC65C7F83B40}"/>
              </a:ext>
            </a:extLst>
          </p:cNvPr>
          <p:cNvSpPr/>
          <p:nvPr/>
        </p:nvSpPr>
        <p:spPr>
          <a:xfrm>
            <a:off x="127377" y="2746360"/>
            <a:ext cx="2020547" cy="1521294"/>
          </a:xfrm>
          <a:prstGeom prst="homePlate">
            <a:avLst/>
          </a:prstGeom>
          <a:gradFill flip="none" rotWithShape="1">
            <a:gsLst>
              <a:gs pos="0">
                <a:srgbClr val="695DA7">
                  <a:tint val="66000"/>
                  <a:satMod val="160000"/>
                </a:srgbClr>
              </a:gs>
              <a:gs pos="50000">
                <a:srgbClr val="695DA7">
                  <a:tint val="44500"/>
                  <a:satMod val="160000"/>
                </a:srgbClr>
              </a:gs>
              <a:gs pos="100000">
                <a:srgbClr val="695DA7">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подпункт «а» пункта 1 части 62 статьи 112 + ПП ЛО </a:t>
            </a:r>
          </a:p>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от 25.12.2023 </a:t>
            </a:r>
          </a:p>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 754 </a:t>
            </a:r>
          </a:p>
        </p:txBody>
      </p:sp>
      <p:sp>
        <p:nvSpPr>
          <p:cNvPr id="18" name="Прямоугольник: скругленные углы 17">
            <a:extLst>
              <a:ext uri="{FF2B5EF4-FFF2-40B4-BE49-F238E27FC236}">
                <a16:creationId xmlns:a16="http://schemas.microsoft.com/office/drawing/2014/main" id="{52538F4F-6102-4256-8494-DA2BDAA1F041}"/>
              </a:ext>
            </a:extLst>
          </p:cNvPr>
          <p:cNvSpPr/>
          <p:nvPr/>
        </p:nvSpPr>
        <p:spPr>
          <a:xfrm>
            <a:off x="2309855" y="2611240"/>
            <a:ext cx="9801222" cy="1791535"/>
          </a:xfrm>
          <a:prstGeom prst="roundRect">
            <a:avLst/>
          </a:prstGeom>
          <a:gradFill flip="none" rotWithShape="1">
            <a:gsLst>
              <a:gs pos="0">
                <a:srgbClr val="695DA7">
                  <a:shade val="30000"/>
                  <a:satMod val="115000"/>
                </a:srgbClr>
              </a:gs>
              <a:gs pos="50000">
                <a:srgbClr val="695DA7">
                  <a:shade val="67500"/>
                  <a:satMod val="115000"/>
                </a:srgbClr>
              </a:gs>
              <a:gs pos="100000">
                <a:srgbClr val="695DA7">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увеличение цены контракта не более чем на 30%, при условии, что:</a:t>
            </a:r>
          </a:p>
          <a:p>
            <a:pPr marL="285750" indent="-285750" algn="just">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 предметом контракта является одновременно подготовка проектной документации и (или) выполнение инженерных изысканий, выполнение работ по строительству, реконструкции и (или) капитальному ремонту объекта капитального строительства</a:t>
            </a:r>
          </a:p>
          <a:p>
            <a:pPr marL="285750" indent="-285750" algn="just">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сметная стоимость строительства, реконструкции, капитального ремонта, определенная по результатам проверки на предмет достоверности ее определения в ходе проведения государственной экспертизы проектной документации, превышает цену такого контракта. </a:t>
            </a:r>
          </a:p>
        </p:txBody>
      </p:sp>
      <p:sp>
        <p:nvSpPr>
          <p:cNvPr id="9" name="Скругленный прямоугольник 18">
            <a:extLst>
              <a:ext uri="{FF2B5EF4-FFF2-40B4-BE49-F238E27FC236}">
                <a16:creationId xmlns:a16="http://schemas.microsoft.com/office/drawing/2014/main" id="{E1D3D52D-FA6D-449B-AA1A-46523516D11B}"/>
              </a:ext>
            </a:extLst>
          </p:cNvPr>
          <p:cNvSpPr/>
          <p:nvPr/>
        </p:nvSpPr>
        <p:spPr>
          <a:xfrm>
            <a:off x="3988902" y="5951518"/>
            <a:ext cx="8163735" cy="838010"/>
          </a:xfrm>
          <a:prstGeom prst="round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dirty="0">
                <a:solidFill>
                  <a:schemeClr val="tx1"/>
                </a:solidFill>
                <a:latin typeface="Times New Roman" panose="02020603050405020304" pitchFamily="18" charset="0"/>
                <a:cs typeface="Times New Roman" panose="02020603050405020304" pitchFamily="18" charset="0"/>
              </a:rPr>
              <a:t>Оперативный штаб по устойчивому функционированию экономики </a:t>
            </a:r>
          </a:p>
          <a:p>
            <a:pPr lvl="0" algn="ctr"/>
            <a:r>
              <a:rPr lang="ru-RU" dirty="0">
                <a:solidFill>
                  <a:schemeClr val="tx1"/>
                </a:solidFill>
                <a:latin typeface="Times New Roman" panose="02020603050405020304" pitchFamily="18" charset="0"/>
                <a:cs typeface="Times New Roman" panose="02020603050405020304" pitchFamily="18" charset="0"/>
              </a:rPr>
              <a:t>Липецкой области (</a:t>
            </a:r>
            <a:r>
              <a:rPr lang="ru-RU" dirty="0" err="1">
                <a:solidFill>
                  <a:schemeClr val="tx1"/>
                </a:solidFill>
                <a:latin typeface="Times New Roman" panose="02020603050405020304" pitchFamily="18" charset="0"/>
                <a:cs typeface="Times New Roman" panose="02020603050405020304" pitchFamily="18" charset="0"/>
              </a:rPr>
              <a:t>Оперштаб</a:t>
            </a:r>
            <a:r>
              <a:rPr lang="ru-RU" dirty="0">
                <a:solidFill>
                  <a:schemeClr val="tx1"/>
                </a:solidFill>
                <a:latin typeface="Times New Roman" panose="02020603050405020304" pitchFamily="18" charset="0"/>
                <a:cs typeface="Times New Roman" panose="02020603050405020304" pitchFamily="18" charset="0"/>
              </a:rPr>
              <a:t>)</a:t>
            </a:r>
            <a:endParaRPr lang="ru-RU" b="1" i="1" dirty="0">
              <a:solidFill>
                <a:schemeClr val="tx1"/>
              </a:solidFill>
              <a:latin typeface="Times New Roman" panose="02020603050405020304" pitchFamily="18" charset="0"/>
              <a:cs typeface="Times New Roman" panose="02020603050405020304" pitchFamily="18" charset="0"/>
            </a:endParaRPr>
          </a:p>
        </p:txBody>
      </p:sp>
      <p:sp>
        <p:nvSpPr>
          <p:cNvPr id="10" name="Прямоугольник 9">
            <a:extLst>
              <a:ext uri="{FF2B5EF4-FFF2-40B4-BE49-F238E27FC236}">
                <a16:creationId xmlns:a16="http://schemas.microsoft.com/office/drawing/2014/main" id="{3B0E1826-FCAE-44F5-958F-C8C29FB38882}"/>
              </a:ext>
            </a:extLst>
          </p:cNvPr>
          <p:cNvSpPr/>
          <p:nvPr/>
        </p:nvSpPr>
        <p:spPr>
          <a:xfrm>
            <a:off x="127377" y="5850135"/>
            <a:ext cx="3276600" cy="955513"/>
          </a:xfrm>
          <a:prstGeom prst="rect">
            <a:avLst/>
          </a:prstGeom>
          <a:solidFill>
            <a:schemeClr val="bg1">
              <a:lumMod val="50000"/>
            </a:schemeClr>
          </a:solidFill>
          <a:ln>
            <a:solidFill>
              <a:srgbClr val="3D9573"/>
            </a:solidFill>
          </a:ln>
          <a:scene3d>
            <a:camera prst="orthographicFront"/>
            <a:lightRig rig="threePt" dir="t"/>
          </a:scene3d>
          <a:sp3d prstMaterial="soft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latin typeface="Times New Roman" panose="02020603050405020304" pitchFamily="18" charset="0"/>
                <a:cs typeface="Times New Roman" panose="02020603050405020304" pitchFamily="18" charset="0"/>
              </a:rPr>
              <a:t>Орган, принимающий решение об изменении существенных условий контракта при осуществлении закупок для государственных нужд</a:t>
            </a:r>
          </a:p>
        </p:txBody>
      </p:sp>
      <p:sp>
        <p:nvSpPr>
          <p:cNvPr id="11" name="TextBox 10">
            <a:extLst>
              <a:ext uri="{FF2B5EF4-FFF2-40B4-BE49-F238E27FC236}">
                <a16:creationId xmlns:a16="http://schemas.microsoft.com/office/drawing/2014/main" id="{28C1F6D0-B320-453B-8DE8-8C000413B93C}"/>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5</a:t>
            </a:r>
          </a:p>
        </p:txBody>
      </p:sp>
    </p:spTree>
    <p:extLst>
      <p:ext uri="{BB962C8B-B14F-4D97-AF65-F5344CB8AC3E}">
        <p14:creationId xmlns:p14="http://schemas.microsoft.com/office/powerpoint/2010/main" val="164904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a:extLst>
              <a:ext uri="{FF2B5EF4-FFF2-40B4-BE49-F238E27FC236}">
                <a16:creationId xmlns:a16="http://schemas.microsoft.com/office/drawing/2014/main" id="{15BFAC12-690A-4741-A1A5-C3450B06395C}"/>
              </a:ext>
            </a:extLst>
          </p:cNvPr>
          <p:cNvSpPr txBox="1">
            <a:spLocks/>
          </p:cNvSpPr>
          <p:nvPr/>
        </p:nvSpPr>
        <p:spPr bwMode="auto">
          <a:xfrm>
            <a:off x="177103" y="1089660"/>
            <a:ext cx="11680271" cy="5256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Gotham Pro" pitchFamily="2" charset="0"/>
              </a:defRPr>
            </a:lvl2pPr>
            <a:lvl3pPr algn="l" rtl="0" fontAlgn="base">
              <a:lnSpc>
                <a:spcPct val="90000"/>
              </a:lnSpc>
              <a:spcBef>
                <a:spcPct val="0"/>
              </a:spcBef>
              <a:spcAft>
                <a:spcPct val="0"/>
              </a:spcAft>
              <a:defRPr sz="4400">
                <a:solidFill>
                  <a:schemeClr val="tx1"/>
                </a:solidFill>
                <a:latin typeface="Gotham Pro" pitchFamily="2" charset="0"/>
              </a:defRPr>
            </a:lvl3pPr>
            <a:lvl4pPr algn="l" rtl="0" fontAlgn="base">
              <a:lnSpc>
                <a:spcPct val="90000"/>
              </a:lnSpc>
              <a:spcBef>
                <a:spcPct val="0"/>
              </a:spcBef>
              <a:spcAft>
                <a:spcPct val="0"/>
              </a:spcAft>
              <a:defRPr sz="4400">
                <a:solidFill>
                  <a:schemeClr val="tx1"/>
                </a:solidFill>
                <a:latin typeface="Gotham Pro" pitchFamily="2" charset="0"/>
              </a:defRPr>
            </a:lvl4pPr>
            <a:lvl5pPr algn="l" rtl="0" fontAlgn="base">
              <a:lnSpc>
                <a:spcPct val="90000"/>
              </a:lnSpc>
              <a:spcBef>
                <a:spcPct val="0"/>
              </a:spcBef>
              <a:spcAft>
                <a:spcPct val="0"/>
              </a:spcAft>
              <a:defRPr sz="4400">
                <a:solidFill>
                  <a:schemeClr val="tx1"/>
                </a:solidFill>
                <a:latin typeface="Gotham Pro" pitchFamily="2" charset="0"/>
              </a:defRPr>
            </a:lvl5pPr>
            <a:lvl6pPr marL="457200" algn="l" rtl="0" fontAlgn="base">
              <a:lnSpc>
                <a:spcPct val="90000"/>
              </a:lnSpc>
              <a:spcBef>
                <a:spcPct val="0"/>
              </a:spcBef>
              <a:spcAft>
                <a:spcPct val="0"/>
              </a:spcAft>
              <a:defRPr sz="4400">
                <a:solidFill>
                  <a:schemeClr val="tx1"/>
                </a:solidFill>
                <a:latin typeface="Gotham Pro" pitchFamily="2" charset="0"/>
              </a:defRPr>
            </a:lvl6pPr>
            <a:lvl7pPr marL="914400" algn="l" rtl="0" fontAlgn="base">
              <a:lnSpc>
                <a:spcPct val="90000"/>
              </a:lnSpc>
              <a:spcBef>
                <a:spcPct val="0"/>
              </a:spcBef>
              <a:spcAft>
                <a:spcPct val="0"/>
              </a:spcAft>
              <a:defRPr sz="4400">
                <a:solidFill>
                  <a:schemeClr val="tx1"/>
                </a:solidFill>
                <a:latin typeface="Gotham Pro" pitchFamily="2" charset="0"/>
              </a:defRPr>
            </a:lvl7pPr>
            <a:lvl8pPr marL="1371600" algn="l" rtl="0" fontAlgn="base">
              <a:lnSpc>
                <a:spcPct val="90000"/>
              </a:lnSpc>
              <a:spcBef>
                <a:spcPct val="0"/>
              </a:spcBef>
              <a:spcAft>
                <a:spcPct val="0"/>
              </a:spcAft>
              <a:defRPr sz="4400">
                <a:solidFill>
                  <a:schemeClr val="tx1"/>
                </a:solidFill>
                <a:latin typeface="Gotham Pro" pitchFamily="2" charset="0"/>
              </a:defRPr>
            </a:lvl8pPr>
            <a:lvl9pPr marL="1828800" algn="l" rtl="0" fontAlgn="base">
              <a:lnSpc>
                <a:spcPct val="90000"/>
              </a:lnSpc>
              <a:spcBef>
                <a:spcPct val="0"/>
              </a:spcBef>
              <a:spcAft>
                <a:spcPct val="0"/>
              </a:spcAft>
              <a:defRPr sz="4400">
                <a:solidFill>
                  <a:schemeClr val="tx1"/>
                </a:solidFill>
                <a:latin typeface="Gotham Pro" pitchFamily="2" charset="0"/>
              </a:defRPr>
            </a:lvl9pPr>
          </a:lstStyle>
          <a:p>
            <a:r>
              <a:rPr lang="ru-RU" sz="1600" b="1" dirty="0">
                <a:latin typeface="Times New Roman" panose="02020603050405020304" pitchFamily="18" charset="0"/>
                <a:cs typeface="Times New Roman" panose="02020603050405020304" pitchFamily="18" charset="0"/>
              </a:rPr>
              <a:t>Информация о правовых актах, принятых в муниципальных образованиях в целях изменении существенных условий контракта в 2024 году в соответствии с ч. 65.1 ст. 112 Закона № 44-ФЗ</a:t>
            </a:r>
            <a:endParaRPr lang="ru-RU" sz="1600" b="1" i="1" u="sng" dirty="0">
              <a:latin typeface="Times New Roman" panose="02020603050405020304" pitchFamily="18" charset="0"/>
              <a:cs typeface="Times New Roman" panose="02020603050405020304" pitchFamily="18" charset="0"/>
            </a:endParaRPr>
          </a:p>
        </p:txBody>
      </p:sp>
      <p:graphicFrame>
        <p:nvGraphicFramePr>
          <p:cNvPr id="4" name="Таблица 3">
            <a:extLst>
              <a:ext uri="{FF2B5EF4-FFF2-40B4-BE49-F238E27FC236}">
                <a16:creationId xmlns:a16="http://schemas.microsoft.com/office/drawing/2014/main" id="{ED5FD261-AD95-4D29-942D-70DB278C53C9}"/>
              </a:ext>
            </a:extLst>
          </p:cNvPr>
          <p:cNvGraphicFramePr>
            <a:graphicFrameLocks noGrp="1"/>
          </p:cNvGraphicFramePr>
          <p:nvPr>
            <p:extLst>
              <p:ext uri="{D42A27DB-BD31-4B8C-83A1-F6EECF244321}">
                <p14:modId xmlns:p14="http://schemas.microsoft.com/office/powerpoint/2010/main" val="1223400093"/>
              </p:ext>
            </p:extLst>
          </p:nvPr>
        </p:nvGraphicFramePr>
        <p:xfrm>
          <a:off x="154230" y="1635027"/>
          <a:ext cx="12037770" cy="5151576"/>
        </p:xfrm>
        <a:graphic>
          <a:graphicData uri="http://schemas.openxmlformats.org/drawingml/2006/table">
            <a:tbl>
              <a:tblPr>
                <a:tableStyleId>{5C22544A-7EE6-4342-B048-85BDC9FD1C3A}</a:tableStyleId>
              </a:tblPr>
              <a:tblGrid>
                <a:gridCol w="637780">
                  <a:extLst>
                    <a:ext uri="{9D8B030D-6E8A-4147-A177-3AD203B41FA5}">
                      <a16:colId xmlns:a16="http://schemas.microsoft.com/office/drawing/2014/main" val="2805705590"/>
                    </a:ext>
                  </a:extLst>
                </a:gridCol>
                <a:gridCol w="5118815">
                  <a:extLst>
                    <a:ext uri="{9D8B030D-6E8A-4147-A177-3AD203B41FA5}">
                      <a16:colId xmlns:a16="http://schemas.microsoft.com/office/drawing/2014/main" val="1574997903"/>
                    </a:ext>
                  </a:extLst>
                </a:gridCol>
                <a:gridCol w="6281175">
                  <a:extLst>
                    <a:ext uri="{9D8B030D-6E8A-4147-A177-3AD203B41FA5}">
                      <a16:colId xmlns:a16="http://schemas.microsoft.com/office/drawing/2014/main" val="1909221921"/>
                    </a:ext>
                  </a:extLst>
                </a:gridCol>
              </a:tblGrid>
              <a:tr h="412308">
                <a:tc>
                  <a:txBody>
                    <a:bodyPr/>
                    <a:lstStyle/>
                    <a:p>
                      <a:pPr algn="ctr" fontAlgn="t"/>
                      <a:r>
                        <a:rPr lang="ru-RU" sz="1400" b="1" u="none" strike="noStrike" dirty="0">
                          <a:effectLst/>
                          <a:latin typeface="Times New Roman" panose="02020603050405020304" pitchFamily="18" charset="0"/>
                          <a:cs typeface="Times New Roman" panose="02020603050405020304" pitchFamily="18" charset="0"/>
                        </a:rPr>
                        <a:t>№ </a:t>
                      </a:r>
                    </a:p>
                    <a:p>
                      <a:pPr algn="ctr" fontAlgn="t"/>
                      <a:r>
                        <a:rPr lang="ru-RU" sz="1400" b="1" u="none" strike="noStrike" dirty="0">
                          <a:effectLst/>
                          <a:latin typeface="Times New Roman" panose="02020603050405020304" pitchFamily="18" charset="0"/>
                          <a:cs typeface="Times New Roman" panose="02020603050405020304" pitchFamily="18" charset="0"/>
                        </a:rPr>
                        <a:t>п/п</a:t>
                      </a:r>
                      <a:endParaRPr lang="ru-RU"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400" b="1" u="none" strike="noStrike" dirty="0">
                          <a:effectLst/>
                          <a:latin typeface="Times New Roman" panose="02020603050405020304" pitchFamily="18" charset="0"/>
                          <a:cs typeface="Times New Roman" panose="02020603050405020304" pitchFamily="18" charset="0"/>
                        </a:rPr>
                        <a:t>Наименование муниципальных</a:t>
                      </a:r>
                      <a:r>
                        <a:rPr lang="ru-RU" sz="1400" b="1" u="none" strike="noStrike" baseline="0" dirty="0">
                          <a:effectLst/>
                          <a:latin typeface="Times New Roman" panose="02020603050405020304" pitchFamily="18" charset="0"/>
                          <a:cs typeface="Times New Roman" panose="02020603050405020304" pitchFamily="18" charset="0"/>
                        </a:rPr>
                        <a:t> районов (округов) и </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400" b="1" u="none" strike="noStrike" baseline="0" dirty="0">
                          <a:effectLst/>
                          <a:latin typeface="Times New Roman" panose="02020603050405020304" pitchFamily="18" charset="0"/>
                          <a:cs typeface="Times New Roman" panose="02020603050405020304" pitchFamily="18" charset="0"/>
                        </a:rPr>
                        <a:t>городских округов</a:t>
                      </a:r>
                      <a:endParaRPr lang="ru-RU" sz="1400" b="0" i="0" u="none" strike="noStrike" dirty="0">
                        <a:solidFill>
                          <a:srgbClr val="000000"/>
                        </a:solidFill>
                        <a:effectLst/>
                        <a:latin typeface="Times New Roman" panose="02020603050405020304" pitchFamily="18" charset="0"/>
                      </a:endParaRP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Об изменении существенных условий контракта</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3449494702"/>
                  </a:ext>
                </a:extLst>
              </a:tr>
              <a:tr h="237915">
                <a:tc>
                  <a:txBody>
                    <a:bodyPr/>
                    <a:lstStyle/>
                    <a:p>
                      <a:pPr algn="ctr" fontAlgn="t"/>
                      <a:r>
                        <a:rPr lang="ru-RU" sz="140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г. Липецк</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13.02.2024 № 558</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1765643754"/>
                  </a:ext>
                </a:extLst>
              </a:tr>
              <a:tr h="237915">
                <a:tc>
                  <a:txBody>
                    <a:bodyPr/>
                    <a:lstStyle/>
                    <a:p>
                      <a:pPr algn="ctr"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2</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г. Елец</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11.03.2024 № 356</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1789803646"/>
                  </a:ext>
                </a:extLst>
              </a:tr>
              <a:tr h="237915">
                <a:tc>
                  <a:txBody>
                    <a:bodyPr/>
                    <a:lstStyle/>
                    <a:p>
                      <a:pPr algn="ctr"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3</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Воловский округ</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ctr"/>
                      <a:r>
                        <a:rPr lang="ru-RU" sz="1400" b="1" i="0" u="none" strike="noStrike" dirty="0">
                          <a:solidFill>
                            <a:srgbClr val="000000"/>
                          </a:solidFill>
                          <a:effectLst/>
                          <a:latin typeface="Times New Roman" panose="02020603050405020304" pitchFamily="18" charset="0"/>
                        </a:rPr>
                        <a:t>от 17.04.2024 № 269</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2482473601"/>
                  </a:ext>
                </a:extLst>
              </a:tr>
              <a:tr h="237915">
                <a:tc>
                  <a:txBody>
                    <a:bodyPr/>
                    <a:lstStyle/>
                    <a:p>
                      <a:pPr algn="ctr"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4</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Грязинский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26.12.2023 № 1595</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865409999"/>
                  </a:ext>
                </a:extLst>
              </a:tr>
              <a:tr h="220452">
                <a:tc>
                  <a:txBody>
                    <a:bodyPr/>
                    <a:lstStyle/>
                    <a:p>
                      <a:pPr algn="ctr" fontAlgn="t"/>
                      <a:r>
                        <a:rPr lang="ru-RU" sz="1400" b="0" i="0" u="none" strike="noStrike" dirty="0">
                          <a:solidFill>
                            <a:srgbClr val="000000"/>
                          </a:solidFill>
                          <a:effectLst/>
                          <a:latin typeface="Times New Roman" panose="02020603050405020304" pitchFamily="18" charset="0"/>
                          <a:cs typeface="Times New Roman" panose="02020603050405020304" pitchFamily="18" charset="0"/>
                        </a:rPr>
                        <a:t>5</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Данковский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29.02.2024 № 302</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1002886717"/>
                  </a:ext>
                </a:extLst>
              </a:tr>
              <a:tr h="237915">
                <a:tc>
                  <a:txBody>
                    <a:bodyPr/>
                    <a:lstStyle/>
                    <a:p>
                      <a:pPr algn="ctr" fontAlgn="t"/>
                      <a:r>
                        <a:rPr lang="ru-RU" sz="1400" b="0" i="0" u="none" strike="noStrike" dirty="0">
                          <a:solidFill>
                            <a:srgbClr val="000000"/>
                          </a:solidFill>
                          <a:effectLst/>
                          <a:latin typeface="Times New Roman" panose="02020603050405020304" pitchFamily="18" charset="0"/>
                          <a:cs typeface="Times New Roman" panose="02020603050405020304" pitchFamily="18" charset="0"/>
                        </a:rPr>
                        <a:t>6</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Добринский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19.04.2024 № 465</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1996101632"/>
                  </a:ext>
                </a:extLst>
              </a:tr>
              <a:tr h="237915">
                <a:tc>
                  <a:txBody>
                    <a:bodyPr/>
                    <a:lstStyle/>
                    <a:p>
                      <a:pPr algn="ctr"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7</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Добровский округ</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01.02.2024 № 70</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3368100730"/>
                  </a:ext>
                </a:extLst>
              </a:tr>
              <a:tr h="231540">
                <a:tc>
                  <a:txBody>
                    <a:bodyPr/>
                    <a:lstStyle/>
                    <a:p>
                      <a:pPr algn="ctr" fontAlgn="t"/>
                      <a:r>
                        <a:rPr lang="ru-RU" sz="1400" b="0" i="0" u="none" strike="noStrike" dirty="0">
                          <a:solidFill>
                            <a:srgbClr val="000000"/>
                          </a:solidFill>
                          <a:effectLst/>
                          <a:latin typeface="Times New Roman" panose="02020603050405020304" pitchFamily="18" charset="0"/>
                          <a:cs typeface="Times New Roman" panose="02020603050405020304" pitchFamily="18" charset="0"/>
                        </a:rPr>
                        <a:t>8</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Долгоруковский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08.04.2024 № 186</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3753342406"/>
                  </a:ext>
                </a:extLst>
              </a:tr>
              <a:tr h="231540">
                <a:tc>
                  <a:txBody>
                    <a:bodyPr/>
                    <a:lstStyle/>
                    <a:p>
                      <a:pPr algn="ctr" fontAlgn="t"/>
                      <a:r>
                        <a:rPr lang="ru-RU" sz="1400" b="0" i="0" u="none" strike="noStrike" dirty="0">
                          <a:solidFill>
                            <a:srgbClr val="000000"/>
                          </a:solidFill>
                          <a:effectLst/>
                          <a:latin typeface="Times New Roman" panose="02020603050405020304" pitchFamily="18" charset="0"/>
                          <a:cs typeface="Times New Roman" panose="02020603050405020304" pitchFamily="18" charset="0"/>
                        </a:rPr>
                        <a:t>9</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Елецкий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25.01.2024 № 37</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3768531993"/>
                  </a:ext>
                </a:extLst>
              </a:tr>
              <a:tr h="237915">
                <a:tc>
                  <a:txBody>
                    <a:bodyPr/>
                    <a:lstStyle/>
                    <a:p>
                      <a:pPr algn="ctr"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10</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Задонский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14.06.2024 № 367</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813819947"/>
                  </a:ext>
                </a:extLst>
              </a:tr>
              <a:tr h="226104">
                <a:tc>
                  <a:txBody>
                    <a:bodyPr/>
                    <a:lstStyle/>
                    <a:p>
                      <a:pPr algn="ctr"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11</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Измалковский округ</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02.04.2024 № 254</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42618483"/>
                  </a:ext>
                </a:extLst>
              </a:tr>
              <a:tr h="237915">
                <a:tc>
                  <a:txBody>
                    <a:bodyPr/>
                    <a:lstStyle/>
                    <a:p>
                      <a:pPr algn="ctr"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12</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Краснинский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27.03.2024 № 117</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2805891682"/>
                  </a:ext>
                </a:extLst>
              </a:tr>
              <a:tr h="237915">
                <a:tc>
                  <a:txBody>
                    <a:bodyPr/>
                    <a:lstStyle/>
                    <a:p>
                      <a:pPr algn="ctr"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13</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Лебедянский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01.03.2024 № 179</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2743032910"/>
                  </a:ext>
                </a:extLst>
              </a:tr>
              <a:tr h="237915">
                <a:tc>
                  <a:txBody>
                    <a:bodyPr/>
                    <a:lstStyle/>
                    <a:p>
                      <a:pPr algn="ctr" fontAlgn="t"/>
                      <a:r>
                        <a:rPr lang="ru-RU" sz="1400" b="0" i="0" u="none" strike="noStrike" dirty="0">
                          <a:solidFill>
                            <a:srgbClr val="000000"/>
                          </a:solidFill>
                          <a:effectLst/>
                          <a:latin typeface="Times New Roman" panose="02020603050405020304" pitchFamily="18" charset="0"/>
                          <a:cs typeface="Times New Roman" panose="02020603050405020304" pitchFamily="18" charset="0"/>
                        </a:rPr>
                        <a:t>14</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Лев-Толстовский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11.03.2024 № 92</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3433143756"/>
                  </a:ext>
                </a:extLst>
              </a:tr>
              <a:tr h="237915">
                <a:tc>
                  <a:txBody>
                    <a:bodyPr/>
                    <a:lstStyle/>
                    <a:p>
                      <a:pPr algn="ctr" fontAlgn="t"/>
                      <a:r>
                        <a:rPr lang="ru-RU" sz="1400" b="0" i="0" u="none" strike="noStrike" dirty="0">
                          <a:solidFill>
                            <a:srgbClr val="000000"/>
                          </a:solidFill>
                          <a:effectLst/>
                          <a:latin typeface="Times New Roman" panose="02020603050405020304" pitchFamily="18" charset="0"/>
                          <a:cs typeface="Times New Roman" panose="02020603050405020304" pitchFamily="18" charset="0"/>
                        </a:rPr>
                        <a:t>15</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Липецкий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01.04.2024 № 534</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1376230688"/>
                  </a:ext>
                </a:extLst>
              </a:tr>
              <a:tr h="237915">
                <a:tc>
                  <a:txBody>
                    <a:bodyPr/>
                    <a:lstStyle/>
                    <a:p>
                      <a:pPr algn="ctr" fontAlgn="t"/>
                      <a:r>
                        <a:rPr lang="ru-RU" sz="1400" b="0" u="none" strike="noStrike" dirty="0">
                          <a:effectLst/>
                          <a:latin typeface="Times New Roman" panose="02020603050405020304" pitchFamily="18" charset="0"/>
                          <a:cs typeface="Times New Roman" panose="02020603050405020304" pitchFamily="18" charset="0"/>
                        </a:rPr>
                        <a:t>16</a:t>
                      </a:r>
                      <a:endParaRPr lang="ru-RU"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Становлянский округ</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06.05.2024 № 260</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2300933778"/>
                  </a:ext>
                </a:extLst>
              </a:tr>
              <a:tr h="237915">
                <a:tc>
                  <a:txBody>
                    <a:bodyPr/>
                    <a:lstStyle/>
                    <a:p>
                      <a:pPr algn="ctr" fontAlgn="t"/>
                      <a:r>
                        <a:rPr lang="ru-RU" sz="1400" b="0" u="none" strike="noStrike" dirty="0">
                          <a:effectLst/>
                          <a:latin typeface="Times New Roman" panose="02020603050405020304" pitchFamily="18" charset="0"/>
                          <a:cs typeface="Times New Roman" panose="02020603050405020304" pitchFamily="18" charset="0"/>
                        </a:rPr>
                        <a:t>17</a:t>
                      </a:r>
                      <a:endParaRPr lang="ru-RU" sz="1400" b="0" i="0" u="none" strike="noStrike" dirty="0">
                        <a:solidFill>
                          <a:srgbClr val="C00000"/>
                        </a:solidFill>
                        <a:effectLst/>
                        <a:latin typeface="Times New Roman" panose="02020603050405020304" pitchFamily="18" charset="0"/>
                        <a:cs typeface="Times New Roman" panose="02020603050405020304" pitchFamily="18" charset="0"/>
                      </a:endParaRP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Тербунский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08.04.2024 № 36</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2399203003"/>
                  </a:ext>
                </a:extLst>
              </a:tr>
              <a:tr h="237915">
                <a:tc>
                  <a:txBody>
                    <a:bodyPr/>
                    <a:lstStyle/>
                    <a:p>
                      <a:pPr algn="ctr" fontAlgn="t"/>
                      <a:r>
                        <a:rPr lang="ru-RU" sz="1400" b="0" u="none" strike="noStrike" dirty="0">
                          <a:solidFill>
                            <a:schemeClr val="tx1"/>
                          </a:solidFill>
                          <a:effectLst/>
                          <a:latin typeface="Times New Roman" panose="02020603050405020304" pitchFamily="18" charset="0"/>
                          <a:cs typeface="Times New Roman" panose="02020603050405020304" pitchFamily="18" charset="0"/>
                        </a:rPr>
                        <a:t>18</a:t>
                      </a:r>
                      <a:endParaRPr lang="ru-RU" sz="1400" b="0" i="0" u="none" strike="noStrike" dirty="0">
                        <a:solidFill>
                          <a:schemeClr val="tx1"/>
                        </a:solidFill>
                        <a:effectLst/>
                        <a:latin typeface="Times New Roman" panose="02020603050405020304" pitchFamily="18" charset="0"/>
                        <a:cs typeface="Times New Roman" panose="02020603050405020304" pitchFamily="18" charset="0"/>
                      </a:endParaRP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Усманский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26.03.2024 № 290</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3798223477"/>
                  </a:ext>
                </a:extLst>
              </a:tr>
              <a:tr h="237915">
                <a:tc>
                  <a:txBody>
                    <a:bodyPr/>
                    <a:lstStyle/>
                    <a:p>
                      <a:pPr algn="ctr" fontAlgn="t"/>
                      <a:r>
                        <a:rPr lang="ru-RU" sz="1400" b="0" i="0" u="none" strike="noStrike" dirty="0">
                          <a:solidFill>
                            <a:schemeClr val="dk1"/>
                          </a:solidFill>
                          <a:effectLst/>
                          <a:latin typeface="Times New Roman" panose="02020603050405020304" pitchFamily="18" charset="0"/>
                          <a:cs typeface="Times New Roman" panose="02020603050405020304" pitchFamily="18" charset="0"/>
                        </a:rPr>
                        <a:t>19</a:t>
                      </a:r>
                      <a:endParaRPr lang="ru-RU"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Хлевенский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10.01.2024 № 12</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3319026376"/>
                  </a:ext>
                </a:extLst>
              </a:tr>
              <a:tr h="234537">
                <a:tc>
                  <a:txBody>
                    <a:bodyPr/>
                    <a:lstStyle/>
                    <a:p>
                      <a:pPr algn="ctr" fontAlgn="t"/>
                      <a:r>
                        <a:rPr lang="ru-RU" sz="1400" b="0" i="0" u="none" strike="noStrike" dirty="0">
                          <a:solidFill>
                            <a:schemeClr val="tx1"/>
                          </a:solidFill>
                          <a:effectLst/>
                          <a:latin typeface="Times New Roman" panose="02020603050405020304" pitchFamily="18" charset="0"/>
                          <a:cs typeface="Times New Roman" panose="02020603050405020304" pitchFamily="18" charset="0"/>
                        </a:rPr>
                        <a:t>20</a:t>
                      </a:r>
                    </a:p>
                  </a:txBody>
                  <a:tcPr marL="6842" marR="6842" marT="6842"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algn="ctr" rtl="0" fontAlgn="t"/>
                      <a:r>
                        <a:rPr lang="ru-RU" sz="1400" b="0" i="0" u="none" strike="noStrike" dirty="0">
                          <a:solidFill>
                            <a:srgbClr val="000000"/>
                          </a:solidFill>
                          <a:effectLst/>
                          <a:latin typeface="Times New Roman" panose="02020603050405020304" pitchFamily="18" charset="0"/>
                        </a:rPr>
                        <a:t>Чаплыгинский район</a:t>
                      </a:r>
                    </a:p>
                  </a:txBody>
                  <a:tcPr marL="9525" marR="9525" marT="9525" marB="0">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dirty="0">
                          <a:solidFill>
                            <a:srgbClr val="000000"/>
                          </a:solidFill>
                          <a:effectLst/>
                          <a:latin typeface="Times New Roman" panose="02020603050405020304" pitchFamily="18" charset="0"/>
                        </a:rPr>
                        <a:t>от 29.12.2023 № 733</a:t>
                      </a:r>
                    </a:p>
                  </a:txBody>
                  <a:tcPr marL="7620" marR="7620" marT="7620" marB="0" anchor="ctr">
                    <a:lnL w="19050" cap="flat" cmpd="sng" algn="ctr">
                      <a:solidFill>
                        <a:srgbClr val="75ABA5"/>
                      </a:solidFill>
                      <a:prstDash val="solid"/>
                      <a:round/>
                      <a:headEnd type="none" w="med" len="med"/>
                      <a:tailEnd type="none" w="med" len="med"/>
                    </a:lnL>
                    <a:lnR w="19050" cap="flat" cmpd="sng" algn="ctr">
                      <a:solidFill>
                        <a:srgbClr val="75ABA5"/>
                      </a:solidFill>
                      <a:prstDash val="solid"/>
                      <a:round/>
                      <a:headEnd type="none" w="med" len="med"/>
                      <a:tailEnd type="none" w="med" len="med"/>
                    </a:lnR>
                    <a:lnT w="19050" cap="flat" cmpd="sng" algn="ctr">
                      <a:solidFill>
                        <a:srgbClr val="75ABA5"/>
                      </a:solidFill>
                      <a:prstDash val="solid"/>
                      <a:round/>
                      <a:headEnd type="none" w="med" len="med"/>
                      <a:tailEnd type="none" w="med" len="med"/>
                    </a:lnT>
                    <a:lnB w="19050" cap="flat" cmpd="sng" algn="ctr">
                      <a:solidFill>
                        <a:srgbClr val="75ABA5"/>
                      </a:solidFill>
                      <a:prstDash val="solid"/>
                      <a:round/>
                      <a:headEnd type="none" w="med" len="med"/>
                      <a:tailEnd type="none" w="med" len="med"/>
                    </a:lnB>
                    <a:noFill/>
                  </a:tcPr>
                </a:tc>
                <a:extLst>
                  <a:ext uri="{0D108BD9-81ED-4DB2-BD59-A6C34878D82A}">
                    <a16:rowId xmlns:a16="http://schemas.microsoft.com/office/drawing/2014/main" val="511656384"/>
                  </a:ext>
                </a:extLst>
              </a:tr>
            </a:tbl>
          </a:graphicData>
        </a:graphic>
      </p:graphicFrame>
      <p:sp>
        <p:nvSpPr>
          <p:cNvPr id="5" name="Скругленный прямоугольник 21">
            <a:extLst>
              <a:ext uri="{FF2B5EF4-FFF2-40B4-BE49-F238E27FC236}">
                <a16:creationId xmlns:a16="http://schemas.microsoft.com/office/drawing/2014/main" id="{7FA3828A-B0AD-4FA7-90FE-E6697F840F58}"/>
              </a:ext>
            </a:extLst>
          </p:cNvPr>
          <p:cNvSpPr/>
          <p:nvPr/>
        </p:nvSpPr>
        <p:spPr>
          <a:xfrm>
            <a:off x="4874004" y="339172"/>
            <a:ext cx="7150216" cy="730090"/>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ru-RU" sz="1600" dirty="0">
                <a:solidFill>
                  <a:schemeClr val="tx1"/>
                </a:solidFill>
                <a:latin typeface="Times New Roman" panose="02020603050405020304" pitchFamily="18" charset="0"/>
                <a:cs typeface="Times New Roman" panose="02020603050405020304" pitchFamily="18" charset="0"/>
              </a:rPr>
              <a:t>Орган, уполномоченный соответствующим нормативным актом, </a:t>
            </a:r>
          </a:p>
          <a:p>
            <a:pPr lvl="0" algn="ctr"/>
            <a:r>
              <a:rPr lang="ru-RU" sz="1600" dirty="0">
                <a:solidFill>
                  <a:schemeClr val="tx1"/>
                </a:solidFill>
                <a:latin typeface="Times New Roman" panose="02020603050405020304" pitchFamily="18" charset="0"/>
                <a:cs typeface="Times New Roman" panose="02020603050405020304" pitchFamily="18" charset="0"/>
              </a:rPr>
              <a:t>принятым на муниципальном уровне</a:t>
            </a:r>
          </a:p>
        </p:txBody>
      </p:sp>
      <p:sp>
        <p:nvSpPr>
          <p:cNvPr id="6" name="Прямоугольник 5">
            <a:extLst>
              <a:ext uri="{FF2B5EF4-FFF2-40B4-BE49-F238E27FC236}">
                <a16:creationId xmlns:a16="http://schemas.microsoft.com/office/drawing/2014/main" id="{E43121D6-134A-4668-8CB6-FCAD08135C7A}"/>
              </a:ext>
            </a:extLst>
          </p:cNvPr>
          <p:cNvSpPr/>
          <p:nvPr/>
        </p:nvSpPr>
        <p:spPr>
          <a:xfrm>
            <a:off x="167780" y="339172"/>
            <a:ext cx="4056295" cy="730090"/>
          </a:xfrm>
          <a:prstGeom prst="rect">
            <a:avLst/>
          </a:prstGeom>
          <a:solidFill>
            <a:srgbClr val="A8D18F"/>
          </a:solidFill>
          <a:ln>
            <a:solidFill>
              <a:srgbClr val="3D9573"/>
            </a:solidFill>
          </a:ln>
          <a:scene3d>
            <a:camera prst="orthographicFront"/>
            <a:lightRig rig="threePt" dir="t"/>
          </a:scene3d>
          <a:sp3d prstMaterial="softEdge">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a:solidFill>
                  <a:schemeClr val="tx1"/>
                </a:solidFill>
                <a:latin typeface="Times New Roman" panose="02020603050405020304" pitchFamily="18" charset="0"/>
                <a:cs typeface="Times New Roman" panose="02020603050405020304" pitchFamily="18" charset="0"/>
              </a:rPr>
              <a:t>Орган, принимающий решение об изменении существенных условий контракта при осуществлении закупок для муниципальных нужд</a:t>
            </a:r>
          </a:p>
        </p:txBody>
      </p:sp>
      <p:cxnSp>
        <p:nvCxnSpPr>
          <p:cNvPr id="7" name="Прямая со стрелкой 6">
            <a:extLst>
              <a:ext uri="{FF2B5EF4-FFF2-40B4-BE49-F238E27FC236}">
                <a16:creationId xmlns:a16="http://schemas.microsoft.com/office/drawing/2014/main" id="{1857C248-2A90-4467-A122-E8C7A6BCE86F}"/>
              </a:ext>
            </a:extLst>
          </p:cNvPr>
          <p:cNvCxnSpPr>
            <a:cxnSpLocks/>
          </p:cNvCxnSpPr>
          <p:nvPr/>
        </p:nvCxnSpPr>
        <p:spPr>
          <a:xfrm>
            <a:off x="4297001" y="704217"/>
            <a:ext cx="513781" cy="0"/>
          </a:xfrm>
          <a:prstGeom prst="straightConnector1">
            <a:avLst/>
          </a:prstGeom>
          <a:ln w="28575">
            <a:solidFill>
              <a:srgbClr val="C53B45">
                <a:alpha val="71000"/>
              </a:srgbClr>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F3F56FE0-963D-4EBE-9352-29CA4E90088B}"/>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6</a:t>
            </a:r>
          </a:p>
        </p:txBody>
      </p:sp>
    </p:spTree>
    <p:extLst>
      <p:ext uri="{BB962C8B-B14F-4D97-AF65-F5344CB8AC3E}">
        <p14:creationId xmlns:p14="http://schemas.microsoft.com/office/powerpoint/2010/main" val="13573664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a:extLst>
              <a:ext uri="{FF2B5EF4-FFF2-40B4-BE49-F238E27FC236}">
                <a16:creationId xmlns:a16="http://schemas.microsoft.com/office/drawing/2014/main" id="{168C18AF-C351-4B76-B2F5-56332406A520}"/>
              </a:ext>
            </a:extLst>
          </p:cNvPr>
          <p:cNvSpPr>
            <a:spLocks noGrp="1"/>
          </p:cNvSpPr>
          <p:nvPr>
            <p:ph type="title"/>
          </p:nvPr>
        </p:nvSpPr>
        <p:spPr>
          <a:xfrm>
            <a:off x="-62753" y="13551"/>
            <a:ext cx="12254753" cy="468594"/>
          </a:xfrm>
        </p:spPr>
        <p:txBody>
          <a:bodyPr>
            <a:noAutofit/>
          </a:bodyPr>
          <a:lstStyle/>
          <a:p>
            <a:pPr algn="ctr">
              <a:lnSpc>
                <a:spcPct val="100000"/>
              </a:lnSpc>
            </a:pPr>
            <a:r>
              <a:rPr lang="ru-RU" sz="1600" b="1" dirty="0">
                <a:latin typeface="Times New Roman" panose="02020603050405020304" pitchFamily="18" charset="0"/>
                <a:cs typeface="Times New Roman" panose="02020603050405020304" pitchFamily="18" charset="0"/>
              </a:rPr>
              <a:t>ВАЖНЫЕ УСЛОВИЯ ПРИ ИЗМЕНЕНИИ СУЩЕСТВЕННЫХ УСЛОВИЙ КОНТРАКТА</a:t>
            </a:r>
          </a:p>
        </p:txBody>
      </p:sp>
      <p:graphicFrame>
        <p:nvGraphicFramePr>
          <p:cNvPr id="5" name="Схема 4">
            <a:extLst>
              <a:ext uri="{FF2B5EF4-FFF2-40B4-BE49-F238E27FC236}">
                <a16:creationId xmlns:a16="http://schemas.microsoft.com/office/drawing/2014/main" id="{E31907A0-D0E5-4497-BB4D-A1284DABDC71}"/>
              </a:ext>
            </a:extLst>
          </p:cNvPr>
          <p:cNvGraphicFramePr/>
          <p:nvPr>
            <p:extLst>
              <p:ext uri="{D42A27DB-BD31-4B8C-83A1-F6EECF244321}">
                <p14:modId xmlns:p14="http://schemas.microsoft.com/office/powerpoint/2010/main" val="663901734"/>
              </p:ext>
            </p:extLst>
          </p:nvPr>
        </p:nvGraphicFramePr>
        <p:xfrm>
          <a:off x="199092" y="538631"/>
          <a:ext cx="11820188" cy="61306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9AFEE470-34D0-4EEB-AE77-BB7F22A17371}"/>
              </a:ext>
            </a:extLst>
          </p:cNvPr>
          <p:cNvSpPr txBox="1"/>
          <p:nvPr/>
        </p:nvSpPr>
        <p:spPr>
          <a:xfrm>
            <a:off x="567266" y="979863"/>
            <a:ext cx="300463"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I</a:t>
            </a:r>
            <a:endParaRPr lang="ru-RU"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E5FC7CE4-C975-43D9-80B6-DDAE413111DA}"/>
              </a:ext>
            </a:extLst>
          </p:cNvPr>
          <p:cNvSpPr txBox="1"/>
          <p:nvPr/>
        </p:nvSpPr>
        <p:spPr>
          <a:xfrm>
            <a:off x="1055339" y="1993873"/>
            <a:ext cx="338554"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II</a:t>
            </a:r>
            <a:endParaRPr lang="ru-RU"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6D6A8C30-4CCB-48AE-9520-22A76F669A8A}"/>
              </a:ext>
            </a:extLst>
          </p:cNvPr>
          <p:cNvSpPr txBox="1"/>
          <p:nvPr/>
        </p:nvSpPr>
        <p:spPr>
          <a:xfrm>
            <a:off x="1272318" y="2915478"/>
            <a:ext cx="415498"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III</a:t>
            </a:r>
            <a:endParaRPr lang="ru-RU"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14D9617E-F4A4-4C37-AD95-6D3492C0448D}"/>
              </a:ext>
            </a:extLst>
          </p:cNvPr>
          <p:cNvSpPr txBox="1"/>
          <p:nvPr/>
        </p:nvSpPr>
        <p:spPr>
          <a:xfrm>
            <a:off x="1259494" y="3937758"/>
            <a:ext cx="428322"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IV</a:t>
            </a:r>
            <a:endParaRPr lang="ru-RU" dirty="0">
              <a:latin typeface="Times New Roman" panose="02020603050405020304" pitchFamily="18" charset="0"/>
              <a:cs typeface="Times New Roman" panose="02020603050405020304" pitchFamily="18" charset="0"/>
            </a:endParaRPr>
          </a:p>
        </p:txBody>
      </p:sp>
      <p:sp>
        <p:nvSpPr>
          <p:cNvPr id="10" name="TextBox 9">
            <a:extLst>
              <a:ext uri="{FF2B5EF4-FFF2-40B4-BE49-F238E27FC236}">
                <a16:creationId xmlns:a16="http://schemas.microsoft.com/office/drawing/2014/main" id="{DCBEA3D5-FCE4-4DEC-8E83-0682C2E95AC4}"/>
              </a:ext>
            </a:extLst>
          </p:cNvPr>
          <p:cNvSpPr txBox="1"/>
          <p:nvPr/>
        </p:nvSpPr>
        <p:spPr>
          <a:xfrm>
            <a:off x="1048927" y="4859363"/>
            <a:ext cx="351378" cy="369332"/>
          </a:xfrm>
          <a:prstGeom prst="rect">
            <a:avLst/>
          </a:prstGeom>
          <a:noFill/>
        </p:spPr>
        <p:txBody>
          <a:bodyPr wrap="none" rtlCol="0">
            <a:spAutoFit/>
          </a:bodyPr>
          <a:lstStyle/>
          <a:p>
            <a:r>
              <a:rPr lang="en-US" dirty="0">
                <a:latin typeface="Times New Roman" panose="02020603050405020304" pitchFamily="18" charset="0"/>
                <a:cs typeface="Times New Roman" panose="02020603050405020304" pitchFamily="18" charset="0"/>
              </a:rPr>
              <a:t>V</a:t>
            </a:r>
            <a:endParaRPr lang="ru-RU"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AD9C5BF0-F605-4A45-AB8A-45E47353CCFD}"/>
              </a:ext>
            </a:extLst>
          </p:cNvPr>
          <p:cNvSpPr txBox="1"/>
          <p:nvPr/>
        </p:nvSpPr>
        <p:spPr>
          <a:xfrm>
            <a:off x="439407" y="5869748"/>
            <a:ext cx="428322" cy="369332"/>
          </a:xfrm>
          <a:prstGeom prst="rect">
            <a:avLst/>
          </a:prstGeom>
          <a:noFill/>
        </p:spPr>
        <p:txBody>
          <a:bodyPr wrap="square" rtlCol="0">
            <a:spAutoFit/>
          </a:bodyPr>
          <a:lstStyle/>
          <a:p>
            <a:r>
              <a:rPr lang="en-US" dirty="0">
                <a:latin typeface="Times New Roman" panose="02020603050405020304" pitchFamily="18" charset="0"/>
                <a:cs typeface="Times New Roman" panose="02020603050405020304" pitchFamily="18" charset="0"/>
              </a:rPr>
              <a:t>VI</a:t>
            </a:r>
            <a:endParaRPr lang="ru-RU" dirty="0">
              <a:latin typeface="Times New Roman" panose="02020603050405020304" pitchFamily="18" charset="0"/>
              <a:cs typeface="Times New Roman" panose="02020603050405020304" pitchFamily="18" charset="0"/>
            </a:endParaRPr>
          </a:p>
        </p:txBody>
      </p:sp>
      <p:sp>
        <p:nvSpPr>
          <p:cNvPr id="12" name="TextBox 11">
            <a:extLst>
              <a:ext uri="{FF2B5EF4-FFF2-40B4-BE49-F238E27FC236}">
                <a16:creationId xmlns:a16="http://schemas.microsoft.com/office/drawing/2014/main" id="{C6F12B15-B363-40CD-8602-F971688EDE21}"/>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7</a:t>
            </a:r>
          </a:p>
        </p:txBody>
      </p:sp>
    </p:spTree>
    <p:extLst>
      <p:ext uri="{BB962C8B-B14F-4D97-AF65-F5344CB8AC3E}">
        <p14:creationId xmlns:p14="http://schemas.microsoft.com/office/powerpoint/2010/main" val="3740198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76891" y="-36934"/>
            <a:ext cx="11834445" cy="424840"/>
          </a:xfrm>
        </p:spPr>
        <p:txBody>
          <a:bodyPr>
            <a:noAutofit/>
          </a:bodyPr>
          <a:lstStyle/>
          <a:p>
            <a:r>
              <a:rPr lang="ru-RU" sz="1600" b="1" dirty="0">
                <a:latin typeface="Times New Roman" panose="02020603050405020304" pitchFamily="18" charset="0"/>
                <a:cs typeface="Times New Roman" panose="02020603050405020304" pitchFamily="18" charset="0"/>
              </a:rPr>
              <a:t>АЛГОРИТМ ИЗМЕНЕНИЯ СУЩЕСТВЕННЫХ УСЛОВИЙ КОНТРАКТА</a:t>
            </a:r>
          </a:p>
        </p:txBody>
      </p:sp>
      <p:sp>
        <p:nvSpPr>
          <p:cNvPr id="8" name="TextBox 7">
            <a:extLst>
              <a:ext uri="{FF2B5EF4-FFF2-40B4-BE49-F238E27FC236}">
                <a16:creationId xmlns:a16="http://schemas.microsoft.com/office/drawing/2014/main" id="{53C66863-E272-4022-8624-C0C98A0547C2}"/>
              </a:ext>
            </a:extLst>
          </p:cNvPr>
          <p:cNvSpPr txBox="1"/>
          <p:nvPr/>
        </p:nvSpPr>
        <p:spPr>
          <a:xfrm>
            <a:off x="4189852" y="360731"/>
            <a:ext cx="3756478" cy="338554"/>
          </a:xfrm>
          <a:prstGeom prst="rect">
            <a:avLst/>
          </a:prstGeom>
          <a:noFill/>
        </p:spPr>
        <p:txBody>
          <a:bodyPr wrap="none" rtlCol="0">
            <a:spAutoFit/>
          </a:bodyPr>
          <a:lstStyle/>
          <a:p>
            <a:r>
              <a:rPr lang="ru-RU" sz="1600" b="1" dirty="0">
                <a:solidFill>
                  <a:schemeClr val="accent6">
                    <a:lumMod val="75000"/>
                  </a:schemeClr>
                </a:solidFill>
                <a:latin typeface="Times New Roman" panose="02020603050405020304" pitchFamily="18" charset="0"/>
                <a:cs typeface="Times New Roman" panose="02020603050405020304" pitchFamily="18" charset="0"/>
              </a:rPr>
              <a:t>Поставщик (подрядчик, исполнитель)</a:t>
            </a:r>
          </a:p>
        </p:txBody>
      </p:sp>
      <p:sp>
        <p:nvSpPr>
          <p:cNvPr id="9" name="Прямоугольник: скругленные углы 8">
            <a:extLst>
              <a:ext uri="{FF2B5EF4-FFF2-40B4-BE49-F238E27FC236}">
                <a16:creationId xmlns:a16="http://schemas.microsoft.com/office/drawing/2014/main" id="{CF221266-9611-40AC-8B49-4D90B0243586}"/>
              </a:ext>
            </a:extLst>
          </p:cNvPr>
          <p:cNvSpPr/>
          <p:nvPr/>
        </p:nvSpPr>
        <p:spPr>
          <a:xfrm>
            <a:off x="52750" y="754986"/>
            <a:ext cx="12086493" cy="461847"/>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r>
              <a:rPr lang="ru-RU" sz="1400" b="1" dirty="0">
                <a:solidFill>
                  <a:schemeClr val="tx1"/>
                </a:solidFill>
                <a:latin typeface="Times New Roman" panose="02020603050405020304" pitchFamily="18" charset="0"/>
                <a:cs typeface="Times New Roman" panose="02020603050405020304" pitchFamily="18" charset="0"/>
              </a:rPr>
              <a:t>направляет заказчику в письменной форме обращение об изменении существенных условий контракта с приложением информации, расчетов и документов, обосновывающих такие изменения</a:t>
            </a:r>
          </a:p>
        </p:txBody>
      </p:sp>
      <p:sp>
        <p:nvSpPr>
          <p:cNvPr id="19" name="TextBox 18">
            <a:extLst>
              <a:ext uri="{FF2B5EF4-FFF2-40B4-BE49-F238E27FC236}">
                <a16:creationId xmlns:a16="http://schemas.microsoft.com/office/drawing/2014/main" id="{8C42EC4A-1E82-4778-8F43-1603C75EA489}"/>
              </a:ext>
            </a:extLst>
          </p:cNvPr>
          <p:cNvSpPr txBox="1"/>
          <p:nvPr/>
        </p:nvSpPr>
        <p:spPr>
          <a:xfrm>
            <a:off x="5520890" y="1196110"/>
            <a:ext cx="1044710" cy="338554"/>
          </a:xfrm>
          <a:prstGeom prst="rect">
            <a:avLst/>
          </a:prstGeom>
          <a:noFill/>
        </p:spPr>
        <p:txBody>
          <a:bodyPr wrap="none" rtlCol="0">
            <a:spAutoFit/>
          </a:bodyPr>
          <a:lstStyle/>
          <a:p>
            <a:r>
              <a:rPr lang="ru-RU" sz="1600" b="1" dirty="0">
                <a:solidFill>
                  <a:schemeClr val="accent6">
                    <a:lumMod val="75000"/>
                  </a:schemeClr>
                </a:solidFill>
                <a:latin typeface="Times New Roman" panose="02020603050405020304" pitchFamily="18" charset="0"/>
                <a:cs typeface="Times New Roman" panose="02020603050405020304" pitchFamily="18" charset="0"/>
              </a:rPr>
              <a:t>Заказчик</a:t>
            </a:r>
          </a:p>
        </p:txBody>
      </p:sp>
      <p:sp>
        <p:nvSpPr>
          <p:cNvPr id="21" name="Прямоугольник: скругленные углы 20">
            <a:extLst>
              <a:ext uri="{FF2B5EF4-FFF2-40B4-BE49-F238E27FC236}">
                <a16:creationId xmlns:a16="http://schemas.microsoft.com/office/drawing/2014/main" id="{0A6B76D3-A46B-4E3E-A0FC-6724160D86B0}"/>
              </a:ext>
            </a:extLst>
          </p:cNvPr>
          <p:cNvSpPr/>
          <p:nvPr/>
        </p:nvSpPr>
        <p:spPr>
          <a:xfrm>
            <a:off x="67399" y="1556439"/>
            <a:ext cx="12043937" cy="217192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449580" algn="just">
              <a:lnSpc>
                <a:spcPct val="107000"/>
              </a:lnSpc>
              <a:spcAft>
                <a:spcPts val="0"/>
              </a:spcAft>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направляет ГРБС обращение о необходимости изменения существенных условий контракта с приложением:</a:t>
            </a:r>
            <a:endPar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0000"/>
              </a:lnSpc>
              <a:spcBef>
                <a:spcPts val="0"/>
              </a:spcBef>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обращения поставщика (подрядчика, исполнителя) об изменении существенных условий контракта;</a:t>
            </a:r>
            <a:endPar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0000"/>
              </a:lnSpc>
              <a:spcBef>
                <a:spcPts val="0"/>
              </a:spcBef>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пояснительной записки об обоснованности и необходимости внесения изменений в существенные условия контракта, содержащей обоснование заключения дополнительного соглашения с описанием фактических обстоятельств, повлекших невозможность исполнения контракта;</a:t>
            </a:r>
            <a:endPar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0000"/>
              </a:lnSpc>
              <a:spcBef>
                <a:spcPts val="0"/>
              </a:spcBef>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подтверждения наличия источника финансирования;</a:t>
            </a:r>
            <a:endPar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0000"/>
              </a:lnSpc>
              <a:spcBef>
                <a:spcPts val="0"/>
              </a:spcBef>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контракта;</a:t>
            </a:r>
            <a:endPar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0000"/>
              </a:lnSpc>
              <a:spcBef>
                <a:spcPts val="0"/>
              </a:spcBef>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проекта дополнительного соглашения к контракту;</a:t>
            </a:r>
            <a:endParaRPr lang="ru-RU" sz="1400" b="1" dirty="0">
              <a:solidFill>
                <a:schemeClr val="tx1"/>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lgn="just">
              <a:lnSpc>
                <a:spcPct val="100000"/>
              </a:lnSpc>
              <a:spcBef>
                <a:spcPts val="0"/>
              </a:spcBef>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документов, подтверждающих исполнение обязательств сторонами контракта;</a:t>
            </a:r>
          </a:p>
          <a:p>
            <a:pPr marL="285750" indent="-285750" algn="just">
              <a:lnSpc>
                <a:spcPct val="100000"/>
              </a:lnSpc>
              <a:spcBef>
                <a:spcPts val="0"/>
              </a:spcBef>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документов, подтверждающих наличие претензионной работы</a:t>
            </a:r>
          </a:p>
        </p:txBody>
      </p:sp>
      <p:sp>
        <p:nvSpPr>
          <p:cNvPr id="17" name="TextBox 16">
            <a:extLst>
              <a:ext uri="{FF2B5EF4-FFF2-40B4-BE49-F238E27FC236}">
                <a16:creationId xmlns:a16="http://schemas.microsoft.com/office/drawing/2014/main" id="{968BA8DF-62FF-4F0B-835B-71B974D676B7}"/>
              </a:ext>
            </a:extLst>
          </p:cNvPr>
          <p:cNvSpPr txBox="1"/>
          <p:nvPr/>
        </p:nvSpPr>
        <p:spPr>
          <a:xfrm>
            <a:off x="5749712" y="3666496"/>
            <a:ext cx="721864" cy="338554"/>
          </a:xfrm>
          <a:prstGeom prst="rect">
            <a:avLst/>
          </a:prstGeom>
          <a:noFill/>
        </p:spPr>
        <p:txBody>
          <a:bodyPr wrap="none" rtlCol="0">
            <a:spAutoFit/>
          </a:bodyPr>
          <a:lstStyle/>
          <a:p>
            <a:r>
              <a:rPr lang="ru-RU" sz="1600" b="1" dirty="0">
                <a:solidFill>
                  <a:schemeClr val="accent6">
                    <a:lumMod val="75000"/>
                  </a:schemeClr>
                </a:solidFill>
                <a:latin typeface="Times New Roman" panose="02020603050405020304" pitchFamily="18" charset="0"/>
                <a:cs typeface="Times New Roman" panose="02020603050405020304" pitchFamily="18" charset="0"/>
              </a:rPr>
              <a:t>ГРБС</a:t>
            </a:r>
          </a:p>
        </p:txBody>
      </p:sp>
      <p:sp>
        <p:nvSpPr>
          <p:cNvPr id="18" name="Прямоугольник: скругленные углы 17">
            <a:extLst>
              <a:ext uri="{FF2B5EF4-FFF2-40B4-BE49-F238E27FC236}">
                <a16:creationId xmlns:a16="http://schemas.microsoft.com/office/drawing/2014/main" id="{B29DE13C-6743-4A8B-9F43-315F0DC27C1E}"/>
              </a:ext>
            </a:extLst>
          </p:cNvPr>
          <p:cNvSpPr/>
          <p:nvPr/>
        </p:nvSpPr>
        <p:spPr>
          <a:xfrm>
            <a:off x="84700" y="3995128"/>
            <a:ext cx="12054541" cy="49080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07000"/>
              </a:lnSpc>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рассматривает информацию и документы, направленные заказчиком, готовит заключение о необходимости и обоснованности изменения</a:t>
            </a:r>
          </a:p>
          <a:p>
            <a:pPr algn="just">
              <a:lnSpc>
                <a:spcPct val="107000"/>
              </a:lnSpc>
              <a:spcAft>
                <a:spcPts val="0"/>
              </a:spcAft>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существенных условий контракта по соответствующей форме и направляет их в управление финансов Липецкой области</a:t>
            </a:r>
          </a:p>
        </p:txBody>
      </p:sp>
      <p:sp>
        <p:nvSpPr>
          <p:cNvPr id="20" name="TextBox 19">
            <a:extLst>
              <a:ext uri="{FF2B5EF4-FFF2-40B4-BE49-F238E27FC236}">
                <a16:creationId xmlns:a16="http://schemas.microsoft.com/office/drawing/2014/main" id="{18381563-9C04-45D0-8878-C638AF8BF765}"/>
              </a:ext>
            </a:extLst>
          </p:cNvPr>
          <p:cNvSpPr txBox="1"/>
          <p:nvPr/>
        </p:nvSpPr>
        <p:spPr>
          <a:xfrm>
            <a:off x="4080868" y="4468902"/>
            <a:ext cx="4016997" cy="338554"/>
          </a:xfrm>
          <a:prstGeom prst="rect">
            <a:avLst/>
          </a:prstGeom>
          <a:noFill/>
        </p:spPr>
        <p:txBody>
          <a:bodyPr wrap="none" rtlCol="0">
            <a:spAutoFit/>
          </a:bodyPr>
          <a:lstStyle/>
          <a:p>
            <a:r>
              <a:rPr lang="ru-RU" sz="1600" b="1" dirty="0">
                <a:solidFill>
                  <a:schemeClr val="accent6">
                    <a:lumMod val="75000"/>
                  </a:schemeClr>
                </a:solidFill>
                <a:latin typeface="Times New Roman" panose="02020603050405020304" pitchFamily="18" charset="0"/>
                <a:cs typeface="Times New Roman" panose="02020603050405020304" pitchFamily="18" charset="0"/>
              </a:rPr>
              <a:t>Управление финансов Липецкой области</a:t>
            </a:r>
          </a:p>
        </p:txBody>
      </p:sp>
      <p:sp>
        <p:nvSpPr>
          <p:cNvPr id="22" name="Прямоугольник: скругленные углы 21">
            <a:extLst>
              <a:ext uri="{FF2B5EF4-FFF2-40B4-BE49-F238E27FC236}">
                <a16:creationId xmlns:a16="http://schemas.microsoft.com/office/drawing/2014/main" id="{CD134C68-EEF1-4F49-AE94-386105250F86}"/>
              </a:ext>
            </a:extLst>
          </p:cNvPr>
          <p:cNvSpPr/>
          <p:nvPr/>
        </p:nvSpPr>
        <p:spPr>
          <a:xfrm>
            <a:off x="84699" y="4812878"/>
            <a:ext cx="12043937" cy="55379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07000"/>
              </a:lnSpc>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рассматривает поступившие информацию и документы и направляет ГРБС заключение о соблюдении (несоблюдении) процедур и требований, предусмотренных действующим законодательством в сфере закупок, при изменении существенных условий контракта</a:t>
            </a:r>
            <a:endParaRPr lang="ru-RU" sz="1400" b="1" dirty="0">
              <a:solidFill>
                <a:schemeClr val="tx1"/>
              </a:solidFill>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F6290D88-6113-43C5-9B6C-6F2DF7045966}"/>
              </a:ext>
            </a:extLst>
          </p:cNvPr>
          <p:cNvSpPr txBox="1"/>
          <p:nvPr/>
        </p:nvSpPr>
        <p:spPr>
          <a:xfrm>
            <a:off x="5682313" y="5346426"/>
            <a:ext cx="721864" cy="338554"/>
          </a:xfrm>
          <a:prstGeom prst="rect">
            <a:avLst/>
          </a:prstGeom>
          <a:noFill/>
        </p:spPr>
        <p:txBody>
          <a:bodyPr wrap="none" rtlCol="0">
            <a:spAutoFit/>
          </a:bodyPr>
          <a:lstStyle/>
          <a:p>
            <a:r>
              <a:rPr lang="ru-RU" sz="1600" b="1" dirty="0">
                <a:solidFill>
                  <a:schemeClr val="accent6">
                    <a:lumMod val="75000"/>
                  </a:schemeClr>
                </a:solidFill>
                <a:latin typeface="Times New Roman" panose="02020603050405020304" pitchFamily="18" charset="0"/>
                <a:cs typeface="Times New Roman" panose="02020603050405020304" pitchFamily="18" charset="0"/>
              </a:rPr>
              <a:t>ГРБС</a:t>
            </a:r>
          </a:p>
        </p:txBody>
      </p:sp>
      <p:sp>
        <p:nvSpPr>
          <p:cNvPr id="12" name="Прямоугольник: скругленные углы 11">
            <a:extLst>
              <a:ext uri="{FF2B5EF4-FFF2-40B4-BE49-F238E27FC236}">
                <a16:creationId xmlns:a16="http://schemas.microsoft.com/office/drawing/2014/main" id="{2B53D3FA-DF0D-4E77-9456-C97B7EF4E343}"/>
              </a:ext>
            </a:extLst>
          </p:cNvPr>
          <p:cNvSpPr/>
          <p:nvPr/>
        </p:nvSpPr>
        <p:spPr>
          <a:xfrm>
            <a:off x="70274" y="5674302"/>
            <a:ext cx="12086493" cy="37369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07000"/>
              </a:lnSpc>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cs typeface="Times New Roman" panose="02020603050405020304" pitchFamily="18" charset="0"/>
              </a:rPr>
              <a:t>выступает докладчиком на заседании Оперштаба</a:t>
            </a:r>
          </a:p>
        </p:txBody>
      </p:sp>
      <p:sp>
        <p:nvSpPr>
          <p:cNvPr id="13" name="TextBox 12">
            <a:extLst>
              <a:ext uri="{FF2B5EF4-FFF2-40B4-BE49-F238E27FC236}">
                <a16:creationId xmlns:a16="http://schemas.microsoft.com/office/drawing/2014/main" id="{4531A7BF-84AA-42E7-9D56-E184F23B736C}"/>
              </a:ext>
            </a:extLst>
          </p:cNvPr>
          <p:cNvSpPr txBox="1"/>
          <p:nvPr/>
        </p:nvSpPr>
        <p:spPr>
          <a:xfrm>
            <a:off x="5545736" y="6018197"/>
            <a:ext cx="1044710" cy="338554"/>
          </a:xfrm>
          <a:prstGeom prst="rect">
            <a:avLst/>
          </a:prstGeom>
          <a:noFill/>
        </p:spPr>
        <p:txBody>
          <a:bodyPr wrap="none" rtlCol="0">
            <a:spAutoFit/>
          </a:bodyPr>
          <a:lstStyle/>
          <a:p>
            <a:r>
              <a:rPr lang="ru-RU" sz="1600" b="1" dirty="0">
                <a:solidFill>
                  <a:schemeClr val="accent6">
                    <a:lumMod val="75000"/>
                  </a:schemeClr>
                </a:solidFill>
                <a:latin typeface="Times New Roman" panose="02020603050405020304" pitchFamily="18" charset="0"/>
                <a:cs typeface="Times New Roman" panose="02020603050405020304" pitchFamily="18" charset="0"/>
              </a:rPr>
              <a:t>Заказчик</a:t>
            </a:r>
          </a:p>
        </p:txBody>
      </p:sp>
      <p:sp>
        <p:nvSpPr>
          <p:cNvPr id="14" name="Прямоугольник: скругленные углы 13">
            <a:extLst>
              <a:ext uri="{FF2B5EF4-FFF2-40B4-BE49-F238E27FC236}">
                <a16:creationId xmlns:a16="http://schemas.microsoft.com/office/drawing/2014/main" id="{2A39E283-CE7E-4650-A3BB-1300F233C552}"/>
              </a:ext>
            </a:extLst>
          </p:cNvPr>
          <p:cNvSpPr/>
          <p:nvPr/>
        </p:nvSpPr>
        <p:spPr>
          <a:xfrm>
            <a:off x="84699" y="6355100"/>
            <a:ext cx="12043937" cy="44291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lnSpc>
                <a:spcPct val="107000"/>
              </a:lnSpc>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cs typeface="Times New Roman" panose="02020603050405020304" pitchFamily="18" charset="0"/>
              </a:rPr>
              <a:t>заключает дополнительное соглашение; </a:t>
            </a:r>
          </a:p>
          <a:p>
            <a:pPr marL="285750" indent="-285750" algn="just">
              <a:lnSpc>
                <a:spcPct val="107000"/>
              </a:lnSpc>
              <a:spcAft>
                <a:spcPts val="0"/>
              </a:spcAft>
              <a:buFont typeface="Wingdings" panose="05000000000000000000" pitchFamily="2" charset="2"/>
              <a:buChar char="Ø"/>
            </a:pPr>
            <a:r>
              <a:rPr lang="ru-RU" sz="1400" b="1" dirty="0">
                <a:solidFill>
                  <a:schemeClr val="tx1"/>
                </a:solidFill>
                <a:latin typeface="Times New Roman" panose="02020603050405020304" pitchFamily="18" charset="0"/>
                <a:cs typeface="Times New Roman" panose="02020603050405020304" pitchFamily="18" charset="0"/>
              </a:rPr>
              <a:t>в течение 3 р/д направляет в управление финансов Липецкой области уведомление о заключении дополнительного соглашения </a:t>
            </a:r>
          </a:p>
        </p:txBody>
      </p:sp>
      <p:sp>
        <p:nvSpPr>
          <p:cNvPr id="15" name="TextBox 14">
            <a:extLst>
              <a:ext uri="{FF2B5EF4-FFF2-40B4-BE49-F238E27FC236}">
                <a16:creationId xmlns:a16="http://schemas.microsoft.com/office/drawing/2014/main" id="{47CD80F1-1F33-42E0-BC1D-42AD361F2136}"/>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8</a:t>
            </a:r>
          </a:p>
        </p:txBody>
      </p:sp>
    </p:spTree>
    <p:extLst>
      <p:ext uri="{BB962C8B-B14F-4D97-AF65-F5344CB8AC3E}">
        <p14:creationId xmlns:p14="http://schemas.microsoft.com/office/powerpoint/2010/main" val="97586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08680" y="67357"/>
            <a:ext cx="12192000" cy="491240"/>
          </a:xfrm>
        </p:spPr>
        <p:txBody>
          <a:bodyPr>
            <a:noAutofit/>
          </a:bodyPr>
          <a:lstStyle/>
          <a:p>
            <a:pPr lvl="0">
              <a:lnSpc>
                <a:spcPct val="100000"/>
              </a:lnSpc>
            </a:pPr>
            <a:br>
              <a:rPr lang="ru-RU" sz="1600" b="1" dirty="0">
                <a:latin typeface="Arial Narrow" panose="020B0606020202030204" pitchFamily="34" charset="0"/>
              </a:rPr>
            </a:br>
            <a:r>
              <a:rPr lang="ru-RU" sz="1600" b="1" dirty="0">
                <a:solidFill>
                  <a:prstClr val="black"/>
                </a:solidFill>
                <a:latin typeface="Times New Roman" panose="02020603050405020304" pitchFamily="18" charset="0"/>
                <a:ea typeface="+mn-ea"/>
                <a:cs typeface="Times New Roman" panose="02020603050405020304" pitchFamily="18" charset="0"/>
              </a:rPr>
              <a:t>ПОШАГОВАЯ СХЕМА ВЗАИМОДЕЙСТВИЯ УЧАСТНИКА ПРОЦЕССА ИЗМЕНЕНИЯ СУЩЕСТВЕННЫХ УСЛОВИЙ КОНТРАКТА</a:t>
            </a:r>
            <a:endParaRPr lang="ru-RU" sz="1600" b="1" dirty="0">
              <a:latin typeface="Arial Narrow" panose="020B0606020202030204" pitchFamily="34" charset="0"/>
            </a:endParaRPr>
          </a:p>
        </p:txBody>
      </p:sp>
      <p:sp>
        <p:nvSpPr>
          <p:cNvPr id="10" name="TextBox 9"/>
          <p:cNvSpPr txBox="1"/>
          <p:nvPr/>
        </p:nvSpPr>
        <p:spPr>
          <a:xfrm>
            <a:off x="46325" y="3593473"/>
            <a:ext cx="2255895" cy="1015663"/>
          </a:xfrm>
          <a:prstGeom prst="rect">
            <a:avLst/>
          </a:prstGeom>
          <a:noFill/>
        </p:spPr>
        <p:txBody>
          <a:bodyPr wrap="square" rtlCol="0">
            <a:spAutoFit/>
          </a:bodyPr>
          <a:lstStyle/>
          <a:p>
            <a:pPr algn="ctr"/>
            <a:r>
              <a:rPr lang="ru-RU" sz="1200" b="1" dirty="0">
                <a:latin typeface="Times New Roman" panose="02020603050405020304" pitchFamily="18" charset="0"/>
                <a:cs typeface="Times New Roman" panose="02020603050405020304" pitchFamily="18" charset="0"/>
              </a:rPr>
              <a:t>Заказчик</a:t>
            </a:r>
            <a:r>
              <a:rPr lang="ru-RU" sz="1200" dirty="0">
                <a:latin typeface="Times New Roman" panose="02020603050405020304" pitchFamily="18" charset="0"/>
                <a:cs typeface="Times New Roman" panose="02020603050405020304" pitchFamily="18" charset="0"/>
              </a:rPr>
              <a:t> рассматривает письменное обращение поставщика о необходимости изменения сущ. условий контракта</a:t>
            </a:r>
          </a:p>
        </p:txBody>
      </p:sp>
      <p:sp>
        <p:nvSpPr>
          <p:cNvPr id="6" name="TextBox 5"/>
          <p:cNvSpPr txBox="1"/>
          <p:nvPr/>
        </p:nvSpPr>
        <p:spPr>
          <a:xfrm>
            <a:off x="-26763" y="2660353"/>
            <a:ext cx="1069568" cy="769441"/>
          </a:xfrm>
          <a:prstGeom prst="rect">
            <a:avLst/>
          </a:prstGeom>
          <a:noFill/>
        </p:spPr>
        <p:txBody>
          <a:bodyPr wrap="square" rtlCol="0">
            <a:spAutoFit/>
          </a:bodyPr>
          <a:lstStyle/>
          <a:p>
            <a:pPr algn="ctr"/>
            <a:r>
              <a:rPr lang="ru-RU" sz="1100" dirty="0">
                <a:latin typeface="Times New Roman" panose="02020603050405020304" pitchFamily="18" charset="0"/>
                <a:cs typeface="Times New Roman" panose="02020603050405020304" pitchFamily="18" charset="0"/>
              </a:rPr>
              <a:t>в течение 5 р/д </a:t>
            </a:r>
          </a:p>
          <a:p>
            <a:pPr algn="ctr"/>
            <a:r>
              <a:rPr lang="ru-RU" sz="1100" dirty="0">
                <a:latin typeface="Times New Roman" panose="02020603050405020304" pitchFamily="18" charset="0"/>
                <a:cs typeface="Times New Roman" panose="02020603050405020304" pitchFamily="18" charset="0"/>
              </a:rPr>
              <a:t>со дня получения обращения</a:t>
            </a:r>
          </a:p>
        </p:txBody>
      </p:sp>
      <p:sp>
        <p:nvSpPr>
          <p:cNvPr id="137" name="TextBox 136"/>
          <p:cNvSpPr txBox="1"/>
          <p:nvPr/>
        </p:nvSpPr>
        <p:spPr>
          <a:xfrm>
            <a:off x="9957323" y="5667579"/>
            <a:ext cx="2155803" cy="1015663"/>
          </a:xfrm>
          <a:prstGeom prst="rect">
            <a:avLst/>
          </a:prstGeom>
          <a:noFill/>
        </p:spPr>
        <p:txBody>
          <a:bodyPr wrap="square" rtlCol="0">
            <a:spAutoFit/>
          </a:bodyPr>
          <a:lstStyle/>
          <a:p>
            <a:pPr algn="ctr"/>
            <a:r>
              <a:rPr lang="ru-RU" sz="1200" dirty="0">
                <a:latin typeface="Times New Roman" panose="02020603050405020304" pitchFamily="18" charset="0"/>
                <a:cs typeface="Times New Roman" panose="02020603050405020304" pitchFamily="18" charset="0"/>
              </a:rPr>
              <a:t>Визирование заинтересованными лицами протокола заседания Оперштаба в системе «Дело»</a:t>
            </a:r>
          </a:p>
          <a:p>
            <a:pPr algn="ctr"/>
            <a:endParaRPr lang="ru-RU" sz="1200" dirty="0">
              <a:latin typeface="Times New Roman" panose="02020603050405020304" pitchFamily="18" charset="0"/>
              <a:cs typeface="Times New Roman" panose="02020603050405020304" pitchFamily="18" charset="0"/>
            </a:endParaRPr>
          </a:p>
        </p:txBody>
      </p:sp>
      <p:sp>
        <p:nvSpPr>
          <p:cNvPr id="143" name="TextBox 142"/>
          <p:cNvSpPr txBox="1"/>
          <p:nvPr/>
        </p:nvSpPr>
        <p:spPr>
          <a:xfrm>
            <a:off x="8889091" y="5180839"/>
            <a:ext cx="1190332" cy="938719"/>
          </a:xfrm>
          <a:prstGeom prst="rect">
            <a:avLst/>
          </a:prstGeom>
          <a:noFill/>
        </p:spPr>
        <p:txBody>
          <a:bodyPr wrap="square" rtlCol="0">
            <a:spAutoFit/>
          </a:bodyPr>
          <a:lstStyle/>
          <a:p>
            <a:pPr algn="ctr"/>
            <a:r>
              <a:rPr lang="ru-RU" sz="1100" dirty="0">
                <a:latin typeface="Times New Roman" panose="02020603050405020304" pitchFamily="18" charset="0"/>
                <a:cs typeface="Times New Roman" panose="02020603050405020304" pitchFamily="18" charset="0"/>
              </a:rPr>
              <a:t>  в течение 1 р/д </a:t>
            </a:r>
          </a:p>
          <a:p>
            <a:pPr algn="ctr"/>
            <a:r>
              <a:rPr lang="ru-RU" sz="1100" dirty="0">
                <a:latin typeface="Times New Roman" panose="02020603050405020304" pitchFamily="18" charset="0"/>
                <a:cs typeface="Times New Roman" panose="02020603050405020304" pitchFamily="18" charset="0"/>
              </a:rPr>
              <a:t>со дня размещения проекта протокола </a:t>
            </a:r>
          </a:p>
        </p:txBody>
      </p:sp>
      <p:sp>
        <p:nvSpPr>
          <p:cNvPr id="7" name="Скругленный прямоугольник 6"/>
          <p:cNvSpPr/>
          <p:nvPr/>
        </p:nvSpPr>
        <p:spPr>
          <a:xfrm>
            <a:off x="67178" y="5625334"/>
            <a:ext cx="2195358" cy="1169926"/>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6" name="Скругленный прямоугольник 45"/>
          <p:cNvSpPr/>
          <p:nvPr/>
        </p:nvSpPr>
        <p:spPr>
          <a:xfrm>
            <a:off x="3573750" y="529382"/>
            <a:ext cx="1637865" cy="2007747"/>
          </a:xfrm>
          <a:prstGeom prst="round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1" name="Скругленный прямоугольник 50"/>
          <p:cNvSpPr/>
          <p:nvPr/>
        </p:nvSpPr>
        <p:spPr>
          <a:xfrm>
            <a:off x="77806" y="529382"/>
            <a:ext cx="1755101" cy="2007747"/>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9" name="TextBox 38"/>
          <p:cNvSpPr txBox="1"/>
          <p:nvPr/>
        </p:nvSpPr>
        <p:spPr>
          <a:xfrm>
            <a:off x="106623" y="617297"/>
            <a:ext cx="1705113" cy="1754326"/>
          </a:xfrm>
          <a:prstGeom prst="rect">
            <a:avLst/>
          </a:prstGeom>
          <a:noFill/>
        </p:spPr>
        <p:txBody>
          <a:bodyPr wrap="square" rtlCol="0">
            <a:spAutoFit/>
          </a:bodyPr>
          <a:lstStyle/>
          <a:p>
            <a:pPr algn="ctr"/>
            <a:r>
              <a:rPr lang="ru-RU" sz="1200" b="1" dirty="0">
                <a:latin typeface="Times New Roman" panose="02020603050405020304" pitchFamily="18" charset="0"/>
                <a:cs typeface="Times New Roman" panose="02020603050405020304" pitchFamily="18" charset="0"/>
              </a:rPr>
              <a:t>Заказчик</a:t>
            </a:r>
            <a:r>
              <a:rPr lang="ru-RU" sz="1200" dirty="0">
                <a:latin typeface="Times New Roman" panose="02020603050405020304" pitchFamily="18" charset="0"/>
                <a:cs typeface="Times New Roman" panose="02020603050405020304" pitchFamily="18" charset="0"/>
              </a:rPr>
              <a:t> принимает решение об обоснованности обращения поставщика; готовит пояснительную записку в адрес ГРБС, либо мотивированный отказ поставщику </a:t>
            </a:r>
          </a:p>
        </p:txBody>
      </p:sp>
      <p:sp>
        <p:nvSpPr>
          <p:cNvPr id="52" name="Скругленный прямоугольник 51"/>
          <p:cNvSpPr/>
          <p:nvPr/>
        </p:nvSpPr>
        <p:spPr>
          <a:xfrm>
            <a:off x="9930838" y="5620580"/>
            <a:ext cx="2195357" cy="1169926"/>
          </a:xfrm>
          <a:prstGeom prst="roundRect">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53" name="Скругленный прямоугольник 52"/>
          <p:cNvSpPr/>
          <p:nvPr/>
        </p:nvSpPr>
        <p:spPr>
          <a:xfrm>
            <a:off x="6697090" y="5618713"/>
            <a:ext cx="2195357" cy="1169927"/>
          </a:xfrm>
          <a:prstGeom prst="roundRect">
            <a:avLst>
              <a:gd name="adj" fmla="val 17563"/>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рямоугольник 14"/>
          <p:cNvSpPr/>
          <p:nvPr/>
        </p:nvSpPr>
        <p:spPr>
          <a:xfrm>
            <a:off x="6833087" y="5661236"/>
            <a:ext cx="2006390" cy="1015663"/>
          </a:xfrm>
          <a:prstGeom prst="rect">
            <a:avLst/>
          </a:prstGeom>
        </p:spPr>
        <p:txBody>
          <a:bodyPr wrap="square">
            <a:spAutoFit/>
          </a:bodyPr>
          <a:lstStyle/>
          <a:p>
            <a:pPr lvl="0" algn="ctr"/>
            <a:r>
              <a:rPr lang="ru-RU" sz="1200" b="1" dirty="0">
                <a:solidFill>
                  <a:prstClr val="black"/>
                </a:solidFill>
                <a:latin typeface="Times New Roman" panose="02020603050405020304" pitchFamily="18" charset="0"/>
                <a:cs typeface="Times New Roman" panose="02020603050405020304" pitchFamily="18" charset="0"/>
              </a:rPr>
              <a:t>ГРБС</a:t>
            </a:r>
            <a:r>
              <a:rPr lang="ru-RU" sz="1200" dirty="0">
                <a:solidFill>
                  <a:prstClr val="black"/>
                </a:solidFill>
                <a:latin typeface="Times New Roman" panose="02020603050405020304" pitchFamily="18" charset="0"/>
                <a:cs typeface="Times New Roman" panose="02020603050405020304" pitchFamily="18" charset="0"/>
              </a:rPr>
              <a:t> готовит проект распоряжения Правительства Липецкой области об изменении сущ. условий контракта</a:t>
            </a:r>
          </a:p>
        </p:txBody>
      </p:sp>
      <p:sp>
        <p:nvSpPr>
          <p:cNvPr id="4" name="Прямоугольник 3"/>
          <p:cNvSpPr/>
          <p:nvPr/>
        </p:nvSpPr>
        <p:spPr>
          <a:xfrm>
            <a:off x="3522357" y="598137"/>
            <a:ext cx="1746308" cy="1938992"/>
          </a:xfrm>
          <a:prstGeom prst="rect">
            <a:avLst/>
          </a:prstGeom>
        </p:spPr>
        <p:txBody>
          <a:bodyPr wrap="square">
            <a:spAutoFit/>
          </a:bodyPr>
          <a:lstStyle/>
          <a:p>
            <a:pPr algn="ctr"/>
            <a:r>
              <a:rPr lang="ru-RU" sz="1200" b="1" dirty="0">
                <a:latin typeface="Times New Roman" panose="02020603050405020304" pitchFamily="18" charset="0"/>
                <a:cs typeface="Times New Roman" panose="02020603050405020304" pitchFamily="18" charset="0"/>
              </a:rPr>
              <a:t>ГРБС</a:t>
            </a:r>
            <a:r>
              <a:rPr lang="ru-RU" sz="1200" dirty="0">
                <a:latin typeface="Times New Roman" panose="02020603050405020304" pitchFamily="18" charset="0"/>
                <a:cs typeface="Times New Roman" panose="02020603050405020304" pitchFamily="18" charset="0"/>
              </a:rPr>
              <a:t> рассматривает обращение Заказчика; готовит заключение об обоснованности изменения сущ. условий контракта с обоснованием такого изменения и направляет их в управление финансов</a:t>
            </a:r>
          </a:p>
        </p:txBody>
      </p:sp>
      <p:sp>
        <p:nvSpPr>
          <p:cNvPr id="5" name="Стрелка вправо 4"/>
          <p:cNvSpPr/>
          <p:nvPr/>
        </p:nvSpPr>
        <p:spPr>
          <a:xfrm rot="16200000">
            <a:off x="770565" y="2870971"/>
            <a:ext cx="807413" cy="289726"/>
          </a:xfrm>
          <a:prstGeom prst="rightArrow">
            <a:avLst>
              <a:gd name="adj1" fmla="val 50000"/>
              <a:gd name="adj2" fmla="val 52418"/>
            </a:avLst>
          </a:prstGeom>
          <a:no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Стрелка вправо 29"/>
          <p:cNvSpPr/>
          <p:nvPr/>
        </p:nvSpPr>
        <p:spPr>
          <a:xfrm>
            <a:off x="1905320" y="1550396"/>
            <a:ext cx="1626864" cy="309845"/>
          </a:xfrm>
          <a:prstGeom prst="rightArrow">
            <a:avLst/>
          </a:prstGeom>
          <a:solidFill>
            <a:schemeClr val="accent6">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Стрелка вправо 30"/>
          <p:cNvSpPr/>
          <p:nvPr/>
        </p:nvSpPr>
        <p:spPr>
          <a:xfrm rot="10800000">
            <a:off x="8975474" y="6066710"/>
            <a:ext cx="842496" cy="253058"/>
          </a:xfrm>
          <a:prstGeom prst="rightArrow">
            <a:avLst>
              <a:gd name="adj1" fmla="val 57283"/>
              <a:gd name="adj2" fmla="val 78469"/>
            </a:avLst>
          </a:prstGeom>
          <a:solidFill>
            <a:schemeClr val="accent2">
              <a:lumMod val="20000"/>
              <a:lumOff val="80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рямоугольник 13"/>
          <p:cNvSpPr/>
          <p:nvPr/>
        </p:nvSpPr>
        <p:spPr>
          <a:xfrm>
            <a:off x="8683116" y="859521"/>
            <a:ext cx="1433348" cy="738664"/>
          </a:xfrm>
          <a:prstGeom prst="rect">
            <a:avLst/>
          </a:prstGeom>
        </p:spPr>
        <p:txBody>
          <a:bodyPr wrap="square">
            <a:spAutoFit/>
          </a:bodyPr>
          <a:lstStyle/>
          <a:p>
            <a:pPr lvl="0" algn="ctr"/>
            <a:r>
              <a:rPr lang="ru-RU" sz="1050" dirty="0">
                <a:solidFill>
                  <a:prstClr val="black"/>
                </a:solidFill>
                <a:latin typeface="Times New Roman" panose="02020603050405020304" pitchFamily="18" charset="0"/>
                <a:cs typeface="Times New Roman" panose="02020603050405020304" pitchFamily="18" charset="0"/>
              </a:rPr>
              <a:t>в течение 5 р/д со дня получения от ГРБС документов и заключения</a:t>
            </a:r>
            <a:endParaRPr lang="ru-RU" sz="1050" dirty="0">
              <a:solidFill>
                <a:prstClr val="black"/>
              </a:solidFill>
            </a:endParaRPr>
          </a:p>
        </p:txBody>
      </p:sp>
      <p:sp>
        <p:nvSpPr>
          <p:cNvPr id="35" name="Скругленный прямоугольник 34"/>
          <p:cNvSpPr/>
          <p:nvPr/>
        </p:nvSpPr>
        <p:spPr>
          <a:xfrm>
            <a:off x="6906419" y="508178"/>
            <a:ext cx="1776697" cy="2028951"/>
          </a:xfrm>
          <a:prstGeom prst="roundRect">
            <a:avLst/>
          </a:prstGeom>
          <a:no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Прямоугольник 17"/>
          <p:cNvSpPr/>
          <p:nvPr/>
        </p:nvSpPr>
        <p:spPr>
          <a:xfrm>
            <a:off x="6957294" y="613157"/>
            <a:ext cx="1728301" cy="1754326"/>
          </a:xfrm>
          <a:prstGeom prst="rect">
            <a:avLst/>
          </a:prstGeom>
        </p:spPr>
        <p:txBody>
          <a:bodyPr wrap="square">
            <a:spAutoFit/>
          </a:bodyPr>
          <a:lstStyle/>
          <a:p>
            <a:pPr lvl="0" algn="ctr"/>
            <a:r>
              <a:rPr lang="ru-RU" sz="1200" b="1" dirty="0">
                <a:solidFill>
                  <a:prstClr val="black"/>
                </a:solidFill>
                <a:latin typeface="Times New Roman" panose="02020603050405020304" pitchFamily="18" charset="0"/>
                <a:cs typeface="Times New Roman" panose="02020603050405020304" pitchFamily="18" charset="0"/>
              </a:rPr>
              <a:t>Управление финансов </a:t>
            </a:r>
            <a:r>
              <a:rPr lang="ru-RU" sz="1200" dirty="0">
                <a:solidFill>
                  <a:prstClr val="black"/>
                </a:solidFill>
                <a:latin typeface="Times New Roman" panose="02020603050405020304" pitchFamily="18" charset="0"/>
                <a:cs typeface="Times New Roman" panose="02020603050405020304" pitchFamily="18" charset="0"/>
              </a:rPr>
              <a:t>проверяет документы  и направляет ГРБС заключение о соблюдении процедур и требований законодательства в сфере закупок или мотивированный отказ</a:t>
            </a:r>
          </a:p>
        </p:txBody>
      </p:sp>
      <p:sp>
        <p:nvSpPr>
          <p:cNvPr id="38" name="Стрелка вправо 37"/>
          <p:cNvSpPr/>
          <p:nvPr/>
        </p:nvSpPr>
        <p:spPr>
          <a:xfrm rot="5400000">
            <a:off x="10718949" y="2845145"/>
            <a:ext cx="736758" cy="270721"/>
          </a:xfrm>
          <a:prstGeom prst="rightArrow">
            <a:avLst>
              <a:gd name="adj1" fmla="val 57792"/>
              <a:gd name="adj2" fmla="val 65816"/>
            </a:avLst>
          </a:prstGeom>
          <a:solidFill>
            <a:schemeClr val="accent1">
              <a:lumMod val="20000"/>
              <a:lumOff val="80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1" name="Прямоугольник 40"/>
          <p:cNvSpPr/>
          <p:nvPr/>
        </p:nvSpPr>
        <p:spPr>
          <a:xfrm>
            <a:off x="11104674" y="2652591"/>
            <a:ext cx="1023820" cy="430887"/>
          </a:xfrm>
          <a:prstGeom prst="rect">
            <a:avLst/>
          </a:prstGeom>
        </p:spPr>
        <p:txBody>
          <a:bodyPr wrap="square">
            <a:spAutoFit/>
          </a:bodyPr>
          <a:lstStyle/>
          <a:p>
            <a:pPr lvl="0" algn="ctr"/>
            <a:r>
              <a:rPr lang="ru-RU" sz="1100" dirty="0">
                <a:latin typeface="Times New Roman" panose="02020603050405020304" pitchFamily="18" charset="0"/>
                <a:cs typeface="Times New Roman" panose="02020603050405020304" pitchFamily="18" charset="0"/>
              </a:rPr>
              <a:t>сроки не установлены</a:t>
            </a:r>
            <a:endParaRPr lang="ru-RU" sz="1100" dirty="0"/>
          </a:p>
        </p:txBody>
      </p:sp>
      <p:sp>
        <p:nvSpPr>
          <p:cNvPr id="42" name="Скругленный прямоугольник 41"/>
          <p:cNvSpPr/>
          <p:nvPr/>
        </p:nvSpPr>
        <p:spPr>
          <a:xfrm>
            <a:off x="10079422" y="528505"/>
            <a:ext cx="2025325" cy="2008623"/>
          </a:xfrm>
          <a:prstGeom prst="roundRect">
            <a:avLst/>
          </a:prstGeom>
          <a:no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3" name="TextBox 42"/>
          <p:cNvSpPr txBox="1"/>
          <p:nvPr/>
        </p:nvSpPr>
        <p:spPr>
          <a:xfrm>
            <a:off x="10031176" y="613396"/>
            <a:ext cx="2169220" cy="1938992"/>
          </a:xfrm>
          <a:prstGeom prst="rect">
            <a:avLst/>
          </a:prstGeom>
          <a:noFill/>
        </p:spPr>
        <p:txBody>
          <a:bodyPr wrap="square" rtlCol="0">
            <a:spAutoFit/>
          </a:bodyPr>
          <a:lstStyle/>
          <a:p>
            <a:pPr lvl="0" algn="ctr"/>
            <a:r>
              <a:rPr lang="ru-RU" sz="1200" b="1" dirty="0">
                <a:latin typeface="Times New Roman" panose="02020603050405020304" pitchFamily="18" charset="0"/>
                <a:cs typeface="Times New Roman" panose="02020603050405020304" pitchFamily="18" charset="0"/>
              </a:rPr>
              <a:t>ГРБС</a:t>
            </a:r>
            <a:r>
              <a:rPr lang="ru-RU" sz="1200" dirty="0">
                <a:latin typeface="Times New Roman" panose="02020603050405020304" pitchFamily="18" charset="0"/>
                <a:cs typeface="Times New Roman" panose="02020603050405020304" pitchFamily="18" charset="0"/>
              </a:rPr>
              <a:t> направляет секретарю </a:t>
            </a:r>
            <a:r>
              <a:rPr lang="ru-RU" sz="1200" dirty="0" err="1">
                <a:latin typeface="Times New Roman" panose="02020603050405020304" pitchFamily="18" charset="0"/>
                <a:cs typeface="Times New Roman" panose="02020603050405020304" pitchFamily="18" charset="0"/>
              </a:rPr>
              <a:t>Оперштаба</a:t>
            </a:r>
            <a:r>
              <a:rPr lang="ru-RU" sz="1200" dirty="0">
                <a:latin typeface="Times New Roman" panose="02020603050405020304" pitchFamily="18" charset="0"/>
                <a:cs typeface="Times New Roman" panose="02020603050405020304" pitchFamily="18" charset="0"/>
              </a:rPr>
              <a:t> заключение об обоснованности изменения сущ. условий контракта и заключение о соблюдении процедур и требований законодательства в сфере закупок; выступает докладчиком на заседании </a:t>
            </a:r>
            <a:r>
              <a:rPr lang="ru-RU" sz="1200" dirty="0" err="1">
                <a:latin typeface="Times New Roman" panose="02020603050405020304" pitchFamily="18" charset="0"/>
                <a:cs typeface="Times New Roman" panose="02020603050405020304" pitchFamily="18" charset="0"/>
              </a:rPr>
              <a:t>Оперштаба</a:t>
            </a:r>
            <a:endParaRPr lang="ru-RU" sz="1200" dirty="0">
              <a:latin typeface="Times New Roman" panose="02020603050405020304" pitchFamily="18" charset="0"/>
              <a:cs typeface="Times New Roman" panose="02020603050405020304" pitchFamily="18" charset="0"/>
            </a:endParaRPr>
          </a:p>
        </p:txBody>
      </p:sp>
      <p:sp>
        <p:nvSpPr>
          <p:cNvPr id="20" name="Прямоугольник 19"/>
          <p:cNvSpPr/>
          <p:nvPr/>
        </p:nvSpPr>
        <p:spPr>
          <a:xfrm>
            <a:off x="11095241" y="4651341"/>
            <a:ext cx="1009507" cy="938719"/>
          </a:xfrm>
          <a:prstGeom prst="rect">
            <a:avLst/>
          </a:prstGeom>
        </p:spPr>
        <p:txBody>
          <a:bodyPr wrap="square">
            <a:spAutoFit/>
          </a:bodyPr>
          <a:lstStyle/>
          <a:p>
            <a:pPr lvl="0" algn="ctr"/>
            <a:r>
              <a:rPr lang="ru-RU" sz="1100" dirty="0">
                <a:solidFill>
                  <a:prstClr val="black"/>
                </a:solidFill>
                <a:latin typeface="Times New Roman" panose="02020603050405020304" pitchFamily="18" charset="0"/>
                <a:cs typeface="Times New Roman" panose="02020603050405020304" pitchFamily="18" charset="0"/>
              </a:rPr>
              <a:t>в течение 1 р/д после проведения </a:t>
            </a:r>
          </a:p>
          <a:p>
            <a:pPr lvl="0" algn="ctr"/>
            <a:r>
              <a:rPr lang="ru-RU" sz="1100" dirty="0">
                <a:solidFill>
                  <a:prstClr val="black"/>
                </a:solidFill>
                <a:latin typeface="Times New Roman" panose="02020603050405020304" pitchFamily="18" charset="0"/>
                <a:cs typeface="Times New Roman" panose="02020603050405020304" pitchFamily="18" charset="0"/>
              </a:rPr>
              <a:t>заседания </a:t>
            </a:r>
            <a:r>
              <a:rPr lang="ru-RU" sz="1100" dirty="0" err="1">
                <a:solidFill>
                  <a:prstClr val="black"/>
                </a:solidFill>
                <a:latin typeface="Times New Roman" panose="02020603050405020304" pitchFamily="18" charset="0"/>
                <a:cs typeface="Times New Roman" panose="02020603050405020304" pitchFamily="18" charset="0"/>
              </a:rPr>
              <a:t>Оперштаба</a:t>
            </a:r>
            <a:endParaRPr lang="ru-RU" sz="1100" dirty="0">
              <a:solidFill>
                <a:prstClr val="black"/>
              </a:solidFill>
              <a:latin typeface="Times New Roman" panose="02020603050405020304" pitchFamily="18" charset="0"/>
              <a:cs typeface="Times New Roman" panose="02020603050405020304" pitchFamily="18" charset="0"/>
            </a:endParaRPr>
          </a:p>
        </p:txBody>
      </p:sp>
      <p:sp>
        <p:nvSpPr>
          <p:cNvPr id="48" name="TextBox 47"/>
          <p:cNvSpPr txBox="1"/>
          <p:nvPr/>
        </p:nvSpPr>
        <p:spPr>
          <a:xfrm>
            <a:off x="5633454" y="5625334"/>
            <a:ext cx="969070" cy="430887"/>
          </a:xfrm>
          <a:prstGeom prst="rect">
            <a:avLst/>
          </a:prstGeom>
          <a:noFill/>
        </p:spPr>
        <p:txBody>
          <a:bodyPr wrap="square" rtlCol="0">
            <a:spAutoFit/>
          </a:bodyPr>
          <a:lstStyle/>
          <a:p>
            <a:pPr algn="ctr"/>
            <a:r>
              <a:rPr lang="ru-RU" sz="1100" dirty="0">
                <a:latin typeface="Times New Roman" panose="02020603050405020304" pitchFamily="18" charset="0"/>
                <a:cs typeface="Times New Roman" panose="02020603050405020304" pitchFamily="18" charset="0"/>
              </a:rPr>
              <a:t>сроки не установлены</a:t>
            </a:r>
          </a:p>
        </p:txBody>
      </p:sp>
      <p:sp>
        <p:nvSpPr>
          <p:cNvPr id="49" name="Скругленный прямоугольник 48"/>
          <p:cNvSpPr/>
          <p:nvPr/>
        </p:nvSpPr>
        <p:spPr>
          <a:xfrm>
            <a:off x="9930838" y="3412481"/>
            <a:ext cx="2195357" cy="1272201"/>
          </a:xfrm>
          <a:prstGeom prst="roundRect">
            <a:avLst>
              <a:gd name="adj" fmla="val 16667"/>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7" name="TextBox 46">
            <a:extLst>
              <a:ext uri="{FF2B5EF4-FFF2-40B4-BE49-F238E27FC236}">
                <a16:creationId xmlns:a16="http://schemas.microsoft.com/office/drawing/2014/main" id="{D6A00713-3E54-463C-ABCE-AEFDA32D3328}"/>
              </a:ext>
            </a:extLst>
          </p:cNvPr>
          <p:cNvSpPr txBox="1"/>
          <p:nvPr/>
        </p:nvSpPr>
        <p:spPr>
          <a:xfrm>
            <a:off x="9989838" y="3565210"/>
            <a:ext cx="2090772" cy="830997"/>
          </a:xfrm>
          <a:prstGeom prst="rect">
            <a:avLst/>
          </a:prstGeom>
          <a:noFill/>
        </p:spPr>
        <p:txBody>
          <a:bodyPr wrap="square" rtlCol="0">
            <a:spAutoFit/>
          </a:bodyPr>
          <a:lstStyle/>
          <a:p>
            <a:pPr algn="ctr"/>
            <a:r>
              <a:rPr lang="ru-RU" sz="1200" b="1" dirty="0">
                <a:latin typeface="Times New Roman" panose="02020603050405020304" pitchFamily="18" charset="0"/>
                <a:cs typeface="Times New Roman" panose="02020603050405020304" pitchFamily="18" charset="0"/>
              </a:rPr>
              <a:t>Секретарь </a:t>
            </a:r>
            <a:r>
              <a:rPr lang="ru-RU" sz="1200" b="1" dirty="0" err="1">
                <a:latin typeface="Times New Roman" panose="02020603050405020304" pitchFamily="18" charset="0"/>
                <a:cs typeface="Times New Roman" panose="02020603050405020304" pitchFamily="18" charset="0"/>
              </a:rPr>
              <a:t>Оперштаба</a:t>
            </a:r>
            <a:r>
              <a:rPr lang="ru-RU" sz="1200" b="1" dirty="0">
                <a:latin typeface="Times New Roman" panose="02020603050405020304" pitchFamily="18" charset="0"/>
                <a:cs typeface="Times New Roman" panose="02020603050405020304" pitchFamily="18" charset="0"/>
              </a:rPr>
              <a:t> </a:t>
            </a:r>
            <a:r>
              <a:rPr lang="ru-RU" sz="1200" dirty="0">
                <a:latin typeface="Times New Roman" panose="02020603050405020304" pitchFamily="18" charset="0"/>
                <a:cs typeface="Times New Roman" panose="02020603050405020304" pitchFamily="18" charset="0"/>
              </a:rPr>
              <a:t>размещает проект протокола заседания </a:t>
            </a:r>
            <a:r>
              <a:rPr lang="ru-RU" sz="1200" dirty="0" err="1">
                <a:latin typeface="Times New Roman" panose="02020603050405020304" pitchFamily="18" charset="0"/>
                <a:cs typeface="Times New Roman" panose="02020603050405020304" pitchFamily="18" charset="0"/>
              </a:rPr>
              <a:t>Оперштаба</a:t>
            </a:r>
            <a:r>
              <a:rPr lang="ru-RU" sz="1200" dirty="0">
                <a:latin typeface="Times New Roman" panose="02020603050405020304" pitchFamily="18" charset="0"/>
                <a:cs typeface="Times New Roman" panose="02020603050405020304" pitchFamily="18" charset="0"/>
              </a:rPr>
              <a:t> </a:t>
            </a:r>
          </a:p>
          <a:p>
            <a:pPr algn="ctr"/>
            <a:r>
              <a:rPr lang="ru-RU" sz="1200" dirty="0">
                <a:latin typeface="Times New Roman" panose="02020603050405020304" pitchFamily="18" charset="0"/>
                <a:cs typeface="Times New Roman" panose="02020603050405020304" pitchFamily="18" charset="0"/>
              </a:rPr>
              <a:t>в СЭД «Дело»</a:t>
            </a:r>
          </a:p>
        </p:txBody>
      </p:sp>
      <p:sp>
        <p:nvSpPr>
          <p:cNvPr id="54" name="Скругленный прямоугольник 52">
            <a:extLst>
              <a:ext uri="{FF2B5EF4-FFF2-40B4-BE49-F238E27FC236}">
                <a16:creationId xmlns:a16="http://schemas.microsoft.com/office/drawing/2014/main" id="{D1AE3596-E596-42B3-8BD4-3585CE9AA927}"/>
              </a:ext>
            </a:extLst>
          </p:cNvPr>
          <p:cNvSpPr/>
          <p:nvPr/>
        </p:nvSpPr>
        <p:spPr>
          <a:xfrm>
            <a:off x="3341626" y="5611236"/>
            <a:ext cx="2195358" cy="1177404"/>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6" name="Прямоугольник 55">
            <a:extLst>
              <a:ext uri="{FF2B5EF4-FFF2-40B4-BE49-F238E27FC236}">
                <a16:creationId xmlns:a16="http://schemas.microsoft.com/office/drawing/2014/main" id="{E01B5732-7512-4913-A550-A8022D8C2BB4}"/>
              </a:ext>
            </a:extLst>
          </p:cNvPr>
          <p:cNvSpPr/>
          <p:nvPr/>
        </p:nvSpPr>
        <p:spPr>
          <a:xfrm>
            <a:off x="3386381" y="5588311"/>
            <a:ext cx="2195358" cy="1200329"/>
          </a:xfrm>
          <a:prstGeom prst="rect">
            <a:avLst/>
          </a:prstGeom>
        </p:spPr>
        <p:txBody>
          <a:bodyPr wrap="square">
            <a:spAutoFit/>
          </a:bodyPr>
          <a:lstStyle/>
          <a:p>
            <a:pPr lvl="0" algn="ctr"/>
            <a:r>
              <a:rPr lang="ru-RU" sz="1200" b="1" dirty="0">
                <a:solidFill>
                  <a:prstClr val="black"/>
                </a:solidFill>
                <a:latin typeface="Times New Roman" panose="02020603050405020304" pitchFamily="18" charset="0"/>
                <a:cs typeface="Times New Roman" panose="02020603050405020304" pitchFamily="18" charset="0"/>
              </a:rPr>
              <a:t>Заказчик, </a:t>
            </a:r>
            <a:r>
              <a:rPr lang="ru-RU" sz="1200" dirty="0">
                <a:latin typeface="Times New Roman" panose="02020603050405020304" pitchFamily="18" charset="0"/>
                <a:cs typeface="Times New Roman" panose="02020603050405020304" pitchFamily="18" charset="0"/>
              </a:rPr>
              <a:t>на основании распоряжения Правительства Липецкой области,</a:t>
            </a:r>
            <a:r>
              <a:rPr lang="ru-RU" sz="1200" dirty="0">
                <a:solidFill>
                  <a:prstClr val="black"/>
                </a:solidFill>
                <a:latin typeface="Times New Roman" panose="02020603050405020304" pitchFamily="18" charset="0"/>
                <a:cs typeface="Times New Roman" panose="02020603050405020304" pitchFamily="18" charset="0"/>
              </a:rPr>
              <a:t> заключает доп. соглашение к контракту об изменении сущ. условий контракта</a:t>
            </a:r>
          </a:p>
        </p:txBody>
      </p:sp>
      <p:sp>
        <p:nvSpPr>
          <p:cNvPr id="60" name="Скругленный прямоугольник 6">
            <a:extLst>
              <a:ext uri="{FF2B5EF4-FFF2-40B4-BE49-F238E27FC236}">
                <a16:creationId xmlns:a16="http://schemas.microsoft.com/office/drawing/2014/main" id="{568C1F69-2697-4902-950F-9A9D43BD06EB}"/>
              </a:ext>
            </a:extLst>
          </p:cNvPr>
          <p:cNvSpPr/>
          <p:nvPr/>
        </p:nvSpPr>
        <p:spPr>
          <a:xfrm>
            <a:off x="77806" y="3484354"/>
            <a:ext cx="2192934" cy="1200329"/>
          </a:xfrm>
          <a:prstGeom prst="roundRect">
            <a:avLst/>
          </a:prstGeom>
          <a:no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Прямоугольник 7">
            <a:extLst>
              <a:ext uri="{FF2B5EF4-FFF2-40B4-BE49-F238E27FC236}">
                <a16:creationId xmlns:a16="http://schemas.microsoft.com/office/drawing/2014/main" id="{6CC6ABFE-947E-48A2-9E4F-A0E4A1D99AE8}"/>
              </a:ext>
            </a:extLst>
          </p:cNvPr>
          <p:cNvSpPr/>
          <p:nvPr/>
        </p:nvSpPr>
        <p:spPr>
          <a:xfrm>
            <a:off x="69397" y="5610132"/>
            <a:ext cx="2315001" cy="1200329"/>
          </a:xfrm>
          <a:prstGeom prst="rect">
            <a:avLst/>
          </a:prstGeom>
        </p:spPr>
        <p:txBody>
          <a:bodyPr wrap="square">
            <a:spAutoFit/>
          </a:bodyPr>
          <a:lstStyle/>
          <a:p>
            <a:pPr algn="ctr"/>
            <a:r>
              <a:rPr lang="ru-RU" sz="1200" b="1" dirty="0">
                <a:latin typeface="Times New Roman" panose="02020603050405020304" pitchFamily="18" charset="0"/>
                <a:cs typeface="Times New Roman" panose="02020603050405020304" pitchFamily="18" charset="0"/>
              </a:rPr>
              <a:t>Заказчик </a:t>
            </a:r>
            <a:r>
              <a:rPr lang="ru-RU" sz="1200" dirty="0">
                <a:latin typeface="Times New Roman" panose="02020603050405020304" pitchFamily="18" charset="0"/>
                <a:cs typeface="Times New Roman" panose="02020603050405020304" pitchFamily="18" charset="0"/>
              </a:rPr>
              <a:t>не позднее 3 р/д со дня заключения доп. Соглашения направляет в управление финансов уведомление о заключении доп. соглашения</a:t>
            </a:r>
          </a:p>
        </p:txBody>
      </p:sp>
      <p:sp>
        <p:nvSpPr>
          <p:cNvPr id="61" name="Стрелка вправо 4">
            <a:extLst>
              <a:ext uri="{FF2B5EF4-FFF2-40B4-BE49-F238E27FC236}">
                <a16:creationId xmlns:a16="http://schemas.microsoft.com/office/drawing/2014/main" id="{A296BA17-A653-4A79-AD12-94FA13E2AAD1}"/>
              </a:ext>
            </a:extLst>
          </p:cNvPr>
          <p:cNvSpPr/>
          <p:nvPr/>
        </p:nvSpPr>
        <p:spPr>
          <a:xfrm>
            <a:off x="8782136" y="1530716"/>
            <a:ext cx="1249039" cy="329525"/>
          </a:xfrm>
          <a:prstGeom prst="rightArrow">
            <a:avLst/>
          </a:prstGeom>
          <a:solidFill>
            <a:schemeClr val="accent4">
              <a:lumMod val="20000"/>
              <a:lumOff val="80000"/>
            </a:schemeClr>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3" name="Стрелка вправо 37">
            <a:extLst>
              <a:ext uri="{FF2B5EF4-FFF2-40B4-BE49-F238E27FC236}">
                <a16:creationId xmlns:a16="http://schemas.microsoft.com/office/drawing/2014/main" id="{43D339CA-B1EC-460F-B168-9E87793918A3}"/>
              </a:ext>
            </a:extLst>
          </p:cNvPr>
          <p:cNvSpPr/>
          <p:nvPr/>
        </p:nvSpPr>
        <p:spPr>
          <a:xfrm rot="5400000">
            <a:off x="10648709" y="5027990"/>
            <a:ext cx="773028" cy="266169"/>
          </a:xfrm>
          <a:prstGeom prst="rightArrow">
            <a:avLst>
              <a:gd name="adj1" fmla="val 57792"/>
              <a:gd name="adj2" fmla="val 73977"/>
            </a:avLst>
          </a:prstGeom>
          <a:solidFill>
            <a:schemeClr val="accent2">
              <a:lumMod val="20000"/>
              <a:lumOff val="80000"/>
            </a:schemeClr>
          </a:solid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66" name="Рисунок 65">
            <a:extLst>
              <a:ext uri="{FF2B5EF4-FFF2-40B4-BE49-F238E27FC236}">
                <a16:creationId xmlns:a16="http://schemas.microsoft.com/office/drawing/2014/main" id="{75A08D4F-38F3-46B8-A90E-C96BC28BD917}"/>
              </a:ext>
            </a:extLst>
          </p:cNvPr>
          <p:cNvPicPr>
            <a:picLocks noChangeAspect="1"/>
          </p:cNvPicPr>
          <p:nvPr/>
        </p:nvPicPr>
        <p:blipFill>
          <a:blip r:embed="rId3"/>
          <a:stretch>
            <a:fillRect/>
          </a:stretch>
        </p:blipFill>
        <p:spPr>
          <a:xfrm>
            <a:off x="8228554" y="2268376"/>
            <a:ext cx="1879894" cy="1879894"/>
          </a:xfrm>
          <a:prstGeom prst="rect">
            <a:avLst/>
          </a:prstGeom>
        </p:spPr>
      </p:pic>
      <p:pic>
        <p:nvPicPr>
          <p:cNvPr id="23" name="Рисунок 22">
            <a:extLst>
              <a:ext uri="{FF2B5EF4-FFF2-40B4-BE49-F238E27FC236}">
                <a16:creationId xmlns:a16="http://schemas.microsoft.com/office/drawing/2014/main" id="{BB544AFE-7345-4B3C-A60E-8438441FBB8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07052" y="3773846"/>
            <a:ext cx="1884018" cy="1814465"/>
          </a:xfrm>
          <a:prstGeom prst="rect">
            <a:avLst/>
          </a:prstGeom>
        </p:spPr>
      </p:pic>
      <p:pic>
        <p:nvPicPr>
          <p:cNvPr id="25" name="Рисунок 24">
            <a:extLst>
              <a:ext uri="{FF2B5EF4-FFF2-40B4-BE49-F238E27FC236}">
                <a16:creationId xmlns:a16="http://schemas.microsoft.com/office/drawing/2014/main" id="{1C318EE5-B201-494B-AE1D-9690199A7E9E}"/>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29993" t="8213" r="32053" b="2247"/>
          <a:stretch/>
        </p:blipFill>
        <p:spPr>
          <a:xfrm>
            <a:off x="2011723" y="1882285"/>
            <a:ext cx="1145594" cy="1520229"/>
          </a:xfrm>
          <a:prstGeom prst="rect">
            <a:avLst/>
          </a:prstGeom>
        </p:spPr>
      </p:pic>
      <p:sp>
        <p:nvSpPr>
          <p:cNvPr id="44" name="Стрелка вправо 29">
            <a:extLst>
              <a:ext uri="{FF2B5EF4-FFF2-40B4-BE49-F238E27FC236}">
                <a16:creationId xmlns:a16="http://schemas.microsoft.com/office/drawing/2014/main" id="{F4759E99-7F0E-449D-ADF5-268D753E1F27}"/>
              </a:ext>
            </a:extLst>
          </p:cNvPr>
          <p:cNvSpPr/>
          <p:nvPr/>
        </p:nvSpPr>
        <p:spPr>
          <a:xfrm>
            <a:off x="5290112" y="1521714"/>
            <a:ext cx="1598075" cy="338527"/>
          </a:xfrm>
          <a:prstGeom prst="rightArrow">
            <a:avLst/>
          </a:prstGeom>
          <a:solidFill>
            <a:schemeClr val="accent1">
              <a:lumMod val="20000"/>
              <a:lumOff val="80000"/>
            </a:schemeClr>
          </a:solidFill>
          <a:ln w="190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45" name="Прямоугольник 44">
            <a:extLst>
              <a:ext uri="{FF2B5EF4-FFF2-40B4-BE49-F238E27FC236}">
                <a16:creationId xmlns:a16="http://schemas.microsoft.com/office/drawing/2014/main" id="{8247CC30-3D38-44CA-8AE6-E1C2348EA385}"/>
              </a:ext>
            </a:extLst>
          </p:cNvPr>
          <p:cNvSpPr/>
          <p:nvPr/>
        </p:nvSpPr>
        <p:spPr>
          <a:xfrm>
            <a:off x="5171575" y="985398"/>
            <a:ext cx="1680268" cy="577081"/>
          </a:xfrm>
          <a:prstGeom prst="rect">
            <a:avLst/>
          </a:prstGeom>
        </p:spPr>
        <p:txBody>
          <a:bodyPr wrap="square">
            <a:spAutoFit/>
          </a:bodyPr>
          <a:lstStyle/>
          <a:p>
            <a:pPr lvl="0" algn="ctr"/>
            <a:r>
              <a:rPr lang="ru-RU" sz="1050" dirty="0">
                <a:latin typeface="Times New Roman" panose="02020603050405020304" pitchFamily="18" charset="0"/>
                <a:cs typeface="Times New Roman" panose="02020603050405020304" pitchFamily="18" charset="0"/>
              </a:rPr>
              <a:t>в течение 3 р/д со дня </a:t>
            </a:r>
          </a:p>
          <a:p>
            <a:pPr lvl="0" algn="ctr"/>
            <a:r>
              <a:rPr lang="ru-RU" sz="1050" dirty="0">
                <a:latin typeface="Times New Roman" panose="02020603050405020304" pitchFamily="18" charset="0"/>
                <a:cs typeface="Times New Roman" panose="02020603050405020304" pitchFamily="18" charset="0"/>
              </a:rPr>
              <a:t>поступления обращения </a:t>
            </a:r>
          </a:p>
          <a:p>
            <a:pPr lvl="0" algn="ctr"/>
            <a:r>
              <a:rPr lang="ru-RU" sz="1050" dirty="0">
                <a:latin typeface="Times New Roman" panose="02020603050405020304" pitchFamily="18" charset="0"/>
                <a:cs typeface="Times New Roman" panose="02020603050405020304" pitchFamily="18" charset="0"/>
              </a:rPr>
              <a:t>от заказчика</a:t>
            </a:r>
          </a:p>
        </p:txBody>
      </p:sp>
      <p:sp>
        <p:nvSpPr>
          <p:cNvPr id="9" name="Прямоугольник 8">
            <a:extLst>
              <a:ext uri="{FF2B5EF4-FFF2-40B4-BE49-F238E27FC236}">
                <a16:creationId xmlns:a16="http://schemas.microsoft.com/office/drawing/2014/main" id="{39C52E15-86E9-49BE-A5AE-4998FA302E50}"/>
              </a:ext>
            </a:extLst>
          </p:cNvPr>
          <p:cNvSpPr/>
          <p:nvPr/>
        </p:nvSpPr>
        <p:spPr>
          <a:xfrm>
            <a:off x="1801348" y="1285018"/>
            <a:ext cx="1850001" cy="261610"/>
          </a:xfrm>
          <a:prstGeom prst="rect">
            <a:avLst/>
          </a:prstGeom>
        </p:spPr>
        <p:txBody>
          <a:bodyPr wrap="square">
            <a:spAutoFit/>
          </a:bodyPr>
          <a:lstStyle/>
          <a:p>
            <a:pPr lvl="0" algn="ctr"/>
            <a:r>
              <a:rPr lang="ru-RU" sz="1100" dirty="0">
                <a:solidFill>
                  <a:prstClr val="black"/>
                </a:solidFill>
                <a:latin typeface="Times New Roman" panose="02020603050405020304" pitchFamily="18" charset="0"/>
                <a:cs typeface="Times New Roman" panose="02020603050405020304" pitchFamily="18" charset="0"/>
              </a:rPr>
              <a:t>сроки не установлены</a:t>
            </a:r>
          </a:p>
        </p:txBody>
      </p:sp>
      <p:sp>
        <p:nvSpPr>
          <p:cNvPr id="50" name="Стрелка вправо 30">
            <a:extLst>
              <a:ext uri="{FF2B5EF4-FFF2-40B4-BE49-F238E27FC236}">
                <a16:creationId xmlns:a16="http://schemas.microsoft.com/office/drawing/2014/main" id="{F8E1464D-BE4E-453E-9A2F-156CE20F41F7}"/>
              </a:ext>
            </a:extLst>
          </p:cNvPr>
          <p:cNvSpPr/>
          <p:nvPr/>
        </p:nvSpPr>
        <p:spPr>
          <a:xfrm rot="10800000">
            <a:off x="5629709" y="6066710"/>
            <a:ext cx="959034" cy="253058"/>
          </a:xfrm>
          <a:prstGeom prst="rightArrow">
            <a:avLst>
              <a:gd name="adj1" fmla="val 57283"/>
              <a:gd name="adj2" fmla="val 78469"/>
            </a:avLst>
          </a:prstGeom>
          <a:solidFill>
            <a:schemeClr val="accent1">
              <a:lumMod val="20000"/>
              <a:lumOff val="80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8" name="Стрелка вправо 30">
            <a:extLst>
              <a:ext uri="{FF2B5EF4-FFF2-40B4-BE49-F238E27FC236}">
                <a16:creationId xmlns:a16="http://schemas.microsoft.com/office/drawing/2014/main" id="{FCE25423-6300-430A-BF5C-794217C9D530}"/>
              </a:ext>
            </a:extLst>
          </p:cNvPr>
          <p:cNvSpPr/>
          <p:nvPr/>
        </p:nvSpPr>
        <p:spPr>
          <a:xfrm rot="10800000">
            <a:off x="2397468" y="6066710"/>
            <a:ext cx="861131" cy="253058"/>
          </a:xfrm>
          <a:prstGeom prst="rightArrow">
            <a:avLst>
              <a:gd name="adj1" fmla="val 57283"/>
              <a:gd name="adj2" fmla="val 78469"/>
            </a:avLst>
          </a:prstGeom>
          <a:solidFill>
            <a:schemeClr val="accent6">
              <a:lumMod val="20000"/>
              <a:lumOff val="8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7" name="TextBox 56"/>
          <p:cNvSpPr txBox="1"/>
          <p:nvPr/>
        </p:nvSpPr>
        <p:spPr>
          <a:xfrm>
            <a:off x="2378801" y="5648734"/>
            <a:ext cx="968277" cy="430887"/>
          </a:xfrm>
          <a:prstGeom prst="rect">
            <a:avLst/>
          </a:prstGeom>
          <a:noFill/>
        </p:spPr>
        <p:txBody>
          <a:bodyPr wrap="square" rtlCol="0">
            <a:spAutoFit/>
          </a:bodyPr>
          <a:lstStyle/>
          <a:p>
            <a:pPr algn="ctr"/>
            <a:r>
              <a:rPr lang="ru-RU" sz="1100" dirty="0">
                <a:latin typeface="Times New Roman" panose="02020603050405020304" pitchFamily="18" charset="0"/>
                <a:cs typeface="Times New Roman" panose="02020603050405020304" pitchFamily="18" charset="0"/>
              </a:rPr>
              <a:t>сроки не установлены</a:t>
            </a:r>
          </a:p>
        </p:txBody>
      </p:sp>
      <p:sp>
        <p:nvSpPr>
          <p:cNvPr id="55" name="TextBox 54">
            <a:extLst>
              <a:ext uri="{FF2B5EF4-FFF2-40B4-BE49-F238E27FC236}">
                <a16:creationId xmlns:a16="http://schemas.microsoft.com/office/drawing/2014/main" id="{683E7871-A1A8-4ACD-8E0C-D978985F8371}"/>
              </a:ext>
            </a:extLst>
          </p:cNvPr>
          <p:cNvSpPr txBox="1"/>
          <p:nvPr/>
        </p:nvSpPr>
        <p:spPr>
          <a:xfrm>
            <a:off x="11784457" y="-6725"/>
            <a:ext cx="519153"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9</a:t>
            </a:r>
          </a:p>
        </p:txBody>
      </p:sp>
    </p:spTree>
    <p:extLst>
      <p:ext uri="{BB962C8B-B14F-4D97-AF65-F5344CB8AC3E}">
        <p14:creationId xmlns:p14="http://schemas.microsoft.com/office/powerpoint/2010/main" val="32325058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a:extLst>
              <a:ext uri="{FF2B5EF4-FFF2-40B4-BE49-F238E27FC236}">
                <a16:creationId xmlns:a16="http://schemas.microsoft.com/office/drawing/2014/main" id="{6ED81848-E7EF-4B78-9F56-D63698F04177}"/>
              </a:ext>
            </a:extLst>
          </p:cNvPr>
          <p:cNvSpPr/>
          <p:nvPr/>
        </p:nvSpPr>
        <p:spPr>
          <a:xfrm>
            <a:off x="134981" y="608646"/>
            <a:ext cx="11922033" cy="3108543"/>
          </a:xfrm>
          <a:prstGeom prst="rect">
            <a:avLst/>
          </a:prstGeom>
        </p:spPr>
        <p:txBody>
          <a:bodyPr wrap="square">
            <a:spAutoFit/>
          </a:bodyPr>
          <a:lstStyle/>
          <a:p>
            <a:pPr marL="285750" indent="-285750" algn="just">
              <a:buFont typeface="Wingdings" panose="05000000000000000000" pitchFamily="2" charset="2"/>
              <a:buChar char="Ø"/>
            </a:pPr>
            <a:r>
              <a:rPr lang="ru-RU" sz="1400" dirty="0">
                <a:latin typeface="Times New Roman" panose="02020603050405020304" pitchFamily="18" charset="0"/>
                <a:cs typeface="Times New Roman" panose="02020603050405020304" pitchFamily="18" charset="0"/>
              </a:rPr>
              <a:t>протокол</a:t>
            </a:r>
            <a:r>
              <a:rPr lang="en-US" sz="1400" dirty="0">
                <a:latin typeface="Times New Roman" panose="02020603050405020304" pitchFamily="18" charset="0"/>
                <a:cs typeface="Times New Roman" panose="02020603050405020304" pitchFamily="18" charset="0"/>
              </a:rPr>
              <a:t> </a:t>
            </a:r>
            <a:r>
              <a:rPr lang="ru-RU" sz="1400" dirty="0">
                <a:latin typeface="Times New Roman" panose="02020603050405020304" pitchFamily="18" charset="0"/>
                <a:cs typeface="Times New Roman" panose="02020603050405020304" pitchFamily="18" charset="0"/>
              </a:rPr>
              <a:t>федерального уровня, содержащий решение, определяющее единственного поставщика и (или) конкретную закупку;</a:t>
            </a:r>
          </a:p>
          <a:p>
            <a:pPr marL="285750" indent="-285750" algn="just">
              <a:buFont typeface="Wingdings" panose="05000000000000000000" pitchFamily="2" charset="2"/>
              <a:buChar char="Ø"/>
            </a:pPr>
            <a:r>
              <a:rPr lang="ru-RU" sz="1400" dirty="0">
                <a:latin typeface="Times New Roman" panose="02020603050405020304" pitchFamily="18" charset="0"/>
                <a:cs typeface="Times New Roman" panose="02020603050405020304" pitchFamily="18" charset="0"/>
              </a:rPr>
              <a:t>закупка за счет средств резервного фонда высшего исполнительного органа субъекта РФ;</a:t>
            </a:r>
          </a:p>
          <a:p>
            <a:pPr marL="285750" indent="-285750" algn="just">
              <a:buFont typeface="Wingdings" panose="05000000000000000000" pitchFamily="2" charset="2"/>
              <a:buChar char="Ø"/>
            </a:pPr>
            <a:r>
              <a:rPr lang="ru-RU" sz="1400" dirty="0">
                <a:latin typeface="Times New Roman" panose="02020603050405020304" pitchFamily="18" charset="0"/>
                <a:cs typeface="Times New Roman" panose="02020603050405020304" pitchFamily="18" charset="0"/>
              </a:rPr>
              <a:t>закупка для реализации мероприятий и мер, предусмотренных Указом Президента РФ от 19.10.2022 № 757*;</a:t>
            </a:r>
          </a:p>
          <a:p>
            <a:pPr marL="285750" indent="-285750" algn="just">
              <a:buFont typeface="Wingdings" panose="05000000000000000000" pitchFamily="2" charset="2"/>
              <a:buChar char="Ø"/>
            </a:pPr>
            <a:r>
              <a:rPr lang="ru-RU" sz="1400" dirty="0">
                <a:latin typeface="Times New Roman" panose="02020603050405020304" pitchFamily="18" charset="0"/>
                <a:cs typeface="Times New Roman" panose="02020603050405020304" pitchFamily="18" charset="0"/>
              </a:rPr>
              <a:t>закупка для обеспечения экономических, социальных и правовых гарантий защиты прав и законных интересов физических лиц в соответствии с Федеральным законом «О беженцах» и Законом Российской Федерации «О вынужденных переселенцах»;</a:t>
            </a:r>
          </a:p>
          <a:p>
            <a:pPr marL="285750" indent="-285750" algn="just">
              <a:buFont typeface="Wingdings" panose="05000000000000000000" pitchFamily="2" charset="2"/>
              <a:buChar char="Ø"/>
            </a:pPr>
            <a:r>
              <a:rPr lang="ru-RU" sz="1400" dirty="0">
                <a:latin typeface="Times New Roman" panose="02020603050405020304" pitchFamily="18" charset="0"/>
                <a:cs typeface="Times New Roman" panose="02020603050405020304" pitchFamily="18" charset="0"/>
              </a:rPr>
              <a:t>закупка недвижимого имущества (в том числе аренда) для физических лиц:</a:t>
            </a:r>
          </a:p>
          <a:p>
            <a:pPr marL="285750" indent="-285750" algn="just">
              <a:buFontTx/>
              <a:buChar char="-"/>
            </a:pPr>
            <a:r>
              <a:rPr lang="ru-RU" sz="1400" dirty="0">
                <a:latin typeface="Times New Roman" panose="02020603050405020304" pitchFamily="18" charset="0"/>
                <a:cs typeface="Times New Roman" panose="02020603050405020304" pitchFamily="18" charset="0"/>
              </a:rPr>
              <a:t>которые пострадали и (или) жилые помещения, иное имущество которых утрачены или повреждены в результате боевых действий, актов агрессии против РФ, </a:t>
            </a:r>
          </a:p>
          <a:p>
            <a:pPr marL="285750" indent="-285750" algn="just">
              <a:buFontTx/>
              <a:buChar char="-"/>
            </a:pPr>
            <a:r>
              <a:rPr lang="ru-RU" sz="1400" dirty="0">
                <a:latin typeface="Times New Roman" panose="02020603050405020304" pitchFamily="18" charset="0"/>
                <a:cs typeface="Times New Roman" panose="02020603050405020304" pitchFamily="18" charset="0"/>
              </a:rPr>
              <a:t>вынужденно покинувших территории РФ, на которых введено военное положение,</a:t>
            </a:r>
            <a:endParaRPr lang="ru-RU" sz="1400" i="1" dirty="0">
              <a:latin typeface="Times New Roman" panose="02020603050405020304" pitchFamily="18" charset="0"/>
              <a:cs typeface="Times New Roman" panose="02020603050405020304" pitchFamily="18" charset="0"/>
            </a:endParaRPr>
          </a:p>
          <a:p>
            <a:pPr marL="285750" indent="-285750" algn="just">
              <a:buFontTx/>
              <a:buChar char="-"/>
            </a:pPr>
            <a:r>
              <a:rPr lang="ru-RU" sz="1400" dirty="0">
                <a:solidFill>
                  <a:prstClr val="black"/>
                </a:solidFill>
                <a:latin typeface="Times New Roman" panose="02020603050405020304" pitchFamily="18" charset="0"/>
                <a:cs typeface="Times New Roman" panose="02020603050405020304" pitchFamily="18" charset="0"/>
              </a:rPr>
              <a:t>вынужденно покинувших </a:t>
            </a:r>
            <a:r>
              <a:rPr lang="ru-RU" sz="1400" dirty="0">
                <a:latin typeface="Times New Roman" panose="02020603050405020304" pitchFamily="18" charset="0"/>
                <a:cs typeface="Times New Roman" panose="02020603050405020304" pitchFamily="18" charset="0"/>
              </a:rPr>
              <a:t>территории Республики Крым, Краснодарского края, Белгородской, Брянской, Воронежской, Курской, Ростовской областей и г. Севастополя;</a:t>
            </a:r>
          </a:p>
          <a:p>
            <a:pPr marL="285750" indent="-285750" algn="just">
              <a:buFont typeface="Wingdings" panose="05000000000000000000" pitchFamily="2" charset="2"/>
              <a:buChar char="Ø"/>
            </a:pPr>
            <a:r>
              <a:rPr lang="ru-RU" sz="1400" dirty="0">
                <a:latin typeface="Times New Roman" panose="02020603050405020304" pitchFamily="18" charset="0"/>
                <a:cs typeface="Times New Roman" panose="02020603050405020304" pitchFamily="18" charset="0"/>
              </a:rPr>
              <a:t>закупка в соответствии с постановлением Правительства РФ от 03.10.2022 № 1745**;</a:t>
            </a:r>
            <a:endParaRPr lang="ru-RU" sz="1400" b="1" i="1" dirty="0">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ru-RU" sz="1400" dirty="0">
                <a:latin typeface="Times New Roman" panose="02020603050405020304" pitchFamily="18" charset="0"/>
                <a:cs typeface="Times New Roman" panose="02020603050405020304" pitchFamily="18" charset="0"/>
              </a:rPr>
              <a:t>закупка для выполнения мероприятий по гражданской обороне;</a:t>
            </a:r>
          </a:p>
          <a:p>
            <a:pPr marL="285750" indent="-285750" algn="just">
              <a:buFont typeface="Wingdings" panose="05000000000000000000" pitchFamily="2" charset="2"/>
              <a:buChar char="Ø"/>
            </a:pPr>
            <a:r>
              <a:rPr lang="ru-RU" sz="1400" dirty="0">
                <a:latin typeface="Times New Roman" panose="02020603050405020304" pitchFamily="18" charset="0"/>
                <a:cs typeface="Times New Roman" panose="02020603050405020304" pitchFamily="18" charset="0"/>
              </a:rPr>
              <a:t>закупка для восстановления объектов, поврежденных (разрушенных) в результате боевых действий, актов агрессии против Российской Федерации.</a:t>
            </a:r>
          </a:p>
        </p:txBody>
      </p:sp>
      <p:sp>
        <p:nvSpPr>
          <p:cNvPr id="4" name="TextBox 3">
            <a:extLst>
              <a:ext uri="{FF2B5EF4-FFF2-40B4-BE49-F238E27FC236}">
                <a16:creationId xmlns:a16="http://schemas.microsoft.com/office/drawing/2014/main" id="{2D310B49-0C5D-42B0-B60A-9CF65E62A27E}"/>
              </a:ext>
            </a:extLst>
          </p:cNvPr>
          <p:cNvSpPr txBox="1"/>
          <p:nvPr/>
        </p:nvSpPr>
        <p:spPr>
          <a:xfrm>
            <a:off x="3556872" y="5513974"/>
            <a:ext cx="5078250" cy="369332"/>
          </a:xfrm>
          <a:prstGeom prst="rect">
            <a:avLst/>
          </a:prstGeom>
          <a:noFill/>
        </p:spPr>
        <p:txBody>
          <a:bodyPr wrap="none" rtlCol="0">
            <a:spAutoFit/>
          </a:bodyPr>
          <a:lstStyle/>
          <a:p>
            <a:r>
              <a:rPr lang="ru-RU" b="1" i="1" dirty="0">
                <a:latin typeface="Times New Roman" panose="02020603050405020304" pitchFamily="18" charset="0"/>
                <a:cs typeface="Times New Roman" panose="02020603050405020304" pitchFamily="18" charset="0"/>
              </a:rPr>
              <a:t>Вышеуказанные закупки вправе осуществлять:</a:t>
            </a:r>
          </a:p>
        </p:txBody>
      </p:sp>
      <p:sp>
        <p:nvSpPr>
          <p:cNvPr id="6" name="Прямоугольник 5">
            <a:extLst>
              <a:ext uri="{FF2B5EF4-FFF2-40B4-BE49-F238E27FC236}">
                <a16:creationId xmlns:a16="http://schemas.microsoft.com/office/drawing/2014/main" id="{47045317-16CB-4970-947B-AED05128478F}"/>
              </a:ext>
            </a:extLst>
          </p:cNvPr>
          <p:cNvSpPr/>
          <p:nvPr/>
        </p:nvSpPr>
        <p:spPr>
          <a:xfrm>
            <a:off x="220715" y="5806570"/>
            <a:ext cx="11778142" cy="954107"/>
          </a:xfrm>
          <a:prstGeom prst="rect">
            <a:avLst/>
          </a:prstGeom>
        </p:spPr>
        <p:txBody>
          <a:bodyPr wrap="square">
            <a:spAutoFit/>
          </a:bodyPr>
          <a:lstStyle/>
          <a:p>
            <a:pPr algn="just"/>
            <a:r>
              <a:rPr lang="ru-RU" sz="1400" dirty="0">
                <a:latin typeface="Times New Roman" panose="02020603050405020304" pitchFamily="18" charset="0"/>
                <a:cs typeface="Times New Roman" panose="02020603050405020304" pitchFamily="18" charset="0"/>
              </a:rPr>
              <a:t>Главные распорядители бюджетных средств, Муниципальные органы, Казенные и бюджетные учреждения, Государственные и муниципальные унитарные предприятия, Автономные учреждения при осуществление капитальных вложений в объекты государственной, муниципальной собственности, </a:t>
            </a:r>
            <a:r>
              <a:rPr lang="ru-RU" sz="1400" dirty="0" err="1">
                <a:solidFill>
                  <a:prstClr val="black"/>
                </a:solidFill>
                <a:latin typeface="Times New Roman" panose="02020603050405020304" pitchFamily="18" charset="0"/>
                <a:cs typeface="Times New Roman" panose="02020603050405020304" pitchFamily="18" charset="0"/>
              </a:rPr>
              <a:t>Юр.лица</a:t>
            </a:r>
            <a:r>
              <a:rPr lang="ru-RU" sz="1400" dirty="0">
                <a:solidFill>
                  <a:prstClr val="black"/>
                </a:solidFill>
                <a:latin typeface="Times New Roman" panose="02020603050405020304" pitchFamily="18" charset="0"/>
                <a:cs typeface="Times New Roman" panose="02020603050405020304" pitchFamily="18" charset="0"/>
              </a:rPr>
              <a:t> п</a:t>
            </a:r>
            <a:r>
              <a:rPr lang="ru-RU" sz="1400" dirty="0">
                <a:latin typeface="Times New Roman" panose="02020603050405020304" pitchFamily="18" charset="0"/>
                <a:cs typeface="Times New Roman" panose="02020603050405020304" pitchFamily="18" charset="0"/>
              </a:rPr>
              <a:t>ри предоставлении субсидий, предусмотренных пунктами 8 и 8.1 статьи 78 и подпунктами 3 и 3.1 пункта 1 статьи 78.3                  БК РФ, </a:t>
            </a:r>
            <a:r>
              <a:rPr lang="ru-RU" sz="1400" dirty="0" err="1">
                <a:latin typeface="Times New Roman" panose="02020603050405020304" pitchFamily="18" charset="0"/>
                <a:cs typeface="Times New Roman" panose="02020603050405020304" pitchFamily="18" charset="0"/>
              </a:rPr>
              <a:t>Юр.лица</a:t>
            </a:r>
            <a:r>
              <a:rPr lang="ru-RU" sz="1400" dirty="0">
                <a:latin typeface="Times New Roman" panose="02020603050405020304" pitchFamily="18" charset="0"/>
                <a:cs typeface="Times New Roman" panose="02020603050405020304" pitchFamily="18" charset="0"/>
              </a:rPr>
              <a:t> при предоставлении бюджетных инвестиций в объекты кап. строительства, находящиеся в собственности данных юридических лиц.</a:t>
            </a:r>
          </a:p>
        </p:txBody>
      </p:sp>
      <p:sp>
        <p:nvSpPr>
          <p:cNvPr id="7" name="Скругленный прямоугольник 18">
            <a:extLst>
              <a:ext uri="{FF2B5EF4-FFF2-40B4-BE49-F238E27FC236}">
                <a16:creationId xmlns:a16="http://schemas.microsoft.com/office/drawing/2014/main" id="{FEC50667-2781-432B-9F21-8F6C3A0172B9}"/>
              </a:ext>
            </a:extLst>
          </p:cNvPr>
          <p:cNvSpPr/>
          <p:nvPr/>
        </p:nvSpPr>
        <p:spPr>
          <a:xfrm>
            <a:off x="270402" y="88834"/>
            <a:ext cx="11399520" cy="44544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prstClr val="black"/>
                </a:solidFill>
                <a:latin typeface="Times New Roman" panose="02020603050405020304" pitchFamily="18" charset="0"/>
                <a:cs typeface="Times New Roman" panose="02020603050405020304" pitchFamily="18" charset="0"/>
              </a:rPr>
              <a:t>ПЕРЕЧЕНЬ СЛУЧАЕВ ДЛЯ ЗАКЛЮЧЕНИЯ КОНТРАКТА С ЕДИНСТВЕННЫМ ПОСТАВЩИКОМ </a:t>
            </a:r>
          </a:p>
          <a:p>
            <a:pPr algn="ctr"/>
            <a:r>
              <a:rPr lang="ru-RU" sz="1600" b="1" dirty="0">
                <a:solidFill>
                  <a:prstClr val="black"/>
                </a:solidFill>
                <a:latin typeface="Times New Roman" panose="02020603050405020304" pitchFamily="18" charset="0"/>
                <a:cs typeface="Times New Roman" panose="02020603050405020304" pitchFamily="18" charset="0"/>
              </a:rPr>
              <a:t>В СООТВЕТСТВИИ С ПОСТАНОВЛЕНИЕМ ПРАВИТЕЛЬСТВА РФ № 339</a:t>
            </a:r>
          </a:p>
        </p:txBody>
      </p:sp>
      <p:sp>
        <p:nvSpPr>
          <p:cNvPr id="8" name="Стрелка: вниз 13">
            <a:extLst>
              <a:ext uri="{FF2B5EF4-FFF2-40B4-BE49-F238E27FC236}">
                <a16:creationId xmlns:a16="http://schemas.microsoft.com/office/drawing/2014/main" id="{1917E3E2-2D4F-4AA5-A9E2-DC3A82AE7773}"/>
              </a:ext>
            </a:extLst>
          </p:cNvPr>
          <p:cNvSpPr/>
          <p:nvPr/>
        </p:nvSpPr>
        <p:spPr>
          <a:xfrm>
            <a:off x="2866048" y="3702127"/>
            <a:ext cx="484632" cy="7671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низ 14">
            <a:extLst>
              <a:ext uri="{FF2B5EF4-FFF2-40B4-BE49-F238E27FC236}">
                <a16:creationId xmlns:a16="http://schemas.microsoft.com/office/drawing/2014/main" id="{B39A9574-5EFC-4E23-A4F0-E064CF1EDF6E}"/>
              </a:ext>
            </a:extLst>
          </p:cNvPr>
          <p:cNvSpPr/>
          <p:nvPr/>
        </p:nvSpPr>
        <p:spPr>
          <a:xfrm>
            <a:off x="7845001" y="3702127"/>
            <a:ext cx="484632" cy="7671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Прямоугольник 10">
            <a:extLst>
              <a:ext uri="{FF2B5EF4-FFF2-40B4-BE49-F238E27FC236}">
                <a16:creationId xmlns:a16="http://schemas.microsoft.com/office/drawing/2014/main" id="{E4D8BCF7-D00D-41C2-824F-93BC1044F664}"/>
              </a:ext>
            </a:extLst>
          </p:cNvPr>
          <p:cNvSpPr/>
          <p:nvPr/>
        </p:nvSpPr>
        <p:spPr>
          <a:xfrm>
            <a:off x="220715" y="3784485"/>
            <a:ext cx="11555184" cy="404752"/>
          </a:xfrm>
          <a:prstGeom prst="rect">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i="1" dirty="0">
                <a:solidFill>
                  <a:schemeClr val="tx1"/>
                </a:solidFill>
                <a:latin typeface="Times New Roman" panose="02020603050405020304" pitchFamily="18" charset="0"/>
                <a:cs typeface="Times New Roman" panose="02020603050405020304" pitchFamily="18" charset="0"/>
              </a:rPr>
              <a:t>ОСНОВАНИЕ ДЛЯ ЗАКЛЮЧЕНИЯ КОНТРАКТА С ЕДИНСТВЕННЫМ ПОСТАВЩИКОМ</a:t>
            </a:r>
          </a:p>
        </p:txBody>
      </p:sp>
      <p:sp>
        <p:nvSpPr>
          <p:cNvPr id="13" name="Прямоугольник: скругленные углы 10">
            <a:extLst>
              <a:ext uri="{FF2B5EF4-FFF2-40B4-BE49-F238E27FC236}">
                <a16:creationId xmlns:a16="http://schemas.microsoft.com/office/drawing/2014/main" id="{1AC55E6B-28A2-4156-8687-02728D4EF6E3}"/>
              </a:ext>
            </a:extLst>
          </p:cNvPr>
          <p:cNvSpPr/>
          <p:nvPr/>
        </p:nvSpPr>
        <p:spPr>
          <a:xfrm>
            <a:off x="1298223" y="4577087"/>
            <a:ext cx="3901445" cy="914400"/>
          </a:xfrm>
          <a:prstGeom prst="round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latin typeface="Times New Roman" panose="02020603050405020304" pitchFamily="18" charset="0"/>
                <a:cs typeface="Times New Roman" panose="02020603050405020304" pitchFamily="18" charset="0"/>
              </a:rPr>
              <a:t>Акт высшего исполнительного органа субъекта РФ</a:t>
            </a:r>
          </a:p>
        </p:txBody>
      </p:sp>
      <p:sp>
        <p:nvSpPr>
          <p:cNvPr id="14" name="Прямоугольник: скругленные углы 11">
            <a:extLst>
              <a:ext uri="{FF2B5EF4-FFF2-40B4-BE49-F238E27FC236}">
                <a16:creationId xmlns:a16="http://schemas.microsoft.com/office/drawing/2014/main" id="{37AC7FC8-9879-4055-8CF5-1B2E86140FF0}"/>
              </a:ext>
            </a:extLst>
          </p:cNvPr>
          <p:cNvSpPr/>
          <p:nvPr/>
        </p:nvSpPr>
        <p:spPr>
          <a:xfrm>
            <a:off x="6510677" y="4577087"/>
            <a:ext cx="3262453" cy="914400"/>
          </a:xfrm>
          <a:prstGeom prst="roundRect">
            <a:avLst/>
          </a:prstGeom>
          <a:gradFill flip="none" rotWithShape="1">
            <a:gsLst>
              <a:gs pos="0">
                <a:schemeClr val="accent1">
                  <a:lumMod val="60000"/>
                  <a:lumOff val="40000"/>
                  <a:shade val="30000"/>
                  <a:satMod val="115000"/>
                </a:schemeClr>
              </a:gs>
              <a:gs pos="50000">
                <a:schemeClr val="accent1">
                  <a:lumMod val="60000"/>
                  <a:lumOff val="40000"/>
                  <a:shade val="67500"/>
                  <a:satMod val="115000"/>
                </a:schemeClr>
              </a:gs>
              <a:gs pos="100000">
                <a:schemeClr val="accent1">
                  <a:lumMod val="60000"/>
                  <a:lumOff val="40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000" b="1" dirty="0">
                <a:latin typeface="Times New Roman" panose="02020603050405020304" pitchFamily="18" charset="0"/>
                <a:cs typeface="Times New Roman" panose="02020603050405020304" pitchFamily="18" charset="0"/>
              </a:rPr>
              <a:t> Муниципальный правовой акт местной администрации</a:t>
            </a:r>
          </a:p>
        </p:txBody>
      </p:sp>
      <p:sp>
        <p:nvSpPr>
          <p:cNvPr id="15" name="TextBox 14">
            <a:extLst>
              <a:ext uri="{FF2B5EF4-FFF2-40B4-BE49-F238E27FC236}">
                <a16:creationId xmlns:a16="http://schemas.microsoft.com/office/drawing/2014/main" id="{C9C3E1AD-BC26-4C29-913C-4D58D870DD8C}"/>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1</a:t>
            </a:r>
          </a:p>
        </p:txBody>
      </p:sp>
    </p:spTree>
    <p:extLst>
      <p:ext uri="{BB962C8B-B14F-4D97-AF65-F5344CB8AC3E}">
        <p14:creationId xmlns:p14="http://schemas.microsoft.com/office/powerpoint/2010/main" val="2858292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Скругленный прямоугольник 18"/>
          <p:cNvSpPr/>
          <p:nvPr/>
        </p:nvSpPr>
        <p:spPr>
          <a:xfrm>
            <a:off x="463351" y="136928"/>
            <a:ext cx="11399520" cy="44544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prstClr val="black"/>
                </a:solidFill>
                <a:latin typeface="Times New Roman" panose="02020603050405020304" pitchFamily="18" charset="0"/>
                <a:cs typeface="Times New Roman" panose="02020603050405020304" pitchFamily="18" charset="0"/>
              </a:rPr>
              <a:t>ЗАКУПКИ У ЕДИНСТВЕННОГО ПОСТАВЩИКА В РАМКАХ РЕАЛИЗАЦИИ МЕРОПРИЯТИЙ И МЕР, ПРЕДУСМОТРЕННЫХ УКАЗОМ ПРЕЗИДЕНТА РФ ОТ 19.10.2022 № 757* </a:t>
            </a:r>
            <a:endParaRPr lang="ru-RU" sz="1600" b="1" dirty="0">
              <a:solidFill>
                <a:schemeClr val="tx1"/>
              </a:solidFill>
              <a:latin typeface="Times New Roman" panose="02020603050405020304" pitchFamily="18" charset="0"/>
              <a:cs typeface="Times New Roman" panose="02020603050405020304" pitchFamily="18" charset="0"/>
            </a:endParaRPr>
          </a:p>
        </p:txBody>
      </p:sp>
      <p:sp>
        <p:nvSpPr>
          <p:cNvPr id="3" name="Прямоугольник 2">
            <a:extLst>
              <a:ext uri="{FF2B5EF4-FFF2-40B4-BE49-F238E27FC236}">
                <a16:creationId xmlns:a16="http://schemas.microsoft.com/office/drawing/2014/main" id="{6ED81848-E7EF-4B78-9F56-D63698F04177}"/>
              </a:ext>
            </a:extLst>
          </p:cNvPr>
          <p:cNvSpPr/>
          <p:nvPr/>
        </p:nvSpPr>
        <p:spPr>
          <a:xfrm>
            <a:off x="67113" y="856112"/>
            <a:ext cx="11922033" cy="1569660"/>
          </a:xfrm>
          <a:prstGeom prst="rect">
            <a:avLst/>
          </a:prstGeom>
        </p:spPr>
        <p:txBody>
          <a:bodyPr wrap="square">
            <a:spAutoFit/>
          </a:bodyPr>
          <a:lstStyle/>
          <a:p>
            <a:pPr algn="just"/>
            <a:r>
              <a:rPr lang="ru-RU" sz="1600" dirty="0">
                <a:latin typeface="Times New Roman" panose="02020603050405020304" pitchFamily="18" charset="0"/>
                <a:cs typeface="Times New Roman" panose="02020603050405020304" pitchFamily="18" charset="0"/>
              </a:rPr>
              <a:t>В соответствии с Указом Президента РФ № 757 на территории Липецкой области с 19.10.2022 введен уровень повышенной готовности. Высшее должностное лицо субъекта РФ осуществляет полномочия по принятию решений:</a:t>
            </a:r>
          </a:p>
          <a:p>
            <a:pPr marL="285750" indent="-285750" algn="just">
              <a:buFontTx/>
              <a:buChar char="-"/>
            </a:pPr>
            <a:r>
              <a:rPr lang="ru-RU" sz="1600" dirty="0">
                <a:latin typeface="Times New Roman" panose="02020603050405020304" pitchFamily="18" charset="0"/>
                <a:cs typeface="Times New Roman" panose="02020603050405020304" pitchFamily="18" charset="0"/>
              </a:rPr>
              <a:t>о проведении отдельных мероприятий по территориальной обороне и гражданской обороне, а также по защите населения и территорий от чрезвычайных ситуаций природного и техногенного характера, </a:t>
            </a:r>
          </a:p>
          <a:p>
            <a:pPr marL="285750" indent="-285750" algn="just">
              <a:buFontTx/>
              <a:buChar char="-"/>
            </a:pPr>
            <a:r>
              <a:rPr lang="ru-RU" sz="1600" dirty="0">
                <a:latin typeface="Times New Roman" panose="02020603050405020304" pitchFamily="18" charset="0"/>
                <a:cs typeface="Times New Roman" panose="02020603050405020304" pitchFamily="18" charset="0"/>
              </a:rPr>
              <a:t>касающихся реализации мер для удовлетворения потребностей Вооруженных Сил РФ, других войск, воинских формирований, органов и нужд населения. </a:t>
            </a:r>
          </a:p>
        </p:txBody>
      </p:sp>
      <p:sp>
        <p:nvSpPr>
          <p:cNvPr id="4" name="Скругленный прямоугольник 18">
            <a:extLst>
              <a:ext uri="{FF2B5EF4-FFF2-40B4-BE49-F238E27FC236}">
                <a16:creationId xmlns:a16="http://schemas.microsoft.com/office/drawing/2014/main" id="{A22C0601-3AA7-40EF-9A7A-CCC6CB491CE5}"/>
              </a:ext>
            </a:extLst>
          </p:cNvPr>
          <p:cNvSpPr/>
          <p:nvPr/>
        </p:nvSpPr>
        <p:spPr>
          <a:xfrm>
            <a:off x="1249960" y="2514254"/>
            <a:ext cx="10385570" cy="4953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prstClr val="black"/>
                </a:solidFill>
                <a:latin typeface="Times New Roman" panose="02020603050405020304" pitchFamily="18" charset="0"/>
                <a:cs typeface="Times New Roman" panose="02020603050405020304" pitchFamily="18" charset="0"/>
              </a:rPr>
              <a:t>ЗАКУПКИ У ЕДИНСТВЕННОГО ПОСТАВЩКА В РАМКАХ ПОСТАНОВЛЕНИЯ ПРАВИТЕЛЬСТВА РФ ОТ 03.10.2022 № 1745**</a:t>
            </a:r>
            <a:endParaRPr lang="ru-RU" sz="1600" b="1" dirty="0">
              <a:solidFill>
                <a:schemeClr val="tx1"/>
              </a:solidFill>
              <a:latin typeface="Times New Roman" panose="02020603050405020304" pitchFamily="18" charset="0"/>
              <a:cs typeface="Times New Roman" panose="02020603050405020304" pitchFamily="18" charset="0"/>
            </a:endParaRPr>
          </a:p>
        </p:txBody>
      </p:sp>
      <p:sp>
        <p:nvSpPr>
          <p:cNvPr id="5" name="Прямоугольник 4">
            <a:extLst>
              <a:ext uri="{FF2B5EF4-FFF2-40B4-BE49-F238E27FC236}">
                <a16:creationId xmlns:a16="http://schemas.microsoft.com/office/drawing/2014/main" id="{D1FA90C2-74AB-4E08-8884-9807FAD5FBB0}"/>
              </a:ext>
            </a:extLst>
          </p:cNvPr>
          <p:cNvSpPr/>
          <p:nvPr/>
        </p:nvSpPr>
        <p:spPr>
          <a:xfrm>
            <a:off x="202094" y="3098036"/>
            <a:ext cx="11922033" cy="3293209"/>
          </a:xfrm>
          <a:prstGeom prst="rect">
            <a:avLst/>
          </a:prstGeom>
        </p:spPr>
        <p:txBody>
          <a:bodyPr wrap="square">
            <a:spAutoFit/>
          </a:bodyPr>
          <a:lstStyle/>
          <a:p>
            <a:pPr algn="just"/>
            <a:r>
              <a:rPr lang="ru-RU" sz="1600" b="1" dirty="0">
                <a:latin typeface="Times New Roman" panose="02020603050405020304" pitchFamily="18" charset="0"/>
                <a:cs typeface="Times New Roman" panose="02020603050405020304" pitchFamily="18" charset="0"/>
              </a:rPr>
              <a:t>товары, работы, услуги в том числе:</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товары двойного назначения,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беспилотные летательные аппараты,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средства радиосвязи, электроники,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приборы ночного видения, тепловизионные бинокли и прицелы,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средства обнаружения беспилотных летательных аппаратов,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приборы обнаружения оптических, лазерных и иных систем наведения,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автотранспорт и автозапчасти,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обмундирование, туристическое снаряжение,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лекарственные препараты и медицинские изделия,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средства личной гигиены,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продовольствие, </a:t>
            </a:r>
          </a:p>
          <a:p>
            <a:pPr marL="285750" indent="-285750" algn="just">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стройматериалы и инструменты, обработанные и необработанные лесоматериалы.</a:t>
            </a:r>
          </a:p>
        </p:txBody>
      </p:sp>
      <p:sp>
        <p:nvSpPr>
          <p:cNvPr id="6" name="TextBox 5">
            <a:extLst>
              <a:ext uri="{FF2B5EF4-FFF2-40B4-BE49-F238E27FC236}">
                <a16:creationId xmlns:a16="http://schemas.microsoft.com/office/drawing/2014/main" id="{226F93BE-7EDD-462A-92E7-BD2B048C6E7C}"/>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2</a:t>
            </a:r>
          </a:p>
        </p:txBody>
      </p:sp>
    </p:spTree>
    <p:extLst>
      <p:ext uri="{BB962C8B-B14F-4D97-AF65-F5344CB8AC3E}">
        <p14:creationId xmlns:p14="http://schemas.microsoft.com/office/powerpoint/2010/main" val="1736021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647CA34-6D2A-420D-8B99-D92BC9750ACD}"/>
              </a:ext>
            </a:extLst>
          </p:cNvPr>
          <p:cNvSpPr txBox="1"/>
          <p:nvPr/>
        </p:nvSpPr>
        <p:spPr>
          <a:xfrm>
            <a:off x="119913" y="455307"/>
            <a:ext cx="11922033" cy="2062103"/>
          </a:xfrm>
          <a:prstGeom prst="rect">
            <a:avLst/>
          </a:prstGeom>
          <a:solidFill>
            <a:schemeClr val="tx2">
              <a:lumMod val="20000"/>
              <a:lumOff val="80000"/>
            </a:schemeClr>
          </a:solidFill>
        </p:spPr>
        <p:txBody>
          <a:bodyPr wrap="square" rtlCol="0">
            <a:spAutoFit/>
          </a:bodyPr>
          <a:lstStyle/>
          <a:p>
            <a:pPr algn="just"/>
            <a:r>
              <a:rPr lang="ru-RU" sz="1600" b="1" dirty="0">
                <a:latin typeface="Times New Roman" panose="02020603050405020304" pitchFamily="18" charset="0"/>
                <a:cs typeface="Times New Roman" panose="02020603050405020304" pitchFamily="18" charset="0"/>
              </a:rPr>
              <a:t>Основанием, для осуществления закупок, поименованных в постановлении Правительства РФ от 03.10.22 №1745 является заявка, направленная:</a:t>
            </a:r>
          </a:p>
          <a:p>
            <a:pPr marL="285750" indent="-285750" algn="just">
              <a:buFontTx/>
              <a:buChar char="-"/>
            </a:pPr>
            <a:r>
              <a:rPr lang="ru-RU" sz="1600" dirty="0">
                <a:latin typeface="Times New Roman" panose="02020603050405020304" pitchFamily="18" charset="0"/>
                <a:cs typeface="Times New Roman" panose="02020603050405020304" pitchFamily="18" charset="0"/>
              </a:rPr>
              <a:t>уполномоченным органом Министерства обороны, </a:t>
            </a:r>
          </a:p>
          <a:p>
            <a:pPr marL="285750" indent="-285750" algn="just">
              <a:buFontTx/>
              <a:buChar char="-"/>
            </a:pPr>
            <a:r>
              <a:rPr lang="ru-RU" sz="1600" dirty="0">
                <a:latin typeface="Times New Roman" panose="02020603050405020304" pitchFamily="18" charset="0"/>
                <a:cs typeface="Times New Roman" panose="02020603050405020304" pitchFamily="18" charset="0"/>
              </a:rPr>
              <a:t>территориальным органом Министерства РФ по делам гражданской обороны, чрезвычайным ситуациям и ликвидации последствий стихийных бедствий, </a:t>
            </a:r>
          </a:p>
          <a:p>
            <a:pPr marL="285750" indent="-285750" algn="just">
              <a:buFontTx/>
              <a:buChar char="-"/>
            </a:pPr>
            <a:r>
              <a:rPr lang="ru-RU" sz="1600" dirty="0">
                <a:latin typeface="Times New Roman" panose="02020603050405020304" pitchFamily="18" charset="0"/>
                <a:cs typeface="Times New Roman" panose="02020603050405020304" pitchFamily="18" charset="0"/>
              </a:rPr>
              <a:t>территориальным органом Министерства внутренних дел РФ, </a:t>
            </a:r>
          </a:p>
          <a:p>
            <a:pPr marL="285750" indent="-285750" algn="just">
              <a:buFontTx/>
              <a:buChar char="-"/>
            </a:pPr>
            <a:r>
              <a:rPr lang="ru-RU" sz="1600" dirty="0">
                <a:latin typeface="Times New Roman" panose="02020603050405020304" pitchFamily="18" charset="0"/>
                <a:cs typeface="Times New Roman" panose="02020603050405020304" pitchFamily="18" charset="0"/>
              </a:rPr>
              <a:t>воинскими частями, </a:t>
            </a:r>
          </a:p>
          <a:p>
            <a:pPr marL="285750" indent="-285750" algn="just">
              <a:buFontTx/>
              <a:buChar char="-"/>
            </a:pPr>
            <a:r>
              <a:rPr lang="ru-RU" sz="1600" dirty="0">
                <a:latin typeface="Times New Roman" panose="02020603050405020304" pitchFamily="18" charset="0"/>
                <a:cs typeface="Times New Roman" panose="02020603050405020304" pitchFamily="18" charset="0"/>
              </a:rPr>
              <a:t>территориальным органом Федеральной службы войск национальной гвардии</a:t>
            </a:r>
          </a:p>
        </p:txBody>
      </p:sp>
      <p:sp>
        <p:nvSpPr>
          <p:cNvPr id="7" name="Прямоугольник 6">
            <a:extLst>
              <a:ext uri="{FF2B5EF4-FFF2-40B4-BE49-F238E27FC236}">
                <a16:creationId xmlns:a16="http://schemas.microsoft.com/office/drawing/2014/main" id="{BD04C514-F37A-4160-92D3-1354E2A09034}"/>
              </a:ext>
            </a:extLst>
          </p:cNvPr>
          <p:cNvSpPr/>
          <p:nvPr/>
        </p:nvSpPr>
        <p:spPr>
          <a:xfrm>
            <a:off x="121982" y="2632849"/>
            <a:ext cx="11922033" cy="584775"/>
          </a:xfrm>
          <a:prstGeom prst="rect">
            <a:avLst/>
          </a:prstGeom>
          <a:solidFill>
            <a:schemeClr val="tx2">
              <a:lumMod val="40000"/>
              <a:lumOff val="60000"/>
            </a:schemeClr>
          </a:solidFill>
        </p:spPr>
        <p:txBody>
          <a:bodyPr wrap="square">
            <a:spAutoFit/>
          </a:bodyPr>
          <a:lstStyle/>
          <a:p>
            <a:pPr algn="just"/>
            <a:r>
              <a:rPr lang="ru-RU" sz="1600" b="1" dirty="0">
                <a:latin typeface="Times New Roman" panose="02020603050405020304" pitchFamily="18" charset="0"/>
                <a:cs typeface="Times New Roman" panose="02020603050405020304" pitchFamily="18" charset="0"/>
              </a:rPr>
              <a:t>Заявка направляется уполномоченному исполнительному органу субъекта РФ, органу местного самоуправления и содержит наименование и количество товара, объем работ (услуг). </a:t>
            </a:r>
          </a:p>
        </p:txBody>
      </p:sp>
      <p:sp>
        <p:nvSpPr>
          <p:cNvPr id="8" name="TextBox 7">
            <a:extLst>
              <a:ext uri="{FF2B5EF4-FFF2-40B4-BE49-F238E27FC236}">
                <a16:creationId xmlns:a16="http://schemas.microsoft.com/office/drawing/2014/main" id="{FA6193A1-AFD9-4F63-84D8-93FE3A6429FE}"/>
              </a:ext>
            </a:extLst>
          </p:cNvPr>
          <p:cNvSpPr txBox="1"/>
          <p:nvPr/>
        </p:nvSpPr>
        <p:spPr>
          <a:xfrm>
            <a:off x="21854" y="6189143"/>
            <a:ext cx="12057015" cy="646331"/>
          </a:xfrm>
          <a:prstGeom prst="rect">
            <a:avLst/>
          </a:prstGeom>
          <a:noFill/>
        </p:spPr>
        <p:txBody>
          <a:bodyPr wrap="square" rtlCol="0">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 Приобретенные товары, результаты выполненных работ (оказанных услуг) передаются из собственности субъекта РФ и муниципальной собственности в федеральную собственность</a:t>
            </a:r>
          </a:p>
        </p:txBody>
      </p:sp>
      <p:sp>
        <p:nvSpPr>
          <p:cNvPr id="12" name="Прямоугольник 11">
            <a:extLst>
              <a:ext uri="{FF2B5EF4-FFF2-40B4-BE49-F238E27FC236}">
                <a16:creationId xmlns:a16="http://schemas.microsoft.com/office/drawing/2014/main" id="{34436AE7-8190-46FA-80DD-71D6B1E7FCAD}"/>
              </a:ext>
            </a:extLst>
          </p:cNvPr>
          <p:cNvSpPr/>
          <p:nvPr/>
        </p:nvSpPr>
        <p:spPr>
          <a:xfrm>
            <a:off x="82992" y="3613054"/>
            <a:ext cx="11995877" cy="2554545"/>
          </a:xfrm>
          <a:prstGeom prst="rect">
            <a:avLst/>
          </a:prstGeom>
        </p:spPr>
        <p:txBody>
          <a:bodyPr wrap="square">
            <a:spAutoFit/>
          </a:bodyPr>
          <a:lstStyle/>
          <a:p>
            <a:pPr marL="285750" indent="-285750">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управление административных органов – в отношении товаров двойного назначения, беспилотных летательных аппаратов, средств</a:t>
            </a:r>
          </a:p>
          <a:p>
            <a:r>
              <a:rPr lang="ru-RU" sz="1600" dirty="0">
                <a:latin typeface="Times New Roman" panose="02020603050405020304" pitchFamily="18" charset="0"/>
                <a:cs typeface="Times New Roman" panose="02020603050405020304" pitchFamily="18" charset="0"/>
              </a:rPr>
              <a:t>радиосвязи, электроники, приборов ночного видения, тепловизионных биноклей и прицелов, средств обнаружения беспилотных летательных аппаратов, приборов обнаружения оптических, лазерных и иных систем наведения, обмундирования, туристического снаряжения;</a:t>
            </a:r>
          </a:p>
          <a:p>
            <a:pPr marL="285750" indent="-285750">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управление дорог и транспорта – в отношении автотранспорта и автозапчастей;</a:t>
            </a:r>
          </a:p>
          <a:p>
            <a:pPr marL="285750" indent="-285750">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управление здравоохранения – в отношении лекарственных препаратов и медицинских изделий;</a:t>
            </a:r>
          </a:p>
          <a:p>
            <a:pPr marL="285750" indent="-285750">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управление потребительского рынка – в отношении средств личной гигиены и продовольствия;</a:t>
            </a:r>
          </a:p>
          <a:p>
            <a:pPr marL="285750" indent="-285750">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управление строительства и архитектуры – в отношении стройматериалов и инструментов.</a:t>
            </a:r>
          </a:p>
          <a:p>
            <a:pPr marL="285750" indent="-285750">
              <a:buFont typeface="Wingdings" panose="05000000000000000000" pitchFamily="2" charset="2"/>
              <a:buChar char="ü"/>
            </a:pPr>
            <a:r>
              <a:rPr lang="ru-RU" sz="1600" dirty="0">
                <a:latin typeface="Times New Roman" panose="02020603050405020304" pitchFamily="18" charset="0"/>
                <a:cs typeface="Times New Roman" panose="02020603050405020304" pitchFamily="18" charset="0"/>
              </a:rPr>
              <a:t>управление цифрового развития – в отношении компьютерной, вычислительной, мультимедийной техники, программного обеспечения, передающего телекоммуникационного оборудования, оборудования систем видеонаблюдения.</a:t>
            </a:r>
          </a:p>
        </p:txBody>
      </p:sp>
      <p:sp>
        <p:nvSpPr>
          <p:cNvPr id="15" name="Прямоугольник 14">
            <a:extLst>
              <a:ext uri="{FF2B5EF4-FFF2-40B4-BE49-F238E27FC236}">
                <a16:creationId xmlns:a16="http://schemas.microsoft.com/office/drawing/2014/main" id="{208E0363-4258-4961-9B04-83669221ABC2}"/>
              </a:ext>
            </a:extLst>
          </p:cNvPr>
          <p:cNvSpPr/>
          <p:nvPr/>
        </p:nvSpPr>
        <p:spPr>
          <a:xfrm>
            <a:off x="2122382" y="3244946"/>
            <a:ext cx="8641772" cy="338554"/>
          </a:xfrm>
          <a:prstGeom prst="rect">
            <a:avLst/>
          </a:prstGeom>
        </p:spPr>
        <p:txBody>
          <a:bodyPr wrap="square">
            <a:spAutoFit/>
          </a:bodyPr>
          <a:lstStyle/>
          <a:p>
            <a:pPr algn="ctr"/>
            <a:r>
              <a:rPr lang="ru-RU" sz="1600" b="1" dirty="0">
                <a:latin typeface="Times New Roman" panose="02020603050405020304" pitchFamily="18" charset="0"/>
                <a:cs typeface="Times New Roman" panose="02020603050405020304" pitchFamily="18" charset="0"/>
              </a:rPr>
              <a:t>На уровне области такими уполномоченными органами являются:</a:t>
            </a:r>
          </a:p>
        </p:txBody>
      </p:sp>
      <p:sp>
        <p:nvSpPr>
          <p:cNvPr id="9" name="TextBox 8">
            <a:extLst>
              <a:ext uri="{FF2B5EF4-FFF2-40B4-BE49-F238E27FC236}">
                <a16:creationId xmlns:a16="http://schemas.microsoft.com/office/drawing/2014/main" id="{B9D85331-A88A-4862-A6DC-96F0C7B2F3B8}"/>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3</a:t>
            </a:r>
          </a:p>
        </p:txBody>
      </p:sp>
    </p:spTree>
    <p:extLst>
      <p:ext uri="{BB962C8B-B14F-4D97-AF65-F5344CB8AC3E}">
        <p14:creationId xmlns:p14="http://schemas.microsoft.com/office/powerpoint/2010/main" val="2613686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1"/>
          <p:cNvSpPr>
            <a:spLocks noGrp="1"/>
          </p:cNvSpPr>
          <p:nvPr/>
        </p:nvSpPr>
        <p:spPr>
          <a:xfrm>
            <a:off x="0" y="-25101"/>
            <a:ext cx="12192000" cy="98278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spcBef>
                <a:spcPts val="0"/>
              </a:spcBef>
            </a:pPr>
            <a:r>
              <a:rPr lang="ru-RU" sz="1600" b="1" dirty="0">
                <a:solidFill>
                  <a:prstClr val="black"/>
                </a:solidFill>
                <a:latin typeface="Times New Roman" panose="02020603050405020304" pitchFamily="18" charset="0"/>
                <a:ea typeface="+mn-ea"/>
                <a:cs typeface="Times New Roman" panose="02020603050405020304" pitchFamily="18" charset="0"/>
              </a:rPr>
              <a:t>ТРЕБОВАНИЯ К СОДЕРЖАНИЮ АКТА ВЫСШЕГО ИСПОЛНИТЕЛЬНОГО ОРГАНА СУБЪЕКТА РФ, </a:t>
            </a:r>
          </a:p>
          <a:p>
            <a:pPr lvl="0">
              <a:spcBef>
                <a:spcPts val="0"/>
              </a:spcBef>
            </a:pPr>
            <a:r>
              <a:rPr lang="ru-RU" sz="1600" b="1" dirty="0">
                <a:solidFill>
                  <a:prstClr val="black"/>
                </a:solidFill>
                <a:latin typeface="Times New Roman" panose="02020603050405020304" pitchFamily="18" charset="0"/>
                <a:ea typeface="+mn-ea"/>
                <a:cs typeface="Times New Roman" panose="02020603050405020304" pitchFamily="18" charset="0"/>
              </a:rPr>
              <a:t>МУНИЦИПАЛЬНОГО ПРАВОВОГО АКТА МЕСТНОЙ АДМИНИСТРАЦИИ, </a:t>
            </a:r>
          </a:p>
          <a:p>
            <a:pPr lvl="0">
              <a:spcBef>
                <a:spcPts val="0"/>
              </a:spcBef>
            </a:pPr>
            <a:r>
              <a:rPr lang="ru-RU" sz="1600" b="1" dirty="0">
                <a:solidFill>
                  <a:prstClr val="black"/>
                </a:solidFill>
                <a:latin typeface="Times New Roman" panose="02020603050405020304" pitchFamily="18" charset="0"/>
                <a:ea typeface="+mn-ea"/>
                <a:cs typeface="Times New Roman" panose="02020603050405020304" pitchFamily="18" charset="0"/>
              </a:rPr>
              <a:t>НА ОСНОВАНИИ КОТОРОГО ЗАКЛЮЧАЕТСЯ КОНТРАКТ С ЕД ПОСТАВЩИКОМ </a:t>
            </a:r>
          </a:p>
        </p:txBody>
      </p:sp>
      <p:graphicFrame>
        <p:nvGraphicFramePr>
          <p:cNvPr id="39" name="Схема 38"/>
          <p:cNvGraphicFramePr/>
          <p:nvPr/>
        </p:nvGraphicFramePr>
        <p:xfrm>
          <a:off x="199091" y="647188"/>
          <a:ext cx="11820188" cy="54605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4" name="TextBox 43"/>
          <p:cNvSpPr txBox="1"/>
          <p:nvPr/>
        </p:nvSpPr>
        <p:spPr>
          <a:xfrm>
            <a:off x="872167" y="1776288"/>
            <a:ext cx="372948" cy="523220"/>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2</a:t>
            </a:r>
          </a:p>
        </p:txBody>
      </p:sp>
      <p:sp>
        <p:nvSpPr>
          <p:cNvPr id="46" name="TextBox 45"/>
          <p:cNvSpPr txBox="1"/>
          <p:nvPr/>
        </p:nvSpPr>
        <p:spPr>
          <a:xfrm>
            <a:off x="1135837" y="2669919"/>
            <a:ext cx="372947" cy="523220"/>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3</a:t>
            </a:r>
          </a:p>
        </p:txBody>
      </p:sp>
      <p:sp>
        <p:nvSpPr>
          <p:cNvPr id="47" name="TextBox 46"/>
          <p:cNvSpPr txBox="1"/>
          <p:nvPr/>
        </p:nvSpPr>
        <p:spPr>
          <a:xfrm>
            <a:off x="1104722" y="3501317"/>
            <a:ext cx="372947" cy="523220"/>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4</a:t>
            </a:r>
          </a:p>
        </p:txBody>
      </p:sp>
      <p:sp>
        <p:nvSpPr>
          <p:cNvPr id="48" name="TextBox 47"/>
          <p:cNvSpPr txBox="1"/>
          <p:nvPr/>
        </p:nvSpPr>
        <p:spPr>
          <a:xfrm>
            <a:off x="898009" y="4366000"/>
            <a:ext cx="393186" cy="523220"/>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5</a:t>
            </a:r>
          </a:p>
        </p:txBody>
      </p:sp>
      <p:sp>
        <p:nvSpPr>
          <p:cNvPr id="50" name="TextBox 49"/>
          <p:cNvSpPr txBox="1"/>
          <p:nvPr/>
        </p:nvSpPr>
        <p:spPr>
          <a:xfrm>
            <a:off x="1160088" y="894843"/>
            <a:ext cx="10486559" cy="707886"/>
          </a:xfrm>
          <a:prstGeom prst="rect">
            <a:avLst/>
          </a:prstGeom>
          <a:noFill/>
        </p:spPr>
        <p:txBody>
          <a:bodyPr wrap="square" rtlCol="0">
            <a:spAutoFit/>
          </a:bodyPr>
          <a:lstStyle/>
          <a:p>
            <a:r>
              <a:rPr lang="ru-RU" sz="2000" dirty="0">
                <a:solidFill>
                  <a:prstClr val="black"/>
                </a:solidFill>
                <a:latin typeface="Times New Roman" panose="02020603050405020304" pitchFamily="18" charset="0"/>
                <a:cs typeface="Times New Roman" panose="02020603050405020304" pitchFamily="18" charset="0"/>
              </a:rPr>
              <a:t>наименование единственного поставщика или конкретной закупки, которая может быть осуществлена у единственного поставщика</a:t>
            </a:r>
            <a:endParaRPr lang="ru-RU" sz="2000" b="1" dirty="0"/>
          </a:p>
        </p:txBody>
      </p:sp>
      <p:sp>
        <p:nvSpPr>
          <p:cNvPr id="51" name="TextBox 50"/>
          <p:cNvSpPr txBox="1"/>
          <p:nvPr/>
        </p:nvSpPr>
        <p:spPr>
          <a:xfrm>
            <a:off x="1723349" y="2710187"/>
            <a:ext cx="8049790" cy="400110"/>
          </a:xfrm>
          <a:prstGeom prst="rect">
            <a:avLst/>
          </a:prstGeom>
          <a:noFill/>
        </p:spPr>
        <p:txBody>
          <a:bodyPr wrap="square" rtlCol="0">
            <a:spAutoFit/>
          </a:bodyPr>
          <a:lstStyle/>
          <a:p>
            <a:r>
              <a:rPr lang="ru-RU" sz="2000" dirty="0">
                <a:solidFill>
                  <a:prstClr val="black"/>
                </a:solidFill>
                <a:latin typeface="Times New Roman" panose="02020603050405020304" pitchFamily="18" charset="0"/>
                <a:cs typeface="Times New Roman" panose="02020603050405020304" pitchFamily="18" charset="0"/>
              </a:rPr>
              <a:t>предельный срок, на который заключается контракт</a:t>
            </a:r>
            <a:endParaRPr lang="ru-RU" sz="2000" b="1" dirty="0"/>
          </a:p>
        </p:txBody>
      </p:sp>
      <p:sp>
        <p:nvSpPr>
          <p:cNvPr id="52" name="TextBox 51"/>
          <p:cNvSpPr txBox="1"/>
          <p:nvPr/>
        </p:nvSpPr>
        <p:spPr>
          <a:xfrm>
            <a:off x="1556756" y="1837843"/>
            <a:ext cx="7937522" cy="400110"/>
          </a:xfrm>
          <a:prstGeom prst="rect">
            <a:avLst/>
          </a:prstGeom>
          <a:noFill/>
        </p:spPr>
        <p:txBody>
          <a:bodyPr wrap="square" rtlCol="0">
            <a:spAutoFit/>
          </a:bodyPr>
          <a:lstStyle/>
          <a:p>
            <a:r>
              <a:rPr lang="ru-RU" sz="2000" dirty="0">
                <a:solidFill>
                  <a:prstClr val="black"/>
                </a:solidFill>
                <a:latin typeface="Times New Roman" panose="02020603050405020304" pitchFamily="18" charset="0"/>
                <a:cs typeface="Times New Roman" panose="02020603050405020304" pitchFamily="18" charset="0"/>
              </a:rPr>
              <a:t>предмет контракта</a:t>
            </a:r>
            <a:endParaRPr lang="ru-RU" sz="2000" b="1" dirty="0"/>
          </a:p>
        </p:txBody>
      </p:sp>
      <p:sp>
        <p:nvSpPr>
          <p:cNvPr id="53" name="TextBox 52"/>
          <p:cNvSpPr txBox="1"/>
          <p:nvPr/>
        </p:nvSpPr>
        <p:spPr>
          <a:xfrm>
            <a:off x="1590399" y="3345411"/>
            <a:ext cx="10316149" cy="923330"/>
          </a:xfrm>
          <a:prstGeom prst="rect">
            <a:avLst/>
          </a:prstGeom>
          <a:noFill/>
        </p:spPr>
        <p:txBody>
          <a:bodyPr wrap="square" rtlCol="0">
            <a:spAutoFit/>
          </a:bodyPr>
          <a:lstStyle/>
          <a:p>
            <a:r>
              <a:rPr lang="ru-RU" dirty="0">
                <a:solidFill>
                  <a:prstClr val="black"/>
                </a:solidFill>
                <a:latin typeface="Times New Roman" panose="02020603050405020304" pitchFamily="18" charset="0"/>
                <a:cs typeface="Times New Roman" panose="02020603050405020304" pitchFamily="18" charset="0"/>
              </a:rPr>
              <a:t>обязанность единственного поставщика исполнить свои обязательства по контракту лично </a:t>
            </a:r>
          </a:p>
          <a:p>
            <a:r>
              <a:rPr lang="ru-RU" dirty="0">
                <a:solidFill>
                  <a:prstClr val="black"/>
                </a:solidFill>
                <a:latin typeface="Times New Roman" panose="02020603050405020304" pitchFamily="18" charset="0"/>
                <a:cs typeface="Times New Roman" panose="02020603050405020304" pitchFamily="18" charset="0"/>
              </a:rPr>
              <a:t>или возможность привлечь к исполнению контракта субподрядчиков, соисполнителей и требование к объему исполнения единственным поставщиком своих обязательств по контракту лично</a:t>
            </a:r>
            <a:endParaRPr lang="ru-RU" b="1" dirty="0"/>
          </a:p>
        </p:txBody>
      </p:sp>
      <p:sp>
        <p:nvSpPr>
          <p:cNvPr id="54" name="TextBox 53"/>
          <p:cNvSpPr txBox="1"/>
          <p:nvPr/>
        </p:nvSpPr>
        <p:spPr>
          <a:xfrm>
            <a:off x="1438343" y="4326812"/>
            <a:ext cx="10434301" cy="707886"/>
          </a:xfrm>
          <a:prstGeom prst="rect">
            <a:avLst/>
          </a:prstGeom>
          <a:noFill/>
        </p:spPr>
        <p:txBody>
          <a:bodyPr wrap="square" rtlCol="0">
            <a:spAutoFit/>
          </a:bodyPr>
          <a:lstStyle/>
          <a:p>
            <a:r>
              <a:rPr lang="ru-RU" sz="2000" dirty="0">
                <a:latin typeface="Times New Roman" panose="02020603050405020304" pitchFamily="18" charset="0"/>
                <a:cs typeface="Times New Roman" panose="02020603050405020304" pitchFamily="18" charset="0"/>
              </a:rPr>
              <a:t>может быть определена обязанность заказчика установить требование обеспечения исполнения контракта</a:t>
            </a:r>
            <a:endParaRPr lang="ru-RU" sz="2000" b="1" dirty="0"/>
          </a:p>
        </p:txBody>
      </p:sp>
      <p:sp>
        <p:nvSpPr>
          <p:cNvPr id="56" name="TextBox 55"/>
          <p:cNvSpPr txBox="1"/>
          <p:nvPr/>
        </p:nvSpPr>
        <p:spPr>
          <a:xfrm>
            <a:off x="408495" y="949163"/>
            <a:ext cx="378961" cy="523220"/>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1</a:t>
            </a:r>
          </a:p>
        </p:txBody>
      </p:sp>
      <p:sp>
        <p:nvSpPr>
          <p:cNvPr id="14" name="TextBox 13">
            <a:extLst>
              <a:ext uri="{FF2B5EF4-FFF2-40B4-BE49-F238E27FC236}">
                <a16:creationId xmlns:a16="http://schemas.microsoft.com/office/drawing/2014/main" id="{3E2F6986-08F0-43CA-8DCD-64F6051E9317}"/>
              </a:ext>
            </a:extLst>
          </p:cNvPr>
          <p:cNvSpPr txBox="1"/>
          <p:nvPr/>
        </p:nvSpPr>
        <p:spPr>
          <a:xfrm>
            <a:off x="80678" y="6107705"/>
            <a:ext cx="12057015" cy="646331"/>
          </a:xfrm>
          <a:prstGeom prst="rect">
            <a:avLst/>
          </a:prstGeom>
          <a:noFill/>
        </p:spPr>
        <p:txBody>
          <a:bodyPr wrap="square" rtlCol="0">
            <a:spAutoFit/>
          </a:bodyPr>
          <a:lstStyle/>
          <a:p>
            <a:pPr algn="just"/>
            <a:r>
              <a:rPr lang="ru-RU" b="1" dirty="0">
                <a:solidFill>
                  <a:srgbClr val="C00000"/>
                </a:solidFill>
                <a:latin typeface="Times New Roman" panose="02020603050405020304" pitchFamily="18" charset="0"/>
                <a:cs typeface="Times New Roman" panose="02020603050405020304" pitchFamily="18" charset="0"/>
              </a:rPr>
              <a:t>!!! Разработчиком проекта акта является заинтересованное структурное подразделение Правительства Липецкой области или исполнительный орган власти, орган местного самоуправления.</a:t>
            </a:r>
          </a:p>
        </p:txBody>
      </p:sp>
      <p:sp>
        <p:nvSpPr>
          <p:cNvPr id="17" name="TextBox 16">
            <a:extLst>
              <a:ext uri="{FF2B5EF4-FFF2-40B4-BE49-F238E27FC236}">
                <a16:creationId xmlns:a16="http://schemas.microsoft.com/office/drawing/2014/main" id="{66807089-BCFF-4CF8-A38B-508FA4CC86CF}"/>
              </a:ext>
            </a:extLst>
          </p:cNvPr>
          <p:cNvSpPr txBox="1"/>
          <p:nvPr/>
        </p:nvSpPr>
        <p:spPr>
          <a:xfrm>
            <a:off x="401382" y="5236853"/>
            <a:ext cx="393186" cy="523220"/>
          </a:xfrm>
          <a:prstGeom prst="rect">
            <a:avLst/>
          </a:prstGeom>
          <a:noFill/>
        </p:spPr>
        <p:txBody>
          <a:bodyPr wrap="square" rtlCol="0">
            <a:spAutoFit/>
          </a:bodyPr>
          <a:lstStyle/>
          <a:p>
            <a:r>
              <a:rPr lang="ru-RU" sz="2800" b="1" dirty="0">
                <a:latin typeface="Times New Roman" panose="02020603050405020304" pitchFamily="18" charset="0"/>
                <a:cs typeface="Times New Roman" panose="02020603050405020304" pitchFamily="18" charset="0"/>
              </a:rPr>
              <a:t>6</a:t>
            </a:r>
          </a:p>
        </p:txBody>
      </p:sp>
      <p:sp>
        <p:nvSpPr>
          <p:cNvPr id="18" name="TextBox 17">
            <a:extLst>
              <a:ext uri="{FF2B5EF4-FFF2-40B4-BE49-F238E27FC236}">
                <a16:creationId xmlns:a16="http://schemas.microsoft.com/office/drawing/2014/main" id="{463655B1-0B53-440D-AB21-B78A1A7D53D0}"/>
              </a:ext>
            </a:extLst>
          </p:cNvPr>
          <p:cNvSpPr txBox="1"/>
          <p:nvPr/>
        </p:nvSpPr>
        <p:spPr>
          <a:xfrm>
            <a:off x="1071257" y="5164113"/>
            <a:ext cx="10434301" cy="707886"/>
          </a:xfrm>
          <a:prstGeom prst="rect">
            <a:avLst/>
          </a:prstGeom>
          <a:noFill/>
        </p:spPr>
        <p:txBody>
          <a:bodyPr wrap="square" rtlCol="0">
            <a:spAutoFit/>
          </a:bodyPr>
          <a:lstStyle/>
          <a:p>
            <a:r>
              <a:rPr lang="ru-RU" sz="2000" dirty="0">
                <a:latin typeface="Times New Roman" panose="02020603050405020304" pitchFamily="18" charset="0"/>
                <a:cs typeface="Times New Roman" panose="02020603050405020304" pitchFamily="18" charset="0"/>
              </a:rPr>
              <a:t>может быть установлено условие о неразмещении информации и документов на официальном сайте ЕИС</a:t>
            </a:r>
            <a:endParaRPr lang="ru-RU" sz="2000" b="1" dirty="0"/>
          </a:p>
        </p:txBody>
      </p:sp>
      <p:sp>
        <p:nvSpPr>
          <p:cNvPr id="19" name="TextBox 18">
            <a:extLst>
              <a:ext uri="{FF2B5EF4-FFF2-40B4-BE49-F238E27FC236}">
                <a16:creationId xmlns:a16="http://schemas.microsoft.com/office/drawing/2014/main" id="{9A374156-D30D-4E8E-87F9-25DE3DC375A5}"/>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4</a:t>
            </a:r>
          </a:p>
        </p:txBody>
      </p:sp>
    </p:spTree>
    <p:extLst>
      <p:ext uri="{BB962C8B-B14F-4D97-AF65-F5344CB8AC3E}">
        <p14:creationId xmlns:p14="http://schemas.microsoft.com/office/powerpoint/2010/main" val="438598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Скругленный прямоугольник 18"/>
          <p:cNvSpPr/>
          <p:nvPr/>
        </p:nvSpPr>
        <p:spPr>
          <a:xfrm>
            <a:off x="396240" y="-49982"/>
            <a:ext cx="11399520" cy="650769"/>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latin typeface="Times New Roman" panose="02020603050405020304" pitchFamily="18" charset="0"/>
                <a:cs typeface="Times New Roman" panose="02020603050405020304" pitchFamily="18" charset="0"/>
              </a:rPr>
              <a:t>ТРЕБОВАНИЯ К СОДЕРЖАНИЮ КОНТРАКТА, ЗАКЛЮЧАЕМОГО С ЕДИНСТВЕННЫМ ПОСТАВЩИКОМ  </a:t>
            </a:r>
          </a:p>
        </p:txBody>
      </p:sp>
      <p:sp>
        <p:nvSpPr>
          <p:cNvPr id="3" name="Прямоугольник: скругленные углы 2">
            <a:extLst>
              <a:ext uri="{FF2B5EF4-FFF2-40B4-BE49-F238E27FC236}">
                <a16:creationId xmlns:a16="http://schemas.microsoft.com/office/drawing/2014/main" id="{F4AB9A31-A1AC-431F-A1B3-458BC24B8613}"/>
              </a:ext>
            </a:extLst>
          </p:cNvPr>
          <p:cNvSpPr/>
          <p:nvPr/>
        </p:nvSpPr>
        <p:spPr>
          <a:xfrm>
            <a:off x="137160" y="600788"/>
            <a:ext cx="11917680" cy="1494019"/>
          </a:xfrm>
          <a:prstGeom prst="roundRect">
            <a:avLst/>
          </a:prstGeom>
          <a:gradFill flip="none" rotWithShape="1">
            <a:gsLst>
              <a:gs pos="0">
                <a:srgbClr val="5A5791">
                  <a:tint val="66000"/>
                  <a:satMod val="160000"/>
                </a:srgbClr>
              </a:gs>
              <a:gs pos="50000">
                <a:srgbClr val="5A5791">
                  <a:tint val="44500"/>
                  <a:satMod val="160000"/>
                </a:srgbClr>
              </a:gs>
              <a:gs pos="100000">
                <a:srgbClr val="5A5791">
                  <a:tint val="23500"/>
                  <a:satMod val="160000"/>
                </a:srgbClr>
              </a:gs>
            </a:gsLst>
            <a:lin ang="162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Ø"/>
            </a:pPr>
            <a:endParaRPr lang="ru-RU" b="1"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ru-RU" b="1" dirty="0">
                <a:solidFill>
                  <a:schemeClr val="tx1"/>
                </a:solidFill>
                <a:latin typeface="Times New Roman" panose="02020603050405020304" pitchFamily="18" charset="0"/>
                <a:cs typeface="Times New Roman" panose="02020603050405020304" pitchFamily="18" charset="0"/>
              </a:rPr>
              <a:t>подпункт пункта 2 ПП РФ от 10.03.2022 № 339, на основании которого подготовлен акт высшего исполнительного органа субъекта (</a:t>
            </a:r>
            <a:r>
              <a:rPr lang="ru-RU" b="1" dirty="0">
                <a:solidFill>
                  <a:prstClr val="black"/>
                </a:solidFill>
                <a:latin typeface="Times New Roman" panose="02020603050405020304" pitchFamily="18" charset="0"/>
                <a:cs typeface="Times New Roman" panose="02020603050405020304" pitchFamily="18" charset="0"/>
              </a:rPr>
              <a:t>местной администрации)</a:t>
            </a:r>
            <a:r>
              <a:rPr lang="ru-RU" b="1" dirty="0">
                <a:solidFill>
                  <a:schemeClr val="tx1"/>
                </a:solidFill>
                <a:latin typeface="Times New Roman" panose="02020603050405020304" pitchFamily="18" charset="0"/>
                <a:cs typeface="Times New Roman" panose="02020603050405020304" pitchFamily="18" charset="0"/>
              </a:rPr>
              <a:t> и в соответствии с которым осуществляется закупка;</a:t>
            </a:r>
          </a:p>
          <a:p>
            <a:pPr marL="285750" indent="-285750" algn="just">
              <a:buFont typeface="Wingdings" panose="05000000000000000000" pitchFamily="2" charset="2"/>
              <a:buChar char="Ø"/>
            </a:pPr>
            <a:r>
              <a:rPr lang="ru-RU" b="1" dirty="0">
                <a:solidFill>
                  <a:schemeClr val="tx1"/>
                </a:solidFill>
                <a:latin typeface="Times New Roman" panose="02020603050405020304" pitchFamily="18" charset="0"/>
                <a:cs typeface="Times New Roman" panose="02020603050405020304" pitchFamily="18" charset="0"/>
              </a:rPr>
              <a:t>обоснование цены контракта, которое является неотъемлемой частью контракта</a:t>
            </a:r>
          </a:p>
          <a:p>
            <a:pPr algn="just"/>
            <a:endParaRPr lang="ru-RU" b="1" dirty="0">
              <a:solidFill>
                <a:schemeClr val="tx1"/>
              </a:solidFill>
              <a:latin typeface="Times New Roman" panose="02020603050405020304" pitchFamily="18" charset="0"/>
              <a:cs typeface="Times New Roman" panose="02020603050405020304" pitchFamily="18" charset="0"/>
            </a:endParaRPr>
          </a:p>
          <a:p>
            <a:pPr algn="just"/>
            <a:endParaRPr lang="ru-RU" b="1" dirty="0">
              <a:solidFill>
                <a:schemeClr val="tx1"/>
              </a:solidFill>
              <a:latin typeface="Times New Roman" panose="02020603050405020304" pitchFamily="18" charset="0"/>
              <a:cs typeface="Times New Roman" panose="02020603050405020304" pitchFamily="18" charset="0"/>
            </a:endParaRPr>
          </a:p>
        </p:txBody>
      </p:sp>
      <p:sp>
        <p:nvSpPr>
          <p:cNvPr id="18" name="Прямоугольник: скругленные углы 17">
            <a:extLst>
              <a:ext uri="{FF2B5EF4-FFF2-40B4-BE49-F238E27FC236}">
                <a16:creationId xmlns:a16="http://schemas.microsoft.com/office/drawing/2014/main" id="{85373F96-9993-44CE-B7C9-413B0C7DFE79}"/>
              </a:ext>
            </a:extLst>
          </p:cNvPr>
          <p:cNvSpPr/>
          <p:nvPr/>
        </p:nvSpPr>
        <p:spPr>
          <a:xfrm>
            <a:off x="137160" y="3138324"/>
            <a:ext cx="11917680" cy="2513506"/>
          </a:xfrm>
          <a:prstGeom prst="roundRect">
            <a:avLst/>
          </a:prstGeom>
          <a:solidFill>
            <a:schemeClr val="bg1">
              <a:lumMod val="9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ru-RU" b="1" dirty="0">
              <a:solidFill>
                <a:schemeClr val="tx1"/>
              </a:solidFill>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Ø"/>
            </a:pPr>
            <a:r>
              <a:rPr lang="ru-RU" b="1" dirty="0">
                <a:solidFill>
                  <a:schemeClr val="tx1"/>
                </a:solidFill>
                <a:latin typeface="Times New Roman" panose="02020603050405020304" pitchFamily="18" charset="0"/>
                <a:cs typeface="Times New Roman" panose="02020603050405020304" pitchFamily="18" charset="0"/>
              </a:rPr>
              <a:t>в случае если акт, на основании которого заключается контракт, не содержит условие о неразмещении информации и документов на официальном сайте ЕИС, то информация о таком контракте направляется в реестр контрактов в течение 5 рабочих дней с даты заключения контракта; </a:t>
            </a:r>
          </a:p>
          <a:p>
            <a:pPr marL="285750" indent="-285750" algn="just">
              <a:buFont typeface="Wingdings" panose="05000000000000000000" pitchFamily="2" charset="2"/>
              <a:buChar char="Ø"/>
            </a:pPr>
            <a:r>
              <a:rPr lang="ru-RU" b="1" dirty="0">
                <a:solidFill>
                  <a:schemeClr val="tx1"/>
                </a:solidFill>
                <a:latin typeface="Times New Roman" panose="02020603050405020304" pitchFamily="18" charset="0"/>
                <a:cs typeface="Times New Roman" panose="02020603050405020304" pitchFamily="18" charset="0"/>
              </a:rPr>
              <a:t>заказчик в течение 3-х рабочих дней со дня, следующего за днем заключения контракта, направляет в ФАС  уведомление о заключении такого контракта с приложением его копии, а также уведомляет в этот же срок управление финансов Липецкой области</a:t>
            </a:r>
          </a:p>
          <a:p>
            <a:pPr algn="just"/>
            <a:endParaRPr lang="ru-RU" b="1" dirty="0">
              <a:solidFill>
                <a:schemeClr val="tx1"/>
              </a:solidFill>
              <a:latin typeface="Times New Roman" panose="02020603050405020304" pitchFamily="18" charset="0"/>
              <a:cs typeface="Times New Roman" panose="02020603050405020304" pitchFamily="18" charset="0"/>
            </a:endParaRPr>
          </a:p>
        </p:txBody>
      </p:sp>
      <p:sp>
        <p:nvSpPr>
          <p:cNvPr id="21" name="Прямоугольник 20">
            <a:extLst>
              <a:ext uri="{FF2B5EF4-FFF2-40B4-BE49-F238E27FC236}">
                <a16:creationId xmlns:a16="http://schemas.microsoft.com/office/drawing/2014/main" id="{1EB50C74-68DC-4079-8BB4-336BBA1C3E7F}"/>
              </a:ext>
            </a:extLst>
          </p:cNvPr>
          <p:cNvSpPr/>
          <p:nvPr/>
        </p:nvSpPr>
        <p:spPr>
          <a:xfrm>
            <a:off x="492806" y="6089009"/>
            <a:ext cx="11302954" cy="400110"/>
          </a:xfrm>
          <a:prstGeom prst="rect">
            <a:avLst/>
          </a:prstGeom>
          <a:ln w="28575">
            <a:solidFill>
              <a:srgbClr val="C00000"/>
            </a:solidFill>
          </a:ln>
        </p:spPr>
        <p:txBody>
          <a:bodyPr wrap="square">
            <a:spAutoFit/>
          </a:bodyPr>
          <a:lstStyle/>
          <a:p>
            <a:pPr algn="ctr"/>
            <a:r>
              <a:rPr lang="ru-RU" sz="2000" b="1" dirty="0">
                <a:solidFill>
                  <a:srgbClr val="C00000"/>
                </a:solidFill>
                <a:latin typeface="Times New Roman" panose="02020603050405020304" pitchFamily="18" charset="0"/>
                <a:cs typeface="Times New Roman" panose="02020603050405020304" pitchFamily="18" charset="0"/>
              </a:rPr>
              <a:t>Условие!!! контракт заключается не позднее 31 декабря 2024 года</a:t>
            </a:r>
          </a:p>
        </p:txBody>
      </p:sp>
      <p:sp>
        <p:nvSpPr>
          <p:cNvPr id="9" name="Стрелка: вниз 13">
            <a:extLst>
              <a:ext uri="{FF2B5EF4-FFF2-40B4-BE49-F238E27FC236}">
                <a16:creationId xmlns:a16="http://schemas.microsoft.com/office/drawing/2014/main" id="{1917E3E2-2D4F-4AA5-A9E2-DC3A82AE7773}"/>
              </a:ext>
            </a:extLst>
          </p:cNvPr>
          <p:cNvSpPr/>
          <p:nvPr/>
        </p:nvSpPr>
        <p:spPr>
          <a:xfrm>
            <a:off x="5737306" y="2232987"/>
            <a:ext cx="484632" cy="767157"/>
          </a:xfrm>
          <a:prstGeom prst="downArrow">
            <a:avLst/>
          </a:prstGeom>
          <a:solidFill>
            <a:schemeClr val="bg1">
              <a:lumMod val="75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Прямоугольник 9">
            <a:extLst>
              <a:ext uri="{FF2B5EF4-FFF2-40B4-BE49-F238E27FC236}">
                <a16:creationId xmlns:a16="http://schemas.microsoft.com/office/drawing/2014/main" id="{DDD77EAF-DF02-4DE6-BDAA-AC82272607DC}"/>
              </a:ext>
            </a:extLst>
          </p:cNvPr>
          <p:cNvSpPr/>
          <p:nvPr/>
        </p:nvSpPr>
        <p:spPr>
          <a:xfrm>
            <a:off x="4755327" y="2331813"/>
            <a:ext cx="2511906" cy="369332"/>
          </a:xfrm>
          <a:prstGeom prst="rect">
            <a:avLst/>
          </a:prstGeom>
          <a:solidFill>
            <a:schemeClr val="bg2"/>
          </a:solidFill>
          <a:ln w="12700">
            <a:solidFill>
              <a:srgbClr val="C00000"/>
            </a:solidFill>
          </a:ln>
        </p:spPr>
        <p:txBody>
          <a:bodyPr wrap="none">
            <a:spAutoFit/>
          </a:bodyPr>
          <a:lstStyle/>
          <a:p>
            <a:r>
              <a:rPr lang="ru-RU" b="1" dirty="0">
                <a:solidFill>
                  <a:prstClr val="black"/>
                </a:solidFill>
                <a:latin typeface="Times New Roman" panose="02020603050405020304" pitchFamily="18" charset="0"/>
                <a:cs typeface="Times New Roman" panose="02020603050405020304" pitchFamily="18" charset="0"/>
              </a:rPr>
              <a:t>Важно для Заказчика:</a:t>
            </a:r>
            <a:endParaRPr lang="ru-RU" dirty="0"/>
          </a:p>
        </p:txBody>
      </p:sp>
      <p:sp>
        <p:nvSpPr>
          <p:cNvPr id="8" name="TextBox 7">
            <a:extLst>
              <a:ext uri="{FF2B5EF4-FFF2-40B4-BE49-F238E27FC236}">
                <a16:creationId xmlns:a16="http://schemas.microsoft.com/office/drawing/2014/main" id="{95057FE1-2CC6-43AE-9DB2-6B394B0924F1}"/>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5</a:t>
            </a:r>
          </a:p>
        </p:txBody>
      </p:sp>
    </p:spTree>
    <p:extLst>
      <p:ext uri="{BB962C8B-B14F-4D97-AF65-F5344CB8AC3E}">
        <p14:creationId xmlns:p14="http://schemas.microsoft.com/office/powerpoint/2010/main" val="3466477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a:spLocks/>
          </p:cNvSpPr>
          <p:nvPr/>
        </p:nvSpPr>
        <p:spPr bwMode="auto">
          <a:xfrm>
            <a:off x="0" y="18247"/>
            <a:ext cx="10610850" cy="6858000"/>
          </a:xfrm>
          <a:custGeom>
            <a:avLst/>
            <a:gdLst>
              <a:gd name="T0" fmla="*/ 1668 w 2429"/>
              <a:gd name="T1" fmla="*/ 1839 h 1839"/>
              <a:gd name="T2" fmla="*/ 2237 w 2429"/>
              <a:gd name="T3" fmla="*/ 1244 h 1839"/>
              <a:gd name="T4" fmla="*/ 2320 w 2429"/>
              <a:gd name="T5" fmla="*/ 629 h 1839"/>
              <a:gd name="T6" fmla="*/ 1983 w 2429"/>
              <a:gd name="T7" fmla="*/ 0 h 1839"/>
              <a:gd name="T8" fmla="*/ 0 w 2429"/>
              <a:gd name="T9" fmla="*/ 0 h 1839"/>
              <a:gd name="T10" fmla="*/ 0 w 2429"/>
              <a:gd name="T11" fmla="*/ 1839 h 1839"/>
              <a:gd name="T12" fmla="*/ 1668 w 2429"/>
              <a:gd name="T13" fmla="*/ 1839 h 1839"/>
              <a:gd name="T14" fmla="*/ 1668 w 2429"/>
              <a:gd name="T15" fmla="*/ 1839 h 183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29" h="1839">
                <a:moveTo>
                  <a:pt x="1668" y="1839"/>
                </a:moveTo>
                <a:cubicBezTo>
                  <a:pt x="2237" y="1244"/>
                  <a:pt x="2237" y="1244"/>
                  <a:pt x="2237" y="1244"/>
                </a:cubicBezTo>
                <a:cubicBezTo>
                  <a:pt x="2395" y="1078"/>
                  <a:pt x="2429" y="831"/>
                  <a:pt x="2320" y="629"/>
                </a:cubicBezTo>
                <a:cubicBezTo>
                  <a:pt x="1983" y="0"/>
                  <a:pt x="1983" y="0"/>
                  <a:pt x="1983" y="0"/>
                </a:cubicBezTo>
                <a:cubicBezTo>
                  <a:pt x="0" y="0"/>
                  <a:pt x="0" y="0"/>
                  <a:pt x="0" y="0"/>
                </a:cubicBezTo>
                <a:cubicBezTo>
                  <a:pt x="0" y="1836"/>
                  <a:pt x="0" y="1839"/>
                  <a:pt x="0" y="1839"/>
                </a:cubicBezTo>
                <a:cubicBezTo>
                  <a:pt x="1668" y="1839"/>
                  <a:pt x="1668" y="1839"/>
                  <a:pt x="1668" y="1839"/>
                </a:cubicBezTo>
                <a:cubicBezTo>
                  <a:pt x="1668" y="1839"/>
                  <a:pt x="1668" y="1839"/>
                  <a:pt x="1668" y="1839"/>
                </a:cubicBezTo>
                <a:close/>
              </a:path>
            </a:pathLst>
          </a:custGeom>
          <a:solidFill>
            <a:schemeClr val="accent5">
              <a:lumMod val="75000"/>
            </a:schemeClr>
          </a:solidFill>
          <a:ln>
            <a:noFill/>
          </a:ln>
          <a:effectLst>
            <a:glow rad="101600">
              <a:schemeClr val="bg1">
                <a:lumMod val="50000"/>
                <a:alpha val="60000"/>
              </a:schemeClr>
            </a:glow>
            <a:innerShdw blurRad="63500" dist="50800" dir="5400000">
              <a:prstClr val="black">
                <a:alpha val="50000"/>
              </a:prstClr>
            </a:innerShdw>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accent1">
                  <a:lumMod val="60000"/>
                  <a:lumOff val="40000"/>
                </a:schemeClr>
              </a:solidFill>
            </a:endParaRPr>
          </a:p>
        </p:txBody>
      </p:sp>
      <p:sp>
        <p:nvSpPr>
          <p:cNvPr id="29701" name="TextBox 7"/>
          <p:cNvSpPr txBox="1">
            <a:spLocks noChangeArrowheads="1"/>
          </p:cNvSpPr>
          <p:nvPr/>
        </p:nvSpPr>
        <p:spPr bwMode="auto">
          <a:xfrm>
            <a:off x="1023896" y="1588724"/>
            <a:ext cx="7703082"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ru-RU" sz="4800" dirty="0">
                <a:solidFill>
                  <a:schemeClr val="bg1"/>
                </a:solidFill>
                <a:latin typeface="Times New Roman" panose="02020603050405020304" pitchFamily="18" charset="0"/>
                <a:cs typeface="Times New Roman" panose="02020603050405020304" pitchFamily="18" charset="0"/>
              </a:rPr>
              <a:t>Основания и порядок </a:t>
            </a:r>
          </a:p>
          <a:p>
            <a:pPr algn="ctr"/>
            <a:r>
              <a:rPr lang="ru-RU" sz="4800" dirty="0">
                <a:solidFill>
                  <a:schemeClr val="bg1"/>
                </a:solidFill>
                <a:latin typeface="Times New Roman" panose="02020603050405020304" pitchFamily="18" charset="0"/>
                <a:cs typeface="Times New Roman" panose="02020603050405020304" pitchFamily="18" charset="0"/>
              </a:rPr>
              <a:t>изменения существенных </a:t>
            </a:r>
          </a:p>
          <a:p>
            <a:pPr algn="ctr"/>
            <a:r>
              <a:rPr lang="ru-RU" sz="4800" dirty="0">
                <a:solidFill>
                  <a:schemeClr val="bg1"/>
                </a:solidFill>
                <a:latin typeface="Times New Roman" panose="02020603050405020304" pitchFamily="18" charset="0"/>
                <a:cs typeface="Times New Roman" panose="02020603050405020304" pitchFamily="18" charset="0"/>
              </a:rPr>
              <a:t>условий контракта </a:t>
            </a:r>
          </a:p>
          <a:p>
            <a:pPr algn="ctr"/>
            <a:r>
              <a:rPr lang="ru-RU" sz="4800" dirty="0">
                <a:solidFill>
                  <a:schemeClr val="bg1"/>
                </a:solidFill>
                <a:latin typeface="Times New Roman" panose="02020603050405020304" pitchFamily="18" charset="0"/>
                <a:cs typeface="Times New Roman" panose="02020603050405020304" pitchFamily="18" charset="0"/>
              </a:rPr>
              <a:t>в 2024 году</a:t>
            </a:r>
            <a:endParaRPr lang="en-US" altLang="ru-RU" sz="4800" b="1" dirty="0">
              <a:solidFill>
                <a:schemeClr val="bg1"/>
              </a:solidFill>
              <a:effectLst>
                <a:outerShdw blurRad="38100" dist="38100" dir="2700000" algn="tl">
                  <a:srgbClr val="000000">
                    <a:alpha val="43137"/>
                  </a:srgbClr>
                </a:outerShdw>
              </a:effectLst>
              <a:latin typeface="Times New Roman" panose="02020603050405020304" pitchFamily="18" charset="0"/>
              <a:ea typeface="Questrial"/>
              <a:cs typeface="Times New Roman" panose="02020603050405020304" pitchFamily="18" charset="0"/>
            </a:endParaRPr>
          </a:p>
        </p:txBody>
      </p:sp>
      <p:sp>
        <p:nvSpPr>
          <p:cNvPr id="4" name="Прямоугольник 5">
            <a:extLst>
              <a:ext uri="{FF2B5EF4-FFF2-40B4-BE49-F238E27FC236}">
                <a16:creationId xmlns:a16="http://schemas.microsoft.com/office/drawing/2014/main" id="{EA2EB81A-1412-4778-921C-81294BB307F8}"/>
              </a:ext>
            </a:extLst>
          </p:cNvPr>
          <p:cNvSpPr>
            <a:spLocks noChangeArrowheads="1"/>
          </p:cNvSpPr>
          <p:nvPr/>
        </p:nvSpPr>
        <p:spPr bwMode="auto">
          <a:xfrm>
            <a:off x="124603" y="5829895"/>
            <a:ext cx="7047722"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ru-RU" dirty="0">
                <a:solidFill>
                  <a:schemeClr val="bg1"/>
                </a:solidFill>
                <a:latin typeface="Times New Roman" panose="02020603050405020304" pitchFamily="18" charset="0"/>
                <a:cs typeface="Times New Roman" panose="02020603050405020304" pitchFamily="18" charset="0"/>
              </a:rPr>
              <a:t>отдел реализации государственной политики в сфере закупок, развития контрактной системы, методологического сопровождения </a:t>
            </a:r>
          </a:p>
          <a:p>
            <a:r>
              <a:rPr lang="ru-RU" dirty="0">
                <a:solidFill>
                  <a:schemeClr val="bg1"/>
                </a:solidFill>
                <a:latin typeface="Times New Roman" panose="02020603050405020304" pitchFamily="18" charset="0"/>
                <a:cs typeface="Times New Roman" panose="02020603050405020304" pitchFamily="18" charset="0"/>
              </a:rPr>
              <a:t>деятельности заказчиков управления финансов Липецкой области</a:t>
            </a:r>
          </a:p>
        </p:txBody>
      </p:sp>
      <p:sp>
        <p:nvSpPr>
          <p:cNvPr id="5" name="Прямоугольник 13">
            <a:extLst>
              <a:ext uri="{FF2B5EF4-FFF2-40B4-BE49-F238E27FC236}">
                <a16:creationId xmlns:a16="http://schemas.microsoft.com/office/drawing/2014/main" id="{7491ADA8-80BD-4259-8BF3-801A57D52931}"/>
              </a:ext>
            </a:extLst>
          </p:cNvPr>
          <p:cNvSpPr>
            <a:spLocks noChangeArrowheads="1"/>
          </p:cNvSpPr>
          <p:nvPr/>
        </p:nvSpPr>
        <p:spPr bwMode="auto">
          <a:xfrm>
            <a:off x="-189723" y="238874"/>
            <a:ext cx="460932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ru-RU" altLang="ru-RU" sz="1600" dirty="0">
                <a:solidFill>
                  <a:schemeClr val="bg1"/>
                </a:solidFill>
                <a:latin typeface="Times New Roman" panose="02020603050405020304" pitchFamily="18" charset="0"/>
                <a:cs typeface="Times New Roman" panose="02020603050405020304" pitchFamily="18" charset="0"/>
              </a:rPr>
              <a:t>Управление финансов Липецкой области</a:t>
            </a:r>
          </a:p>
        </p:txBody>
      </p:sp>
    </p:spTree>
    <p:extLst>
      <p:ext uri="{BB962C8B-B14F-4D97-AF65-F5344CB8AC3E}">
        <p14:creationId xmlns:p14="http://schemas.microsoft.com/office/powerpoint/2010/main" val="1119869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скругленные углы 4">
            <a:extLst>
              <a:ext uri="{FF2B5EF4-FFF2-40B4-BE49-F238E27FC236}">
                <a16:creationId xmlns:a16="http://schemas.microsoft.com/office/drawing/2014/main" id="{1A484ED0-258A-40FD-8BC4-F6484FA8BC1A}"/>
              </a:ext>
            </a:extLst>
          </p:cNvPr>
          <p:cNvSpPr/>
          <p:nvPr/>
        </p:nvSpPr>
        <p:spPr>
          <a:xfrm>
            <a:off x="2292676" y="638259"/>
            <a:ext cx="9801222" cy="863370"/>
          </a:xfrm>
          <a:prstGeom prst="roundRect">
            <a:avLst/>
          </a:prstGeom>
          <a:gradFill flip="none" rotWithShape="1">
            <a:gsLst>
              <a:gs pos="0">
                <a:srgbClr val="287D88">
                  <a:shade val="30000"/>
                  <a:satMod val="115000"/>
                </a:srgbClr>
              </a:gs>
              <a:gs pos="50000">
                <a:srgbClr val="287D88">
                  <a:shade val="67500"/>
                  <a:satMod val="115000"/>
                </a:srgbClr>
              </a:gs>
              <a:gs pos="100000">
                <a:srgbClr val="287D88">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снижение цены контракта без изменения количественных характеристик, качества поставляемого товара, выполняемой работы, оказываемой услуги и иных условий контракта</a:t>
            </a:r>
          </a:p>
        </p:txBody>
      </p:sp>
      <p:sp>
        <p:nvSpPr>
          <p:cNvPr id="6" name="Стрелка: пятиугольник 5">
            <a:extLst>
              <a:ext uri="{FF2B5EF4-FFF2-40B4-BE49-F238E27FC236}">
                <a16:creationId xmlns:a16="http://schemas.microsoft.com/office/drawing/2014/main" id="{8037F32D-C468-4EFA-896E-FB4403775610}"/>
              </a:ext>
            </a:extLst>
          </p:cNvPr>
          <p:cNvSpPr/>
          <p:nvPr/>
        </p:nvSpPr>
        <p:spPr>
          <a:xfrm>
            <a:off x="110200" y="658451"/>
            <a:ext cx="2020547" cy="848619"/>
          </a:xfrm>
          <a:prstGeom prst="homePlate">
            <a:avLst/>
          </a:prstGeom>
          <a:gradFill flip="none" rotWithShape="1">
            <a:gsLst>
              <a:gs pos="0">
                <a:srgbClr val="287D88">
                  <a:tint val="66000"/>
                  <a:satMod val="160000"/>
                </a:srgbClr>
              </a:gs>
              <a:gs pos="50000">
                <a:srgbClr val="287D88">
                  <a:tint val="44500"/>
                  <a:satMod val="160000"/>
                </a:srgbClr>
              </a:gs>
              <a:gs pos="100000">
                <a:srgbClr val="287D88">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1.1 части 1 статьи 95 </a:t>
            </a:r>
          </a:p>
        </p:txBody>
      </p:sp>
      <p:sp>
        <p:nvSpPr>
          <p:cNvPr id="8" name="Прямоугольник: скругленные углы 7">
            <a:extLst>
              <a:ext uri="{FF2B5EF4-FFF2-40B4-BE49-F238E27FC236}">
                <a16:creationId xmlns:a16="http://schemas.microsoft.com/office/drawing/2014/main" id="{ABE1F3AE-6DD3-4C8F-A0A8-7AEB14075CCF}"/>
              </a:ext>
            </a:extLst>
          </p:cNvPr>
          <p:cNvSpPr/>
          <p:nvPr/>
        </p:nvSpPr>
        <p:spPr>
          <a:xfrm>
            <a:off x="2292673" y="1981428"/>
            <a:ext cx="9801222" cy="1155518"/>
          </a:xfrm>
          <a:prstGeom prst="roundRect">
            <a:avLst/>
          </a:prstGeom>
          <a:gradFill flip="none" rotWithShape="1">
            <a:gsLst>
              <a:gs pos="0">
                <a:srgbClr val="287D88">
                  <a:shade val="30000"/>
                  <a:satMod val="115000"/>
                </a:srgbClr>
              </a:gs>
              <a:gs pos="50000">
                <a:srgbClr val="287D88">
                  <a:shade val="67500"/>
                  <a:satMod val="115000"/>
                </a:srgbClr>
              </a:gs>
              <a:gs pos="100000">
                <a:srgbClr val="287D88">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увеличение (уменьшение) количественных характеристик не более чем на 10 %, при условии изменения цены контракта не более чем на 10 % (исключение: контракты на строительство, </a:t>
            </a:r>
            <a:r>
              <a:rPr lang="ru-RU" sz="1600" dirty="0">
                <a:solidFill>
                  <a:schemeClr val="bg1"/>
                </a:solidFill>
                <a:latin typeface="Times New Roman" panose="02020603050405020304" pitchFamily="18" charset="0"/>
                <a:cs typeface="Times New Roman" panose="02020603050405020304" pitchFamily="18" charset="0"/>
              </a:rPr>
              <a:t>реконструкцию, капитальный ремонт, снос объекта капитального строительства, геологическому изучению недр, проведению работ по сохранению объектов культурного наследия)</a:t>
            </a:r>
          </a:p>
        </p:txBody>
      </p:sp>
      <p:sp>
        <p:nvSpPr>
          <p:cNvPr id="9" name="Стрелка: пятиугольник 8">
            <a:extLst>
              <a:ext uri="{FF2B5EF4-FFF2-40B4-BE49-F238E27FC236}">
                <a16:creationId xmlns:a16="http://schemas.microsoft.com/office/drawing/2014/main" id="{F465279A-25FF-4A39-919A-068101C551A8}"/>
              </a:ext>
            </a:extLst>
          </p:cNvPr>
          <p:cNvSpPr/>
          <p:nvPr/>
        </p:nvSpPr>
        <p:spPr>
          <a:xfrm>
            <a:off x="110195" y="2073492"/>
            <a:ext cx="2020547" cy="848620"/>
          </a:xfrm>
          <a:prstGeom prst="homePlate">
            <a:avLst/>
          </a:prstGeom>
          <a:gradFill flip="none" rotWithShape="1">
            <a:gsLst>
              <a:gs pos="0">
                <a:srgbClr val="287D88">
                  <a:tint val="66000"/>
                  <a:satMod val="160000"/>
                </a:srgbClr>
              </a:gs>
              <a:gs pos="50000">
                <a:srgbClr val="287D88">
                  <a:tint val="44500"/>
                  <a:satMod val="160000"/>
                </a:srgbClr>
              </a:gs>
              <a:gs pos="100000">
                <a:srgbClr val="287D88">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1.2 части 1 статьи 95 </a:t>
            </a:r>
          </a:p>
        </p:txBody>
      </p:sp>
      <p:sp>
        <p:nvSpPr>
          <p:cNvPr id="10" name="Прямоугольник: скругленные углы 9">
            <a:extLst>
              <a:ext uri="{FF2B5EF4-FFF2-40B4-BE49-F238E27FC236}">
                <a16:creationId xmlns:a16="http://schemas.microsoft.com/office/drawing/2014/main" id="{14F19D07-E148-4DFA-A3AC-A2F975331A0E}"/>
              </a:ext>
            </a:extLst>
          </p:cNvPr>
          <p:cNvSpPr/>
          <p:nvPr/>
        </p:nvSpPr>
        <p:spPr>
          <a:xfrm>
            <a:off x="2292672" y="3616745"/>
            <a:ext cx="9801222" cy="1153189"/>
          </a:xfrm>
          <a:prstGeom prst="roundRect">
            <a:avLst/>
          </a:prstGeom>
          <a:gradFill flip="none" rotWithShape="1">
            <a:gsLst>
              <a:gs pos="0">
                <a:srgbClr val="287D88">
                  <a:shade val="30000"/>
                  <a:satMod val="115000"/>
                </a:srgbClr>
              </a:gs>
              <a:gs pos="50000">
                <a:srgbClr val="287D88">
                  <a:shade val="67500"/>
                  <a:satMod val="115000"/>
                </a:srgbClr>
              </a:gs>
              <a:gs pos="100000">
                <a:srgbClr val="287D88">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изменение объема и (или) видов выполняемых работ по контракту на строительство, </a:t>
            </a:r>
            <a:r>
              <a:rPr lang="ru-RU" sz="1600" dirty="0">
                <a:solidFill>
                  <a:schemeClr val="bg1"/>
                </a:solidFill>
                <a:latin typeface="Times New Roman" panose="02020603050405020304" pitchFamily="18" charset="0"/>
                <a:cs typeface="Times New Roman" panose="02020603050405020304" pitchFamily="18" charset="0"/>
              </a:rPr>
              <a:t>реконструкцию, капитальный ремонт, снос объекта капитального строительства, геологическое изучение недр, проведение работ по сохранению объектов культурного наследия</a:t>
            </a:r>
            <a:r>
              <a:rPr lang="ru-RU" sz="1600" dirty="0">
                <a:solidFill>
                  <a:srgbClr val="FF0000"/>
                </a:solidFill>
                <a:latin typeface="Times New Roman" panose="02020603050405020304" pitchFamily="18" charset="0"/>
                <a:cs typeface="Times New Roman" panose="02020603050405020304" pitchFamily="18" charset="0"/>
              </a:rPr>
              <a:t> </a:t>
            </a:r>
            <a:r>
              <a:rPr lang="ru-RU" sz="1600" dirty="0">
                <a:solidFill>
                  <a:schemeClr val="bg1"/>
                </a:solidFill>
                <a:latin typeface="Times New Roman" panose="02020603050405020304" pitchFamily="18" charset="0"/>
                <a:cs typeface="Times New Roman" panose="02020603050405020304" pitchFamily="18" charset="0"/>
              </a:rPr>
              <a:t>при условии изменения цены контракта не более чем на 10 %</a:t>
            </a:r>
          </a:p>
        </p:txBody>
      </p:sp>
      <p:sp>
        <p:nvSpPr>
          <p:cNvPr id="11" name="Стрелка: пятиугольник 10">
            <a:extLst>
              <a:ext uri="{FF2B5EF4-FFF2-40B4-BE49-F238E27FC236}">
                <a16:creationId xmlns:a16="http://schemas.microsoft.com/office/drawing/2014/main" id="{48B581FF-7BA2-4817-A9D9-DDDD57BB0A10}"/>
              </a:ext>
            </a:extLst>
          </p:cNvPr>
          <p:cNvSpPr/>
          <p:nvPr/>
        </p:nvSpPr>
        <p:spPr>
          <a:xfrm>
            <a:off x="110195" y="3702042"/>
            <a:ext cx="2020546" cy="848619"/>
          </a:xfrm>
          <a:prstGeom prst="homePlate">
            <a:avLst>
              <a:gd name="adj" fmla="val 35065"/>
            </a:avLst>
          </a:prstGeom>
          <a:gradFill flip="none" rotWithShape="1">
            <a:gsLst>
              <a:gs pos="0">
                <a:srgbClr val="287D88">
                  <a:tint val="66000"/>
                  <a:satMod val="160000"/>
                </a:srgbClr>
              </a:gs>
              <a:gs pos="50000">
                <a:srgbClr val="287D88">
                  <a:tint val="44500"/>
                  <a:satMod val="160000"/>
                </a:srgbClr>
              </a:gs>
              <a:gs pos="100000">
                <a:srgbClr val="287D88">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1.3 части 1 статьи 95 </a:t>
            </a:r>
          </a:p>
        </p:txBody>
      </p:sp>
      <p:sp>
        <p:nvSpPr>
          <p:cNvPr id="12" name="Прямоугольник: скругленные углы 11">
            <a:extLst>
              <a:ext uri="{FF2B5EF4-FFF2-40B4-BE49-F238E27FC236}">
                <a16:creationId xmlns:a16="http://schemas.microsoft.com/office/drawing/2014/main" id="{1F7119D1-8C9E-4D98-8C11-6A691D68956A}"/>
              </a:ext>
            </a:extLst>
          </p:cNvPr>
          <p:cNvSpPr/>
          <p:nvPr/>
        </p:nvSpPr>
        <p:spPr>
          <a:xfrm>
            <a:off x="2292674" y="5249733"/>
            <a:ext cx="9801222" cy="922406"/>
          </a:xfrm>
          <a:prstGeom prst="roundRect">
            <a:avLst/>
          </a:prstGeom>
          <a:gradFill flip="none" rotWithShape="1">
            <a:gsLst>
              <a:gs pos="0">
                <a:srgbClr val="287D88">
                  <a:shade val="30000"/>
                  <a:satMod val="115000"/>
                </a:srgbClr>
              </a:gs>
              <a:gs pos="50000">
                <a:srgbClr val="287D88">
                  <a:shade val="67500"/>
                  <a:satMod val="115000"/>
                </a:srgbClr>
              </a:gs>
              <a:gs pos="100000">
                <a:srgbClr val="287D88">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изменение цены в случае, если в соответствии с законодательством Российской Федерации изменились регулируемые цены (тарифы) на товары, работы, услуги</a:t>
            </a:r>
          </a:p>
        </p:txBody>
      </p:sp>
      <p:sp>
        <p:nvSpPr>
          <p:cNvPr id="13" name="Стрелка: пятиугольник 12">
            <a:extLst>
              <a:ext uri="{FF2B5EF4-FFF2-40B4-BE49-F238E27FC236}">
                <a16:creationId xmlns:a16="http://schemas.microsoft.com/office/drawing/2014/main" id="{AB3B8401-781E-4BEC-A748-6F6CEB82698A}"/>
              </a:ext>
            </a:extLst>
          </p:cNvPr>
          <p:cNvSpPr/>
          <p:nvPr/>
        </p:nvSpPr>
        <p:spPr>
          <a:xfrm>
            <a:off x="110195" y="5292910"/>
            <a:ext cx="2020547" cy="848619"/>
          </a:xfrm>
          <a:prstGeom prst="homePlate">
            <a:avLst/>
          </a:prstGeom>
          <a:gradFill flip="none" rotWithShape="1">
            <a:gsLst>
              <a:gs pos="0">
                <a:srgbClr val="287D88">
                  <a:tint val="66000"/>
                  <a:satMod val="160000"/>
                </a:srgbClr>
              </a:gs>
              <a:gs pos="50000">
                <a:srgbClr val="287D88">
                  <a:tint val="44500"/>
                  <a:satMod val="160000"/>
                </a:srgbClr>
              </a:gs>
              <a:gs pos="100000">
                <a:srgbClr val="287D88">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5 части 1 статьи 95 </a:t>
            </a:r>
          </a:p>
        </p:txBody>
      </p:sp>
      <p:sp>
        <p:nvSpPr>
          <p:cNvPr id="14" name="Скругленный прямоугольник 18">
            <a:extLst>
              <a:ext uri="{FF2B5EF4-FFF2-40B4-BE49-F238E27FC236}">
                <a16:creationId xmlns:a16="http://schemas.microsoft.com/office/drawing/2014/main" id="{961F2413-0709-4D25-87AE-3C33C7ABA283}"/>
              </a:ext>
            </a:extLst>
          </p:cNvPr>
          <p:cNvSpPr/>
          <p:nvPr/>
        </p:nvSpPr>
        <p:spPr>
          <a:xfrm>
            <a:off x="207692" y="-14349"/>
            <a:ext cx="11399520" cy="60335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latin typeface="Times New Roman" panose="02020603050405020304" pitchFamily="18" charset="0"/>
                <a:cs typeface="Times New Roman" panose="02020603050405020304" pitchFamily="18" charset="0"/>
              </a:rPr>
              <a:t>ПРАВОВЫЕ ОСНОВАНИЯ ДЛЯ ИЗМЕНЕНИЯ СУЩЕСТВЕННЫХ УСЛОВИЙ КОНТРАКТА </a:t>
            </a:r>
          </a:p>
          <a:p>
            <a:pPr algn="ctr"/>
            <a:r>
              <a:rPr lang="ru-RU" sz="1600" b="1" u="sng" dirty="0">
                <a:solidFill>
                  <a:schemeClr val="tx1"/>
                </a:solidFill>
                <a:latin typeface="Times New Roman" panose="02020603050405020304" pitchFamily="18" charset="0"/>
                <a:cs typeface="Times New Roman" panose="02020603050405020304" pitchFamily="18" charset="0"/>
              </a:rPr>
              <a:t>ПО СОГЛАШЕНИЮ СТОРОН </a:t>
            </a:r>
            <a:r>
              <a:rPr lang="ru-RU" sz="1600" b="1" dirty="0">
                <a:solidFill>
                  <a:schemeClr val="tx1"/>
                </a:solidFill>
                <a:latin typeface="Times New Roman" panose="02020603050405020304" pitchFamily="18" charset="0"/>
                <a:cs typeface="Times New Roman" panose="02020603050405020304" pitchFamily="18" charset="0"/>
              </a:rPr>
              <a:t>В РАМКАХ ЗАКОНА №44-ФЗ </a:t>
            </a:r>
          </a:p>
        </p:txBody>
      </p:sp>
      <p:sp>
        <p:nvSpPr>
          <p:cNvPr id="15" name="TextBox 14">
            <a:extLst>
              <a:ext uri="{FF2B5EF4-FFF2-40B4-BE49-F238E27FC236}">
                <a16:creationId xmlns:a16="http://schemas.microsoft.com/office/drawing/2014/main" id="{04D3AEE5-CC6F-4A2B-BE60-E8820E29FD52}"/>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1</a:t>
            </a:r>
          </a:p>
        </p:txBody>
      </p:sp>
    </p:spTree>
    <p:extLst>
      <p:ext uri="{BB962C8B-B14F-4D97-AF65-F5344CB8AC3E}">
        <p14:creationId xmlns:p14="http://schemas.microsoft.com/office/powerpoint/2010/main" val="3347160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Прямоугольник: скругленные углы 13">
            <a:extLst>
              <a:ext uri="{FF2B5EF4-FFF2-40B4-BE49-F238E27FC236}">
                <a16:creationId xmlns:a16="http://schemas.microsoft.com/office/drawing/2014/main" id="{ABA89230-D685-42B3-9B79-318098297475}"/>
              </a:ext>
            </a:extLst>
          </p:cNvPr>
          <p:cNvSpPr/>
          <p:nvPr/>
        </p:nvSpPr>
        <p:spPr>
          <a:xfrm>
            <a:off x="2286628" y="3624826"/>
            <a:ext cx="9801222" cy="862814"/>
          </a:xfrm>
          <a:prstGeom prst="roundRect">
            <a:avLst/>
          </a:prstGeom>
          <a:gradFill flip="none" rotWithShape="1">
            <a:gsLst>
              <a:gs pos="0">
                <a:srgbClr val="287D88">
                  <a:shade val="30000"/>
                  <a:satMod val="115000"/>
                </a:srgbClr>
              </a:gs>
              <a:gs pos="50000">
                <a:srgbClr val="287D88">
                  <a:shade val="67500"/>
                  <a:satMod val="115000"/>
                </a:srgbClr>
              </a:gs>
              <a:gs pos="100000">
                <a:srgbClr val="287D88">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solidFill>
                  <a:schemeClr val="bg1"/>
                </a:solidFill>
                <a:latin typeface="Times New Roman" panose="02020603050405020304" pitchFamily="18" charset="0"/>
                <a:cs typeface="Times New Roman" panose="02020603050405020304" pitchFamily="18" charset="0"/>
              </a:rPr>
              <a:t>изменение существенных условий контракта </a:t>
            </a:r>
            <a:r>
              <a:rPr lang="ru-RU" sz="1600" dirty="0">
                <a:latin typeface="Times New Roman" panose="02020603050405020304" pitchFamily="18" charset="0"/>
                <a:cs typeface="Times New Roman" panose="02020603050405020304" pitchFamily="18" charset="0"/>
              </a:rPr>
              <a:t>в случае заключения контракта с единственным поставщиком (подрядчиком, исполнителем) в соответствии с пунктами 1, 8, 22, 23, 29, 32, 34, 51 части 1 статьи 93 Закона № 44-ФЗ</a:t>
            </a:r>
          </a:p>
        </p:txBody>
      </p:sp>
      <p:sp>
        <p:nvSpPr>
          <p:cNvPr id="15" name="Стрелка: пятиугольник 14">
            <a:extLst>
              <a:ext uri="{FF2B5EF4-FFF2-40B4-BE49-F238E27FC236}">
                <a16:creationId xmlns:a16="http://schemas.microsoft.com/office/drawing/2014/main" id="{7F273989-6A46-47C3-822A-C553F9A72F29}"/>
              </a:ext>
            </a:extLst>
          </p:cNvPr>
          <p:cNvSpPr/>
          <p:nvPr/>
        </p:nvSpPr>
        <p:spPr>
          <a:xfrm>
            <a:off x="104150" y="3708009"/>
            <a:ext cx="2020547" cy="696447"/>
          </a:xfrm>
          <a:prstGeom prst="homePlate">
            <a:avLst/>
          </a:prstGeom>
          <a:gradFill flip="none" rotWithShape="1">
            <a:gsLst>
              <a:gs pos="0">
                <a:srgbClr val="287D88">
                  <a:tint val="66000"/>
                  <a:satMod val="160000"/>
                </a:srgbClr>
              </a:gs>
              <a:gs pos="50000">
                <a:srgbClr val="287D88">
                  <a:tint val="44500"/>
                  <a:satMod val="160000"/>
                </a:srgbClr>
              </a:gs>
              <a:gs pos="100000">
                <a:srgbClr val="287D88">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10 части 1 статьи 95 </a:t>
            </a:r>
          </a:p>
        </p:txBody>
      </p:sp>
      <p:sp>
        <p:nvSpPr>
          <p:cNvPr id="16" name="Прямоугольник: скругленные углы 15">
            <a:extLst>
              <a:ext uri="{FF2B5EF4-FFF2-40B4-BE49-F238E27FC236}">
                <a16:creationId xmlns:a16="http://schemas.microsoft.com/office/drawing/2014/main" id="{3DE65408-B298-4EEE-BC51-2F881F455D56}"/>
              </a:ext>
            </a:extLst>
          </p:cNvPr>
          <p:cNvSpPr/>
          <p:nvPr/>
        </p:nvSpPr>
        <p:spPr>
          <a:xfrm>
            <a:off x="2292673" y="5135949"/>
            <a:ext cx="9801222" cy="862814"/>
          </a:xfrm>
          <a:prstGeom prst="roundRect">
            <a:avLst/>
          </a:prstGeom>
          <a:gradFill flip="none" rotWithShape="1">
            <a:gsLst>
              <a:gs pos="0">
                <a:srgbClr val="287D88">
                  <a:shade val="30000"/>
                  <a:satMod val="115000"/>
                </a:srgbClr>
              </a:gs>
              <a:gs pos="50000">
                <a:srgbClr val="287D88">
                  <a:shade val="67500"/>
                  <a:satMod val="115000"/>
                </a:srgbClr>
              </a:gs>
              <a:gs pos="100000">
                <a:srgbClr val="287D88">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изменение срока исполнения отдельного этапа (отдельных этапов) исполнения контракта в рамках срока исполнения контракта, предусмотренного при его заключении</a:t>
            </a:r>
          </a:p>
        </p:txBody>
      </p:sp>
      <p:sp>
        <p:nvSpPr>
          <p:cNvPr id="17" name="Стрелка: пятиугольник 16">
            <a:extLst>
              <a:ext uri="{FF2B5EF4-FFF2-40B4-BE49-F238E27FC236}">
                <a16:creationId xmlns:a16="http://schemas.microsoft.com/office/drawing/2014/main" id="{3377DB1F-5E2F-4D94-B039-2C8C87299172}"/>
              </a:ext>
            </a:extLst>
          </p:cNvPr>
          <p:cNvSpPr/>
          <p:nvPr/>
        </p:nvSpPr>
        <p:spPr>
          <a:xfrm>
            <a:off x="110195" y="5216173"/>
            <a:ext cx="2020547" cy="696447"/>
          </a:xfrm>
          <a:prstGeom prst="homePlate">
            <a:avLst/>
          </a:prstGeom>
          <a:gradFill flip="none" rotWithShape="1">
            <a:gsLst>
              <a:gs pos="0">
                <a:srgbClr val="287D88">
                  <a:tint val="66000"/>
                  <a:satMod val="160000"/>
                </a:srgbClr>
              </a:gs>
              <a:gs pos="50000">
                <a:srgbClr val="287D88">
                  <a:tint val="44500"/>
                  <a:satMod val="160000"/>
                </a:srgbClr>
              </a:gs>
              <a:gs pos="100000">
                <a:srgbClr val="287D88">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12 части 1 статьи 95 </a:t>
            </a:r>
          </a:p>
        </p:txBody>
      </p:sp>
      <p:sp>
        <p:nvSpPr>
          <p:cNvPr id="18" name="Прямоугольник: скругленные углы 17">
            <a:extLst>
              <a:ext uri="{FF2B5EF4-FFF2-40B4-BE49-F238E27FC236}">
                <a16:creationId xmlns:a16="http://schemas.microsoft.com/office/drawing/2014/main" id="{74C7F90C-0C36-4788-B7C0-5E30A5CAD381}"/>
              </a:ext>
            </a:extLst>
          </p:cNvPr>
          <p:cNvSpPr/>
          <p:nvPr/>
        </p:nvSpPr>
        <p:spPr>
          <a:xfrm>
            <a:off x="2286628" y="713123"/>
            <a:ext cx="9801222" cy="2387133"/>
          </a:xfrm>
          <a:prstGeom prst="roundRect">
            <a:avLst/>
          </a:prstGeom>
          <a:gradFill flip="none" rotWithShape="1">
            <a:gsLst>
              <a:gs pos="0">
                <a:srgbClr val="287D88">
                  <a:shade val="30000"/>
                  <a:satMod val="115000"/>
                </a:srgbClr>
              </a:gs>
              <a:gs pos="50000">
                <a:srgbClr val="287D88">
                  <a:shade val="67500"/>
                  <a:satMod val="115000"/>
                </a:srgbClr>
              </a:gs>
              <a:gs pos="100000">
                <a:srgbClr val="287D88">
                  <a:shade val="100000"/>
                  <a:satMod val="115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ru-RU" sz="1600" dirty="0">
                <a:latin typeface="Times New Roman" panose="02020603050405020304" pitchFamily="18" charset="0"/>
                <a:cs typeface="Times New Roman" panose="02020603050405020304" pitchFamily="18" charset="0"/>
              </a:rPr>
              <a:t>однократное изменение срока исполнения контракта на срок, не превышающий срока исполнения контракта, предусмотренного при его заключении, при условии, что:</a:t>
            </a:r>
          </a:p>
          <a:p>
            <a:pPr marL="285750" indent="-285750" algn="just">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 контракт жизненного цикла предусматривает проектирование, строительство, реконструкцию, капитальный ремонт объекта капитального строительства) или предметом контракта является выполнение работ по строительству, реконструкции, кап. ремонту, сносу объекта кап. строительства, проведению работ по сохранению объектов культурного наследия, </a:t>
            </a:r>
          </a:p>
          <a:p>
            <a:pPr marL="285750" indent="-285750" algn="just">
              <a:buFont typeface="Wingdings" panose="05000000000000000000" pitchFamily="2" charset="2"/>
              <a:buChar char="Ø"/>
            </a:pPr>
            <a:r>
              <a:rPr lang="ru-RU" sz="1600" dirty="0">
                <a:latin typeface="Times New Roman" panose="02020603050405020304" pitchFamily="18" charset="0"/>
                <a:cs typeface="Times New Roman" panose="02020603050405020304" pitchFamily="18" charset="0"/>
              </a:rPr>
              <a:t>возникли независящие от сторон обстоятельства, влекущие невозможность его исполнения, в том числе необходимость внесения изменений в проектную документацию, либо по вине подрядчика контракт </a:t>
            </a:r>
            <a:r>
              <a:rPr lang="ru-RU" sz="1600" dirty="0">
                <a:solidFill>
                  <a:schemeClr val="bg1"/>
                </a:solidFill>
                <a:latin typeface="Times New Roman" panose="02020603050405020304" pitchFamily="18" charset="0"/>
                <a:cs typeface="Times New Roman" panose="02020603050405020304" pitchFamily="18" charset="0"/>
              </a:rPr>
              <a:t>не исполнен в установленный в нем срок </a:t>
            </a:r>
          </a:p>
        </p:txBody>
      </p:sp>
      <p:sp>
        <p:nvSpPr>
          <p:cNvPr id="20" name="Стрелка: пятиугольник 19">
            <a:extLst>
              <a:ext uri="{FF2B5EF4-FFF2-40B4-BE49-F238E27FC236}">
                <a16:creationId xmlns:a16="http://schemas.microsoft.com/office/drawing/2014/main" id="{40C4D1F0-E3C9-4031-9B91-AAD97E9F032B}"/>
              </a:ext>
            </a:extLst>
          </p:cNvPr>
          <p:cNvSpPr/>
          <p:nvPr/>
        </p:nvSpPr>
        <p:spPr>
          <a:xfrm>
            <a:off x="104150" y="1200727"/>
            <a:ext cx="2020547" cy="1411923"/>
          </a:xfrm>
          <a:prstGeom prst="homePlate">
            <a:avLst/>
          </a:prstGeom>
          <a:gradFill flip="none" rotWithShape="1">
            <a:gsLst>
              <a:gs pos="0">
                <a:srgbClr val="287D88">
                  <a:tint val="66000"/>
                  <a:satMod val="160000"/>
                </a:srgbClr>
              </a:gs>
              <a:gs pos="50000">
                <a:srgbClr val="287D88">
                  <a:tint val="44500"/>
                  <a:satMod val="160000"/>
                </a:srgbClr>
              </a:gs>
              <a:gs pos="100000">
                <a:srgbClr val="287D88">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lumMod val="95000"/>
                    <a:lumOff val="5000"/>
                  </a:schemeClr>
                </a:solidFill>
                <a:latin typeface="Times New Roman" panose="02020603050405020304" pitchFamily="18" charset="0"/>
                <a:cs typeface="Times New Roman" panose="02020603050405020304" pitchFamily="18" charset="0"/>
              </a:rPr>
              <a:t>пункт 9 части 1 статьи 95 </a:t>
            </a:r>
          </a:p>
        </p:txBody>
      </p:sp>
      <p:sp>
        <p:nvSpPr>
          <p:cNvPr id="9" name="Скругленный прямоугольник 18">
            <a:extLst>
              <a:ext uri="{FF2B5EF4-FFF2-40B4-BE49-F238E27FC236}">
                <a16:creationId xmlns:a16="http://schemas.microsoft.com/office/drawing/2014/main" id="{6D5108E6-7BA3-4F5A-A243-E7379857A116}"/>
              </a:ext>
            </a:extLst>
          </p:cNvPr>
          <p:cNvSpPr/>
          <p:nvPr/>
        </p:nvSpPr>
        <p:spPr>
          <a:xfrm>
            <a:off x="265881" y="9644"/>
            <a:ext cx="11399520" cy="603351"/>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a:solidFill>
                  <a:schemeClr val="tx1"/>
                </a:solidFill>
                <a:latin typeface="Times New Roman" panose="02020603050405020304" pitchFamily="18" charset="0"/>
                <a:cs typeface="Times New Roman" panose="02020603050405020304" pitchFamily="18" charset="0"/>
              </a:rPr>
              <a:t>ПРАВОВЫЕ ОСНОВАНИЯ ДЛЯ ИЗМЕНЕНИЯ СУЩЕСТВЕННЫХ УСЛОВИЙ КОНТРАКТА </a:t>
            </a:r>
          </a:p>
          <a:p>
            <a:pPr algn="ctr"/>
            <a:r>
              <a:rPr lang="ru-RU" sz="1600" b="1" u="sng" dirty="0">
                <a:solidFill>
                  <a:schemeClr val="tx1"/>
                </a:solidFill>
                <a:latin typeface="Times New Roman" panose="02020603050405020304" pitchFamily="18" charset="0"/>
                <a:cs typeface="Times New Roman" panose="02020603050405020304" pitchFamily="18" charset="0"/>
              </a:rPr>
              <a:t>ПО СОГЛАШЕНИЮ СТОРОН </a:t>
            </a:r>
            <a:r>
              <a:rPr lang="ru-RU" sz="1600" b="1" dirty="0">
                <a:solidFill>
                  <a:schemeClr val="tx1"/>
                </a:solidFill>
                <a:latin typeface="Times New Roman" panose="02020603050405020304" pitchFamily="18" charset="0"/>
                <a:cs typeface="Times New Roman" panose="02020603050405020304" pitchFamily="18" charset="0"/>
              </a:rPr>
              <a:t>В РАМКАХ ЗАКОНА №44-ФЗ </a:t>
            </a:r>
          </a:p>
        </p:txBody>
      </p:sp>
      <p:sp>
        <p:nvSpPr>
          <p:cNvPr id="10" name="TextBox 9">
            <a:extLst>
              <a:ext uri="{FF2B5EF4-FFF2-40B4-BE49-F238E27FC236}">
                <a16:creationId xmlns:a16="http://schemas.microsoft.com/office/drawing/2014/main" id="{3EA9D83D-6A61-42C2-9744-9F56759A708A}"/>
              </a:ext>
            </a:extLst>
          </p:cNvPr>
          <p:cNvSpPr txBox="1"/>
          <p:nvPr/>
        </p:nvSpPr>
        <p:spPr>
          <a:xfrm>
            <a:off x="11732117" y="0"/>
            <a:ext cx="378961" cy="338554"/>
          </a:xfrm>
          <a:prstGeom prst="rect">
            <a:avLst/>
          </a:prstGeom>
          <a:noFill/>
        </p:spPr>
        <p:txBody>
          <a:bodyPr wrap="square" rtlCol="0">
            <a:spAutoFit/>
          </a:bodyPr>
          <a:lstStyle/>
          <a:p>
            <a:r>
              <a:rPr lang="ru-RU" sz="1600" b="1" dirty="0">
                <a:latin typeface="Times New Roman" panose="02020603050405020304" pitchFamily="18" charset="0"/>
                <a:cs typeface="Times New Roman" panose="02020603050405020304" pitchFamily="18" charset="0"/>
              </a:rPr>
              <a:t>2</a:t>
            </a:r>
          </a:p>
        </p:txBody>
      </p:sp>
    </p:spTree>
    <p:extLst>
      <p:ext uri="{BB962C8B-B14F-4D97-AF65-F5344CB8AC3E}">
        <p14:creationId xmlns:p14="http://schemas.microsoft.com/office/powerpoint/2010/main" val="228012602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19487</TotalTime>
  <Words>3077</Words>
  <Application>Microsoft Office PowerPoint</Application>
  <PresentationFormat>Широкоэкранный</PresentationFormat>
  <Paragraphs>305</Paragraphs>
  <Slides>16</Slides>
  <Notes>3</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16</vt:i4>
      </vt:variant>
    </vt:vector>
  </HeadingPairs>
  <TitlesOfParts>
    <vt:vector size="24" baseType="lpstr">
      <vt:lpstr>Arial</vt:lpstr>
      <vt:lpstr>Arial Narrow</vt:lpstr>
      <vt:lpstr>Calibri</vt:lpstr>
      <vt:lpstr>Calibri Light</vt:lpstr>
      <vt:lpstr>Franklin Gothic Medium</vt:lpstr>
      <vt:lpstr>Times New Roman</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ВАЖНЫЕ УСЛОВИЯ ПРИ ИЗМЕНЕНИИ СУЩЕСТВЕННЫХ УСЛОВИЙ КОНТРАКТА</vt:lpstr>
      <vt:lpstr>АЛГОРИТМ ИЗМЕНЕНИЯ СУЩЕСТВЕННЫХ УСЛОВИЙ КОНТРАКТА</vt:lpstr>
      <vt:lpstr> ПОШАГОВАЯ СХЕМА ВЗАИМОДЕЙСТВИЯ УЧАСТНИКА ПРОЦЕССА ИЗМЕНЕНИЯ СУЩЕСТВЕННЫХ УСЛОВИЙ КОНТРАКТА</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Закупки путем проведения электронного запроса котировок</dc:title>
  <dc:creator>Бухтиярова Н.В.</dc:creator>
  <cp:lastModifiedBy>u1555</cp:lastModifiedBy>
  <cp:revision>493</cp:revision>
  <cp:lastPrinted>2024-09-30T04:59:47Z</cp:lastPrinted>
  <dcterms:created xsi:type="dcterms:W3CDTF">2022-03-09T07:34:09Z</dcterms:created>
  <dcterms:modified xsi:type="dcterms:W3CDTF">2024-10-04T11:46:21Z</dcterms:modified>
</cp:coreProperties>
</file>