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789" r:id="rId3"/>
    <p:sldId id="794" r:id="rId4"/>
    <p:sldId id="775" r:id="rId5"/>
    <p:sldId id="791" r:id="rId6"/>
    <p:sldId id="793" r:id="rId7"/>
    <p:sldId id="792" r:id="rId8"/>
    <p:sldId id="795" r:id="rId9"/>
    <p:sldId id="760" r:id="rId10"/>
    <p:sldId id="788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C7F"/>
    <a:srgbClr val="BDBDC7"/>
    <a:srgbClr val="7F75B3"/>
    <a:srgbClr val="ACD8DE"/>
    <a:srgbClr val="3B8A95"/>
    <a:srgbClr val="695DA7"/>
    <a:srgbClr val="287D88"/>
    <a:srgbClr val="1C4348"/>
    <a:srgbClr val="45A1AD"/>
    <a:srgbClr val="306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6374" autoAdjust="0"/>
  </p:normalViewPr>
  <p:slideViewPr>
    <p:cSldViewPr snapToGrid="0">
      <p:cViewPr varScale="1">
        <p:scale>
          <a:sx n="115" d="100"/>
          <a:sy n="115" d="100"/>
        </p:scale>
        <p:origin x="58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85C8C128-A4BC-4F27-9421-AD5226865909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355B1AB3-7470-49A7-9163-6181D6A3C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056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3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1050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1060704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rgbClr val="474C7F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-47209" y="239078"/>
            <a:ext cx="46093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603" y="2025045"/>
            <a:ext cx="88750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СОГЛАСОВАНИЯ С КОНТРОЛЬНЫМ ОРГАНОМ ВОЗМОЖНОСТИ ЗАКЛЮЧЕНИЯ КОНТРАКТА С ЕДИНСТВЕННЫМ ПОСТАВЩИКОМ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5">
            <a:extLst>
              <a:ext uri="{FF2B5EF4-FFF2-40B4-BE49-F238E27FC236}">
                <a16:creationId xmlns:a16="http://schemas.microsoft.com/office/drawing/2014/main" id="{986F79EE-9E8B-4B85-B187-B9D8CF01D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216" y="5873319"/>
            <a:ext cx="7047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контроля контрактной системы в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закупок управления финансов Липецкой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6293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388104"/>
            <a:ext cx="12192000" cy="76935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ОТВЕТСТВЕННОСТИ ЗАКАЗЧИКА ЗА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НАРУШЕНИЯ,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ДОПУЩЕННЫЕ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НАПРАВЛЕНИИ ОБРАЩЕНИЯ О СОГЛАСОВАНИИ ЗАКЛЮЧЕНИЯ КОНТРАКТА С ЕДИНСТВЕННЫМ ПОСТАВЩИКОМ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8506" y="5240294"/>
            <a:ext cx="4509282" cy="1418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 направления информации и документов для согласования  возможности заключения контракта с единственным поставщиком</a:t>
            </a:r>
          </a:p>
          <a:p>
            <a:pPr algn="ctr"/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93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44-ФЗ)</a:t>
            </a:r>
            <a:endParaRPr lang="ru-RU" sz="1600" b="1" dirty="0">
              <a:solidFill>
                <a:srgbClr val="474C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62718" y="5240294"/>
            <a:ext cx="5145208" cy="1418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штраф на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должностное лицо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размере 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 тысяч рублей</a:t>
            </a:r>
          </a:p>
          <a:p>
            <a:pPr lvl="0" algn="ctr"/>
            <a:endParaRPr lang="ru-RU" sz="1600" b="1" u="sng" dirty="0">
              <a:solidFill>
                <a:srgbClr val="474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19.7.2. ч. 1 КоАП РФ</a:t>
            </a:r>
          </a:p>
          <a:p>
            <a:pPr lvl="0" algn="ctr"/>
            <a:endParaRPr lang="ru-RU" sz="1600" b="1" u="sng" dirty="0">
              <a:solidFill>
                <a:srgbClr val="474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5375892" y="5690870"/>
            <a:ext cx="720108" cy="517237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8506" y="2994686"/>
            <a:ext cx="4509282" cy="1418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сроков направления информации и документов для согласования  возможности заключения контракта с единственным поставщиком</a:t>
            </a:r>
          </a:p>
          <a:p>
            <a:pPr algn="ctr"/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(ч. 6 ст. 93 Закона № 44-ФЗ)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99612" y="2994686"/>
            <a:ext cx="5044540" cy="1418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штраф на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должностное лицо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размере 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 тысяч рублей</a:t>
            </a:r>
          </a:p>
          <a:p>
            <a:pPr lvl="0" algn="ctr"/>
            <a:endParaRPr lang="ru-RU" sz="1600" b="1" u="sng" dirty="0">
              <a:solidFill>
                <a:srgbClr val="474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1600" dirty="0">
                <a:solidFill>
                  <a:srgbClr val="474C7F"/>
                </a:solidFill>
                <a:latin typeface="Times New Roman" panose="02020603050405020304" pitchFamily="18" charset="0"/>
              </a:rPr>
              <a:t>7.29.</a:t>
            </a:r>
            <a:r>
              <a:rPr lang="ru-RU" sz="1600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ч. 2.1. КоАП РФ</a:t>
            </a:r>
            <a:endParaRPr lang="ru-RU" sz="1600" dirty="0">
              <a:solidFill>
                <a:srgbClr val="474C7F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85FF72D-F983-4383-B1DE-92E01365D367}"/>
              </a:ext>
            </a:extLst>
          </p:cNvPr>
          <p:cNvSpPr txBox="1">
            <a:spLocks/>
          </p:cNvSpPr>
          <p:nvPr/>
        </p:nvSpPr>
        <p:spPr>
          <a:xfrm>
            <a:off x="11170428" y="-69807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5">
            <a:extLst>
              <a:ext uri="{FF2B5EF4-FFF2-40B4-BE49-F238E27FC236}">
                <a16:creationId xmlns:a16="http://schemas.microsoft.com/office/drawing/2014/main" id="{6BBE5B62-8BCA-4FE2-83E8-F0CAADADF756}"/>
              </a:ext>
            </a:extLst>
          </p:cNvPr>
          <p:cNvSpPr/>
          <p:nvPr/>
        </p:nvSpPr>
        <p:spPr>
          <a:xfrm>
            <a:off x="597892" y="1476846"/>
            <a:ext cx="4509282" cy="76935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</a:t>
            </a:r>
          </a:p>
        </p:txBody>
      </p:sp>
      <p:sp>
        <p:nvSpPr>
          <p:cNvPr id="17" name="Штриховая стрелка вправо 7">
            <a:extLst>
              <a:ext uri="{FF2B5EF4-FFF2-40B4-BE49-F238E27FC236}">
                <a16:creationId xmlns:a16="http://schemas.microsoft.com/office/drawing/2014/main" id="{46A282F3-1C7D-4042-B47E-216140C9CBD3}"/>
              </a:ext>
            </a:extLst>
          </p:cNvPr>
          <p:cNvSpPr/>
          <p:nvPr/>
        </p:nvSpPr>
        <p:spPr>
          <a:xfrm rot="5400000">
            <a:off x="2520346" y="2343396"/>
            <a:ext cx="664372" cy="517237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5">
            <a:extLst>
              <a:ext uri="{FF2B5EF4-FFF2-40B4-BE49-F238E27FC236}">
                <a16:creationId xmlns:a16="http://schemas.microsoft.com/office/drawing/2014/main" id="{9B4484B9-6283-45AC-A954-EBFCDCCFBE73}"/>
              </a:ext>
            </a:extLst>
          </p:cNvPr>
          <p:cNvSpPr/>
          <p:nvPr/>
        </p:nvSpPr>
        <p:spPr>
          <a:xfrm>
            <a:off x="6313053" y="1476846"/>
            <a:ext cx="5044540" cy="76935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ОТВЕТСТВЕННОСТИ</a:t>
            </a:r>
          </a:p>
        </p:txBody>
      </p:sp>
      <p:sp>
        <p:nvSpPr>
          <p:cNvPr id="19" name="Штриховая стрелка вправо 7">
            <a:extLst>
              <a:ext uri="{FF2B5EF4-FFF2-40B4-BE49-F238E27FC236}">
                <a16:creationId xmlns:a16="http://schemas.microsoft.com/office/drawing/2014/main" id="{6526D4DB-59EA-4176-B4D2-84C65F9E2974}"/>
              </a:ext>
            </a:extLst>
          </p:cNvPr>
          <p:cNvSpPr/>
          <p:nvPr/>
        </p:nvSpPr>
        <p:spPr>
          <a:xfrm rot="5400000">
            <a:off x="8489696" y="2361823"/>
            <a:ext cx="664372" cy="517237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триховая стрелка вправо 11">
            <a:extLst>
              <a:ext uri="{FF2B5EF4-FFF2-40B4-BE49-F238E27FC236}">
                <a16:creationId xmlns:a16="http://schemas.microsoft.com/office/drawing/2014/main" id="{4C55ED63-A80B-4ACD-877D-33D7B1F6F48E}"/>
              </a:ext>
            </a:extLst>
          </p:cNvPr>
          <p:cNvSpPr/>
          <p:nvPr/>
        </p:nvSpPr>
        <p:spPr>
          <a:xfrm>
            <a:off x="5375892" y="3445262"/>
            <a:ext cx="720108" cy="517237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4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809" y="291518"/>
            <a:ext cx="12192000" cy="63691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5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165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НЕСОСТОЯВШЕЙСЯ </a:t>
            </a:r>
            <a:r>
              <a:rPr lang="ru-RU" sz="165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ЗАКУПКИ, ПО ИТОГАМ КОТОРОЙ НЕОБХОДИМО </a:t>
            </a:r>
            <a:r>
              <a:rPr lang="ru-RU" sz="165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65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КОНТРОЛЬНЫЙ ОРГАН ДЛЯ СОГЛАСОВАНИЯ ЗАКЛЮЧЕНИЯ КОНТРАКТА С </a:t>
            </a:r>
            <a:r>
              <a:rPr lang="ru-RU" sz="165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ЕДИНСТВЕННЫМ ПОСТАВЩИКОМ</a:t>
            </a:r>
            <a:endParaRPr lang="ru-RU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CB475B-3D18-445C-9CE5-1846EA9ECF7A}"/>
              </a:ext>
            </a:extLst>
          </p:cNvPr>
          <p:cNvSpPr txBox="1">
            <a:spLocks/>
          </p:cNvSpPr>
          <p:nvPr/>
        </p:nvSpPr>
        <p:spPr>
          <a:xfrm>
            <a:off x="11151003" y="-76895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737010BD-ACFC-4671-A8F6-AB7A12BFAE34}"/>
              </a:ext>
            </a:extLst>
          </p:cNvPr>
          <p:cNvSpPr/>
          <p:nvPr/>
        </p:nvSpPr>
        <p:spPr>
          <a:xfrm>
            <a:off x="2684684" y="1013127"/>
            <a:ext cx="6778304" cy="430185"/>
          </a:xfrm>
          <a:prstGeom prst="roundRect">
            <a:avLst/>
          </a:prstGeom>
          <a:solidFill>
            <a:srgbClr val="474C7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определения поставщика</a:t>
            </a: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67A502D9-2BE5-41FB-9308-BF6A4FE6AF99}"/>
              </a:ext>
            </a:extLst>
          </p:cNvPr>
          <p:cNvSpPr/>
          <p:nvPr/>
        </p:nvSpPr>
        <p:spPr>
          <a:xfrm rot="5400000">
            <a:off x="5846098" y="1437219"/>
            <a:ext cx="430185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E20AA4F-8062-48C9-B383-ECE93669E55A}"/>
              </a:ext>
            </a:extLst>
          </p:cNvPr>
          <p:cNvSpPr/>
          <p:nvPr/>
        </p:nvSpPr>
        <p:spPr>
          <a:xfrm>
            <a:off x="2891406" y="1990482"/>
            <a:ext cx="6342611" cy="328769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в электронной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 в электронной форме  </a:t>
            </a:r>
          </a:p>
        </p:txBody>
      </p:sp>
      <p:sp>
        <p:nvSpPr>
          <p:cNvPr id="13" name="Скругленный прямоугольник 7">
            <a:extLst>
              <a:ext uri="{FF2B5EF4-FFF2-40B4-BE49-F238E27FC236}">
                <a16:creationId xmlns:a16="http://schemas.microsoft.com/office/drawing/2014/main" id="{C01D50E4-8141-4CBC-9C15-A954A5DD4E9C}"/>
              </a:ext>
            </a:extLst>
          </p:cNvPr>
          <p:cNvSpPr/>
          <p:nvPr/>
        </p:nvSpPr>
        <p:spPr>
          <a:xfrm>
            <a:off x="2684684" y="2415909"/>
            <a:ext cx="6778304" cy="430185"/>
          </a:xfrm>
          <a:prstGeom prst="roundRect">
            <a:avLst/>
          </a:prstGeom>
          <a:solidFill>
            <a:srgbClr val="474C7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Н(М)ЦК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04BB3E1-1904-4F0E-89A1-D5AFACAA55FE}"/>
              </a:ext>
            </a:extLst>
          </p:cNvPr>
          <p:cNvSpPr/>
          <p:nvPr/>
        </p:nvSpPr>
        <p:spPr>
          <a:xfrm>
            <a:off x="1632799" y="3415355"/>
            <a:ext cx="2626192" cy="403336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и выше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: штриховая вправо 15">
            <a:extLst>
              <a:ext uri="{FF2B5EF4-FFF2-40B4-BE49-F238E27FC236}">
                <a16:creationId xmlns:a16="http://schemas.microsoft.com/office/drawing/2014/main" id="{D46EE32D-BAD8-4947-B972-4191949D339C}"/>
              </a:ext>
            </a:extLst>
          </p:cNvPr>
          <p:cNvSpPr/>
          <p:nvPr/>
        </p:nvSpPr>
        <p:spPr>
          <a:xfrm rot="5400000">
            <a:off x="2957345" y="2868608"/>
            <a:ext cx="430185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AF95932-A5D6-418C-B588-771FB9396B93}"/>
              </a:ext>
            </a:extLst>
          </p:cNvPr>
          <p:cNvSpPr/>
          <p:nvPr/>
        </p:nvSpPr>
        <p:spPr>
          <a:xfrm>
            <a:off x="7863388" y="3429994"/>
            <a:ext cx="2511983" cy="409565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и выше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: штриховая вправо 19">
            <a:extLst>
              <a:ext uri="{FF2B5EF4-FFF2-40B4-BE49-F238E27FC236}">
                <a16:creationId xmlns:a16="http://schemas.microsoft.com/office/drawing/2014/main" id="{A4A9E799-3BC4-4D3B-8C34-C97CCE6016BF}"/>
              </a:ext>
            </a:extLst>
          </p:cNvPr>
          <p:cNvSpPr/>
          <p:nvPr/>
        </p:nvSpPr>
        <p:spPr>
          <a:xfrm rot="5400000">
            <a:off x="8904286" y="2855796"/>
            <a:ext cx="430185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7">
            <a:extLst>
              <a:ext uri="{FF2B5EF4-FFF2-40B4-BE49-F238E27FC236}">
                <a16:creationId xmlns:a16="http://schemas.microsoft.com/office/drawing/2014/main" id="{0010AEBC-5669-4C75-82DE-272D019E4946}"/>
              </a:ext>
            </a:extLst>
          </p:cNvPr>
          <p:cNvSpPr/>
          <p:nvPr/>
        </p:nvSpPr>
        <p:spPr>
          <a:xfrm>
            <a:off x="4961535" y="2963614"/>
            <a:ext cx="2199309" cy="1068237"/>
          </a:xfrm>
          <a:prstGeom prst="roundRect">
            <a:avLst/>
          </a:prstGeom>
          <a:solidFill>
            <a:srgbClr val="474C7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обращения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79A2AA3-26DE-480A-997D-B20F9965BD5D}"/>
              </a:ext>
            </a:extLst>
          </p:cNvPr>
          <p:cNvSpPr/>
          <p:nvPr/>
        </p:nvSpPr>
        <p:spPr>
          <a:xfrm>
            <a:off x="80512" y="4403567"/>
            <a:ext cx="5699646" cy="146398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подана только одна заявка;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только одна заявка соответствует требованиям, установленным в извещении об осуществлении закупки.</a:t>
            </a:r>
            <a:endParaRPr lang="ru-RU" sz="14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F699FD9-531F-414E-AED1-284DE8DB74E9}"/>
              </a:ext>
            </a:extLst>
          </p:cNvPr>
          <p:cNvSpPr/>
          <p:nvPr/>
        </p:nvSpPr>
        <p:spPr>
          <a:xfrm>
            <a:off x="6550430" y="4403567"/>
            <a:ext cx="5533146" cy="146398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не подано ни одной заявки;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комиссия по осуществлению закупок отклонила все такие заявки;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закупки, не отозвавшие в соответствии с Законом № 44-ФЗ заявку на участие в закупке, признаны уклонившимися от заключения контракта.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1BBBD39C-C20E-4CD7-8713-1536FB94D4DD}"/>
              </a:ext>
            </a:extLst>
          </p:cNvPr>
          <p:cNvSpPr/>
          <p:nvPr/>
        </p:nvSpPr>
        <p:spPr>
          <a:xfrm rot="5400000">
            <a:off x="3373340" y="2400237"/>
            <a:ext cx="254379" cy="3586016"/>
          </a:xfrm>
          <a:prstGeom prst="rightBrace">
            <a:avLst/>
          </a:prstGeom>
          <a:ln w="19050">
            <a:solidFill>
              <a:srgbClr val="474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8229D86B-6C88-407A-A390-714F4556F69C}"/>
              </a:ext>
            </a:extLst>
          </p:cNvPr>
          <p:cNvSpPr/>
          <p:nvPr/>
        </p:nvSpPr>
        <p:spPr>
          <a:xfrm rot="5400000">
            <a:off x="8546613" y="2401781"/>
            <a:ext cx="254379" cy="3586016"/>
          </a:xfrm>
          <a:prstGeom prst="rightBrace">
            <a:avLst/>
          </a:prstGeom>
          <a:ln w="19050">
            <a:solidFill>
              <a:srgbClr val="474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штриховая вправо 15">
            <a:extLst>
              <a:ext uri="{FF2B5EF4-FFF2-40B4-BE49-F238E27FC236}">
                <a16:creationId xmlns:a16="http://schemas.microsoft.com/office/drawing/2014/main" id="{D46EE32D-BAD8-4947-B972-4191949D339C}"/>
              </a:ext>
            </a:extLst>
          </p:cNvPr>
          <p:cNvSpPr/>
          <p:nvPr/>
        </p:nvSpPr>
        <p:spPr>
          <a:xfrm rot="5400000">
            <a:off x="2964005" y="5794958"/>
            <a:ext cx="416864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штриховая вправо 19">
            <a:extLst>
              <a:ext uri="{FF2B5EF4-FFF2-40B4-BE49-F238E27FC236}">
                <a16:creationId xmlns:a16="http://schemas.microsoft.com/office/drawing/2014/main" id="{A4A9E799-3BC4-4D3B-8C34-C97CCE6016BF}"/>
              </a:ext>
            </a:extLst>
          </p:cNvPr>
          <p:cNvSpPr/>
          <p:nvPr/>
        </p:nvSpPr>
        <p:spPr>
          <a:xfrm rot="5400000">
            <a:off x="9018924" y="5805999"/>
            <a:ext cx="430185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04BB3E1-1904-4F0E-89A1-D5AFACAA55FE}"/>
              </a:ext>
            </a:extLst>
          </p:cNvPr>
          <p:cNvSpPr/>
          <p:nvPr/>
        </p:nvSpPr>
        <p:spPr>
          <a:xfrm>
            <a:off x="1859341" y="6321232"/>
            <a:ext cx="2626192" cy="403336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абз.3 п.1 ПП РФ №961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04BB3E1-1904-4F0E-89A1-D5AFACAA55FE}"/>
              </a:ext>
            </a:extLst>
          </p:cNvPr>
          <p:cNvSpPr/>
          <p:nvPr/>
        </p:nvSpPr>
        <p:spPr>
          <a:xfrm>
            <a:off x="7920920" y="6341124"/>
            <a:ext cx="2626192" cy="403336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абз.4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 ПП РФ №961</a:t>
            </a:r>
          </a:p>
        </p:txBody>
      </p:sp>
    </p:spTree>
    <p:extLst>
      <p:ext uri="{BB962C8B-B14F-4D97-AF65-F5344CB8AC3E}">
        <p14:creationId xmlns:p14="http://schemas.microsoft.com/office/powerpoint/2010/main" val="252787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8475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7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ОРГАНЫ В СФЕРЕ ЗАКУПОК, С КОТОРЫМИ </a:t>
            </a:r>
            <a:br>
              <a:rPr lang="ru-RU" sz="17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СОГЛАСОВАНИЕ ЗАКЛЮЧЕНИЯ КОНТРАКТА С ЕДИНСТВЕННЫМ ПОСАВЩИКОМ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CB475B-3D18-445C-9CE5-1846EA9ECF7A}"/>
              </a:ext>
            </a:extLst>
          </p:cNvPr>
          <p:cNvSpPr txBox="1">
            <a:spLocks/>
          </p:cNvSpPr>
          <p:nvPr/>
        </p:nvSpPr>
        <p:spPr>
          <a:xfrm>
            <a:off x="11176170" y="-30935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67A502D9-2BE5-41FB-9308-BF6A4FE6AF99}"/>
              </a:ext>
            </a:extLst>
          </p:cNvPr>
          <p:cNvSpPr/>
          <p:nvPr/>
        </p:nvSpPr>
        <p:spPr>
          <a:xfrm>
            <a:off x="4056611" y="1948130"/>
            <a:ext cx="1014153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триховая вправо 9">
            <a:extLst>
              <a:ext uri="{FF2B5EF4-FFF2-40B4-BE49-F238E27FC236}">
                <a16:creationId xmlns:a16="http://schemas.microsoft.com/office/drawing/2014/main" id="{022AE47E-6046-4789-8E41-A8D10C613B3B}"/>
              </a:ext>
            </a:extLst>
          </p:cNvPr>
          <p:cNvSpPr/>
          <p:nvPr/>
        </p:nvSpPr>
        <p:spPr>
          <a:xfrm>
            <a:off x="4056611" y="4760827"/>
            <a:ext cx="1014153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E20AA4F-8062-48C9-B383-ECE93669E55A}"/>
              </a:ext>
            </a:extLst>
          </p:cNvPr>
          <p:cNvSpPr/>
          <p:nvPr/>
        </p:nvSpPr>
        <p:spPr>
          <a:xfrm>
            <a:off x="191553" y="1658806"/>
            <a:ext cx="3241603" cy="1140712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закупок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РФ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C0AA18-5A8E-488A-955A-4FAE459B8BC9}"/>
              </a:ext>
            </a:extLst>
          </p:cNvPr>
          <p:cNvSpPr/>
          <p:nvPr/>
        </p:nvSpPr>
        <p:spPr>
          <a:xfrm>
            <a:off x="191552" y="3066640"/>
            <a:ext cx="3241603" cy="1074126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закупок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муниципальных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04BB3E1-1904-4F0E-89A1-D5AFACAA55FE}"/>
              </a:ext>
            </a:extLst>
          </p:cNvPr>
          <p:cNvSpPr/>
          <p:nvPr/>
        </p:nvSpPr>
        <p:spPr>
          <a:xfrm>
            <a:off x="191551" y="4407887"/>
            <a:ext cx="3241603" cy="1405683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: штриховая вправо 15">
            <a:extLst>
              <a:ext uri="{FF2B5EF4-FFF2-40B4-BE49-F238E27FC236}">
                <a16:creationId xmlns:a16="http://schemas.microsoft.com/office/drawing/2014/main" id="{D46EE32D-BAD8-4947-B972-4191949D339C}"/>
              </a:ext>
            </a:extLst>
          </p:cNvPr>
          <p:cNvSpPr/>
          <p:nvPr/>
        </p:nvSpPr>
        <p:spPr>
          <a:xfrm>
            <a:off x="4056611" y="3197639"/>
            <a:ext cx="1014153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79A2AA3-26DE-480A-997D-B20F9965BD5D}"/>
              </a:ext>
            </a:extLst>
          </p:cNvPr>
          <p:cNvSpPr/>
          <p:nvPr/>
        </p:nvSpPr>
        <p:spPr>
          <a:xfrm>
            <a:off x="5560508" y="1628484"/>
            <a:ext cx="6293441" cy="1171034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субъекта РФ - Управление финансов Липецкой области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F699FD9-531F-414E-AED1-284DE8DB74E9}"/>
              </a:ext>
            </a:extLst>
          </p:cNvPr>
          <p:cNvSpPr/>
          <p:nvPr/>
        </p:nvSpPr>
        <p:spPr>
          <a:xfrm>
            <a:off x="5560508" y="4504796"/>
            <a:ext cx="6293441" cy="1308774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орган исполнительной власти – УФАС по Липецкой области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4E23FA3-8CF4-4AE5-AB2D-3710147A1ACA}"/>
              </a:ext>
            </a:extLst>
          </p:cNvPr>
          <p:cNvSpPr/>
          <p:nvPr/>
        </p:nvSpPr>
        <p:spPr>
          <a:xfrm>
            <a:off x="5560508" y="3066640"/>
            <a:ext cx="6293441" cy="1171034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в сфере закупок муниципального </a:t>
            </a:r>
            <a:r>
              <a:rPr lang="ru-RU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или муниципального округа, </a:t>
            </a:r>
            <a:r>
              <a:rPr lang="ru-RU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</a:t>
            </a:r>
          </a:p>
        </p:txBody>
      </p:sp>
    </p:spTree>
    <p:extLst>
      <p:ext uri="{BB962C8B-B14F-4D97-AF65-F5344CB8AC3E}">
        <p14:creationId xmlns:p14="http://schemas.microsoft.com/office/powerpoint/2010/main" val="32917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4697" y="302258"/>
            <a:ext cx="11982605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НАПРАВЛЕНИЯ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ОБРАЩЕНИЯ О СОГЛАСОВАНИИ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ЕДИНСТВЕННЫМ ПОСТАВЩИКОМ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46061" y="937140"/>
            <a:ext cx="8395074" cy="1122875"/>
          </a:xfrm>
          <a:prstGeom prst="roundRect">
            <a:avLst/>
          </a:prstGeom>
          <a:solidFill>
            <a:srgbClr val="BDBDC7"/>
          </a:solidFill>
          <a:ln>
            <a:solidFill>
              <a:srgbClr val="474C7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через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рабочих дней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размещения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ЕИС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содержащего информацию о признании определения поставщика (подрядчика, исполнителя) несостоявшимся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46061" y="2776207"/>
            <a:ext cx="8441241" cy="3973727"/>
          </a:xfrm>
          <a:prstGeom prst="roundRect">
            <a:avLst/>
          </a:prstGeom>
          <a:solidFill>
            <a:srgbClr val="BDBDC7"/>
          </a:solidFill>
          <a:ln>
            <a:solidFill>
              <a:srgbClr val="474C7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Информация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документы или их копии, предусмотренные в извещении об осуществлении закупки:</a:t>
            </a:r>
          </a:p>
          <a:p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И</a:t>
            </a: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нформация </a:t>
            </a:r>
            <a:r>
              <a:rPr 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документы об участнике закупки:</a:t>
            </a:r>
          </a:p>
          <a:p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полное и сокращенное наименование юридического </a:t>
            </a:r>
            <a:r>
              <a:rPr lang="ru-RU" sz="13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лица;</a:t>
            </a:r>
            <a:endParaRPr lang="ru-RU" sz="13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 ФИО, ИНН и должность лица, имеющего право без доверенности действовать от имени юридического лица, либо действующего в качестве руководителя юридического лица;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 выписка из единого государственного реестра юридических лиц;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 декларации о принадлежности участника закупки к учреждению или предприятию уголовно-исполнительной системы, о принадлежности участника закупки к организации инвалидов, о принадлежности участника закупки к СМП и СОНКО (в случае </a:t>
            </a:r>
            <a:r>
              <a:rPr lang="ru-RU" sz="13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соответствующих преимуществ </a:t>
            </a:r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ограничений);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решение о согласии на совершение или о последующем одобрении крупной сделки;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документы, подтверждающие соответствие участника закупки требованиям, установленным </a:t>
            </a:r>
            <a:r>
              <a:rPr lang="ru-RU" sz="13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</a:t>
            </a:r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ч. 1 ст. 31 Закона № 44-ФЗ), соответствие участника закупки дополнительным требованиям;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 декларация о соответствии участника закупки требованиям, установленным </a:t>
            </a:r>
            <a:r>
              <a:rPr lang="ru-RU" sz="13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п</a:t>
            </a:r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3 - 5, 7 - 11 ч. 1 ст. 31 Закона № 44-ФЗ</a:t>
            </a:r>
          </a:p>
          <a:p>
            <a:r>
              <a:rPr lang="ru-RU" sz="1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 реквизиты счета участника закупки;</a:t>
            </a:r>
            <a:endParaRPr lang="ru-RU" sz="13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П</a:t>
            </a: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редложение </a:t>
            </a:r>
            <a:r>
              <a:rPr 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закупки в отношении объекта </a:t>
            </a: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закупки.</a:t>
            </a:r>
            <a:endParaRPr lang="ru-RU" sz="1600" b="1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цене контракта или сумме цен единиц товара, работы,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услуги.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A887644-7812-44C2-8D16-EF22B6EC4460}"/>
              </a:ext>
            </a:extLst>
          </p:cNvPr>
          <p:cNvSpPr txBox="1">
            <a:spLocks/>
          </p:cNvSpPr>
          <p:nvPr/>
        </p:nvSpPr>
        <p:spPr>
          <a:xfrm>
            <a:off x="0" y="2170887"/>
            <a:ext cx="11982605" cy="494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ДОКУМЕНТОВ, ПРИЛАГАЕМЫХ К ОБРАЩЕНИЮ </a:t>
            </a:r>
            <a:endParaRPr lang="ru-RU" sz="1800" b="1" dirty="0" smtClean="0">
              <a:solidFill>
                <a:srgbClr val="474C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СОГЛАСОВАНИИ ЗАКЛЮЧЕНИЯ КОНТРАКТА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DCAEC32-DF5D-4CD2-8F66-4C47D6A85709}"/>
              </a:ext>
            </a:extLst>
          </p:cNvPr>
          <p:cNvSpPr txBox="1">
            <a:spLocks/>
          </p:cNvSpPr>
          <p:nvPr/>
        </p:nvSpPr>
        <p:spPr>
          <a:xfrm>
            <a:off x="11198008" y="-70581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6CCB29-2393-4151-9E2E-3293322A768A}"/>
              </a:ext>
            </a:extLst>
          </p:cNvPr>
          <p:cNvSpPr/>
          <p:nvPr/>
        </p:nvSpPr>
        <p:spPr>
          <a:xfrm>
            <a:off x="104697" y="937140"/>
            <a:ext cx="2663961" cy="1093314"/>
          </a:xfrm>
          <a:prstGeom prst="rect">
            <a:avLst/>
          </a:prstGeom>
          <a:solidFill>
            <a:srgbClr val="BDBDC7"/>
          </a:solidFill>
          <a:ln>
            <a:solidFill>
              <a:srgbClr val="474C7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обращения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ЕИС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6 ст. 93 Закона № 44-ФЗ)</a:t>
            </a:r>
          </a:p>
        </p:txBody>
      </p:sp>
      <p:sp>
        <p:nvSpPr>
          <p:cNvPr id="12" name="Стрелка: штриховая вправо 11">
            <a:extLst>
              <a:ext uri="{FF2B5EF4-FFF2-40B4-BE49-F238E27FC236}">
                <a16:creationId xmlns:a16="http://schemas.microsoft.com/office/drawing/2014/main" id="{24A51875-8B45-4711-BFE4-7403DE90F11B}"/>
              </a:ext>
            </a:extLst>
          </p:cNvPr>
          <p:cNvSpPr/>
          <p:nvPr/>
        </p:nvSpPr>
        <p:spPr>
          <a:xfrm>
            <a:off x="2887170" y="1217545"/>
            <a:ext cx="640378" cy="562064"/>
          </a:xfrm>
          <a:prstGeom prst="stripedRightArrow">
            <a:avLst/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38657FE-06CA-4F4C-9375-8551EDC0685A}"/>
              </a:ext>
            </a:extLst>
          </p:cNvPr>
          <p:cNvSpPr/>
          <p:nvPr/>
        </p:nvSpPr>
        <p:spPr>
          <a:xfrm>
            <a:off x="100145" y="3624057"/>
            <a:ext cx="2663961" cy="2198744"/>
          </a:xfrm>
          <a:prstGeom prst="rect">
            <a:avLst/>
          </a:prstGeom>
          <a:solidFill>
            <a:srgbClr val="BDBDC7"/>
          </a:solidFill>
          <a:ln>
            <a:solidFill>
              <a:srgbClr val="474C7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прилагаемые к обращению </a:t>
            </a:r>
          </a:p>
          <a:p>
            <a:pPr lvl="0"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«е», «ж» п. 7 Правил согласования контрольным органом заключения контракта с единственным поставщиком, утвержденных ПП РФ №961)</a:t>
            </a:r>
            <a:endParaRPr lang="en-US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штриховая вправо 13">
            <a:extLst>
              <a:ext uri="{FF2B5EF4-FFF2-40B4-BE49-F238E27FC236}">
                <a16:creationId xmlns:a16="http://schemas.microsoft.com/office/drawing/2014/main" id="{B5EC3111-BC70-4DC1-9724-3E5F20511953}"/>
              </a:ext>
            </a:extLst>
          </p:cNvPr>
          <p:cNvSpPr/>
          <p:nvPr/>
        </p:nvSpPr>
        <p:spPr>
          <a:xfrm>
            <a:off x="2887170" y="4206124"/>
            <a:ext cx="640378" cy="620693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BDBDC7"/>
          </a:solidFill>
          <a:ln>
            <a:solidFill>
              <a:srgbClr val="47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1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3D034F4-96C7-4179-B312-DDDE430E38C0}"/>
              </a:ext>
            </a:extLst>
          </p:cNvPr>
          <p:cNvSpPr txBox="1">
            <a:spLocks/>
          </p:cNvSpPr>
          <p:nvPr/>
        </p:nvSpPr>
        <p:spPr>
          <a:xfrm>
            <a:off x="-2" y="1170662"/>
            <a:ext cx="12192000" cy="489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№1: Направление обращения о согласовании заключения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соответствующего требованию ПП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от 30.06.2020 № 961 </a:t>
            </a:r>
            <a:endParaRPr lang="ru-RU" sz="1800" b="1" dirty="0">
              <a:solidFill>
                <a:srgbClr val="474C7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2FC798B-9C6B-42D5-A7F8-CC4B85BE092C}"/>
              </a:ext>
            </a:extLst>
          </p:cNvPr>
          <p:cNvSpPr txBox="1">
            <a:spLocks/>
          </p:cNvSpPr>
          <p:nvPr/>
        </p:nvSpPr>
        <p:spPr>
          <a:xfrm>
            <a:off x="60121" y="445355"/>
            <a:ext cx="12192000" cy="494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ЗАКАЗЧИКА И КОНТРОЛЬНОГО ОРГАНА ПРИ НАПРАВЛЕНИИ ОБРАЩЕНИЯ О СОГЛАСОВАНИИ ЗАКЛЮЧЕНИЯ КОНТРАКТА С ЕДИНСТВЕННЫМ ПОСТАВЩИКОМ</a:t>
            </a:r>
            <a:endParaRPr lang="ru-RU" sz="1800" b="1" dirty="0">
              <a:solidFill>
                <a:srgbClr val="474C7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5213D13-4EB2-45A7-95F4-5E87453F4405}"/>
              </a:ext>
            </a:extLst>
          </p:cNvPr>
          <p:cNvSpPr txBox="1">
            <a:spLocks/>
          </p:cNvSpPr>
          <p:nvPr/>
        </p:nvSpPr>
        <p:spPr>
          <a:xfrm>
            <a:off x="11220762" y="-44055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F91EC28-0AE1-460C-ADB1-A94C7A7D5147}"/>
              </a:ext>
            </a:extLst>
          </p:cNvPr>
          <p:cNvSpPr/>
          <p:nvPr/>
        </p:nvSpPr>
        <p:spPr>
          <a:xfrm>
            <a:off x="237688" y="1736521"/>
            <a:ext cx="11892793" cy="4676124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F10289-9C35-4EC2-8B31-DE92B027F579}"/>
              </a:ext>
            </a:extLst>
          </p:cNvPr>
          <p:cNvSpPr/>
          <p:nvPr/>
        </p:nvSpPr>
        <p:spPr>
          <a:xfrm>
            <a:off x="60122" y="1816269"/>
            <a:ext cx="2076250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E2D8C1-783F-4F18-B46F-75D07E2D6B0F}"/>
              </a:ext>
            </a:extLst>
          </p:cNvPr>
          <p:cNvSpPr/>
          <p:nvPr/>
        </p:nvSpPr>
        <p:spPr>
          <a:xfrm>
            <a:off x="60121" y="2594416"/>
            <a:ext cx="2076251" cy="161676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ЕИС обращение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приложением всех необходимых документов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085934-0F54-4522-BBB8-36F1885CA536}"/>
              </a:ext>
            </a:extLst>
          </p:cNvPr>
          <p:cNvSpPr/>
          <p:nvPr/>
        </p:nvSpPr>
        <p:spPr>
          <a:xfrm>
            <a:off x="60121" y="4385787"/>
            <a:ext cx="2076251" cy="2472213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размещения протокола, содержащего информацию о признании определения поставщика несостоявшимся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BEE700-D46F-4046-A409-7D5B375D4460}"/>
              </a:ext>
            </a:extLst>
          </p:cNvPr>
          <p:cNvSpPr/>
          <p:nvPr/>
        </p:nvSpPr>
        <p:spPr>
          <a:xfrm>
            <a:off x="2398072" y="1816269"/>
            <a:ext cx="6281956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326C59-0884-4F8A-9F52-49CCA06FB729}"/>
              </a:ext>
            </a:extLst>
          </p:cNvPr>
          <p:cNvSpPr/>
          <p:nvPr/>
        </p:nvSpPr>
        <p:spPr>
          <a:xfrm>
            <a:off x="2398070" y="2606126"/>
            <a:ext cx="6281957" cy="164018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обращение; 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Проводит внеплановую проверку на основании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Принимает одно из следующих решений: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 согласовании заключения контракта,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 согласовании заключения контракта с выдачей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предписания.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посредством ЕИС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принятое решение.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5858AD-45AE-43F9-844E-A342273441DC}"/>
              </a:ext>
            </a:extLst>
          </p:cNvPr>
          <p:cNvSpPr/>
          <p:nvPr/>
        </p:nvSpPr>
        <p:spPr>
          <a:xfrm>
            <a:off x="2398071" y="4408789"/>
            <a:ext cx="6281955" cy="2446011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обращения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26A97D-1F11-485B-AC62-83C83FE11792}"/>
              </a:ext>
            </a:extLst>
          </p:cNvPr>
          <p:cNvSpPr/>
          <p:nvPr/>
        </p:nvSpPr>
        <p:spPr>
          <a:xfrm>
            <a:off x="9020961" y="1816269"/>
            <a:ext cx="1997017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AEEE66-2D8E-44C9-9F00-040396C1533D}"/>
              </a:ext>
            </a:extLst>
          </p:cNvPr>
          <p:cNvSpPr/>
          <p:nvPr/>
        </p:nvSpPr>
        <p:spPr>
          <a:xfrm>
            <a:off x="9020960" y="2606126"/>
            <a:ext cx="1997017" cy="161676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контракт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B43A86F-06BB-43E9-8ABE-96AAAC77B8D8}"/>
              </a:ext>
            </a:extLst>
          </p:cNvPr>
          <p:cNvSpPr/>
          <p:nvPr/>
        </p:nvSpPr>
        <p:spPr>
          <a:xfrm>
            <a:off x="9020959" y="4408790"/>
            <a:ext cx="1997017" cy="2446011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чем через 10 дней со дня размещения в ЕИС соответствующего протокола и не позднее чем через 20 дней с даты получения заказчиком решения о согласовании заключения контракта</a:t>
            </a:r>
            <a:endParaRPr lang="ru-RU" sz="14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6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3D034F4-96C7-4179-B312-DDDE430E38C0}"/>
              </a:ext>
            </a:extLst>
          </p:cNvPr>
          <p:cNvSpPr txBox="1">
            <a:spLocks/>
          </p:cNvSpPr>
          <p:nvPr/>
        </p:nvSpPr>
        <p:spPr>
          <a:xfrm>
            <a:off x="0" y="394608"/>
            <a:ext cx="12192000" cy="740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№2: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единственного поставщика (подрядчика, исполнителя), требованиям, установленным в извещении об осуществлении закупки или несоответствие заявки на участие в закупке, поданной единственным поставщиком (подрядчиком, исполнителем), требованиям извещения о закупке</a:t>
            </a:r>
            <a:endParaRPr lang="ru-RU" sz="1800" b="1" dirty="0">
              <a:solidFill>
                <a:srgbClr val="474C7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5213D13-4EB2-45A7-95F4-5E87453F4405}"/>
              </a:ext>
            </a:extLst>
          </p:cNvPr>
          <p:cNvSpPr txBox="1">
            <a:spLocks/>
          </p:cNvSpPr>
          <p:nvPr/>
        </p:nvSpPr>
        <p:spPr>
          <a:xfrm>
            <a:off x="11220762" y="-76992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F91EC28-0AE1-460C-ADB1-A94C7A7D5147}"/>
              </a:ext>
            </a:extLst>
          </p:cNvPr>
          <p:cNvSpPr/>
          <p:nvPr/>
        </p:nvSpPr>
        <p:spPr>
          <a:xfrm>
            <a:off x="237688" y="1736521"/>
            <a:ext cx="11892793" cy="4676124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F10289-9C35-4EC2-8B31-DE92B027F579}"/>
              </a:ext>
            </a:extLst>
          </p:cNvPr>
          <p:cNvSpPr/>
          <p:nvPr/>
        </p:nvSpPr>
        <p:spPr>
          <a:xfrm>
            <a:off x="60120" y="1358555"/>
            <a:ext cx="3379366" cy="577225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E2D8C1-783F-4F18-B46F-75D07E2D6B0F}"/>
              </a:ext>
            </a:extLst>
          </p:cNvPr>
          <p:cNvSpPr/>
          <p:nvPr/>
        </p:nvSpPr>
        <p:spPr>
          <a:xfrm>
            <a:off x="60120" y="2187343"/>
            <a:ext cx="3379366" cy="246015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ЕИС обращение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приложением документов 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единственном поставщике, несоответствующем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085934-0F54-4522-BBB8-36F1885CA536}"/>
              </a:ext>
            </a:extLst>
          </p:cNvPr>
          <p:cNvSpPr/>
          <p:nvPr/>
        </p:nvSpPr>
        <p:spPr>
          <a:xfrm>
            <a:off x="60120" y="4815281"/>
            <a:ext cx="3379366" cy="184892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размещения протокола, содержащего информацию о признании определения поставщика несостоявшимся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BEE700-D46F-4046-A409-7D5B375D4460}"/>
              </a:ext>
            </a:extLst>
          </p:cNvPr>
          <p:cNvSpPr/>
          <p:nvPr/>
        </p:nvSpPr>
        <p:spPr>
          <a:xfrm>
            <a:off x="3917657" y="1358555"/>
            <a:ext cx="4762368" cy="612370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326C59-0884-4F8A-9F52-49CCA06FB729}"/>
              </a:ext>
            </a:extLst>
          </p:cNvPr>
          <p:cNvSpPr/>
          <p:nvPr/>
        </p:nvSpPr>
        <p:spPr>
          <a:xfrm>
            <a:off x="3917659" y="2189729"/>
            <a:ext cx="4762367" cy="2457771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Рассматривает обращение;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Проводит внеплановую проверку на основании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Принимает решение об отказе в согласовании заключения контракта;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посредством ЕИС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принятое решение.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5858AD-45AE-43F9-844E-A342273441DC}"/>
              </a:ext>
            </a:extLst>
          </p:cNvPr>
          <p:cNvSpPr/>
          <p:nvPr/>
        </p:nvSpPr>
        <p:spPr>
          <a:xfrm>
            <a:off x="3917657" y="4815280"/>
            <a:ext cx="4762368" cy="184892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обращения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26A97D-1F11-485B-AC62-83C83FE11792}"/>
              </a:ext>
            </a:extLst>
          </p:cNvPr>
          <p:cNvSpPr/>
          <p:nvPr/>
        </p:nvSpPr>
        <p:spPr>
          <a:xfrm>
            <a:off x="9158195" y="1362477"/>
            <a:ext cx="1997017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AEEE66-2D8E-44C9-9F00-040396C1533D}"/>
              </a:ext>
            </a:extLst>
          </p:cNvPr>
          <p:cNvSpPr/>
          <p:nvPr/>
        </p:nvSpPr>
        <p:spPr>
          <a:xfrm>
            <a:off x="9158199" y="2187343"/>
            <a:ext cx="1997017" cy="2421825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изменения в план-график закупок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новую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закупку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2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3D034F4-96C7-4179-B312-DDDE430E38C0}"/>
              </a:ext>
            </a:extLst>
          </p:cNvPr>
          <p:cNvSpPr txBox="1">
            <a:spLocks/>
          </p:cNvSpPr>
          <p:nvPr/>
        </p:nvSpPr>
        <p:spPr>
          <a:xfrm>
            <a:off x="202841" y="388618"/>
            <a:ext cx="12192000" cy="489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№3: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обращения о согласовании заключения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</a:t>
            </a:r>
            <a:endParaRPr lang="ru-RU" sz="1800" b="1" dirty="0" smtClean="0">
              <a:solidFill>
                <a:srgbClr val="474C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несоответствующего требованию ПП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от 30.06.2020 № 961 </a:t>
            </a:r>
            <a:endParaRPr lang="ru-RU" sz="1800" b="1" dirty="0">
              <a:solidFill>
                <a:srgbClr val="474C7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5213D13-4EB2-45A7-95F4-5E87453F4405}"/>
              </a:ext>
            </a:extLst>
          </p:cNvPr>
          <p:cNvSpPr txBox="1">
            <a:spLocks/>
          </p:cNvSpPr>
          <p:nvPr/>
        </p:nvSpPr>
        <p:spPr>
          <a:xfrm>
            <a:off x="11155212" y="-62198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F91EC28-0AE1-460C-ADB1-A94C7A7D5147}"/>
              </a:ext>
            </a:extLst>
          </p:cNvPr>
          <p:cNvSpPr/>
          <p:nvPr/>
        </p:nvSpPr>
        <p:spPr>
          <a:xfrm>
            <a:off x="237688" y="1736521"/>
            <a:ext cx="11892793" cy="4676124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F10289-9C35-4EC2-8B31-DE92B027F579}"/>
              </a:ext>
            </a:extLst>
          </p:cNvPr>
          <p:cNvSpPr/>
          <p:nvPr/>
        </p:nvSpPr>
        <p:spPr>
          <a:xfrm>
            <a:off x="60120" y="1196345"/>
            <a:ext cx="3379366" cy="577225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E2D8C1-783F-4F18-B46F-75D07E2D6B0F}"/>
              </a:ext>
            </a:extLst>
          </p:cNvPr>
          <p:cNvSpPr/>
          <p:nvPr/>
        </p:nvSpPr>
        <p:spPr>
          <a:xfrm>
            <a:off x="60120" y="2007966"/>
            <a:ext cx="3379366" cy="2639534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посредством ЕИС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о согласовании заключения контракта без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одного из следующих документов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ctr">
              <a:buFontTx/>
              <a:buChar char="-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о цене контракта;</a:t>
            </a:r>
          </a:p>
          <a:p>
            <a:pPr marL="285750" indent="-285750" algn="ctr">
              <a:buFontTx/>
              <a:buChar char="-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участника закупки в отношении объекта закупки</a:t>
            </a:r>
          </a:p>
          <a:p>
            <a:pPr marL="285750" indent="-285750" algn="ctr">
              <a:buFontTx/>
              <a:buChar char="-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участнике закупки; </a:t>
            </a:r>
          </a:p>
          <a:p>
            <a:pPr marL="285750" indent="-285750" algn="ctr">
              <a:buFontTx/>
              <a:buChar char="-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подтверждающих опыт подрядчика.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085934-0F54-4522-BBB8-36F1885CA536}"/>
              </a:ext>
            </a:extLst>
          </p:cNvPr>
          <p:cNvSpPr/>
          <p:nvPr/>
        </p:nvSpPr>
        <p:spPr>
          <a:xfrm>
            <a:off x="60120" y="4815281"/>
            <a:ext cx="3379366" cy="184892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размещения протокола, содержащего информацию о признании определения поставщика несостоявшимся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BEE700-D46F-4046-A409-7D5B375D4460}"/>
              </a:ext>
            </a:extLst>
          </p:cNvPr>
          <p:cNvSpPr/>
          <p:nvPr/>
        </p:nvSpPr>
        <p:spPr>
          <a:xfrm>
            <a:off x="3917657" y="1196345"/>
            <a:ext cx="4762368" cy="612370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326C59-0884-4F8A-9F52-49CCA06FB729}"/>
              </a:ext>
            </a:extLst>
          </p:cNvPr>
          <p:cNvSpPr/>
          <p:nvPr/>
        </p:nvSpPr>
        <p:spPr>
          <a:xfrm>
            <a:off x="3917659" y="2007967"/>
            <a:ext cx="4762367" cy="2639534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 рассматривает обращение; </a:t>
            </a:r>
          </a:p>
          <a:p>
            <a:pPr algn="ctr"/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Направляет </a:t>
            </a:r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посредством ЕИС </a:t>
            </a:r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 выявленном несоответствии.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5858AD-45AE-43F9-844E-A342273441DC}"/>
              </a:ext>
            </a:extLst>
          </p:cNvPr>
          <p:cNvSpPr/>
          <p:nvPr/>
        </p:nvSpPr>
        <p:spPr>
          <a:xfrm>
            <a:off x="3917657" y="4815280"/>
            <a:ext cx="4762368" cy="184892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дня с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обращения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26A97D-1F11-485B-AC62-83C83FE11792}"/>
              </a:ext>
            </a:extLst>
          </p:cNvPr>
          <p:cNvSpPr/>
          <p:nvPr/>
        </p:nvSpPr>
        <p:spPr>
          <a:xfrm>
            <a:off x="9158196" y="1196345"/>
            <a:ext cx="1997017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AEEE66-2D8E-44C9-9F00-040396C1533D}"/>
              </a:ext>
            </a:extLst>
          </p:cNvPr>
          <p:cNvSpPr/>
          <p:nvPr/>
        </p:nvSpPr>
        <p:spPr>
          <a:xfrm>
            <a:off x="9158199" y="2007967"/>
            <a:ext cx="1997017" cy="2601202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в контрольный орган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ЕИС информацию и документы, которые явились основанием для направления уведомления  о несоответствии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B43A86F-06BB-43E9-8ABE-96AAAC77B8D8}"/>
              </a:ext>
            </a:extLst>
          </p:cNvPr>
          <p:cNvSpPr/>
          <p:nvPr/>
        </p:nvSpPr>
        <p:spPr>
          <a:xfrm>
            <a:off x="9158196" y="4815280"/>
            <a:ext cx="1997017" cy="184892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дня с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уведомления о выявленном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7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3D034F4-96C7-4179-B312-DDDE430E38C0}"/>
              </a:ext>
            </a:extLst>
          </p:cNvPr>
          <p:cNvSpPr txBox="1">
            <a:spLocks/>
          </p:cNvSpPr>
          <p:nvPr/>
        </p:nvSpPr>
        <p:spPr>
          <a:xfrm>
            <a:off x="88084" y="601526"/>
            <a:ext cx="12192000" cy="489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№4: </a:t>
            </a: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обращения о согласовании заключения контракта соответствующего требованию</a:t>
            </a:r>
            <a:endParaRPr lang="ru-RU" sz="1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30.06.2020 № </a:t>
            </a:r>
            <a:r>
              <a:rPr lang="ru-RU" sz="18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961, но с нарушением установленного срока </a:t>
            </a:r>
            <a:endParaRPr lang="ru-RU" sz="1800" b="1" dirty="0">
              <a:solidFill>
                <a:srgbClr val="474C7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5213D13-4EB2-45A7-95F4-5E87453F4405}"/>
              </a:ext>
            </a:extLst>
          </p:cNvPr>
          <p:cNvSpPr txBox="1">
            <a:spLocks/>
          </p:cNvSpPr>
          <p:nvPr/>
        </p:nvSpPr>
        <p:spPr>
          <a:xfrm>
            <a:off x="11220762" y="-44055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F91EC28-0AE1-460C-ADB1-A94C7A7D5147}"/>
              </a:ext>
            </a:extLst>
          </p:cNvPr>
          <p:cNvSpPr/>
          <p:nvPr/>
        </p:nvSpPr>
        <p:spPr>
          <a:xfrm>
            <a:off x="237688" y="1736521"/>
            <a:ext cx="11892793" cy="4676124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F10289-9C35-4EC2-8B31-DE92B027F579}"/>
              </a:ext>
            </a:extLst>
          </p:cNvPr>
          <p:cNvSpPr/>
          <p:nvPr/>
        </p:nvSpPr>
        <p:spPr>
          <a:xfrm>
            <a:off x="60120" y="1239765"/>
            <a:ext cx="2076250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E2D8C1-783F-4F18-B46F-75D07E2D6B0F}"/>
              </a:ext>
            </a:extLst>
          </p:cNvPr>
          <p:cNvSpPr/>
          <p:nvPr/>
        </p:nvSpPr>
        <p:spPr>
          <a:xfrm>
            <a:off x="60120" y="2048736"/>
            <a:ext cx="2076251" cy="200449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ЕИС обращение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согласовании заключения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приложением всех необходимых документов, но с нарушением установленного срока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D085934-0F54-4522-BBB8-36F1885CA536}"/>
              </a:ext>
            </a:extLst>
          </p:cNvPr>
          <p:cNvSpPr/>
          <p:nvPr/>
        </p:nvSpPr>
        <p:spPr>
          <a:xfrm>
            <a:off x="60120" y="4227837"/>
            <a:ext cx="2076251" cy="2497023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размещения протокола, содержащего информацию о признании определения поставщика несостоявшимся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BEE700-D46F-4046-A409-7D5B375D4460}"/>
              </a:ext>
            </a:extLst>
          </p:cNvPr>
          <p:cNvSpPr/>
          <p:nvPr/>
        </p:nvSpPr>
        <p:spPr>
          <a:xfrm>
            <a:off x="2398069" y="1239765"/>
            <a:ext cx="6281956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326C59-0884-4F8A-9F52-49CCA06FB729}"/>
              </a:ext>
            </a:extLst>
          </p:cNvPr>
          <p:cNvSpPr/>
          <p:nvPr/>
        </p:nvSpPr>
        <p:spPr>
          <a:xfrm>
            <a:off x="2398069" y="2048736"/>
            <a:ext cx="6281957" cy="203962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обращение; 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Проводит внеплановую проверку на основании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Принимает одно из следующих решений: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 согласовании заключения контракта,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 согласовании заключения контракта с выдачей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предписания.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посредством ЕИС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принятое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Возбуждает  дело об административном правонарушении.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5858AD-45AE-43F9-844E-A342273441DC}"/>
              </a:ext>
            </a:extLst>
          </p:cNvPr>
          <p:cNvSpPr/>
          <p:nvPr/>
        </p:nvSpPr>
        <p:spPr>
          <a:xfrm>
            <a:off x="2398070" y="4250840"/>
            <a:ext cx="6281955" cy="247055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с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обращения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26A97D-1F11-485B-AC62-83C83FE11792}"/>
              </a:ext>
            </a:extLst>
          </p:cNvPr>
          <p:cNvSpPr/>
          <p:nvPr/>
        </p:nvSpPr>
        <p:spPr>
          <a:xfrm>
            <a:off x="8941724" y="1239765"/>
            <a:ext cx="1997017" cy="634368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AEEE66-2D8E-44C9-9F00-040396C1533D}"/>
              </a:ext>
            </a:extLst>
          </p:cNvPr>
          <p:cNvSpPr/>
          <p:nvPr/>
        </p:nvSpPr>
        <p:spPr>
          <a:xfrm>
            <a:off x="9020959" y="2048736"/>
            <a:ext cx="1997017" cy="2016207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контракт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B43A86F-06BB-43E9-8ABE-96AAAC77B8D8}"/>
              </a:ext>
            </a:extLst>
          </p:cNvPr>
          <p:cNvSpPr/>
          <p:nvPr/>
        </p:nvSpPr>
        <p:spPr>
          <a:xfrm>
            <a:off x="9020958" y="4250840"/>
            <a:ext cx="1997017" cy="2549470"/>
          </a:xfrm>
          <a:prstGeom prst="rect">
            <a:avLst/>
          </a:prstGeom>
          <a:solidFill>
            <a:srgbClr val="474C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СРОК: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чем через 10 дней со дня размещения в ЕИС соответствующего протокола и не позднее чем через 20 дней с даты получения заказчиком решения о согласовании заключения контракта</a:t>
            </a:r>
            <a:endParaRPr lang="ru-RU" sz="14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9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439076"/>
            <a:ext cx="12413671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СЛУЧАЕВ, ЯВЛЯЮЩИХСЯ ОСНОВАНИЕМ ДЛЯ ОТКАЗА В СОГЛАСОВАНИИ ЗАКЛЮЧЕНИЯ КОНТРАКТА С ЕДИНСТВЕННЫМ ПОСТАВЩИКОМ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892" y="1289189"/>
            <a:ext cx="12025742" cy="41811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выбор способа определения поставщика (подрядчика, исполнителя)</a:t>
            </a:r>
            <a:endParaRPr lang="ru-RU" sz="1600" dirty="0">
              <a:solidFill>
                <a:srgbClr val="474C7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92" y="1921535"/>
            <a:ext cx="12025742" cy="449557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объекта закупки, влекущее ограничение количества участников закупки </a:t>
            </a:r>
            <a:endParaRPr lang="ru-RU" sz="1600" dirty="0">
              <a:solidFill>
                <a:srgbClr val="474C7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92" y="2631042"/>
            <a:ext cx="12025742" cy="46942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требований к участникам закупки с нарушением норм Закона № 44-ФЗ</a:t>
            </a:r>
            <a:endParaRPr lang="ru-RU" sz="1600" dirty="0">
              <a:solidFill>
                <a:srgbClr val="474C7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892" y="3268976"/>
            <a:ext cx="12025742" cy="438917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срока подачи заявок на участие в закупке</a:t>
            </a:r>
            <a:endParaRPr lang="ru-RU" sz="1600" dirty="0">
              <a:solidFill>
                <a:srgbClr val="474C7F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892" y="3922123"/>
            <a:ext cx="12025742" cy="78130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отклонение заявки на участие в закупке, признание заявки на участие в закупке не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соответствующей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извещения об осуществлении </a:t>
            </a:r>
            <a:r>
              <a:rPr lang="ru-RU" sz="1600" b="1" dirty="0" smtClean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закупки, </a:t>
            </a: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допуске к участию в определении поставщика (подрядчика, исполнителя) с нарушением норм Закона № 44-ФЗ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892" y="4913237"/>
            <a:ext cx="12025742" cy="5673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несоответствие заявки на участие в закупке, поданной единственным поставщиком (подрядчиком, исполнителем), требованиям извещения о закупке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892" y="5690436"/>
            <a:ext cx="12025742" cy="82167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74C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несоответствие единственного поставщика (подрядчика, исполнителя), требованиям, установленным в извещении об осуществлении закупки в соответствии с частью 1, частями 1.1, 2 и 2.1 (при наличии таких требований) статьи 31 Закона № 44-ФЗ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CC76FBA-B102-4CDC-B5EE-3037C19D75C4}"/>
              </a:ext>
            </a:extLst>
          </p:cNvPr>
          <p:cNvSpPr txBox="1">
            <a:spLocks/>
          </p:cNvSpPr>
          <p:nvPr/>
        </p:nvSpPr>
        <p:spPr>
          <a:xfrm>
            <a:off x="11170428" y="-50334"/>
            <a:ext cx="1451460" cy="48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8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734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14593</TotalTime>
  <Words>1410</Words>
  <Application>Microsoft Office PowerPoint</Application>
  <PresentationFormat>Широкоэкранный</PresentationFormat>
  <Paragraphs>159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ХАРАКТЕРИСТИКИ НЕСОСТОЯВШЕЙСЯ ЗАКУПКИ, ПО ИТОГАМ КОТОРОЙ НЕОБХОДИМО ОБРАТИТЬСЯ В КОНТРОЛЬНЫЙ ОРГАН ДЛЯ СОГЛАСОВАНИЯ ЗАКЛЮЧЕНИЯ КОНТРАКТА С ЕДИНСТВЕННЫМ ПОСТАВЩИКОМ</vt:lpstr>
      <vt:lpstr>КОНТРОЛЬНЫЕ ОРГАНЫ В СФЕРЕ ЗАКУПОК, С КОТОРЫМИ  ОСУЩЕСТВЛЯЕТСЯ СОГЛАСОВАНИЕ ЗАКЛЮЧЕНИЯ КОНТРАКТА С ЕДИНСТВЕННЫМ ПОСАВЩИКОМ</vt:lpstr>
      <vt:lpstr>СРОК НАПРАВЛЕНИЯ В КОНТРОЛЬНЫЙ ОРГАН ОБРАЩЕНИЯ О СОГЛАСОВАНИИ  ЗАКЛЮЧЕНИЯ КОНТРАКТА С ЕДИНСТВЕННЫМ ПОСТАВЩИКОМ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СЛУЧАЕВ, ЯВЛЯЮЩИХСЯ ОСНОВАНИЕМ ДЛЯ ОТКАЗА В СОГЛАСОВАНИИ ЗАКЛЮЧЕНИЯ КОНТРАКТА С ЕДИНСТВЕННЫМ ПОСТАВЩИКОМ</vt:lpstr>
      <vt:lpstr>МЕРЫ ОТВЕТСТВЕННОСТИ ЗАКАЗЧИКА ЗА НАРУШЕНИЯ, ДОПУЩЕННЫЕ ПРИ НАПРАВЛЕНИИ ОБРАЩЕНИЯ О СОГЛАСОВАНИИ ЗАКЛЮЧЕНИЯ КОНТРАКТА С ЕДИНСТВЕННЫМ ПОСТАВЩИКОМ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Бухтиярова Н.В.</cp:lastModifiedBy>
  <cp:revision>479</cp:revision>
  <cp:lastPrinted>2024-10-03T05:47:32Z</cp:lastPrinted>
  <dcterms:created xsi:type="dcterms:W3CDTF">2022-03-09T07:34:09Z</dcterms:created>
  <dcterms:modified xsi:type="dcterms:W3CDTF">2024-10-07T05:53:58Z</dcterms:modified>
</cp:coreProperties>
</file>