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800" r:id="rId1"/>
  </p:sldMasterIdLst>
  <p:notesMasterIdLst>
    <p:notesMasterId r:id="rId33"/>
  </p:notesMasterIdLst>
  <p:sldIdLst>
    <p:sldId id="256" r:id="rId2"/>
    <p:sldId id="776" r:id="rId3"/>
    <p:sldId id="701" r:id="rId4"/>
    <p:sldId id="722" r:id="rId5"/>
    <p:sldId id="723" r:id="rId6"/>
    <p:sldId id="724" r:id="rId7"/>
    <p:sldId id="725" r:id="rId8"/>
    <p:sldId id="768" r:id="rId9"/>
    <p:sldId id="734" r:id="rId10"/>
    <p:sldId id="733" r:id="rId11"/>
    <p:sldId id="726" r:id="rId12"/>
    <p:sldId id="767" r:id="rId13"/>
    <p:sldId id="730" r:id="rId14"/>
    <p:sldId id="728" r:id="rId15"/>
    <p:sldId id="727" r:id="rId16"/>
    <p:sldId id="764" r:id="rId17"/>
    <p:sldId id="763" r:id="rId18"/>
    <p:sldId id="780" r:id="rId19"/>
    <p:sldId id="781" r:id="rId20"/>
    <p:sldId id="761" r:id="rId21"/>
    <p:sldId id="782" r:id="rId22"/>
    <p:sldId id="779" r:id="rId23"/>
    <p:sldId id="757" r:id="rId24"/>
    <p:sldId id="756" r:id="rId25"/>
    <p:sldId id="755" r:id="rId26"/>
    <p:sldId id="754" r:id="rId27"/>
    <p:sldId id="750" r:id="rId28"/>
    <p:sldId id="749" r:id="rId29"/>
    <p:sldId id="748" r:id="rId30"/>
    <p:sldId id="778" r:id="rId31"/>
    <p:sldId id="283" r:id="rId32"/>
  </p:sldIdLst>
  <p:sldSz cx="12192000" cy="6858000"/>
  <p:notesSz cx="6797675" cy="9926638"/>
  <p:embeddedFontLst>
    <p:embeddedFont>
      <p:font typeface="Calibri" panose="020F0502020204030204" pitchFamily="34" charset="0"/>
      <p:regular r:id="rId34"/>
      <p:bold r:id="rId35"/>
      <p:italic r:id="rId36"/>
      <p:boldItalic r:id="rId37"/>
    </p:embeddedFont>
    <p:embeddedFont>
      <p:font typeface="Calibri Light" panose="020F0302020204030204" pitchFamily="34" charset="0"/>
      <p:regular r:id="rId38"/>
      <p:italic r:id="rId39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63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1101340003" initials="u" lastIdx="12" clrIdx="0">
    <p:extLst>
      <p:ext uri="{19B8F6BF-5375-455C-9EA6-DF929625EA0E}">
        <p15:presenceInfo xmlns:p15="http://schemas.microsoft.com/office/powerpoint/2012/main" userId="S-1-5-21-2620186229-1775798737-774309085-341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A015"/>
    <a:srgbClr val="FF0000"/>
    <a:srgbClr val="D93333"/>
    <a:srgbClr val="00B050"/>
    <a:srgbClr val="0000FF"/>
    <a:srgbClr val="F9F9F9"/>
    <a:srgbClr val="F2AC44"/>
    <a:srgbClr val="F3B73F"/>
    <a:srgbClr val="F24336"/>
    <a:srgbClr val="FBFB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190" autoAdjust="0"/>
    <p:restoredTop sz="94650" autoAdjust="0"/>
  </p:normalViewPr>
  <p:slideViewPr>
    <p:cSldViewPr snapToGrid="0">
      <p:cViewPr varScale="1">
        <p:scale>
          <a:sx n="105" d="100"/>
          <a:sy n="105" d="100"/>
        </p:scale>
        <p:origin x="510" y="96"/>
      </p:cViewPr>
      <p:guideLst>
        <p:guide orient="horz" pos="2160"/>
        <p:guide pos="3863"/>
      </p:guideLst>
    </p:cSldViewPr>
  </p:slideViewPr>
  <p:outlineViewPr>
    <p:cViewPr>
      <p:scale>
        <a:sx n="33" d="100"/>
        <a:sy n="33" d="100"/>
      </p:scale>
      <p:origin x="0" y="319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27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6.fntdata"/><Relationship Id="rId21" Type="http://schemas.openxmlformats.org/officeDocument/2006/relationships/slide" Target="slides/slide20.xml"/><Relationship Id="rId34" Type="http://schemas.openxmlformats.org/officeDocument/2006/relationships/font" Target="fonts/font1.fntdata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4.fntdata"/><Relationship Id="rId40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2.fntdata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BC77BC67-5CC0-4825-8087-219931EF98F5}" type="datetimeFigureOut">
              <a:rPr lang="en-US"/>
              <a:pPr>
                <a:defRPr/>
              </a:pPr>
              <a:t>11/8/2024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67BA796E-7212-49CF-ADEF-A9B0C04EE7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531016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988F1C1-F82F-4E94-8CC9-2E8F170796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143C3F7-2689-45F4-9017-64193A9B24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DFCCE52-0AF2-4E30-A001-787422052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EEB9925-F48F-43CB-9CEB-054F594744E4}" type="datetimeFigureOut">
              <a:rPr lang="en-US" smtClean="0"/>
              <a:pPr>
                <a:defRPr/>
              </a:pPr>
              <a:t>11/8/2024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F60FACC-E03C-4470-A286-DBEB1872F2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0484BA0-3D1D-45F0-9F52-2A7C3AADC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DF1B19-48F5-445F-8455-2250435BD23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3638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541426-758A-4F7F-A8BA-5673F29359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37ED461-7EF4-4B9F-97B0-0A6E676A39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47A62C5-4DC9-474F-8B44-2210D27080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EEB9925-F48F-43CB-9CEB-054F594744E4}" type="datetimeFigureOut">
              <a:rPr lang="en-US" smtClean="0"/>
              <a:pPr>
                <a:defRPr/>
              </a:pPr>
              <a:t>11/8/2024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C208A7E-D9CB-4076-BE78-717EFD33D9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FFC9B3B-0445-41FE-B967-65CE64AA1B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DF1B19-48F5-445F-8455-2250435BD23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8498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F3A08A1C-5A0B-4FF4-822E-C438DB4AFBD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E0A4CFE-E43A-4ACC-938D-E1E230050A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AEA7334-5CA1-4B8D-90FC-EF3694FF43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EEB9925-F48F-43CB-9CEB-054F594744E4}" type="datetimeFigureOut">
              <a:rPr lang="en-US" smtClean="0"/>
              <a:pPr>
                <a:defRPr/>
              </a:pPr>
              <a:t>11/8/2024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EB27211-C28D-41EE-91FE-60886D48CF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31F1B40-2E92-441A-9FF5-87890FB5DC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DF1B19-48F5-445F-8455-2250435BD23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28529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949112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</p:spPr>
        <p:txBody>
          <a:bodyPr rtlCol="0">
            <a:normAutofit/>
          </a:bodyPr>
          <a:lstStyle>
            <a:lvl1pPr>
              <a:defRPr/>
            </a:lvl1pPr>
          </a:lstStyle>
          <a:p>
            <a:pPr lvl="0"/>
            <a:r>
              <a:rPr lang="ru-RU" noProof="0" dirty="0"/>
              <a:t>Рис.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7744700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1235765" y="1837360"/>
            <a:ext cx="6882539" cy="2323974"/>
          </a:xfrm>
          <a:custGeom>
            <a:avLst/>
            <a:gdLst>
              <a:gd name="connsiteX0" fmla="*/ 0 w 6882539"/>
              <a:gd name="connsiteY0" fmla="*/ 0 h 2323974"/>
              <a:gd name="connsiteX1" fmla="*/ 6882539 w 6882539"/>
              <a:gd name="connsiteY1" fmla="*/ 0 h 2323974"/>
              <a:gd name="connsiteX2" fmla="*/ 6882539 w 6882539"/>
              <a:gd name="connsiteY2" fmla="*/ 2323974 h 2323974"/>
              <a:gd name="connsiteX3" fmla="*/ 0 w 6882539"/>
              <a:gd name="connsiteY3" fmla="*/ 2323974 h 2323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82539" h="2323974">
                <a:moveTo>
                  <a:pt x="0" y="0"/>
                </a:moveTo>
                <a:lnTo>
                  <a:pt x="6882539" y="0"/>
                </a:lnTo>
                <a:lnTo>
                  <a:pt x="6882539" y="2323974"/>
                </a:lnTo>
                <a:lnTo>
                  <a:pt x="0" y="2323974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8334135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-8795" y="-4973"/>
            <a:ext cx="12200794" cy="4861390"/>
          </a:xfrm>
          <a:custGeom>
            <a:avLst/>
            <a:gdLst>
              <a:gd name="connsiteX0" fmla="*/ 0 w 12200794"/>
              <a:gd name="connsiteY0" fmla="*/ 0 h 4861390"/>
              <a:gd name="connsiteX1" fmla="*/ 12200794 w 12200794"/>
              <a:gd name="connsiteY1" fmla="*/ 0 h 4861390"/>
              <a:gd name="connsiteX2" fmla="*/ 12200794 w 12200794"/>
              <a:gd name="connsiteY2" fmla="*/ 3450615 h 4861390"/>
              <a:gd name="connsiteX3" fmla="*/ 6100397 w 12200794"/>
              <a:gd name="connsiteY3" fmla="*/ 4861390 h 4861390"/>
              <a:gd name="connsiteX4" fmla="*/ 0 w 12200794"/>
              <a:gd name="connsiteY4" fmla="*/ 3450615 h 48613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00794" h="4861390">
                <a:moveTo>
                  <a:pt x="0" y="0"/>
                </a:moveTo>
                <a:lnTo>
                  <a:pt x="12200794" y="0"/>
                </a:lnTo>
                <a:lnTo>
                  <a:pt x="12200794" y="3450615"/>
                </a:lnTo>
                <a:lnTo>
                  <a:pt x="6100397" y="4861390"/>
                </a:lnTo>
                <a:lnTo>
                  <a:pt x="0" y="3450615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1635310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3004096" y="3548269"/>
            <a:ext cx="7231951" cy="2521226"/>
          </a:xfrm>
          <a:custGeom>
            <a:avLst/>
            <a:gdLst>
              <a:gd name="connsiteX0" fmla="*/ 0 w 7231951"/>
              <a:gd name="connsiteY0" fmla="*/ 0 h 2521226"/>
              <a:gd name="connsiteX1" fmla="*/ 7231951 w 7231951"/>
              <a:gd name="connsiteY1" fmla="*/ 0 h 2521226"/>
              <a:gd name="connsiteX2" fmla="*/ 7231951 w 7231951"/>
              <a:gd name="connsiteY2" fmla="*/ 2521226 h 2521226"/>
              <a:gd name="connsiteX3" fmla="*/ 0 w 7231951"/>
              <a:gd name="connsiteY3" fmla="*/ 2521226 h 2521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31951" h="2521226">
                <a:moveTo>
                  <a:pt x="0" y="0"/>
                </a:moveTo>
                <a:lnTo>
                  <a:pt x="7231951" y="0"/>
                </a:lnTo>
                <a:lnTo>
                  <a:pt x="7231951" y="2521226"/>
                </a:lnTo>
                <a:lnTo>
                  <a:pt x="0" y="2521226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7542295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6091605" y="-741419"/>
            <a:ext cx="7161847" cy="7370830"/>
          </a:xfrm>
          <a:custGeom>
            <a:avLst/>
            <a:gdLst>
              <a:gd name="connsiteX0" fmla="*/ 2787816 w 7161847"/>
              <a:gd name="connsiteY0" fmla="*/ 7152549 h 7370830"/>
              <a:gd name="connsiteX1" fmla="*/ 2787817 w 7161847"/>
              <a:gd name="connsiteY1" fmla="*/ 7152549 h 7370830"/>
              <a:gd name="connsiteX2" fmla="*/ 2787816 w 7161847"/>
              <a:gd name="connsiteY2" fmla="*/ 7152550 h 7370830"/>
              <a:gd name="connsiteX3" fmla="*/ 1391706 w 7161847"/>
              <a:gd name="connsiteY3" fmla="*/ 6138863 h 7370830"/>
              <a:gd name="connsiteX4" fmla="*/ 1391707 w 7161847"/>
              <a:gd name="connsiteY4" fmla="*/ 6138863 h 7370830"/>
              <a:gd name="connsiteX5" fmla="*/ 1391707 w 7161847"/>
              <a:gd name="connsiteY5" fmla="*/ 6138864 h 7370830"/>
              <a:gd name="connsiteX6" fmla="*/ 6563752 w 7161847"/>
              <a:gd name="connsiteY6" fmla="*/ 5372121 h 7370830"/>
              <a:gd name="connsiteX7" fmla="*/ 6835791 w 7161847"/>
              <a:gd name="connsiteY7" fmla="*/ 5484803 h 7370830"/>
              <a:gd name="connsiteX8" fmla="*/ 6835790 w 7161847"/>
              <a:gd name="connsiteY8" fmla="*/ 5484804 h 7370830"/>
              <a:gd name="connsiteX9" fmla="*/ 6835790 w 7161847"/>
              <a:gd name="connsiteY9" fmla="*/ 6028882 h 7370830"/>
              <a:gd name="connsiteX10" fmla="*/ 6013108 w 7161847"/>
              <a:gd name="connsiteY10" fmla="*/ 6851562 h 7370830"/>
              <a:gd name="connsiteX11" fmla="*/ 5469030 w 7161847"/>
              <a:gd name="connsiteY11" fmla="*/ 6851562 h 7370830"/>
              <a:gd name="connsiteX12" fmla="*/ 5469030 w 7161847"/>
              <a:gd name="connsiteY12" fmla="*/ 6851564 h 7370830"/>
              <a:gd name="connsiteX13" fmla="*/ 5469031 w 7161847"/>
              <a:gd name="connsiteY13" fmla="*/ 6307485 h 7370830"/>
              <a:gd name="connsiteX14" fmla="*/ 6291713 w 7161847"/>
              <a:gd name="connsiteY14" fmla="*/ 5484803 h 7370830"/>
              <a:gd name="connsiteX15" fmla="*/ 6563752 w 7161847"/>
              <a:gd name="connsiteY15" fmla="*/ 5372121 h 7370830"/>
              <a:gd name="connsiteX16" fmla="*/ 6620795 w 7161847"/>
              <a:gd name="connsiteY16" fmla="*/ 4143997 h 7370830"/>
              <a:gd name="connsiteX17" fmla="*/ 6892834 w 7161847"/>
              <a:gd name="connsiteY17" fmla="*/ 4256679 h 7370830"/>
              <a:gd name="connsiteX18" fmla="*/ 6892832 w 7161847"/>
              <a:gd name="connsiteY18" fmla="*/ 4256681 h 7370830"/>
              <a:gd name="connsiteX19" fmla="*/ 6892832 w 7161847"/>
              <a:gd name="connsiteY19" fmla="*/ 4800759 h 7370830"/>
              <a:gd name="connsiteX20" fmla="*/ 4814590 w 7161847"/>
              <a:gd name="connsiteY20" fmla="*/ 6879000 h 7370830"/>
              <a:gd name="connsiteX21" fmla="*/ 4270513 w 7161847"/>
              <a:gd name="connsiteY21" fmla="*/ 6879000 h 7370830"/>
              <a:gd name="connsiteX22" fmla="*/ 4270514 w 7161847"/>
              <a:gd name="connsiteY22" fmla="*/ 6879001 h 7370830"/>
              <a:gd name="connsiteX23" fmla="*/ 4270514 w 7161847"/>
              <a:gd name="connsiteY23" fmla="*/ 6334923 h 7370830"/>
              <a:gd name="connsiteX24" fmla="*/ 6348755 w 7161847"/>
              <a:gd name="connsiteY24" fmla="*/ 4256680 h 7370830"/>
              <a:gd name="connsiteX25" fmla="*/ 6620795 w 7161847"/>
              <a:gd name="connsiteY25" fmla="*/ 4143997 h 7370830"/>
              <a:gd name="connsiteX26" fmla="*/ 2866468 w 7161847"/>
              <a:gd name="connsiteY26" fmla="*/ 3040604 h 7370830"/>
              <a:gd name="connsiteX27" fmla="*/ 3138506 w 7161847"/>
              <a:gd name="connsiteY27" fmla="*/ 3153287 h 7370830"/>
              <a:gd name="connsiteX28" fmla="*/ 3138505 w 7161847"/>
              <a:gd name="connsiteY28" fmla="*/ 3153287 h 7370830"/>
              <a:gd name="connsiteX29" fmla="*/ 3138506 w 7161847"/>
              <a:gd name="connsiteY29" fmla="*/ 3697364 h 7370830"/>
              <a:gd name="connsiteX30" fmla="*/ 656759 w 7161847"/>
              <a:gd name="connsiteY30" fmla="*/ 6179110 h 7370830"/>
              <a:gd name="connsiteX31" fmla="*/ 173034 w 7161847"/>
              <a:gd name="connsiteY31" fmla="*/ 6228409 h 7370830"/>
              <a:gd name="connsiteX32" fmla="*/ 112681 w 7161847"/>
              <a:gd name="connsiteY32" fmla="*/ 6179110 h 7370830"/>
              <a:gd name="connsiteX33" fmla="*/ 63383 w 7161847"/>
              <a:gd name="connsiteY33" fmla="*/ 6118759 h 7370830"/>
              <a:gd name="connsiteX34" fmla="*/ 112682 w 7161847"/>
              <a:gd name="connsiteY34" fmla="*/ 5635033 h 7370830"/>
              <a:gd name="connsiteX35" fmla="*/ 2594428 w 7161847"/>
              <a:gd name="connsiteY35" fmla="*/ 3153287 h 7370830"/>
              <a:gd name="connsiteX36" fmla="*/ 2866468 w 7161847"/>
              <a:gd name="connsiteY36" fmla="*/ 3040604 h 7370830"/>
              <a:gd name="connsiteX37" fmla="*/ 5359755 w 7161847"/>
              <a:gd name="connsiteY37" fmla="*/ 2993060 h 7370830"/>
              <a:gd name="connsiteX38" fmla="*/ 5631795 w 7161847"/>
              <a:gd name="connsiteY38" fmla="*/ 3105742 h 7370830"/>
              <a:gd name="connsiteX39" fmla="*/ 5631794 w 7161847"/>
              <a:gd name="connsiteY39" fmla="*/ 3105743 h 7370830"/>
              <a:gd name="connsiteX40" fmla="*/ 5631794 w 7161847"/>
              <a:gd name="connsiteY40" fmla="*/ 3649821 h 7370830"/>
              <a:gd name="connsiteX41" fmla="*/ 2023465 w 7161847"/>
              <a:gd name="connsiteY41" fmla="*/ 7258148 h 7370830"/>
              <a:gd name="connsiteX42" fmla="*/ 1539739 w 7161847"/>
              <a:gd name="connsiteY42" fmla="*/ 7307446 h 7370830"/>
              <a:gd name="connsiteX43" fmla="*/ 1479387 w 7161847"/>
              <a:gd name="connsiteY43" fmla="*/ 7258149 h 7370830"/>
              <a:gd name="connsiteX44" fmla="*/ 1479387 w 7161847"/>
              <a:gd name="connsiteY44" fmla="*/ 7258149 h 7370830"/>
              <a:gd name="connsiteX45" fmla="*/ 1430089 w 7161847"/>
              <a:gd name="connsiteY45" fmla="*/ 7197796 h 7370830"/>
              <a:gd name="connsiteX46" fmla="*/ 1479388 w 7161847"/>
              <a:gd name="connsiteY46" fmla="*/ 6714071 h 7370830"/>
              <a:gd name="connsiteX47" fmla="*/ 5087717 w 7161847"/>
              <a:gd name="connsiteY47" fmla="*/ 3105742 h 7370830"/>
              <a:gd name="connsiteX48" fmla="*/ 5359755 w 7161847"/>
              <a:gd name="connsiteY48" fmla="*/ 2993060 h 7370830"/>
              <a:gd name="connsiteX49" fmla="*/ 6668184 w 7161847"/>
              <a:gd name="connsiteY49" fmla="*/ 2887461 h 7370830"/>
              <a:gd name="connsiteX50" fmla="*/ 6940223 w 7161847"/>
              <a:gd name="connsiteY50" fmla="*/ 3000143 h 7370830"/>
              <a:gd name="connsiteX51" fmla="*/ 6940223 w 7161847"/>
              <a:gd name="connsiteY51" fmla="*/ 3000144 h 7370830"/>
              <a:gd name="connsiteX52" fmla="*/ 6940223 w 7161847"/>
              <a:gd name="connsiteY52" fmla="*/ 3544221 h 7370830"/>
              <a:gd name="connsiteX53" fmla="*/ 3331893 w 7161847"/>
              <a:gd name="connsiteY53" fmla="*/ 7152549 h 7370830"/>
              <a:gd name="connsiteX54" fmla="*/ 2848167 w 7161847"/>
              <a:gd name="connsiteY54" fmla="*/ 7201847 h 7370830"/>
              <a:gd name="connsiteX55" fmla="*/ 2787817 w 7161847"/>
              <a:gd name="connsiteY55" fmla="*/ 7152549 h 7370830"/>
              <a:gd name="connsiteX56" fmla="*/ 2738519 w 7161847"/>
              <a:gd name="connsiteY56" fmla="*/ 7092198 h 7370830"/>
              <a:gd name="connsiteX57" fmla="*/ 2787816 w 7161847"/>
              <a:gd name="connsiteY57" fmla="*/ 6608472 h 7370830"/>
              <a:gd name="connsiteX58" fmla="*/ 6396146 w 7161847"/>
              <a:gd name="connsiteY58" fmla="*/ 3000143 h 7370830"/>
              <a:gd name="connsiteX59" fmla="*/ 6668184 w 7161847"/>
              <a:gd name="connsiteY59" fmla="*/ 2887461 h 7370830"/>
              <a:gd name="connsiteX60" fmla="*/ 5272076 w 7161847"/>
              <a:gd name="connsiteY60" fmla="*/ 1873775 h 7370830"/>
              <a:gd name="connsiteX61" fmla="*/ 5544115 w 7161847"/>
              <a:gd name="connsiteY61" fmla="*/ 1986458 h 7370830"/>
              <a:gd name="connsiteX62" fmla="*/ 5544114 w 7161847"/>
              <a:gd name="connsiteY62" fmla="*/ 1986458 h 7370830"/>
              <a:gd name="connsiteX63" fmla="*/ 5544114 w 7161847"/>
              <a:gd name="connsiteY63" fmla="*/ 2530536 h 7370830"/>
              <a:gd name="connsiteX64" fmla="*/ 1935786 w 7161847"/>
              <a:gd name="connsiteY64" fmla="*/ 6138863 h 7370830"/>
              <a:gd name="connsiteX65" fmla="*/ 1452059 w 7161847"/>
              <a:gd name="connsiteY65" fmla="*/ 6188161 h 7370830"/>
              <a:gd name="connsiteX66" fmla="*/ 1391707 w 7161847"/>
              <a:gd name="connsiteY66" fmla="*/ 6138863 h 7370830"/>
              <a:gd name="connsiteX67" fmla="*/ 1342409 w 7161847"/>
              <a:gd name="connsiteY67" fmla="*/ 6078511 h 7370830"/>
              <a:gd name="connsiteX68" fmla="*/ 1391708 w 7161847"/>
              <a:gd name="connsiteY68" fmla="*/ 5594786 h 7370830"/>
              <a:gd name="connsiteX69" fmla="*/ 5000037 w 7161847"/>
              <a:gd name="connsiteY69" fmla="*/ 1986457 h 7370830"/>
              <a:gd name="connsiteX70" fmla="*/ 5272076 w 7161847"/>
              <a:gd name="connsiteY70" fmla="*/ 1873775 h 7370830"/>
              <a:gd name="connsiteX71" fmla="*/ 6777126 w 7161847"/>
              <a:gd name="connsiteY71" fmla="*/ 1542420 h 7370830"/>
              <a:gd name="connsiteX72" fmla="*/ 7049166 w 7161847"/>
              <a:gd name="connsiteY72" fmla="*/ 1655103 h 7370830"/>
              <a:gd name="connsiteX73" fmla="*/ 7049164 w 7161847"/>
              <a:gd name="connsiteY73" fmla="*/ 1655103 h 7370830"/>
              <a:gd name="connsiteX74" fmla="*/ 7049164 w 7161847"/>
              <a:gd name="connsiteY74" fmla="*/ 2199181 h 7370830"/>
              <a:gd name="connsiteX75" fmla="*/ 6226482 w 7161847"/>
              <a:gd name="connsiteY75" fmla="*/ 3021861 h 7370830"/>
              <a:gd name="connsiteX76" fmla="*/ 5682406 w 7161847"/>
              <a:gd name="connsiteY76" fmla="*/ 3021861 h 7370830"/>
              <a:gd name="connsiteX77" fmla="*/ 5682405 w 7161847"/>
              <a:gd name="connsiteY77" fmla="*/ 3021862 h 7370830"/>
              <a:gd name="connsiteX78" fmla="*/ 5682405 w 7161847"/>
              <a:gd name="connsiteY78" fmla="*/ 2477784 h 7370830"/>
              <a:gd name="connsiteX79" fmla="*/ 6505087 w 7161847"/>
              <a:gd name="connsiteY79" fmla="*/ 1655102 h 7370830"/>
              <a:gd name="connsiteX80" fmla="*/ 6777126 w 7161847"/>
              <a:gd name="connsiteY80" fmla="*/ 1542420 h 7370830"/>
              <a:gd name="connsiteX81" fmla="*/ 6635544 w 7161847"/>
              <a:gd name="connsiteY81" fmla="*/ 453955 h 7370830"/>
              <a:gd name="connsiteX82" fmla="*/ 6907582 w 7161847"/>
              <a:gd name="connsiteY82" fmla="*/ 566637 h 7370830"/>
              <a:gd name="connsiteX83" fmla="*/ 6907582 w 7161847"/>
              <a:gd name="connsiteY83" fmla="*/ 566638 h 7370830"/>
              <a:gd name="connsiteX84" fmla="*/ 6907582 w 7161847"/>
              <a:gd name="connsiteY84" fmla="*/ 1110716 h 7370830"/>
              <a:gd name="connsiteX85" fmla="*/ 6084900 w 7161847"/>
              <a:gd name="connsiteY85" fmla="*/ 1933396 h 7370830"/>
              <a:gd name="connsiteX86" fmla="*/ 5540823 w 7161847"/>
              <a:gd name="connsiteY86" fmla="*/ 1933395 h 7370830"/>
              <a:gd name="connsiteX87" fmla="*/ 5540823 w 7161847"/>
              <a:gd name="connsiteY87" fmla="*/ 1933397 h 7370830"/>
              <a:gd name="connsiteX88" fmla="*/ 5540823 w 7161847"/>
              <a:gd name="connsiteY88" fmla="*/ 1389319 h 7370830"/>
              <a:gd name="connsiteX89" fmla="*/ 6363505 w 7161847"/>
              <a:gd name="connsiteY89" fmla="*/ 566637 h 7370830"/>
              <a:gd name="connsiteX90" fmla="*/ 6635544 w 7161847"/>
              <a:gd name="connsiteY90" fmla="*/ 453955 h 7370830"/>
              <a:gd name="connsiteX91" fmla="*/ 4320554 w 7161847"/>
              <a:gd name="connsiteY91" fmla="*/ 370272 h 7370830"/>
              <a:gd name="connsiteX92" fmla="*/ 4592593 w 7161847"/>
              <a:gd name="connsiteY92" fmla="*/ 482954 h 7370830"/>
              <a:gd name="connsiteX93" fmla="*/ 4592592 w 7161847"/>
              <a:gd name="connsiteY93" fmla="*/ 482955 h 7370830"/>
              <a:gd name="connsiteX94" fmla="*/ 4592592 w 7161847"/>
              <a:gd name="connsiteY94" fmla="*/ 1027032 h 7370830"/>
              <a:gd name="connsiteX95" fmla="*/ 984263 w 7161847"/>
              <a:gd name="connsiteY95" fmla="*/ 4635359 h 7370830"/>
              <a:gd name="connsiteX96" fmla="*/ 440184 w 7161847"/>
              <a:gd name="connsiteY96" fmla="*/ 4635359 h 7370830"/>
              <a:gd name="connsiteX97" fmla="*/ 440186 w 7161847"/>
              <a:gd name="connsiteY97" fmla="*/ 4635359 h 7370830"/>
              <a:gd name="connsiteX98" fmla="*/ 440186 w 7161847"/>
              <a:gd name="connsiteY98" fmla="*/ 4091282 h 7370830"/>
              <a:gd name="connsiteX99" fmla="*/ 4048515 w 7161847"/>
              <a:gd name="connsiteY99" fmla="*/ 482954 h 7370830"/>
              <a:gd name="connsiteX100" fmla="*/ 4320554 w 7161847"/>
              <a:gd name="connsiteY100" fmla="*/ 370272 h 7370830"/>
              <a:gd name="connsiteX101" fmla="*/ 5907766 w 7161847"/>
              <a:gd name="connsiteY101" fmla="*/ 0 h 7370830"/>
              <a:gd name="connsiteX102" fmla="*/ 6179803 w 7161847"/>
              <a:gd name="connsiteY102" fmla="*/ 112683 h 7370830"/>
              <a:gd name="connsiteX103" fmla="*/ 6179804 w 7161847"/>
              <a:gd name="connsiteY103" fmla="*/ 112683 h 7370830"/>
              <a:gd name="connsiteX104" fmla="*/ 6179804 w 7161847"/>
              <a:gd name="connsiteY104" fmla="*/ 656761 h 7370830"/>
              <a:gd name="connsiteX105" fmla="*/ 3698057 w 7161847"/>
              <a:gd name="connsiteY105" fmla="*/ 3138507 h 7370830"/>
              <a:gd name="connsiteX106" fmla="*/ 3153979 w 7161847"/>
              <a:gd name="connsiteY106" fmla="*/ 3138507 h 7370830"/>
              <a:gd name="connsiteX107" fmla="*/ 3153980 w 7161847"/>
              <a:gd name="connsiteY107" fmla="*/ 3138507 h 7370830"/>
              <a:gd name="connsiteX108" fmla="*/ 3153980 w 7161847"/>
              <a:gd name="connsiteY108" fmla="*/ 2594430 h 7370830"/>
              <a:gd name="connsiteX109" fmla="*/ 5635727 w 7161847"/>
              <a:gd name="connsiteY109" fmla="*/ 112683 h 7370830"/>
              <a:gd name="connsiteX110" fmla="*/ 5907766 w 7161847"/>
              <a:gd name="connsiteY110" fmla="*/ 0 h 7370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7161847" h="7370830">
                <a:moveTo>
                  <a:pt x="2787816" y="7152549"/>
                </a:moveTo>
                <a:lnTo>
                  <a:pt x="2787817" y="7152549"/>
                </a:lnTo>
                <a:lnTo>
                  <a:pt x="2787816" y="7152550"/>
                </a:lnTo>
                <a:close/>
                <a:moveTo>
                  <a:pt x="1391706" y="6138863"/>
                </a:moveTo>
                <a:lnTo>
                  <a:pt x="1391707" y="6138863"/>
                </a:lnTo>
                <a:lnTo>
                  <a:pt x="1391707" y="6138864"/>
                </a:lnTo>
                <a:close/>
                <a:moveTo>
                  <a:pt x="6563752" y="5372121"/>
                </a:moveTo>
                <a:cubicBezTo>
                  <a:pt x="6662211" y="5372121"/>
                  <a:pt x="6760669" y="5409682"/>
                  <a:pt x="6835791" y="5484803"/>
                </a:cubicBezTo>
                <a:lnTo>
                  <a:pt x="6835790" y="5484804"/>
                </a:lnTo>
                <a:cubicBezTo>
                  <a:pt x="6986034" y="5635048"/>
                  <a:pt x="6986034" y="5878639"/>
                  <a:pt x="6835790" y="6028882"/>
                </a:cubicBezTo>
                <a:lnTo>
                  <a:pt x="6013108" y="6851562"/>
                </a:lnTo>
                <a:cubicBezTo>
                  <a:pt x="5862865" y="7001806"/>
                  <a:pt x="5619274" y="7001806"/>
                  <a:pt x="5469030" y="6851562"/>
                </a:cubicBezTo>
                <a:lnTo>
                  <a:pt x="5469030" y="6851564"/>
                </a:lnTo>
                <a:cubicBezTo>
                  <a:pt x="5318788" y="6701320"/>
                  <a:pt x="5318788" y="6457729"/>
                  <a:pt x="5469031" y="6307485"/>
                </a:cubicBezTo>
                <a:lnTo>
                  <a:pt x="6291713" y="5484803"/>
                </a:lnTo>
                <a:cubicBezTo>
                  <a:pt x="6366835" y="5409682"/>
                  <a:pt x="6465294" y="5372121"/>
                  <a:pt x="6563752" y="5372121"/>
                </a:cubicBezTo>
                <a:close/>
                <a:moveTo>
                  <a:pt x="6620795" y="4143997"/>
                </a:moveTo>
                <a:cubicBezTo>
                  <a:pt x="6719254" y="4143997"/>
                  <a:pt x="6817711" y="4181559"/>
                  <a:pt x="6892834" y="4256679"/>
                </a:cubicBezTo>
                <a:lnTo>
                  <a:pt x="6892832" y="4256681"/>
                </a:lnTo>
                <a:cubicBezTo>
                  <a:pt x="7043075" y="4406924"/>
                  <a:pt x="7043075" y="4650516"/>
                  <a:pt x="6892832" y="4800759"/>
                </a:cubicBezTo>
                <a:lnTo>
                  <a:pt x="4814590" y="6879000"/>
                </a:lnTo>
                <a:cubicBezTo>
                  <a:pt x="4664347" y="7029243"/>
                  <a:pt x="4420756" y="7029243"/>
                  <a:pt x="4270513" y="6879000"/>
                </a:cubicBezTo>
                <a:lnTo>
                  <a:pt x="4270514" y="6879001"/>
                </a:lnTo>
                <a:cubicBezTo>
                  <a:pt x="4120269" y="6728758"/>
                  <a:pt x="4120270" y="6485166"/>
                  <a:pt x="4270514" y="6334923"/>
                </a:cubicBezTo>
                <a:lnTo>
                  <a:pt x="6348755" y="4256680"/>
                </a:lnTo>
                <a:cubicBezTo>
                  <a:pt x="6423877" y="4181559"/>
                  <a:pt x="6522336" y="4143997"/>
                  <a:pt x="6620795" y="4143997"/>
                </a:cubicBezTo>
                <a:close/>
                <a:moveTo>
                  <a:pt x="2866468" y="3040604"/>
                </a:moveTo>
                <a:cubicBezTo>
                  <a:pt x="2964925" y="3040604"/>
                  <a:pt x="3063384" y="3078165"/>
                  <a:pt x="3138506" y="3153287"/>
                </a:cubicBezTo>
                <a:lnTo>
                  <a:pt x="3138505" y="3153287"/>
                </a:lnTo>
                <a:cubicBezTo>
                  <a:pt x="3288749" y="3303531"/>
                  <a:pt x="3288749" y="3547122"/>
                  <a:pt x="3138506" y="3697364"/>
                </a:cubicBezTo>
                <a:lnTo>
                  <a:pt x="656759" y="6179110"/>
                </a:lnTo>
                <a:cubicBezTo>
                  <a:pt x="525295" y="6310573"/>
                  <a:pt x="322364" y="6327006"/>
                  <a:pt x="173034" y="6228409"/>
                </a:cubicBezTo>
                <a:lnTo>
                  <a:pt x="112681" y="6179110"/>
                </a:lnTo>
                <a:lnTo>
                  <a:pt x="63383" y="6118759"/>
                </a:lnTo>
                <a:cubicBezTo>
                  <a:pt x="-35214" y="5969429"/>
                  <a:pt x="-18781" y="5766496"/>
                  <a:pt x="112682" y="5635033"/>
                </a:cubicBezTo>
                <a:lnTo>
                  <a:pt x="2594428" y="3153287"/>
                </a:lnTo>
                <a:cubicBezTo>
                  <a:pt x="2669551" y="3078166"/>
                  <a:pt x="2768009" y="3040604"/>
                  <a:pt x="2866468" y="3040604"/>
                </a:cubicBezTo>
                <a:close/>
                <a:moveTo>
                  <a:pt x="5359755" y="2993060"/>
                </a:moveTo>
                <a:cubicBezTo>
                  <a:pt x="5458214" y="2993061"/>
                  <a:pt x="5556673" y="3030621"/>
                  <a:pt x="5631795" y="3105742"/>
                </a:cubicBezTo>
                <a:lnTo>
                  <a:pt x="5631794" y="3105743"/>
                </a:lnTo>
                <a:cubicBezTo>
                  <a:pt x="5782037" y="3255986"/>
                  <a:pt x="5782037" y="3499578"/>
                  <a:pt x="5631794" y="3649821"/>
                </a:cubicBezTo>
                <a:lnTo>
                  <a:pt x="2023465" y="7258148"/>
                </a:lnTo>
                <a:cubicBezTo>
                  <a:pt x="1892002" y="7389611"/>
                  <a:pt x="1689070" y="7406044"/>
                  <a:pt x="1539739" y="7307446"/>
                </a:cubicBezTo>
                <a:lnTo>
                  <a:pt x="1479387" y="7258149"/>
                </a:lnTo>
                <a:lnTo>
                  <a:pt x="1479387" y="7258149"/>
                </a:lnTo>
                <a:lnTo>
                  <a:pt x="1430089" y="7197796"/>
                </a:lnTo>
                <a:cubicBezTo>
                  <a:pt x="1331492" y="7048467"/>
                  <a:pt x="1347925" y="6845534"/>
                  <a:pt x="1479388" y="6714071"/>
                </a:cubicBezTo>
                <a:lnTo>
                  <a:pt x="5087717" y="3105742"/>
                </a:lnTo>
                <a:cubicBezTo>
                  <a:pt x="5162838" y="3030621"/>
                  <a:pt x="5261296" y="2993060"/>
                  <a:pt x="5359755" y="2993060"/>
                </a:cubicBezTo>
                <a:close/>
                <a:moveTo>
                  <a:pt x="6668184" y="2887461"/>
                </a:moveTo>
                <a:cubicBezTo>
                  <a:pt x="6766643" y="2887461"/>
                  <a:pt x="6865102" y="2925021"/>
                  <a:pt x="6940223" y="3000143"/>
                </a:cubicBezTo>
                <a:lnTo>
                  <a:pt x="6940223" y="3000144"/>
                </a:lnTo>
                <a:cubicBezTo>
                  <a:pt x="7090466" y="3150387"/>
                  <a:pt x="7090466" y="3393978"/>
                  <a:pt x="6940223" y="3544221"/>
                </a:cubicBezTo>
                <a:lnTo>
                  <a:pt x="3331893" y="7152549"/>
                </a:lnTo>
                <a:cubicBezTo>
                  <a:pt x="3200432" y="7284013"/>
                  <a:pt x="2997498" y="7300445"/>
                  <a:pt x="2848167" y="7201847"/>
                </a:cubicBezTo>
                <a:lnTo>
                  <a:pt x="2787817" y="7152549"/>
                </a:lnTo>
                <a:lnTo>
                  <a:pt x="2738519" y="7092198"/>
                </a:lnTo>
                <a:cubicBezTo>
                  <a:pt x="2639922" y="6942867"/>
                  <a:pt x="2656354" y="6739935"/>
                  <a:pt x="2787816" y="6608472"/>
                </a:cubicBezTo>
                <a:lnTo>
                  <a:pt x="6396146" y="3000143"/>
                </a:lnTo>
                <a:cubicBezTo>
                  <a:pt x="6471268" y="2925022"/>
                  <a:pt x="6569726" y="2887461"/>
                  <a:pt x="6668184" y="2887461"/>
                </a:cubicBezTo>
                <a:close/>
                <a:moveTo>
                  <a:pt x="5272076" y="1873775"/>
                </a:moveTo>
                <a:cubicBezTo>
                  <a:pt x="5370534" y="1873776"/>
                  <a:pt x="5468993" y="1911336"/>
                  <a:pt x="5544115" y="1986458"/>
                </a:cubicBezTo>
                <a:lnTo>
                  <a:pt x="5544114" y="1986458"/>
                </a:lnTo>
                <a:cubicBezTo>
                  <a:pt x="5694357" y="2136701"/>
                  <a:pt x="5694357" y="2380293"/>
                  <a:pt x="5544114" y="2530536"/>
                </a:cubicBezTo>
                <a:lnTo>
                  <a:pt x="1935786" y="6138863"/>
                </a:lnTo>
                <a:cubicBezTo>
                  <a:pt x="1804322" y="6270326"/>
                  <a:pt x="1601389" y="6286759"/>
                  <a:pt x="1452059" y="6188161"/>
                </a:cubicBezTo>
                <a:lnTo>
                  <a:pt x="1391707" y="6138863"/>
                </a:lnTo>
                <a:lnTo>
                  <a:pt x="1342409" y="6078511"/>
                </a:lnTo>
                <a:cubicBezTo>
                  <a:pt x="1243812" y="5929182"/>
                  <a:pt x="1260245" y="5726249"/>
                  <a:pt x="1391708" y="5594786"/>
                </a:cubicBezTo>
                <a:lnTo>
                  <a:pt x="5000037" y="1986457"/>
                </a:lnTo>
                <a:cubicBezTo>
                  <a:pt x="5075158" y="1911336"/>
                  <a:pt x="5173617" y="1873775"/>
                  <a:pt x="5272076" y="1873775"/>
                </a:cubicBezTo>
                <a:close/>
                <a:moveTo>
                  <a:pt x="6777126" y="1542420"/>
                </a:moveTo>
                <a:cubicBezTo>
                  <a:pt x="6875585" y="1542420"/>
                  <a:pt x="6974043" y="1579981"/>
                  <a:pt x="7049166" y="1655103"/>
                </a:cubicBezTo>
                <a:lnTo>
                  <a:pt x="7049164" y="1655103"/>
                </a:lnTo>
                <a:cubicBezTo>
                  <a:pt x="7199409" y="1805346"/>
                  <a:pt x="7199409" y="2048937"/>
                  <a:pt x="7049164" y="2199181"/>
                </a:cubicBezTo>
                <a:lnTo>
                  <a:pt x="6226482" y="3021861"/>
                </a:lnTo>
                <a:cubicBezTo>
                  <a:pt x="6076239" y="3172104"/>
                  <a:pt x="5832649" y="3172104"/>
                  <a:pt x="5682406" y="3021861"/>
                </a:cubicBezTo>
                <a:lnTo>
                  <a:pt x="5682405" y="3021862"/>
                </a:lnTo>
                <a:cubicBezTo>
                  <a:pt x="5532162" y="2871619"/>
                  <a:pt x="5532163" y="2628028"/>
                  <a:pt x="5682405" y="2477784"/>
                </a:cubicBezTo>
                <a:lnTo>
                  <a:pt x="6505087" y="1655102"/>
                </a:lnTo>
                <a:cubicBezTo>
                  <a:pt x="6580210" y="1579981"/>
                  <a:pt x="6678669" y="1542420"/>
                  <a:pt x="6777126" y="1542420"/>
                </a:cubicBezTo>
                <a:close/>
                <a:moveTo>
                  <a:pt x="6635544" y="453955"/>
                </a:moveTo>
                <a:cubicBezTo>
                  <a:pt x="6734003" y="453955"/>
                  <a:pt x="6832461" y="491516"/>
                  <a:pt x="6907582" y="566637"/>
                </a:cubicBezTo>
                <a:lnTo>
                  <a:pt x="6907582" y="566638"/>
                </a:lnTo>
                <a:cubicBezTo>
                  <a:pt x="7057826" y="716881"/>
                  <a:pt x="7057826" y="960472"/>
                  <a:pt x="6907582" y="1110716"/>
                </a:cubicBezTo>
                <a:lnTo>
                  <a:pt x="6084900" y="1933396"/>
                </a:lnTo>
                <a:cubicBezTo>
                  <a:pt x="5934657" y="2083639"/>
                  <a:pt x="5691065" y="2083639"/>
                  <a:pt x="5540823" y="1933395"/>
                </a:cubicBezTo>
                <a:lnTo>
                  <a:pt x="5540823" y="1933397"/>
                </a:lnTo>
                <a:cubicBezTo>
                  <a:pt x="5390580" y="1783154"/>
                  <a:pt x="5390580" y="1539563"/>
                  <a:pt x="5540823" y="1389319"/>
                </a:cubicBezTo>
                <a:lnTo>
                  <a:pt x="6363505" y="566637"/>
                </a:lnTo>
                <a:cubicBezTo>
                  <a:pt x="6438626" y="491516"/>
                  <a:pt x="6537086" y="453955"/>
                  <a:pt x="6635544" y="453955"/>
                </a:cubicBezTo>
                <a:close/>
                <a:moveTo>
                  <a:pt x="4320554" y="370272"/>
                </a:moveTo>
                <a:cubicBezTo>
                  <a:pt x="4419011" y="370272"/>
                  <a:pt x="4517471" y="407832"/>
                  <a:pt x="4592593" y="482954"/>
                </a:cubicBezTo>
                <a:lnTo>
                  <a:pt x="4592592" y="482955"/>
                </a:lnTo>
                <a:cubicBezTo>
                  <a:pt x="4742835" y="633198"/>
                  <a:pt x="4742835" y="876789"/>
                  <a:pt x="4592592" y="1027032"/>
                </a:cubicBezTo>
                <a:lnTo>
                  <a:pt x="984263" y="4635359"/>
                </a:lnTo>
                <a:cubicBezTo>
                  <a:pt x="834019" y="4785603"/>
                  <a:pt x="590428" y="4785602"/>
                  <a:pt x="440184" y="4635359"/>
                </a:cubicBezTo>
                <a:lnTo>
                  <a:pt x="440186" y="4635359"/>
                </a:lnTo>
                <a:cubicBezTo>
                  <a:pt x="289942" y="4485117"/>
                  <a:pt x="289942" y="4241525"/>
                  <a:pt x="440186" y="4091282"/>
                </a:cubicBezTo>
                <a:lnTo>
                  <a:pt x="4048515" y="482954"/>
                </a:lnTo>
                <a:cubicBezTo>
                  <a:pt x="4123637" y="407832"/>
                  <a:pt x="4222095" y="370272"/>
                  <a:pt x="4320554" y="370272"/>
                </a:cubicBezTo>
                <a:close/>
                <a:moveTo>
                  <a:pt x="5907766" y="0"/>
                </a:moveTo>
                <a:cubicBezTo>
                  <a:pt x="6006224" y="0"/>
                  <a:pt x="6104683" y="37562"/>
                  <a:pt x="6179803" y="112683"/>
                </a:cubicBezTo>
                <a:lnTo>
                  <a:pt x="6179804" y="112683"/>
                </a:lnTo>
                <a:cubicBezTo>
                  <a:pt x="6330047" y="262927"/>
                  <a:pt x="6330047" y="506518"/>
                  <a:pt x="6179804" y="656761"/>
                </a:cubicBezTo>
                <a:lnTo>
                  <a:pt x="3698057" y="3138507"/>
                </a:lnTo>
                <a:cubicBezTo>
                  <a:pt x="3547813" y="3288750"/>
                  <a:pt x="3304221" y="3288750"/>
                  <a:pt x="3153979" y="3138507"/>
                </a:cubicBezTo>
                <a:lnTo>
                  <a:pt x="3153980" y="3138507"/>
                </a:lnTo>
                <a:cubicBezTo>
                  <a:pt x="3003736" y="2988265"/>
                  <a:pt x="3003737" y="2744673"/>
                  <a:pt x="3153980" y="2594430"/>
                </a:cubicBezTo>
                <a:lnTo>
                  <a:pt x="5635727" y="112683"/>
                </a:lnTo>
                <a:cubicBezTo>
                  <a:pt x="5710849" y="37561"/>
                  <a:pt x="5809307" y="0"/>
                  <a:pt x="5907766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6065520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874644" y="1866827"/>
            <a:ext cx="5009322" cy="4028823"/>
          </a:xfrm>
          <a:custGeom>
            <a:avLst/>
            <a:gdLst>
              <a:gd name="connsiteX0" fmla="*/ 0 w 5009322"/>
              <a:gd name="connsiteY0" fmla="*/ 0 h 4028823"/>
              <a:gd name="connsiteX1" fmla="*/ 5009322 w 5009322"/>
              <a:gd name="connsiteY1" fmla="*/ 0 h 4028823"/>
              <a:gd name="connsiteX2" fmla="*/ 5009322 w 5009322"/>
              <a:gd name="connsiteY2" fmla="*/ 4028823 h 4028823"/>
              <a:gd name="connsiteX3" fmla="*/ 0 w 5009322"/>
              <a:gd name="connsiteY3" fmla="*/ 4028823 h 4028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09322" h="4028823">
                <a:moveTo>
                  <a:pt x="0" y="0"/>
                </a:moveTo>
                <a:lnTo>
                  <a:pt x="5009322" y="0"/>
                </a:lnTo>
                <a:lnTo>
                  <a:pt x="5009322" y="4028823"/>
                </a:lnTo>
                <a:lnTo>
                  <a:pt x="0" y="4028823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9283180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4088623" y="1862531"/>
            <a:ext cx="6128803" cy="2132998"/>
          </a:xfrm>
          <a:custGeom>
            <a:avLst/>
            <a:gdLst>
              <a:gd name="connsiteX0" fmla="*/ 0 w 6128803"/>
              <a:gd name="connsiteY0" fmla="*/ 0 h 2132998"/>
              <a:gd name="connsiteX1" fmla="*/ 6128803 w 6128803"/>
              <a:gd name="connsiteY1" fmla="*/ 0 h 2132998"/>
              <a:gd name="connsiteX2" fmla="*/ 6128803 w 6128803"/>
              <a:gd name="connsiteY2" fmla="*/ 2132998 h 2132998"/>
              <a:gd name="connsiteX3" fmla="*/ 0 w 6128803"/>
              <a:gd name="connsiteY3" fmla="*/ 2132998 h 2132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28803" h="2132998">
                <a:moveTo>
                  <a:pt x="0" y="0"/>
                </a:moveTo>
                <a:lnTo>
                  <a:pt x="6128803" y="0"/>
                </a:lnTo>
                <a:lnTo>
                  <a:pt x="6128803" y="2132998"/>
                </a:lnTo>
                <a:lnTo>
                  <a:pt x="0" y="2132998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5719429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9BA2D6-DBCE-451D-811E-1E8671D382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7BD3229-BFD7-47B2-B545-4B317FA342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6ED814C-63B0-4101-B196-BF36D6E1E6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EEB9925-F48F-43CB-9CEB-054F594744E4}" type="datetimeFigureOut">
              <a:rPr lang="en-US" smtClean="0"/>
              <a:pPr>
                <a:defRPr/>
              </a:pPr>
              <a:t>11/8/2024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7BFD3A3-CA6B-4A50-9493-D9CE91684B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BEBCD54-8158-4290-8171-908E621BD1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DF1B19-48F5-445F-8455-2250435BD23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586735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2_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2192000" cy="6857999"/>
          </a:xfrm>
          <a:custGeom>
            <a:avLst/>
            <a:gdLst>
              <a:gd name="connsiteX0" fmla="*/ 2674620 w 12192000"/>
              <a:gd name="connsiteY0" fmla="*/ 0 h 6857999"/>
              <a:gd name="connsiteX1" fmla="*/ 12192000 w 12192000"/>
              <a:gd name="connsiteY1" fmla="*/ 0 h 6857999"/>
              <a:gd name="connsiteX2" fmla="*/ 12192000 w 12192000"/>
              <a:gd name="connsiteY2" fmla="*/ 4183383 h 6857999"/>
              <a:gd name="connsiteX3" fmla="*/ 9517384 w 12192000"/>
              <a:gd name="connsiteY3" fmla="*/ 6857999 h 6857999"/>
              <a:gd name="connsiteX4" fmla="*/ 0 w 12192000"/>
              <a:gd name="connsiteY4" fmla="*/ 6857999 h 6857999"/>
              <a:gd name="connsiteX5" fmla="*/ 0 w 12192000"/>
              <a:gd name="connsiteY5" fmla="*/ 267462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6857999">
                <a:moveTo>
                  <a:pt x="2674620" y="0"/>
                </a:moveTo>
                <a:lnTo>
                  <a:pt x="12192000" y="0"/>
                </a:lnTo>
                <a:lnTo>
                  <a:pt x="12192000" y="4183383"/>
                </a:lnTo>
                <a:lnTo>
                  <a:pt x="9517384" y="6857999"/>
                </a:lnTo>
                <a:lnTo>
                  <a:pt x="0" y="6857999"/>
                </a:lnTo>
                <a:lnTo>
                  <a:pt x="0" y="2674620"/>
                </a:lnTo>
                <a:close/>
              </a:path>
            </a:pathLst>
          </a:custGeom>
          <a:solidFill>
            <a:srgbClr val="E1E9EA">
              <a:alpha val="70000"/>
            </a:srgbClr>
          </a:solidFill>
        </p:spPr>
        <p:txBody>
          <a:bodyPr rtlCol="0">
            <a:normAutofit/>
          </a:bodyPr>
          <a:lstStyle>
            <a:lvl1pPr>
              <a:defRPr lang="en-US" sz="1800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8266023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 userDrawn="1"/>
        </p:nvSpPr>
        <p:spPr>
          <a:xfrm flipH="1">
            <a:off x="11536363" y="6389688"/>
            <a:ext cx="392112" cy="277812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en-US"/>
            </a:defPPr>
            <a:lvl1pPr lvl="0">
              <a:defRPr sz="1200" b="1" spc="20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88655BC7-CADA-4A1A-ACEE-E2097F1D08BB}" type="slidenum">
              <a:rPr lang="id-ID" b="0" smtClean="0">
                <a:latin typeface="Montserrat Semi Bold" panose="00000700000000000000" pitchFamily="50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id-ID" b="0" dirty="0">
              <a:latin typeface="Montserrat Semi Bold" panose="00000700000000000000" pitchFamily="50" charset="0"/>
            </a:endParaRPr>
          </a:p>
        </p:txBody>
      </p:sp>
      <p:sp>
        <p:nvSpPr>
          <p:cNvPr id="26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757993" y="769302"/>
            <a:ext cx="2624462" cy="2624460"/>
          </a:xfrm>
          <a:solidFill>
            <a:srgbClr val="E1E9EA">
              <a:alpha val="70000"/>
            </a:srgbClr>
          </a:solidFill>
        </p:spPr>
        <p:txBody>
          <a:bodyPr rtlCol="0">
            <a:normAutofit/>
          </a:bodyPr>
          <a:lstStyle>
            <a:lvl1pPr>
              <a:defRPr lang="en-US" sz="1800"/>
            </a:lvl1pPr>
          </a:lstStyle>
          <a:p>
            <a:pPr lvl="0"/>
            <a:endParaRPr lang="en-US" noProof="0"/>
          </a:p>
        </p:txBody>
      </p:sp>
      <p:sp>
        <p:nvSpPr>
          <p:cNvPr id="27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757993" y="3539452"/>
            <a:ext cx="2624462" cy="2624460"/>
          </a:xfrm>
          <a:solidFill>
            <a:srgbClr val="E1E9EA">
              <a:alpha val="70000"/>
            </a:srgbClr>
          </a:solidFill>
        </p:spPr>
        <p:txBody>
          <a:bodyPr rtlCol="0">
            <a:normAutofit/>
          </a:bodyPr>
          <a:lstStyle>
            <a:lvl1pPr>
              <a:defRPr lang="en-US" sz="18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3528146" y="769301"/>
            <a:ext cx="2624459" cy="2624460"/>
          </a:xfrm>
          <a:solidFill>
            <a:srgbClr val="E1E9EA">
              <a:alpha val="70000"/>
            </a:srgbClr>
          </a:solidFill>
        </p:spPr>
        <p:txBody>
          <a:bodyPr rtlCol="0">
            <a:normAutofit/>
          </a:bodyPr>
          <a:lstStyle>
            <a:lvl1pPr>
              <a:defRPr lang="en-US" sz="1800"/>
            </a:lvl1pPr>
          </a:lstStyle>
          <a:p>
            <a:pPr lvl="0"/>
            <a:endParaRPr lang="en-US" noProof="0"/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18"/>
          </p:nvPr>
        </p:nvSpPr>
        <p:spPr>
          <a:xfrm>
            <a:off x="3528144" y="3539452"/>
            <a:ext cx="2624461" cy="2624460"/>
          </a:xfrm>
          <a:solidFill>
            <a:srgbClr val="E1E9EA">
              <a:alpha val="70000"/>
            </a:srgbClr>
          </a:solidFill>
        </p:spPr>
        <p:txBody>
          <a:bodyPr rtlCol="0">
            <a:normAutofit/>
          </a:bodyPr>
          <a:lstStyle>
            <a:lvl1pPr>
              <a:defRPr lang="en-US" sz="1800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0031556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9DCE68-A18D-4A8A-8617-6F171DD697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2964708-B9F4-4DE5-BB4F-EB0DEBD418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26213E9-3D2F-492D-82F3-6A1EEBB975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EEB9925-F48F-43CB-9CEB-054F594744E4}" type="datetimeFigureOut">
              <a:rPr lang="en-US" smtClean="0"/>
              <a:pPr>
                <a:defRPr/>
              </a:pPr>
              <a:t>11/8/2024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C0D1F12-49D0-471E-ABF2-DD53A1E00E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9ECD734-03CC-4C1F-A359-5C8B13804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DF1B19-48F5-445F-8455-2250435BD23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5958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AC85AF-E11B-474A-9951-A5ADB97C64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6D4DD48-032B-420B-8B3D-D282AE5E39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9AD0045-1AA3-42A0-A1F2-BFEC7F3388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1590E2B-48FA-46CC-9705-3923164065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EEB9925-F48F-43CB-9CEB-054F594744E4}" type="datetimeFigureOut">
              <a:rPr lang="en-US" smtClean="0"/>
              <a:pPr>
                <a:defRPr/>
              </a:pPr>
              <a:t>11/8/2024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2842988-CE5E-41B2-B39A-B9BA9107AD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4D38D0C-E4F6-4301-9955-7C185FE752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DF1B19-48F5-445F-8455-2250435BD23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63615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654B9D-E621-4AC6-A432-C962532BEB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7168530-1E50-4E07-B7B9-F231DD4DF3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CA4E9B5-BC14-4716-8578-CC32E91E18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FF10F68-D19F-43F5-839B-5CEF456F2E5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822E5B66-DB36-41ED-A978-ACF838659D4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50E537E-1311-4878-A372-4BFEE4B571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EEB9925-F48F-43CB-9CEB-054F594744E4}" type="datetimeFigureOut">
              <a:rPr lang="en-US" smtClean="0"/>
              <a:pPr>
                <a:defRPr/>
              </a:pPr>
              <a:t>11/8/2024</a:t>
            </a:fld>
            <a:endParaRPr lang="en-US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2B008CB-CD4A-43F8-9EC9-1331B74995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602CC32A-63B0-423A-8F56-10A3B115D2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DF1B19-48F5-445F-8455-2250435BD23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0294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BDDAAB-F5F9-41D3-BC66-0C271B12F5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ABAEAF2-E43C-42CF-A45C-503876F766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EEB9925-F48F-43CB-9CEB-054F594744E4}" type="datetimeFigureOut">
              <a:rPr lang="en-US" smtClean="0"/>
              <a:pPr>
                <a:defRPr/>
              </a:pPr>
              <a:t>11/8/2024</a:t>
            </a:fld>
            <a:endParaRPr lang="en-US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AB7A38E-F575-4AA1-BF1E-9AB3BB032E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055E48D-6B3D-4BA1-909F-DC92C71725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DF1B19-48F5-445F-8455-2250435BD23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33812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C9384FC4-9850-4D78-8448-22FD71B34F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EEB9925-F48F-43CB-9CEB-054F594744E4}" type="datetimeFigureOut">
              <a:rPr lang="en-US" smtClean="0"/>
              <a:pPr>
                <a:defRPr/>
              </a:pPr>
              <a:t>11/8/2024</a:t>
            </a:fld>
            <a:endParaRPr lang="en-US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83C1D7A-C857-4A1C-940A-381AF1FA22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B285242-F4CE-4B3F-BE84-6E92D4DAA9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DF1B19-48F5-445F-8455-2250435BD23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8466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272AAC-1C4C-4AC9-81DE-24FAD98918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E3BFA38-B0F1-4380-9322-F17B2BD6FE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5C23F18-7EC6-466B-9F29-E2228EF310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9AAFE19-E36A-4BED-93ED-6A1396FE0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EEB9925-F48F-43CB-9CEB-054F594744E4}" type="datetimeFigureOut">
              <a:rPr lang="en-US" smtClean="0"/>
              <a:pPr>
                <a:defRPr/>
              </a:pPr>
              <a:t>11/8/2024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816E882-05F1-43B7-BE40-7C6F7FB81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87872E6-5DB3-4E71-B0D9-A3DB3DD65A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DF1B19-48F5-445F-8455-2250435BD23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7835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FF44ED-D5AE-48C5-A267-58D15E28E4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7AC590F7-EFC7-472D-AD7E-5313041CC78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6CB433D-4FB0-4F57-AE94-DBC330B3C0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28C87DF-6612-4188-A0CF-F7EB6FADB1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EEB9925-F48F-43CB-9CEB-054F594744E4}" type="datetimeFigureOut">
              <a:rPr lang="en-US" smtClean="0"/>
              <a:pPr>
                <a:defRPr/>
              </a:pPr>
              <a:t>11/8/2024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50D26A1-F899-444F-8BA8-92CF3789F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20F4EDE-B3F5-4410-9CC8-6F2C358D1C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DF1B19-48F5-445F-8455-2250435BD23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9876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B88EA4-656A-4BB8-B764-E27F51BFA0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A80045B-FEB9-4590-AFDD-B6CBB0F0D7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3F35EB3-D8B8-434E-AC68-6F64AF4F0F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EEB9925-F48F-43CB-9CEB-054F594744E4}" type="datetimeFigureOut">
              <a:rPr lang="en-US" smtClean="0"/>
              <a:pPr>
                <a:defRPr/>
              </a:pPr>
              <a:t>11/8/2024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3C13108-6F1F-4D62-B0D3-DC91A56950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EB5C253-8B8F-447B-96C0-05619D3309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1DF1B19-48F5-445F-8455-2250435BD23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1710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1" r:id="rId1"/>
    <p:sldLayoutId id="2147483802" r:id="rId2"/>
    <p:sldLayoutId id="2147483803" r:id="rId3"/>
    <p:sldLayoutId id="2147483804" r:id="rId4"/>
    <p:sldLayoutId id="2147483805" r:id="rId5"/>
    <p:sldLayoutId id="2147483806" r:id="rId6"/>
    <p:sldLayoutId id="2147483807" r:id="rId7"/>
    <p:sldLayoutId id="2147483808" r:id="rId8"/>
    <p:sldLayoutId id="2147483809" r:id="rId9"/>
    <p:sldLayoutId id="2147483810" r:id="rId10"/>
    <p:sldLayoutId id="2147483811" r:id="rId11"/>
    <p:sldLayoutId id="2147483813" r:id="rId12"/>
    <p:sldLayoutId id="2147483785" r:id="rId13"/>
    <p:sldLayoutId id="2147483786" r:id="rId14"/>
    <p:sldLayoutId id="2147483787" r:id="rId15"/>
    <p:sldLayoutId id="2147483788" r:id="rId16"/>
    <p:sldLayoutId id="2147483789" r:id="rId17"/>
    <p:sldLayoutId id="2147483790" r:id="rId18"/>
    <p:sldLayoutId id="2147483791" r:id="rId19"/>
    <p:sldLayoutId id="2147483793" r:id="rId20"/>
    <p:sldLayoutId id="2147483799" r:id="rId2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info@profy48.ru" TargetMode="External"/><Relationship Id="rId4" Type="http://schemas.openxmlformats.org/officeDocument/2006/relationships/hyperlink" Target="mailto:info@cyberprofy.ru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DC0D1E2-A3BA-44DE-AAAC-3AE78E0E23DF}"/>
              </a:ext>
            </a:extLst>
          </p:cNvPr>
          <p:cNvSpPr txBox="1"/>
          <p:nvPr/>
        </p:nvSpPr>
        <p:spPr>
          <a:xfrm>
            <a:off x="500201" y="2140585"/>
            <a:ext cx="109453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rgbClr val="1694C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Формирование плана-графика на 2025 год и плановый период 2026-2027 годов</a:t>
            </a:r>
          </a:p>
        </p:txBody>
      </p:sp>
      <p:pic>
        <p:nvPicPr>
          <p:cNvPr id="1030" name="Picture 6" descr="https://avatars.mds.yandex.net/get-mail-signature/1526739/32677e70dea36b2d8b2c2a5c694a8387/orig">
            <a:extLst>
              <a:ext uri="{FF2B5EF4-FFF2-40B4-BE49-F238E27FC236}">
                <a16:creationId xmlns:a16="http://schemas.microsoft.com/office/drawing/2014/main" id="{4A583314-A473-4790-AFB2-CD37D2383D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1858" y="4717415"/>
            <a:ext cx="2219325" cy="2000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56056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E111F75C-6AF0-16D1-ABC2-0AD505C9F5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3964" y="820552"/>
            <a:ext cx="10780952" cy="5533333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442415" y="820552"/>
            <a:ext cx="373063" cy="373062"/>
            <a:chOff x="1110373" y="4446207"/>
            <a:chExt cx="373063" cy="373062"/>
          </a:xfrm>
        </p:grpSpPr>
        <p:sp>
          <p:nvSpPr>
            <p:cNvPr id="6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7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8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4" name="TextBox 13"/>
          <p:cNvSpPr txBox="1"/>
          <p:nvPr/>
        </p:nvSpPr>
        <p:spPr>
          <a:xfrm>
            <a:off x="883268" y="736277"/>
            <a:ext cx="11224912" cy="5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Во вкладке «</a:t>
            </a:r>
            <a:r>
              <a:rPr lang="ru-RU" sz="16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Финансирование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» необходимо указать код бюджетной классификации, который выбирается двойным нажатием на кнопку        из справочника «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Бюджетная классификация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». 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0" name="Группа 19"/>
          <p:cNvGrpSpPr/>
          <p:nvPr/>
        </p:nvGrpSpPr>
        <p:grpSpPr>
          <a:xfrm>
            <a:off x="442305" y="4566735"/>
            <a:ext cx="373063" cy="373062"/>
            <a:chOff x="1110373" y="4446207"/>
            <a:chExt cx="373063" cy="373062"/>
          </a:xfrm>
        </p:grpSpPr>
        <p:sp>
          <p:nvSpPr>
            <p:cNvPr id="21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22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23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29" name="TextBox 28"/>
          <p:cNvSpPr txBox="1"/>
          <p:nvPr/>
        </p:nvSpPr>
        <p:spPr>
          <a:xfrm>
            <a:off x="1028700" y="4031856"/>
            <a:ext cx="3931920" cy="18158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 справочнике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«Бюджетная классификация»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находятся все позиции, имеющиеся в ПФХД (Бюджетной росписи).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В случае их отсутствия выбираем вручную на вкладке «КБК»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40950" y="1045788"/>
            <a:ext cx="238095" cy="20952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937975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0E118BE-5BA6-B347-B3F4-240E705BBF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8125" y="1344315"/>
            <a:ext cx="9409524" cy="4819048"/>
          </a:xfrm>
          <a:prstGeom prst="rect">
            <a:avLst/>
          </a:prstGeom>
        </p:spPr>
      </p:pic>
      <p:grpSp>
        <p:nvGrpSpPr>
          <p:cNvPr id="6" name="Группа 5"/>
          <p:cNvGrpSpPr/>
          <p:nvPr/>
        </p:nvGrpSpPr>
        <p:grpSpPr>
          <a:xfrm>
            <a:off x="422591" y="865396"/>
            <a:ext cx="373063" cy="373062"/>
            <a:chOff x="1110373" y="4446207"/>
            <a:chExt cx="373063" cy="373062"/>
          </a:xfrm>
        </p:grpSpPr>
        <p:sp>
          <p:nvSpPr>
            <p:cNvPr id="7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8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9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5" name="TextBox 14"/>
          <p:cNvSpPr txBox="1"/>
          <p:nvPr/>
        </p:nvSpPr>
        <p:spPr>
          <a:xfrm>
            <a:off x="896284" y="759540"/>
            <a:ext cx="10761365" cy="5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Далее заполняется поле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«Счет получателя»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Для этого необходимо выбрать счет из справочника «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Счета корреспондентов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494974" y="4384205"/>
            <a:ext cx="4781992" cy="13234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ВАЖНО!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Все учреждения указывают полный КБК в соответствии с ПФХД (бюджетной росписью) в Веб-бюджете («Бюджет-СМАРТ») включая КОСГУ и Доп. класс</a:t>
            </a:r>
          </a:p>
        </p:txBody>
      </p:sp>
      <p:grpSp>
        <p:nvGrpSpPr>
          <p:cNvPr id="22" name="Группа 21"/>
          <p:cNvGrpSpPr/>
          <p:nvPr/>
        </p:nvGrpSpPr>
        <p:grpSpPr>
          <a:xfrm>
            <a:off x="840586" y="4384205"/>
            <a:ext cx="420116" cy="461665"/>
            <a:chOff x="838940" y="1999419"/>
            <a:chExt cx="420116" cy="461665"/>
          </a:xfrm>
        </p:grpSpPr>
        <p:sp>
          <p:nvSpPr>
            <p:cNvPr id="23" name="Овал 22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C00000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856624" y="1999419"/>
              <a:ext cx="37693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342303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CFA591A-F843-3718-603B-5A9EEECE0B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0347" y="1795171"/>
            <a:ext cx="9342857" cy="2466667"/>
          </a:xfrm>
          <a:prstGeom prst="rect">
            <a:avLst/>
          </a:prstGeom>
        </p:spPr>
      </p:pic>
      <p:grpSp>
        <p:nvGrpSpPr>
          <p:cNvPr id="6" name="Группа 5"/>
          <p:cNvGrpSpPr/>
          <p:nvPr/>
        </p:nvGrpSpPr>
        <p:grpSpPr>
          <a:xfrm>
            <a:off x="399731" y="1229966"/>
            <a:ext cx="373063" cy="373062"/>
            <a:chOff x="1110373" y="4446207"/>
            <a:chExt cx="373063" cy="373062"/>
          </a:xfrm>
        </p:grpSpPr>
        <p:sp>
          <p:nvSpPr>
            <p:cNvPr id="7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8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9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6" name="TextBox 15"/>
          <p:cNvSpPr txBox="1"/>
          <p:nvPr/>
        </p:nvSpPr>
        <p:spPr>
          <a:xfrm>
            <a:off x="840584" y="1212622"/>
            <a:ext cx="10061701" cy="369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Переходим к указанию суммы планируемой закупки: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855828" y="4598100"/>
            <a:ext cx="3905692" cy="3385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Значение суммы указывается вручную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3788466" y="3936143"/>
            <a:ext cx="930011" cy="209397"/>
          </a:xfrm>
          <a:prstGeom prst="rect">
            <a:avLst/>
          </a:prstGeom>
          <a:noFill/>
          <a:ln w="28575">
            <a:solidFill>
              <a:srgbClr val="D933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8" name="Прямая со стрелкой 27"/>
          <p:cNvCxnSpPr>
            <a:cxnSpLocks/>
            <a:endCxn id="27" idx="2"/>
          </p:cNvCxnSpPr>
          <p:nvPr/>
        </p:nvCxnSpPr>
        <p:spPr>
          <a:xfrm flipH="1" flipV="1">
            <a:off x="4253472" y="4145540"/>
            <a:ext cx="602356" cy="621837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36838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399045" y="749731"/>
            <a:ext cx="373063" cy="373062"/>
            <a:chOff x="1110373" y="4446207"/>
            <a:chExt cx="373063" cy="373062"/>
          </a:xfrm>
        </p:grpSpPr>
        <p:sp>
          <p:nvSpPr>
            <p:cNvPr id="6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7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8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4" name="TextBox 13"/>
          <p:cNvSpPr txBox="1"/>
          <p:nvPr/>
        </p:nvSpPr>
        <p:spPr>
          <a:xfrm>
            <a:off x="839898" y="765110"/>
            <a:ext cx="10061701" cy="3385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Переходим к заполнению вкладки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«Дополнительная информация»:</a:t>
            </a:r>
          </a:p>
        </p:txBody>
      </p:sp>
      <p:pic>
        <p:nvPicPr>
          <p:cNvPr id="44" name="Рисунок 43">
            <a:extLst>
              <a:ext uri="{FF2B5EF4-FFF2-40B4-BE49-F238E27FC236}">
                <a16:creationId xmlns:a16="http://schemas.microsoft.com/office/drawing/2014/main" id="{240CDB05-450B-7783-D8BC-7492A248D7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35257"/>
            <a:ext cx="7822246" cy="4100232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7597140" y="822312"/>
            <a:ext cx="4532332" cy="60016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Указывается необходимость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общественного обсуждения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(Варианты: Да/Нет).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Указывается информация о заключении </a:t>
            </a:r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энергосервисного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контракта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(Варианты: Да/Нет).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Указывается информации о проведении закупки в соответствии с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пп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«а» п. 18 Положения ПП РФ от 30.09.2019 №1279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Указывается значение «Да», если нет кода ОКС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Указывается информация о проведении закупки на оказание услуг по предоставлению кредита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Указывается информация о проведении процедуры закупок уполномоченным учреждением (Варианты: Да/Нет). Если выбран вариант «Да», необходимо указать уполномоченное учреждение.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Указывается информация об участии в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совместных торгах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(Варианты: Да/Нет).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Если выбран вариант «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Да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», необходимо указать учреждение –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организатора проведения совместных торгов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986852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946149" y="1194071"/>
            <a:ext cx="373063" cy="373062"/>
            <a:chOff x="1110373" y="4446207"/>
            <a:chExt cx="373063" cy="373062"/>
          </a:xfrm>
        </p:grpSpPr>
        <p:sp>
          <p:nvSpPr>
            <p:cNvPr id="7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8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9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5" name="TextBox 14"/>
          <p:cNvSpPr txBox="1"/>
          <p:nvPr/>
        </p:nvSpPr>
        <p:spPr>
          <a:xfrm>
            <a:off x="1517526" y="1176338"/>
            <a:ext cx="10061701" cy="6463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После внесения всей необходимой информации о позиции плана-графика, документ следует сохранить по кнопке       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[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Сохранить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]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8285" y="1499503"/>
            <a:ext cx="304008" cy="304008"/>
          </a:xfrm>
          <a:prstGeom prst="rect">
            <a:avLst/>
          </a:prstGeom>
        </p:spPr>
      </p:pic>
      <p:grpSp>
        <p:nvGrpSpPr>
          <p:cNvPr id="16" name="Группа 15"/>
          <p:cNvGrpSpPr/>
          <p:nvPr/>
        </p:nvGrpSpPr>
        <p:grpSpPr>
          <a:xfrm>
            <a:off x="946149" y="1778846"/>
            <a:ext cx="373063" cy="373062"/>
            <a:chOff x="1110373" y="4446207"/>
            <a:chExt cx="373063" cy="373062"/>
          </a:xfrm>
        </p:grpSpPr>
        <p:sp>
          <p:nvSpPr>
            <p:cNvPr id="17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8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19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25" name="TextBox 24"/>
          <p:cNvSpPr txBox="1"/>
          <p:nvPr/>
        </p:nvSpPr>
        <p:spPr>
          <a:xfrm>
            <a:off x="1517526" y="1761113"/>
            <a:ext cx="10061701" cy="6463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При сохранении документа будут отработаны контроли и в протоколе отразится соответствующая информация.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DF5079D-C432-3D1E-61AA-4CC2F8CA3C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3627" y="2407444"/>
            <a:ext cx="8987193" cy="3902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2222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7FC47B89-0D12-F17F-C936-78D0AF8410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7708" y="2998654"/>
            <a:ext cx="8485714" cy="341904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842260" y="34071"/>
            <a:ext cx="93497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240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Создание позиции плана-графика с планируемой датой проведения закупки 2026 год методом копирования</a:t>
            </a:r>
            <a:endParaRPr lang="en-US" dirty="0"/>
          </a:p>
        </p:txBody>
      </p:sp>
      <p:grpSp>
        <p:nvGrpSpPr>
          <p:cNvPr id="6" name="Группа 5"/>
          <p:cNvGrpSpPr/>
          <p:nvPr/>
        </p:nvGrpSpPr>
        <p:grpSpPr>
          <a:xfrm>
            <a:off x="451132" y="927794"/>
            <a:ext cx="373063" cy="373062"/>
            <a:chOff x="1110373" y="4446207"/>
            <a:chExt cx="373063" cy="373062"/>
          </a:xfrm>
        </p:grpSpPr>
        <p:sp>
          <p:nvSpPr>
            <p:cNvPr id="7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8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9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5" name="TextBox 14"/>
          <p:cNvSpPr txBox="1"/>
          <p:nvPr/>
        </p:nvSpPr>
        <p:spPr>
          <a:xfrm>
            <a:off x="936025" y="927794"/>
            <a:ext cx="10804844" cy="369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Для создания позиции плана-графика методом копирования необходимо: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6" name="Группа 15"/>
          <p:cNvGrpSpPr/>
          <p:nvPr/>
        </p:nvGrpSpPr>
        <p:grpSpPr>
          <a:xfrm>
            <a:off x="1593600" y="5770701"/>
            <a:ext cx="420116" cy="426205"/>
            <a:chOff x="838940" y="2034879"/>
            <a:chExt cx="420116" cy="426205"/>
          </a:xfrm>
        </p:grpSpPr>
        <p:sp>
          <p:nvSpPr>
            <p:cNvPr id="17" name="Овал 16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C00000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860532" y="2063315"/>
              <a:ext cx="3769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solidFill>
                    <a:srgbClr val="D9333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</p:grpSp>
      <p:grpSp>
        <p:nvGrpSpPr>
          <p:cNvPr id="19" name="Группа 18"/>
          <p:cNvGrpSpPr/>
          <p:nvPr/>
        </p:nvGrpSpPr>
        <p:grpSpPr>
          <a:xfrm>
            <a:off x="1626717" y="3105598"/>
            <a:ext cx="420116" cy="426205"/>
            <a:chOff x="838940" y="2034879"/>
            <a:chExt cx="420116" cy="426205"/>
          </a:xfrm>
        </p:grpSpPr>
        <p:sp>
          <p:nvSpPr>
            <p:cNvPr id="20" name="Овал 19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C00000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860532" y="2063315"/>
              <a:ext cx="3769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solidFill>
                    <a:srgbClr val="D9333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</p:grpSp>
      <p:grpSp>
        <p:nvGrpSpPr>
          <p:cNvPr id="5" name="Группа 4"/>
          <p:cNvGrpSpPr/>
          <p:nvPr/>
        </p:nvGrpSpPr>
        <p:grpSpPr>
          <a:xfrm>
            <a:off x="1718405" y="1466194"/>
            <a:ext cx="9788025" cy="1351041"/>
            <a:chOff x="6472875" y="1475293"/>
            <a:chExt cx="9788025" cy="1351041"/>
          </a:xfrm>
        </p:grpSpPr>
        <p:sp>
          <p:nvSpPr>
            <p:cNvPr id="33" name="TextBox 32"/>
            <p:cNvSpPr txBox="1"/>
            <p:nvPr/>
          </p:nvSpPr>
          <p:spPr>
            <a:xfrm>
              <a:off x="6883138" y="1475293"/>
              <a:ext cx="9377762" cy="132343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600" dirty="0">
                  <a:latin typeface="Arial" panose="020B0604020202020204" pitchFamily="34" charset="0"/>
                  <a:cs typeface="Arial" panose="020B0604020202020204" pitchFamily="34" charset="0"/>
                </a:rPr>
                <a:t>Выбрать позицию плана-графика из списка позиций плана-графика, которую необходимо скопировать, 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600" dirty="0">
                  <a:latin typeface="Arial" panose="020B0604020202020204" pitchFamily="34" charset="0"/>
                  <a:cs typeface="Arial" panose="020B0604020202020204" pitchFamily="34" charset="0"/>
                </a:rPr>
                <a:t>и поставить галочку.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600" dirty="0">
                  <a:latin typeface="Arial" panose="020B0604020202020204" pitchFamily="34" charset="0"/>
                  <a:cs typeface="Arial" panose="020B0604020202020204" pitchFamily="34" charset="0"/>
                </a:rPr>
                <a:t>При помощи кнопки «</a:t>
              </a:r>
              <a:r>
                <a:rPr lang="ru-RU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Копировать</a:t>
              </a:r>
              <a:r>
                <a:rPr lang="ru-RU" sz="1600" dirty="0">
                  <a:latin typeface="Arial" panose="020B0604020202020204" pitchFamily="34" charset="0"/>
                  <a:cs typeface="Arial" panose="020B0604020202020204" pitchFamily="34" charset="0"/>
                </a:rPr>
                <a:t>»        провести копирование.</a:t>
              </a:r>
            </a:p>
          </p:txBody>
        </p:sp>
        <p:pic>
          <p:nvPicPr>
            <p:cNvPr id="3" name="Рисунок 2"/>
            <p:cNvPicPr>
              <a:picLocks noChangeAspect="1"/>
            </p:cNvPicPr>
            <p:nvPr/>
          </p:nvPicPr>
          <p:blipFill rotWithShape="1">
            <a:blip r:embed="rId3"/>
            <a:srcRect t="-9331"/>
            <a:stretch/>
          </p:blipFill>
          <p:spPr>
            <a:xfrm>
              <a:off x="10398036" y="2386908"/>
              <a:ext cx="286999" cy="398608"/>
            </a:xfrm>
            <a:prstGeom prst="rect">
              <a:avLst/>
            </a:prstGeom>
          </p:spPr>
        </p:pic>
        <p:grpSp>
          <p:nvGrpSpPr>
            <p:cNvPr id="35" name="Группа 34"/>
            <p:cNvGrpSpPr/>
            <p:nvPr/>
          </p:nvGrpSpPr>
          <p:grpSpPr>
            <a:xfrm>
              <a:off x="6472875" y="1515246"/>
              <a:ext cx="420116" cy="426205"/>
              <a:chOff x="838940" y="2034879"/>
              <a:chExt cx="420116" cy="426205"/>
            </a:xfrm>
          </p:grpSpPr>
          <p:sp>
            <p:nvSpPr>
              <p:cNvPr id="36" name="Овал 35"/>
              <p:cNvSpPr/>
              <p:nvPr/>
            </p:nvSpPr>
            <p:spPr>
              <a:xfrm>
                <a:off x="838940" y="2034879"/>
                <a:ext cx="420116" cy="426205"/>
              </a:xfrm>
              <a:prstGeom prst="ellipse">
                <a:avLst/>
              </a:prstGeom>
              <a:ln w="28575"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>
                  <a:ln>
                    <a:solidFill>
                      <a:srgbClr val="C00000"/>
                    </a:solidFill>
                  </a:ln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TextBox 36"/>
              <p:cNvSpPr txBox="1"/>
              <p:nvPr/>
            </p:nvSpPr>
            <p:spPr>
              <a:xfrm>
                <a:off x="860532" y="2063315"/>
                <a:ext cx="37693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b="1" dirty="0">
                    <a:solidFill>
                      <a:srgbClr val="D93333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</a:p>
            </p:txBody>
          </p:sp>
        </p:grpSp>
        <p:grpSp>
          <p:nvGrpSpPr>
            <p:cNvPr id="38" name="Группа 37"/>
            <p:cNvGrpSpPr/>
            <p:nvPr/>
          </p:nvGrpSpPr>
          <p:grpSpPr>
            <a:xfrm>
              <a:off x="6472875" y="2400129"/>
              <a:ext cx="420116" cy="426205"/>
              <a:chOff x="835596" y="2246564"/>
              <a:chExt cx="420116" cy="426205"/>
            </a:xfrm>
          </p:grpSpPr>
          <p:sp>
            <p:nvSpPr>
              <p:cNvPr id="39" name="Овал 38"/>
              <p:cNvSpPr/>
              <p:nvPr/>
            </p:nvSpPr>
            <p:spPr>
              <a:xfrm>
                <a:off x="835596" y="2246564"/>
                <a:ext cx="420116" cy="426205"/>
              </a:xfrm>
              <a:prstGeom prst="ellipse">
                <a:avLst/>
              </a:prstGeom>
              <a:ln w="28575"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>
                  <a:ln>
                    <a:solidFill>
                      <a:srgbClr val="C00000"/>
                    </a:solidFill>
                  </a:ln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TextBox 39"/>
              <p:cNvSpPr txBox="1"/>
              <p:nvPr/>
            </p:nvSpPr>
            <p:spPr>
              <a:xfrm>
                <a:off x="868928" y="2281742"/>
                <a:ext cx="37693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b="1" dirty="0">
                    <a:solidFill>
                      <a:srgbClr val="D93333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5502371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433880" y="1015009"/>
            <a:ext cx="373063" cy="373062"/>
            <a:chOff x="1110373" y="4446207"/>
            <a:chExt cx="373063" cy="373062"/>
          </a:xfrm>
        </p:grpSpPr>
        <p:sp>
          <p:nvSpPr>
            <p:cNvPr id="6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7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8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4" name="TextBox 13"/>
          <p:cNvSpPr txBox="1"/>
          <p:nvPr/>
        </p:nvSpPr>
        <p:spPr>
          <a:xfrm>
            <a:off x="918773" y="878375"/>
            <a:ext cx="10839348" cy="6463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После копирования откроется окно с новой позицией плана-графика, которая унаследовала данные исходного документа.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086EB80-8DEE-B7DA-A866-11B4FD7A3F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8857" y="1943285"/>
            <a:ext cx="9514286" cy="2971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68432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CB2F1C6F-13E3-85EB-B9F6-36F92E66A4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6808" y="2295125"/>
            <a:ext cx="10324479" cy="3506816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1116416" y="945527"/>
            <a:ext cx="373063" cy="373062"/>
            <a:chOff x="1110373" y="4446207"/>
            <a:chExt cx="373063" cy="373062"/>
          </a:xfrm>
        </p:grpSpPr>
        <p:sp>
          <p:nvSpPr>
            <p:cNvPr id="6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7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8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4" name="TextBox 13"/>
          <p:cNvSpPr txBox="1"/>
          <p:nvPr/>
        </p:nvSpPr>
        <p:spPr>
          <a:xfrm>
            <a:off x="1696419" y="878375"/>
            <a:ext cx="10061701" cy="13234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Так как новая закупка планируется к размещению в 2026 году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следует изменить значение в строке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«Планируемый год»</a:t>
            </a:r>
            <a:endParaRPr lang="ru-RU" sz="1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 случае необходимости можно отредактировать поле «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Наименование объекта и (или) наименование объектов закупки»</a:t>
            </a:r>
            <a:endParaRPr lang="ru-RU" sz="1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5" name="Группа 14"/>
          <p:cNvGrpSpPr/>
          <p:nvPr/>
        </p:nvGrpSpPr>
        <p:grpSpPr>
          <a:xfrm>
            <a:off x="529521" y="4048533"/>
            <a:ext cx="420116" cy="426205"/>
            <a:chOff x="838940" y="2034879"/>
            <a:chExt cx="420116" cy="426205"/>
          </a:xfrm>
        </p:grpSpPr>
        <p:sp>
          <p:nvSpPr>
            <p:cNvPr id="16" name="Овал 15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C00000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860532" y="2063315"/>
              <a:ext cx="3769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solidFill>
                    <a:srgbClr val="D9333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</p:grpSp>
      <p:grpSp>
        <p:nvGrpSpPr>
          <p:cNvPr id="18" name="Группа 17"/>
          <p:cNvGrpSpPr/>
          <p:nvPr/>
        </p:nvGrpSpPr>
        <p:grpSpPr>
          <a:xfrm>
            <a:off x="9351505" y="3002795"/>
            <a:ext cx="420116" cy="426205"/>
            <a:chOff x="838940" y="2034879"/>
            <a:chExt cx="420116" cy="426205"/>
          </a:xfrm>
        </p:grpSpPr>
        <p:sp>
          <p:nvSpPr>
            <p:cNvPr id="19" name="Овал 18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C00000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860532" y="2063315"/>
              <a:ext cx="3769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solidFill>
                    <a:srgbClr val="D9333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</p:grpSp>
      <p:grpSp>
        <p:nvGrpSpPr>
          <p:cNvPr id="23" name="Группа 22"/>
          <p:cNvGrpSpPr/>
          <p:nvPr/>
        </p:nvGrpSpPr>
        <p:grpSpPr>
          <a:xfrm>
            <a:off x="3939161" y="1179854"/>
            <a:ext cx="420116" cy="426205"/>
            <a:chOff x="838940" y="2034879"/>
            <a:chExt cx="420116" cy="426205"/>
          </a:xfrm>
        </p:grpSpPr>
        <p:sp>
          <p:nvSpPr>
            <p:cNvPr id="24" name="Овал 23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C00000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860532" y="2063315"/>
              <a:ext cx="3769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solidFill>
                    <a:srgbClr val="D9333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</p:grpSp>
      <p:grpSp>
        <p:nvGrpSpPr>
          <p:cNvPr id="26" name="Группа 25"/>
          <p:cNvGrpSpPr/>
          <p:nvPr/>
        </p:nvGrpSpPr>
        <p:grpSpPr>
          <a:xfrm>
            <a:off x="5268343" y="1868920"/>
            <a:ext cx="420116" cy="426205"/>
            <a:chOff x="838940" y="2034879"/>
            <a:chExt cx="420116" cy="426205"/>
          </a:xfrm>
        </p:grpSpPr>
        <p:sp>
          <p:nvSpPr>
            <p:cNvPr id="27" name="Овал 26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C00000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860532" y="2063315"/>
              <a:ext cx="3769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solidFill>
                    <a:srgbClr val="D9333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469388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E2C1E6-55DE-60CA-893A-46C920E58A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6189B1F7-E01D-9D70-99AC-FD5F034A07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3964" y="820552"/>
            <a:ext cx="10780952" cy="5533333"/>
          </a:xfrm>
          <a:prstGeom prst="rect">
            <a:avLst/>
          </a:prstGeom>
        </p:spPr>
      </p:pic>
      <p:grpSp>
        <p:nvGrpSpPr>
          <p:cNvPr id="5" name="Группа 4">
            <a:extLst>
              <a:ext uri="{FF2B5EF4-FFF2-40B4-BE49-F238E27FC236}">
                <a16:creationId xmlns:a16="http://schemas.microsoft.com/office/drawing/2014/main" id="{CEF611E4-6124-43C6-3B7E-FDC97C45E621}"/>
              </a:ext>
            </a:extLst>
          </p:cNvPr>
          <p:cNvGrpSpPr/>
          <p:nvPr/>
        </p:nvGrpSpPr>
        <p:grpSpPr>
          <a:xfrm>
            <a:off x="442415" y="820552"/>
            <a:ext cx="373063" cy="373062"/>
            <a:chOff x="1110373" y="4446207"/>
            <a:chExt cx="373063" cy="373062"/>
          </a:xfrm>
        </p:grpSpPr>
        <p:sp>
          <p:nvSpPr>
            <p:cNvPr id="6" name="Oval 31">
              <a:extLst>
                <a:ext uri="{FF2B5EF4-FFF2-40B4-BE49-F238E27FC236}">
                  <a16:creationId xmlns:a16="http://schemas.microsoft.com/office/drawing/2014/main" id="{CFF2AE46-4F99-B46D-3C24-504AF6369482}"/>
                </a:ext>
              </a:extLst>
            </p:cNvPr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7" name="Group 1036">
              <a:extLst>
                <a:ext uri="{FF2B5EF4-FFF2-40B4-BE49-F238E27FC236}">
                  <a16:creationId xmlns:a16="http://schemas.microsoft.com/office/drawing/2014/main" id="{04E34C71-7B4F-AA14-CD11-E362E518B569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8" name="Freeform 1038">
                <a:extLst>
                  <a:ext uri="{FF2B5EF4-FFF2-40B4-BE49-F238E27FC236}">
                    <a16:creationId xmlns:a16="http://schemas.microsoft.com/office/drawing/2014/main" id="{1626E412-561F-EA7B-7D40-3C491C337A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" name="Freeform 1039">
                <a:extLst>
                  <a:ext uri="{FF2B5EF4-FFF2-40B4-BE49-F238E27FC236}">
                    <a16:creationId xmlns:a16="http://schemas.microsoft.com/office/drawing/2014/main" id="{CFE88066-0176-EB5D-272B-82A5B4FA73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" name="Freeform 1040">
                <a:extLst>
                  <a:ext uri="{FF2B5EF4-FFF2-40B4-BE49-F238E27FC236}">
                    <a16:creationId xmlns:a16="http://schemas.microsoft.com/office/drawing/2014/main" id="{15A27CCF-7B89-C3DC-EB28-040FE37D91D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" name="Freeform 1041">
                <a:extLst>
                  <a:ext uri="{FF2B5EF4-FFF2-40B4-BE49-F238E27FC236}">
                    <a16:creationId xmlns:a16="http://schemas.microsoft.com/office/drawing/2014/main" id="{84604E19-7DFF-3ACE-CB15-F64CF5495A9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" name="Freeform 1042">
                <a:extLst>
                  <a:ext uri="{FF2B5EF4-FFF2-40B4-BE49-F238E27FC236}">
                    <a16:creationId xmlns:a16="http://schemas.microsoft.com/office/drawing/2014/main" id="{FF066C93-F9BC-AD1C-053D-54C430F20C9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" name="Freeform 1043">
                <a:extLst>
                  <a:ext uri="{FF2B5EF4-FFF2-40B4-BE49-F238E27FC236}">
                    <a16:creationId xmlns:a16="http://schemas.microsoft.com/office/drawing/2014/main" id="{4E5B7F4C-8D21-993E-9B32-00A1BE8110B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D62067C1-43C9-0487-4BF3-87976C8F3EC5}"/>
              </a:ext>
            </a:extLst>
          </p:cNvPr>
          <p:cNvSpPr txBox="1"/>
          <p:nvPr/>
        </p:nvSpPr>
        <p:spPr>
          <a:xfrm>
            <a:off x="883268" y="736277"/>
            <a:ext cx="11224912" cy="5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Во вкладке «</a:t>
            </a:r>
            <a:r>
              <a:rPr lang="ru-RU" sz="16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Финансирование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» необходимо указать код бюджетной классификации, который выбирается двойным нажатием на кнопку        из справочника «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Бюджетная классификация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». 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0" name="Группа 19">
            <a:extLst>
              <a:ext uri="{FF2B5EF4-FFF2-40B4-BE49-F238E27FC236}">
                <a16:creationId xmlns:a16="http://schemas.microsoft.com/office/drawing/2014/main" id="{21751499-97F1-1CA9-1C25-FC21B5DFE5B0}"/>
              </a:ext>
            </a:extLst>
          </p:cNvPr>
          <p:cNvGrpSpPr/>
          <p:nvPr/>
        </p:nvGrpSpPr>
        <p:grpSpPr>
          <a:xfrm>
            <a:off x="442305" y="4566735"/>
            <a:ext cx="373063" cy="373062"/>
            <a:chOff x="1110373" y="4446207"/>
            <a:chExt cx="373063" cy="373062"/>
          </a:xfrm>
        </p:grpSpPr>
        <p:sp>
          <p:nvSpPr>
            <p:cNvPr id="21" name="Oval 31">
              <a:extLst>
                <a:ext uri="{FF2B5EF4-FFF2-40B4-BE49-F238E27FC236}">
                  <a16:creationId xmlns:a16="http://schemas.microsoft.com/office/drawing/2014/main" id="{8F6ADC88-4C03-1AFC-F6FB-2F0A7AA0BE4A}"/>
                </a:ext>
              </a:extLst>
            </p:cNvPr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22" name="Group 1036">
              <a:extLst>
                <a:ext uri="{FF2B5EF4-FFF2-40B4-BE49-F238E27FC236}">
                  <a16:creationId xmlns:a16="http://schemas.microsoft.com/office/drawing/2014/main" id="{5A1A4C47-95B3-5DF3-EE0D-BBE579BCB8E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23" name="Freeform 1038">
                <a:extLst>
                  <a:ext uri="{FF2B5EF4-FFF2-40B4-BE49-F238E27FC236}">
                    <a16:creationId xmlns:a16="http://schemas.microsoft.com/office/drawing/2014/main" id="{369E76B7-8F74-6DCE-408F-E7B6BE7501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1039">
                <a:extLst>
                  <a:ext uri="{FF2B5EF4-FFF2-40B4-BE49-F238E27FC236}">
                    <a16:creationId xmlns:a16="http://schemas.microsoft.com/office/drawing/2014/main" id="{6A9A55F7-B830-FF51-745D-D88E214F65E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Freeform 1040">
                <a:extLst>
                  <a:ext uri="{FF2B5EF4-FFF2-40B4-BE49-F238E27FC236}">
                    <a16:creationId xmlns:a16="http://schemas.microsoft.com/office/drawing/2014/main" id="{8F4EEE38-D2B6-AFAC-3E5F-F7E1126D9D9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eform 1041">
                <a:extLst>
                  <a:ext uri="{FF2B5EF4-FFF2-40B4-BE49-F238E27FC236}">
                    <a16:creationId xmlns:a16="http://schemas.microsoft.com/office/drawing/2014/main" id="{41BC35E0-9544-3C80-0414-87E32C7CA9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Freeform 1042">
                <a:extLst>
                  <a:ext uri="{FF2B5EF4-FFF2-40B4-BE49-F238E27FC236}">
                    <a16:creationId xmlns:a16="http://schemas.microsoft.com/office/drawing/2014/main" id="{BBF048DC-6648-4955-ACE1-CE565F56FC3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Freeform 1043">
                <a:extLst>
                  <a:ext uri="{FF2B5EF4-FFF2-40B4-BE49-F238E27FC236}">
                    <a16:creationId xmlns:a16="http://schemas.microsoft.com/office/drawing/2014/main" id="{99C93394-CAEB-2892-E9EC-417500CFC87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3D365042-AA72-704A-CA01-CDA917525AC1}"/>
              </a:ext>
            </a:extLst>
          </p:cNvPr>
          <p:cNvSpPr txBox="1"/>
          <p:nvPr/>
        </p:nvSpPr>
        <p:spPr>
          <a:xfrm>
            <a:off x="1028700" y="4031856"/>
            <a:ext cx="3931920" cy="18158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 справочнике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«Бюджетная классификация»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находятся все позиции, имеющиеся в ПФХД (Бюджетной росписи).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В случае их отсутствия выбираем вручную на вкладке «КБК»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2E6F183-8449-550D-B084-19A3B1EE1C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40950" y="1045788"/>
            <a:ext cx="238095" cy="20952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11124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6AACAF-0054-4C59-8CFF-2EEEA3B41E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BE22D34-5CBB-E314-C4C7-1BD4E8CDCA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8125" y="1344315"/>
            <a:ext cx="9409524" cy="4819048"/>
          </a:xfrm>
          <a:prstGeom prst="rect">
            <a:avLst/>
          </a:prstGeom>
        </p:spPr>
      </p:pic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ACB64F64-6209-F85D-03E9-014136766375}"/>
              </a:ext>
            </a:extLst>
          </p:cNvPr>
          <p:cNvGrpSpPr/>
          <p:nvPr/>
        </p:nvGrpSpPr>
        <p:grpSpPr>
          <a:xfrm>
            <a:off x="422591" y="865396"/>
            <a:ext cx="373063" cy="373062"/>
            <a:chOff x="1110373" y="4446207"/>
            <a:chExt cx="373063" cy="373062"/>
          </a:xfrm>
        </p:grpSpPr>
        <p:sp>
          <p:nvSpPr>
            <p:cNvPr id="7" name="Oval 31">
              <a:extLst>
                <a:ext uri="{FF2B5EF4-FFF2-40B4-BE49-F238E27FC236}">
                  <a16:creationId xmlns:a16="http://schemas.microsoft.com/office/drawing/2014/main" id="{A2296C57-E043-01BF-0496-18BEDD6763D7}"/>
                </a:ext>
              </a:extLst>
            </p:cNvPr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8" name="Group 1036">
              <a:extLst>
                <a:ext uri="{FF2B5EF4-FFF2-40B4-BE49-F238E27FC236}">
                  <a16:creationId xmlns:a16="http://schemas.microsoft.com/office/drawing/2014/main" id="{19A34644-B9A6-2785-F4E8-F33892C72A2A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9" name="Freeform 1038">
                <a:extLst>
                  <a:ext uri="{FF2B5EF4-FFF2-40B4-BE49-F238E27FC236}">
                    <a16:creationId xmlns:a16="http://schemas.microsoft.com/office/drawing/2014/main" id="{A266F27D-CA6F-1FB9-0AD9-CD52F7445B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" name="Freeform 1039">
                <a:extLst>
                  <a:ext uri="{FF2B5EF4-FFF2-40B4-BE49-F238E27FC236}">
                    <a16:creationId xmlns:a16="http://schemas.microsoft.com/office/drawing/2014/main" id="{F0F7D51A-3B57-F22C-72C3-290FFC2497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" name="Freeform 1040">
                <a:extLst>
                  <a:ext uri="{FF2B5EF4-FFF2-40B4-BE49-F238E27FC236}">
                    <a16:creationId xmlns:a16="http://schemas.microsoft.com/office/drawing/2014/main" id="{63ED71FB-3641-F768-3851-47F9917A63C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" name="Freeform 1041">
                <a:extLst>
                  <a:ext uri="{FF2B5EF4-FFF2-40B4-BE49-F238E27FC236}">
                    <a16:creationId xmlns:a16="http://schemas.microsoft.com/office/drawing/2014/main" id="{D89AE99B-4581-8F3C-C10D-68118FF511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" name="Freeform 1042">
                <a:extLst>
                  <a:ext uri="{FF2B5EF4-FFF2-40B4-BE49-F238E27FC236}">
                    <a16:creationId xmlns:a16="http://schemas.microsoft.com/office/drawing/2014/main" id="{E5C55D56-93BB-8B5F-79B6-8FBA46480EB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" name="Freeform 1043">
                <a:extLst>
                  <a:ext uri="{FF2B5EF4-FFF2-40B4-BE49-F238E27FC236}">
                    <a16:creationId xmlns:a16="http://schemas.microsoft.com/office/drawing/2014/main" id="{5815B743-2EBA-F522-CA91-5973DAAD6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2A2FF6CE-5098-702E-6EFF-2B7508240F21}"/>
              </a:ext>
            </a:extLst>
          </p:cNvPr>
          <p:cNvSpPr txBox="1"/>
          <p:nvPr/>
        </p:nvSpPr>
        <p:spPr>
          <a:xfrm>
            <a:off x="896284" y="759540"/>
            <a:ext cx="10761365" cy="5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Далее заполняется поле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«Счет получателя»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Для этого необходимо выбрать счет из справочника «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Счета корреспондентов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DE04F72-6023-58EB-0255-DAD85BE14742}"/>
              </a:ext>
            </a:extLst>
          </p:cNvPr>
          <p:cNvSpPr txBox="1"/>
          <p:nvPr/>
        </p:nvSpPr>
        <p:spPr>
          <a:xfrm>
            <a:off x="1494974" y="4384205"/>
            <a:ext cx="4781992" cy="13234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ВАЖНО!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Все учреждения указывают полный КБК в соответствии с ПФХД (бюджетной росписью) в Веб-бюджете («Бюджет-СМАРТ») включая КОСГУ и Доп. класс</a:t>
            </a:r>
          </a:p>
        </p:txBody>
      </p:sp>
      <p:grpSp>
        <p:nvGrpSpPr>
          <p:cNvPr id="22" name="Группа 21">
            <a:extLst>
              <a:ext uri="{FF2B5EF4-FFF2-40B4-BE49-F238E27FC236}">
                <a16:creationId xmlns:a16="http://schemas.microsoft.com/office/drawing/2014/main" id="{F8CABE14-4D6B-98C4-C663-E93DCE156CB9}"/>
              </a:ext>
            </a:extLst>
          </p:cNvPr>
          <p:cNvGrpSpPr/>
          <p:nvPr/>
        </p:nvGrpSpPr>
        <p:grpSpPr>
          <a:xfrm>
            <a:off x="840586" y="4384205"/>
            <a:ext cx="420116" cy="461665"/>
            <a:chOff x="838940" y="1999419"/>
            <a:chExt cx="420116" cy="461665"/>
          </a:xfrm>
        </p:grpSpPr>
        <p:sp>
          <p:nvSpPr>
            <p:cNvPr id="23" name="Овал 22">
              <a:extLst>
                <a:ext uri="{FF2B5EF4-FFF2-40B4-BE49-F238E27FC236}">
                  <a16:creationId xmlns:a16="http://schemas.microsoft.com/office/drawing/2014/main" id="{11109C86-1DBB-9B49-C073-8B3A7D34B046}"/>
                </a:ext>
              </a:extLst>
            </p:cNvPr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C00000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D12A39EE-86C2-FA41-ECBB-ACDAAE794D0E}"/>
                </a:ext>
              </a:extLst>
            </p:cNvPr>
            <p:cNvSpPr txBox="1"/>
            <p:nvPr/>
          </p:nvSpPr>
          <p:spPr>
            <a:xfrm>
              <a:off x="856624" y="1999419"/>
              <a:ext cx="37693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327963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Группа 26"/>
          <p:cNvGrpSpPr/>
          <p:nvPr/>
        </p:nvGrpSpPr>
        <p:grpSpPr>
          <a:xfrm>
            <a:off x="413189" y="922699"/>
            <a:ext cx="373063" cy="373062"/>
            <a:chOff x="1110373" y="4446207"/>
            <a:chExt cx="373063" cy="373062"/>
          </a:xfrm>
        </p:grpSpPr>
        <p:sp>
          <p:nvSpPr>
            <p:cNvPr id="28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30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31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49" name="Группа 48"/>
          <p:cNvGrpSpPr/>
          <p:nvPr/>
        </p:nvGrpSpPr>
        <p:grpSpPr>
          <a:xfrm>
            <a:off x="945097" y="1787151"/>
            <a:ext cx="420116" cy="426205"/>
            <a:chOff x="838940" y="2034879"/>
            <a:chExt cx="420116" cy="426205"/>
          </a:xfrm>
        </p:grpSpPr>
        <p:sp>
          <p:nvSpPr>
            <p:cNvPr id="50" name="Овал 49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ln w="2857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>
                <a:ln>
                  <a:solidFill>
                    <a:srgbClr val="C00000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860532" y="2063315"/>
              <a:ext cx="376931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solidFill>
                    <a:srgbClr val="D9333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</p:grpSp>
      <p:sp>
        <p:nvSpPr>
          <p:cNvPr id="54" name="TextBox 53"/>
          <p:cNvSpPr txBox="1"/>
          <p:nvPr/>
        </p:nvSpPr>
        <p:spPr>
          <a:xfrm>
            <a:off x="1477442" y="1295076"/>
            <a:ext cx="9735279" cy="17312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навигаторе перейти в папку «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План-график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 выбрать фильтр «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Опубликовано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  <a:endParaRPr lang="id-ID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0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Выбрать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в списке документов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актуальную версию плана-графика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на 2024 год и плановый период 2025-2026 годов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 проставить галочку.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Нажать на кнопку          «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Сформировать «План-график» на следующий финансовый год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  <a:endParaRPr lang="id-ID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6146748-F899-4F90-966A-BFF9E853A801}"/>
              </a:ext>
            </a:extLst>
          </p:cNvPr>
          <p:cNvSpPr txBox="1"/>
          <p:nvPr/>
        </p:nvSpPr>
        <p:spPr>
          <a:xfrm>
            <a:off x="734913" y="922699"/>
            <a:ext cx="11457087" cy="36933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>
              <a:defRPr>
                <a:solidFill>
                  <a:srgbClr val="FFFFFF"/>
                </a:solidFill>
                <a:latin typeface="Raleway" panose="020B0503030101060003" pitchFamily="34" charset="0"/>
                <a:ea typeface="Questrial" panose="020B0306030504020204" pitchFamily="34" charset="0"/>
                <a:cs typeface="Questrial" panose="02000000000000000000" pitchFamily="2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формирования плана-графика закупок на 2025 год и плановый период 2026-2027 годов необходимо:</a:t>
            </a:r>
          </a:p>
        </p:txBody>
      </p:sp>
      <p:grpSp>
        <p:nvGrpSpPr>
          <p:cNvPr id="32" name="Группа 31"/>
          <p:cNvGrpSpPr/>
          <p:nvPr/>
        </p:nvGrpSpPr>
        <p:grpSpPr>
          <a:xfrm>
            <a:off x="957687" y="1259804"/>
            <a:ext cx="420116" cy="426205"/>
            <a:chOff x="838940" y="2034879"/>
            <a:chExt cx="420116" cy="426205"/>
          </a:xfrm>
        </p:grpSpPr>
        <p:sp>
          <p:nvSpPr>
            <p:cNvPr id="33" name="Овал 32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ln w="2857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>
                <a:ln>
                  <a:solidFill>
                    <a:srgbClr val="C00000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860532" y="2063315"/>
              <a:ext cx="376931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solidFill>
                    <a:srgbClr val="D9333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</p:grpSp>
      <p:grpSp>
        <p:nvGrpSpPr>
          <p:cNvPr id="57" name="Группа 56"/>
          <p:cNvGrpSpPr/>
          <p:nvPr/>
        </p:nvGrpSpPr>
        <p:grpSpPr>
          <a:xfrm>
            <a:off x="979278" y="2353896"/>
            <a:ext cx="420116" cy="426205"/>
            <a:chOff x="838940" y="2034879"/>
            <a:chExt cx="420116" cy="426205"/>
          </a:xfrm>
        </p:grpSpPr>
        <p:sp>
          <p:nvSpPr>
            <p:cNvPr id="58" name="Овал 57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ln w="2857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>
                <a:ln>
                  <a:solidFill>
                    <a:srgbClr val="C00000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860532" y="2063315"/>
              <a:ext cx="376931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solidFill>
                    <a:srgbClr val="D9333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</p:grp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8475" y="2383640"/>
            <a:ext cx="309416" cy="36671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081BDAC-F633-7EA7-E193-0CE531B65F32}"/>
              </a:ext>
            </a:extLst>
          </p:cNvPr>
          <p:cNvSpPr txBox="1"/>
          <p:nvPr/>
        </p:nvSpPr>
        <p:spPr>
          <a:xfrm>
            <a:off x="2827420" y="-638"/>
            <a:ext cx="93645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Формирование плана-графика на 2025 год на основании </a:t>
            </a:r>
          </a:p>
          <a:p>
            <a:pPr algn="ctr"/>
            <a:r>
              <a:rPr lang="ru-RU" sz="2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плана-графика 2024 года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E76C021-610D-7137-EF20-3FD1BFEEAE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860" y="2974136"/>
            <a:ext cx="10778226" cy="3414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1128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796814" y="816738"/>
            <a:ext cx="10061701" cy="6155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Переходим к изменению суммы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планируемой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закупки: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           </a:t>
            </a: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5A4B40C5-3CE6-8B96-57AD-6061E086A0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8770" y="3898960"/>
            <a:ext cx="9561905" cy="2447619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06C3B3B-A860-48A1-D7F8-9E381C5A3C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790" y="1260964"/>
            <a:ext cx="9428571" cy="2409524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355961" y="783165"/>
            <a:ext cx="373063" cy="373062"/>
            <a:chOff x="1110373" y="4446207"/>
            <a:chExt cx="373063" cy="373062"/>
          </a:xfrm>
        </p:grpSpPr>
        <p:sp>
          <p:nvSpPr>
            <p:cNvPr id="6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7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8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6" name="Прямоугольник 15"/>
          <p:cNvSpPr/>
          <p:nvPr/>
        </p:nvSpPr>
        <p:spPr>
          <a:xfrm>
            <a:off x="3151526" y="3416218"/>
            <a:ext cx="930011" cy="209397"/>
          </a:xfrm>
          <a:prstGeom prst="rect">
            <a:avLst/>
          </a:prstGeom>
          <a:noFill/>
          <a:ln w="28575">
            <a:solidFill>
              <a:srgbClr val="D933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018131" y="6048986"/>
            <a:ext cx="930011" cy="209397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8" name="Прямая со стрелкой 17"/>
          <p:cNvCxnSpPr>
            <a:cxnSpLocks/>
          </p:cNvCxnSpPr>
          <p:nvPr/>
        </p:nvCxnSpPr>
        <p:spPr>
          <a:xfrm>
            <a:off x="4081537" y="3618244"/>
            <a:ext cx="1936594" cy="242301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C163F9CA-3BFC-161D-A561-C9B285E4FBC1}"/>
              </a:ext>
            </a:extLst>
          </p:cNvPr>
          <p:cNvSpPr txBox="1"/>
          <p:nvPr/>
        </p:nvSpPr>
        <p:spPr>
          <a:xfrm>
            <a:off x="729024" y="1713998"/>
            <a:ext cx="6096000" cy="646331"/>
          </a:xfrm>
          <a:prstGeom prst="rect">
            <a:avLst/>
          </a:prstGeom>
          <a:solidFill>
            <a:schemeClr val="bg1"/>
          </a:solidFill>
          <a:ln>
            <a:solidFill>
              <a:srgbClr val="FFA015"/>
            </a:solidFill>
          </a:ln>
        </p:spPr>
        <p:txBody>
          <a:bodyPr wrap="square">
            <a:spAutoFit/>
          </a:bodyPr>
          <a:lstStyle>
            <a:defPPr>
              <a:defRPr lang="ru-RU"/>
            </a:defPPr>
            <a:lvl1pPr>
              <a:defRPr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Исходная позиция плана-графика финансировалась за счет средств 2025 г.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3692DF7-38A3-555A-6590-4EF5BBF5E14A}"/>
              </a:ext>
            </a:extLst>
          </p:cNvPr>
          <p:cNvSpPr txBox="1"/>
          <p:nvPr/>
        </p:nvSpPr>
        <p:spPr>
          <a:xfrm>
            <a:off x="5212080" y="4280365"/>
            <a:ext cx="5509260" cy="646331"/>
          </a:xfrm>
          <a:prstGeom prst="rect">
            <a:avLst/>
          </a:prstGeom>
          <a:solidFill>
            <a:schemeClr val="bg1"/>
          </a:solidFill>
          <a:ln>
            <a:solidFill>
              <a:srgbClr val="FFA015"/>
            </a:solidFill>
          </a:ln>
        </p:spPr>
        <p:txBody>
          <a:bodyPr wrap="square">
            <a:spAutoFit/>
          </a:bodyPr>
          <a:lstStyle/>
          <a:p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В новой позиции плана-графика необходимо изменить год финансирования на 2026 г.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05111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9DD81F-0FF6-2E0E-2B96-03D072EA1D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>
            <a:extLst>
              <a:ext uri="{FF2B5EF4-FFF2-40B4-BE49-F238E27FC236}">
                <a16:creationId xmlns:a16="http://schemas.microsoft.com/office/drawing/2014/main" id="{04289085-D2E9-B154-8D86-03109E19BADC}"/>
              </a:ext>
            </a:extLst>
          </p:cNvPr>
          <p:cNvGrpSpPr/>
          <p:nvPr/>
        </p:nvGrpSpPr>
        <p:grpSpPr>
          <a:xfrm>
            <a:off x="379048" y="870967"/>
            <a:ext cx="373063" cy="373062"/>
            <a:chOff x="1110373" y="4446207"/>
            <a:chExt cx="373063" cy="373062"/>
          </a:xfrm>
        </p:grpSpPr>
        <p:sp>
          <p:nvSpPr>
            <p:cNvPr id="6" name="Oval 31">
              <a:extLst>
                <a:ext uri="{FF2B5EF4-FFF2-40B4-BE49-F238E27FC236}">
                  <a16:creationId xmlns:a16="http://schemas.microsoft.com/office/drawing/2014/main" id="{608D406D-7B08-24FB-04CF-5C261092C97B}"/>
                </a:ext>
              </a:extLst>
            </p:cNvPr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7" name="Group 1036">
              <a:extLst>
                <a:ext uri="{FF2B5EF4-FFF2-40B4-BE49-F238E27FC236}">
                  <a16:creationId xmlns:a16="http://schemas.microsoft.com/office/drawing/2014/main" id="{EBADCE4F-F6F9-61BA-D21E-54BA8BC7347A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8" name="Freeform 1038">
                <a:extLst>
                  <a:ext uri="{FF2B5EF4-FFF2-40B4-BE49-F238E27FC236}">
                    <a16:creationId xmlns:a16="http://schemas.microsoft.com/office/drawing/2014/main" id="{BD18BF7F-A4AC-E9F1-BBD6-0516B8AB8B1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" name="Freeform 1039">
                <a:extLst>
                  <a:ext uri="{FF2B5EF4-FFF2-40B4-BE49-F238E27FC236}">
                    <a16:creationId xmlns:a16="http://schemas.microsoft.com/office/drawing/2014/main" id="{57537707-DF2D-AF9A-EBC6-68951933601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" name="Freeform 1040">
                <a:extLst>
                  <a:ext uri="{FF2B5EF4-FFF2-40B4-BE49-F238E27FC236}">
                    <a16:creationId xmlns:a16="http://schemas.microsoft.com/office/drawing/2014/main" id="{0C1E5E6E-3025-7CA9-9BAB-301FD648FF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" name="Freeform 1041">
                <a:extLst>
                  <a:ext uri="{FF2B5EF4-FFF2-40B4-BE49-F238E27FC236}">
                    <a16:creationId xmlns:a16="http://schemas.microsoft.com/office/drawing/2014/main" id="{6984D962-FFD7-4160-A175-D89E3BEFB55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" name="Freeform 1042">
                <a:extLst>
                  <a:ext uri="{FF2B5EF4-FFF2-40B4-BE49-F238E27FC236}">
                    <a16:creationId xmlns:a16="http://schemas.microsoft.com/office/drawing/2014/main" id="{A4D8D7AA-76DF-89E0-8C7B-1E892B98570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" name="Freeform 1043">
                <a:extLst>
                  <a:ext uri="{FF2B5EF4-FFF2-40B4-BE49-F238E27FC236}">
                    <a16:creationId xmlns:a16="http://schemas.microsoft.com/office/drawing/2014/main" id="{F9B2A956-FC1C-3FCB-AB7E-5F24BFDB247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F8A2B025-D585-00F2-BAE8-39151671D8AB}"/>
              </a:ext>
            </a:extLst>
          </p:cNvPr>
          <p:cNvSpPr txBox="1"/>
          <p:nvPr/>
        </p:nvSpPr>
        <p:spPr>
          <a:xfrm>
            <a:off x="839899" y="765110"/>
            <a:ext cx="6482922" cy="5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Вкладка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«Дополнительная информация»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заполняется аналогично простому созданию позиции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4" name="Рисунок 43">
            <a:extLst>
              <a:ext uri="{FF2B5EF4-FFF2-40B4-BE49-F238E27FC236}">
                <a16:creationId xmlns:a16="http://schemas.microsoft.com/office/drawing/2014/main" id="{DCEBD8AE-2A85-217E-2E25-6B98F26FED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49885"/>
            <a:ext cx="7822246" cy="4100232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6C729BAB-8E30-E115-068F-C2D93FC64BAB}"/>
              </a:ext>
            </a:extLst>
          </p:cNvPr>
          <p:cNvSpPr txBox="1"/>
          <p:nvPr/>
        </p:nvSpPr>
        <p:spPr>
          <a:xfrm>
            <a:off x="7597140" y="822312"/>
            <a:ext cx="4532332" cy="60016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Указывается необходимость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общественного обсуждения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(Варианты: Да/Нет).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Указывается информация о заключении </a:t>
            </a:r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энергосервисного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контракта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(Варианты: Да/Нет).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Указывается информации о проведении закупки в соответствии с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пп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«а» п. 18 Положения ПП РФ от 30.09.2019 №1279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Указывается значение «Да», если нет кода ОКС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Указывается информация о проведении закупки на оказание услуг по предоставлению кредита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Указывается информация о проведении процедуры закупок уполномоченным учреждением (Варианты: Да/Нет). Если выбран вариант «Да», необходимо указать уполномоченное учреждение.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Указывается информация об участии в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совместных торгах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(Варианты: Да/Нет).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Если выбран вариант «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Да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», необходимо указать учреждение –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организатора проведения совместных торгов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695863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5298B1-38BB-99AB-07FB-0529B3AA46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0AF21FAD-ED26-A194-15ED-AAE33E855D0F}"/>
              </a:ext>
            </a:extLst>
          </p:cNvPr>
          <p:cNvGrpSpPr/>
          <p:nvPr/>
        </p:nvGrpSpPr>
        <p:grpSpPr>
          <a:xfrm>
            <a:off x="402605" y="974832"/>
            <a:ext cx="373063" cy="373062"/>
            <a:chOff x="1110373" y="4446207"/>
            <a:chExt cx="373063" cy="373062"/>
          </a:xfrm>
        </p:grpSpPr>
        <p:sp>
          <p:nvSpPr>
            <p:cNvPr id="5" name="Oval 31">
              <a:extLst>
                <a:ext uri="{FF2B5EF4-FFF2-40B4-BE49-F238E27FC236}">
                  <a16:creationId xmlns:a16="http://schemas.microsoft.com/office/drawing/2014/main" id="{2570CAE5-3E87-A8F1-E90E-5FCA3D76EF97}"/>
                </a:ext>
              </a:extLst>
            </p:cNvPr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6" name="Group 1036">
              <a:extLst>
                <a:ext uri="{FF2B5EF4-FFF2-40B4-BE49-F238E27FC236}">
                  <a16:creationId xmlns:a16="http://schemas.microsoft.com/office/drawing/2014/main" id="{AA21DA56-3652-F6F6-C066-1DE90A859050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7" name="Freeform 1038">
                <a:extLst>
                  <a:ext uri="{FF2B5EF4-FFF2-40B4-BE49-F238E27FC236}">
                    <a16:creationId xmlns:a16="http://schemas.microsoft.com/office/drawing/2014/main" id="{E01AB671-0614-3E52-CEFC-B8B96B8847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" name="Freeform 1039">
                <a:extLst>
                  <a:ext uri="{FF2B5EF4-FFF2-40B4-BE49-F238E27FC236}">
                    <a16:creationId xmlns:a16="http://schemas.microsoft.com/office/drawing/2014/main" id="{62D4A3EB-EDA4-D534-058A-B51B4AEE9A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" name="Freeform 1040">
                <a:extLst>
                  <a:ext uri="{FF2B5EF4-FFF2-40B4-BE49-F238E27FC236}">
                    <a16:creationId xmlns:a16="http://schemas.microsoft.com/office/drawing/2014/main" id="{D7031C77-1A15-1E8A-8F85-6DCB54CC17E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" name="Freeform 1041">
                <a:extLst>
                  <a:ext uri="{FF2B5EF4-FFF2-40B4-BE49-F238E27FC236}">
                    <a16:creationId xmlns:a16="http://schemas.microsoft.com/office/drawing/2014/main" id="{8DAF8A80-7357-8680-DD9E-95037B82DA0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" name="Freeform 1042">
                <a:extLst>
                  <a:ext uri="{FF2B5EF4-FFF2-40B4-BE49-F238E27FC236}">
                    <a16:creationId xmlns:a16="http://schemas.microsoft.com/office/drawing/2014/main" id="{820F493A-5ABC-7E7C-C1DA-85E9315B824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" name="Freeform 1043">
                <a:extLst>
                  <a:ext uri="{FF2B5EF4-FFF2-40B4-BE49-F238E27FC236}">
                    <a16:creationId xmlns:a16="http://schemas.microsoft.com/office/drawing/2014/main" id="{B2EDA180-4D4C-79E8-200E-2D02578BB06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AB2E0AB8-BDCD-0E3A-2951-B81F5E2CD840}"/>
              </a:ext>
            </a:extLst>
          </p:cNvPr>
          <p:cNvSpPr txBox="1"/>
          <p:nvPr/>
        </p:nvSpPr>
        <p:spPr>
          <a:xfrm>
            <a:off x="793026" y="868977"/>
            <a:ext cx="11566613" cy="6463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Для создания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особой позиции плана-графика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необходимо перейти в папку «</a:t>
            </a:r>
            <a:r>
              <a:rPr lang="ru-RU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Позиция плана-графика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», выбрать фильтр «</a:t>
            </a:r>
            <a:r>
              <a:rPr lang="ru-RU" b="1" u="sng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Создание новой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» и на панели инструментов нажать на кнопку «</a:t>
            </a:r>
            <a:r>
              <a:rPr lang="ru-RU" b="1" u="sng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Создать…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»     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407E20B-EE18-01DB-FD9C-0242C92CAE1C}"/>
              </a:ext>
            </a:extLst>
          </p:cNvPr>
          <p:cNvSpPr txBox="1"/>
          <p:nvPr/>
        </p:nvSpPr>
        <p:spPr>
          <a:xfrm>
            <a:off x="2848947" y="102221"/>
            <a:ext cx="93430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280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sz="2400" dirty="0"/>
              <a:t>Создание особой позиции плана-графика на 2025 год</a:t>
            </a:r>
          </a:p>
        </p:txBody>
      </p:sp>
      <p:pic>
        <p:nvPicPr>
          <p:cNvPr id="9219" name="Picture 3">
            <a:extLst>
              <a:ext uri="{FF2B5EF4-FFF2-40B4-BE49-F238E27FC236}">
                <a16:creationId xmlns:a16="http://schemas.microsoft.com/office/drawing/2014/main" id="{CF1FB842-6508-4BF5-13F8-DF10ED759D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8475" y="1811380"/>
            <a:ext cx="8476537" cy="3801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773E7D21-7889-8E52-7280-543C13F51072}"/>
              </a:ext>
            </a:extLst>
          </p:cNvPr>
          <p:cNvSpPr/>
          <p:nvPr/>
        </p:nvSpPr>
        <p:spPr>
          <a:xfrm>
            <a:off x="1876679" y="3029339"/>
            <a:ext cx="2689102" cy="1499118"/>
          </a:xfrm>
          <a:prstGeom prst="rect">
            <a:avLst/>
          </a:prstGeom>
          <a:noFill/>
          <a:ln w="28575">
            <a:solidFill>
              <a:srgbClr val="D933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C929E248-BD74-6231-7A0F-430B3A95C6DF}"/>
              </a:ext>
            </a:extLst>
          </p:cNvPr>
          <p:cNvSpPr/>
          <p:nvPr/>
        </p:nvSpPr>
        <p:spPr>
          <a:xfrm>
            <a:off x="2063077" y="3213580"/>
            <a:ext cx="1766670" cy="231329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 w="28575">
                <a:solidFill>
                  <a:schemeClr val="tx1"/>
                </a:solidFill>
              </a:ln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E256BD5-CF3E-A725-14BC-3552B731DE48}"/>
              </a:ext>
            </a:extLst>
          </p:cNvPr>
          <p:cNvSpPr/>
          <p:nvPr/>
        </p:nvSpPr>
        <p:spPr>
          <a:xfrm>
            <a:off x="6400800" y="2072647"/>
            <a:ext cx="250167" cy="267419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B59312D-C14D-893B-3A75-7104AB06858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-9578" t="14317"/>
          <a:stretch/>
        </p:blipFill>
        <p:spPr>
          <a:xfrm>
            <a:off x="11041224" y="1217192"/>
            <a:ext cx="277865" cy="269004"/>
          </a:xfrm>
          <a:prstGeom prst="rect">
            <a:avLst/>
          </a:prstGeom>
        </p:spPr>
      </p:pic>
      <p:cxnSp>
        <p:nvCxnSpPr>
          <p:cNvPr id="9236" name="Соединительная линия уступом 9235">
            <a:extLst>
              <a:ext uri="{FF2B5EF4-FFF2-40B4-BE49-F238E27FC236}">
                <a16:creationId xmlns:a16="http://schemas.microsoft.com/office/drawing/2014/main" id="{210BCB87-6EFF-A471-0AAC-CE890788C0E2}"/>
              </a:ext>
            </a:extLst>
          </p:cNvPr>
          <p:cNvCxnSpPr>
            <a:cxnSpLocks/>
          </p:cNvCxnSpPr>
          <p:nvPr/>
        </p:nvCxnSpPr>
        <p:spPr>
          <a:xfrm rot="5400000">
            <a:off x="3237685" y="2071222"/>
            <a:ext cx="1850085" cy="665959"/>
          </a:xfrm>
          <a:prstGeom prst="bentConnector3">
            <a:avLst>
              <a:gd name="adj1" fmla="val 99761"/>
            </a:avLst>
          </a:prstGeom>
          <a:ln w="28575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39" name="Соединительная линия уступом 9238">
            <a:extLst>
              <a:ext uri="{FF2B5EF4-FFF2-40B4-BE49-F238E27FC236}">
                <a16:creationId xmlns:a16="http://schemas.microsoft.com/office/drawing/2014/main" id="{28D4B26C-AE1B-90FD-B9C2-3CB6977D9B0B}"/>
              </a:ext>
            </a:extLst>
          </p:cNvPr>
          <p:cNvCxnSpPr>
            <a:cxnSpLocks/>
          </p:cNvCxnSpPr>
          <p:nvPr/>
        </p:nvCxnSpPr>
        <p:spPr>
          <a:xfrm rot="10800000" flipV="1">
            <a:off x="4564118" y="1182944"/>
            <a:ext cx="5034026" cy="1892905"/>
          </a:xfrm>
          <a:prstGeom prst="bentConnector3">
            <a:avLst>
              <a:gd name="adj1" fmla="val 79"/>
            </a:avLst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23" name="Соединительная линия уступом 9238">
            <a:extLst>
              <a:ext uri="{FF2B5EF4-FFF2-40B4-BE49-F238E27FC236}">
                <a16:creationId xmlns:a16="http://schemas.microsoft.com/office/drawing/2014/main" id="{6384BE67-E024-5D59-69E3-93E5CB2AB7FC}"/>
              </a:ext>
            </a:extLst>
          </p:cNvPr>
          <p:cNvCxnSpPr>
            <a:cxnSpLocks/>
          </p:cNvCxnSpPr>
          <p:nvPr/>
        </p:nvCxnSpPr>
        <p:spPr>
          <a:xfrm rot="10800000" flipV="1">
            <a:off x="6650970" y="1479158"/>
            <a:ext cx="3594043" cy="727195"/>
          </a:xfrm>
          <a:prstGeom prst="bentConnector3">
            <a:avLst>
              <a:gd name="adj1" fmla="val -19"/>
            </a:avLst>
          </a:prstGeom>
          <a:ln w="285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45018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>
            <a:off x="1024571" y="777273"/>
            <a:ext cx="373063" cy="373062"/>
            <a:chOff x="1110373" y="4446207"/>
            <a:chExt cx="373063" cy="373062"/>
          </a:xfrm>
        </p:grpSpPr>
        <p:sp>
          <p:nvSpPr>
            <p:cNvPr id="9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0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11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7" name="TextBox 16"/>
          <p:cNvSpPr txBox="1"/>
          <p:nvPr/>
        </p:nvSpPr>
        <p:spPr>
          <a:xfrm>
            <a:off x="1595948" y="759540"/>
            <a:ext cx="10061701" cy="3385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 появившемся окне документа «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Позиция плана-графика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» необходимо: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8" name="Группа 17"/>
          <p:cNvGrpSpPr/>
          <p:nvPr/>
        </p:nvGrpSpPr>
        <p:grpSpPr>
          <a:xfrm>
            <a:off x="1024570" y="1225943"/>
            <a:ext cx="373063" cy="373062"/>
            <a:chOff x="1110373" y="4446207"/>
            <a:chExt cx="373063" cy="373062"/>
          </a:xfrm>
        </p:grpSpPr>
        <p:sp>
          <p:nvSpPr>
            <p:cNvPr id="19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20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21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27" name="TextBox 26"/>
          <p:cNvSpPr txBox="1"/>
          <p:nvPr/>
        </p:nvSpPr>
        <p:spPr>
          <a:xfrm>
            <a:off x="1595947" y="1208210"/>
            <a:ext cx="10061701" cy="3385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Указать соответствующий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Планируемый год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проведения закупки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3" name="Группа 32"/>
          <p:cNvGrpSpPr/>
          <p:nvPr/>
        </p:nvGrpSpPr>
        <p:grpSpPr>
          <a:xfrm>
            <a:off x="1015444" y="5347660"/>
            <a:ext cx="373063" cy="373062"/>
            <a:chOff x="1110373" y="4446207"/>
            <a:chExt cx="373063" cy="373062"/>
          </a:xfrm>
        </p:grpSpPr>
        <p:sp>
          <p:nvSpPr>
            <p:cNvPr id="34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35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36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42" name="TextBox 41"/>
          <p:cNvSpPr txBox="1"/>
          <p:nvPr/>
        </p:nvSpPr>
        <p:spPr>
          <a:xfrm>
            <a:off x="1586821" y="5329927"/>
            <a:ext cx="10061701" cy="5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Выбрать «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Способ определения поставщика (указывается для особых закупок)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» нажав на кнопку вызова справочника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4" name="Рисунок 4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2807" y="5622314"/>
            <a:ext cx="200000" cy="266667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6CF795E-0A15-6D0B-A4E3-8B7E52284E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9671" y="1839151"/>
            <a:ext cx="9542857" cy="325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3254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408933" y="907697"/>
            <a:ext cx="373063" cy="373062"/>
            <a:chOff x="1110373" y="4446207"/>
            <a:chExt cx="373063" cy="373062"/>
          </a:xfrm>
        </p:grpSpPr>
        <p:sp>
          <p:nvSpPr>
            <p:cNvPr id="6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7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8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4" name="TextBox 13"/>
          <p:cNvSpPr txBox="1"/>
          <p:nvPr/>
        </p:nvSpPr>
        <p:spPr>
          <a:xfrm>
            <a:off x="920726" y="771063"/>
            <a:ext cx="11131166" cy="6463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появившемся окне справочника «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Способы определения поставщика (подрядчика, исполнителя)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» необходимо выбрать соответствующий способ закупки: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04F44C5-4D53-5251-1421-F35A9CE24A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143" y="1440606"/>
            <a:ext cx="11485714" cy="40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39723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985DF32-FAEE-DBD9-EA1E-14B44554BD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500" y="1835671"/>
            <a:ext cx="11288907" cy="3186658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391956" y="1096759"/>
            <a:ext cx="373063" cy="373062"/>
            <a:chOff x="1110373" y="4446207"/>
            <a:chExt cx="373063" cy="373062"/>
          </a:xfrm>
        </p:grpSpPr>
        <p:sp>
          <p:nvSpPr>
            <p:cNvPr id="6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7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8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4" name="TextBox 13"/>
          <p:cNvSpPr txBox="1"/>
          <p:nvPr/>
        </p:nvSpPr>
        <p:spPr>
          <a:xfrm>
            <a:off x="876848" y="918439"/>
            <a:ext cx="11088559" cy="6463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После выбора способа определения поставщика для особых закупок можно заметить, что вкладки «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ОКПД2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» и «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Дополнительная информация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недоступны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183287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622A38A-9E59-8C19-BF18-2570C2EC4F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063" y="1218984"/>
            <a:ext cx="5257143" cy="2523809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407351" y="876394"/>
            <a:ext cx="373063" cy="373062"/>
            <a:chOff x="1110373" y="4446207"/>
            <a:chExt cx="373063" cy="373062"/>
          </a:xfrm>
        </p:grpSpPr>
        <p:sp>
          <p:nvSpPr>
            <p:cNvPr id="6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7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8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4" name="TextBox 13"/>
          <p:cNvSpPr txBox="1"/>
          <p:nvPr/>
        </p:nvSpPr>
        <p:spPr>
          <a:xfrm>
            <a:off x="848204" y="778273"/>
            <a:ext cx="11234756" cy="5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Во вкладке «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Финансирование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» указывается КБК, который выбирается из справочника «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Бюджетная классификация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» и счет получателя из справочника «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Счета корреспондентов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». 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6" name="Группа 15"/>
          <p:cNvGrpSpPr/>
          <p:nvPr/>
        </p:nvGrpSpPr>
        <p:grpSpPr>
          <a:xfrm>
            <a:off x="408371" y="3790964"/>
            <a:ext cx="373063" cy="373062"/>
            <a:chOff x="1110373" y="4446207"/>
            <a:chExt cx="373063" cy="373062"/>
          </a:xfrm>
        </p:grpSpPr>
        <p:sp>
          <p:nvSpPr>
            <p:cNvPr id="17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8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19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25" name="TextBox 24"/>
          <p:cNvSpPr txBox="1"/>
          <p:nvPr/>
        </p:nvSpPr>
        <p:spPr>
          <a:xfrm>
            <a:off x="848204" y="3825472"/>
            <a:ext cx="10061701" cy="3385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Далее указывается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значение суммы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в соответствующий период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19B0175-50E0-2494-DC13-A190F87BFE2B}"/>
              </a:ext>
            </a:extLst>
          </p:cNvPr>
          <p:cNvSpPr txBox="1"/>
          <p:nvPr/>
        </p:nvSpPr>
        <p:spPr>
          <a:xfrm>
            <a:off x="7110914" y="1891201"/>
            <a:ext cx="4781992" cy="13234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ВАЖНО!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Все учреждения указывают полный КБК в соответствии с ПФХД (бюджетной росписью) в Веб-бюджете («Бюджет-СМАРТ») включая КОСГУ и Доп. класс</a:t>
            </a:r>
          </a:p>
        </p:txBody>
      </p:sp>
      <p:grpSp>
        <p:nvGrpSpPr>
          <p:cNvPr id="26" name="Группа 25">
            <a:extLst>
              <a:ext uri="{FF2B5EF4-FFF2-40B4-BE49-F238E27FC236}">
                <a16:creationId xmlns:a16="http://schemas.microsoft.com/office/drawing/2014/main" id="{CBC64A36-53F7-937A-F19B-8F9B98685E93}"/>
              </a:ext>
            </a:extLst>
          </p:cNvPr>
          <p:cNvGrpSpPr/>
          <p:nvPr/>
        </p:nvGrpSpPr>
        <p:grpSpPr>
          <a:xfrm>
            <a:off x="6456526" y="1891201"/>
            <a:ext cx="420116" cy="461665"/>
            <a:chOff x="838940" y="1999419"/>
            <a:chExt cx="420116" cy="461665"/>
          </a:xfrm>
        </p:grpSpPr>
        <p:sp>
          <p:nvSpPr>
            <p:cNvPr id="28" name="Овал 27">
              <a:extLst>
                <a:ext uri="{FF2B5EF4-FFF2-40B4-BE49-F238E27FC236}">
                  <a16:creationId xmlns:a16="http://schemas.microsoft.com/office/drawing/2014/main" id="{7F9BF53A-913E-6AD6-EDE2-5DD95A054A16}"/>
                </a:ext>
              </a:extLst>
            </p:cNvPr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C00000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36C472E-3892-A755-9CE7-A85E1B39E296}"/>
                </a:ext>
              </a:extLst>
            </p:cNvPr>
            <p:cNvSpPr txBox="1"/>
            <p:nvPr/>
          </p:nvSpPr>
          <p:spPr>
            <a:xfrm>
              <a:off x="856624" y="1999419"/>
              <a:ext cx="37693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!</a:t>
              </a:r>
            </a:p>
          </p:txBody>
        </p:sp>
      </p:grpSp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9910288B-18B8-72B6-2D95-92630521A3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4536" y="4164026"/>
            <a:ext cx="5819048" cy="2533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58209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2C88DB5-723A-07EB-339B-634F00EA9C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6398" y="1566137"/>
            <a:ext cx="8297676" cy="317980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821890" y="143312"/>
            <a:ext cx="93701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240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Утверждение сформированного плана-графика</a:t>
            </a:r>
            <a:endParaRPr lang="en-US" dirty="0"/>
          </a:p>
        </p:txBody>
      </p:sp>
      <p:grpSp>
        <p:nvGrpSpPr>
          <p:cNvPr id="16" name="Группа 15"/>
          <p:cNvGrpSpPr/>
          <p:nvPr/>
        </p:nvGrpSpPr>
        <p:grpSpPr>
          <a:xfrm>
            <a:off x="361824" y="951582"/>
            <a:ext cx="373063" cy="373062"/>
            <a:chOff x="1110373" y="4446207"/>
            <a:chExt cx="373063" cy="373062"/>
          </a:xfrm>
        </p:grpSpPr>
        <p:sp>
          <p:nvSpPr>
            <p:cNvPr id="17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8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19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25" name="TextBox 24"/>
          <p:cNvSpPr txBox="1"/>
          <p:nvPr/>
        </p:nvSpPr>
        <p:spPr>
          <a:xfrm>
            <a:off x="922021" y="856067"/>
            <a:ext cx="10908156" cy="5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После того, как все позиции внесены в план-график, необходимо его утвердить, отправив по маршруту нажатием кнопки                и из выпадающего списка выбрать «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Отправить по маршруту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6754150" y="1763365"/>
            <a:ext cx="429611" cy="316662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6849426" y="2125812"/>
            <a:ext cx="1921981" cy="244548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9" name="Группа 28"/>
          <p:cNvGrpSpPr/>
          <p:nvPr/>
        </p:nvGrpSpPr>
        <p:grpSpPr>
          <a:xfrm>
            <a:off x="410318" y="4767492"/>
            <a:ext cx="420116" cy="461665"/>
            <a:chOff x="838940" y="1999419"/>
            <a:chExt cx="420116" cy="461665"/>
          </a:xfrm>
        </p:grpSpPr>
        <p:sp>
          <p:nvSpPr>
            <p:cNvPr id="30" name="Овал 29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C00000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856624" y="1999419"/>
              <a:ext cx="37693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!</a:t>
              </a:r>
            </a:p>
          </p:txBody>
        </p:sp>
      </p:grpSp>
      <p:cxnSp>
        <p:nvCxnSpPr>
          <p:cNvPr id="32" name="Прямая со стрелкой 31"/>
          <p:cNvCxnSpPr>
            <a:cxnSpLocks/>
          </p:cNvCxnSpPr>
          <p:nvPr/>
        </p:nvCxnSpPr>
        <p:spPr>
          <a:xfrm flipH="1" flipV="1">
            <a:off x="4084320" y="4176457"/>
            <a:ext cx="5832381" cy="726681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>
            <a:cxnSpLocks/>
          </p:cNvCxnSpPr>
          <p:nvPr/>
        </p:nvCxnSpPr>
        <p:spPr>
          <a:xfrm flipH="1">
            <a:off x="7743039" y="1382303"/>
            <a:ext cx="17276" cy="723334"/>
          </a:xfrm>
          <a:prstGeom prst="straightConnector1">
            <a:avLst/>
          </a:prstGeom>
          <a:ln w="285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>
            <a:off x="3186626" y="1440842"/>
            <a:ext cx="3612699" cy="399997"/>
          </a:xfrm>
          <a:prstGeom prst="straightConnector1">
            <a:avLst/>
          </a:prstGeom>
          <a:ln w="28575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Прямоугольник 39"/>
          <p:cNvSpPr/>
          <p:nvPr/>
        </p:nvSpPr>
        <p:spPr>
          <a:xfrm>
            <a:off x="2956559" y="3962400"/>
            <a:ext cx="1127761" cy="21405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3" name="Группа 32"/>
          <p:cNvGrpSpPr/>
          <p:nvPr/>
        </p:nvGrpSpPr>
        <p:grpSpPr>
          <a:xfrm>
            <a:off x="406409" y="5499608"/>
            <a:ext cx="420116" cy="461665"/>
            <a:chOff x="838940" y="1999419"/>
            <a:chExt cx="420116" cy="461665"/>
          </a:xfrm>
        </p:grpSpPr>
        <p:sp>
          <p:nvSpPr>
            <p:cNvPr id="34" name="Овал 33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C00000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856624" y="1999419"/>
              <a:ext cx="37693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!</a:t>
              </a:r>
            </a:p>
          </p:txBody>
        </p:sp>
      </p:grpSp>
      <p:sp>
        <p:nvSpPr>
          <p:cNvPr id="38" name="TextBox 37"/>
          <p:cNvSpPr txBox="1"/>
          <p:nvPr/>
        </p:nvSpPr>
        <p:spPr>
          <a:xfrm>
            <a:off x="922021" y="5253697"/>
            <a:ext cx="11038953" cy="132343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Утвердить план-график закупок необходимо в течение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10 рабочих дней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после со дня, следующего за днем доведения до соответствующего заказчика объема прав в денежном выражении на принятие и (или) исполнение обязательств в соответствии с бюджетным законодательством РФ/ со дня, следующего за днем утверждения ПФХД учреждения или ПФХД унитарного предприятия.</a:t>
            </a:r>
          </a:p>
          <a:p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До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этого времени план-график находится на вкладке «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Создание нового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» для возможности корректировки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4886" y="1112312"/>
            <a:ext cx="636346" cy="376022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922021" y="4881042"/>
            <a:ext cx="11038953" cy="33855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Сформированный план-график закупок можно отправить в ЕИС только из фильтра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«Согласовано».</a:t>
            </a:r>
          </a:p>
        </p:txBody>
      </p:sp>
    </p:spTree>
    <p:extLst>
      <p:ext uri="{BB962C8B-B14F-4D97-AF65-F5344CB8AC3E}">
        <p14:creationId xmlns:p14="http://schemas.microsoft.com/office/powerpoint/2010/main" val="360614171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5446" y="1429932"/>
            <a:ext cx="8611304" cy="4506189"/>
          </a:xfrm>
          <a:prstGeom prst="rect">
            <a:avLst/>
          </a:prstGeom>
        </p:spPr>
      </p:pic>
      <p:grpSp>
        <p:nvGrpSpPr>
          <p:cNvPr id="6" name="Группа 5"/>
          <p:cNvGrpSpPr/>
          <p:nvPr/>
        </p:nvGrpSpPr>
        <p:grpSpPr>
          <a:xfrm>
            <a:off x="356301" y="854469"/>
            <a:ext cx="373063" cy="373062"/>
            <a:chOff x="1110373" y="4446207"/>
            <a:chExt cx="373063" cy="373062"/>
          </a:xfrm>
        </p:grpSpPr>
        <p:sp>
          <p:nvSpPr>
            <p:cNvPr id="7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8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9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5" name="TextBox 14"/>
          <p:cNvSpPr txBox="1"/>
          <p:nvPr/>
        </p:nvSpPr>
        <p:spPr>
          <a:xfrm>
            <a:off x="829995" y="778053"/>
            <a:ext cx="11000182" cy="6463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После того, как план перейдет в фильтр «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Согласовано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» необходимо нажать на кнопку «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Отчет по смене состояний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»          и выбрать «</a:t>
            </a:r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Отправить документ в ЕИС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32553" y="1090943"/>
            <a:ext cx="485996" cy="289283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6132512" y="2256107"/>
            <a:ext cx="2052637" cy="259018"/>
          </a:xfrm>
          <a:prstGeom prst="rect">
            <a:avLst/>
          </a:prstGeom>
          <a:noFill/>
          <a:ln w="28575">
            <a:solidFill>
              <a:srgbClr val="D933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8" name="Прямая со стрелкой 17"/>
          <p:cNvCxnSpPr/>
          <p:nvPr/>
        </p:nvCxnSpPr>
        <p:spPr>
          <a:xfrm>
            <a:off x="6132513" y="1314453"/>
            <a:ext cx="1386690" cy="93888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123182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407984" y="944989"/>
            <a:ext cx="373063" cy="373062"/>
            <a:chOff x="1110373" y="4446207"/>
            <a:chExt cx="373063" cy="373062"/>
          </a:xfrm>
        </p:grpSpPr>
        <p:sp>
          <p:nvSpPr>
            <p:cNvPr id="6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7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8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4" name="TextBox 13"/>
          <p:cNvSpPr txBox="1"/>
          <p:nvPr/>
        </p:nvSpPr>
        <p:spPr>
          <a:xfrm>
            <a:off x="808961" y="834196"/>
            <a:ext cx="10283083" cy="8309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 случае прохождения Планом-графиком контроля на соответствие ч.5 ст.99 44-ФЗ, будет сформирован документ «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Уведомление о соответствии контролируемой информации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». План-график отобразится в открытой части ЕИС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393" y="1665193"/>
            <a:ext cx="10009524" cy="3857143"/>
          </a:xfrm>
          <a:prstGeom prst="rect">
            <a:avLst/>
          </a:prstGeom>
        </p:spPr>
      </p:pic>
      <p:sp>
        <p:nvSpPr>
          <p:cNvPr id="30" name="Прямоугольник 29"/>
          <p:cNvSpPr/>
          <p:nvPr/>
        </p:nvSpPr>
        <p:spPr>
          <a:xfrm>
            <a:off x="1281083" y="4714614"/>
            <a:ext cx="2108380" cy="335074"/>
          </a:xfrm>
          <a:prstGeom prst="rect">
            <a:avLst/>
          </a:prstGeom>
          <a:noFill/>
          <a:ln w="28575">
            <a:solidFill>
              <a:srgbClr val="D933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2" name="Прямая со стрелкой 31"/>
          <p:cNvCxnSpPr>
            <a:cxnSpLocks/>
          </p:cNvCxnSpPr>
          <p:nvPr/>
        </p:nvCxnSpPr>
        <p:spPr>
          <a:xfrm flipH="1">
            <a:off x="3367228" y="1390650"/>
            <a:ext cx="677722" cy="3323964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6238430" y="1708843"/>
            <a:ext cx="1768979" cy="3336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39920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Группа 31"/>
          <p:cNvGrpSpPr/>
          <p:nvPr/>
        </p:nvGrpSpPr>
        <p:grpSpPr>
          <a:xfrm>
            <a:off x="399989" y="945029"/>
            <a:ext cx="373063" cy="373062"/>
            <a:chOff x="1110373" y="4446207"/>
            <a:chExt cx="373063" cy="373062"/>
          </a:xfrm>
        </p:grpSpPr>
        <p:sp>
          <p:nvSpPr>
            <p:cNvPr id="33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34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35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41" name="TextBox 40"/>
          <p:cNvSpPr txBox="1"/>
          <p:nvPr/>
        </p:nvSpPr>
        <p:spPr>
          <a:xfrm>
            <a:off x="866320" y="829976"/>
            <a:ext cx="1078102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всплывающем диалоговом окне необходимо подтвердить формирование Плана-графика на следующий финансовый год.</a:t>
            </a:r>
          </a:p>
        </p:txBody>
      </p:sp>
      <p:grpSp>
        <p:nvGrpSpPr>
          <p:cNvPr id="42" name="Группа 41"/>
          <p:cNvGrpSpPr/>
          <p:nvPr/>
        </p:nvGrpSpPr>
        <p:grpSpPr>
          <a:xfrm>
            <a:off x="383342" y="2960931"/>
            <a:ext cx="373063" cy="373062"/>
            <a:chOff x="1110373" y="4446207"/>
            <a:chExt cx="373063" cy="373062"/>
          </a:xfrm>
        </p:grpSpPr>
        <p:sp>
          <p:nvSpPr>
            <p:cNvPr id="43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44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45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52" name="TextBox 51"/>
          <p:cNvSpPr txBox="1"/>
          <p:nvPr/>
        </p:nvSpPr>
        <p:spPr>
          <a:xfrm>
            <a:off x="868235" y="2824297"/>
            <a:ext cx="111931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 завершению формирования плана-графика появится протокол, в котором будет показан перечень документов – позиций плана-графика, скопированных из плана-графика 2024 года с ИКЗ 25… и 26…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5002692-13D1-501D-F3AC-A07BD85438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7297" y="1376678"/>
            <a:ext cx="4276190" cy="1447619"/>
          </a:xfrm>
          <a:prstGeom prst="rect">
            <a:avLst/>
          </a:prstGeom>
          <a:ln>
            <a:solidFill>
              <a:schemeClr val="bg2">
                <a:lumMod val="90000"/>
              </a:schemeClr>
            </a:solidFill>
          </a:ln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7BC8A6A-083A-CE11-9EDC-CB92D6D23AB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21765"/>
          <a:stretch/>
        </p:blipFill>
        <p:spPr>
          <a:xfrm>
            <a:off x="1543619" y="3530338"/>
            <a:ext cx="9104762" cy="3218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39305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1212" y="1733550"/>
            <a:ext cx="8029575" cy="3390900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777875" y="1001606"/>
            <a:ext cx="373063" cy="373062"/>
            <a:chOff x="1110373" y="4446207"/>
            <a:chExt cx="373063" cy="373062"/>
          </a:xfrm>
        </p:grpSpPr>
        <p:sp>
          <p:nvSpPr>
            <p:cNvPr id="6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7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8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4" name="TextBox 13"/>
          <p:cNvSpPr txBox="1"/>
          <p:nvPr/>
        </p:nvSpPr>
        <p:spPr>
          <a:xfrm>
            <a:off x="1349252" y="902553"/>
            <a:ext cx="10061701" cy="5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 течении трех часов после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прохождения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финансового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контроля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сведения о размещении документа в ЕИС поступят в Систему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WEB-Торги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-КС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План-график закупок перейдет в фильтр «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Опубликовано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2454994" y="4927039"/>
            <a:ext cx="1780576" cy="197411"/>
          </a:xfrm>
          <a:prstGeom prst="rect">
            <a:avLst/>
          </a:prstGeom>
          <a:noFill/>
          <a:ln w="28575">
            <a:solidFill>
              <a:srgbClr val="D933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6" name="Прямая со стрелкой 25"/>
          <p:cNvCxnSpPr/>
          <p:nvPr/>
        </p:nvCxnSpPr>
        <p:spPr>
          <a:xfrm flipH="1">
            <a:off x="4156721" y="1487328"/>
            <a:ext cx="78849" cy="343273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>
            <a:off x="4235570" y="1487328"/>
            <a:ext cx="2838090" cy="1862362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Прямоугольник 33"/>
          <p:cNvSpPr/>
          <p:nvPr/>
        </p:nvSpPr>
        <p:spPr>
          <a:xfrm>
            <a:off x="5885432" y="3349690"/>
            <a:ext cx="4293738" cy="204394"/>
          </a:xfrm>
          <a:prstGeom prst="rect">
            <a:avLst/>
          </a:prstGeom>
          <a:noFill/>
          <a:ln w="28575">
            <a:solidFill>
              <a:srgbClr val="D933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983218" y="3385109"/>
            <a:ext cx="734938" cy="1625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8366212" y="3364681"/>
            <a:ext cx="734938" cy="1286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9648202" y="3373242"/>
            <a:ext cx="419144" cy="1744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891658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1">
            <a:extLst>
              <a:ext uri="{FF2B5EF4-FFF2-40B4-BE49-F238E27FC236}">
                <a16:creationId xmlns:a16="http://schemas.microsoft.com/office/drawing/2014/main" id="{99EC6C1A-B463-486A-A71D-B5993A294A4C}"/>
              </a:ext>
            </a:extLst>
          </p:cNvPr>
          <p:cNvSpPr txBox="1"/>
          <p:nvPr/>
        </p:nvSpPr>
        <p:spPr>
          <a:xfrm>
            <a:off x="3482852" y="2844225"/>
            <a:ext cx="65222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СПАСИБО ЗА ВНИМАНИЕ!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A526B1F-9DB8-4AEC-9B55-17C810AEC1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227348" cy="1704734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85C7EA3-B3D1-4301-85EE-8F85A52A4DE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7348" y="3525753"/>
            <a:ext cx="1719898" cy="1719898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12C4BD3-CF20-4F4D-A177-C0DB5D275982}"/>
              </a:ext>
            </a:extLst>
          </p:cNvPr>
          <p:cNvSpPr/>
          <p:nvPr/>
        </p:nvSpPr>
        <p:spPr>
          <a:xfrm>
            <a:off x="5083956" y="5165607"/>
            <a:ext cx="200668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hlinkClick r:id="rId4"/>
              </a:rPr>
              <a:t>info@cyberprofy.ru</a:t>
            </a:r>
            <a:endParaRPr lang="ru-RU" dirty="0"/>
          </a:p>
          <a:p>
            <a:r>
              <a:rPr lang="ru-RU" dirty="0">
                <a:hlinkClick r:id="rId5"/>
              </a:rPr>
              <a:t>info@profy48.ru</a:t>
            </a:r>
            <a:endParaRPr lang="ru-RU" dirty="0"/>
          </a:p>
          <a:p>
            <a:r>
              <a:rPr lang="ru-RU" dirty="0"/>
              <a:t>+7 (4742) 558-882</a:t>
            </a:r>
          </a:p>
        </p:txBody>
      </p:sp>
    </p:spTree>
    <p:extLst>
      <p:ext uri="{BB962C8B-B14F-4D97-AF65-F5344CB8AC3E}">
        <p14:creationId xmlns:p14="http://schemas.microsoft.com/office/powerpoint/2010/main" val="21873965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48D2AAA-900D-84CD-7E7D-E05F12AB14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2568" y="1405841"/>
            <a:ext cx="9371428" cy="2019048"/>
          </a:xfrm>
          <a:prstGeom prst="rect">
            <a:avLst/>
          </a:prstGeom>
        </p:spPr>
      </p:pic>
      <p:grpSp>
        <p:nvGrpSpPr>
          <p:cNvPr id="14" name="Группа 13"/>
          <p:cNvGrpSpPr/>
          <p:nvPr/>
        </p:nvGrpSpPr>
        <p:grpSpPr>
          <a:xfrm>
            <a:off x="450472" y="816545"/>
            <a:ext cx="373063" cy="373062"/>
            <a:chOff x="1110373" y="4446207"/>
            <a:chExt cx="373063" cy="373062"/>
          </a:xfrm>
        </p:grpSpPr>
        <p:sp>
          <p:nvSpPr>
            <p:cNvPr id="15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6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17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23" name="TextBox 22"/>
          <p:cNvSpPr txBox="1"/>
          <p:nvPr/>
        </p:nvSpPr>
        <p:spPr>
          <a:xfrm>
            <a:off x="878884" y="816545"/>
            <a:ext cx="1006170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Сформированный План-график отобразится в фильтре «</a:t>
            </a:r>
            <a:r>
              <a:rPr lang="ru-RU" sz="1600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Создание нового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</a:p>
        </p:txBody>
      </p:sp>
      <p:cxnSp>
        <p:nvCxnSpPr>
          <p:cNvPr id="26" name="Прямая со стрелкой 25"/>
          <p:cNvCxnSpPr>
            <a:cxnSpLocks/>
          </p:cNvCxnSpPr>
          <p:nvPr/>
        </p:nvCxnSpPr>
        <p:spPr>
          <a:xfrm>
            <a:off x="8024327" y="1119826"/>
            <a:ext cx="0" cy="183252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957731" y="3292774"/>
            <a:ext cx="10061701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Перед публикацией плана графика необходимо зайти в сформированные позиции плана-графика, проверить их и указать </a:t>
            </a:r>
            <a:r>
              <a:rPr lang="ru-RU" sz="1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счет получателя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БК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во вкладке «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Финансирование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</a:p>
        </p:txBody>
      </p:sp>
      <p:grpSp>
        <p:nvGrpSpPr>
          <p:cNvPr id="38" name="Группа 37"/>
          <p:cNvGrpSpPr/>
          <p:nvPr/>
        </p:nvGrpSpPr>
        <p:grpSpPr>
          <a:xfrm>
            <a:off x="403419" y="3297530"/>
            <a:ext cx="420116" cy="450829"/>
            <a:chOff x="838940" y="1993709"/>
            <a:chExt cx="420116" cy="467375"/>
          </a:xfrm>
        </p:grpSpPr>
        <p:sp>
          <p:nvSpPr>
            <p:cNvPr id="39" name="Овал 38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>
                <a:ln>
                  <a:solidFill>
                    <a:srgbClr val="C00000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850654" y="1993709"/>
              <a:ext cx="376931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!</a:t>
              </a:r>
            </a:p>
          </p:txBody>
        </p:sp>
      </p:grpSp>
      <p:grpSp>
        <p:nvGrpSpPr>
          <p:cNvPr id="50" name="Группа 49"/>
          <p:cNvGrpSpPr/>
          <p:nvPr/>
        </p:nvGrpSpPr>
        <p:grpSpPr>
          <a:xfrm>
            <a:off x="441878" y="6192369"/>
            <a:ext cx="373063" cy="373062"/>
            <a:chOff x="1110373" y="4446207"/>
            <a:chExt cx="373063" cy="373062"/>
          </a:xfrm>
        </p:grpSpPr>
        <p:sp>
          <p:nvSpPr>
            <p:cNvPr id="51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52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53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59" name="TextBox 58"/>
          <p:cNvSpPr txBox="1"/>
          <p:nvPr/>
        </p:nvSpPr>
        <p:spPr>
          <a:xfrm>
            <a:off x="924212" y="6227583"/>
            <a:ext cx="11267787" cy="3385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Прочие закупки можно добавить вручную либо копированием. При необходимости лишние закупки можно удалить</a:t>
            </a:r>
          </a:p>
        </p:txBody>
      </p:sp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E6C97820-774B-E21B-9C6F-5B316C09EA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9258" y="3877549"/>
            <a:ext cx="7980952" cy="2371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22722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402605" y="974832"/>
            <a:ext cx="373063" cy="373062"/>
            <a:chOff x="1110373" y="4446207"/>
            <a:chExt cx="373063" cy="373062"/>
          </a:xfrm>
        </p:grpSpPr>
        <p:sp>
          <p:nvSpPr>
            <p:cNvPr id="5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6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7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3" name="TextBox 12"/>
          <p:cNvSpPr txBox="1"/>
          <p:nvPr/>
        </p:nvSpPr>
        <p:spPr>
          <a:xfrm>
            <a:off x="793027" y="868977"/>
            <a:ext cx="10872876" cy="6463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Для создания позиции плана-графика необходимо перейти в папку «</a:t>
            </a:r>
            <a:r>
              <a:rPr lang="ru-RU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Позиция плана-графика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», выбрать фильтр «</a:t>
            </a:r>
            <a:r>
              <a:rPr lang="ru-RU" b="1" u="sng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Создание новой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» и на панели инструментов нажать на кнопку «</a:t>
            </a:r>
            <a:r>
              <a:rPr lang="ru-RU" b="1" u="sng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Создать…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»     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848946" y="-18092"/>
            <a:ext cx="93430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280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sz="2400" dirty="0"/>
              <a:t>Создание позиции плана-графика с планируемой датой проведения закупки 2025 год</a:t>
            </a:r>
            <a:endParaRPr lang="en-US" sz="2400" dirty="0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8475" y="1811380"/>
            <a:ext cx="8476537" cy="3801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Прямоугольник 19"/>
          <p:cNvSpPr/>
          <p:nvPr/>
        </p:nvSpPr>
        <p:spPr>
          <a:xfrm>
            <a:off x="1876679" y="3029339"/>
            <a:ext cx="2689102" cy="1499118"/>
          </a:xfrm>
          <a:prstGeom prst="rect">
            <a:avLst/>
          </a:prstGeom>
          <a:noFill/>
          <a:ln w="28575">
            <a:solidFill>
              <a:srgbClr val="D933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063077" y="3213580"/>
            <a:ext cx="1766670" cy="231329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 w="28575">
                <a:solidFill>
                  <a:schemeClr val="tx1"/>
                </a:solidFill>
              </a:ln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400800" y="2072647"/>
            <a:ext cx="250167" cy="267419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rcRect l="-9578" t="14317"/>
          <a:stretch/>
        </p:blipFill>
        <p:spPr>
          <a:xfrm>
            <a:off x="11041224" y="1217192"/>
            <a:ext cx="277865" cy="269004"/>
          </a:xfrm>
          <a:prstGeom prst="rect">
            <a:avLst/>
          </a:prstGeom>
        </p:spPr>
      </p:pic>
      <p:cxnSp>
        <p:nvCxnSpPr>
          <p:cNvPr id="9236" name="Соединительная линия уступом 9235"/>
          <p:cNvCxnSpPr>
            <a:cxnSpLocks/>
          </p:cNvCxnSpPr>
          <p:nvPr/>
        </p:nvCxnSpPr>
        <p:spPr>
          <a:xfrm rot="5400000">
            <a:off x="3237685" y="2071222"/>
            <a:ext cx="1850085" cy="665959"/>
          </a:xfrm>
          <a:prstGeom prst="bentConnector3">
            <a:avLst>
              <a:gd name="adj1" fmla="val 99761"/>
            </a:avLst>
          </a:prstGeom>
          <a:ln w="28575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39" name="Соединительная линия уступом 9238"/>
          <p:cNvCxnSpPr>
            <a:cxnSpLocks/>
          </p:cNvCxnSpPr>
          <p:nvPr/>
        </p:nvCxnSpPr>
        <p:spPr>
          <a:xfrm rot="10800000" flipV="1">
            <a:off x="4564118" y="1182944"/>
            <a:ext cx="5034026" cy="1892905"/>
          </a:xfrm>
          <a:prstGeom prst="bentConnector3">
            <a:avLst>
              <a:gd name="adj1" fmla="val 79"/>
            </a:avLst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23" name="Соединительная линия уступом 9238">
            <a:extLst>
              <a:ext uri="{FF2B5EF4-FFF2-40B4-BE49-F238E27FC236}">
                <a16:creationId xmlns:a16="http://schemas.microsoft.com/office/drawing/2014/main" id="{EDE41DA9-2D86-02BC-620D-A7DC6C1FB765}"/>
              </a:ext>
            </a:extLst>
          </p:cNvPr>
          <p:cNvCxnSpPr>
            <a:cxnSpLocks/>
          </p:cNvCxnSpPr>
          <p:nvPr/>
        </p:nvCxnSpPr>
        <p:spPr>
          <a:xfrm rot="10800000" flipV="1">
            <a:off x="6650970" y="1479158"/>
            <a:ext cx="3594043" cy="727195"/>
          </a:xfrm>
          <a:prstGeom prst="bentConnector3">
            <a:avLst>
              <a:gd name="adj1" fmla="val -19"/>
            </a:avLst>
          </a:prstGeom>
          <a:ln w="285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22722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EDA987C-1CA2-3D88-FA80-D69AA29D05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9809" y="1273286"/>
            <a:ext cx="9552381" cy="3190476"/>
          </a:xfrm>
          <a:prstGeom prst="rect">
            <a:avLst/>
          </a:prstGeom>
        </p:spPr>
      </p:pic>
      <p:grpSp>
        <p:nvGrpSpPr>
          <p:cNvPr id="9" name="Группа 8"/>
          <p:cNvGrpSpPr/>
          <p:nvPr/>
        </p:nvGrpSpPr>
        <p:grpSpPr>
          <a:xfrm>
            <a:off x="449704" y="832166"/>
            <a:ext cx="373063" cy="373062"/>
            <a:chOff x="1110373" y="4446207"/>
            <a:chExt cx="373063" cy="373062"/>
          </a:xfrm>
        </p:grpSpPr>
        <p:sp>
          <p:nvSpPr>
            <p:cNvPr id="10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1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12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8" name="TextBox 17"/>
          <p:cNvSpPr txBox="1"/>
          <p:nvPr/>
        </p:nvSpPr>
        <p:spPr>
          <a:xfrm>
            <a:off x="890557" y="833780"/>
            <a:ext cx="10061701" cy="369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Заполнение позиции плана-графика:</a:t>
            </a:r>
          </a:p>
        </p:txBody>
      </p:sp>
      <p:grpSp>
        <p:nvGrpSpPr>
          <p:cNvPr id="20" name="Группа 19"/>
          <p:cNvGrpSpPr/>
          <p:nvPr/>
        </p:nvGrpSpPr>
        <p:grpSpPr>
          <a:xfrm>
            <a:off x="8598923" y="1842853"/>
            <a:ext cx="420116" cy="426205"/>
            <a:chOff x="838940" y="2034879"/>
            <a:chExt cx="420116" cy="426205"/>
          </a:xfrm>
        </p:grpSpPr>
        <p:sp>
          <p:nvSpPr>
            <p:cNvPr id="21" name="Овал 20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ln w="2857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>
                <a:ln>
                  <a:solidFill>
                    <a:srgbClr val="C00000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860532" y="2063315"/>
              <a:ext cx="3769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solidFill>
                    <a:srgbClr val="D9333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</p:grpSp>
      <p:grpSp>
        <p:nvGrpSpPr>
          <p:cNvPr id="23" name="Группа 22"/>
          <p:cNvGrpSpPr/>
          <p:nvPr/>
        </p:nvGrpSpPr>
        <p:grpSpPr>
          <a:xfrm>
            <a:off x="9919330" y="1842854"/>
            <a:ext cx="420116" cy="426205"/>
            <a:chOff x="838940" y="2034879"/>
            <a:chExt cx="420116" cy="426205"/>
          </a:xfrm>
        </p:grpSpPr>
        <p:sp>
          <p:nvSpPr>
            <p:cNvPr id="24" name="Овал 23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ln w="28575">
              <a:solidFill>
                <a:srgbClr val="7030A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860532" y="2063315"/>
              <a:ext cx="376931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ln>
                    <a:solidFill>
                      <a:srgbClr val="7030A0"/>
                    </a:solidFill>
                  </a:ln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</p:grpSp>
      <p:grpSp>
        <p:nvGrpSpPr>
          <p:cNvPr id="26" name="Группа 25"/>
          <p:cNvGrpSpPr/>
          <p:nvPr/>
        </p:nvGrpSpPr>
        <p:grpSpPr>
          <a:xfrm>
            <a:off x="985772" y="3253768"/>
            <a:ext cx="420116" cy="426205"/>
            <a:chOff x="838940" y="2034879"/>
            <a:chExt cx="420116" cy="426205"/>
          </a:xfrm>
        </p:grpSpPr>
        <p:sp>
          <p:nvSpPr>
            <p:cNvPr id="27" name="Овал 26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ln w="28575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>
                <a:ln>
                  <a:solidFill>
                    <a:srgbClr val="C00000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860532" y="2063315"/>
              <a:ext cx="376931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ln>
                    <a:solidFill>
                      <a:srgbClr val="0000FF"/>
                    </a:solidFill>
                  </a:ln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</p:grpSp>
      <p:grpSp>
        <p:nvGrpSpPr>
          <p:cNvPr id="29" name="Группа 28"/>
          <p:cNvGrpSpPr/>
          <p:nvPr/>
        </p:nvGrpSpPr>
        <p:grpSpPr>
          <a:xfrm>
            <a:off x="452080" y="4619315"/>
            <a:ext cx="373063" cy="373062"/>
            <a:chOff x="1110373" y="4446207"/>
            <a:chExt cx="373063" cy="373062"/>
          </a:xfrm>
        </p:grpSpPr>
        <p:sp>
          <p:nvSpPr>
            <p:cNvPr id="30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31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32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38" name="TextBox 37"/>
          <p:cNvSpPr txBox="1"/>
          <p:nvPr/>
        </p:nvSpPr>
        <p:spPr>
          <a:xfrm>
            <a:off x="1763871" y="4533936"/>
            <a:ext cx="10061701" cy="15696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 плана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– год плана-графика, для которого создается позиция (2025 для плана-графика на 2025 год и плановый период 2026-2027 годов)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Планируемый год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– год размещения извещения или заключения контракта с единственным поставщиком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Наименование объекта и (или) наименования объектов закупки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 - указывается наименование  объекта закупки.</a:t>
            </a:r>
          </a:p>
        </p:txBody>
      </p:sp>
      <p:grpSp>
        <p:nvGrpSpPr>
          <p:cNvPr id="42" name="Группа 41"/>
          <p:cNvGrpSpPr/>
          <p:nvPr/>
        </p:nvGrpSpPr>
        <p:grpSpPr>
          <a:xfrm>
            <a:off x="1274981" y="5074230"/>
            <a:ext cx="420116" cy="426205"/>
            <a:chOff x="838940" y="2034879"/>
            <a:chExt cx="420116" cy="426205"/>
          </a:xfrm>
        </p:grpSpPr>
        <p:sp>
          <p:nvSpPr>
            <p:cNvPr id="43" name="Овал 42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ln w="28575">
              <a:solidFill>
                <a:srgbClr val="7030A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860532" y="2063315"/>
              <a:ext cx="376931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ln>
                    <a:solidFill>
                      <a:srgbClr val="7030A0"/>
                    </a:solidFill>
                  </a:ln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</p:grpSp>
      <p:grpSp>
        <p:nvGrpSpPr>
          <p:cNvPr id="5" name="Группа 4">
            <a:extLst>
              <a:ext uri="{FF2B5EF4-FFF2-40B4-BE49-F238E27FC236}">
                <a16:creationId xmlns:a16="http://schemas.microsoft.com/office/drawing/2014/main" id="{B7AA6546-E42D-7788-43B4-CB8B8BEBB44B}"/>
              </a:ext>
            </a:extLst>
          </p:cNvPr>
          <p:cNvGrpSpPr/>
          <p:nvPr/>
        </p:nvGrpSpPr>
        <p:grpSpPr>
          <a:xfrm>
            <a:off x="1278726" y="4590868"/>
            <a:ext cx="420116" cy="426205"/>
            <a:chOff x="838940" y="2034879"/>
            <a:chExt cx="420116" cy="426205"/>
          </a:xfrm>
        </p:grpSpPr>
        <p:sp>
          <p:nvSpPr>
            <p:cNvPr id="19" name="Овал 18">
              <a:extLst>
                <a:ext uri="{FF2B5EF4-FFF2-40B4-BE49-F238E27FC236}">
                  <a16:creationId xmlns:a16="http://schemas.microsoft.com/office/drawing/2014/main" id="{A4898104-4DE0-9693-E39E-3B6ECC33AFDA}"/>
                </a:ext>
              </a:extLst>
            </p:cNvPr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ln w="2857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>
                <a:ln>
                  <a:solidFill>
                    <a:srgbClr val="C00000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B8262117-660F-6823-A077-F757CB5789CF}"/>
                </a:ext>
              </a:extLst>
            </p:cNvPr>
            <p:cNvSpPr txBox="1"/>
            <p:nvPr/>
          </p:nvSpPr>
          <p:spPr>
            <a:xfrm>
              <a:off x="860532" y="2063315"/>
              <a:ext cx="3769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solidFill>
                    <a:srgbClr val="D9333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</p:grpSp>
      <p:grpSp>
        <p:nvGrpSpPr>
          <p:cNvPr id="49" name="Группа 48">
            <a:extLst>
              <a:ext uri="{FF2B5EF4-FFF2-40B4-BE49-F238E27FC236}">
                <a16:creationId xmlns:a16="http://schemas.microsoft.com/office/drawing/2014/main" id="{E4ADCC58-6AE5-CEE6-3EF0-4F67572F31C8}"/>
              </a:ext>
            </a:extLst>
          </p:cNvPr>
          <p:cNvGrpSpPr/>
          <p:nvPr/>
        </p:nvGrpSpPr>
        <p:grpSpPr>
          <a:xfrm>
            <a:off x="1274980" y="5557592"/>
            <a:ext cx="420116" cy="426205"/>
            <a:chOff x="838940" y="2034879"/>
            <a:chExt cx="420116" cy="426205"/>
          </a:xfrm>
        </p:grpSpPr>
        <p:sp>
          <p:nvSpPr>
            <p:cNvPr id="50" name="Овал 49">
              <a:extLst>
                <a:ext uri="{FF2B5EF4-FFF2-40B4-BE49-F238E27FC236}">
                  <a16:creationId xmlns:a16="http://schemas.microsoft.com/office/drawing/2014/main" id="{34F48CE9-D1E4-C3DC-68E4-FF054AC0A00A}"/>
                </a:ext>
              </a:extLst>
            </p:cNvPr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ln w="28575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>
                <a:ln>
                  <a:solidFill>
                    <a:srgbClr val="C00000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3EAE2324-9D7E-CE02-E07D-7820C730DFBB}"/>
                </a:ext>
              </a:extLst>
            </p:cNvPr>
            <p:cNvSpPr txBox="1"/>
            <p:nvPr/>
          </p:nvSpPr>
          <p:spPr>
            <a:xfrm>
              <a:off x="860532" y="2063315"/>
              <a:ext cx="376931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ln>
                    <a:solidFill>
                      <a:srgbClr val="0000FF"/>
                    </a:solidFill>
                  </a:ln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022722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Рисунок 2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4737" y="1908998"/>
            <a:ext cx="8885714" cy="3171429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</p:spPr>
      </p:pic>
      <p:grpSp>
        <p:nvGrpSpPr>
          <p:cNvPr id="5" name="Группа 4"/>
          <p:cNvGrpSpPr/>
          <p:nvPr/>
        </p:nvGrpSpPr>
        <p:grpSpPr>
          <a:xfrm>
            <a:off x="382237" y="1150917"/>
            <a:ext cx="373063" cy="373062"/>
            <a:chOff x="1110373" y="4446207"/>
            <a:chExt cx="373063" cy="373062"/>
          </a:xfrm>
        </p:grpSpPr>
        <p:sp>
          <p:nvSpPr>
            <p:cNvPr id="6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7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8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4" name="TextBox 13"/>
          <p:cNvSpPr txBox="1"/>
          <p:nvPr/>
        </p:nvSpPr>
        <p:spPr>
          <a:xfrm>
            <a:off x="867129" y="1061966"/>
            <a:ext cx="10676045" cy="5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Вкладка «</a:t>
            </a:r>
            <a:r>
              <a:rPr lang="ru-RU" sz="16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данные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»: поля «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Обоснование внесения изменений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» и «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Описание изменений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»                   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заполняются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так как формируется первая редакция плана-графика.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1707515" y="2938876"/>
            <a:ext cx="8548717" cy="966158"/>
          </a:xfrm>
          <a:prstGeom prst="rect">
            <a:avLst/>
          </a:prstGeom>
          <a:noFill/>
          <a:ln w="28575">
            <a:solidFill>
              <a:srgbClr val="D933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Прямая со стрелкой 3"/>
          <p:cNvCxnSpPr>
            <a:cxnSpLocks/>
          </p:cNvCxnSpPr>
          <p:nvPr/>
        </p:nvCxnSpPr>
        <p:spPr>
          <a:xfrm>
            <a:off x="8046972" y="1359030"/>
            <a:ext cx="0" cy="1579846"/>
          </a:xfrm>
          <a:prstGeom prst="straightConnector1">
            <a:avLst/>
          </a:prstGeom>
          <a:ln w="28575">
            <a:solidFill>
              <a:srgbClr val="D9333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1543241" y="1923631"/>
            <a:ext cx="1225263" cy="230241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8" name="Прямая со стрелкой 17"/>
          <p:cNvCxnSpPr>
            <a:cxnSpLocks/>
          </p:cNvCxnSpPr>
          <p:nvPr/>
        </p:nvCxnSpPr>
        <p:spPr>
          <a:xfrm>
            <a:off x="2639916" y="1344252"/>
            <a:ext cx="0" cy="564746"/>
          </a:xfrm>
          <a:prstGeom prst="straightConnector1">
            <a:avLst/>
          </a:prstGeom>
          <a:ln w="285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>
            <a:cxnSpLocks/>
          </p:cNvCxnSpPr>
          <p:nvPr/>
        </p:nvCxnSpPr>
        <p:spPr>
          <a:xfrm>
            <a:off x="4556448" y="1359030"/>
            <a:ext cx="6272842" cy="0"/>
          </a:xfrm>
          <a:prstGeom prst="line">
            <a:avLst/>
          </a:prstGeom>
          <a:ln w="28575">
            <a:solidFill>
              <a:srgbClr val="D933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1A9FBA3A-AD7E-4A0C-F31C-3B8251C5237E}"/>
              </a:ext>
            </a:extLst>
          </p:cNvPr>
          <p:cNvCxnSpPr>
            <a:cxnSpLocks/>
          </p:cNvCxnSpPr>
          <p:nvPr/>
        </p:nvCxnSpPr>
        <p:spPr>
          <a:xfrm>
            <a:off x="1813248" y="1344252"/>
            <a:ext cx="2112005" cy="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22722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462168" y="834469"/>
            <a:ext cx="373063" cy="373062"/>
            <a:chOff x="1110373" y="4446207"/>
            <a:chExt cx="373063" cy="373062"/>
          </a:xfrm>
        </p:grpSpPr>
        <p:sp>
          <p:nvSpPr>
            <p:cNvPr id="6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7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8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4" name="TextBox 13"/>
          <p:cNvSpPr txBox="1"/>
          <p:nvPr/>
        </p:nvSpPr>
        <p:spPr>
          <a:xfrm>
            <a:off x="903021" y="853912"/>
            <a:ext cx="10061701" cy="369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Вкладка «</a:t>
            </a:r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ОКПД2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»: указывается перечень строк ОКПД2 предполагаемой закупки.</a:t>
            </a:r>
          </a:p>
        </p:txBody>
      </p:sp>
      <p:grpSp>
        <p:nvGrpSpPr>
          <p:cNvPr id="18" name="Группа 17"/>
          <p:cNvGrpSpPr/>
          <p:nvPr/>
        </p:nvGrpSpPr>
        <p:grpSpPr>
          <a:xfrm>
            <a:off x="450629" y="4778020"/>
            <a:ext cx="373063" cy="373062"/>
            <a:chOff x="1110373" y="4446207"/>
            <a:chExt cx="373063" cy="373062"/>
          </a:xfrm>
        </p:grpSpPr>
        <p:sp>
          <p:nvSpPr>
            <p:cNvPr id="19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20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21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27" name="TextBox 26"/>
          <p:cNvSpPr txBox="1"/>
          <p:nvPr/>
        </p:nvSpPr>
        <p:spPr>
          <a:xfrm>
            <a:off x="898846" y="4745985"/>
            <a:ext cx="10061701" cy="369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Для добавления новой строки необходимо нажать кнопку «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Добавить строку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»         .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2653" y="4678233"/>
            <a:ext cx="327162" cy="420637"/>
          </a:xfrm>
          <a:prstGeom prst="rect">
            <a:avLst/>
          </a:prstGeom>
        </p:spPr>
      </p:pic>
      <p:grpSp>
        <p:nvGrpSpPr>
          <p:cNvPr id="30" name="Группа 29"/>
          <p:cNvGrpSpPr/>
          <p:nvPr/>
        </p:nvGrpSpPr>
        <p:grpSpPr>
          <a:xfrm>
            <a:off x="462168" y="5641336"/>
            <a:ext cx="373063" cy="373062"/>
            <a:chOff x="1110373" y="4446207"/>
            <a:chExt cx="373063" cy="373062"/>
          </a:xfrm>
        </p:grpSpPr>
        <p:sp>
          <p:nvSpPr>
            <p:cNvPr id="31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32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33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39" name="TextBox 38"/>
          <p:cNvSpPr txBox="1"/>
          <p:nvPr/>
        </p:nvSpPr>
        <p:spPr>
          <a:xfrm>
            <a:off x="947060" y="5428702"/>
            <a:ext cx="10061701" cy="6463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Для заполнения поля «</a:t>
            </a:r>
            <a:r>
              <a:rPr lang="ru-RU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Код ОКПД2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» необходимо двойным нажатием на кнопку         выбрать из справочника «Номенклатура ОКПД2» соответствующее значение кода ОКПД2.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43572" y="5422256"/>
            <a:ext cx="347139" cy="305483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4375F613-4D87-D50F-C7FB-6966B66CAE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5888" y="1418178"/>
            <a:ext cx="9047619" cy="3342857"/>
          </a:xfrm>
          <a:prstGeom prst="rect">
            <a:avLst/>
          </a:prstGeom>
        </p:spPr>
      </p:pic>
      <p:cxnSp>
        <p:nvCxnSpPr>
          <p:cNvPr id="4" name="Прямая со стрелкой 3"/>
          <p:cNvCxnSpPr>
            <a:cxnSpLocks/>
          </p:cNvCxnSpPr>
          <p:nvPr/>
        </p:nvCxnSpPr>
        <p:spPr>
          <a:xfrm>
            <a:off x="2570959" y="1207531"/>
            <a:ext cx="0" cy="1780367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45221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460691" y="794527"/>
            <a:ext cx="373063" cy="373062"/>
            <a:chOff x="1110373" y="4446207"/>
            <a:chExt cx="373063" cy="373062"/>
          </a:xfrm>
        </p:grpSpPr>
        <p:sp>
          <p:nvSpPr>
            <p:cNvPr id="6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7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8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4" name="TextBox 13"/>
          <p:cNvSpPr txBox="1"/>
          <p:nvPr/>
        </p:nvSpPr>
        <p:spPr>
          <a:xfrm>
            <a:off x="901544" y="794527"/>
            <a:ext cx="10061701" cy="3385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Внешний вид справочника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«Номенклатура ОКПД2»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grpSp>
        <p:nvGrpSpPr>
          <p:cNvPr id="15" name="Группа 14"/>
          <p:cNvGrpSpPr/>
          <p:nvPr/>
        </p:nvGrpSpPr>
        <p:grpSpPr>
          <a:xfrm>
            <a:off x="460691" y="5038204"/>
            <a:ext cx="373063" cy="373062"/>
            <a:chOff x="1110373" y="4446207"/>
            <a:chExt cx="373063" cy="373062"/>
          </a:xfrm>
        </p:grpSpPr>
        <p:sp>
          <p:nvSpPr>
            <p:cNvPr id="16" name="Oval 31"/>
            <p:cNvSpPr/>
            <p:nvPr/>
          </p:nvSpPr>
          <p:spPr>
            <a:xfrm>
              <a:off x="1110373" y="4446207"/>
              <a:ext cx="373063" cy="373062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7" name="Group 1036"/>
            <p:cNvGrpSpPr>
              <a:grpSpLocks noChangeAspect="1"/>
            </p:cNvGrpSpPr>
            <p:nvPr/>
          </p:nvGrpSpPr>
          <p:grpSpPr bwMode="auto">
            <a:xfrm>
              <a:off x="1222202" y="4522727"/>
              <a:ext cx="192816" cy="191642"/>
              <a:chOff x="9876" y="-1946"/>
              <a:chExt cx="822" cy="817"/>
            </a:xfrm>
            <a:solidFill>
              <a:schemeClr val="bg1"/>
            </a:solidFill>
          </p:grpSpPr>
          <p:sp>
            <p:nvSpPr>
              <p:cNvPr id="18" name="Freeform 1038"/>
              <p:cNvSpPr>
                <a:spLocks/>
              </p:cNvSpPr>
              <p:nvPr/>
            </p:nvSpPr>
            <p:spPr bwMode="auto">
              <a:xfrm>
                <a:off x="10016" y="-1801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5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6 h 298"/>
                  <a:gd name="T24" fmla="*/ 1396 w 1421"/>
                  <a:gd name="T25" fmla="*/ 232 h 298"/>
                  <a:gd name="T26" fmla="*/ 1378 w 1421"/>
                  <a:gd name="T27" fmla="*/ 254 h 298"/>
                  <a:gd name="T28" fmla="*/ 1356 w 1421"/>
                  <a:gd name="T29" fmla="*/ 272 h 298"/>
                  <a:gd name="T30" fmla="*/ 1330 w 1421"/>
                  <a:gd name="T31" fmla="*/ 285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5 h 298"/>
                  <a:gd name="T42" fmla="*/ 65 w 1421"/>
                  <a:gd name="T43" fmla="*/ 272 h 298"/>
                  <a:gd name="T44" fmla="*/ 44 w 1421"/>
                  <a:gd name="T45" fmla="*/ 254 h 298"/>
                  <a:gd name="T46" fmla="*/ 25 w 1421"/>
                  <a:gd name="T47" fmla="*/ 232 h 298"/>
                  <a:gd name="T48" fmla="*/ 11 w 1421"/>
                  <a:gd name="T49" fmla="*/ 206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5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5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6"/>
                    </a:lnTo>
                    <a:lnTo>
                      <a:pt x="1396" y="232"/>
                    </a:lnTo>
                    <a:lnTo>
                      <a:pt x="1378" y="254"/>
                    </a:lnTo>
                    <a:lnTo>
                      <a:pt x="1356" y="272"/>
                    </a:lnTo>
                    <a:lnTo>
                      <a:pt x="1330" y="285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5"/>
                    </a:lnTo>
                    <a:lnTo>
                      <a:pt x="65" y="272"/>
                    </a:lnTo>
                    <a:lnTo>
                      <a:pt x="44" y="254"/>
                    </a:lnTo>
                    <a:lnTo>
                      <a:pt x="25" y="232"/>
                    </a:lnTo>
                    <a:lnTo>
                      <a:pt x="11" y="206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5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Freeform 1039"/>
              <p:cNvSpPr>
                <a:spLocks/>
              </p:cNvSpPr>
              <p:nvPr/>
            </p:nvSpPr>
            <p:spPr bwMode="auto">
              <a:xfrm>
                <a:off x="10016" y="-1662"/>
                <a:ext cx="356" cy="75"/>
              </a:xfrm>
              <a:custGeom>
                <a:avLst/>
                <a:gdLst>
                  <a:gd name="T0" fmla="*/ 149 w 1421"/>
                  <a:gd name="T1" fmla="*/ 0 h 298"/>
                  <a:gd name="T2" fmla="*/ 1272 w 1421"/>
                  <a:gd name="T3" fmla="*/ 0 h 298"/>
                  <a:gd name="T4" fmla="*/ 1302 w 1421"/>
                  <a:gd name="T5" fmla="*/ 3 h 298"/>
                  <a:gd name="T6" fmla="*/ 1330 w 1421"/>
                  <a:gd name="T7" fmla="*/ 12 h 298"/>
                  <a:gd name="T8" fmla="*/ 1356 w 1421"/>
                  <a:gd name="T9" fmla="*/ 26 h 298"/>
                  <a:gd name="T10" fmla="*/ 1378 w 1421"/>
                  <a:gd name="T11" fmla="*/ 44 h 298"/>
                  <a:gd name="T12" fmla="*/ 1396 w 1421"/>
                  <a:gd name="T13" fmla="*/ 66 h 298"/>
                  <a:gd name="T14" fmla="*/ 1410 w 1421"/>
                  <a:gd name="T15" fmla="*/ 91 h 298"/>
                  <a:gd name="T16" fmla="*/ 1418 w 1421"/>
                  <a:gd name="T17" fmla="*/ 119 h 298"/>
                  <a:gd name="T18" fmla="*/ 1421 w 1421"/>
                  <a:gd name="T19" fmla="*/ 149 h 298"/>
                  <a:gd name="T20" fmla="*/ 1418 w 1421"/>
                  <a:gd name="T21" fmla="*/ 179 h 298"/>
                  <a:gd name="T22" fmla="*/ 1410 w 1421"/>
                  <a:gd name="T23" fmla="*/ 207 h 298"/>
                  <a:gd name="T24" fmla="*/ 1396 w 1421"/>
                  <a:gd name="T25" fmla="*/ 232 h 298"/>
                  <a:gd name="T26" fmla="*/ 1378 w 1421"/>
                  <a:gd name="T27" fmla="*/ 255 h 298"/>
                  <a:gd name="T28" fmla="*/ 1356 w 1421"/>
                  <a:gd name="T29" fmla="*/ 272 h 298"/>
                  <a:gd name="T30" fmla="*/ 1330 w 1421"/>
                  <a:gd name="T31" fmla="*/ 287 h 298"/>
                  <a:gd name="T32" fmla="*/ 1302 w 1421"/>
                  <a:gd name="T33" fmla="*/ 295 h 298"/>
                  <a:gd name="T34" fmla="*/ 1272 w 1421"/>
                  <a:gd name="T35" fmla="*/ 298 h 298"/>
                  <a:gd name="T36" fmla="*/ 149 w 1421"/>
                  <a:gd name="T37" fmla="*/ 298 h 298"/>
                  <a:gd name="T38" fmla="*/ 119 w 1421"/>
                  <a:gd name="T39" fmla="*/ 295 h 298"/>
                  <a:gd name="T40" fmla="*/ 91 w 1421"/>
                  <a:gd name="T41" fmla="*/ 287 h 298"/>
                  <a:gd name="T42" fmla="*/ 65 w 1421"/>
                  <a:gd name="T43" fmla="*/ 272 h 298"/>
                  <a:gd name="T44" fmla="*/ 44 w 1421"/>
                  <a:gd name="T45" fmla="*/ 255 h 298"/>
                  <a:gd name="T46" fmla="*/ 25 w 1421"/>
                  <a:gd name="T47" fmla="*/ 232 h 298"/>
                  <a:gd name="T48" fmla="*/ 11 w 1421"/>
                  <a:gd name="T49" fmla="*/ 207 h 298"/>
                  <a:gd name="T50" fmla="*/ 3 w 1421"/>
                  <a:gd name="T51" fmla="*/ 179 h 298"/>
                  <a:gd name="T52" fmla="*/ 0 w 1421"/>
                  <a:gd name="T53" fmla="*/ 149 h 298"/>
                  <a:gd name="T54" fmla="*/ 3 w 1421"/>
                  <a:gd name="T55" fmla="*/ 119 h 298"/>
                  <a:gd name="T56" fmla="*/ 11 w 1421"/>
                  <a:gd name="T57" fmla="*/ 91 h 298"/>
                  <a:gd name="T58" fmla="*/ 25 w 1421"/>
                  <a:gd name="T59" fmla="*/ 66 h 298"/>
                  <a:gd name="T60" fmla="*/ 44 w 1421"/>
                  <a:gd name="T61" fmla="*/ 44 h 298"/>
                  <a:gd name="T62" fmla="*/ 65 w 1421"/>
                  <a:gd name="T63" fmla="*/ 26 h 298"/>
                  <a:gd name="T64" fmla="*/ 91 w 1421"/>
                  <a:gd name="T65" fmla="*/ 12 h 298"/>
                  <a:gd name="T66" fmla="*/ 119 w 1421"/>
                  <a:gd name="T67" fmla="*/ 3 h 298"/>
                  <a:gd name="T68" fmla="*/ 149 w 1421"/>
                  <a:gd name="T69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1" h="298">
                    <a:moveTo>
                      <a:pt x="149" y="0"/>
                    </a:moveTo>
                    <a:lnTo>
                      <a:pt x="1272" y="0"/>
                    </a:lnTo>
                    <a:lnTo>
                      <a:pt x="1302" y="3"/>
                    </a:lnTo>
                    <a:lnTo>
                      <a:pt x="1330" y="12"/>
                    </a:lnTo>
                    <a:lnTo>
                      <a:pt x="1356" y="26"/>
                    </a:lnTo>
                    <a:lnTo>
                      <a:pt x="1378" y="44"/>
                    </a:lnTo>
                    <a:lnTo>
                      <a:pt x="1396" y="66"/>
                    </a:lnTo>
                    <a:lnTo>
                      <a:pt x="1410" y="91"/>
                    </a:lnTo>
                    <a:lnTo>
                      <a:pt x="1418" y="119"/>
                    </a:lnTo>
                    <a:lnTo>
                      <a:pt x="1421" y="149"/>
                    </a:lnTo>
                    <a:lnTo>
                      <a:pt x="1418" y="179"/>
                    </a:lnTo>
                    <a:lnTo>
                      <a:pt x="1410" y="207"/>
                    </a:lnTo>
                    <a:lnTo>
                      <a:pt x="1396" y="232"/>
                    </a:lnTo>
                    <a:lnTo>
                      <a:pt x="1378" y="255"/>
                    </a:lnTo>
                    <a:lnTo>
                      <a:pt x="1356" y="272"/>
                    </a:lnTo>
                    <a:lnTo>
                      <a:pt x="1330" y="287"/>
                    </a:lnTo>
                    <a:lnTo>
                      <a:pt x="1302" y="295"/>
                    </a:lnTo>
                    <a:lnTo>
                      <a:pt x="1272" y="298"/>
                    </a:lnTo>
                    <a:lnTo>
                      <a:pt x="149" y="298"/>
                    </a:lnTo>
                    <a:lnTo>
                      <a:pt x="119" y="295"/>
                    </a:lnTo>
                    <a:lnTo>
                      <a:pt x="91" y="287"/>
                    </a:lnTo>
                    <a:lnTo>
                      <a:pt x="65" y="272"/>
                    </a:lnTo>
                    <a:lnTo>
                      <a:pt x="44" y="255"/>
                    </a:lnTo>
                    <a:lnTo>
                      <a:pt x="25" y="232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9"/>
                    </a:lnTo>
                    <a:lnTo>
                      <a:pt x="11" y="91"/>
                    </a:lnTo>
                    <a:lnTo>
                      <a:pt x="25" y="66"/>
                    </a:lnTo>
                    <a:lnTo>
                      <a:pt x="44" y="44"/>
                    </a:lnTo>
                    <a:lnTo>
                      <a:pt x="65" y="26"/>
                    </a:lnTo>
                    <a:lnTo>
                      <a:pt x="91" y="12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" name="Freeform 1040"/>
              <p:cNvSpPr>
                <a:spLocks/>
              </p:cNvSpPr>
              <p:nvPr/>
            </p:nvSpPr>
            <p:spPr bwMode="auto">
              <a:xfrm>
                <a:off x="10016" y="-1522"/>
                <a:ext cx="215" cy="74"/>
              </a:xfrm>
              <a:custGeom>
                <a:avLst/>
                <a:gdLst>
                  <a:gd name="T0" fmla="*/ 149 w 860"/>
                  <a:gd name="T1" fmla="*/ 0 h 297"/>
                  <a:gd name="T2" fmla="*/ 711 w 860"/>
                  <a:gd name="T3" fmla="*/ 0 h 297"/>
                  <a:gd name="T4" fmla="*/ 741 w 860"/>
                  <a:gd name="T5" fmla="*/ 3 h 297"/>
                  <a:gd name="T6" fmla="*/ 769 w 860"/>
                  <a:gd name="T7" fmla="*/ 11 h 297"/>
                  <a:gd name="T8" fmla="*/ 795 w 860"/>
                  <a:gd name="T9" fmla="*/ 26 h 297"/>
                  <a:gd name="T10" fmla="*/ 817 w 860"/>
                  <a:gd name="T11" fmla="*/ 43 h 297"/>
                  <a:gd name="T12" fmla="*/ 835 w 860"/>
                  <a:gd name="T13" fmla="*/ 66 h 297"/>
                  <a:gd name="T14" fmla="*/ 849 w 860"/>
                  <a:gd name="T15" fmla="*/ 90 h 297"/>
                  <a:gd name="T16" fmla="*/ 857 w 860"/>
                  <a:gd name="T17" fmla="*/ 118 h 297"/>
                  <a:gd name="T18" fmla="*/ 860 w 860"/>
                  <a:gd name="T19" fmla="*/ 149 h 297"/>
                  <a:gd name="T20" fmla="*/ 857 w 860"/>
                  <a:gd name="T21" fmla="*/ 179 h 297"/>
                  <a:gd name="T22" fmla="*/ 849 w 860"/>
                  <a:gd name="T23" fmla="*/ 207 h 297"/>
                  <a:gd name="T24" fmla="*/ 835 w 860"/>
                  <a:gd name="T25" fmla="*/ 231 h 297"/>
                  <a:gd name="T26" fmla="*/ 817 w 860"/>
                  <a:gd name="T27" fmla="*/ 254 h 297"/>
                  <a:gd name="T28" fmla="*/ 795 w 860"/>
                  <a:gd name="T29" fmla="*/ 271 h 297"/>
                  <a:gd name="T30" fmla="*/ 769 w 860"/>
                  <a:gd name="T31" fmla="*/ 286 h 297"/>
                  <a:gd name="T32" fmla="*/ 741 w 860"/>
                  <a:gd name="T33" fmla="*/ 294 h 297"/>
                  <a:gd name="T34" fmla="*/ 711 w 860"/>
                  <a:gd name="T35" fmla="*/ 297 h 297"/>
                  <a:gd name="T36" fmla="*/ 149 w 860"/>
                  <a:gd name="T37" fmla="*/ 297 h 297"/>
                  <a:gd name="T38" fmla="*/ 119 w 860"/>
                  <a:gd name="T39" fmla="*/ 294 h 297"/>
                  <a:gd name="T40" fmla="*/ 91 w 860"/>
                  <a:gd name="T41" fmla="*/ 286 h 297"/>
                  <a:gd name="T42" fmla="*/ 65 w 860"/>
                  <a:gd name="T43" fmla="*/ 271 h 297"/>
                  <a:gd name="T44" fmla="*/ 44 w 860"/>
                  <a:gd name="T45" fmla="*/ 254 h 297"/>
                  <a:gd name="T46" fmla="*/ 25 w 860"/>
                  <a:gd name="T47" fmla="*/ 231 h 297"/>
                  <a:gd name="T48" fmla="*/ 11 w 860"/>
                  <a:gd name="T49" fmla="*/ 207 h 297"/>
                  <a:gd name="T50" fmla="*/ 3 w 860"/>
                  <a:gd name="T51" fmla="*/ 179 h 297"/>
                  <a:gd name="T52" fmla="*/ 0 w 860"/>
                  <a:gd name="T53" fmla="*/ 149 h 297"/>
                  <a:gd name="T54" fmla="*/ 3 w 860"/>
                  <a:gd name="T55" fmla="*/ 118 h 297"/>
                  <a:gd name="T56" fmla="*/ 11 w 860"/>
                  <a:gd name="T57" fmla="*/ 90 h 297"/>
                  <a:gd name="T58" fmla="*/ 25 w 860"/>
                  <a:gd name="T59" fmla="*/ 66 h 297"/>
                  <a:gd name="T60" fmla="*/ 44 w 860"/>
                  <a:gd name="T61" fmla="*/ 43 h 297"/>
                  <a:gd name="T62" fmla="*/ 65 w 860"/>
                  <a:gd name="T63" fmla="*/ 26 h 297"/>
                  <a:gd name="T64" fmla="*/ 91 w 860"/>
                  <a:gd name="T65" fmla="*/ 11 h 297"/>
                  <a:gd name="T66" fmla="*/ 119 w 860"/>
                  <a:gd name="T67" fmla="*/ 3 h 297"/>
                  <a:gd name="T68" fmla="*/ 149 w 860"/>
                  <a:gd name="T6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60" h="297">
                    <a:moveTo>
                      <a:pt x="149" y="0"/>
                    </a:moveTo>
                    <a:lnTo>
                      <a:pt x="711" y="0"/>
                    </a:lnTo>
                    <a:lnTo>
                      <a:pt x="741" y="3"/>
                    </a:lnTo>
                    <a:lnTo>
                      <a:pt x="769" y="11"/>
                    </a:lnTo>
                    <a:lnTo>
                      <a:pt x="795" y="26"/>
                    </a:lnTo>
                    <a:lnTo>
                      <a:pt x="817" y="43"/>
                    </a:lnTo>
                    <a:lnTo>
                      <a:pt x="835" y="66"/>
                    </a:lnTo>
                    <a:lnTo>
                      <a:pt x="849" y="90"/>
                    </a:lnTo>
                    <a:lnTo>
                      <a:pt x="857" y="118"/>
                    </a:lnTo>
                    <a:lnTo>
                      <a:pt x="860" y="149"/>
                    </a:lnTo>
                    <a:lnTo>
                      <a:pt x="857" y="179"/>
                    </a:lnTo>
                    <a:lnTo>
                      <a:pt x="849" y="207"/>
                    </a:lnTo>
                    <a:lnTo>
                      <a:pt x="835" y="231"/>
                    </a:lnTo>
                    <a:lnTo>
                      <a:pt x="817" y="254"/>
                    </a:lnTo>
                    <a:lnTo>
                      <a:pt x="795" y="271"/>
                    </a:lnTo>
                    <a:lnTo>
                      <a:pt x="769" y="286"/>
                    </a:lnTo>
                    <a:lnTo>
                      <a:pt x="741" y="294"/>
                    </a:lnTo>
                    <a:lnTo>
                      <a:pt x="711" y="297"/>
                    </a:lnTo>
                    <a:lnTo>
                      <a:pt x="149" y="297"/>
                    </a:lnTo>
                    <a:lnTo>
                      <a:pt x="119" y="294"/>
                    </a:lnTo>
                    <a:lnTo>
                      <a:pt x="91" y="286"/>
                    </a:lnTo>
                    <a:lnTo>
                      <a:pt x="65" y="271"/>
                    </a:lnTo>
                    <a:lnTo>
                      <a:pt x="44" y="254"/>
                    </a:lnTo>
                    <a:lnTo>
                      <a:pt x="25" y="231"/>
                    </a:lnTo>
                    <a:lnTo>
                      <a:pt x="11" y="207"/>
                    </a:lnTo>
                    <a:lnTo>
                      <a:pt x="3" y="179"/>
                    </a:lnTo>
                    <a:lnTo>
                      <a:pt x="0" y="149"/>
                    </a:lnTo>
                    <a:lnTo>
                      <a:pt x="3" y="118"/>
                    </a:lnTo>
                    <a:lnTo>
                      <a:pt x="11" y="90"/>
                    </a:lnTo>
                    <a:lnTo>
                      <a:pt x="25" y="66"/>
                    </a:lnTo>
                    <a:lnTo>
                      <a:pt x="44" y="43"/>
                    </a:lnTo>
                    <a:lnTo>
                      <a:pt x="65" y="26"/>
                    </a:lnTo>
                    <a:lnTo>
                      <a:pt x="91" y="11"/>
                    </a:lnTo>
                    <a:lnTo>
                      <a:pt x="119" y="3"/>
                    </a:lnTo>
                    <a:lnTo>
                      <a:pt x="14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Freeform 1041"/>
              <p:cNvSpPr>
                <a:spLocks/>
              </p:cNvSpPr>
              <p:nvPr/>
            </p:nvSpPr>
            <p:spPr bwMode="auto">
              <a:xfrm>
                <a:off x="9876" y="-1946"/>
                <a:ext cx="636" cy="817"/>
              </a:xfrm>
              <a:custGeom>
                <a:avLst/>
                <a:gdLst>
                  <a:gd name="T0" fmla="*/ 150 w 2545"/>
                  <a:gd name="T1" fmla="*/ 0 h 3271"/>
                  <a:gd name="T2" fmla="*/ 2395 w 2545"/>
                  <a:gd name="T3" fmla="*/ 0 h 3271"/>
                  <a:gd name="T4" fmla="*/ 2425 w 2545"/>
                  <a:gd name="T5" fmla="*/ 3 h 3271"/>
                  <a:gd name="T6" fmla="*/ 2453 w 2545"/>
                  <a:gd name="T7" fmla="*/ 11 h 3271"/>
                  <a:gd name="T8" fmla="*/ 2479 w 2545"/>
                  <a:gd name="T9" fmla="*/ 26 h 3271"/>
                  <a:gd name="T10" fmla="*/ 2501 w 2545"/>
                  <a:gd name="T11" fmla="*/ 43 h 3271"/>
                  <a:gd name="T12" fmla="*/ 2520 w 2545"/>
                  <a:gd name="T13" fmla="*/ 66 h 3271"/>
                  <a:gd name="T14" fmla="*/ 2533 w 2545"/>
                  <a:gd name="T15" fmla="*/ 90 h 3271"/>
                  <a:gd name="T16" fmla="*/ 2542 w 2545"/>
                  <a:gd name="T17" fmla="*/ 118 h 3271"/>
                  <a:gd name="T18" fmla="*/ 2545 w 2545"/>
                  <a:gd name="T19" fmla="*/ 148 h 3271"/>
                  <a:gd name="T20" fmla="*/ 2545 w 2545"/>
                  <a:gd name="T21" fmla="*/ 369 h 3271"/>
                  <a:gd name="T22" fmla="*/ 2246 w 2545"/>
                  <a:gd name="T23" fmla="*/ 885 h 3271"/>
                  <a:gd name="T24" fmla="*/ 2246 w 2545"/>
                  <a:gd name="T25" fmla="*/ 297 h 3271"/>
                  <a:gd name="T26" fmla="*/ 300 w 2545"/>
                  <a:gd name="T27" fmla="*/ 297 h 3271"/>
                  <a:gd name="T28" fmla="*/ 300 w 2545"/>
                  <a:gd name="T29" fmla="*/ 2973 h 3271"/>
                  <a:gd name="T30" fmla="*/ 2246 w 2545"/>
                  <a:gd name="T31" fmla="*/ 2973 h 3271"/>
                  <a:gd name="T32" fmla="*/ 2246 w 2545"/>
                  <a:gd name="T33" fmla="*/ 2603 h 3271"/>
                  <a:gd name="T34" fmla="*/ 2403 w 2545"/>
                  <a:gd name="T35" fmla="*/ 2500 h 3271"/>
                  <a:gd name="T36" fmla="*/ 2430 w 2545"/>
                  <a:gd name="T37" fmla="*/ 2478 h 3271"/>
                  <a:gd name="T38" fmla="*/ 2454 w 2545"/>
                  <a:gd name="T39" fmla="*/ 2453 h 3271"/>
                  <a:gd name="T40" fmla="*/ 2474 w 2545"/>
                  <a:gd name="T41" fmla="*/ 2425 h 3271"/>
                  <a:gd name="T42" fmla="*/ 2545 w 2545"/>
                  <a:gd name="T43" fmla="*/ 2302 h 3271"/>
                  <a:gd name="T44" fmla="*/ 2545 w 2545"/>
                  <a:gd name="T45" fmla="*/ 3122 h 3271"/>
                  <a:gd name="T46" fmla="*/ 2542 w 2545"/>
                  <a:gd name="T47" fmla="*/ 3151 h 3271"/>
                  <a:gd name="T48" fmla="*/ 2533 w 2545"/>
                  <a:gd name="T49" fmla="*/ 3179 h 3271"/>
                  <a:gd name="T50" fmla="*/ 2520 w 2545"/>
                  <a:gd name="T51" fmla="*/ 3205 h 3271"/>
                  <a:gd name="T52" fmla="*/ 2501 w 2545"/>
                  <a:gd name="T53" fmla="*/ 3226 h 3271"/>
                  <a:gd name="T54" fmla="*/ 2479 w 2545"/>
                  <a:gd name="T55" fmla="*/ 3245 h 3271"/>
                  <a:gd name="T56" fmla="*/ 2453 w 2545"/>
                  <a:gd name="T57" fmla="*/ 3258 h 3271"/>
                  <a:gd name="T58" fmla="*/ 2425 w 2545"/>
                  <a:gd name="T59" fmla="*/ 3268 h 3271"/>
                  <a:gd name="T60" fmla="*/ 2395 w 2545"/>
                  <a:gd name="T61" fmla="*/ 3271 h 3271"/>
                  <a:gd name="T62" fmla="*/ 150 w 2545"/>
                  <a:gd name="T63" fmla="*/ 3271 h 3271"/>
                  <a:gd name="T64" fmla="*/ 120 w 2545"/>
                  <a:gd name="T65" fmla="*/ 3268 h 3271"/>
                  <a:gd name="T66" fmla="*/ 92 w 2545"/>
                  <a:gd name="T67" fmla="*/ 3258 h 3271"/>
                  <a:gd name="T68" fmla="*/ 66 w 2545"/>
                  <a:gd name="T69" fmla="*/ 3245 h 3271"/>
                  <a:gd name="T70" fmla="*/ 44 w 2545"/>
                  <a:gd name="T71" fmla="*/ 3226 h 3271"/>
                  <a:gd name="T72" fmla="*/ 26 w 2545"/>
                  <a:gd name="T73" fmla="*/ 3205 h 3271"/>
                  <a:gd name="T74" fmla="*/ 12 w 2545"/>
                  <a:gd name="T75" fmla="*/ 3179 h 3271"/>
                  <a:gd name="T76" fmla="*/ 3 w 2545"/>
                  <a:gd name="T77" fmla="*/ 3151 h 3271"/>
                  <a:gd name="T78" fmla="*/ 0 w 2545"/>
                  <a:gd name="T79" fmla="*/ 3122 h 3271"/>
                  <a:gd name="T80" fmla="*/ 0 w 2545"/>
                  <a:gd name="T81" fmla="*/ 148 h 3271"/>
                  <a:gd name="T82" fmla="*/ 3 w 2545"/>
                  <a:gd name="T83" fmla="*/ 118 h 3271"/>
                  <a:gd name="T84" fmla="*/ 12 w 2545"/>
                  <a:gd name="T85" fmla="*/ 90 h 3271"/>
                  <a:gd name="T86" fmla="*/ 26 w 2545"/>
                  <a:gd name="T87" fmla="*/ 66 h 3271"/>
                  <a:gd name="T88" fmla="*/ 44 w 2545"/>
                  <a:gd name="T89" fmla="*/ 43 h 3271"/>
                  <a:gd name="T90" fmla="*/ 66 w 2545"/>
                  <a:gd name="T91" fmla="*/ 26 h 3271"/>
                  <a:gd name="T92" fmla="*/ 92 w 2545"/>
                  <a:gd name="T93" fmla="*/ 11 h 3271"/>
                  <a:gd name="T94" fmla="*/ 120 w 2545"/>
                  <a:gd name="T95" fmla="*/ 3 h 3271"/>
                  <a:gd name="T96" fmla="*/ 150 w 2545"/>
                  <a:gd name="T97" fmla="*/ 0 h 3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45" h="3271">
                    <a:moveTo>
                      <a:pt x="150" y="0"/>
                    </a:moveTo>
                    <a:lnTo>
                      <a:pt x="2395" y="0"/>
                    </a:lnTo>
                    <a:lnTo>
                      <a:pt x="2425" y="3"/>
                    </a:lnTo>
                    <a:lnTo>
                      <a:pt x="2453" y="11"/>
                    </a:lnTo>
                    <a:lnTo>
                      <a:pt x="2479" y="26"/>
                    </a:lnTo>
                    <a:lnTo>
                      <a:pt x="2501" y="43"/>
                    </a:lnTo>
                    <a:lnTo>
                      <a:pt x="2520" y="66"/>
                    </a:lnTo>
                    <a:lnTo>
                      <a:pt x="2533" y="90"/>
                    </a:lnTo>
                    <a:lnTo>
                      <a:pt x="2542" y="118"/>
                    </a:lnTo>
                    <a:lnTo>
                      <a:pt x="2545" y="148"/>
                    </a:lnTo>
                    <a:lnTo>
                      <a:pt x="2545" y="369"/>
                    </a:lnTo>
                    <a:lnTo>
                      <a:pt x="2246" y="885"/>
                    </a:lnTo>
                    <a:lnTo>
                      <a:pt x="2246" y="297"/>
                    </a:lnTo>
                    <a:lnTo>
                      <a:pt x="300" y="297"/>
                    </a:lnTo>
                    <a:lnTo>
                      <a:pt x="300" y="2973"/>
                    </a:lnTo>
                    <a:lnTo>
                      <a:pt x="2246" y="2973"/>
                    </a:lnTo>
                    <a:lnTo>
                      <a:pt x="2246" y="2603"/>
                    </a:lnTo>
                    <a:lnTo>
                      <a:pt x="2403" y="2500"/>
                    </a:lnTo>
                    <a:lnTo>
                      <a:pt x="2430" y="2478"/>
                    </a:lnTo>
                    <a:lnTo>
                      <a:pt x="2454" y="2453"/>
                    </a:lnTo>
                    <a:lnTo>
                      <a:pt x="2474" y="2425"/>
                    </a:lnTo>
                    <a:lnTo>
                      <a:pt x="2545" y="2302"/>
                    </a:lnTo>
                    <a:lnTo>
                      <a:pt x="2545" y="3122"/>
                    </a:lnTo>
                    <a:lnTo>
                      <a:pt x="2542" y="3151"/>
                    </a:lnTo>
                    <a:lnTo>
                      <a:pt x="2533" y="3179"/>
                    </a:lnTo>
                    <a:lnTo>
                      <a:pt x="2520" y="3205"/>
                    </a:lnTo>
                    <a:lnTo>
                      <a:pt x="2501" y="3226"/>
                    </a:lnTo>
                    <a:lnTo>
                      <a:pt x="2479" y="3245"/>
                    </a:lnTo>
                    <a:lnTo>
                      <a:pt x="2453" y="3258"/>
                    </a:lnTo>
                    <a:lnTo>
                      <a:pt x="2425" y="3268"/>
                    </a:lnTo>
                    <a:lnTo>
                      <a:pt x="2395" y="3271"/>
                    </a:lnTo>
                    <a:lnTo>
                      <a:pt x="150" y="3271"/>
                    </a:lnTo>
                    <a:lnTo>
                      <a:pt x="120" y="3268"/>
                    </a:lnTo>
                    <a:lnTo>
                      <a:pt x="92" y="3258"/>
                    </a:lnTo>
                    <a:lnTo>
                      <a:pt x="66" y="3245"/>
                    </a:lnTo>
                    <a:lnTo>
                      <a:pt x="44" y="3226"/>
                    </a:lnTo>
                    <a:lnTo>
                      <a:pt x="26" y="3205"/>
                    </a:lnTo>
                    <a:lnTo>
                      <a:pt x="12" y="3179"/>
                    </a:lnTo>
                    <a:lnTo>
                      <a:pt x="3" y="3151"/>
                    </a:lnTo>
                    <a:lnTo>
                      <a:pt x="0" y="3122"/>
                    </a:lnTo>
                    <a:lnTo>
                      <a:pt x="0" y="148"/>
                    </a:lnTo>
                    <a:lnTo>
                      <a:pt x="3" y="118"/>
                    </a:lnTo>
                    <a:lnTo>
                      <a:pt x="12" y="90"/>
                    </a:lnTo>
                    <a:lnTo>
                      <a:pt x="26" y="66"/>
                    </a:lnTo>
                    <a:lnTo>
                      <a:pt x="44" y="43"/>
                    </a:lnTo>
                    <a:lnTo>
                      <a:pt x="66" y="26"/>
                    </a:lnTo>
                    <a:lnTo>
                      <a:pt x="92" y="11"/>
                    </a:lnTo>
                    <a:lnTo>
                      <a:pt x="120" y="3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1042"/>
              <p:cNvSpPr>
                <a:spLocks noEditPoints="1"/>
              </p:cNvSpPr>
              <p:nvPr/>
            </p:nvSpPr>
            <p:spPr bwMode="auto">
              <a:xfrm>
                <a:off x="10305" y="-1855"/>
                <a:ext cx="393" cy="586"/>
              </a:xfrm>
              <a:custGeom>
                <a:avLst/>
                <a:gdLst>
                  <a:gd name="T0" fmla="*/ 130 w 1574"/>
                  <a:gd name="T1" fmla="*/ 1973 h 2342"/>
                  <a:gd name="T2" fmla="*/ 221 w 1574"/>
                  <a:gd name="T3" fmla="*/ 2017 h 2342"/>
                  <a:gd name="T4" fmla="*/ 305 w 1574"/>
                  <a:gd name="T5" fmla="*/ 2073 h 2342"/>
                  <a:gd name="T6" fmla="*/ 434 w 1574"/>
                  <a:gd name="T7" fmla="*/ 1957 h 2342"/>
                  <a:gd name="T8" fmla="*/ 385 w 1574"/>
                  <a:gd name="T9" fmla="*/ 1912 h 2342"/>
                  <a:gd name="T10" fmla="*/ 311 w 1574"/>
                  <a:gd name="T11" fmla="*/ 1861 h 2342"/>
                  <a:gd name="T12" fmla="*/ 242 w 1574"/>
                  <a:gd name="T13" fmla="*/ 1827 h 2342"/>
                  <a:gd name="T14" fmla="*/ 186 w 1574"/>
                  <a:gd name="T15" fmla="*/ 1808 h 2342"/>
                  <a:gd name="T16" fmla="*/ 140 w 1574"/>
                  <a:gd name="T17" fmla="*/ 1799 h 2342"/>
                  <a:gd name="T18" fmla="*/ 1106 w 1574"/>
                  <a:gd name="T19" fmla="*/ 0 h 2342"/>
                  <a:gd name="T20" fmla="*/ 1161 w 1574"/>
                  <a:gd name="T21" fmla="*/ 7 h 2342"/>
                  <a:gd name="T22" fmla="*/ 1227 w 1574"/>
                  <a:gd name="T23" fmla="*/ 25 h 2342"/>
                  <a:gd name="T24" fmla="*/ 1305 w 1574"/>
                  <a:gd name="T25" fmla="*/ 56 h 2342"/>
                  <a:gd name="T26" fmla="*/ 1391 w 1574"/>
                  <a:gd name="T27" fmla="*/ 107 h 2342"/>
                  <a:gd name="T28" fmla="*/ 1462 w 1574"/>
                  <a:gd name="T29" fmla="*/ 161 h 2342"/>
                  <a:gd name="T30" fmla="*/ 1512 w 1574"/>
                  <a:gd name="T31" fmla="*/ 213 h 2342"/>
                  <a:gd name="T32" fmla="*/ 1544 w 1574"/>
                  <a:gd name="T33" fmla="*/ 258 h 2342"/>
                  <a:gd name="T34" fmla="*/ 1562 w 1574"/>
                  <a:gd name="T35" fmla="*/ 294 h 2342"/>
                  <a:gd name="T36" fmla="*/ 1571 w 1574"/>
                  <a:gd name="T37" fmla="*/ 316 h 2342"/>
                  <a:gd name="T38" fmla="*/ 1574 w 1574"/>
                  <a:gd name="T39" fmla="*/ 340 h 2342"/>
                  <a:gd name="T40" fmla="*/ 1563 w 1574"/>
                  <a:gd name="T41" fmla="*/ 375 h 2342"/>
                  <a:gd name="T42" fmla="*/ 618 w 1574"/>
                  <a:gd name="T43" fmla="*/ 1998 h 2342"/>
                  <a:gd name="T44" fmla="*/ 115 w 1574"/>
                  <a:gd name="T45" fmla="*/ 2330 h 2342"/>
                  <a:gd name="T46" fmla="*/ 77 w 1574"/>
                  <a:gd name="T47" fmla="*/ 2342 h 2342"/>
                  <a:gd name="T48" fmla="*/ 36 w 1574"/>
                  <a:gd name="T49" fmla="*/ 2332 h 2342"/>
                  <a:gd name="T50" fmla="*/ 13 w 1574"/>
                  <a:gd name="T51" fmla="*/ 2311 h 2342"/>
                  <a:gd name="T52" fmla="*/ 0 w 1574"/>
                  <a:gd name="T53" fmla="*/ 2280 h 2342"/>
                  <a:gd name="T54" fmla="*/ 34 w 1574"/>
                  <a:gd name="T55" fmla="*/ 1683 h 2342"/>
                  <a:gd name="T56" fmla="*/ 45 w 1574"/>
                  <a:gd name="T57" fmla="*/ 1651 h 2342"/>
                  <a:gd name="T58" fmla="*/ 991 w 1574"/>
                  <a:gd name="T59" fmla="*/ 27 h 2342"/>
                  <a:gd name="T60" fmla="*/ 1023 w 1574"/>
                  <a:gd name="T61" fmla="*/ 7 h 2342"/>
                  <a:gd name="T62" fmla="*/ 1036 w 1574"/>
                  <a:gd name="T63" fmla="*/ 4 h 2342"/>
                  <a:gd name="T64" fmla="*/ 1064 w 1574"/>
                  <a:gd name="T65" fmla="*/ 0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74" h="2342">
                    <a:moveTo>
                      <a:pt x="140" y="1799"/>
                    </a:moveTo>
                    <a:lnTo>
                      <a:pt x="130" y="1973"/>
                    </a:lnTo>
                    <a:lnTo>
                      <a:pt x="175" y="1993"/>
                    </a:lnTo>
                    <a:lnTo>
                      <a:pt x="221" y="2017"/>
                    </a:lnTo>
                    <a:lnTo>
                      <a:pt x="264" y="2043"/>
                    </a:lnTo>
                    <a:lnTo>
                      <a:pt x="305" y="2073"/>
                    </a:lnTo>
                    <a:lnTo>
                      <a:pt x="451" y="1976"/>
                    </a:lnTo>
                    <a:lnTo>
                      <a:pt x="434" y="1957"/>
                    </a:lnTo>
                    <a:lnTo>
                      <a:pt x="412" y="1935"/>
                    </a:lnTo>
                    <a:lnTo>
                      <a:pt x="385" y="1912"/>
                    </a:lnTo>
                    <a:lnTo>
                      <a:pt x="351" y="1887"/>
                    </a:lnTo>
                    <a:lnTo>
                      <a:pt x="311" y="1861"/>
                    </a:lnTo>
                    <a:lnTo>
                      <a:pt x="276" y="1843"/>
                    </a:lnTo>
                    <a:lnTo>
                      <a:pt x="242" y="1827"/>
                    </a:lnTo>
                    <a:lnTo>
                      <a:pt x="212" y="1816"/>
                    </a:lnTo>
                    <a:lnTo>
                      <a:pt x="186" y="1808"/>
                    </a:lnTo>
                    <a:lnTo>
                      <a:pt x="162" y="1803"/>
                    </a:lnTo>
                    <a:lnTo>
                      <a:pt x="140" y="1799"/>
                    </a:lnTo>
                    <a:close/>
                    <a:moveTo>
                      <a:pt x="1083" y="0"/>
                    </a:moveTo>
                    <a:lnTo>
                      <a:pt x="1106" y="0"/>
                    </a:lnTo>
                    <a:lnTo>
                      <a:pt x="1132" y="2"/>
                    </a:lnTo>
                    <a:lnTo>
                      <a:pt x="1161" y="7"/>
                    </a:lnTo>
                    <a:lnTo>
                      <a:pt x="1192" y="14"/>
                    </a:lnTo>
                    <a:lnTo>
                      <a:pt x="1227" y="25"/>
                    </a:lnTo>
                    <a:lnTo>
                      <a:pt x="1264" y="39"/>
                    </a:lnTo>
                    <a:lnTo>
                      <a:pt x="1305" y="56"/>
                    </a:lnTo>
                    <a:lnTo>
                      <a:pt x="1347" y="80"/>
                    </a:lnTo>
                    <a:lnTo>
                      <a:pt x="1391" y="107"/>
                    </a:lnTo>
                    <a:lnTo>
                      <a:pt x="1430" y="135"/>
                    </a:lnTo>
                    <a:lnTo>
                      <a:pt x="1462" y="161"/>
                    </a:lnTo>
                    <a:lnTo>
                      <a:pt x="1489" y="188"/>
                    </a:lnTo>
                    <a:lnTo>
                      <a:pt x="1512" y="213"/>
                    </a:lnTo>
                    <a:lnTo>
                      <a:pt x="1529" y="236"/>
                    </a:lnTo>
                    <a:lnTo>
                      <a:pt x="1544" y="258"/>
                    </a:lnTo>
                    <a:lnTo>
                      <a:pt x="1554" y="277"/>
                    </a:lnTo>
                    <a:lnTo>
                      <a:pt x="1562" y="294"/>
                    </a:lnTo>
                    <a:lnTo>
                      <a:pt x="1567" y="307"/>
                    </a:lnTo>
                    <a:lnTo>
                      <a:pt x="1571" y="316"/>
                    </a:lnTo>
                    <a:lnTo>
                      <a:pt x="1572" y="322"/>
                    </a:lnTo>
                    <a:lnTo>
                      <a:pt x="1574" y="340"/>
                    </a:lnTo>
                    <a:lnTo>
                      <a:pt x="1571" y="359"/>
                    </a:lnTo>
                    <a:lnTo>
                      <a:pt x="1563" y="375"/>
                    </a:lnTo>
                    <a:lnTo>
                      <a:pt x="628" y="1985"/>
                    </a:lnTo>
                    <a:lnTo>
                      <a:pt x="618" y="1998"/>
                    </a:lnTo>
                    <a:lnTo>
                      <a:pt x="605" y="2009"/>
                    </a:lnTo>
                    <a:lnTo>
                      <a:pt x="115" y="2330"/>
                    </a:lnTo>
                    <a:lnTo>
                      <a:pt x="97" y="2339"/>
                    </a:lnTo>
                    <a:lnTo>
                      <a:pt x="77" y="2342"/>
                    </a:lnTo>
                    <a:lnTo>
                      <a:pt x="56" y="2340"/>
                    </a:lnTo>
                    <a:lnTo>
                      <a:pt x="36" y="2332"/>
                    </a:lnTo>
                    <a:lnTo>
                      <a:pt x="23" y="2323"/>
                    </a:lnTo>
                    <a:lnTo>
                      <a:pt x="13" y="2311"/>
                    </a:lnTo>
                    <a:lnTo>
                      <a:pt x="5" y="2296"/>
                    </a:lnTo>
                    <a:lnTo>
                      <a:pt x="0" y="2280"/>
                    </a:lnTo>
                    <a:lnTo>
                      <a:pt x="0" y="2263"/>
                    </a:lnTo>
                    <a:lnTo>
                      <a:pt x="34" y="1683"/>
                    </a:lnTo>
                    <a:lnTo>
                      <a:pt x="38" y="1666"/>
                    </a:lnTo>
                    <a:lnTo>
                      <a:pt x="45" y="1651"/>
                    </a:lnTo>
                    <a:lnTo>
                      <a:pt x="981" y="41"/>
                    </a:lnTo>
                    <a:lnTo>
                      <a:pt x="991" y="27"/>
                    </a:lnTo>
                    <a:lnTo>
                      <a:pt x="1005" y="15"/>
                    </a:lnTo>
                    <a:lnTo>
                      <a:pt x="1023" y="7"/>
                    </a:lnTo>
                    <a:lnTo>
                      <a:pt x="1027" y="6"/>
                    </a:lnTo>
                    <a:lnTo>
                      <a:pt x="1036" y="4"/>
                    </a:lnTo>
                    <a:lnTo>
                      <a:pt x="1049" y="2"/>
                    </a:lnTo>
                    <a:lnTo>
                      <a:pt x="1064" y="0"/>
                    </a:lnTo>
                    <a:lnTo>
                      <a:pt x="108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1043"/>
              <p:cNvSpPr>
                <a:spLocks/>
              </p:cNvSpPr>
              <p:nvPr/>
            </p:nvSpPr>
            <p:spPr bwMode="auto">
              <a:xfrm>
                <a:off x="9995" y="-1385"/>
                <a:ext cx="286" cy="146"/>
              </a:xfrm>
              <a:custGeom>
                <a:avLst/>
                <a:gdLst>
                  <a:gd name="T0" fmla="*/ 551 w 1143"/>
                  <a:gd name="T1" fmla="*/ 5 h 585"/>
                  <a:gd name="T2" fmla="*/ 577 w 1143"/>
                  <a:gd name="T3" fmla="*/ 28 h 585"/>
                  <a:gd name="T4" fmla="*/ 585 w 1143"/>
                  <a:gd name="T5" fmla="*/ 110 h 585"/>
                  <a:gd name="T6" fmla="*/ 554 w 1143"/>
                  <a:gd name="T7" fmla="*/ 197 h 585"/>
                  <a:gd name="T8" fmla="*/ 563 w 1143"/>
                  <a:gd name="T9" fmla="*/ 239 h 585"/>
                  <a:gd name="T10" fmla="*/ 581 w 1143"/>
                  <a:gd name="T11" fmla="*/ 267 h 585"/>
                  <a:gd name="T12" fmla="*/ 631 w 1143"/>
                  <a:gd name="T13" fmla="*/ 275 h 585"/>
                  <a:gd name="T14" fmla="*/ 674 w 1143"/>
                  <a:gd name="T15" fmla="*/ 319 h 585"/>
                  <a:gd name="T16" fmla="*/ 685 w 1143"/>
                  <a:gd name="T17" fmla="*/ 353 h 585"/>
                  <a:gd name="T18" fmla="*/ 838 w 1143"/>
                  <a:gd name="T19" fmla="*/ 347 h 585"/>
                  <a:gd name="T20" fmla="*/ 986 w 1143"/>
                  <a:gd name="T21" fmla="*/ 362 h 585"/>
                  <a:gd name="T22" fmla="*/ 1106 w 1143"/>
                  <a:gd name="T23" fmla="*/ 369 h 585"/>
                  <a:gd name="T24" fmla="*/ 1137 w 1143"/>
                  <a:gd name="T25" fmla="*/ 396 h 585"/>
                  <a:gd name="T26" fmla="*/ 1142 w 1143"/>
                  <a:gd name="T27" fmla="*/ 436 h 585"/>
                  <a:gd name="T28" fmla="*/ 1119 w 1143"/>
                  <a:gd name="T29" fmla="*/ 470 h 585"/>
                  <a:gd name="T30" fmla="*/ 1055 w 1143"/>
                  <a:gd name="T31" fmla="*/ 477 h 585"/>
                  <a:gd name="T32" fmla="*/ 946 w 1143"/>
                  <a:gd name="T33" fmla="*/ 461 h 585"/>
                  <a:gd name="T34" fmla="*/ 834 w 1143"/>
                  <a:gd name="T35" fmla="*/ 447 h 585"/>
                  <a:gd name="T36" fmla="*/ 730 w 1143"/>
                  <a:gd name="T37" fmla="*/ 456 h 585"/>
                  <a:gd name="T38" fmla="*/ 672 w 1143"/>
                  <a:gd name="T39" fmla="*/ 481 h 585"/>
                  <a:gd name="T40" fmla="*/ 630 w 1143"/>
                  <a:gd name="T41" fmla="*/ 486 h 585"/>
                  <a:gd name="T42" fmla="*/ 596 w 1143"/>
                  <a:gd name="T43" fmla="*/ 472 h 585"/>
                  <a:gd name="T44" fmla="*/ 571 w 1143"/>
                  <a:gd name="T45" fmla="*/ 449 h 585"/>
                  <a:gd name="T46" fmla="*/ 565 w 1143"/>
                  <a:gd name="T47" fmla="*/ 403 h 585"/>
                  <a:gd name="T48" fmla="*/ 531 w 1143"/>
                  <a:gd name="T49" fmla="*/ 452 h 585"/>
                  <a:gd name="T50" fmla="*/ 490 w 1143"/>
                  <a:gd name="T51" fmla="*/ 465 h 585"/>
                  <a:gd name="T52" fmla="*/ 450 w 1143"/>
                  <a:gd name="T53" fmla="*/ 451 h 585"/>
                  <a:gd name="T54" fmla="*/ 435 w 1143"/>
                  <a:gd name="T55" fmla="*/ 414 h 585"/>
                  <a:gd name="T56" fmla="*/ 445 w 1143"/>
                  <a:gd name="T57" fmla="*/ 385 h 585"/>
                  <a:gd name="T58" fmla="*/ 454 w 1143"/>
                  <a:gd name="T59" fmla="*/ 365 h 585"/>
                  <a:gd name="T60" fmla="*/ 417 w 1143"/>
                  <a:gd name="T61" fmla="*/ 400 h 585"/>
                  <a:gd name="T62" fmla="*/ 375 w 1143"/>
                  <a:gd name="T63" fmla="*/ 423 h 585"/>
                  <a:gd name="T64" fmla="*/ 331 w 1143"/>
                  <a:gd name="T65" fmla="*/ 412 h 585"/>
                  <a:gd name="T66" fmla="*/ 311 w 1143"/>
                  <a:gd name="T67" fmla="*/ 375 h 585"/>
                  <a:gd name="T68" fmla="*/ 360 w 1143"/>
                  <a:gd name="T69" fmla="*/ 285 h 585"/>
                  <a:gd name="T70" fmla="*/ 250 w 1143"/>
                  <a:gd name="T71" fmla="*/ 388 h 585"/>
                  <a:gd name="T72" fmla="*/ 95 w 1143"/>
                  <a:gd name="T73" fmla="*/ 574 h 585"/>
                  <a:gd name="T74" fmla="*/ 49 w 1143"/>
                  <a:gd name="T75" fmla="*/ 584 h 585"/>
                  <a:gd name="T76" fmla="*/ 9 w 1143"/>
                  <a:gd name="T77" fmla="*/ 562 h 585"/>
                  <a:gd name="T78" fmla="*/ 2 w 1143"/>
                  <a:gd name="T79" fmla="*/ 521 h 585"/>
                  <a:gd name="T80" fmla="*/ 137 w 1143"/>
                  <a:gd name="T81" fmla="*/ 347 h 585"/>
                  <a:gd name="T82" fmla="*/ 341 w 1143"/>
                  <a:gd name="T83" fmla="*/ 122 h 585"/>
                  <a:gd name="T84" fmla="*/ 395 w 1143"/>
                  <a:gd name="T85" fmla="*/ 70 h 585"/>
                  <a:gd name="T86" fmla="*/ 458 w 1143"/>
                  <a:gd name="T87" fmla="*/ 20 h 585"/>
                  <a:gd name="T88" fmla="*/ 528 w 1143"/>
                  <a:gd name="T89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43" h="585">
                    <a:moveTo>
                      <a:pt x="528" y="0"/>
                    </a:moveTo>
                    <a:lnTo>
                      <a:pt x="539" y="2"/>
                    </a:lnTo>
                    <a:lnTo>
                      <a:pt x="551" y="5"/>
                    </a:lnTo>
                    <a:lnTo>
                      <a:pt x="561" y="10"/>
                    </a:lnTo>
                    <a:lnTo>
                      <a:pt x="571" y="18"/>
                    </a:lnTo>
                    <a:lnTo>
                      <a:pt x="577" y="28"/>
                    </a:lnTo>
                    <a:lnTo>
                      <a:pt x="585" y="53"/>
                    </a:lnTo>
                    <a:lnTo>
                      <a:pt x="587" y="81"/>
                    </a:lnTo>
                    <a:lnTo>
                      <a:pt x="585" y="110"/>
                    </a:lnTo>
                    <a:lnTo>
                      <a:pt x="578" y="139"/>
                    </a:lnTo>
                    <a:lnTo>
                      <a:pt x="567" y="168"/>
                    </a:lnTo>
                    <a:lnTo>
                      <a:pt x="554" y="197"/>
                    </a:lnTo>
                    <a:lnTo>
                      <a:pt x="537" y="227"/>
                    </a:lnTo>
                    <a:lnTo>
                      <a:pt x="551" y="232"/>
                    </a:lnTo>
                    <a:lnTo>
                      <a:pt x="563" y="239"/>
                    </a:lnTo>
                    <a:lnTo>
                      <a:pt x="573" y="252"/>
                    </a:lnTo>
                    <a:lnTo>
                      <a:pt x="577" y="260"/>
                    </a:lnTo>
                    <a:lnTo>
                      <a:pt x="581" y="267"/>
                    </a:lnTo>
                    <a:lnTo>
                      <a:pt x="597" y="266"/>
                    </a:lnTo>
                    <a:lnTo>
                      <a:pt x="614" y="269"/>
                    </a:lnTo>
                    <a:lnTo>
                      <a:pt x="631" y="275"/>
                    </a:lnTo>
                    <a:lnTo>
                      <a:pt x="646" y="286"/>
                    </a:lnTo>
                    <a:lnTo>
                      <a:pt x="661" y="300"/>
                    </a:lnTo>
                    <a:lnTo>
                      <a:pt x="674" y="319"/>
                    </a:lnTo>
                    <a:lnTo>
                      <a:pt x="681" y="334"/>
                    </a:lnTo>
                    <a:lnTo>
                      <a:pt x="684" y="345"/>
                    </a:lnTo>
                    <a:lnTo>
                      <a:pt x="685" y="353"/>
                    </a:lnTo>
                    <a:lnTo>
                      <a:pt x="738" y="347"/>
                    </a:lnTo>
                    <a:lnTo>
                      <a:pt x="789" y="346"/>
                    </a:lnTo>
                    <a:lnTo>
                      <a:pt x="838" y="347"/>
                    </a:lnTo>
                    <a:lnTo>
                      <a:pt x="887" y="351"/>
                    </a:lnTo>
                    <a:lnTo>
                      <a:pt x="936" y="356"/>
                    </a:lnTo>
                    <a:lnTo>
                      <a:pt x="986" y="362"/>
                    </a:lnTo>
                    <a:lnTo>
                      <a:pt x="1036" y="365"/>
                    </a:lnTo>
                    <a:lnTo>
                      <a:pt x="1089" y="367"/>
                    </a:lnTo>
                    <a:lnTo>
                      <a:pt x="1106" y="369"/>
                    </a:lnTo>
                    <a:lnTo>
                      <a:pt x="1119" y="375"/>
                    </a:lnTo>
                    <a:lnTo>
                      <a:pt x="1130" y="384"/>
                    </a:lnTo>
                    <a:lnTo>
                      <a:pt x="1137" y="396"/>
                    </a:lnTo>
                    <a:lnTo>
                      <a:pt x="1142" y="408"/>
                    </a:lnTo>
                    <a:lnTo>
                      <a:pt x="1143" y="422"/>
                    </a:lnTo>
                    <a:lnTo>
                      <a:pt x="1142" y="436"/>
                    </a:lnTo>
                    <a:lnTo>
                      <a:pt x="1137" y="449"/>
                    </a:lnTo>
                    <a:lnTo>
                      <a:pt x="1130" y="460"/>
                    </a:lnTo>
                    <a:lnTo>
                      <a:pt x="1119" y="470"/>
                    </a:lnTo>
                    <a:lnTo>
                      <a:pt x="1106" y="476"/>
                    </a:lnTo>
                    <a:lnTo>
                      <a:pt x="1089" y="478"/>
                    </a:lnTo>
                    <a:lnTo>
                      <a:pt x="1055" y="477"/>
                    </a:lnTo>
                    <a:lnTo>
                      <a:pt x="1020" y="473"/>
                    </a:lnTo>
                    <a:lnTo>
                      <a:pt x="983" y="467"/>
                    </a:lnTo>
                    <a:lnTo>
                      <a:pt x="946" y="461"/>
                    </a:lnTo>
                    <a:lnTo>
                      <a:pt x="909" y="455"/>
                    </a:lnTo>
                    <a:lnTo>
                      <a:pt x="872" y="450"/>
                    </a:lnTo>
                    <a:lnTo>
                      <a:pt x="834" y="447"/>
                    </a:lnTo>
                    <a:lnTo>
                      <a:pt x="798" y="446"/>
                    </a:lnTo>
                    <a:lnTo>
                      <a:pt x="763" y="449"/>
                    </a:lnTo>
                    <a:lnTo>
                      <a:pt x="730" y="456"/>
                    </a:lnTo>
                    <a:lnTo>
                      <a:pt x="698" y="469"/>
                    </a:lnTo>
                    <a:lnTo>
                      <a:pt x="685" y="475"/>
                    </a:lnTo>
                    <a:lnTo>
                      <a:pt x="672" y="481"/>
                    </a:lnTo>
                    <a:lnTo>
                      <a:pt x="657" y="486"/>
                    </a:lnTo>
                    <a:lnTo>
                      <a:pt x="644" y="488"/>
                    </a:lnTo>
                    <a:lnTo>
                      <a:pt x="630" y="486"/>
                    </a:lnTo>
                    <a:lnTo>
                      <a:pt x="619" y="482"/>
                    </a:lnTo>
                    <a:lnTo>
                      <a:pt x="608" y="477"/>
                    </a:lnTo>
                    <a:lnTo>
                      <a:pt x="596" y="472"/>
                    </a:lnTo>
                    <a:lnTo>
                      <a:pt x="586" y="465"/>
                    </a:lnTo>
                    <a:lnTo>
                      <a:pt x="578" y="458"/>
                    </a:lnTo>
                    <a:lnTo>
                      <a:pt x="571" y="449"/>
                    </a:lnTo>
                    <a:lnTo>
                      <a:pt x="566" y="437"/>
                    </a:lnTo>
                    <a:lnTo>
                      <a:pt x="565" y="418"/>
                    </a:lnTo>
                    <a:lnTo>
                      <a:pt x="565" y="403"/>
                    </a:lnTo>
                    <a:lnTo>
                      <a:pt x="554" y="422"/>
                    </a:lnTo>
                    <a:lnTo>
                      <a:pt x="542" y="441"/>
                    </a:lnTo>
                    <a:lnTo>
                      <a:pt x="531" y="452"/>
                    </a:lnTo>
                    <a:lnTo>
                      <a:pt x="519" y="460"/>
                    </a:lnTo>
                    <a:lnTo>
                      <a:pt x="504" y="464"/>
                    </a:lnTo>
                    <a:lnTo>
                      <a:pt x="490" y="465"/>
                    </a:lnTo>
                    <a:lnTo>
                      <a:pt x="475" y="463"/>
                    </a:lnTo>
                    <a:lnTo>
                      <a:pt x="462" y="458"/>
                    </a:lnTo>
                    <a:lnTo>
                      <a:pt x="450" y="451"/>
                    </a:lnTo>
                    <a:lnTo>
                      <a:pt x="441" y="441"/>
                    </a:lnTo>
                    <a:lnTo>
                      <a:pt x="436" y="428"/>
                    </a:lnTo>
                    <a:lnTo>
                      <a:pt x="435" y="414"/>
                    </a:lnTo>
                    <a:lnTo>
                      <a:pt x="439" y="398"/>
                    </a:lnTo>
                    <a:lnTo>
                      <a:pt x="442" y="391"/>
                    </a:lnTo>
                    <a:lnTo>
                      <a:pt x="445" y="385"/>
                    </a:lnTo>
                    <a:lnTo>
                      <a:pt x="445" y="385"/>
                    </a:lnTo>
                    <a:lnTo>
                      <a:pt x="444" y="385"/>
                    </a:lnTo>
                    <a:lnTo>
                      <a:pt x="454" y="365"/>
                    </a:lnTo>
                    <a:lnTo>
                      <a:pt x="440" y="374"/>
                    </a:lnTo>
                    <a:lnTo>
                      <a:pt x="428" y="385"/>
                    </a:lnTo>
                    <a:lnTo>
                      <a:pt x="417" y="400"/>
                    </a:lnTo>
                    <a:lnTo>
                      <a:pt x="405" y="412"/>
                    </a:lnTo>
                    <a:lnTo>
                      <a:pt x="390" y="420"/>
                    </a:lnTo>
                    <a:lnTo>
                      <a:pt x="375" y="423"/>
                    </a:lnTo>
                    <a:lnTo>
                      <a:pt x="359" y="423"/>
                    </a:lnTo>
                    <a:lnTo>
                      <a:pt x="345" y="419"/>
                    </a:lnTo>
                    <a:lnTo>
                      <a:pt x="331" y="412"/>
                    </a:lnTo>
                    <a:lnTo>
                      <a:pt x="321" y="402"/>
                    </a:lnTo>
                    <a:lnTo>
                      <a:pt x="314" y="389"/>
                    </a:lnTo>
                    <a:lnTo>
                      <a:pt x="311" y="375"/>
                    </a:lnTo>
                    <a:lnTo>
                      <a:pt x="313" y="360"/>
                    </a:lnTo>
                    <a:lnTo>
                      <a:pt x="320" y="343"/>
                    </a:lnTo>
                    <a:lnTo>
                      <a:pt x="360" y="285"/>
                    </a:lnTo>
                    <a:lnTo>
                      <a:pt x="400" y="224"/>
                    </a:lnTo>
                    <a:lnTo>
                      <a:pt x="323" y="305"/>
                    </a:lnTo>
                    <a:lnTo>
                      <a:pt x="250" y="388"/>
                    </a:lnTo>
                    <a:lnTo>
                      <a:pt x="177" y="475"/>
                    </a:lnTo>
                    <a:lnTo>
                      <a:pt x="108" y="562"/>
                    </a:lnTo>
                    <a:lnTo>
                      <a:pt x="95" y="574"/>
                    </a:lnTo>
                    <a:lnTo>
                      <a:pt x="80" y="582"/>
                    </a:lnTo>
                    <a:lnTo>
                      <a:pt x="64" y="585"/>
                    </a:lnTo>
                    <a:lnTo>
                      <a:pt x="49" y="584"/>
                    </a:lnTo>
                    <a:lnTo>
                      <a:pt x="33" y="580"/>
                    </a:lnTo>
                    <a:lnTo>
                      <a:pt x="21" y="572"/>
                    </a:lnTo>
                    <a:lnTo>
                      <a:pt x="9" y="562"/>
                    </a:lnTo>
                    <a:lnTo>
                      <a:pt x="2" y="550"/>
                    </a:lnTo>
                    <a:lnTo>
                      <a:pt x="0" y="535"/>
                    </a:lnTo>
                    <a:lnTo>
                      <a:pt x="2" y="521"/>
                    </a:lnTo>
                    <a:lnTo>
                      <a:pt x="12" y="506"/>
                    </a:lnTo>
                    <a:lnTo>
                      <a:pt x="74" y="426"/>
                    </a:lnTo>
                    <a:lnTo>
                      <a:pt x="137" y="347"/>
                    </a:lnTo>
                    <a:lnTo>
                      <a:pt x="202" y="270"/>
                    </a:lnTo>
                    <a:lnTo>
                      <a:pt x="270" y="194"/>
                    </a:lnTo>
                    <a:lnTo>
                      <a:pt x="341" y="122"/>
                    </a:lnTo>
                    <a:lnTo>
                      <a:pt x="357" y="106"/>
                    </a:lnTo>
                    <a:lnTo>
                      <a:pt x="376" y="88"/>
                    </a:lnTo>
                    <a:lnTo>
                      <a:pt x="395" y="70"/>
                    </a:lnTo>
                    <a:lnTo>
                      <a:pt x="414" y="51"/>
                    </a:lnTo>
                    <a:lnTo>
                      <a:pt x="435" y="35"/>
                    </a:lnTo>
                    <a:lnTo>
                      <a:pt x="458" y="20"/>
                    </a:lnTo>
                    <a:lnTo>
                      <a:pt x="480" y="9"/>
                    </a:lnTo>
                    <a:lnTo>
                      <a:pt x="504" y="2"/>
                    </a:lnTo>
                    <a:lnTo>
                      <a:pt x="5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24" name="TextBox 23"/>
          <p:cNvSpPr txBox="1"/>
          <p:nvPr/>
        </p:nvSpPr>
        <p:spPr>
          <a:xfrm>
            <a:off x="901544" y="4854045"/>
            <a:ext cx="10935404" cy="8309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Для того, чтобы выбрать код ОКПД2 необходимо выделить строку с кодом в списке            и нажать на кнопку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Запомнить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»             или можно выбрать код  ОКПД2 двойным щелчком по выделенной позиции. 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1013461" y="5780782"/>
            <a:ext cx="10667824" cy="83099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ВАЖНО!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ОКПД2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выбирается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 детализацией не ниже группы товаров (работ, услуг)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т.е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4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знака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) (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пп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б п. 16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Положения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утвержденного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ПП РФ от 30.09.2019 №1279)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 Рекомендуем указывать детализацию 4 знака</a:t>
            </a:r>
          </a:p>
        </p:txBody>
      </p:sp>
      <p:grpSp>
        <p:nvGrpSpPr>
          <p:cNvPr id="43" name="Группа 42"/>
          <p:cNvGrpSpPr/>
          <p:nvPr/>
        </p:nvGrpSpPr>
        <p:grpSpPr>
          <a:xfrm>
            <a:off x="437055" y="5939417"/>
            <a:ext cx="420116" cy="461665"/>
            <a:chOff x="838940" y="1999419"/>
            <a:chExt cx="420116" cy="461665"/>
          </a:xfrm>
        </p:grpSpPr>
        <p:sp>
          <p:nvSpPr>
            <p:cNvPr id="44" name="Овал 43"/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C00000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856624" y="1999419"/>
              <a:ext cx="376931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!</a:t>
              </a:r>
            </a:p>
          </p:txBody>
        </p:sp>
      </p:grp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3A3F002-DE0F-9013-18E0-D6040701CD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2378" y="1145148"/>
            <a:ext cx="8567244" cy="3628965"/>
          </a:xfrm>
          <a:prstGeom prst="rect">
            <a:avLst/>
          </a:prstGeom>
        </p:spPr>
      </p:pic>
      <p:grpSp>
        <p:nvGrpSpPr>
          <p:cNvPr id="25" name="Группа 24">
            <a:extLst>
              <a:ext uri="{FF2B5EF4-FFF2-40B4-BE49-F238E27FC236}">
                <a16:creationId xmlns:a16="http://schemas.microsoft.com/office/drawing/2014/main" id="{7B142ED7-2741-DF12-BC62-899B337534E9}"/>
              </a:ext>
            </a:extLst>
          </p:cNvPr>
          <p:cNvGrpSpPr/>
          <p:nvPr/>
        </p:nvGrpSpPr>
        <p:grpSpPr>
          <a:xfrm>
            <a:off x="2476717" y="5306366"/>
            <a:ext cx="420116" cy="426205"/>
            <a:chOff x="838940" y="2034879"/>
            <a:chExt cx="420116" cy="426205"/>
          </a:xfrm>
        </p:grpSpPr>
        <p:sp>
          <p:nvSpPr>
            <p:cNvPr id="40" name="Овал 39">
              <a:extLst>
                <a:ext uri="{FF2B5EF4-FFF2-40B4-BE49-F238E27FC236}">
                  <a16:creationId xmlns:a16="http://schemas.microsoft.com/office/drawing/2014/main" id="{9976B480-692E-0BC2-9933-F35BAF3D83C5}"/>
                </a:ext>
              </a:extLst>
            </p:cNvPr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ln w="2857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C00000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B55F5E3A-2351-EF18-B800-A8569D079499}"/>
                </a:ext>
              </a:extLst>
            </p:cNvPr>
            <p:cNvSpPr txBox="1"/>
            <p:nvPr/>
          </p:nvSpPr>
          <p:spPr>
            <a:xfrm>
              <a:off x="860532" y="2063315"/>
              <a:ext cx="376931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solidFill>
                    <a:srgbClr val="D9333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</p:grpSp>
      <p:grpSp>
        <p:nvGrpSpPr>
          <p:cNvPr id="46" name="Группа 45">
            <a:extLst>
              <a:ext uri="{FF2B5EF4-FFF2-40B4-BE49-F238E27FC236}">
                <a16:creationId xmlns:a16="http://schemas.microsoft.com/office/drawing/2014/main" id="{5AB9E685-09CF-BCE9-624B-5104EF9B6D1C}"/>
              </a:ext>
            </a:extLst>
          </p:cNvPr>
          <p:cNvGrpSpPr/>
          <p:nvPr/>
        </p:nvGrpSpPr>
        <p:grpSpPr>
          <a:xfrm>
            <a:off x="9080607" y="4820112"/>
            <a:ext cx="420116" cy="426205"/>
            <a:chOff x="838940" y="2034879"/>
            <a:chExt cx="420116" cy="426205"/>
          </a:xfrm>
        </p:grpSpPr>
        <p:sp>
          <p:nvSpPr>
            <p:cNvPr id="47" name="Овал 46">
              <a:extLst>
                <a:ext uri="{FF2B5EF4-FFF2-40B4-BE49-F238E27FC236}">
                  <a16:creationId xmlns:a16="http://schemas.microsoft.com/office/drawing/2014/main" id="{B5E3F113-0475-06D0-3877-45A4C51F9920}"/>
                </a:ext>
              </a:extLst>
            </p:cNvPr>
            <p:cNvSpPr/>
            <p:nvPr/>
          </p:nvSpPr>
          <p:spPr>
            <a:xfrm>
              <a:off x="838940" y="2034879"/>
              <a:ext cx="420116" cy="426205"/>
            </a:xfrm>
            <a:prstGeom prst="ellipse">
              <a:avLst/>
            </a:prstGeom>
            <a:ln w="2857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ln>
                  <a:solidFill>
                    <a:srgbClr val="C00000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15FDB9A2-587E-AACF-B1A4-4B42D6495AE7}"/>
                </a:ext>
              </a:extLst>
            </p:cNvPr>
            <p:cNvSpPr txBox="1"/>
            <p:nvPr/>
          </p:nvSpPr>
          <p:spPr>
            <a:xfrm>
              <a:off x="860532" y="2063315"/>
              <a:ext cx="376931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solidFill>
                    <a:srgbClr val="D9333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21175259"/>
      </p:ext>
    </p:extLst>
  </p:cSld>
  <p:clrMapOvr>
    <a:masterClrMapping/>
  </p:clrMapOvr>
</p:sld>
</file>

<file path=ppt/theme/theme1.xml><?xml version="1.0" encoding="utf-8"?>
<a:theme xmlns:a="http://schemas.openxmlformats.org/drawingml/2006/main" name="WEB-Торги-1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B-Торги-1" id="{BEF18607-F9E8-4E1F-9FDE-7B316B4EAC7A}" vid="{85E92682-8806-4C83-AC91-D9726DD2F63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WEB-Торги-1</Template>
  <TotalTime>18587</TotalTime>
  <Words>1485</Words>
  <Application>Microsoft Office PowerPoint</Application>
  <PresentationFormat>Широкоэкранный</PresentationFormat>
  <Paragraphs>129</Paragraphs>
  <Slides>31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6" baseType="lpstr">
      <vt:lpstr>Montserrat Semi Bold</vt:lpstr>
      <vt:lpstr>Arial</vt:lpstr>
      <vt:lpstr>Calibri</vt:lpstr>
      <vt:lpstr>Calibri Light</vt:lpstr>
      <vt:lpstr>WEB-Торги-1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</dc:creator>
  <cp:lastModifiedBy>Пользователь</cp:lastModifiedBy>
  <cp:revision>1063</cp:revision>
  <cp:lastPrinted>2021-07-29T05:09:18Z</cp:lastPrinted>
  <dcterms:created xsi:type="dcterms:W3CDTF">2018-01-21T18:20:29Z</dcterms:created>
  <dcterms:modified xsi:type="dcterms:W3CDTF">2024-11-08T05:43:13Z</dcterms:modified>
</cp:coreProperties>
</file>