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0" r:id="rId1"/>
  </p:sldMasterIdLst>
  <p:notesMasterIdLst>
    <p:notesMasterId r:id="rId33"/>
  </p:notesMasterIdLst>
  <p:sldIdLst>
    <p:sldId id="256" r:id="rId2"/>
    <p:sldId id="776" r:id="rId3"/>
    <p:sldId id="701" r:id="rId4"/>
    <p:sldId id="722" r:id="rId5"/>
    <p:sldId id="723" r:id="rId6"/>
    <p:sldId id="724" r:id="rId7"/>
    <p:sldId id="725" r:id="rId8"/>
    <p:sldId id="768" r:id="rId9"/>
    <p:sldId id="734" r:id="rId10"/>
    <p:sldId id="733" r:id="rId11"/>
    <p:sldId id="726" r:id="rId12"/>
    <p:sldId id="767" r:id="rId13"/>
    <p:sldId id="730" r:id="rId14"/>
    <p:sldId id="728" r:id="rId15"/>
    <p:sldId id="727" r:id="rId16"/>
    <p:sldId id="764" r:id="rId17"/>
    <p:sldId id="763" r:id="rId18"/>
    <p:sldId id="780" r:id="rId19"/>
    <p:sldId id="781" r:id="rId20"/>
    <p:sldId id="761" r:id="rId21"/>
    <p:sldId id="782" r:id="rId22"/>
    <p:sldId id="779" r:id="rId23"/>
    <p:sldId id="757" r:id="rId24"/>
    <p:sldId id="756" r:id="rId25"/>
    <p:sldId id="755" r:id="rId26"/>
    <p:sldId id="754" r:id="rId27"/>
    <p:sldId id="750" r:id="rId28"/>
    <p:sldId id="749" r:id="rId29"/>
    <p:sldId id="748" r:id="rId30"/>
    <p:sldId id="778" r:id="rId31"/>
    <p:sldId id="283" r:id="rId32"/>
  </p:sldIdLst>
  <p:sldSz cx="12192000" cy="6858000"/>
  <p:notesSz cx="6797675" cy="9926638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1101340003" initials="u" lastIdx="12" clrIdx="0">
    <p:extLst>
      <p:ext uri="{19B8F6BF-5375-455C-9EA6-DF929625EA0E}">
        <p15:presenceInfo xmlns:p15="http://schemas.microsoft.com/office/powerpoint/2012/main" userId="S-1-5-21-2620186229-1775798737-774309085-34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015"/>
    <a:srgbClr val="FF0000"/>
    <a:srgbClr val="D93333"/>
    <a:srgbClr val="00B050"/>
    <a:srgbClr val="0000FF"/>
    <a:srgbClr val="F9F9F9"/>
    <a:srgbClr val="F2AC44"/>
    <a:srgbClr val="F3B73F"/>
    <a:srgbClr val="F24336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0" autoAdjust="0"/>
    <p:restoredTop sz="94650" autoAdjust="0"/>
  </p:normalViewPr>
  <p:slideViewPr>
    <p:cSldViewPr snapToGrid="0">
      <p:cViewPr varScale="1">
        <p:scale>
          <a:sx n="105" d="100"/>
          <a:sy n="105" d="100"/>
        </p:scale>
        <p:origin x="510" y="96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8F1C1-F82F-4E94-8CC9-2E8F17079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43C3F7-2689-45F4-9017-64193A9B2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FCCE52-0AF2-4E30-A001-78742205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60FACC-E03C-4470-A286-DBEB1872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84BA0-3D1D-45F0-9F52-2A7C3AAD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6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41426-758A-4F7F-A8BA-5673F293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7ED461-7EF4-4B9F-97B0-0A6E676A3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A62C5-4DC9-474F-8B44-2210D270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08A7E-D9CB-4076-BE78-717EFD33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C9B3B-0445-41FE-B967-65CE64AA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A08A1C-5A0B-4FF4-822E-C438DB4AF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0A4CFE-E43A-4ACC-938D-E1E230050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7334-5CA1-4B8D-90FC-EF3694FF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27211-C28D-41EE-91FE-60886D48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1F1B40-2E92-441A-9FF5-87890FB5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5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911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BA2D6-DBCE-451D-811E-1E8671D3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BD3229-BFD7-47B2-B545-4B317FA34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ED814C-63B0-4101-B196-BF36D6E1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BFD3A3-CA6B-4A50-9493-D9CE9168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EBCD54-8158-4290-8171-908E621B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67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02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 flipH="1">
            <a:off x="11536363" y="6389688"/>
            <a:ext cx="392112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655BC7-CADA-4A1A-ACEE-E2097F1D08BB}" type="slidenum">
              <a:rPr lang="id-ID" b="0" smtClean="0">
                <a:latin typeface="Montserrat Semi Bold" panose="00000700000000000000" pitchFamily="50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7993" y="769302"/>
            <a:ext cx="2624462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7993" y="3539452"/>
            <a:ext cx="2624462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28146" y="769301"/>
            <a:ext cx="2624459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528144" y="3539452"/>
            <a:ext cx="2624461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315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DCE68-A18D-4A8A-8617-6F171DD6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64708-B9F4-4DE5-BB4F-EB0DEBD4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213E9-3D2F-492D-82F3-6A1EEBB9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D1F12-49D0-471E-ABF2-DD53A1E0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CD734-03CC-4C1F-A359-5C8B1380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9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C85AF-E11B-474A-9951-A5ADB97C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D4DD48-032B-420B-8B3D-D282AE5E3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AD0045-1AA3-42A0-A1F2-BFEC7F338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590E2B-48FA-46CC-9705-39231640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842988-CE5E-41B2-B39A-B9BA9107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D38D0C-E4F6-4301-9955-7C185FE7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6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54B9D-E621-4AC6-A432-C962532B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68530-1E50-4E07-B7B9-F231DD4DF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A4E9B5-BC14-4716-8578-CC32E91E1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F10F68-D19F-43F5-839B-5CEF456F2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2E5B66-DB36-41ED-A978-ACF838659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0E537E-1311-4878-A372-4BFEE4B57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B008CB-CD4A-43F8-9EC9-1331B749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2CC32A-63B0-423A-8F56-10A3B115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2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DDAAB-F5F9-41D3-BC66-0C271B12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BAEAF2-E43C-42CF-A45C-503876F7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B7A38E-F575-4AA1-BF1E-9AB3BB032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55E48D-6B3D-4BA1-909F-DC92C717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8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384FC4-9850-4D78-8448-22FD71B3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3C1D7A-C857-4A1C-940A-381AF1FA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285242-F4CE-4B3F-BE84-6E92D4DA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6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72AAC-1C4C-4AC9-81DE-24FAD989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3BFA38-B0F1-4380-9322-F17B2BD6F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C23F18-7EC6-466B-9F29-E2228EF31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AFE19-E36A-4BED-93ED-6A1396FE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6E882-05F1-43B7-BE40-7C6F7FB8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7872E6-5DB3-4E71-B0D9-A3DB3DD6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F44ED-D5AE-48C5-A267-58D15E28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C590F7-EFC7-472D-AD7E-5313041CC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CB433D-4FB0-4F57-AE94-DBC330B3C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8C87DF-6612-4188-A0CF-F7EB6FAD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0D26A1-F899-444F-8BA8-92CF3789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F4EDE-B3F5-4410-9CC8-6F2C358D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88EA4-656A-4BB8-B764-E27F51BF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80045B-FEB9-4590-AFDD-B6CBB0F0D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35EB3-D8B8-434E-AC68-6F64AF4F0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C13108-6F1F-4D62-B0D3-DC91A5695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5C253-8B8F-447B-96C0-05619D330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7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3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3" r:id="rId20"/>
    <p:sldLayoutId id="214748379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profy48.ru" TargetMode="External"/><Relationship Id="rId4" Type="http://schemas.openxmlformats.org/officeDocument/2006/relationships/hyperlink" Target="mailto:info@cyberprofy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C0D1E2-A3BA-44DE-AAAC-3AE78E0E23DF}"/>
              </a:ext>
            </a:extLst>
          </p:cNvPr>
          <p:cNvSpPr txBox="1"/>
          <p:nvPr/>
        </p:nvSpPr>
        <p:spPr>
          <a:xfrm>
            <a:off x="500201" y="2140585"/>
            <a:ext cx="10945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694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плана-графика на 2025 год и плановый период 2026-2027 годов</a:t>
            </a:r>
          </a:p>
        </p:txBody>
      </p:sp>
      <p:pic>
        <p:nvPicPr>
          <p:cNvPr id="1030" name="Picture 6" descr="https://avatars.mds.yandex.net/get-mail-signature/1526739/32677e70dea36b2d8b2c2a5c694a8387/orig">
            <a:extLst>
              <a:ext uri="{FF2B5EF4-FFF2-40B4-BE49-F238E27FC236}">
                <a16:creationId xmlns:a16="http://schemas.microsoft.com/office/drawing/2014/main" id="{4A583314-A473-4790-AFB2-CD37D2383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858" y="4717415"/>
            <a:ext cx="22193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0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11F75C-6AF0-16D1-ABC2-0AD505C9F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64" y="820552"/>
            <a:ext cx="10780952" cy="553333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42415" y="820552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883268" y="736277"/>
            <a:ext cx="1122491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 вкладке «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необходимо указать код бюджетной классификации, который выбирается двойным нажатием на кнопку        из справочника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Бюджетная классификация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42305" y="4566735"/>
            <a:ext cx="373063" cy="373062"/>
            <a:chOff x="1110373" y="4446207"/>
            <a:chExt cx="373063" cy="373062"/>
          </a:xfrm>
        </p:grpSpPr>
        <p:sp>
          <p:nvSpPr>
            <p:cNvPr id="2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028700" y="4031856"/>
            <a:ext cx="3931920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справочнике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«Бюджетная классификация»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находятся все позиции, имеющиеся в ПФХД (Бюджетной росписи).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случае их отсутствия выбираем вручную на вкладке «КБК»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950" y="1045788"/>
            <a:ext cx="238095" cy="209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79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E118BE-5BA6-B347-B3F4-240E705BB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25" y="1344315"/>
            <a:ext cx="9409524" cy="481904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22591" y="865396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896284" y="759540"/>
            <a:ext cx="1076136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Далее заполняется поле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«Счет получателя»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Для этого необходимо выбрать счет из справочника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Счета корреспондентов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4974" y="4384205"/>
            <a:ext cx="478199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Все учреждения указывают полный КБК в соответствии с ПФХД (бюджетной росписью) в Веб-бюджете («Бюджет-СМАРТ») включая КОСГУ и Доп. класс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840586" y="4384205"/>
            <a:ext cx="420116" cy="461665"/>
            <a:chOff x="838940" y="1999419"/>
            <a:chExt cx="420116" cy="461665"/>
          </a:xfrm>
        </p:grpSpPr>
        <p:sp>
          <p:nvSpPr>
            <p:cNvPr id="23" name="Овал 2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423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A591A-F843-3718-603B-5A9EEECE0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47" y="1795171"/>
            <a:ext cx="9342857" cy="246666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99731" y="1229966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840584" y="1212622"/>
            <a:ext cx="1006170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Переходим к указанию суммы планируемой закупки: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5828" y="4598100"/>
            <a:ext cx="390569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Значение суммы указывается вручную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88466" y="3936143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 стрелкой 27"/>
          <p:cNvCxnSpPr>
            <a:cxnSpLocks/>
            <a:endCxn id="27" idx="2"/>
          </p:cNvCxnSpPr>
          <p:nvPr/>
        </p:nvCxnSpPr>
        <p:spPr>
          <a:xfrm flipH="1" flipV="1">
            <a:off x="4253472" y="4145540"/>
            <a:ext cx="602356" cy="6218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9045" y="749731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839898" y="76511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Переходим к заполнению вкладки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«Дополнительная информация»: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40CDB05-450B-7783-D8BC-7492A248D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257"/>
            <a:ext cx="7822246" cy="410023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597140" y="822312"/>
            <a:ext cx="4532332" cy="600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необходимость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общественного обсуждения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(Варианты: Да/Нет).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информация о заключении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энергосервисного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контракта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(Варианты: Да/Нет).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информации о проведении закупки в соответствии 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«а» п. 18 Положения ПП РФ от 30.09.2019 №1279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значение «Да», если нет кода ОКС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информация о проведении закупки на оказание услуг по предоставлению кредита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информация о проведении процедуры закупок уполномоченным учреждением (Варианты: Да/Нет). Если выбран вариант «Да», необходимо указать уполномоченное учреждение.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информация об участии 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совместных торгах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(Варианты: Да/Нет).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выбран вариант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», необходимо указать учреждение –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организатора проведения совместных торгов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868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46149" y="1194071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517526" y="1176338"/>
            <a:ext cx="1006170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внесения всей необходимой информации о позиции плана-графика, документ следует сохранить по кнопке  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Сохранить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285" y="1499503"/>
            <a:ext cx="304008" cy="304008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946149" y="1778846"/>
            <a:ext cx="373063" cy="373062"/>
            <a:chOff x="1110373" y="4446207"/>
            <a:chExt cx="373063" cy="373062"/>
          </a:xfrm>
        </p:grpSpPr>
        <p:sp>
          <p:nvSpPr>
            <p:cNvPr id="1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517526" y="1761113"/>
            <a:ext cx="1006170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сохранении документа будут отработаны контроли и в протоколе отразится соответствующая информация.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F5079D-C432-3D1E-61AA-4CC2F8CA3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627" y="2407444"/>
            <a:ext cx="8987193" cy="390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22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FC47B89-0D12-F17F-C936-78D0AF841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08" y="2998654"/>
            <a:ext cx="8485714" cy="341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2260" y="34071"/>
            <a:ext cx="9349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Создание позиции плана-графика с планируемой датой проведения закупки 2026 год методом копирования</a:t>
            </a:r>
            <a:endParaRPr lang="en-US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51132" y="927794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936025" y="927794"/>
            <a:ext cx="1080484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создания позиции плана-графика методом копирования необходимо: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593600" y="5770701"/>
            <a:ext cx="420116" cy="426205"/>
            <a:chOff x="838940" y="2034879"/>
            <a:chExt cx="420116" cy="426205"/>
          </a:xfrm>
        </p:grpSpPr>
        <p:sp>
          <p:nvSpPr>
            <p:cNvPr id="17" name="Овал 1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626717" y="3105598"/>
            <a:ext cx="420116" cy="426205"/>
            <a:chOff x="838940" y="2034879"/>
            <a:chExt cx="420116" cy="426205"/>
          </a:xfrm>
        </p:grpSpPr>
        <p:sp>
          <p:nvSpPr>
            <p:cNvPr id="20" name="Овал 1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718405" y="1466194"/>
            <a:ext cx="9788025" cy="1351041"/>
            <a:chOff x="6472875" y="1475293"/>
            <a:chExt cx="9788025" cy="1351041"/>
          </a:xfrm>
        </p:grpSpPr>
        <p:sp>
          <p:nvSpPr>
            <p:cNvPr id="33" name="TextBox 32"/>
            <p:cNvSpPr txBox="1"/>
            <p:nvPr/>
          </p:nvSpPr>
          <p:spPr>
            <a:xfrm>
              <a:off x="6883138" y="1475293"/>
              <a:ext cx="9377762" cy="1323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Выбрать позицию плана-графика из списка позиций плана-графика, которую необходимо скопировать,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и поставить галочку.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При помощи кнопки «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Копировать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»        провести копирование.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t="-9331"/>
            <a:stretch/>
          </p:blipFill>
          <p:spPr>
            <a:xfrm>
              <a:off x="10398036" y="2386908"/>
              <a:ext cx="286999" cy="398608"/>
            </a:xfrm>
            <a:prstGeom prst="rect">
              <a:avLst/>
            </a:prstGeom>
          </p:spPr>
        </p:pic>
        <p:grpSp>
          <p:nvGrpSpPr>
            <p:cNvPr id="35" name="Группа 34"/>
            <p:cNvGrpSpPr/>
            <p:nvPr/>
          </p:nvGrpSpPr>
          <p:grpSpPr>
            <a:xfrm>
              <a:off x="6472875" y="1515246"/>
              <a:ext cx="420116" cy="426205"/>
              <a:chOff x="838940" y="2034879"/>
              <a:chExt cx="420116" cy="426205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838940" y="2034879"/>
                <a:ext cx="420116" cy="426205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C00000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60532" y="2063315"/>
                <a:ext cx="376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D9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6472875" y="2400129"/>
              <a:ext cx="420116" cy="426205"/>
              <a:chOff x="835596" y="2246564"/>
              <a:chExt cx="420116" cy="426205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835596" y="2246564"/>
                <a:ext cx="420116" cy="426205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C00000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68928" y="2281742"/>
                <a:ext cx="376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D9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3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33880" y="1015009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918773" y="878375"/>
            <a:ext cx="1083934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копирования откроется окно с новой позицией плана-графика, которая унаследовала данные исходного документа.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86EB80-8DEE-B7DA-A866-11B4FD7A3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857" y="1943285"/>
            <a:ext cx="9514286" cy="2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43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B2F1C6F-13E3-85EB-B9F6-36F92E66A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08" y="2295125"/>
            <a:ext cx="10324479" cy="350681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116416" y="945527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96419" y="878375"/>
            <a:ext cx="10061701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 как новая закупка планируется к размещению в 2026 году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следует изменить значение в строке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«Планируемый год»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случае необходимости можно отредактировать поле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объекта и (или) наименование объектов закупки»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29521" y="4048533"/>
            <a:ext cx="420116" cy="426205"/>
            <a:chOff x="838940" y="2034879"/>
            <a:chExt cx="420116" cy="426205"/>
          </a:xfrm>
        </p:grpSpPr>
        <p:sp>
          <p:nvSpPr>
            <p:cNvPr id="16" name="Овал 1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351505" y="3002795"/>
            <a:ext cx="420116" cy="426205"/>
            <a:chOff x="838940" y="2034879"/>
            <a:chExt cx="420116" cy="426205"/>
          </a:xfrm>
        </p:grpSpPr>
        <p:sp>
          <p:nvSpPr>
            <p:cNvPr id="19" name="Овал 1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939161" y="1179854"/>
            <a:ext cx="420116" cy="426205"/>
            <a:chOff x="838940" y="2034879"/>
            <a:chExt cx="420116" cy="426205"/>
          </a:xfrm>
        </p:grpSpPr>
        <p:sp>
          <p:nvSpPr>
            <p:cNvPr id="24" name="Овал 2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268343" y="1868920"/>
            <a:ext cx="420116" cy="426205"/>
            <a:chOff x="838940" y="2034879"/>
            <a:chExt cx="420116" cy="426205"/>
          </a:xfrm>
        </p:grpSpPr>
        <p:sp>
          <p:nvSpPr>
            <p:cNvPr id="27" name="Овал 2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93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2C1E6-55DE-60CA-893A-46C920E58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89B1F7-E01D-9D70-99AC-FD5F034A0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64" y="820552"/>
            <a:ext cx="10780952" cy="5533333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EF611E4-6124-43C6-3B7E-FDC97C45E621}"/>
              </a:ext>
            </a:extLst>
          </p:cNvPr>
          <p:cNvGrpSpPr/>
          <p:nvPr/>
        </p:nvGrpSpPr>
        <p:grpSpPr>
          <a:xfrm>
            <a:off x="442415" y="820552"/>
            <a:ext cx="373063" cy="373062"/>
            <a:chOff x="1110373" y="4446207"/>
            <a:chExt cx="373063" cy="373062"/>
          </a:xfrm>
        </p:grpSpPr>
        <p:sp>
          <p:nvSpPr>
            <p:cNvPr id="6" name="Oval 31">
              <a:extLst>
                <a:ext uri="{FF2B5EF4-FFF2-40B4-BE49-F238E27FC236}">
                  <a16:creationId xmlns:a16="http://schemas.microsoft.com/office/drawing/2014/main" id="{CFF2AE46-4F99-B46D-3C24-504AF6369482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1036">
              <a:extLst>
                <a:ext uri="{FF2B5EF4-FFF2-40B4-BE49-F238E27FC236}">
                  <a16:creationId xmlns:a16="http://schemas.microsoft.com/office/drawing/2014/main" id="{04E34C71-7B4F-AA14-CD11-E362E518B56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>
                <a:extLst>
                  <a:ext uri="{FF2B5EF4-FFF2-40B4-BE49-F238E27FC236}">
                    <a16:creationId xmlns:a16="http://schemas.microsoft.com/office/drawing/2014/main" id="{1626E412-561F-EA7B-7D40-3C491C337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39">
                <a:extLst>
                  <a:ext uri="{FF2B5EF4-FFF2-40B4-BE49-F238E27FC236}">
                    <a16:creationId xmlns:a16="http://schemas.microsoft.com/office/drawing/2014/main" id="{CFE88066-0176-EB5D-272B-82A5B4FA7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0">
                <a:extLst>
                  <a:ext uri="{FF2B5EF4-FFF2-40B4-BE49-F238E27FC236}">
                    <a16:creationId xmlns:a16="http://schemas.microsoft.com/office/drawing/2014/main" id="{15A27CCF-7B89-C3DC-EB28-040FE37D9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1">
                <a:extLst>
                  <a:ext uri="{FF2B5EF4-FFF2-40B4-BE49-F238E27FC236}">
                    <a16:creationId xmlns:a16="http://schemas.microsoft.com/office/drawing/2014/main" id="{84604E19-7DFF-3ACE-CB15-F64CF5495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2">
                <a:extLst>
                  <a:ext uri="{FF2B5EF4-FFF2-40B4-BE49-F238E27FC236}">
                    <a16:creationId xmlns:a16="http://schemas.microsoft.com/office/drawing/2014/main" id="{FF066C93-F9BC-AD1C-053D-54C430F20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3">
                <a:extLst>
                  <a:ext uri="{FF2B5EF4-FFF2-40B4-BE49-F238E27FC236}">
                    <a16:creationId xmlns:a16="http://schemas.microsoft.com/office/drawing/2014/main" id="{4E5B7F4C-8D21-993E-9B32-00A1BE811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2067C1-43C9-0487-4BF3-87976C8F3EC5}"/>
              </a:ext>
            </a:extLst>
          </p:cNvPr>
          <p:cNvSpPr txBox="1"/>
          <p:nvPr/>
        </p:nvSpPr>
        <p:spPr>
          <a:xfrm>
            <a:off x="883268" y="736277"/>
            <a:ext cx="1122491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 вкладке «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необходимо указать код бюджетной классификации, который выбирается двойным нажатием на кнопку        из справочника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Бюджетная классификация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1751499-97F1-1CA9-1C25-FC21B5DFE5B0}"/>
              </a:ext>
            </a:extLst>
          </p:cNvPr>
          <p:cNvGrpSpPr/>
          <p:nvPr/>
        </p:nvGrpSpPr>
        <p:grpSpPr>
          <a:xfrm>
            <a:off x="442305" y="4566735"/>
            <a:ext cx="373063" cy="373062"/>
            <a:chOff x="1110373" y="4446207"/>
            <a:chExt cx="373063" cy="373062"/>
          </a:xfrm>
        </p:grpSpPr>
        <p:sp>
          <p:nvSpPr>
            <p:cNvPr id="21" name="Oval 31">
              <a:extLst>
                <a:ext uri="{FF2B5EF4-FFF2-40B4-BE49-F238E27FC236}">
                  <a16:creationId xmlns:a16="http://schemas.microsoft.com/office/drawing/2014/main" id="{8F6ADC88-4C03-1AFC-F6FB-2F0A7AA0BE4A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1036">
              <a:extLst>
                <a:ext uri="{FF2B5EF4-FFF2-40B4-BE49-F238E27FC236}">
                  <a16:creationId xmlns:a16="http://schemas.microsoft.com/office/drawing/2014/main" id="{5A1A4C47-95B3-5DF3-EE0D-BBE579BCB8E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3" name="Freeform 1038">
                <a:extLst>
                  <a:ext uri="{FF2B5EF4-FFF2-40B4-BE49-F238E27FC236}">
                    <a16:creationId xmlns:a16="http://schemas.microsoft.com/office/drawing/2014/main" id="{369E76B7-8F74-6DCE-408F-E7B6BE750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039">
                <a:extLst>
                  <a:ext uri="{FF2B5EF4-FFF2-40B4-BE49-F238E27FC236}">
                    <a16:creationId xmlns:a16="http://schemas.microsoft.com/office/drawing/2014/main" id="{6A9A55F7-B830-FF51-745D-D88E214F6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1040">
                <a:extLst>
                  <a:ext uri="{FF2B5EF4-FFF2-40B4-BE49-F238E27FC236}">
                    <a16:creationId xmlns:a16="http://schemas.microsoft.com/office/drawing/2014/main" id="{8F4EEE38-D2B6-AFAC-3E5F-F7E1126D9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1041">
                <a:extLst>
                  <a:ext uri="{FF2B5EF4-FFF2-40B4-BE49-F238E27FC236}">
                    <a16:creationId xmlns:a16="http://schemas.microsoft.com/office/drawing/2014/main" id="{41BC35E0-9544-3C80-0414-87E32C7CA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1042">
                <a:extLst>
                  <a:ext uri="{FF2B5EF4-FFF2-40B4-BE49-F238E27FC236}">
                    <a16:creationId xmlns:a16="http://schemas.microsoft.com/office/drawing/2014/main" id="{BBF048DC-6648-4955-ACE1-CE565F56FC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1043">
                <a:extLst>
                  <a:ext uri="{FF2B5EF4-FFF2-40B4-BE49-F238E27FC236}">
                    <a16:creationId xmlns:a16="http://schemas.microsoft.com/office/drawing/2014/main" id="{99C93394-CAEB-2892-E9EC-417500CFC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D365042-AA72-704A-CA01-CDA917525AC1}"/>
              </a:ext>
            </a:extLst>
          </p:cNvPr>
          <p:cNvSpPr txBox="1"/>
          <p:nvPr/>
        </p:nvSpPr>
        <p:spPr>
          <a:xfrm>
            <a:off x="1028700" y="4031856"/>
            <a:ext cx="3931920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справочнике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«Бюджетная классификация»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находятся все позиции, имеющиеся в ПФХД (Бюджетной росписи).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случае их отсутствия выбираем вручную на вкладке «КБК»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E6F183-8449-550D-B084-19A3B1EE1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950" y="1045788"/>
            <a:ext cx="238095" cy="209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12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ACAF-0054-4C59-8CFF-2EEEA3B41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22D34-5CBB-E314-C4C7-1BD4E8CDC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25" y="1344315"/>
            <a:ext cx="9409524" cy="4819048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CB64F64-6209-F85D-03E9-014136766375}"/>
              </a:ext>
            </a:extLst>
          </p:cNvPr>
          <p:cNvGrpSpPr/>
          <p:nvPr/>
        </p:nvGrpSpPr>
        <p:grpSpPr>
          <a:xfrm>
            <a:off x="422591" y="865396"/>
            <a:ext cx="373063" cy="373062"/>
            <a:chOff x="1110373" y="4446207"/>
            <a:chExt cx="373063" cy="373062"/>
          </a:xfrm>
        </p:grpSpPr>
        <p:sp>
          <p:nvSpPr>
            <p:cNvPr id="7" name="Oval 31">
              <a:extLst>
                <a:ext uri="{FF2B5EF4-FFF2-40B4-BE49-F238E27FC236}">
                  <a16:creationId xmlns:a16="http://schemas.microsoft.com/office/drawing/2014/main" id="{A2296C57-E043-01BF-0496-18BEDD6763D7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1036">
              <a:extLst>
                <a:ext uri="{FF2B5EF4-FFF2-40B4-BE49-F238E27FC236}">
                  <a16:creationId xmlns:a16="http://schemas.microsoft.com/office/drawing/2014/main" id="{19A34644-B9A6-2785-F4E8-F33892C72A2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>
                <a:extLst>
                  <a:ext uri="{FF2B5EF4-FFF2-40B4-BE49-F238E27FC236}">
                    <a16:creationId xmlns:a16="http://schemas.microsoft.com/office/drawing/2014/main" id="{A266F27D-CA6F-1FB9-0AD9-CD52F7445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39">
                <a:extLst>
                  <a:ext uri="{FF2B5EF4-FFF2-40B4-BE49-F238E27FC236}">
                    <a16:creationId xmlns:a16="http://schemas.microsoft.com/office/drawing/2014/main" id="{F0F7D51A-3B57-F22C-72C3-290FFC249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0">
                <a:extLst>
                  <a:ext uri="{FF2B5EF4-FFF2-40B4-BE49-F238E27FC236}">
                    <a16:creationId xmlns:a16="http://schemas.microsoft.com/office/drawing/2014/main" id="{63ED71FB-3641-F768-3851-47F9917A6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1">
                <a:extLst>
                  <a:ext uri="{FF2B5EF4-FFF2-40B4-BE49-F238E27FC236}">
                    <a16:creationId xmlns:a16="http://schemas.microsoft.com/office/drawing/2014/main" id="{D89AE99B-4581-8F3C-C10D-68118FF51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2">
                <a:extLst>
                  <a:ext uri="{FF2B5EF4-FFF2-40B4-BE49-F238E27FC236}">
                    <a16:creationId xmlns:a16="http://schemas.microsoft.com/office/drawing/2014/main" id="{E5C55D56-93BB-8B5F-79B6-8FBA46480E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043">
                <a:extLst>
                  <a:ext uri="{FF2B5EF4-FFF2-40B4-BE49-F238E27FC236}">
                    <a16:creationId xmlns:a16="http://schemas.microsoft.com/office/drawing/2014/main" id="{5815B743-2EBA-F522-CA91-5973DAAD6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A2FF6CE-5098-702E-6EFF-2B7508240F21}"/>
              </a:ext>
            </a:extLst>
          </p:cNvPr>
          <p:cNvSpPr txBox="1"/>
          <p:nvPr/>
        </p:nvSpPr>
        <p:spPr>
          <a:xfrm>
            <a:off x="896284" y="759540"/>
            <a:ext cx="1076136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Далее заполняется поле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«Счет получателя»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Для этого необходимо выбрать счет из справочника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Счета корреспондентов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E04F72-6023-58EB-0255-DAD85BE14742}"/>
              </a:ext>
            </a:extLst>
          </p:cNvPr>
          <p:cNvSpPr txBox="1"/>
          <p:nvPr/>
        </p:nvSpPr>
        <p:spPr>
          <a:xfrm>
            <a:off x="1494974" y="4384205"/>
            <a:ext cx="478199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Все учреждения указывают полный КБК в соответствии с ПФХД (бюджетной росписью) в Веб-бюджете («Бюджет-СМАРТ») включая КОСГУ и Доп. класс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8CABE14-4D6B-98C4-C663-E93DCE156CB9}"/>
              </a:ext>
            </a:extLst>
          </p:cNvPr>
          <p:cNvGrpSpPr/>
          <p:nvPr/>
        </p:nvGrpSpPr>
        <p:grpSpPr>
          <a:xfrm>
            <a:off x="840586" y="4384205"/>
            <a:ext cx="420116" cy="461665"/>
            <a:chOff x="838940" y="1999419"/>
            <a:chExt cx="420116" cy="461665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11109C86-1DBB-9B49-C073-8B3A7D34B046}"/>
                </a:ext>
              </a:extLst>
            </p:cNvPr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2A39EE-86C2-FA41-ECBB-ACDAAE794D0E}"/>
                </a:ext>
              </a:extLst>
            </p:cNvPr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79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413189" y="922699"/>
            <a:ext cx="373063" cy="373062"/>
            <a:chOff x="1110373" y="4446207"/>
            <a:chExt cx="373063" cy="373062"/>
          </a:xfrm>
        </p:grpSpPr>
        <p:sp>
          <p:nvSpPr>
            <p:cNvPr id="28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945097" y="1787151"/>
            <a:ext cx="420116" cy="426205"/>
            <a:chOff x="838940" y="2034879"/>
            <a:chExt cx="420116" cy="426205"/>
          </a:xfrm>
        </p:grpSpPr>
        <p:sp>
          <p:nvSpPr>
            <p:cNvPr id="50" name="Овал 4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477442" y="1295076"/>
            <a:ext cx="9735279" cy="173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навигаторе перейти в папку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План-график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выбрать фильтр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Выбрать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списке документов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актуальную версию плана-графика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2024 год и плановый период 2025-2026 годов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проставить галочку.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Нажать на кнопку         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Сформировать «План-график» на следующий финансовый год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146748-F899-4F90-966A-BFF9E853A801}"/>
              </a:ext>
            </a:extLst>
          </p:cNvPr>
          <p:cNvSpPr txBox="1"/>
          <p:nvPr/>
        </p:nvSpPr>
        <p:spPr>
          <a:xfrm>
            <a:off x="734913" y="922699"/>
            <a:ext cx="1145708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формирования плана-графика закупок на 2025 год и плановый период 2026-2027 годов необходимо: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957687" y="1259804"/>
            <a:ext cx="420116" cy="426205"/>
            <a:chOff x="838940" y="2034879"/>
            <a:chExt cx="420116" cy="426205"/>
          </a:xfrm>
        </p:grpSpPr>
        <p:sp>
          <p:nvSpPr>
            <p:cNvPr id="33" name="Овал 3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979278" y="2353896"/>
            <a:ext cx="420116" cy="426205"/>
            <a:chOff x="838940" y="2034879"/>
            <a:chExt cx="420116" cy="426205"/>
          </a:xfrm>
        </p:grpSpPr>
        <p:sp>
          <p:nvSpPr>
            <p:cNvPr id="58" name="Овал 57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75" y="2383640"/>
            <a:ext cx="309416" cy="366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81BDAC-F633-7EA7-E193-0CE531B65F32}"/>
              </a:ext>
            </a:extLst>
          </p:cNvPr>
          <p:cNvSpPr txBox="1"/>
          <p:nvPr/>
        </p:nvSpPr>
        <p:spPr>
          <a:xfrm>
            <a:off x="2827420" y="-638"/>
            <a:ext cx="9364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плана-графика на 2025 год на основании 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плана-графика 2024 года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76C021-610D-7137-EF20-3FD1BFEEA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60" y="2974136"/>
            <a:ext cx="10778226" cy="34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1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96814" y="816738"/>
            <a:ext cx="10061701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Переходим к изменению суммы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планируемой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закупки: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4B40C5-3CE6-8B96-57AD-6061E086A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770" y="3898960"/>
            <a:ext cx="9561905" cy="24476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6C3B3B-A860-48A1-D7F8-9E381C5A3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90" y="1260964"/>
            <a:ext cx="9428571" cy="240952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55961" y="783165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Прямоугольник 15"/>
          <p:cNvSpPr/>
          <p:nvPr/>
        </p:nvSpPr>
        <p:spPr>
          <a:xfrm>
            <a:off x="3151526" y="3416218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8131" y="6048986"/>
            <a:ext cx="930011" cy="2093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>
            <a:cxnSpLocks/>
          </p:cNvCxnSpPr>
          <p:nvPr/>
        </p:nvCxnSpPr>
        <p:spPr>
          <a:xfrm>
            <a:off x="4081537" y="3618244"/>
            <a:ext cx="1936594" cy="2423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163F9CA-3BFC-161D-A561-C9B285E4FBC1}"/>
              </a:ext>
            </a:extLst>
          </p:cNvPr>
          <p:cNvSpPr txBox="1"/>
          <p:nvPr/>
        </p:nvSpPr>
        <p:spPr>
          <a:xfrm>
            <a:off x="729024" y="1713998"/>
            <a:ext cx="6096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A015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Исходная позиция плана-графика финансировалась за счет средств 2025 г.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692DF7-38A3-555A-6590-4EF5BBF5E14A}"/>
              </a:ext>
            </a:extLst>
          </p:cNvPr>
          <p:cNvSpPr txBox="1"/>
          <p:nvPr/>
        </p:nvSpPr>
        <p:spPr>
          <a:xfrm>
            <a:off x="5212080" y="4280365"/>
            <a:ext cx="55092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A015"/>
            </a:solidFill>
          </a:ln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новой позиции плана-графика необходимо изменить год финансирования на 2026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511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DD81F-0FF6-2E0E-2B96-03D072EA1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4289085-D2E9-B154-8D86-03109E19BADC}"/>
              </a:ext>
            </a:extLst>
          </p:cNvPr>
          <p:cNvGrpSpPr/>
          <p:nvPr/>
        </p:nvGrpSpPr>
        <p:grpSpPr>
          <a:xfrm>
            <a:off x="379048" y="870967"/>
            <a:ext cx="373063" cy="373062"/>
            <a:chOff x="1110373" y="4446207"/>
            <a:chExt cx="373063" cy="373062"/>
          </a:xfrm>
        </p:grpSpPr>
        <p:sp>
          <p:nvSpPr>
            <p:cNvPr id="6" name="Oval 31">
              <a:extLst>
                <a:ext uri="{FF2B5EF4-FFF2-40B4-BE49-F238E27FC236}">
                  <a16:creationId xmlns:a16="http://schemas.microsoft.com/office/drawing/2014/main" id="{608D406D-7B08-24FB-04CF-5C261092C97B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1036">
              <a:extLst>
                <a:ext uri="{FF2B5EF4-FFF2-40B4-BE49-F238E27FC236}">
                  <a16:creationId xmlns:a16="http://schemas.microsoft.com/office/drawing/2014/main" id="{EBADCE4F-F6F9-61BA-D21E-54BA8BC7347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>
                <a:extLst>
                  <a:ext uri="{FF2B5EF4-FFF2-40B4-BE49-F238E27FC236}">
                    <a16:creationId xmlns:a16="http://schemas.microsoft.com/office/drawing/2014/main" id="{BD18BF7F-A4AC-E9F1-BBD6-0516B8AB8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39">
                <a:extLst>
                  <a:ext uri="{FF2B5EF4-FFF2-40B4-BE49-F238E27FC236}">
                    <a16:creationId xmlns:a16="http://schemas.microsoft.com/office/drawing/2014/main" id="{57537707-DF2D-AF9A-EBC6-689519336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0">
                <a:extLst>
                  <a:ext uri="{FF2B5EF4-FFF2-40B4-BE49-F238E27FC236}">
                    <a16:creationId xmlns:a16="http://schemas.microsoft.com/office/drawing/2014/main" id="{0C1E5E6E-3025-7CA9-9BAB-301FD648F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1">
                <a:extLst>
                  <a:ext uri="{FF2B5EF4-FFF2-40B4-BE49-F238E27FC236}">
                    <a16:creationId xmlns:a16="http://schemas.microsoft.com/office/drawing/2014/main" id="{6984D962-FFD7-4160-A175-D89E3BEFB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2">
                <a:extLst>
                  <a:ext uri="{FF2B5EF4-FFF2-40B4-BE49-F238E27FC236}">
                    <a16:creationId xmlns:a16="http://schemas.microsoft.com/office/drawing/2014/main" id="{A4D8D7AA-76DF-89E0-8C7B-1E892B9857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3">
                <a:extLst>
                  <a:ext uri="{FF2B5EF4-FFF2-40B4-BE49-F238E27FC236}">
                    <a16:creationId xmlns:a16="http://schemas.microsoft.com/office/drawing/2014/main" id="{F9B2A956-FC1C-3FCB-AB7E-5F24BFDB2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8A2B025-D585-00F2-BAE8-39151671D8AB}"/>
              </a:ext>
            </a:extLst>
          </p:cNvPr>
          <p:cNvSpPr txBox="1"/>
          <p:nvPr/>
        </p:nvSpPr>
        <p:spPr>
          <a:xfrm>
            <a:off x="839899" y="765110"/>
            <a:ext cx="648292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Вкладка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«Дополнительная информация»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заполняется аналогично простому созданию позиции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CEBD8AE-2A85-217E-2E25-6B98F26FE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885"/>
            <a:ext cx="7822246" cy="41002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729BAB-8E30-E115-068F-C2D93FC64BAB}"/>
              </a:ext>
            </a:extLst>
          </p:cNvPr>
          <p:cNvSpPr txBox="1"/>
          <p:nvPr/>
        </p:nvSpPr>
        <p:spPr>
          <a:xfrm>
            <a:off x="7597140" y="822312"/>
            <a:ext cx="4532332" cy="600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необходимость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общественного обсуждения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(Варианты: Да/Нет).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информация о заключении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энергосервисного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контракта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(Варианты: Да/Нет).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информации о проведении закупки в соответствии 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«а» п. 18 Положения ПП РФ от 30.09.2019 №1279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значение «Да», если нет кода ОКС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информация о проведении закупки на оказание услуг по предоставлению кредита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информация о проведении процедуры закупок уполномоченным учреждением (Варианты: Да/Нет). Если выбран вариант «Да», необходимо указать уполномоченное учреждение.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информация об участии 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совместных торгах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(Варианты: Да/Нет).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выбран вариант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», необходимо указать учреждение –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организатора проведения совместных торгов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9586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298B1-38BB-99AB-07FB-0529B3AA4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AF21FAD-ED26-A194-15ED-AAE33E855D0F}"/>
              </a:ext>
            </a:extLst>
          </p:cNvPr>
          <p:cNvGrpSpPr/>
          <p:nvPr/>
        </p:nvGrpSpPr>
        <p:grpSpPr>
          <a:xfrm>
            <a:off x="402605" y="974832"/>
            <a:ext cx="373063" cy="373062"/>
            <a:chOff x="1110373" y="4446207"/>
            <a:chExt cx="373063" cy="373062"/>
          </a:xfrm>
        </p:grpSpPr>
        <p:sp>
          <p:nvSpPr>
            <p:cNvPr id="5" name="Oval 31">
              <a:extLst>
                <a:ext uri="{FF2B5EF4-FFF2-40B4-BE49-F238E27FC236}">
                  <a16:creationId xmlns:a16="http://schemas.microsoft.com/office/drawing/2014/main" id="{2570CAE5-3E87-A8F1-E90E-5FCA3D76EF97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1036">
              <a:extLst>
                <a:ext uri="{FF2B5EF4-FFF2-40B4-BE49-F238E27FC236}">
                  <a16:creationId xmlns:a16="http://schemas.microsoft.com/office/drawing/2014/main" id="{AA21DA56-3652-F6F6-C066-1DE90A85905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7" name="Freeform 1038">
                <a:extLst>
                  <a:ext uri="{FF2B5EF4-FFF2-40B4-BE49-F238E27FC236}">
                    <a16:creationId xmlns:a16="http://schemas.microsoft.com/office/drawing/2014/main" id="{E01AB671-0614-3E52-CEFC-B8B96B884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 1039">
                <a:extLst>
                  <a:ext uri="{FF2B5EF4-FFF2-40B4-BE49-F238E27FC236}">
                    <a16:creationId xmlns:a16="http://schemas.microsoft.com/office/drawing/2014/main" id="{62D4A3EB-EDA4-D534-058A-B51B4AEE9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40">
                <a:extLst>
                  <a:ext uri="{FF2B5EF4-FFF2-40B4-BE49-F238E27FC236}">
                    <a16:creationId xmlns:a16="http://schemas.microsoft.com/office/drawing/2014/main" id="{D7031C77-1A15-1E8A-8F85-6DCB54CC1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1">
                <a:extLst>
                  <a:ext uri="{FF2B5EF4-FFF2-40B4-BE49-F238E27FC236}">
                    <a16:creationId xmlns:a16="http://schemas.microsoft.com/office/drawing/2014/main" id="{8DAF8A80-7357-8680-DD9E-95037B82D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2">
                <a:extLst>
                  <a:ext uri="{FF2B5EF4-FFF2-40B4-BE49-F238E27FC236}">
                    <a16:creationId xmlns:a16="http://schemas.microsoft.com/office/drawing/2014/main" id="{820F493A-5ABC-7E7C-C1DA-85E9315B82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3">
                <a:extLst>
                  <a:ext uri="{FF2B5EF4-FFF2-40B4-BE49-F238E27FC236}">
                    <a16:creationId xmlns:a16="http://schemas.microsoft.com/office/drawing/2014/main" id="{B2EDA180-4D4C-79E8-200E-2D02578BB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B2E0AB8-BDCD-0E3A-2951-B81F5E2CD840}"/>
              </a:ext>
            </a:extLst>
          </p:cNvPr>
          <p:cNvSpPr txBox="1"/>
          <p:nvPr/>
        </p:nvSpPr>
        <p:spPr>
          <a:xfrm>
            <a:off x="793026" y="868977"/>
            <a:ext cx="1156661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создания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особой позиции плана-графика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перейти в папку «</a:t>
            </a: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плана-графика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выбрать фильтр «</a:t>
            </a:r>
            <a:r>
              <a:rPr lang="ru-RU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и на панели инструментов нажать на кнопку «</a:t>
            </a:r>
            <a:r>
              <a:rPr lang="ru-RU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Создать…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    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07E20B-EE18-01DB-FD9C-0242C92CAE1C}"/>
              </a:ext>
            </a:extLst>
          </p:cNvPr>
          <p:cNvSpPr txBox="1"/>
          <p:nvPr/>
        </p:nvSpPr>
        <p:spPr>
          <a:xfrm>
            <a:off x="2848947" y="102221"/>
            <a:ext cx="934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Создание особой позиции плана-графика на 2025 год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CF1FB842-6508-4BF5-13F8-DF10ED759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811380"/>
            <a:ext cx="8476537" cy="38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73E7D21-7889-8E52-7280-543C13F51072}"/>
              </a:ext>
            </a:extLst>
          </p:cNvPr>
          <p:cNvSpPr/>
          <p:nvPr/>
        </p:nvSpPr>
        <p:spPr>
          <a:xfrm>
            <a:off x="1876679" y="3029339"/>
            <a:ext cx="2689102" cy="1499118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929E248-BD74-6231-7A0F-430B3A95C6DF}"/>
              </a:ext>
            </a:extLst>
          </p:cNvPr>
          <p:cNvSpPr/>
          <p:nvPr/>
        </p:nvSpPr>
        <p:spPr>
          <a:xfrm>
            <a:off x="2063077" y="3213580"/>
            <a:ext cx="1766670" cy="231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256BD5-CF3E-A725-14BC-3552B731DE48}"/>
              </a:ext>
            </a:extLst>
          </p:cNvPr>
          <p:cNvSpPr/>
          <p:nvPr/>
        </p:nvSpPr>
        <p:spPr>
          <a:xfrm>
            <a:off x="6400800" y="2072647"/>
            <a:ext cx="250167" cy="2674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59312D-C14D-893B-3A75-7104AB06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578" t="14317"/>
          <a:stretch/>
        </p:blipFill>
        <p:spPr>
          <a:xfrm>
            <a:off x="11041224" y="1217192"/>
            <a:ext cx="277865" cy="269004"/>
          </a:xfrm>
          <a:prstGeom prst="rect">
            <a:avLst/>
          </a:prstGeom>
        </p:spPr>
      </p:pic>
      <p:cxnSp>
        <p:nvCxnSpPr>
          <p:cNvPr id="9236" name="Соединительная линия уступом 9235">
            <a:extLst>
              <a:ext uri="{FF2B5EF4-FFF2-40B4-BE49-F238E27FC236}">
                <a16:creationId xmlns:a16="http://schemas.microsoft.com/office/drawing/2014/main" id="{210BCB87-6EFF-A471-0AAC-CE890788C0E2}"/>
              </a:ext>
            </a:extLst>
          </p:cNvPr>
          <p:cNvCxnSpPr>
            <a:cxnSpLocks/>
          </p:cNvCxnSpPr>
          <p:nvPr/>
        </p:nvCxnSpPr>
        <p:spPr>
          <a:xfrm rot="5400000">
            <a:off x="3237685" y="2071222"/>
            <a:ext cx="1850085" cy="665959"/>
          </a:xfrm>
          <a:prstGeom prst="bentConnector3">
            <a:avLst>
              <a:gd name="adj1" fmla="val 99761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9" name="Соединительная линия уступом 9238">
            <a:extLst>
              <a:ext uri="{FF2B5EF4-FFF2-40B4-BE49-F238E27FC236}">
                <a16:creationId xmlns:a16="http://schemas.microsoft.com/office/drawing/2014/main" id="{28D4B26C-AE1B-90FD-B9C2-3CB6977D9B0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64118" y="1182944"/>
            <a:ext cx="5034026" cy="1892905"/>
          </a:xfrm>
          <a:prstGeom prst="bentConnector3">
            <a:avLst>
              <a:gd name="adj1" fmla="val 79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3" name="Соединительная линия уступом 9238">
            <a:extLst>
              <a:ext uri="{FF2B5EF4-FFF2-40B4-BE49-F238E27FC236}">
                <a16:creationId xmlns:a16="http://schemas.microsoft.com/office/drawing/2014/main" id="{6384BE67-E024-5D59-69E3-93E5CB2AB7F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50970" y="1479158"/>
            <a:ext cx="3594043" cy="727195"/>
          </a:xfrm>
          <a:prstGeom prst="bentConnector3">
            <a:avLst>
              <a:gd name="adj1" fmla="val -19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501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9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595948" y="75954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появившемся окне документа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Позиция плана-графика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необходимо: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024570" y="1225943"/>
            <a:ext cx="373063" cy="373062"/>
            <a:chOff x="1110373" y="4446207"/>
            <a:chExt cx="373063" cy="373062"/>
          </a:xfrm>
        </p:grpSpPr>
        <p:sp>
          <p:nvSpPr>
            <p:cNvPr id="19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1595947" y="120821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Указать соответствующий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Планируемый год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проведения закупки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015444" y="5347660"/>
            <a:ext cx="373063" cy="373062"/>
            <a:chOff x="1110373" y="4446207"/>
            <a:chExt cx="373063" cy="373062"/>
          </a:xfrm>
        </p:grpSpPr>
        <p:sp>
          <p:nvSpPr>
            <p:cNvPr id="34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6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1586821" y="532992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«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определения поставщика (указывается для особых закупок)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нажав на кнопку вызова справочника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807" y="5622314"/>
            <a:ext cx="200000" cy="2666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CF795E-0A15-6D0B-A4E3-8B7E5228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71" y="1839151"/>
            <a:ext cx="9542857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25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08933" y="907697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920726" y="771063"/>
            <a:ext cx="1113116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появившемся окне справочника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Способы определения поставщика (подрядчика, исполнителя)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необходимо выбрать соответствующий способ закупки: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4F44C5-4D53-5251-1421-F35A9CE2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43" y="1440606"/>
            <a:ext cx="11485714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97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85DF32-FAEE-DBD9-EA1E-14B44554B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00" y="1835671"/>
            <a:ext cx="11288907" cy="318665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91956" y="1096759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876848" y="918439"/>
            <a:ext cx="1108855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выбора способа определения поставщика для особых закупок можно заметить, что вкладки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ОКПД2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и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недоступны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32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22A38A-9E59-8C19-BF18-2570C2EC4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63" y="1218984"/>
            <a:ext cx="5257143" cy="252380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07351" y="876394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848204" y="778273"/>
            <a:ext cx="1123475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 вкладке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указывается КБК, который выбирается из справочника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Бюджетная классификация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и счет получателя из справочника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Счета корреспондентов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08371" y="3790964"/>
            <a:ext cx="373063" cy="373062"/>
            <a:chOff x="1110373" y="4446207"/>
            <a:chExt cx="373063" cy="373062"/>
          </a:xfrm>
        </p:grpSpPr>
        <p:sp>
          <p:nvSpPr>
            <p:cNvPr id="1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848204" y="3825472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Далее указывается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значение суммы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соответствующий период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9B0175-50E0-2494-DC13-A190F87BFE2B}"/>
              </a:ext>
            </a:extLst>
          </p:cNvPr>
          <p:cNvSpPr txBox="1"/>
          <p:nvPr/>
        </p:nvSpPr>
        <p:spPr>
          <a:xfrm>
            <a:off x="7110914" y="1891201"/>
            <a:ext cx="478199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Все учреждения указывают полный КБК в соответствии с ПФХД (бюджетной росписью) в Веб-бюджете («Бюджет-СМАРТ») включая КОСГУ и Доп. класс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BC64A36-53F7-937A-F19B-8F9B98685E93}"/>
              </a:ext>
            </a:extLst>
          </p:cNvPr>
          <p:cNvGrpSpPr/>
          <p:nvPr/>
        </p:nvGrpSpPr>
        <p:grpSpPr>
          <a:xfrm>
            <a:off x="6456526" y="1891201"/>
            <a:ext cx="420116" cy="461665"/>
            <a:chOff x="838940" y="1999419"/>
            <a:chExt cx="420116" cy="461665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F9BF53A-913E-6AD6-EDE2-5DD95A054A16}"/>
                </a:ext>
              </a:extLst>
            </p:cNvPr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6C472E-3892-A755-9CE7-A85E1B39E296}"/>
                </a:ext>
              </a:extLst>
            </p:cNvPr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10288B-18B8-72B6-2D95-92630521A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536" y="4164026"/>
            <a:ext cx="5819048" cy="2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82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C88DB5-723A-07EB-339B-634F00EA9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98" y="1566137"/>
            <a:ext cx="8297676" cy="3179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1890" y="143312"/>
            <a:ext cx="937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Утверждение сформированного плана-графика</a:t>
            </a:r>
            <a:endParaRPr lang="en-US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61824" y="951582"/>
            <a:ext cx="373063" cy="373062"/>
            <a:chOff x="1110373" y="4446207"/>
            <a:chExt cx="373063" cy="373062"/>
          </a:xfrm>
        </p:grpSpPr>
        <p:sp>
          <p:nvSpPr>
            <p:cNvPr id="1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922021" y="856067"/>
            <a:ext cx="1090815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После того, как все позиции внесены в план-график, необходимо его утвердить, отправив по маршруту нажатием кнопки                и из выпадающего списка выбрать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Отправить по маршруту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54150" y="1763365"/>
            <a:ext cx="429611" cy="31666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49426" y="2125812"/>
            <a:ext cx="1921981" cy="24454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10318" y="4767492"/>
            <a:ext cx="420116" cy="461665"/>
            <a:chOff x="838940" y="1999419"/>
            <a:chExt cx="420116" cy="461665"/>
          </a:xfrm>
        </p:grpSpPr>
        <p:sp>
          <p:nvSpPr>
            <p:cNvPr id="30" name="Овал 2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cxnSp>
        <p:nvCxnSpPr>
          <p:cNvPr id="32" name="Прямая со стрелкой 31"/>
          <p:cNvCxnSpPr>
            <a:cxnSpLocks/>
          </p:cNvCxnSpPr>
          <p:nvPr/>
        </p:nvCxnSpPr>
        <p:spPr>
          <a:xfrm flipH="1" flipV="1">
            <a:off x="4084320" y="4176457"/>
            <a:ext cx="5832381" cy="7266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cxnSpLocks/>
          </p:cNvCxnSpPr>
          <p:nvPr/>
        </p:nvCxnSpPr>
        <p:spPr>
          <a:xfrm flipH="1">
            <a:off x="7743039" y="1382303"/>
            <a:ext cx="17276" cy="72333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186626" y="1440842"/>
            <a:ext cx="3612699" cy="39999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56559" y="3962400"/>
            <a:ext cx="1127761" cy="214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406409" y="5499608"/>
            <a:ext cx="420116" cy="461665"/>
            <a:chOff x="838940" y="1999419"/>
            <a:chExt cx="420116" cy="461665"/>
          </a:xfrm>
        </p:grpSpPr>
        <p:sp>
          <p:nvSpPr>
            <p:cNvPr id="34" name="Овал 3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22021" y="5253697"/>
            <a:ext cx="1103895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Утвердить план-график закупок необходимо в течение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 рабочих дней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после со дня, следующего за днем доведения до соответствующего заказчика объема прав в денежном выражении на принятие и (или) исполнение обязательств в соответствии с бюджетным законодательством РФ/ со дня, следующего за днем утверждения ПФХД учреждения или ПФХД унитарного предприятия.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этого времени план-график находится на вкладке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нового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для возможности корректировки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886" y="1112312"/>
            <a:ext cx="636346" cy="3760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2021" y="4881042"/>
            <a:ext cx="11038953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Сформированный план-график закупок можно отправить в ЕИС только из фильтра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«Согласовано».</a:t>
            </a:r>
          </a:p>
        </p:txBody>
      </p:sp>
    </p:spTree>
    <p:extLst>
      <p:ext uri="{BB962C8B-B14F-4D97-AF65-F5344CB8AC3E}">
        <p14:creationId xmlns:p14="http://schemas.microsoft.com/office/powerpoint/2010/main" val="3606141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46" y="1429932"/>
            <a:ext cx="8611304" cy="450618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56301" y="854469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829995" y="778053"/>
            <a:ext cx="1100018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того, как план перейдет в фильтр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необходимо нажать на кнопку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Отчет по смене состояний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         и выбрать «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Отправить документ в ЕИС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553" y="1090943"/>
            <a:ext cx="485996" cy="2892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132512" y="2256107"/>
            <a:ext cx="2052637" cy="259018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132513" y="1314453"/>
            <a:ext cx="1386690" cy="9388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231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07984" y="944989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808961" y="834196"/>
            <a:ext cx="1028308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случае прохождения Планом-графиком контроля на соответствие ч.5 ст.99 44-ФЗ, будет сформирован документ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о соответствии контролируемой информации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». План-график отобразится в открытой части ЕИС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93" y="1665193"/>
            <a:ext cx="10009524" cy="385714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81083" y="4714614"/>
            <a:ext cx="2108380" cy="335074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 стрелкой 31"/>
          <p:cNvCxnSpPr>
            <a:cxnSpLocks/>
          </p:cNvCxnSpPr>
          <p:nvPr/>
        </p:nvCxnSpPr>
        <p:spPr>
          <a:xfrm flipH="1">
            <a:off x="3367228" y="1390650"/>
            <a:ext cx="677722" cy="33239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238430" y="1708843"/>
            <a:ext cx="1768979" cy="33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9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399989" y="945029"/>
            <a:ext cx="373063" cy="373062"/>
            <a:chOff x="1110373" y="4446207"/>
            <a:chExt cx="373063" cy="373062"/>
          </a:xfrm>
        </p:grpSpPr>
        <p:sp>
          <p:nvSpPr>
            <p:cNvPr id="33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5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866320" y="829976"/>
            <a:ext cx="10781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всплывающем диалоговом окне необходимо подтвердить формирование Плана-графика на следующий финансовый год.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383342" y="2960931"/>
            <a:ext cx="373063" cy="373062"/>
            <a:chOff x="1110373" y="4446207"/>
            <a:chExt cx="373063" cy="373062"/>
          </a:xfrm>
        </p:grpSpPr>
        <p:sp>
          <p:nvSpPr>
            <p:cNvPr id="43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45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868235" y="2824297"/>
            <a:ext cx="11193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завершению формирования плана-графика появится протокол, в котором будет показан перечень документов – позиций плана-графика, скопированных из плана-графика 2024 года с ИКЗ 25… и 26…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002692-13D1-501D-F3AC-A07BD8543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97" y="1376678"/>
            <a:ext cx="4276190" cy="144761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BC8A6A-083A-CE11-9EDC-CB92D6D23A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765"/>
          <a:stretch/>
        </p:blipFill>
        <p:spPr>
          <a:xfrm>
            <a:off x="1543619" y="3530338"/>
            <a:ext cx="9104762" cy="321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93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733550"/>
            <a:ext cx="8029575" cy="33909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77875" y="1001606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349252" y="902553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течении трех часов после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прохождения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финансового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контроля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сведения о размещении документа в ЕИС поступят в Систему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WEB-Торги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-КС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План-график закупок перейдет в фильтр «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454994" y="4927039"/>
            <a:ext cx="1780576" cy="197411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4156721" y="1487328"/>
            <a:ext cx="78849" cy="34327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35570" y="1487328"/>
            <a:ext cx="2838090" cy="18623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885432" y="3349690"/>
            <a:ext cx="4293738" cy="204394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83218" y="3385109"/>
            <a:ext cx="734938" cy="162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66212" y="3364681"/>
            <a:ext cx="734938" cy="1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48202" y="3373242"/>
            <a:ext cx="419144" cy="174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16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99EC6C1A-B463-486A-A71D-B5993A294A4C}"/>
              </a:ext>
            </a:extLst>
          </p:cNvPr>
          <p:cNvSpPr txBox="1"/>
          <p:nvPr/>
        </p:nvSpPr>
        <p:spPr>
          <a:xfrm>
            <a:off x="3482852" y="2844225"/>
            <a:ext cx="652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526B1F-9DB8-4AEC-9B55-17C810AEC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7348" cy="17047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5C7EA3-B3D1-4301-85EE-8F85A52A4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48" y="3525753"/>
            <a:ext cx="1719898" cy="171989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2C4BD3-CF20-4F4D-A177-C0DB5D275982}"/>
              </a:ext>
            </a:extLst>
          </p:cNvPr>
          <p:cNvSpPr/>
          <p:nvPr/>
        </p:nvSpPr>
        <p:spPr>
          <a:xfrm>
            <a:off x="5083956" y="5165607"/>
            <a:ext cx="2006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info@cyberprofy.ru</a:t>
            </a:r>
            <a:endParaRPr lang="ru-RU" dirty="0"/>
          </a:p>
          <a:p>
            <a:r>
              <a:rPr lang="ru-RU" dirty="0">
                <a:hlinkClick r:id="rId5"/>
              </a:rPr>
              <a:t>info@profy48.ru</a:t>
            </a:r>
            <a:endParaRPr lang="ru-RU" dirty="0"/>
          </a:p>
          <a:p>
            <a:r>
              <a:rPr lang="ru-RU" dirty="0"/>
              <a:t>+7 (4742) 558-882</a:t>
            </a:r>
          </a:p>
        </p:txBody>
      </p:sp>
    </p:spTree>
    <p:extLst>
      <p:ext uri="{BB962C8B-B14F-4D97-AF65-F5344CB8AC3E}">
        <p14:creationId xmlns:p14="http://schemas.microsoft.com/office/powerpoint/2010/main" val="218739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8D2AAA-900D-84CD-7E7D-E05F12AB1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68" y="1405841"/>
            <a:ext cx="9371428" cy="201904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450472" y="816545"/>
            <a:ext cx="373063" cy="373062"/>
            <a:chOff x="1110373" y="4446207"/>
            <a:chExt cx="373063" cy="373062"/>
          </a:xfrm>
        </p:grpSpPr>
        <p:sp>
          <p:nvSpPr>
            <p:cNvPr id="1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878884" y="816545"/>
            <a:ext cx="10061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Сформированный План-график отобразится в фильтре «</a:t>
            </a:r>
            <a:r>
              <a:rPr lang="ru-RU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8024327" y="1119826"/>
            <a:ext cx="0" cy="18325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57731" y="3292774"/>
            <a:ext cx="1006170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Перед публикацией плана графика необходимо зайти в сформированные позиции плана-графика, проверить их и указать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получателя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во вкладке «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03419" y="3297530"/>
            <a:ext cx="420116" cy="450829"/>
            <a:chOff x="838940" y="1993709"/>
            <a:chExt cx="420116" cy="467375"/>
          </a:xfrm>
        </p:grpSpPr>
        <p:sp>
          <p:nvSpPr>
            <p:cNvPr id="39" name="Овал 3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0654" y="1993709"/>
              <a:ext cx="3769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41878" y="6192369"/>
            <a:ext cx="373063" cy="373062"/>
            <a:chOff x="1110373" y="4446207"/>
            <a:chExt cx="373063" cy="373062"/>
          </a:xfrm>
        </p:grpSpPr>
        <p:sp>
          <p:nvSpPr>
            <p:cNvPr id="5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5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924212" y="6227583"/>
            <a:ext cx="1126778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Прочие закупки можно добавить вручную либо копированием. При необходимости лишние закупки можно удалить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6C97820-774B-E21B-9C6F-5B316C09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58" y="3877549"/>
            <a:ext cx="7980952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02605" y="974832"/>
            <a:ext cx="373063" cy="373062"/>
            <a:chOff x="1110373" y="4446207"/>
            <a:chExt cx="373063" cy="373062"/>
          </a:xfrm>
        </p:grpSpPr>
        <p:sp>
          <p:nvSpPr>
            <p:cNvPr id="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793027" y="868977"/>
            <a:ext cx="1087287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создания позиции плана-графика необходимо перейти в папку «</a:t>
            </a: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плана-графика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выбрать фильтр «</a:t>
            </a:r>
            <a:r>
              <a:rPr lang="ru-RU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и на панели инструментов нажать на кнопку «</a:t>
            </a:r>
            <a:r>
              <a:rPr lang="ru-RU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Создать…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    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8946" y="-18092"/>
            <a:ext cx="9343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Создание позиции плана-графика с планируемой датой проведения закупки 2025 год</a:t>
            </a:r>
            <a:endParaRPr lang="en-US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811380"/>
            <a:ext cx="8476537" cy="38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76679" y="3029339"/>
            <a:ext cx="2689102" cy="1499118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63077" y="3213580"/>
            <a:ext cx="1766670" cy="231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0800" y="2072647"/>
            <a:ext cx="250167" cy="2674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-9578" t="14317"/>
          <a:stretch/>
        </p:blipFill>
        <p:spPr>
          <a:xfrm>
            <a:off x="11041224" y="1217192"/>
            <a:ext cx="277865" cy="269004"/>
          </a:xfrm>
          <a:prstGeom prst="rect">
            <a:avLst/>
          </a:prstGeom>
        </p:spPr>
      </p:pic>
      <p:cxnSp>
        <p:nvCxnSpPr>
          <p:cNvPr id="9236" name="Соединительная линия уступом 9235"/>
          <p:cNvCxnSpPr>
            <a:cxnSpLocks/>
          </p:cNvCxnSpPr>
          <p:nvPr/>
        </p:nvCxnSpPr>
        <p:spPr>
          <a:xfrm rot="5400000">
            <a:off x="3237685" y="2071222"/>
            <a:ext cx="1850085" cy="665959"/>
          </a:xfrm>
          <a:prstGeom prst="bentConnector3">
            <a:avLst>
              <a:gd name="adj1" fmla="val 99761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9" name="Соединительная линия уступом 9238"/>
          <p:cNvCxnSpPr>
            <a:cxnSpLocks/>
          </p:cNvCxnSpPr>
          <p:nvPr/>
        </p:nvCxnSpPr>
        <p:spPr>
          <a:xfrm rot="10800000" flipV="1">
            <a:off x="4564118" y="1182944"/>
            <a:ext cx="5034026" cy="1892905"/>
          </a:xfrm>
          <a:prstGeom prst="bentConnector3">
            <a:avLst>
              <a:gd name="adj1" fmla="val 79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3" name="Соединительная линия уступом 9238">
            <a:extLst>
              <a:ext uri="{FF2B5EF4-FFF2-40B4-BE49-F238E27FC236}">
                <a16:creationId xmlns:a16="http://schemas.microsoft.com/office/drawing/2014/main" id="{EDE41DA9-2D86-02BC-620D-A7DC6C1FB765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50970" y="1479158"/>
            <a:ext cx="3594043" cy="727195"/>
          </a:xfrm>
          <a:prstGeom prst="bentConnector3">
            <a:avLst>
              <a:gd name="adj1" fmla="val -19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DA987C-1CA2-3D88-FA80-D69AA29D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809" y="1273286"/>
            <a:ext cx="9552381" cy="319047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49704" y="832166"/>
            <a:ext cx="373063" cy="373062"/>
            <a:chOff x="1110373" y="4446207"/>
            <a:chExt cx="373063" cy="373062"/>
          </a:xfrm>
        </p:grpSpPr>
        <p:sp>
          <p:nvSpPr>
            <p:cNvPr id="10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2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890557" y="833780"/>
            <a:ext cx="1006170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Заполнение позиции плана-графика: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8598923" y="1842853"/>
            <a:ext cx="420116" cy="426205"/>
            <a:chOff x="838940" y="2034879"/>
            <a:chExt cx="420116" cy="426205"/>
          </a:xfrm>
        </p:grpSpPr>
        <p:sp>
          <p:nvSpPr>
            <p:cNvPr id="21" name="Овал 20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919330" y="1842854"/>
            <a:ext cx="420116" cy="426205"/>
            <a:chOff x="838940" y="2034879"/>
            <a:chExt cx="420116" cy="426205"/>
          </a:xfrm>
        </p:grpSpPr>
        <p:sp>
          <p:nvSpPr>
            <p:cNvPr id="24" name="Овал 2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85772" y="3253768"/>
            <a:ext cx="420116" cy="426205"/>
            <a:chOff x="838940" y="2034879"/>
            <a:chExt cx="420116" cy="426205"/>
          </a:xfrm>
        </p:grpSpPr>
        <p:sp>
          <p:nvSpPr>
            <p:cNvPr id="27" name="Овал 2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52080" y="4619315"/>
            <a:ext cx="373063" cy="373062"/>
            <a:chOff x="1110373" y="4446207"/>
            <a:chExt cx="373063" cy="373062"/>
          </a:xfrm>
        </p:grpSpPr>
        <p:sp>
          <p:nvSpPr>
            <p:cNvPr id="30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2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1763871" y="4533936"/>
            <a:ext cx="1006170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плана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год плана-графика, для которого создается позиция (2025 для плана-графика на 2025 год и плановый период 2026-2027 годов)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Планируемый год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год размещения извещения или заключения контракта с единственным поставщиком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объекта и (или) наименования объектов закупки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- указывается наименование  объекта закупки.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1274981" y="5074230"/>
            <a:ext cx="420116" cy="426205"/>
            <a:chOff x="838940" y="2034879"/>
            <a:chExt cx="420116" cy="426205"/>
          </a:xfrm>
        </p:grpSpPr>
        <p:sp>
          <p:nvSpPr>
            <p:cNvPr id="43" name="Овал 4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7AA6546-E42D-7788-43B4-CB8B8BEBB44B}"/>
              </a:ext>
            </a:extLst>
          </p:cNvPr>
          <p:cNvGrpSpPr/>
          <p:nvPr/>
        </p:nvGrpSpPr>
        <p:grpSpPr>
          <a:xfrm>
            <a:off x="1278726" y="4590868"/>
            <a:ext cx="420116" cy="426205"/>
            <a:chOff x="838940" y="2034879"/>
            <a:chExt cx="420116" cy="426205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A4898104-4DE0-9693-E39E-3B6ECC33AFDA}"/>
                </a:ext>
              </a:extLst>
            </p:cNvPr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262117-660F-6823-A077-F757CB5789CF}"/>
                </a:ext>
              </a:extLst>
            </p:cNvPr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4ADCC58-6AE5-CEE6-3EF0-4F67572F31C8}"/>
              </a:ext>
            </a:extLst>
          </p:cNvPr>
          <p:cNvGrpSpPr/>
          <p:nvPr/>
        </p:nvGrpSpPr>
        <p:grpSpPr>
          <a:xfrm>
            <a:off x="1274980" y="5557592"/>
            <a:ext cx="420116" cy="426205"/>
            <a:chOff x="838940" y="2034879"/>
            <a:chExt cx="420116" cy="426205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4F48CE9-D1E4-C3DC-68E4-FF054AC0A00A}"/>
                </a:ext>
              </a:extLst>
            </p:cNvPr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EAE2324-9D7E-CE02-E07D-7820C730DFBB}"/>
                </a:ext>
              </a:extLst>
            </p:cNvPr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37" y="1908998"/>
            <a:ext cx="8885714" cy="317142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pSp>
        <p:nvGrpSpPr>
          <p:cNvPr id="5" name="Группа 4"/>
          <p:cNvGrpSpPr/>
          <p:nvPr/>
        </p:nvGrpSpPr>
        <p:grpSpPr>
          <a:xfrm>
            <a:off x="382237" y="1150917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867129" y="1061966"/>
            <a:ext cx="1067604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Вкладка «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данные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»: поля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 внесения изменений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и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Описание изменений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                  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заполняются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так как формируется первая редакция плана-графика.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07515" y="2938876"/>
            <a:ext cx="8548717" cy="966158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>
            <a:cxnSpLocks/>
          </p:cNvCxnSpPr>
          <p:nvPr/>
        </p:nvCxnSpPr>
        <p:spPr>
          <a:xfrm>
            <a:off x="8046972" y="1359030"/>
            <a:ext cx="0" cy="1579846"/>
          </a:xfrm>
          <a:prstGeom prst="straightConnector1">
            <a:avLst/>
          </a:prstGeom>
          <a:ln w="28575">
            <a:solidFill>
              <a:srgbClr val="D9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543241" y="1923631"/>
            <a:ext cx="1225263" cy="2302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>
            <a:cxnSpLocks/>
          </p:cNvCxnSpPr>
          <p:nvPr/>
        </p:nvCxnSpPr>
        <p:spPr>
          <a:xfrm>
            <a:off x="2639916" y="1344252"/>
            <a:ext cx="0" cy="56474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4556448" y="1359030"/>
            <a:ext cx="6272842" cy="0"/>
          </a:xfrm>
          <a:prstGeom prst="line">
            <a:avLst/>
          </a:prstGeom>
          <a:ln w="28575">
            <a:solidFill>
              <a:srgbClr val="D9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A9FBA3A-AD7E-4A0C-F31C-3B8251C5237E}"/>
              </a:ext>
            </a:extLst>
          </p:cNvPr>
          <p:cNvCxnSpPr>
            <a:cxnSpLocks/>
          </p:cNvCxnSpPr>
          <p:nvPr/>
        </p:nvCxnSpPr>
        <p:spPr>
          <a:xfrm>
            <a:off x="1813248" y="1344252"/>
            <a:ext cx="211200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62168" y="834469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903021" y="853912"/>
            <a:ext cx="1006170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Вкладка «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ОКПД2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»: указывается перечень строк ОКПД2 предполагаемой закупки.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450629" y="4778020"/>
            <a:ext cx="373063" cy="373062"/>
            <a:chOff x="1110373" y="4446207"/>
            <a:chExt cx="373063" cy="373062"/>
          </a:xfrm>
        </p:grpSpPr>
        <p:sp>
          <p:nvSpPr>
            <p:cNvPr id="19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898846" y="4745985"/>
            <a:ext cx="1006170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добавления новой строки необходимо нажать кнопку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Добавить строку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        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653" y="4678233"/>
            <a:ext cx="327162" cy="420637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462168" y="5641336"/>
            <a:ext cx="373063" cy="373062"/>
            <a:chOff x="1110373" y="4446207"/>
            <a:chExt cx="373063" cy="373062"/>
          </a:xfrm>
        </p:grpSpPr>
        <p:sp>
          <p:nvSpPr>
            <p:cNvPr id="3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947060" y="5428702"/>
            <a:ext cx="1006170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заполнения поля «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ОКПД2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необходимо двойным нажатием на кнопку         выбрать из справочника «Номенклатура ОКПД2» соответствующее значение кода ОКПД2.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572" y="5422256"/>
            <a:ext cx="347139" cy="3054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375F613-4D87-D50F-C7FB-6966B66CA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888" y="1418178"/>
            <a:ext cx="9047619" cy="3342857"/>
          </a:xfrm>
          <a:prstGeom prst="rect">
            <a:avLst/>
          </a:prstGeom>
        </p:spPr>
      </p:pic>
      <p:cxnSp>
        <p:nvCxnSpPr>
          <p:cNvPr id="4" name="Прямая со стрелкой 3"/>
          <p:cNvCxnSpPr>
            <a:cxnSpLocks/>
          </p:cNvCxnSpPr>
          <p:nvPr/>
        </p:nvCxnSpPr>
        <p:spPr>
          <a:xfrm>
            <a:off x="2570959" y="1207531"/>
            <a:ext cx="0" cy="17803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2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60691" y="794527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901544" y="794527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Внешний вид справочника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«Номенклатура ОКПД2»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60691" y="5038204"/>
            <a:ext cx="373063" cy="373062"/>
            <a:chOff x="1110373" y="4446207"/>
            <a:chExt cx="373063" cy="373062"/>
          </a:xfrm>
        </p:grpSpPr>
        <p:sp>
          <p:nvSpPr>
            <p:cNvPr id="1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901544" y="4854045"/>
            <a:ext cx="1093540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того, чтобы выбрать код ОКПД2 необходимо выделить строку с кодом в списке            и нажать на кнопку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Запомнить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            или можно выбрать код  ОКПД2 двойным щелчком по выделенной позиции.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3461" y="5780782"/>
            <a:ext cx="1066782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ОКПД2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выбирается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детализацией не ниже группы товаров (работ, услуг)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т.е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4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знака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б п. 16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Положения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утвержденного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ПП РФ от 30.09.2019 №1279)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 Рекомендуем указывать детализацию 4 знака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437055" y="5939417"/>
            <a:ext cx="420116" cy="461665"/>
            <a:chOff x="838940" y="1999419"/>
            <a:chExt cx="420116" cy="461665"/>
          </a:xfrm>
        </p:grpSpPr>
        <p:sp>
          <p:nvSpPr>
            <p:cNvPr id="44" name="Овал 4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A3F002-DE0F-9013-18E0-D6040701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78" y="1145148"/>
            <a:ext cx="8567244" cy="3628965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B142ED7-2741-DF12-BC62-899B337534E9}"/>
              </a:ext>
            </a:extLst>
          </p:cNvPr>
          <p:cNvGrpSpPr/>
          <p:nvPr/>
        </p:nvGrpSpPr>
        <p:grpSpPr>
          <a:xfrm>
            <a:off x="2476717" y="5306366"/>
            <a:ext cx="420116" cy="426205"/>
            <a:chOff x="838940" y="2034879"/>
            <a:chExt cx="420116" cy="426205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9976B480-692E-0BC2-9933-F35BAF3D83C5}"/>
                </a:ext>
              </a:extLst>
            </p:cNvPr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5F5E3A-2351-EF18-B800-A8569D079499}"/>
                </a:ext>
              </a:extLst>
            </p:cNvPr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AB9E685-09CF-BCE9-624B-5104EF9B6D1C}"/>
              </a:ext>
            </a:extLst>
          </p:cNvPr>
          <p:cNvGrpSpPr/>
          <p:nvPr/>
        </p:nvGrpSpPr>
        <p:grpSpPr>
          <a:xfrm>
            <a:off x="9080607" y="4820112"/>
            <a:ext cx="420116" cy="426205"/>
            <a:chOff x="838940" y="2034879"/>
            <a:chExt cx="420116" cy="42620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B5E3F113-0475-06D0-3877-45A4C51F9920}"/>
                </a:ext>
              </a:extLst>
            </p:cNvPr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5FDB9A2-587E-AACF-B1A4-4B42D6495AE7}"/>
                </a:ext>
              </a:extLst>
            </p:cNvPr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175259"/>
      </p:ext>
    </p:extLst>
  </p:cSld>
  <p:clrMapOvr>
    <a:masterClrMapping/>
  </p:clrMapOvr>
</p:sld>
</file>

<file path=ppt/theme/theme1.xml><?xml version="1.0" encoding="utf-8"?>
<a:theme xmlns:a="http://schemas.openxmlformats.org/drawingml/2006/main" name="WEB-Торги-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-Торги-1" id="{BEF18607-F9E8-4E1F-9FDE-7B316B4EAC7A}" vid="{85E92682-8806-4C83-AC91-D9726DD2F6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WEB-Торги-1</Template>
  <TotalTime>18587</TotalTime>
  <Words>1485</Words>
  <Application>Microsoft Office PowerPoint</Application>
  <PresentationFormat>Широкоэкранный</PresentationFormat>
  <Paragraphs>129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Montserrat Semi Bold</vt:lpstr>
      <vt:lpstr>Arial</vt:lpstr>
      <vt:lpstr>Calibri</vt:lpstr>
      <vt:lpstr>Calibri Light</vt:lpstr>
      <vt:lpstr>WEB-Торги-1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Пользователь</cp:lastModifiedBy>
  <cp:revision>1063</cp:revision>
  <cp:lastPrinted>2021-07-29T05:09:18Z</cp:lastPrinted>
  <dcterms:created xsi:type="dcterms:W3CDTF">2018-01-21T18:20:29Z</dcterms:created>
  <dcterms:modified xsi:type="dcterms:W3CDTF">2024-11-08T05:43:13Z</dcterms:modified>
</cp:coreProperties>
</file>