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</p:sldIdLst>
  <p:sldSz cx="12192000" cy="6858000"/>
  <p:notesSz cx="6858000" cy="12192000"/>
</p:presentation>
</file>

<file path=ppt/_rels/presentation.xml.rels><?xml version="1.0" encoding="UTF-8" standalone="no" ?>
<Relationships xmlns="http://schemas.openxmlformats.org/package/2006/relationships">
  <Relationship Id="rId68" Target="slides/slide66.xml" Type="http://schemas.openxmlformats.org/officeDocument/2006/relationships/slide"/>
  <Relationship Id="rId67" Target="slides/slide65.xml" Type="http://schemas.openxmlformats.org/officeDocument/2006/relationships/slide"/>
  <Relationship Id="rId66" Target="slides/slide64.xml" Type="http://schemas.openxmlformats.org/officeDocument/2006/relationships/slide"/>
  <Relationship Id="rId65" Target="slides/slide63.xml" Type="http://schemas.openxmlformats.org/officeDocument/2006/relationships/slide"/>
  <Relationship Id="rId60" Target="slides/slide58.xml" Type="http://schemas.openxmlformats.org/officeDocument/2006/relationships/slide"/>
  <Relationship Id="rId59" Target="slides/slide57.xml" Type="http://schemas.openxmlformats.org/officeDocument/2006/relationships/slide"/>
  <Relationship Id="rId63" Target="slides/slide61.xml" Type="http://schemas.openxmlformats.org/officeDocument/2006/relationships/slide"/>
  <Relationship Id="rId57" Target="slides/slide55.xml" Type="http://schemas.openxmlformats.org/officeDocument/2006/relationships/slide"/>
  <Relationship Id="rId56" Target="slides/slide54.xml" Type="http://schemas.openxmlformats.org/officeDocument/2006/relationships/slide"/>
  <Relationship Id="rId51" Target="slides/slide49.xml" Type="http://schemas.openxmlformats.org/officeDocument/2006/relationships/slide"/>
  <Relationship Id="rId48" Target="slides/slide46.xml" Type="http://schemas.openxmlformats.org/officeDocument/2006/relationships/slide"/>
  <Relationship Id="rId55" Target="slides/slide53.xml" Type="http://schemas.openxmlformats.org/officeDocument/2006/relationships/slide"/>
  <Relationship Id="rId47" Target="slides/slide45.xml" Type="http://schemas.openxmlformats.org/officeDocument/2006/relationships/slide"/>
  <Relationship Id="rId45" Target="slides/slide43.xml" Type="http://schemas.openxmlformats.org/officeDocument/2006/relationships/slide"/>
  <Relationship Id="rId64" Target="slides/slide62.xml" Type="http://schemas.openxmlformats.org/officeDocument/2006/relationships/slide"/>
  <Relationship Id="rId44" Target="slides/slide42.xml" Type="http://schemas.openxmlformats.org/officeDocument/2006/relationships/slide"/>
  <Relationship Id="rId62" Target="slides/slide60.xml" Type="http://schemas.openxmlformats.org/officeDocument/2006/relationships/slide"/>
  <Relationship Id="rId43" Target="slides/slide41.xml" Type="http://schemas.openxmlformats.org/officeDocument/2006/relationships/slide"/>
  <Relationship Id="rId49" Target="slides/slide47.xml" Type="http://schemas.openxmlformats.org/officeDocument/2006/relationships/slide"/>
  <Relationship Id="rId42" Target="slides/slide40.xml" Type="http://schemas.openxmlformats.org/officeDocument/2006/relationships/slide"/>
  <Relationship Id="rId40" Target="slides/slide38.xml" Type="http://schemas.openxmlformats.org/officeDocument/2006/relationships/slide"/>
  <Relationship Id="rId39" Target="slides/slide37.xml" Type="http://schemas.openxmlformats.org/officeDocument/2006/relationships/slide"/>
  <Relationship Id="rId38" Target="slides/slide36.xml" Type="http://schemas.openxmlformats.org/officeDocument/2006/relationships/slide"/>
  <Relationship Id="rId54" Target="slides/slide52.xml" Type="http://schemas.openxmlformats.org/officeDocument/2006/relationships/slide"/>
  <Relationship Id="rId41" Target="slides/slide39.xml" Type="http://schemas.openxmlformats.org/officeDocument/2006/relationships/slide"/>
  <Relationship Id="rId36" Target="slides/slide34.xml" Type="http://schemas.openxmlformats.org/officeDocument/2006/relationships/slide"/>
  <Relationship Id="rId35" Target="slides/slide33.xml" Type="http://schemas.openxmlformats.org/officeDocument/2006/relationships/slide"/>
  <Relationship Id="rId34" Target="slides/slide32.xml" Type="http://schemas.openxmlformats.org/officeDocument/2006/relationships/slide"/>
  <Relationship Id="rId33" Target="slides/slide31.xml" Type="http://schemas.openxmlformats.org/officeDocument/2006/relationships/slide"/>
  <Relationship Id="rId58" Target="slides/slide56.xml" Type="http://schemas.openxmlformats.org/officeDocument/2006/relationships/slide"/>
  <Relationship Id="rId29" Target="slides/slide27.xml" Type="http://schemas.openxmlformats.org/officeDocument/2006/relationships/slide"/>
  <Relationship Id="rId28" Target="slides/slide26.xml" Type="http://schemas.openxmlformats.org/officeDocument/2006/relationships/slide"/>
  <Relationship Id="rId27" Target="slides/slide25.xml" Type="http://schemas.openxmlformats.org/officeDocument/2006/relationships/slide"/>
  <Relationship Id="rId23" Target="slides/slide21.xml" Type="http://schemas.openxmlformats.org/officeDocument/2006/relationships/slide"/>
  <Relationship Id="rId52" Target="slides/slide50.xml" Type="http://schemas.openxmlformats.org/officeDocument/2006/relationships/slide"/>
  <Relationship Id="rId61" Target="slides/slide59.xml" Type="http://schemas.openxmlformats.org/officeDocument/2006/relationships/slide"/>
  <Relationship Id="rId22" Target="slides/slide20.xml" Type="http://schemas.openxmlformats.org/officeDocument/2006/relationships/slide"/>
  <Relationship Id="rId21" Target="slides/slide19.xml" Type="http://schemas.openxmlformats.org/officeDocument/2006/relationships/slide"/>
  <Relationship Id="rId25" Target="slides/slide23.xml" Type="http://schemas.openxmlformats.org/officeDocument/2006/relationships/slide"/>
  <Relationship Id="rId13" Target="slides/slide11.xml" Type="http://schemas.openxmlformats.org/officeDocument/2006/relationships/slide"/>
  <Relationship Id="rId50" Target="slides/slide48.xml" Type="http://schemas.openxmlformats.org/officeDocument/2006/relationships/slide"/>
  <Relationship Id="rId24" Target="slides/slide22.xml" Type="http://schemas.openxmlformats.org/officeDocument/2006/relationships/slide"/>
  <Relationship Id="rId11" Target="slides/slide9.xml" Type="http://schemas.openxmlformats.org/officeDocument/2006/relationships/slide"/>
  <Relationship Id="rId17" Target="slides/slide15.xml" Type="http://schemas.openxmlformats.org/officeDocument/2006/relationships/slide"/>
  <Relationship Id="rId10" Target="slides/slide8.xml" Type="http://schemas.openxmlformats.org/officeDocument/2006/relationships/slide"/>
  <Relationship Id="rId18" Target="slides/slide16.xml" Type="http://schemas.openxmlformats.org/officeDocument/2006/relationships/slide"/>
  <Relationship Id="rId26" Target="slides/slide24.xml" Type="http://schemas.openxmlformats.org/officeDocument/2006/relationships/slide"/>
  <Relationship Id="rId53" Target="slides/slide51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20" Target="slides/slide18.xml" Type="http://schemas.openxmlformats.org/officeDocument/2006/relationships/slide"/>
  <Relationship Id="rId8" Target="slides/slide6.xml" Type="http://schemas.openxmlformats.org/officeDocument/2006/relationships/slide"/>
  <Relationship Id="rId31" Target="slides/slide29.xml" Type="http://schemas.openxmlformats.org/officeDocument/2006/relationships/slide"/>
  <Relationship Id="rId19" Target="slides/slide17.xml" Type="http://schemas.openxmlformats.org/officeDocument/2006/relationships/slide"/>
  <Relationship Id="rId37" Target="slides/slide35.xml" Type="http://schemas.openxmlformats.org/officeDocument/2006/relationships/slide"/>
  <Relationship Id="rId46" Target="slides/slide44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16" Target="slides/slide14.xml" Type="http://schemas.openxmlformats.org/officeDocument/2006/relationships/slide"/>
  <Relationship Id="rId4" Target="slides/slide2.xml" Type="http://schemas.openxmlformats.org/officeDocument/2006/relationships/slide"/>
  <Relationship Id="rId12" Target="slides/slide10.xml" Type="http://schemas.openxmlformats.org/officeDocument/2006/relationships/slide"/>
  <Relationship Id="rId32" Target="slides/slide30.xml" Type="http://schemas.openxmlformats.org/officeDocument/2006/relationships/slide"/>
  <Relationship Id="rId30" Target="slides/slide28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0" type="title"/>
          </p:nvPr>
        </p:nvSpPr>
        <p:spPr>
          <a:xfrm flipH="false" flipV="false" rot="0">
            <a:off x="914400" y="2130434"/>
            <a:ext cx="103632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" type="subTitle"/>
          </p:nvPr>
        </p:nvSpPr>
        <p:spPr>
          <a:xfrm flipH="false" flipV="false" rot="0"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536372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1072743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609115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2145487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681859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321823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75460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4290974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40" name="Shape 4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1" name="Shape 4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48" name="GroupShape 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" name="Shape 4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0" name="Shape 5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1" name="Shape 5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8839200" y="206382"/>
            <a:ext cx="2743200" cy="438785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609600" y="206382"/>
            <a:ext cx="8026400" cy="438785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8" name="Shape 1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xfrm flipH="false" flipV="false" rot="0"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7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xfrm flipH="false" flipV="false" rot="0">
            <a:off x="963084" y="2906713"/>
            <a:ext cx="10363200" cy="1500186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536372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1072743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609115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2145487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681859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321823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75460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4290974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xfrm flipH="false" flipV="false" rot="0">
            <a:off x="609600" y="1200158"/>
            <a:ext cx="5384800" cy="3394075"/>
          </a:xfrm>
          <a:prstGeom prst="rect">
            <a:avLst/>
          </a:prstGeom>
        </p:spPr>
        <p:txBody>
          <a:bodyPr/>
          <a:lstStyle>
            <a:defPPr/>
            <a:lvl1pPr lvl="0">
              <a:defRPr sz="3300"/>
            </a:lvl1pPr>
            <a:lvl2pPr lvl="1">
              <a:defRPr sz="2800"/>
            </a:lvl2pPr>
            <a:lvl3pPr lvl="2">
              <a:defRPr sz="2300"/>
            </a:lvl3pPr>
            <a:lvl4pPr lvl="3">
              <a:defRPr sz="2100"/>
            </a:lvl4pPr>
            <a:lvl5pPr lvl="4">
              <a:defRPr sz="2100"/>
            </a:lvl5pPr>
            <a:lvl6pPr lvl="5">
              <a:defRPr sz="2100"/>
            </a:lvl6pPr>
            <a:lvl7pPr lvl="6">
              <a:defRPr sz="2100"/>
            </a:lvl7pPr>
            <a:lvl8pPr lvl="7">
              <a:defRPr sz="2100"/>
            </a:lvl8pPr>
            <a:lvl9pPr lvl="8">
              <a:defRPr sz="21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9" name="Shape 29"/>
          <p:cNvSpPr txBox="true"/>
          <p:nvPr isPhoto="false">
            <p:ph idx="2" type="body"/>
          </p:nvPr>
        </p:nvSpPr>
        <p:spPr>
          <a:xfrm flipH="false" flipV="false" rot="0">
            <a:off x="6197600" y="1200158"/>
            <a:ext cx="5384800" cy="3394075"/>
          </a:xfrm>
          <a:prstGeom prst="rect">
            <a:avLst/>
          </a:prstGeom>
        </p:spPr>
        <p:txBody>
          <a:bodyPr/>
          <a:lstStyle>
            <a:defPPr/>
            <a:lvl1pPr lvl="0">
              <a:defRPr sz="3300"/>
            </a:lvl1pPr>
            <a:lvl2pPr lvl="1">
              <a:defRPr sz="2800"/>
            </a:lvl2pPr>
            <a:lvl3pPr lvl="2">
              <a:defRPr sz="2300"/>
            </a:lvl3pPr>
            <a:lvl4pPr lvl="3">
              <a:defRPr sz="2100"/>
            </a:lvl4pPr>
            <a:lvl5pPr lvl="4">
              <a:defRPr sz="2100"/>
            </a:lvl5pPr>
            <a:lvl6pPr lvl="5">
              <a:defRPr sz="2100"/>
            </a:lvl6pPr>
            <a:lvl7pPr lvl="6">
              <a:defRPr sz="2100"/>
            </a:lvl7pPr>
            <a:lvl8pPr lvl="7">
              <a:defRPr sz="2100"/>
            </a:lvl8pPr>
            <a:lvl9pPr lvl="8">
              <a:defRPr sz="21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" name="Shape 55"/>
          <p:cNvSpPr txBox="true"/>
          <p:nvPr isPhoto="false">
            <p:ph idx="0" type="title"/>
          </p:nvPr>
        </p:nvSpPr>
        <p:spPr>
          <a:xfrm flipH="false" flipV="false" rot="0"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6" name="Shape 56"/>
          <p:cNvSpPr txBox="true"/>
          <p:nvPr isPhoto="false">
            <p:ph idx="1" type="body"/>
          </p:nvPr>
        </p:nvSpPr>
        <p:spPr>
          <a:xfrm flipH="false" flipV="false" rot="0">
            <a:off x="609600" y="1535117"/>
            <a:ext cx="5386917" cy="639763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800"/>
            </a:lvl1pPr>
            <a:lvl2pPr indent="0" lvl="1" marL="536372">
              <a:buNone/>
              <a:defRPr b="true" sz="2300"/>
            </a:lvl2pPr>
            <a:lvl3pPr indent="0" lvl="2" marL="1072743">
              <a:buNone/>
              <a:defRPr b="true" sz="2100"/>
            </a:lvl3pPr>
            <a:lvl4pPr indent="0" lvl="3" marL="1609115">
              <a:buNone/>
              <a:defRPr b="true" sz="1900"/>
            </a:lvl4pPr>
            <a:lvl5pPr indent="0" lvl="4" marL="2145487">
              <a:buNone/>
              <a:defRPr b="true" sz="1900"/>
            </a:lvl5pPr>
            <a:lvl6pPr indent="0" lvl="5" marL="2681859">
              <a:buNone/>
              <a:defRPr b="true" sz="1900"/>
            </a:lvl6pPr>
            <a:lvl7pPr indent="0" lvl="6" marL="3218230">
              <a:buNone/>
              <a:defRPr b="true" sz="1900"/>
            </a:lvl7pPr>
            <a:lvl8pPr indent="0" lvl="7" marL="3754601">
              <a:buNone/>
              <a:defRPr b="true" sz="1900"/>
            </a:lvl8pPr>
            <a:lvl9pPr indent="0" lvl="8" marL="4290974">
              <a:buNone/>
              <a:defRPr b="true" sz="1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7" name="Shape 57"/>
          <p:cNvSpPr txBox="true"/>
          <p:nvPr isPhoto="false">
            <p:ph idx="2" type="body"/>
          </p:nvPr>
        </p:nvSpPr>
        <p:spPr>
          <a:xfrm flipH="false" flipV="false" rot="0"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300"/>
            </a:lvl2pPr>
            <a:lvl3pPr lvl="2">
              <a:defRPr sz="2100"/>
            </a:lvl3pPr>
            <a:lvl4pPr lvl="3">
              <a:defRPr sz="1900"/>
            </a:lvl4pPr>
            <a:lvl5pPr lvl="4">
              <a:defRPr sz="1900"/>
            </a:lvl5pPr>
            <a:lvl6pPr lvl="5">
              <a:defRPr sz="1900"/>
            </a:lvl6pPr>
            <a:lvl7pPr lvl="6">
              <a:defRPr sz="1900"/>
            </a:lvl7pPr>
            <a:lvl8pPr lvl="7">
              <a:defRPr sz="1900"/>
            </a:lvl8pPr>
            <a:lvl9pPr lvl="8">
              <a:defRPr sz="19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8" name="Shape 58"/>
          <p:cNvSpPr txBox="true"/>
          <p:nvPr isPhoto="false">
            <p:ph idx="3" type="body"/>
          </p:nvPr>
        </p:nvSpPr>
        <p:spPr>
          <a:xfrm flipH="false" flipV="false" rot="0">
            <a:off x="6193374" y="1535117"/>
            <a:ext cx="5389033" cy="639763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800"/>
            </a:lvl1pPr>
            <a:lvl2pPr indent="0" lvl="1" marL="536372">
              <a:buNone/>
              <a:defRPr b="true" sz="2300"/>
            </a:lvl2pPr>
            <a:lvl3pPr indent="0" lvl="2" marL="1072743">
              <a:buNone/>
              <a:defRPr b="true" sz="2100"/>
            </a:lvl3pPr>
            <a:lvl4pPr indent="0" lvl="3" marL="1609115">
              <a:buNone/>
              <a:defRPr b="true" sz="1900"/>
            </a:lvl4pPr>
            <a:lvl5pPr indent="0" lvl="4" marL="2145487">
              <a:buNone/>
              <a:defRPr b="true" sz="1900"/>
            </a:lvl5pPr>
            <a:lvl6pPr indent="0" lvl="5" marL="2681859">
              <a:buNone/>
              <a:defRPr b="true" sz="1900"/>
            </a:lvl6pPr>
            <a:lvl7pPr indent="0" lvl="6" marL="3218230">
              <a:buNone/>
              <a:defRPr b="true" sz="1900"/>
            </a:lvl7pPr>
            <a:lvl8pPr indent="0" lvl="7" marL="3754601">
              <a:buNone/>
              <a:defRPr b="true" sz="1900"/>
            </a:lvl8pPr>
            <a:lvl9pPr indent="0" lvl="8" marL="4290974">
              <a:buNone/>
              <a:defRPr b="true" sz="1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9" name="Shape 59"/>
          <p:cNvSpPr txBox="true"/>
          <p:nvPr isPhoto="false">
            <p:ph idx="4" type="body"/>
          </p:nvPr>
        </p:nvSpPr>
        <p:spPr>
          <a:xfrm flipH="false" flipV="false" rot="0"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300"/>
            </a:lvl2pPr>
            <a:lvl3pPr lvl="2">
              <a:defRPr sz="2100"/>
            </a:lvl3pPr>
            <a:lvl4pPr lvl="3">
              <a:defRPr sz="1900"/>
            </a:lvl4pPr>
            <a:lvl5pPr lvl="4">
              <a:defRPr sz="1900"/>
            </a:lvl5pPr>
            <a:lvl6pPr lvl="5">
              <a:defRPr sz="1900"/>
            </a:lvl6pPr>
            <a:lvl7pPr lvl="6">
              <a:defRPr sz="1900"/>
            </a:lvl7pPr>
            <a:lvl8pPr lvl="7">
              <a:defRPr sz="1900"/>
            </a:lvl8pPr>
            <a:lvl9pPr lvl="8">
              <a:defRPr sz="19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xfrm flipH="false" flipV="false" rot="0">
            <a:off x="609607" y="273055"/>
            <a:ext cx="4011083" cy="1162051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3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1" type="body"/>
          </p:nvPr>
        </p:nvSpPr>
        <p:spPr>
          <a:xfrm flipH="false" flipV="false" rot="0">
            <a:off x="4766736" y="273059"/>
            <a:ext cx="6815667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800"/>
            </a:lvl1pPr>
            <a:lvl2pPr lvl="1">
              <a:defRPr sz="3300"/>
            </a:lvl2pPr>
            <a:lvl3pPr lvl="2">
              <a:defRPr sz="2800"/>
            </a:lvl3pPr>
            <a:lvl4pPr lvl="3">
              <a:defRPr sz="2300"/>
            </a:lvl4pPr>
            <a:lvl5pPr lvl="4">
              <a:defRPr sz="2300"/>
            </a:lvl5pPr>
            <a:lvl6pPr lvl="5">
              <a:defRPr sz="2300"/>
            </a:lvl6pPr>
            <a:lvl7pPr lvl="6">
              <a:defRPr sz="2300"/>
            </a:lvl7pPr>
            <a:lvl8pPr lvl="7">
              <a:defRPr sz="2300"/>
            </a:lvl8pPr>
            <a:lvl9pPr lvl="8">
              <a:defRPr sz="23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2" name="Shape 22"/>
          <p:cNvSpPr txBox="true"/>
          <p:nvPr isPhoto="false">
            <p:ph idx="2" type="body"/>
          </p:nvPr>
        </p:nvSpPr>
        <p:spPr>
          <a:xfrm flipH="false" flipV="false" rot="0">
            <a:off x="609607" y="1435103"/>
            <a:ext cx="401108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536372">
              <a:buNone/>
              <a:defRPr sz="1400"/>
            </a:lvl2pPr>
            <a:lvl3pPr indent="0" lvl="2" marL="1072743">
              <a:buNone/>
              <a:defRPr sz="1200"/>
            </a:lvl3pPr>
            <a:lvl4pPr indent="0" lvl="3" marL="1609115">
              <a:buNone/>
              <a:defRPr sz="1100"/>
            </a:lvl4pPr>
            <a:lvl5pPr indent="0" lvl="4" marL="2145487">
              <a:buNone/>
              <a:defRPr sz="1100"/>
            </a:lvl5pPr>
            <a:lvl6pPr indent="0" lvl="5" marL="2681859">
              <a:buNone/>
              <a:defRPr sz="1100"/>
            </a:lvl6pPr>
            <a:lvl7pPr indent="0" lvl="6" marL="3218230">
              <a:buNone/>
              <a:defRPr sz="1100"/>
            </a:lvl7pPr>
            <a:lvl8pPr indent="0" lvl="7" marL="3754601">
              <a:buNone/>
              <a:defRPr sz="1100"/>
            </a:lvl8pPr>
            <a:lvl9pPr indent="0" lvl="8" marL="4290974">
              <a:buNone/>
              <a:defRPr sz="11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xfrm flipH="false" flipV="false" rot="0">
            <a:off x="2389717" y="4800607"/>
            <a:ext cx="7315200" cy="566739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3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5" name="Shape 65"/>
          <p:cNvSpPr txBox="true"/>
          <p:nvPr isPhoto="false">
            <p:ph idx="1" type="body"/>
          </p:nvPr>
        </p:nvSpPr>
        <p:spPr>
          <a:xfrm flipH="false" flipV="false" rot="0"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800"/>
            </a:lvl1pPr>
            <a:lvl2pPr indent="0" lvl="1" marL="536372">
              <a:buNone/>
              <a:defRPr sz="3300"/>
            </a:lvl2pPr>
            <a:lvl3pPr indent="0" lvl="2" marL="1072743">
              <a:buNone/>
              <a:defRPr sz="2800"/>
            </a:lvl3pPr>
            <a:lvl4pPr indent="0" lvl="3" marL="1609115">
              <a:buNone/>
              <a:defRPr sz="2300"/>
            </a:lvl4pPr>
            <a:lvl5pPr indent="0" lvl="4" marL="2145487">
              <a:buNone/>
              <a:defRPr sz="2300"/>
            </a:lvl5pPr>
            <a:lvl6pPr indent="0" lvl="5" marL="2681859">
              <a:buNone/>
              <a:defRPr sz="2300"/>
            </a:lvl6pPr>
            <a:lvl7pPr indent="0" lvl="6" marL="3218230">
              <a:buNone/>
              <a:defRPr sz="2300"/>
            </a:lvl7pPr>
            <a:lvl8pPr indent="0" lvl="7" marL="3754601">
              <a:buNone/>
              <a:defRPr sz="2300"/>
            </a:lvl8pPr>
            <a:lvl9pPr indent="0" lvl="8" marL="4290974">
              <a:buNone/>
              <a:defRPr sz="2300"/>
            </a:lvl9pPr>
          </a:lstStyle>
          <a:p/>
        </p:txBody>
      </p:sp>
      <p:sp>
        <p:nvSpPr>
          <p:cNvPr hidden="false" id="66" name="Shape 66"/>
          <p:cNvSpPr txBox="true"/>
          <p:nvPr isPhoto="false">
            <p:ph idx="2" type="body"/>
          </p:nvPr>
        </p:nvSpPr>
        <p:spPr>
          <a:xfrm flipH="false" flipV="false" rot="0">
            <a:off x="2389717" y="5367345"/>
            <a:ext cx="73152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536372">
              <a:buNone/>
              <a:defRPr sz="1400"/>
            </a:lvl2pPr>
            <a:lvl3pPr indent="0" lvl="2" marL="1072743">
              <a:buNone/>
              <a:defRPr sz="1200"/>
            </a:lvl3pPr>
            <a:lvl4pPr indent="0" lvl="3" marL="1609115">
              <a:buNone/>
              <a:defRPr sz="1100"/>
            </a:lvl4pPr>
            <a:lvl5pPr indent="0" lvl="4" marL="2145487">
              <a:buNone/>
              <a:defRPr sz="1100"/>
            </a:lvl5pPr>
            <a:lvl6pPr indent="0" lvl="5" marL="2681859">
              <a:buNone/>
              <a:defRPr sz="1100"/>
            </a:lvl6pPr>
            <a:lvl7pPr indent="0" lvl="6" marL="3218230">
              <a:buNone/>
              <a:defRPr sz="1100"/>
            </a:lvl7pPr>
            <a:lvl8pPr indent="0" lvl="7" marL="3754601">
              <a:buNone/>
              <a:defRPr sz="1100"/>
            </a:lvl8pPr>
            <a:lvl9pPr indent="0" lvl="8" marL="4290974">
              <a:buNone/>
              <a:defRPr sz="11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609600" y="274639"/>
            <a:ext cx="10972800" cy="1143000"/>
          </a:xfrm>
          <a:prstGeom prst="rect">
            <a:avLst/>
          </a:prstGeom>
        </p:spPr>
        <p:txBody>
          <a:bodyPr anchor="ctr" bIns="53637" lIns="107275" rIns="107275" tIns="53637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609600" y="1600206"/>
            <a:ext cx="10972800" cy="4525962"/>
          </a:xfrm>
          <a:prstGeom prst="rect">
            <a:avLst/>
          </a:prstGeom>
        </p:spPr>
        <p:txBody>
          <a:bodyPr bIns="53637" lIns="107275" rIns="107275" tIns="53637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609600" y="6356358"/>
            <a:ext cx="2844800" cy="365124"/>
          </a:xfrm>
          <a:prstGeom prst="rect">
            <a:avLst/>
          </a:prstGeom>
        </p:spPr>
        <p:txBody>
          <a:bodyPr anchor="ctr" bIns="53637" lIns="107275" rIns="107275" tIns="53637" vert="horz"/>
          <a:lstStyle>
            <a:defPPr/>
            <a:lvl1pPr algn="l" indent="0" lvl="0" marL="0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18.07.2022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165600" y="6356358"/>
            <a:ext cx="3860800" cy="365124"/>
          </a:xfrm>
          <a:prstGeom prst="rect">
            <a:avLst/>
          </a:prstGeom>
        </p:spPr>
        <p:txBody>
          <a:bodyPr anchor="ctr" bIns="53637" lIns="107275" rIns="107275" tIns="53637" vert="horz"/>
          <a:lstStyle>
            <a:defPPr/>
            <a:lvl1pPr algn="ctr" indent="0" lvl="0" marL="0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737600" y="6356358"/>
            <a:ext cx="2844800" cy="365124"/>
          </a:xfrm>
          <a:prstGeom prst="rect">
            <a:avLst/>
          </a:prstGeom>
        </p:spPr>
        <p:txBody>
          <a:bodyPr anchor="ctr" bIns="53637" lIns="107275" rIns="107275" tIns="53637" vert="horz"/>
          <a:lstStyle>
            <a:defPPr/>
            <a:lvl1pPr algn="r" indent="0" lvl="0" marL="0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sz="5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402279" lvl="0" marL="402279">
        <a:buFont typeface="Arial"/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algn="l" indent="-335232" lvl="1" marL="871604">
        <a:buFont typeface="Arial"/>
        <a:buChar char="–"/>
        <a:defRPr sz="3300">
          <a:solidFill>
            <a:schemeClr val="tx1"/>
          </a:solidFill>
          <a:latin typeface="+mn-lt"/>
          <a:ea typeface="+mn-ea"/>
          <a:cs typeface="+mn-cs"/>
        </a:defRPr>
      </a:lvl2pPr>
      <a:lvl3pPr algn="l" indent="-268185" lvl="2" marL="1340929"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algn="l" indent="-268185" lvl="3" marL="1877300">
        <a:buFont typeface="Arial"/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algn="l" indent="-268185" lvl="4" marL="2413673">
        <a:buFont typeface="Arial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5pPr>
      <a:lvl6pPr algn="l" indent="-268185" lvl="5" marL="2950045"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6pPr>
      <a:lvl7pPr algn="l" indent="-268185" lvl="6" marL="3486416"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7pPr>
      <a:lvl8pPr algn="l" indent="-268185" lvl="7" marL="4022788"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8pPr>
      <a:lvl9pPr algn="l" indent="-268185" lvl="8" marL="4559160"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9pPr>
    </p:body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9.pn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0.png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1.pn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2.png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3.pn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4.png" Type="http://schemas.openxmlformats.org/officeDocument/2006/relationships/image"/>
</Relationships>

</file>

<file path=ppt/slides/_rels/slide1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5.png" Type="http://schemas.openxmlformats.org/officeDocument/2006/relationships/image"/>
</Relationships>

</file>

<file path=ppt/slides/_rels/slide1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6.png" Type="http://schemas.openxmlformats.org/officeDocument/2006/relationships/image"/>
</Relationships>

</file>

<file path=ppt/slides/_rels/slide1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7.png" Type="http://schemas.openxmlformats.org/officeDocument/2006/relationships/image"/>
</Relationships>

</file>

<file path=ppt/slides/_rels/slide19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8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.png" Type="http://schemas.openxmlformats.org/officeDocument/2006/relationships/image"/>
</Relationships>

</file>

<file path=ppt/slides/_rels/slide20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9.png" Type="http://schemas.openxmlformats.org/officeDocument/2006/relationships/image"/>
</Relationships>

</file>

<file path=ppt/slides/_rels/slide2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0.png" Type="http://schemas.openxmlformats.org/officeDocument/2006/relationships/image"/>
</Relationships>

</file>

<file path=ppt/slides/_rels/slide2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1.png" Type="http://schemas.openxmlformats.org/officeDocument/2006/relationships/image"/>
</Relationships>

</file>

<file path=ppt/slides/_rels/slide2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2.png" Type="http://schemas.openxmlformats.org/officeDocument/2006/relationships/image"/>
</Relationships>

</file>

<file path=ppt/slides/_rels/slide2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3.png" Type="http://schemas.openxmlformats.org/officeDocument/2006/relationships/image"/>
</Relationships>

</file>

<file path=ppt/slides/_rels/slide2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4.png" Type="http://schemas.openxmlformats.org/officeDocument/2006/relationships/image"/>
</Relationships>

</file>

<file path=ppt/slides/_rels/slide2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5.png" Type="http://schemas.openxmlformats.org/officeDocument/2006/relationships/image"/>
</Relationships>

</file>

<file path=ppt/slides/_rels/slide2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6.png" Type="http://schemas.openxmlformats.org/officeDocument/2006/relationships/image"/>
</Relationships>

</file>

<file path=ppt/slides/_rels/slide2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7.png" Type="http://schemas.openxmlformats.org/officeDocument/2006/relationships/image"/>
</Relationships>

</file>

<file path=ppt/slides/_rels/slide29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8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.png" Type="http://schemas.openxmlformats.org/officeDocument/2006/relationships/image"/>
</Relationships>

</file>

<file path=ppt/slides/_rels/slide30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9.png" Type="http://schemas.openxmlformats.org/officeDocument/2006/relationships/image"/>
</Relationships>

</file>

<file path=ppt/slides/_rels/slide3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0.png" Type="http://schemas.openxmlformats.org/officeDocument/2006/relationships/image"/>
</Relationships>

</file>

<file path=ppt/slides/_rels/slide3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1.png" Type="http://schemas.openxmlformats.org/officeDocument/2006/relationships/image"/>
</Relationships>

</file>

<file path=ppt/slides/_rels/slide3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2.png" Type="http://schemas.openxmlformats.org/officeDocument/2006/relationships/image"/>
</Relationships>

</file>

<file path=ppt/slides/_rels/slide3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3.png" Type="http://schemas.openxmlformats.org/officeDocument/2006/relationships/image"/>
</Relationships>

</file>

<file path=ppt/slides/_rels/slide3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4.png" Type="http://schemas.openxmlformats.org/officeDocument/2006/relationships/image"/>
</Relationships>

</file>

<file path=ppt/slides/_rels/slide3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5.png" Type="http://schemas.openxmlformats.org/officeDocument/2006/relationships/image"/>
</Relationships>

</file>

<file path=ppt/slides/_rels/slide3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6.png" Type="http://schemas.openxmlformats.org/officeDocument/2006/relationships/image"/>
</Relationships>

</file>

<file path=ppt/slides/_rels/slide3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7.png" Type="http://schemas.openxmlformats.org/officeDocument/2006/relationships/image"/>
</Relationships>

</file>

<file path=ppt/slides/_rels/slide39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8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.png" Type="http://schemas.openxmlformats.org/officeDocument/2006/relationships/image"/>
</Relationships>

</file>

<file path=ppt/slides/_rels/slide40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9.png" Type="http://schemas.openxmlformats.org/officeDocument/2006/relationships/image"/>
</Relationships>

</file>

<file path=ppt/slides/_rels/slide4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0.png" Type="http://schemas.openxmlformats.org/officeDocument/2006/relationships/image"/>
</Relationships>

</file>

<file path=ppt/slides/_rels/slide4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1.png" Type="http://schemas.openxmlformats.org/officeDocument/2006/relationships/image"/>
</Relationships>

</file>

<file path=ppt/slides/_rels/slide4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2.png" Type="http://schemas.openxmlformats.org/officeDocument/2006/relationships/image"/>
</Relationships>

</file>

<file path=ppt/slides/_rels/slide4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3.png" Type="http://schemas.openxmlformats.org/officeDocument/2006/relationships/image"/>
</Relationships>

</file>

<file path=ppt/slides/_rels/slide4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4.png" Type="http://schemas.openxmlformats.org/officeDocument/2006/relationships/image"/>
</Relationships>

</file>

<file path=ppt/slides/_rels/slide4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5.png" Type="http://schemas.openxmlformats.org/officeDocument/2006/relationships/image"/>
</Relationships>

</file>

<file path=ppt/slides/_rels/slide4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6.png" Type="http://schemas.openxmlformats.org/officeDocument/2006/relationships/image"/>
</Relationships>

</file>

<file path=ppt/slides/_rels/slide4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7.png" Type="http://schemas.openxmlformats.org/officeDocument/2006/relationships/image"/>
</Relationships>

</file>

<file path=ppt/slides/_rels/slide49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8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.png" Type="http://schemas.openxmlformats.org/officeDocument/2006/relationships/image"/>
</Relationships>

</file>

<file path=ppt/slides/_rels/slide50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9.png" Type="http://schemas.openxmlformats.org/officeDocument/2006/relationships/image"/>
</Relationships>

</file>

<file path=ppt/slides/_rels/slide5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0.png" Type="http://schemas.openxmlformats.org/officeDocument/2006/relationships/image"/>
</Relationships>

</file>

<file path=ppt/slides/_rels/slide5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1.png" Type="http://schemas.openxmlformats.org/officeDocument/2006/relationships/image"/>
</Relationships>

</file>

<file path=ppt/slides/_rels/slide5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2.png" Type="http://schemas.openxmlformats.org/officeDocument/2006/relationships/image"/>
</Relationships>

</file>

<file path=ppt/slides/_rels/slide5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3.png" Type="http://schemas.openxmlformats.org/officeDocument/2006/relationships/image"/>
</Relationships>

</file>

<file path=ppt/slides/_rels/slide5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4.png" Type="http://schemas.openxmlformats.org/officeDocument/2006/relationships/image"/>
</Relationships>

</file>

<file path=ppt/slides/_rels/slide5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5.png" Type="http://schemas.openxmlformats.org/officeDocument/2006/relationships/image"/>
</Relationships>

</file>

<file path=ppt/slides/_rels/slide5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6.png" Type="http://schemas.openxmlformats.org/officeDocument/2006/relationships/image"/>
</Relationships>

</file>

<file path=ppt/slides/_rels/slide5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7.png" Type="http://schemas.openxmlformats.org/officeDocument/2006/relationships/image"/>
</Relationships>

</file>

<file path=ppt/slides/_rels/slide59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8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.png" Type="http://schemas.openxmlformats.org/officeDocument/2006/relationships/image"/>
</Relationships>

</file>

<file path=ppt/slides/_rels/slide60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9.png" Type="http://schemas.openxmlformats.org/officeDocument/2006/relationships/image"/>
</Relationships>

</file>

<file path=ppt/slides/_rels/slide6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60.png" Type="http://schemas.openxmlformats.org/officeDocument/2006/relationships/image"/>
</Relationships>

</file>

<file path=ppt/slides/_rels/slide6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61.png" Type="http://schemas.openxmlformats.org/officeDocument/2006/relationships/image"/>
</Relationships>

</file>

<file path=ppt/slides/_rels/slide6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62.png" Type="http://schemas.openxmlformats.org/officeDocument/2006/relationships/image"/>
</Relationships>

</file>

<file path=ppt/slides/_rels/slide6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63.png" Type="http://schemas.openxmlformats.org/officeDocument/2006/relationships/image"/>
</Relationships>

</file>

<file path=ppt/slides/_rels/slide6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64.png" Type="http://schemas.openxmlformats.org/officeDocument/2006/relationships/image"/>
</Relationships>

</file>

<file path=ppt/slides/_rels/slide6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65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6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7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8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chemeClr val="tx2">
            <a:lumMod val="50000"/>
          </a:schemeClr>
        </a:solidFill>
      </p:bgPr>
    </p:bg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335360" y="356659"/>
            <a:ext cx="11521280" cy="0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8" name="Shape 78"/>
          <p:cNvSpPr txBox="false"/>
          <p:nvPr isPhoto="false"/>
        </p:nvSpPr>
        <p:spPr>
          <a:xfrm flipH="false" flipV="false" rot="0">
            <a:off x="335367" y="6501351"/>
            <a:ext cx="11513724" cy="1642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11832355" y="340396"/>
            <a:ext cx="0" cy="616095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0" name="Shape 80"/>
          <p:cNvSpPr txBox="false"/>
          <p:nvPr isPhoto="false"/>
        </p:nvSpPr>
        <p:spPr>
          <a:xfrm flipH="false" flipV="false" rot="0">
            <a:off x="1228156" y="2344297"/>
            <a:ext cx="9737559" cy="3616959"/>
          </a:xfrm>
          <a:prstGeom prst="rect">
            <a:avLst/>
          </a:prstGeom>
        </p:spPr>
        <p:txBody>
          <a:bodyPr bIns="53630" lIns="107263" rIns="107263" tIns="53630" wrap="square">
            <a:spAutoFit/>
          </a:bodyPr>
          <a:p>
            <a:pPr algn="ctr" indent="0" marL="0"/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ФАС РОССИИ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r" indent="0" marL="0"/>
            <a:r>
              <a: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Спикер: заместитель начальника Управления контроля размещения государственного заказа и государственного оборонного заказа ФАС России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  <a:p>
            <a:pPr algn="r" indent="0" marL="0"/>
            <a:r>
              <a: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Матвеева Людмила Сергеевна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1" name="Shape 81"/>
          <p:cNvSpPr txBox="false"/>
          <p:nvPr isPhoto="false"/>
        </p:nvSpPr>
        <p:spPr>
          <a:xfrm flipH="false" flipV="false" rot="0">
            <a:off x="344780" y="356659"/>
            <a:ext cx="0" cy="616095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5" name="GroupShape 1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6" name="Shape 176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360-ФЗ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77" name="Shape 177"/>
          <p:cNvSpPr txBox="true"/>
          <p:nvPr isPhoto="false"/>
        </p:nvSpPr>
        <p:spPr>
          <a:xfrm flipH="false" flipV="false" rot="0">
            <a:off x="663686" y="1417725"/>
            <a:ext cx="10525238" cy="8309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78" name="Shape 178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«Универсальная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предквалификация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»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79" name="Shape 179"/>
          <p:cNvSpPr txBox="false"/>
          <p:nvPr isPhoto="false"/>
        </p:nvSpPr>
        <p:spPr>
          <a:xfrm flipH="false" flipV="false" rot="0"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80" name="Shape 180"/>
          <p:cNvSpPr txBox="false"/>
          <p:nvPr isPhoto="false"/>
        </p:nvSpPr>
        <p:spPr>
          <a:xfrm flipH="false" flipV="false" rot="0">
            <a:off x="963903" y="1636997"/>
            <a:ext cx="10347103" cy="1885139"/>
          </a:xfrm>
          <a:prstGeom prst="parallelogram">
            <a:avLst>
              <a:gd fmla="val 0" name="adj"/>
            </a:avLst>
          </a:prstGeom>
          <a:solidFill>
            <a:srgbClr val="E0EFF1"/>
          </a:solidFill>
          <a:ln w="38100">
            <a:solidFill>
              <a:srgbClr val="00206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закупке с НМЦК от 20 млн. руб. необходим опыт исполнения </a:t>
            </a:r>
            <a:r>
              <a:rPr sz="2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контракта (договора)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 менее </a:t>
            </a:r>
            <a:r>
              <a:rPr sz="2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20% от НМЦК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течение </a:t>
            </a:r>
            <a:r>
              <a:rPr sz="2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3-х лет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до даты подачи заявки на участие в закупке при условии </a:t>
            </a:r>
            <a:r>
              <a:rPr sz="2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исполнения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участником закупки </a:t>
            </a:r>
            <a:r>
              <a:rPr sz="2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требований об уплате неустоек (штрафов, пеней)</a:t>
            </a:r>
            <a:endParaRPr sz="2200" u="sng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81" name="Shape 181"/>
          <p:cNvSpPr txBox="false"/>
          <p:nvPr isPhoto="false"/>
        </p:nvSpPr>
        <p:spPr>
          <a:xfrm flipH="false" flipV="false" rot="0">
            <a:off x="6057899" y="3769181"/>
            <a:ext cx="0" cy="218746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82" name="Shape 182"/>
          <p:cNvSpPr txBox="false"/>
          <p:nvPr isPhoto="false"/>
        </p:nvSpPr>
        <p:spPr>
          <a:xfrm flipH="false" flipV="false" rot="0">
            <a:off x="963903" y="4028918"/>
            <a:ext cx="4124959" cy="110799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Автоматическая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проверка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наличия опыта у участника закупки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83" name="Shape 183"/>
          <p:cNvSpPr txBox="false"/>
          <p:nvPr isPhoto="false"/>
        </p:nvSpPr>
        <p:spPr>
          <a:xfrm flipH="false" flipV="false" rot="0">
            <a:off x="6886791" y="3769181"/>
            <a:ext cx="4616864" cy="178510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Борьба с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«профессиональными жалобщиками»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Подать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жалобу может только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лицо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которое имеет право на подачу заявки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84" name="Shape 184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85" name="Shape 185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86" name="Shape 186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87" name="Shape 187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10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89" name="Shape 18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90" name="GroupShape 1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1" name="Shape 191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360-ФЗ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92" name="Shape 192"/>
          <p:cNvSpPr txBox="true"/>
          <p:nvPr isPhoto="false"/>
        </p:nvSpPr>
        <p:spPr>
          <a:xfrm flipH="false" flipV="false" rot="0">
            <a:off x="663686" y="1417725"/>
            <a:ext cx="10525238" cy="8309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93" name="Shape 193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«Универсальная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предквалификация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»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94" name="Shape 194"/>
          <p:cNvSpPr txBox="false"/>
          <p:nvPr isPhoto="false"/>
        </p:nvSpPr>
        <p:spPr>
          <a:xfrm flipH="false" flipV="false" rot="0"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95" name="Shape 195"/>
          <p:cNvSpPr txBox="false"/>
          <p:nvPr isPhoto="false"/>
        </p:nvSpPr>
        <p:spPr>
          <a:xfrm flipH="false" flipV="false" rot="0">
            <a:off x="1622385" y="1946642"/>
            <a:ext cx="8947230" cy="3007559"/>
          </a:xfrm>
          <a:prstGeom prst="snipRound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txBody>
          <a:bodyPr anchor="ctr" bIns="45720" lIns="91440" rIns="91440" tIns="45720"/>
          <a:p>
            <a:pPr algn="ctr" indent="0" marL="0"/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«универсальной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предквалификации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засчитывается </a:t>
            </a:r>
            <a:r>
              <a:rPr b="true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любой контракт (договор) вне зависимости от предмета закупки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объеме не менее 20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96" name="Shape 19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97" name="Shape 19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98" name="Shape 19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99" name="Shape 19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11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01" name="Shape 20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02" name="GroupShape 2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3" name="Shape 203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360-ФЗ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4" name="Shape 204"/>
          <p:cNvSpPr txBox="true"/>
          <p:nvPr isPhoto="false"/>
        </p:nvSpPr>
        <p:spPr>
          <a:xfrm flipH="false" flipV="false" rot="0">
            <a:off x="671813" y="2003262"/>
            <a:ext cx="10525238" cy="8309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5" name="Shape 205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«Универсальная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предквалификация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»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6" name="Shape 206"/>
          <p:cNvSpPr txBox="false"/>
          <p:nvPr isPhoto="false"/>
        </p:nvSpPr>
        <p:spPr>
          <a:xfrm flipH="false" flipV="false" rot="0"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07" name="Shape 207"/>
          <p:cNvSpPr txBox="false"/>
          <p:nvPr isPhoto="false"/>
        </p:nvSpPr>
        <p:spPr>
          <a:xfrm flipH="false" flipV="false" rot="0">
            <a:off x="31254" y="4033511"/>
            <a:ext cx="6173375" cy="1200329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ctr" indent="0" marL="0">
              <a:spcAft>
                <a:spcPts val="554"/>
              </a:spcAft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Часть 2.1 ст. 31 44-ФЗ устанавливает требование о соответствии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участника «универсальной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предквалификации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8" name="Shape 208"/>
          <p:cNvSpPr txBox="false"/>
          <p:nvPr isPhoto="false"/>
        </p:nvSpPr>
        <p:spPr>
          <a:xfrm flipH="false" flipV="false" rot="0">
            <a:off x="581613" y="2062682"/>
            <a:ext cx="4805988" cy="1569659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ctr" indent="0" marL="0">
              <a:spcAft>
                <a:spcPts val="554"/>
              </a:spcAft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Часть 2 ст. 31 44-ФЗ устанавливает доп. требования, утвержденные ПП РФ № 2571 </a:t>
            </a:r>
            <a:b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(«специальная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предквалификация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»)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9" name="Shape 209"/>
          <p:cNvSpPr txBox="false"/>
          <p:nvPr isPhoto="false"/>
        </p:nvSpPr>
        <p:spPr>
          <a:xfrm flipH="false" flipV="true" rot="0">
            <a:off x="486828" y="3827656"/>
            <a:ext cx="4900773" cy="10540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10" name="Shape 210"/>
          <p:cNvSpPr txBox="false"/>
          <p:nvPr isPhoto="false"/>
        </p:nvSpPr>
        <p:spPr>
          <a:xfrm flipH="false" flipV="false" rot="0">
            <a:off x="6204629" y="2270136"/>
            <a:ext cx="5619895" cy="2815751"/>
          </a:xfrm>
          <a:prstGeom prst="snip1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txBody>
          <a:bodyPr anchor="ctr" bIns="45720" lIns="91440" rIns="91440" tIns="45720"/>
          <a:p>
            <a:pPr algn="l" indent="0" marL="0"/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1" name="Shape 211"/>
          <p:cNvSpPr txBox="true"/>
          <p:nvPr isPhoto="false"/>
        </p:nvSpPr>
        <p:spPr>
          <a:xfrm flipH="false" flipV="false" rot="0">
            <a:off x="6204629" y="3015712"/>
            <a:ext cx="446137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2" name="Shape 212"/>
          <p:cNvSpPr txBox="true"/>
          <p:nvPr isPhoto="false"/>
        </p:nvSpPr>
        <p:spPr>
          <a:xfrm flipH="false" flipV="false" rot="0">
            <a:off x="6569620" y="2751082"/>
            <a:ext cx="5185872" cy="193899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«Универсальная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предквалификация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применяется, если осуществляется закупка ТРУ, в отношении которых установлены доп.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требования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соответствии с ПП РФ №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2571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3" name="Shape 213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14" name="Shape 214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15" name="Shape 215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16" name="Shape 216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12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18" name="Shape 21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19" name="GroupShape 2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0" name="Shape 220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360-ФЗ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1" name="Shape 221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Офшорные компании (п. 10 ч. 1 ст. 31)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2" name="Shape 222"/>
          <p:cNvSpPr txBox="false"/>
          <p:nvPr isPhoto="false"/>
        </p:nvSpPr>
        <p:spPr>
          <a:xfrm flipH="false" flipV="false" rot="0"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23" name="Shape 223"/>
          <p:cNvSpPr txBox="false"/>
          <p:nvPr isPhoto="false"/>
        </p:nvSpPr>
        <p:spPr>
          <a:xfrm flipH="false" flipV="false" rot="0">
            <a:off x="476471" y="1946666"/>
            <a:ext cx="5321214" cy="1107995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 прикладывает декларацию с указанием, что не является офшорной компанией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4" name="Shape 224"/>
          <p:cNvSpPr txBox="false"/>
          <p:nvPr isPhoto="false"/>
        </p:nvSpPr>
        <p:spPr>
          <a:xfrm flipH="false" flipV="false" rot="0">
            <a:off x="1510610" y="4257344"/>
            <a:ext cx="9609709" cy="1485622"/>
          </a:xfrm>
          <a:prstGeom prst="parallelogram">
            <a:avLst>
              <a:gd fmla="val 0" name="adj"/>
            </a:avLst>
          </a:prstGeom>
          <a:solidFill>
            <a:srgbClr val="E0EFF1"/>
          </a:solidFill>
          <a:ln w="38100">
            <a:solidFill>
              <a:srgbClr val="00206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Заказчик вправе отклонить участника, если в декларации есть информация только о том, что лицо не является офшорной компанией, необходимо указывать отсутствие офшорных компаний в составе учредителей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5" name="Shape 225"/>
          <p:cNvSpPr txBox="true"/>
          <p:nvPr isPhoto="false"/>
        </p:nvSpPr>
        <p:spPr>
          <a:xfrm flipH="false" flipV="false" rot="0">
            <a:off x="1762962" y="4257344"/>
            <a:ext cx="446137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6" name="Shape 226"/>
          <p:cNvSpPr txBox="false"/>
          <p:nvPr isPhoto="false"/>
        </p:nvSpPr>
        <p:spPr>
          <a:xfrm flipH="false" flipV="false" rot="0">
            <a:off x="6315465" y="1966196"/>
            <a:ext cx="5696904" cy="2123658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 прикладывает декларацию с указанием, что не является офшорной компанией, а также не имеет в составе участников (членов) корпоративного юр. лица или в составе учредителей унитарного юр. лица офшорной компании и т.д.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7" name="Shape 227"/>
          <p:cNvSpPr txBox="false"/>
          <p:nvPr isPhoto="false"/>
        </p:nvSpPr>
        <p:spPr>
          <a:xfrm flipH="false" flipV="false" rot="0">
            <a:off x="5950999" y="1712068"/>
            <a:ext cx="0" cy="237778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28" name="Shape 228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29" name="Shape 229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30" name="Shape 230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31" name="Shape 231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33" name="Shape 23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  <p:sp>
        <p:nvSpPr>
          <p:cNvPr hidden="false" id="234" name="Shape 234"/>
          <p:cNvSpPr txBox="true"/>
          <p:nvPr isPhoto="false"/>
        </p:nvSpPr>
        <p:spPr>
          <a:xfrm flipH="false" flipV="false" rot="0">
            <a:off x="1132106" y="1509455"/>
            <a:ext cx="3676650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Было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35" name="Shape 235"/>
          <p:cNvSpPr txBox="true"/>
          <p:nvPr isPhoto="false"/>
        </p:nvSpPr>
        <p:spPr>
          <a:xfrm flipH="false" flipV="false" rot="0">
            <a:off x="7325591" y="1509455"/>
            <a:ext cx="3676650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Стало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36" name="GroupShape 2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7" name="Shape 237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360-ФЗ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38" name="Shape 238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Отсутствие в РНП (требования ч. 1.1 ст. 31)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39" name="Shape 239"/>
          <p:cNvSpPr txBox="false"/>
          <p:nvPr isPhoto="false"/>
        </p:nvSpPr>
        <p:spPr>
          <a:xfrm flipH="false" flipV="false" rot="0"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40" name="Shape 240"/>
          <p:cNvSpPr txBox="false"/>
          <p:nvPr isPhoto="false"/>
        </p:nvSpPr>
        <p:spPr>
          <a:xfrm flipH="false" flipV="false" rot="0">
            <a:off x="476471" y="1946666"/>
            <a:ext cx="5321214" cy="2462213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Отсутствие в РНП информации об участнике закупках, в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т.ч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лицах, членов коллегиального исполнительного органа, лица, исполняющего функции единоличного исполнительного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органа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(п. 2, 3, ч. 3 ст. 104 44-ФЗ)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41" name="Shape 241"/>
          <p:cNvSpPr txBox="false"/>
          <p:nvPr isPhoto="false"/>
        </p:nvSpPr>
        <p:spPr>
          <a:xfrm flipH="false" flipV="false" rot="0">
            <a:off x="6059278" y="1966196"/>
            <a:ext cx="6132722" cy="3816429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Отсутствие в РНП информации об участнике закупках, в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т.ч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о лицах, членов коллегиального исполнительного органа, лица, исполняющего функции единоличного исполнительного органа управляющего (при наличии), управляющей организации (при наличии), участников (членов) корпоративного юридического лица, владеющих более чем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25% акций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(долей, паев) корпоративного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юр.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лица, учредителей унитарного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юр. лица</a:t>
            </a:r>
            <a:b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«в» п. 1 ч. 1 ст. 43 44-ФЗ)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42" name="Shape 242"/>
          <p:cNvSpPr txBox="false"/>
          <p:nvPr isPhoto="false"/>
        </p:nvSpPr>
        <p:spPr>
          <a:xfrm flipH="false" flipV="false" rot="0">
            <a:off x="5805085" y="1692538"/>
            <a:ext cx="0" cy="237778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43" name="Shape 243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44" name="Shape 244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45" name="Shape 245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46" name="Shape 246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48" name="Shape 24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  <p:sp>
        <p:nvSpPr>
          <p:cNvPr hidden="false" id="249" name="Shape 249"/>
          <p:cNvSpPr txBox="true"/>
          <p:nvPr isPhoto="false"/>
        </p:nvSpPr>
        <p:spPr>
          <a:xfrm flipH="false" flipV="false" rot="0">
            <a:off x="1132106" y="1509455"/>
            <a:ext cx="3676650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Было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50" name="Shape 250"/>
          <p:cNvSpPr txBox="true"/>
          <p:nvPr isPhoto="false"/>
        </p:nvSpPr>
        <p:spPr>
          <a:xfrm flipH="false" flipV="false" rot="0">
            <a:off x="7325591" y="1509455"/>
            <a:ext cx="3676650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Стало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51" name="GroupShape 2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2" name="Shape 252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360-ФЗ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53" name="Shape 253"/>
          <p:cNvSpPr txBox="false"/>
          <p:nvPr isPhoto="false"/>
        </p:nvSpPr>
        <p:spPr>
          <a:xfrm flipH="false" flipV="false" rot="0">
            <a:off x="0" y="175211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54" name="Shape 254"/>
          <p:cNvSpPr txBox="false"/>
          <p:nvPr isPhoto="false"/>
        </p:nvSpPr>
        <p:spPr>
          <a:xfrm flipH="false" flipV="false" rot="0">
            <a:off x="255944" y="1978259"/>
            <a:ext cx="11380735" cy="2462213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вправе выбрать лицо, подходящее под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требования,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путем поиска и анализа сведений о нем в реестре исполненных контрактов, размещенном в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ЕИС, сведений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 подходящим исполнителе в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информационно-телекоммуникационной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сети «Интернет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Вместе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тем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выборе такого исполнителя заказчику необходимо учитывать, что исполнитель должен соответствовать установленным в извещении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документации (если она предусмотрена Законом) требованиям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55" name="Shape 255"/>
          <p:cNvSpPr txBox="true"/>
          <p:nvPr isPhoto="false"/>
        </p:nvSpPr>
        <p:spPr>
          <a:xfrm flipH="false" flipV="false" rot="0">
            <a:off x="160393" y="105553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Как заказчику выбрать ед. поставщика, если на участие в закупке не поступило ни одной заявки? 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56" name="Shape 25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57" name="Shape 25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58" name="Shape 25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59" name="Shape 25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61" name="Shape 26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62" name="GroupShape 2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3" name="Shape 263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360-ФЗ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64" name="Shape 264"/>
          <p:cNvSpPr txBox="false"/>
          <p:nvPr isPhoto="false"/>
        </p:nvSpPr>
        <p:spPr>
          <a:xfrm flipH="false" flipV="false" rot="0">
            <a:off x="0" y="1810479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65" name="Shape 265"/>
          <p:cNvSpPr txBox="false"/>
          <p:nvPr isPhoto="false"/>
        </p:nvSpPr>
        <p:spPr>
          <a:xfrm flipH="false" flipV="false" rot="0">
            <a:off x="405632" y="2341365"/>
            <a:ext cx="11380735" cy="1107996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Обеспечение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соответствия участников закупок единым требованиям при осуществлении закупок у единственного поставщика (подрядчика, исполнителя) осуществляется заказчиком путем принятия заказчиком зависящих от него разумных и законных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мер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66" name="Shape 266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Как заказчику проверять соответствие ед. поставщика, с которым заключается контракт по п. 4, 5 ч. 1 ст. 93 Закона № 44-ФЗ, единым требованиям (ч. 1 ст. 31 Закона № 44-ФЗ)?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67" name="Shape 267"/>
          <p:cNvSpPr txBox="true"/>
          <p:nvPr isPhoto="false"/>
        </p:nvSpPr>
        <p:spPr>
          <a:xfrm flipH="false" flipV="false" rot="0">
            <a:off x="405632" y="5376303"/>
            <a:ext cx="10820087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*Информационное 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письмо Минфина России от 14.02.2022 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24-01-09/10138</a:t>
            </a:r>
            <a:endParaRPr i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68" name="Shape 268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69" name="Shape 269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70" name="Shape 270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71" name="Shape 271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73" name="Shape 27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74" name="GroupShape 2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5" name="Shape 275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360-ФЗ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76" name="Shape 276"/>
          <p:cNvSpPr txBox="false"/>
          <p:nvPr isPhoto="false"/>
        </p:nvSpPr>
        <p:spPr>
          <a:xfrm flipH="false" flipV="false" rot="0">
            <a:off x="0" y="1519588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77" name="Shape 277"/>
          <p:cNvSpPr txBox="false"/>
          <p:nvPr isPhoto="false"/>
        </p:nvSpPr>
        <p:spPr>
          <a:xfrm flipH="false" flipV="false" rot="0">
            <a:off x="369652" y="1659298"/>
            <a:ext cx="11642718" cy="4154984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Согласно Закону № 360-ФЗ типовых контрактов больше нет, но есть типовые условия контрактов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Согласно ч.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ст.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 Закона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360-ФЗ типовые контракты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типовые условия контрактов,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утвержденные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 дня вступления в силу Закона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360-ФЗ, применяются до утверждения Правительством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РФ типовых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условий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контрактов,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противоречащей Закону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44-ФЗ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Таким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образом, после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01.01.2022 (и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 утверждения Правительством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РФ новых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типовых условий) сохраняют свою силу и подлежат применению условия, содержащиеся в ранее утвержденных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типовых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контрактах и типовых условиях контрактов, за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искл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условий, которые противоречат действующим положениям Закона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44-ФЗ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например, условия о сроке оплаты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78" name="Shape 278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Можно ли применять типовые контракты с 01.01.2022?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79" name="Shape 279"/>
          <p:cNvSpPr txBox="true"/>
          <p:nvPr isPhoto="false"/>
        </p:nvSpPr>
        <p:spPr>
          <a:xfrm flipH="false" flipV="false" rot="0">
            <a:off x="369652" y="5534871"/>
            <a:ext cx="10820087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*Информационное 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письмо Минфина России от 14.02.2022 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24-01-09/10138</a:t>
            </a:r>
            <a:endParaRPr i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0" name="Shape 280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1" name="Shape 281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82" name="Shape 282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83" name="Shape 283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7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85" name="Shape 2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86" name="GroupShape 2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7" name="Shape 287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2571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8" name="Shape 288"/>
          <p:cNvSpPr txBox="false"/>
          <p:nvPr isPhoto="false"/>
        </p:nvSpPr>
        <p:spPr>
          <a:xfrm flipH="false" flipV="false" rot="0">
            <a:off x="592805" y="2932113"/>
            <a:ext cx="5348973" cy="2246769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Абз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«а» п. 3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№ 2571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позиция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приложения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применяется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случае, если объект закупки включает один или несколько закупаемых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ТРУ,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указанных в приложении в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позиции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графы «Наименование отдельных видов товаров, работ, услуг, являющихся объектом закупки»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89" name="Shape 289"/>
          <p:cNvSpPr txBox="false"/>
          <p:nvPr isPhoto="false"/>
        </p:nvSpPr>
        <p:spPr>
          <a:xfrm flipH="false" flipV="true" rot="0">
            <a:off x="816906" y="5284150"/>
            <a:ext cx="4900773" cy="10540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90" name="Shape 290"/>
          <p:cNvSpPr txBox="false"/>
          <p:nvPr isPhoto="false"/>
        </p:nvSpPr>
        <p:spPr>
          <a:xfrm flipH="false" flipV="false" rot="0">
            <a:off x="1179570" y="1173973"/>
            <a:ext cx="9524415" cy="1179930"/>
          </a:xfrm>
          <a:prstGeom prst="parallelogram">
            <a:avLst>
              <a:gd fmla="val 0" name="adj"/>
            </a:avLst>
          </a:prstGeom>
          <a:solidFill>
            <a:srgbClr val="E0EFF1"/>
          </a:solidFill>
          <a:ln w="38100">
            <a:solidFill>
              <a:srgbClr val="00206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 сфера деятельности заказчика не образует условия применения. Раздел, в котором находится наименование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предмета закупки,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значения не имеет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91" name="Shape 291"/>
          <p:cNvSpPr txBox="false"/>
          <p:nvPr isPhoto="false"/>
        </p:nvSpPr>
        <p:spPr>
          <a:xfrm flipH="false" flipV="false" rot="0">
            <a:off x="6557146" y="2542363"/>
            <a:ext cx="5267378" cy="2895367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"/>
          </a:ln>
        </p:spPr>
        <p:txBody>
          <a:bodyPr anchor="ctr" bIns="45720" lIns="91440" rIns="91440" tIns="45720"/>
          <a:p>
            <a:pPr algn="ctr" indent="0" marL="0"/>
            <a:r>
              <a:rPr i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Например,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театр,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являющийся заказчиком в сфере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культуры, при закупке услуг по уборке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помещений с НМЦК свыше 1 млн.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руб.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обязан установить доп.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требования,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смотря на то, что п. 36 «уборка помещений» находится в разделе «Доп. требования к участникам закупки в сфере здравоохранения, образования, науки»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92" name="Shape 292"/>
          <p:cNvSpPr txBox="false"/>
          <p:nvPr isPhoto="false"/>
        </p:nvSpPr>
        <p:spPr>
          <a:xfrm flipH="false" flipV="true" rot="0">
            <a:off x="816907" y="2816306"/>
            <a:ext cx="4900773" cy="10540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93" name="Shape 293"/>
          <p:cNvSpPr txBox="true"/>
          <p:nvPr isPhoto="false"/>
        </p:nvSpPr>
        <p:spPr>
          <a:xfrm flipH="false" flipV="false" rot="0">
            <a:off x="1994155" y="1136103"/>
            <a:ext cx="446137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94" name="Shape 294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95" name="Shape 295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96" name="Shape 296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97" name="Shape 297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18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299" name="Shape 2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00" name="GroupShape 3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1" name="Shape 301"/>
          <p:cNvSpPr txBox="true"/>
          <p:nvPr isPhoto="false"/>
        </p:nvSpPr>
        <p:spPr>
          <a:xfrm flipH="false" flipV="false" rot="0">
            <a:off x="0" y="932723"/>
            <a:ext cx="12192000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ФАС России от 15.02.2022 по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делу № 28/06/105-290/2022 (№ 0172400000722000001)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02" name="Shape 302"/>
          <p:cNvSpPr txBox="false"/>
          <p:nvPr isPhoto="false"/>
        </p:nvSpPr>
        <p:spPr>
          <a:xfrm flipH="false" flipV="false" rot="0">
            <a:off x="304800" y="1498405"/>
            <a:ext cx="11887200" cy="3477875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 закупки: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проведение эл.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аукциона на право заключения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гос. контракта на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выполнение работ по на оказание комплекса услуг по уборке помещений в здании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суда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общей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юрисдикции 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первом полугодии 2022 года</a:t>
            </a: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b="true"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НМЦК</a:t>
            </a:r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4 153 604,15 руб.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результатам внеплановой </a:t>
            </a:r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проверки выявлено: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Заказчиком в Извещении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установлены дополнительные требования к участникам закупки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соответствии с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2571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комиссии: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соответствии с подпунктом «а» части 3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2571 положения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2571 применяются при проведении конкурентных способов определения поставщиков (подрядчиков, исполнителей) по позиции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36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случае, если при осуществлении закупки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НМЦК превышает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млн.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рублей.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Заказчиком в Извещении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установлены дополнительные требования к участникам закупки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соответствии с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2571. В действиях заказчика выявлены нарушения п.12 ч.1 ст. 42 Закона № 44-ФЗ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03" name="Shape 303"/>
          <p:cNvSpPr txBox="false"/>
          <p:nvPr isPhoto="false"/>
        </p:nvSpPr>
        <p:spPr>
          <a:xfrm flipH="false" flipV="false" rot="0">
            <a:off x="0" y="1315949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04" name="Shape 304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2571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05" name="Shape 305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06" name="Shape 306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07" name="Shape 307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08" name="Shape 308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19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310" name="Shape 31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ПЛАН ЛЕКЦИИ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4" name="Shape 84"/>
          <p:cNvSpPr txBox="true"/>
          <p:nvPr isPhoto="false"/>
        </p:nvSpPr>
        <p:spPr>
          <a:xfrm flipH="false" flipV="false" rot="0">
            <a:off x="952942" y="1269792"/>
            <a:ext cx="10525238" cy="267765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Типовые нарушения заказчиков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Правоприменительная практика Закона № 360-ФЗ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Правоприменительная практика ПП РФ № 2571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2604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национального режима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6. Правоприменительная практика Закона № 46-ФЗ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7.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 № 104-ФЗ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" name="Shape 85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7" name="Shape 87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8" name="Shape 88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90" name="Shape 9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11" name="GroupShape 3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2" name="Shape 312"/>
          <p:cNvSpPr txBox="true"/>
          <p:nvPr isPhoto="false"/>
        </p:nvSpPr>
        <p:spPr>
          <a:xfrm flipH="false" flipV="false" rot="0">
            <a:off x="0" y="932723"/>
            <a:ext cx="12192000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Московского УФАС от 01.03.2022 по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делу № 077/06/106-3148/2022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(№ 0373200063122000090)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13" name="Shape 313"/>
          <p:cNvSpPr txBox="false"/>
          <p:nvPr isPhoto="false"/>
        </p:nvSpPr>
        <p:spPr>
          <a:xfrm flipH="false" flipV="false" rot="0">
            <a:off x="304800" y="1373243"/>
            <a:ext cx="11887200" cy="4216539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 закупки: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проведение эл.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аукциона на право заключения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гос. контракта на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выполнение работ по текущему ремонту с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заменой светильников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НМЦК</a:t>
            </a:r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6 418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494,06 руб.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Довод жалобы: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неправомерно не установлены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доп. требования к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участникам закупок, предусмотренные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2571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Пояснения заказчика: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согласно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2571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позиция 15 Приложения отнесена к Разделу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II, поименованному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 «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Дополнительные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требования к участникам закупки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сфере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градостроительной деятельности, информация 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документы, подтверждающие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соответствие участников закупок таким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дополнительным требованиям»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комиссии: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вид или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сфера деятельности заказчика не образует условия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применения доп.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требований к участникам закупки. Наименования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разделов Приложения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2571 сформированы в отношении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сферы закупки 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предусматривают соотнесения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видами или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сферами деятельности заказчика (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абз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«а» п. 3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2571). В действиях заказчика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выявлены нарушения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ч.4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ст.31, п.12 ч.1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ст.42 Закона № 44-ФЗ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14" name="Shape 314"/>
          <p:cNvSpPr txBox="false"/>
          <p:nvPr isPhoto="false"/>
        </p:nvSpPr>
        <p:spPr>
          <a:xfrm flipH="false" flipV="false" rot="0">
            <a:off x="0" y="1315949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15" name="Shape 315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2571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16" name="Shape 31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17" name="Shape 31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18" name="Shape 31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19" name="Shape 31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20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321" name="Shape 32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22" name="GroupShape 3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3" name="Shape 323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2571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24" name="Shape 324"/>
          <p:cNvSpPr txBox="false"/>
          <p:nvPr isPhoto="false"/>
        </p:nvSpPr>
        <p:spPr>
          <a:xfrm flipH="false" flipV="false" rot="0">
            <a:off x="0" y="1538105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25" name="Shape 325"/>
          <p:cNvSpPr txBox="false"/>
          <p:nvPr isPhoto="false"/>
        </p:nvSpPr>
        <p:spPr>
          <a:xfrm flipH="false" flipV="false" rot="0">
            <a:off x="631634" y="1724690"/>
            <a:ext cx="11380735" cy="1446550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Нет, поскольку опыт исполнения контракта должен быть непосредственно у участника закупок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Кроме того, в акте ввода объекта в эксплуатацию указаны данные о генеральном подрядчике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26" name="Shape 326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Можно ли представить договор субподряда в качестве подтверждения опыта?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27" name="Shape 327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28" name="Shape 328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29" name="Shape 329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30" name="Shape 330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21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332" name="Shape 33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33" name="GroupShape 3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4" name="Shape 334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2571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35" name="Shape 335"/>
          <p:cNvSpPr txBox="false"/>
          <p:nvPr isPhoto="false"/>
        </p:nvSpPr>
        <p:spPr>
          <a:xfrm flipH="false" flipV="false" rot="0">
            <a:off x="476471" y="4618043"/>
            <a:ext cx="11495091" cy="962864"/>
          </a:xfrm>
          <a:prstGeom prst="parallelogram">
            <a:avLst>
              <a:gd fmla="val 0" name="adj"/>
            </a:avLst>
          </a:prstGeom>
          <a:solidFill>
            <a:srgbClr val="E0EFF1"/>
          </a:solidFill>
          <a:ln w="38100">
            <a:solidFill>
              <a:srgbClr val="00206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ПП 2571 предусмотрено несколько видов опыта выполнения работ, то соответствующим требованию о наличии опыта выполнения работ является участник закупки, обладающий хотя бы одном из таких видов опыта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36" name="Shape 336"/>
          <p:cNvSpPr txBox="true"/>
          <p:nvPr isPhoto="false"/>
        </p:nvSpPr>
        <p:spPr>
          <a:xfrm flipH="false" flipV="false" rot="0">
            <a:off x="952942" y="4463263"/>
            <a:ext cx="446137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37" name="Shape 337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38" name="Shape 338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39" name="Shape 339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40" name="Shape 340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342" name="Shape 34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43" name="GroupShape 3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4" name="Shape 344"/>
          <p:cNvSpPr txBox="true"/>
          <p:nvPr isPhoto="false"/>
        </p:nvSpPr>
        <p:spPr>
          <a:xfrm flipH="false" flipV="false" rot="0">
            <a:off x="0" y="932723"/>
            <a:ext cx="12192000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ФАС России от 02.03.2022 по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делу №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П-83/22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(№ 0172400000722000001)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45" name="Shape 345"/>
          <p:cNvSpPr txBox="false"/>
          <p:nvPr isPhoto="false"/>
        </p:nvSpPr>
        <p:spPr>
          <a:xfrm flipH="false" flipV="false" rot="0">
            <a:off x="304800" y="1498405"/>
            <a:ext cx="11887200" cy="3908762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Довод жалобы: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оператор электронной площадки, неправомерно отказал Заявителю в размещении документов, подтверждающих соответствие требованиям пункта 1 позиции 18 приложения к ПП РФ № 2571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(работы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ремонту, содержанию автомобильной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дороги) в едином реестре участников закупок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Пояснения оператора: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Заявителю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направлении заявки на размещении информации и документов, которые подтверждают соответствие участников закупок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требованиям предусмотренных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поз.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18 Приложения к ПП РФ №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2571,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едином реестре участников закупок, необходимо предоставить информацию и документы, подтверждающие соответствие участника закупки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требованиям, установленным всеми пунктами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18 приложения к ПП РФ № 2571 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b="true"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комиссии: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Приложением к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2571 в графе «Дополнительные требования к участникам закупки» предусмотрено несколько видов опыта выполнения работ, то соответствующим требованию о наличии опыта выполнения работ является участник закупки, обладающий хотя бы одним из таких видов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опыта.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Признать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действиях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оператора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нарушение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«а» п. 2 ч. 13 ст.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24.2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 № 44-ФЗ 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46" name="Shape 346"/>
          <p:cNvSpPr txBox="false"/>
          <p:nvPr isPhoto="false"/>
        </p:nvSpPr>
        <p:spPr>
          <a:xfrm flipH="false" flipV="false" rot="0">
            <a:off x="0" y="1315949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47" name="Shape 347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2571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48" name="Shape 348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49" name="Shape 349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50" name="Shape 350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51" name="Shape 351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353" name="Shape 35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54" name="GroupShape 3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5" name="Shape 355"/>
          <p:cNvSpPr txBox="false"/>
          <p:nvPr isPhoto="false"/>
        </p:nvSpPr>
        <p:spPr>
          <a:xfrm flipH="false" flipV="false" rot="0">
            <a:off x="0" y="1538105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56" name="Shape 356"/>
          <p:cNvSpPr txBox="false"/>
          <p:nvPr isPhoto="false"/>
        </p:nvSpPr>
        <p:spPr>
          <a:xfrm flipH="false" flipV="false" rot="0">
            <a:off x="631634" y="1983178"/>
            <a:ext cx="11380735" cy="1446549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Неправомерно, т.к. согласно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абз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3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«б» п. 3 ПП РФ №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2571 подтверждением соответствия участников закупки дополнительным требованиям, считается, в том числе акт выполненных работ, подтверждающий цену выполненных работ и являющийся последним актом, составленным при исполнении такого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договора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57" name="Shape 357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Предоставление в качестве опыта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не последнего акта выполненных работ</a:t>
            </a:r>
            <a:endParaRPr b="true" sz="2200">
              <a:latin typeface="Times New Roman"/>
              <a:ea typeface="Times New Roman"/>
              <a:cs typeface="Times New Roman"/>
            </a:endParaRPr>
          </a:p>
          <a:p>
            <a:pPr algn="l"/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58" name="Shape 358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2571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59" name="Shape 359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60" name="Shape 360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61" name="Shape 361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62" name="Shape 362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364" name="Shape 36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65" name="GroupShape 3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6" name="Shape 366"/>
          <p:cNvSpPr txBox="true"/>
          <p:nvPr isPhoto="false"/>
        </p:nvSpPr>
        <p:spPr>
          <a:xfrm flipH="false" flipV="false" rot="0">
            <a:off x="-34590" y="942264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000">
                <a:latin typeface="Times New Roman"/>
                <a:ea typeface="Times New Roman"/>
                <a:cs typeface="Times New Roman"/>
              </a:rPr>
              <a:t> Если часть работ, предусмотренных Контрактом, не выполнена,</a:t>
            </a:r>
            <a:endParaRPr b="true" sz="2000">
              <a:latin typeface="Times New Roman"/>
              <a:ea typeface="Times New Roman"/>
              <a:cs typeface="Times New Roman"/>
            </a:endParaRPr>
          </a:p>
          <a:p>
            <a:r>
              <a:rPr b="true" sz="2000">
                <a:latin typeface="Times New Roman"/>
                <a:ea typeface="Times New Roman"/>
                <a:cs typeface="Times New Roman"/>
              </a:rPr>
              <a:t> такой контракт не считается исполненным, а значит </a:t>
            </a:r>
            <a:endParaRPr b="true" sz="2000">
              <a:latin typeface="Times New Roman"/>
              <a:ea typeface="Times New Roman"/>
              <a:cs typeface="Times New Roman"/>
            </a:endParaRPr>
          </a:p>
          <a:p>
            <a:r>
              <a:rPr b="true" sz="2000">
                <a:latin typeface="Times New Roman"/>
                <a:ea typeface="Times New Roman"/>
                <a:cs typeface="Times New Roman"/>
              </a:rPr>
              <a:t>не может подтверждать наличие опыта</a:t>
            </a:r>
            <a:endParaRPr b="true" sz="2000">
              <a:latin typeface="Times New Roman"/>
              <a:ea typeface="Times New Roman"/>
              <a:cs typeface="Times New Roman"/>
            </a:endParaRPr>
          </a:p>
          <a:p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Решение ФАС России № </a:t>
            </a:r>
            <a:r>
              <a:rPr i="true" sz="1800">
                <a:latin typeface="Times New Roman"/>
                <a:ea typeface="Times New Roman"/>
                <a:cs typeface="Times New Roman"/>
              </a:rPr>
              <a:t>28/06/105-566/2022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i="true" sz="1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67" name="Shape 367"/>
          <p:cNvSpPr txBox="false"/>
          <p:nvPr isPhoto="false"/>
        </p:nvSpPr>
        <p:spPr>
          <a:xfrm flipH="false" flipV="false" rot="0">
            <a:off x="254399" y="2145056"/>
            <a:ext cx="11542956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68" name="Shape 368"/>
          <p:cNvSpPr txBox="false"/>
          <p:nvPr isPhoto="false"/>
        </p:nvSpPr>
        <p:spPr>
          <a:xfrm flipH="false" flipV="false" rot="0">
            <a:off x="394645" y="2145056"/>
            <a:ext cx="11402710" cy="36779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ходе изучения приложенных документов, Комиссией по осуществлению закупок установлено, что работы по Контракту не завершены, что подтверждается информацией, размещенной в ЕИС, а также представленными в составе заявки Заявителя копиями актов о приемке выполненных работ КС-2 на сумму 1 650 529 368 рублей, копиями справок КС-3 о стоимости выполненных работ и затрат на сумму 1 650 529 368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руб. 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endParaRPr sz="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Комиссией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установлено, что цена Контракта в соответствии с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соглашением по Контракту от 23.06.2020 № 2 составляет 1 650 538 468 рублей.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endParaRPr sz="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Комиссией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установлено, что Контракт не исполнен в полном объеме, поскольку в заявке Заявителя не представлены все акты по всем выполненным работам, предусмотренным Контрактом (нет актов на 9 тыс.).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endParaRPr sz="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Комиссии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представляется возможным прийти к выводу о том, что указанный Контракт исполнен в полном объеме и соответствует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требованиям, установленным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2571.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69" name="Shape 369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2571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70" name="Shape 370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71" name="Shape 371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72" name="Shape 372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73" name="Shape 373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375" name="Shape 37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76" name="GroupShape 3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7" name="Shape 377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78" name="Shape 378"/>
          <p:cNvSpPr txBox="false"/>
          <p:nvPr isPhoto="false"/>
        </p:nvSpPr>
        <p:spPr>
          <a:xfrm flipH="false" flipV="false" rot="0">
            <a:off x="0" y="1538105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79" name="Shape 379"/>
          <p:cNvSpPr txBox="false"/>
          <p:nvPr isPhoto="false"/>
        </p:nvSpPr>
        <p:spPr>
          <a:xfrm flipH="false" flipV="false" rot="0">
            <a:off x="650872" y="1702759"/>
            <a:ext cx="11380735" cy="3139321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2604 не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предусматривает присвоение заявкам баллов, количество которых составляет ниже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нуля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этой связи, если оцениваемое ценовое предложение превышает лучшее ценовое предложение в два и более раза, то в отношении оцениваемого ценового предложения присваивается 0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баллов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таких ценовых предложений (превышающих лучшее ценовое предложение в два и более раза) несколько, то каждому из них присваивается 0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баллов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80" name="Shape 380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Получение отрицательного результата при оценке заявки по формуле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81" name="Shape 381"/>
          <p:cNvSpPr txBox="true"/>
          <p:nvPr isPhoto="false"/>
        </p:nvSpPr>
        <p:spPr>
          <a:xfrm flipH="false" flipV="false" rot="0">
            <a:off x="476471" y="5456005"/>
            <a:ext cx="10820087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*Информационное 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письмо Минфина России от 14.02.2022 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24-01-09/10138</a:t>
            </a:r>
            <a:endParaRPr i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82" name="Shape 382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83" name="Shape 383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84" name="Shape 384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85" name="Shape 385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387" name="Shape 38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88" name="GroupShape 3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9" name="Shape 389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90" name="Shape 390"/>
          <p:cNvSpPr txBox="false"/>
          <p:nvPr isPhoto="false"/>
        </p:nvSpPr>
        <p:spPr>
          <a:xfrm flipH="false" flipV="false" rot="0">
            <a:off x="0" y="1538105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91" name="Shape 391"/>
          <p:cNvSpPr txBox="false"/>
          <p:nvPr isPhoto="false"/>
        </p:nvSpPr>
        <p:spPr>
          <a:xfrm flipH="false" flipV="false" rot="0">
            <a:off x="650872" y="1702759"/>
            <a:ext cx="11380735" cy="3139321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Согласно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п.12 ПП РФ № 2604 критерий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оценки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«расходы»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может применяться исключительно в целях определения наименьшего значения не предусмотренных условиями контакта расходов, которые возникнут у заказчика после приемки закупаемых товаров,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Следует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иметь в виду, что если расходы включены в условия заключаемого контракта (в том числе контракта жизненного цикла), то их оценка фактически осуществляется в рамках критерия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«цена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контракта, сумма цен единиц товара, работы,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услуги»,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поскольку в этом случае они образуют цену заключаемого контракта. Дополнительная оценка таких расходов в рамках критерия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«расходы»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стала бы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дублирующей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92" name="Shape 392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Оценка заявок по критерию оценки «расходы на эксплуатацию»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93" name="Shape 393"/>
          <p:cNvSpPr txBox="true"/>
          <p:nvPr isPhoto="false"/>
        </p:nvSpPr>
        <p:spPr>
          <a:xfrm flipH="false" flipV="false" rot="0">
            <a:off x="476471" y="5456005"/>
            <a:ext cx="10820087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*Информационное 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письмо Минфина России от 14.02.2022 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24-01-09/10138</a:t>
            </a:r>
            <a:endParaRPr i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94" name="Shape 394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395" name="Shape 395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96" name="Shape 396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97" name="Shape 397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7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399" name="Shape 3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00" name="GroupShape 4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01" name="Shape 401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02" name="Shape 402"/>
          <p:cNvSpPr txBox="false"/>
          <p:nvPr isPhoto="false"/>
        </p:nvSpPr>
        <p:spPr>
          <a:xfrm flipH="false" flipV="false" rot="0">
            <a:off x="0" y="1538105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03" name="Shape 403"/>
          <p:cNvSpPr txBox="false"/>
          <p:nvPr isPhoto="false"/>
        </p:nvSpPr>
        <p:spPr>
          <a:xfrm flipH="false" flipV="false" rot="0">
            <a:off x="631634" y="1983178"/>
            <a:ext cx="11380735" cy="2123658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Неправомерно, т.к. согласно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«б» п. 30 ПП РФ № 2604 к документам, подтверждающим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наличие специалистов и иных работников, их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квалификацию является: трудовая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книжка или сведения о трудовой деятельности, предусмотренные статьей 66.1 Трудового кодекса Российской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Федерации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04" name="Shape 404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Установление требования об учете только специалистов, находящихся в штате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05" name="Shape 405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06" name="Shape 406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07" name="Shape 407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08" name="Shape 408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8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410" name="Shape 41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11" name="GroupShape 4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2" name="Shape 412"/>
          <p:cNvSpPr txBox="false"/>
          <p:nvPr isPhoto="false"/>
        </p:nvSpPr>
        <p:spPr>
          <a:xfrm flipH="false" flipV="false" rot="0">
            <a:off x="0" y="1372338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13" name="Shape 413"/>
          <p:cNvSpPr txBox="true"/>
          <p:nvPr isPhoto="false"/>
        </p:nvSpPr>
        <p:spPr>
          <a:xfrm flipH="false" flipV="false" rot="0">
            <a:off x="0" y="932723"/>
            <a:ext cx="12192000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ФАС России от 31.03.2022 по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делу №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28/06/105-923/2022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(№ 0173100014422000001)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14" name="Shape 414"/>
          <p:cNvSpPr txBox="false"/>
          <p:nvPr isPhoto="false"/>
        </p:nvSpPr>
        <p:spPr>
          <a:xfrm flipH="false" flipV="false" rot="0">
            <a:off x="304800" y="1373243"/>
            <a:ext cx="11887200" cy="4508927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 закупки: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открытый конкурс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эл.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форме на право заключения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контракта на оказание услуг по организационно-техническому обеспечению эксплуатации информационно-телекоммуникационной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инфраструктуры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НМЦК</a:t>
            </a:r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18 800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180,00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Довод жалобы: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Комиссией по осуществлению закупок ненадлежащим образом оценена заявка Заявителя по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критерию «квалификация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участников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закупки…»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Пояснения заказчика: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представленные Заявителем в составе второй части заявки трудовые договоры, не являются подтверждением наличия у Заявителя специалистов и иных работников определенного уровня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квалификации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комиссии: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представленные в составе второй части заявки договоры, являются трудовыми договорами по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совместительству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Исходя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 системного толкования положений ст. 66.1, 60.1, 282, 283 ТК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РФ представленные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Заявителем в составе второй части заявки трудовые договоры являются надлежащими сведениями о наличии у Заявителя соответствующих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специалистов. Действия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заказчика нарушают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«б»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ст. 48 Закона № 44-ФЗ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15" name="Shape 415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16" name="Shape 41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17" name="Shape 41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18" name="Shape 41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19" name="Shape 41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29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421" name="Shape 42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1" name="GroupShape 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ТИПОВЫЕ НАРУШЕНИЯ ЗАКАЗЧИКОВ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3" name="Shape 93"/>
          <p:cNvSpPr txBox="true"/>
          <p:nvPr isPhoto="false"/>
        </p:nvSpPr>
        <p:spPr>
          <a:xfrm flipH="false" flipV="false" rot="0">
            <a:off x="952942" y="1269792"/>
            <a:ext cx="10525238" cy="193899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marL="342900">
              <a:buFont typeface="Wingdings"/>
              <a:buChar char="§"/>
            </a:pPr>
            <a:r>
              <a:rPr sz="2400">
                <a:latin typeface="Times New Roman"/>
                <a:ea typeface="Times New Roman"/>
                <a:cs typeface="Times New Roman"/>
              </a:rPr>
              <a:t>Нарушение порядка выбора способа определения поставщика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400">
                <a:latin typeface="Times New Roman"/>
                <a:ea typeface="Times New Roman"/>
                <a:cs typeface="Times New Roman"/>
              </a:rPr>
              <a:t>Требование о наличии у участника закупки специальной правоспособности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400">
                <a:latin typeface="Times New Roman"/>
                <a:ea typeface="Times New Roman"/>
                <a:cs typeface="Times New Roman"/>
              </a:rPr>
              <a:t>Неустановление</a:t>
            </a:r>
            <a:r>
              <a:rPr sz="2400">
                <a:latin typeface="Times New Roman"/>
                <a:ea typeface="Times New Roman"/>
                <a:cs typeface="Times New Roman"/>
              </a:rPr>
              <a:t> «эквивалентности» товаров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400">
                <a:latin typeface="Times New Roman"/>
                <a:ea typeface="Times New Roman"/>
                <a:cs typeface="Times New Roman"/>
              </a:rPr>
              <a:t>«Заточка»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400">
                <a:latin typeface="Times New Roman"/>
                <a:ea typeface="Times New Roman"/>
                <a:cs typeface="Times New Roman"/>
              </a:rPr>
              <a:t>Неприменение КТРУ, неверное применение КТРУ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4" name="Shape 94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5" name="Shape 95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6" name="Shape 96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99" name="Shape 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22" name="GroupShape 4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3" name="Shape 423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24" name="Shape 424"/>
          <p:cNvSpPr txBox="false"/>
          <p:nvPr isPhoto="false"/>
        </p:nvSpPr>
        <p:spPr>
          <a:xfrm flipH="false" flipV="false" rot="0">
            <a:off x="0" y="1791024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25" name="Shape 425"/>
          <p:cNvSpPr txBox="false"/>
          <p:nvPr isPhoto="false"/>
        </p:nvSpPr>
        <p:spPr>
          <a:xfrm flipH="false" flipV="false" rot="0">
            <a:off x="631634" y="1983178"/>
            <a:ext cx="11380735" cy="3139321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Неправомерно, т.к. в случае применения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показателя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оценки «наличие у участников закупки опыта поставки товара, выполнения работы, оказания услуги, связанного с предметом контракта»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 критерию оценки «квалификация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участников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закупки» к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оценке принимаются исполненные участником закупки с учетом правопреемства (в случае наличия в заявке подтверждающего документа) гражданско-правовые договоры, в том числе заключенные и исполненные в соответствии с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Законом № 44-ФЗ (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«д» п. 28 ПП РФ № 2604)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26" name="Shape 426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Установление требования о принятии к оценке только контрактов, заключенных в соответствии с Законом № 44-ФЗ и Законом № 223-ФЗ 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27" name="Shape 427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28" name="Shape 428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29" name="Shape 429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30" name="Shape 430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0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432" name="Shape 43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33" name="GroupShape 4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4" name="Shape 434"/>
          <p:cNvSpPr txBox="false"/>
          <p:nvPr isPhoto="false"/>
        </p:nvSpPr>
        <p:spPr>
          <a:xfrm flipH="false" flipV="false" rot="0">
            <a:off x="0" y="1372338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35" name="Shape 435"/>
          <p:cNvSpPr txBox="true"/>
          <p:nvPr isPhoto="false"/>
        </p:nvSpPr>
        <p:spPr>
          <a:xfrm flipH="false" flipV="false" rot="0">
            <a:off x="0" y="932723"/>
            <a:ext cx="12192000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ФАС России от 11.04.2022 по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делу № 22/44/93/44 (№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0172100005022000004)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36" name="Shape 436"/>
          <p:cNvSpPr txBox="false"/>
          <p:nvPr isPhoto="false"/>
        </p:nvSpPr>
        <p:spPr>
          <a:xfrm flipH="false" flipV="false" rot="0">
            <a:off x="304800" y="1373243"/>
            <a:ext cx="11887200" cy="4062650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 закупки: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Геологоразведочные работы на железомарганцевые конкреции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площади участка В1-4 Российского разведочного района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Тихом океане в соответствии с контрактными обязательствами перед Международным органом по морскому дну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НМЦК</a:t>
            </a:r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1 290 000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000,00 руб.</a:t>
            </a: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результатам внеплановой проверки выявлено: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 оценке принимаются исполненные участником закупки 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учетом правопреемства (в случае наличия в заявке подтверждающего документа) гражданско-правовые договоры, заключенные 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исполненные 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соответствии с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Законом № 223-ФЗ, 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также контракты заключенные и исполненные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соответствии с Законом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44-ФЗ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комиссии: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Заказчиком неправомерно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установлено условие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 подтверждении наличия опыта выполнения работ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исключительно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контрактами и договорами, заключенными в рамках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 № 223-ФЗ 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44-ФЗ,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поскольку указанные условия не соответствуют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подпункту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«д» пункта 28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2604. Действия заказчика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нарушают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ст. 42 Закона № 44-ФЗ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37" name="Shape 437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38" name="Shape 438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39" name="Shape 439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40" name="Shape 440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41" name="Shape 441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1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443" name="Shape 44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44" name="GroupShape 4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5" name="Shape 445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46" name="Shape 446"/>
          <p:cNvSpPr txBox="true"/>
          <p:nvPr isPhoto="false"/>
        </p:nvSpPr>
        <p:spPr>
          <a:xfrm flipH="false" flipV="false" rot="0">
            <a:off x="160393" y="1691771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2200">
                <a:latin typeface="Times New Roman"/>
                <a:ea typeface="Times New Roman"/>
                <a:cs typeface="Times New Roman"/>
              </a:rPr>
              <a:t>В рамках ПП РФ № 2604 к оценке принимаются все контракты (договоры), а не только те, которые заключены в соответствии с Законом № 44-ФЗ и Законом № 223-ФЗ</a:t>
            </a:r>
            <a:endParaRPr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47" name="Shape 447"/>
          <p:cNvSpPr txBox="false"/>
          <p:nvPr isPhoto="false"/>
        </p:nvSpPr>
        <p:spPr>
          <a:xfrm flipH="false" flipV="false" rot="0">
            <a:off x="0" y="1538105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48" name="Shape 448"/>
          <p:cNvSpPr txBox="false"/>
          <p:nvPr isPhoto="false"/>
        </p:nvSpPr>
        <p:spPr>
          <a:xfrm flipH="false" flipV="false" rot="0">
            <a:off x="255943" y="2733068"/>
            <a:ext cx="11380735" cy="2462213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рассмотрении вторых частей заявок на участие в закупке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заявку можно отклонить в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случае выявления недостоверной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информации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заявке (п. 8 ч. 12 ст. 48 Закона № 44-ФЗ)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подтверждения достоверности информации,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содержащейся в заявке,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 вправе направлять запросы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соответствующие уполномоченные учреждения, а также руководствоваться открытыми источниками информации, размещенными на официальных сайтах государственных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органов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49" name="Shape 449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Как конкурсной комиссии проверять достоверность представляемых договоров?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50" name="Shape 450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51" name="Shape 451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52" name="Shape 452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53" name="Shape 453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455" name="Shape 45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56" name="GroupShape 4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57" name="Shape 457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58" name="Shape 458"/>
          <p:cNvSpPr txBox="false"/>
          <p:nvPr isPhoto="false"/>
        </p:nvSpPr>
        <p:spPr>
          <a:xfrm flipH="false" flipV="false" rot="0">
            <a:off x="0" y="1791024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59" name="Shape 459"/>
          <p:cNvSpPr txBox="false"/>
          <p:nvPr isPhoto="false"/>
        </p:nvSpPr>
        <p:spPr>
          <a:xfrm flipH="false" flipV="false" rot="0">
            <a:off x="631634" y="1983178"/>
            <a:ext cx="11380735" cy="2462213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Неправомерно, т.к. в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случае применения показателя оценки «наличие у участников закупки опыта поставки товара, выполнения работы, оказания услуги, связанного с предметом контракта» по критерию оценки «квалификация участников закупки»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может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быть установлено положение о принятии к оценке исключительно исполненного договора (договоров), при исполнении которого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поставщиком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(подрядчиком, исполнителем)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исполнены требования об уплате неустоек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(штрафов, пеней) (в случае начисления неустоек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(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абз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4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«в» п. 24 ПП РФ № 2604)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60" name="Shape 460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Установление требования о принятии к оценке только контрактов, исполненных без начисления поставщику неустоек (пени, штрафов)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61" name="Shape 461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62" name="Shape 462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63" name="Shape 463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64" name="Shape 464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466" name="Shape 46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67" name="GroupShape 4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68" name="Shape 468"/>
          <p:cNvSpPr txBox="false"/>
          <p:nvPr isPhoto="false"/>
        </p:nvSpPr>
        <p:spPr>
          <a:xfrm flipH="false" flipV="false" rot="0">
            <a:off x="0" y="1372338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69" name="Shape 469"/>
          <p:cNvSpPr txBox="true"/>
          <p:nvPr isPhoto="false"/>
        </p:nvSpPr>
        <p:spPr>
          <a:xfrm flipH="false" flipV="false" rot="0">
            <a:off x="0" y="932723"/>
            <a:ext cx="12192000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ФАС России от 15.03.2022 по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делу № 28/06/105-599/2022 (№ 0173100000122000001)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70" name="Shape 470"/>
          <p:cNvSpPr txBox="false"/>
          <p:nvPr isPhoto="false"/>
        </p:nvSpPr>
        <p:spPr>
          <a:xfrm flipH="false" flipV="false" rot="0">
            <a:off x="304800" y="1373243"/>
            <a:ext cx="11887200" cy="3770263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 закупки: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открытый конкурс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эл.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форме на право заключения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контракта на выполнение работ по развитию (модернизации) государственной интегрированной информационной системы управления общественными финансами «Электронный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бюджет»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b="true"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НМЦК</a:t>
            </a:r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773 001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600,00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результатам внеплановой проверки выявлено: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согласно порядку оценки заявок по Детализирующему показателю № 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Критерия Заказчиком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установлено следующее требование: «по контрактам (договорам) с участника конкурса не взыскивалась неустойка (штраф, пени) в связи с неисполнением или ненадлежащим исполнением участником конкурса обязательств, предусмотренных этими контрактами (договорами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)»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комиссии: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требование о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предоставлении контрактов (договоров) без применения к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участнику           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неустоек (штрафов, пени) является избыточным, поскольку не предусмотрено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2604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71" name="Shape 471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72" name="Shape 472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73" name="Shape 473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74" name="Shape 474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75" name="Shape 475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34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477" name="Shape 47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78" name="GroupShape 4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9" name="Shape 479"/>
          <p:cNvSpPr txBox="false"/>
          <p:nvPr isPhoto="false"/>
        </p:nvSpPr>
        <p:spPr>
          <a:xfrm flipH="false" flipV="false" rot="0">
            <a:off x="0" y="1538105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80" name="Shape 480"/>
          <p:cNvSpPr txBox="false"/>
          <p:nvPr isPhoto="false"/>
        </p:nvSpPr>
        <p:spPr>
          <a:xfrm flipH="false" flipV="false" rot="0">
            <a:off x="535043" y="1575614"/>
            <a:ext cx="11631557" cy="4431983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Выбор одного объекта (</a:t>
            </a:r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«в» п. 31 ПП 2604):</a:t>
            </a:r>
            <a:endParaRPr b="true" sz="21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100">
                <a:latin typeface="Times New Roman"/>
                <a:ea typeface="Times New Roman"/>
                <a:cs typeface="Times New Roman"/>
              </a:rPr>
              <a:t>объект капитального строительства (за исключением линейного объекта);</a:t>
            </a:r>
            <a:endParaRPr sz="21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100">
                <a:latin typeface="Times New Roman"/>
                <a:ea typeface="Times New Roman"/>
                <a:cs typeface="Times New Roman"/>
              </a:rPr>
              <a:t>линейный объект, за исключением автомобильной дороги;</a:t>
            </a:r>
            <a:endParaRPr sz="21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100">
                <a:latin typeface="Times New Roman"/>
                <a:ea typeface="Times New Roman"/>
                <a:cs typeface="Times New Roman"/>
              </a:rPr>
              <a:t>автомобильная дорога;</a:t>
            </a:r>
            <a:endParaRPr sz="21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100">
                <a:latin typeface="Times New Roman"/>
                <a:ea typeface="Times New Roman"/>
                <a:cs typeface="Times New Roman"/>
              </a:rPr>
              <a:t>особо опасный, технически сложный и уникальный объект капитального строительства;</a:t>
            </a:r>
            <a:endParaRPr sz="21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100">
                <a:latin typeface="Times New Roman"/>
                <a:ea typeface="Times New Roman"/>
                <a:cs typeface="Times New Roman"/>
              </a:rPr>
              <a:t>объект культурного наследия (памятник истории и культуры) народов Российской </a:t>
            </a:r>
            <a:r>
              <a:rPr sz="2100">
                <a:latin typeface="Times New Roman"/>
                <a:ea typeface="Times New Roman"/>
                <a:cs typeface="Times New Roman"/>
              </a:rPr>
              <a:t>Федерации.</a:t>
            </a:r>
            <a:endParaRPr sz="2100">
              <a:latin typeface="Times New Roman"/>
              <a:ea typeface="Times New Roman"/>
              <a:cs typeface="Times New Roman"/>
            </a:endParaRPr>
          </a:p>
          <a:p>
            <a:endParaRPr sz="900">
              <a:latin typeface="Times New Roman"/>
              <a:ea typeface="Times New Roman"/>
              <a:cs typeface="Times New Roman"/>
            </a:endParaRPr>
          </a:p>
          <a:p>
            <a:r>
              <a:rPr b="true" sz="2100">
                <a:latin typeface="Times New Roman"/>
                <a:ea typeface="Times New Roman"/>
                <a:cs typeface="Times New Roman"/>
              </a:rPr>
              <a:t>Выбор </a:t>
            </a:r>
            <a:r>
              <a:rPr b="true" sz="2100">
                <a:latin typeface="Times New Roman"/>
                <a:ea typeface="Times New Roman"/>
                <a:cs typeface="Times New Roman"/>
              </a:rPr>
              <a:t>одного или нескольких документов </a:t>
            </a:r>
            <a:r>
              <a:rPr b="true" sz="2100">
                <a:latin typeface="Times New Roman"/>
                <a:ea typeface="Times New Roman"/>
                <a:cs typeface="Times New Roman"/>
              </a:rPr>
              <a:t>(</a:t>
            </a:r>
            <a:r>
              <a:rPr b="true" sz="2100">
                <a:latin typeface="Times New Roman"/>
                <a:ea typeface="Times New Roman"/>
                <a:cs typeface="Times New Roman"/>
              </a:rPr>
              <a:t>пп</a:t>
            </a:r>
            <a:r>
              <a:rPr b="true" sz="2100">
                <a:latin typeface="Times New Roman"/>
                <a:ea typeface="Times New Roman"/>
                <a:cs typeface="Times New Roman"/>
              </a:rPr>
              <a:t>. </a:t>
            </a:r>
            <a:r>
              <a:rPr b="true" sz="2100">
                <a:latin typeface="Times New Roman"/>
                <a:ea typeface="Times New Roman"/>
                <a:cs typeface="Times New Roman"/>
              </a:rPr>
              <a:t>«г» </a:t>
            </a:r>
            <a:r>
              <a:rPr b="true" sz="2100">
                <a:latin typeface="Times New Roman"/>
                <a:ea typeface="Times New Roman"/>
                <a:cs typeface="Times New Roman"/>
              </a:rPr>
              <a:t>п. 31 ПП 2604): </a:t>
            </a:r>
            <a:endParaRPr b="true" sz="21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100">
                <a:latin typeface="Times New Roman"/>
                <a:ea typeface="Times New Roman"/>
                <a:cs typeface="Times New Roman"/>
              </a:rPr>
              <a:t>контракт</a:t>
            </a:r>
            <a:r>
              <a:rPr sz="2100">
                <a:latin typeface="Times New Roman"/>
                <a:ea typeface="Times New Roman"/>
                <a:cs typeface="Times New Roman"/>
              </a:rPr>
              <a:t>, предусмотренный </a:t>
            </a:r>
            <a:r>
              <a:rPr sz="2100">
                <a:latin typeface="Times New Roman"/>
                <a:ea typeface="Times New Roman"/>
                <a:cs typeface="Times New Roman"/>
              </a:rPr>
              <a:t>ч.16 ст. 34 Закона № 44-ФЗ;</a:t>
            </a:r>
            <a:endParaRPr sz="21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100">
                <a:latin typeface="Times New Roman"/>
                <a:ea typeface="Times New Roman"/>
                <a:cs typeface="Times New Roman"/>
              </a:rPr>
              <a:t>контракт, предусмотренный </a:t>
            </a:r>
            <a:r>
              <a:rPr sz="2100">
                <a:latin typeface="Times New Roman"/>
                <a:ea typeface="Times New Roman"/>
                <a:cs typeface="Times New Roman"/>
              </a:rPr>
              <a:t>ч. </a:t>
            </a:r>
            <a:r>
              <a:rPr sz="2100">
                <a:latin typeface="Times New Roman"/>
                <a:ea typeface="Times New Roman"/>
                <a:cs typeface="Times New Roman"/>
              </a:rPr>
              <a:t>16.1 </a:t>
            </a:r>
            <a:r>
              <a:rPr sz="2100">
                <a:latin typeface="Times New Roman"/>
                <a:ea typeface="Times New Roman"/>
                <a:cs typeface="Times New Roman"/>
              </a:rPr>
              <a:t>ст. </a:t>
            </a:r>
            <a:r>
              <a:rPr sz="2100">
                <a:latin typeface="Times New Roman"/>
                <a:ea typeface="Times New Roman"/>
                <a:cs typeface="Times New Roman"/>
              </a:rPr>
              <a:t>34 Закона № 44-ФЗ</a:t>
            </a:r>
            <a:r>
              <a:rPr sz="2100">
                <a:latin typeface="Times New Roman"/>
                <a:ea typeface="Times New Roman"/>
                <a:cs typeface="Times New Roman"/>
              </a:rPr>
              <a:t>;</a:t>
            </a:r>
            <a:endParaRPr sz="21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100">
                <a:latin typeface="Times New Roman"/>
                <a:ea typeface="Times New Roman"/>
                <a:cs typeface="Times New Roman"/>
              </a:rPr>
              <a:t>контракт, предусмотренный </a:t>
            </a:r>
            <a:r>
              <a:rPr sz="2100">
                <a:latin typeface="Times New Roman"/>
                <a:ea typeface="Times New Roman"/>
                <a:cs typeface="Times New Roman"/>
              </a:rPr>
              <a:t>ч. 56 ст. </a:t>
            </a:r>
            <a:r>
              <a:rPr sz="2100">
                <a:latin typeface="Times New Roman"/>
                <a:ea typeface="Times New Roman"/>
                <a:cs typeface="Times New Roman"/>
              </a:rPr>
              <a:t>112 Закона № </a:t>
            </a:r>
            <a:r>
              <a:rPr sz="2100">
                <a:latin typeface="Times New Roman"/>
                <a:ea typeface="Times New Roman"/>
                <a:cs typeface="Times New Roman"/>
              </a:rPr>
              <a:t>44-ФЗ;</a:t>
            </a:r>
            <a:endParaRPr sz="2100"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100">
                <a:latin typeface="Times New Roman"/>
                <a:ea typeface="Times New Roman"/>
                <a:cs typeface="Times New Roman"/>
              </a:rPr>
              <a:t>договор, </a:t>
            </a:r>
            <a:r>
              <a:rPr sz="2100">
                <a:latin typeface="Times New Roman"/>
                <a:ea typeface="Times New Roman"/>
                <a:cs typeface="Times New Roman"/>
              </a:rPr>
              <a:t>предусматривающий </a:t>
            </a:r>
            <a:r>
              <a:rPr sz="2100" u="sng">
                <a:latin typeface="Times New Roman"/>
                <a:ea typeface="Times New Roman"/>
                <a:cs typeface="Times New Roman"/>
              </a:rPr>
              <a:t>выполнение работ по строительству, реконструкции, капитальному ремонту, сносу объекта капитального строительства (в том числе линейного объекта)</a:t>
            </a:r>
            <a:r>
              <a:rPr sz="2100">
                <a:latin typeface="Times New Roman"/>
                <a:ea typeface="Times New Roman"/>
                <a:cs typeface="Times New Roman"/>
              </a:rPr>
              <a:t>, проведение работ по сохранению объектов </a:t>
            </a:r>
            <a:r>
              <a:rPr sz="2100">
                <a:latin typeface="Times New Roman"/>
                <a:ea typeface="Times New Roman"/>
                <a:cs typeface="Times New Roman"/>
              </a:rPr>
              <a:t>культ. </a:t>
            </a:r>
            <a:r>
              <a:rPr sz="2100">
                <a:latin typeface="Times New Roman"/>
                <a:ea typeface="Times New Roman"/>
                <a:cs typeface="Times New Roman"/>
              </a:rPr>
              <a:t>наследия (памятников истории и культуры) народов </a:t>
            </a:r>
            <a:r>
              <a:rPr sz="2100">
                <a:latin typeface="Times New Roman"/>
                <a:ea typeface="Times New Roman"/>
                <a:cs typeface="Times New Roman"/>
              </a:rPr>
              <a:t>РФ</a:t>
            </a:r>
            <a:endParaRPr sz="21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81" name="Shape 481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Как устанавливать оценку контрактов по строительству, реконструкции, кап. ремонту?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82" name="Shape 482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</a:t>
            </a:r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83" name="Shape 483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84" name="Shape 484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85" name="Shape 485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86" name="Shape 486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35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488" name="Shape 48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89" name="GroupShape 4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0" name="Shape 490"/>
          <p:cNvSpPr txBox="true"/>
          <p:nvPr isPhoto="false"/>
        </p:nvSpPr>
        <p:spPr>
          <a:xfrm flipH="false" flipV="false" rot="0">
            <a:off x="649043" y="961510"/>
            <a:ext cx="11542957" cy="368185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оценке заявок необходимо учитывать в том числе договоры, предусматривающие </a:t>
            </a:r>
            <a:endParaRPr b="true" i="true"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b="true"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выполнение работ </a:t>
            </a:r>
            <a:r>
              <a:rPr b="true" i="true" sz="1800">
                <a:latin typeface="Times New Roman"/>
                <a:ea typeface="Times New Roman"/>
                <a:cs typeface="Times New Roman"/>
              </a:rPr>
              <a:t>по капитальному ремонту, сносу </a:t>
            </a:r>
            <a:endParaRPr b="true" i="true" sz="1800">
              <a:latin typeface="Times New Roman"/>
              <a:ea typeface="Times New Roman"/>
              <a:cs typeface="Times New Roman"/>
            </a:endParaRPr>
          </a:p>
          <a:p>
            <a:r>
              <a:rPr b="true" i="true" sz="1800">
                <a:latin typeface="Times New Roman"/>
                <a:ea typeface="Times New Roman"/>
                <a:cs typeface="Times New Roman"/>
              </a:rPr>
              <a:t>объекта капитального строительства</a:t>
            </a:r>
            <a:endParaRPr b="true" sz="1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91" name="Shape 491"/>
          <p:cNvSpPr txBox="false"/>
          <p:nvPr isPhoto="false"/>
        </p:nvSpPr>
        <p:spPr>
          <a:xfrm flipH="false" flipV="false" rot="0">
            <a:off x="330997" y="1780677"/>
            <a:ext cx="11542956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92" name="Shape 492"/>
          <p:cNvSpPr txBox="true"/>
          <p:nvPr isPhoto="false"/>
        </p:nvSpPr>
        <p:spPr>
          <a:xfrm flipH="false" flipV="false" rot="0">
            <a:off x="285287" y="1950029"/>
            <a:ext cx="11144601" cy="355481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just" indent="34290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Согласно порядку оценки заявок, установленному в извещении о проведении Конкурса, к оценке принимаются </a:t>
            </a:r>
            <a:r>
              <a: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договоры, </a:t>
            </a:r>
            <a:r>
              <a: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предусматривающие </a:t>
            </a:r>
            <a:r>
              <a: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выполнение работ по </a:t>
            </a:r>
            <a:r>
              <a:rPr b="true" i="true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строительству (1), реконструкции (2) </a:t>
            </a:r>
            <a:r>
              <a: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объекта капитального строительства (за исключением линейного объекта).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342900" marL="0"/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34290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этом согласно положениям Правил при оценке заявок участников закупки в отношении показателя оценки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«Наличие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 участников закупки опыта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…»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 оценке могут быть приняты один или несколько из предусмотренных подпунктом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«г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31 Положения исполненных контрактов (договоров) по одному из объектов, указанных в подпункте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«в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п.31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Положения, соответствующему объекту закупки.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342900" marL="0"/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34290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Таким образом, </a:t>
            </a:r>
            <a:r>
              <a: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Заказчиком, ненадлежащим образом установлен порядок оценки заявок в извещении о проведении Конкурса, поскольку к оценке не принимаются договоры по капитальному ремонту, сносу объекта капитального строительства, предусмотренные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абзацем четвертым подпункта "г" пункта 31 Положения.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93" name="Shape 493"/>
          <p:cNvSpPr txBox="false"/>
          <p:nvPr isPhoto="false"/>
        </p:nvSpPr>
        <p:spPr>
          <a:xfrm flipH="false" flipV="false" rot="0">
            <a:off x="285287" y="5504848"/>
            <a:ext cx="11542956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94" name="Shape 494"/>
          <p:cNvSpPr txBox="true"/>
          <p:nvPr isPhoto="false"/>
        </p:nvSpPr>
        <p:spPr>
          <a:xfrm flipH="false" flipV="false" rot="0">
            <a:off x="1146854" y="5571247"/>
            <a:ext cx="10328744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i="true"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(решение ФАС России </a:t>
            </a:r>
            <a:r>
              <a:rPr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 10.06.2022 N 28/06/105-1838/2022</a:t>
            </a:r>
            <a:r>
              <a:rPr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i="true"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письмо Минфина России от 11.05.2022 N 24-06-07/4277</a:t>
            </a:r>
            <a:r>
              <a:rPr i="true"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i="true" sz="16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95" name="Shape 495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</a:t>
            </a:r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96" name="Shape 49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97" name="Shape 49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98" name="Shape 49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99" name="Shape 49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36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501" name="Shape 50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02" name="GroupShape 5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3" name="Shape 503"/>
          <p:cNvSpPr txBox="true"/>
          <p:nvPr isPhoto="false"/>
        </p:nvSpPr>
        <p:spPr>
          <a:xfrm flipH="false" flipV="false" rot="0">
            <a:off x="0" y="930629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i="true" sz="2000">
                <a:latin typeface="Times New Roman"/>
                <a:ea typeface="Times New Roman"/>
                <a:cs typeface="Times New Roman"/>
              </a:rPr>
              <a:t>Задача проведения закупки в форме конкурса – выбор </a:t>
            </a:r>
            <a:endParaRPr b="true" i="true" sz="2000">
              <a:latin typeface="Times New Roman"/>
              <a:ea typeface="Times New Roman"/>
              <a:cs typeface="Times New Roman"/>
            </a:endParaRPr>
          </a:p>
          <a:p>
            <a:r>
              <a:rPr b="true" i="true" sz="2000">
                <a:latin typeface="Times New Roman"/>
                <a:ea typeface="Times New Roman"/>
                <a:cs typeface="Times New Roman"/>
              </a:rPr>
              <a:t>наиболее квалифицированного исполнителя</a:t>
            </a:r>
            <a:endParaRPr b="true" i="true" sz="2000">
              <a:latin typeface="Times New Roman"/>
              <a:ea typeface="Times New Roman"/>
              <a:cs typeface="Times New Roman"/>
            </a:endParaRPr>
          </a:p>
          <a:p>
            <a:endParaRPr i="true" sz="1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04" name="Shape 504"/>
          <p:cNvSpPr txBox="false"/>
          <p:nvPr isPhoto="false"/>
        </p:nvSpPr>
        <p:spPr>
          <a:xfrm flipH="false" flipV="false" rot="0">
            <a:off x="359112" y="1646834"/>
            <a:ext cx="11542956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05" name="Shape 505"/>
          <p:cNvSpPr txBox="false"/>
          <p:nvPr isPhoto="false"/>
        </p:nvSpPr>
        <p:spPr>
          <a:xfrm flipH="false" flipV="false" rot="0">
            <a:off x="359112" y="1653858"/>
            <a:ext cx="11542956" cy="36779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Под конкурсом понимается процедура определения поставщика, где победителем признается участник, предложивший наилучшие условия исполнения контракта, под которыми помимо цены понимается, в том числе квалификация такого участника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endParaRPr sz="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При этом установление в порядке оценки предельного значения  квалификации участников, не соответствующего предмету закупки, нивелирует задачу проведения закупки в форме конкурса в целях выявления наиболее квалифицированного поставщика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endParaRPr sz="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Исходя из материалов дела, Комиссия ФАС России установила, что участники Конкурса получили одинаковое количество баллов по критерию квалификация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endParaRPr sz="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/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Таким образом, учитывая, что НМЦК составляет 2 503 702 720 рублей, действия Заказчика, </a:t>
            </a:r>
            <a:r>
              <a:rPr sz="19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установившего предельное максимальное значение характеристики объекта закупки в размере 50 %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 НМЦК, не соответствуют Положению и нарушают пункт 11 части 1 статьи 42 Закона о контрактной системе.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06" name="Shape 506"/>
          <p:cNvSpPr txBox="false"/>
          <p:nvPr isPhoto="false"/>
        </p:nvSpPr>
        <p:spPr>
          <a:xfrm flipH="false" flipV="false" rot="0">
            <a:off x="359112" y="5381322"/>
            <a:ext cx="11542956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07" name="Shape 507"/>
          <p:cNvSpPr txBox="true"/>
          <p:nvPr isPhoto="false"/>
        </p:nvSpPr>
        <p:spPr>
          <a:xfrm flipH="false" flipV="false" rot="0">
            <a:off x="3689405" y="5530183"/>
            <a:ext cx="6154308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(р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ешение АСГМ по делу № А40-81956/2022)</a:t>
            </a:r>
            <a:endParaRPr i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08" name="Shape 508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ПП РФ № </a:t>
            </a:r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2604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09" name="Shape 509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10" name="Shape 510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11" name="Shape 511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12" name="Shape 512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37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514" name="Shape 5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15" name="GroupShape 5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6" name="Shape 516"/>
          <p:cNvSpPr txBox="false"/>
          <p:nvPr isPhoto="false"/>
        </p:nvSpPr>
        <p:spPr>
          <a:xfrm flipH="false" flipV="false" rot="0">
            <a:off x="2612293" y="3597497"/>
            <a:ext cx="6674926" cy="218178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17" name="Shape 517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18" name="Shape 518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30.04.2020 № 616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19" name="Shape 519"/>
          <p:cNvSpPr txBox="true"/>
          <p:nvPr isPhoto="false"/>
        </p:nvSpPr>
        <p:spPr>
          <a:xfrm flipH="false" flipV="false" rot="0">
            <a:off x="320785" y="835686"/>
            <a:ext cx="10243453" cy="311125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Разрешение на закупку иностранного товара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20" name="Shape 520"/>
          <p:cNvSpPr txBox="false"/>
          <p:nvPr isPhoto="false"/>
        </p:nvSpPr>
        <p:spPr>
          <a:xfrm flipH="false" flipV="false" rot="0">
            <a:off x="0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21" name="Shape 521"/>
          <p:cNvSpPr txBox="true"/>
          <p:nvPr isPhoto="false"/>
        </p:nvSpPr>
        <p:spPr>
          <a:xfrm flipH="false" flipV="false" rot="0">
            <a:off x="883914" y="1479603"/>
            <a:ext cx="11198309" cy="1785103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buChar char="•"/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buChar char="–"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buChar char="•"/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buChar char="–"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buChar char="»"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buChar char="»"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buChar char="»"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buChar char="»"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buChar char="»"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None/>
            </a:pP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Выдается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Минпромторгом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России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i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закупке товара указываются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характеристики промышленного товара, идентичные характеристикам, представленным заказчиком в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Минпромторг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России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получения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разрешения (п. 11 ПП РФ № 616)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22" name="Shape 522"/>
          <p:cNvSpPr txBox="false"/>
          <p:nvPr isPhoto="false"/>
        </p:nvSpPr>
        <p:spPr>
          <a:xfrm flipH="false" flipV="false" rot="0">
            <a:off x="320785" y="1577931"/>
            <a:ext cx="408860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23" name="Shape 523"/>
          <p:cNvSpPr txBox="false"/>
          <p:nvPr isPhoto="false"/>
        </p:nvSpPr>
        <p:spPr>
          <a:xfrm flipH="false" flipV="false" rot="0">
            <a:off x="2813270" y="3798038"/>
            <a:ext cx="6088358" cy="178510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КЕЙС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 указал в описании объекта закупки характеристики, которые были в разрешении, и указал дополнительные характеристики. Правомерно?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24" name="Shape 524"/>
          <p:cNvSpPr txBox="false"/>
          <p:nvPr isPhoto="false"/>
        </p:nvSpPr>
        <p:spPr>
          <a:xfrm flipH="false" flipV="false" rot="0">
            <a:off x="320785" y="2256030"/>
            <a:ext cx="408860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25" name="Shape 525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26" name="Shape 526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27" name="Shape 527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28" name="Shape 528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38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530" name="Shape 53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31" name="GroupShape 5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32" name="Shape 532"/>
          <p:cNvSpPr txBox="false"/>
          <p:nvPr isPhoto="false"/>
        </p:nvSpPr>
        <p:spPr>
          <a:xfrm flipH="false" flipV="false" rot="0">
            <a:off x="196064" y="1451616"/>
            <a:ext cx="6674926" cy="218178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33" name="Shape 533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34" name="Shape 534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30.04.2020 № 616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35" name="Shape 535"/>
          <p:cNvSpPr txBox="true"/>
          <p:nvPr isPhoto="false"/>
        </p:nvSpPr>
        <p:spPr>
          <a:xfrm flipH="false" flipV="false" rot="0">
            <a:off x="320785" y="835686"/>
            <a:ext cx="10243453" cy="311125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Разрешение на закупку иностранного товара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36" name="Shape 536"/>
          <p:cNvSpPr txBox="false"/>
          <p:nvPr isPhoto="false"/>
        </p:nvSpPr>
        <p:spPr>
          <a:xfrm flipH="false" flipV="false" rot="0">
            <a:off x="0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37" name="Shape 537"/>
          <p:cNvSpPr txBox="false"/>
          <p:nvPr isPhoto="false"/>
        </p:nvSpPr>
        <p:spPr>
          <a:xfrm flipH="false" flipV="false" rot="0">
            <a:off x="397041" y="1652155"/>
            <a:ext cx="6088359" cy="178510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КЕЙС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 указал в писании объекта закупки характеристики, которые были в разрешении, и указал дополнительные характеристики. Правомерно?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38" name="Shape 538"/>
          <p:cNvSpPr txBox="false"/>
          <p:nvPr isPhoto="false"/>
        </p:nvSpPr>
        <p:spPr>
          <a:xfrm flipH="false" flipV="false" rot="0">
            <a:off x="4958702" y="3751162"/>
            <a:ext cx="7032753" cy="213150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ОТВЕТ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Неправомерно, т.к. заказчик должен указывать характеристики идентичные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характеристикам, представленным заказчиком в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Минпромторг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России для получения разрешения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39" name="Shape 539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40" name="Shape 540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41" name="Shape 541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42" name="Shape 542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39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544" name="Shape 54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ТИПОВЫЕ НАРУШЕНИЯ ЗАКАЗЧИКОВ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0" y="147954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03" name="Shape 103"/>
          <p:cNvSpPr txBox="false"/>
          <p:nvPr isPhoto="false"/>
        </p:nvSpPr>
        <p:spPr>
          <a:xfrm flipH="false" flipV="false" rot="0">
            <a:off x="388889" y="1921020"/>
            <a:ext cx="11642718" cy="769441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Нарушение порядка выбора способа определения поставщика (подрядчика, исполнителя)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5" name="Shape 105"/>
          <p:cNvSpPr txBox="false"/>
          <p:nvPr isPhoto="false"/>
        </p:nvSpPr>
        <p:spPr>
          <a:xfrm flipH="false" flipV="false" rot="0">
            <a:off x="476471" y="1739552"/>
            <a:ext cx="11160208" cy="224676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Неправомерное проведение электронного конкурса вместо электронного аукциона путем выбора несоответствующего кода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ОКПД2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Выбор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кода ОКПД2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должен осуществляться с целью изменения способа определения поставщика (подрядчика, исполнителя) или иных неправомерных действий, которые могут возникнуть, в случае указания неверного кода 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6" name="Shape 106"/>
          <p:cNvSpPr txBox="true"/>
          <p:nvPr isPhoto="false"/>
        </p:nvSpPr>
        <p:spPr>
          <a:xfrm flipH="false" flipV="false" rot="0">
            <a:off x="388889" y="5397964"/>
            <a:ext cx="10820087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*Разъяснение ФАС России от 13.03.2019 № ИА/19176/19</a:t>
            </a:r>
            <a:endParaRPr i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7" name="Shape 107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8" name="Shape 108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09" name="Shape 109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10" name="Shape 110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12" name="Shape 11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45" name="GroupShape 54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6" name="Shape 546"/>
          <p:cNvSpPr txBox="false"/>
          <p:nvPr isPhoto="false"/>
        </p:nvSpPr>
        <p:spPr>
          <a:xfrm flipH="false" flipV="false" rot="0">
            <a:off x="2686345" y="2016401"/>
            <a:ext cx="6674926" cy="218178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47" name="Shape 547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48" name="Shape 548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30.04.2020 № 616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49" name="Shape 549"/>
          <p:cNvSpPr txBox="true"/>
          <p:nvPr isPhoto="false"/>
        </p:nvSpPr>
        <p:spPr>
          <a:xfrm flipH="false" flipV="false" rot="0">
            <a:off x="320785" y="835686"/>
            <a:ext cx="10243453" cy="311125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Разрешение на закупку иностранного товара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50" name="Shape 550"/>
          <p:cNvSpPr txBox="false"/>
          <p:nvPr isPhoto="false"/>
        </p:nvSpPr>
        <p:spPr>
          <a:xfrm flipH="false" flipV="false" rot="0">
            <a:off x="0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51" name="Shape 551"/>
          <p:cNvSpPr txBox="false"/>
          <p:nvPr isPhoto="false"/>
        </p:nvSpPr>
        <p:spPr>
          <a:xfrm flipH="false" flipV="false" rot="0">
            <a:off x="2887322" y="2216941"/>
            <a:ext cx="6088358" cy="178510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КЕЙС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по результатам закупки, на которую было выдано разрешение на закупку иностранного товара, контракт не заключен, может ли заказчик разместить закупку на такой товар снова?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52" name="Shape 552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53" name="Shape 553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54" name="Shape 554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55" name="Shape 555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40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557" name="Shape 55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58" name="GroupShape 5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9" name="Shape 559"/>
          <p:cNvSpPr txBox="false"/>
          <p:nvPr isPhoto="false"/>
        </p:nvSpPr>
        <p:spPr>
          <a:xfrm flipH="false" flipV="false" rot="0">
            <a:off x="320785" y="1439284"/>
            <a:ext cx="6674926" cy="218178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60" name="Shape 560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61" name="Shape 561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30.04.2020 № 616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62" name="Shape 562"/>
          <p:cNvSpPr txBox="true"/>
          <p:nvPr isPhoto="false"/>
        </p:nvSpPr>
        <p:spPr>
          <a:xfrm flipH="false" flipV="false" rot="0">
            <a:off x="320785" y="835686"/>
            <a:ext cx="10243453" cy="311125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Разрешение на закупку иностранного товара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63" name="Shape 563"/>
          <p:cNvSpPr txBox="false"/>
          <p:nvPr isPhoto="false"/>
        </p:nvSpPr>
        <p:spPr>
          <a:xfrm flipH="false" flipV="false" rot="0">
            <a:off x="0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64" name="Shape 564"/>
          <p:cNvSpPr txBox="false"/>
          <p:nvPr isPhoto="false"/>
        </p:nvSpPr>
        <p:spPr>
          <a:xfrm flipH="false" flipV="false" rot="0">
            <a:off x="614068" y="1654884"/>
            <a:ext cx="6088359" cy="178510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КЕЙС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по результатам закупки, на которую было выдано разрешение на закупку иностранного товара, контракт не заключен, может ли заказчик разместить закупку на такое товар снова?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65" name="Shape 565"/>
          <p:cNvSpPr txBox="false"/>
          <p:nvPr isPhoto="false"/>
        </p:nvSpPr>
        <p:spPr>
          <a:xfrm flipH="false" flipV="false" rot="0">
            <a:off x="4770857" y="3701196"/>
            <a:ext cx="7032753" cy="213150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ОТВЕТ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Да, возможно, если разрешение еще действительно, т.к. закупка – это совокупность действий, которая начинается с определения поставщика и завершается исполнением обязательств сторонами контракта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66" name="Shape 56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67" name="Shape 56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68" name="Shape 56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69" name="Shape 56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41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571" name="Shape 57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72" name="GroupShape 57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3" name="Shape 573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30.04.2020 № 616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74" name="Shape 574"/>
          <p:cNvSpPr txBox="true"/>
          <p:nvPr isPhoto="false"/>
        </p:nvSpPr>
        <p:spPr>
          <a:xfrm flipH="false" flipV="false" rot="0">
            <a:off x="663686" y="1417725"/>
            <a:ext cx="10972992" cy="76944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участник закупки предоставил подтверждение в отношении не всех промышленных товаров?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75" name="Shape 575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Вопрос: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76" name="Shape 576"/>
          <p:cNvSpPr txBox="false"/>
          <p:nvPr isPhoto="false"/>
        </p:nvSpPr>
        <p:spPr>
          <a:xfrm flipH="false" flipV="false" rot="0"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77" name="Shape 577"/>
          <p:cNvSpPr txBox="false"/>
          <p:nvPr isPhoto="false"/>
        </p:nvSpPr>
        <p:spPr>
          <a:xfrm flipH="false" flipV="false" rot="0">
            <a:off x="1104899" y="3252481"/>
            <a:ext cx="10531779" cy="76944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Такая заявка признается иностранной и отклоняется, т.к. участник не смог подтвердить страну происхождения товара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78" name="Shape 578"/>
          <p:cNvSpPr txBox="false"/>
          <p:nvPr isPhoto="false"/>
        </p:nvSpPr>
        <p:spPr>
          <a:xfrm flipH="false" flipV="false" rot="0">
            <a:off x="655318" y="3354906"/>
            <a:ext cx="408859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79" name="Shape 579"/>
          <p:cNvSpPr txBox="false"/>
          <p:nvPr isPhoto="false"/>
        </p:nvSpPr>
        <p:spPr>
          <a:xfrm flipH="false" flipV="false" rot="0">
            <a:off x="320786" y="2652561"/>
            <a:ext cx="6096000" cy="430887"/>
          </a:xfrm>
          <a:prstGeom prst="rect">
            <a:avLst/>
          </a:prstGeom>
        </p:spPr>
        <p:txBody>
          <a:bodyPr bIns="45720" lIns="91440" rIns="91440" tIns="45720">
            <a:spAutoFit/>
          </a:bodyPr>
          <a:p>
            <a:pPr algn="l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Ответ: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80" name="Shape 580"/>
          <p:cNvSpPr txBox="false"/>
          <p:nvPr isPhoto="false"/>
        </p:nvSpPr>
        <p:spPr>
          <a:xfrm flipH="false" flipV="false" rot="0">
            <a:off x="0" y="5955721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81" name="Shape 581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82" name="Shape 582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83" name="Shape 583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42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585" name="Shape 5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86" name="GroupShape 5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87" name="Shape 587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30.04.2020 № 616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88" name="Shape 588"/>
          <p:cNvSpPr txBox="true"/>
          <p:nvPr isPhoto="false"/>
        </p:nvSpPr>
        <p:spPr>
          <a:xfrm flipH="false" flipV="false" rot="0">
            <a:off x="663686" y="1417725"/>
            <a:ext cx="10972992" cy="76944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Распространяется ли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616 на закупки у ед. поставщика, осуществляемые в соответствии с частью 12 статьи 93 Закона № 44-ФЗ?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89" name="Shape 589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Вопрос: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90" name="Shape 590"/>
          <p:cNvSpPr txBox="false"/>
          <p:nvPr isPhoto="false"/>
        </p:nvSpPr>
        <p:spPr>
          <a:xfrm flipH="false" flipV="false" rot="0"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91" name="Shape 591"/>
          <p:cNvSpPr txBox="false"/>
          <p:nvPr isPhoto="false"/>
        </p:nvSpPr>
        <p:spPr>
          <a:xfrm flipH="false" flipV="false" rot="0">
            <a:off x="1104900" y="2842021"/>
            <a:ext cx="9724682" cy="280076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Да, действие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ПП РФ №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616 распространяется на все предусмотренные способы осуществления закупок, в том числе на закупку у единого поставщика (подрядчика, исполнителя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осуществляемых на основании ч. 12 ст. 93 Закона № 44-ФЗ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ч. 12 ст. 93 Закона № 44-ФЗ участник при формировании предварительных предложений на электронной площадке указывает страну происхождения товара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92" name="Shape 592"/>
          <p:cNvSpPr txBox="false"/>
          <p:nvPr isPhoto="false"/>
        </p:nvSpPr>
        <p:spPr>
          <a:xfrm flipH="false" flipV="false" rot="0">
            <a:off x="655318" y="2959815"/>
            <a:ext cx="408859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93" name="Shape 593"/>
          <p:cNvSpPr txBox="false"/>
          <p:nvPr isPhoto="false"/>
        </p:nvSpPr>
        <p:spPr>
          <a:xfrm flipH="false" flipV="false" rot="0">
            <a:off x="320786" y="2257469"/>
            <a:ext cx="6096000" cy="430887"/>
          </a:xfrm>
          <a:prstGeom prst="rect">
            <a:avLst/>
          </a:prstGeom>
        </p:spPr>
        <p:txBody>
          <a:bodyPr bIns="45720" lIns="91440" rIns="91440" tIns="45720">
            <a:spAutoFit/>
          </a:bodyPr>
          <a:p>
            <a:pPr algn="l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Ответ: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94" name="Shape 594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595" name="Shape 595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96" name="Shape 596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97" name="Shape 597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43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599" name="Shape 5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00" name="GroupShape 6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01" name="Shape 601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 РФ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 10.07.2019 № 878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02" name="Shape 602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Совместное применение ПП РФ №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878 и ПП РФ № 102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03" name="Shape 603"/>
          <p:cNvSpPr txBox="false"/>
          <p:nvPr isPhoto="false"/>
        </p:nvSpPr>
        <p:spPr>
          <a:xfrm flipH="false" flipV="false" rot="0">
            <a:off x="0" y="1369933"/>
            <a:ext cx="11186809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04" name="Shape 604"/>
          <p:cNvSpPr txBox="false"/>
          <p:nvPr isPhoto="false"/>
        </p:nvSpPr>
        <p:spPr>
          <a:xfrm flipH="false" flipV="false" rot="0">
            <a:off x="1104900" y="1774992"/>
            <a:ext cx="10531779" cy="415498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пересечении кодов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ОКПД2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промышленных товаров из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перечня</a:t>
            </a:r>
            <a:b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РФ № 878 и перечня ПП РФ №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102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i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учетом различий в механизмах ограничений допуска иностранных товаров, предусмотренных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878 и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102, одновременное установление соответствующих ограничений при осуществлении закупок не представляется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возможным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этом в целях определения нормативного правового акта, в соответствии с которым необходимо применять соответствующие  ограничения, необходимо руководствоваться более «уточненным» кодом по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ОКПД2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05" name="Shape 605"/>
          <p:cNvSpPr txBox="false"/>
          <p:nvPr isPhoto="false"/>
        </p:nvSpPr>
        <p:spPr>
          <a:xfrm flipH="false" flipV="false" rot="0">
            <a:off x="655319" y="1892786"/>
            <a:ext cx="408860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06" name="Shape 60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07" name="Shape 60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08" name="Shape 60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09" name="Shape 60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44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611" name="Shape 61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12" name="GroupShape 6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13" name="Shape 613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РФ ОТ 10.07.2019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№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878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14" name="Shape 614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Применение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ПП РФ №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878 при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энергосервисных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 контрактах*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15" name="Shape 615"/>
          <p:cNvSpPr txBox="false"/>
          <p:nvPr isPhoto="false"/>
        </p:nvSpPr>
        <p:spPr>
          <a:xfrm flipH="false" flipV="false" rot="0">
            <a:off x="0" y="1369933"/>
            <a:ext cx="11186809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16" name="Shape 616"/>
          <p:cNvSpPr txBox="false"/>
          <p:nvPr isPhoto="false"/>
        </p:nvSpPr>
        <p:spPr>
          <a:xfrm flipH="false" flipV="false" rot="0">
            <a:off x="1104900" y="1774992"/>
            <a:ext cx="10531779" cy="193899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мнению ФАС России, в случае, если объектом проводимой заказчиком закупки выступают работы, услуги, при выполнении, оказании которых заказчику поставляются товары, включенные в перечень радиоэлектронной продукции, утвержденный ПП РФ № 878, то постановление подлежит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применению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17" name="Shape 617"/>
          <p:cNvSpPr txBox="false"/>
          <p:nvPr isPhoto="false"/>
        </p:nvSpPr>
        <p:spPr>
          <a:xfrm flipH="false" flipV="false" rot="0">
            <a:off x="655319" y="1892786"/>
            <a:ext cx="408860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18" name="Shape 618"/>
          <p:cNvSpPr txBox="true"/>
          <p:nvPr isPhoto="false"/>
        </p:nvSpPr>
        <p:spPr>
          <a:xfrm flipH="false" flipV="false" rot="0">
            <a:off x="655319" y="5040507"/>
            <a:ext cx="8294128" cy="646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*Письмо ФАС России от 16.09.2020 № ИА/80326/20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Решение ВС РФ от 14.03.2022 по делу № </a:t>
            </a:r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АКПИ21-1068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19" name="Shape 619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20" name="Shape 620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21" name="Shape 621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22" name="Shape 622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45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624" name="Shape 62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25" name="GroupShape 6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6" name="Shape 626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10.07.2019 № 878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27" name="Shape 627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Применение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ПП РФ №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878 и ПП РФ № 145 (КТРУ)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28" name="Shape 628"/>
          <p:cNvSpPr txBox="false"/>
          <p:nvPr isPhoto="false"/>
        </p:nvSpPr>
        <p:spPr>
          <a:xfrm flipH="false" flipV="false" rot="0">
            <a:off x="0" y="1369933"/>
            <a:ext cx="11186809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29" name="Shape 629"/>
          <p:cNvSpPr txBox="false"/>
          <p:nvPr isPhoto="false"/>
        </p:nvSpPr>
        <p:spPr>
          <a:xfrm flipH="false" flipV="false" rot="0">
            <a:off x="883914" y="1428415"/>
            <a:ext cx="11282686" cy="446276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Запрет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включение заказчиком в описание объекта закупки дополнительных характеристик, не предусмотренных позициями каталога, не применяется если при осуществлении закупки не устанавливаются ограничения в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соответствии</a:t>
            </a:r>
            <a:b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ПП РФ № 878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этом с 01.01.2022 года п. 4-5 ПП РФ № 878, устанавливающие возможность обосновать невозможность неприменения ПП РФ № 878 утратили силу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Таким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образом, ПП РФ № 878 устанавливается всегда, за исключением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осуществления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закупки радиоэлектронной продукции заказчиками, осуществляющими деятельность на территории иностранного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государства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(п. 10 ПП РФ № 878), соответственно, дополнительные характеристики КТРУ также не могут устанавливаться за исключением указанного случая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30" name="Shape 630"/>
          <p:cNvSpPr txBox="false"/>
          <p:nvPr isPhoto="false"/>
        </p:nvSpPr>
        <p:spPr>
          <a:xfrm flipH="false" flipV="false" rot="0">
            <a:off x="404205" y="1542743"/>
            <a:ext cx="408860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31" name="Shape 631"/>
          <p:cNvSpPr txBox="true"/>
          <p:nvPr isPhoto="false"/>
        </p:nvSpPr>
        <p:spPr>
          <a:xfrm flipH="false" flipV="false" rot="0">
            <a:off x="376325" y="2936436"/>
            <a:ext cx="408859" cy="1107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6600">
                <a:solidFill>
                  <a:schemeClr val="tx1"/>
                </a:solidFill>
                <a:latin typeface="Arial"/>
                <a:ea typeface="Arial"/>
                <a:cs typeface="Arial"/>
              </a:rPr>
              <a:t>!</a:t>
            </a:r>
            <a:endParaRPr sz="6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32" name="Shape 632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33" name="Shape 633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34" name="Shape 634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35" name="Shape 635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46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637" name="Shape 63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38" name="GroupShape 6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9" name="Shape 639"/>
          <p:cNvSpPr txBox="false"/>
          <p:nvPr isPhoto="false"/>
        </p:nvSpPr>
        <p:spPr>
          <a:xfrm flipH="false" flipV="false" rot="0">
            <a:off x="2608524" y="1648230"/>
            <a:ext cx="6674926" cy="218178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40" name="Shape 640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41" name="Shape 641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10.07.2019 № 878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42" name="Shape 642"/>
          <p:cNvSpPr txBox="false"/>
          <p:nvPr isPhoto="false"/>
        </p:nvSpPr>
        <p:spPr>
          <a:xfrm flipH="false" flipV="false" rot="0">
            <a:off x="2887322" y="1956069"/>
            <a:ext cx="6159401" cy="144655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КЕЙС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 заказчику закупить товар, включенный в перечень по ПП РФ № 878, если на рынке нет российского (ЕАЭС) товара?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43" name="Shape 643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44" name="Shape 644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45" name="Shape 645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46" name="Shape 646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47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648" name="Shape 64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49" name="GroupShape 6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0" name="Shape 650"/>
          <p:cNvSpPr txBox="false"/>
          <p:nvPr isPhoto="false"/>
        </p:nvSpPr>
        <p:spPr>
          <a:xfrm flipH="false" flipV="false" rot="0">
            <a:off x="476471" y="1039493"/>
            <a:ext cx="6674926" cy="218178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51" name="Shape 651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52" name="Shape 652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10.07.2019 № 878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53" name="Shape 653"/>
          <p:cNvSpPr txBox="false"/>
          <p:nvPr isPhoto="false"/>
        </p:nvSpPr>
        <p:spPr>
          <a:xfrm flipH="false" flipV="false" rot="0">
            <a:off x="755269" y="1347332"/>
            <a:ext cx="6159401" cy="144655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КЕЙС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 заказчику закупить товар, включенный в перечень по ПП РФ № 878, если на рынке нет российского (ЕАЭС) товара?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54" name="Shape 654"/>
          <p:cNvSpPr txBox="false"/>
          <p:nvPr isPhoto="false"/>
        </p:nvSpPr>
        <p:spPr>
          <a:xfrm flipH="false" flipV="false" rot="0">
            <a:off x="4673872" y="3372044"/>
            <a:ext cx="7317584" cy="245039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b" bIns="45720" lIns="91440" rIns="91440" tIns="45720"/>
          <a:p>
            <a:pPr algn="ctr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ОТВЕТ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Описывать объект закупки в соответствии с КТРУ, устанавливать ограничения по ПП РФ № 878. При этом, если на участие в закупке никто не сможет предложить российский (ЕАЭС) товар, то заказчик допустит всех иностранных и купит иностранный товар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55" name="Shape 655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56" name="Shape 656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57" name="Shape 657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58" name="Shape 658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48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660" name="Shape 66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4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61" name="GroupShape 6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62" name="Shape 662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63" name="Shape 663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УСЛОВИЯ ДОПУСКА ИНОСТРАННЫХ ТОВАРОВ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64" name="Shape 664"/>
          <p:cNvSpPr txBox="true"/>
          <p:nvPr isPhoto="false"/>
        </p:nvSpPr>
        <p:spPr>
          <a:xfrm flipH="false" flipV="false" rot="0">
            <a:off x="575305" y="1307027"/>
            <a:ext cx="11040461" cy="59292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закупке радиоэлектронной продукции заказчик устанавливает и ограничения</a:t>
            </a:r>
            <a:b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ПП РФ № 878 и условия допуска по Приказу Минфина № 126н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65" name="Shape 665"/>
          <p:cNvSpPr txBox="true"/>
          <p:nvPr isPhoto="false"/>
        </p:nvSpPr>
        <p:spPr>
          <a:xfrm flipH="false" flipV="false" rot="0">
            <a:off x="308428" y="837703"/>
            <a:ext cx="10204543" cy="422833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Совместное применение Приказа № 126н и ПП РФ № 878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66" name="Shape 666"/>
          <p:cNvSpPr txBox="false"/>
          <p:nvPr isPhoto="false"/>
        </p:nvSpPr>
        <p:spPr>
          <a:xfrm flipH="false" flipV="false" rot="0">
            <a:off x="0" y="1244748"/>
            <a:ext cx="9027268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67" name="Shape 667"/>
          <p:cNvSpPr txBox="false"/>
          <p:nvPr isPhoto="false"/>
        </p:nvSpPr>
        <p:spPr>
          <a:xfrm flipH="false" flipV="false" rot="0">
            <a:off x="575305" y="2734037"/>
            <a:ext cx="5690908" cy="193899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marL="342900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Номер реестровой записи</a:t>
            </a: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 реестра российской радиоэлектронной продукции+ сведения о баллах (если требуется)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Номер реестровой записи из реестра евразийских промышленных товаров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342900" marL="342900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Копия сертификата СТ-1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68" name="Shape 668"/>
          <p:cNvSpPr txBox="true"/>
          <p:nvPr isPhoto="false"/>
        </p:nvSpPr>
        <p:spPr>
          <a:xfrm flipH="false" flipV="false" rot="0">
            <a:off x="3274609" y="1907709"/>
            <a:ext cx="5363818" cy="571975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Подтверждение страны происхождения</a:t>
            </a:r>
            <a:endParaRPr b="true"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69" name="Shape 669"/>
          <p:cNvSpPr txBox="false"/>
          <p:nvPr isPhoto="false"/>
        </p:nvSpPr>
        <p:spPr>
          <a:xfrm flipH="false" flipV="false" rot="0">
            <a:off x="2037232" y="2275072"/>
            <a:ext cx="1952779" cy="43088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878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70" name="Shape 670"/>
          <p:cNvSpPr txBox="false"/>
          <p:nvPr isPhoto="false"/>
        </p:nvSpPr>
        <p:spPr>
          <a:xfrm flipH="false" flipV="false" rot="0">
            <a:off x="7948487" y="2275072"/>
            <a:ext cx="2216184" cy="43088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Приказ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126н </a:t>
            </a:r>
            <a:endParaRPr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71" name="Shape 671"/>
          <p:cNvSpPr txBox="false"/>
          <p:nvPr isPhoto="false"/>
        </p:nvSpPr>
        <p:spPr>
          <a:xfrm flipH="false" flipV="false" rot="0">
            <a:off x="6920924" y="2681518"/>
            <a:ext cx="3788059" cy="40011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marL="342900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Декларация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72" name="Shape 672"/>
          <p:cNvSpPr txBox="false"/>
          <p:nvPr isPhoto="false"/>
        </p:nvSpPr>
        <p:spPr>
          <a:xfrm flipH="false" flipV="false" rot="0">
            <a:off x="6159233" y="2284853"/>
            <a:ext cx="7682" cy="251502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73" name="Shape 673"/>
          <p:cNvSpPr txBox="false"/>
          <p:nvPr isPhoto="false"/>
        </p:nvSpPr>
        <p:spPr>
          <a:xfrm flipH="false" flipV="false" rot="0">
            <a:off x="1146039" y="4872858"/>
            <a:ext cx="3735163" cy="888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Проверяем есть ли декларация и номер реестровой записи/СТ-1, можем ли применить ПП РФ № 878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74" name="Shape 674"/>
          <p:cNvSpPr txBox="false"/>
          <p:nvPr isPhoto="false"/>
        </p:nvSpPr>
        <p:spPr>
          <a:xfrm flipH="false" flipV="false" rot="0">
            <a:off x="7452627" y="4872858"/>
            <a:ext cx="3735162" cy="888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 Если есть декларация, но нет номера реестровой записи/СТ-1 применяем Приказ № 126н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75" name="Shape 675"/>
          <p:cNvSpPr txBox="false"/>
          <p:nvPr isPhoto="false"/>
        </p:nvSpPr>
        <p:spPr>
          <a:xfrm flipH="false" flipV="false" rot="0">
            <a:off x="5661109" y="5003813"/>
            <a:ext cx="1011610" cy="5531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76" name="Shape 67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77" name="Shape 67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78" name="Shape 67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79" name="Shape 67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49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681" name="Shape 68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3" name="GroupShape 1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4" name="Shape 114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ТИПОВЫЕ НАРУШЕНИЯ ЗАКАЗЧИКОВ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0" y="147954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388889" y="1921020"/>
            <a:ext cx="11642718" cy="769441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Требования к участникам закупки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о наличии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специальной правоспособности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476471" y="1739552"/>
            <a:ext cx="11160208" cy="101566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одну закупку объединены функционально связанные работы, подлежащие лицензированию, и работы, для выполнения которых лицензия не требуется, нельзя требовать у участника закупки наличия лицензии, так как это приводит к уменьшению количества участников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закупки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21" name="Shape 121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22" name="Shape 122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24" name="Shape 12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1510610" y="3196691"/>
            <a:ext cx="9693544" cy="1716830"/>
          </a:xfrm>
          <a:prstGeom prst="parallelogram">
            <a:avLst>
              <a:gd fmla="val 0" name="adj"/>
            </a:avLst>
          </a:prstGeom>
          <a:solidFill>
            <a:srgbClr val="E0EFF1"/>
          </a:solidFill>
          <a:ln w="38100">
            <a:solidFill>
              <a:srgbClr val="002060"/>
            </a:solidFill>
            <a:prstDash val="dash"/>
          </a:ln>
        </p:spPr>
        <p:txBody>
          <a:bodyPr anchor="ctr" bIns="45720" lIns="91440" rIns="91440" tIns="45720"/>
          <a:p>
            <a:pPr algn="l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Объект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закупки: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поставка медицинского оборудования и его последующий монтаж с пуско-наладочными работами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Нарушение: неправомерное требование к участникам закупки о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включении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состав заявки лицензий по производству и техническому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обслуживанию медицинской техники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5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82" name="GroupShape 6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83" name="Shape 683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84" name="Shape 684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УСЛОВИЯ ДОПУСКА ИНОСТРАННЫХ ТОВАРОВ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85" name="Shape 685"/>
          <p:cNvSpPr txBox="true"/>
          <p:nvPr isPhoto="false"/>
        </p:nvSpPr>
        <p:spPr>
          <a:xfrm flipH="false" flipV="false" rot="0">
            <a:off x="320785" y="825990"/>
            <a:ext cx="10204543" cy="422833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Пример совместного применения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Приказа № 126н и ПП РФ № 878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86" name="Shape 686"/>
          <p:cNvSpPr txBox="false"/>
          <p:nvPr isPhoto="false"/>
        </p:nvSpPr>
        <p:spPr>
          <a:xfrm flipH="false" flipV="false" rot="0">
            <a:off x="0" y="1208999"/>
            <a:ext cx="9027268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87" name="Shape 687"/>
          <p:cNvSpPr txBox="false"/>
          <p:nvPr isPhoto="false"/>
        </p:nvSpPr>
        <p:spPr>
          <a:xfrm flipH="false" flipV="false" rot="0">
            <a:off x="1012046" y="1209634"/>
            <a:ext cx="10167908" cy="120032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Пример (поставка радиоэлектронной продукции в рамках нацпроекта)</a:t>
            </a:r>
            <a:endParaRPr i="true"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Участник № 1 указал страну происхождения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Китай</a:t>
            </a:r>
            <a:endParaRPr i="true"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Участник № 2 указал страну происхождения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Россию представил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декларацию, но не указал номер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реестровой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записи из реестра российской радиоэлектронной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продукции</a:t>
            </a:r>
            <a:endParaRPr i="true"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88" name="Shape 688"/>
          <p:cNvSpPr txBox="false"/>
          <p:nvPr isPhoto="false"/>
        </p:nvSpPr>
        <p:spPr>
          <a:xfrm flipH="false" flipV="false" rot="0">
            <a:off x="1020389" y="5271350"/>
            <a:ext cx="10616290" cy="646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ПП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РФ № 878 «не сыграло», поскольку у нас нет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одной российский заявки,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 при этом, в соответствии с Приказом № 126н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Участник № 2 получает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оценке заявок 20%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преференцию</a:t>
            </a:r>
            <a:endParaRPr i="true"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89" name="Shape 689"/>
          <p:cNvSpPr txBox="false"/>
          <p:nvPr isPhoto="false"/>
        </p:nvSpPr>
        <p:spPr>
          <a:xfrm flipH="false" flipV="false" rot="0">
            <a:off x="166554" y="3008253"/>
            <a:ext cx="3336815" cy="669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 № 1 </a:t>
            </a:r>
            <a:endParaRPr b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Страна происхождения: Китай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90" name="Shape 690"/>
          <p:cNvSpPr txBox="false"/>
          <p:nvPr isPhoto="false"/>
        </p:nvSpPr>
        <p:spPr>
          <a:xfrm flipH="false" flipV="false" rot="0">
            <a:off x="166554" y="3904631"/>
            <a:ext cx="3336815" cy="12424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  № 2</a:t>
            </a:r>
            <a:endParaRPr b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Страна происхождения: Россия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+ есть декларация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нет номера реестровой записи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91" name="Shape 691"/>
          <p:cNvSpPr txBox="false"/>
          <p:nvPr isPhoto="false"/>
        </p:nvSpPr>
        <p:spPr>
          <a:xfrm flipH="false" flipV="false" rot="0">
            <a:off x="3706569" y="3415422"/>
            <a:ext cx="553156" cy="9784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92" name="Shape 692"/>
          <p:cNvSpPr txBox="false"/>
          <p:nvPr isPhoto="false"/>
        </p:nvSpPr>
        <p:spPr>
          <a:xfrm flipH="false" flipV="false" rot="0">
            <a:off x="8002940" y="3415422"/>
            <a:ext cx="553156" cy="9784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93" name="Shape 693"/>
          <p:cNvSpPr txBox="false"/>
          <p:nvPr isPhoto="false"/>
        </p:nvSpPr>
        <p:spPr>
          <a:xfrm flipH="false" flipV="false" rot="0">
            <a:off x="4462925" y="3001237"/>
            <a:ext cx="3336814" cy="66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 № 1 </a:t>
            </a:r>
            <a:endParaRPr b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ИНОСТРАНЕЦ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94" name="Shape 694"/>
          <p:cNvSpPr txBox="false"/>
          <p:nvPr isPhoto="false"/>
        </p:nvSpPr>
        <p:spPr>
          <a:xfrm flipH="false" flipV="false" rot="0">
            <a:off x="4462925" y="3897616"/>
            <a:ext cx="3336814" cy="12424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 № 2</a:t>
            </a:r>
            <a:endParaRPr b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ИНОСТРАНЕЦ</a:t>
            </a:r>
            <a:endParaRPr sz="1800" u="sng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95" name="Shape 695"/>
          <p:cNvSpPr txBox="false"/>
          <p:nvPr isPhoto="false"/>
        </p:nvSpPr>
        <p:spPr>
          <a:xfrm flipH="false" flipV="false" rot="0">
            <a:off x="8675554" y="3008253"/>
            <a:ext cx="3336815" cy="669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 № 1 </a:t>
            </a:r>
            <a:endParaRPr b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ИНОСТРАНЕЦ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96" name="Shape 696"/>
          <p:cNvSpPr txBox="false"/>
          <p:nvPr isPhoto="false"/>
        </p:nvSpPr>
        <p:spPr>
          <a:xfrm flipH="false" flipV="false" rot="0">
            <a:off x="8675554" y="3904631"/>
            <a:ext cx="3336815" cy="12424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 № 2</a:t>
            </a:r>
            <a:endParaRPr b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18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ОТЕЧЕСТВЕННЫЙ</a:t>
            </a:r>
            <a:endParaRPr sz="1800" u="sng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97" name="Shape 697"/>
          <p:cNvSpPr txBox="false"/>
          <p:nvPr isPhoto="false"/>
        </p:nvSpPr>
        <p:spPr>
          <a:xfrm flipH="false" flipV="false" rot="0">
            <a:off x="4462925" y="2409963"/>
            <a:ext cx="3336814" cy="398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878</a:t>
            </a:r>
            <a:endParaRPr b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98" name="Shape 698"/>
          <p:cNvSpPr txBox="false"/>
          <p:nvPr isPhoto="false"/>
        </p:nvSpPr>
        <p:spPr>
          <a:xfrm flipH="false" flipV="false" rot="0">
            <a:off x="8675553" y="2415229"/>
            <a:ext cx="3336815" cy="398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Приказ № 126н</a:t>
            </a:r>
            <a:endParaRPr b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99" name="Shape 699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00" name="Shape 700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01" name="Shape 701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02" name="Shape 702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50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704" name="Shape 70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05" name="GroupShape 7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6" name="Shape 706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07" name="Shape 707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УСЛОВИЯ ДОПУСКА ИНОСТРАННЫХ ТОВАРОВ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08" name="Shape 708"/>
          <p:cNvSpPr txBox="true"/>
          <p:nvPr isPhoto="false"/>
        </p:nvSpPr>
        <p:spPr>
          <a:xfrm flipH="false" flipV="false" rot="0">
            <a:off x="439401" y="1286680"/>
            <a:ext cx="11040461" cy="592930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закупке товаров заказчик устанавливает и ограничения по ПП РФ № 102 и условия допуска по Приказу Минфина России № 126н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09" name="Shape 709"/>
          <p:cNvSpPr txBox="true"/>
          <p:nvPr isPhoto="false"/>
        </p:nvSpPr>
        <p:spPr>
          <a:xfrm flipH="false" flipV="false" rot="0">
            <a:off x="283715" y="842186"/>
            <a:ext cx="10204543" cy="422833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Совместное применение Приказа № 126н и ПП РФ № </a:t>
            </a:r>
            <a:r>
              <a:rPr b="true" sz="2200">
                <a:latin typeface="Times New Roman"/>
                <a:ea typeface="Times New Roman"/>
                <a:cs typeface="Times New Roman"/>
              </a:rPr>
              <a:t>102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10" name="Shape 710"/>
          <p:cNvSpPr txBox="false"/>
          <p:nvPr isPhoto="false"/>
        </p:nvSpPr>
        <p:spPr>
          <a:xfrm flipH="false" flipV="false" rot="0">
            <a:off x="-37070" y="1225194"/>
            <a:ext cx="9027268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11" name="Shape 711"/>
          <p:cNvSpPr txBox="false"/>
          <p:nvPr isPhoto="false"/>
        </p:nvSpPr>
        <p:spPr>
          <a:xfrm flipH="false" flipV="false" rot="0">
            <a:off x="368021" y="2854382"/>
            <a:ext cx="5690909" cy="40011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marL="342900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Копия сертификата СТ-1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12" name="Shape 712"/>
          <p:cNvSpPr txBox="true"/>
          <p:nvPr isPhoto="false"/>
        </p:nvSpPr>
        <p:spPr>
          <a:xfrm flipH="false" flipV="false" rot="0">
            <a:off x="3067326" y="2028053"/>
            <a:ext cx="5363818" cy="571975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Подтверждение страны происхождения</a:t>
            </a:r>
            <a:endParaRPr b="true"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13" name="Shape 713"/>
          <p:cNvSpPr txBox="false"/>
          <p:nvPr isPhoto="false"/>
        </p:nvSpPr>
        <p:spPr>
          <a:xfrm flipH="false" flipV="false" rot="0">
            <a:off x="1829948" y="2395417"/>
            <a:ext cx="1952779" cy="43088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№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102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14" name="Shape 714"/>
          <p:cNvSpPr txBox="false"/>
          <p:nvPr isPhoto="false"/>
        </p:nvSpPr>
        <p:spPr>
          <a:xfrm flipH="false" flipV="false" rot="0">
            <a:off x="7741202" y="2395417"/>
            <a:ext cx="2216184" cy="430887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Приказ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126н </a:t>
            </a:r>
            <a:endParaRPr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15" name="Shape 715"/>
          <p:cNvSpPr txBox="false"/>
          <p:nvPr isPhoto="false"/>
        </p:nvSpPr>
        <p:spPr>
          <a:xfrm flipH="false" flipV="false" rot="0">
            <a:off x="6713640" y="2801863"/>
            <a:ext cx="3788058" cy="40011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marL="342900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Декларация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16" name="Shape 716"/>
          <p:cNvSpPr txBox="false"/>
          <p:nvPr isPhoto="false"/>
        </p:nvSpPr>
        <p:spPr>
          <a:xfrm flipH="false" flipV="false" rot="0">
            <a:off x="5951949" y="2405198"/>
            <a:ext cx="0" cy="19985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17" name="Shape 717"/>
          <p:cNvSpPr txBox="false"/>
          <p:nvPr isPhoto="false"/>
        </p:nvSpPr>
        <p:spPr>
          <a:xfrm flipH="false" flipV="false" rot="0">
            <a:off x="1038054" y="4660380"/>
            <a:ext cx="3735163" cy="888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Проверяем есть ли декларация и СТ-1, можем ли</a:t>
            </a:r>
            <a:b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применить ПП РФ № 102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18" name="Shape 718"/>
          <p:cNvSpPr txBox="false"/>
          <p:nvPr isPhoto="false"/>
        </p:nvSpPr>
        <p:spPr>
          <a:xfrm flipH="false" flipV="false" rot="0">
            <a:off x="7344641" y="4660380"/>
            <a:ext cx="3735162" cy="888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 Если есть декларация, но нет </a:t>
            </a:r>
            <a:b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СТ-1 применяем Приказ № 126н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19" name="Shape 719"/>
          <p:cNvSpPr txBox="false"/>
          <p:nvPr isPhoto="false"/>
        </p:nvSpPr>
        <p:spPr>
          <a:xfrm flipH="false" flipV="false" rot="0">
            <a:off x="5553124" y="4791335"/>
            <a:ext cx="1011611" cy="5531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20" name="Shape 720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21" name="Shape 721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22" name="Shape 722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23" name="Shape 723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51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725" name="Shape 72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26" name="GroupShape 7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27" name="Shape 727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ОБЩИЕ ВОПРОСЫ ПРИМЕНЕНИЯ НАЦИОНАЛЬНОГО РЕЖИМА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28" name="Shape 728"/>
          <p:cNvSpPr txBox="true"/>
          <p:nvPr isPhoto="false"/>
        </p:nvSpPr>
        <p:spPr>
          <a:xfrm flipH="false" flipV="false" rot="0">
            <a:off x="663686" y="1417725"/>
            <a:ext cx="10972992" cy="1107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Должен ли заказчик устанавливать запреты или ограничения, если при выполнении работ предусматривается поставка товара, в отношении которого применяется запрет или ограничения?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29" name="Shape 729"/>
          <p:cNvSpPr txBox="true"/>
          <p:nvPr isPhoto="false"/>
        </p:nvSpPr>
        <p:spPr>
          <a:xfrm flipH="false" flipV="false" rot="0">
            <a:off x="2953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«Поставляемый» и «используемый» товар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30" name="Shape 730"/>
          <p:cNvSpPr txBox="false"/>
          <p:nvPr isPhoto="false"/>
        </p:nvSpPr>
        <p:spPr>
          <a:xfrm flipH="false" flipV="false" rot="0"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31" name="Shape 731"/>
          <p:cNvSpPr txBox="false"/>
          <p:nvPr isPhoto="false"/>
        </p:nvSpPr>
        <p:spPr>
          <a:xfrm flipH="false" flipV="false" rot="0">
            <a:off x="663686" y="2993569"/>
            <a:ext cx="10972992" cy="298543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Да, если товар является «поставляемым» товаром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Нет, если товар является «используемым» товаром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Критерии «используемого» товара*: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marL="285750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товар не передается заказчику по товарной накладной или акту передачи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marL="285750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товар не принимается к бух. учету согласно Закону от 06.12.2011 № 402-ФЗ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-285750" marL="285750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оваром являются строительные и расходные материалы, моющие средства и т.п., используемые при выполнении работ, оказании услуг без которых невозможно выполнить (оказать) такую работу (услугу)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i="tru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*Письмо ФАС России от 25.06.2020 № ИА/53616/20</a:t>
            </a:r>
            <a:endParaRPr i="tru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32" name="Shape 732"/>
          <p:cNvSpPr txBox="false"/>
          <p:nvPr isPhoto="false"/>
        </p:nvSpPr>
        <p:spPr>
          <a:xfrm flipH="false" flipV="false" rot="0">
            <a:off x="295386" y="2602865"/>
            <a:ext cx="6096000" cy="430887"/>
          </a:xfrm>
          <a:prstGeom prst="rect">
            <a:avLst/>
          </a:prstGeom>
        </p:spPr>
        <p:txBody>
          <a:bodyPr bIns="45720" lIns="91440" rIns="91440" tIns="45720">
            <a:spAutoFit/>
          </a:bodyPr>
          <a:p>
            <a:pPr algn="l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Ответ: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33" name="Shape 733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34" name="Shape 734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35" name="Shape 735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36" name="Shape 736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52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738" name="Shape 73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39" name="GroupShape 7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40" name="Shape 740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ОБЩИЕ ВОПРОСЫ ПРИМЕНЕНИЯ НАЦИОНАЛЬНОГО РЕЖИМА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41" name="Shape 741"/>
          <p:cNvSpPr txBox="true"/>
          <p:nvPr isPhoto="false"/>
        </p:nvSpPr>
        <p:spPr>
          <a:xfrm flipH="false" flipV="false" rot="0">
            <a:off x="663686" y="1417725"/>
            <a:ext cx="10972992" cy="430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Допускается ли замена страны происхождения товара? 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42" name="Shape 742"/>
          <p:cNvSpPr txBox="true"/>
          <p:nvPr isPhoto="false"/>
        </p:nvSpPr>
        <p:spPr>
          <a:xfrm flipH="false" flipV="false" rot="0">
            <a:off x="320786" y="964873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Вопрос: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43" name="Shape 743"/>
          <p:cNvSpPr txBox="false"/>
          <p:nvPr isPhoto="false"/>
        </p:nvSpPr>
        <p:spPr>
          <a:xfrm flipH="false" flipV="false" rot="0"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44" name="Shape 744"/>
          <p:cNvSpPr txBox="false"/>
          <p:nvPr isPhoto="false"/>
        </p:nvSpPr>
        <p:spPr>
          <a:xfrm flipH="false" flipV="false" rot="0">
            <a:off x="1095278" y="2191727"/>
            <a:ext cx="10643016" cy="175432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если </a:t>
            </a:r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указанная в заявке страна происхождения товара являлась основанием для предоставления преференции или применения национального режима (ст. 14 </a:t>
            </a:r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Закона № 44-ФЗ), то замена страны происхождения не допускается.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ч. 7 ст. 95 </a:t>
            </a:r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Закона № 44-ФЗ</a:t>
            </a:r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допускается поставка товара, выполнение работ, оказание услуги качество, технические и функциональные характеристики (потребительские свойства) которых являются улучшенными по сравнению с указанными в контракте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45" name="Shape 745"/>
          <p:cNvSpPr txBox="false"/>
          <p:nvPr isPhoto="false"/>
        </p:nvSpPr>
        <p:spPr>
          <a:xfrm flipH="false" flipV="false" rot="0">
            <a:off x="320786" y="1823062"/>
            <a:ext cx="6096000" cy="430887"/>
          </a:xfrm>
          <a:prstGeom prst="rect">
            <a:avLst/>
          </a:prstGeom>
        </p:spPr>
        <p:txBody>
          <a:bodyPr bIns="45720" lIns="91440" rIns="91440" tIns="45720">
            <a:spAutoFit/>
          </a:bodyPr>
          <a:p>
            <a:pPr algn="l" indent="0" marL="0"/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Ответ: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46" name="Shape 746"/>
          <p:cNvSpPr txBox="false"/>
          <p:nvPr isPhoto="false"/>
        </p:nvSpPr>
        <p:spPr>
          <a:xfrm flipH="false" flipV="false" rot="0">
            <a:off x="424028" y="3923486"/>
            <a:ext cx="11664730" cy="200054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Пример</a:t>
            </a:r>
            <a:endParaRPr i="true"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аукциона было установлено ограничение в соответствии с ПП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РФ № 617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участник предложил российский товар, его допустили. </a:t>
            </a:r>
            <a:endParaRPr i="true"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i="true" sz="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Ситуация 1 - После заключения контракта, он предлагает заменить на китайский товар. Замена неправомерна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i="true"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i="true" sz="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Ситуация 2 – После заключения контракта, он предлагает заменить на белорусский товар с улучшенными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характеристиками. 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Замена правомерна</a:t>
            </a:r>
            <a:r>
              <a:rPr i="true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i="true"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47" name="Shape 747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48" name="Shape 748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49" name="Shape 749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50" name="Shape 750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752" name="Shape 75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53" name="GroupShape 7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54" name="Shape 754"/>
          <p:cNvSpPr txBox="false"/>
          <p:nvPr isPhoto="false"/>
        </p:nvSpPr>
        <p:spPr>
          <a:xfrm flipH="false" flipV="false" rot="0">
            <a:off x="1576240" y="4016640"/>
            <a:ext cx="9144000" cy="1483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shade val="50000"/>
              </a:schemeClr>
            </a:solidFill>
            <a:prstDash val="dash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55" name="Shape 755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56" name="Shape 756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46-ФЗ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57" name="Shape 757"/>
          <p:cNvSpPr txBox="false"/>
          <p:nvPr isPhoto="false"/>
        </p:nvSpPr>
        <p:spPr>
          <a:xfrm flipH="false" flipV="false" rot="0">
            <a:off x="752359" y="831152"/>
            <a:ext cx="10832355" cy="313932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Установить, что в период до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31.12.2022 включительно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решением высшего исполнительного органа государственной власти субъекта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РФ в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дополнение к случаям, предусмотренным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ч.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ст.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93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 № 44-ФЗ, могут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быть установлены иные </a:t>
            </a:r>
            <a:r>
              <a:rPr b="true" sz="22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случаи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осуществления закупок товаров, работ, услуг </a:t>
            </a:r>
            <a:r>
              <a:rPr b="true" sz="22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государственных и (или) муниципальных нужд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 единственного поставщика (подрядчика, исполнителя) </a:t>
            </a:r>
            <a:r>
              <a:rPr b="true" sz="22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целях обеспечения нужд соответствующего субъекта </a:t>
            </a:r>
            <a:r>
              <a:rPr b="true" sz="22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РФ</a:t>
            </a:r>
            <a:b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муниципальных </a:t>
            </a:r>
            <a:r>
              <a: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нужд муниципальных </a:t>
            </a:r>
            <a:r>
              <a: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образований, находящихся на его </a:t>
            </a:r>
            <a:r>
              <a: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территории*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  <a:b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также определен </a:t>
            </a:r>
            <a:r>
              <a:rPr b="true" sz="22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порядок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осуществления закупок в таких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случаях</a:t>
            </a:r>
            <a:b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(ч. 2 ст. 15 Закона № 46-ФЗ)</a:t>
            </a:r>
            <a:endParaRPr i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58" name="Shape 758"/>
          <p:cNvSpPr txBox="false"/>
          <p:nvPr isPhoto="false"/>
        </p:nvSpPr>
        <p:spPr>
          <a:xfrm flipH="false" flipV="false" rot="0">
            <a:off x="2297782" y="4170710"/>
            <a:ext cx="8020023" cy="110799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Местные администрации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наделены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полномочиями</a:t>
            </a:r>
            <a:b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определение порядка и случаев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осуществления</a:t>
            </a:r>
            <a:b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ед. поставщиков, не предусмотренных ч. 1 ст. 93 Закона № 44-ФЗ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59" name="Shape 759"/>
          <p:cNvSpPr txBox="true"/>
          <p:nvPr isPhoto="false"/>
        </p:nvSpPr>
        <p:spPr>
          <a:xfrm flipH="false" flipV="false" rot="0">
            <a:off x="1851644" y="4124542"/>
            <a:ext cx="446137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60" name="Shape 760"/>
          <p:cNvSpPr txBox="false"/>
          <p:nvPr isPhoto="false"/>
        </p:nvSpPr>
        <p:spPr>
          <a:xfrm flipH="false" flipV="false" rot="0">
            <a:off x="831674" y="5544234"/>
            <a:ext cx="5264326" cy="369332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* Норма изменена Законом от 16.04.2022 № 104-ФЗ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61" name="Shape 761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62" name="Shape 762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63" name="Shape 763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64" name="Shape 764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54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766" name="Shape 76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7" name="GroupShape 7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68" name="Shape 768"/>
          <p:cNvSpPr txBox="false"/>
          <p:nvPr isPhoto="false"/>
        </p:nvSpPr>
        <p:spPr>
          <a:xfrm flipH="false" flipV="false" rot="0">
            <a:off x="-11017" y="3069919"/>
            <a:ext cx="12214033" cy="176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69" name="Shape 769"/>
          <p:cNvSpPr txBox="false"/>
          <p:nvPr isPhoto="false"/>
        </p:nvSpPr>
        <p:spPr>
          <a:xfrm flipH="false" flipV="false" rot="0">
            <a:off x="0" y="1305794"/>
            <a:ext cx="12214033" cy="176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70" name="Shape 770"/>
          <p:cNvSpPr txBox="false"/>
          <p:nvPr isPhoto="false"/>
        </p:nvSpPr>
        <p:spPr>
          <a:xfrm flipH="false" flipV="false" rot="0">
            <a:off x="0" y="-24946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71" name="Shape 771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№ 46-ФЗ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72" name="Shape 772"/>
          <p:cNvSpPr txBox="false"/>
          <p:nvPr isPhoto="false"/>
        </p:nvSpPr>
        <p:spPr>
          <a:xfrm flipH="false" flipV="false" rot="0">
            <a:off x="743988" y="849238"/>
            <a:ext cx="10832355" cy="430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Пример возможности муниципальных органов власти определять ед. поставщиков</a:t>
            </a:r>
            <a:endParaRPr i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73" name="Shape 773"/>
          <p:cNvSpPr txBox="false"/>
          <p:nvPr isPhoto="false"/>
        </p:nvSpPr>
        <p:spPr>
          <a:xfrm flipH="false" flipV="false" rot="0">
            <a:off x="4107962" y="1764439"/>
            <a:ext cx="3688162" cy="782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Например, протокол штаба, определяющий ед. поставщика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74" name="Shape 774"/>
          <p:cNvSpPr txBox="false"/>
          <p:nvPr isPhoto="false"/>
        </p:nvSpPr>
        <p:spPr>
          <a:xfrm flipH="false" flipV="false" rot="0">
            <a:off x="8388201" y="1764439"/>
            <a:ext cx="3624168" cy="782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Акт субъекта РФ об определении ед. поставщика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75" name="Shape 775"/>
          <p:cNvSpPr txBox="false"/>
          <p:nvPr isPhoto="false"/>
        </p:nvSpPr>
        <p:spPr>
          <a:xfrm flipH="false" flipV="false" rot="0">
            <a:off x="7869831" y="1967990"/>
            <a:ext cx="469231" cy="409074"/>
          </a:xfrm>
          <a:prstGeom prst="rightArrow">
            <a:avLst/>
          </a:prstGeom>
          <a:solidFill>
            <a:schemeClr val="tx2"/>
          </a:solidFill>
          <a:ln w="25400">
            <a:solidFill>
              <a:schemeClr val="tx2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76" name="Shape 776"/>
          <p:cNvSpPr txBox="false"/>
          <p:nvPr isPhoto="false"/>
        </p:nvSpPr>
        <p:spPr>
          <a:xfrm flipH="false" flipV="false" rot="0">
            <a:off x="8388201" y="3544492"/>
            <a:ext cx="3624168" cy="7820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Акт муниципалитета об определении ед. поставщика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77" name="Shape 777"/>
          <p:cNvSpPr txBox="false"/>
          <p:nvPr isPhoto="false"/>
        </p:nvSpPr>
        <p:spPr>
          <a:xfrm flipH="false" flipV="true" rot="0">
            <a:off x="-83164" y="3059665"/>
            <a:ext cx="12380359" cy="10273"/>
          </a:xfrm>
          <a:prstGeom prst="line">
            <a:avLst/>
          </a:prstGeom>
          <a:ln w="19050">
            <a:solidFill>
              <a:srgbClr val="10253F"/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78" name="Shape 778"/>
          <p:cNvSpPr txBox="true"/>
          <p:nvPr isPhoto="false"/>
        </p:nvSpPr>
        <p:spPr>
          <a:xfrm flipH="false" flipV="false" rot="0">
            <a:off x="448370" y="1834512"/>
            <a:ext cx="2899610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Правительство</a:t>
            </a:r>
            <a:b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субъекта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РФ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79" name="Shape 779"/>
          <p:cNvSpPr txBox="false"/>
          <p:nvPr isPhoto="false"/>
        </p:nvSpPr>
        <p:spPr>
          <a:xfrm flipH="false" flipV="false" rot="5400000">
            <a:off x="9820690" y="2735205"/>
            <a:ext cx="797945" cy="659075"/>
          </a:xfrm>
          <a:prstGeom prst="rightArrow">
            <a:avLst/>
          </a:prstGeom>
          <a:solidFill>
            <a:schemeClr val="tx2"/>
          </a:solidFill>
          <a:ln w="25400">
            <a:solidFill>
              <a:schemeClr val="tx2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80" name="Shape 780"/>
          <p:cNvSpPr txBox="true"/>
          <p:nvPr isPhoto="false"/>
        </p:nvSpPr>
        <p:spPr>
          <a:xfrm flipH="false" flipV="false" rot="0">
            <a:off x="448370" y="3463715"/>
            <a:ext cx="2899610" cy="101566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Муниципалитет соответствующего субъекта РФ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81" name="Shape 781"/>
          <p:cNvSpPr txBox="false"/>
          <p:nvPr isPhoto="false"/>
        </p:nvSpPr>
        <p:spPr>
          <a:xfrm flipH="false" flipV="false" rot="0">
            <a:off x="2141617" y="4968680"/>
            <a:ext cx="8037095" cy="770020"/>
          </a:xfrm>
          <a:prstGeom prst="rect">
            <a:avLst/>
          </a:prstGeom>
          <a:noFill/>
          <a:ln w="38100">
            <a:solidFill>
              <a:srgbClr val="10253F"/>
            </a:solidFill>
            <a:prstDash val="dash"/>
          </a:ln>
        </p:spPr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Муниципалитет может воспользоваться исключительно теми «</a:t>
            </a:r>
            <a:r>
              <a:rPr i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случаями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», которые предусмотрены Правительством соответствующего субъекта РФ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82" name="Shape 782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83" name="Shape 783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84" name="Shape 784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85" name="Shape 785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55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787" name="Shape 78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88" name="GroupShape 7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89" name="Shape 789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90" name="Shape 790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ПИСЬМО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МИНФИНА РОССИИ ОТ 12.04.2022 №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24-01-07/31697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91" name="Shape 791"/>
          <p:cNvSpPr txBox="false"/>
          <p:nvPr isPhoto="false"/>
        </p:nvSpPr>
        <p:spPr>
          <a:xfrm flipH="false" flipV="false" rot="0">
            <a:off x="356695" y="1747050"/>
            <a:ext cx="5922919" cy="2732531"/>
          </a:xfrm>
          <a:prstGeom prst="homePlate">
            <a:avLst/>
          </a:prstGeom>
          <a:solidFill>
            <a:srgbClr val="E0EFF1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Установить, что в период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 31.12.2022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включительно решением высшего исполнительного органа государственной власти субъекта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РФ …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92" name="Shape 792"/>
          <p:cNvSpPr txBox="false"/>
          <p:nvPr isPhoto="false"/>
        </p:nvSpPr>
        <p:spPr>
          <a:xfrm flipH="false" flipV="false" rot="0">
            <a:off x="6689504" y="1747050"/>
            <a:ext cx="5301951" cy="1084285"/>
          </a:xfrm>
          <a:prstGeom prst="rect">
            <a:avLst/>
          </a:prstGeom>
          <a:solidFill>
            <a:srgbClr val="E0EFF1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 должен быть заключен не позднее 31.12.2022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93" name="Shape 793"/>
          <p:cNvSpPr txBox="false"/>
          <p:nvPr isPhoto="false"/>
        </p:nvSpPr>
        <p:spPr>
          <a:xfrm flipH="false" flipV="false" rot="0">
            <a:off x="6689505" y="3276407"/>
            <a:ext cx="5301951" cy="1203173"/>
          </a:xfrm>
          <a:prstGeom prst="rect">
            <a:avLst/>
          </a:prstGeom>
          <a:solidFill>
            <a:srgbClr val="E0EFF1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Срок исполнения контракта может истекать после 31.12.2022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94" name="Shape 794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95" name="Shape 795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96" name="Shape 796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97" name="Shape 797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56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799" name="Shape 7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00" name="GroupShape 8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01" name="Shape 801"/>
          <p:cNvSpPr txBox="false"/>
          <p:nvPr isPhoto="false"/>
        </p:nvSpPr>
        <p:spPr>
          <a:xfrm flipH="false" flipV="false" rot="0">
            <a:off x="0" y="4000698"/>
            <a:ext cx="12214033" cy="1765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2" name="Shape 802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3" name="Shape 803"/>
          <p:cNvSpPr txBox="false"/>
          <p:nvPr isPhoto="false"/>
        </p:nvSpPr>
        <p:spPr>
          <a:xfrm flipH="false" flipV="true" rot="0">
            <a:off x="-72147" y="3985783"/>
            <a:ext cx="12380359" cy="10274"/>
          </a:xfrm>
          <a:prstGeom prst="line">
            <a:avLst/>
          </a:prstGeom>
          <a:ln w="19050">
            <a:solidFill>
              <a:srgbClr val="10253F"/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04" name="Shape 804"/>
          <p:cNvSpPr txBox="false"/>
          <p:nvPr isPhoto="false"/>
        </p:nvSpPr>
        <p:spPr>
          <a:xfrm flipH="false" flipV="false" rot="0">
            <a:off x="997423" y="4055514"/>
            <a:ext cx="10378208" cy="40011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ВНЕСЕНИЕ ИЗМЕНЕНИЙ ПРИ ИСПОЛНЕНИИ КОНТРАКТА</a:t>
            </a:r>
            <a:endParaRPr b="true"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5" name="Shape 805"/>
          <p:cNvSpPr txBox="false"/>
          <p:nvPr isPhoto="false"/>
        </p:nvSpPr>
        <p:spPr>
          <a:xfrm flipH="false" flipV="false" rot="0">
            <a:off x="-85229" y="4511855"/>
            <a:ext cx="3831839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ФЕДЕРАЛЬНЫХ НУЖД  </a:t>
            </a:r>
            <a:b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основании решения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Правительства РФ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6" name="Shape 806"/>
          <p:cNvSpPr txBox="false"/>
          <p:nvPr isPhoto="false"/>
        </p:nvSpPr>
        <p:spPr>
          <a:xfrm flipH="false" flipV="false" rot="0">
            <a:off x="2354266" y="4446368"/>
            <a:ext cx="7664523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07" name="Shape 807"/>
          <p:cNvSpPr txBox="false"/>
          <p:nvPr isPhoto="false"/>
        </p:nvSpPr>
        <p:spPr>
          <a:xfrm flipH="false" flipV="false" rot="0">
            <a:off x="3977592" y="4499593"/>
            <a:ext cx="4140476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НУЖД СУБЪЕКТА РФ</a:t>
            </a:r>
            <a:b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основании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решения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высшего исполнительного органа государственной власти субъекта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РФ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8" name="Shape 808"/>
          <p:cNvSpPr txBox="false"/>
          <p:nvPr isPhoto="false"/>
        </p:nvSpPr>
        <p:spPr>
          <a:xfrm flipH="false" flipV="false" rot="0">
            <a:off x="8040831" y="4491307"/>
            <a:ext cx="4179396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МУНИЦИПАЛЬНЫХ НУЖД</a:t>
            </a:r>
            <a:b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основании решения </a:t>
            </a:r>
            <a:b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местной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администрации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9" name="Shape 809"/>
          <p:cNvSpPr txBox="false"/>
          <p:nvPr isPhoto="false"/>
        </p:nvSpPr>
        <p:spPr>
          <a:xfrm flipH="false" flipV="false" rot="0">
            <a:off x="699356" y="1755096"/>
            <a:ext cx="10793288" cy="156966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соглашению сторон допускается изменений существенных условий контракта, заключенного до 1 января 2023, если при исполнении такого контракта возникли независящие от сторон контракта обстоятельства, влекущие невозможность его исполнения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10" name="Shape 810"/>
          <p:cNvSpPr txBox="false"/>
          <p:nvPr isPhoto="false"/>
        </p:nvSpPr>
        <p:spPr>
          <a:xfrm flipH="false" flipV="true" rot="0">
            <a:off x="-72147" y="5760375"/>
            <a:ext cx="12380359" cy="10274"/>
          </a:xfrm>
          <a:prstGeom prst="line">
            <a:avLst/>
          </a:prstGeom>
          <a:ln w="19050">
            <a:solidFill>
              <a:srgbClr val="10253F"/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11" name="Shape 811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ФЕДЕРАЛЬНЫЙ ЗАКОН ОТ 08.03.2022 № 46-ФЗ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12" name="Shape 812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13" name="Shape 813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14" name="Shape 814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15" name="Shape 815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57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817" name="Shape 81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18" name="GroupShape 8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19" name="Shape 819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20" name="Shape 820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ПИСЬМО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МИНФИНА РОССИИ ОТ 12.04.2022 №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24-01-07/31697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21" name="Shape 821"/>
          <p:cNvSpPr txBox="false"/>
          <p:nvPr isPhoto="false"/>
        </p:nvSpPr>
        <p:spPr>
          <a:xfrm flipH="false" flipV="false" rot="0">
            <a:off x="272374" y="1525689"/>
            <a:ext cx="11739995" cy="1128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озволяет </a:t>
            </a:r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изменять любые условия контракта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заключенного до 01.01.2023, если при исполнении такого контракта возникли независящие от сторон контракта обстоятельства, влекущие невозможность его исполнения</a:t>
            </a:r>
            <a:endParaRPr sz="21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22" name="Shape 822"/>
          <p:cNvSpPr txBox="false"/>
          <p:nvPr isPhoto="false"/>
        </p:nvSpPr>
        <p:spPr>
          <a:xfrm flipH="false" flipV="false" rot="0">
            <a:off x="272374" y="2904100"/>
            <a:ext cx="11739994" cy="1192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содержит </a:t>
            </a:r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ограничений пределов изменения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вносимых в условия контракта, в связи с чем размер увеличения </a:t>
            </a:r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может превышать соответствующие размеры, предусмотренные иными положениями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Закона № 44-ФЗ (в 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т.ч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части срока и цены)</a:t>
            </a:r>
            <a:endParaRPr sz="21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23" name="Shape 823"/>
          <p:cNvSpPr txBox="false"/>
          <p:nvPr isPhoto="false"/>
        </p:nvSpPr>
        <p:spPr>
          <a:xfrm flipH="false" flipV="false" rot="0">
            <a:off x="272374" y="4346135"/>
            <a:ext cx="11739995" cy="148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ограничивается возможность 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ВИОГВ субъектов РФ </a:t>
            </a:r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предусмотреть в решении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указанном в данной части, </a:t>
            </a:r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применения, в том числе предусматривающие </a:t>
            </a:r>
            <a:r>
              <a:rPr b="true"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необходимость выполнения сторонами </a:t>
            </a:r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контракта определенных действий, при выполнении которых допускается изменение существенных условий</a:t>
            </a:r>
            <a:endParaRPr sz="21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24" name="Shape 824"/>
          <p:cNvSpPr txBox="false"/>
          <p:nvPr isPhoto="false"/>
        </p:nvSpPr>
        <p:spPr>
          <a:xfrm flipH="false" flipV="false" rot="0">
            <a:off x="156492" y="881481"/>
            <a:ext cx="10832355" cy="461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Часть 65.1 статьи 112 Закона № 44-ФЗ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25" name="Shape 825"/>
          <p:cNvSpPr txBox="false"/>
          <p:nvPr isPhoto="false"/>
        </p:nvSpPr>
        <p:spPr>
          <a:xfrm flipH="false" flipV="false" rot="0">
            <a:off x="0" y="1343146"/>
            <a:ext cx="7801582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26" name="Shape 82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27" name="Shape 82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28" name="Shape 82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29" name="Shape 82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58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831" name="Shape 83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5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32" name="GroupShape 8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33" name="Shape 833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34" name="Shape 834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ПИСЬМО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МИНФИНА РОССИИ ОТ 12.04.2022 №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24-01-07/31697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35" name="Shape 835"/>
          <p:cNvSpPr txBox="false"/>
          <p:nvPr isPhoto="false"/>
        </p:nvSpPr>
        <p:spPr>
          <a:xfrm flipH="false" flipV="false" rot="0">
            <a:off x="476471" y="1549595"/>
            <a:ext cx="11535898" cy="4091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Ч. 70 ст. 112 Закона № 44-ФЗ возможность изменения по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п. 8 ч. 1 ст. 95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 № 44-ФЗ  в 2021 и 2022 контрактов,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заключенных на срок менее 1 года</a:t>
            </a:r>
            <a:endParaRPr b="true"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Порядок установлен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 от 09.08.2021 № 1315 исключительно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отношении закупок для обеспечения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федеральных нужд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если стороной является заказчик, указанный в приложении к Постановлению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случае невозможности изменения существенных условий контрактов на основании ч. 70</a:t>
            </a:r>
            <a:b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ст. 112 Закона № 44-ФЗ условия </a:t>
            </a:r>
            <a:r>
              <a:rPr b="true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могут быть изменены на основании части 65.1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статьи 112 Закона № 44-ФЗ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36" name="Shape 836"/>
          <p:cNvSpPr txBox="false"/>
          <p:nvPr isPhoto="false"/>
        </p:nvSpPr>
        <p:spPr>
          <a:xfrm flipH="false" flipV="false" rot="0">
            <a:off x="156492" y="881481"/>
            <a:ext cx="10832355" cy="461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Часть 65.1 статьи 112 Закона № 44-ФЗ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37" name="Shape 837"/>
          <p:cNvSpPr txBox="false"/>
          <p:nvPr isPhoto="false"/>
        </p:nvSpPr>
        <p:spPr>
          <a:xfrm flipH="false" flipV="false" rot="0">
            <a:off x="0" y="1343146"/>
            <a:ext cx="7801582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38" name="Shape 838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39" name="Shape 839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40" name="Shape 840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41" name="Shape 841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59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843" name="Shape 84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6" name="GroupShape 1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ТИПОВЫЕ НАРУШЕНИЯ ЗАКАЗЧИКОВ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28" name="Shape 128"/>
          <p:cNvSpPr txBox="false"/>
          <p:nvPr isPhoto="false"/>
        </p:nvSpPr>
        <p:spPr>
          <a:xfrm flipH="false" flipV="false" rot="0">
            <a:off x="0" y="147954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29" name="Shape 129"/>
          <p:cNvSpPr txBox="false"/>
          <p:nvPr isPhoto="false"/>
        </p:nvSpPr>
        <p:spPr>
          <a:xfrm flipH="false" flipV="false" rot="0">
            <a:off x="388889" y="1921020"/>
            <a:ext cx="11642718" cy="769441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Эквивалентность товаров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31" name="Shape 131"/>
          <p:cNvSpPr txBox="false"/>
          <p:nvPr isPhoto="false"/>
        </p:nvSpPr>
        <p:spPr>
          <a:xfrm flipH="false" flipV="false" rot="0">
            <a:off x="476471" y="1739552"/>
            <a:ext cx="11160208" cy="286232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Требование о поставке товара конкретного производителя без сопровождения словом «или эквивалент» и отсутствие параметров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эквивалентности, в том числе если есть ПСД, является нарушением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заказчик устанавливает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товарный знак со словами «или эквивалент», то заказчику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следует установить параметры эквивалентности, то есть характеристики товара,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которым товар может признаваться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эквивалентным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33" name="Shape 133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34" name="Shape 134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37" name="Shape 13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6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44" name="GroupShape 8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45" name="Shape 845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46" name="Shape 846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ПОСТАНОВЛЕНИЕ ПРАВИТЕЛЬСТВА РФ ОТ 29.03.2022 № 505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47" name="Shape 847"/>
          <p:cNvSpPr txBox="false"/>
          <p:nvPr isPhoto="false"/>
        </p:nvSpPr>
        <p:spPr>
          <a:xfrm flipH="false" flipV="false" rot="0">
            <a:off x="156492" y="881481"/>
            <a:ext cx="10832355" cy="461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Изменение в части авансирования в 2022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48" name="Shape 848"/>
          <p:cNvSpPr txBox="false"/>
          <p:nvPr isPhoto="false"/>
        </p:nvSpPr>
        <p:spPr>
          <a:xfrm flipH="false" flipV="false" rot="0">
            <a:off x="0" y="1343146"/>
            <a:ext cx="7801582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49" name="Shape 849"/>
          <p:cNvSpPr txBox="true"/>
          <p:nvPr isPhoto="false"/>
        </p:nvSpPr>
        <p:spPr>
          <a:xfrm flipH="false" flipV="false" rot="0">
            <a:off x="190321" y="1491590"/>
            <a:ext cx="11822047" cy="4154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ГРБС получатели федерального бюджета и подведомственные предусматривают в контрактах авансы:</a:t>
            </a:r>
            <a:endParaRPr sz="21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0" name="Shape 850"/>
          <p:cNvSpPr txBox="false"/>
          <p:nvPr isPhoto="false"/>
        </p:nvSpPr>
        <p:spPr>
          <a:xfrm flipH="false" flipV="false" rot="0">
            <a:off x="723900" y="2004970"/>
            <a:ext cx="6724054" cy="696092"/>
          </a:xfrm>
          <a:prstGeom prst="homePlate">
            <a:avLst/>
          </a:prstGeom>
          <a:solidFill>
            <a:srgbClr val="E0EFF1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казначейское сопровождение установлено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1" name="Shape 851"/>
          <p:cNvSpPr txBox="false"/>
          <p:nvPr isPhoto="false"/>
        </p:nvSpPr>
        <p:spPr>
          <a:xfrm flipH="false" flipV="true" rot="10800000">
            <a:off x="7815937" y="1990717"/>
            <a:ext cx="3367033" cy="710344"/>
          </a:xfrm>
          <a:prstGeom prst="rect">
            <a:avLst/>
          </a:prstGeom>
          <a:solidFill>
            <a:srgbClr val="E0EFF1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50 % до 90 %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2" name="Shape 852"/>
          <p:cNvSpPr txBox="false"/>
          <p:nvPr isPhoto="false"/>
        </p:nvSpPr>
        <p:spPr>
          <a:xfrm flipH="false" flipV="false" rot="0">
            <a:off x="723900" y="2895679"/>
            <a:ext cx="6724054" cy="696092"/>
          </a:xfrm>
          <a:prstGeom prst="homePlate">
            <a:avLst/>
          </a:prstGeom>
          <a:solidFill>
            <a:srgbClr val="E0EFF1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казначейское сопровождение НЕ установлено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3" name="Shape 853"/>
          <p:cNvSpPr txBox="false"/>
          <p:nvPr isPhoto="false"/>
        </p:nvSpPr>
        <p:spPr>
          <a:xfrm flipH="false" flipV="true" rot="10800000">
            <a:off x="7815937" y="2881426"/>
            <a:ext cx="3367033" cy="710343"/>
          </a:xfrm>
          <a:prstGeom prst="rect">
            <a:avLst/>
          </a:prstGeom>
          <a:solidFill>
            <a:srgbClr val="E0EFF1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 0 % до 50 %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4" name="Shape 854"/>
          <p:cNvSpPr txBox="true"/>
          <p:nvPr isPhoto="false"/>
        </p:nvSpPr>
        <p:spPr>
          <a:xfrm flipH="false" flipV="false" rot="0">
            <a:off x="723900" y="3748523"/>
            <a:ext cx="11239679" cy="738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Можно вносить изменения в контракты, заключенные до 30.03.2022, в части аванса на основании ч. 65.1 ст. 112 Закона № 44-ФЗ</a:t>
            </a:r>
            <a:endParaRPr sz="21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5" name="Shape 855"/>
          <p:cNvSpPr txBox="true"/>
          <p:nvPr isPhoto="false"/>
        </p:nvSpPr>
        <p:spPr>
          <a:xfrm flipH="false" flipV="false" rot="0">
            <a:off x="723898" y="5285557"/>
            <a:ext cx="11239679" cy="42363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Рекомендовать ВИОГВС РФ, местным администрациям предусмотреть аналогичные авансы</a:t>
            </a:r>
            <a:endParaRPr sz="21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6" name="Shape 856"/>
          <p:cNvSpPr txBox="true"/>
          <p:nvPr isPhoto="false"/>
        </p:nvSpPr>
        <p:spPr>
          <a:xfrm flipH="false" flipV="false" rot="0">
            <a:off x="723898" y="4499861"/>
            <a:ext cx="11239679" cy="75313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такой контракт исполняется в 2022 и лимитов не хватает, остаток аванса выплачивается не позднее 01.02.2023 или 01.02.2024</a:t>
            </a:r>
            <a:endParaRPr sz="21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7" name="Shape 857"/>
          <p:cNvSpPr txBox="false"/>
          <p:nvPr isPhoto="false"/>
        </p:nvSpPr>
        <p:spPr>
          <a:xfrm flipH="false" flipV="false" rot="0">
            <a:off x="272041" y="3869144"/>
            <a:ext cx="408859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58" name="Shape 858"/>
          <p:cNvSpPr txBox="false"/>
          <p:nvPr isPhoto="false"/>
        </p:nvSpPr>
        <p:spPr>
          <a:xfrm flipH="false" flipV="false" rot="0">
            <a:off x="286542" y="4618491"/>
            <a:ext cx="408859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59" name="Shape 859"/>
          <p:cNvSpPr txBox="false"/>
          <p:nvPr isPhoto="false"/>
        </p:nvSpPr>
        <p:spPr>
          <a:xfrm flipH="false" flipV="false" rot="0">
            <a:off x="272041" y="5423692"/>
            <a:ext cx="408859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60" name="Shape 860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61" name="Shape 861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62" name="Shape 862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63" name="Shape 863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60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865" name="Shape 86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6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66" name="GroupShape 8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67" name="Shape 867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68" name="Shape 868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ПИСЬМО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МИНФИНА РОССИИ ОТ 12.04.2022 №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24-01-07/31697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69" name="Shape 869"/>
          <p:cNvSpPr txBox="false"/>
          <p:nvPr isPhoto="false"/>
        </p:nvSpPr>
        <p:spPr>
          <a:xfrm flipH="false" flipV="false" rot="0">
            <a:off x="638464" y="2314427"/>
            <a:ext cx="11181771" cy="2486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b="true" sz="23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Пункт 5 ПП РФ № 505 носит рекомендательный характер </a:t>
            </a:r>
            <a:r>
              <a:rPr sz="23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ВИОГВС РФ (местных администраций), в части принятия мер, обеспечивающих включение в заключаемые ими в 2022 году контракты условия об авансовых платежах</a:t>
            </a:r>
            <a:br>
              <a:rPr sz="23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23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размерах, аналогичных размерам, установленным для федеральных бюджетов</a:t>
            </a:r>
            <a:endParaRPr sz="23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70" name="Shape 870"/>
          <p:cNvSpPr txBox="false"/>
          <p:nvPr isPhoto="false"/>
        </p:nvSpPr>
        <p:spPr>
          <a:xfrm flipH="false" flipV="false" rot="0">
            <a:off x="156492" y="881481"/>
            <a:ext cx="10832355" cy="461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ПП РФ</a:t>
            </a:r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 29.03.2022</a:t>
            </a:r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№ 505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71" name="Shape 871"/>
          <p:cNvSpPr txBox="false"/>
          <p:nvPr isPhoto="false"/>
        </p:nvSpPr>
        <p:spPr>
          <a:xfrm flipH="false" flipV="false" rot="0">
            <a:off x="0" y="1343146"/>
            <a:ext cx="7801582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72" name="Shape 872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73" name="Shape 873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74" name="Shape 874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75" name="Shape 875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61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877" name="Shape 87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6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78" name="GroupShape 8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79" name="Shape 879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80" name="Shape 880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НЕКОТОРЫЕ ВОПРОСЫ ПРИМЕНЕНИЯ ПП РФ № 505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81" name="Shape 881"/>
          <p:cNvSpPr txBox="false"/>
          <p:nvPr isPhoto="false"/>
        </p:nvSpPr>
        <p:spPr>
          <a:xfrm flipH="false" flipV="false" rot="0">
            <a:off x="156492" y="881481"/>
            <a:ext cx="11855877" cy="8309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Установление условия в контракте о</a:t>
            </a:r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авансе для получателей средств федерального бюджета право или обязанность?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82" name="Shape 882"/>
          <p:cNvSpPr txBox="false"/>
          <p:nvPr isPhoto="false"/>
        </p:nvSpPr>
        <p:spPr>
          <a:xfrm flipH="false" flipV="false" rot="0">
            <a:off x="0" y="1712478"/>
            <a:ext cx="7801582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83" name="Shape 883"/>
          <p:cNvSpPr txBox="false"/>
          <p:nvPr isPhoto="false"/>
        </p:nvSpPr>
        <p:spPr>
          <a:xfrm flipH="false" flipV="false" rot="0">
            <a:off x="798711" y="1852333"/>
            <a:ext cx="11213658" cy="110799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Обязанность – в случае, если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 казначейским сопровождением (расчеты или авансы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в случае, если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контракт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подлежит казначейскому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сопровождению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84" name="Shape 884"/>
          <p:cNvSpPr txBox="false"/>
          <p:nvPr isPhoto="false"/>
        </p:nvSpPr>
        <p:spPr>
          <a:xfrm flipH="false" flipV="false" rot="0">
            <a:off x="124433" y="3250486"/>
            <a:ext cx="11855877" cy="461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Распространяется ли ПП № 505 на бюджетные и автономные учреждения?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85" name="Shape 885"/>
          <p:cNvSpPr txBox="false"/>
          <p:nvPr isPhoto="false"/>
        </p:nvSpPr>
        <p:spPr>
          <a:xfrm flipH="false" flipV="false" rot="0">
            <a:off x="-32058" y="3749237"/>
            <a:ext cx="7801582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86" name="Shape 886"/>
          <p:cNvSpPr txBox="false"/>
          <p:nvPr isPhoto="false"/>
        </p:nvSpPr>
        <p:spPr>
          <a:xfrm flipH="false" flipV="false" rot="0">
            <a:off x="766652" y="3839499"/>
            <a:ext cx="11213658" cy="430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Распространяются на федеральные бюджетные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автономные учреждения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87" name="Shape 887"/>
          <p:cNvSpPr txBox="false"/>
          <p:nvPr isPhoto="false"/>
        </p:nvSpPr>
        <p:spPr>
          <a:xfrm flipH="false" flipV="false" rot="0">
            <a:off x="124434" y="4615005"/>
            <a:ext cx="11855877" cy="83099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Можно ли не устанавливать аванс по ПП № 505 получателям средств федерального бюджета?</a:t>
            </a:r>
            <a:endParaRPr b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88" name="Shape 888"/>
          <p:cNvSpPr txBox="false"/>
          <p:nvPr isPhoto="false"/>
        </p:nvSpPr>
        <p:spPr>
          <a:xfrm flipH="false" flipV="false" rot="0">
            <a:off x="-1" y="5446002"/>
            <a:ext cx="7801582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89" name="Shape 889"/>
          <p:cNvSpPr txBox="false"/>
          <p:nvPr isPhoto="false"/>
        </p:nvSpPr>
        <p:spPr>
          <a:xfrm flipH="false" flipV="false" rot="0">
            <a:off x="766653" y="5482609"/>
            <a:ext cx="11213658" cy="430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Да, если контракт не подлежит казначейскому сопровождению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90" name="Shape 890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91" name="Shape 891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92" name="Shape 892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93" name="Shape 893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62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895" name="Shape 89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6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96" name="GroupShape 8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97" name="Shape 897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98" name="Shape 898"/>
          <p:cNvSpPr txBox="true"/>
          <p:nvPr isPhoto="false"/>
        </p:nvSpPr>
        <p:spPr>
          <a:xfrm flipH="false" flipV="false" rot="0">
            <a:off x="1117600" y="1406501"/>
            <a:ext cx="10725822" cy="263209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Возможность осуществления закупок закрытыми </a:t>
            </a:r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конкурентными способами</a:t>
            </a:r>
            <a:b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заказчиков, </a:t>
            </a:r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отношении которых </a:t>
            </a:r>
            <a:r>
              <a:rPr b="tru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иностранными государствами</a:t>
            </a:r>
            <a:r>
              <a:rPr i="tru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совершающими недружественные действия в отношении Российской </a:t>
            </a:r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Федерации, граждан Российской Федерации или российских юридических лиц, </a:t>
            </a:r>
            <a:r>
              <a:rPr b="tru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введены </a:t>
            </a:r>
            <a:r>
              <a:rPr b="tru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политические</a:t>
            </a:r>
            <a:br>
              <a:rPr b="tru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b="tru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 </a:t>
            </a:r>
            <a:r>
              <a:rPr b="tru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экономические санкции</a:t>
            </a:r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(или) в отношении которых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государств, государственных объединений и (или) союзов </a:t>
            </a:r>
            <a:r>
              <a:rPr b="tru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введены меры ограничительного </a:t>
            </a:r>
            <a:r>
              <a:rPr b="tru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характера </a:t>
            </a:r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(п. 5 ч. 11 ст. 24 Закона № 44-ФЗ)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Такие заказчики не размещают отчет о закупках среди СМП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99" name="Shape 899"/>
          <p:cNvSpPr txBox="true"/>
          <p:nvPr isPhoto="false"/>
        </p:nvSpPr>
        <p:spPr>
          <a:xfrm flipH="false" flipV="false" rot="0">
            <a:off x="320786" y="936260"/>
            <a:ext cx="11871214" cy="431466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Заказчики в отношении которых введены санкции</a:t>
            </a:r>
            <a:endParaRPr b="true"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00" name="Shape 900"/>
          <p:cNvSpPr txBox="false"/>
          <p:nvPr isPhoto="false"/>
        </p:nvSpPr>
        <p:spPr>
          <a:xfrm flipH="false" flipV="false" rot="0">
            <a:off x="559179" y="1508824"/>
            <a:ext cx="419686" cy="548576"/>
          </a:xfrm>
          <a:prstGeom prst="chevron">
            <a:avLst/>
          </a:prstGeom>
          <a:solidFill>
            <a:schemeClr val="bg1"/>
          </a:solidFill>
          <a:ln w="38100">
            <a:solidFill>
              <a:srgbClr val="10253F">
                <a:alpha val="38000"/>
              </a:srgb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01" name="Shape 901"/>
          <p:cNvSpPr txBox="false"/>
          <p:nvPr isPhoto="false"/>
        </p:nvSpPr>
        <p:spPr>
          <a:xfrm flipH="false" flipV="false" rot="0">
            <a:off x="2226128" y="4562684"/>
            <a:ext cx="7905750" cy="1200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dash"/>
          </a:ln>
        </p:spPr>
        <p:txBody>
          <a:bodyPr anchor="ctr" bIns="45720" lIns="91440" rIns="91440" tIns="45720"/>
          <a:p>
            <a:pPr algn="l" indent="0" marL="0"/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02" name="Shape 902"/>
          <p:cNvSpPr txBox="false"/>
          <p:nvPr isPhoto="false"/>
        </p:nvSpPr>
        <p:spPr>
          <a:xfrm flipH="false" flipV="false" rot="0">
            <a:off x="2793750" y="4680966"/>
            <a:ext cx="7038472" cy="101566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санкции введены </a:t>
            </a:r>
            <a:r>
              <a:rPr b="true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отношении руководителя </a:t>
            </a: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заказчика, </a:t>
            </a:r>
            <a:r>
              <a:rPr b="true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положения</a:t>
            </a: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указанной статьи на заказчика </a:t>
            </a:r>
            <a:r>
              <a:rPr b="true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распространяются </a:t>
            </a:r>
            <a:endParaRPr b="true"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03" name="Shape 903"/>
          <p:cNvSpPr txBox="true"/>
          <p:nvPr isPhoto="false"/>
        </p:nvSpPr>
        <p:spPr>
          <a:xfrm flipH="false" flipV="false" rot="0">
            <a:off x="2347612" y="4534678"/>
            <a:ext cx="446138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04" name="Shape 904"/>
          <p:cNvSpPr txBox="false"/>
          <p:nvPr isPhoto="false"/>
        </p:nvSpPr>
        <p:spPr>
          <a:xfrm flipH="false" flipV="false" rot="0">
            <a:off x="577574" y="4226453"/>
            <a:ext cx="401291" cy="209069"/>
          </a:xfrm>
          <a:prstGeom prst="homePlate">
            <a:avLst/>
          </a:prstGeom>
          <a:solidFill>
            <a:srgbClr val="10253F"/>
          </a:solidFill>
          <a:ln w="25400">
            <a:solidFill>
              <a:srgbClr val="10253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05" name="Shape 905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ПРАВОПРИМЕНИТЕЛЬНАЯ ПРАКТИКА ЗАКОНА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№ </a:t>
            </a:r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104-ФЗ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06" name="Shape 906"/>
          <p:cNvSpPr txBox="false"/>
          <p:nvPr isPhoto="false"/>
        </p:nvSpPr>
        <p:spPr>
          <a:xfrm flipH="false" flipV="false" rot="0">
            <a:off x="0" y="1343146"/>
            <a:ext cx="6984459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07" name="Shape 907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08" name="Shape 908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09" name="Shape 909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10" name="Shape 910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912" name="Shape 91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6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13" name="GroupShape 9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14" name="Shape 914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15" name="Shape 915"/>
          <p:cNvSpPr txBox="true"/>
          <p:nvPr isPhoto="false"/>
        </p:nvSpPr>
        <p:spPr>
          <a:xfrm flipH="false" flipV="false" rot="0">
            <a:off x="320786" y="936260"/>
            <a:ext cx="11871214" cy="431466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Изменения правил ведения реестра РНП (ПП РФ от 21.03.2022 № 417)</a:t>
            </a:r>
            <a:endParaRPr b="true"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endParaRPr b="true"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16" name="Shape 916"/>
          <p:cNvSpPr txBox="false"/>
          <p:nvPr isPhoto="false"/>
        </p:nvSpPr>
        <p:spPr>
          <a:xfrm flipH="false" flipV="false" rot="0">
            <a:off x="2305050" y="4422849"/>
            <a:ext cx="790575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dash"/>
          </a:ln>
        </p:spPr>
        <p:txBody>
          <a:bodyPr anchor="ctr" bIns="45720" lIns="91440" rIns="91440" tIns="45720"/>
          <a:p>
            <a:pPr algn="l" indent="0" marL="0"/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17" name="Shape 917"/>
          <p:cNvSpPr txBox="false"/>
          <p:nvPr isPhoto="false"/>
        </p:nvSpPr>
        <p:spPr>
          <a:xfrm flipH="false" flipV="false" rot="0">
            <a:off x="2843408" y="4488906"/>
            <a:ext cx="7367392" cy="110799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этом к таким обстоятельствам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относится отказ поставщика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исполнения контракта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причине введения санкций в отношении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заказчика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18" name="Shape 918"/>
          <p:cNvSpPr txBox="true"/>
          <p:nvPr isPhoto="false"/>
        </p:nvSpPr>
        <p:spPr>
          <a:xfrm flipH="false" flipV="false" rot="0">
            <a:off x="2397270" y="4376621"/>
            <a:ext cx="446137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19" name="Shape 919"/>
          <p:cNvSpPr txBox="true"/>
          <p:nvPr isPhoto="false"/>
        </p:nvSpPr>
        <p:spPr>
          <a:xfrm flipH="false" flipV="false" rot="0">
            <a:off x="1091313" y="1540797"/>
            <a:ext cx="10871582" cy="2311866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по результатам рассмотрения обращения заказчика будет установлено, что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надлежащее исполнение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поставщиком (подрядчиком, исполнителем) контракта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оказалось невозможным вследствие обстоятельств непреодолимой силы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в том числе в связи с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введением политических или экономических санкций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иностранными государствами, государственными объединениями, союзами и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т.д. мер ограничительного характера,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информация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таком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поставщике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(подрядчике, исполнителе)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подлежит включению в РНП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пп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«в» п. 15 ПП РФ от 30.06.2021</a:t>
            </a:r>
            <a:b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1078)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20" name="Shape 920"/>
          <p:cNvSpPr txBox="false"/>
          <p:nvPr isPhoto="false"/>
        </p:nvSpPr>
        <p:spPr>
          <a:xfrm flipH="false" flipV="false" rot="0">
            <a:off x="533256" y="1636281"/>
            <a:ext cx="419686" cy="706866"/>
          </a:xfrm>
          <a:prstGeom prst="chevron">
            <a:avLst/>
          </a:prstGeom>
          <a:solidFill>
            <a:schemeClr val="bg1"/>
          </a:solidFill>
          <a:ln w="38100">
            <a:solidFill>
              <a:srgbClr val="10253F">
                <a:alpha val="38000"/>
              </a:srgb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21" name="Shape 921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ФЕДЕРАЛЬНЫЙ ЗАКОН ОТ 16.04.2022 № 104-ФЗ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22" name="Shape 922"/>
          <p:cNvSpPr txBox="false"/>
          <p:nvPr isPhoto="false"/>
        </p:nvSpPr>
        <p:spPr>
          <a:xfrm flipH="false" flipV="false" rot="0">
            <a:off x="0" y="1343146"/>
            <a:ext cx="9377464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23" name="Shape 923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24" name="Shape 924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25" name="Shape 925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26" name="Shape 926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64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928" name="Shape 92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6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29" name="GroupShape 92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30" name="Shape 930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31" name="Shape 931"/>
          <p:cNvSpPr txBox="true"/>
          <p:nvPr isPhoto="false"/>
        </p:nvSpPr>
        <p:spPr>
          <a:xfrm flipH="false" flipV="false" rot="0">
            <a:off x="320786" y="1194551"/>
            <a:ext cx="11503738" cy="2311865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введение санкций повлекло невозможность исполнения поставщиком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контракта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и, как следствие, расторжение с ним контракта и направление заказчиком в уполномоченный орган обращения о включении информации в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РНП, такому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поставщику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целью обеспечения защиты своих прав и законных интересов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целесообразно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принять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участие в заседании комиссии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уполномоченного органа с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представлением информации и документов, подтверждающих, что исполнение контракта оказалось невозможным в связи с введением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санкций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(например, в отношении ТРУ или материалов и оборудования)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32" name="Shape 932"/>
          <p:cNvSpPr txBox="false"/>
          <p:nvPr isPhoto="false"/>
        </p:nvSpPr>
        <p:spPr>
          <a:xfrm flipH="false" flipV="false" rot="0">
            <a:off x="320786" y="3802941"/>
            <a:ext cx="11503738" cy="181033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Подтверждение: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любые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информация и документы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содержание которых позволяет определить </a:t>
            </a:r>
            <a:r>
              <a:rPr b="true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причинно-следственную связь 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 санкциями и невозможностью надлежащего исполнения контракта (то есть, последовательно развивающиеся события между введением таких санкций до невозможности надлежащего исполнения контракта</a:t>
            </a:r>
            <a:r>
              <a: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b="true" sz="2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33" name="Shape 933"/>
          <p:cNvSpPr txBox="true"/>
          <p:nvPr isPhoto="false"/>
        </p:nvSpPr>
        <p:spPr>
          <a:xfrm flipH="false" flipV="false" rot="0">
            <a:off x="0" y="128027"/>
            <a:ext cx="12192000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ПИСЬМО МИНФИНА РОССИИ ОТ 08.04.2022 № 24-01-09/29768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34" name="Shape 934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35" name="Shape 935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36" name="Shape 936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37" name="Shape 937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5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939" name="Shape 93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6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40" name="GroupShape 9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41" name="Shape 941"/>
          <p:cNvSpPr txBox="false"/>
          <p:nvPr isPhoto="false"/>
        </p:nvSpPr>
        <p:spPr>
          <a:xfrm flipH="false" flipV="false" rot="0">
            <a:off x="2605317" y="2933581"/>
            <a:ext cx="7209243" cy="662318"/>
          </a:xfrm>
          <a:prstGeom prst="rect">
            <a:avLst/>
          </a:prstGeom>
        </p:spPr>
        <p:txBody>
          <a:bodyPr bIns="53637" lIns="107275" rIns="107275" tIns="53637" wrap="square">
            <a:spAutoFit/>
          </a:bodyPr>
          <a:p>
            <a:pPr algn="ctr" indent="0" marL="0"/>
            <a:r>
              <a:rPr b="true" sz="3600">
                <a:solidFill>
                  <a:srgbClr val="1F497D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СПАСИБО ЗА ВНИМАНИЕ!</a:t>
            </a:r>
            <a:endParaRPr b="true" sz="3600">
              <a:solidFill>
                <a:srgbClr val="1F497D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42" name="Shape 942"/>
          <p:cNvSpPr txBox="false"/>
          <p:nvPr isPhoto="false"/>
        </p:nvSpPr>
        <p:spPr>
          <a:xfrm flipH="false" flipV="false" rot="0"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43" name="Shape 943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44" name="Shape 944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45" name="Shape 945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947" name="Shape 94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8" name="GroupShape 1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ТИПОВЫЕ НАРУШЕНИЯ ЗАКАЗЧИКОВ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40" name="Shape 140"/>
          <p:cNvSpPr txBox="false"/>
          <p:nvPr isPhoto="false"/>
        </p:nvSpPr>
        <p:spPr>
          <a:xfrm flipH="false" flipV="false" rot="0">
            <a:off x="0" y="147954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41" name="Shape 141"/>
          <p:cNvSpPr txBox="false"/>
          <p:nvPr isPhoto="false"/>
        </p:nvSpPr>
        <p:spPr>
          <a:xfrm flipH="false" flipV="false" rot="0">
            <a:off x="388889" y="1921020"/>
            <a:ext cx="11642718" cy="769441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42" name="Shape 142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«Заточка»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43" name="Shape 143"/>
          <p:cNvSpPr txBox="false"/>
          <p:nvPr isPhoto="false"/>
        </p:nvSpPr>
        <p:spPr>
          <a:xfrm flipH="false" flipV="false" rot="0">
            <a:off x="476471" y="1739552"/>
            <a:ext cx="11160208" cy="409342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Установление требований к товарам, совокупности которых соответствует продукция единственного производителя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i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Пример</a:t>
            </a:r>
            <a:endParaRPr i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i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Нарушение: неправомерно установлены требования к характеристикам операционной системе, а именно: операционная система должна включать в состав графические средства контроля целостности, что указывает на конкретного производителя</a:t>
            </a:r>
            <a:endParaRPr i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i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* Решение от </a:t>
            </a:r>
            <a:r>
              <a:rPr i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29.10.2021 по </a:t>
            </a:r>
            <a:r>
              <a:rPr i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делу № </a:t>
            </a:r>
            <a:r>
              <a:rPr i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П-159/21</a:t>
            </a:r>
            <a:endParaRPr i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44" name="Shape 144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45" name="Shape 145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46" name="Shape 146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47" name="Shape 147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7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49" name="Shape 14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0" name="GroupShape 1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1" name="Shape 151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ТИПОВЫЕ НАРУШЕНИЯ ЗАКАЗЧИКОВ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52" name="Shape 152"/>
          <p:cNvSpPr txBox="false"/>
          <p:nvPr isPhoto="false"/>
        </p:nvSpPr>
        <p:spPr>
          <a:xfrm flipH="false" flipV="false" rot="0">
            <a:off x="0" y="1479543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53" name="Shape 153"/>
          <p:cNvSpPr txBox="false"/>
          <p:nvPr isPhoto="false"/>
        </p:nvSpPr>
        <p:spPr>
          <a:xfrm flipH="false" flipV="false" rot="0">
            <a:off x="388889" y="1921020"/>
            <a:ext cx="11642718" cy="769441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54" name="Shape 154"/>
          <p:cNvSpPr txBox="true"/>
          <p:nvPr isPhoto="false"/>
        </p:nvSpPr>
        <p:spPr>
          <a:xfrm flipH="false" flipV="false" rot="0">
            <a:off x="160393" y="1074484"/>
            <a:ext cx="11871214" cy="405059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true" sz="2200">
                <a:latin typeface="Times New Roman"/>
                <a:ea typeface="Times New Roman"/>
                <a:cs typeface="Times New Roman"/>
              </a:rPr>
              <a:t>Применение КТРУ</a:t>
            </a:r>
            <a:endParaRPr b="true" sz="2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55" name="Shape 155"/>
          <p:cNvSpPr txBox="false"/>
          <p:nvPr isPhoto="false"/>
        </p:nvSpPr>
        <p:spPr>
          <a:xfrm flipH="false" flipV="false" rot="0">
            <a:off x="476471" y="1739552"/>
            <a:ext cx="11160208" cy="409342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Заказчиком установлены характеристики товаров, не предусмотренные позициями КТРУ, а также не указано обоснование применения дополнительных характеристик, не предусмотренных позициями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КТРУ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Заказчик обязан использовать КТРУ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В случае установления дополнительных характеристик, необходимо предоставлять обоснование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i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* Решение от 08.02.2022 по делу № П-39/22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56" name="Shape 156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57" name="Shape 157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58" name="Shape 158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59" name="Shape 159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8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61" name="Shape 16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  <p:sp>
        <p:nvSpPr>
          <p:cNvPr hidden="false" id="162" name="Shape 162"/>
          <p:cNvSpPr txBox="false"/>
          <p:nvPr isPhoto="false"/>
        </p:nvSpPr>
        <p:spPr>
          <a:xfrm flipH="false" flipV="false" rot="0">
            <a:off x="564606" y="3058880"/>
            <a:ext cx="408859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63" name="Shape 163"/>
          <p:cNvSpPr txBox="false"/>
          <p:nvPr isPhoto="false"/>
        </p:nvSpPr>
        <p:spPr>
          <a:xfrm flipH="false" flipV="false" rot="0">
            <a:off x="564606" y="3659547"/>
            <a:ext cx="408859" cy="232249"/>
          </a:xfrm>
          <a:prstGeom prst="homePlate">
            <a:avLst/>
          </a:prstGeom>
          <a:solidFill>
            <a:srgbClr val="10253F"/>
          </a:solidFill>
          <a:ln w="254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4" name="GroupShape 1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5" name="Shape 165"/>
          <p:cNvSpPr txBox="true"/>
          <p:nvPr isPhoto="false"/>
        </p:nvSpPr>
        <p:spPr>
          <a:xfrm flipH="false" flipV="false" rot="0">
            <a:off x="0" y="932723"/>
            <a:ext cx="12192000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ФАС России от 08.02.2022 по делу №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П-39/22 (№ 0127100001621000051)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66" name="Shape 166"/>
          <p:cNvSpPr txBox="false"/>
          <p:nvPr isPhoto="false"/>
        </p:nvSpPr>
        <p:spPr>
          <a:xfrm flipH="false" flipV="false" rot="0">
            <a:off x="304800" y="1498405"/>
            <a:ext cx="11887200" cy="3339376"/>
          </a:xfrm>
          <a:prstGeom prst="rect">
            <a:avLst/>
          </a:prstGeom>
          <a:noFill/>
        </p:spPr>
        <p:txBody>
          <a:bodyPr anchor="t" bIns="45720" lIns="0" rIns="91440" tIns="45720" wrap="square">
            <a:spAutoFit/>
          </a:bodyPr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 закупки: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проведение эл.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аукциона на право заключения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гос. контракта на поставку сплит-систем в рамках строительства объекта капитального строительства</a:t>
            </a: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b="true"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НМЦК</a:t>
            </a:r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615 278,20 руб.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Дата публикации извещения: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07.09.2021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результатам внеплановой проверки выявлено: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Заказчиком в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Документации ненадлежащим образом установлено описание объекта закупки, установлены характеристики, не предусмотренные позициями КТРУ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true"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комиссии: </a:t>
            </a:r>
            <a:r>
              <a:rPr sz="1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момент размещения позиция КТРУ содержала версию от 29.12.2020 с датой обязательного применения с 28.01.2021. Действия заказчика нарушают п. 1 ч. 1 ст. 64 и содержат признаки административного правонарушения, предусмотренные ст. 4.2 чт. 7.30 КоАП РФ</a:t>
            </a:r>
            <a:endParaRPr sz="19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67" name="Shape 167"/>
          <p:cNvSpPr txBox="false"/>
          <p:nvPr isPhoto="false"/>
        </p:nvSpPr>
        <p:spPr>
          <a:xfrm flipH="false" flipV="false" rot="0">
            <a:off x="0" y="1315949"/>
            <a:ext cx="6059277" cy="0"/>
          </a:xfrm>
          <a:prstGeom prst="line">
            <a:avLst/>
          </a:prstGeom>
          <a:ln w="38100">
            <a:solidFill>
              <a:srgbClr val="10253F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68" name="Shape 168"/>
          <p:cNvSpPr txBox="false"/>
          <p:nvPr isPhoto="false"/>
        </p:nvSpPr>
        <p:spPr>
          <a:xfrm flipH="false" flipV="false" rot="0"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ТИПОВЫЕ НАРУШЕНИЯ ЗАКАЗЧИКОВ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69" name="Shape 169"/>
          <p:cNvSpPr txBox="false"/>
          <p:nvPr isPhoto="false"/>
        </p:nvSpPr>
        <p:spPr>
          <a:xfrm flipH="false" flipV="false" rot="0">
            <a:off x="0" y="5942073"/>
            <a:ext cx="12192000" cy="932722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12166600" y="6405331"/>
            <a:ext cx="0" cy="4526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71" name="Shape 171"/>
          <p:cNvSpPr txBox="false"/>
          <p:nvPr isPhoto="false"/>
        </p:nvSpPr>
        <p:spPr>
          <a:xfrm flipH="true" flipV="false" rot="0">
            <a:off x="8208234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72" name="Shape 172"/>
          <p:cNvSpPr txBox="false"/>
          <p:nvPr isPhoto="false"/>
        </p:nvSpPr>
        <p:spPr>
          <a:xfrm flipH="false" flipV="false" rot="0">
            <a:off x="11615766" y="6255975"/>
            <a:ext cx="375690" cy="375689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9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74" name="Shape 17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2022-07-19T05:49:04Z</dcterms:modified>
</cp:coreProperties>
</file>