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theme/theme8.xml" ContentType="application/vnd.openxmlformats-officedocument.theme+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theme/theme9.xml" ContentType="application/vnd.openxmlformats-officedocument.theme+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99" r:id="rId2"/>
    <p:sldMasterId id="2147483711" r:id="rId3"/>
    <p:sldMasterId id="2147483766" r:id="rId4"/>
    <p:sldMasterId id="2147483778" r:id="rId5"/>
    <p:sldMasterId id="2147483791" r:id="rId6"/>
    <p:sldMasterId id="2147483843" r:id="rId7"/>
    <p:sldMasterId id="2147483869" r:id="rId8"/>
    <p:sldMasterId id="2147483881" r:id="rId9"/>
    <p:sldMasterId id="2147483893" r:id="rId10"/>
  </p:sldMasterIdLst>
  <p:notesMasterIdLst>
    <p:notesMasterId r:id="rId149"/>
  </p:notesMasterIdLst>
  <p:sldIdLst>
    <p:sldId id="4281" r:id="rId11"/>
    <p:sldId id="257" r:id="rId12"/>
    <p:sldId id="4813" r:id="rId13"/>
    <p:sldId id="4814" r:id="rId14"/>
    <p:sldId id="4816" r:id="rId15"/>
    <p:sldId id="4817" r:id="rId16"/>
    <p:sldId id="4818" r:id="rId17"/>
    <p:sldId id="4819" r:id="rId18"/>
    <p:sldId id="4820" r:id="rId19"/>
    <p:sldId id="4821" r:id="rId20"/>
    <p:sldId id="4822" r:id="rId21"/>
    <p:sldId id="4824" r:id="rId22"/>
    <p:sldId id="4823" r:id="rId23"/>
    <p:sldId id="4825" r:id="rId24"/>
    <p:sldId id="4826" r:id="rId25"/>
    <p:sldId id="4827" r:id="rId26"/>
    <p:sldId id="4843" r:id="rId27"/>
    <p:sldId id="4844" r:id="rId28"/>
    <p:sldId id="4586" r:id="rId29"/>
    <p:sldId id="4592" r:id="rId30"/>
    <p:sldId id="4588" r:id="rId31"/>
    <p:sldId id="4841" r:id="rId32"/>
    <p:sldId id="4828" r:id="rId33"/>
    <p:sldId id="4877" r:id="rId34"/>
    <p:sldId id="4878" r:id="rId35"/>
    <p:sldId id="4880" r:id="rId36"/>
    <p:sldId id="5276" r:id="rId37"/>
    <p:sldId id="5279" r:id="rId38"/>
    <p:sldId id="4881" r:id="rId39"/>
    <p:sldId id="4882" r:id="rId40"/>
    <p:sldId id="4883" r:id="rId41"/>
    <p:sldId id="4884" r:id="rId42"/>
    <p:sldId id="4885" r:id="rId43"/>
    <p:sldId id="4887" r:id="rId44"/>
    <p:sldId id="5263" r:id="rId45"/>
    <p:sldId id="5278" r:id="rId46"/>
    <p:sldId id="5264" r:id="rId47"/>
    <p:sldId id="5265" r:id="rId48"/>
    <p:sldId id="5266" r:id="rId49"/>
    <p:sldId id="5277" r:id="rId50"/>
    <p:sldId id="5267" r:id="rId51"/>
    <p:sldId id="5268" r:id="rId52"/>
    <p:sldId id="5269" r:id="rId53"/>
    <p:sldId id="5270" r:id="rId54"/>
    <p:sldId id="5271" r:id="rId55"/>
    <p:sldId id="5272" r:id="rId56"/>
    <p:sldId id="5282" r:id="rId57"/>
    <p:sldId id="4829" r:id="rId58"/>
    <p:sldId id="4830" r:id="rId59"/>
    <p:sldId id="4831" r:id="rId60"/>
    <p:sldId id="5275" r:id="rId61"/>
    <p:sldId id="4833" r:id="rId62"/>
    <p:sldId id="5281" r:id="rId63"/>
    <p:sldId id="4834" r:id="rId64"/>
    <p:sldId id="4835" r:id="rId65"/>
    <p:sldId id="4836" r:id="rId66"/>
    <p:sldId id="4837" r:id="rId67"/>
    <p:sldId id="4838" r:id="rId68"/>
    <p:sldId id="4839" r:id="rId69"/>
    <p:sldId id="5334" r:id="rId70"/>
    <p:sldId id="5335" r:id="rId71"/>
    <p:sldId id="5336" r:id="rId72"/>
    <p:sldId id="5283" r:id="rId73"/>
    <p:sldId id="5284" r:id="rId74"/>
    <p:sldId id="5285" r:id="rId75"/>
    <p:sldId id="5333" r:id="rId76"/>
    <p:sldId id="4840" r:id="rId77"/>
    <p:sldId id="4865" r:id="rId78"/>
    <p:sldId id="5338" r:id="rId79"/>
    <p:sldId id="5339" r:id="rId80"/>
    <p:sldId id="5343" r:id="rId81"/>
    <p:sldId id="5344" r:id="rId82"/>
    <p:sldId id="5345" r:id="rId83"/>
    <p:sldId id="5346" r:id="rId84"/>
    <p:sldId id="5347" r:id="rId85"/>
    <p:sldId id="5348" r:id="rId86"/>
    <p:sldId id="5349" r:id="rId87"/>
    <p:sldId id="5330" r:id="rId88"/>
    <p:sldId id="5331" r:id="rId89"/>
    <p:sldId id="4845" r:id="rId90"/>
    <p:sldId id="3161" r:id="rId91"/>
    <p:sldId id="4228" r:id="rId92"/>
    <p:sldId id="4846" r:id="rId93"/>
    <p:sldId id="5350" r:id="rId94"/>
    <p:sldId id="5351" r:id="rId95"/>
    <p:sldId id="4233" r:id="rId96"/>
    <p:sldId id="259" r:id="rId97"/>
    <p:sldId id="4765" r:id="rId98"/>
    <p:sldId id="4808" r:id="rId99"/>
    <p:sldId id="4809" r:id="rId100"/>
    <p:sldId id="5286" r:id="rId101"/>
    <p:sldId id="4847" r:id="rId102"/>
    <p:sldId id="4255" r:id="rId103"/>
    <p:sldId id="4848" r:id="rId104"/>
    <p:sldId id="4864" r:id="rId105"/>
    <p:sldId id="4876" r:id="rId106"/>
    <p:sldId id="5337" r:id="rId107"/>
    <p:sldId id="4849" r:id="rId108"/>
    <p:sldId id="4850" r:id="rId109"/>
    <p:sldId id="4853" r:id="rId110"/>
    <p:sldId id="4852" r:id="rId111"/>
    <p:sldId id="4854" r:id="rId112"/>
    <p:sldId id="4855" r:id="rId113"/>
    <p:sldId id="4851" r:id="rId114"/>
    <p:sldId id="4490" r:id="rId115"/>
    <p:sldId id="4688" r:id="rId116"/>
    <p:sldId id="4689" r:id="rId117"/>
    <p:sldId id="4696" r:id="rId118"/>
    <p:sldId id="4856" r:id="rId119"/>
    <p:sldId id="4863" r:id="rId120"/>
    <p:sldId id="5329" r:id="rId121"/>
    <p:sldId id="4862" r:id="rId122"/>
    <p:sldId id="4861" r:id="rId123"/>
    <p:sldId id="4691" r:id="rId124"/>
    <p:sldId id="4693" r:id="rId125"/>
    <p:sldId id="4694" r:id="rId126"/>
    <p:sldId id="4761" r:id="rId127"/>
    <p:sldId id="4695" r:id="rId128"/>
    <p:sldId id="4762" r:id="rId129"/>
    <p:sldId id="4763" r:id="rId130"/>
    <p:sldId id="4857" r:id="rId131"/>
    <p:sldId id="4858" r:id="rId132"/>
    <p:sldId id="4859" r:id="rId133"/>
    <p:sldId id="4860" r:id="rId134"/>
    <p:sldId id="5332" r:id="rId135"/>
    <p:sldId id="4444" r:id="rId136"/>
    <p:sldId id="4446" r:id="rId137"/>
    <p:sldId id="4447" r:id="rId138"/>
    <p:sldId id="4448" r:id="rId139"/>
    <p:sldId id="4449" r:id="rId140"/>
    <p:sldId id="4450" r:id="rId141"/>
    <p:sldId id="4451" r:id="rId142"/>
    <p:sldId id="4452" r:id="rId143"/>
    <p:sldId id="4453" r:id="rId144"/>
    <p:sldId id="5340" r:id="rId145"/>
    <p:sldId id="5341" r:id="rId146"/>
    <p:sldId id="5342" r:id="rId147"/>
    <p:sldId id="478" r:id="rId14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114" d="100"/>
          <a:sy n="114" d="100"/>
        </p:scale>
        <p:origin x="30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6.xml"/><Relationship Id="rId117" Type="http://schemas.openxmlformats.org/officeDocument/2006/relationships/slide" Target="slides/slide107.xml"/><Relationship Id="rId21" Type="http://schemas.openxmlformats.org/officeDocument/2006/relationships/slide" Target="slides/slide11.xml"/><Relationship Id="rId42" Type="http://schemas.openxmlformats.org/officeDocument/2006/relationships/slide" Target="slides/slide32.xml"/><Relationship Id="rId47" Type="http://schemas.openxmlformats.org/officeDocument/2006/relationships/slide" Target="slides/slide37.xml"/><Relationship Id="rId63" Type="http://schemas.openxmlformats.org/officeDocument/2006/relationships/slide" Target="slides/slide53.xml"/><Relationship Id="rId68" Type="http://schemas.openxmlformats.org/officeDocument/2006/relationships/slide" Target="slides/slide58.xml"/><Relationship Id="rId84" Type="http://schemas.openxmlformats.org/officeDocument/2006/relationships/slide" Target="slides/slide74.xml"/><Relationship Id="rId89" Type="http://schemas.openxmlformats.org/officeDocument/2006/relationships/slide" Target="slides/slide79.xml"/><Relationship Id="rId112" Type="http://schemas.openxmlformats.org/officeDocument/2006/relationships/slide" Target="slides/slide102.xml"/><Relationship Id="rId133" Type="http://schemas.openxmlformats.org/officeDocument/2006/relationships/slide" Target="slides/slide123.xml"/><Relationship Id="rId138" Type="http://schemas.openxmlformats.org/officeDocument/2006/relationships/slide" Target="slides/slide128.xml"/><Relationship Id="rId16" Type="http://schemas.openxmlformats.org/officeDocument/2006/relationships/slide" Target="slides/slide6.xml"/><Relationship Id="rId107" Type="http://schemas.openxmlformats.org/officeDocument/2006/relationships/slide" Target="slides/slide97.xml"/><Relationship Id="rId11" Type="http://schemas.openxmlformats.org/officeDocument/2006/relationships/slide" Target="slides/slide1.xml"/><Relationship Id="rId32" Type="http://schemas.openxmlformats.org/officeDocument/2006/relationships/slide" Target="slides/slide22.xml"/><Relationship Id="rId37" Type="http://schemas.openxmlformats.org/officeDocument/2006/relationships/slide" Target="slides/slide27.xml"/><Relationship Id="rId53" Type="http://schemas.openxmlformats.org/officeDocument/2006/relationships/slide" Target="slides/slide43.xml"/><Relationship Id="rId58" Type="http://schemas.openxmlformats.org/officeDocument/2006/relationships/slide" Target="slides/slide48.xml"/><Relationship Id="rId74" Type="http://schemas.openxmlformats.org/officeDocument/2006/relationships/slide" Target="slides/slide64.xml"/><Relationship Id="rId79" Type="http://schemas.openxmlformats.org/officeDocument/2006/relationships/slide" Target="slides/slide69.xml"/><Relationship Id="rId102" Type="http://schemas.openxmlformats.org/officeDocument/2006/relationships/slide" Target="slides/slide92.xml"/><Relationship Id="rId123" Type="http://schemas.openxmlformats.org/officeDocument/2006/relationships/slide" Target="slides/slide113.xml"/><Relationship Id="rId128" Type="http://schemas.openxmlformats.org/officeDocument/2006/relationships/slide" Target="slides/slide118.xml"/><Relationship Id="rId144" Type="http://schemas.openxmlformats.org/officeDocument/2006/relationships/slide" Target="slides/slide134.xml"/><Relationship Id="rId149" Type="http://schemas.openxmlformats.org/officeDocument/2006/relationships/notesMaster" Target="notesMasters/notesMaster1.xml"/><Relationship Id="rId5" Type="http://schemas.openxmlformats.org/officeDocument/2006/relationships/slideMaster" Target="slideMasters/slideMaster5.xml"/><Relationship Id="rId90" Type="http://schemas.openxmlformats.org/officeDocument/2006/relationships/slide" Target="slides/slide80.xml"/><Relationship Id="rId95" Type="http://schemas.openxmlformats.org/officeDocument/2006/relationships/slide" Target="slides/slide85.xml"/><Relationship Id="rId22" Type="http://schemas.openxmlformats.org/officeDocument/2006/relationships/slide" Target="slides/slide12.xml"/><Relationship Id="rId27" Type="http://schemas.openxmlformats.org/officeDocument/2006/relationships/slide" Target="slides/slide17.xml"/><Relationship Id="rId43" Type="http://schemas.openxmlformats.org/officeDocument/2006/relationships/slide" Target="slides/slide33.xml"/><Relationship Id="rId48" Type="http://schemas.openxmlformats.org/officeDocument/2006/relationships/slide" Target="slides/slide38.xml"/><Relationship Id="rId64" Type="http://schemas.openxmlformats.org/officeDocument/2006/relationships/slide" Target="slides/slide54.xml"/><Relationship Id="rId69" Type="http://schemas.openxmlformats.org/officeDocument/2006/relationships/slide" Target="slides/slide59.xml"/><Relationship Id="rId113" Type="http://schemas.openxmlformats.org/officeDocument/2006/relationships/slide" Target="slides/slide103.xml"/><Relationship Id="rId118" Type="http://schemas.openxmlformats.org/officeDocument/2006/relationships/slide" Target="slides/slide108.xml"/><Relationship Id="rId134" Type="http://schemas.openxmlformats.org/officeDocument/2006/relationships/slide" Target="slides/slide124.xml"/><Relationship Id="rId139" Type="http://schemas.openxmlformats.org/officeDocument/2006/relationships/slide" Target="slides/slide129.xml"/><Relationship Id="rId80" Type="http://schemas.openxmlformats.org/officeDocument/2006/relationships/slide" Target="slides/slide70.xml"/><Relationship Id="rId85" Type="http://schemas.openxmlformats.org/officeDocument/2006/relationships/slide" Target="slides/slide75.xml"/><Relationship Id="rId150" Type="http://schemas.openxmlformats.org/officeDocument/2006/relationships/presProps" Target="presProps.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slide" Target="slides/slide49.xml"/><Relationship Id="rId67" Type="http://schemas.openxmlformats.org/officeDocument/2006/relationships/slide" Target="slides/slide57.xml"/><Relationship Id="rId103" Type="http://schemas.openxmlformats.org/officeDocument/2006/relationships/slide" Target="slides/slide93.xml"/><Relationship Id="rId108" Type="http://schemas.openxmlformats.org/officeDocument/2006/relationships/slide" Target="slides/slide98.xml"/><Relationship Id="rId116" Type="http://schemas.openxmlformats.org/officeDocument/2006/relationships/slide" Target="slides/slide106.xml"/><Relationship Id="rId124" Type="http://schemas.openxmlformats.org/officeDocument/2006/relationships/slide" Target="slides/slide114.xml"/><Relationship Id="rId129" Type="http://schemas.openxmlformats.org/officeDocument/2006/relationships/slide" Target="slides/slide119.xml"/><Relationship Id="rId137" Type="http://schemas.openxmlformats.org/officeDocument/2006/relationships/slide" Target="slides/slide127.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slide" Target="slides/slide52.xml"/><Relationship Id="rId70" Type="http://schemas.openxmlformats.org/officeDocument/2006/relationships/slide" Target="slides/slide60.xml"/><Relationship Id="rId75" Type="http://schemas.openxmlformats.org/officeDocument/2006/relationships/slide" Target="slides/slide65.xml"/><Relationship Id="rId83" Type="http://schemas.openxmlformats.org/officeDocument/2006/relationships/slide" Target="slides/slide73.xml"/><Relationship Id="rId88" Type="http://schemas.openxmlformats.org/officeDocument/2006/relationships/slide" Target="slides/slide78.xml"/><Relationship Id="rId91" Type="http://schemas.openxmlformats.org/officeDocument/2006/relationships/slide" Target="slides/slide81.xml"/><Relationship Id="rId96" Type="http://schemas.openxmlformats.org/officeDocument/2006/relationships/slide" Target="slides/slide86.xml"/><Relationship Id="rId111" Type="http://schemas.openxmlformats.org/officeDocument/2006/relationships/slide" Target="slides/slide101.xml"/><Relationship Id="rId132" Type="http://schemas.openxmlformats.org/officeDocument/2006/relationships/slide" Target="slides/slide122.xml"/><Relationship Id="rId140" Type="http://schemas.openxmlformats.org/officeDocument/2006/relationships/slide" Target="slides/slide130.xml"/><Relationship Id="rId145" Type="http://schemas.openxmlformats.org/officeDocument/2006/relationships/slide" Target="slides/slide135.xml"/><Relationship Id="rId15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slide" Target="slides/slide47.xml"/><Relationship Id="rId106" Type="http://schemas.openxmlformats.org/officeDocument/2006/relationships/slide" Target="slides/slide96.xml"/><Relationship Id="rId114" Type="http://schemas.openxmlformats.org/officeDocument/2006/relationships/slide" Target="slides/slide104.xml"/><Relationship Id="rId119" Type="http://schemas.openxmlformats.org/officeDocument/2006/relationships/slide" Target="slides/slide109.xml"/><Relationship Id="rId127" Type="http://schemas.openxmlformats.org/officeDocument/2006/relationships/slide" Target="slides/slide117.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slide" Target="slides/slide50.xml"/><Relationship Id="rId65" Type="http://schemas.openxmlformats.org/officeDocument/2006/relationships/slide" Target="slides/slide55.xml"/><Relationship Id="rId73" Type="http://schemas.openxmlformats.org/officeDocument/2006/relationships/slide" Target="slides/slide63.xml"/><Relationship Id="rId78" Type="http://schemas.openxmlformats.org/officeDocument/2006/relationships/slide" Target="slides/slide68.xml"/><Relationship Id="rId81" Type="http://schemas.openxmlformats.org/officeDocument/2006/relationships/slide" Target="slides/slide71.xml"/><Relationship Id="rId86" Type="http://schemas.openxmlformats.org/officeDocument/2006/relationships/slide" Target="slides/slide76.xml"/><Relationship Id="rId94" Type="http://schemas.openxmlformats.org/officeDocument/2006/relationships/slide" Target="slides/slide84.xml"/><Relationship Id="rId99" Type="http://schemas.openxmlformats.org/officeDocument/2006/relationships/slide" Target="slides/slide89.xml"/><Relationship Id="rId101" Type="http://schemas.openxmlformats.org/officeDocument/2006/relationships/slide" Target="slides/slide91.xml"/><Relationship Id="rId122" Type="http://schemas.openxmlformats.org/officeDocument/2006/relationships/slide" Target="slides/slide112.xml"/><Relationship Id="rId130" Type="http://schemas.openxmlformats.org/officeDocument/2006/relationships/slide" Target="slides/slide120.xml"/><Relationship Id="rId135" Type="http://schemas.openxmlformats.org/officeDocument/2006/relationships/slide" Target="slides/slide125.xml"/><Relationship Id="rId143" Type="http://schemas.openxmlformats.org/officeDocument/2006/relationships/slide" Target="slides/slide133.xml"/><Relationship Id="rId148" Type="http://schemas.openxmlformats.org/officeDocument/2006/relationships/slide" Target="slides/slide138.xml"/><Relationship Id="rId15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3.xml"/><Relationship Id="rId18" Type="http://schemas.openxmlformats.org/officeDocument/2006/relationships/slide" Target="slides/slide8.xml"/><Relationship Id="rId39" Type="http://schemas.openxmlformats.org/officeDocument/2006/relationships/slide" Target="slides/slide29.xml"/><Relationship Id="rId109" Type="http://schemas.openxmlformats.org/officeDocument/2006/relationships/slide" Target="slides/slide99.xml"/><Relationship Id="rId34" Type="http://schemas.openxmlformats.org/officeDocument/2006/relationships/slide" Target="slides/slide24.xml"/><Relationship Id="rId50" Type="http://schemas.openxmlformats.org/officeDocument/2006/relationships/slide" Target="slides/slide40.xml"/><Relationship Id="rId55" Type="http://schemas.openxmlformats.org/officeDocument/2006/relationships/slide" Target="slides/slide45.xml"/><Relationship Id="rId76" Type="http://schemas.openxmlformats.org/officeDocument/2006/relationships/slide" Target="slides/slide66.xml"/><Relationship Id="rId97" Type="http://schemas.openxmlformats.org/officeDocument/2006/relationships/slide" Target="slides/slide87.xml"/><Relationship Id="rId104" Type="http://schemas.openxmlformats.org/officeDocument/2006/relationships/slide" Target="slides/slide94.xml"/><Relationship Id="rId120" Type="http://schemas.openxmlformats.org/officeDocument/2006/relationships/slide" Target="slides/slide110.xml"/><Relationship Id="rId125" Type="http://schemas.openxmlformats.org/officeDocument/2006/relationships/slide" Target="slides/slide115.xml"/><Relationship Id="rId141" Type="http://schemas.openxmlformats.org/officeDocument/2006/relationships/slide" Target="slides/slide131.xml"/><Relationship Id="rId146" Type="http://schemas.openxmlformats.org/officeDocument/2006/relationships/slide" Target="slides/slide136.xml"/><Relationship Id="rId7" Type="http://schemas.openxmlformats.org/officeDocument/2006/relationships/slideMaster" Target="slideMasters/slideMaster7.xml"/><Relationship Id="rId71" Type="http://schemas.openxmlformats.org/officeDocument/2006/relationships/slide" Target="slides/slide61.xml"/><Relationship Id="rId92" Type="http://schemas.openxmlformats.org/officeDocument/2006/relationships/slide" Target="slides/slide82.xml"/><Relationship Id="rId2" Type="http://schemas.openxmlformats.org/officeDocument/2006/relationships/slideMaster" Target="slideMasters/slideMaster2.xml"/><Relationship Id="rId29" Type="http://schemas.openxmlformats.org/officeDocument/2006/relationships/slide" Target="slides/slide19.xml"/><Relationship Id="rId24" Type="http://schemas.openxmlformats.org/officeDocument/2006/relationships/slide" Target="slides/slide14.xml"/><Relationship Id="rId40" Type="http://schemas.openxmlformats.org/officeDocument/2006/relationships/slide" Target="slides/slide30.xml"/><Relationship Id="rId45" Type="http://schemas.openxmlformats.org/officeDocument/2006/relationships/slide" Target="slides/slide35.xml"/><Relationship Id="rId66" Type="http://schemas.openxmlformats.org/officeDocument/2006/relationships/slide" Target="slides/slide56.xml"/><Relationship Id="rId87" Type="http://schemas.openxmlformats.org/officeDocument/2006/relationships/slide" Target="slides/slide77.xml"/><Relationship Id="rId110" Type="http://schemas.openxmlformats.org/officeDocument/2006/relationships/slide" Target="slides/slide100.xml"/><Relationship Id="rId115" Type="http://schemas.openxmlformats.org/officeDocument/2006/relationships/slide" Target="slides/slide105.xml"/><Relationship Id="rId131" Type="http://schemas.openxmlformats.org/officeDocument/2006/relationships/slide" Target="slides/slide121.xml"/><Relationship Id="rId136" Type="http://schemas.openxmlformats.org/officeDocument/2006/relationships/slide" Target="slides/slide126.xml"/><Relationship Id="rId61" Type="http://schemas.openxmlformats.org/officeDocument/2006/relationships/slide" Target="slides/slide51.xml"/><Relationship Id="rId82" Type="http://schemas.openxmlformats.org/officeDocument/2006/relationships/slide" Target="slides/slide72.xml"/><Relationship Id="rId152" Type="http://schemas.openxmlformats.org/officeDocument/2006/relationships/theme" Target="theme/theme1.xml"/><Relationship Id="rId19" Type="http://schemas.openxmlformats.org/officeDocument/2006/relationships/slide" Target="slides/slide9.xml"/><Relationship Id="rId14" Type="http://schemas.openxmlformats.org/officeDocument/2006/relationships/slide" Target="slides/slide4.xml"/><Relationship Id="rId30" Type="http://schemas.openxmlformats.org/officeDocument/2006/relationships/slide" Target="slides/slide20.xml"/><Relationship Id="rId35" Type="http://schemas.openxmlformats.org/officeDocument/2006/relationships/slide" Target="slides/slide25.xml"/><Relationship Id="rId56" Type="http://schemas.openxmlformats.org/officeDocument/2006/relationships/slide" Target="slides/slide46.xml"/><Relationship Id="rId77" Type="http://schemas.openxmlformats.org/officeDocument/2006/relationships/slide" Target="slides/slide67.xml"/><Relationship Id="rId100" Type="http://schemas.openxmlformats.org/officeDocument/2006/relationships/slide" Target="slides/slide90.xml"/><Relationship Id="rId105" Type="http://schemas.openxmlformats.org/officeDocument/2006/relationships/slide" Target="slides/slide95.xml"/><Relationship Id="rId126" Type="http://schemas.openxmlformats.org/officeDocument/2006/relationships/slide" Target="slides/slide116.xml"/><Relationship Id="rId147" Type="http://schemas.openxmlformats.org/officeDocument/2006/relationships/slide" Target="slides/slide137.xml"/><Relationship Id="rId8" Type="http://schemas.openxmlformats.org/officeDocument/2006/relationships/slideMaster" Target="slideMasters/slideMaster8.xml"/><Relationship Id="rId51" Type="http://schemas.openxmlformats.org/officeDocument/2006/relationships/slide" Target="slides/slide41.xml"/><Relationship Id="rId72" Type="http://schemas.openxmlformats.org/officeDocument/2006/relationships/slide" Target="slides/slide62.xml"/><Relationship Id="rId93" Type="http://schemas.openxmlformats.org/officeDocument/2006/relationships/slide" Target="slides/slide83.xml"/><Relationship Id="rId98" Type="http://schemas.openxmlformats.org/officeDocument/2006/relationships/slide" Target="slides/slide88.xml"/><Relationship Id="rId121" Type="http://schemas.openxmlformats.org/officeDocument/2006/relationships/slide" Target="slides/slide111.xml"/><Relationship Id="rId142" Type="http://schemas.openxmlformats.org/officeDocument/2006/relationships/slide" Target="slides/slide132.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39EF27-3D58-4F04-AF25-48E54369708D}" type="datetimeFigureOut">
              <a:rPr lang="ru-RU" smtClean="0"/>
              <a:pPr/>
              <a:t>18.07.2022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51513-017C-4FBA-A79E-A721EBE17A8F}" type="slidenum">
              <a:rPr lang="ru-RU" smtClean="0"/>
              <a:pPr/>
              <a:t>‹#›</a:t>
            </a:fld>
            <a:endParaRPr lang="ru-RU"/>
          </a:p>
        </p:txBody>
      </p:sp>
    </p:spTree>
    <p:extLst>
      <p:ext uri="{BB962C8B-B14F-4D97-AF65-F5344CB8AC3E}">
        <p14:creationId xmlns:p14="http://schemas.microsoft.com/office/powerpoint/2010/main" val="3382609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Образ слайда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581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37581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AB8B910-7A6D-4C08-B143-0907E6412A7D}" type="slidenum">
              <a:rPr kumimoji="0" lang="ru-RU" altLang="ru-RU"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81</a:t>
            </a:fld>
            <a:endParaRPr kumimoji="0" lang="ru-RU" altLang="ru-RU"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553268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FA75B2-50EF-44F4-8157-D7E82E08CEC7}"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81104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2A9834-699D-47BB-BEF9-BE8CB45642D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0EB7AA03-1D2C-44BE-83E9-6219A1A097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186E9F2F-814B-4756-8C5B-B80E4F44F91D}"/>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ADB2E65A-8BEC-4D0E-976A-3EA95DA5558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14EFD3B-72BF-4E98-AA0F-64355B605230}"/>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364140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A114E9-F0A2-4555-B293-7AAAF6C0F68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DF7DFC3-A3F2-4046-B0E1-779D1C129166}"/>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E4DF624-2E81-4FF2-AC42-54C5130B76F2}"/>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88B9C225-AA44-4226-9C05-9C1BD42462C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B6F610A-888B-4B0D-83E3-2A5EB4DDE494}"/>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223527816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9"/>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3"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83CFB61-49A8-4E4A-AB69-BE913B84F92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C3AC564-7B2E-405A-ACCF-262A320DD9A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9739717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1A7C6C4-D61B-4645-B9FE-F36D991D827D}"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3515DBB-4247-46FB-B059-76B2A8FCAF3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3125497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3BDF9EA-364F-42A4-BCBC-B51AC8468A0C}"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15273BD-DC88-4752-A276-9C9C5D78AC42}"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5733427"/>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56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B804AA8-65C4-49FB-A702-4089B84E77E0}"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299D0F-31B6-42C6-B96D-88C4FF314477}"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7680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561"/>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417606B-91D9-4EE6-9119-CFFF84F9D93A}"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5062A44-E696-4755-9DF0-7A8F83DA6679}"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8267027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D2C4860-BD13-493C-9CEE-FC1511EFDF45}"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EC0FD0D-860B-41F7-9694-218F4E830413}"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5978242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3"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195BCA4-8F69-4A4C-93B5-BA79AFA2E86F}"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ED850C-62AD-403A-AF8B-F0AE335A96EA}"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1404001"/>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316837911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401110319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1" y="1709740"/>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409803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5719E5C-C92B-41D6-98C5-5220C7A97851}"/>
              </a:ext>
            </a:extLst>
          </p:cNvPr>
          <p:cNvSpPr>
            <a:spLocks noGrp="1"/>
          </p:cNvSpPr>
          <p:nvPr>
            <p:ph type="title" orient="vert"/>
          </p:nvPr>
        </p:nvSpPr>
        <p:spPr>
          <a:xfrm>
            <a:off x="8724901"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47DEC31-7B38-4363-9862-EC65240D91E8}"/>
              </a:ext>
            </a:extLst>
          </p:cNvPr>
          <p:cNvSpPr>
            <a:spLocks noGrp="1"/>
          </p:cNvSpPr>
          <p:nvPr>
            <p:ph type="body" orient="vert" idx="1"/>
          </p:nvPr>
        </p:nvSpPr>
        <p:spPr>
          <a:xfrm>
            <a:off x="838201"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7BAC97C-B2CE-44F4-A955-6229026EFD99}"/>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00237FD5-EA2E-4CF6-8139-3904E8B45BD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5EE3A23-93C1-4BEF-814F-5D56FCBC9A17}"/>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129915014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7925C66-3203-4DA3-AF18-1407A8530FC0}" type="datetimeFigureOut">
              <a:rPr lang="ru-RU" smtClean="0"/>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3970057102"/>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7"/>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1"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7925C66-3203-4DA3-AF18-1407A8530FC0}" type="datetimeFigureOut">
              <a:rPr lang="ru-RU" smtClean="0"/>
              <a:t>18.07.2022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379633997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7925C66-3203-4DA3-AF18-1407A8530FC0}" type="datetimeFigureOut">
              <a:rPr lang="ru-RU" smtClean="0"/>
              <a:t>18.07.2022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11756901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7925C66-3203-4DA3-AF18-1407A8530FC0}" type="datetimeFigureOut">
              <a:rPr lang="ru-RU" smtClean="0"/>
              <a:t>18.07.2022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267315680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7925C66-3203-4DA3-AF18-1407A8530FC0}" type="datetimeFigureOut">
              <a:rPr lang="ru-RU" smtClean="0"/>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25922757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7925C66-3203-4DA3-AF18-1407A8530FC0}" type="datetimeFigureOut">
              <a:rPr lang="ru-RU" smtClean="0"/>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1154947797"/>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373419467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1"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1"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88979A-74CA-45AF-8A26-17FE560C2666}" type="slidenum">
              <a:rPr lang="ru-RU" smtClean="0"/>
              <a:t>‹#›</a:t>
            </a:fld>
            <a:endParaRPr lang="ru-RU"/>
          </a:p>
        </p:txBody>
      </p:sp>
    </p:spTree>
    <p:extLst>
      <p:ext uri="{BB962C8B-B14F-4D97-AF65-F5344CB8AC3E}">
        <p14:creationId xmlns:p14="http://schemas.microsoft.com/office/powerpoint/2010/main" val="2927363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2056149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723488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7944705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1296523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70763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1342433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431019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59264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9DDCF1-ABAA-4962-B917-20FF1018A48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7F73734-1783-4590-B83E-71B3CC82753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65FB6CF-5B06-40D9-9329-C7963D35A876}"/>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6E6FF188-559A-476F-9F86-2FB27D1B51F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B9C7B02-412F-439C-9876-8D8ABDCB245D}"/>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15017733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40723982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1299418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304C94E-1C92-4ECB-A6F3-30B2B0C079E8}" type="slidenum">
              <a:rPr lang="ru-RU" smtClean="0"/>
              <a:pPr/>
              <a:t>‹#›</a:t>
            </a:fld>
            <a:endParaRPr lang="ru-RU"/>
          </a:p>
        </p:txBody>
      </p:sp>
    </p:spTree>
    <p:extLst>
      <p:ext uri="{BB962C8B-B14F-4D97-AF65-F5344CB8AC3E}">
        <p14:creationId xmlns:p14="http://schemas.microsoft.com/office/powerpoint/2010/main" val="30193923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53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lvl1pPr>
            <a:lvl2pPr marL="457068" indent="0" algn="ctr">
              <a:buNone/>
              <a:defRPr/>
            </a:lvl2pPr>
            <a:lvl3pPr marL="914133" indent="0" algn="ctr">
              <a:buNone/>
              <a:defRPr/>
            </a:lvl3pPr>
            <a:lvl4pPr marL="1371200" indent="0" algn="ctr">
              <a:buNone/>
              <a:defRPr/>
            </a:lvl4pPr>
            <a:lvl5pPr marL="1828267" indent="0" algn="ctr">
              <a:buNone/>
              <a:defRPr/>
            </a:lvl5pPr>
            <a:lvl6pPr marL="2285333" indent="0" algn="ctr">
              <a:buNone/>
              <a:defRPr/>
            </a:lvl6pPr>
            <a:lvl7pPr marL="2742399" indent="0" algn="ctr">
              <a:buNone/>
              <a:defRPr/>
            </a:lvl7pPr>
            <a:lvl8pPr marL="3199466" indent="0" algn="ctr">
              <a:buNone/>
              <a:defRPr/>
            </a:lvl8pPr>
            <a:lvl9pPr marL="3656532" indent="0" algn="ctr">
              <a:buNone/>
              <a:defRPr/>
            </a:lvl9pPr>
          </a:lstStyle>
          <a:p>
            <a:r>
              <a:rPr lang="ru-RU"/>
              <a:t>Образец подзаголовка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555014D-9908-45D2-A44E-1C18C55137B4}"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108152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545383-626B-408D-81A2-2A6BF7BBDEB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135183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5" y="4407012"/>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5" y="2906722"/>
            <a:ext cx="10363200" cy="1500187"/>
          </a:xfrm>
        </p:spPr>
        <p:txBody>
          <a:bodyPr anchor="b"/>
          <a:lstStyle>
            <a:lvl1pPr marL="0" indent="0">
              <a:buNone/>
              <a:defRPr sz="2000"/>
            </a:lvl1pPr>
            <a:lvl2pPr marL="457068" indent="0">
              <a:buNone/>
              <a:defRPr sz="1800"/>
            </a:lvl2pPr>
            <a:lvl3pPr marL="914133" indent="0">
              <a:buNone/>
              <a:defRPr sz="1600"/>
            </a:lvl3pPr>
            <a:lvl4pPr marL="1371200" indent="0">
              <a:buNone/>
              <a:defRPr sz="1400"/>
            </a:lvl4pPr>
            <a:lvl5pPr marL="1828267" indent="0">
              <a:buNone/>
              <a:defRPr sz="1400"/>
            </a:lvl5pPr>
            <a:lvl6pPr marL="2285333" indent="0">
              <a:buNone/>
              <a:defRPr sz="1400"/>
            </a:lvl6pPr>
            <a:lvl7pPr marL="2742399" indent="0">
              <a:buNone/>
              <a:defRPr sz="1400"/>
            </a:lvl7pPr>
            <a:lvl8pPr marL="3199466" indent="0">
              <a:buNone/>
              <a:defRPr sz="1400"/>
            </a:lvl8pPr>
            <a:lvl9pPr marL="3656532" indent="0">
              <a:buNone/>
              <a:defRPr sz="1400"/>
            </a:lvl9pPr>
          </a:lstStyle>
          <a:p>
            <a:pPr lvl="0"/>
            <a:r>
              <a:rPr lang="ru-RU"/>
              <a:t>Образец текста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0474641-E4EE-44C0-A17B-3246144B6C8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000671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1"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454D5C1-5555-4C86-9850-7BC69A16924B}"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298658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438" y="1535113"/>
            <a:ext cx="5389033"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6" name="Объект 5"/>
          <p:cNvSpPr>
            <a:spLocks noGrp="1"/>
          </p:cNvSpPr>
          <p:nvPr>
            <p:ph sz="quarter" idx="4"/>
          </p:nvPr>
        </p:nvSpPr>
        <p:spPr>
          <a:xfrm>
            <a:off x="619343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6554E73-E7A7-4F76-B4FB-7AD7BD832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359403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9CA25CD-45E1-4D23-8424-89E5C12151E9}"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064912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626602C-5480-4899-8600-18797E5EA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37309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72FF3B-F0BE-4B39-B06A-61F837392F14}"/>
              </a:ext>
            </a:extLst>
          </p:cNvPr>
          <p:cNvSpPr>
            <a:spLocks noGrp="1"/>
          </p:cNvSpPr>
          <p:nvPr>
            <p:ph type="title"/>
          </p:nvPr>
        </p:nvSpPr>
        <p:spPr>
          <a:xfrm>
            <a:off x="831851" y="1709740"/>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855CE80-DDE7-488C-BE53-AD50E5692F48}"/>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28D36D9-9EBE-471A-9BBB-1CD4ACDE21BB}"/>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B5C1CD3D-20BA-430D-A0C5-0C25D0D8378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69B37E7-78BC-4CE8-9641-3F8AF786C39B}"/>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32700685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7" y="273053"/>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154"/>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7" y="1435103"/>
            <a:ext cx="4011084" cy="4691063"/>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E4604FE-005D-47B4-B21B-1EF80F8F47B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83488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068" indent="0">
              <a:buNone/>
              <a:defRPr sz="2800"/>
            </a:lvl2pPr>
            <a:lvl3pPr marL="914133" indent="0">
              <a:buNone/>
              <a:defRPr sz="2400"/>
            </a:lvl3pPr>
            <a:lvl4pPr marL="1371200" indent="0">
              <a:buNone/>
              <a:defRPr sz="2000"/>
            </a:lvl4pPr>
            <a:lvl5pPr marL="1828267" indent="0">
              <a:buNone/>
              <a:defRPr sz="2000"/>
            </a:lvl5pPr>
            <a:lvl6pPr marL="2285333" indent="0">
              <a:buNone/>
              <a:defRPr sz="2000"/>
            </a:lvl6pPr>
            <a:lvl7pPr marL="2742399" indent="0">
              <a:buNone/>
              <a:defRPr sz="2000"/>
            </a:lvl7pPr>
            <a:lvl8pPr marL="3199466" indent="0">
              <a:buNone/>
              <a:defRPr sz="2000"/>
            </a:lvl8pPr>
            <a:lvl9pPr marL="3656532"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A9D0DBD-237F-43E8-AF84-70188AA218E3}"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806987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A02ED3-EC22-42BB-BA93-C52F815566A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882772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744"/>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1" y="274744"/>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C94B5F8-3237-4CAB-894F-E824C77A29C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147400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6"/>
            <a:ext cx="10972800" cy="4525963"/>
          </a:xfrm>
        </p:spPr>
        <p:txBody>
          <a:bodyPr/>
          <a:lstStyle/>
          <a:p>
            <a:pPr lvl="0"/>
            <a:endParaRPr lang="ru-RU" noProof="0"/>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0C8B149-103F-46B0-AF20-06BC32CADD9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77977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1"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EF492E6-52E1-4325-9180-CF70567FD6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600478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274744"/>
            <a:ext cx="10972800" cy="5851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8B84D7-0CD6-4C0A-AA0C-2E5EADE7FAD1}"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835660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18.07.2022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7069203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18.07.2022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41150525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852FFD1-FA6F-42C3-BA12-DC2C2C1F2EEE}" type="datetimeFigureOut">
              <a:rPr lang="ru-RU" smtClean="0"/>
              <a:t>18.07.2022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218665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639747-67BD-4FD9-9B3F-17B64C91AF3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1526E6A-54CB-450B-ADC7-E84351AC5E1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08ACE4C-5E15-4472-862C-9DF24CC5E53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AF6646A-6398-4024-B963-F040B736CAE1}"/>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6" name="Нижний колонтитул 5">
            <a:extLst>
              <a:ext uri="{FF2B5EF4-FFF2-40B4-BE49-F238E27FC236}">
                <a16:creationId xmlns:a16="http://schemas.microsoft.com/office/drawing/2014/main" id="{D71145E9-5B9E-47A0-8901-08319B22882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B55D2DE-BE24-4F38-8C43-6D09C49DD302}"/>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31623714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852FFD1-FA6F-42C3-BA12-DC2C2C1F2EEE}" type="datetimeFigureOut">
              <a:rPr lang="ru-RU" smtClean="0"/>
              <a:t>18.07.2022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7094870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852FFD1-FA6F-42C3-BA12-DC2C2C1F2EEE}" type="datetimeFigureOut">
              <a:rPr lang="ru-RU" smtClean="0"/>
              <a:t>18.07.2022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9072239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52FFD1-FA6F-42C3-BA12-DC2C2C1F2EEE}" type="datetimeFigureOut">
              <a:rPr lang="ru-RU" smtClean="0"/>
              <a:t>18.07.2022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4706663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2FFD1-FA6F-42C3-BA12-DC2C2C1F2EEE}" type="datetimeFigureOut">
              <a:rPr lang="ru-RU" smtClean="0"/>
              <a:t>18.07.2022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7572345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18.07.2022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062813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18.07.2022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42231273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18.07.2022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82407472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18.07.2022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55670149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109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E61B77-C765-4E07-BA54-5D371D41E351}"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4930128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CE9967-C863-48BC-8734-066EF7DDCB50}"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576083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BC04BE-6FB8-4B50-A675-6ECDF5D965E4}"/>
              </a:ext>
            </a:extLst>
          </p:cNvPr>
          <p:cNvSpPr>
            <a:spLocks noGrp="1"/>
          </p:cNvSpPr>
          <p:nvPr>
            <p:ph type="title"/>
          </p:nvPr>
        </p:nvSpPr>
        <p:spPr>
          <a:xfrm>
            <a:off x="839788" y="365127"/>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F555E7C-618F-48D7-897E-FD78986CBE89}"/>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45C0476-439E-4118-B641-0789A01B9DF9}"/>
              </a:ext>
            </a:extLst>
          </p:cNvPr>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19AAF95-F065-4F57-96DC-9A7111D92DE3}"/>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E05608D-4C0F-4289-B53F-17B7BA11A4B7}"/>
              </a:ext>
            </a:extLst>
          </p:cNvPr>
          <p:cNvSpPr>
            <a:spLocks noGrp="1"/>
          </p:cNvSpPr>
          <p:nvPr>
            <p:ph sz="quarter" idx="4"/>
          </p:nvPr>
        </p:nvSpPr>
        <p:spPr>
          <a:xfrm>
            <a:off x="6172201"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08CF0E29-DE32-4C5B-9FED-EF1057674205}"/>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8" name="Нижний колонтитул 7">
            <a:extLst>
              <a:ext uri="{FF2B5EF4-FFF2-40B4-BE49-F238E27FC236}">
                <a16:creationId xmlns:a16="http://schemas.microsoft.com/office/drawing/2014/main" id="{E6659A3E-2EA0-49E0-AA01-B44647D5008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1F6B321-4DE9-44AD-BBEE-BD5398376603}"/>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25538220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7569"/>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B62A62-2C0C-4C1F-88D7-BB533684E9E3}"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63757820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168BFA-EAA9-4953-9E9B-5BD3FFE85D41}"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0076425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81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81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8" name="Нижний колонтитул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9" name="Номер слайда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714A06-0459-42EE-971F-2428D89FB3C5}"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857183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4" name="Нижний колонтитул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омер слайда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9DF1C8-574D-4C40-871C-A59DD57492E2}"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2037856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3" name="Нижний колонтитул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4" name="Номер слайда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124699-7161-4292-A492-FFE06336DA88}"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7430781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3"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71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A71976-7A28-42E4-8AEB-4F6C8ADEA8E5}"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0863955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DD77F6-7C37-4D51-BC79-FF63E6E10A26}"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96831917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65A676-D75C-487C-8BE8-23AABA450853}"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43181348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5307"/>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5307"/>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FE8CB0-C0AF-44DC-9EA3-71C0573511A1}"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6918577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a:xfrm>
            <a:off x="609600" y="6245225"/>
            <a:ext cx="2844800" cy="47625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a:xfrm>
            <a:off x="4165600" y="6245225"/>
            <a:ext cx="3860800" cy="476250"/>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a:xfrm>
            <a:off x="8737600" y="6245225"/>
            <a:ext cx="2844800" cy="476250"/>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9B3EE7B-5F9F-4385-90BA-24E400F562AF}"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712339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BD497B-A886-45D6-8C27-EFBF071005E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9449CCC-CE4D-42A1-A1B2-7268DAC98C7A}"/>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4" name="Нижний колонтитул 3">
            <a:extLst>
              <a:ext uri="{FF2B5EF4-FFF2-40B4-BE49-F238E27FC236}">
                <a16:creationId xmlns:a16="http://schemas.microsoft.com/office/drawing/2014/main" id="{BAC703E6-22FA-41F3-984C-4A7EDD555EE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AAF9A22-F163-40E6-A8A3-999474DF9F45}"/>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315033778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105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31494" indent="0" algn="ctr">
              <a:buNone/>
              <a:defRPr>
                <a:solidFill>
                  <a:schemeClr val="tx1">
                    <a:tint val="75000"/>
                  </a:schemeClr>
                </a:solidFill>
              </a:defRPr>
            </a:lvl2pPr>
            <a:lvl3pPr marL="862987" indent="0" algn="ctr">
              <a:buNone/>
              <a:defRPr>
                <a:solidFill>
                  <a:schemeClr val="tx1">
                    <a:tint val="75000"/>
                  </a:schemeClr>
                </a:solidFill>
              </a:defRPr>
            </a:lvl3pPr>
            <a:lvl4pPr marL="1294480" indent="0" algn="ctr">
              <a:buNone/>
              <a:defRPr>
                <a:solidFill>
                  <a:schemeClr val="tx1">
                    <a:tint val="75000"/>
                  </a:schemeClr>
                </a:solidFill>
              </a:defRPr>
            </a:lvl4pPr>
            <a:lvl5pPr marL="1725974" indent="0" algn="ctr">
              <a:buNone/>
              <a:defRPr>
                <a:solidFill>
                  <a:schemeClr val="tx1">
                    <a:tint val="75000"/>
                  </a:schemeClr>
                </a:solidFill>
              </a:defRPr>
            </a:lvl5pPr>
            <a:lvl6pPr marL="2157467" indent="0" algn="ctr">
              <a:buNone/>
              <a:defRPr>
                <a:solidFill>
                  <a:schemeClr val="tx1">
                    <a:tint val="75000"/>
                  </a:schemeClr>
                </a:solidFill>
              </a:defRPr>
            </a:lvl6pPr>
            <a:lvl7pPr marL="2588961" indent="0" algn="ctr">
              <a:buNone/>
              <a:defRPr>
                <a:solidFill>
                  <a:schemeClr val="tx1">
                    <a:tint val="75000"/>
                  </a:schemeClr>
                </a:solidFill>
              </a:defRPr>
            </a:lvl7pPr>
            <a:lvl8pPr marL="3020453" indent="0" algn="ctr">
              <a:buNone/>
              <a:defRPr>
                <a:solidFill>
                  <a:schemeClr val="tx1">
                    <a:tint val="75000"/>
                  </a:schemeClr>
                </a:solidFill>
              </a:defRPr>
            </a:lvl8pPr>
            <a:lvl9pPr marL="3451947"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261A398B-CED0-4973-8309-9FC761321055}"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62727184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A7E352C4-344A-446C-9FE5-264E23E21908}"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37482686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7530"/>
            <a:ext cx="10363200" cy="1362075"/>
          </a:xfrm>
        </p:spPr>
        <p:txBody>
          <a:bodyPr anchor="t"/>
          <a:lstStyle>
            <a:lvl1pPr algn="l">
              <a:defRPr sz="3775"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1887">
                <a:solidFill>
                  <a:schemeClr val="tx1">
                    <a:tint val="75000"/>
                  </a:schemeClr>
                </a:solidFill>
              </a:defRPr>
            </a:lvl1pPr>
            <a:lvl2pPr marL="431494" indent="0">
              <a:buNone/>
              <a:defRPr sz="1699">
                <a:solidFill>
                  <a:schemeClr val="tx1">
                    <a:tint val="75000"/>
                  </a:schemeClr>
                </a:solidFill>
              </a:defRPr>
            </a:lvl2pPr>
            <a:lvl3pPr marL="862987" indent="0">
              <a:buNone/>
              <a:defRPr sz="1510">
                <a:solidFill>
                  <a:schemeClr val="tx1">
                    <a:tint val="75000"/>
                  </a:schemeClr>
                </a:solidFill>
              </a:defRPr>
            </a:lvl3pPr>
            <a:lvl4pPr marL="1294480" indent="0">
              <a:buNone/>
              <a:defRPr sz="1321">
                <a:solidFill>
                  <a:schemeClr val="tx1">
                    <a:tint val="75000"/>
                  </a:schemeClr>
                </a:solidFill>
              </a:defRPr>
            </a:lvl4pPr>
            <a:lvl5pPr marL="1725974" indent="0">
              <a:buNone/>
              <a:defRPr sz="1321">
                <a:solidFill>
                  <a:schemeClr val="tx1">
                    <a:tint val="75000"/>
                  </a:schemeClr>
                </a:solidFill>
              </a:defRPr>
            </a:lvl5pPr>
            <a:lvl6pPr marL="2157467" indent="0">
              <a:buNone/>
              <a:defRPr sz="1321">
                <a:solidFill>
                  <a:schemeClr val="tx1">
                    <a:tint val="75000"/>
                  </a:schemeClr>
                </a:solidFill>
              </a:defRPr>
            </a:lvl6pPr>
            <a:lvl7pPr marL="2588961" indent="0">
              <a:buNone/>
              <a:defRPr sz="1321">
                <a:solidFill>
                  <a:schemeClr val="tx1">
                    <a:tint val="75000"/>
                  </a:schemeClr>
                </a:solidFill>
              </a:defRPr>
            </a:lvl7pPr>
            <a:lvl8pPr marL="3020453" indent="0">
              <a:buNone/>
              <a:defRPr sz="1321">
                <a:solidFill>
                  <a:schemeClr val="tx1">
                    <a:tint val="75000"/>
                  </a:schemeClr>
                </a:solidFill>
              </a:defRPr>
            </a:lvl8pPr>
            <a:lvl9pPr marL="3451947" indent="0">
              <a:buNone/>
              <a:defRPr sz="1321">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A474348D-D271-4624-9102-9CC0D80AF0D7}"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2394235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7"/>
            <a:ext cx="5384800" cy="4525963"/>
          </a:xfrm>
        </p:spPr>
        <p:txBody>
          <a:bodyPr/>
          <a:lstStyle>
            <a:lvl1pPr>
              <a:defRPr sz="2642"/>
            </a:lvl1pPr>
            <a:lvl2pPr>
              <a:defRPr sz="2265"/>
            </a:lvl2pPr>
            <a:lvl3pPr>
              <a:defRPr sz="1887"/>
            </a:lvl3pPr>
            <a:lvl4pPr>
              <a:defRPr sz="1699"/>
            </a:lvl4pPr>
            <a:lvl5pPr>
              <a:defRPr sz="1699"/>
            </a:lvl5pPr>
            <a:lvl6pPr>
              <a:defRPr sz="1699"/>
            </a:lvl6pPr>
            <a:lvl7pPr>
              <a:defRPr sz="1699"/>
            </a:lvl7pPr>
            <a:lvl8pPr>
              <a:defRPr sz="1699"/>
            </a:lvl8pPr>
            <a:lvl9pPr>
              <a:defRPr sz="16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7"/>
            <a:ext cx="5384800" cy="4525963"/>
          </a:xfrm>
        </p:spPr>
        <p:txBody>
          <a:bodyPr/>
          <a:lstStyle>
            <a:lvl1pPr>
              <a:defRPr sz="2642"/>
            </a:lvl1pPr>
            <a:lvl2pPr>
              <a:defRPr sz="2265"/>
            </a:lvl2pPr>
            <a:lvl3pPr>
              <a:defRPr sz="1887"/>
            </a:lvl3pPr>
            <a:lvl4pPr>
              <a:defRPr sz="1699"/>
            </a:lvl4pPr>
            <a:lvl5pPr>
              <a:defRPr sz="1699"/>
            </a:lvl5pPr>
            <a:lvl6pPr>
              <a:defRPr sz="1699"/>
            </a:lvl6pPr>
            <a:lvl7pPr>
              <a:defRPr sz="1699"/>
            </a:lvl7pPr>
            <a:lvl8pPr>
              <a:defRPr sz="1699"/>
            </a:lvl8pPr>
            <a:lvl9pPr>
              <a:defRPr sz="16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D1635EE8-7C92-48B9-A522-198299B017CE}"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845321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265" b="1"/>
            </a:lvl1pPr>
            <a:lvl2pPr marL="431494" indent="0">
              <a:buNone/>
              <a:defRPr sz="1887" b="1"/>
            </a:lvl2pPr>
            <a:lvl3pPr marL="862987" indent="0">
              <a:buNone/>
              <a:defRPr sz="1699" b="1"/>
            </a:lvl3pPr>
            <a:lvl4pPr marL="1294480" indent="0">
              <a:buNone/>
              <a:defRPr sz="1510" b="1"/>
            </a:lvl4pPr>
            <a:lvl5pPr marL="1725974" indent="0">
              <a:buNone/>
              <a:defRPr sz="1510" b="1"/>
            </a:lvl5pPr>
            <a:lvl6pPr marL="2157467" indent="0">
              <a:buNone/>
              <a:defRPr sz="1510" b="1"/>
            </a:lvl6pPr>
            <a:lvl7pPr marL="2588961" indent="0">
              <a:buNone/>
              <a:defRPr sz="1510" b="1"/>
            </a:lvl7pPr>
            <a:lvl8pPr marL="3020453" indent="0">
              <a:buNone/>
              <a:defRPr sz="1510" b="1"/>
            </a:lvl8pPr>
            <a:lvl9pPr marL="3451947" indent="0">
              <a:buNone/>
              <a:defRPr sz="1510" b="1"/>
            </a:lvl9pPr>
          </a:lstStyle>
          <a:p>
            <a:pPr lvl="0"/>
            <a:r>
              <a:rPr lang="ru-RU"/>
              <a:t>Образец текста</a:t>
            </a:r>
          </a:p>
        </p:txBody>
      </p:sp>
      <p:sp>
        <p:nvSpPr>
          <p:cNvPr id="4" name="Объект 3"/>
          <p:cNvSpPr>
            <a:spLocks noGrp="1"/>
          </p:cNvSpPr>
          <p:nvPr>
            <p:ph sz="half" idx="2"/>
          </p:nvPr>
        </p:nvSpPr>
        <p:spPr>
          <a:xfrm>
            <a:off x="609600" y="2174876"/>
            <a:ext cx="5386917" cy="3951288"/>
          </a:xfrm>
        </p:spPr>
        <p:txBody>
          <a:bodyPr/>
          <a:lstStyle>
            <a:lvl1pPr>
              <a:defRPr sz="2265"/>
            </a:lvl1pPr>
            <a:lvl2pPr>
              <a:defRPr sz="1887"/>
            </a:lvl2pPr>
            <a:lvl3pPr>
              <a:defRPr sz="1699"/>
            </a:lvl3pPr>
            <a:lvl4pPr>
              <a:defRPr sz="1510"/>
            </a:lvl4pPr>
            <a:lvl5pPr>
              <a:defRPr sz="1510"/>
            </a:lvl5pPr>
            <a:lvl6pPr>
              <a:defRPr sz="1510"/>
            </a:lvl6pPr>
            <a:lvl7pPr>
              <a:defRPr sz="1510"/>
            </a:lvl7pPr>
            <a:lvl8pPr>
              <a:defRPr sz="1510"/>
            </a:lvl8pPr>
            <a:lvl9pPr>
              <a:defRPr sz="151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788" y="1535113"/>
            <a:ext cx="5389033" cy="639762"/>
          </a:xfrm>
        </p:spPr>
        <p:txBody>
          <a:bodyPr anchor="b"/>
          <a:lstStyle>
            <a:lvl1pPr marL="0" indent="0">
              <a:buNone/>
              <a:defRPr sz="2265" b="1"/>
            </a:lvl1pPr>
            <a:lvl2pPr marL="431494" indent="0">
              <a:buNone/>
              <a:defRPr sz="1887" b="1"/>
            </a:lvl2pPr>
            <a:lvl3pPr marL="862987" indent="0">
              <a:buNone/>
              <a:defRPr sz="1699" b="1"/>
            </a:lvl3pPr>
            <a:lvl4pPr marL="1294480" indent="0">
              <a:buNone/>
              <a:defRPr sz="1510" b="1"/>
            </a:lvl4pPr>
            <a:lvl5pPr marL="1725974" indent="0">
              <a:buNone/>
              <a:defRPr sz="1510" b="1"/>
            </a:lvl5pPr>
            <a:lvl6pPr marL="2157467" indent="0">
              <a:buNone/>
              <a:defRPr sz="1510" b="1"/>
            </a:lvl6pPr>
            <a:lvl7pPr marL="2588961" indent="0">
              <a:buNone/>
              <a:defRPr sz="1510" b="1"/>
            </a:lvl7pPr>
            <a:lvl8pPr marL="3020453" indent="0">
              <a:buNone/>
              <a:defRPr sz="1510" b="1"/>
            </a:lvl8pPr>
            <a:lvl9pPr marL="3451947" indent="0">
              <a:buNone/>
              <a:defRPr sz="1510" b="1"/>
            </a:lvl9pPr>
          </a:lstStyle>
          <a:p>
            <a:pPr lvl="0"/>
            <a:r>
              <a:rPr lang="ru-RU"/>
              <a:t>Образец текста</a:t>
            </a:r>
          </a:p>
        </p:txBody>
      </p:sp>
      <p:sp>
        <p:nvSpPr>
          <p:cNvPr id="6" name="Объект 5"/>
          <p:cNvSpPr>
            <a:spLocks noGrp="1"/>
          </p:cNvSpPr>
          <p:nvPr>
            <p:ph sz="quarter" idx="4"/>
          </p:nvPr>
        </p:nvSpPr>
        <p:spPr>
          <a:xfrm>
            <a:off x="6193788" y="2174876"/>
            <a:ext cx="5389033" cy="3951288"/>
          </a:xfrm>
        </p:spPr>
        <p:txBody>
          <a:bodyPr/>
          <a:lstStyle>
            <a:lvl1pPr>
              <a:defRPr sz="2265"/>
            </a:lvl1pPr>
            <a:lvl2pPr>
              <a:defRPr sz="1887"/>
            </a:lvl2pPr>
            <a:lvl3pPr>
              <a:defRPr sz="1699"/>
            </a:lvl3pPr>
            <a:lvl4pPr>
              <a:defRPr sz="1510"/>
            </a:lvl4pPr>
            <a:lvl5pPr>
              <a:defRPr sz="1510"/>
            </a:lvl5pPr>
            <a:lvl6pPr>
              <a:defRPr sz="1510"/>
            </a:lvl6pPr>
            <a:lvl7pPr>
              <a:defRPr sz="1510"/>
            </a:lvl7pPr>
            <a:lvl8pPr>
              <a:defRPr sz="1510"/>
            </a:lvl8pPr>
            <a:lvl9pPr>
              <a:defRPr sz="151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8" name="Нижний колонтитул 7"/>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9" name="Номер слайда 8"/>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002A323A-673A-43EC-AB18-510FBEF71B35}"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99035511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4" name="Нижний колонтитул 3"/>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омер слайда 4"/>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CCA98076-36D7-401E-93C6-54AC4AF7C7CC}"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89391442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3" name="Нижний колонтитул 2"/>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4" name="Номер слайда 3"/>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692118DD-B41B-4190-B609-36E8C42FD155}"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70031726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7" y="273050"/>
            <a:ext cx="4011084" cy="1162050"/>
          </a:xfrm>
        </p:spPr>
        <p:txBody>
          <a:bodyPr anchor="b"/>
          <a:lstStyle>
            <a:lvl1pPr algn="l">
              <a:defRPr sz="1887" b="1"/>
            </a:lvl1pPr>
          </a:lstStyle>
          <a:p>
            <a:r>
              <a:rPr lang="ru-RU"/>
              <a:t>Образец заголовка</a:t>
            </a:r>
          </a:p>
        </p:txBody>
      </p:sp>
      <p:sp>
        <p:nvSpPr>
          <p:cNvPr id="3" name="Объект 2"/>
          <p:cNvSpPr>
            <a:spLocks noGrp="1"/>
          </p:cNvSpPr>
          <p:nvPr>
            <p:ph idx="1"/>
          </p:nvPr>
        </p:nvSpPr>
        <p:spPr>
          <a:xfrm>
            <a:off x="4766733" y="273680"/>
            <a:ext cx="6815667" cy="5853113"/>
          </a:xfrm>
        </p:spPr>
        <p:txBody>
          <a:bodyPr/>
          <a:lstStyle>
            <a:lvl1pPr>
              <a:defRPr sz="3020"/>
            </a:lvl1pPr>
            <a:lvl2pPr>
              <a:defRPr sz="2642"/>
            </a:lvl2pPr>
            <a:lvl3pPr>
              <a:defRPr sz="2265"/>
            </a:lvl3pPr>
            <a:lvl4pPr>
              <a:defRPr sz="1887"/>
            </a:lvl4pPr>
            <a:lvl5pPr>
              <a:defRPr sz="1887"/>
            </a:lvl5pPr>
            <a:lvl6pPr>
              <a:defRPr sz="1887"/>
            </a:lvl6pPr>
            <a:lvl7pPr>
              <a:defRPr sz="1887"/>
            </a:lvl7pPr>
            <a:lvl8pPr>
              <a:defRPr sz="1887"/>
            </a:lvl8pPr>
            <a:lvl9pPr>
              <a:defRPr sz="1887"/>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7" y="1435104"/>
            <a:ext cx="4011084" cy="4691063"/>
          </a:xfrm>
        </p:spPr>
        <p:txBody>
          <a:bodyPr/>
          <a:lstStyle>
            <a:lvl1pPr marL="0" indent="0">
              <a:buNone/>
              <a:defRPr sz="1321"/>
            </a:lvl1pPr>
            <a:lvl2pPr marL="431494" indent="0">
              <a:buNone/>
              <a:defRPr sz="1132"/>
            </a:lvl2pPr>
            <a:lvl3pPr marL="862987" indent="0">
              <a:buNone/>
              <a:defRPr sz="944"/>
            </a:lvl3pPr>
            <a:lvl4pPr marL="1294480" indent="0">
              <a:buNone/>
              <a:defRPr sz="849"/>
            </a:lvl4pPr>
            <a:lvl5pPr marL="1725974" indent="0">
              <a:buNone/>
              <a:defRPr sz="849"/>
            </a:lvl5pPr>
            <a:lvl6pPr marL="2157467" indent="0">
              <a:buNone/>
              <a:defRPr sz="849"/>
            </a:lvl6pPr>
            <a:lvl7pPr marL="2588961" indent="0">
              <a:buNone/>
              <a:defRPr sz="849"/>
            </a:lvl7pPr>
            <a:lvl8pPr marL="3020453" indent="0">
              <a:buNone/>
              <a:defRPr sz="849"/>
            </a:lvl8pPr>
            <a:lvl9pPr marL="3451947" indent="0">
              <a:buNone/>
              <a:defRPr sz="849"/>
            </a:lvl9pPr>
          </a:lstStyle>
          <a:p>
            <a:pPr lvl="0"/>
            <a:r>
              <a:rPr lang="ru-RU"/>
              <a:t>Образец текста</a:t>
            </a:r>
          </a:p>
        </p:txBody>
      </p:sp>
      <p:sp>
        <p:nvSpPr>
          <p:cNvPr id="5" name="Дата 4"/>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FB680A69-F65A-4855-99E1-6CFC487ADB83}"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643544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1"/>
            <a:ext cx="7315200" cy="566738"/>
          </a:xfrm>
        </p:spPr>
        <p:txBody>
          <a:bodyPr anchor="b"/>
          <a:lstStyle>
            <a:lvl1pPr algn="l">
              <a:defRPr sz="1887"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rtlCol="0">
            <a:normAutofit/>
          </a:bodyPr>
          <a:lstStyle>
            <a:lvl1pPr marL="0" indent="0">
              <a:buNone/>
              <a:defRPr sz="3020"/>
            </a:lvl1pPr>
            <a:lvl2pPr marL="431494" indent="0">
              <a:buNone/>
              <a:defRPr sz="2642"/>
            </a:lvl2pPr>
            <a:lvl3pPr marL="862987" indent="0">
              <a:buNone/>
              <a:defRPr sz="2265"/>
            </a:lvl3pPr>
            <a:lvl4pPr marL="1294480" indent="0">
              <a:buNone/>
              <a:defRPr sz="1887"/>
            </a:lvl4pPr>
            <a:lvl5pPr marL="1725974" indent="0">
              <a:buNone/>
              <a:defRPr sz="1887"/>
            </a:lvl5pPr>
            <a:lvl6pPr marL="2157467" indent="0">
              <a:buNone/>
              <a:defRPr sz="1887"/>
            </a:lvl6pPr>
            <a:lvl7pPr marL="2588961" indent="0">
              <a:buNone/>
              <a:defRPr sz="1887"/>
            </a:lvl7pPr>
            <a:lvl8pPr marL="3020453" indent="0">
              <a:buNone/>
              <a:defRPr sz="1887"/>
            </a:lvl8pPr>
            <a:lvl9pPr marL="3451947" indent="0">
              <a:buNone/>
              <a:defRPr sz="1887"/>
            </a:lvl9pPr>
          </a:lstStyle>
          <a:p>
            <a:pPr lvl="0"/>
            <a:endParaRPr lang="ru-RU" noProof="0"/>
          </a:p>
        </p:txBody>
      </p:sp>
      <p:sp>
        <p:nvSpPr>
          <p:cNvPr id="4" name="Текст 3"/>
          <p:cNvSpPr>
            <a:spLocks noGrp="1"/>
          </p:cNvSpPr>
          <p:nvPr>
            <p:ph type="body" sz="half" idx="2"/>
          </p:nvPr>
        </p:nvSpPr>
        <p:spPr>
          <a:xfrm>
            <a:off x="2389717" y="5367339"/>
            <a:ext cx="7315200" cy="804862"/>
          </a:xfrm>
        </p:spPr>
        <p:txBody>
          <a:bodyPr/>
          <a:lstStyle>
            <a:lvl1pPr marL="0" indent="0">
              <a:buNone/>
              <a:defRPr sz="1321"/>
            </a:lvl1pPr>
            <a:lvl2pPr marL="431494" indent="0">
              <a:buNone/>
              <a:defRPr sz="1132"/>
            </a:lvl2pPr>
            <a:lvl3pPr marL="862987" indent="0">
              <a:buNone/>
              <a:defRPr sz="944"/>
            </a:lvl3pPr>
            <a:lvl4pPr marL="1294480" indent="0">
              <a:buNone/>
              <a:defRPr sz="849"/>
            </a:lvl4pPr>
            <a:lvl5pPr marL="1725974" indent="0">
              <a:buNone/>
              <a:defRPr sz="849"/>
            </a:lvl5pPr>
            <a:lvl6pPr marL="2157467" indent="0">
              <a:buNone/>
              <a:defRPr sz="849"/>
            </a:lvl6pPr>
            <a:lvl7pPr marL="2588961" indent="0">
              <a:buNone/>
              <a:defRPr sz="849"/>
            </a:lvl7pPr>
            <a:lvl8pPr marL="3020453" indent="0">
              <a:buNone/>
              <a:defRPr sz="849"/>
            </a:lvl8pPr>
            <a:lvl9pPr marL="3451947" indent="0">
              <a:buNone/>
              <a:defRPr sz="849"/>
            </a:lvl9pPr>
          </a:lstStyle>
          <a:p>
            <a:pPr lvl="0"/>
            <a:r>
              <a:rPr lang="ru-RU"/>
              <a:t>Образец текста</a:t>
            </a:r>
          </a:p>
        </p:txBody>
      </p:sp>
      <p:sp>
        <p:nvSpPr>
          <p:cNvPr id="5" name="Дата 4"/>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7770243E-A88B-46E5-8F06-D0C6C0F75ACF}"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7449046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6E6438D2-659F-4935-BC0D-18D229F594FC}"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86762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D604957-D225-425C-8B82-127DEE3766F3}"/>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3" name="Нижний колонтитул 2">
            <a:extLst>
              <a:ext uri="{FF2B5EF4-FFF2-40B4-BE49-F238E27FC236}">
                <a16:creationId xmlns:a16="http://schemas.microsoft.com/office/drawing/2014/main" id="{1B652AA6-9293-4814-85A5-6F41312EDDE0}"/>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242F01A-6FDB-45D7-9C2A-8E6E54B77565}"/>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241238320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5267"/>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5267"/>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2C3C0694-0657-4101-996A-78C30FDDF471}"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35988704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0" y="1600207"/>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7"/>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a:xfrm>
            <a:off x="609601" y="6245226"/>
            <a:ext cx="2844800" cy="476250"/>
          </a:xfrm>
        </p:spPr>
        <p:txBody>
          <a:bodyPr/>
          <a:lstStyle>
            <a:lvl1pPr fontAlgn="auto">
              <a:spcBef>
                <a:spcPts val="0"/>
              </a:spcBef>
              <a:spcAft>
                <a:spcPts val="0"/>
              </a:spcAft>
              <a:defRPr/>
            </a:lvl1pPr>
          </a:lstStyle>
          <a:p>
            <a:pPr marL="0" marR="0" lvl="0" indent="0" algn="l"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ижний колонтитул 5"/>
          <p:cNvSpPr>
            <a:spLocks noGrp="1"/>
          </p:cNvSpPr>
          <p:nvPr>
            <p:ph type="ftr" sz="quarter" idx="11"/>
          </p:nvPr>
        </p:nvSpPr>
        <p:spPr>
          <a:xfrm>
            <a:off x="4165601" y="6245226"/>
            <a:ext cx="3860800" cy="476250"/>
          </a:xfrm>
        </p:spPr>
        <p:txBody>
          <a:bodyPr/>
          <a:lstStyle>
            <a:lvl1pPr fontAlgn="auto">
              <a:spcBef>
                <a:spcPts val="0"/>
              </a:spcBef>
              <a:spcAft>
                <a:spcPts val="0"/>
              </a:spcAft>
              <a:defRPr/>
            </a:lvl1pP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7" name="Номер слайда 6"/>
          <p:cNvSpPr>
            <a:spLocks noGrp="1"/>
          </p:cNvSpPr>
          <p:nvPr>
            <p:ph type="sldNum" sz="quarter" idx="12"/>
          </p:nvPr>
        </p:nvSpPr>
        <p:spPr>
          <a:xfrm>
            <a:off x="8737600" y="6245226"/>
            <a:ext cx="2844800" cy="476250"/>
          </a:xfrm>
        </p:spPr>
        <p:txBody>
          <a:bodyPr/>
          <a:lstStyle>
            <a:lvl1pPr>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66897F7B-0438-49E8-AE7D-64961B74A608}"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103155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D1EA8E6-A98D-43AC-B02D-2BF7886FED05}"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116789417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C1FB850-CFC4-4244-8E08-188756D8C1AD}"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330255923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E6FD38B-3F26-43E9-A26F-EC668150F59B}"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255884916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4D060D5-2704-4A13-9009-960DF3ECB3F9}"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174360801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1BDE798-DAE9-4050-8977-FF6501F5FBA0}"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81529997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899FD28-CB06-4D0D-A70A-0DA9961AC755}"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6461220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7E1EAED-F829-4906-BC74-1D149482C6A0}"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106578700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2F482C2-636C-4ABE-9719-9C103C839BC4}"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4214128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26E04C-9E0B-4222-BD47-F274F7FA05C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4966CDF2-25D9-4885-AC8F-67CB440EE993}"/>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42FB6997-EDCA-47AB-9C24-B2614A411B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424BBE3-7774-4DF8-BB3C-323BEB242DB6}"/>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6" name="Нижний колонтитул 5">
            <a:extLst>
              <a:ext uri="{FF2B5EF4-FFF2-40B4-BE49-F238E27FC236}">
                <a16:creationId xmlns:a16="http://schemas.microsoft.com/office/drawing/2014/main" id="{1B524426-8286-48BC-B8D2-29B62F4E2D9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F4EBDA6-7C5E-4B9E-AD33-5B92F062AB43}"/>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19489655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4DF413B-A807-4C77-8F14-653258D498DF}"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300447439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6554162-DEDA-4946-9BAB-4918993081FF}"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96970561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76ECD6A-8B45-4CB4-AD31-AF21C41745A3}"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45822322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1"/>
            <a:ext cx="10972800" cy="4525963"/>
          </a:xfrm>
        </p:spPr>
        <p:txBody>
          <a:bodyPr/>
          <a:lstStyle/>
          <a:p>
            <a:pPr lvl="0"/>
            <a:endParaRPr lang="ru-RU" noProof="0"/>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ru-R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C3EE3FE-243A-46AA-8B7A-EDEDA64FDC8C}"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339634770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274639"/>
            <a:ext cx="10972800" cy="5851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Дата 2"/>
          <p:cNvSpPr>
            <a:spLocks noGrp="1"/>
          </p:cNvSpPr>
          <p:nvPr>
            <p:ph type="dt" sz="half" idx="10"/>
          </p:nvPr>
        </p:nvSpPr>
        <p:spPr>
          <a:xfrm>
            <a:off x="609600" y="6245225"/>
            <a:ext cx="2844800" cy="476250"/>
          </a:xfrm>
        </p:spPr>
        <p:txBody>
          <a:bodyPr/>
          <a:lstStyle>
            <a:lvl1pPr>
              <a:defRPr/>
            </a:lvl1pPr>
          </a:lstStyle>
          <a:p>
            <a:pPr fontAlgn="base">
              <a:spcBef>
                <a:spcPct val="0"/>
              </a:spcBef>
              <a:spcAft>
                <a:spcPct val="0"/>
              </a:spcAft>
              <a:defRPr/>
            </a:pPr>
            <a:endParaRPr lang="ru-RU">
              <a:solidFill>
                <a:srgbClr val="000000"/>
              </a:solidFill>
            </a:endParaRPr>
          </a:p>
        </p:txBody>
      </p:sp>
      <p:sp>
        <p:nvSpPr>
          <p:cNvPr id="4" name="Нижний колонтитул 3"/>
          <p:cNvSpPr>
            <a:spLocks noGrp="1"/>
          </p:cNvSpPr>
          <p:nvPr>
            <p:ph type="ftr" sz="quarter" idx="11"/>
          </p:nvPr>
        </p:nvSpPr>
        <p:spPr>
          <a:xfrm>
            <a:off x="4165600" y="6245225"/>
            <a:ext cx="3860800" cy="476250"/>
          </a:xfrm>
        </p:spPr>
        <p:txBody>
          <a:bodyPr/>
          <a:lstStyle>
            <a:lvl1pPr>
              <a:defRPr/>
            </a:lvl1pPr>
          </a:lstStyle>
          <a:p>
            <a:pPr fontAlgn="base">
              <a:spcBef>
                <a:spcPct val="0"/>
              </a:spcBef>
              <a:spcAft>
                <a:spcPct val="0"/>
              </a:spcAft>
              <a:defRPr/>
            </a:pPr>
            <a:endParaRPr lang="ru-RU">
              <a:solidFill>
                <a:srgbClr val="000000"/>
              </a:solidFill>
            </a:endParaRPr>
          </a:p>
        </p:txBody>
      </p:sp>
      <p:sp>
        <p:nvSpPr>
          <p:cNvPr id="5" name="Номер слайда 4"/>
          <p:cNvSpPr>
            <a:spLocks noGrp="1"/>
          </p:cNvSpPr>
          <p:nvPr>
            <p:ph type="sldNum" sz="quarter" idx="12"/>
          </p:nvPr>
        </p:nvSpPr>
        <p:spPr>
          <a:xfrm>
            <a:off x="8737600" y="6245225"/>
            <a:ext cx="2844800" cy="476250"/>
          </a:xfrm>
        </p:spPr>
        <p:txBody>
          <a:bodyPr/>
          <a:lstStyle>
            <a:lvl1pPr>
              <a:defRPr/>
            </a:lvl1pPr>
          </a:lstStyle>
          <a:p>
            <a:pPr fontAlgn="base">
              <a:spcBef>
                <a:spcPct val="0"/>
              </a:spcBef>
              <a:spcAft>
                <a:spcPct val="0"/>
              </a:spcAft>
            </a:pPr>
            <a:fld id="{3C1AC278-9F41-4EE3-8AB3-51BD284EBD43}"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216109008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6CB1E6A-E019-4560-869B-765ECBDBA4AF}"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8F9E46-A036-404C-9FC4-DF88A933C0AC}"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120332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6B546E7-69DC-499F-950C-2B51213C8996}"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B20A710-3DD7-4E1E-B8FA-F90184A0A78D}"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46143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4BF3AFC-B041-4511-AF10-FBD4AC11DAB5}"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36074EA-33B6-4A51-909E-4930CC60F5FE}"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785280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A04B10C-9ECB-4A1A-92B6-75B48F3E2610}"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6FA167E-A7DE-42E7-AD56-C649B06817EF}"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319516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0F0A25-F04A-4011-88A3-E6BE41DFA5AA}"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F3CCDC2-A0FF-401D-B7C3-7734C8E84158}"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187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5894FF-EAFD-4FB9-99DF-DA693257284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1AEEBD8-DA36-4FD6-82F9-E6D544137623}"/>
              </a:ext>
            </a:extLst>
          </p:cNvPr>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3AF1808-BF15-471D-AAAE-B06C08DD9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91662B3-8C52-4384-BAA5-B39A77DEA1D3}"/>
              </a:ext>
            </a:extLst>
          </p:cNvPr>
          <p:cNvSpPr>
            <a:spLocks noGrp="1"/>
          </p:cNvSpPr>
          <p:nvPr>
            <p:ph type="dt" sz="half" idx="10"/>
          </p:nvPr>
        </p:nvSpPr>
        <p:spPr/>
        <p:txBody>
          <a:bodyPr/>
          <a:lstStyle/>
          <a:p>
            <a:fld id="{97925C66-3203-4DA3-AF18-1407A8530FC0}" type="datetimeFigureOut">
              <a:rPr lang="ru-RU" smtClean="0"/>
              <a:pPr/>
              <a:t>18.07.2022</a:t>
            </a:fld>
            <a:endParaRPr lang="ru-RU"/>
          </a:p>
        </p:txBody>
      </p:sp>
      <p:sp>
        <p:nvSpPr>
          <p:cNvPr id="6" name="Нижний колонтитул 5">
            <a:extLst>
              <a:ext uri="{FF2B5EF4-FFF2-40B4-BE49-F238E27FC236}">
                <a16:creationId xmlns:a16="http://schemas.microsoft.com/office/drawing/2014/main" id="{8EC6D728-00D7-475E-ABF1-B47456D619A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B779CE1-C4D1-4B67-8546-9A55CB9D5968}"/>
              </a:ext>
            </a:extLst>
          </p:cNvPr>
          <p:cNvSpPr>
            <a:spLocks noGrp="1"/>
          </p:cNvSpPr>
          <p:nvPr>
            <p:ph type="sldNum" sz="quarter" idx="12"/>
          </p:nvPr>
        </p:nvSpPr>
        <p:spPr/>
        <p:txBody>
          <a:bodyPr/>
          <a:lstStyle/>
          <a:p>
            <a:fld id="{1F88979A-74CA-45AF-8A26-17FE560C2666}" type="slidenum">
              <a:rPr lang="ru-RU" smtClean="0"/>
              <a:pPr/>
              <a:t>‹#›</a:t>
            </a:fld>
            <a:endParaRPr lang="ru-RU"/>
          </a:p>
        </p:txBody>
      </p:sp>
    </p:spTree>
    <p:extLst>
      <p:ext uri="{BB962C8B-B14F-4D97-AF65-F5344CB8AC3E}">
        <p14:creationId xmlns:p14="http://schemas.microsoft.com/office/powerpoint/2010/main" val="411596736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34E939E-6ACA-465C-AF88-B4CE6FB94545}"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3D3D0C4-FDAC-498C-AB87-220FF3C9A456}"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862263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D82FD23-0AD8-4C84-B68B-2A9DF83C68BE}"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8285939-836C-4346-9A54-778D267A3C40}"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407761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1F00515-7933-4508-9D2D-CEC4A5C5A970}"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03E7DC5-9993-4BF5-9DA2-10035F2E0BC7}"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915123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8B3288-B703-4616-A194-6617D909D0C8}"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766FB8A-0DC4-4B7C-B228-67BDE1D79756}"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627203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666A1F1-FA5C-4EE4-BA53-90FDD0318D41}"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B876971-64FB-48B0-ABD6-F854290FFF0A}"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356633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13B3894-004C-4881-B0AB-31E699845EB9}"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BDEFAF-737C-4A0F-8FB3-6CC44CC27169}"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329403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C544B33-721B-41CE-93AD-AC7663EF818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797BA5C-250F-42A9-9B4F-894FA0A74871}"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7873431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57D11C6-6189-41C1-B2D9-9CFBC7922BA4}"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1468A7D-06D5-4CCA-B5C2-5CEBA117AB36}"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5923874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1" y="1709874"/>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1" y="458959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F1F5138-DD3D-493A-A983-56DE64E5610A}"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226800B-D93C-44DE-B176-EC8E9D93A6B4}"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2013931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02A8EE7-EF11-459B-8408-BFD1AADD22E2}"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ижний колонтитул 4"/>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Номер слайда 5"/>
          <p:cNvSpPr>
            <a:spLocks noGrp="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1FFF3F1-981C-419B-987F-92F5243104D7}"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9033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4.xml"/><Relationship Id="rId3" Type="http://schemas.openxmlformats.org/officeDocument/2006/relationships/slideLayout" Target="../slideLayouts/slideLayout109.xml"/><Relationship Id="rId7" Type="http://schemas.openxmlformats.org/officeDocument/2006/relationships/slideLayout" Target="../slideLayouts/slideLayout113.xml"/><Relationship Id="rId12" Type="http://schemas.openxmlformats.org/officeDocument/2006/relationships/theme" Target="../theme/theme10.xml"/><Relationship Id="rId2" Type="http://schemas.openxmlformats.org/officeDocument/2006/relationships/slideLayout" Target="../slideLayouts/slideLayout108.xml"/><Relationship Id="rId1" Type="http://schemas.openxmlformats.org/officeDocument/2006/relationships/slideLayout" Target="../slideLayouts/slideLayout107.xml"/><Relationship Id="rId6" Type="http://schemas.openxmlformats.org/officeDocument/2006/relationships/slideLayout" Target="../slideLayouts/slideLayout112.xml"/><Relationship Id="rId11" Type="http://schemas.openxmlformats.org/officeDocument/2006/relationships/slideLayout" Target="../slideLayouts/slideLayout117.xml"/><Relationship Id="rId5" Type="http://schemas.openxmlformats.org/officeDocument/2006/relationships/slideLayout" Target="../slideLayouts/slideLayout111.xml"/><Relationship Id="rId10" Type="http://schemas.openxmlformats.org/officeDocument/2006/relationships/slideLayout" Target="../slideLayouts/slideLayout116.xml"/><Relationship Id="rId4" Type="http://schemas.openxmlformats.org/officeDocument/2006/relationships/slideLayout" Target="../slideLayouts/slideLayout110.xml"/><Relationship Id="rId9" Type="http://schemas.openxmlformats.org/officeDocument/2006/relationships/slideLayout" Target="../slideLayouts/slideLayout11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slideLayout" Target="../slideLayouts/slideLayout84.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slideLayout" Target="../slideLayouts/slideLayout83.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 Id="rId1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theme" Target="../theme/theme8.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3.xml"/><Relationship Id="rId3" Type="http://schemas.openxmlformats.org/officeDocument/2006/relationships/slideLayout" Target="../slideLayouts/slideLayout98.xml"/><Relationship Id="rId7" Type="http://schemas.openxmlformats.org/officeDocument/2006/relationships/slideLayout" Target="../slideLayouts/slideLayout102.xml"/><Relationship Id="rId12" Type="http://schemas.openxmlformats.org/officeDocument/2006/relationships/theme" Target="../theme/theme9.xml"/><Relationship Id="rId2" Type="http://schemas.openxmlformats.org/officeDocument/2006/relationships/slideLayout" Target="../slideLayouts/slideLayout97.xml"/><Relationship Id="rId1" Type="http://schemas.openxmlformats.org/officeDocument/2006/relationships/slideLayout" Target="../slideLayouts/slideLayout96.xml"/><Relationship Id="rId6" Type="http://schemas.openxmlformats.org/officeDocument/2006/relationships/slideLayout" Target="../slideLayouts/slideLayout101.xml"/><Relationship Id="rId11" Type="http://schemas.openxmlformats.org/officeDocument/2006/relationships/slideLayout" Target="../slideLayouts/slideLayout106.xml"/><Relationship Id="rId5" Type="http://schemas.openxmlformats.org/officeDocument/2006/relationships/slideLayout" Target="../slideLayouts/slideLayout100.xml"/><Relationship Id="rId10" Type="http://schemas.openxmlformats.org/officeDocument/2006/relationships/slideLayout" Target="../slideLayouts/slideLayout105.xml"/><Relationship Id="rId4" Type="http://schemas.openxmlformats.org/officeDocument/2006/relationships/slideLayout" Target="../slideLayouts/slideLayout99.xml"/><Relationship Id="rId9" Type="http://schemas.openxmlformats.org/officeDocument/2006/relationships/slideLayout" Target="../slideLayouts/slideLayout10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EF26E8-DC4D-45CC-BBD9-508B0A59EB82}"/>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1ADB801C-4486-42E1-8102-FC71F82433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B91EBB2-4064-4FEF-8A09-1CE36AA3B301}"/>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25C66-3203-4DA3-AF18-1407A8530FC0}" type="datetimeFigureOut">
              <a:rPr lang="ru-RU" smtClean="0"/>
              <a:pPr/>
              <a:t>18.07.2022</a:t>
            </a:fld>
            <a:endParaRPr lang="ru-RU"/>
          </a:p>
        </p:txBody>
      </p:sp>
      <p:sp>
        <p:nvSpPr>
          <p:cNvPr id="5" name="Нижний колонтитул 4">
            <a:extLst>
              <a:ext uri="{FF2B5EF4-FFF2-40B4-BE49-F238E27FC236}">
                <a16:creationId xmlns:a16="http://schemas.microsoft.com/office/drawing/2014/main" id="{496913AC-B05E-4FAC-AFFF-E127A05E20A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77EFF277-2DD6-4237-823A-9523486A4C5D}"/>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88979A-74CA-45AF-8A26-17FE560C2666}" type="slidenum">
              <a:rPr lang="ru-RU" smtClean="0"/>
              <a:pPr/>
              <a:t>‹#›</a:t>
            </a:fld>
            <a:endParaRPr lang="ru-RU"/>
          </a:p>
        </p:txBody>
      </p:sp>
    </p:spTree>
    <p:extLst>
      <p:ext uri="{BB962C8B-B14F-4D97-AF65-F5344CB8AC3E}">
        <p14:creationId xmlns:p14="http://schemas.microsoft.com/office/powerpoint/2010/main" val="688440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25C66-3203-4DA3-AF18-1407A8530FC0}" type="datetimeFigureOut">
              <a:rPr lang="ru-RU" smtClean="0"/>
              <a:t>18.07.2022</a:t>
            </a:fld>
            <a:endParaRPr lang="ru-RU"/>
          </a:p>
        </p:txBody>
      </p:sp>
      <p:sp>
        <p:nvSpPr>
          <p:cNvPr id="5" name="Нижний колонтитул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88979A-74CA-45AF-8A26-17FE560C2666}" type="slidenum">
              <a:rPr lang="ru-RU" smtClean="0"/>
              <a:t>‹#›</a:t>
            </a:fld>
            <a:endParaRPr lang="ru-RU"/>
          </a:p>
        </p:txBody>
      </p:sp>
    </p:spTree>
    <p:extLst>
      <p:ext uri="{BB962C8B-B14F-4D97-AF65-F5344CB8AC3E}">
        <p14:creationId xmlns:p14="http://schemas.microsoft.com/office/powerpoint/2010/main" val="1910119272"/>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AEF86-E87A-44A2-AA75-85CD9662DBA5}" type="datetimeFigureOut">
              <a:rPr lang="ru-RU" smtClean="0"/>
              <a:pPr/>
              <a:t>18.07.2022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4C94E-1C92-4ECB-A6F3-30B2B0C079E8}" type="slidenum">
              <a:rPr lang="ru-RU" smtClean="0"/>
              <a:pPr/>
              <a:t>‹#›</a:t>
            </a:fld>
            <a:endParaRPr lang="ru-RU"/>
          </a:p>
        </p:txBody>
      </p:sp>
    </p:spTree>
    <p:extLst>
      <p:ext uri="{BB962C8B-B14F-4D97-AF65-F5344CB8AC3E}">
        <p14:creationId xmlns:p14="http://schemas.microsoft.com/office/powerpoint/2010/main" val="166803962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ctr" anchorCtr="0" compatLnSpc="1">
            <a:prstTxWarp prst="textNoShape">
              <a:avLst/>
            </a:prstTxWarp>
          </a:bodyPr>
          <a:lstStyle/>
          <a:p>
            <a:pPr lvl="0"/>
            <a:r>
              <a:rPr lang="ru-RU" altLang="ru-RU"/>
              <a:t>Образец заголовка</a:t>
            </a:r>
          </a:p>
        </p:txBody>
      </p:sp>
      <p:sp>
        <p:nvSpPr>
          <p:cNvPr id="22531"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defTabSz="914133" eaLnBrk="1" hangingPunct="1">
              <a:defRPr sz="1400">
                <a:solidFill>
                  <a:srgbClr val="000000"/>
                </a:solidFill>
                <a:latin typeface="Arial" charset="0"/>
              </a:defRPr>
            </a:lvl1pPr>
          </a:lstStyle>
          <a:p>
            <a:pPr marL="0" marR="0" lvl="0" indent="0" algn="l"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ctr" defTabSz="914133" eaLnBrk="1" hangingPunct="1">
              <a:defRPr sz="1400">
                <a:solidFill>
                  <a:srgbClr val="000000"/>
                </a:solidFill>
                <a:latin typeface="Arial" charset="0"/>
              </a:defRPr>
            </a:lvl1pPr>
          </a:lstStyle>
          <a:p>
            <a:pPr marL="0" marR="0" lvl="0" indent="0" algn="ctr"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r" defTabSz="914133" eaLnBrk="1" hangingPunct="1">
              <a:defRPr sz="1400">
                <a:solidFill>
                  <a:srgbClr val="000000"/>
                </a:solidFill>
                <a:latin typeface="Arial"/>
              </a:defRPr>
            </a:lvl1pPr>
          </a:lstStyle>
          <a:p>
            <a:pPr marL="0" marR="0" lvl="0" indent="0" algn="r" defTabSz="914133" rtl="0" eaLnBrk="1" fontAlgn="base" latinLnBrk="0" hangingPunct="1">
              <a:lnSpc>
                <a:spcPct val="100000"/>
              </a:lnSpc>
              <a:spcBef>
                <a:spcPct val="0"/>
              </a:spcBef>
              <a:spcAft>
                <a:spcPct val="0"/>
              </a:spcAft>
              <a:buClrTx/>
              <a:buSzTx/>
              <a:buFontTx/>
              <a:buNone/>
              <a:tabLst/>
              <a:defRPr/>
            </a:pPr>
            <a:fld id="{F61C1B9C-5BF3-4FAB-B502-36DCD41294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133" rtl="0" eaLnBrk="1" fontAlgn="base" latinLnBrk="0" hangingPunct="1">
                <a:lnSpc>
                  <a:spcPct val="100000"/>
                </a:lnSpc>
                <a:spcBef>
                  <a:spcPct val="0"/>
                </a:spcBef>
                <a:spcAft>
                  <a:spcPct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85004891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068" algn="ctr" rtl="0" fontAlgn="base">
        <a:spcBef>
          <a:spcPct val="0"/>
        </a:spcBef>
        <a:spcAft>
          <a:spcPct val="0"/>
        </a:spcAft>
        <a:defRPr sz="4400">
          <a:solidFill>
            <a:schemeClr val="tx2"/>
          </a:solidFill>
          <a:latin typeface="Arial" charset="0"/>
        </a:defRPr>
      </a:lvl6pPr>
      <a:lvl7pPr marL="914133" algn="ctr" rtl="0" fontAlgn="base">
        <a:spcBef>
          <a:spcPct val="0"/>
        </a:spcBef>
        <a:spcAft>
          <a:spcPct val="0"/>
        </a:spcAft>
        <a:defRPr sz="4400">
          <a:solidFill>
            <a:schemeClr val="tx2"/>
          </a:solidFill>
          <a:latin typeface="Arial" charset="0"/>
        </a:defRPr>
      </a:lvl7pPr>
      <a:lvl8pPr marL="1371200" algn="ctr" rtl="0" fontAlgn="base">
        <a:spcBef>
          <a:spcPct val="0"/>
        </a:spcBef>
        <a:spcAft>
          <a:spcPct val="0"/>
        </a:spcAft>
        <a:defRPr sz="4400">
          <a:solidFill>
            <a:schemeClr val="tx2"/>
          </a:solidFill>
          <a:latin typeface="Arial" charset="0"/>
        </a:defRPr>
      </a:lvl8pPr>
      <a:lvl9pPr marL="182826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3867" indent="-228533" algn="l" rtl="0" fontAlgn="base">
        <a:spcBef>
          <a:spcPct val="20000"/>
        </a:spcBef>
        <a:spcAft>
          <a:spcPct val="0"/>
        </a:spcAft>
        <a:buChar char="»"/>
        <a:defRPr sz="2000">
          <a:solidFill>
            <a:schemeClr val="tx1"/>
          </a:solidFill>
          <a:latin typeface="+mn-lt"/>
        </a:defRPr>
      </a:lvl6pPr>
      <a:lvl7pPr marL="2970933" indent="-228533" algn="l" rtl="0" fontAlgn="base">
        <a:spcBef>
          <a:spcPct val="20000"/>
        </a:spcBef>
        <a:spcAft>
          <a:spcPct val="0"/>
        </a:spcAft>
        <a:buChar char="»"/>
        <a:defRPr sz="2000">
          <a:solidFill>
            <a:schemeClr val="tx1"/>
          </a:solidFill>
          <a:latin typeface="+mn-lt"/>
        </a:defRPr>
      </a:lvl7pPr>
      <a:lvl8pPr marL="3428000" indent="-228533" algn="l" rtl="0" fontAlgn="base">
        <a:spcBef>
          <a:spcPct val="20000"/>
        </a:spcBef>
        <a:spcAft>
          <a:spcPct val="0"/>
        </a:spcAft>
        <a:buChar char="»"/>
        <a:defRPr sz="2000">
          <a:solidFill>
            <a:schemeClr val="tx1"/>
          </a:solidFill>
          <a:latin typeface="+mn-lt"/>
        </a:defRPr>
      </a:lvl8pPr>
      <a:lvl9pPr marL="3885066" indent="-228533"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133" rtl="0" eaLnBrk="1" latinLnBrk="0" hangingPunct="1">
        <a:defRPr sz="1800" kern="1200">
          <a:solidFill>
            <a:schemeClr val="tx1"/>
          </a:solidFill>
          <a:latin typeface="+mn-lt"/>
          <a:ea typeface="+mn-ea"/>
          <a:cs typeface="+mn-cs"/>
        </a:defRPr>
      </a:lvl1pPr>
      <a:lvl2pPr marL="457068" algn="l" defTabSz="914133" rtl="0" eaLnBrk="1" latinLnBrk="0" hangingPunct="1">
        <a:defRPr sz="1800" kern="1200">
          <a:solidFill>
            <a:schemeClr val="tx1"/>
          </a:solidFill>
          <a:latin typeface="+mn-lt"/>
          <a:ea typeface="+mn-ea"/>
          <a:cs typeface="+mn-cs"/>
        </a:defRPr>
      </a:lvl2pPr>
      <a:lvl3pPr marL="914133" algn="l" defTabSz="914133" rtl="0" eaLnBrk="1" latinLnBrk="0" hangingPunct="1">
        <a:defRPr sz="1800" kern="1200">
          <a:solidFill>
            <a:schemeClr val="tx1"/>
          </a:solidFill>
          <a:latin typeface="+mn-lt"/>
          <a:ea typeface="+mn-ea"/>
          <a:cs typeface="+mn-cs"/>
        </a:defRPr>
      </a:lvl3pPr>
      <a:lvl4pPr marL="1371200" algn="l" defTabSz="914133" rtl="0" eaLnBrk="1" latinLnBrk="0" hangingPunct="1">
        <a:defRPr sz="1800" kern="1200">
          <a:solidFill>
            <a:schemeClr val="tx1"/>
          </a:solidFill>
          <a:latin typeface="+mn-lt"/>
          <a:ea typeface="+mn-ea"/>
          <a:cs typeface="+mn-cs"/>
        </a:defRPr>
      </a:lvl4pPr>
      <a:lvl5pPr marL="1828267" algn="l" defTabSz="914133" rtl="0" eaLnBrk="1" latinLnBrk="0" hangingPunct="1">
        <a:defRPr sz="1800" kern="1200">
          <a:solidFill>
            <a:schemeClr val="tx1"/>
          </a:solidFill>
          <a:latin typeface="+mn-lt"/>
          <a:ea typeface="+mn-ea"/>
          <a:cs typeface="+mn-cs"/>
        </a:defRPr>
      </a:lvl5pPr>
      <a:lvl6pPr marL="2285333" algn="l" defTabSz="914133" rtl="0" eaLnBrk="1" latinLnBrk="0" hangingPunct="1">
        <a:defRPr sz="1800" kern="1200">
          <a:solidFill>
            <a:schemeClr val="tx1"/>
          </a:solidFill>
          <a:latin typeface="+mn-lt"/>
          <a:ea typeface="+mn-ea"/>
          <a:cs typeface="+mn-cs"/>
        </a:defRPr>
      </a:lvl6pPr>
      <a:lvl7pPr marL="2742399" algn="l" defTabSz="914133" rtl="0" eaLnBrk="1" latinLnBrk="0" hangingPunct="1">
        <a:defRPr sz="1800" kern="1200">
          <a:solidFill>
            <a:schemeClr val="tx1"/>
          </a:solidFill>
          <a:latin typeface="+mn-lt"/>
          <a:ea typeface="+mn-ea"/>
          <a:cs typeface="+mn-cs"/>
        </a:defRPr>
      </a:lvl7pPr>
      <a:lvl8pPr marL="3199466" algn="l" defTabSz="914133" rtl="0" eaLnBrk="1" latinLnBrk="0" hangingPunct="1">
        <a:defRPr sz="1800" kern="1200">
          <a:solidFill>
            <a:schemeClr val="tx1"/>
          </a:solidFill>
          <a:latin typeface="+mn-lt"/>
          <a:ea typeface="+mn-ea"/>
          <a:cs typeface="+mn-cs"/>
        </a:defRPr>
      </a:lvl8pPr>
      <a:lvl9pPr marL="3656532" algn="l" defTabSz="91413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2FFD1-FA6F-42C3-BA12-DC2C2C1F2EEE}" type="datetimeFigureOut">
              <a:rPr lang="ru-RU" smtClean="0"/>
              <a:t>18.07.2022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DA608-35A8-44E0-9F82-581EAE50B9B7}" type="slidenum">
              <a:rPr lang="ru-RU" smtClean="0"/>
              <a:t>‹#›</a:t>
            </a:fld>
            <a:endParaRPr lang="ru-RU"/>
          </a:p>
        </p:txBody>
      </p:sp>
    </p:spTree>
    <p:extLst>
      <p:ext uri="{BB962C8B-B14F-4D97-AF65-F5344CB8AC3E}">
        <p14:creationId xmlns:p14="http://schemas.microsoft.com/office/powerpoint/2010/main" val="228714577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701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3"/>
          </p:nvPr>
        </p:nvSpPr>
        <p:spPr>
          <a:xfrm>
            <a:off x="4165600" y="635701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4"/>
          </p:nvPr>
        </p:nvSpPr>
        <p:spPr>
          <a:xfrm>
            <a:off x="8737600" y="635701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69CB11F-EB5D-4D3D-B67A-82B5802914EF}" type="slidenum">
              <a:rPr kumimoji="0" lang="ru-RU"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ru-RU" sz="12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70390746"/>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Заголовок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6147" name="Текст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609601" y="6356421"/>
            <a:ext cx="2844800" cy="365125"/>
          </a:xfrm>
          <a:prstGeom prst="rect">
            <a:avLst/>
          </a:prstGeom>
        </p:spPr>
        <p:txBody>
          <a:bodyPr vert="horz" lIns="91440" tIns="45720" rIns="91440" bIns="45720" rtlCol="0" anchor="ctr"/>
          <a:lstStyle>
            <a:lvl1pPr algn="l" eaLnBrk="1" hangingPunct="1">
              <a:defRPr sz="1132">
                <a:solidFill>
                  <a:srgbClr val="000000"/>
                </a:solidFill>
                <a:latin typeface="Calibri"/>
              </a:defRPr>
            </a:lvl1pPr>
          </a:lstStyle>
          <a:p>
            <a:pPr marL="0" marR="0" lvl="0" indent="0" algn="l" defTabSz="862987" rtl="0" eaLnBrk="1" fontAlgn="base" latinLnBrk="0" hangingPunct="1">
              <a:lnSpc>
                <a:spcPct val="100000"/>
              </a:lnSpc>
              <a:spcBef>
                <a:spcPct val="0"/>
              </a:spcBef>
              <a:spcAft>
                <a:spcPct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5" name="Нижний колонтитул 4"/>
          <p:cNvSpPr>
            <a:spLocks noGrp="1"/>
          </p:cNvSpPr>
          <p:nvPr>
            <p:ph type="ftr" sz="quarter" idx="3"/>
          </p:nvPr>
        </p:nvSpPr>
        <p:spPr>
          <a:xfrm>
            <a:off x="4165601" y="6356421"/>
            <a:ext cx="3860800" cy="365125"/>
          </a:xfrm>
          <a:prstGeom prst="rect">
            <a:avLst/>
          </a:prstGeom>
        </p:spPr>
        <p:txBody>
          <a:bodyPr vert="horz" lIns="91440" tIns="45720" rIns="91440" bIns="45720" rtlCol="0" anchor="ctr"/>
          <a:lstStyle>
            <a:lvl1pPr algn="ctr" eaLnBrk="1" hangingPunct="1">
              <a:defRPr sz="1132">
                <a:solidFill>
                  <a:srgbClr val="000000"/>
                </a:solidFill>
                <a:latin typeface="Calibri"/>
              </a:defRPr>
            </a:lvl1pPr>
          </a:lstStyle>
          <a:p>
            <a:pPr marL="0" marR="0" lvl="0" indent="0" algn="ctr" defTabSz="862987" rtl="0" eaLnBrk="1" fontAlgn="base" latinLnBrk="0" hangingPunct="1">
              <a:lnSpc>
                <a:spcPct val="100000"/>
              </a:lnSpc>
              <a:spcBef>
                <a:spcPct val="0"/>
              </a:spcBef>
              <a:spcAft>
                <a:spcPct val="0"/>
              </a:spcAft>
              <a:buClrTx/>
              <a:buSzTx/>
              <a:buFontTx/>
              <a:buNone/>
              <a:tabLst/>
              <a:defRPr/>
            </a:pPr>
            <a:endParaRPr kumimoji="0" lang="ru-RU" sz="1132" b="0" i="0" u="none" strike="noStrike" kern="1200" cap="none" spc="0" normalizeH="0" baseline="0" noProof="0">
              <a:ln>
                <a:noFill/>
              </a:ln>
              <a:solidFill>
                <a:srgbClr val="000000"/>
              </a:solidFill>
              <a:effectLst/>
              <a:uLnTx/>
              <a:uFillTx/>
              <a:latin typeface="Calibri"/>
              <a:ea typeface="+mn-ea"/>
              <a:cs typeface="+mn-cs"/>
            </a:endParaRPr>
          </a:p>
        </p:txBody>
      </p:sp>
      <p:sp>
        <p:nvSpPr>
          <p:cNvPr id="6" name="Номер слайда 5"/>
          <p:cNvSpPr>
            <a:spLocks noGrp="1"/>
          </p:cNvSpPr>
          <p:nvPr>
            <p:ph type="sldNum" sz="quarter" idx="4"/>
          </p:nvPr>
        </p:nvSpPr>
        <p:spPr>
          <a:xfrm>
            <a:off x="8737600" y="635642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32">
                <a:solidFill>
                  <a:srgbClr val="000000"/>
                </a:solidFill>
                <a:latin typeface="Calibri" panose="020F0502020204030204" pitchFamily="34" charset="0"/>
              </a:defRPr>
            </a:lvl1pPr>
          </a:lstStyle>
          <a:p>
            <a:pPr marL="0" marR="0" lvl="0" indent="0" algn="r" defTabSz="862987" rtl="0" eaLnBrk="1" fontAlgn="base" latinLnBrk="0" hangingPunct="1">
              <a:lnSpc>
                <a:spcPct val="100000"/>
              </a:lnSpc>
              <a:spcBef>
                <a:spcPct val="0"/>
              </a:spcBef>
              <a:spcAft>
                <a:spcPct val="0"/>
              </a:spcAft>
              <a:buClrTx/>
              <a:buSzTx/>
              <a:buFontTx/>
              <a:buNone/>
              <a:tabLst/>
              <a:defRPr/>
            </a:pPr>
            <a:fld id="{39A12979-46EA-4743-9941-1318FC72DB5A}" type="slidenum">
              <a:rPr kumimoji="0" lang="ru-RU" altLang="ru-RU" sz="1132"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Tx/>
                <a:buNone/>
                <a:tabLst/>
                <a:defRPr/>
              </a:pPr>
              <a:t>‹#›</a:t>
            </a:fld>
            <a:endParaRPr kumimoji="0" lang="ru-RU" altLang="ru-RU" sz="1132"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8262800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xStyles>
    <p:titleStyle>
      <a:lvl1pPr algn="ctr" rtl="0" eaLnBrk="0" fontAlgn="base" hangingPunct="0">
        <a:spcBef>
          <a:spcPct val="0"/>
        </a:spcBef>
        <a:spcAft>
          <a:spcPct val="0"/>
        </a:spcAft>
        <a:defRPr sz="4152" kern="1200">
          <a:solidFill>
            <a:schemeClr val="tx1"/>
          </a:solidFill>
          <a:latin typeface="+mj-lt"/>
          <a:ea typeface="+mj-ea"/>
          <a:cs typeface="+mj-cs"/>
        </a:defRPr>
      </a:lvl1pPr>
      <a:lvl2pPr algn="ctr" rtl="0" eaLnBrk="0" fontAlgn="base" hangingPunct="0">
        <a:spcBef>
          <a:spcPct val="0"/>
        </a:spcBef>
        <a:spcAft>
          <a:spcPct val="0"/>
        </a:spcAft>
        <a:defRPr sz="4152">
          <a:solidFill>
            <a:schemeClr val="tx1"/>
          </a:solidFill>
          <a:latin typeface="Calibri" panose="020F0502020204030204" pitchFamily="34" charset="0"/>
        </a:defRPr>
      </a:lvl2pPr>
      <a:lvl3pPr algn="ctr" rtl="0" eaLnBrk="0" fontAlgn="base" hangingPunct="0">
        <a:spcBef>
          <a:spcPct val="0"/>
        </a:spcBef>
        <a:spcAft>
          <a:spcPct val="0"/>
        </a:spcAft>
        <a:defRPr sz="4152">
          <a:solidFill>
            <a:schemeClr val="tx1"/>
          </a:solidFill>
          <a:latin typeface="Calibri" panose="020F0502020204030204" pitchFamily="34" charset="0"/>
        </a:defRPr>
      </a:lvl3pPr>
      <a:lvl4pPr algn="ctr" rtl="0" eaLnBrk="0" fontAlgn="base" hangingPunct="0">
        <a:spcBef>
          <a:spcPct val="0"/>
        </a:spcBef>
        <a:spcAft>
          <a:spcPct val="0"/>
        </a:spcAft>
        <a:defRPr sz="4152">
          <a:solidFill>
            <a:schemeClr val="tx1"/>
          </a:solidFill>
          <a:latin typeface="Calibri" panose="020F0502020204030204" pitchFamily="34" charset="0"/>
        </a:defRPr>
      </a:lvl4pPr>
      <a:lvl5pPr algn="ctr" rtl="0" eaLnBrk="0" fontAlgn="base" hangingPunct="0">
        <a:spcBef>
          <a:spcPct val="0"/>
        </a:spcBef>
        <a:spcAft>
          <a:spcPct val="0"/>
        </a:spcAft>
        <a:defRPr sz="4152">
          <a:solidFill>
            <a:schemeClr val="tx1"/>
          </a:solidFill>
          <a:latin typeface="Calibri" panose="020F0502020204030204" pitchFamily="34" charset="0"/>
        </a:defRPr>
      </a:lvl5pPr>
      <a:lvl6pPr marL="431494" algn="ctr" rtl="0" fontAlgn="base">
        <a:spcBef>
          <a:spcPct val="0"/>
        </a:spcBef>
        <a:spcAft>
          <a:spcPct val="0"/>
        </a:spcAft>
        <a:defRPr sz="4152">
          <a:solidFill>
            <a:schemeClr val="tx1"/>
          </a:solidFill>
          <a:latin typeface="Calibri" panose="020F0502020204030204" pitchFamily="34" charset="0"/>
        </a:defRPr>
      </a:lvl6pPr>
      <a:lvl7pPr marL="862987" algn="ctr" rtl="0" fontAlgn="base">
        <a:spcBef>
          <a:spcPct val="0"/>
        </a:spcBef>
        <a:spcAft>
          <a:spcPct val="0"/>
        </a:spcAft>
        <a:defRPr sz="4152">
          <a:solidFill>
            <a:schemeClr val="tx1"/>
          </a:solidFill>
          <a:latin typeface="Calibri" panose="020F0502020204030204" pitchFamily="34" charset="0"/>
        </a:defRPr>
      </a:lvl7pPr>
      <a:lvl8pPr marL="1294480" algn="ctr" rtl="0" fontAlgn="base">
        <a:spcBef>
          <a:spcPct val="0"/>
        </a:spcBef>
        <a:spcAft>
          <a:spcPct val="0"/>
        </a:spcAft>
        <a:defRPr sz="4152">
          <a:solidFill>
            <a:schemeClr val="tx1"/>
          </a:solidFill>
          <a:latin typeface="Calibri" panose="020F0502020204030204" pitchFamily="34" charset="0"/>
        </a:defRPr>
      </a:lvl8pPr>
      <a:lvl9pPr marL="1725974" algn="ctr" rtl="0" fontAlgn="base">
        <a:spcBef>
          <a:spcPct val="0"/>
        </a:spcBef>
        <a:spcAft>
          <a:spcPct val="0"/>
        </a:spcAft>
        <a:defRPr sz="4152">
          <a:solidFill>
            <a:schemeClr val="tx1"/>
          </a:solidFill>
          <a:latin typeface="Calibri" panose="020F0502020204030204" pitchFamily="34" charset="0"/>
        </a:defRPr>
      </a:lvl9pPr>
    </p:titleStyle>
    <p:bodyStyle>
      <a:lvl1pPr marL="323620" indent="-323620" algn="l" rtl="0" eaLnBrk="0" fontAlgn="base" hangingPunct="0">
        <a:spcBef>
          <a:spcPct val="20000"/>
        </a:spcBef>
        <a:spcAft>
          <a:spcPct val="0"/>
        </a:spcAft>
        <a:buFont typeface="Arial" panose="020B0604020202020204" pitchFamily="34" charset="0"/>
        <a:buChar char="•"/>
        <a:defRPr sz="3020" kern="1200">
          <a:solidFill>
            <a:schemeClr val="tx1"/>
          </a:solidFill>
          <a:latin typeface="+mn-lt"/>
          <a:ea typeface="+mn-ea"/>
          <a:cs typeface="+mn-cs"/>
        </a:defRPr>
      </a:lvl1pPr>
      <a:lvl2pPr marL="701177" indent="-269683" algn="l" rtl="0" eaLnBrk="0" fontAlgn="base" hangingPunct="0">
        <a:spcBef>
          <a:spcPct val="20000"/>
        </a:spcBef>
        <a:spcAft>
          <a:spcPct val="0"/>
        </a:spcAft>
        <a:buFont typeface="Arial" panose="020B0604020202020204" pitchFamily="34" charset="0"/>
        <a:buChar char="–"/>
        <a:defRPr sz="2642" kern="1200">
          <a:solidFill>
            <a:schemeClr val="tx1"/>
          </a:solidFill>
          <a:latin typeface="+mn-lt"/>
          <a:ea typeface="+mn-ea"/>
          <a:cs typeface="+mn-cs"/>
        </a:defRPr>
      </a:lvl2pPr>
      <a:lvl3pPr marL="1078733" indent="-215747" algn="l" rtl="0" eaLnBrk="0" fontAlgn="base" hangingPunct="0">
        <a:spcBef>
          <a:spcPct val="20000"/>
        </a:spcBef>
        <a:spcAft>
          <a:spcPct val="0"/>
        </a:spcAft>
        <a:buFont typeface="Arial" panose="020B0604020202020204" pitchFamily="34" charset="0"/>
        <a:buChar char="•"/>
        <a:defRPr sz="2265" kern="1200">
          <a:solidFill>
            <a:schemeClr val="tx1"/>
          </a:solidFill>
          <a:latin typeface="+mn-lt"/>
          <a:ea typeface="+mn-ea"/>
          <a:cs typeface="+mn-cs"/>
        </a:defRPr>
      </a:lvl3pPr>
      <a:lvl4pPr marL="1510227" indent="-215747" algn="l" rtl="0" eaLnBrk="0" fontAlgn="base" hangingPunct="0">
        <a:spcBef>
          <a:spcPct val="20000"/>
        </a:spcBef>
        <a:spcAft>
          <a:spcPct val="0"/>
        </a:spcAft>
        <a:buFont typeface="Arial" panose="020B0604020202020204" pitchFamily="34" charset="0"/>
        <a:buChar char="–"/>
        <a:defRPr sz="1887" kern="1200">
          <a:solidFill>
            <a:schemeClr val="tx1"/>
          </a:solidFill>
          <a:latin typeface="+mn-lt"/>
          <a:ea typeface="+mn-ea"/>
          <a:cs typeface="+mn-cs"/>
        </a:defRPr>
      </a:lvl4pPr>
      <a:lvl5pPr marL="1941720" indent="-215747" algn="l" rtl="0" eaLnBrk="0" fontAlgn="base" hangingPunct="0">
        <a:spcBef>
          <a:spcPct val="20000"/>
        </a:spcBef>
        <a:spcAft>
          <a:spcPct val="0"/>
        </a:spcAft>
        <a:buFont typeface="Arial" panose="020B0604020202020204" pitchFamily="34" charset="0"/>
        <a:buChar char="»"/>
        <a:defRPr sz="1887" kern="1200">
          <a:solidFill>
            <a:schemeClr val="tx1"/>
          </a:solidFill>
          <a:latin typeface="+mn-lt"/>
          <a:ea typeface="+mn-ea"/>
          <a:cs typeface="+mn-cs"/>
        </a:defRPr>
      </a:lvl5pPr>
      <a:lvl6pPr marL="2373214" indent="-215747" algn="l" defTabSz="862987" rtl="0" eaLnBrk="1" latinLnBrk="0" hangingPunct="1">
        <a:spcBef>
          <a:spcPct val="20000"/>
        </a:spcBef>
        <a:buFont typeface="Arial" pitchFamily="34" charset="0"/>
        <a:buChar char="•"/>
        <a:defRPr sz="1887" kern="1200">
          <a:solidFill>
            <a:schemeClr val="tx1"/>
          </a:solidFill>
          <a:latin typeface="+mn-lt"/>
          <a:ea typeface="+mn-ea"/>
          <a:cs typeface="+mn-cs"/>
        </a:defRPr>
      </a:lvl6pPr>
      <a:lvl7pPr marL="2804707" indent="-215747" algn="l" defTabSz="862987" rtl="0" eaLnBrk="1" latinLnBrk="0" hangingPunct="1">
        <a:spcBef>
          <a:spcPct val="20000"/>
        </a:spcBef>
        <a:buFont typeface="Arial" pitchFamily="34" charset="0"/>
        <a:buChar char="•"/>
        <a:defRPr sz="1887" kern="1200">
          <a:solidFill>
            <a:schemeClr val="tx1"/>
          </a:solidFill>
          <a:latin typeface="+mn-lt"/>
          <a:ea typeface="+mn-ea"/>
          <a:cs typeface="+mn-cs"/>
        </a:defRPr>
      </a:lvl7pPr>
      <a:lvl8pPr marL="3236200" indent="-215747" algn="l" defTabSz="862987" rtl="0" eaLnBrk="1" latinLnBrk="0" hangingPunct="1">
        <a:spcBef>
          <a:spcPct val="20000"/>
        </a:spcBef>
        <a:buFont typeface="Arial" pitchFamily="34" charset="0"/>
        <a:buChar char="•"/>
        <a:defRPr sz="1887" kern="1200">
          <a:solidFill>
            <a:schemeClr val="tx1"/>
          </a:solidFill>
          <a:latin typeface="+mn-lt"/>
          <a:ea typeface="+mn-ea"/>
          <a:cs typeface="+mn-cs"/>
        </a:defRPr>
      </a:lvl8pPr>
      <a:lvl9pPr marL="3667694" indent="-215747" algn="l" defTabSz="862987" rtl="0" eaLnBrk="1" latinLnBrk="0" hangingPunct="1">
        <a:spcBef>
          <a:spcPct val="20000"/>
        </a:spcBef>
        <a:buFont typeface="Arial" pitchFamily="34" charset="0"/>
        <a:buChar char="•"/>
        <a:defRPr sz="1887" kern="1200">
          <a:solidFill>
            <a:schemeClr val="tx1"/>
          </a:solidFill>
          <a:latin typeface="+mn-lt"/>
          <a:ea typeface="+mn-ea"/>
          <a:cs typeface="+mn-cs"/>
        </a:defRPr>
      </a:lvl9pPr>
    </p:bodyStyle>
    <p:otherStyle>
      <a:defPPr>
        <a:defRPr lang="ru-RU"/>
      </a:defPPr>
      <a:lvl1pPr marL="0" algn="l" defTabSz="862987" rtl="0" eaLnBrk="1" latinLnBrk="0" hangingPunct="1">
        <a:defRPr sz="1699" kern="1200">
          <a:solidFill>
            <a:schemeClr val="tx1"/>
          </a:solidFill>
          <a:latin typeface="+mn-lt"/>
          <a:ea typeface="+mn-ea"/>
          <a:cs typeface="+mn-cs"/>
        </a:defRPr>
      </a:lvl1pPr>
      <a:lvl2pPr marL="431494" algn="l" defTabSz="862987" rtl="0" eaLnBrk="1" latinLnBrk="0" hangingPunct="1">
        <a:defRPr sz="1699" kern="1200">
          <a:solidFill>
            <a:schemeClr val="tx1"/>
          </a:solidFill>
          <a:latin typeface="+mn-lt"/>
          <a:ea typeface="+mn-ea"/>
          <a:cs typeface="+mn-cs"/>
        </a:defRPr>
      </a:lvl2pPr>
      <a:lvl3pPr marL="862987" algn="l" defTabSz="862987" rtl="0" eaLnBrk="1" latinLnBrk="0" hangingPunct="1">
        <a:defRPr sz="1699" kern="1200">
          <a:solidFill>
            <a:schemeClr val="tx1"/>
          </a:solidFill>
          <a:latin typeface="+mn-lt"/>
          <a:ea typeface="+mn-ea"/>
          <a:cs typeface="+mn-cs"/>
        </a:defRPr>
      </a:lvl3pPr>
      <a:lvl4pPr marL="1294480" algn="l" defTabSz="862987" rtl="0" eaLnBrk="1" latinLnBrk="0" hangingPunct="1">
        <a:defRPr sz="1699" kern="1200">
          <a:solidFill>
            <a:schemeClr val="tx1"/>
          </a:solidFill>
          <a:latin typeface="+mn-lt"/>
          <a:ea typeface="+mn-ea"/>
          <a:cs typeface="+mn-cs"/>
        </a:defRPr>
      </a:lvl4pPr>
      <a:lvl5pPr marL="1725974" algn="l" defTabSz="862987" rtl="0" eaLnBrk="1" latinLnBrk="0" hangingPunct="1">
        <a:defRPr sz="1699" kern="1200">
          <a:solidFill>
            <a:schemeClr val="tx1"/>
          </a:solidFill>
          <a:latin typeface="+mn-lt"/>
          <a:ea typeface="+mn-ea"/>
          <a:cs typeface="+mn-cs"/>
        </a:defRPr>
      </a:lvl5pPr>
      <a:lvl6pPr marL="2157467" algn="l" defTabSz="862987" rtl="0" eaLnBrk="1" latinLnBrk="0" hangingPunct="1">
        <a:defRPr sz="1699" kern="1200">
          <a:solidFill>
            <a:schemeClr val="tx1"/>
          </a:solidFill>
          <a:latin typeface="+mn-lt"/>
          <a:ea typeface="+mn-ea"/>
          <a:cs typeface="+mn-cs"/>
        </a:defRPr>
      </a:lvl6pPr>
      <a:lvl7pPr marL="2588961" algn="l" defTabSz="862987" rtl="0" eaLnBrk="1" latinLnBrk="0" hangingPunct="1">
        <a:defRPr sz="1699" kern="1200">
          <a:solidFill>
            <a:schemeClr val="tx1"/>
          </a:solidFill>
          <a:latin typeface="+mn-lt"/>
          <a:ea typeface="+mn-ea"/>
          <a:cs typeface="+mn-cs"/>
        </a:defRPr>
      </a:lvl7pPr>
      <a:lvl8pPr marL="3020453" algn="l" defTabSz="862987" rtl="0" eaLnBrk="1" latinLnBrk="0" hangingPunct="1">
        <a:defRPr sz="1699" kern="1200">
          <a:solidFill>
            <a:schemeClr val="tx1"/>
          </a:solidFill>
          <a:latin typeface="+mn-lt"/>
          <a:ea typeface="+mn-ea"/>
          <a:cs typeface="+mn-cs"/>
        </a:defRPr>
      </a:lvl8pPr>
      <a:lvl9pPr marL="3451947" algn="l" defTabSz="862987" rtl="0" eaLnBrk="1" latinLnBrk="0" hangingPunct="1">
        <a:defRPr sz="1699"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defRPr>
            </a:lvl1pPr>
          </a:lstStyle>
          <a:p>
            <a:pPr fontAlgn="base">
              <a:spcBef>
                <a:spcPct val="0"/>
              </a:spcBef>
              <a:spcAft>
                <a:spcPct val="0"/>
              </a:spcAft>
            </a:pPr>
            <a:fld id="{E84D2760-B122-4E4F-AC01-26ABDCC09ECE}" type="slidenum">
              <a:rPr lang="ru-RU" altLang="ru-RU" smtClean="0">
                <a:solidFill>
                  <a:srgbClr val="000000"/>
                </a:solidFill>
              </a:rPr>
              <a:pPr fontAlgn="base">
                <a:spcBef>
                  <a:spcPct val="0"/>
                </a:spcBef>
                <a:spcAft>
                  <a:spcPct val="0"/>
                </a:spcAft>
              </a:pPr>
              <a:t>‹#›</a:t>
            </a:fld>
            <a:endParaRPr lang="ru-RU" altLang="ru-RU">
              <a:solidFill>
                <a:srgbClr val="000000"/>
              </a:solidFill>
            </a:endParaRPr>
          </a:p>
        </p:txBody>
      </p:sp>
    </p:spTree>
    <p:extLst>
      <p:ext uri="{BB962C8B-B14F-4D97-AF65-F5344CB8AC3E}">
        <p14:creationId xmlns:p14="http://schemas.microsoft.com/office/powerpoint/2010/main" val="2806642304"/>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2F7F6F5-5A42-4222-AE51-A35F27077F52}" type="datetimeFigureOut">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42F8DF8-EDAC-4226-99E2-E70C405449E4}" type="slidenum">
              <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385633"/>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Заголовок 1"/>
          <p:cNvSpPr>
            <a:spLocks noGrp="1"/>
          </p:cNvSpPr>
          <p:nvPr>
            <p:ph type="title"/>
          </p:nvPr>
        </p:nvSpPr>
        <p:spPr bwMode="auto">
          <a:xfrm>
            <a:off x="838200" y="365129"/>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075"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838200" y="6356398"/>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6E90E24-E0E1-4021-A553-6D5AE255FC9C}" type="datetimeFigureOut">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18.07.2022</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Нижний колонтитул 4"/>
          <p:cNvSpPr>
            <a:spLocks noGrp="1"/>
          </p:cNvSpPr>
          <p:nvPr>
            <p:ph type="ftr" sz="quarter" idx="3"/>
          </p:nvPr>
        </p:nvSpPr>
        <p:spPr>
          <a:xfrm>
            <a:off x="4038600" y="6356398"/>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Номер слайда 5"/>
          <p:cNvSpPr>
            <a:spLocks noGrp="1"/>
          </p:cNvSpPr>
          <p:nvPr>
            <p:ph type="sldNum" sz="quarter" idx="4"/>
          </p:nvPr>
        </p:nvSpPr>
        <p:spPr>
          <a:xfrm>
            <a:off x="8610600" y="6356398"/>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prstClr val="black">
                    <a:tint val="75000"/>
                  </a:prst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BAAEC5-543B-4657-9F62-B3C4A3C447B3}" type="slidenum">
              <a:rPr kumimoji="0" lang="ru-RU"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97933604"/>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gzgos@gmail.com" TargetMode="Externa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08.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08.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08.xml"/></Relationships>
</file>

<file path=ppt/slides/_rels/slide138.xml.rels><?xml version="1.0" encoding="UTF-8" standalone="yes"?>
<Relationships xmlns="http://schemas.openxmlformats.org/package/2006/relationships"><Relationship Id="rId2" Type="http://schemas.openxmlformats.org/officeDocument/2006/relationships/hyperlink" Target="mailto:igzgos@gmail.com" TargetMode="Externa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9.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hyperlink" Target="https://internet.garant.ru/#/document/403620528/entry/152" TargetMode="External"/><Relationship Id="rId2" Type="http://schemas.openxmlformats.org/officeDocument/2006/relationships/hyperlink" Target="https://internet.garant.ru/#/document/403620528/entry/151" TargetMode="External"/><Relationship Id="rId1" Type="http://schemas.openxmlformats.org/officeDocument/2006/relationships/slideLayout" Target="../slideLayouts/slideLayout2.xml"/><Relationship Id="rId5" Type="http://schemas.openxmlformats.org/officeDocument/2006/relationships/hyperlink" Target="https://internet.garant.ru/#/document/403689692/entry/0" TargetMode="External"/><Relationship Id="rId4" Type="http://schemas.openxmlformats.org/officeDocument/2006/relationships/hyperlink" Target="https://internet.garant.ru/#/document/70353464/entry/931" TargetMode="Externa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9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9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9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97.xml"/></Relationships>
</file>

<file path=ppt/slides/_rels/slide9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D44FAF11-3DAE-4654-BE44-0AAB501278CD}"/>
              </a:ext>
            </a:extLst>
          </p:cNvPr>
          <p:cNvSpPr/>
          <p:nvPr/>
        </p:nvSpPr>
        <p:spPr>
          <a:xfrm>
            <a:off x="0" y="6425859"/>
            <a:ext cx="12192000" cy="43214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3E4828B6-D43D-4675-934F-57B580BB9923}"/>
              </a:ext>
            </a:extLst>
          </p:cNvPr>
          <p:cNvSpPr>
            <a:spLocks noGrp="1"/>
          </p:cNvSpPr>
          <p:nvPr>
            <p:ph type="ctrTitle"/>
          </p:nvPr>
        </p:nvSpPr>
        <p:spPr>
          <a:xfrm>
            <a:off x="1700169" y="1640875"/>
            <a:ext cx="9144000" cy="984877"/>
          </a:xfrm>
        </p:spPr>
        <p:txBody>
          <a:bodyPr>
            <a:noAutofit/>
          </a:bodyPr>
          <a:lstStyle/>
          <a:p>
            <a:r>
              <a:rPr lang="ru-RU" sz="2800" dirty="0">
                <a:solidFill>
                  <a:srgbClr val="0070C0"/>
                </a:solidFill>
              </a:rPr>
              <a:t>Нормативное регулирование и практика организации закупочных процедур в строительном комплексе</a:t>
            </a:r>
          </a:p>
        </p:txBody>
      </p:sp>
      <p:sp>
        <p:nvSpPr>
          <p:cNvPr id="5" name="TextBox 4">
            <a:extLst>
              <a:ext uri="{FF2B5EF4-FFF2-40B4-BE49-F238E27FC236}">
                <a16:creationId xmlns:a16="http://schemas.microsoft.com/office/drawing/2014/main" id="{8D19F247-60B9-4D51-8755-B5D860344421}"/>
              </a:ext>
            </a:extLst>
          </p:cNvPr>
          <p:cNvSpPr txBox="1"/>
          <p:nvPr/>
        </p:nvSpPr>
        <p:spPr>
          <a:xfrm>
            <a:off x="278934" y="6425859"/>
            <a:ext cx="1182638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Трефилова Татьяна Николаевна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e-mail: igzgos@gmail.com</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7" name="Рисунок 6">
            <a:extLst>
              <a:ext uri="{FF2B5EF4-FFF2-40B4-BE49-F238E27FC236}">
                <a16:creationId xmlns:a16="http://schemas.microsoft.com/office/drawing/2014/main" id="{A310B9D0-5FBB-4AD2-B0EA-0522D343C46B}"/>
              </a:ext>
            </a:extLst>
          </p:cNvPr>
          <p:cNvPicPr>
            <a:picLocks noChangeAspect="1"/>
          </p:cNvPicPr>
          <p:nvPr/>
        </p:nvPicPr>
        <p:blipFill>
          <a:blip r:embed="rId3"/>
          <a:stretch>
            <a:fillRect/>
          </a:stretch>
        </p:blipFill>
        <p:spPr>
          <a:xfrm>
            <a:off x="6648605" y="4831118"/>
            <a:ext cx="5303980" cy="1054699"/>
          </a:xfrm>
          <a:prstGeom prst="rect">
            <a:avLst/>
          </a:prstGeom>
        </p:spPr>
      </p:pic>
    </p:spTree>
    <p:extLst>
      <p:ext uri="{BB962C8B-B14F-4D97-AF65-F5344CB8AC3E}">
        <p14:creationId xmlns:p14="http://schemas.microsoft.com/office/powerpoint/2010/main" val="141393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838200" y="365126"/>
            <a:ext cx="10515600" cy="507329"/>
          </a:xfrm>
        </p:spPr>
        <p:txBody>
          <a:bodyPr>
            <a:normAutofit fontScale="90000"/>
          </a:bodyPr>
          <a:lstStyle/>
          <a:p>
            <a:r>
              <a:rPr lang="ru-RU" dirty="0">
                <a:solidFill>
                  <a:srgbClr val="00B0F0"/>
                </a:solidFill>
              </a:rPr>
              <a:t>Помним на этапе подготовки к закупке</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411061" y="1133738"/>
            <a:ext cx="10942739" cy="4351338"/>
          </a:xfrm>
        </p:spPr>
        <p:txBody>
          <a:bodyPr>
            <a:normAutofit/>
          </a:bodyPr>
          <a:lstStyle/>
          <a:p>
            <a:pPr marL="0" indent="0">
              <a:buNone/>
            </a:pPr>
            <a:r>
              <a:rPr lang="ru-RU" sz="2400" dirty="0"/>
              <a:t>1. По выбору способа закупки – с 01.09.2020 решение за заказчиком, т.к. коды </a:t>
            </a:r>
          </a:p>
          <a:p>
            <a:r>
              <a:rPr lang="ru-RU" sz="1800" dirty="0"/>
              <a:t>41.2  - Здания и работы по возведению зданий</a:t>
            </a:r>
          </a:p>
          <a:p>
            <a:r>
              <a:rPr lang="ru-RU" sz="1800" dirty="0"/>
              <a:t>42 -  Сооружения и строительные работы в области гражданского строительства</a:t>
            </a:r>
          </a:p>
          <a:p>
            <a:r>
              <a:rPr lang="ru-RU" sz="1800" dirty="0"/>
              <a:t>43 - Работы строительные специализированные </a:t>
            </a:r>
          </a:p>
          <a:p>
            <a:pPr marL="0" indent="0">
              <a:buNone/>
            </a:pPr>
            <a:r>
              <a:rPr lang="ru-RU" sz="2400" dirty="0"/>
              <a:t>исключены из аукционного перечня </a:t>
            </a:r>
            <a:r>
              <a:rPr lang="ru-RU" sz="1800" i="1" dirty="0"/>
              <a:t>(471-р в редакции Постановления Правительства РФ от 25 июня 2020 г. N 921)</a:t>
            </a:r>
          </a:p>
        </p:txBody>
      </p:sp>
    </p:spTree>
    <p:extLst>
      <p:ext uri="{BB962C8B-B14F-4D97-AF65-F5344CB8AC3E}">
        <p14:creationId xmlns:p14="http://schemas.microsoft.com/office/powerpoint/2010/main" val="272630477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275045"/>
            <a:ext cx="11736197" cy="515719"/>
          </a:xfrm>
        </p:spPr>
        <p:txBody>
          <a:bodyPr>
            <a:normAutofit fontScale="90000"/>
          </a:bodyPr>
          <a:lstStyle/>
          <a:p>
            <a:r>
              <a:rPr lang="ru-RU" sz="2400" b="0" i="0" dirty="0">
                <a:solidFill>
                  <a:srgbClr val="FF0000"/>
                </a:solidFill>
                <a:effectLst/>
                <a:latin typeface="+mn-lt"/>
              </a:rPr>
              <a:t>Изменения в 44-ФЗ с 16 апреля 2022 года (104-ФЗ от 16.04.2022) – мы уже «смотрели» на этот пункт в самом начале выступления при рассмотрении планирования</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299208" y="790764"/>
            <a:ext cx="11593584" cy="5480982"/>
          </a:xfrm>
        </p:spPr>
        <p:txBody>
          <a:bodyPr>
            <a:noAutofit/>
          </a:bodyPr>
          <a:lstStyle/>
          <a:p>
            <a:r>
              <a:rPr lang="ru-RU" sz="1600" b="0" i="1" dirty="0">
                <a:effectLst/>
              </a:rPr>
              <a:t>62. Изменение существенных условий контракта, указанного в части 56 настоящей статьи, при его исполнении допускается:</a:t>
            </a:r>
          </a:p>
          <a:p>
            <a:r>
              <a:rPr lang="ru-RU" sz="1600" b="0" i="1" dirty="0">
                <a:effectLst/>
              </a:rPr>
              <a:t>1) по соглашению сторон:</a:t>
            </a:r>
          </a:p>
          <a:p>
            <a:r>
              <a:rPr lang="ru-RU" sz="1600" b="0" i="1" dirty="0">
                <a:effectLst/>
              </a:rPr>
              <a:t>а) если при исполнении контракта сметная стоимость строительства, реконструкции, капитального ремонта, 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такого контракта. Предусмотренное настоящим пунктом изменение существенных условий осуществляется с учетом такой сметной стоимости строительства, реконструкции, капитального ремонта объекта капитального строительства на основании решения Правительства Российской Федерации, </a:t>
            </a:r>
            <a:r>
              <a:rPr lang="ru-RU" sz="1600" b="1" i="1" dirty="0">
                <a:effectLst/>
              </a:rPr>
              <a:t>высшего исполнительного органа государственной власти субъекта Российской Федерации, местной администрации </a:t>
            </a:r>
            <a:r>
              <a:rPr lang="ru-RU" sz="1600" b="0" i="1" dirty="0">
                <a:effectLst/>
              </a:rPr>
              <a:t>при осуществлении закупки для федеральных нужд, нужд субъекта Российской Федерации, муниципальных нужд соответственно и при условии, что такое изменение существенных условий не приведет к увеличению цены контракта более чем на тридцать процентов;</a:t>
            </a:r>
          </a:p>
          <a:p>
            <a:endParaRPr lang="ru-RU" sz="1600" b="0" i="1" dirty="0">
              <a:effectLst/>
            </a:endParaRPr>
          </a:p>
          <a:p>
            <a:r>
              <a:rPr lang="ru-RU" sz="1600" b="0" i="1" dirty="0">
                <a:effectLst/>
              </a:rPr>
              <a:t>2) в случае, если при исполнении указанного контракта цена такого контракта превышает сметную стоимость строительства, реконструкции, капитального ремонта объекта капитального строительства, определенную по результатам проверки на предмет достоверности ее определения в ходе проведения государственной экспертизы проектной документации, цена такого контракта должна быть уменьшена с учетом указанной сметной стоимости строительства, реконструкции, капитального ремонта объекта капитального строительства.</a:t>
            </a:r>
          </a:p>
        </p:txBody>
      </p:sp>
    </p:spTree>
    <p:extLst>
      <p:ext uri="{BB962C8B-B14F-4D97-AF65-F5344CB8AC3E}">
        <p14:creationId xmlns:p14="http://schemas.microsoft.com/office/powerpoint/2010/main" val="11856255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275045"/>
            <a:ext cx="11736197" cy="515719"/>
          </a:xfrm>
        </p:spPr>
        <p:txBody>
          <a:bodyPr>
            <a:normAutofit fontScale="90000"/>
          </a:bodyPr>
          <a:lstStyle/>
          <a:p>
            <a:r>
              <a:rPr lang="ru-RU" sz="2400" b="0" i="0" dirty="0">
                <a:solidFill>
                  <a:srgbClr val="FF0000"/>
                </a:solidFill>
                <a:effectLst/>
                <a:latin typeface="+mn-lt"/>
              </a:rPr>
              <a:t>Изменения в 44-ФЗ с 16 апреля 2022 года (104-ФЗ от 16.04.2022) – мы уже «смотрели» на этот пункт в самом начале выступления при рассмотрении планирования</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299208" y="790764"/>
            <a:ext cx="11593584" cy="5480982"/>
          </a:xfrm>
        </p:spPr>
        <p:txBody>
          <a:bodyPr>
            <a:noAutofit/>
          </a:bodyPr>
          <a:lstStyle/>
          <a:p>
            <a:r>
              <a:rPr lang="ru-RU" sz="1600" b="1" i="0" dirty="0">
                <a:solidFill>
                  <a:srgbClr val="22272F"/>
                </a:solidFill>
                <a:effectLst/>
              </a:rPr>
              <a:t>Статья 112. Заключительные положения</a:t>
            </a:r>
          </a:p>
          <a:p>
            <a:pPr algn="just"/>
            <a:r>
              <a:rPr lang="ru-RU" sz="1600" b="0" i="0" dirty="0">
                <a:effectLst/>
              </a:rPr>
              <a:t>60. При исполнении контракта, указанного в части 56 настоящей статьи, с учетом особенностей, предусмотренных частями 61 - 63 настоящей статьи:</a:t>
            </a:r>
          </a:p>
          <a:p>
            <a:pPr algn="just"/>
            <a:r>
              <a:rPr lang="ru-RU" sz="1600" b="0" i="0" dirty="0">
                <a:effectLst/>
              </a:rPr>
              <a:t>1) к условиям такого контракта, предусматривающим подготовку проектной документации и (или) выполнение инженерных изысканий, применяются положения настоящего Федерального закона о контракте, предметом которого является подготовка проектной документации и (или) выполнение инженерных изысканий;</a:t>
            </a:r>
          </a:p>
          <a:p>
            <a:pPr algn="just"/>
            <a:r>
              <a:rPr lang="ru-RU" sz="1600" b="0" i="0" dirty="0">
                <a:effectLst/>
              </a:rPr>
              <a:t>2) к условиям такого контракта, предусматривающим выполнение работ по строительству, реконструкции объекта капитального строительства, применяются положения настоящего Федерального закона о контракте, предметом которого являются строительство, реконструкция, капитальный ремонт объектов капитального строительства.</a:t>
            </a:r>
          </a:p>
          <a:p>
            <a:pPr algn="just"/>
            <a:endParaRPr lang="ru-RU" sz="1600" b="0" i="0" dirty="0">
              <a:effectLst/>
            </a:endParaRPr>
          </a:p>
          <a:p>
            <a:pPr algn="just"/>
            <a:r>
              <a:rPr lang="ru-RU" sz="1600" b="0" i="0" dirty="0">
                <a:effectLst/>
              </a:rPr>
              <a:t>61. Контракт, указанный в части 56 настоящей статьи, должен содержать раздельно:</a:t>
            </a:r>
          </a:p>
          <a:p>
            <a:pPr algn="just"/>
            <a:r>
              <a:rPr lang="ru-RU" sz="1600" b="0" i="0" dirty="0">
                <a:effectLst/>
              </a:rPr>
              <a:t>1) стоимость работ по подготовке проектной документации и (или) выполнению инженерных изысканий;</a:t>
            </a:r>
          </a:p>
          <a:p>
            <a:pPr algn="just"/>
            <a:r>
              <a:rPr lang="ru-RU" sz="1600" b="0" i="0" dirty="0">
                <a:effectLst/>
              </a:rPr>
              <a:t>2) стоимость работ по строительству, реконструкции и (или) капитальному ремонту объекта капитального строительства;</a:t>
            </a:r>
          </a:p>
          <a:p>
            <a:pPr algn="just"/>
            <a:r>
              <a:rPr lang="ru-RU" sz="1600" b="0" i="0" dirty="0">
                <a:effectLst/>
              </a:rPr>
              <a:t>3) стоимость поставки предусмотренного проектной документацией объекта капитального строительства оборудования, необходимого для обеспечения эксплуатации такого объекта капитального строительства, в случае, если поставка данного оборудования предусмотрена контрактом.</a:t>
            </a:r>
          </a:p>
          <a:p>
            <a:pPr algn="just"/>
            <a:endParaRPr lang="ru-RU" sz="1600" b="0" i="0" dirty="0">
              <a:effectLst/>
            </a:endParaRPr>
          </a:p>
        </p:txBody>
      </p:sp>
    </p:spTree>
    <p:extLst>
      <p:ext uri="{BB962C8B-B14F-4D97-AF65-F5344CB8AC3E}">
        <p14:creationId xmlns:p14="http://schemas.microsoft.com/office/powerpoint/2010/main" val="66235708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275045"/>
            <a:ext cx="11736197" cy="515719"/>
          </a:xfrm>
        </p:spPr>
        <p:txBody>
          <a:bodyPr>
            <a:normAutofit fontScale="90000"/>
          </a:bodyPr>
          <a:lstStyle/>
          <a:p>
            <a:r>
              <a:rPr lang="ru-RU" sz="2400" b="0" i="0" dirty="0">
                <a:solidFill>
                  <a:srgbClr val="FF0000"/>
                </a:solidFill>
                <a:effectLst/>
                <a:latin typeface="+mn-lt"/>
              </a:rPr>
              <a:t>Изменения в 44-ФЗ с 16 апреля 2022 года (104-ФЗ от 16.04.2022) – мы уже «смотрели» на этот пункт в самом начале выступления при рассмотрении планирования</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299208" y="790764"/>
            <a:ext cx="11593584" cy="5480982"/>
          </a:xfrm>
        </p:spPr>
        <p:txBody>
          <a:bodyPr>
            <a:noAutofit/>
          </a:bodyPr>
          <a:lstStyle/>
          <a:p>
            <a:r>
              <a:rPr lang="ru-RU" sz="1600" b="1" i="0" dirty="0">
                <a:solidFill>
                  <a:srgbClr val="22272F"/>
                </a:solidFill>
                <a:effectLst/>
              </a:rPr>
              <a:t>Статья 112. Заключительные положения</a:t>
            </a:r>
          </a:p>
          <a:p>
            <a:pPr algn="just"/>
            <a:r>
              <a:rPr lang="ru-RU" sz="1600" b="0" i="0" dirty="0">
                <a:effectLst/>
              </a:rPr>
              <a:t>62. Изменение существенных условий контракта, указанного в части 56 настоящей статьи, при его исполнении </a:t>
            </a:r>
            <a:r>
              <a:rPr lang="ru-RU" sz="1600" b="1" i="0" dirty="0">
                <a:solidFill>
                  <a:srgbClr val="FF0000"/>
                </a:solidFill>
                <a:effectLst/>
              </a:rPr>
              <a:t>допускается:</a:t>
            </a:r>
          </a:p>
          <a:p>
            <a:pPr algn="just"/>
            <a:r>
              <a:rPr lang="ru-RU" sz="1600" b="0" i="0" dirty="0">
                <a:effectLst/>
              </a:rPr>
              <a:t>1) по соглашению сторон:</a:t>
            </a:r>
          </a:p>
          <a:p>
            <a:pPr algn="just"/>
            <a:r>
              <a:rPr lang="ru-RU" sz="1600" b="0" i="0" dirty="0">
                <a:effectLst/>
              </a:rPr>
              <a:t>а) если при исполнении контракта сметная стоимость строительства, реконструкции, капитального ремонта, 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такого контракта. Предусмотренное настоящим пунктом изменение существенных условий осуществляется с учетом такой сметной стоимости строительства, реконструкции, капитального ремонта объекта капитального строительства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 и </a:t>
            </a:r>
            <a:r>
              <a:rPr lang="ru-RU" sz="1600" b="1" i="0" dirty="0">
                <a:effectLst/>
              </a:rPr>
              <a:t>при условии, что такое изменение существенных условий не приведет к увеличению цены контракта более чем на тридцать процентов;</a:t>
            </a:r>
          </a:p>
          <a:p>
            <a:pPr algn="just"/>
            <a:r>
              <a:rPr lang="ru-RU" sz="1600" b="0" i="0" dirty="0">
                <a:solidFill>
                  <a:srgbClr val="FF0000"/>
                </a:solidFill>
                <a:effectLst/>
              </a:rPr>
              <a:t> Новая редакция б) (с 01.01.2022) </a:t>
            </a:r>
            <a:r>
              <a:rPr lang="ru-RU" sz="1600" b="0" i="0" dirty="0">
                <a:effectLst/>
              </a:rPr>
              <a:t>при выполнении работ по строительству, реконструкции и (или) капитальному ремонту объекта капитального строительства в целях изменения цены контракта в случаях, предусмотренных пунктом 1.3 и пунктом 8 части 1 статьи 95 настоящего Федерального закона, в части изменения предусмотренной контрактом стоимости работ по строительству, реконструкции и (или) капитальному ремонту объекта капитального строительства. При этом изменение цены контракта в соответствии с пунктом 8 части 1 статьи 95 настоящего Федерального закона осуществляется при условии соблюдения требований, предусмотренных указанным пунктом;</a:t>
            </a:r>
          </a:p>
          <a:p>
            <a:pPr algn="just"/>
            <a:r>
              <a:rPr lang="ru-RU" sz="1600" b="0" i="0" dirty="0">
                <a:effectLst/>
              </a:rPr>
              <a:t>в) при выполнении работ по строительству, реконструкции и (или) капитальному ремонту объекта капитального строительства в целях увеличения сроков исполнения контракта в случаях, предусмотренных пунктами 8 и 9 части 1 статьи 95 настоящего Федерального закона, в части увеличения предусмотренных контрактом сроков строительства, реконструкции и (или) капитального ремонта объекта капитального строительства. При этом указанное увеличение сроков осуществляется при условии соблюдения требований, предусмотренных пунктами 8 и 9 части 1 статьи 95 настоящего Федерального закона;</a:t>
            </a:r>
          </a:p>
        </p:txBody>
      </p:sp>
    </p:spTree>
    <p:extLst>
      <p:ext uri="{BB962C8B-B14F-4D97-AF65-F5344CB8AC3E}">
        <p14:creationId xmlns:p14="http://schemas.microsoft.com/office/powerpoint/2010/main" val="188423997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275045"/>
            <a:ext cx="11736197" cy="515719"/>
          </a:xfrm>
        </p:spPr>
        <p:txBody>
          <a:bodyPr>
            <a:normAutofit fontScale="90000"/>
          </a:bodyPr>
          <a:lstStyle/>
          <a:p>
            <a:r>
              <a:rPr lang="ru-RU" sz="2400" b="0" i="0" dirty="0">
                <a:solidFill>
                  <a:srgbClr val="FF0000"/>
                </a:solidFill>
                <a:effectLst/>
                <a:latin typeface="+mn-lt"/>
              </a:rPr>
              <a:t>Изменения в 44-ФЗ с 16 апреля 2022 года (104-ФЗ от 16.04.2022) – мы уже «смотрели» на этот пункт в самом начале выступления при рассмотрении планирования</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299208" y="790764"/>
            <a:ext cx="11593584" cy="5480982"/>
          </a:xfrm>
        </p:spPr>
        <p:txBody>
          <a:bodyPr>
            <a:noAutofit/>
          </a:bodyPr>
          <a:lstStyle/>
          <a:p>
            <a:r>
              <a:rPr lang="ru-RU" sz="1600" b="1" i="0" dirty="0">
                <a:solidFill>
                  <a:srgbClr val="22272F"/>
                </a:solidFill>
                <a:effectLst/>
              </a:rPr>
              <a:t>Статья 112. Заключительные положения</a:t>
            </a:r>
          </a:p>
          <a:p>
            <a:pPr algn="just"/>
            <a:r>
              <a:rPr lang="ru-RU" sz="1600" b="0" i="0" dirty="0">
                <a:effectLst/>
              </a:rPr>
              <a:t>62. Изменение существенных условий контракта, указанного в части 56 настоящей статьи, при его исполнении </a:t>
            </a:r>
            <a:r>
              <a:rPr lang="ru-RU" sz="1600" b="1" i="0" dirty="0">
                <a:solidFill>
                  <a:srgbClr val="FF0000"/>
                </a:solidFill>
                <a:effectLst/>
              </a:rPr>
              <a:t>допускается:</a:t>
            </a:r>
          </a:p>
          <a:p>
            <a:pPr algn="just"/>
            <a:r>
              <a:rPr lang="ru-RU" sz="1600" b="0" i="0" dirty="0">
                <a:effectLst/>
              </a:rPr>
              <a:t>2) в случае, если при исполнении указанного контракта цена такого контракта превышает сметную стоимость строительства, реконструкции, капитального ремонта объекта капитального строительства, определенную по результатам проверки на предмет достоверности ее определения в ходе проведения государственной экспертизы проектной документации, цена такого контракта должна быть уменьшена с учетом указанной сметной стоимости строительства, реконструкции, капитального ремонта объекта капитального строительства.</a:t>
            </a:r>
          </a:p>
        </p:txBody>
      </p:sp>
    </p:spTree>
    <p:extLst>
      <p:ext uri="{BB962C8B-B14F-4D97-AF65-F5344CB8AC3E}">
        <p14:creationId xmlns:p14="http://schemas.microsoft.com/office/powerpoint/2010/main" val="88184876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275045"/>
            <a:ext cx="11736197" cy="515719"/>
          </a:xfrm>
        </p:spPr>
        <p:txBody>
          <a:bodyPr>
            <a:normAutofit fontScale="90000"/>
          </a:bodyPr>
          <a:lstStyle/>
          <a:p>
            <a:r>
              <a:rPr lang="ru-RU" sz="2400" b="0" i="0" dirty="0">
                <a:solidFill>
                  <a:srgbClr val="FF0000"/>
                </a:solidFill>
                <a:effectLst/>
                <a:latin typeface="+mn-lt"/>
              </a:rPr>
              <a:t>Изменения в 44-ФЗ с 16 апреля 2022 года (104-ФЗ от 16.04.2022) </a:t>
            </a:r>
            <a:r>
              <a:rPr lang="ru-RU" sz="2400" b="0" i="0" dirty="0">
                <a:solidFill>
                  <a:srgbClr val="00B0F0"/>
                </a:solidFill>
                <a:effectLst/>
                <a:latin typeface="+mn-lt"/>
              </a:rPr>
              <a:t>– это мы еще  не рассматривали </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272644" y="1011893"/>
            <a:ext cx="11593584" cy="5480982"/>
          </a:xfrm>
        </p:spPr>
        <p:txBody>
          <a:bodyPr>
            <a:normAutofit/>
          </a:bodyPr>
          <a:lstStyle/>
          <a:p>
            <a:r>
              <a:rPr lang="ru-RU" sz="1800" b="1" i="0" dirty="0">
                <a:solidFill>
                  <a:srgbClr val="22272F"/>
                </a:solidFill>
                <a:effectLst/>
              </a:rPr>
              <a:t>Статья 112. Заключительные положения</a:t>
            </a:r>
          </a:p>
          <a:p>
            <a:pPr algn="just"/>
            <a:r>
              <a:rPr lang="ru-RU" sz="1800" dirty="0">
                <a:solidFill>
                  <a:srgbClr val="FF0000"/>
                </a:solidFill>
              </a:rPr>
              <a:t>Новая </a:t>
            </a:r>
            <a:r>
              <a:rPr lang="ru-RU" sz="1800" b="0" i="0" dirty="0">
                <a:solidFill>
                  <a:srgbClr val="FF0000"/>
                </a:solidFill>
                <a:effectLst/>
              </a:rPr>
              <a:t>63.1. До 1 января 2024 года </a:t>
            </a:r>
            <a:r>
              <a:rPr lang="ru-RU" sz="1800" b="0" i="0" dirty="0">
                <a:effectLst/>
              </a:rPr>
              <a:t>в случае, если проектной документацией объекта капитального строительства предусмотрено оборудование, необходимое для обеспечения эксплуатации такого объекта, предметом контракта наряду с выполнением работ по строительству, реконструкции и (или) капитальному ремонту объекта капитального строительства может являться поставка данного оборудования. В контракте должны быть указаны раздельно:</a:t>
            </a:r>
          </a:p>
          <a:p>
            <a:pPr algn="just"/>
            <a:r>
              <a:rPr lang="ru-RU" sz="1800" b="0" i="0" dirty="0">
                <a:effectLst/>
              </a:rPr>
              <a:t>1) стоимость работ по строительству, реконструкции и (или) капитальному ремонту объекта капитального строительства;</a:t>
            </a:r>
          </a:p>
          <a:p>
            <a:pPr algn="just"/>
            <a:r>
              <a:rPr lang="ru-RU" sz="1800" b="0" i="0" dirty="0">
                <a:effectLst/>
              </a:rPr>
              <a:t>2) стоимость поставки предусмотренного проектной документацией объекта капитального строительства оборудования, необходимого для обеспечения эксплуатации такого объекта капитального строительства.</a:t>
            </a:r>
          </a:p>
          <a:p>
            <a:pPr algn="just"/>
            <a:endParaRPr lang="ru-RU" sz="1400" b="0" i="0" dirty="0">
              <a:solidFill>
                <a:srgbClr val="FF0000"/>
              </a:solidFill>
              <a:effectLst/>
              <a:latin typeface="PT Serif" panose="020A0603040505020204" pitchFamily="18" charset="-52"/>
            </a:endParaRPr>
          </a:p>
        </p:txBody>
      </p:sp>
    </p:spTree>
    <p:extLst>
      <p:ext uri="{BB962C8B-B14F-4D97-AF65-F5344CB8AC3E}">
        <p14:creationId xmlns:p14="http://schemas.microsoft.com/office/powerpoint/2010/main" val="7579883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FFF42D-C1EC-410E-890A-5EF7ED42809D}"/>
              </a:ext>
            </a:extLst>
          </p:cNvPr>
          <p:cNvSpPr>
            <a:spLocks noGrp="1"/>
          </p:cNvSpPr>
          <p:nvPr>
            <p:ph type="title"/>
          </p:nvPr>
        </p:nvSpPr>
        <p:spPr>
          <a:xfrm>
            <a:off x="368416" y="1"/>
            <a:ext cx="10515600" cy="629174"/>
          </a:xfrm>
        </p:spPr>
        <p:txBody>
          <a:bodyPr>
            <a:normAutofit/>
          </a:bodyPr>
          <a:lstStyle/>
          <a:p>
            <a:pPr algn="ctr"/>
            <a:r>
              <a:rPr lang="ru-RU" sz="2400" b="1" dirty="0">
                <a:solidFill>
                  <a:srgbClr val="00B0F0"/>
                </a:solidFill>
              </a:rPr>
              <a:t>Изменения в  Статье 95. Изменение, расторжение контракта</a:t>
            </a:r>
          </a:p>
        </p:txBody>
      </p:sp>
      <p:sp>
        <p:nvSpPr>
          <p:cNvPr id="3" name="Объект 2">
            <a:extLst>
              <a:ext uri="{FF2B5EF4-FFF2-40B4-BE49-F238E27FC236}">
                <a16:creationId xmlns:a16="http://schemas.microsoft.com/office/drawing/2014/main" id="{D98151A7-80E2-403D-978E-A558DC623DBB}"/>
              </a:ext>
            </a:extLst>
          </p:cNvPr>
          <p:cNvSpPr>
            <a:spLocks noGrp="1"/>
          </p:cNvSpPr>
          <p:nvPr>
            <p:ph idx="1"/>
          </p:nvPr>
        </p:nvSpPr>
        <p:spPr>
          <a:xfrm>
            <a:off x="301304" y="629175"/>
            <a:ext cx="11455168" cy="4351338"/>
          </a:xfrm>
        </p:spPr>
        <p:txBody>
          <a:bodyPr>
            <a:noAutofit/>
          </a:bodyPr>
          <a:lstStyle/>
          <a:p>
            <a:r>
              <a:rPr lang="ru-RU" sz="1400" dirty="0"/>
              <a:t>1. Изменение существенных условий контракта при его исполнении не допускается, за исключением их изменения по соглашению сторон в следующих случаях:</a:t>
            </a:r>
          </a:p>
          <a:p>
            <a:r>
              <a:rPr lang="ru-RU" sz="1400" dirty="0">
                <a:solidFill>
                  <a:srgbClr val="FF0000"/>
                </a:solidFill>
              </a:rPr>
              <a:t>1.3) </a:t>
            </a:r>
            <a:r>
              <a:rPr lang="ru-RU" sz="1400" dirty="0"/>
              <a:t>при изменении объема и (или) видов выполняемых работ по контракту,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a:t>
            </a:r>
            <a:r>
              <a:rPr lang="ru-RU" sz="1400" dirty="0">
                <a:solidFill>
                  <a:srgbClr val="FF0000"/>
                </a:solidFill>
              </a:rPr>
              <a:t>(памятников истории и культуры) народов Российской Федерации), а также по контрактам, предусмотренным частями 16 и 16.1 статьи 34 настоящего Федерального закона </a:t>
            </a:r>
            <a:r>
              <a:rPr lang="ru-RU" sz="1200" i="1" dirty="0">
                <a:solidFill>
                  <a:srgbClr val="7030A0"/>
                </a:solidFill>
              </a:rPr>
              <a:t>(16. Заказчик вправе заключить контракт жизненного цикла в случае, если предметом такого контракта являются новые машины и оборудование, а также в иных случаях, установленных Правительством Российской Федерации. 16.1. Предметом контракта может быть одновременно выполнение работ по проектированию, строительству и вводу в эксплуатацию объектов капитального строительства. Порядок и основания заключения таких контрактов устанавливаются Правительством Российской Федерации. </a:t>
            </a:r>
            <a:r>
              <a:rPr lang="ru-RU" sz="1400" dirty="0"/>
              <a:t>При этом допускается изменение с учетом положений бюджетного законодательства Российской Федерации цены контракта не более чем на десять процентов цены контракта;</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2) если цена заключенного для обеспечения федеральных нужд на срок не менее чем три года контракта составляет либо превышает размер цены, установленный Правительством Российской Федерации, и исполнение указанного контракта по независящим от сторон контракта обстоятельствам без изменения его условий невозможно, данные условия могут быть изменены на основании решения Правительства Российской Федерации;</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3) если цена заключенного для обеспечения нужд субъекта Российской Федерации на срок не менее чем три года контракта составляет или превышает размер цены, установленный Правительством Российской Федерации, и исполнение указанного контракта по независящим от сторон контракта обстоятельствам без изменения его условий невозможно, данные условия могут быть изменены на основании решения высшего исполнительного органа государственной власти субъекта Российской Федерации;</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4) если цена заключенного для обеспечения муниципальных нужд на срок не менее одного года контракта составляет или превышает размер цены, установленный Правительством Российской Федерации, и исполнение указанного контракта по независящим от сторон контракта обстоятельствам без изменения его условий невозможно, указанные условия могут быть изменены на основании решения местной администрации;</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8)  - КЖЦ – см. далее   9)  КЖЦ – см. </a:t>
            </a:r>
            <a:r>
              <a:rPr lang="ru-RU" sz="1400" dirty="0">
                <a:solidFill>
                  <a:prstClr val="black"/>
                </a:solidFill>
                <a:latin typeface="Calibri"/>
              </a:rPr>
              <a:t>далее</a:t>
            </a:r>
            <a:r>
              <a:rPr kumimoji="0" lang="ru-RU" sz="1400" b="0" i="0" u="none" strike="noStrike" kern="1200" cap="none" spc="0" normalizeH="0" baseline="0" noProof="0" dirty="0">
                <a:ln>
                  <a:noFill/>
                </a:ln>
                <a:solidFill>
                  <a:prstClr val="black"/>
                </a:solidFill>
                <a:effectLst/>
                <a:uLnTx/>
                <a:uFillTx/>
                <a:latin typeface="Calibri"/>
                <a:ea typeface="+mn-ea"/>
                <a:cs typeface="+mn-cs"/>
              </a:rPr>
              <a:t>  11) КЖЦ – см. далее</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srgbClr val="FF0000"/>
                </a:solidFill>
                <a:effectLst/>
                <a:uLnTx/>
                <a:uFillTx/>
                <a:latin typeface="Calibri"/>
                <a:ea typeface="+mn-ea"/>
                <a:cs typeface="+mn-cs"/>
              </a:rPr>
              <a:t>12) </a:t>
            </a:r>
            <a:r>
              <a:rPr kumimoji="0" lang="ru-RU" sz="1400" b="0" i="0" u="none" strike="noStrike" kern="1200" cap="none" spc="0" normalizeH="0" baseline="0" noProof="0" dirty="0">
                <a:ln>
                  <a:noFill/>
                </a:ln>
                <a:solidFill>
                  <a:prstClr val="black"/>
                </a:solidFill>
                <a:effectLst/>
                <a:uLnTx/>
                <a:uFillTx/>
                <a:latin typeface="Calibri"/>
                <a:ea typeface="+mn-ea"/>
                <a:cs typeface="+mn-cs"/>
              </a:rPr>
              <a:t>если при исполнении контракта изменяется срок исполнения отдельного этапа (отдельных этапов) исполнения контракта в рамках срока исполнения контракта, предусмотренного при его заключении.</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ru-RU" sz="14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ru-RU" sz="1400" b="0" i="0" u="none" strike="noStrike" kern="1200" cap="none" spc="0" normalizeH="0" baseline="0" noProof="0" dirty="0">
              <a:ln>
                <a:noFill/>
              </a:ln>
              <a:solidFill>
                <a:prstClr val="black"/>
              </a:solidFill>
              <a:effectLst/>
              <a:uLnTx/>
              <a:uFillTx/>
              <a:latin typeface="Calibri"/>
              <a:ea typeface="+mn-ea"/>
              <a:cs typeface="+mn-cs"/>
            </a:endParaRPr>
          </a:p>
          <a:p>
            <a:endParaRPr lang="ru-RU" sz="1400" dirty="0"/>
          </a:p>
        </p:txBody>
      </p:sp>
    </p:spTree>
    <p:extLst>
      <p:ext uri="{BB962C8B-B14F-4D97-AF65-F5344CB8AC3E}">
        <p14:creationId xmlns:p14="http://schemas.microsoft.com/office/powerpoint/2010/main" val="330396334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5978AC-ECCC-41E8-BF54-5C17252BD598}"/>
              </a:ext>
            </a:extLst>
          </p:cNvPr>
          <p:cNvSpPr>
            <a:spLocks noGrp="1"/>
          </p:cNvSpPr>
          <p:nvPr>
            <p:ph type="title"/>
          </p:nvPr>
        </p:nvSpPr>
        <p:spPr>
          <a:xfrm>
            <a:off x="938868" y="1088940"/>
            <a:ext cx="10515600" cy="1325563"/>
          </a:xfrm>
        </p:spPr>
        <p:txBody>
          <a:bodyPr/>
          <a:lstStyle/>
          <a:p>
            <a:pPr algn="ctr"/>
            <a:r>
              <a:rPr lang="ru-RU" sz="2400" b="1" dirty="0">
                <a:solidFill>
                  <a:srgbClr val="00B0F0"/>
                </a:solidFill>
              </a:rPr>
              <a:t>Изменения в постановлении Правительства Российской Федерации от 19.12.2013 № 1186 «Об установлении размера цены контракта, предельного размера цены контракта, при которых или при превышении которых существенные условия контракта могут быть изменены по соглашению сторон на основании решения Правительства Российской Федерации, высшего исполнительного органа государственной власти субъекта Российской Федерации и местной администрации, в случае если исполнение контракта по независящим от сторон контракта обстоятельствам без изменения его условий невозможно» - </a:t>
            </a:r>
            <a:r>
              <a:rPr lang="ru-RU" sz="2400" b="1" dirty="0">
                <a:solidFill>
                  <a:srgbClr val="FF0000"/>
                </a:solidFill>
              </a:rPr>
              <a:t>изменено с 01.01.2022 и 08.01.2022 (извлечения – в разрезе па 2 – 4 ч. 1 ст. 95) </a:t>
            </a:r>
          </a:p>
        </p:txBody>
      </p:sp>
      <p:sp>
        <p:nvSpPr>
          <p:cNvPr id="3" name="Стрелка: вниз 2">
            <a:extLst>
              <a:ext uri="{FF2B5EF4-FFF2-40B4-BE49-F238E27FC236}">
                <a16:creationId xmlns:a16="http://schemas.microsoft.com/office/drawing/2014/main" id="{4838AC07-C10E-C772-F3F1-EBC0D5EEE652}"/>
              </a:ext>
            </a:extLst>
          </p:cNvPr>
          <p:cNvSpPr/>
          <p:nvPr/>
        </p:nvSpPr>
        <p:spPr>
          <a:xfrm>
            <a:off x="5587068" y="3867325"/>
            <a:ext cx="1182848" cy="13925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3108573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EBD1D38-0AC7-41DC-AE5A-95056A90D3DE}"/>
              </a:ext>
            </a:extLst>
          </p:cNvPr>
          <p:cNvSpPr>
            <a:spLocks noGrp="1"/>
          </p:cNvSpPr>
          <p:nvPr>
            <p:ph idx="1"/>
          </p:nvPr>
        </p:nvSpPr>
        <p:spPr>
          <a:xfrm>
            <a:off x="226503" y="285226"/>
            <a:ext cx="11652308" cy="4577843"/>
          </a:xfrm>
        </p:spPr>
        <p:txBody>
          <a:bodyPr/>
          <a:lstStyle/>
          <a:p>
            <a:r>
              <a:rPr lang="ru-RU" sz="1400" dirty="0">
                <a:solidFill>
                  <a:srgbClr val="FF0000"/>
                </a:solidFill>
              </a:rPr>
              <a:t>Новая редакция </a:t>
            </a:r>
            <a:r>
              <a:rPr lang="ru-RU" sz="1400" dirty="0"/>
              <a:t>1. Установить следующие размеры цены контракта, заключенного на срок не менее чем 3 года для обеспечения федеральных нужд, нужд субъекта Российской Федерации и на срок не менее чем 1 год для обеспечения муниципальных нужд, при которой или при превышении которой существенные условия контракта могут быть изменены в установленном порядке, в случае если выполнение контракта по независящим от сторон контракта обстоятельствам </a:t>
            </a:r>
            <a:r>
              <a:rPr lang="ru-RU" sz="1400" b="1" dirty="0"/>
              <a:t>без изменения его условий невозможно</a:t>
            </a:r>
            <a:r>
              <a:rPr lang="ru-RU" sz="1400" dirty="0"/>
              <a:t>:</a:t>
            </a:r>
          </a:p>
          <a:p>
            <a:r>
              <a:rPr lang="ru-RU" sz="1400" dirty="0">
                <a:solidFill>
                  <a:srgbClr val="FF0000"/>
                </a:solidFill>
              </a:rPr>
              <a:t>10 млрд. рублей </a:t>
            </a:r>
            <a:r>
              <a:rPr lang="ru-RU" sz="1400" dirty="0"/>
              <a:t>- для контракта, заключенного для обеспечения федеральных нужд, за исключением контрактов, предусмотренных абзацами пятым и шестым настоящего пункта;</a:t>
            </a:r>
          </a:p>
          <a:p>
            <a:r>
              <a:rPr lang="ru-RU" sz="1400" dirty="0">
                <a:solidFill>
                  <a:srgbClr val="FF0000"/>
                </a:solidFill>
              </a:rPr>
              <a:t>1 млрд. рублей </a:t>
            </a:r>
            <a:r>
              <a:rPr lang="ru-RU" sz="1400" dirty="0"/>
              <a:t>- для контракта, заключенного для обеспечения нужд субъекта Российской Федерации, за исключением контракта, предусмотренного абзацем шестым настоящего пункта;</a:t>
            </a:r>
          </a:p>
          <a:p>
            <a:r>
              <a:rPr lang="ru-RU" sz="1400" dirty="0">
                <a:solidFill>
                  <a:srgbClr val="FF0000"/>
                </a:solidFill>
              </a:rPr>
              <a:t>500 млн. рублей </a:t>
            </a:r>
            <a:r>
              <a:rPr lang="ru-RU" sz="1400" dirty="0"/>
              <a:t>- для контракта, заключенного для обеспечения муниципальных нужд, за исключением контракта, предусмотренного абзацем шестым настоящего пункта;</a:t>
            </a:r>
          </a:p>
          <a:p>
            <a:r>
              <a:rPr lang="ru-RU" sz="1400" dirty="0"/>
              <a:t>…</a:t>
            </a:r>
          </a:p>
          <a:p>
            <a:r>
              <a:rPr lang="ru-RU" sz="1400" dirty="0">
                <a:solidFill>
                  <a:srgbClr val="FF0000"/>
                </a:solidFill>
              </a:rPr>
              <a:t>100 млн. рублей </a:t>
            </a:r>
            <a:r>
              <a:rPr lang="ru-RU" sz="1400" dirty="0"/>
              <a:t>- для контракта жизненного цикла.</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endParaRPr kumimoji="0" lang="ru-RU" sz="14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1.1. Установить предельный размер цены контракта, при которой или при превышении которой существенные условия заключенного </a:t>
            </a:r>
            <a:r>
              <a:rPr kumimoji="0" lang="ru-RU" sz="1400" b="1" i="0" u="none" strike="noStrike" kern="1200" cap="none" spc="0" normalizeH="0" baseline="0" noProof="0" dirty="0">
                <a:ln>
                  <a:noFill/>
                </a:ln>
                <a:solidFill>
                  <a:prstClr val="black"/>
                </a:solidFill>
                <a:effectLst/>
                <a:uLnTx/>
                <a:uFillTx/>
                <a:latin typeface="Calibri"/>
                <a:ea typeface="+mn-ea"/>
                <a:cs typeface="+mn-cs"/>
              </a:rPr>
              <a:t>на срок не менее 1 года контракта</a:t>
            </a:r>
            <a:r>
              <a:rPr kumimoji="0" lang="ru-RU" sz="1400" b="0" i="0" u="none" strike="noStrike" kern="1200" cap="none" spc="0" normalizeH="0" baseline="0" noProof="0" dirty="0">
                <a:ln>
                  <a:noFill/>
                </a:ln>
                <a:solidFill>
                  <a:srgbClr val="FF0000"/>
                </a:solidFill>
                <a:effectLst/>
                <a:uLnTx/>
                <a:uFillTx/>
                <a:latin typeface="Calibri"/>
                <a:ea typeface="+mn-ea"/>
                <a:cs typeface="+mn-cs"/>
              </a:rPr>
              <a:t>, предусмотренного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srgbClr val="FF0000"/>
                </a:solidFill>
                <a:effectLst/>
                <a:uLnTx/>
                <a:uFillTx/>
                <a:latin typeface="Calibri"/>
                <a:ea typeface="+mn-ea"/>
                <a:cs typeface="+mn-cs"/>
              </a:rPr>
              <a:t>и частью 16.1 статьи 34 Федерального закона "О контрактной системе в сфере закупок товаров, работ, услуг для обеспечения государственных и муниципальных нужд"</a:t>
            </a:r>
            <a:r>
              <a:rPr kumimoji="0" lang="ru-RU" sz="1400" b="0" i="0" u="none" strike="noStrike" kern="1200" cap="none" spc="0" normalizeH="0" baseline="0" noProof="0" dirty="0">
                <a:ln>
                  <a:noFill/>
                </a:ln>
                <a:solidFill>
                  <a:prstClr val="black"/>
                </a:solidFill>
                <a:effectLst/>
                <a:uLnTx/>
                <a:uFillTx/>
                <a:latin typeface="Calibri"/>
                <a:ea typeface="+mn-ea"/>
                <a:cs typeface="+mn-cs"/>
              </a:rPr>
              <a:t>,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400" b="0" i="0" u="none" strike="noStrike" kern="1200" cap="none" spc="0" normalizeH="0" baseline="0" noProof="0" dirty="0">
                <a:ln>
                  <a:noFill/>
                </a:ln>
                <a:solidFill>
                  <a:prstClr val="black"/>
                </a:solidFill>
                <a:effectLst/>
                <a:uLnTx/>
                <a:uFillTx/>
                <a:latin typeface="Calibri"/>
                <a:ea typeface="+mn-ea"/>
                <a:cs typeface="+mn-cs"/>
              </a:rPr>
              <a:t>могут быть изменены в установленном порядке в случае возникновения при исполнении такого контракта независящих от сторон контракта обстоятельств, влекущих невозможность его исполнения, в том числе необходимость внесения изменений в проектную документацию, </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400" b="1" i="0" u="none" strike="noStrike" kern="1200" cap="none" spc="0" normalizeH="0" baseline="0" noProof="0" dirty="0">
                <a:ln>
                  <a:noFill/>
                </a:ln>
                <a:solidFill>
                  <a:prstClr val="black"/>
                </a:solidFill>
                <a:effectLst/>
                <a:uLnTx/>
                <a:uFillTx/>
                <a:latin typeface="Calibri"/>
                <a:ea typeface="+mn-ea"/>
                <a:cs typeface="+mn-cs"/>
              </a:rPr>
              <a:t>- 100 млн. рублей</a:t>
            </a:r>
            <a:r>
              <a:rPr kumimoji="0" lang="ru-RU" sz="1400" b="0" i="0" u="none" strike="noStrike" kern="1200" cap="none" spc="0" normalizeH="0" baseline="0" noProof="0" dirty="0">
                <a:ln>
                  <a:noFill/>
                </a:ln>
                <a:solidFill>
                  <a:prstClr val="black"/>
                </a:solidFill>
                <a:effectLst/>
                <a:uLnTx/>
                <a:uFillTx/>
                <a:latin typeface="Calibri"/>
                <a:ea typeface="+mn-ea"/>
                <a:cs typeface="+mn-cs"/>
              </a:rPr>
              <a:t>, </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400" b="0" i="0" u="sng" strike="noStrike" kern="1200" cap="none" spc="0" normalizeH="0" baseline="0" noProof="0" dirty="0">
                <a:ln>
                  <a:noFill/>
                </a:ln>
                <a:solidFill>
                  <a:prstClr val="black"/>
                </a:solidFill>
                <a:effectLst/>
                <a:uLnTx/>
                <a:uFillTx/>
                <a:latin typeface="Calibri"/>
                <a:ea typeface="+mn-ea"/>
                <a:cs typeface="+mn-cs"/>
              </a:rPr>
              <a:t>за исключением контрактов, заключенных </a:t>
            </a:r>
            <a:r>
              <a:rPr kumimoji="0" lang="ru-RU" sz="1400" i="0" u="sng" strike="noStrike" kern="1200" cap="none" spc="0" normalizeH="0" baseline="0" noProof="0" dirty="0">
                <a:ln>
                  <a:noFill/>
                </a:ln>
                <a:solidFill>
                  <a:srgbClr val="FF0000"/>
                </a:solidFill>
                <a:effectLst/>
                <a:uLnTx/>
                <a:uFillTx/>
                <a:latin typeface="Calibri"/>
                <a:ea typeface="+mn-ea"/>
                <a:cs typeface="+mn-cs"/>
              </a:rPr>
              <a:t>до 31 декабря 2022 </a:t>
            </a:r>
            <a:r>
              <a:rPr kumimoji="0" lang="ru-RU" sz="1400" b="0" i="0" u="sng" strike="noStrike" kern="1200" cap="none" spc="0" normalizeH="0" baseline="0" noProof="0" dirty="0">
                <a:ln>
                  <a:noFill/>
                </a:ln>
                <a:solidFill>
                  <a:prstClr val="black"/>
                </a:solidFill>
                <a:effectLst/>
                <a:uLnTx/>
                <a:uFillTx/>
                <a:latin typeface="Calibri"/>
                <a:ea typeface="+mn-ea"/>
                <a:cs typeface="+mn-cs"/>
              </a:rPr>
              <a:t>г.</a:t>
            </a:r>
            <a:r>
              <a:rPr kumimoji="0" lang="ru-RU" sz="1400" b="0" i="1" u="sng" strike="noStrike" kern="1200" cap="none" spc="0" normalizeH="0" baseline="0" noProof="0" dirty="0">
                <a:ln>
                  <a:noFill/>
                </a:ln>
                <a:solidFill>
                  <a:prstClr val="black"/>
                </a:solidFill>
                <a:effectLst/>
                <a:uLnTx/>
                <a:uFillTx/>
                <a:latin typeface="Calibri"/>
                <a:ea typeface="+mn-ea"/>
                <a:cs typeface="+mn-cs"/>
              </a:rPr>
              <a:t>, </a:t>
            </a:r>
            <a:r>
              <a:rPr kumimoji="0" lang="ru-RU" sz="1400" b="0" i="0" u="sng" strike="noStrike" kern="1200" cap="none" spc="0" normalizeH="0" baseline="0" noProof="0" dirty="0">
                <a:ln>
                  <a:noFill/>
                </a:ln>
                <a:solidFill>
                  <a:prstClr val="black"/>
                </a:solidFill>
                <a:effectLst/>
                <a:uLnTx/>
                <a:uFillTx/>
                <a:latin typeface="Calibri"/>
                <a:ea typeface="+mn-ea"/>
                <a:cs typeface="+mn-cs"/>
              </a:rPr>
              <a:t>в отношении которых такой предельный размер составляет </a:t>
            </a:r>
            <a:r>
              <a:rPr kumimoji="0" lang="ru-RU" sz="1400" b="1" i="0" u="sng" strike="noStrike" kern="1200" cap="none" spc="0" normalizeH="0" baseline="0" noProof="0" dirty="0">
                <a:ln>
                  <a:noFill/>
                </a:ln>
                <a:solidFill>
                  <a:prstClr val="black"/>
                </a:solidFill>
                <a:effectLst/>
                <a:uLnTx/>
                <a:uFillTx/>
                <a:latin typeface="Calibri"/>
                <a:ea typeface="+mn-ea"/>
                <a:cs typeface="+mn-cs"/>
              </a:rPr>
              <a:t>1 млн. рублей.</a:t>
            </a:r>
          </a:p>
          <a:p>
            <a:endParaRPr lang="ru-RU" sz="1400" dirty="0"/>
          </a:p>
        </p:txBody>
      </p:sp>
    </p:spTree>
    <p:extLst>
      <p:ext uri="{BB962C8B-B14F-4D97-AF65-F5344CB8AC3E}">
        <p14:creationId xmlns:p14="http://schemas.microsoft.com/office/powerpoint/2010/main" val="29898533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C26DCE-9F57-4BF8-A579-09913D6A297A}"/>
              </a:ext>
            </a:extLst>
          </p:cNvPr>
          <p:cNvSpPr>
            <a:spLocks noGrp="1"/>
          </p:cNvSpPr>
          <p:nvPr>
            <p:ph idx="1"/>
          </p:nvPr>
        </p:nvSpPr>
        <p:spPr>
          <a:xfrm>
            <a:off x="838200" y="121112"/>
            <a:ext cx="10515600" cy="6448363"/>
          </a:xfrm>
        </p:spPr>
        <p:txBody>
          <a:bodyPr>
            <a:normAutofit fontScale="92500" lnSpcReduction="20000"/>
          </a:bodyPr>
          <a:lstStyle/>
          <a:p>
            <a:pPr marL="0" indent="0" algn="ctr">
              <a:buNone/>
            </a:pPr>
            <a:r>
              <a:rPr lang="ru-RU" dirty="0">
                <a:solidFill>
                  <a:srgbClr val="00B0F0"/>
                </a:solidFill>
              </a:rPr>
              <a:t>Новые случаи изменения контракта, в том числе возможность  корректировки строительного контракта, если из-за непредвиденных обстоятельств его нельзя исполнить </a:t>
            </a:r>
          </a:p>
          <a:p>
            <a:pPr marL="0" indent="0" algn="ctr">
              <a:buNone/>
            </a:pPr>
            <a:r>
              <a:rPr lang="ru-RU" dirty="0">
                <a:solidFill>
                  <a:srgbClr val="00B0F0"/>
                </a:solidFill>
              </a:rPr>
              <a:t>(Федеральный закон от 30 декабря 2021 г. № 476-ФЗ) – </a:t>
            </a:r>
            <a:r>
              <a:rPr lang="ru-RU" dirty="0">
                <a:solidFill>
                  <a:srgbClr val="FF0000"/>
                </a:solidFill>
              </a:rPr>
              <a:t>с 30.12.2021</a:t>
            </a:r>
          </a:p>
          <a:p>
            <a:pPr marL="0" indent="0" algn="ctr">
              <a:buNone/>
            </a:pPr>
            <a:endParaRPr lang="ru-RU" dirty="0">
              <a:solidFill>
                <a:srgbClr val="00B0F0"/>
              </a:solidFill>
            </a:endParaRPr>
          </a:p>
          <a:p>
            <a:pPr marL="0" indent="0" algn="just">
              <a:buNone/>
            </a:pPr>
            <a:r>
              <a:rPr lang="ru-RU" sz="1700" dirty="0"/>
              <a:t> </a:t>
            </a:r>
            <a:r>
              <a:rPr lang="ru-RU" sz="1900" dirty="0">
                <a:solidFill>
                  <a:srgbClr val="FF0000"/>
                </a:solidFill>
              </a:rPr>
              <a:t>Новая часть 70  в статье 112. </a:t>
            </a:r>
            <a:r>
              <a:rPr lang="ru-RU" sz="1900" dirty="0"/>
              <a:t>В случаях и порядке, которые установлены Правительством Российской Федерации </a:t>
            </a:r>
            <a:r>
              <a:rPr lang="ru-RU" sz="1900" dirty="0">
                <a:solidFill>
                  <a:srgbClr val="00B0F0"/>
                </a:solidFill>
              </a:rPr>
              <a:t>(ПП № 1315 – см. след. слайд) </a:t>
            </a:r>
            <a:r>
              <a:rPr lang="ru-RU" sz="1900" dirty="0"/>
              <a:t>, в 2021 и 2022 годах положения пункта 8 части 1 статьи 95 настоящего Федерального закона </a:t>
            </a:r>
            <a:r>
              <a:rPr lang="ru-RU" sz="1900" dirty="0">
                <a:solidFill>
                  <a:srgbClr val="FF0000"/>
                </a:solidFill>
              </a:rPr>
              <a:t>также применяются к контрактам</a:t>
            </a:r>
            <a:r>
              <a:rPr lang="ru-RU" sz="1900" dirty="0"/>
              <a:t>, которые заключены </a:t>
            </a:r>
            <a:r>
              <a:rPr lang="ru-RU" sz="1900" b="1" dirty="0">
                <a:solidFill>
                  <a:srgbClr val="FF0000"/>
                </a:solidFill>
              </a:rPr>
              <a:t>на срок менее одного года </a:t>
            </a:r>
            <a:r>
              <a:rPr lang="ru-RU" sz="1900" dirty="0"/>
              <a:t>и предметом которых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a:t>
            </a:r>
          </a:p>
          <a:p>
            <a:pPr marL="0" indent="0" algn="just">
              <a:buNone/>
            </a:pPr>
            <a:endParaRPr lang="ru-RU" sz="1700" dirty="0"/>
          </a:p>
          <a:p>
            <a:pPr marL="0" indent="0" algn="just">
              <a:buNone/>
            </a:pPr>
            <a:r>
              <a:rPr lang="ru-RU" sz="1700" i="1" dirty="0"/>
              <a:t>8) если при исполнении заключенного на срок </a:t>
            </a:r>
            <a:r>
              <a:rPr lang="ru-RU" sz="1700" i="1" u="sng" dirty="0"/>
              <a:t>не менее одного года </a:t>
            </a:r>
            <a:r>
              <a:rPr lang="ru-RU" sz="1700" i="1" dirty="0"/>
              <a:t>контракта, предусмотренного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и частью 16.1 статьи 34 настоящего Федерального закона, контракта,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цена которого составляет или превышает предельный размер (предельные размеры) цены, установленный Правительством Российской Федерации, возникли независящие от сторон контракта обстоятельства, влекущие невозможность его исполнения, в том числе необходимость внесения изменений в проектную документацию. Предусмотренное настоящим пунктом </a:t>
            </a:r>
            <a:r>
              <a:rPr lang="ru-RU" sz="1700" b="1" i="1" dirty="0"/>
              <a:t>изменение осуществляется при наличии в письменной форме обоснования такого изменения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a:t>
            </a:r>
            <a:r>
              <a:rPr lang="ru-RU" sz="1700" i="1" dirty="0"/>
              <a:t>при осуществлении закупки для федеральных нужд, нужд субъекта Российской Федерации, муниципальных нужд соответственно и </a:t>
            </a:r>
            <a:r>
              <a:rPr lang="ru-RU" sz="1700" i="1" u="sng" dirty="0"/>
              <a:t>при условии, что такое изменение не приведет к увеличению срока исполнения контракта и (или) цены контракта более чем на тридцать процентов. </a:t>
            </a:r>
            <a:r>
              <a:rPr lang="ru-RU" sz="1700" i="1" dirty="0"/>
              <a:t>При этом в указанный срок не включается срок получения в соответствии с законодательством о градостроительной деятельности положительного заключения экспертизы проектной документации в случае необходимости внесения в нее изменений;</a:t>
            </a:r>
          </a:p>
        </p:txBody>
      </p:sp>
    </p:spTree>
    <p:extLst>
      <p:ext uri="{BB962C8B-B14F-4D97-AF65-F5344CB8AC3E}">
        <p14:creationId xmlns:p14="http://schemas.microsoft.com/office/powerpoint/2010/main" val="275037060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6DA8BF-5AB5-4D16-97CA-E1B3262FD1CA}"/>
              </a:ext>
            </a:extLst>
          </p:cNvPr>
          <p:cNvSpPr>
            <a:spLocks noGrp="1"/>
          </p:cNvSpPr>
          <p:nvPr>
            <p:ph type="title"/>
          </p:nvPr>
        </p:nvSpPr>
        <p:spPr>
          <a:xfrm>
            <a:off x="232668" y="60934"/>
            <a:ext cx="11176247" cy="817956"/>
          </a:xfrm>
        </p:spPr>
        <p:txBody>
          <a:bodyPr>
            <a:normAutofit/>
          </a:bodyPr>
          <a:lstStyle/>
          <a:p>
            <a:pPr algn="ctr"/>
            <a:r>
              <a:rPr lang="ru-RU" sz="2400" dirty="0">
                <a:solidFill>
                  <a:srgbClr val="00B0F0"/>
                </a:solidFill>
              </a:rPr>
              <a:t>Постановление Правительства РФ от 9 августа 2021 г. N 1315</a:t>
            </a:r>
            <a:br>
              <a:rPr lang="ru-RU" sz="2400" dirty="0">
                <a:solidFill>
                  <a:srgbClr val="00B0F0"/>
                </a:solidFill>
              </a:rPr>
            </a:br>
            <a:r>
              <a:rPr lang="ru-RU" sz="2400" dirty="0">
                <a:solidFill>
                  <a:srgbClr val="00B0F0"/>
                </a:solidFill>
              </a:rPr>
              <a:t>"О внесении изменений в некоторые акты Правительства Российской Федерации"</a:t>
            </a:r>
          </a:p>
        </p:txBody>
      </p:sp>
      <p:sp>
        <p:nvSpPr>
          <p:cNvPr id="3" name="Объект 2">
            <a:extLst>
              <a:ext uri="{FF2B5EF4-FFF2-40B4-BE49-F238E27FC236}">
                <a16:creationId xmlns:a16="http://schemas.microsoft.com/office/drawing/2014/main" id="{E30961BA-8A4C-4E8F-BE36-26818C377728}"/>
              </a:ext>
            </a:extLst>
          </p:cNvPr>
          <p:cNvSpPr>
            <a:spLocks noGrp="1"/>
          </p:cNvSpPr>
          <p:nvPr>
            <p:ph idx="1"/>
          </p:nvPr>
        </p:nvSpPr>
        <p:spPr>
          <a:xfrm>
            <a:off x="232668" y="782814"/>
            <a:ext cx="11726663" cy="4351338"/>
          </a:xfrm>
        </p:spPr>
        <p:txBody>
          <a:bodyPr>
            <a:noAutofit/>
          </a:bodyPr>
          <a:lstStyle/>
          <a:p>
            <a:r>
              <a:rPr lang="ru-RU" sz="1400" dirty="0">
                <a:solidFill>
                  <a:srgbClr val="FF0000"/>
                </a:solidFill>
              </a:rPr>
              <a:t>В связи с существенным увеличением в 2021 и 2022 годах цен на строительные ресурсы Правительство Российской Федерации постановляет:</a:t>
            </a:r>
          </a:p>
          <a:p>
            <a:r>
              <a:rPr lang="ru-RU" sz="1400" dirty="0"/>
              <a:t>2. Установить, что при исполнении контракта,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и который заключен в соответствии с Федеральным законом "О контрактной системе в сфере закупок товаров, работ, услуг для обеспечения государственных и муниципальных нужд" для обеспечения федеральных нужд (далее - контракт):</a:t>
            </a:r>
          </a:p>
          <a:p>
            <a:r>
              <a:rPr lang="ru-RU" sz="1400" dirty="0"/>
              <a:t>а) допускается в соответствии с пунктом 8 части 1 статьи 95 и частью 70 статьи 112 Федерального закона "О контрактной системе в сфере закупок товаров, работ, услуг для обеспечения государственных и муниципальных нужд" изменение существенных условий контракта, стороной которого является </a:t>
            </a:r>
            <a:r>
              <a:rPr lang="ru-RU" sz="1400" b="1" dirty="0"/>
              <a:t>заказчик, указанный в приложении к настоящему постановлению </a:t>
            </a:r>
            <a:r>
              <a:rPr lang="ru-RU" sz="1400" b="1" i="1" dirty="0"/>
              <a:t>(</a:t>
            </a:r>
            <a:r>
              <a:rPr lang="ru-RU" sz="1400" b="1" i="1" dirty="0" err="1"/>
              <a:t>ФОИВы</a:t>
            </a:r>
            <a:r>
              <a:rPr lang="ru-RU" sz="1400" b="1" i="1" dirty="0"/>
              <a:t> + юрлица   по ч. 5. ст. 15) </a:t>
            </a:r>
            <a:r>
              <a:rPr lang="ru-RU" sz="1400" dirty="0"/>
              <a:t>, в том числе изменение (увеличение) цены контракта, при совокупности следующих условий:</a:t>
            </a:r>
          </a:p>
          <a:p>
            <a:r>
              <a:rPr lang="ru-RU" sz="1200" dirty="0"/>
              <a:t>изменение существенных условий контракта осуществляется в пределах лимитов бюджетных обязательств, доведенных до получателя средств федерального бюджета и бюджетов государственных внебюджетных фондов в соответствии с бюджетным законодательством Российской Федерации, на срок исполнения контракта и не приводит к увеличению срока исполнения контракта и (или) цены контракта более чем на 30 процентов;</a:t>
            </a:r>
          </a:p>
          <a:p>
            <a:r>
              <a:rPr lang="ru-RU" sz="1200" dirty="0"/>
              <a:t>предусмотренные проектной документацией соответствующего объекта капитального строительства (актом, утвержденным застройщиком или техническим заказчиком и содержащим перечень дефектов оснований, строительных конструкций, систем инженерно-технического обеспечения и сетей инженерно-технического обеспечения с указанием качественных и количественных характеристик таких дефектов, и заданием застройщика или технического заказчика на проектирование в зависимости от содержания работ) физические объемы работ, конструктивные, организационно-технологические и другие решения не изменяются;</a:t>
            </a:r>
          </a:p>
          <a:p>
            <a:r>
              <a:rPr lang="ru-RU" sz="1200" dirty="0"/>
              <a:t>размер изменения (увеличения) цены контракта определяется в порядке, установленном приказом Министерства строительства и жилищно-коммунального хозяйства Российской Федерации, а цены контракта, размер которой составляет или превышает 100 млн. рублей, - по результатам повторной государственной экспертизы проектной документации, проводимой в части проверки достоверности определения сметной стоимости строительства, реконструкции, капитального ремонта, сноса объекта капитального строительства, проведения работ по сохранению объектов культурного наследия в соответствии с пунктом 45 14 Положения об организации и проведении государственной экспертизы проектной документации и результатов инженерных изысканий, утвержденного постановлением Правительства Российской Федерации от 5 марта 2007 г. N 145 "О порядке организации и проведения государственной экспертизы проектной документации и результатов инженерных изысканий" (в редакции настоящего постановления);</a:t>
            </a:r>
          </a:p>
          <a:p>
            <a:r>
              <a:rPr lang="ru-RU" sz="1200" dirty="0"/>
              <a:t>изменение существенных условий контракта осуществляется путем заключения заказчиком и поставщиком (подрядчиком, исполнителем) соглашения об изменении условий контракта на основании поступившего заказчику в письменной форме предложения поставщика (подрядчика, исполнителя) об изменении существенных условий контракта в связи с существенным увеличением цен на строительные ресурсы, подлежащие поставке и (или) использованию при исполнении такого контракта, с приложением информации и документов, обосновывающих такое предложение;</a:t>
            </a:r>
          </a:p>
          <a:p>
            <a:r>
              <a:rPr lang="ru-RU" sz="1200" dirty="0"/>
              <a:t>контракт заключен до 31 декабря 2022 г. и обязательства по нему на дату заключения соглашения об изменении условий контракта не исполнены; </a:t>
            </a:r>
          </a:p>
          <a:p>
            <a:pPr marL="0" indent="0">
              <a:buNone/>
            </a:pPr>
            <a:r>
              <a:rPr lang="ru-RU" sz="1400" dirty="0"/>
              <a:t>б</a:t>
            </a:r>
            <a:r>
              <a:rPr lang="ru-RU" sz="1200" dirty="0"/>
              <a:t>)….</a:t>
            </a:r>
          </a:p>
        </p:txBody>
      </p:sp>
    </p:spTree>
    <p:extLst>
      <p:ext uri="{BB962C8B-B14F-4D97-AF65-F5344CB8AC3E}">
        <p14:creationId xmlns:p14="http://schemas.microsoft.com/office/powerpoint/2010/main" val="1355287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411061" y="1133738"/>
            <a:ext cx="10942739" cy="5132838"/>
          </a:xfrm>
        </p:spPr>
        <p:txBody>
          <a:bodyPr>
            <a:normAutofit fontScale="92500" lnSpcReduction="20000"/>
          </a:bodyPr>
          <a:lstStyle/>
          <a:p>
            <a:pPr marL="0" indent="0">
              <a:buNone/>
            </a:pPr>
            <a:r>
              <a:rPr lang="ru-RU" sz="2400" u="sng" dirty="0"/>
              <a:t>Статья 33. Правила описания объекта закупки</a:t>
            </a:r>
          </a:p>
          <a:p>
            <a:pPr marL="0" indent="0">
              <a:buNone/>
            </a:pPr>
            <a:r>
              <a:rPr lang="ru-RU" sz="2400" dirty="0"/>
              <a:t>8) описание объекта закупки при осуществлении закупки работ по строительству, реконструкции, капитальному ремонту, сносу объекта капитального строительства должно содержать </a:t>
            </a:r>
          </a:p>
          <a:p>
            <a:r>
              <a:rPr lang="ru-RU" sz="2400" dirty="0">
                <a:solidFill>
                  <a:srgbClr val="FF0000"/>
                </a:solidFill>
              </a:rPr>
              <a:t>проектную документацию, утвержденную в порядке, установленном законодательством о градостроительной деятельности, </a:t>
            </a:r>
          </a:p>
          <a:p>
            <a:r>
              <a:rPr lang="ru-RU" sz="2400" dirty="0">
                <a:solidFill>
                  <a:srgbClr val="FF0000"/>
                </a:solidFill>
              </a:rPr>
              <a:t>или типовую проектную документацию, </a:t>
            </a:r>
          </a:p>
          <a:p>
            <a:r>
              <a:rPr lang="ru-RU" sz="2400" dirty="0">
                <a:solidFill>
                  <a:srgbClr val="FF0000"/>
                </a:solidFill>
              </a:rPr>
              <a:t>или смету на капитальный ремонт объекта капитального строительства, </a:t>
            </a:r>
          </a:p>
          <a:p>
            <a:pPr marL="0" indent="0">
              <a:buNone/>
            </a:pPr>
            <a:endParaRPr lang="ru-RU" sz="2400" dirty="0"/>
          </a:p>
          <a:p>
            <a:pPr marL="0" indent="0">
              <a:buNone/>
            </a:pPr>
            <a:r>
              <a:rPr lang="ru-RU" sz="2400" b="1" dirty="0"/>
              <a:t>за исключением случая, </a:t>
            </a:r>
            <a:r>
              <a:rPr lang="ru-RU" sz="2400" dirty="0"/>
              <a:t>если подготовка таких проектных документаций, сметы в соответствии с указанным законодательством не требуется, </a:t>
            </a:r>
          </a:p>
          <a:p>
            <a:pPr marL="0" indent="0">
              <a:buNone/>
            </a:pPr>
            <a:r>
              <a:rPr lang="ru-RU" sz="2400" b="1" dirty="0"/>
              <a:t>а также случаев </a:t>
            </a:r>
            <a:r>
              <a:rPr lang="ru-RU" sz="2400" dirty="0"/>
              <a:t>осуществления закупки в соответствии с частями 16 и 16.1 статьи 34 настоящего Федерального закона, при которых предметом контракта является в том числе проектирование объекта капитального строительства. </a:t>
            </a:r>
          </a:p>
          <a:p>
            <a:pPr marL="0" indent="0">
              <a:buNone/>
            </a:pPr>
            <a:r>
              <a:rPr lang="ru-RU" sz="2400" dirty="0"/>
              <a:t>Включение проектной документации в описание объекта закупки в соответствии с настоящим пунктом является надлежащим исполнением требований пунктов 1 - 3 настоящей части, части 2 настоящей статьи.</a:t>
            </a:r>
          </a:p>
        </p:txBody>
      </p:sp>
    </p:spTree>
    <p:extLst>
      <p:ext uri="{BB962C8B-B14F-4D97-AF65-F5344CB8AC3E}">
        <p14:creationId xmlns:p14="http://schemas.microsoft.com/office/powerpoint/2010/main" val="17469027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6DA8BF-5AB5-4D16-97CA-E1B3262FD1CA}"/>
              </a:ext>
            </a:extLst>
          </p:cNvPr>
          <p:cNvSpPr>
            <a:spLocks noGrp="1"/>
          </p:cNvSpPr>
          <p:nvPr>
            <p:ph type="title"/>
          </p:nvPr>
        </p:nvSpPr>
        <p:spPr>
          <a:xfrm>
            <a:off x="232668" y="60934"/>
            <a:ext cx="11176247" cy="817956"/>
          </a:xfrm>
        </p:spPr>
        <p:txBody>
          <a:bodyPr>
            <a:normAutofit/>
          </a:bodyPr>
          <a:lstStyle/>
          <a:p>
            <a:pPr algn="ctr"/>
            <a:r>
              <a:rPr lang="ru-RU" sz="2400" dirty="0">
                <a:solidFill>
                  <a:srgbClr val="00B0F0"/>
                </a:solidFill>
              </a:rPr>
              <a:t>Постановление Правительства РФ от 9 августа 2021 г. N 1315</a:t>
            </a:r>
            <a:br>
              <a:rPr lang="ru-RU" sz="2400" dirty="0">
                <a:solidFill>
                  <a:srgbClr val="00B0F0"/>
                </a:solidFill>
              </a:rPr>
            </a:br>
            <a:r>
              <a:rPr lang="ru-RU" sz="2400" dirty="0">
                <a:solidFill>
                  <a:srgbClr val="00B0F0"/>
                </a:solidFill>
              </a:rPr>
              <a:t>"О внесении изменений в некоторые акты Правительства Российской Федерации"</a:t>
            </a:r>
          </a:p>
        </p:txBody>
      </p:sp>
      <p:sp>
        <p:nvSpPr>
          <p:cNvPr id="3" name="Объект 2">
            <a:extLst>
              <a:ext uri="{FF2B5EF4-FFF2-40B4-BE49-F238E27FC236}">
                <a16:creationId xmlns:a16="http://schemas.microsoft.com/office/drawing/2014/main" id="{E30961BA-8A4C-4E8F-BE36-26818C377728}"/>
              </a:ext>
            </a:extLst>
          </p:cNvPr>
          <p:cNvSpPr>
            <a:spLocks noGrp="1"/>
          </p:cNvSpPr>
          <p:nvPr>
            <p:ph idx="1"/>
          </p:nvPr>
        </p:nvSpPr>
        <p:spPr>
          <a:xfrm>
            <a:off x="232668" y="782814"/>
            <a:ext cx="11726663" cy="4351338"/>
          </a:xfrm>
        </p:spPr>
        <p:txBody>
          <a:bodyPr>
            <a:noAutofit/>
          </a:bodyPr>
          <a:lstStyle/>
          <a:p>
            <a:endParaRPr lang="ru-RU" sz="1400" dirty="0"/>
          </a:p>
          <a:p>
            <a:r>
              <a:rPr lang="ru-RU" sz="1600" dirty="0"/>
              <a:t>3. Рекомендовать высшим исполнительным органам государственной власти субъектов Российской Федерации, местным </a:t>
            </a:r>
            <a:r>
              <a:rPr lang="ru-RU" sz="1600" b="1" dirty="0"/>
              <a:t>администрациям принять меры, обеспечивающие возможность изменения (увеличения) цены контракта</a:t>
            </a:r>
            <a:r>
              <a:rPr lang="ru-RU" sz="1600" dirty="0"/>
              <a:t>,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и который заключен в соответствии с Федеральным законом "О контрактной системе в сфере закупок товаров, работ, услуг для обеспечения государственных и муниципальных нужд" для обеспечения нужд субъекта Российской Федерации или муниципальных нужд соответственно, </a:t>
            </a:r>
            <a:r>
              <a:rPr lang="ru-RU" sz="1600" b="1" dirty="0"/>
              <a:t>в связи с увеличением цен на строительные ресурсы, подлежащие поставке и (или) использованию при исполнении такого контракта, с учетом положений настоящего постановления.</a:t>
            </a:r>
          </a:p>
          <a:p>
            <a:endParaRPr lang="ru-RU" sz="1600" b="1" dirty="0"/>
          </a:p>
          <a:p>
            <a:r>
              <a:rPr lang="ru-RU" sz="2000" b="1" dirty="0">
                <a:solidFill>
                  <a:srgbClr val="FF0000"/>
                </a:solidFill>
              </a:rPr>
              <a:t>С 01.07.2022  - новый </a:t>
            </a:r>
            <a:r>
              <a:rPr lang="ru-RU" sz="1600" dirty="0"/>
              <a:t>д) в соответствии с пунктом 18 статьи 11 Федерального закона "Об автомобильных дорогах и о дорожной деятельности в Российской Федерации и о внесении изменений в отдельные законодательные акты Российской Федерации" в целях изменения (увеличения) цены государственных контрактов по капитальному ремонту автомобильных дорог федерального значения в связи с существенным увеличением цен на строительные ресурсы, подлежащие поставке и (или) использованию при исполнении таких контрактов, до 1 января 2023 г. размер бюджетных ассигнований на капитальный ремонт автомобильных дорог федерального значения может превышать размер средств на указанные цели, рассчитанный в соответствии с Правилами расчета размера бюджетных ассигнований федерального бюджета на капитальный ремонт, ремонт и содержание автомобильных дорог федерального значения, утвержденными постановлением Правительства Российской Федерации от 30 мая 2017 г. N 658 "О нормативах финансовых затрат и Правилах расчета размера бюджетных ассигнований федерального бюджета на капитальный ремонт, ремонт и содержание автомобильных дорог федерального значения", на основании положительного заключения повторной государственной экспертизы проектной документации, проводимой в части проверки достоверности определения сметной стоимости объекта капитального строительства. (Постановление Правительства России от 28 июня 2022 г. N 1148)</a:t>
            </a:r>
          </a:p>
        </p:txBody>
      </p:sp>
    </p:spTree>
    <p:extLst>
      <p:ext uri="{BB962C8B-B14F-4D97-AF65-F5344CB8AC3E}">
        <p14:creationId xmlns:p14="http://schemas.microsoft.com/office/powerpoint/2010/main" val="135731172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373544-1F49-5A8A-0533-7AC4463C86F7}"/>
              </a:ext>
            </a:extLst>
          </p:cNvPr>
          <p:cNvSpPr>
            <a:spLocks noGrp="1"/>
          </p:cNvSpPr>
          <p:nvPr>
            <p:ph type="title"/>
          </p:nvPr>
        </p:nvSpPr>
        <p:spPr>
          <a:xfrm>
            <a:off x="703976" y="1167599"/>
            <a:ext cx="10515600" cy="1325563"/>
          </a:xfrm>
        </p:spPr>
        <p:txBody>
          <a:bodyPr>
            <a:noAutofit/>
          </a:bodyPr>
          <a:lstStyle/>
          <a:p>
            <a:pPr algn="ctr"/>
            <a:r>
              <a:rPr lang="ru-RU" sz="3200" dirty="0">
                <a:solidFill>
                  <a:srgbClr val="00B0F0"/>
                </a:solidFill>
              </a:rPr>
              <a:t>Постановление Правительства РФ от 28 июня 2022 г. N 1148 "об изменении существенных условий государственных контрактов, предметом которых являются ремонт и (или) содержание автомобильных дорог общего пользования федерального значения, и о внесении изменения в Постановление Правительства Российской Федерации от 9 августа 2021 г. N 1315« – </a:t>
            </a:r>
            <a:r>
              <a:rPr lang="ru-RU" sz="3200" dirty="0">
                <a:solidFill>
                  <a:srgbClr val="FF0000"/>
                </a:solidFill>
              </a:rPr>
              <a:t>с 01.07.2022</a:t>
            </a:r>
            <a:br>
              <a:rPr lang="ru-RU" sz="3200" dirty="0">
                <a:solidFill>
                  <a:srgbClr val="00B0F0"/>
                </a:solidFill>
              </a:rPr>
            </a:br>
            <a:endParaRPr lang="ru-RU" sz="3200" dirty="0">
              <a:solidFill>
                <a:srgbClr val="00B0F0"/>
              </a:solidFill>
            </a:endParaRPr>
          </a:p>
        </p:txBody>
      </p:sp>
      <p:sp>
        <p:nvSpPr>
          <p:cNvPr id="3" name="Объект 2">
            <a:extLst>
              <a:ext uri="{FF2B5EF4-FFF2-40B4-BE49-F238E27FC236}">
                <a16:creationId xmlns:a16="http://schemas.microsoft.com/office/drawing/2014/main" id="{2B130E47-7A6C-9EFF-31B6-2076F34EA6DB}"/>
              </a:ext>
            </a:extLst>
          </p:cNvPr>
          <p:cNvSpPr>
            <a:spLocks noGrp="1"/>
          </p:cNvSpPr>
          <p:nvPr>
            <p:ph idx="1"/>
          </p:nvPr>
        </p:nvSpPr>
        <p:spPr>
          <a:xfrm>
            <a:off x="703976" y="3355595"/>
            <a:ext cx="10515600" cy="3400207"/>
          </a:xfrm>
        </p:spPr>
        <p:txBody>
          <a:bodyPr>
            <a:normAutofit fontScale="62500" lnSpcReduction="20000"/>
          </a:bodyPr>
          <a:lstStyle/>
          <a:p>
            <a:endParaRPr lang="ru-RU" dirty="0"/>
          </a:p>
          <a:p>
            <a:r>
              <a:rPr lang="ru-RU" dirty="0"/>
              <a:t>Правительство разрешило корректировать условия госконтрактов на ремонт и содержание дорог.</a:t>
            </a:r>
          </a:p>
          <a:p>
            <a:r>
              <a:rPr lang="ru-RU" dirty="0"/>
              <a:t>В связи с существенным увеличением в 2021 и 2022 гг. цен на строительные ресурсы разрешено корректировать основные параметры госконтрактов на ремонт и содержание автодорог федерального значения.</a:t>
            </a:r>
          </a:p>
          <a:p>
            <a:r>
              <a:rPr lang="ru-RU" dirty="0"/>
              <a:t>Возможно изменение цены действующих контрактов, заключённых до 1 июля 2022 г. Это позволит избежать переноса сроков ввода дорог в эксплуатацию.</a:t>
            </a:r>
          </a:p>
          <a:p>
            <a:r>
              <a:rPr lang="ru-RU" dirty="0"/>
              <a:t>До конца нынешнего года исполнители госконтрактов могут превышать установленные нормативы финансирования на капремонт, ремонт и содержание автодорог. Допустимый процент отклонений будет рассчитываться по </a:t>
            </a:r>
            <a:r>
              <a:rPr lang="ru-RU" dirty="0" err="1"/>
              <a:t>спецметодике</a:t>
            </a:r>
            <a:r>
              <a:rPr lang="ru-RU" dirty="0"/>
              <a:t>, которая прилагается к постановлению.</a:t>
            </a:r>
          </a:p>
          <a:p>
            <a:r>
              <a:rPr lang="ru-RU" dirty="0">
                <a:solidFill>
                  <a:srgbClr val="FF0000"/>
                </a:solidFill>
              </a:rPr>
              <a:t>Документ вступает в силу с 1 июля 2022 г.</a:t>
            </a:r>
          </a:p>
        </p:txBody>
      </p:sp>
    </p:spTree>
    <p:extLst>
      <p:ext uri="{BB962C8B-B14F-4D97-AF65-F5344CB8AC3E}">
        <p14:creationId xmlns:p14="http://schemas.microsoft.com/office/powerpoint/2010/main" val="92944653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7A75F2-FF7A-E03F-375D-EDD9EAED532C}"/>
              </a:ext>
            </a:extLst>
          </p:cNvPr>
          <p:cNvSpPr>
            <a:spLocks noGrp="1"/>
          </p:cNvSpPr>
          <p:nvPr>
            <p:ph type="title"/>
          </p:nvPr>
        </p:nvSpPr>
        <p:spPr>
          <a:xfrm>
            <a:off x="302004" y="151002"/>
            <a:ext cx="11518086" cy="134223"/>
          </a:xfrm>
        </p:spPr>
        <p:txBody>
          <a:bodyPr>
            <a:noAutofit/>
          </a:bodyPr>
          <a:lstStyle/>
          <a:p>
            <a:pPr algn="ctr"/>
            <a:r>
              <a:rPr lang="ru-RU" sz="2800" b="1" dirty="0"/>
              <a:t>Разъясняющее Письмо Минфина по 1315 ПП</a:t>
            </a:r>
          </a:p>
        </p:txBody>
      </p:sp>
      <p:graphicFrame>
        <p:nvGraphicFramePr>
          <p:cNvPr id="4" name="Таблица 4">
            <a:extLst>
              <a:ext uri="{FF2B5EF4-FFF2-40B4-BE49-F238E27FC236}">
                <a16:creationId xmlns:a16="http://schemas.microsoft.com/office/drawing/2014/main" id="{7FBE9C82-318E-0827-9603-35E62EDB4A8D}"/>
              </a:ext>
            </a:extLst>
          </p:cNvPr>
          <p:cNvGraphicFramePr>
            <a:graphicFrameLocks noGrp="1"/>
          </p:cNvGraphicFramePr>
          <p:nvPr>
            <p:ph idx="1"/>
            <p:extLst>
              <p:ext uri="{D42A27DB-BD31-4B8C-83A1-F6EECF244321}">
                <p14:modId xmlns:p14="http://schemas.microsoft.com/office/powerpoint/2010/main" val="2195146035"/>
              </p:ext>
            </p:extLst>
          </p:nvPr>
        </p:nvGraphicFramePr>
        <p:xfrm>
          <a:off x="209725" y="399497"/>
          <a:ext cx="11929145" cy="5095240"/>
        </p:xfrm>
        <a:graphic>
          <a:graphicData uri="http://schemas.openxmlformats.org/drawingml/2006/table">
            <a:tbl>
              <a:tblPr firstRow="1" bandRow="1">
                <a:tableStyleId>{7DF18680-E054-41AD-8BC1-D1AEF772440D}</a:tableStyleId>
              </a:tblPr>
              <a:tblGrid>
                <a:gridCol w="1300293">
                  <a:extLst>
                    <a:ext uri="{9D8B030D-6E8A-4147-A177-3AD203B41FA5}">
                      <a16:colId xmlns:a16="http://schemas.microsoft.com/office/drawing/2014/main" val="3150236746"/>
                    </a:ext>
                  </a:extLst>
                </a:gridCol>
                <a:gridCol w="10628852">
                  <a:extLst>
                    <a:ext uri="{9D8B030D-6E8A-4147-A177-3AD203B41FA5}">
                      <a16:colId xmlns:a16="http://schemas.microsoft.com/office/drawing/2014/main" val="2803641516"/>
                    </a:ext>
                  </a:extLst>
                </a:gridCol>
              </a:tblGrid>
              <a:tr h="370840">
                <a:tc>
                  <a:txBody>
                    <a:bodyPr/>
                    <a:lstStyle/>
                    <a:p>
                      <a:r>
                        <a:rPr lang="ru-RU" dirty="0"/>
                        <a:t>Реквизиты</a:t>
                      </a:r>
                    </a:p>
                  </a:txBody>
                  <a:tcPr/>
                </a:tc>
                <a:tc>
                  <a:txBody>
                    <a:bodyPr/>
                    <a:lstStyle/>
                    <a:p>
                      <a:r>
                        <a:rPr lang="ru-RU" dirty="0"/>
                        <a:t>Суть разъяснения</a:t>
                      </a:r>
                    </a:p>
                  </a:txBody>
                  <a:tcPr/>
                </a:tc>
                <a:extLst>
                  <a:ext uri="{0D108BD9-81ED-4DB2-BD59-A6C34878D82A}">
                    <a16:rowId xmlns:a16="http://schemas.microsoft.com/office/drawing/2014/main" val="1306532908"/>
                  </a:ext>
                </a:extLst>
              </a:tr>
              <a:tr h="370840">
                <a:tc>
                  <a:txBody>
                    <a:bodyPr/>
                    <a:lstStyle/>
                    <a:p>
                      <a:r>
                        <a:rPr lang="ru-RU" b="0" i="0" dirty="0">
                          <a:solidFill>
                            <a:srgbClr val="222222"/>
                          </a:solidFill>
                          <a:effectLst/>
                          <a:latin typeface="Manrope"/>
                        </a:rPr>
                        <a:t>от 12 апреля 2022 г. N 24-01-07/31697</a:t>
                      </a:r>
                      <a:endParaRPr lang="ru-RU" dirty="0"/>
                    </a:p>
                  </a:txBody>
                  <a:tcPr/>
                </a:tc>
                <a:tc>
                  <a:txBody>
                    <a:bodyPr/>
                    <a:lstStyle/>
                    <a:p>
                      <a:pPr marL="0" indent="0">
                        <a:buFont typeface="Arial" panose="020B0604020202020204" pitchFamily="34" charset="0"/>
                        <a:buNone/>
                      </a:pPr>
                      <a:r>
                        <a:rPr lang="ru-RU" sz="1600" dirty="0"/>
                        <a:t>5. Согласно части 70 статьи 112 Закона N 44-ФЗ в случаях и порядке, которые установлены Правительством Российской Федерации, в 2021 и 2022 годах положения пункта 8 части 1 статьи 95 Закона N 44-ФЗ также применяются к контрактам, которые заключены на срок менее одного года и предметом которых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a:t>
                      </a:r>
                    </a:p>
                    <a:p>
                      <a:pPr marL="0" indent="0">
                        <a:buFont typeface="Arial" panose="020B0604020202020204" pitchFamily="34" charset="0"/>
                        <a:buNone/>
                      </a:pPr>
                      <a:endParaRPr lang="ru-RU" sz="1600" dirty="0"/>
                    </a:p>
                    <a:p>
                      <a:pPr marL="0" indent="0">
                        <a:buFont typeface="Arial" panose="020B0604020202020204" pitchFamily="34" charset="0"/>
                        <a:buNone/>
                      </a:pPr>
                      <a:r>
                        <a:rPr lang="ru-RU" sz="1600" dirty="0"/>
                        <a:t>В настоящее время такие случаи и порядок установлены постановлением Правительства Российской Федерации от 9 августа 2021 г. N 1315 "О внесении изменений в некоторые акты Правительства Российской Федерации" (далее - Постановление N 1315) </a:t>
                      </a:r>
                      <a:r>
                        <a:rPr lang="ru-RU" sz="1600" b="1" dirty="0"/>
                        <a:t>исключительно в отношении закупок для обеспечения федеральных нужд если стороной контракта является заказчик, указанный в приложении (подпункт "а" пункта 2).</a:t>
                      </a:r>
                    </a:p>
                    <a:p>
                      <a:pPr marL="0" indent="0">
                        <a:buFont typeface="Arial" panose="020B0604020202020204" pitchFamily="34" charset="0"/>
                        <a:buNone/>
                      </a:pPr>
                      <a:endParaRPr lang="ru-RU" sz="1600" dirty="0"/>
                    </a:p>
                    <a:p>
                      <a:pPr marL="0" indent="0">
                        <a:buFont typeface="Arial" panose="020B0604020202020204" pitchFamily="34" charset="0"/>
                        <a:buNone/>
                      </a:pPr>
                      <a:r>
                        <a:rPr lang="ru-RU" sz="1600" dirty="0"/>
                        <a:t>В связи с изложенным изменение на основании части 70 статьи 112 Закона N 44-ФЗ условий контракта, заключенного </a:t>
                      </a:r>
                      <a:r>
                        <a:rPr lang="ru-RU" sz="1600" b="1" dirty="0"/>
                        <a:t>на срок менее одного года </a:t>
                      </a:r>
                      <a:r>
                        <a:rPr lang="ru-RU" sz="1600" dirty="0"/>
                        <a:t>и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на основании возможно </a:t>
                      </a:r>
                      <a:r>
                        <a:rPr lang="ru-RU" sz="1600" b="1" dirty="0"/>
                        <a:t>осуществить исключительно при условии соблюдения ограничений, предусмотренных пунктом 8 части 1 статьи 95 Закона N 44-ФЗ, и положений Постановления N 1315.</a:t>
                      </a:r>
                    </a:p>
                    <a:p>
                      <a:pPr marL="0" indent="0">
                        <a:buFont typeface="Arial" panose="020B0604020202020204" pitchFamily="34" charset="0"/>
                        <a:buNone/>
                      </a:pPr>
                      <a:endParaRPr lang="ru-RU" sz="1600" dirty="0"/>
                    </a:p>
                    <a:p>
                      <a:pPr marL="0" indent="0">
                        <a:buFont typeface="Arial" panose="020B0604020202020204" pitchFamily="34" charset="0"/>
                        <a:buNone/>
                      </a:pPr>
                      <a:r>
                        <a:rPr lang="ru-RU" sz="1600" dirty="0"/>
                        <a:t>В случае невозможности изменения существенных условий контрактов на основании положений части 70 статьи 112 Закона N 44-ФЗ, такие условия могут быть изменены в соответствии с положениями части 65.1 указанной статьи.</a:t>
                      </a:r>
                      <a:endParaRPr lang="ru-RU" b="1" u="sng" dirty="0"/>
                    </a:p>
                  </a:txBody>
                  <a:tcPr/>
                </a:tc>
                <a:extLst>
                  <a:ext uri="{0D108BD9-81ED-4DB2-BD59-A6C34878D82A}">
                    <a16:rowId xmlns:a16="http://schemas.microsoft.com/office/drawing/2014/main" val="1428225230"/>
                  </a:ext>
                </a:extLst>
              </a:tr>
            </a:tbl>
          </a:graphicData>
        </a:graphic>
      </p:graphicFrame>
      <p:sp>
        <p:nvSpPr>
          <p:cNvPr id="5" name="TextBox 4">
            <a:extLst>
              <a:ext uri="{FF2B5EF4-FFF2-40B4-BE49-F238E27FC236}">
                <a16:creationId xmlns:a16="http://schemas.microsoft.com/office/drawing/2014/main" id="{DA012ECB-F5C7-8C12-5245-A7835C370D6A}"/>
              </a:ext>
            </a:extLst>
          </p:cNvPr>
          <p:cNvSpPr txBox="1"/>
          <p:nvPr/>
        </p:nvSpPr>
        <p:spPr>
          <a:xfrm>
            <a:off x="463492" y="5682297"/>
            <a:ext cx="11675378" cy="1015663"/>
          </a:xfrm>
          <a:prstGeom prst="rect">
            <a:avLst/>
          </a:prstGeom>
          <a:noFill/>
        </p:spPr>
        <p:txBody>
          <a:bodyPr wrap="square">
            <a:spAutoFit/>
          </a:bodyPr>
          <a:lstStyle/>
          <a:p>
            <a:r>
              <a:rPr lang="ru-RU" sz="1200" dirty="0"/>
              <a:t>Новая часть 65.1. в статье 112 (с 08.03.2022) : По соглашению сторон допускается изменение существенных условий контракта, заключенного до 1 января 2023 года, если при исполнении такого контракта возникли независящие от сторон контракта обстоятельства, влекущие невозможность его исполнения. Предусмотренное настоящей частью изменение осуществляется с соблюдением положений частей 1.3 - 1.6 статьи 95 настоящего Федерального закона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a:t>
            </a:r>
            <a:endParaRPr lang="ru-RU" dirty="0"/>
          </a:p>
        </p:txBody>
      </p:sp>
    </p:spTree>
    <p:extLst>
      <p:ext uri="{BB962C8B-B14F-4D97-AF65-F5344CB8AC3E}">
        <p14:creationId xmlns:p14="http://schemas.microsoft.com/office/powerpoint/2010/main" val="276258864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7A75F2-FF7A-E03F-375D-EDD9EAED532C}"/>
              </a:ext>
            </a:extLst>
          </p:cNvPr>
          <p:cNvSpPr>
            <a:spLocks noGrp="1"/>
          </p:cNvSpPr>
          <p:nvPr>
            <p:ph type="title"/>
          </p:nvPr>
        </p:nvSpPr>
        <p:spPr>
          <a:xfrm>
            <a:off x="302004" y="151002"/>
            <a:ext cx="11518086" cy="134223"/>
          </a:xfrm>
        </p:spPr>
        <p:txBody>
          <a:bodyPr>
            <a:noAutofit/>
          </a:bodyPr>
          <a:lstStyle/>
          <a:p>
            <a:pPr algn="ctr"/>
            <a:r>
              <a:rPr lang="ru-RU" sz="2800" b="1" dirty="0"/>
              <a:t>Разъясняющее Письмо Минстроя по 1315 ПП</a:t>
            </a:r>
          </a:p>
        </p:txBody>
      </p:sp>
      <p:graphicFrame>
        <p:nvGraphicFramePr>
          <p:cNvPr id="4" name="Таблица 4">
            <a:extLst>
              <a:ext uri="{FF2B5EF4-FFF2-40B4-BE49-F238E27FC236}">
                <a16:creationId xmlns:a16="http://schemas.microsoft.com/office/drawing/2014/main" id="{7FBE9C82-318E-0827-9603-35E62EDB4A8D}"/>
              </a:ext>
            </a:extLst>
          </p:cNvPr>
          <p:cNvGraphicFramePr>
            <a:graphicFrameLocks noGrp="1"/>
          </p:cNvGraphicFramePr>
          <p:nvPr>
            <p:ph idx="1"/>
            <p:extLst>
              <p:ext uri="{D42A27DB-BD31-4B8C-83A1-F6EECF244321}">
                <p14:modId xmlns:p14="http://schemas.microsoft.com/office/powerpoint/2010/main" val="373310205"/>
              </p:ext>
            </p:extLst>
          </p:nvPr>
        </p:nvGraphicFramePr>
        <p:xfrm>
          <a:off x="302004" y="399497"/>
          <a:ext cx="11836866" cy="6344920"/>
        </p:xfrm>
        <a:graphic>
          <a:graphicData uri="http://schemas.openxmlformats.org/drawingml/2006/table">
            <a:tbl>
              <a:tblPr firstRow="1" bandRow="1">
                <a:tableStyleId>{7DF18680-E054-41AD-8BC1-D1AEF772440D}</a:tableStyleId>
              </a:tblPr>
              <a:tblGrid>
                <a:gridCol w="1249959">
                  <a:extLst>
                    <a:ext uri="{9D8B030D-6E8A-4147-A177-3AD203B41FA5}">
                      <a16:colId xmlns:a16="http://schemas.microsoft.com/office/drawing/2014/main" val="3150236746"/>
                    </a:ext>
                  </a:extLst>
                </a:gridCol>
                <a:gridCol w="10586907">
                  <a:extLst>
                    <a:ext uri="{9D8B030D-6E8A-4147-A177-3AD203B41FA5}">
                      <a16:colId xmlns:a16="http://schemas.microsoft.com/office/drawing/2014/main" val="2803641516"/>
                    </a:ext>
                  </a:extLst>
                </a:gridCol>
              </a:tblGrid>
              <a:tr h="370840">
                <a:tc>
                  <a:txBody>
                    <a:bodyPr/>
                    <a:lstStyle/>
                    <a:p>
                      <a:r>
                        <a:rPr lang="ru-RU" dirty="0"/>
                        <a:t>Реквизиты</a:t>
                      </a:r>
                    </a:p>
                  </a:txBody>
                  <a:tcPr/>
                </a:tc>
                <a:tc>
                  <a:txBody>
                    <a:bodyPr/>
                    <a:lstStyle/>
                    <a:p>
                      <a:r>
                        <a:rPr lang="ru-RU" dirty="0"/>
                        <a:t>Суть разъяснения</a:t>
                      </a:r>
                    </a:p>
                  </a:txBody>
                  <a:tcPr/>
                </a:tc>
                <a:extLst>
                  <a:ext uri="{0D108BD9-81ED-4DB2-BD59-A6C34878D82A}">
                    <a16:rowId xmlns:a16="http://schemas.microsoft.com/office/drawing/2014/main" val="1306532908"/>
                  </a:ext>
                </a:extLst>
              </a:tr>
              <a:tr h="370840">
                <a:tc>
                  <a:txBody>
                    <a:bodyPr/>
                    <a:lstStyle/>
                    <a:p>
                      <a:r>
                        <a:rPr lang="ru-RU" b="0" i="0" dirty="0">
                          <a:solidFill>
                            <a:srgbClr val="222222"/>
                          </a:solidFill>
                          <a:effectLst/>
                          <a:latin typeface="Manrope"/>
                        </a:rPr>
                        <a:t>от 9 апреля 2022 г. № 15274-ИФ/09</a:t>
                      </a:r>
                    </a:p>
                    <a:p>
                      <a:endParaRPr lang="ru-RU" dirty="0"/>
                    </a:p>
                  </a:txBody>
                  <a:tcPr/>
                </a:tc>
                <a:tc>
                  <a:txBody>
                    <a:bodyPr/>
                    <a:lstStyle/>
                    <a:p>
                      <a:pPr marL="285750" indent="-285750">
                        <a:buFont typeface="Arial" panose="020B0604020202020204" pitchFamily="34" charset="0"/>
                        <a:buChar char="•"/>
                      </a:pPr>
                      <a:r>
                        <a:rPr lang="ru-RU" sz="1600" dirty="0"/>
                        <a:t>Ведомство в своем письме разъясняет, что пунктом 8 части 1 статьи 95 Федерального закона от 05.04.2013 № 44-ФЗ «О контрактной системе в сфере закупок товаров, работ, услуг для обеспечения государственных и муниципальных нужд» (далее – Закон № 44-ФЗ) предусмотрена возможность изменить существенные условия контракта на выполнение строительных работ (в том числе цену контракта), если такой контракт заключен </a:t>
                      </a:r>
                      <a:r>
                        <a:rPr lang="ru-RU" sz="1600" b="1" dirty="0"/>
                        <a:t>на срок не менее одного года.</a:t>
                      </a:r>
                    </a:p>
                    <a:p>
                      <a:pPr marL="285750" indent="-285750">
                        <a:buFont typeface="Arial" panose="020B0604020202020204" pitchFamily="34" charset="0"/>
                        <a:buChar char="•"/>
                      </a:pPr>
                      <a:r>
                        <a:rPr lang="ru-RU" sz="1600" dirty="0"/>
                        <a:t>Постановлением Правительства Российской Федерации от 9 августа 2021 г. № 1315 «О внесении изменений в некоторые акты Правительства Российской Федерации» (далее – Постановление № 1315) установлены случаи, при которых допускается в соответствии с пунктом 8 части 1 статьи 95 и частью 70 статьи 112 Закона № 44-ФЗ изменять существенные условия контракта, стороной которого является заказчик, указанный в приложении к Постановлению № 1315, в том числе изменение (увеличение) цены контракта, а также порядок проведения таких изменений.</a:t>
                      </a:r>
                    </a:p>
                    <a:p>
                      <a:pPr marL="285750" indent="-285750">
                        <a:buFont typeface="Arial" panose="020B0604020202020204" pitchFamily="34" charset="0"/>
                        <a:buChar char="•"/>
                      </a:pPr>
                      <a:r>
                        <a:rPr lang="ru-RU" sz="1600" dirty="0"/>
                        <a:t>В связи с изменениями, внесенными в статью 112 Закона № 44-ФЗ, </a:t>
                      </a:r>
                      <a:r>
                        <a:rPr lang="ru-RU" sz="1600" b="1" dirty="0"/>
                        <a:t>позволяющими в 2021 и 2022 годах применять положения пункта 8 части 1 статьи 95 Закона № 44-ФЗ к контрактам, которые заключены на срок менее одного года,</a:t>
                      </a:r>
                      <a:r>
                        <a:rPr lang="ru-RU" sz="1600" dirty="0"/>
                        <a:t> в Постановление № 1315 внесены изменения, согласно которым установлена возможность применения положений Постановления № 1315 к контрактам, которые заключены на срок менее одного года.</a:t>
                      </a:r>
                    </a:p>
                    <a:p>
                      <a:pPr marL="285750" indent="-285750">
                        <a:buFont typeface="Arial" panose="020B0604020202020204" pitchFamily="34" charset="0"/>
                        <a:buChar char="•"/>
                      </a:pPr>
                      <a:r>
                        <a:rPr lang="ru-RU" sz="1600" dirty="0"/>
                        <a:t>Также постановлением Правительства Российской Федерации от 23 марта 2022 г. № 439 «О внесении изменений в некоторые акты Правительства Российской Федерации» внесены изменения, согласно которым положения  Постановления № 1315 распространяются на контракты, заключенные до 31 декабря 2022 года.</a:t>
                      </a:r>
                    </a:p>
                    <a:p>
                      <a:pPr marL="285750" indent="-285750">
                        <a:buFont typeface="Arial" panose="020B0604020202020204" pitchFamily="34" charset="0"/>
                        <a:buChar char="•"/>
                      </a:pPr>
                      <a:r>
                        <a:rPr lang="ru-RU" sz="1600" dirty="0"/>
                        <a:t>Кроме того, статья 112 Закона № 44-ФЗ дополнена частью 65.1, согласно которой установлено, что изменение существенных условий контракта, допускается по соглашению сторон, если при исполнении такого контракта возникли независящие от сторон контракта обстоятельства, влекущие невозможность его исполнения.</a:t>
                      </a:r>
                    </a:p>
                    <a:p>
                      <a:pPr marL="285750" indent="-285750">
                        <a:buFont typeface="Arial" panose="020B0604020202020204" pitchFamily="34" charset="0"/>
                        <a:buChar char="•"/>
                      </a:pPr>
                      <a:r>
                        <a:rPr lang="ru-RU" sz="1600" dirty="0"/>
                        <a:t>Таким образом, по мнению ведомства, </a:t>
                      </a:r>
                      <a:r>
                        <a:rPr lang="ru-RU" sz="1600" b="1" dirty="0"/>
                        <a:t>вопрос возможности увеличения цены контракта, предметом которого является выполнение работ по строительству и который заключен на срок менее одного года для обеспечения федеральных нужд, нужд субъекта Российской Федерации или муниципальных нужд соответственно, в связи с ростом цен на строительные ресурсы урегулирован</a:t>
                      </a:r>
                      <a:r>
                        <a:rPr lang="ru-RU" b="1" dirty="0"/>
                        <a:t>. </a:t>
                      </a:r>
                      <a:endParaRPr lang="ru-RU" b="1" u="sng" dirty="0"/>
                    </a:p>
                  </a:txBody>
                  <a:tcPr/>
                </a:tc>
                <a:extLst>
                  <a:ext uri="{0D108BD9-81ED-4DB2-BD59-A6C34878D82A}">
                    <a16:rowId xmlns:a16="http://schemas.microsoft.com/office/drawing/2014/main" val="1428225230"/>
                  </a:ext>
                </a:extLst>
              </a:tr>
            </a:tbl>
          </a:graphicData>
        </a:graphic>
      </p:graphicFrame>
    </p:spTree>
    <p:extLst>
      <p:ext uri="{BB962C8B-B14F-4D97-AF65-F5344CB8AC3E}">
        <p14:creationId xmlns:p14="http://schemas.microsoft.com/office/powerpoint/2010/main" val="179482557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16FCE5-BB9F-4C3F-A5C3-B5DF2AF83516}"/>
              </a:ext>
            </a:extLst>
          </p:cNvPr>
          <p:cNvSpPr>
            <a:spLocks noGrp="1"/>
          </p:cNvSpPr>
          <p:nvPr>
            <p:ph idx="1"/>
          </p:nvPr>
        </p:nvSpPr>
        <p:spPr>
          <a:xfrm>
            <a:off x="838200" y="397053"/>
            <a:ext cx="10515600" cy="4351338"/>
          </a:xfrm>
        </p:spPr>
        <p:txBody>
          <a:bodyPr/>
          <a:lstStyle/>
          <a:p>
            <a:pPr algn="ctr"/>
            <a:r>
              <a:rPr lang="ru-RU" dirty="0">
                <a:solidFill>
                  <a:srgbClr val="00B0F0"/>
                </a:solidFill>
              </a:rPr>
              <a:t>Правила списания сумм неустоек (штрафов, пеней), начисленных поставщику (подрядчику, исполнителю), но не списанных заказчиком в связи с неисполнением или ненадлежащим исполнением обязательств, предусмотренных контрактом </a:t>
            </a:r>
            <a:r>
              <a:rPr lang="ru-RU" dirty="0"/>
              <a:t>(извлечение)</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endParaRPr kumimoji="0" lang="ru-RU" sz="1800" b="0" i="0" u="none" strike="noStrike" kern="1200" cap="none" spc="0" normalizeH="0" baseline="0" noProof="0" dirty="0">
              <a:ln>
                <a:noFill/>
              </a:ln>
              <a:solidFill>
                <a:srgbClr val="00B0F0"/>
              </a:solidFill>
              <a:effectLst/>
              <a:uLnTx/>
              <a:uFillTx/>
              <a:latin typeface="Calibri"/>
              <a:ea typeface="+mn-ea"/>
              <a:cs typeface="+mn-cs"/>
            </a:endParaRP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srgbClr val="00B0F0"/>
                </a:solidFill>
                <a:effectLst/>
                <a:uLnTx/>
                <a:uFillTx/>
                <a:latin typeface="Calibri"/>
                <a:ea typeface="+mn-ea"/>
                <a:cs typeface="+mn-cs"/>
              </a:rPr>
              <a:t>Постановление Правительства РФ от 4 июля 2018 г. N 783 "Об осуществлении заказчиком списания сумм неустоек (штрафов, пеней), начисленных поставщику (подрядчику, исполнителю), но не списанных заказчиком в связи с неисполнением или ненадлежащим исполнением в 2015, 2016, 2020 и 2021 годах обязательств, предусмотренных контрактом« </a:t>
            </a:r>
            <a:r>
              <a:rPr kumimoji="0" lang="ru-RU" sz="1800" b="0" i="0" u="none" strike="noStrike" kern="1200" cap="none" spc="0" normalizeH="0" baseline="0" noProof="0" dirty="0">
                <a:ln>
                  <a:noFill/>
                </a:ln>
                <a:solidFill>
                  <a:srgbClr val="FF0000"/>
                </a:solidFill>
                <a:effectLst/>
                <a:uLnTx/>
                <a:uFillTx/>
                <a:latin typeface="Calibri"/>
                <a:ea typeface="+mn-ea"/>
                <a:cs typeface="+mn-cs"/>
              </a:rPr>
              <a:t>изменено с 08.01.2022  </a:t>
            </a:r>
            <a:r>
              <a:rPr kumimoji="0" lang="ru-RU" sz="1800" b="1" i="0" u="none" strike="noStrike" kern="1200" cap="none" spc="0" normalizeH="0" baseline="0" noProof="0" dirty="0">
                <a:ln>
                  <a:noFill/>
                </a:ln>
                <a:solidFill>
                  <a:srgbClr val="FF0000"/>
                </a:solidFill>
                <a:effectLst/>
                <a:uLnTx/>
                <a:uFillTx/>
                <a:latin typeface="Calibri"/>
                <a:ea typeface="+mn-ea"/>
                <a:cs typeface="+mn-cs"/>
              </a:rPr>
              <a:t>и с 12.03.2022, с 24.03.2022 </a:t>
            </a:r>
            <a:r>
              <a:rPr kumimoji="0" lang="ru-RU" sz="1800" b="0" i="0" u="none" strike="noStrike" kern="1200" cap="none" spc="0" normalizeH="0" baseline="0" noProof="0" dirty="0">
                <a:ln>
                  <a:noFill/>
                </a:ln>
                <a:solidFill>
                  <a:prstClr val="black"/>
                </a:solidFill>
                <a:effectLst/>
                <a:uLnTx/>
                <a:uFillTx/>
                <a:latin typeface="Calibri"/>
                <a:ea typeface="+mn-ea"/>
                <a:cs typeface="+mn-cs"/>
              </a:rPr>
              <a:t>Постановлением Правительства РФ от 31 декабря 2021 г. № 2594, ПП от 10.03.2022 № 340</a:t>
            </a:r>
          </a:p>
        </p:txBody>
      </p:sp>
    </p:spTree>
    <p:extLst>
      <p:ext uri="{BB962C8B-B14F-4D97-AF65-F5344CB8AC3E}">
        <p14:creationId xmlns:p14="http://schemas.microsoft.com/office/powerpoint/2010/main" val="131249106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F66BF1D-9971-4035-9A66-D36D855FB119}"/>
              </a:ext>
            </a:extLst>
          </p:cNvPr>
          <p:cNvSpPr>
            <a:spLocks noGrp="1"/>
          </p:cNvSpPr>
          <p:nvPr>
            <p:ph idx="1"/>
          </p:nvPr>
        </p:nvSpPr>
        <p:spPr>
          <a:xfrm>
            <a:off x="302004" y="116713"/>
            <a:ext cx="11467750" cy="4351338"/>
          </a:xfrm>
        </p:spPr>
        <p:txBody>
          <a:bodyPr/>
          <a:lstStyle/>
          <a:p>
            <a:r>
              <a:rPr lang="ru-RU" sz="1800" dirty="0"/>
              <a:t>1. Настоящие Правила устанавливают порядок и случаи списания сумм неустоек (штрафов, пеней), начисленных поставщику (подрядчику, исполнителю), но не списанных заказчиком в связи с неисполнением или ненадлежащим исполнением обязательств, предусмотренных контрактом (далее - списание начисленных и неуплаченных сумм неустоек (штрафов, пеней).</a:t>
            </a:r>
          </a:p>
          <a:p>
            <a:r>
              <a:rPr lang="ru-RU" sz="1800" dirty="0"/>
              <a:t>2. </a:t>
            </a:r>
            <a:r>
              <a:rPr lang="ru-RU" sz="1800" dirty="0">
                <a:solidFill>
                  <a:srgbClr val="FF0000"/>
                </a:solidFill>
              </a:rPr>
              <a:t>Списание начисленных и неуплаченных сумм неустоек (штрафов, пеней) осуществляется по контрактам, обязательства по которым исполнены </a:t>
            </a:r>
            <a:r>
              <a:rPr lang="ru-RU" sz="1800" b="1" dirty="0">
                <a:solidFill>
                  <a:srgbClr val="FF0000"/>
                </a:solidFill>
              </a:rPr>
              <a:t>в полном объеме</a:t>
            </a:r>
            <a:r>
              <a:rPr lang="ru-RU" sz="1800" dirty="0">
                <a:solidFill>
                  <a:srgbClr val="FF0000"/>
                </a:solidFill>
              </a:rPr>
              <a:t>, </a:t>
            </a:r>
            <a:r>
              <a:rPr lang="ru-RU" sz="1800" i="1" dirty="0">
                <a:solidFill>
                  <a:srgbClr val="7030A0"/>
                </a:solidFill>
              </a:rPr>
              <a:t>(т.е. списываем по любому контракту, не важно, когда он заключен)</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a:ea typeface="+mn-ea"/>
                <a:cs typeface="+mn-cs"/>
              </a:rPr>
              <a:t>за исключением контрактов, </a:t>
            </a:r>
            <a:r>
              <a:rPr kumimoji="0" lang="ru-RU" sz="1800" b="0" i="0" u="none" strike="noStrike" kern="1200" cap="none" spc="0" normalizeH="0" baseline="0" noProof="0" dirty="0">
                <a:ln>
                  <a:noFill/>
                </a:ln>
                <a:solidFill>
                  <a:prstClr val="black"/>
                </a:solidFill>
                <a:effectLst/>
                <a:uLnTx/>
                <a:uFillTx/>
                <a:latin typeface="Calibri"/>
                <a:ea typeface="+mn-ea"/>
                <a:cs typeface="+mn-cs"/>
              </a:rPr>
              <a:t>по которым </a:t>
            </a:r>
            <a:r>
              <a:rPr kumimoji="0" lang="ru-RU" sz="1800" b="0" i="1" u="none" strike="noStrike" kern="1200" cap="none" spc="0" normalizeH="0" baseline="0" noProof="0" dirty="0">
                <a:ln>
                  <a:noFill/>
                </a:ln>
                <a:solidFill>
                  <a:srgbClr val="7030A0"/>
                </a:solidFill>
                <a:effectLst/>
                <a:uLnTx/>
                <a:uFillTx/>
                <a:latin typeface="Calibri"/>
                <a:ea typeface="+mn-ea"/>
                <a:cs typeface="+mn-cs"/>
              </a:rPr>
              <a:t>(т.е. специальный случай – обязательства не исполнены в полном объеме):</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а) в 2015, 2016 и 2020 годах изменены по соглашению сторон условия о сроке исполнения контракта, и (или) цене контракта, и (или) цене единицы товара, работы, услуги, и (или) количестве товаров, объеме работ, услуг, предусмотренных контрактами;</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б) в 2020 году обязательства не были исполнены в полном объеме в связи с возникновением не зависящих от поставщика (подрядчика, исполнителя) обстоятельств, повлекших невозможность исполнения контракта в связи с распространением новой коронавирусной инфекции </a:t>
            </a:r>
            <a:r>
              <a:rPr kumimoji="0" lang="ru-RU" sz="1200" b="0" i="1" u="none" strike="noStrike" kern="1200" cap="none" spc="0" normalizeH="0" baseline="0" noProof="0" dirty="0">
                <a:ln>
                  <a:noFill/>
                </a:ln>
                <a:solidFill>
                  <a:srgbClr val="7030A0"/>
                </a:solidFill>
                <a:effectLst/>
                <a:uLnTx/>
                <a:uFillTx/>
                <a:latin typeface="Calibri"/>
                <a:ea typeface="+mn-ea"/>
                <a:cs typeface="+mn-cs"/>
              </a:rPr>
              <a:t>(по 2021 – 2022 это обстоятельство не прокатывает);</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a:ea typeface="+mn-ea"/>
                <a:cs typeface="+mn-cs"/>
              </a:rPr>
              <a:t>в) в 2021 </a:t>
            </a:r>
            <a:r>
              <a:rPr kumimoji="0" lang="ru-RU" sz="1800" b="0" i="0" u="sng" strike="noStrike" kern="1200" cap="none" spc="0" normalizeH="0" baseline="0" noProof="0" dirty="0">
                <a:ln>
                  <a:noFill/>
                </a:ln>
                <a:solidFill>
                  <a:prstClr val="black"/>
                </a:solidFill>
                <a:effectLst/>
                <a:uLnTx/>
                <a:uFillTx/>
                <a:latin typeface="Calibri"/>
                <a:ea typeface="+mn-ea"/>
                <a:cs typeface="+mn-cs"/>
              </a:rPr>
              <a:t>и 2022 годах </a:t>
            </a:r>
            <a:r>
              <a:rPr kumimoji="0" lang="ru-RU" sz="1800" b="0" i="0" u="none" strike="noStrike" kern="1200" cap="none" spc="0" normalizeH="0" baseline="0" noProof="0" dirty="0">
                <a:ln>
                  <a:noFill/>
                </a:ln>
                <a:solidFill>
                  <a:prstClr val="black"/>
                </a:solidFill>
                <a:effectLst/>
                <a:uLnTx/>
                <a:uFillTx/>
                <a:latin typeface="Calibri"/>
                <a:ea typeface="+mn-ea"/>
                <a:cs typeface="+mn-cs"/>
              </a:rPr>
              <a:t>обязательства не были исполнены в полном объеме в связи </a:t>
            </a:r>
            <a:r>
              <a:rPr kumimoji="0" lang="ru-RU" sz="1800" b="0" i="0" u="none" strike="noStrike" kern="1200" cap="none" spc="0" normalizeH="0" baseline="0" noProof="0" dirty="0">
                <a:ln>
                  <a:noFill/>
                </a:ln>
                <a:solidFill>
                  <a:srgbClr val="FF0000"/>
                </a:solidFill>
                <a:effectLst/>
                <a:uLnTx/>
                <a:uFillTx/>
                <a:latin typeface="Calibri"/>
                <a:ea typeface="+mn-ea"/>
                <a:cs typeface="+mn-cs"/>
              </a:rPr>
              <a:t>с существенным увеличением в 2021 </a:t>
            </a:r>
            <a:r>
              <a:rPr kumimoji="0" lang="ru-RU" sz="1800" b="0" i="0" u="sng" strike="noStrike" kern="1200" cap="none" spc="0" normalizeH="0" baseline="0" noProof="0" dirty="0">
                <a:ln>
                  <a:noFill/>
                </a:ln>
                <a:solidFill>
                  <a:srgbClr val="FF0000"/>
                </a:solidFill>
                <a:effectLst/>
                <a:uLnTx/>
                <a:uFillTx/>
                <a:latin typeface="Calibri"/>
                <a:ea typeface="+mn-ea"/>
                <a:cs typeface="+mn-cs"/>
              </a:rPr>
              <a:t>и 2022</a:t>
            </a:r>
            <a:r>
              <a:rPr kumimoji="0" lang="ru-RU" sz="1800" b="0" i="0" u="none" strike="noStrike" kern="1200" cap="none" spc="0" normalizeH="0" baseline="0" noProof="0" dirty="0">
                <a:ln>
                  <a:noFill/>
                </a:ln>
                <a:solidFill>
                  <a:srgbClr val="FF0000"/>
                </a:solidFill>
                <a:effectLst/>
                <a:uLnTx/>
                <a:uFillTx/>
                <a:latin typeface="Calibri"/>
                <a:ea typeface="+mn-ea"/>
                <a:cs typeface="+mn-cs"/>
              </a:rPr>
              <a:t> годах цен на строительные ресурсы, повлекшем невозможность исполнения контракта поставщиком (подрядчиком, исполнителем);</a:t>
            </a:r>
          </a:p>
          <a:p>
            <a:pPr marL="228600" marR="0" lvl="0" indent="-228600" algn="l" defTabSz="914400" rtl="0" eaLnBrk="0" fontAlgn="base" latinLnBrk="0" hangingPunct="0">
              <a:lnSpc>
                <a:spcPct val="90000"/>
              </a:lnSpc>
              <a:spcBef>
                <a:spcPts val="1000"/>
              </a:spcBef>
              <a:spcAft>
                <a:spcPct val="0"/>
              </a:spcAft>
              <a:buClrTx/>
              <a:buSzTx/>
              <a:buFont typeface="Arial" panose="020B0604020202020204" pitchFamily="34" charset="0"/>
              <a:buChar char="•"/>
              <a:tabLst/>
              <a:defRPr/>
            </a:pPr>
            <a:r>
              <a:rPr kumimoji="0" lang="ru-RU" sz="1800" b="0" i="0" strike="noStrike" kern="1200" cap="none" spc="0" normalizeH="0" baseline="0" noProof="0" dirty="0">
                <a:ln>
                  <a:noFill/>
                </a:ln>
                <a:solidFill>
                  <a:prstClr val="black"/>
                </a:solidFill>
                <a:effectLst/>
                <a:uLnTx/>
                <a:uFillTx/>
                <a:latin typeface="Calibri"/>
                <a:ea typeface="+mn-ea"/>
                <a:cs typeface="+mn-cs"/>
              </a:rPr>
              <a:t>г) обязательства не были исполнены в полном объеме по причине возникновения при исполнении контракта не зависящих от сторон контракта обстоятельств, влекущих невозможность его исполнения без изменения условий, в связи с введением политических или экономических санкций иностранными государствами, совершающими недружественные действия в отношении Российской Федерации, граждан Российской Федерации или российских юридических лиц (далее - санкции), и (или) с введением иностранными государствами, государственными объединениями и (или) союзами и (или) государственными (межгосударственными) учреждениями иностранных государств или государственных объединений и (или) союзов мер ограничительного характера (далее - меры ограничительного характера).</a:t>
            </a:r>
          </a:p>
          <a:p>
            <a:endParaRPr lang="ru-RU" sz="1800" i="1" dirty="0">
              <a:solidFill>
                <a:srgbClr val="7030A0"/>
              </a:solidFill>
            </a:endParaRPr>
          </a:p>
          <a:p>
            <a:endParaRPr lang="ru-RU" sz="1800" b="1" dirty="0"/>
          </a:p>
          <a:p>
            <a:endParaRPr lang="ru-RU" sz="1800" b="1" dirty="0"/>
          </a:p>
          <a:p>
            <a:endParaRPr lang="ru-RU" sz="1800" b="1" dirty="0"/>
          </a:p>
          <a:p>
            <a:endParaRPr lang="ru-RU" sz="1800" b="1" dirty="0"/>
          </a:p>
          <a:p>
            <a:endParaRPr lang="ru-RU" sz="1800" b="1" dirty="0"/>
          </a:p>
          <a:p>
            <a:endParaRPr lang="ru-RU" sz="1800" b="1" dirty="0"/>
          </a:p>
          <a:p>
            <a:endParaRPr lang="ru-RU" sz="1800" b="1" dirty="0"/>
          </a:p>
          <a:p>
            <a:endParaRPr lang="ru-RU" sz="1800" b="1" dirty="0"/>
          </a:p>
        </p:txBody>
      </p:sp>
    </p:spTree>
    <p:extLst>
      <p:ext uri="{BB962C8B-B14F-4D97-AF65-F5344CB8AC3E}">
        <p14:creationId xmlns:p14="http://schemas.microsoft.com/office/powerpoint/2010/main" val="62585463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F66BF1D-9971-4035-9A66-D36D855FB119}"/>
              </a:ext>
            </a:extLst>
          </p:cNvPr>
          <p:cNvSpPr>
            <a:spLocks noGrp="1"/>
          </p:cNvSpPr>
          <p:nvPr>
            <p:ph idx="1"/>
          </p:nvPr>
        </p:nvSpPr>
        <p:spPr>
          <a:xfrm>
            <a:off x="381740" y="142042"/>
            <a:ext cx="11505460" cy="5344357"/>
          </a:xfrm>
        </p:spPr>
        <p:txBody>
          <a:bodyPr/>
          <a:lstStyle/>
          <a:p>
            <a:r>
              <a:rPr lang="ru-RU" sz="1800" dirty="0"/>
              <a:t>3. Списание начисленных и неуплаченных сумм неустоек (штрафов, пеней) осуществляется заказчиком в следующих случае и порядке:</a:t>
            </a:r>
          </a:p>
          <a:p>
            <a:r>
              <a:rPr lang="ru-RU" sz="1800" i="1" dirty="0">
                <a:solidFill>
                  <a:srgbClr val="7030A0"/>
                </a:solidFill>
              </a:rPr>
              <a:t>«Общие правила» для всех полностью исполненных контрактов, по которым возникла неустойка, </a:t>
            </a:r>
          </a:p>
          <a:p>
            <a:r>
              <a:rPr lang="ru-RU" sz="1800" dirty="0"/>
              <a:t>а) если общая сумма начисленных и неуплаченных неустоек (штрафов, пеней) не превышает 5 процентов цены контракта, заказчик осуществляет списание начисленных и неуплаченных сумм неустоек (штрафов, пеней) за исключением случаев, предусмотренных подпунктами "в" - "д" настоящего пункта;</a:t>
            </a:r>
          </a:p>
          <a:p>
            <a:r>
              <a:rPr lang="ru-RU" sz="1800" dirty="0"/>
              <a:t>б) если общая сумма начисленных и неуплаченных неустоек (штрафов, пеней) превышает 5 процентов цены контракта, но составляет не более 20 процентов цены контракта, заказчик осуществляет списание 50 процентов начисленных и неуплаченных сумм неустоек (штрафов, пеней) при условии уплаты 50 процентов начисленных и неуплаченных сумм неустоек (штрафов, пеней), за исключением случаев, предусмотренных подпунктами "в" - "д" настоящего пункта;</a:t>
            </a:r>
          </a:p>
        </p:txBody>
      </p:sp>
    </p:spTree>
    <p:extLst>
      <p:ext uri="{BB962C8B-B14F-4D97-AF65-F5344CB8AC3E}">
        <p14:creationId xmlns:p14="http://schemas.microsoft.com/office/powerpoint/2010/main" val="28247604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F66BF1D-9971-4035-9A66-D36D855FB119}"/>
              </a:ext>
            </a:extLst>
          </p:cNvPr>
          <p:cNvSpPr>
            <a:spLocks noGrp="1"/>
          </p:cNvSpPr>
          <p:nvPr>
            <p:ph idx="1"/>
          </p:nvPr>
        </p:nvSpPr>
        <p:spPr>
          <a:xfrm>
            <a:off x="461639" y="142043"/>
            <a:ext cx="11505460" cy="4351338"/>
          </a:xfrm>
        </p:spPr>
        <p:txBody>
          <a:bodyPr/>
          <a:lstStyle/>
          <a:p>
            <a:r>
              <a:rPr lang="ru-RU" sz="1800" i="1" dirty="0">
                <a:solidFill>
                  <a:srgbClr val="7030A0"/>
                </a:solidFill>
              </a:rPr>
              <a:t>«Правила для специальных случаев»</a:t>
            </a:r>
          </a:p>
          <a:p>
            <a:r>
              <a:rPr lang="ru-RU" sz="1800" dirty="0"/>
              <a:t>г) если неуплаченные неустойки (штрафы, пени) начислены вследствие неисполнения поставщиком (подрядчиком, исполнителем) обязательств по контракту в связи с существенным увеличением в 2021 и 2022 годах цен на строительные ресурсы, повлекшем невозможность исполнения контракта поставщиком (подрядчиком, исполнителем), заказчик осуществляет списание начисленных и неуплаченных сумм неустоек (штрафов, пеней) </a:t>
            </a:r>
            <a:r>
              <a:rPr lang="ru-RU" sz="1800" u="sng" dirty="0"/>
              <a:t>в период с даты заключения контракта до даты представления </a:t>
            </a:r>
            <a:r>
              <a:rPr lang="ru-RU" sz="1800" dirty="0"/>
              <a:t>предусмотренного абзацем пятым подпункта "а" пункта 2 постановления Правительства Российской Федерации от 9 августа 2021 г. N 1315 "О внесении изменений в некоторые акты Правительства Российской Федерации" </a:t>
            </a:r>
            <a:r>
              <a:rPr lang="ru-RU" sz="1800" u="sng" dirty="0"/>
              <a:t>предложения поставщика (подрядчика, исполнителя) об изменении существенных условий контракта в связи с существенным увеличением цен на строительные ресурсы, подлежащие поставке и (или) использованию при исполнении такого контракта, с приложением информации и документов, обосновывающих такое предложение </a:t>
            </a:r>
            <a:r>
              <a:rPr lang="ru-RU" sz="1800" i="1" dirty="0">
                <a:solidFill>
                  <a:srgbClr val="7030A0"/>
                </a:solidFill>
              </a:rPr>
              <a:t>(т.е. нет обращения – нет и списания. Если есть, то полное списание) ;</a:t>
            </a:r>
          </a:p>
          <a:p>
            <a:r>
              <a:rPr lang="ru-RU" sz="1200" i="1" dirty="0"/>
              <a:t>изменение существенных условий контракта осуществляется путем заключения заказчиком и поставщиком (подрядчиком, исполнителем) соглашения об изменении условий контракта на основании поступившего заказчику в письменной форме предложения поставщика (подрядчика, исполнителя) об изменении существенных условий контракта в связи с существенным увеличением цен на строительные ресурсы, подлежащие поставке и (или) использованию при исполнении такого контракта, с приложением информации и документов, обосновывающих такое предложение;</a:t>
            </a:r>
          </a:p>
          <a:p>
            <a:r>
              <a:rPr lang="ru-RU" sz="1800" dirty="0"/>
              <a:t>д) если неуплаченные неустойки (штрафы, пени) начислены вследствие неисполнения поставщиком (подрядчиком, исполнителем) обязательств по контракту в связи с возникновением не зависящих от него обстоятельств, повлекших невозможность исполнения контракта в связи с введением санкций и (или) мер ограничительного характера, заказчик осуществляет списание начисленных и неуплаченных сумм неустоек (штрафов, пеней). </a:t>
            </a:r>
            <a:r>
              <a:rPr lang="ru-RU" sz="1800" i="1" dirty="0">
                <a:solidFill>
                  <a:srgbClr val="7030A0"/>
                </a:solidFill>
              </a:rPr>
              <a:t>(т.е. полное списание, независимо от суммы);</a:t>
            </a:r>
          </a:p>
        </p:txBody>
      </p:sp>
    </p:spTree>
    <p:extLst>
      <p:ext uri="{BB962C8B-B14F-4D97-AF65-F5344CB8AC3E}">
        <p14:creationId xmlns:p14="http://schemas.microsoft.com/office/powerpoint/2010/main" val="344758308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F66BF1D-9971-4035-9A66-D36D855FB119}"/>
              </a:ext>
            </a:extLst>
          </p:cNvPr>
          <p:cNvSpPr>
            <a:spLocks noGrp="1"/>
          </p:cNvSpPr>
          <p:nvPr>
            <p:ph idx="1"/>
          </p:nvPr>
        </p:nvSpPr>
        <p:spPr>
          <a:xfrm>
            <a:off x="381740" y="142043"/>
            <a:ext cx="11505460" cy="4351338"/>
          </a:xfrm>
        </p:spPr>
        <p:txBody>
          <a:bodyPr/>
          <a:lstStyle/>
          <a:p>
            <a:r>
              <a:rPr lang="ru-RU" sz="1800" dirty="0"/>
              <a:t>4. Списание начисленных и неуплаченных сумм неустоек (штрафов, пеней) осуществляется </a:t>
            </a:r>
            <a:r>
              <a:rPr lang="ru-RU" sz="1800" b="1" dirty="0"/>
              <a:t>на основании учетных данных заказчика, имеющих документальное подтверждение</a:t>
            </a:r>
            <a:r>
              <a:rPr lang="ru-RU" sz="1800" dirty="0"/>
              <a:t>. Заказчик в целях списания начисленных и неуплаченных сумм неустоек (штрафов, пеней) </a:t>
            </a:r>
            <a:r>
              <a:rPr lang="ru-RU" sz="1800" dirty="0">
                <a:solidFill>
                  <a:srgbClr val="FF0000"/>
                </a:solidFill>
              </a:rPr>
              <a:t>обеспечивает сверку расчетов с поставщиком (подрядчиком, исполнителем) по начисленным и неуплаченным суммам неустоек (штрафов, пеней).</a:t>
            </a:r>
          </a:p>
          <a:p>
            <a:r>
              <a:rPr lang="ru-RU" sz="1800" dirty="0"/>
              <a:t>5. При наличии документа о подтвержденных сторонами контракта расчетах по начисленной и неуплаченной сумме неустоек (штрафов, пеней) основанием для принятия решения о списании начисленной и неуплаченной суммы неустоек (штрафов, пеней) является:</a:t>
            </a:r>
          </a:p>
          <a:p>
            <a:endParaRPr lang="ru-RU" sz="1800" dirty="0"/>
          </a:p>
          <a:p>
            <a:endParaRPr lang="ru-RU" sz="1800" dirty="0"/>
          </a:p>
          <a:p>
            <a:endParaRPr lang="ru-RU" sz="1800" dirty="0"/>
          </a:p>
          <a:p>
            <a:endParaRPr lang="ru-RU" sz="1800" dirty="0"/>
          </a:p>
          <a:p>
            <a:endParaRPr lang="ru-RU" sz="1800" dirty="0"/>
          </a:p>
          <a:p>
            <a:endParaRPr lang="ru-RU" sz="1800" dirty="0"/>
          </a:p>
          <a:p>
            <a:endParaRPr lang="ru-RU" sz="1800" dirty="0"/>
          </a:p>
          <a:p>
            <a:endParaRPr lang="ru-RU" sz="1800" dirty="0"/>
          </a:p>
          <a:p>
            <a:endParaRPr lang="ru-RU" sz="1800" dirty="0"/>
          </a:p>
        </p:txBody>
      </p:sp>
      <p:graphicFrame>
        <p:nvGraphicFramePr>
          <p:cNvPr id="2" name="Таблица 3">
            <a:extLst>
              <a:ext uri="{FF2B5EF4-FFF2-40B4-BE49-F238E27FC236}">
                <a16:creationId xmlns:a16="http://schemas.microsoft.com/office/drawing/2014/main" id="{887FA9C8-ECA3-4096-BA28-6CB7A41D8765}"/>
              </a:ext>
            </a:extLst>
          </p:cNvPr>
          <p:cNvGraphicFramePr>
            <a:graphicFrameLocks noGrp="1"/>
          </p:cNvGraphicFramePr>
          <p:nvPr/>
        </p:nvGraphicFramePr>
        <p:xfrm>
          <a:off x="523782" y="2219992"/>
          <a:ext cx="11363418" cy="2651760"/>
        </p:xfrm>
        <a:graphic>
          <a:graphicData uri="http://schemas.openxmlformats.org/drawingml/2006/table">
            <a:tbl>
              <a:tblPr firstRow="1" bandRow="1">
                <a:tableStyleId>{5C22544A-7EE6-4342-B048-85BDC9FD1C3A}</a:tableStyleId>
              </a:tblPr>
              <a:tblGrid>
                <a:gridCol w="5681709">
                  <a:extLst>
                    <a:ext uri="{9D8B030D-6E8A-4147-A177-3AD203B41FA5}">
                      <a16:colId xmlns:a16="http://schemas.microsoft.com/office/drawing/2014/main" val="633573544"/>
                    </a:ext>
                  </a:extLst>
                </a:gridCol>
                <a:gridCol w="5681709">
                  <a:extLst>
                    <a:ext uri="{9D8B030D-6E8A-4147-A177-3AD203B41FA5}">
                      <a16:colId xmlns:a16="http://schemas.microsoft.com/office/drawing/2014/main" val="1958847012"/>
                    </a:ext>
                  </a:extLst>
                </a:gridCol>
              </a:tblGrid>
              <a:tr h="370840">
                <a:tc>
                  <a:txBody>
                    <a:bodyPr/>
                    <a:lstStyle/>
                    <a:p>
                      <a:r>
                        <a:rPr lang="ru-RU" dirty="0"/>
                        <a:t>Пункт, на основании которого будет проходить списание</a:t>
                      </a:r>
                    </a:p>
                  </a:txBody>
                  <a:tcPr/>
                </a:tc>
                <a:tc>
                  <a:txBody>
                    <a:bodyPr/>
                    <a:lstStyle/>
                    <a:p>
                      <a:r>
                        <a:rPr lang="ru-RU" dirty="0"/>
                        <a:t>Само основание для списания</a:t>
                      </a:r>
                    </a:p>
                  </a:txBody>
                  <a:tcPr/>
                </a:tc>
                <a:extLst>
                  <a:ext uri="{0D108BD9-81ED-4DB2-BD59-A6C34878D82A}">
                    <a16:rowId xmlns:a16="http://schemas.microsoft.com/office/drawing/2014/main" val="3893893599"/>
                  </a:ext>
                </a:extLst>
              </a:tr>
              <a:tr h="370840">
                <a:tc>
                  <a:txBody>
                    <a:bodyPr/>
                    <a:lstStyle/>
                    <a:p>
                      <a:r>
                        <a:rPr lang="ru-RU" sz="1800" dirty="0"/>
                        <a:t>Подпункт "а" пункта 3: </a:t>
                      </a:r>
                    </a:p>
                    <a:p>
                      <a:r>
                        <a:rPr lang="ru-RU" sz="1800" dirty="0"/>
                        <a:t>а) если общая сумма начисленных и неуплаченных неустоек (штрафов, пеней) не превышает 5 процентов цены контракта, заказчик осуществляет списание начисленных и неуплаченных сумм неустоек (штрафов, пеней) за исключением случаев, предусмотренных подпунктами "в" - "д" настоящего пункта; </a:t>
                      </a:r>
                      <a:endParaRPr lang="ru-RU" dirty="0"/>
                    </a:p>
                  </a:txBody>
                  <a:tcPr/>
                </a:tc>
                <a:tc>
                  <a:txBody>
                    <a:bodyPr/>
                    <a:lstStyle/>
                    <a:p>
                      <a:r>
                        <a:rPr lang="ru-RU" sz="1800" dirty="0"/>
                        <a:t>Исполнение поставщиком (подрядчиком, исполнителем) обязательств (за исключением гарантийных обязательств) по контракту в полном объеме, </a:t>
                      </a:r>
                      <a:r>
                        <a:rPr lang="ru-RU" sz="1800" b="1" dirty="0"/>
                        <a:t>подтвержденное актом приемки или иным документом;</a:t>
                      </a:r>
                      <a:endParaRPr lang="ru-RU" b="1" dirty="0"/>
                    </a:p>
                  </a:txBody>
                  <a:tcPr/>
                </a:tc>
                <a:extLst>
                  <a:ext uri="{0D108BD9-81ED-4DB2-BD59-A6C34878D82A}">
                    <a16:rowId xmlns:a16="http://schemas.microsoft.com/office/drawing/2014/main" val="2155866742"/>
                  </a:ext>
                </a:extLst>
              </a:tr>
            </a:tbl>
          </a:graphicData>
        </a:graphic>
      </p:graphicFrame>
    </p:spTree>
    <p:extLst>
      <p:ext uri="{BB962C8B-B14F-4D97-AF65-F5344CB8AC3E}">
        <p14:creationId xmlns:p14="http://schemas.microsoft.com/office/powerpoint/2010/main" val="173372963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3">
            <a:extLst>
              <a:ext uri="{FF2B5EF4-FFF2-40B4-BE49-F238E27FC236}">
                <a16:creationId xmlns:a16="http://schemas.microsoft.com/office/drawing/2014/main" id="{887FA9C8-ECA3-4096-BA28-6CB7A41D8765}"/>
              </a:ext>
            </a:extLst>
          </p:cNvPr>
          <p:cNvGraphicFramePr>
            <a:graphicFrameLocks noGrp="1"/>
          </p:cNvGraphicFramePr>
          <p:nvPr/>
        </p:nvGraphicFramePr>
        <p:xfrm>
          <a:off x="258829" y="259080"/>
          <a:ext cx="11674341" cy="6339840"/>
        </p:xfrm>
        <a:graphic>
          <a:graphicData uri="http://schemas.openxmlformats.org/drawingml/2006/table">
            <a:tbl>
              <a:tblPr firstRow="1" bandRow="1">
                <a:tableStyleId>{5C22544A-7EE6-4342-B048-85BDC9FD1C3A}</a:tableStyleId>
              </a:tblPr>
              <a:tblGrid>
                <a:gridCol w="3480046">
                  <a:extLst>
                    <a:ext uri="{9D8B030D-6E8A-4147-A177-3AD203B41FA5}">
                      <a16:colId xmlns:a16="http://schemas.microsoft.com/office/drawing/2014/main" val="633573544"/>
                    </a:ext>
                  </a:extLst>
                </a:gridCol>
                <a:gridCol w="8194295">
                  <a:extLst>
                    <a:ext uri="{9D8B030D-6E8A-4147-A177-3AD203B41FA5}">
                      <a16:colId xmlns:a16="http://schemas.microsoft.com/office/drawing/2014/main" val="1958847012"/>
                    </a:ext>
                  </a:extLst>
                </a:gridCol>
              </a:tblGrid>
              <a:tr h="370840">
                <a:tc>
                  <a:txBody>
                    <a:bodyPr/>
                    <a:lstStyle/>
                    <a:p>
                      <a:r>
                        <a:rPr lang="ru-RU" dirty="0"/>
                        <a:t>Пункт, на основании которого будет проходить списание</a:t>
                      </a:r>
                    </a:p>
                  </a:txBody>
                  <a:tcPr/>
                </a:tc>
                <a:tc>
                  <a:txBody>
                    <a:bodyPr/>
                    <a:lstStyle/>
                    <a:p>
                      <a:r>
                        <a:rPr lang="ru-RU" dirty="0"/>
                        <a:t>Само основание для списания</a:t>
                      </a:r>
                    </a:p>
                  </a:txBody>
                  <a:tcPr/>
                </a:tc>
                <a:extLst>
                  <a:ext uri="{0D108BD9-81ED-4DB2-BD59-A6C34878D82A}">
                    <a16:rowId xmlns:a16="http://schemas.microsoft.com/office/drawing/2014/main" val="38938935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a:t>Подпункт "б" пункта 3: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б) если общая сумма начисленных и неуплаченных неустоек (штрафов, пеней) превышает 5 процентов цены контракта, но составляет не более 20 процентов цены контракта, заказчик осуществляет списание 50 процентов начисленных и неуплаченных сумм неустоек (штрафов, пеней) при условии уплаты 50 процентов начисленных и неуплаченных сумм неустоек (штрафов, пеней), за исключением случаев, предусмотренных подпунктами "в" - "д" настоящего пункта;</a:t>
                      </a:r>
                    </a:p>
                  </a:txBody>
                  <a:tcPr/>
                </a:tc>
                <a:tc>
                  <a:txBody>
                    <a:bodyPr/>
                    <a:lstStyle/>
                    <a:p>
                      <a:r>
                        <a:rPr lang="ru-RU" sz="1800" dirty="0"/>
                        <a:t>В дополнение к документам, указанным в подпункте "а" настоящего пункта </a:t>
                      </a:r>
                      <a:r>
                        <a:rPr lang="ru-RU" sz="1400" i="1" dirty="0"/>
                        <a:t>(акт приемки или иной документ)</a:t>
                      </a:r>
                    </a:p>
                    <a:p>
                      <a:r>
                        <a:rPr lang="ru-RU" sz="1800" dirty="0"/>
                        <a:t> + информация администратора доходов бюджета (бюджета государственного внебюджетного фонда Российской Федерации) о зачислении уплаченных поставщиком (подрядчиком, исполнителем) сумм неустоек (штрафов, пеней) в бюджет (бюджет государственного внебюджетного фонда Российской Федерации) (если начисленная и неуплаченная сумма неустоек (штрафов, пеней) возникла перед государственным (муниципальным) заказчиком) </a:t>
                      </a:r>
                    </a:p>
                    <a:p>
                      <a:r>
                        <a:rPr lang="ru-RU" sz="1800" b="1" dirty="0"/>
                        <a:t>или</a:t>
                      </a:r>
                      <a:r>
                        <a:rPr lang="ru-RU" sz="1800" dirty="0"/>
                        <a:t> информация о зачислении средств, уплаченных поставщиком (подрядчиком, исполнителем) на счет заказчика, автономного учреждения или юридического лица (если начисленная и неуплаченная сумма неустоек (штрафов, пеней) возникла перед бюджетным учреждением, государственным, муниципальным унитарным предприятием, а также автономным учреждением в случаях осуществления им закупок в соответствии с частью 4 </a:t>
                      </a:r>
                      <a:r>
                        <a:rPr lang="ru-RU" sz="1200" i="1" dirty="0"/>
                        <a:t>(кап. вложения в объекты гос. и </a:t>
                      </a:r>
                      <a:r>
                        <a:rPr lang="ru-RU" sz="1200" i="1" dirty="0" err="1"/>
                        <a:t>мун</a:t>
                      </a:r>
                      <a:r>
                        <a:rPr lang="ru-RU" sz="1200" i="1" dirty="0"/>
                        <a:t>. собственности)</a:t>
                      </a:r>
                      <a:r>
                        <a:rPr lang="ru-RU" sz="1800" dirty="0"/>
                        <a:t> или юридического лица в случаях осуществления им закупок в соответствии с частями 4.1 </a:t>
                      </a:r>
                      <a:r>
                        <a:rPr lang="ru-RU" sz="1200" i="1" dirty="0"/>
                        <a:t>(условием предоставления бюджетной субсидий предусмотрена передача объектов инфраструктуры в государственную (муниципальную) собственность) </a:t>
                      </a:r>
                      <a:r>
                        <a:rPr lang="ru-RU" sz="1800" dirty="0"/>
                        <a:t> и 5 </a:t>
                      </a:r>
                      <a:r>
                        <a:rPr lang="ru-RU" sz="1200" i="1" dirty="0"/>
                        <a:t>(субсидия в объекты капитального строительства, находящиеся в собственности указанных юридических лиц, и (или) на приобретение ими объектов недвижимого имущества либо в целях предоставления взноса в уставные (складочные) капиталы дочерних обществ указанных юридических лиц на осуществление капитальных вложений в объекты капитального строительства, находящиеся в собственности таких дочерних обществ, и (или) на приобретение такими дочерними обществами объектов недвижимого имущества) </a:t>
                      </a:r>
                      <a:r>
                        <a:rPr lang="ru-RU" sz="1800" dirty="0"/>
                        <a:t>статьи 15  44-ФЗ);</a:t>
                      </a:r>
                      <a:endParaRPr lang="ru-RU" b="1" dirty="0"/>
                    </a:p>
                  </a:txBody>
                  <a:tcPr/>
                </a:tc>
                <a:extLst>
                  <a:ext uri="{0D108BD9-81ED-4DB2-BD59-A6C34878D82A}">
                    <a16:rowId xmlns:a16="http://schemas.microsoft.com/office/drawing/2014/main" val="2155866742"/>
                  </a:ext>
                </a:extLst>
              </a:tr>
            </a:tbl>
          </a:graphicData>
        </a:graphic>
      </p:graphicFrame>
    </p:spTree>
    <p:extLst>
      <p:ext uri="{BB962C8B-B14F-4D97-AF65-F5344CB8AC3E}">
        <p14:creationId xmlns:p14="http://schemas.microsoft.com/office/powerpoint/2010/main" val="83617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352337" y="721453"/>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313827312"/>
              </p:ext>
            </p:extLst>
          </p:nvPr>
        </p:nvGraphicFramePr>
        <p:xfrm>
          <a:off x="299207" y="1228782"/>
          <a:ext cx="11593586" cy="5430520"/>
        </p:xfrm>
        <a:graphic>
          <a:graphicData uri="http://schemas.openxmlformats.org/drawingml/2006/table">
            <a:tbl>
              <a:tblPr firstRow="1" bandRow="1">
                <a:tableStyleId>{F5AB1C69-6EDB-4FF4-983F-18BD219EF322}</a:tableStyleId>
              </a:tblPr>
              <a:tblGrid>
                <a:gridCol w="5606643">
                  <a:extLst>
                    <a:ext uri="{9D8B030D-6E8A-4147-A177-3AD203B41FA5}">
                      <a16:colId xmlns:a16="http://schemas.microsoft.com/office/drawing/2014/main" val="3256495154"/>
                    </a:ext>
                  </a:extLst>
                </a:gridCol>
                <a:gridCol w="5986943">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6) информация о количестве (за исключением случая, предусмотренного частью 24 статьи 22 настоящего Федерального закона), единице измерения и месте поставки товара (при осуществлении закупки товара, в том числе поставляемого заказчику при выполнении закупаемых работ, оказании закупаемых услуг);</a:t>
                      </a:r>
                    </a:p>
                  </a:txBody>
                  <a:tcPr/>
                </a:tc>
                <a:tc>
                  <a:txBody>
                    <a:bodyPr/>
                    <a:lstStyle/>
                    <a:p>
                      <a:r>
                        <a:rPr lang="ru-RU" sz="1600" dirty="0"/>
                        <a:t>При выполнении строительных работ может поставляться товар – в извещении надо не забыть</a:t>
                      </a:r>
                    </a:p>
                  </a:txBody>
                  <a:tcPr/>
                </a:tc>
                <a:extLst>
                  <a:ext uri="{0D108BD9-81ED-4DB2-BD59-A6C34878D82A}">
                    <a16:rowId xmlns:a16="http://schemas.microsoft.com/office/drawing/2014/main" val="42519327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7) информация об объеме (за исключением случая, предусмотренного частью 24 статьи 22 настоящего Федерального закона), о единице измерения </a:t>
                      </a:r>
                      <a:r>
                        <a:rPr lang="ru-RU" sz="1600" u="sng" dirty="0"/>
                        <a:t>(при наличии)</a:t>
                      </a:r>
                      <a:r>
                        <a:rPr lang="ru-RU" sz="1600" dirty="0"/>
                        <a:t> и месте выполнения работы или оказания услуги;</a:t>
                      </a:r>
                    </a:p>
                  </a:txBody>
                  <a:tcPr/>
                </a:tc>
                <a:tc>
                  <a:txBody>
                    <a:bodyPr/>
                    <a:lstStyle/>
                    <a:p>
                      <a:r>
                        <a:rPr lang="ru-RU" sz="1600" dirty="0"/>
                        <a:t>В соответствии с письмом Минстроя России от 07.02.2022 № 4170-СМ/09  при формировании проекта сметы контракта </a:t>
                      </a:r>
                      <a:r>
                        <a:rPr lang="ru-RU" sz="1600" b="1" dirty="0"/>
                        <a:t>на этапе размещения извещения об осуществлении закупки</a:t>
                      </a:r>
                      <a:r>
                        <a:rPr lang="ru-RU" sz="1600" dirty="0"/>
                        <a:t>, а также при заключении контракта в смете по работам и затратам, сгруппированным в «комплекс», должна использоваться общепринятая единица измерения «штука».</a:t>
                      </a:r>
                    </a:p>
                    <a:p>
                      <a:endParaRPr lang="ru-RU" sz="1600" dirty="0"/>
                    </a:p>
                    <a:p>
                      <a:r>
                        <a:rPr lang="ru-RU" sz="1600" dirty="0"/>
                        <a:t>При формировании актов о приемке выполненных работ, сгруппированных в смете контракта в «комплекс», также должна использоваться общепринятая единица измерения «штука». Кроме того, такие работы и затраты, сгруппированные в «комплекс», не подлежат поэтапной приемке. Приемка и оплата указанных работ и затрат осуществляется после завершения выполнения всех работ, входящих в указанный «комплекс».</a:t>
                      </a:r>
                    </a:p>
                  </a:txBody>
                  <a:tcPr/>
                </a:tc>
                <a:extLst>
                  <a:ext uri="{0D108BD9-81ED-4DB2-BD59-A6C34878D82A}">
                    <a16:rowId xmlns:a16="http://schemas.microsoft.com/office/drawing/2014/main" val="1233614650"/>
                  </a:ext>
                </a:extLst>
              </a:tr>
            </a:tbl>
          </a:graphicData>
        </a:graphic>
      </p:graphicFrame>
    </p:spTree>
    <p:extLst>
      <p:ext uri="{BB962C8B-B14F-4D97-AF65-F5344CB8AC3E}">
        <p14:creationId xmlns:p14="http://schemas.microsoft.com/office/powerpoint/2010/main" val="422725680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3">
            <a:extLst>
              <a:ext uri="{FF2B5EF4-FFF2-40B4-BE49-F238E27FC236}">
                <a16:creationId xmlns:a16="http://schemas.microsoft.com/office/drawing/2014/main" id="{887FA9C8-ECA3-4096-BA28-6CB7A41D8765}"/>
              </a:ext>
            </a:extLst>
          </p:cNvPr>
          <p:cNvGraphicFramePr>
            <a:graphicFrameLocks noGrp="1"/>
          </p:cNvGraphicFramePr>
          <p:nvPr>
            <p:extLst>
              <p:ext uri="{D42A27DB-BD31-4B8C-83A1-F6EECF244321}">
                <p14:modId xmlns:p14="http://schemas.microsoft.com/office/powerpoint/2010/main" val="1160695439"/>
              </p:ext>
            </p:extLst>
          </p:nvPr>
        </p:nvGraphicFramePr>
        <p:xfrm>
          <a:off x="485312" y="363985"/>
          <a:ext cx="11363418" cy="5760720"/>
        </p:xfrm>
        <a:graphic>
          <a:graphicData uri="http://schemas.openxmlformats.org/drawingml/2006/table">
            <a:tbl>
              <a:tblPr firstRow="1" bandRow="1">
                <a:tableStyleId>{5C22544A-7EE6-4342-B048-85BDC9FD1C3A}</a:tableStyleId>
              </a:tblPr>
              <a:tblGrid>
                <a:gridCol w="5418338">
                  <a:extLst>
                    <a:ext uri="{9D8B030D-6E8A-4147-A177-3AD203B41FA5}">
                      <a16:colId xmlns:a16="http://schemas.microsoft.com/office/drawing/2014/main" val="633573544"/>
                    </a:ext>
                  </a:extLst>
                </a:gridCol>
                <a:gridCol w="5945080">
                  <a:extLst>
                    <a:ext uri="{9D8B030D-6E8A-4147-A177-3AD203B41FA5}">
                      <a16:colId xmlns:a16="http://schemas.microsoft.com/office/drawing/2014/main" val="1958847012"/>
                    </a:ext>
                  </a:extLst>
                </a:gridCol>
              </a:tblGrid>
              <a:tr h="370840">
                <a:tc>
                  <a:txBody>
                    <a:bodyPr/>
                    <a:lstStyle/>
                    <a:p>
                      <a:r>
                        <a:rPr lang="ru-RU" dirty="0"/>
                        <a:t>Пункт, на основании которого будет проходить списание</a:t>
                      </a:r>
                    </a:p>
                  </a:txBody>
                  <a:tcPr/>
                </a:tc>
                <a:tc>
                  <a:txBody>
                    <a:bodyPr/>
                    <a:lstStyle/>
                    <a:p>
                      <a:r>
                        <a:rPr lang="ru-RU" dirty="0"/>
                        <a:t>Само основание для списания</a:t>
                      </a:r>
                    </a:p>
                  </a:txBody>
                  <a:tcPr/>
                </a:tc>
                <a:extLst>
                  <a:ext uri="{0D108BD9-81ED-4DB2-BD59-A6C34878D82A}">
                    <a16:rowId xmlns:a16="http://schemas.microsoft.com/office/drawing/2014/main" val="3893893599"/>
                  </a:ext>
                </a:extLst>
              </a:tr>
              <a:tr h="370840">
                <a:tc>
                  <a:txBody>
                    <a:bodyPr/>
                    <a:lstStyle/>
                    <a:p>
                      <a:r>
                        <a:rPr lang="ru-RU" dirty="0"/>
                        <a:t>Подпункт «г» пункта 3:</a:t>
                      </a:r>
                    </a:p>
                    <a:p>
                      <a:r>
                        <a:rPr lang="ru-RU" dirty="0"/>
                        <a:t>г) если неуплаченные неустойки (штрафы, пени) начислены вследствие неисполнения поставщиком (подрядчиком, исполнителем) обязательств по контракту в связи с существенным увеличением в 2021 и 2022 годах цен на строительные ресурсы, повлекшем невозможность исполнения контракта поставщиком (подрядчиком, исполнителем), </a:t>
                      </a:r>
                    </a:p>
                  </a:txBody>
                  <a:tcPr/>
                </a:tc>
                <a:tc>
                  <a:txBody>
                    <a:bodyPr/>
                    <a:lstStyle/>
                    <a:p>
                      <a:r>
                        <a:rPr lang="ru-RU" dirty="0"/>
                        <a:t>Заключение сторонами контракта </a:t>
                      </a:r>
                      <a:r>
                        <a:rPr lang="ru-RU" b="1" dirty="0"/>
                        <a:t>соглашения об увеличении цены контракта </a:t>
                      </a:r>
                      <a:r>
                        <a:rPr lang="ru-RU" dirty="0"/>
                        <a:t>в соответствии с положениями постановления Правительства Российской Федерации от 9 августа 2021 г. N 1315 "О внесении изменений в некоторые акты Правительства Российской Федерации";</a:t>
                      </a:r>
                    </a:p>
                  </a:txBody>
                  <a:tcPr/>
                </a:tc>
                <a:extLst>
                  <a:ext uri="{0D108BD9-81ED-4DB2-BD59-A6C34878D82A}">
                    <a16:rowId xmlns:a16="http://schemas.microsoft.com/office/drawing/2014/main" val="175780147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Подпункт «д» пункта 3:</a:t>
                      </a:r>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д) если неуплаченные неустойки (штрафы, пени) начислены вследствие неисполнения поставщиком (подрядчиком, исполнителем) обязательств по контракту в связи с возникновением не зависящих от него обстоятельств, повлекших невозможность исполнения контракта в связи с введением санкций и (или) мер ограничительного характера, заказчик осуществляет списание начисленных и неуплаченных сумм неустоек (штрафов, пеней).</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u="none" dirty="0"/>
                        <a:t>Исполнение </a:t>
                      </a:r>
                      <a:r>
                        <a:rPr lang="ru-RU" sz="1800" u="sng" dirty="0"/>
                        <a:t>(при наличии) </a:t>
                      </a:r>
                      <a:r>
                        <a:rPr lang="ru-RU" sz="1800" u="none" dirty="0"/>
                        <a:t>поставщиком (подрядчиком, исполнителем) обязательств по контракту, подтвержденное </a:t>
                      </a:r>
                      <a:r>
                        <a:rPr lang="ru-RU" sz="1800" b="1" u="none" dirty="0"/>
                        <a:t>актом приемки или иным документом, и обоснование обстоятельств, повлекших невозможность исполнения контракта</a:t>
                      </a:r>
                      <a:r>
                        <a:rPr lang="ru-RU" sz="1800" u="none" dirty="0"/>
                        <a:t> в связи с введением санкций и (или) мер ограничительного характера, представленное поставщиком (подрядчиком, исполнителем) заказчику </a:t>
                      </a:r>
                      <a:r>
                        <a:rPr lang="ru-RU" sz="1800" u="sng" dirty="0"/>
                        <a:t>в письменной форме с приложением подтверждающих документов (при их наличии).</a:t>
                      </a:r>
                    </a:p>
                  </a:txBody>
                  <a:tcPr/>
                </a:tc>
                <a:extLst>
                  <a:ext uri="{0D108BD9-81ED-4DB2-BD59-A6C34878D82A}">
                    <a16:rowId xmlns:a16="http://schemas.microsoft.com/office/drawing/2014/main" val="3384229372"/>
                  </a:ext>
                </a:extLst>
              </a:tr>
            </a:tbl>
          </a:graphicData>
        </a:graphic>
      </p:graphicFrame>
    </p:spTree>
    <p:extLst>
      <p:ext uri="{BB962C8B-B14F-4D97-AF65-F5344CB8AC3E}">
        <p14:creationId xmlns:p14="http://schemas.microsoft.com/office/powerpoint/2010/main" val="324159579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F1B8A4-8CDC-D2A8-66EA-44427F58CD8B}"/>
              </a:ext>
            </a:extLst>
          </p:cNvPr>
          <p:cNvSpPr>
            <a:spLocks noGrp="1"/>
          </p:cNvSpPr>
          <p:nvPr>
            <p:ph type="title"/>
          </p:nvPr>
        </p:nvSpPr>
        <p:spPr/>
        <p:txBody>
          <a:bodyPr>
            <a:noAutofit/>
          </a:bodyPr>
          <a:lstStyle/>
          <a:p>
            <a:pPr algn="ctr"/>
            <a:r>
              <a:rPr lang="ru-RU" sz="3200" dirty="0">
                <a:solidFill>
                  <a:srgbClr val="00B0F0"/>
                </a:solidFill>
              </a:rPr>
              <a:t>Федеральный закон от 8 марта 2022 г. N 46-ФЗ</a:t>
            </a:r>
            <a:br>
              <a:rPr lang="ru-RU" sz="3200" dirty="0">
                <a:solidFill>
                  <a:srgbClr val="00B0F0"/>
                </a:solidFill>
              </a:rPr>
            </a:br>
            <a:r>
              <a:rPr lang="ru-RU" sz="3200" dirty="0">
                <a:solidFill>
                  <a:srgbClr val="00B0F0"/>
                </a:solidFill>
              </a:rPr>
              <a:t>"О внесении изменений в отдельные законодательные акты Российской Федерации"</a:t>
            </a:r>
          </a:p>
        </p:txBody>
      </p:sp>
      <p:sp>
        <p:nvSpPr>
          <p:cNvPr id="3" name="Объект 2">
            <a:extLst>
              <a:ext uri="{FF2B5EF4-FFF2-40B4-BE49-F238E27FC236}">
                <a16:creationId xmlns:a16="http://schemas.microsoft.com/office/drawing/2014/main" id="{8005EDB7-1007-4813-C629-370D69F4AADD}"/>
              </a:ext>
            </a:extLst>
          </p:cNvPr>
          <p:cNvSpPr>
            <a:spLocks noGrp="1"/>
          </p:cNvSpPr>
          <p:nvPr>
            <p:ph idx="1"/>
          </p:nvPr>
        </p:nvSpPr>
        <p:spPr/>
        <p:txBody>
          <a:bodyPr>
            <a:normAutofit fontScale="92500" lnSpcReduction="20000"/>
          </a:bodyPr>
          <a:lstStyle/>
          <a:p>
            <a:pPr algn="just"/>
            <a:r>
              <a:rPr lang="ru-RU" sz="2000" i="0" dirty="0">
                <a:solidFill>
                  <a:srgbClr val="FF0000"/>
                </a:solidFill>
                <a:effectLst/>
              </a:rPr>
              <a:t>Новая часть 65.1. </a:t>
            </a:r>
            <a:r>
              <a:rPr lang="ru-RU" sz="2000" dirty="0">
                <a:solidFill>
                  <a:srgbClr val="FF0000"/>
                </a:solidFill>
              </a:rPr>
              <a:t>в статье 112 (с 08.03.2022) </a:t>
            </a:r>
            <a:r>
              <a:rPr lang="ru-RU" sz="2000" dirty="0">
                <a:solidFill>
                  <a:srgbClr val="22272F"/>
                </a:solidFill>
              </a:rPr>
              <a:t>: </a:t>
            </a:r>
            <a:r>
              <a:rPr lang="ru-RU" sz="2000" i="0" dirty="0">
                <a:solidFill>
                  <a:srgbClr val="22272F"/>
                </a:solidFill>
                <a:effectLst/>
              </a:rPr>
              <a:t>По соглашению сторон допускается изменение существенных условий контракта, заключенного </a:t>
            </a:r>
            <a:r>
              <a:rPr lang="ru-RU" sz="2000" i="0" dirty="0">
                <a:solidFill>
                  <a:srgbClr val="FF0000"/>
                </a:solidFill>
                <a:effectLst/>
              </a:rPr>
              <a:t>до 1 января 2023 года</a:t>
            </a:r>
            <a:r>
              <a:rPr lang="ru-RU" sz="2000" i="0" dirty="0">
                <a:solidFill>
                  <a:srgbClr val="22272F"/>
                </a:solidFill>
                <a:effectLst/>
              </a:rPr>
              <a:t>, если при исполнении такого контракта возникли независящие от сторон контракта обстоятельства, влекущие невозможность его исполнения. Предусмотренное настоящей частью изменение осуществляется с соблюдением положений частей 1.3 - 1.6 статьи 95 настоящего Федерального закона </a:t>
            </a:r>
            <a:r>
              <a:rPr lang="ru-RU" sz="2000" i="0" u="sng" dirty="0">
                <a:solidFill>
                  <a:srgbClr val="22272F"/>
                </a:solidFill>
                <a:effectLst/>
              </a:rPr>
              <a:t>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a:t>
            </a:r>
          </a:p>
          <a:p>
            <a:pPr algn="just"/>
            <a:r>
              <a:rPr lang="ru-RU" sz="2000" b="1" i="0" dirty="0">
                <a:solidFill>
                  <a:srgbClr val="22272F"/>
                </a:solidFill>
                <a:effectLst/>
              </a:rPr>
              <a:t>Статья 18 46-ФЗ (с 08.03.2022)</a:t>
            </a:r>
          </a:p>
          <a:p>
            <a:pPr algn="just"/>
            <a:r>
              <a:rPr lang="ru-RU" sz="2000" b="0" i="0" dirty="0">
                <a:solidFill>
                  <a:srgbClr val="22272F"/>
                </a:solidFill>
                <a:effectLst/>
              </a:rPr>
              <a:t>1. Установить, что Правительство Российской Федерации в 2022 году вправе принимать решения, предусматривающие:</a:t>
            </a:r>
          </a:p>
          <a:p>
            <a:pPr algn="just"/>
            <a:r>
              <a:rPr lang="ru-RU" sz="2000" b="0" i="0" dirty="0">
                <a:solidFill>
                  <a:srgbClr val="22272F"/>
                </a:solidFill>
                <a:effectLst/>
              </a:rPr>
              <a:t>11) </a:t>
            </a:r>
            <a:r>
              <a:rPr lang="ru-RU" sz="2000" b="0" i="0" dirty="0">
                <a:solidFill>
                  <a:srgbClr val="FF0000"/>
                </a:solidFill>
                <a:effectLst/>
              </a:rPr>
              <a:t>установление порядка и случаев изменения существенных условий государственных и муниципальных контрактов </a:t>
            </a:r>
            <a:r>
              <a:rPr lang="ru-RU" sz="2000" b="1" i="1" dirty="0">
                <a:solidFill>
                  <a:srgbClr val="7030A0"/>
                </a:solidFill>
                <a:effectLst/>
              </a:rPr>
              <a:t>(Контракты и договора БУ не затрагивает</a:t>
            </a:r>
            <a:r>
              <a:rPr lang="en-US" sz="2000" b="1" i="1" dirty="0">
                <a:solidFill>
                  <a:srgbClr val="7030A0"/>
                </a:solidFill>
                <a:effectLst/>
              </a:rPr>
              <a:t>?)</a:t>
            </a:r>
            <a:r>
              <a:rPr lang="ru-RU" sz="2000" b="1" i="1" dirty="0">
                <a:solidFill>
                  <a:srgbClr val="7030A0"/>
                </a:solidFill>
                <a:effectLst/>
              </a:rPr>
              <a:t>, </a:t>
            </a:r>
            <a:r>
              <a:rPr lang="ru-RU" sz="2000" b="0" i="0" dirty="0">
                <a:solidFill>
                  <a:srgbClr val="22272F"/>
                </a:solidFill>
                <a:effectLst/>
              </a:rPr>
              <a:t>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a:t>
            </a:r>
          </a:p>
          <a:p>
            <a:endParaRPr lang="ru-RU" dirty="0"/>
          </a:p>
        </p:txBody>
      </p:sp>
      <p:sp>
        <p:nvSpPr>
          <p:cNvPr id="4" name="Стрелка: вниз 3">
            <a:extLst>
              <a:ext uri="{FF2B5EF4-FFF2-40B4-BE49-F238E27FC236}">
                <a16:creationId xmlns:a16="http://schemas.microsoft.com/office/drawing/2014/main" id="{300DEE24-DE82-25CE-D27D-10E2DC6031E4}"/>
              </a:ext>
            </a:extLst>
          </p:cNvPr>
          <p:cNvSpPr/>
          <p:nvPr/>
        </p:nvSpPr>
        <p:spPr>
          <a:xfrm>
            <a:off x="5184396" y="6022479"/>
            <a:ext cx="1493241" cy="57884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884548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41AE16-C0BA-4398-64C3-2A8FE0719E41}"/>
              </a:ext>
            </a:extLst>
          </p:cNvPr>
          <p:cNvSpPr>
            <a:spLocks noGrp="1"/>
          </p:cNvSpPr>
          <p:nvPr>
            <p:ph type="title"/>
          </p:nvPr>
        </p:nvSpPr>
        <p:spPr>
          <a:xfrm>
            <a:off x="293615" y="365125"/>
            <a:ext cx="11711031" cy="1325563"/>
          </a:xfrm>
        </p:spPr>
        <p:txBody>
          <a:bodyPr>
            <a:noAutofit/>
          </a:bodyPr>
          <a:lstStyle/>
          <a:p>
            <a:pPr algn="ctr"/>
            <a:r>
              <a:rPr lang="ru-RU" sz="2400" dirty="0">
                <a:solidFill>
                  <a:srgbClr val="00B0F0"/>
                </a:solidFill>
              </a:rPr>
              <a:t>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a:t>
            </a:r>
            <a:r>
              <a:rPr lang="ru-RU" sz="2400" dirty="0">
                <a:solidFill>
                  <a:srgbClr val="FF0000"/>
                </a:solidFill>
              </a:rPr>
              <a:t>(с 18.04.2022) (извлечения)</a:t>
            </a:r>
          </a:p>
        </p:txBody>
      </p:sp>
      <p:sp>
        <p:nvSpPr>
          <p:cNvPr id="3" name="Объект 2">
            <a:extLst>
              <a:ext uri="{FF2B5EF4-FFF2-40B4-BE49-F238E27FC236}">
                <a16:creationId xmlns:a16="http://schemas.microsoft.com/office/drawing/2014/main" id="{F81D8A73-6EF6-505F-5851-8A2979F99997}"/>
              </a:ext>
            </a:extLst>
          </p:cNvPr>
          <p:cNvSpPr>
            <a:spLocks noGrp="1"/>
          </p:cNvSpPr>
          <p:nvPr>
            <p:ph idx="1"/>
          </p:nvPr>
        </p:nvSpPr>
        <p:spPr>
          <a:xfrm>
            <a:off x="293615" y="2172749"/>
            <a:ext cx="11060185" cy="4004214"/>
          </a:xfrm>
        </p:spPr>
        <p:txBody>
          <a:bodyPr>
            <a:noAutofit/>
          </a:bodyPr>
          <a:lstStyle/>
          <a:p>
            <a:r>
              <a:rPr lang="ru-RU" sz="1600" dirty="0"/>
              <a:t>1. Установить, что при возникновении в ходе исполнения государственных и муниципальных контрактов (далее - контракт),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независящих от сторон контракта обстоятельств, влекущих невозможность его исполнения, в 2022 году допускаются следующие изменения существенных условий контракта:</a:t>
            </a:r>
          </a:p>
          <a:p>
            <a:r>
              <a:rPr lang="ru-RU" sz="1600" dirty="0"/>
              <a:t>а) изменение (продление) срока исполнения контракта, в том числе в связи с необходимостью внесения изменений в проектную документацию, включая контракт, срок исполнения которого в соответствии с положениями Федерального закона "О контрактной системе в сфере закупок товаров, работ, услуг для обеспечения государственных и муниципальных нужд" ранее изменялся;</a:t>
            </a:r>
          </a:p>
          <a:p>
            <a:r>
              <a:rPr lang="ru-RU" sz="1600" dirty="0"/>
              <a:t>б) изменение объема и (или) видов выполняемых работ по контракту, спецификации и типов оборудования, предусмотренных проектной документацией;</a:t>
            </a:r>
          </a:p>
          <a:p>
            <a:r>
              <a:rPr lang="ru-RU" sz="1600" dirty="0"/>
              <a:t>в) изменения, связанные с заменой строительных ресурсов на аналогичные строительные ресурсы, в том числе в связи с внесением изменений в проектную документацию;</a:t>
            </a:r>
          </a:p>
          <a:p>
            <a:r>
              <a:rPr lang="ru-RU" sz="1600" dirty="0"/>
              <a:t>г) изменение отдельных этапов исполнения контракта, в том числе наименования, состава, объемов и видов работ, цены отдельного этапа исполнения контракта;</a:t>
            </a:r>
          </a:p>
          <a:p>
            <a:r>
              <a:rPr lang="ru-RU" sz="1600" dirty="0"/>
              <a:t>д) установление условия о выплате аванса или об изменении установленного размера аванса;</a:t>
            </a:r>
          </a:p>
          <a:p>
            <a:r>
              <a:rPr lang="ru-RU" sz="1600" dirty="0"/>
              <a:t>е) изменение порядка приемки и оплаты отдельного этапа исполнения контракта, результатов выполненных работ.</a:t>
            </a:r>
          </a:p>
          <a:p>
            <a:endParaRPr lang="ru-RU" sz="1600" dirty="0"/>
          </a:p>
          <a:p>
            <a:r>
              <a:rPr lang="ru-RU" sz="1600" dirty="0"/>
              <a:t>2</a:t>
            </a:r>
          </a:p>
        </p:txBody>
      </p:sp>
    </p:spTree>
    <p:extLst>
      <p:ext uri="{BB962C8B-B14F-4D97-AF65-F5344CB8AC3E}">
        <p14:creationId xmlns:p14="http://schemas.microsoft.com/office/powerpoint/2010/main" val="231916903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41AE16-C0BA-4398-64C3-2A8FE0719E41}"/>
              </a:ext>
            </a:extLst>
          </p:cNvPr>
          <p:cNvSpPr>
            <a:spLocks noGrp="1"/>
          </p:cNvSpPr>
          <p:nvPr>
            <p:ph type="title"/>
          </p:nvPr>
        </p:nvSpPr>
        <p:spPr>
          <a:xfrm>
            <a:off x="293615" y="365125"/>
            <a:ext cx="11711031" cy="1325563"/>
          </a:xfrm>
        </p:spPr>
        <p:txBody>
          <a:bodyPr>
            <a:noAutofit/>
          </a:bodyPr>
          <a:lstStyle/>
          <a:p>
            <a:pPr algn="ctr"/>
            <a:r>
              <a:rPr lang="ru-RU" sz="2400" dirty="0">
                <a:solidFill>
                  <a:srgbClr val="00B0F0"/>
                </a:solidFill>
              </a:rPr>
              <a:t>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a:t>
            </a:r>
            <a:r>
              <a:rPr lang="ru-RU" sz="2400" dirty="0">
                <a:solidFill>
                  <a:srgbClr val="FF0000"/>
                </a:solidFill>
              </a:rPr>
              <a:t>(с 18.04.2022) (извлечения)</a:t>
            </a:r>
          </a:p>
        </p:txBody>
      </p:sp>
      <p:sp>
        <p:nvSpPr>
          <p:cNvPr id="3" name="Объект 2">
            <a:extLst>
              <a:ext uri="{FF2B5EF4-FFF2-40B4-BE49-F238E27FC236}">
                <a16:creationId xmlns:a16="http://schemas.microsoft.com/office/drawing/2014/main" id="{F81D8A73-6EF6-505F-5851-8A2979F99997}"/>
              </a:ext>
            </a:extLst>
          </p:cNvPr>
          <p:cNvSpPr>
            <a:spLocks noGrp="1"/>
          </p:cNvSpPr>
          <p:nvPr>
            <p:ph idx="1"/>
          </p:nvPr>
        </p:nvSpPr>
        <p:spPr>
          <a:xfrm>
            <a:off x="293615" y="2172749"/>
            <a:ext cx="11060185" cy="4004214"/>
          </a:xfrm>
        </p:spPr>
        <p:txBody>
          <a:bodyPr>
            <a:noAutofit/>
          </a:bodyPr>
          <a:lstStyle/>
          <a:p>
            <a:r>
              <a:rPr lang="ru-RU" sz="1600" dirty="0"/>
              <a:t>2. Государственным или муниципальным заказчиком как получателем бюджетных средств изменения в соответствии с настоящим постановлением существенных условий контракта, в том числе влекущие увеличение цены контракта более чем на 30 процентов, могут быть внесены в пределах доведенных в соответствии с бюджетным законодательством Российской Федерации лимитов бюджетных обязательств на срок исполнения соответствующего контракта.</a:t>
            </a:r>
          </a:p>
          <a:p>
            <a:endParaRPr lang="ru-RU" sz="1600" dirty="0"/>
          </a:p>
          <a:p>
            <a:r>
              <a:rPr lang="ru-RU" sz="1600" dirty="0"/>
              <a:t>3. В случае если при увеличении в соответствии с настоящим постановлением цены контракта такая цена превышает стоимость объекта капитального строительства, указанную в акте (решении) об осуществлении капитальных вложений, не требуется:</a:t>
            </a:r>
          </a:p>
          <a:p>
            <a:r>
              <a:rPr lang="ru-RU" sz="1600" dirty="0"/>
              <a:t>внесение изменений в акт (решение) об осуществлении капитальных вложений;</a:t>
            </a:r>
          </a:p>
          <a:p>
            <a:r>
              <a:rPr lang="ru-RU" sz="1600" dirty="0"/>
              <a:t>проведение проверки инвестиционного проекта на предмет эффективности использования средств федерального бюджета, направляемых на капитальные вложения, а также уточнение расчета интегральной оценки эффективности использования средств федерального бюджета, направляемых на капитальные вложения, которые предусмотрены постановлением Правительства Российской Федерации от 12 августа 2008 г. N 590 "О порядке проведения проверки инвестиционных проектов на предмет эффективности использования средств федерального бюджета, направляемых на капитальные вложения".</a:t>
            </a:r>
          </a:p>
        </p:txBody>
      </p:sp>
    </p:spTree>
    <p:extLst>
      <p:ext uri="{BB962C8B-B14F-4D97-AF65-F5344CB8AC3E}">
        <p14:creationId xmlns:p14="http://schemas.microsoft.com/office/powerpoint/2010/main" val="354805280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41AE16-C0BA-4398-64C3-2A8FE0719E41}"/>
              </a:ext>
            </a:extLst>
          </p:cNvPr>
          <p:cNvSpPr>
            <a:spLocks noGrp="1"/>
          </p:cNvSpPr>
          <p:nvPr>
            <p:ph type="title"/>
          </p:nvPr>
        </p:nvSpPr>
        <p:spPr>
          <a:xfrm>
            <a:off x="293615" y="365125"/>
            <a:ext cx="11711031" cy="1325563"/>
          </a:xfrm>
        </p:spPr>
        <p:txBody>
          <a:bodyPr>
            <a:noAutofit/>
          </a:bodyPr>
          <a:lstStyle/>
          <a:p>
            <a:pPr algn="ctr"/>
            <a:r>
              <a:rPr lang="ru-RU" sz="2400" dirty="0">
                <a:solidFill>
                  <a:srgbClr val="00B0F0"/>
                </a:solidFill>
              </a:rPr>
              <a:t>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a:t>
            </a:r>
            <a:r>
              <a:rPr lang="ru-RU" sz="2400" dirty="0">
                <a:solidFill>
                  <a:srgbClr val="FF0000"/>
                </a:solidFill>
              </a:rPr>
              <a:t>(с 18.04.2022) (извлечения)</a:t>
            </a:r>
          </a:p>
        </p:txBody>
      </p:sp>
      <p:sp>
        <p:nvSpPr>
          <p:cNvPr id="3" name="Объект 2">
            <a:extLst>
              <a:ext uri="{FF2B5EF4-FFF2-40B4-BE49-F238E27FC236}">
                <a16:creationId xmlns:a16="http://schemas.microsoft.com/office/drawing/2014/main" id="{F81D8A73-6EF6-505F-5851-8A2979F99997}"/>
              </a:ext>
            </a:extLst>
          </p:cNvPr>
          <p:cNvSpPr>
            <a:spLocks noGrp="1"/>
          </p:cNvSpPr>
          <p:nvPr>
            <p:ph idx="1"/>
          </p:nvPr>
        </p:nvSpPr>
        <p:spPr>
          <a:xfrm>
            <a:off x="293615" y="2172749"/>
            <a:ext cx="11060185" cy="4004214"/>
          </a:xfrm>
        </p:spPr>
        <p:txBody>
          <a:bodyPr>
            <a:noAutofit/>
          </a:bodyPr>
          <a:lstStyle/>
          <a:p>
            <a:r>
              <a:rPr lang="ru-RU" sz="1600" dirty="0"/>
              <a:t>4. С целью изменения в соответствии с настоящим постановлением существенных условий контракта:</a:t>
            </a:r>
          </a:p>
          <a:p>
            <a:r>
              <a:rPr lang="ru-RU" sz="1600" dirty="0"/>
              <a:t>поставщик (подрядчик, исполнитель) направляет заказчику в письменной форме предложение об изменении существенных условий контракта с приложением информации и документов, обосновывающих такое предложение, а также подписанного проекта соглашения об изменении условий контракта;</a:t>
            </a:r>
          </a:p>
          <a:p>
            <a:endParaRPr lang="ru-RU" sz="1600" dirty="0"/>
          </a:p>
          <a:p>
            <a:r>
              <a:rPr lang="ru-RU" sz="1600" dirty="0"/>
              <a:t>заказчик в течение 10 рабочих дней со дня, следующего за днем поступления предложения об изменении существенных условий контракта, по результатам рассмотрения такого предложения направляет поставщику (подрядчику, исполнителю) подписанное соглашение об изменении условий контракта и включает в соответствии с Федеральным законом "О контрактной системе в сфере закупок товаров, работ, услуг для обеспечения государственных и муниципальных нужд" информацию об изменении контракта в реестр контрактов либо в письменной форме отказ об изменении существенных условий контракта с обоснованием такого отказа.</a:t>
            </a:r>
          </a:p>
        </p:txBody>
      </p:sp>
    </p:spTree>
    <p:extLst>
      <p:ext uri="{BB962C8B-B14F-4D97-AF65-F5344CB8AC3E}">
        <p14:creationId xmlns:p14="http://schemas.microsoft.com/office/powerpoint/2010/main" val="372672265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127AE1-126A-EBDD-52B5-9F1D5859EE9F}"/>
              </a:ext>
            </a:extLst>
          </p:cNvPr>
          <p:cNvSpPr>
            <a:spLocks noGrp="1"/>
          </p:cNvSpPr>
          <p:nvPr>
            <p:ph type="title"/>
          </p:nvPr>
        </p:nvSpPr>
        <p:spPr>
          <a:xfrm>
            <a:off x="838200" y="58723"/>
            <a:ext cx="10515600" cy="524108"/>
          </a:xfrm>
        </p:spPr>
        <p:txBody>
          <a:bodyPr>
            <a:normAutofit fontScale="90000"/>
          </a:bodyPr>
          <a:lstStyle/>
          <a:p>
            <a:pPr algn="ctr"/>
            <a:r>
              <a:rPr lang="ru-RU" sz="2800" dirty="0">
                <a:solidFill>
                  <a:srgbClr val="FF0000"/>
                </a:solidFill>
              </a:rPr>
              <a:t>Письмо Минфина России от 12 июля 2022 г. N 24-01-07/66840</a:t>
            </a:r>
            <a:br>
              <a:rPr lang="ru-RU" sz="2800" dirty="0">
                <a:solidFill>
                  <a:srgbClr val="FF0000"/>
                </a:solidFill>
              </a:rPr>
            </a:br>
            <a:r>
              <a:rPr lang="ru-RU" sz="2800" dirty="0">
                <a:solidFill>
                  <a:srgbClr val="FF0000"/>
                </a:solidFill>
              </a:rPr>
              <a:t>"Об изменении существенных условий контрактов в 2022 году"</a:t>
            </a:r>
          </a:p>
        </p:txBody>
      </p:sp>
      <p:sp>
        <p:nvSpPr>
          <p:cNvPr id="3" name="Объект 2">
            <a:extLst>
              <a:ext uri="{FF2B5EF4-FFF2-40B4-BE49-F238E27FC236}">
                <a16:creationId xmlns:a16="http://schemas.microsoft.com/office/drawing/2014/main" id="{3CDB2629-2EC1-24AD-C1EC-D0818ABA06B1}"/>
              </a:ext>
            </a:extLst>
          </p:cNvPr>
          <p:cNvSpPr>
            <a:spLocks noGrp="1"/>
          </p:cNvSpPr>
          <p:nvPr>
            <p:ph idx="1"/>
          </p:nvPr>
        </p:nvSpPr>
        <p:spPr>
          <a:xfrm>
            <a:off x="486561" y="667944"/>
            <a:ext cx="11353800" cy="4351338"/>
          </a:xfrm>
        </p:spPr>
        <p:txBody>
          <a:bodyPr>
            <a:noAutofit/>
          </a:bodyPr>
          <a:lstStyle/>
          <a:p>
            <a:r>
              <a:rPr lang="ru-RU" sz="1400" dirty="0"/>
              <a:t>Положения пункта 11 части 1 статьи 18 Федерального закона от 8 марта 2022 г. N 46-ФЗ "О внесении изменений в отдельные законодательные акты Российской Федерации" и изданного в его реализацию Постановления N 680 касаются вопросов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a:t>
            </a:r>
          </a:p>
          <a:p>
            <a:r>
              <a:rPr lang="ru-RU" sz="1400" dirty="0"/>
              <a:t>Следовательно, на основании Постановления N 680, изданного в реализацию указанного пункта 11, </a:t>
            </a:r>
            <a:r>
              <a:rPr lang="ru-RU" sz="1400" b="1" dirty="0"/>
              <a:t>не могут быть изменены существенные условия заключенных в соответствии с Законом N 44-ФЗ контрактов, не являющихся государственными и муниципальными контрактами (то есть заключенных заказчиками, не являющимися государственными и муниципальными заказчиками).</a:t>
            </a:r>
          </a:p>
          <a:p>
            <a:r>
              <a:rPr lang="ru-RU" sz="1400" dirty="0"/>
              <a:t>Следует отметить, что в соответствии с положениями части 65.1 статьи 112 Закона N 44-ФЗ допускается изменение по соглашению сторон существенных условий любого контракта, заключенного до 1 января 2023 года, если при его исполнении возникли независящие от сторон контракта обстоятельства, влекущие невозможность его исполнения.</a:t>
            </a:r>
          </a:p>
          <a:p>
            <a:r>
              <a:rPr lang="ru-RU" sz="1400" dirty="0"/>
              <a:t>В этой связи в отношении контрактов, существенные условия которых не могут быть изменены в соответствии с Постановлением N 680 в связи с тем, что они не являются государственными и муниципальными контрактами, может быть рассмотрен вопрос об изменении их существенных условий на основании положений части 65.1 статьи 112 Закона N 44-ФЗ.</a:t>
            </a:r>
          </a:p>
          <a:p>
            <a:r>
              <a:rPr lang="ru-RU" sz="1400" dirty="0"/>
              <a:t>В частности, существенные условия контракта, заключенного для обеспечения нужд субъекта Российской Федерации, могут быть изменены в соответствии с положениями части 65.1 статьи 112 Закона N 44-ФЗ на основании решения высшего исполнительного органа соответствующего субъекта Российской Федерации.</a:t>
            </a:r>
          </a:p>
          <a:p>
            <a:r>
              <a:rPr lang="ru-RU" sz="1400" dirty="0"/>
              <a:t>Принятие решений и издание актов высшим исполнительным органом субъекта Российской Федерации осуществляется в соответствии с Федеральным законом от 6 октября 1999 г. N 184-ФЗ "Об общих принципах организации законодательных (представительных) и исполнительных органов государственной власти субъектов Российской Федерации".</a:t>
            </a:r>
          </a:p>
          <a:p>
            <a:r>
              <a:rPr lang="ru-RU" sz="1400" dirty="0"/>
              <a:t>Учитывая, что положениями Закона N 44-ФЗ не ограничивается возможность высших исполнительных органов субъектов Российской Федерации предусмотреть в решении, указанном в части 65 . статьи 112 Закона N 44-ФЗ, условия его применения, в том числе предусматривающие необходимость выполнения сторонами контракта определенных действий, при выполнении которых допускается изменение существенных условий контракта, у высших исполнительных органов субъектов Российской Федерации также имеется возможность предусмотреть условия применения такого решения, аналогичные соответствующим положениям (основанные на соответствующих положениях) Постановления N 680.</a:t>
            </a:r>
          </a:p>
          <a:p>
            <a:r>
              <a:rPr lang="ru-RU" sz="1400" dirty="0"/>
              <a:t>Аналогичный подход может быть применен при принятии местной администрацией решения, предусмотренного частью 65 1 статьи 112 Закона N 44-ФЗ, в отношении контрактов, заключенных для обеспечения муниципальных нужд.</a:t>
            </a:r>
          </a:p>
        </p:txBody>
      </p:sp>
    </p:spTree>
    <p:extLst>
      <p:ext uri="{BB962C8B-B14F-4D97-AF65-F5344CB8AC3E}">
        <p14:creationId xmlns:p14="http://schemas.microsoft.com/office/powerpoint/2010/main" val="58365401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470180-1379-46AD-A573-E358A803AF89}"/>
              </a:ext>
            </a:extLst>
          </p:cNvPr>
          <p:cNvSpPr>
            <a:spLocks noGrp="1"/>
          </p:cNvSpPr>
          <p:nvPr>
            <p:ph type="ctrTitle"/>
          </p:nvPr>
        </p:nvSpPr>
        <p:spPr/>
        <p:txBody>
          <a:bodyPr>
            <a:normAutofit/>
          </a:bodyPr>
          <a:lstStyle/>
          <a:p>
            <a:r>
              <a:rPr lang="ru-RU" sz="3600" dirty="0">
                <a:solidFill>
                  <a:srgbClr val="00B0F0"/>
                </a:solidFill>
              </a:rPr>
              <a:t>О контрактах ЖЦ</a:t>
            </a:r>
            <a:br>
              <a:rPr lang="ru-RU" sz="3600" dirty="0">
                <a:solidFill>
                  <a:srgbClr val="00B0F0"/>
                </a:solidFill>
              </a:rPr>
            </a:br>
            <a:br>
              <a:rPr lang="ru-RU" sz="3600" dirty="0">
                <a:solidFill>
                  <a:srgbClr val="00B0F0"/>
                </a:solidFill>
              </a:rPr>
            </a:br>
            <a:endParaRPr lang="ru-RU" sz="3600" dirty="0">
              <a:solidFill>
                <a:srgbClr val="00B0F0"/>
              </a:solidFill>
            </a:endParaRPr>
          </a:p>
        </p:txBody>
      </p:sp>
    </p:spTree>
    <p:extLst>
      <p:ext uri="{BB962C8B-B14F-4D97-AF65-F5344CB8AC3E}">
        <p14:creationId xmlns:p14="http://schemas.microsoft.com/office/powerpoint/2010/main" val="316148422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008E23-9C26-4F08-A83E-50DDF291EBB0}"/>
              </a:ext>
            </a:extLst>
          </p:cNvPr>
          <p:cNvSpPr>
            <a:spLocks noGrp="1"/>
          </p:cNvSpPr>
          <p:nvPr>
            <p:ph type="title"/>
          </p:nvPr>
        </p:nvSpPr>
        <p:spPr>
          <a:xfrm>
            <a:off x="838200" y="365127"/>
            <a:ext cx="10515600" cy="901611"/>
          </a:xfrm>
        </p:spPr>
        <p:txBody>
          <a:bodyPr/>
          <a:lstStyle/>
          <a:p>
            <a:r>
              <a:rPr lang="ru-RU" dirty="0"/>
              <a:t>Особенности предоставления ОИК (ст. 96)</a:t>
            </a:r>
          </a:p>
        </p:txBody>
      </p:sp>
      <p:sp>
        <p:nvSpPr>
          <p:cNvPr id="3" name="Объект 2">
            <a:extLst>
              <a:ext uri="{FF2B5EF4-FFF2-40B4-BE49-F238E27FC236}">
                <a16:creationId xmlns:a16="http://schemas.microsoft.com/office/drawing/2014/main" id="{7EF67913-087E-4961-813D-5984E8EB7103}"/>
              </a:ext>
            </a:extLst>
          </p:cNvPr>
          <p:cNvSpPr>
            <a:spLocks noGrp="1"/>
          </p:cNvSpPr>
          <p:nvPr>
            <p:ph idx="1"/>
          </p:nvPr>
        </p:nvSpPr>
        <p:spPr>
          <a:xfrm>
            <a:off x="720754" y="1448120"/>
            <a:ext cx="10515600" cy="4351338"/>
          </a:xfrm>
        </p:spPr>
        <p:txBody>
          <a:bodyPr>
            <a:normAutofit/>
          </a:bodyPr>
          <a:lstStyle/>
          <a:p>
            <a:pPr marL="0" indent="0">
              <a:buNone/>
            </a:pPr>
            <a:r>
              <a:rPr lang="ru-RU" sz="1800" b="0" i="0" dirty="0">
                <a:solidFill>
                  <a:srgbClr val="22272F"/>
                </a:solidFill>
                <a:effectLst/>
              </a:rPr>
              <a:t>7.2. При исполнении </a:t>
            </a:r>
            <a:r>
              <a:rPr lang="ru-RU" sz="1800" b="0" i="0" dirty="0">
                <a:solidFill>
                  <a:srgbClr val="00B0F0"/>
                </a:solidFill>
                <a:effectLst/>
              </a:rPr>
              <a:t>контракта жизненного цикла </a:t>
            </a:r>
            <a:r>
              <a:rPr lang="ru-RU" sz="1800" b="1" i="0" dirty="0">
                <a:solidFill>
                  <a:srgbClr val="22272F"/>
                </a:solidFill>
                <a:effectLst/>
              </a:rPr>
              <a:t>оформление документа о приемке </a:t>
            </a:r>
            <a:r>
              <a:rPr lang="ru-RU" sz="1800" b="0" i="0" dirty="0">
                <a:solidFill>
                  <a:srgbClr val="22272F"/>
                </a:solidFill>
                <a:effectLst/>
              </a:rPr>
              <a:t>поставленного товара или выполненной работы (в том числе при необходимости проектирования объекта капитального строительства, создания товара, который должен быть создан в результате выполнения работы) осуществляется </a:t>
            </a:r>
            <a:r>
              <a:rPr lang="ru-RU" sz="1800" b="1" i="0" dirty="0">
                <a:solidFill>
                  <a:srgbClr val="22272F"/>
                </a:solidFill>
                <a:effectLst/>
              </a:rPr>
              <a:t>после предоставления </a:t>
            </a:r>
            <a:r>
              <a:rPr lang="ru-RU" sz="1800" b="0" i="0" dirty="0">
                <a:solidFill>
                  <a:srgbClr val="22272F"/>
                </a:solidFill>
                <a:effectLst/>
              </a:rPr>
              <a:t>поставщиком (подрядчиком) в соответствии с настоящим Федеральным законом в порядке и в сроки, которые установлены контрактом, </a:t>
            </a:r>
            <a:r>
              <a:rPr lang="ru-RU" sz="1800" b="0" i="0" dirty="0">
                <a:solidFill>
                  <a:srgbClr val="FF0000"/>
                </a:solidFill>
                <a:effectLst/>
              </a:rPr>
              <a:t>обеспечения исполнения контракта </a:t>
            </a:r>
            <a:r>
              <a:rPr lang="ru-RU" sz="1800" b="1" i="0" dirty="0">
                <a:solidFill>
                  <a:srgbClr val="22272F"/>
                </a:solidFill>
                <a:effectLst/>
              </a:rPr>
              <a:t>в части </a:t>
            </a:r>
          </a:p>
          <a:p>
            <a:r>
              <a:rPr lang="ru-RU" sz="1800" b="0" i="0" dirty="0">
                <a:solidFill>
                  <a:srgbClr val="22272F"/>
                </a:solidFill>
                <a:effectLst/>
              </a:rPr>
              <a:t>последующего обслуживания, </a:t>
            </a:r>
          </a:p>
          <a:p>
            <a:r>
              <a:rPr lang="ru-RU" sz="1800" b="0" i="0" dirty="0">
                <a:solidFill>
                  <a:srgbClr val="22272F"/>
                </a:solidFill>
                <a:effectLst/>
              </a:rPr>
              <a:t>при необходимости эксплуатации в течение срока службы, </a:t>
            </a:r>
          </a:p>
          <a:p>
            <a:r>
              <a:rPr lang="ru-RU" sz="1800" b="0" i="0" dirty="0">
                <a:solidFill>
                  <a:srgbClr val="22272F"/>
                </a:solidFill>
                <a:effectLst/>
              </a:rPr>
              <a:t>ремонта и (или) утилизации поставленного товара или созданного в результате выполнения работы объекта капитального строительства или товара.</a:t>
            </a:r>
            <a:endParaRPr lang="ru-RU" sz="1800" dirty="0"/>
          </a:p>
        </p:txBody>
      </p:sp>
    </p:spTree>
    <p:extLst>
      <p:ext uri="{BB962C8B-B14F-4D97-AF65-F5344CB8AC3E}">
        <p14:creationId xmlns:p14="http://schemas.microsoft.com/office/powerpoint/2010/main" val="165281082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3A5770-936C-4621-9A15-EEA645A34985}"/>
              </a:ext>
            </a:extLst>
          </p:cNvPr>
          <p:cNvSpPr>
            <a:spLocks noGrp="1"/>
          </p:cNvSpPr>
          <p:nvPr>
            <p:ph type="title"/>
          </p:nvPr>
        </p:nvSpPr>
        <p:spPr>
          <a:xfrm>
            <a:off x="552974" y="-87881"/>
            <a:ext cx="10515600" cy="1325563"/>
          </a:xfrm>
        </p:spPr>
        <p:txBody>
          <a:bodyPr>
            <a:normAutofit/>
          </a:bodyPr>
          <a:lstStyle/>
          <a:p>
            <a:r>
              <a:rPr lang="ru-RU" sz="3600" dirty="0"/>
              <a:t>Изменения в Статье 96. Обеспечение исполнения контракта</a:t>
            </a:r>
          </a:p>
        </p:txBody>
      </p:sp>
      <p:sp>
        <p:nvSpPr>
          <p:cNvPr id="3" name="Объект 2">
            <a:extLst>
              <a:ext uri="{FF2B5EF4-FFF2-40B4-BE49-F238E27FC236}">
                <a16:creationId xmlns:a16="http://schemas.microsoft.com/office/drawing/2014/main" id="{464EE30D-8DEE-4380-99AE-9EC1E419FAB8}"/>
              </a:ext>
            </a:extLst>
          </p:cNvPr>
          <p:cNvSpPr>
            <a:spLocks noGrp="1"/>
          </p:cNvSpPr>
          <p:nvPr>
            <p:ph idx="1"/>
          </p:nvPr>
        </p:nvSpPr>
        <p:spPr>
          <a:xfrm>
            <a:off x="309694" y="1253331"/>
            <a:ext cx="10515600" cy="5508196"/>
          </a:xfrm>
        </p:spPr>
        <p:txBody>
          <a:bodyPr>
            <a:normAutofit fontScale="92500" lnSpcReduction="20000"/>
          </a:bodyPr>
          <a:lstStyle/>
          <a:p>
            <a:pPr marL="0" indent="0">
              <a:buNone/>
            </a:pPr>
            <a:r>
              <a:rPr lang="ru-RU" sz="2100" dirty="0">
                <a:solidFill>
                  <a:srgbClr val="FF0000"/>
                </a:solidFill>
              </a:rPr>
              <a:t>Новая часть 1.1. </a:t>
            </a:r>
            <a:r>
              <a:rPr lang="ru-RU" sz="2100" dirty="0"/>
              <a:t>При осуществлении закупки, предусматривающей </a:t>
            </a:r>
            <a:r>
              <a:rPr lang="ru-RU" sz="2100" dirty="0">
                <a:solidFill>
                  <a:srgbClr val="00B0F0"/>
                </a:solidFill>
              </a:rPr>
              <a:t>заключение контракта жизненного цикла</a:t>
            </a:r>
            <a:r>
              <a:rPr lang="ru-RU" sz="2100" dirty="0"/>
              <a:t>, заказчик устанавливает в извещении об осуществлении закупки, в документации о закупке (в случае, если настоящим Федеральным законом предусмотрена документация о закупке), в проекте контракта, в приглашении </a:t>
            </a:r>
            <a:r>
              <a:rPr lang="ru-RU" sz="2100" b="1" u="sng" dirty="0">
                <a:solidFill>
                  <a:srgbClr val="FF0000"/>
                </a:solidFill>
              </a:rPr>
              <a:t>требование обеспечения исполнения контракта раздельно</a:t>
            </a:r>
            <a:r>
              <a:rPr lang="ru-RU" sz="2100" dirty="0"/>
              <a:t> в части:</a:t>
            </a:r>
          </a:p>
          <a:p>
            <a:endParaRPr lang="ru-RU" sz="2100" dirty="0"/>
          </a:p>
          <a:p>
            <a:pPr marL="0" indent="0">
              <a:buNone/>
            </a:pPr>
            <a:r>
              <a:rPr lang="ru-RU" sz="2100" dirty="0"/>
              <a:t>1) поставки товара или выполнения работы (в том числе при необходимости проектирования объекта капитального строительства, создания товара, который должен быть создан в результате выполнения работы);</a:t>
            </a:r>
          </a:p>
          <a:p>
            <a:pPr marL="0" indent="0">
              <a:buNone/>
            </a:pPr>
            <a:endParaRPr lang="ru-RU" sz="2100" dirty="0"/>
          </a:p>
          <a:p>
            <a:pPr marL="0" indent="0">
              <a:buNone/>
            </a:pPr>
            <a:r>
              <a:rPr lang="ru-RU" sz="2100" dirty="0"/>
              <a:t>2) последующего обслуживания, при необходимости эксплуатации в течение срока службы, ремонта и (или) утилизации поставленного товара или созданного в результате выполнения работы объекта капитального строительства или товара.</a:t>
            </a:r>
          </a:p>
          <a:p>
            <a:endParaRPr lang="ru-RU" sz="2100" dirty="0"/>
          </a:p>
          <a:p>
            <a:pPr marL="0" indent="0">
              <a:buNone/>
            </a:pPr>
            <a:endParaRPr lang="ru-RU" sz="2100" dirty="0"/>
          </a:p>
          <a:p>
            <a:pPr marL="0" indent="0">
              <a:buNone/>
            </a:pPr>
            <a:r>
              <a:rPr lang="ru-RU" sz="2100" dirty="0"/>
              <a:t>4. Контракт заключается после предоставления участником закупки, с которым заключается контракт, обеспечения исполнения контракта в соответствии с настоящим Федеральным законом. </a:t>
            </a:r>
            <a:r>
              <a:rPr lang="ru-RU" sz="2100" dirty="0">
                <a:solidFill>
                  <a:srgbClr val="FF0000"/>
                </a:solidFill>
              </a:rPr>
              <a:t>При этом в случае заключения контракта жизненного цикла контракт заключается после предоставления таким участником закупки обеспечения исполнения обязательств, предусмотренных пунктом 1 части 1.1 настоящей статьи </a:t>
            </a:r>
            <a:r>
              <a:rPr lang="ru-RU" sz="2100" i="1" dirty="0">
                <a:solidFill>
                  <a:srgbClr val="7030A0"/>
                </a:solidFill>
              </a:rPr>
              <a:t>(т.е. в момент заключения КЖЦ требуется только обеспечение основного обязательства)</a:t>
            </a:r>
          </a:p>
          <a:p>
            <a:endParaRPr lang="ru-RU" dirty="0"/>
          </a:p>
        </p:txBody>
      </p:sp>
    </p:spTree>
    <p:extLst>
      <p:ext uri="{BB962C8B-B14F-4D97-AF65-F5344CB8AC3E}">
        <p14:creationId xmlns:p14="http://schemas.microsoft.com/office/powerpoint/2010/main" val="415265675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3A5770-936C-4621-9A15-EEA645A34985}"/>
              </a:ext>
            </a:extLst>
          </p:cNvPr>
          <p:cNvSpPr>
            <a:spLocks noGrp="1"/>
          </p:cNvSpPr>
          <p:nvPr>
            <p:ph type="title"/>
          </p:nvPr>
        </p:nvSpPr>
        <p:spPr>
          <a:xfrm>
            <a:off x="552974" y="-87881"/>
            <a:ext cx="10515600" cy="1325563"/>
          </a:xfrm>
        </p:spPr>
        <p:txBody>
          <a:bodyPr>
            <a:normAutofit/>
          </a:bodyPr>
          <a:lstStyle/>
          <a:p>
            <a:r>
              <a:rPr lang="ru-RU" sz="3600" dirty="0"/>
              <a:t>Изменения в Статье 96. Обеспечение исполнения контракта</a:t>
            </a:r>
          </a:p>
        </p:txBody>
      </p:sp>
      <p:sp>
        <p:nvSpPr>
          <p:cNvPr id="3" name="Объект 2">
            <a:extLst>
              <a:ext uri="{FF2B5EF4-FFF2-40B4-BE49-F238E27FC236}">
                <a16:creationId xmlns:a16="http://schemas.microsoft.com/office/drawing/2014/main" id="{464EE30D-8DEE-4380-99AE-9EC1E419FAB8}"/>
              </a:ext>
            </a:extLst>
          </p:cNvPr>
          <p:cNvSpPr>
            <a:spLocks noGrp="1"/>
          </p:cNvSpPr>
          <p:nvPr>
            <p:ph idx="1"/>
          </p:nvPr>
        </p:nvSpPr>
        <p:spPr>
          <a:xfrm>
            <a:off x="307246" y="984883"/>
            <a:ext cx="11007055" cy="4351338"/>
          </a:xfrm>
        </p:spPr>
        <p:txBody>
          <a:bodyPr>
            <a:noAutofit/>
          </a:bodyPr>
          <a:lstStyle/>
          <a:p>
            <a:r>
              <a:rPr lang="ru-RU" sz="1800" dirty="0">
                <a:solidFill>
                  <a:srgbClr val="FF0000"/>
                </a:solidFill>
              </a:rPr>
              <a:t>Новая 6.2-1. </a:t>
            </a:r>
            <a:r>
              <a:rPr lang="ru-RU" sz="1800" dirty="0">
                <a:solidFill>
                  <a:srgbClr val="00B0F0"/>
                </a:solidFill>
              </a:rPr>
              <a:t>В случае заключения контракта жизненного цикла </a:t>
            </a:r>
            <a:r>
              <a:rPr lang="ru-RU" sz="1800" dirty="0"/>
              <a:t>при установлении заказчиком требования обеспечения исполнения контракта:</a:t>
            </a:r>
          </a:p>
          <a:p>
            <a:r>
              <a:rPr lang="ru-RU" sz="1800" dirty="0"/>
              <a:t>1) размер обеспечения исполнения контракта в части, предусмотренной пунктом 1 части 1.1 настоящей статьи </a:t>
            </a:r>
            <a:r>
              <a:rPr lang="ru-RU" sz="1800" i="1" dirty="0">
                <a:solidFill>
                  <a:srgbClr val="7030A0"/>
                </a:solidFill>
              </a:rPr>
              <a:t>(обеспечение основного обязательства), </a:t>
            </a:r>
            <a:r>
              <a:rPr lang="ru-RU" sz="1800" dirty="0"/>
              <a:t>устанавливается в соответствии с частями 6 и 6.1 настоящей статьи в извещении об осуществлении закупки, в документации о закупке (в случае, если настоящим Федеральным законом предусмотрена документация о закупке), по результатам которой заключается контракт жизненного цикла, в проекте контракта, в приглашении от стоимости товара или работы (в том числе при необходимости стоимости работ по подготовке проектной документации, стоимости работ по созданию товара);</a:t>
            </a:r>
          </a:p>
          <a:p>
            <a:r>
              <a:rPr lang="ru-RU" sz="1200" dirty="0"/>
              <a:t>6. В случае установления заказчиком в соответствии с настоящей статьей требования обеспечения исполнения контракта размер такого обеспечения устанавливается в соответствии с настоящим Федеральным законом в извещении об осуществлении закупки, документации о закупке, проекте контракта, приглашении в размере </a:t>
            </a:r>
            <a:r>
              <a:rPr lang="ru-RU" sz="1200" b="1" dirty="0"/>
              <a:t>от одной второй процента до тридцати процентов начальной (максимальной) цены контракта</a:t>
            </a:r>
            <a:r>
              <a:rPr lang="ru-RU" sz="1200" dirty="0"/>
              <a:t>, за исключением случаев, предусмотренных частями 6.1 - 6.2-1 настоящей статьи. При этом, если:</a:t>
            </a:r>
          </a:p>
          <a:p>
            <a:r>
              <a:rPr lang="ru-RU" sz="1200" dirty="0"/>
              <a:t>1) контрактом предусмотрена выплата аванса, размер обеспечения исполнения контракта устанавливается не менее чем в размере аванса, за исключением случая, предусмотренного пунктом 3 настоящей части;</a:t>
            </a:r>
          </a:p>
          <a:p>
            <a:r>
              <a:rPr lang="ru-RU" sz="1200" dirty="0"/>
              <a:t>2) аванс превышает тридцать процентов начальной (максимальной) цены контракта, размер обеспечения исполнения контракта устанавливается в размере аванса;</a:t>
            </a:r>
          </a:p>
          <a:p>
            <a:r>
              <a:rPr lang="ru-RU" sz="1200" dirty="0"/>
              <a:t>3) в соответствии с законодательством Российской Федерации расчеты по контракту в части выплаты аванса подлежат казначейскому сопровождению, размер обеспечения исполнения контракта устанавливается заказчиком от начальной (максимальной) цены контракта (от цены контракта в случае, предусмотренном частью 6.2 настоящей статьи при заключении контракта по результатам определения поставщиков (подрядчиков, исполнителей) в соответствии с пунктом 1 части 1 статьи 30 настоящего Федерального закона), уменьшенной на размер такого аванса.</a:t>
            </a:r>
          </a:p>
          <a:p>
            <a:r>
              <a:rPr lang="ru-RU" sz="1200" dirty="0"/>
              <a:t>6.1. Если в соответствии с законодательством Российской Федерации расчеты по контракту подлежат казначейскому сопровождению, заказчик вправе не устанавливать требование обеспечения исполнения контракта. При этом в случае установления заказчиком требования обеспечения исполнения контракта размер такого обеспечения устанавливается в размере до десяти процентов от начальной (максимальной) цены контракта (от цены контракта в случае, предусмотренном частью 6.2 настоящей статьи при заключении контракта по результатам определения поставщика (подрядчика, исполнителя) в соответствии с пунктом 1 части 1 статьи 30 настоящего Федерального закона).</a:t>
            </a:r>
          </a:p>
        </p:txBody>
      </p:sp>
    </p:spTree>
    <p:extLst>
      <p:ext uri="{BB962C8B-B14F-4D97-AF65-F5344CB8AC3E}">
        <p14:creationId xmlns:p14="http://schemas.microsoft.com/office/powerpoint/2010/main" val="678361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352337" y="721453"/>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4166119095"/>
              </p:ext>
            </p:extLst>
          </p:nvPr>
        </p:nvGraphicFramePr>
        <p:xfrm>
          <a:off x="352337" y="1371394"/>
          <a:ext cx="11593586" cy="4851400"/>
        </p:xfrm>
        <a:graphic>
          <a:graphicData uri="http://schemas.openxmlformats.org/drawingml/2006/table">
            <a:tbl>
              <a:tblPr firstRow="1" bandRow="1">
                <a:tableStyleId>{F5AB1C69-6EDB-4FF4-983F-18BD219EF322}</a:tableStyleId>
              </a:tblPr>
              <a:tblGrid>
                <a:gridCol w="5606643">
                  <a:extLst>
                    <a:ext uri="{9D8B030D-6E8A-4147-A177-3AD203B41FA5}">
                      <a16:colId xmlns:a16="http://schemas.microsoft.com/office/drawing/2014/main" val="3256495154"/>
                    </a:ext>
                  </a:extLst>
                </a:gridCol>
                <a:gridCol w="5986943">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8) срок исполнения контракта (отдельных этапов исполнения контракта, если проектом контракта предусмотрены такие этапы);</a:t>
                      </a:r>
                    </a:p>
                  </a:txBody>
                  <a:tcPr/>
                </a:tc>
                <a:tc>
                  <a:txBody>
                    <a:bodyPr/>
                    <a:lstStyle/>
                    <a:p>
                      <a:r>
                        <a:rPr lang="ru-RU" sz="1600" dirty="0"/>
                        <a:t>Помним, что в соответствии с п. 2.5. Методики</a:t>
                      </a:r>
                    </a:p>
                    <a:p>
                      <a:r>
                        <a:rPr lang="ru-RU" sz="1600" dirty="0"/>
                        <a:t>составления графика выполнения строительно-монтажных работ и графика оплаты выполненных по контракту (договору), предметом которого являются строительство, реконструкция объектов капитального строительства, работ, утвержденной приказом Минстроя от 5 июня 2018 г. N 336/</a:t>
                      </a:r>
                      <a:r>
                        <a:rPr lang="ru-RU" sz="1600" dirty="0" err="1"/>
                        <a:t>пр</a:t>
                      </a:r>
                      <a:endParaRPr lang="ru-RU" sz="1600" dirty="0"/>
                    </a:p>
                    <a:p>
                      <a:r>
                        <a:rPr lang="ru-RU" sz="1600" dirty="0"/>
                        <a:t>срок исполнения этапа выполнения контракта и (или) комплекса работ и (или) вида работ и (или) части работ отдельного вида работ должен содержать указание на даты начала и окончания выполнения работ по этапам выполнения контракта и (или) комплексам работ и (или) видам работ и (или) частям работ отдельного вида работ, либо период выполнения этапа выполнения контракта и (или) комплекса работ и (или) вида работ и (или) части работ отдельного вида работ, исчисляемый со дня наступления определенного события. Срок выполнения работ должен устанавливаться исходя из соблюдения строгой технологической последовательности работ. В качестве единицы времени в графике могут быть приняты день, неделя, месяц.</a:t>
                      </a:r>
                    </a:p>
                  </a:txBody>
                  <a:tcPr/>
                </a:tc>
                <a:extLst>
                  <a:ext uri="{0D108BD9-81ED-4DB2-BD59-A6C34878D82A}">
                    <a16:rowId xmlns:a16="http://schemas.microsoft.com/office/drawing/2014/main" val="163050087"/>
                  </a:ext>
                </a:extLst>
              </a:tr>
            </a:tbl>
          </a:graphicData>
        </a:graphic>
      </p:graphicFrame>
    </p:spTree>
    <p:extLst>
      <p:ext uri="{BB962C8B-B14F-4D97-AF65-F5344CB8AC3E}">
        <p14:creationId xmlns:p14="http://schemas.microsoft.com/office/powerpoint/2010/main" val="377472764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3A5770-936C-4621-9A15-EEA645A34985}"/>
              </a:ext>
            </a:extLst>
          </p:cNvPr>
          <p:cNvSpPr>
            <a:spLocks noGrp="1"/>
          </p:cNvSpPr>
          <p:nvPr>
            <p:ph type="title"/>
          </p:nvPr>
        </p:nvSpPr>
        <p:spPr>
          <a:xfrm>
            <a:off x="552974" y="-87881"/>
            <a:ext cx="10515600" cy="1325563"/>
          </a:xfrm>
        </p:spPr>
        <p:txBody>
          <a:bodyPr>
            <a:normAutofit/>
          </a:bodyPr>
          <a:lstStyle/>
          <a:p>
            <a:r>
              <a:rPr lang="ru-RU" sz="3600" dirty="0"/>
              <a:t>Изменения в Статье 96. Обеспечение исполнения контракта</a:t>
            </a:r>
          </a:p>
        </p:txBody>
      </p:sp>
      <p:sp>
        <p:nvSpPr>
          <p:cNvPr id="3" name="Объект 2">
            <a:extLst>
              <a:ext uri="{FF2B5EF4-FFF2-40B4-BE49-F238E27FC236}">
                <a16:creationId xmlns:a16="http://schemas.microsoft.com/office/drawing/2014/main" id="{464EE30D-8DEE-4380-99AE-9EC1E419FAB8}"/>
              </a:ext>
            </a:extLst>
          </p:cNvPr>
          <p:cNvSpPr>
            <a:spLocks noGrp="1"/>
          </p:cNvSpPr>
          <p:nvPr>
            <p:ph idx="1"/>
          </p:nvPr>
        </p:nvSpPr>
        <p:spPr>
          <a:xfrm>
            <a:off x="309693" y="1253331"/>
            <a:ext cx="11007055" cy="4351338"/>
          </a:xfrm>
        </p:spPr>
        <p:txBody>
          <a:bodyPr>
            <a:noAutofit/>
          </a:bodyPr>
          <a:lstStyle/>
          <a:p>
            <a:r>
              <a:rPr lang="ru-RU" sz="1800" dirty="0">
                <a:solidFill>
                  <a:srgbClr val="FF0000"/>
                </a:solidFill>
              </a:rPr>
              <a:t>Новая 6.2-1. </a:t>
            </a:r>
            <a:r>
              <a:rPr lang="ru-RU" sz="1800" dirty="0">
                <a:solidFill>
                  <a:srgbClr val="00B0F0"/>
                </a:solidFill>
              </a:rPr>
              <a:t>В случае заключения контракта жизненного цикла </a:t>
            </a:r>
            <a:r>
              <a:rPr lang="ru-RU" sz="1800" dirty="0"/>
              <a:t>при установлении заказчиком требования обеспечения исполнения контракта:</a:t>
            </a:r>
          </a:p>
          <a:p>
            <a:r>
              <a:rPr lang="ru-RU" sz="1800" dirty="0"/>
              <a:t>2) размер обеспечения исполнения контракта в части, предусмотренной пунктом 2 части 1.1 настоящей статьи (</a:t>
            </a:r>
            <a:r>
              <a:rPr lang="ru-RU" sz="1800" i="1" dirty="0">
                <a:solidFill>
                  <a:srgbClr val="7030A0"/>
                </a:solidFill>
              </a:rPr>
              <a:t>последующее обслуживание…)</a:t>
            </a:r>
            <a:r>
              <a:rPr lang="ru-RU" sz="1800" dirty="0"/>
              <a:t>, устанавливается в соответствии с частями 6 и 6.1 настоящей статьи в извещении об осуществлении закупки, в документации о закупке (в случае, если настоящим Федеральным законом предусмотрена документация о закупке), по результатам которой заключается контракт жизненного цикла, в проекте контракта, в приглашении </a:t>
            </a:r>
            <a:r>
              <a:rPr lang="ru-RU" sz="1800" b="1" dirty="0">
                <a:solidFill>
                  <a:srgbClr val="FF0000"/>
                </a:solidFill>
              </a:rPr>
              <a:t>в размере до десяти процентов </a:t>
            </a:r>
            <a:r>
              <a:rPr lang="ru-RU" sz="1800" b="1" dirty="0"/>
              <a:t>от стоимости последующих обслуживания, при необходимости эксплуатации в течение срока службы, ремонта и (или) утилизации поставленного товара или созданного в результате выполнения работы объекта капитального строительства или товара.</a:t>
            </a:r>
          </a:p>
          <a:p>
            <a:endParaRPr lang="ru-RU" sz="1800" dirty="0"/>
          </a:p>
        </p:txBody>
      </p:sp>
    </p:spTree>
    <p:extLst>
      <p:ext uri="{BB962C8B-B14F-4D97-AF65-F5344CB8AC3E}">
        <p14:creationId xmlns:p14="http://schemas.microsoft.com/office/powerpoint/2010/main" val="255832187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49F08F-922D-4AA6-B2E5-29B02DCCA29B}"/>
              </a:ext>
            </a:extLst>
          </p:cNvPr>
          <p:cNvSpPr>
            <a:spLocks noGrp="1"/>
          </p:cNvSpPr>
          <p:nvPr>
            <p:ph type="title"/>
          </p:nvPr>
        </p:nvSpPr>
        <p:spPr/>
        <p:txBody>
          <a:bodyPr/>
          <a:lstStyle/>
          <a:p>
            <a:r>
              <a:rPr lang="ru-RU" dirty="0"/>
              <a:t>Изменение контракта ЖЦ (ст. 95)</a:t>
            </a:r>
          </a:p>
        </p:txBody>
      </p:sp>
      <p:sp>
        <p:nvSpPr>
          <p:cNvPr id="3" name="Объект 2">
            <a:extLst>
              <a:ext uri="{FF2B5EF4-FFF2-40B4-BE49-F238E27FC236}">
                <a16:creationId xmlns:a16="http://schemas.microsoft.com/office/drawing/2014/main" id="{51F59A9F-6643-4424-81AE-37B6D7855B2E}"/>
              </a:ext>
            </a:extLst>
          </p:cNvPr>
          <p:cNvSpPr>
            <a:spLocks noGrp="1"/>
          </p:cNvSpPr>
          <p:nvPr>
            <p:ph idx="1"/>
          </p:nvPr>
        </p:nvSpPr>
        <p:spPr/>
        <p:txBody>
          <a:bodyPr>
            <a:normAutofit fontScale="62500" lnSpcReduction="20000"/>
          </a:bodyPr>
          <a:lstStyle/>
          <a:p>
            <a:r>
              <a:rPr lang="ru-RU" dirty="0"/>
              <a:t>8) </a:t>
            </a:r>
            <a:r>
              <a:rPr lang="ru-RU" b="1" dirty="0">
                <a:solidFill>
                  <a:srgbClr val="FF0000"/>
                </a:solidFill>
              </a:rPr>
              <a:t>если при исполнении заключенного на срок не менее одного года контракта</a:t>
            </a:r>
            <a:r>
              <a:rPr lang="ru-RU" dirty="0"/>
              <a:t>, предусмотренного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и частью 16.1 статьи 34 настоящего Федерального закона, контракта,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a:t>
            </a:r>
            <a:r>
              <a:rPr lang="ru-RU" dirty="0">
                <a:solidFill>
                  <a:srgbClr val="FF0000"/>
                </a:solidFill>
              </a:rPr>
              <a:t>, цена которого составляет или превышает предельный размер (предельные размеры) цены, установленный Правительством Российской Федерации, возникли независящие от сторон контракта обстоятельства, влекущие невозможность его исполнения, в том числе необходимость внесения изменений в проектную документацию. </a:t>
            </a:r>
            <a:r>
              <a:rPr lang="ru-RU" dirty="0"/>
              <a:t>Предусмотренное настоящим пунктом изменение осуществляется при наличии в письменной форме обоснования такого изменения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 и при условии, что такое изменение не приведет к увеличению срока исполнения контракта и (или) цены контракта более чем на тридцать процентов. При этом в указанный срок не включается срок получения в соответствии с законодательством о градостроительной деятельности положительного заключения экспертизы проектной документации в случае необходимости внесения в нее изменений;</a:t>
            </a:r>
          </a:p>
        </p:txBody>
      </p:sp>
    </p:spTree>
    <p:extLst>
      <p:ext uri="{BB962C8B-B14F-4D97-AF65-F5344CB8AC3E}">
        <p14:creationId xmlns:p14="http://schemas.microsoft.com/office/powerpoint/2010/main" val="406945286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49F08F-922D-4AA6-B2E5-29B02DCCA29B}"/>
              </a:ext>
            </a:extLst>
          </p:cNvPr>
          <p:cNvSpPr>
            <a:spLocks noGrp="1"/>
          </p:cNvSpPr>
          <p:nvPr>
            <p:ph type="title"/>
          </p:nvPr>
        </p:nvSpPr>
        <p:spPr/>
        <p:txBody>
          <a:bodyPr/>
          <a:lstStyle/>
          <a:p>
            <a:r>
              <a:rPr lang="ru-RU" dirty="0"/>
              <a:t>Изменение контракта ЖЦ (ст. 95)</a:t>
            </a:r>
          </a:p>
        </p:txBody>
      </p:sp>
      <p:sp>
        <p:nvSpPr>
          <p:cNvPr id="3" name="Объект 2">
            <a:extLst>
              <a:ext uri="{FF2B5EF4-FFF2-40B4-BE49-F238E27FC236}">
                <a16:creationId xmlns:a16="http://schemas.microsoft.com/office/drawing/2014/main" id="{51F59A9F-6643-4424-81AE-37B6D7855B2E}"/>
              </a:ext>
            </a:extLst>
          </p:cNvPr>
          <p:cNvSpPr>
            <a:spLocks noGrp="1"/>
          </p:cNvSpPr>
          <p:nvPr>
            <p:ph idx="1"/>
          </p:nvPr>
        </p:nvSpPr>
        <p:spPr/>
        <p:txBody>
          <a:bodyPr>
            <a:normAutofit fontScale="70000" lnSpcReduction="20000"/>
          </a:bodyPr>
          <a:lstStyle/>
          <a:p>
            <a:r>
              <a:rPr lang="ru-RU" dirty="0"/>
              <a:t>9) если контракт, предусмотренный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и частью 16.1 статьи 34 настоящего Федерального закона, контракт, 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проведению работ по сохранению объектов культурного наследия, </a:t>
            </a:r>
            <a:r>
              <a:rPr lang="ru-RU" dirty="0">
                <a:solidFill>
                  <a:srgbClr val="FF0000"/>
                </a:solidFill>
              </a:rPr>
              <a:t>по независящим от сторон контракта обстоятельствам, влекущим невозможность его исполнения, в том числе необходимость внесения изменений в проектную документацию, либо по вине подрядчика не исполнен в установленный в контракте срок, допускается однократное изменение срока исполнения контракта на срок, не превышающий срока исполнения контракта, предусмотренного при его заключении. </a:t>
            </a:r>
            <a:r>
              <a:rPr lang="ru-RU" dirty="0"/>
              <a:t>При этом в случае, если обеспечение исполнения контракта осуществлено путем внесения денежных средств, по соглашению сторон определяется новый срок возврата заказчиком подрядчику денежных средств, внесенных в качестве обеспечения исполнения контракта. В случае неисполнения контракта в срок по вине подрядчика предусмотренное настоящим пунктом изменение срока осуществляется при условии отсутствия неисполненных подрядчиком требований об уплате неустоек (штрафов, пеней), предъявленных заказчиком в соответствии с настоящим Федеральным законом, предоставления подрядчиком в соответствии с настоящим Федеральным законом обеспечения исполнения контракта;</a:t>
            </a:r>
          </a:p>
        </p:txBody>
      </p:sp>
    </p:spTree>
    <p:extLst>
      <p:ext uri="{BB962C8B-B14F-4D97-AF65-F5344CB8AC3E}">
        <p14:creationId xmlns:p14="http://schemas.microsoft.com/office/powerpoint/2010/main" val="82534111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49F08F-922D-4AA6-B2E5-29B02DCCA29B}"/>
              </a:ext>
            </a:extLst>
          </p:cNvPr>
          <p:cNvSpPr>
            <a:spLocks noGrp="1"/>
          </p:cNvSpPr>
          <p:nvPr>
            <p:ph type="title"/>
          </p:nvPr>
        </p:nvSpPr>
        <p:spPr/>
        <p:txBody>
          <a:bodyPr/>
          <a:lstStyle/>
          <a:p>
            <a:r>
              <a:rPr lang="ru-RU" dirty="0"/>
              <a:t>Изменение контракта ЖЦ (ст. 95)</a:t>
            </a:r>
          </a:p>
        </p:txBody>
      </p:sp>
      <p:sp>
        <p:nvSpPr>
          <p:cNvPr id="3" name="Объект 2">
            <a:extLst>
              <a:ext uri="{FF2B5EF4-FFF2-40B4-BE49-F238E27FC236}">
                <a16:creationId xmlns:a16="http://schemas.microsoft.com/office/drawing/2014/main" id="{51F59A9F-6643-4424-81AE-37B6D7855B2E}"/>
              </a:ext>
            </a:extLst>
          </p:cNvPr>
          <p:cNvSpPr>
            <a:spLocks noGrp="1"/>
          </p:cNvSpPr>
          <p:nvPr>
            <p:ph idx="1"/>
          </p:nvPr>
        </p:nvSpPr>
        <p:spPr/>
        <p:txBody>
          <a:bodyPr>
            <a:normAutofit fontScale="77500" lnSpcReduction="20000"/>
          </a:bodyPr>
          <a:lstStyle/>
          <a:p>
            <a:r>
              <a:rPr lang="ru-RU" dirty="0"/>
              <a:t>11) если при исполнении контракта, предусмотренного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и частью 16.1 статьи 34 настоящего Федерального закона, сметная стоимость строительства, реконструкции, капитального ремонта, </a:t>
            </a:r>
            <a:r>
              <a:rPr lang="ru-RU" dirty="0">
                <a:solidFill>
                  <a:srgbClr val="FF0000"/>
                </a:solidFill>
              </a:rPr>
              <a:t>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такого контракта. </a:t>
            </a:r>
            <a:r>
              <a:rPr lang="ru-RU" dirty="0"/>
              <a:t>Предусмотренное настоящим пунктом изменение существенных условий осуществляется с учетом такой сметной стоимости строительства, реконструкции, капитального ремонта объекта капитального строительства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 и при условии, что такое изменение существенных условий не приведет к увеличению цены контракта более чем на тридцать процентов;</a:t>
            </a:r>
          </a:p>
        </p:txBody>
      </p:sp>
    </p:spTree>
    <p:extLst>
      <p:ext uri="{BB962C8B-B14F-4D97-AF65-F5344CB8AC3E}">
        <p14:creationId xmlns:p14="http://schemas.microsoft.com/office/powerpoint/2010/main" val="57782856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81F7D2-229A-4CB6-A944-9017D35C5045}"/>
              </a:ext>
            </a:extLst>
          </p:cNvPr>
          <p:cNvSpPr>
            <a:spLocks noGrp="1"/>
          </p:cNvSpPr>
          <p:nvPr>
            <p:ph type="title"/>
          </p:nvPr>
        </p:nvSpPr>
        <p:spPr/>
        <p:txBody>
          <a:bodyPr/>
          <a:lstStyle/>
          <a:p>
            <a:r>
              <a:rPr lang="ru-RU" dirty="0"/>
              <a:t>Изменение контракта ЖЦ</a:t>
            </a:r>
          </a:p>
        </p:txBody>
      </p:sp>
      <p:sp>
        <p:nvSpPr>
          <p:cNvPr id="3" name="Объект 2">
            <a:extLst>
              <a:ext uri="{FF2B5EF4-FFF2-40B4-BE49-F238E27FC236}">
                <a16:creationId xmlns:a16="http://schemas.microsoft.com/office/drawing/2014/main" id="{DD2B223C-0291-4C14-AE57-83645D634855}"/>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srgbClr val="FF0000"/>
                </a:solidFill>
                <a:effectLst/>
                <a:uLnTx/>
                <a:uFillTx/>
                <a:latin typeface="Calibri"/>
                <a:ea typeface="+mn-ea"/>
                <a:cs typeface="+mn-cs"/>
              </a:rPr>
              <a:t>"1.2. </a:t>
            </a:r>
            <a:r>
              <a:rPr kumimoji="0" lang="ru-RU" sz="1800" b="0" i="0" u="none" strike="noStrike" kern="1200" cap="none" spc="0" normalizeH="0" baseline="0" noProof="0" dirty="0">
                <a:ln>
                  <a:noFill/>
                </a:ln>
                <a:solidFill>
                  <a:prstClr val="black"/>
                </a:solidFill>
                <a:effectLst/>
                <a:uLnTx/>
                <a:uFillTx/>
                <a:latin typeface="Calibri"/>
                <a:ea typeface="+mn-ea"/>
                <a:cs typeface="+mn-cs"/>
              </a:rPr>
              <a:t>В случае, если при исполнении контракта, </a:t>
            </a:r>
            <a:r>
              <a:rPr kumimoji="0" lang="ru-RU" sz="1800" b="1" i="0" u="none" strike="noStrike" kern="1200" cap="none" spc="0" normalizeH="0" baseline="0" noProof="0" dirty="0">
                <a:ln>
                  <a:noFill/>
                </a:ln>
                <a:solidFill>
                  <a:srgbClr val="FF0000"/>
                </a:solidFill>
                <a:effectLst/>
                <a:uLnTx/>
                <a:uFillTx/>
                <a:latin typeface="Calibri"/>
                <a:ea typeface="+mn-ea"/>
                <a:cs typeface="+mn-cs"/>
              </a:rPr>
              <a:t>предусмотренного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и частью 16.1 статьи 34 </a:t>
            </a:r>
            <a:r>
              <a:rPr kumimoji="0" lang="ru-RU" sz="1800" b="0" i="0" u="none" strike="noStrike" kern="1200" cap="none" spc="0" normalizeH="0" baseline="0" noProof="0" dirty="0">
                <a:ln>
                  <a:noFill/>
                </a:ln>
                <a:solidFill>
                  <a:prstClr val="black"/>
                </a:solidFill>
                <a:effectLst/>
                <a:uLnTx/>
                <a:uFillTx/>
                <a:latin typeface="Calibri"/>
                <a:ea typeface="+mn-ea"/>
                <a:cs typeface="+mn-cs"/>
              </a:rPr>
              <a:t>настоящего Федерального закона, цена такого контракта превышает сметную стоимость строительства, реконструкции, капитального ремонта объекта капитального строительства, определенную по результатам проверки на предмет достоверности ее определения в ходе проведения государственной экспертизы проектной документации, цена такого контракта должна быть уменьшена с учетом указанной сметной стоимости строительства, реконструкции, капитального ремонта объекта капитального строительства.</a:t>
            </a:r>
          </a:p>
          <a:p>
            <a:endParaRPr lang="ru-RU" dirty="0"/>
          </a:p>
        </p:txBody>
      </p:sp>
    </p:spTree>
    <p:extLst>
      <p:ext uri="{BB962C8B-B14F-4D97-AF65-F5344CB8AC3E}">
        <p14:creationId xmlns:p14="http://schemas.microsoft.com/office/powerpoint/2010/main" val="359507459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8C41F4-3AA7-3F02-B003-5E3AB78E2264}"/>
              </a:ext>
            </a:extLst>
          </p:cNvPr>
          <p:cNvSpPr>
            <a:spLocks noGrp="1"/>
          </p:cNvSpPr>
          <p:nvPr>
            <p:ph type="title"/>
          </p:nvPr>
        </p:nvSpPr>
        <p:spPr>
          <a:xfrm>
            <a:off x="594919" y="2677618"/>
            <a:ext cx="10515600" cy="1325563"/>
          </a:xfrm>
        </p:spPr>
        <p:txBody>
          <a:bodyPr>
            <a:noAutofit/>
          </a:bodyPr>
          <a:lstStyle/>
          <a:p>
            <a:r>
              <a:rPr lang="ru-RU" sz="3200" dirty="0">
                <a:solidFill>
                  <a:srgbClr val="FF0000"/>
                </a:solidFill>
              </a:rPr>
              <a:t>С 01.07.2022 и с 09.07.2022  </a:t>
            </a:r>
            <a:r>
              <a:rPr lang="ru-RU" sz="3200" dirty="0"/>
              <a:t>– </a:t>
            </a:r>
            <a:r>
              <a:rPr lang="ru-RU" sz="3200" dirty="0">
                <a:solidFill>
                  <a:srgbClr val="00B0F0"/>
                </a:solidFill>
              </a:rPr>
              <a:t>новая редакция Статьи 11.3 Особенности осуществления закупки товара, производство которого создается или модернизируется и (или) осваивается на территории Российской Федерации в соответствии со специальным инвестиционным контрактом  и Статьи 111.4. Особенности заключения государственного контракта, предусматривающего исполнение инвестором на территории субъекта Российской Федерации встречных инвестиционных обязательств - </a:t>
            </a:r>
            <a:r>
              <a:rPr lang="ru-RU" sz="3200" dirty="0"/>
              <a:t>Федеральный закон от 28 июня 2022 г. N 231-ФЗ</a:t>
            </a:r>
            <a:r>
              <a:rPr lang="ru-RU" sz="3200" dirty="0">
                <a:solidFill>
                  <a:srgbClr val="00B0F0"/>
                </a:solidFill>
              </a:rPr>
              <a:t> </a:t>
            </a:r>
            <a:r>
              <a:rPr lang="ru-RU" sz="3200" dirty="0"/>
              <a:t>и  Федеральный закон от 2 июля 2021 г. N 360-ФЗ</a:t>
            </a:r>
          </a:p>
        </p:txBody>
      </p:sp>
    </p:spTree>
    <p:extLst>
      <p:ext uri="{BB962C8B-B14F-4D97-AF65-F5344CB8AC3E}">
        <p14:creationId xmlns:p14="http://schemas.microsoft.com/office/powerpoint/2010/main" val="13580961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FE73E18-9B07-DB9C-7016-7B80495BD1DF}"/>
              </a:ext>
            </a:extLst>
          </p:cNvPr>
          <p:cNvSpPr>
            <a:spLocks noGrp="1"/>
          </p:cNvSpPr>
          <p:nvPr>
            <p:ph idx="1"/>
          </p:nvPr>
        </p:nvSpPr>
        <p:spPr>
          <a:xfrm>
            <a:off x="461394" y="285226"/>
            <a:ext cx="10892406" cy="5891737"/>
          </a:xfrm>
        </p:spPr>
        <p:txBody>
          <a:bodyPr>
            <a:noAutofit/>
          </a:bodyPr>
          <a:lstStyle/>
          <a:p>
            <a:r>
              <a:rPr lang="ru-RU" sz="1800" dirty="0"/>
              <a:t>Федеральным законом корректируется порядок заключения контракта со встречными инвестиционными обязательствами. Поставщик (исполнитель) в рамках исполнения такого контракта обязуется на территории субъекта Российской Федерации, инициировавшего заключение контракта, создать, модернизировать, освоить производство товара и (или) создать, реконструировать имущество, предназначенное для оказания услуги. При этом ему предоставляется возможность в качестве единственного поставщика (исполнителя) поставлять (оказывать) соответствующие товары (услуги) заказчикам этого субъекта Российской Федерации, а также муниципальных образований, находящихся на его территории.</a:t>
            </a:r>
          </a:p>
          <a:p>
            <a:r>
              <a:rPr lang="ru-RU" sz="1800" dirty="0"/>
              <a:t>Минимальный объем инвестиций, подлежащих вложению поставщиком (исполнителем) в ходе исполнения контракта со встречными инвестиционными обязательствами, должен составлять не менее 100 миллионов рублей.</a:t>
            </a:r>
          </a:p>
          <a:p>
            <a:r>
              <a:rPr lang="ru-RU" sz="1800" dirty="0"/>
              <a:t>Максимальное количество товара (максимальный объем услуги), поставку (оказание) которых поставщик (исполнитель) в качестве единственного поставщика (подрядчика) может осуществить в течение одного календарного года заказчикам, не должно превышать 30 процентов общего количества товара (объема услуги), произведенного (оказанной) им в течение этого периода.</a:t>
            </a:r>
          </a:p>
          <a:p>
            <a:r>
              <a:rPr lang="ru-RU" sz="1800" dirty="0"/>
              <a:t>Федеральным законом предусматривается возможность создания, модернизации, освоения производства товара и (или) создания, реконструкции имущества, предназначенного для оказания услуги, на территории не только субъекта Российской Федерации, инициировавшего заключение контракта со встречными инвестиционными обязательствами, но и иного субъекта Российской Федерации на основании заключенного между ними соглашения о предоставлении территории.</a:t>
            </a:r>
          </a:p>
          <a:p>
            <a:r>
              <a:rPr lang="ru-RU" sz="1800" dirty="0"/>
              <a:t>Для заключения контрактов со встречными инвестиционными обязательствами в интересах двух и более субъектов Российской Федерации допускается проведение совместного электронного конкурса. В этом случае минимальный объем инвестиций, подлежащих вложению поставщиком (исполнителем) при исполнении такого контракта, должен составлять не менее 400 миллионов рублей.</a:t>
            </a:r>
          </a:p>
        </p:txBody>
      </p:sp>
    </p:spTree>
    <p:extLst>
      <p:ext uri="{BB962C8B-B14F-4D97-AF65-F5344CB8AC3E}">
        <p14:creationId xmlns:p14="http://schemas.microsoft.com/office/powerpoint/2010/main" val="288016110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36E43E-BE90-31A1-2CEC-DA2D4C2311F2}"/>
              </a:ext>
            </a:extLst>
          </p:cNvPr>
          <p:cNvSpPr>
            <a:spLocks noGrp="1"/>
          </p:cNvSpPr>
          <p:nvPr>
            <p:ph type="title"/>
          </p:nvPr>
        </p:nvSpPr>
        <p:spPr/>
        <p:txBody>
          <a:bodyPr>
            <a:noAutofit/>
          </a:bodyPr>
          <a:lstStyle/>
          <a:p>
            <a:r>
              <a:rPr lang="ru-RU" sz="2400" dirty="0">
                <a:solidFill>
                  <a:srgbClr val="FF0000"/>
                </a:solidFill>
              </a:rPr>
              <a:t>Не забудем, что </a:t>
            </a:r>
            <a:r>
              <a:rPr lang="ru-RU" sz="2400" dirty="0"/>
              <a:t>продолжают  действовать требования по энергоэффективности товаров, используемых для создания элементов конструкций зданий, строений, сооружений, в том числе инженерных систем </a:t>
            </a:r>
            <a:r>
              <a:rPr lang="ru-RU" sz="2400" dirty="0" err="1"/>
              <a:t>ресурсоснабжения</a:t>
            </a:r>
            <a:r>
              <a:rPr lang="ru-RU" sz="2400" dirty="0"/>
              <a:t>, влияющих на энергетическую эффективность зданий, строений, сооружений</a:t>
            </a:r>
          </a:p>
        </p:txBody>
      </p:sp>
      <p:sp>
        <p:nvSpPr>
          <p:cNvPr id="3" name="Объект 2">
            <a:extLst>
              <a:ext uri="{FF2B5EF4-FFF2-40B4-BE49-F238E27FC236}">
                <a16:creationId xmlns:a16="http://schemas.microsoft.com/office/drawing/2014/main" id="{C7B54FC8-B929-36CC-5FF9-A4128C40CFAA}"/>
              </a:ext>
            </a:extLst>
          </p:cNvPr>
          <p:cNvSpPr>
            <a:spLocks noGrp="1"/>
          </p:cNvSpPr>
          <p:nvPr>
            <p:ph idx="1"/>
          </p:nvPr>
        </p:nvSpPr>
        <p:spPr>
          <a:xfrm>
            <a:off x="745921" y="2010183"/>
            <a:ext cx="10515600" cy="4351338"/>
          </a:xfrm>
        </p:spPr>
        <p:txBody>
          <a:bodyPr>
            <a:normAutofit/>
          </a:bodyPr>
          <a:lstStyle/>
          <a:p>
            <a:r>
              <a:rPr lang="ru-RU" sz="1800" dirty="0"/>
              <a:t>Приказ Министерства экономического развития РФ от 4 июня 2010 г. N 229 "О требованиях энергетической эффективности товаров, используемых для создания элементов конструкций зданий, строений, сооружений, в том числе инженерных систем </a:t>
            </a:r>
            <a:r>
              <a:rPr lang="ru-RU" sz="1800" dirty="0" err="1"/>
              <a:t>ресурсоснабжения</a:t>
            </a:r>
            <a:r>
              <a:rPr lang="ru-RU" sz="1800" dirty="0"/>
              <a:t>, влияющих на энергетическую эффективность зданий, строений, сооружений«</a:t>
            </a:r>
          </a:p>
          <a:p>
            <a:endParaRPr lang="ru-RU" sz="1800" dirty="0"/>
          </a:p>
          <a:p>
            <a:r>
              <a:rPr lang="ru-RU" sz="1800" dirty="0"/>
              <a:t>Постановление Правительства РФ от 31 декабря 2009 г. N 1221 "Об утверждении Правил установления требований энергетической эффективности товаров, работ, услуг при осуществлении закупок для обеспечения государственных и муниципальных нужд"</a:t>
            </a:r>
          </a:p>
        </p:txBody>
      </p:sp>
    </p:spTree>
    <p:extLst>
      <p:ext uri="{BB962C8B-B14F-4D97-AF65-F5344CB8AC3E}">
        <p14:creationId xmlns:p14="http://schemas.microsoft.com/office/powerpoint/2010/main" val="236875886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idx="4294967295"/>
          </p:nvPr>
        </p:nvSpPr>
        <p:spPr>
          <a:xfrm>
            <a:off x="506413" y="375000"/>
            <a:ext cx="10972800" cy="1143000"/>
          </a:xfrm>
        </p:spPr>
        <p:txBody>
          <a:bodyPr/>
          <a:lstStyle/>
          <a:p>
            <a:pPr eaLnBrk="1" hangingPunct="1"/>
            <a:r>
              <a:rPr lang="ru-RU" altLang="ru-RU" dirty="0">
                <a:solidFill>
                  <a:schemeClr val="accent2"/>
                </a:solidFill>
              </a:rPr>
              <a:t>Благодарю за внимание!</a:t>
            </a:r>
          </a:p>
        </p:txBody>
      </p:sp>
      <p:sp>
        <p:nvSpPr>
          <p:cNvPr id="220163" name="Rectangle 3"/>
          <p:cNvSpPr>
            <a:spLocks noGrp="1" noChangeArrowheads="1"/>
          </p:cNvSpPr>
          <p:nvPr>
            <p:ph type="body" idx="4294967295"/>
          </p:nvPr>
        </p:nvSpPr>
        <p:spPr>
          <a:xfrm>
            <a:off x="506413" y="1613016"/>
            <a:ext cx="10972800" cy="4525963"/>
          </a:xfrm>
        </p:spPr>
        <p:txBody>
          <a:bodyPr/>
          <a:lstStyle/>
          <a:p>
            <a:pPr algn="ctr" eaLnBrk="1" hangingPunct="1">
              <a:buFontTx/>
              <a:buNone/>
            </a:pPr>
            <a:endParaRPr lang="ru-RU" altLang="ru-RU" dirty="0">
              <a:solidFill>
                <a:srgbClr val="A50021"/>
              </a:solidFill>
            </a:endParaRPr>
          </a:p>
          <a:p>
            <a:pPr algn="ctr" eaLnBrk="1" hangingPunct="1">
              <a:buFontTx/>
              <a:buNone/>
            </a:pPr>
            <a:r>
              <a:rPr lang="ru-RU" altLang="ru-RU" dirty="0">
                <a:solidFill>
                  <a:srgbClr val="A50021"/>
                </a:solidFill>
              </a:rPr>
              <a:t>Трефилова Татьяна Николаевна  - </a:t>
            </a:r>
          </a:p>
          <a:p>
            <a:pPr algn="ctr" eaLnBrk="1" hangingPunct="1">
              <a:buFontTx/>
              <a:buNone/>
            </a:pPr>
            <a:endParaRPr lang="ru-RU" altLang="ru-RU" dirty="0">
              <a:solidFill>
                <a:srgbClr val="A50021"/>
              </a:solidFill>
            </a:endParaRPr>
          </a:p>
          <a:p>
            <a:pPr algn="ctr" eaLnBrk="1" hangingPunct="1">
              <a:buFontTx/>
              <a:buNone/>
            </a:pPr>
            <a:r>
              <a:rPr lang="en-US" altLang="ru-RU" dirty="0">
                <a:solidFill>
                  <a:srgbClr val="A50021"/>
                </a:solidFill>
                <a:hlinkClick r:id="rId2"/>
              </a:rPr>
              <a:t>igzgos@gmail.com</a:t>
            </a:r>
            <a:endParaRPr lang="ru-RU" altLang="ru-RU" dirty="0">
              <a:solidFill>
                <a:srgbClr val="A50021"/>
              </a:solidFill>
            </a:endParaRPr>
          </a:p>
          <a:p>
            <a:pPr algn="ctr" eaLnBrk="1" hangingPunct="1">
              <a:buFontTx/>
              <a:buNone/>
            </a:pPr>
            <a:r>
              <a:rPr lang="ru-RU" altLang="ru-RU" dirty="0">
                <a:solidFill>
                  <a:srgbClr val="A50021"/>
                </a:solidFill>
              </a:rPr>
              <a:t> </a:t>
            </a:r>
          </a:p>
        </p:txBody>
      </p:sp>
    </p:spTree>
    <p:extLst>
      <p:ext uri="{BB962C8B-B14F-4D97-AF65-F5344CB8AC3E}">
        <p14:creationId xmlns:p14="http://schemas.microsoft.com/office/powerpoint/2010/main" val="300637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352337" y="721453"/>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2975556631"/>
              </p:ext>
            </p:extLst>
          </p:nvPr>
        </p:nvGraphicFramePr>
        <p:xfrm>
          <a:off x="299207" y="1228782"/>
          <a:ext cx="11593586" cy="4607560"/>
        </p:xfrm>
        <a:graphic>
          <a:graphicData uri="http://schemas.openxmlformats.org/drawingml/2006/table">
            <a:tbl>
              <a:tblPr firstRow="1" bandRow="1">
                <a:tableStyleId>{F5AB1C69-6EDB-4FF4-983F-18BD219EF322}</a:tableStyleId>
              </a:tblPr>
              <a:tblGrid>
                <a:gridCol w="5606643">
                  <a:extLst>
                    <a:ext uri="{9D8B030D-6E8A-4147-A177-3AD203B41FA5}">
                      <a16:colId xmlns:a16="http://schemas.microsoft.com/office/drawing/2014/main" val="3256495154"/>
                    </a:ext>
                  </a:extLst>
                </a:gridCol>
                <a:gridCol w="5986943">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9) начальная (максимальная) цена контракта (цена отдельных этапов исполнения контракта, если проектом контракта предусмотрены такие этапы), источник финансирования, наименование валюты в соответствии с общероссийским классификатором валют. В случае, предусмотренном частью 24 статьи 22 настоящего Федерального закона, указываются начальная цена единицы товара, работы, услуги, а также начальная сумма цен указанных единиц и максимальное значение цены контракта. В случаях, установленных Правительством Российской Федерации в соответствии с частью 2 статьи 34 настоящего Федерального закона, указываются ориентировочное значение цены контракта либо формула цены и максимальное значение цены контракта;</a:t>
                      </a:r>
                    </a:p>
                  </a:txBody>
                  <a:tcPr/>
                </a:tc>
                <a:tc>
                  <a:txBody>
                    <a:bodyPr/>
                    <a:lstStyle/>
                    <a:p>
                      <a:r>
                        <a:rPr lang="ru-RU" sz="1600" dirty="0"/>
                        <a:t>Помним, что в соответствии с Постановлением Правительства РФ от 13 января 2014 г. N 19 "Об установлении случаев, в которых при заключении контракта указываются формула цены и максимальное значение цены контракта« </a:t>
                      </a:r>
                      <a:r>
                        <a:rPr lang="ru-RU" sz="1600" b="1" dirty="0"/>
                        <a:t>при заключении контракта указываются формула цены и максимальное значение цены контракта в следующих случаях: </a:t>
                      </a:r>
                    </a:p>
                    <a:p>
                      <a:endParaRPr lang="ru-RU" sz="1600" dirty="0"/>
                    </a:p>
                    <a:p>
                      <a:r>
                        <a:rPr lang="ru-RU" sz="1600" dirty="0"/>
                        <a:t>заключение контракта, предметом которого является одновременно выполнение работ по проектированию, строительству и вводу в эксплуатацию объектов капитального строительства, в порядке и на основаниях, предусмотренных постановлением Правительства Российской Федерации от 12 мая 2017 г. N 563 "О порядке и об основаниях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и о внесении изменений в некоторые акты Правительства Российской Федерации";</a:t>
                      </a:r>
                    </a:p>
                  </a:txBody>
                  <a:tcPr/>
                </a:tc>
                <a:extLst>
                  <a:ext uri="{0D108BD9-81ED-4DB2-BD59-A6C34878D82A}">
                    <a16:rowId xmlns:a16="http://schemas.microsoft.com/office/drawing/2014/main" val="2715727789"/>
                  </a:ext>
                </a:extLst>
              </a:tr>
            </a:tbl>
          </a:graphicData>
        </a:graphic>
      </p:graphicFrame>
    </p:spTree>
    <p:extLst>
      <p:ext uri="{BB962C8B-B14F-4D97-AF65-F5344CB8AC3E}">
        <p14:creationId xmlns:p14="http://schemas.microsoft.com/office/powerpoint/2010/main" val="3781856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00B0F0"/>
                </a:solidFill>
              </a:rPr>
              <a:t>Помним, что далее включается в контракт, если будут этапы </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411061" y="949180"/>
            <a:ext cx="10942739" cy="5132838"/>
          </a:xfrm>
        </p:spPr>
        <p:txBody>
          <a:bodyPr>
            <a:normAutofit/>
          </a:bodyPr>
          <a:lstStyle/>
          <a:p>
            <a:pPr marL="0" indent="0">
              <a:buNone/>
            </a:pPr>
            <a:r>
              <a:rPr lang="ru-RU" sz="1800" dirty="0"/>
              <a:t>Если заказчиком в контракте предусматриваются отдельные этапы, то </a:t>
            </a:r>
            <a:r>
              <a:rPr lang="ru-RU" sz="1800" b="1" dirty="0">
                <a:solidFill>
                  <a:srgbClr val="FF0000"/>
                </a:solidFill>
              </a:rPr>
              <a:t>такой контракт должен содержать:</a:t>
            </a:r>
          </a:p>
          <a:p>
            <a:r>
              <a:rPr lang="ru-RU" sz="1800" dirty="0"/>
              <a:t>цену контракта и цену отдельных этапов (часть 2 статьи 34 Закона № 44-ФЗ);</a:t>
            </a:r>
          </a:p>
          <a:p>
            <a:r>
              <a:rPr lang="ru-RU" sz="1800" dirty="0"/>
              <a:t>порядок и срок оплаты отдельных этапов (часть 13.1 статьи 34 Закона № 44-ФЗ);</a:t>
            </a:r>
          </a:p>
          <a:p>
            <a:r>
              <a:rPr lang="ru-RU" sz="1800" dirty="0"/>
              <a:t>условие о приемке результатов каждого отдельного этапа исполнения контракта (часть 7 статьи 94 Закона № 44-ФЗ);</a:t>
            </a:r>
          </a:p>
          <a:p>
            <a:r>
              <a:rPr lang="ru-RU" sz="1800" dirty="0"/>
              <a:t>условие о размере аванса в отношении каждого отдельного этапа в виде процента от размера цены соответствующего этапа (если контрактом предусмотрена выплата аванса) (пункт 1 части 13 статьи 34 Закона № 44-ФЗ);</a:t>
            </a:r>
          </a:p>
          <a:p>
            <a:r>
              <a:rPr lang="ru-RU" sz="1800" dirty="0"/>
              <a:t>условие о начислении пени за каждый день просрочки исполнения обязательства, предусмотренного контрактом от цены отдельного этапа исполнения контракта (часть 7 статьи 34 Закона № 44-ФЗ).</a:t>
            </a:r>
          </a:p>
        </p:txBody>
      </p:sp>
    </p:spTree>
    <p:extLst>
      <p:ext uri="{BB962C8B-B14F-4D97-AF65-F5344CB8AC3E}">
        <p14:creationId xmlns:p14="http://schemas.microsoft.com/office/powerpoint/2010/main" val="1045502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352337" y="721453"/>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1616480248"/>
              </p:ext>
            </p:extLst>
          </p:nvPr>
        </p:nvGraphicFramePr>
        <p:xfrm>
          <a:off x="299207" y="1228782"/>
          <a:ext cx="11593586" cy="5034280"/>
        </p:xfrm>
        <a:graphic>
          <a:graphicData uri="http://schemas.openxmlformats.org/drawingml/2006/table">
            <a:tbl>
              <a:tblPr firstRow="1" bandRow="1">
                <a:tableStyleId>{F5AB1C69-6EDB-4FF4-983F-18BD219EF322}</a:tableStyleId>
              </a:tblPr>
              <a:tblGrid>
                <a:gridCol w="5606643">
                  <a:extLst>
                    <a:ext uri="{9D8B030D-6E8A-4147-A177-3AD203B41FA5}">
                      <a16:colId xmlns:a16="http://schemas.microsoft.com/office/drawing/2014/main" val="3256495154"/>
                    </a:ext>
                  </a:extLst>
                </a:gridCol>
                <a:gridCol w="5986943">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12) требования, предъявляемые к участникам закупки в соответствии с  </a:t>
                      </a:r>
                      <a:r>
                        <a:rPr lang="ru-RU" sz="1600" b="1" dirty="0">
                          <a:solidFill>
                            <a:srgbClr val="FF0000"/>
                          </a:solidFill>
                        </a:rPr>
                        <a:t>частью 1 статьи 31 </a:t>
                      </a:r>
                      <a:r>
                        <a:rPr lang="ru-RU" sz="1600" i="1" dirty="0"/>
                        <a:t>(с 16.04.2022 ранее – п. 1 ч. 1 ст. 31),</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требования, предъявляемые к участникам закупки в соответствии с частями 2 </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и 2.1 (при наличии таких требований) статьи 31 настоящего Федерального закона, </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и исчерпывающий перечень документов, подтверждающих соответствие участника закупки таким требованиям, </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а также требование, предъявляемое к участникам закупки в соответствии с частью 1.1 статьи 31 настоящего Федерального закона (при наличии такого требования) </a:t>
                      </a:r>
                    </a:p>
                  </a:txBody>
                  <a:tcPr/>
                </a:tc>
                <a:tc>
                  <a:txBody>
                    <a:bodyPr/>
                    <a:lstStyle/>
                    <a:p>
                      <a:r>
                        <a:rPr lang="ru-RU" sz="1600" b="1" dirty="0">
                          <a:solidFill>
                            <a:srgbClr val="FF0000"/>
                          </a:solidFill>
                        </a:rPr>
                        <a:t>С 01.05.2022 </a:t>
                      </a:r>
                      <a:r>
                        <a:rPr lang="ru-RU" sz="1600" dirty="0"/>
                        <a:t>– ИП или юрлицо, не являющиеся членами СРО в области строительства, реконструкции, капитального ремонта объектов капитального строительства, могут выполнять работы по договорам строительного подряда, заключенным с застройщиком, техническим заказчиком, лицом, ответственным за эксплуатацию здания, сооружения, региональным оператором, в случае, если размер обязательств по каждому из таких договоров не превышает </a:t>
                      </a:r>
                      <a:r>
                        <a:rPr lang="ru-RU" sz="1600" b="1" dirty="0">
                          <a:solidFill>
                            <a:srgbClr val="FF0000"/>
                          </a:solidFill>
                        </a:rPr>
                        <a:t>10 миллионов рублей</a:t>
                      </a:r>
                      <a:r>
                        <a:rPr lang="ru-RU" sz="1600" dirty="0"/>
                        <a:t>. (ранее – 3 млн. руб. </a:t>
                      </a:r>
                      <a:r>
                        <a:rPr lang="ru-RU" sz="1600" i="1" dirty="0"/>
                        <a:t>(124-ФЗ от 01.05.2022 "О внесении изменений в </a:t>
                      </a:r>
                      <a:r>
                        <a:rPr lang="ru-RU" sz="1600" i="1" dirty="0" err="1"/>
                        <a:t>Грк</a:t>
                      </a:r>
                      <a:r>
                        <a:rPr lang="ru-RU" sz="1600" i="1" dirty="0"/>
                        <a:t>»).</a:t>
                      </a:r>
                    </a:p>
                    <a:p>
                      <a:endParaRPr lang="ru-RU" sz="1600" i="1" dirty="0"/>
                    </a:p>
                    <a:p>
                      <a:r>
                        <a:rPr kumimoji="0" lang="ru-RU" sz="1400" b="1" i="0" u="none" strike="noStrike" kern="1200" cap="none" spc="0" normalizeH="0" baseline="0" noProof="0" dirty="0">
                          <a:ln>
                            <a:noFill/>
                          </a:ln>
                          <a:solidFill>
                            <a:srgbClr val="C00000"/>
                          </a:solidFill>
                          <a:effectLst/>
                          <a:uLnTx/>
                          <a:uFillTx/>
                          <a:latin typeface="+mn-lt"/>
                          <a:ea typeface="+mn-ea"/>
                          <a:cs typeface="+mn-cs"/>
                        </a:rPr>
                        <a:t>при проведении электронных процедур документы, подтверждающие соответствие участника закупки дополнительным требованиям, установленным в соответствии с частью 2 или 2.1 (при наличии таких требований) статьи 31 настоящего Федерального закона, и предусмотренные подпунктом "н" пункта 1 части 1 настоящей статьи, не включаются участником закупки в заявку на участие в закупке.</a:t>
                      </a:r>
                      <a:r>
                        <a:rPr kumimoji="0" lang="ru-RU" sz="1400" b="1" i="0" u="sng" strike="noStrike" kern="1200" cap="none" spc="0" normalizeH="0" baseline="0" noProof="0" dirty="0">
                          <a:ln>
                            <a:noFill/>
                          </a:ln>
                          <a:solidFill>
                            <a:srgbClr val="C00000"/>
                          </a:solidFill>
                          <a:effectLst/>
                          <a:uLnTx/>
                          <a:uFillTx/>
                          <a:latin typeface="+mn-lt"/>
                          <a:ea typeface="+mn-ea"/>
                          <a:cs typeface="+mn-cs"/>
                        </a:rPr>
                        <a:t> </a:t>
                      </a:r>
                      <a:r>
                        <a:rPr kumimoji="0" lang="ru-RU" sz="1400" b="0" i="0" u="none" strike="noStrike" kern="1200" cap="none" spc="0" normalizeH="0" baseline="0" noProof="0" dirty="0">
                          <a:ln>
                            <a:noFill/>
                          </a:ln>
                          <a:solidFill>
                            <a:prstClr val="black"/>
                          </a:solidFill>
                          <a:effectLst/>
                          <a:uLnTx/>
                          <a:uFillTx/>
                          <a:latin typeface="+mn-lt"/>
                          <a:ea typeface="+mn-ea"/>
                          <a:cs typeface="+mn-cs"/>
                        </a:rPr>
                        <a:t>Такие документы в случаях, предусмотренных настоящим Федеральным законом, направляются (по состоянию на дату и время их направления) заказчику оператором электронной площадки из реестра участников закупок, аккредитованных на электронной площадке;</a:t>
                      </a:r>
                      <a:endParaRPr lang="ru-RU" sz="1600" i="1" dirty="0"/>
                    </a:p>
                  </a:txBody>
                  <a:tcPr/>
                </a:tc>
                <a:extLst>
                  <a:ext uri="{0D108BD9-81ED-4DB2-BD59-A6C34878D82A}">
                    <a16:rowId xmlns:a16="http://schemas.microsoft.com/office/drawing/2014/main" val="2715727789"/>
                  </a:ext>
                </a:extLst>
              </a:tr>
            </a:tbl>
          </a:graphicData>
        </a:graphic>
      </p:graphicFrame>
    </p:spTree>
    <p:extLst>
      <p:ext uri="{BB962C8B-B14F-4D97-AF65-F5344CB8AC3E}">
        <p14:creationId xmlns:p14="http://schemas.microsoft.com/office/powerpoint/2010/main" val="3780268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7A75F2-FF7A-E03F-375D-EDD9EAED532C}"/>
              </a:ext>
            </a:extLst>
          </p:cNvPr>
          <p:cNvSpPr>
            <a:spLocks noGrp="1"/>
          </p:cNvSpPr>
          <p:nvPr>
            <p:ph type="title"/>
          </p:nvPr>
        </p:nvSpPr>
        <p:spPr>
          <a:xfrm>
            <a:off x="302002" y="285226"/>
            <a:ext cx="11518086" cy="134223"/>
          </a:xfrm>
        </p:spPr>
        <p:txBody>
          <a:bodyPr>
            <a:noAutofit/>
          </a:bodyPr>
          <a:lstStyle/>
          <a:p>
            <a:pPr algn="ctr"/>
            <a:r>
              <a:rPr lang="ru-RU" sz="2800" b="1" dirty="0"/>
              <a:t>Разъясняющее Письмо Минфина по требованиям по п. 1. ч. 1. ст. 31</a:t>
            </a:r>
          </a:p>
        </p:txBody>
      </p:sp>
      <p:graphicFrame>
        <p:nvGraphicFramePr>
          <p:cNvPr id="4" name="Таблица 4">
            <a:extLst>
              <a:ext uri="{FF2B5EF4-FFF2-40B4-BE49-F238E27FC236}">
                <a16:creationId xmlns:a16="http://schemas.microsoft.com/office/drawing/2014/main" id="{7FBE9C82-318E-0827-9603-35E62EDB4A8D}"/>
              </a:ext>
            </a:extLst>
          </p:cNvPr>
          <p:cNvGraphicFramePr>
            <a:graphicFrameLocks noGrp="1"/>
          </p:cNvGraphicFramePr>
          <p:nvPr>
            <p:ph idx="1"/>
            <p:extLst>
              <p:ext uri="{D42A27DB-BD31-4B8C-83A1-F6EECF244321}">
                <p14:modId xmlns:p14="http://schemas.microsoft.com/office/powerpoint/2010/main" val="2150990808"/>
              </p:ext>
            </p:extLst>
          </p:nvPr>
        </p:nvGraphicFramePr>
        <p:xfrm>
          <a:off x="302002" y="961559"/>
          <a:ext cx="11677477" cy="5125720"/>
        </p:xfrm>
        <a:graphic>
          <a:graphicData uri="http://schemas.openxmlformats.org/drawingml/2006/table">
            <a:tbl>
              <a:tblPr firstRow="1" bandRow="1">
                <a:tableStyleId>{7DF18680-E054-41AD-8BC1-D1AEF772440D}</a:tableStyleId>
              </a:tblPr>
              <a:tblGrid>
                <a:gridCol w="2670597">
                  <a:extLst>
                    <a:ext uri="{9D8B030D-6E8A-4147-A177-3AD203B41FA5}">
                      <a16:colId xmlns:a16="http://schemas.microsoft.com/office/drawing/2014/main" val="3150236746"/>
                    </a:ext>
                  </a:extLst>
                </a:gridCol>
                <a:gridCol w="9006880">
                  <a:extLst>
                    <a:ext uri="{9D8B030D-6E8A-4147-A177-3AD203B41FA5}">
                      <a16:colId xmlns:a16="http://schemas.microsoft.com/office/drawing/2014/main" val="2803641516"/>
                    </a:ext>
                  </a:extLst>
                </a:gridCol>
              </a:tblGrid>
              <a:tr h="370840">
                <a:tc>
                  <a:txBody>
                    <a:bodyPr/>
                    <a:lstStyle/>
                    <a:p>
                      <a:r>
                        <a:rPr lang="ru-RU" dirty="0"/>
                        <a:t>Реквизиты</a:t>
                      </a:r>
                    </a:p>
                  </a:txBody>
                  <a:tcPr/>
                </a:tc>
                <a:tc>
                  <a:txBody>
                    <a:bodyPr/>
                    <a:lstStyle/>
                    <a:p>
                      <a:r>
                        <a:rPr lang="ru-RU" dirty="0"/>
                        <a:t>Суть разъяснения</a:t>
                      </a:r>
                    </a:p>
                  </a:txBody>
                  <a:tcPr/>
                </a:tc>
                <a:extLst>
                  <a:ext uri="{0D108BD9-81ED-4DB2-BD59-A6C34878D82A}">
                    <a16:rowId xmlns:a16="http://schemas.microsoft.com/office/drawing/2014/main" val="1306532908"/>
                  </a:ext>
                </a:extLst>
              </a:tr>
              <a:tr h="370840">
                <a:tc>
                  <a:txBody>
                    <a:bodyPr/>
                    <a:lstStyle/>
                    <a:p>
                      <a:r>
                        <a:rPr lang="ru-RU" b="0" i="0" dirty="0">
                          <a:solidFill>
                            <a:srgbClr val="222222"/>
                          </a:solidFill>
                          <a:effectLst/>
                          <a:latin typeface="Manrope"/>
                        </a:rPr>
                        <a:t>от 25.03.2022 № 24-06-06/24120</a:t>
                      </a:r>
                    </a:p>
                    <a:p>
                      <a:endParaRPr lang="ru-RU" b="0" i="0" dirty="0">
                        <a:solidFill>
                          <a:srgbClr val="222222"/>
                        </a:solidFill>
                        <a:effectLst/>
                        <a:latin typeface="Manrope"/>
                      </a:endParaRPr>
                    </a:p>
                    <a:p>
                      <a:endParaRPr lang="ru-RU" dirty="0"/>
                    </a:p>
                  </a:txBody>
                  <a:tcPr/>
                </a:tc>
                <a:tc>
                  <a:txBody>
                    <a:bodyPr/>
                    <a:lstStyle/>
                    <a:p>
                      <a:r>
                        <a:rPr lang="ru-RU" dirty="0"/>
                        <a:t>Положениями частей 12 и 12.1 статьи 24.2 (Регистрация участников закупок в единой информационной системе и их аккредитация на электронных площадках, специализированных электронных площадках. Единый реестр участников закупок) Закона № 44-ФЗ установлены особенности предоставления участником закупки оператору электронной площадки, оператору специализированной электронной площадки информации и документов, предусмотренных перечнем, установленным Правительством Российской Федерации, в случае установления дополнительных требований в соответствии с частями 2 и 2.1 статьи 31 Закона № 44-ФЗ, а также при </a:t>
                      </a:r>
                      <a:r>
                        <a:rPr lang="ru-RU" u="sng" dirty="0"/>
                        <a:t>осуществлении закрытых электронных процедур </a:t>
                      </a:r>
                      <a:r>
                        <a:rPr lang="ru-RU" dirty="0"/>
                        <a:t>- электронных документов, подтверждающих соответствие участника закупки требованиям, предусмотренным пунктом 1 части 1 статьи 31 Закона № 44-ФЗ, которые могут не включаться участником закупки в заявку на участие в закупке.</a:t>
                      </a:r>
                    </a:p>
                    <a:p>
                      <a:endParaRPr lang="ru-RU" dirty="0"/>
                    </a:p>
                    <a:p>
                      <a:r>
                        <a:rPr lang="ru-RU" dirty="0"/>
                        <a:t>По мнению ведомства, </a:t>
                      </a:r>
                      <a:r>
                        <a:rPr lang="ru-RU" b="1" dirty="0"/>
                        <a:t>документы, подтверждающие соответствие участника закупки требованиям, установленным пунктом 1 части 1 статьи 31  Закона № 44-ФЗ, предоставляются участником закупки оператору электронной площадки </a:t>
                      </a:r>
                      <a:r>
                        <a:rPr lang="ru-RU" b="1" u="sng" dirty="0"/>
                        <a:t>в составе заявки на участие в закупке.</a:t>
                      </a:r>
                    </a:p>
                  </a:txBody>
                  <a:tcPr/>
                </a:tc>
                <a:extLst>
                  <a:ext uri="{0D108BD9-81ED-4DB2-BD59-A6C34878D82A}">
                    <a16:rowId xmlns:a16="http://schemas.microsoft.com/office/drawing/2014/main" val="1428225230"/>
                  </a:ext>
                </a:extLst>
              </a:tr>
            </a:tbl>
          </a:graphicData>
        </a:graphic>
      </p:graphicFrame>
    </p:spTree>
    <p:extLst>
      <p:ext uri="{BB962C8B-B14F-4D97-AF65-F5344CB8AC3E}">
        <p14:creationId xmlns:p14="http://schemas.microsoft.com/office/powerpoint/2010/main" val="1928723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C5AE12-67D3-C116-EE2D-91C395570FB6}"/>
              </a:ext>
            </a:extLst>
          </p:cNvPr>
          <p:cNvSpPr>
            <a:spLocks noGrp="1"/>
          </p:cNvSpPr>
          <p:nvPr>
            <p:ph type="title"/>
          </p:nvPr>
        </p:nvSpPr>
        <p:spPr>
          <a:xfrm>
            <a:off x="779477" y="908574"/>
            <a:ext cx="10515600" cy="1325563"/>
          </a:xfrm>
        </p:spPr>
        <p:txBody>
          <a:bodyPr>
            <a:noAutofit/>
          </a:bodyPr>
          <a:lstStyle/>
          <a:p>
            <a:pPr marL="0" marR="0" lvl="0" indent="0" algn="ctr" defTabSz="914400" rtl="0" eaLnBrk="1" fontAlgn="auto" latinLnBrk="0" hangingPunct="1">
              <a:lnSpc>
                <a:spcPct val="90000"/>
              </a:lnSpc>
              <a:spcBef>
                <a:spcPts val="1000"/>
              </a:spcBef>
              <a:spcAft>
                <a:spcPts val="0"/>
              </a:spcAft>
              <a:tabLst/>
              <a:defRPr/>
            </a:pPr>
            <a:r>
              <a:rPr kumimoji="0" lang="ru-RU" sz="2000" b="0" i="0" u="none" strike="noStrike" kern="1200" cap="none" spc="0" normalizeH="0" baseline="0" noProof="0" dirty="0">
                <a:ln>
                  <a:noFill/>
                </a:ln>
                <a:solidFill>
                  <a:srgbClr val="00B0F0"/>
                </a:solidFill>
                <a:effectLst/>
                <a:uLnTx/>
                <a:uFillTx/>
                <a:latin typeface="Calibri"/>
                <a:ea typeface="+mn-ea"/>
                <a:cs typeface="+mn-cs"/>
              </a:rPr>
              <a:t>Постановление Правительства РФ от 29 декабря 2021 г. N 2571 "О дополнительных требованиях к участникам закупки отдельных видов товаров, работ, услуг для обеспечения государственных и муниципальных нужд, а также об информации и документах, подтверждающих соответствие участников закупки указанным дополнительным требованиям, и признании утратившими силу некоторых актов и отдельных положений актов Правительства Российской Федерации«</a:t>
            </a:r>
            <a:br>
              <a:rPr kumimoji="0" lang="ru-RU" sz="2000" b="0" i="0" u="none" strike="noStrike" kern="1200" cap="none" spc="0" normalizeH="0" baseline="0" noProof="0" dirty="0">
                <a:ln>
                  <a:noFill/>
                </a:ln>
                <a:solidFill>
                  <a:srgbClr val="00B0F0"/>
                </a:solidFill>
                <a:effectLst/>
                <a:uLnTx/>
                <a:uFillTx/>
                <a:latin typeface="Calibri"/>
                <a:ea typeface="+mn-ea"/>
                <a:cs typeface="+mn-cs"/>
              </a:rPr>
            </a:br>
            <a:br>
              <a:rPr kumimoji="0" lang="ru-RU" sz="2000" b="0" i="0" u="none" strike="noStrike" kern="1200" cap="none" spc="0" normalizeH="0" baseline="0" noProof="0" dirty="0">
                <a:ln>
                  <a:noFill/>
                </a:ln>
                <a:solidFill>
                  <a:srgbClr val="00B0F0"/>
                </a:solidFill>
                <a:effectLst/>
                <a:uLnTx/>
                <a:uFillTx/>
                <a:latin typeface="Calibri"/>
                <a:ea typeface="+mn-ea"/>
                <a:cs typeface="+mn-cs"/>
              </a:rPr>
            </a:br>
            <a:br>
              <a:rPr kumimoji="0" lang="ru-RU" sz="2000" b="0" i="0" u="none" strike="noStrike" kern="1200" cap="none" spc="0" normalizeH="0" baseline="0" noProof="0" dirty="0">
                <a:ln>
                  <a:noFill/>
                </a:ln>
                <a:solidFill>
                  <a:srgbClr val="00B0F0"/>
                </a:solidFill>
                <a:effectLst/>
                <a:uLnTx/>
                <a:uFillTx/>
                <a:latin typeface="Calibri"/>
                <a:ea typeface="+mn-ea"/>
                <a:cs typeface="+mn-cs"/>
              </a:rPr>
            </a:br>
            <a:endParaRPr lang="ru-RU" sz="2000" dirty="0"/>
          </a:p>
        </p:txBody>
      </p:sp>
      <p:sp>
        <p:nvSpPr>
          <p:cNvPr id="3" name="Объект 2">
            <a:extLst>
              <a:ext uri="{FF2B5EF4-FFF2-40B4-BE49-F238E27FC236}">
                <a16:creationId xmlns:a16="http://schemas.microsoft.com/office/drawing/2014/main" id="{91738A7E-70FC-8C3C-CD44-C4165018CCFC}"/>
              </a:ext>
            </a:extLst>
          </p:cNvPr>
          <p:cNvSpPr>
            <a:spLocks noGrp="1"/>
          </p:cNvSpPr>
          <p:nvPr>
            <p:ph idx="1"/>
          </p:nvPr>
        </p:nvSpPr>
        <p:spPr>
          <a:xfrm>
            <a:off x="838200" y="2234137"/>
            <a:ext cx="10515600" cy="3626710"/>
          </a:xfrm>
        </p:spPr>
        <p:txBody>
          <a:bodyPr>
            <a:normAutofit/>
          </a:bodyPr>
          <a:lstStyle/>
          <a:p>
            <a:pPr marL="0" indent="0" algn="ctr">
              <a:buNone/>
            </a:pPr>
            <a:endParaRPr lang="ru-RU" sz="2000" b="1" dirty="0"/>
          </a:p>
          <a:p>
            <a:pPr marL="0" indent="0" algn="ctr">
              <a:buNone/>
            </a:pPr>
            <a:r>
              <a:rPr lang="ru-RU" sz="2000" b="1" dirty="0">
                <a:solidFill>
                  <a:srgbClr val="FF0000"/>
                </a:solidFill>
              </a:rPr>
              <a:t>с 01.07.2022 </a:t>
            </a:r>
            <a:r>
              <a:rPr lang="ru-RU" sz="2000" b="1" dirty="0">
                <a:solidFill>
                  <a:srgbClr val="00B0F0"/>
                </a:solidFill>
              </a:rPr>
              <a:t>Постановление Правительства РФ от 29 декабря 2021 г. N 2571</a:t>
            </a:r>
          </a:p>
          <a:p>
            <a:pPr marL="0" indent="0" algn="ctr">
              <a:buNone/>
            </a:pPr>
            <a:r>
              <a:rPr lang="ru-RU" sz="2000" b="1" dirty="0">
                <a:solidFill>
                  <a:srgbClr val="00B0F0"/>
                </a:solidFill>
              </a:rPr>
              <a:t>"О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a:t>
            </a:r>
          </a:p>
          <a:p>
            <a:pPr marL="0" indent="0" algn="ctr">
              <a:buNone/>
            </a:pPr>
            <a:endParaRPr lang="ru-RU" sz="2000" b="1" dirty="0"/>
          </a:p>
          <a:p>
            <a:pPr marL="0" indent="0" algn="ctr">
              <a:buNone/>
            </a:pPr>
            <a:r>
              <a:rPr lang="ru-RU" sz="2000" b="1" dirty="0"/>
              <a:t>Что особенно важно знать:</a:t>
            </a:r>
          </a:p>
          <a:p>
            <a:pPr marL="0" indent="0">
              <a:buNone/>
            </a:pPr>
            <a:endParaRPr lang="ru-RU" sz="2000" b="1" dirty="0"/>
          </a:p>
        </p:txBody>
      </p:sp>
      <p:sp>
        <p:nvSpPr>
          <p:cNvPr id="4" name="Стрелка: вниз 3">
            <a:extLst>
              <a:ext uri="{FF2B5EF4-FFF2-40B4-BE49-F238E27FC236}">
                <a16:creationId xmlns:a16="http://schemas.microsoft.com/office/drawing/2014/main" id="{5C7D5E7A-2F30-9A8E-0E9E-86D32C3F8C5F}"/>
              </a:ext>
            </a:extLst>
          </p:cNvPr>
          <p:cNvSpPr/>
          <p:nvPr/>
        </p:nvSpPr>
        <p:spPr>
          <a:xfrm>
            <a:off x="5445853" y="5022908"/>
            <a:ext cx="1182848" cy="14953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72622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283F70-4ED6-4D83-8E5D-7451069E1E18}"/>
              </a:ext>
            </a:extLst>
          </p:cNvPr>
          <p:cNvSpPr>
            <a:spLocks noGrp="1"/>
          </p:cNvSpPr>
          <p:nvPr>
            <p:ph type="title"/>
          </p:nvPr>
        </p:nvSpPr>
        <p:spPr>
          <a:xfrm>
            <a:off x="438704" y="134305"/>
            <a:ext cx="10515600" cy="451621"/>
          </a:xfrm>
        </p:spPr>
        <p:txBody>
          <a:bodyPr>
            <a:normAutofit fontScale="90000"/>
          </a:bodyPr>
          <a:lstStyle/>
          <a:p>
            <a:r>
              <a:rPr lang="ru-RU" dirty="0">
                <a:solidFill>
                  <a:srgbClr val="00B0F0"/>
                </a:solidFill>
              </a:rPr>
              <a:t>Важно!</a:t>
            </a:r>
          </a:p>
        </p:txBody>
      </p:sp>
      <p:sp>
        <p:nvSpPr>
          <p:cNvPr id="3" name="Объект 2">
            <a:extLst>
              <a:ext uri="{FF2B5EF4-FFF2-40B4-BE49-F238E27FC236}">
                <a16:creationId xmlns:a16="http://schemas.microsoft.com/office/drawing/2014/main" id="{B04503C9-93E1-48EB-B52B-93B23475C02B}"/>
              </a:ext>
            </a:extLst>
          </p:cNvPr>
          <p:cNvSpPr>
            <a:spLocks noGrp="1"/>
          </p:cNvSpPr>
          <p:nvPr>
            <p:ph idx="1"/>
          </p:nvPr>
        </p:nvSpPr>
        <p:spPr>
          <a:xfrm>
            <a:off x="438705" y="742549"/>
            <a:ext cx="11753295" cy="4351338"/>
          </a:xfrm>
        </p:spPr>
        <p:txBody>
          <a:bodyPr>
            <a:noAutofit/>
          </a:bodyPr>
          <a:lstStyle/>
          <a:p>
            <a:r>
              <a:rPr lang="ru-RU" sz="1600" dirty="0"/>
              <a:t>Позиция приложения к настоящему постановлению </a:t>
            </a:r>
            <a:r>
              <a:rPr lang="ru-RU" sz="1600" dirty="0">
                <a:solidFill>
                  <a:srgbClr val="FF0000"/>
                </a:solidFill>
              </a:rPr>
              <a:t>применяется</a:t>
            </a:r>
            <a:r>
              <a:rPr lang="ru-RU" sz="1600" dirty="0"/>
              <a:t> с учетом положений настоящего пункта в случае, </a:t>
            </a:r>
            <a:r>
              <a:rPr lang="ru-RU" sz="1600" dirty="0">
                <a:solidFill>
                  <a:srgbClr val="FF0000"/>
                </a:solidFill>
              </a:rPr>
              <a:t>если объект закупки включает </a:t>
            </a:r>
            <a:r>
              <a:rPr lang="ru-RU" sz="1600" b="1" dirty="0">
                <a:solidFill>
                  <a:srgbClr val="FF0000"/>
                </a:solidFill>
              </a:rPr>
              <a:t>один или несколько </a:t>
            </a:r>
            <a:r>
              <a:rPr lang="ru-RU" sz="1600" dirty="0">
                <a:solidFill>
                  <a:srgbClr val="FF0000"/>
                </a:solidFill>
              </a:rPr>
              <a:t>закупаемых товаров, работ, услуг, указанных в приложении </a:t>
            </a:r>
            <a:r>
              <a:rPr lang="ru-RU" sz="1600" dirty="0"/>
              <a:t>в соответствующей позиции графы "Наименование отдельных видов товаров, работ, услуг, являющихся объектом закупки";</a:t>
            </a:r>
          </a:p>
          <a:p>
            <a:r>
              <a:rPr lang="ru-RU" sz="1600" dirty="0">
                <a:solidFill>
                  <a:srgbClr val="FF0000"/>
                </a:solidFill>
              </a:rPr>
              <a:t>Опытом исполнения договора</a:t>
            </a:r>
            <a:r>
              <a:rPr lang="ru-RU" sz="1600" dirty="0"/>
              <a:t>, предусмотренным приложением в графе "Дополнительные требования к участникам закупки", считается с учетом положений настоящего пункта опыт исполнения участником закупки договора</a:t>
            </a:r>
            <a:r>
              <a:rPr lang="ru-RU" sz="1600" dirty="0">
                <a:solidFill>
                  <a:srgbClr val="FF0000"/>
                </a:solidFill>
              </a:rPr>
              <a:t>, предметом которого являются поставка одного или нескольких товаров, выполнение одной или нескольких работ, оказание одной или нескольких услуг, указанных в приложении </a:t>
            </a:r>
            <a:r>
              <a:rPr lang="ru-RU" sz="1600" dirty="0"/>
              <a:t>в соответствующей позиции в графе "Дополнительные требования к участникам закупки";</a:t>
            </a:r>
          </a:p>
          <a:p>
            <a:r>
              <a:rPr lang="ru-RU" sz="1600" dirty="0">
                <a:solidFill>
                  <a:srgbClr val="FF0000"/>
                </a:solidFill>
              </a:rPr>
              <a:t>Опытом исполнения договора</a:t>
            </a:r>
            <a:r>
              <a:rPr lang="ru-RU" sz="1600" dirty="0"/>
              <a:t>, предусмотренным приложением в графе "Дополнительные требования к участникам закупки", </a:t>
            </a:r>
            <a:r>
              <a:rPr lang="ru-RU" sz="1600" dirty="0">
                <a:solidFill>
                  <a:srgbClr val="FF0000"/>
                </a:solidFill>
              </a:rPr>
              <a:t>считается такой опыт участника закупки за 5 лет </a:t>
            </a:r>
            <a:r>
              <a:rPr lang="ru-RU" sz="1600" u="sng" dirty="0">
                <a:solidFill>
                  <a:srgbClr val="FF0000"/>
                </a:solidFill>
              </a:rPr>
              <a:t>до дня окончания срока подачи заявок </a:t>
            </a:r>
            <a:r>
              <a:rPr lang="ru-RU" sz="1600" dirty="0">
                <a:solidFill>
                  <a:srgbClr val="FF0000"/>
                </a:solidFill>
              </a:rPr>
              <a:t>на участие в закупке с учетом правопреемства (в случае наличия подтверждающего документа). </a:t>
            </a:r>
            <a:r>
              <a:rPr lang="ru-RU" sz="1600" dirty="0"/>
              <a:t>Предусмотренные приложением в графе "Информация и документы, подтверждающие соответствие участников закупки дополнительным требованиям" акт выполненных работ, подтверждающий цену выполненных работ и являющийся последним актом, составленным при исполнении такого договора, акт приемки объекта капитального строительства, акт приемки выполненных работ по сохранению объекта культурного наследия и разрешение на ввод объекта капитального строительства в эксплуатацию должны быть подписаны не ранее чем за 5 лет до дня окончания срока подачи заявок на участие в закупке;</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600" b="0" i="0" u="none" strike="noStrike" kern="1200" cap="none" spc="0" normalizeH="0" baseline="0" noProof="0" dirty="0">
                <a:ln>
                  <a:noFill/>
                </a:ln>
                <a:solidFill>
                  <a:srgbClr val="FF0000"/>
                </a:solidFill>
                <a:effectLst/>
                <a:uLnTx/>
                <a:uFillTx/>
                <a:latin typeface="Calibri"/>
                <a:ea typeface="+mn-ea"/>
                <a:cs typeface="+mn-cs"/>
              </a:rPr>
              <a:t>Ценой</a:t>
            </a:r>
            <a:r>
              <a:rPr kumimoji="0" lang="ru-RU" sz="1600" b="0" i="0" u="none" strike="noStrike" kern="1200" cap="none" spc="0" normalizeH="0" baseline="0" noProof="0" dirty="0">
                <a:ln>
                  <a:noFill/>
                </a:ln>
                <a:solidFill>
                  <a:prstClr val="black"/>
                </a:solidFill>
                <a:effectLst/>
                <a:uLnTx/>
                <a:uFillTx/>
                <a:latin typeface="Calibri"/>
                <a:ea typeface="+mn-ea"/>
                <a:cs typeface="+mn-cs"/>
              </a:rPr>
              <a:t> поставленных товаров, выполненных работ, оказанных услуг по договору, предусмотренному приложением в графе "Дополнительные требования к участникам закупки", </a:t>
            </a:r>
            <a:r>
              <a:rPr kumimoji="0" lang="ru-RU" sz="1600" b="0" i="0" u="none" strike="noStrike" kern="1200" cap="none" spc="0" normalizeH="0" baseline="0" noProof="0" dirty="0">
                <a:ln>
                  <a:noFill/>
                </a:ln>
                <a:solidFill>
                  <a:srgbClr val="FF0000"/>
                </a:solidFill>
                <a:effectLst/>
                <a:uLnTx/>
                <a:uFillTx/>
                <a:latin typeface="Calibri"/>
                <a:ea typeface="+mn-ea"/>
                <a:cs typeface="+mn-cs"/>
              </a:rPr>
              <a:t>считается общая цена (сумма цен) товаров, работ, услуг, указанная в акте (актах) приемки поставленных товаров, выполненных работ, оказанных услуг, предусмотренных приложением в графе "Информация и документы, подтверждающие соответствие участников закупки дополнительным требованиям</a:t>
            </a:r>
            <a:r>
              <a:rPr kumimoji="0" lang="ru-RU" sz="1600" b="0" i="0" u="none" strike="noStrike" kern="1200" cap="none" spc="0" normalizeH="0" baseline="0" noProof="0" dirty="0">
                <a:ln>
                  <a:noFill/>
                </a:ln>
                <a:solidFill>
                  <a:prstClr val="black"/>
                </a:solidFill>
                <a:effectLst/>
                <a:uLnTx/>
                <a:uFillTx/>
                <a:latin typeface="Calibri"/>
                <a:ea typeface="+mn-ea"/>
                <a:cs typeface="+mn-cs"/>
              </a:rPr>
              <a:t>". </a:t>
            </a:r>
            <a:r>
              <a:rPr kumimoji="0" lang="ru-RU" sz="1600" b="0" i="0" u="sng" strike="noStrike" kern="1200" cap="none" spc="0" normalizeH="0" baseline="0" noProof="0" dirty="0">
                <a:ln>
                  <a:noFill/>
                </a:ln>
                <a:solidFill>
                  <a:prstClr val="black"/>
                </a:solidFill>
                <a:effectLst/>
                <a:uLnTx/>
                <a:uFillTx/>
                <a:latin typeface="Calibri"/>
                <a:ea typeface="+mn-ea"/>
                <a:cs typeface="+mn-cs"/>
              </a:rPr>
              <a:t>Если при исполнении такого договора составлено несколько актов приемки поставленных товаров, выполненных работ, оказанных услуг, участниками закупки направляются в соответствии с требованиями Федерального закона "О контрактной системе в сфере закупок товаров, работ, услуг для обеспечения государственных и муниципальных нужд" (далее - Закон о контрактной системе) все такие акты;</a:t>
            </a:r>
          </a:p>
          <a:p>
            <a:endParaRPr lang="ru-RU" sz="1600" dirty="0"/>
          </a:p>
          <a:p>
            <a:endParaRPr lang="ru-RU" sz="1600" dirty="0"/>
          </a:p>
          <a:p>
            <a:endParaRPr lang="ru-RU" sz="1400" dirty="0"/>
          </a:p>
          <a:p>
            <a:endParaRPr lang="ru-RU" sz="1400" dirty="0"/>
          </a:p>
        </p:txBody>
      </p:sp>
    </p:spTree>
    <p:extLst>
      <p:ext uri="{BB962C8B-B14F-4D97-AF65-F5344CB8AC3E}">
        <p14:creationId xmlns:p14="http://schemas.microsoft.com/office/powerpoint/2010/main" val="788337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ChangeArrowheads="1"/>
          </p:cNvSpPr>
          <p:nvPr/>
        </p:nvSpPr>
        <p:spPr bwMode="auto">
          <a:xfrm>
            <a:off x="7680326" y="2060576"/>
            <a:ext cx="2879725" cy="461963"/>
          </a:xfrm>
          <a:prstGeom prst="rect">
            <a:avLst/>
          </a:prstGeom>
          <a:solidFill>
            <a:srgbClr val="C9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alt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59" name="Rectangle 3"/>
          <p:cNvSpPr>
            <a:spLocks noChangeArrowheads="1"/>
          </p:cNvSpPr>
          <p:nvPr/>
        </p:nvSpPr>
        <p:spPr bwMode="auto">
          <a:xfrm>
            <a:off x="7680325" y="4581525"/>
            <a:ext cx="2808288" cy="444500"/>
          </a:xfrm>
          <a:prstGeom prst="rect">
            <a:avLst/>
          </a:prstGeom>
          <a:solidFill>
            <a:srgbClr val="C9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alt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0" name="Rectangle 4"/>
          <p:cNvSpPr>
            <a:spLocks noGrp="1" noChangeArrowheads="1"/>
          </p:cNvSpPr>
          <p:nvPr>
            <p:ph type="title" idx="4294967295"/>
          </p:nvPr>
        </p:nvSpPr>
        <p:spPr>
          <a:xfrm>
            <a:off x="2438400" y="0"/>
            <a:ext cx="8534400" cy="838200"/>
          </a:xfrm>
        </p:spPr>
        <p:txBody>
          <a:bodyPr/>
          <a:lstStyle/>
          <a:p>
            <a:pPr algn="l"/>
            <a:r>
              <a:rPr lang="fi-FI" altLang="ru-RU" sz="4000">
                <a:solidFill>
                  <a:srgbClr val="000000"/>
                </a:solidFill>
              </a:rPr>
              <a:t>  </a:t>
            </a:r>
            <a:r>
              <a:rPr lang="ru-RU" altLang="ru-RU" sz="3600" b="1">
                <a:solidFill>
                  <a:srgbClr val="A50021"/>
                </a:solidFill>
                <a:latin typeface="Times New Roman" panose="02020603050405020304" pitchFamily="18" charset="0"/>
              </a:rPr>
              <a:t>ПРОЦЕСС ПРОКЬЮРЕМЕНТА</a:t>
            </a:r>
            <a:endParaRPr lang="fi-FI" altLang="ru-RU" sz="3600" b="1">
              <a:solidFill>
                <a:srgbClr val="A50021"/>
              </a:solidFill>
              <a:latin typeface="Times New Roman" panose="02020603050405020304" pitchFamily="18" charset="0"/>
            </a:endParaRPr>
          </a:p>
        </p:txBody>
      </p:sp>
      <p:sp>
        <p:nvSpPr>
          <p:cNvPr id="173061" name="AutoShape 5"/>
          <p:cNvSpPr>
            <a:spLocks noChangeArrowheads="1"/>
          </p:cNvSpPr>
          <p:nvPr/>
        </p:nvSpPr>
        <p:spPr bwMode="auto">
          <a:xfrm>
            <a:off x="2133600" y="838200"/>
            <a:ext cx="5334000" cy="5105400"/>
          </a:xfrm>
          <a:custGeom>
            <a:avLst/>
            <a:gdLst>
              <a:gd name="T0" fmla="*/ 2667000 w 21600"/>
              <a:gd name="T1" fmla="*/ 0 h 21600"/>
              <a:gd name="T2" fmla="*/ 666750 w 21600"/>
              <a:gd name="T3" fmla="*/ 2552700 h 21600"/>
              <a:gd name="T4" fmla="*/ 2667000 w 21600"/>
              <a:gd name="T5" fmla="*/ 1276350 h 21600"/>
              <a:gd name="T6" fmla="*/ 4667250 w 21600"/>
              <a:gd name="T7" fmla="*/ 2552700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400"/>
                  <a:pt x="16199" y="7817"/>
                  <a:pt x="16199" y="10799"/>
                </a:cubicBezTo>
                <a:lnTo>
                  <a:pt x="21600" y="10800"/>
                </a:lnTo>
                <a:cubicBezTo>
                  <a:pt x="21600" y="4835"/>
                  <a:pt x="16764" y="0"/>
                  <a:pt x="10800" y="0"/>
                </a:cubicBezTo>
                <a:cubicBezTo>
                  <a:pt x="4835" y="0"/>
                  <a:pt x="0" y="4835"/>
                  <a:pt x="0" y="10800"/>
                </a:cubicBezTo>
                <a:lnTo>
                  <a:pt x="5400" y="10800"/>
                </a:lnTo>
                <a:close/>
              </a:path>
            </a:pathLst>
          </a:custGeom>
          <a:solidFill>
            <a:srgbClr val="99CCFF"/>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2" name="AutoShape 6"/>
          <p:cNvSpPr>
            <a:spLocks noChangeArrowheads="1"/>
          </p:cNvSpPr>
          <p:nvPr/>
        </p:nvSpPr>
        <p:spPr bwMode="auto">
          <a:xfrm rot="10800000">
            <a:off x="2133600" y="609600"/>
            <a:ext cx="5334000" cy="5334000"/>
          </a:xfrm>
          <a:custGeom>
            <a:avLst/>
            <a:gdLst>
              <a:gd name="T0" fmla="*/ 2667000 w 21600"/>
              <a:gd name="T1" fmla="*/ 0 h 21600"/>
              <a:gd name="T2" fmla="*/ 666750 w 21600"/>
              <a:gd name="T3" fmla="*/ 2667000 h 21600"/>
              <a:gd name="T4" fmla="*/ 2667000 w 21600"/>
              <a:gd name="T5" fmla="*/ 1333500 h 21600"/>
              <a:gd name="T6" fmla="*/ 4667250 w 21600"/>
              <a:gd name="T7" fmla="*/ 2667000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400"/>
                  <a:pt x="16199" y="7817"/>
                  <a:pt x="16199" y="10799"/>
                </a:cubicBezTo>
                <a:lnTo>
                  <a:pt x="21600" y="10800"/>
                </a:lnTo>
                <a:cubicBezTo>
                  <a:pt x="21600" y="4835"/>
                  <a:pt x="16764" y="0"/>
                  <a:pt x="10800" y="0"/>
                </a:cubicBezTo>
                <a:cubicBezTo>
                  <a:pt x="4835" y="0"/>
                  <a:pt x="0" y="4835"/>
                  <a:pt x="0" y="10800"/>
                </a:cubicBezTo>
                <a:lnTo>
                  <a:pt x="5400" y="10800"/>
                </a:lnTo>
                <a:close/>
              </a:path>
            </a:pathLst>
          </a:custGeom>
          <a:solidFill>
            <a:srgbClr val="C9FFFF"/>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3" name="Oval 7"/>
          <p:cNvSpPr>
            <a:spLocks noChangeArrowheads="1"/>
          </p:cNvSpPr>
          <p:nvPr/>
        </p:nvSpPr>
        <p:spPr bwMode="auto">
          <a:xfrm>
            <a:off x="2895600" y="1524000"/>
            <a:ext cx="3810000" cy="3657600"/>
          </a:xfrm>
          <a:prstGeom prst="ellipse">
            <a:avLst/>
          </a:prstGeom>
          <a:solidFill>
            <a:srgbClr val="00FFFF"/>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lt-LT" altLang="ru-RU"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4" name="Line 8"/>
          <p:cNvSpPr>
            <a:spLocks noChangeShapeType="1"/>
          </p:cNvSpPr>
          <p:nvPr/>
        </p:nvSpPr>
        <p:spPr bwMode="auto">
          <a:xfrm flipV="1">
            <a:off x="2971800" y="2895600"/>
            <a:ext cx="3657600" cy="7620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5" name="Line 9"/>
          <p:cNvSpPr>
            <a:spLocks noChangeShapeType="1"/>
          </p:cNvSpPr>
          <p:nvPr/>
        </p:nvSpPr>
        <p:spPr bwMode="auto">
          <a:xfrm>
            <a:off x="4724400" y="1524000"/>
            <a:ext cx="76200" cy="36576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6" name="Line 10"/>
          <p:cNvSpPr>
            <a:spLocks noChangeShapeType="1"/>
          </p:cNvSpPr>
          <p:nvPr/>
        </p:nvSpPr>
        <p:spPr bwMode="auto">
          <a:xfrm flipV="1">
            <a:off x="3200400" y="2209800"/>
            <a:ext cx="3124200" cy="21336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7" name="Line 11"/>
          <p:cNvSpPr>
            <a:spLocks noChangeShapeType="1"/>
          </p:cNvSpPr>
          <p:nvPr/>
        </p:nvSpPr>
        <p:spPr bwMode="auto">
          <a:xfrm flipV="1">
            <a:off x="3962400" y="1676400"/>
            <a:ext cx="1600200" cy="32766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8" name="Line 12"/>
          <p:cNvSpPr>
            <a:spLocks noChangeShapeType="1"/>
          </p:cNvSpPr>
          <p:nvPr/>
        </p:nvSpPr>
        <p:spPr bwMode="auto">
          <a:xfrm>
            <a:off x="3352800" y="2209800"/>
            <a:ext cx="2971800" cy="22098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69" name="Line 13"/>
          <p:cNvSpPr>
            <a:spLocks noChangeShapeType="1"/>
          </p:cNvSpPr>
          <p:nvPr/>
        </p:nvSpPr>
        <p:spPr bwMode="auto">
          <a:xfrm>
            <a:off x="3962400" y="1752600"/>
            <a:ext cx="1752600" cy="32004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70" name="Text Box 14"/>
          <p:cNvSpPr txBox="1">
            <a:spLocks noChangeArrowheads="1"/>
          </p:cNvSpPr>
          <p:nvPr/>
        </p:nvSpPr>
        <p:spPr bwMode="auto">
          <a:xfrm>
            <a:off x="4876800" y="17494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A.</a:t>
            </a:r>
          </a:p>
        </p:txBody>
      </p:sp>
      <p:sp>
        <p:nvSpPr>
          <p:cNvPr id="173071" name="Text Box 15"/>
          <p:cNvSpPr txBox="1">
            <a:spLocks noChangeArrowheads="1"/>
          </p:cNvSpPr>
          <p:nvPr/>
        </p:nvSpPr>
        <p:spPr bwMode="auto">
          <a:xfrm>
            <a:off x="5486400" y="19780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B.</a:t>
            </a:r>
          </a:p>
        </p:txBody>
      </p:sp>
      <p:sp>
        <p:nvSpPr>
          <p:cNvPr id="173072" name="Text Box 16"/>
          <p:cNvSpPr txBox="1">
            <a:spLocks noChangeArrowheads="1"/>
          </p:cNvSpPr>
          <p:nvPr/>
        </p:nvSpPr>
        <p:spPr bwMode="auto">
          <a:xfrm>
            <a:off x="6019800" y="25114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C.</a:t>
            </a:r>
          </a:p>
        </p:txBody>
      </p:sp>
      <p:sp>
        <p:nvSpPr>
          <p:cNvPr id="173073" name="Text Box 17"/>
          <p:cNvSpPr txBox="1">
            <a:spLocks noChangeArrowheads="1"/>
          </p:cNvSpPr>
          <p:nvPr/>
        </p:nvSpPr>
        <p:spPr bwMode="auto">
          <a:xfrm>
            <a:off x="6172200" y="31210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D.</a:t>
            </a:r>
          </a:p>
        </p:txBody>
      </p:sp>
      <p:sp>
        <p:nvSpPr>
          <p:cNvPr id="173074" name="Text Box 18"/>
          <p:cNvSpPr txBox="1">
            <a:spLocks noChangeArrowheads="1"/>
          </p:cNvSpPr>
          <p:nvPr/>
        </p:nvSpPr>
        <p:spPr bwMode="auto">
          <a:xfrm>
            <a:off x="6096000" y="3730626"/>
            <a:ext cx="40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a:t>
            </a:r>
          </a:p>
        </p:txBody>
      </p:sp>
      <p:sp>
        <p:nvSpPr>
          <p:cNvPr id="173075" name="Text Box 19"/>
          <p:cNvSpPr txBox="1">
            <a:spLocks noChangeArrowheads="1"/>
          </p:cNvSpPr>
          <p:nvPr/>
        </p:nvSpPr>
        <p:spPr bwMode="auto">
          <a:xfrm>
            <a:off x="5638801" y="4264025"/>
            <a:ext cx="36426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F.</a:t>
            </a:r>
          </a:p>
        </p:txBody>
      </p:sp>
      <p:sp>
        <p:nvSpPr>
          <p:cNvPr id="173076" name="Text Box 20"/>
          <p:cNvSpPr txBox="1">
            <a:spLocks noChangeArrowheads="1"/>
          </p:cNvSpPr>
          <p:nvPr/>
        </p:nvSpPr>
        <p:spPr bwMode="auto">
          <a:xfrm>
            <a:off x="4953000" y="4568826"/>
            <a:ext cx="425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G.</a:t>
            </a:r>
          </a:p>
        </p:txBody>
      </p:sp>
      <p:sp>
        <p:nvSpPr>
          <p:cNvPr id="173077" name="Text Box 21"/>
          <p:cNvSpPr txBox="1">
            <a:spLocks noChangeArrowheads="1"/>
          </p:cNvSpPr>
          <p:nvPr/>
        </p:nvSpPr>
        <p:spPr bwMode="auto">
          <a:xfrm>
            <a:off x="4267200" y="4572001"/>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H.</a:t>
            </a:r>
          </a:p>
        </p:txBody>
      </p:sp>
      <p:sp>
        <p:nvSpPr>
          <p:cNvPr id="173078" name="Text Box 22"/>
          <p:cNvSpPr txBox="1">
            <a:spLocks noChangeArrowheads="1"/>
          </p:cNvSpPr>
          <p:nvPr/>
        </p:nvSpPr>
        <p:spPr bwMode="auto">
          <a:xfrm>
            <a:off x="3581400" y="4264026"/>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I.</a:t>
            </a:r>
          </a:p>
        </p:txBody>
      </p:sp>
      <p:sp>
        <p:nvSpPr>
          <p:cNvPr id="173079" name="Text Box 23"/>
          <p:cNvSpPr txBox="1">
            <a:spLocks noChangeArrowheads="1"/>
          </p:cNvSpPr>
          <p:nvPr/>
        </p:nvSpPr>
        <p:spPr bwMode="auto">
          <a:xfrm>
            <a:off x="3124200" y="3730626"/>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J.</a:t>
            </a:r>
          </a:p>
        </p:txBody>
      </p:sp>
      <p:sp>
        <p:nvSpPr>
          <p:cNvPr id="173080" name="Text Box 24"/>
          <p:cNvSpPr txBox="1">
            <a:spLocks noChangeArrowheads="1"/>
          </p:cNvSpPr>
          <p:nvPr/>
        </p:nvSpPr>
        <p:spPr bwMode="auto">
          <a:xfrm>
            <a:off x="2971800" y="3121026"/>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K.</a:t>
            </a:r>
          </a:p>
        </p:txBody>
      </p:sp>
      <p:sp>
        <p:nvSpPr>
          <p:cNvPr id="173081" name="Text Box 25"/>
          <p:cNvSpPr txBox="1">
            <a:spLocks noChangeArrowheads="1"/>
          </p:cNvSpPr>
          <p:nvPr/>
        </p:nvSpPr>
        <p:spPr bwMode="auto">
          <a:xfrm>
            <a:off x="3276600" y="2438401"/>
            <a:ext cx="387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L.</a:t>
            </a:r>
          </a:p>
        </p:txBody>
      </p:sp>
      <p:sp>
        <p:nvSpPr>
          <p:cNvPr id="173082" name="Text Box 26"/>
          <p:cNvSpPr txBox="1">
            <a:spLocks noChangeArrowheads="1"/>
          </p:cNvSpPr>
          <p:nvPr/>
        </p:nvSpPr>
        <p:spPr bwMode="auto">
          <a:xfrm>
            <a:off x="3657600" y="1981201"/>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M.</a:t>
            </a:r>
          </a:p>
        </p:txBody>
      </p:sp>
      <p:sp>
        <p:nvSpPr>
          <p:cNvPr id="173083" name="Text Box 27"/>
          <p:cNvSpPr txBox="1">
            <a:spLocks noChangeArrowheads="1"/>
          </p:cNvSpPr>
          <p:nvPr/>
        </p:nvSpPr>
        <p:spPr bwMode="auto">
          <a:xfrm>
            <a:off x="4191000" y="1752601"/>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N.</a:t>
            </a:r>
          </a:p>
        </p:txBody>
      </p:sp>
      <p:sp>
        <p:nvSpPr>
          <p:cNvPr id="173084" name="Line 28"/>
          <p:cNvSpPr>
            <a:spLocks noChangeShapeType="1"/>
          </p:cNvSpPr>
          <p:nvPr/>
        </p:nvSpPr>
        <p:spPr bwMode="auto">
          <a:xfrm>
            <a:off x="2971800" y="2895600"/>
            <a:ext cx="3733800" cy="762000"/>
          </a:xfrm>
          <a:prstGeom prst="line">
            <a:avLst/>
          </a:prstGeom>
          <a:noFill/>
          <a:ln w="1905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85" name="Text Box 29"/>
          <p:cNvSpPr txBox="1">
            <a:spLocks noChangeArrowheads="1"/>
          </p:cNvSpPr>
          <p:nvPr/>
        </p:nvSpPr>
        <p:spPr bwMode="auto">
          <a:xfrm>
            <a:off x="2311854" y="903288"/>
            <a:ext cx="50409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1.</a:t>
            </a: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ВИДЕНИЕ</a:t>
            </a:r>
            <a:endPar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Стратегия организации и ее отражение в политике закупок</a:t>
            </a:r>
            <a:endPar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endParaRPr>
          </a:p>
        </p:txBody>
      </p:sp>
      <p:sp>
        <p:nvSpPr>
          <p:cNvPr id="173086" name="Text Box 30"/>
          <p:cNvSpPr txBox="1">
            <a:spLocks noChangeArrowheads="1"/>
          </p:cNvSpPr>
          <p:nvPr/>
        </p:nvSpPr>
        <p:spPr bwMode="auto">
          <a:xfrm>
            <a:off x="4103320" y="5170488"/>
            <a:ext cx="135011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2.</a:t>
            </a: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Мониторинг</a:t>
            </a:r>
            <a:endPar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i-FI" altLang="ru-RU" sz="14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3. </a:t>
            </a: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Развитие</a:t>
            </a:r>
            <a:endPar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endParaRPr>
          </a:p>
        </p:txBody>
      </p:sp>
      <p:sp>
        <p:nvSpPr>
          <p:cNvPr id="173087" name="Text Box 31"/>
          <p:cNvSpPr txBox="1">
            <a:spLocks noChangeArrowheads="1"/>
          </p:cNvSpPr>
          <p:nvPr/>
        </p:nvSpPr>
        <p:spPr bwMode="auto">
          <a:xfrm>
            <a:off x="7620000" y="1125538"/>
            <a:ext cx="3048000" cy="4678204"/>
          </a:xfrm>
          <a:prstGeom prst="rect">
            <a:avLst/>
          </a:prstGeom>
          <a:solidFill>
            <a:srgbClr val="FFFF99"/>
          </a:solidFill>
          <a:ln>
            <a:noFill/>
          </a:ln>
          <a:effectLst/>
          <a:extLs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a:p>
            <a:pPr marL="457200" marR="0" lvl="0" indent="-457200" algn="ctr" defTabSz="914400" rtl="0" eaLnBrk="1" fontAlgn="base" latinLnBrk="0" hangingPunct="1">
              <a:lnSpc>
                <a:spcPct val="100000"/>
              </a:lnSpc>
              <a:spcBef>
                <a:spcPct val="0"/>
              </a:spcBef>
              <a:spcAft>
                <a:spcPct val="0"/>
              </a:spcAft>
              <a:buClrTx/>
              <a:buSzTx/>
              <a:buFontTx/>
              <a:buNone/>
              <a:tabLst/>
              <a:defRPr/>
            </a:pPr>
            <a:r>
              <a:rPr kumimoji="0" lang="ru-RU" altLang="ru-RU" sz="1400" b="1" i="0" u="none" strike="noStrike" kern="1200" cap="none" spc="0" normalizeH="0" baseline="0" noProof="0" dirty="0">
                <a:ln>
                  <a:noFill/>
                </a:ln>
                <a:solidFill>
                  <a:srgbClr val="333399"/>
                </a:solidFill>
                <a:effectLst/>
                <a:uLnTx/>
                <a:uFillTx/>
                <a:latin typeface="Times New Roman" panose="02020603050405020304" pitchFamily="18" charset="0"/>
                <a:ea typeface="+mn-ea"/>
                <a:cs typeface="+mn-cs"/>
              </a:rPr>
              <a:t>Формирование заказа</a:t>
            </a:r>
            <a:endParaRPr kumimoji="0" lang="fi-FI" altLang="ru-RU" sz="1400" b="1" i="0" u="none" strike="noStrike" kern="1200" cap="none" spc="0" normalizeH="0" baseline="0" noProof="0" dirty="0">
              <a:ln>
                <a:noFill/>
              </a:ln>
              <a:solidFill>
                <a:srgbClr val="333399"/>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AutoNum type="alphaUcPeriod"/>
              <a:tabLst/>
              <a:defRPr/>
            </a:pP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Анализ заявок на закупку, исследование рынка</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AutoNum type="alphaUcPeriod"/>
              <a:tabLst/>
              <a:defRPr/>
            </a:pP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Подготовка плана закупок</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AutoNum type="alphaUcPeriod"/>
              <a:tabLst/>
              <a:defRPr/>
            </a:pP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Обоснование метода закупок</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AutoNum type="alphaUcPeriod"/>
              <a:tabLst/>
              <a:defRPr/>
            </a:pP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Подготовка технических спецификаций</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AutoNum type="alphaUcPeriod"/>
              <a:tabLst/>
              <a:defRPr/>
            </a:pP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Подготовка тендерной документации</a:t>
            </a:r>
          </a:p>
          <a:p>
            <a:pPr marL="457200" marR="0" lvl="0" indent="-457200" algn="ctr" defTabSz="914400" rtl="0" eaLnBrk="1" fontAlgn="base" latinLnBrk="0" hangingPunct="1">
              <a:lnSpc>
                <a:spcPct val="100000"/>
              </a:lnSpc>
              <a:spcBef>
                <a:spcPct val="0"/>
              </a:spcBef>
              <a:spcAft>
                <a:spcPct val="0"/>
              </a:spcAft>
              <a:buClrTx/>
              <a:buSzTx/>
              <a:buFontTx/>
              <a:buNone/>
              <a:tabLst/>
              <a:defRPr/>
            </a:pPr>
            <a:endParaRPr kumimoji="0" lang="en-US" altLang="ru-RU" sz="1400" b="1" i="0" u="none" strike="noStrike" kern="1200" cap="none" spc="0" normalizeH="0" baseline="0" noProof="0" dirty="0">
              <a:ln>
                <a:noFill/>
              </a:ln>
              <a:solidFill>
                <a:srgbClr val="808080"/>
              </a:solidFill>
              <a:effectLst/>
              <a:uLnTx/>
              <a:uFillTx/>
              <a:latin typeface="Times New Roman" panose="02020603050405020304" pitchFamily="18" charset="0"/>
              <a:ea typeface="+mn-ea"/>
              <a:cs typeface="+mn-cs"/>
            </a:endParaRPr>
          </a:p>
          <a:p>
            <a:pPr marL="457200" marR="0" lvl="0" indent="-457200" algn="ctr" defTabSz="914400" rtl="0" eaLnBrk="1" fontAlgn="base" latinLnBrk="0" hangingPunct="1">
              <a:lnSpc>
                <a:spcPct val="100000"/>
              </a:lnSpc>
              <a:spcBef>
                <a:spcPct val="0"/>
              </a:spcBef>
              <a:spcAft>
                <a:spcPct val="0"/>
              </a:spcAft>
              <a:buClrTx/>
              <a:buSzTx/>
              <a:buFontTx/>
              <a:buNone/>
              <a:tabLst/>
              <a:defRPr/>
            </a:pPr>
            <a:r>
              <a:rPr kumimoji="0" lang="ru-RU" altLang="ru-RU" sz="1400" b="1" i="0" u="none" strike="noStrike" kern="1200" cap="none" spc="0" normalizeH="0" baseline="0" noProof="0" dirty="0">
                <a:ln>
                  <a:noFill/>
                </a:ln>
                <a:solidFill>
                  <a:srgbClr val="333399"/>
                </a:solidFill>
                <a:effectLst/>
                <a:uLnTx/>
                <a:uFillTx/>
                <a:latin typeface="Times New Roman" panose="02020603050405020304" pitchFamily="18" charset="0"/>
                <a:ea typeface="+mn-ea"/>
                <a:cs typeface="+mn-cs"/>
              </a:rPr>
              <a:t>Размещение заказа</a:t>
            </a:r>
            <a:endParaRPr kumimoji="0" lang="fi-FI" altLang="ru-RU" sz="1400" b="1" i="0" u="none" strike="noStrike" kern="1200" cap="none" spc="0" normalizeH="0" baseline="0" noProof="0" dirty="0">
              <a:ln>
                <a:noFill/>
              </a:ln>
              <a:solidFill>
                <a:srgbClr val="333399"/>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F.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Публикация объявления</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G.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Тендерный период</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H.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Публичное вскрытие заявок</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I.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Сравнение и оценка предложений</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J.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Присуждение контракта</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endPar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ctr" defTabSz="914400" rtl="0" eaLnBrk="1" fontAlgn="base" latinLnBrk="0" hangingPunct="1">
              <a:lnSpc>
                <a:spcPct val="100000"/>
              </a:lnSpc>
              <a:spcBef>
                <a:spcPct val="0"/>
              </a:spcBef>
              <a:spcAft>
                <a:spcPct val="0"/>
              </a:spcAft>
              <a:buClrTx/>
              <a:buSzTx/>
              <a:buFontTx/>
              <a:buNone/>
              <a:tabLst/>
              <a:defRPr/>
            </a:pPr>
            <a:r>
              <a:rPr kumimoji="0" lang="ru-RU" altLang="ru-RU" sz="1400" b="1" i="0" u="none" strike="noStrike" kern="1200" cap="none" spc="0" normalizeH="0" baseline="0" noProof="0" dirty="0">
                <a:ln>
                  <a:noFill/>
                </a:ln>
                <a:solidFill>
                  <a:srgbClr val="333399"/>
                </a:solidFill>
                <a:effectLst/>
                <a:uLnTx/>
                <a:uFillTx/>
                <a:latin typeface="Times New Roman" panose="02020603050405020304" pitchFamily="18" charset="0"/>
                <a:ea typeface="+mn-ea"/>
                <a:cs typeface="+mn-cs"/>
              </a:rPr>
              <a:t>Управление исполнением заказа</a:t>
            </a: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K.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Администрирование контракта</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L.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Доставка до конечного пользователя</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M.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Окончательная приемка у конечного пользователя</a:t>
            </a:r>
            <a:endParaRPr kumimoji="0" lang="fi-FI"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N.     </a:t>
            </a:r>
            <a:r>
              <a:rPr kumimoji="0" lang="ru-RU" altLang="ru-RU" sz="1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Гарантийный период</a:t>
            </a:r>
            <a:endParaRPr kumimoji="0" lang="fi-FI" altLang="ru-RU" sz="1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
        <p:nvSpPr>
          <p:cNvPr id="173088" name="AutoShape 32"/>
          <p:cNvSpPr>
            <a:spLocks noChangeArrowheads="1"/>
          </p:cNvSpPr>
          <p:nvPr/>
        </p:nvSpPr>
        <p:spPr bwMode="auto">
          <a:xfrm rot="7040643">
            <a:off x="5429250" y="3562350"/>
            <a:ext cx="2089150" cy="1060450"/>
          </a:xfrm>
          <a:custGeom>
            <a:avLst/>
            <a:gdLst>
              <a:gd name="T0" fmla="*/ 1166732 w 21600"/>
              <a:gd name="T1" fmla="*/ 3633 h 21600"/>
              <a:gd name="T2" fmla="*/ 329621 w 21600"/>
              <a:gd name="T3" fmla="*/ 219454 h 21600"/>
              <a:gd name="T4" fmla="*/ 1142552 w 21600"/>
              <a:gd name="T5" fmla="*/ 107911 h 21600"/>
              <a:gd name="T6" fmla="*/ 2206471 w 21600"/>
              <a:gd name="T7" fmla="*/ 227849 h 21600"/>
              <a:gd name="T8" fmla="*/ 2048334 w 21600"/>
              <a:gd name="T9" fmla="*/ 477006 h 21600"/>
              <a:gd name="T10" fmla="*/ 1557577 w 21600"/>
              <a:gd name="T11" fmla="*/ 39668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507" y="6849"/>
                </a:moveTo>
                <a:cubicBezTo>
                  <a:pt x="17025" y="3957"/>
                  <a:pt x="14049" y="2139"/>
                  <a:pt x="10800" y="2139"/>
                </a:cubicBezTo>
                <a:cubicBezTo>
                  <a:pt x="8270" y="2139"/>
                  <a:pt x="5866" y="3245"/>
                  <a:pt x="4221" y="5166"/>
                </a:cubicBezTo>
                <a:lnTo>
                  <a:pt x="2596" y="3775"/>
                </a:lnTo>
                <a:cubicBezTo>
                  <a:pt x="4648" y="1379"/>
                  <a:pt x="7645" y="0"/>
                  <a:pt x="10800" y="0"/>
                </a:cubicBezTo>
                <a:cubicBezTo>
                  <a:pt x="14851" y="0"/>
                  <a:pt x="18562" y="2267"/>
                  <a:pt x="20410" y="5873"/>
                </a:cubicBezTo>
                <a:lnTo>
                  <a:pt x="22813" y="4641"/>
                </a:lnTo>
                <a:lnTo>
                  <a:pt x="21178" y="9716"/>
                </a:lnTo>
                <a:lnTo>
                  <a:pt x="16104" y="8080"/>
                </a:lnTo>
                <a:lnTo>
                  <a:pt x="18507" y="6849"/>
                </a:lnTo>
                <a:close/>
              </a:path>
            </a:pathLst>
          </a:custGeom>
          <a:solidFill>
            <a:srgbClr val="61879B"/>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89" name="AutoShape 33"/>
          <p:cNvSpPr>
            <a:spLocks noChangeArrowheads="1"/>
          </p:cNvSpPr>
          <p:nvPr/>
        </p:nvSpPr>
        <p:spPr bwMode="auto">
          <a:xfrm rot="13330244">
            <a:off x="2362200" y="3810000"/>
            <a:ext cx="2089150" cy="1060450"/>
          </a:xfrm>
          <a:custGeom>
            <a:avLst/>
            <a:gdLst>
              <a:gd name="T0" fmla="*/ 1166732 w 21600"/>
              <a:gd name="T1" fmla="*/ 3633 h 21600"/>
              <a:gd name="T2" fmla="*/ 329621 w 21600"/>
              <a:gd name="T3" fmla="*/ 219454 h 21600"/>
              <a:gd name="T4" fmla="*/ 1142552 w 21600"/>
              <a:gd name="T5" fmla="*/ 107911 h 21600"/>
              <a:gd name="T6" fmla="*/ 2206471 w 21600"/>
              <a:gd name="T7" fmla="*/ 227849 h 21600"/>
              <a:gd name="T8" fmla="*/ 2048334 w 21600"/>
              <a:gd name="T9" fmla="*/ 477006 h 21600"/>
              <a:gd name="T10" fmla="*/ 1557577 w 21600"/>
              <a:gd name="T11" fmla="*/ 39668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507" y="6849"/>
                </a:moveTo>
                <a:cubicBezTo>
                  <a:pt x="17025" y="3957"/>
                  <a:pt x="14049" y="2139"/>
                  <a:pt x="10800" y="2139"/>
                </a:cubicBezTo>
                <a:cubicBezTo>
                  <a:pt x="8270" y="2139"/>
                  <a:pt x="5866" y="3245"/>
                  <a:pt x="4221" y="5166"/>
                </a:cubicBezTo>
                <a:lnTo>
                  <a:pt x="2596" y="3775"/>
                </a:lnTo>
                <a:cubicBezTo>
                  <a:pt x="4648" y="1379"/>
                  <a:pt x="7645" y="0"/>
                  <a:pt x="10800" y="0"/>
                </a:cubicBezTo>
                <a:cubicBezTo>
                  <a:pt x="14851" y="0"/>
                  <a:pt x="18562" y="2267"/>
                  <a:pt x="20410" y="5873"/>
                </a:cubicBezTo>
                <a:lnTo>
                  <a:pt x="22813" y="4641"/>
                </a:lnTo>
                <a:lnTo>
                  <a:pt x="21178" y="9716"/>
                </a:lnTo>
                <a:lnTo>
                  <a:pt x="16104" y="8080"/>
                </a:lnTo>
                <a:lnTo>
                  <a:pt x="18507" y="6849"/>
                </a:lnTo>
                <a:close/>
              </a:path>
            </a:pathLst>
          </a:custGeom>
          <a:solidFill>
            <a:srgbClr val="61879B"/>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90" name="AutoShape 34"/>
          <p:cNvSpPr>
            <a:spLocks noChangeArrowheads="1"/>
          </p:cNvSpPr>
          <p:nvPr/>
        </p:nvSpPr>
        <p:spPr bwMode="auto">
          <a:xfrm rot="2929093">
            <a:off x="5414963" y="1809750"/>
            <a:ext cx="2012950" cy="1060450"/>
          </a:xfrm>
          <a:custGeom>
            <a:avLst/>
            <a:gdLst>
              <a:gd name="T0" fmla="*/ 1124177 w 21600"/>
              <a:gd name="T1" fmla="*/ 3633 h 21600"/>
              <a:gd name="T2" fmla="*/ 317599 w 21600"/>
              <a:gd name="T3" fmla="*/ 219454 h 21600"/>
              <a:gd name="T4" fmla="*/ 1100879 w 21600"/>
              <a:gd name="T5" fmla="*/ 107911 h 21600"/>
              <a:gd name="T6" fmla="*/ 2125992 w 21600"/>
              <a:gd name="T7" fmla="*/ 227849 h 21600"/>
              <a:gd name="T8" fmla="*/ 1973623 w 21600"/>
              <a:gd name="T9" fmla="*/ 477006 h 21600"/>
              <a:gd name="T10" fmla="*/ 1500766 w 21600"/>
              <a:gd name="T11" fmla="*/ 39668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507" y="6849"/>
                </a:moveTo>
                <a:cubicBezTo>
                  <a:pt x="17025" y="3957"/>
                  <a:pt x="14049" y="2139"/>
                  <a:pt x="10800" y="2139"/>
                </a:cubicBezTo>
                <a:cubicBezTo>
                  <a:pt x="8270" y="2139"/>
                  <a:pt x="5866" y="3245"/>
                  <a:pt x="4221" y="5166"/>
                </a:cubicBezTo>
                <a:lnTo>
                  <a:pt x="2596" y="3775"/>
                </a:lnTo>
                <a:cubicBezTo>
                  <a:pt x="4648" y="1379"/>
                  <a:pt x="7645" y="0"/>
                  <a:pt x="10800" y="0"/>
                </a:cubicBezTo>
                <a:cubicBezTo>
                  <a:pt x="14851" y="0"/>
                  <a:pt x="18562" y="2267"/>
                  <a:pt x="20410" y="5873"/>
                </a:cubicBezTo>
                <a:lnTo>
                  <a:pt x="22813" y="4641"/>
                </a:lnTo>
                <a:lnTo>
                  <a:pt x="21178" y="9716"/>
                </a:lnTo>
                <a:lnTo>
                  <a:pt x="16104" y="8080"/>
                </a:lnTo>
                <a:lnTo>
                  <a:pt x="18507" y="6849"/>
                </a:lnTo>
                <a:close/>
              </a:path>
            </a:pathLst>
          </a:custGeom>
          <a:solidFill>
            <a:srgbClr val="C9FFFF"/>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91" name="AutoShape 35"/>
          <p:cNvSpPr>
            <a:spLocks noChangeArrowheads="1"/>
          </p:cNvSpPr>
          <p:nvPr/>
        </p:nvSpPr>
        <p:spPr bwMode="auto">
          <a:xfrm rot="18252957">
            <a:off x="2076450" y="2114550"/>
            <a:ext cx="2089150" cy="1060450"/>
          </a:xfrm>
          <a:custGeom>
            <a:avLst/>
            <a:gdLst>
              <a:gd name="T0" fmla="*/ 1166732 w 21600"/>
              <a:gd name="T1" fmla="*/ 3633 h 21600"/>
              <a:gd name="T2" fmla="*/ 329621 w 21600"/>
              <a:gd name="T3" fmla="*/ 219454 h 21600"/>
              <a:gd name="T4" fmla="*/ 1142552 w 21600"/>
              <a:gd name="T5" fmla="*/ 107911 h 21600"/>
              <a:gd name="T6" fmla="*/ 2206471 w 21600"/>
              <a:gd name="T7" fmla="*/ 227849 h 21600"/>
              <a:gd name="T8" fmla="*/ 2048334 w 21600"/>
              <a:gd name="T9" fmla="*/ 477006 h 21600"/>
              <a:gd name="T10" fmla="*/ 1557577 w 21600"/>
              <a:gd name="T11" fmla="*/ 39668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507" y="6849"/>
                </a:moveTo>
                <a:cubicBezTo>
                  <a:pt x="17025" y="3957"/>
                  <a:pt x="14049" y="2139"/>
                  <a:pt x="10800" y="2139"/>
                </a:cubicBezTo>
                <a:cubicBezTo>
                  <a:pt x="8270" y="2139"/>
                  <a:pt x="5866" y="3245"/>
                  <a:pt x="4221" y="5166"/>
                </a:cubicBezTo>
                <a:lnTo>
                  <a:pt x="2596" y="3775"/>
                </a:lnTo>
                <a:cubicBezTo>
                  <a:pt x="4648" y="1379"/>
                  <a:pt x="7645" y="0"/>
                  <a:pt x="10800" y="0"/>
                </a:cubicBezTo>
                <a:cubicBezTo>
                  <a:pt x="14851" y="0"/>
                  <a:pt x="18562" y="2267"/>
                  <a:pt x="20410" y="5873"/>
                </a:cubicBezTo>
                <a:lnTo>
                  <a:pt x="22813" y="4641"/>
                </a:lnTo>
                <a:lnTo>
                  <a:pt x="21178" y="9716"/>
                </a:lnTo>
                <a:lnTo>
                  <a:pt x="16104" y="8080"/>
                </a:lnTo>
                <a:lnTo>
                  <a:pt x="18507" y="6849"/>
                </a:lnTo>
                <a:close/>
              </a:path>
            </a:pathLst>
          </a:custGeom>
          <a:solidFill>
            <a:srgbClr val="C9FFFF"/>
          </a:solidFill>
          <a:ln w="190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92" name="AutoShape 36"/>
          <p:cNvSpPr>
            <a:spLocks noChangeArrowheads="1"/>
          </p:cNvSpPr>
          <p:nvPr/>
        </p:nvSpPr>
        <p:spPr bwMode="auto">
          <a:xfrm>
            <a:off x="4038600" y="2590800"/>
            <a:ext cx="1600200" cy="1524000"/>
          </a:xfrm>
          <a:custGeom>
            <a:avLst/>
            <a:gdLst>
              <a:gd name="T0" fmla="*/ 800100 w 21600"/>
              <a:gd name="T1" fmla="*/ 0 h 21600"/>
              <a:gd name="T2" fmla="*/ 234326 w 21600"/>
              <a:gd name="T3" fmla="*/ 223167 h 21600"/>
              <a:gd name="T4" fmla="*/ 0 w 21600"/>
              <a:gd name="T5" fmla="*/ 762000 h 21600"/>
              <a:gd name="T6" fmla="*/ 234326 w 21600"/>
              <a:gd name="T7" fmla="*/ 1300833 h 21600"/>
              <a:gd name="T8" fmla="*/ 800100 w 21600"/>
              <a:gd name="T9" fmla="*/ 1524000 h 21600"/>
              <a:gd name="T10" fmla="*/ 1365874 w 21600"/>
              <a:gd name="T11" fmla="*/ 1300833 h 21600"/>
              <a:gd name="T12" fmla="*/ 1600200 w 21600"/>
              <a:gd name="T13" fmla="*/ 762000 h 21600"/>
              <a:gd name="T14" fmla="*/ 1365874 w 21600"/>
              <a:gd name="T15" fmla="*/ 22316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C9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93" name="Oval 37"/>
          <p:cNvSpPr>
            <a:spLocks noChangeArrowheads="1"/>
          </p:cNvSpPr>
          <p:nvPr/>
        </p:nvSpPr>
        <p:spPr bwMode="auto">
          <a:xfrm>
            <a:off x="4151314" y="2708275"/>
            <a:ext cx="1368425" cy="1219200"/>
          </a:xfrm>
          <a:prstGeom prst="ellipse">
            <a:avLst/>
          </a:prstGeom>
          <a:solidFill>
            <a:schemeClr val="accent1"/>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4. </a:t>
            </a: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Процесс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закупок</a:t>
            </a:r>
            <a:endPar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endParaRPr>
          </a:p>
        </p:txBody>
      </p:sp>
      <p:sp>
        <p:nvSpPr>
          <p:cNvPr id="173094" name="Text Box 38"/>
          <p:cNvSpPr txBox="1">
            <a:spLocks noChangeArrowheads="1"/>
          </p:cNvSpPr>
          <p:nvPr/>
        </p:nvSpPr>
        <p:spPr bwMode="auto">
          <a:xfrm>
            <a:off x="4656138" y="3860800"/>
            <a:ext cx="317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5.</a:t>
            </a:r>
          </a:p>
        </p:txBody>
      </p:sp>
      <p:sp>
        <p:nvSpPr>
          <p:cNvPr id="173095" name="AutoShape 39"/>
          <p:cNvSpPr>
            <a:spLocks noChangeArrowheads="1"/>
          </p:cNvSpPr>
          <p:nvPr/>
        </p:nvSpPr>
        <p:spPr bwMode="auto">
          <a:xfrm rot="2601955">
            <a:off x="2133600" y="685800"/>
            <a:ext cx="762000" cy="476250"/>
          </a:xfrm>
          <a:prstGeom prst="rightArrow">
            <a:avLst>
              <a:gd name="adj1" fmla="val 50000"/>
              <a:gd name="adj2" fmla="val 40000"/>
            </a:avLst>
          </a:prstGeom>
          <a:solidFill>
            <a:srgbClr val="C9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alt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3096" name="Rectangle 40"/>
          <p:cNvSpPr>
            <a:spLocks noChangeArrowheads="1"/>
          </p:cNvSpPr>
          <p:nvPr/>
        </p:nvSpPr>
        <p:spPr bwMode="auto">
          <a:xfrm>
            <a:off x="1992313" y="5995988"/>
            <a:ext cx="2309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i-FI"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5. </a:t>
            </a:r>
            <a:r>
              <a:rPr kumimoji="0" lang="ru-RU" altLang="ru-RU" sz="1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 Разработка документов</a:t>
            </a:r>
          </a:p>
        </p:txBody>
      </p:sp>
      <p:sp>
        <p:nvSpPr>
          <p:cNvPr id="173097" name="Line 41"/>
          <p:cNvSpPr>
            <a:spLocks noChangeShapeType="1"/>
          </p:cNvSpPr>
          <p:nvPr/>
        </p:nvSpPr>
        <p:spPr bwMode="auto">
          <a:xfrm flipH="1">
            <a:off x="3000375" y="4076700"/>
            <a:ext cx="1727200" cy="1944688"/>
          </a:xfrm>
          <a:prstGeom prst="line">
            <a:avLst/>
          </a:prstGeom>
          <a:noFill/>
          <a:ln w="9525">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pic>
        <p:nvPicPr>
          <p:cNvPr id="173098" name="Picture 42" descr="ANd9GcS6XIiDHjTgArElO4-0I94zRyU_ysyFvWCPdmFdoxciB_fRuFbf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6588" y="6400800"/>
            <a:ext cx="2411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840909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283F70-4ED6-4D83-8E5D-7451069E1E18}"/>
              </a:ext>
            </a:extLst>
          </p:cNvPr>
          <p:cNvSpPr>
            <a:spLocks noGrp="1"/>
          </p:cNvSpPr>
          <p:nvPr>
            <p:ph type="title"/>
          </p:nvPr>
        </p:nvSpPr>
        <p:spPr>
          <a:xfrm>
            <a:off x="438704" y="134305"/>
            <a:ext cx="10515600" cy="451621"/>
          </a:xfrm>
        </p:spPr>
        <p:txBody>
          <a:bodyPr>
            <a:normAutofit fontScale="90000"/>
          </a:bodyPr>
          <a:lstStyle/>
          <a:p>
            <a:r>
              <a:rPr lang="ru-RU" dirty="0">
                <a:solidFill>
                  <a:srgbClr val="00B0F0"/>
                </a:solidFill>
              </a:rPr>
              <a:t>Важно!</a:t>
            </a:r>
          </a:p>
        </p:txBody>
      </p:sp>
      <p:sp>
        <p:nvSpPr>
          <p:cNvPr id="3" name="Объект 2">
            <a:extLst>
              <a:ext uri="{FF2B5EF4-FFF2-40B4-BE49-F238E27FC236}">
                <a16:creationId xmlns:a16="http://schemas.microsoft.com/office/drawing/2014/main" id="{B04503C9-93E1-48EB-B52B-93B23475C02B}"/>
              </a:ext>
            </a:extLst>
          </p:cNvPr>
          <p:cNvSpPr>
            <a:spLocks noGrp="1"/>
          </p:cNvSpPr>
          <p:nvPr>
            <p:ph idx="1"/>
          </p:nvPr>
        </p:nvSpPr>
        <p:spPr>
          <a:xfrm>
            <a:off x="297639" y="737742"/>
            <a:ext cx="11753295" cy="4351338"/>
          </a:xfrm>
        </p:spPr>
        <p:txBody>
          <a:bodyPr>
            <a:noAutofit/>
          </a:bodyPr>
          <a:lstStyle/>
          <a:p>
            <a:r>
              <a:rPr lang="ru-RU" sz="1600" dirty="0"/>
              <a:t>Если предусмотренные приложением в графе "Информация и документы, подтверждающие соответствие участников закупки дополнительным требованиям" </a:t>
            </a:r>
            <a:r>
              <a:rPr lang="ru-RU" sz="1600" dirty="0">
                <a:solidFill>
                  <a:srgbClr val="FF0000"/>
                </a:solidFill>
              </a:rPr>
              <a:t>документы и информация о таких документах содержатся в открытых и общедоступных государственных реестрах</a:t>
            </a:r>
            <a:r>
              <a:rPr lang="ru-RU" sz="1600" dirty="0"/>
              <a:t>, размещенных в информационно-телекоммуникационной сети "Интернет", в том числе ведение которых осуществляется в единой информационной системе в сфере закупок (далее - единая информационная система) с размещением на официальном сайте единой информационной системы в информационно-телекоммуникационной сети "Интернет" таких документов, </a:t>
            </a:r>
            <a:r>
              <a:rPr lang="ru-RU" sz="1600" dirty="0">
                <a:solidFill>
                  <a:srgbClr val="FF0000"/>
                </a:solidFill>
              </a:rPr>
              <a:t>вместо направления таких документов участник закупки вправе направить в соответствии с Законом о контрактной системе номер реестровой записи из соответствующего реестра;</a:t>
            </a:r>
          </a:p>
          <a:p>
            <a:r>
              <a:rPr lang="ru-RU" sz="1600" dirty="0"/>
              <a:t>В случае наличия противоречий между информацией, содержащейся в единой информационной системе, и информацией, содержащейся в документах, направляемых участниками закупки и предусмотренных приложением в графе "Информация и документы, подтверждающие соответствие участников закупки дополнительным требованиям", </a:t>
            </a:r>
            <a:r>
              <a:rPr lang="ru-RU" sz="1600" dirty="0">
                <a:solidFill>
                  <a:srgbClr val="FF0000"/>
                </a:solidFill>
              </a:rPr>
              <a:t>приоритет имеет информация, содержащаяся в единой информационной системе.</a:t>
            </a:r>
          </a:p>
        </p:txBody>
      </p:sp>
    </p:spTree>
    <p:extLst>
      <p:ext uri="{BB962C8B-B14F-4D97-AF65-F5344CB8AC3E}">
        <p14:creationId xmlns:p14="http://schemas.microsoft.com/office/powerpoint/2010/main" val="1943017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283F70-4ED6-4D83-8E5D-7451069E1E18}"/>
              </a:ext>
            </a:extLst>
          </p:cNvPr>
          <p:cNvSpPr>
            <a:spLocks noGrp="1"/>
          </p:cNvSpPr>
          <p:nvPr>
            <p:ph type="title"/>
          </p:nvPr>
        </p:nvSpPr>
        <p:spPr>
          <a:xfrm>
            <a:off x="438704" y="134305"/>
            <a:ext cx="10515600" cy="451621"/>
          </a:xfrm>
        </p:spPr>
        <p:txBody>
          <a:bodyPr>
            <a:normAutofit fontScale="90000"/>
          </a:bodyPr>
          <a:lstStyle/>
          <a:p>
            <a:r>
              <a:rPr lang="ru-RU" dirty="0">
                <a:solidFill>
                  <a:srgbClr val="00B0F0"/>
                </a:solidFill>
              </a:rPr>
              <a:t>Важно!</a:t>
            </a:r>
          </a:p>
        </p:txBody>
      </p:sp>
      <p:sp>
        <p:nvSpPr>
          <p:cNvPr id="3" name="Объект 2">
            <a:extLst>
              <a:ext uri="{FF2B5EF4-FFF2-40B4-BE49-F238E27FC236}">
                <a16:creationId xmlns:a16="http://schemas.microsoft.com/office/drawing/2014/main" id="{B04503C9-93E1-48EB-B52B-93B23475C02B}"/>
              </a:ext>
            </a:extLst>
          </p:cNvPr>
          <p:cNvSpPr>
            <a:spLocks noGrp="1"/>
          </p:cNvSpPr>
          <p:nvPr>
            <p:ph idx="1"/>
          </p:nvPr>
        </p:nvSpPr>
        <p:spPr>
          <a:xfrm>
            <a:off x="314417" y="585926"/>
            <a:ext cx="11753295" cy="4351338"/>
          </a:xfrm>
        </p:spPr>
        <p:txBody>
          <a:bodyPr>
            <a:noAutofit/>
          </a:bodyPr>
          <a:lstStyle/>
          <a:p>
            <a:r>
              <a:rPr lang="ru-RU" sz="1600" b="1" dirty="0">
                <a:solidFill>
                  <a:srgbClr val="FF0000"/>
                </a:solidFill>
              </a:rPr>
              <a:t>По ряду позиций и пунктов </a:t>
            </a:r>
            <a:r>
              <a:rPr lang="ru-RU" sz="1600" b="1" dirty="0"/>
              <a:t>подтвердить соответствие участника закупки </a:t>
            </a:r>
            <a:r>
              <a:rPr lang="ru-RU" sz="1600" b="1" dirty="0" err="1"/>
              <a:t>доп.требованиям</a:t>
            </a:r>
            <a:r>
              <a:rPr lang="ru-RU" sz="1600" b="1" dirty="0"/>
              <a:t> возможно только </a:t>
            </a:r>
            <a:r>
              <a:rPr lang="ru-RU" sz="1600" dirty="0"/>
              <a:t>контрактом, заключенным и исполненным в соответствии с Законом о контрактной системе, либо договором, заключенным и исполненным в соответствии с Федеральным законом "О закупках товаров, работ, услуг отдельными видами юридических лиц";</a:t>
            </a:r>
          </a:p>
          <a:p>
            <a:r>
              <a:rPr lang="ru-RU" sz="1600" dirty="0">
                <a:solidFill>
                  <a:srgbClr val="FF0000"/>
                </a:solidFill>
              </a:rPr>
              <a:t>Изменился состав документов</a:t>
            </a:r>
            <a:r>
              <a:rPr lang="ru-RU" sz="1600" dirty="0"/>
              <a:t>, требования к их оформлению, которыми участник подтверждает соответствие </a:t>
            </a:r>
            <a:r>
              <a:rPr lang="ru-RU" sz="1600" dirty="0" err="1"/>
              <a:t>доп.требованиям</a:t>
            </a:r>
            <a:r>
              <a:rPr lang="ru-RU" sz="1600" dirty="0"/>
              <a:t>;</a:t>
            </a:r>
          </a:p>
          <a:p>
            <a:r>
              <a:rPr lang="ru-RU" sz="1600" dirty="0">
                <a:solidFill>
                  <a:srgbClr val="FF0000"/>
                </a:solidFill>
              </a:rPr>
              <a:t>Появились новые пороги НМЦК</a:t>
            </a:r>
            <a:r>
              <a:rPr lang="ru-RU" sz="1600" dirty="0"/>
              <a:t>, от которых заказчик обязан устанавливать </a:t>
            </a:r>
            <a:r>
              <a:rPr lang="ru-RU" sz="1600" dirty="0" err="1"/>
              <a:t>доп.требования</a:t>
            </a:r>
            <a:r>
              <a:rPr lang="ru-RU" sz="1600" dirty="0"/>
              <a:t>;</a:t>
            </a:r>
          </a:p>
          <a:p>
            <a:r>
              <a:rPr lang="ru-RU" sz="1600" dirty="0">
                <a:solidFill>
                  <a:srgbClr val="FF0000"/>
                </a:solidFill>
              </a:rPr>
              <a:t>Появились новые объекты закупки</a:t>
            </a:r>
            <a:r>
              <a:rPr lang="ru-RU" sz="1600" dirty="0"/>
              <a:t>, когда заказчик обязан устанавливать </a:t>
            </a:r>
            <a:r>
              <a:rPr lang="ru-RU" sz="1600" dirty="0" err="1"/>
              <a:t>доп.требования</a:t>
            </a:r>
            <a:r>
              <a:rPr lang="ru-RU" sz="1600" dirty="0"/>
              <a:t>:</a:t>
            </a:r>
          </a:p>
          <a:p>
            <a:pPr>
              <a:buFont typeface="Wingdings" panose="05000000000000000000" pitchFamily="2" charset="2"/>
              <a:buChar char="ü"/>
            </a:pPr>
            <a:r>
              <a:rPr lang="ru-RU" sz="1400" i="1" dirty="0"/>
              <a:t>Услуги по техническому обслуживанию зданий, сооружений (если НМЦК превышает 1 млн. руб.)</a:t>
            </a:r>
          </a:p>
          <a:p>
            <a:pPr>
              <a:buFont typeface="Wingdings" panose="05000000000000000000" pitchFamily="2" charset="2"/>
              <a:buChar char="ü"/>
            </a:pPr>
            <a:r>
              <a:rPr lang="ru-RU" sz="1400" i="1" dirty="0"/>
              <a:t>Работы по текущему ремонту зданий, сооружений (если НМЦК превышает 1 млн. руб.)</a:t>
            </a:r>
          </a:p>
          <a:p>
            <a:pPr>
              <a:buFont typeface="Wingdings" panose="05000000000000000000" pitchFamily="2" charset="2"/>
              <a:buChar char="ü"/>
            </a:pPr>
            <a:r>
              <a:rPr lang="ru-RU" sz="1400" i="1" dirty="0"/>
              <a:t>Работы по строительству, реконструкции, капитальному ремонту автомобильной дороги (если НМЦК для обеспечения </a:t>
            </a:r>
            <a:r>
              <a:rPr lang="ru-RU" sz="1400" i="1" dirty="0" err="1"/>
              <a:t>фед</a:t>
            </a:r>
            <a:r>
              <a:rPr lang="ru-RU" sz="1400" i="1" dirty="0"/>
              <a:t>. нужд превышает 10 млн. рублей, для обеспечения нужд субъектов РФ, </a:t>
            </a:r>
            <a:r>
              <a:rPr lang="ru-RU" sz="1400" i="1" dirty="0" err="1"/>
              <a:t>мун</a:t>
            </a:r>
            <a:r>
              <a:rPr lang="ru-RU" sz="1400" i="1" dirty="0"/>
              <a:t>. нужд - 5 млн. рублей)</a:t>
            </a:r>
          </a:p>
          <a:p>
            <a:pPr>
              <a:buFont typeface="Wingdings" panose="05000000000000000000" pitchFamily="2" charset="2"/>
              <a:buChar char="ü"/>
            </a:pPr>
            <a:r>
              <a:rPr lang="ru-RU" sz="1400" i="1" dirty="0"/>
              <a:t>Услуги по уборке зданий, сооружений, прилегающих к ним территорий (если НМЦК превышает 1 млн. рублей)</a:t>
            </a:r>
          </a:p>
          <a:p>
            <a:r>
              <a:rPr lang="ru-RU" sz="1600" dirty="0">
                <a:solidFill>
                  <a:srgbClr val="FF0000"/>
                </a:solidFill>
              </a:rPr>
              <a:t>Преимущественно все документы (контракты и акты) предоставляются участниками в полном объеме со всеми приложениями, но есть исключения именно по «стройке»:</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1" u="none" strike="noStrike" kern="1200" cap="none" spc="0" normalizeH="0" baseline="0" noProof="0" dirty="0">
                <a:ln>
                  <a:noFill/>
                </a:ln>
                <a:solidFill>
                  <a:prstClr val="black"/>
                </a:solidFill>
                <a:effectLst/>
                <a:uLnTx/>
                <a:uFillTx/>
                <a:latin typeface="Calibri"/>
                <a:ea typeface="+mn-ea"/>
                <a:cs typeface="+mn-cs"/>
              </a:rPr>
              <a:t>К предусмотренному приложением в графе "Информация и документы, подтверждающие соответствие участников закупки дополнительным требованиям" акту приемки объекта капитального строительства относятся в том числе акт приемки законченного строительством объекта по типовым межотраслевым формам N КС-11, N КС-14 и акт приемки объекта капитального строительства по формам, предусмотренным сводом правил, содержащим порядок приемки в эксплуатацию законченных строительством и реконструированных объектов капитального строительства производственного и непроизводственного назначения. </a:t>
            </a:r>
            <a:r>
              <a:rPr kumimoji="0" lang="ru-RU" sz="1400" b="0" i="1" u="sng" strike="noStrike" kern="1200" cap="none" spc="0" normalizeH="0" baseline="0" noProof="0" dirty="0">
                <a:ln>
                  <a:noFill/>
                </a:ln>
                <a:solidFill>
                  <a:prstClr val="black"/>
                </a:solidFill>
                <a:effectLst/>
                <a:uLnTx/>
                <a:uFillTx/>
                <a:latin typeface="Calibri"/>
                <a:ea typeface="+mn-ea"/>
                <a:cs typeface="+mn-cs"/>
              </a:rPr>
              <a:t>Допускается направление в соответствии с Законом о контрактной системе таких актов без приложений.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400" b="0" i="1" u="none" strike="noStrike" kern="1200" cap="none" spc="0" normalizeH="0" baseline="0" noProof="0" dirty="0">
                <a:ln>
                  <a:noFill/>
                </a:ln>
                <a:solidFill>
                  <a:prstClr val="black"/>
                </a:solidFill>
                <a:effectLst/>
                <a:uLnTx/>
                <a:uFillTx/>
                <a:latin typeface="Calibri"/>
                <a:ea typeface="+mn-ea"/>
                <a:cs typeface="+mn-cs"/>
              </a:rPr>
              <a:t>Допускается направление в соответствии с Законом о контрактной системе предусмотренных приложением в графе "Информация и документы, подтверждающие соответствие участников закупки дополнительным требованиям" договоров, актов приемки объекта капитального строительства </a:t>
            </a:r>
            <a:r>
              <a:rPr kumimoji="0" lang="ru-RU" sz="1400" b="0" i="1" u="sng" strike="noStrike" kern="1200" cap="none" spc="0" normalizeH="0" baseline="0" noProof="0" dirty="0">
                <a:ln>
                  <a:noFill/>
                </a:ln>
                <a:solidFill>
                  <a:prstClr val="black"/>
                </a:solidFill>
                <a:effectLst/>
                <a:uLnTx/>
                <a:uFillTx/>
                <a:latin typeface="Calibri"/>
                <a:ea typeface="+mn-ea"/>
                <a:cs typeface="+mn-cs"/>
              </a:rPr>
              <a:t>без приложения к ним проектной документации </a:t>
            </a:r>
            <a:r>
              <a:rPr kumimoji="0" lang="ru-RU" sz="1400" b="0" i="1" u="none" strike="noStrike" kern="1200" cap="none" spc="0" normalizeH="0" baseline="0" noProof="0" dirty="0">
                <a:ln>
                  <a:noFill/>
                </a:ln>
                <a:solidFill>
                  <a:prstClr val="black"/>
                </a:solidFill>
                <a:effectLst/>
                <a:uLnTx/>
                <a:uFillTx/>
                <a:latin typeface="Calibri"/>
                <a:ea typeface="+mn-ea"/>
                <a:cs typeface="+mn-cs"/>
              </a:rPr>
              <a:t>(если проектная документация является приложением к таким договорам, актам);</a:t>
            </a:r>
          </a:p>
          <a:p>
            <a:endParaRPr lang="ru-RU" sz="1600" dirty="0"/>
          </a:p>
        </p:txBody>
      </p:sp>
    </p:spTree>
    <p:extLst>
      <p:ext uri="{BB962C8B-B14F-4D97-AF65-F5344CB8AC3E}">
        <p14:creationId xmlns:p14="http://schemas.microsoft.com/office/powerpoint/2010/main" val="3061052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7A75F2-FF7A-E03F-375D-EDD9EAED532C}"/>
              </a:ext>
            </a:extLst>
          </p:cNvPr>
          <p:cNvSpPr>
            <a:spLocks noGrp="1"/>
          </p:cNvSpPr>
          <p:nvPr>
            <p:ph type="title"/>
          </p:nvPr>
        </p:nvSpPr>
        <p:spPr>
          <a:xfrm>
            <a:off x="838200" y="365125"/>
            <a:ext cx="10981888" cy="163381"/>
          </a:xfrm>
        </p:spPr>
        <p:txBody>
          <a:bodyPr>
            <a:noAutofit/>
          </a:bodyPr>
          <a:lstStyle/>
          <a:p>
            <a:pPr algn="ctr"/>
            <a:r>
              <a:rPr lang="ru-RU" sz="3600" b="1" dirty="0"/>
              <a:t>Разъясняющее Письмо Минфина по 2571 ПП</a:t>
            </a:r>
          </a:p>
        </p:txBody>
      </p:sp>
      <p:graphicFrame>
        <p:nvGraphicFramePr>
          <p:cNvPr id="4" name="Таблица 4">
            <a:extLst>
              <a:ext uri="{FF2B5EF4-FFF2-40B4-BE49-F238E27FC236}">
                <a16:creationId xmlns:a16="http://schemas.microsoft.com/office/drawing/2014/main" id="{7FBE9C82-318E-0827-9603-35E62EDB4A8D}"/>
              </a:ext>
            </a:extLst>
          </p:cNvPr>
          <p:cNvGraphicFramePr>
            <a:graphicFrameLocks noGrp="1"/>
          </p:cNvGraphicFramePr>
          <p:nvPr>
            <p:ph idx="1"/>
            <p:extLst>
              <p:ext uri="{D42A27DB-BD31-4B8C-83A1-F6EECF244321}">
                <p14:modId xmlns:p14="http://schemas.microsoft.com/office/powerpoint/2010/main" val="2216702177"/>
              </p:ext>
            </p:extLst>
          </p:nvPr>
        </p:nvGraphicFramePr>
        <p:xfrm>
          <a:off x="461393" y="961559"/>
          <a:ext cx="11518086" cy="5278120"/>
        </p:xfrm>
        <a:graphic>
          <a:graphicData uri="http://schemas.openxmlformats.org/drawingml/2006/table">
            <a:tbl>
              <a:tblPr firstRow="1" bandRow="1">
                <a:tableStyleId>{7DF18680-E054-41AD-8BC1-D1AEF772440D}</a:tableStyleId>
              </a:tblPr>
              <a:tblGrid>
                <a:gridCol w="1812250">
                  <a:extLst>
                    <a:ext uri="{9D8B030D-6E8A-4147-A177-3AD203B41FA5}">
                      <a16:colId xmlns:a16="http://schemas.microsoft.com/office/drawing/2014/main" val="3150236746"/>
                    </a:ext>
                  </a:extLst>
                </a:gridCol>
                <a:gridCol w="9705836">
                  <a:extLst>
                    <a:ext uri="{9D8B030D-6E8A-4147-A177-3AD203B41FA5}">
                      <a16:colId xmlns:a16="http://schemas.microsoft.com/office/drawing/2014/main" val="2803641516"/>
                    </a:ext>
                  </a:extLst>
                </a:gridCol>
              </a:tblGrid>
              <a:tr h="370840">
                <a:tc>
                  <a:txBody>
                    <a:bodyPr/>
                    <a:lstStyle/>
                    <a:p>
                      <a:r>
                        <a:rPr lang="ru-RU" dirty="0"/>
                        <a:t>Реквизиты</a:t>
                      </a:r>
                    </a:p>
                  </a:txBody>
                  <a:tcPr/>
                </a:tc>
                <a:tc>
                  <a:txBody>
                    <a:bodyPr/>
                    <a:lstStyle/>
                    <a:p>
                      <a:r>
                        <a:rPr lang="ru-RU" dirty="0"/>
                        <a:t>Суть разъяснения</a:t>
                      </a:r>
                    </a:p>
                  </a:txBody>
                  <a:tcPr/>
                </a:tc>
                <a:extLst>
                  <a:ext uri="{0D108BD9-81ED-4DB2-BD59-A6C34878D82A}">
                    <a16:rowId xmlns:a16="http://schemas.microsoft.com/office/drawing/2014/main" val="1306532908"/>
                  </a:ext>
                </a:extLst>
              </a:tr>
              <a:tr h="370840">
                <a:tc>
                  <a:txBody>
                    <a:bodyPr/>
                    <a:lstStyle/>
                    <a:p>
                      <a:r>
                        <a:rPr lang="ru-RU" dirty="0"/>
                        <a:t>от 18 апреля 2022 г. № 24-06-06/34260</a:t>
                      </a:r>
                    </a:p>
                  </a:txBody>
                  <a:tcPr/>
                </a:tc>
                <a:tc>
                  <a:txBody>
                    <a:bodyPr/>
                    <a:lstStyle/>
                    <a:p>
                      <a:r>
                        <a:rPr lang="ru-RU" dirty="0"/>
                        <a:t>Разъясняется вопрос о применении положений постановления Правительства Российской Федерации от 29 декабря 2021 г. № 2571 </a:t>
                      </a:r>
                      <a:r>
                        <a:rPr lang="ru-RU" b="1" dirty="0"/>
                        <a:t>при осуществлении закупки работ по строительству некапитального строения, сооружения (строений, сооружений), благоустройству территорий.</a:t>
                      </a:r>
                    </a:p>
                    <a:p>
                      <a:r>
                        <a:rPr lang="ru-RU" dirty="0"/>
                        <a:t>Ведомство разъясняет, что подтверждением соответствия участника закупки дополнительным требованиям, установленным заказчиком в соответствии с частью 2 статьи 31 № 44-ФЗ, будет являться исполненный участником закупки договор и все акты приемки поставленных товаров, выполненных работ, оказанных услуг, составленные при исполнении такого договора и подтверждающие исполнение договора в полном объеме.</a:t>
                      </a:r>
                    </a:p>
                    <a:p>
                      <a:r>
                        <a:rPr lang="ru-RU" dirty="0"/>
                        <a:t>При этом цена выполненных работ по каждому договору, предусмотренному пунктами 1 и 2 позиции 9 </a:t>
                      </a:r>
                      <a:r>
                        <a:rPr lang="ru-RU" sz="1400" i="1" dirty="0"/>
                        <a:t>(1) опыт исполнения договора, предусматривающего выполнение работ по строительству некапитального строения, сооружения (строений, сооружений), благоустройству территории; 2) опыт исполнения договора строительного подряда, предусматривающего выполнение работ по строительству, реконструкции объекта капитального строительства) </a:t>
                      </a:r>
                      <a:r>
                        <a:rPr lang="ru-RU" dirty="0"/>
                        <a:t>приложения к Постановлению № 2571, должна составлять не менее 20 процентов НМЦК, заключаемого по результатам определения поставщика (подрядчика, исполнителя).</a:t>
                      </a:r>
                    </a:p>
                    <a:p>
                      <a:r>
                        <a:rPr lang="ru-RU" dirty="0"/>
                        <a:t>Ведомство отмечает, что заказчик при подтверждении участником закупки опыта выполнения соответствующих работ принимает к расчету цену только тех актов выполненных работ по договору, которые соответствуют предмету закупки по определенному виду работ.</a:t>
                      </a:r>
                    </a:p>
                  </a:txBody>
                  <a:tcPr/>
                </a:tc>
                <a:extLst>
                  <a:ext uri="{0D108BD9-81ED-4DB2-BD59-A6C34878D82A}">
                    <a16:rowId xmlns:a16="http://schemas.microsoft.com/office/drawing/2014/main" val="1428225230"/>
                  </a:ext>
                </a:extLst>
              </a:tr>
            </a:tbl>
          </a:graphicData>
        </a:graphic>
      </p:graphicFrame>
    </p:spTree>
    <p:extLst>
      <p:ext uri="{BB962C8B-B14F-4D97-AF65-F5344CB8AC3E}">
        <p14:creationId xmlns:p14="http://schemas.microsoft.com/office/powerpoint/2010/main" val="3772369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4ECE9-C0FD-7A86-E622-AF24D53EA7F2}"/>
              </a:ext>
            </a:extLst>
          </p:cNvPr>
          <p:cNvSpPr>
            <a:spLocks noGrp="1"/>
          </p:cNvSpPr>
          <p:nvPr>
            <p:ph type="title"/>
          </p:nvPr>
        </p:nvSpPr>
        <p:spPr>
          <a:xfrm>
            <a:off x="838200" y="1447305"/>
            <a:ext cx="10515600" cy="1325563"/>
          </a:xfrm>
        </p:spPr>
        <p:txBody>
          <a:bodyPr>
            <a:normAutofit fontScale="90000"/>
          </a:bodyPr>
          <a:lstStyle/>
          <a:p>
            <a:pPr algn="ctr"/>
            <a:r>
              <a:rPr lang="ru-RU" b="1" dirty="0"/>
              <a:t>Административная практика, в том числе Липецкого УФАС по применению 2571 ПП при строительных работах</a:t>
            </a:r>
          </a:p>
        </p:txBody>
      </p:sp>
    </p:spTree>
    <p:extLst>
      <p:ext uri="{BB962C8B-B14F-4D97-AF65-F5344CB8AC3E}">
        <p14:creationId xmlns:p14="http://schemas.microsoft.com/office/powerpoint/2010/main" val="3135116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96D878-7B8E-CB34-B9B4-81FE786D56DB}"/>
              </a:ext>
            </a:extLst>
          </p:cNvPr>
          <p:cNvSpPr>
            <a:spLocks noGrp="1"/>
          </p:cNvSpPr>
          <p:nvPr>
            <p:ph type="title"/>
          </p:nvPr>
        </p:nvSpPr>
        <p:spPr>
          <a:xfrm>
            <a:off x="838200" y="885242"/>
            <a:ext cx="10515600" cy="1325563"/>
          </a:xfrm>
        </p:spPr>
        <p:txBody>
          <a:bodyPr/>
          <a:lstStyle/>
          <a:p>
            <a:r>
              <a:rPr lang="ru-RU" dirty="0">
                <a:solidFill>
                  <a:srgbClr val="FF0000"/>
                </a:solidFill>
              </a:rPr>
              <a:t>Обоснованные жалобы</a:t>
            </a:r>
          </a:p>
        </p:txBody>
      </p:sp>
    </p:spTree>
    <p:extLst>
      <p:ext uri="{BB962C8B-B14F-4D97-AF65-F5344CB8AC3E}">
        <p14:creationId xmlns:p14="http://schemas.microsoft.com/office/powerpoint/2010/main" val="2833156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74FD36-4938-0C2B-FF40-2ED689CC6C91}"/>
              </a:ext>
            </a:extLst>
          </p:cNvPr>
          <p:cNvSpPr>
            <a:spLocks noGrp="1"/>
          </p:cNvSpPr>
          <p:nvPr>
            <p:ph type="title"/>
          </p:nvPr>
        </p:nvSpPr>
        <p:spPr>
          <a:xfrm>
            <a:off x="545283" y="776186"/>
            <a:ext cx="11132191" cy="1325563"/>
          </a:xfrm>
        </p:spPr>
        <p:txBody>
          <a:bodyPr>
            <a:normAutofit/>
          </a:bodyPr>
          <a:lstStyle/>
          <a:p>
            <a:r>
              <a:rPr lang="ru-RU" sz="3200" b="1" dirty="0">
                <a:solidFill>
                  <a:srgbClr val="FF0000"/>
                </a:solidFill>
              </a:rPr>
              <a:t>Надо устанавливать требования по ч.2 ст. 31, но не установлены</a:t>
            </a:r>
          </a:p>
        </p:txBody>
      </p:sp>
    </p:spTree>
    <p:extLst>
      <p:ext uri="{BB962C8B-B14F-4D97-AF65-F5344CB8AC3E}">
        <p14:creationId xmlns:p14="http://schemas.microsoft.com/office/powerpoint/2010/main" val="3476109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2489972982"/>
              </p:ext>
            </p:extLst>
          </p:nvPr>
        </p:nvGraphicFramePr>
        <p:xfrm>
          <a:off x="192946" y="240106"/>
          <a:ext cx="11425806" cy="5674360"/>
        </p:xfrm>
        <a:graphic>
          <a:graphicData uri="http://schemas.openxmlformats.org/drawingml/2006/table">
            <a:tbl>
              <a:tblPr firstRow="1" bandRow="1">
                <a:tableStyleId>{073A0DAA-6AF3-43AB-8588-CEC1D06C72B9}</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rowSpan="2">
                  <a:txBody>
                    <a:bodyPr/>
                    <a:lstStyle/>
                    <a:p>
                      <a:r>
                        <a:rPr lang="ru-RU" sz="1400" dirty="0"/>
                        <a:t>Липецкая обл.</a:t>
                      </a:r>
                    </a:p>
                  </a:txBody>
                  <a:tcPr/>
                </a:tc>
                <a:tc>
                  <a:txBody>
                    <a:bodyPr/>
                    <a:lstStyle/>
                    <a:p>
                      <a:pPr marL="285750" indent="-285750">
                        <a:buFont typeface="Arial" panose="020B0604020202020204" pitchFamily="34" charset="0"/>
                        <a:buChar char="•"/>
                      </a:pPr>
                      <a:r>
                        <a:rPr lang="ru-RU" sz="1400" dirty="0"/>
                        <a:t>РЕШЕНИЕ № 048/06/106-443/2022 от 16 мая 2022 года. ЭА на проведение капитального ремонта </a:t>
                      </a:r>
                      <a:r>
                        <a:rPr lang="ru-RU" sz="1400" dirty="0" err="1"/>
                        <a:t>рентгенкабинета</a:t>
                      </a:r>
                      <a:r>
                        <a:rPr lang="ru-RU" sz="1400" dirty="0"/>
                        <a:t> в поликлинике ГУЗ "Липецкая ГБ СМП №1« (реестровый номер 0346300089422000034).</a:t>
                      </a:r>
                    </a:p>
                    <a:p>
                      <a:pPr marL="285750" indent="-285750">
                        <a:buFont typeface="Arial" panose="020B0604020202020204" pitchFamily="34" charset="0"/>
                        <a:buChar char="•"/>
                      </a:pPr>
                      <a:r>
                        <a:rPr lang="ru-RU" sz="1400" dirty="0"/>
                        <a:t>Поскольку объектом электронного аукциона является выполнение </a:t>
                      </a:r>
                      <a:r>
                        <a:rPr lang="ru-RU" sz="1400" u="sng" dirty="0"/>
                        <a:t>работ по капитальному ремонту объекта капитального строительства</a:t>
                      </a:r>
                      <a:r>
                        <a:rPr lang="ru-RU" sz="1400" dirty="0"/>
                        <a:t>, и начальная (максимальная) цена контракта превышает 5 миллионов рублей, то заказчик, в силу приведенных положений Постановления № 2571, ст. 31 Закона о контрактной системе, обязан установить в извещении о проведении электронного аукциона указанное дополнительное требование к участникам электронного аукциона.</a:t>
                      </a:r>
                    </a:p>
                    <a:p>
                      <a:pPr marL="285750" indent="-285750">
                        <a:buFont typeface="Arial" panose="020B0604020202020204" pitchFamily="34" charset="0"/>
                        <a:buChar char="•"/>
                      </a:pPr>
                      <a:r>
                        <a:rPr lang="ru-RU" sz="1400" dirty="0"/>
                        <a:t>Однако, на заседании Комиссии установлено, что в извещения о проведении электронного аукциона заказчиком не установлено вышеуказанное дополнительное требование к участникам закупки.</a:t>
                      </a:r>
                    </a:p>
                    <a:p>
                      <a:pPr marL="285750" indent="-285750">
                        <a:buFont typeface="Arial" panose="020B0604020202020204" pitchFamily="34" charset="0"/>
                        <a:buChar char="•"/>
                      </a:pPr>
                      <a:r>
                        <a:rPr lang="ru-RU" sz="1400" dirty="0"/>
                        <a:t>Следовательно, заказчик, не установив обязательное дополнительное требование к участникам закупки, допустил нарушение п. 12 ч. 1 ст. 42 Закона о контрактной системе, что содержит признаки состава административного правонарушения, предусмотренного частью 1.4 статьи 7.30 Кодекса Российской Федерации об административных правонарушениях.</a:t>
                      </a:r>
                    </a:p>
                  </a:txBody>
                  <a:tcPr/>
                </a:tc>
                <a:extLst>
                  <a:ext uri="{0D108BD9-81ED-4DB2-BD59-A6C34878D82A}">
                    <a16:rowId xmlns:a16="http://schemas.microsoft.com/office/drawing/2014/main" val="3735573861"/>
                  </a:ext>
                </a:extLst>
              </a:tr>
              <a:tr h="370840">
                <a:tc vMerge="1">
                  <a:txBody>
                    <a:bodyPr/>
                    <a:lstStyle/>
                    <a:p>
                      <a:endParaRPr lang="ru-RU" sz="1400" dirty="0"/>
                    </a:p>
                  </a:txBody>
                  <a:tcPr/>
                </a:tc>
                <a:tc>
                  <a:txBody>
                    <a:bodyPr/>
                    <a:lstStyle/>
                    <a:p>
                      <a:pPr marL="285750" indent="-285750">
                        <a:buFont typeface="Arial" panose="020B0604020202020204" pitchFamily="34" charset="0"/>
                        <a:buChar char="•"/>
                      </a:pPr>
                      <a:r>
                        <a:rPr lang="ru-RU" sz="1400" dirty="0"/>
                        <a:t>РЕШЕНИЕ № 048/06/105-88/2022 от 02 февраля 2022 года. ЭА на  выполнение работ по капитальному ремонту детской поликлиники в ГУЗ "Измалковская РБ" по адресу Липецкая обл., с. </a:t>
                      </a:r>
                      <a:r>
                        <a:rPr lang="ru-RU" sz="1400" dirty="0" err="1"/>
                        <a:t>Измалково</a:t>
                      </a:r>
                      <a:r>
                        <a:rPr lang="ru-RU" sz="1400" dirty="0"/>
                        <a:t>, ул. Ленина, д.52а (реестровый номер 0346300005622000002).</a:t>
                      </a:r>
                    </a:p>
                    <a:p>
                      <a:pPr marL="285750" indent="-285750">
                        <a:buFont typeface="Arial" panose="020B0604020202020204" pitchFamily="34" charset="0"/>
                        <a:buChar char="•"/>
                      </a:pPr>
                      <a:r>
                        <a:rPr lang="ru-RU" sz="1400" dirty="0"/>
                        <a:t>Поскольку объектом электронного аукциона является выполнение работ по капитальному ремонту объекта капитального строительства, то заказчик, в силу приведенных положений Постановления Правительства РФ № 2571, ст. 31 Закона о контрактной системе обязан установить в извещении о проведении электронного аукциона указанное дополнительное требование к участникам электронного аукциона </a:t>
                      </a:r>
                      <a:r>
                        <a:rPr lang="ru-RU" sz="1400" b="1" dirty="0"/>
                        <a:t>по  позиции 10 приложения к Постановлению Правительства РФ № 2571   - работы по капитальному ремонту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Однако заказчиком в извещении указанное дополнительное требование не установлено, что является нарушением п. 12 ч. 1 ст. 42 Закона о контрактной системе.</a:t>
                      </a:r>
                    </a:p>
                  </a:txBody>
                  <a:tcPr/>
                </a:tc>
                <a:extLst>
                  <a:ext uri="{0D108BD9-81ED-4DB2-BD59-A6C34878D82A}">
                    <a16:rowId xmlns:a16="http://schemas.microsoft.com/office/drawing/2014/main" val="2112916066"/>
                  </a:ext>
                </a:extLst>
              </a:tr>
            </a:tbl>
          </a:graphicData>
        </a:graphic>
      </p:graphicFrame>
    </p:spTree>
    <p:extLst>
      <p:ext uri="{BB962C8B-B14F-4D97-AF65-F5344CB8AC3E}">
        <p14:creationId xmlns:p14="http://schemas.microsoft.com/office/powerpoint/2010/main" val="627411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4294954969"/>
              </p:ext>
            </p:extLst>
          </p:nvPr>
        </p:nvGraphicFramePr>
        <p:xfrm>
          <a:off x="243280" y="97494"/>
          <a:ext cx="11425806" cy="6223000"/>
        </p:xfrm>
        <a:graphic>
          <a:graphicData uri="http://schemas.openxmlformats.org/drawingml/2006/table">
            <a:tbl>
              <a:tblPr firstRow="1" bandRow="1">
                <a:tableStyleId>{073A0DAA-6AF3-43AB-8588-CEC1D06C72B9}</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Липецкое УФАС</a:t>
                      </a:r>
                    </a:p>
                  </a:txBody>
                  <a:tcPr/>
                </a:tc>
                <a:tc>
                  <a:txBody>
                    <a:bodyPr/>
                    <a:lstStyle/>
                    <a:p>
                      <a:pPr marL="285750" indent="-285750">
                        <a:buFont typeface="Arial" panose="020B0604020202020204" pitchFamily="34" charset="0"/>
                        <a:buChar char="•"/>
                      </a:pPr>
                      <a:r>
                        <a:rPr lang="ru-RU" sz="1400" dirty="0"/>
                        <a:t>РЕШЕНИЕ № 048/06/105-400/2022 от 26 апреля 2022 года. ЭА на </a:t>
                      </a:r>
                      <a:r>
                        <a:rPr lang="ru-RU" sz="1400" u="sng" dirty="0"/>
                        <a:t>разработку проектно-сметной документации для капитального ремонта мостовых сооружений </a:t>
                      </a:r>
                      <a:r>
                        <a:rPr lang="ru-RU" sz="1400" dirty="0"/>
                        <a:t>(реестровый номер 0346300040722000030). Заказчик – муниципальное учреждение «Управление главного смотрителя г. Липецка». Начальная (максимальная) цена контракта – 17 600 000,00 руб.</a:t>
                      </a:r>
                    </a:p>
                    <a:p>
                      <a:pPr marL="285750" indent="-285750">
                        <a:buFont typeface="Arial" panose="020B0604020202020204" pitchFamily="34" charset="0"/>
                        <a:buChar char="•"/>
                      </a:pPr>
                      <a:r>
                        <a:rPr lang="ru-RU" sz="1400" dirty="0"/>
                        <a:t>В соответствии с позицией 6 Приложения к Постановлению№ 2571 указано, что при проведении работ по подготовке проектной документации и (или) выполнению инженерных изысканий в соответствии с законодательством о градостроительной деятельности должны предъявляться дополнительные требования, а также информация и документы, подтверждающие соответствие участников закупки дополнительным требованиям.</a:t>
                      </a:r>
                    </a:p>
                    <a:p>
                      <a:pPr marL="285750" indent="-285750">
                        <a:buFont typeface="Arial" panose="020B0604020202020204" pitchFamily="34" charset="0"/>
                        <a:buChar char="•"/>
                      </a:pPr>
                      <a:r>
                        <a:rPr lang="ru-RU" sz="1400" dirty="0"/>
                        <a:t>Подпунктом «а» пункта 3 Постановления № 2571 установлено, что положения настоящего постановления применяются при проведении конкурентных способов определения поставщиков (подрядчиков, исполнителей), при этом позиции 6 - 13, 17 и 18 приложения применяются в случае, если при осуществлении закупки начальная (максимальная) цена контракта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marL="285750" indent="-285750">
                        <a:buFont typeface="Arial" panose="020B0604020202020204" pitchFamily="34" charset="0"/>
                        <a:buChar char="•"/>
                      </a:pPr>
                      <a:r>
                        <a:rPr lang="ru-RU" sz="1400" dirty="0"/>
                        <a:t>Следовательно, учитывая объект закупки и размер начальной (максимальной) цены контракта,  к участникам закупки должны быть установлены дополнительные требования в соответствии с позицией 6 приложения к Постановлению № 2571.</a:t>
                      </a:r>
                    </a:p>
                    <a:p>
                      <a:pPr marL="285750" indent="-285750">
                        <a:buFont typeface="Arial" panose="020B0604020202020204" pitchFamily="34" charset="0"/>
                        <a:buChar char="•"/>
                      </a:pPr>
                      <a:r>
                        <a:rPr lang="ru-RU" sz="1400" dirty="0"/>
                        <a:t>Однако, в нарушение пункта 12 части 1 статьи 42 Закона о контрактной системе в извещении о проведении электронного аукциона не установлены дополнительные требования к участникам закупки, предусмотренные позицией 6 приложения к Постановлению № 2571.</a:t>
                      </a:r>
                    </a:p>
                    <a:p>
                      <a:pPr marL="285750" indent="-285750">
                        <a:buFont typeface="Arial" panose="020B0604020202020204" pitchFamily="34" charset="0"/>
                        <a:buChar char="•"/>
                      </a:pPr>
                      <a:r>
                        <a:rPr lang="ru-RU" sz="1400" dirty="0"/>
                        <a:t>Необходимо отметить, что отсутствие дополнительного требования к участникам не является препятствием для участников по участию в электронном аукционе, поскольку в электронном аукционе могли принять участие все заинтересованные подрядчики, даже не имеющие соответствующего опыта по выполнению аналогичных работ.</a:t>
                      </a:r>
                    </a:p>
                    <a:p>
                      <a:pPr marL="285750" indent="-285750">
                        <a:buFont typeface="Arial" panose="020B0604020202020204" pitchFamily="34" charset="0"/>
                        <a:buChar char="•"/>
                      </a:pPr>
                      <a:r>
                        <a:rPr lang="ru-RU" sz="1400" dirty="0"/>
                        <a:t>Вместе с тем, заказчиком в Липецкое УФАС России представлены документы, подтверждающие соответствие победителя электронного аукциона дополнительным требованиям, предусмотренным позицией 6 приложения к Постановлению № 2571.</a:t>
                      </a:r>
                    </a:p>
                    <a:p>
                      <a:pPr marL="285750" indent="-285750">
                        <a:buFont typeface="Arial" panose="020B0604020202020204" pitchFamily="34" charset="0"/>
                        <a:buChar char="•"/>
                      </a:pPr>
                      <a:r>
                        <a:rPr lang="ru-RU" sz="1400" dirty="0"/>
                        <a:t>Следовательно, на результат состоявшейся закупки данное нарушение закона не повлияло.</a:t>
                      </a:r>
                    </a:p>
                    <a:p>
                      <a:pPr marL="285750" indent="-285750">
                        <a:buFont typeface="Arial" panose="020B0604020202020204" pitchFamily="34" charset="0"/>
                        <a:buChar char="•"/>
                      </a:pPr>
                      <a:r>
                        <a:rPr lang="ru-RU" sz="1400" b="1" dirty="0"/>
                        <a:t>Но жалоба все равно обоснована.</a:t>
                      </a:r>
                    </a:p>
                  </a:txBody>
                  <a:tcPr/>
                </a:tc>
                <a:extLst>
                  <a:ext uri="{0D108BD9-81ED-4DB2-BD59-A6C34878D82A}">
                    <a16:rowId xmlns:a16="http://schemas.microsoft.com/office/drawing/2014/main" val="754969311"/>
                  </a:ext>
                </a:extLst>
              </a:tr>
            </a:tbl>
          </a:graphicData>
        </a:graphic>
      </p:graphicFrame>
    </p:spTree>
    <p:extLst>
      <p:ext uri="{BB962C8B-B14F-4D97-AF65-F5344CB8AC3E}">
        <p14:creationId xmlns:p14="http://schemas.microsoft.com/office/powerpoint/2010/main" val="4213388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2401985953"/>
              </p:ext>
            </p:extLst>
          </p:nvPr>
        </p:nvGraphicFramePr>
        <p:xfrm>
          <a:off x="243280" y="97494"/>
          <a:ext cx="11627142" cy="6634480"/>
        </p:xfrm>
        <a:graphic>
          <a:graphicData uri="http://schemas.openxmlformats.org/drawingml/2006/table">
            <a:tbl>
              <a:tblPr firstRow="1" bandRow="1">
                <a:tableStyleId>{073A0DAA-6AF3-43AB-8588-CEC1D06C72B9}</a:tableStyleId>
              </a:tblPr>
              <a:tblGrid>
                <a:gridCol w="1350628">
                  <a:extLst>
                    <a:ext uri="{9D8B030D-6E8A-4147-A177-3AD203B41FA5}">
                      <a16:colId xmlns:a16="http://schemas.microsoft.com/office/drawing/2014/main" val="893781220"/>
                    </a:ext>
                  </a:extLst>
                </a:gridCol>
                <a:gridCol w="10276514">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Липецкое УФАС</a:t>
                      </a:r>
                    </a:p>
                  </a:txBody>
                  <a:tcPr/>
                </a:tc>
                <a:tc>
                  <a:txBody>
                    <a:bodyPr/>
                    <a:lstStyle/>
                    <a:p>
                      <a:pPr marL="285750" indent="-285750">
                        <a:buFont typeface="Arial" panose="020B0604020202020204" pitchFamily="34" charset="0"/>
                        <a:buChar char="•"/>
                      </a:pPr>
                      <a:r>
                        <a:rPr lang="ru-RU" sz="1350" b="0" dirty="0"/>
                        <a:t>РЕШЕНИЕ № 048/06/105-317/2022 от 01 апреля 2022 года.  ЭА : Работы по монтажу ограждения ОКУ ЛОПС «Лесная сказка» (реестровый номер 0346200012322000042). Заказчик – областное казенное учреждение  Липецкий областной противотуберкулезный санаторий  «Лесная сказка».</a:t>
                      </a:r>
                    </a:p>
                    <a:p>
                      <a:pPr marL="285750" indent="-285750">
                        <a:buFont typeface="Arial" panose="020B0604020202020204" pitchFamily="34" charset="0"/>
                        <a:buChar char="•"/>
                      </a:pPr>
                      <a:r>
                        <a:rPr lang="ru-RU" sz="1350" b="0" dirty="0"/>
                        <a:t>Жалоба на то, что заказчиком </a:t>
                      </a:r>
                      <a:r>
                        <a:rPr lang="ru-RU" sz="1350" b="1" dirty="0"/>
                        <a:t>не установлены </a:t>
                      </a:r>
                      <a:r>
                        <a:rPr lang="ru-RU" sz="1350" b="1" dirty="0" err="1"/>
                        <a:t>доптребования</a:t>
                      </a:r>
                      <a:r>
                        <a:rPr lang="ru-RU" sz="1350" b="1" dirty="0"/>
                        <a:t>  </a:t>
                      </a:r>
                      <a:r>
                        <a:rPr lang="ru-RU" sz="1350" b="0" dirty="0"/>
                        <a:t>к участникам по п. 9 приложения к постановлению Правительства Российской Федерации от 29.12.2021 № 2571 - Работы по строительству некапитального строения, сооружения (строений, сооружений), благоустройству территории.</a:t>
                      </a:r>
                    </a:p>
                    <a:p>
                      <a:pPr marL="285750" indent="-285750">
                        <a:buFont typeface="Arial" panose="020B0604020202020204" pitchFamily="34" charset="0"/>
                        <a:buChar char="•"/>
                      </a:pPr>
                      <a:r>
                        <a:rPr lang="ru-RU" sz="1350" b="0" dirty="0"/>
                        <a:t>В силу части 10.2 статьи 1 Гражданского кодекса Российской Федерации (далее - </a:t>
                      </a:r>
                      <a:r>
                        <a:rPr lang="ru-RU" sz="1350" b="0" dirty="0" err="1"/>
                        <a:t>ГрК</a:t>
                      </a:r>
                      <a:r>
                        <a:rPr lang="ru-RU" sz="1350" b="0" dirty="0"/>
                        <a:t> РФ) некапитальные строения, сооружения - строения, сооружения, которые не имеют прочной связи с землей и конструктивные характеристики которых позволяют осуществить их перемещение и (или) демонтаж и последующую сборку без несоразмерного ущерба назначению и без изменения основных характеристик строений, сооружений (в том числе киосков, навесов и других подобных строений, сооружений).</a:t>
                      </a:r>
                    </a:p>
                    <a:p>
                      <a:pPr marL="285750" indent="-285750">
                        <a:buFont typeface="Arial" panose="020B0604020202020204" pitchFamily="34" charset="0"/>
                        <a:buChar char="•"/>
                      </a:pPr>
                      <a:r>
                        <a:rPr lang="ru-RU" sz="1350" b="0" dirty="0"/>
                        <a:t>В соответствии с пунктом 36 статьи 1 </a:t>
                      </a:r>
                      <a:r>
                        <a:rPr lang="ru-RU" sz="1350" b="0" dirty="0" err="1"/>
                        <a:t>ГрК</a:t>
                      </a:r>
                      <a:r>
                        <a:rPr lang="ru-RU" sz="1350" b="0" dirty="0"/>
                        <a:t> РФ благоустройство территории - это деятельность по реализации комплекса мероприятий, установленного правилами благоустройства территории муниципального образования, направленная на обеспечение и повышение комфортности условий проживания граждан, по поддержанию и улучшению санитарного и эстетического состояния территории муниципального образования, по содержанию территорий населенных пунктов и расположенных на таких территориях объектов, в том числе территорий общего пользования, земельных участков, зданий, строений, сооружений, прилегающих территорий.</a:t>
                      </a:r>
                    </a:p>
                    <a:p>
                      <a:pPr marL="285750" indent="-285750">
                        <a:buFont typeface="Arial" panose="020B0604020202020204" pitchFamily="34" charset="0"/>
                        <a:buChar char="•"/>
                      </a:pPr>
                      <a:r>
                        <a:rPr lang="ru-RU" sz="1350" b="0" dirty="0"/>
                        <a:t>Согласно пункту 38 статьи 1 </a:t>
                      </a:r>
                      <a:r>
                        <a:rPr lang="ru-RU" sz="1350" b="0" dirty="0" err="1"/>
                        <a:t>ГрК</a:t>
                      </a:r>
                      <a:r>
                        <a:rPr lang="ru-RU" sz="1350" b="0" dirty="0"/>
                        <a:t> РФ к элементам благоустройства относятся декоративные, технические, планировочные, конструктивные устройства, элементы озеленения, различные виды оборудования и оформления, в том числе фасадов зданий, строений, сооружений, малые архитектурные формы, некапитальные нестационарные строения и сооружения, информационные щиты и указатели, применяемые как составные части благоустройства территории.</a:t>
                      </a:r>
                    </a:p>
                    <a:p>
                      <a:pPr marL="285750" indent="-285750">
                        <a:buFont typeface="Arial" panose="020B0604020202020204" pitchFamily="34" charset="0"/>
                        <a:buChar char="•"/>
                      </a:pPr>
                      <a:r>
                        <a:rPr lang="ru-RU" sz="1350" b="0" dirty="0"/>
                        <a:t>Приказом Минстроя России от 29.12.2021 № 1042/</a:t>
                      </a:r>
                      <a:r>
                        <a:rPr lang="ru-RU" sz="1350" b="0" dirty="0" err="1"/>
                        <a:t>пр</a:t>
                      </a:r>
                      <a:r>
                        <a:rPr lang="ru-RU" sz="1350" b="0" dirty="0"/>
                        <a:t> «Об утверждении методических рекомендаций по разработке норм и правил по благоустройству территорий муниципальных образований» к элементам благоустройства отнесены, в том числе ограждения, ограждающие устройства, ограждающие элементы, придорожные экраны.</a:t>
                      </a:r>
                    </a:p>
                    <a:p>
                      <a:pPr marL="285750" indent="-285750">
                        <a:buFont typeface="Arial" panose="020B0604020202020204" pitchFamily="34" charset="0"/>
                        <a:buChar char="•"/>
                      </a:pPr>
                      <a:r>
                        <a:rPr lang="ru-RU" sz="1350" b="0" dirty="0"/>
                        <a:t>В соответствии с пунктом 8.12 указанного приказа устройство ограждения при благоустройстве территорий рекомендуется предусматривать в качестве дополнительного элемента благоустройства, основной целью установки которого рекомендуется рассматривать обеспечение безопасности граждан.</a:t>
                      </a:r>
                    </a:p>
                    <a:p>
                      <a:pPr marL="285750" indent="-285750">
                        <a:buFont typeface="Arial" panose="020B0604020202020204" pitchFamily="34" charset="0"/>
                        <a:buChar char="•"/>
                      </a:pPr>
                      <a:r>
                        <a:rPr lang="ru-RU" sz="1350" b="0" dirty="0"/>
                        <a:t>Решением Липецкого городского Совета депутатов от 26.11.2019 № 1019 утверждены Правила благоустройства территорий города Липецка. Данные правила регулируют, в том числе вопросы внешнего вида фасадов и ограждающих конструкций зданий, строений, сооружений</a:t>
                      </a:r>
                    </a:p>
                    <a:p>
                      <a:pPr marL="285750" indent="-285750">
                        <a:buFont typeface="Arial" panose="020B0604020202020204" pitchFamily="34" charset="0"/>
                        <a:buChar char="•"/>
                      </a:pPr>
                      <a:r>
                        <a:rPr lang="ru-RU" sz="1350" b="0" dirty="0"/>
                        <a:t>С учетом вышеизложенного, ограждение является элементом благоустройства  территории областного казенного учреждения Липецкий областной противотуберкулезный санаторий  «Лесная сказка». </a:t>
                      </a:r>
                      <a:r>
                        <a:rPr lang="ru-RU" sz="1350" b="1" dirty="0" err="1"/>
                        <a:t>Доптребования</a:t>
                      </a:r>
                      <a:r>
                        <a:rPr lang="ru-RU" sz="1350" b="1" dirty="0"/>
                        <a:t> надо было устанавливать.</a:t>
                      </a:r>
                    </a:p>
                  </a:txBody>
                  <a:tcPr/>
                </a:tc>
                <a:extLst>
                  <a:ext uri="{0D108BD9-81ED-4DB2-BD59-A6C34878D82A}">
                    <a16:rowId xmlns:a16="http://schemas.microsoft.com/office/drawing/2014/main" val="754969311"/>
                  </a:ext>
                </a:extLst>
              </a:tr>
            </a:tbl>
          </a:graphicData>
        </a:graphic>
      </p:graphicFrame>
    </p:spTree>
    <p:extLst>
      <p:ext uri="{BB962C8B-B14F-4D97-AF65-F5344CB8AC3E}">
        <p14:creationId xmlns:p14="http://schemas.microsoft.com/office/powerpoint/2010/main" val="896187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02003" y="147320"/>
          <a:ext cx="11425806" cy="6009640"/>
        </p:xfrm>
        <a:graphic>
          <a:graphicData uri="http://schemas.openxmlformats.org/drawingml/2006/table">
            <a:tbl>
              <a:tblPr firstRow="1" bandRow="1">
                <a:tableStyleId>{7DF18680-E054-41AD-8BC1-D1AEF772440D}</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Москва (1 из 2)</a:t>
                      </a:r>
                    </a:p>
                  </a:txBody>
                  <a:tcPr/>
                </a:tc>
                <a:tc>
                  <a:txBody>
                    <a:bodyPr/>
                    <a:lstStyle/>
                    <a:p>
                      <a:pPr marL="285750" indent="-285750">
                        <a:buFont typeface="Arial" panose="020B0604020202020204" pitchFamily="34" charset="0"/>
                        <a:buChar char="•"/>
                      </a:pPr>
                      <a:r>
                        <a:rPr lang="ru-RU" sz="1400" dirty="0"/>
                        <a:t> РЕШЕНИЕ по делу № 077/06/106-6567/2022 о нарушении от 05.05.2022. ЭА на право заключения государственного контракта на оказание услуг по техническому обслуживанию сплит-систем для нужд ГБУЗ «Центр паллиативной помощи ДЗМ» и филиалов в 2022 году (Закупка № 0873200001722000247).</a:t>
                      </a:r>
                    </a:p>
                    <a:p>
                      <a:pPr marL="285750" indent="-285750">
                        <a:buFont typeface="Arial" panose="020B0604020202020204" pitchFamily="34" charset="0"/>
                        <a:buChar char="•"/>
                      </a:pPr>
                      <a:r>
                        <a:rPr lang="ru-RU" sz="1400" dirty="0"/>
                        <a:t>Суть жалобы – не применена п. 14 2571 ПП </a:t>
                      </a:r>
                      <a:r>
                        <a:rPr lang="ru-RU" sz="1400" b="1" dirty="0"/>
                        <a:t>Услуги по техническому обслуживанию зданий, сооружений</a:t>
                      </a:r>
                    </a:p>
                    <a:p>
                      <a:pPr marL="285750" indent="-285750">
                        <a:buFont typeface="Arial" panose="020B0604020202020204" pitchFamily="34" charset="0"/>
                        <a:buChar char="•"/>
                      </a:pPr>
                      <a:r>
                        <a:rPr lang="ru-RU" sz="1400" b="0" dirty="0"/>
                        <a:t>В соответствии с абз.4 </a:t>
                      </a:r>
                      <a:r>
                        <a:rPr lang="ru-RU" sz="1400" b="0" dirty="0" err="1"/>
                        <a:t>пп</a:t>
                      </a:r>
                      <a:r>
                        <a:rPr lang="ru-RU" sz="1400" b="0" dirty="0"/>
                        <a:t>.«а» п.3 постановления № 2571 положения постановления применяются при проведении конкурентных способов определения поставщиков (подрядчиков, исполнителей), при этом позиция 14 приложения применяется в случае, если при осуществлении закупки начальная (максимальная) цена контракта превышает 1 млн. рублей.</a:t>
                      </a:r>
                    </a:p>
                    <a:p>
                      <a:pPr marL="285750" indent="-285750">
                        <a:buFont typeface="Arial" panose="020B0604020202020204" pitchFamily="34" charset="0"/>
                        <a:buChar char="•"/>
                      </a:pPr>
                      <a:r>
                        <a:rPr lang="ru-RU" sz="1400" b="0" dirty="0"/>
                        <a:t>В соответствии с ч.8 ст.55.24 Градостроительного кодекса Российской Федерации техническое обслуживание зданий, сооружений, текущий ремонт зданий, сооружений проводятся в целях обеспечения надлежащего технического состояния таких зданий, сооружений. Под надлежащим техническим состоянием зданий, сооружений понимаются поддержание параметров устойчивости, надежности зданий, сооружений, а также исправность строительных конструкций, систем инженерно-технического обеспечения, сетей инженерно-технического обеспечения, их элементов в соответствии с требованиями технических регламентов, проектной документации.</a:t>
                      </a:r>
                    </a:p>
                    <a:p>
                      <a:pPr marL="285750" indent="-285750">
                        <a:buFont typeface="Arial" panose="020B0604020202020204" pitchFamily="34" charset="0"/>
                        <a:buChar char="•"/>
                      </a:pPr>
                      <a:r>
                        <a:rPr lang="ru-RU" sz="1400" b="0" dirty="0"/>
                        <a:t>Согласно п.21 ст.2 Федерального закона от 30.12.2009 № 384-ФЗ «Технический регламент о безопасности зданий и сооружений» система инженерно-технического обеспечения - это одна из систем здания или сооружения, предназначенная для выполнения функций водоснабжения, канализации, отопления, вентиляции, кондиционирования воздуха, газоснабжения, электроснабжения, связи, информатизации, диспетчеризации, </a:t>
                      </a:r>
                      <a:r>
                        <a:rPr lang="ru-RU" sz="1400" b="0" dirty="0" err="1"/>
                        <a:t>мусороудаления</a:t>
                      </a:r>
                      <a:r>
                        <a:rPr lang="ru-RU" sz="1400" b="0" dirty="0"/>
                        <a:t>, вертикального транспорта (лифты, эскалаторы) или функций обеспечения безопасности.</a:t>
                      </a:r>
                    </a:p>
                    <a:p>
                      <a:pPr marL="285750" indent="-285750">
                        <a:buFont typeface="Arial" panose="020B0604020202020204" pitchFamily="34" charset="0"/>
                        <a:buChar char="•"/>
                      </a:pPr>
                      <a:r>
                        <a:rPr lang="ru-RU" sz="1400" b="0" dirty="0"/>
                        <a:t>Не согласившись с доводами жалобы, представитель Заказчика пояснил, что  что система кондиционирования является частью здания, предусмотренная планом систем инженерно-технического обеспечения, при этом в рамках </a:t>
                      </a:r>
                      <a:r>
                        <a:rPr lang="ru-RU" sz="1400" b="0" dirty="0" err="1"/>
                        <a:t>даннои</a:t>
                      </a:r>
                      <a:r>
                        <a:rPr lang="ru-RU" sz="1400" b="0" dirty="0"/>
                        <a:t>̆ </a:t>
                      </a:r>
                      <a:r>
                        <a:rPr lang="ru-RU" sz="1400" b="0" dirty="0" err="1"/>
                        <a:t>закупочнои</a:t>
                      </a:r>
                      <a:r>
                        <a:rPr lang="ru-RU" sz="1400" b="0" dirty="0"/>
                        <a:t>̆ процедуры кондиционеры – это дополнительное, не обязательное оборудование, не предусмотренное планом здания, установленное Заказчиком для комфортного пребывая </a:t>
                      </a:r>
                      <a:r>
                        <a:rPr lang="ru-RU" sz="1400" b="0" dirty="0" err="1"/>
                        <a:t>людеи</a:t>
                      </a:r>
                      <a:r>
                        <a:rPr lang="ru-RU" sz="1400" b="0" dirty="0"/>
                        <a:t>̆, что свидетельствует о том, что навесные кондиционеры не являются инженерно-</a:t>
                      </a:r>
                      <a:r>
                        <a:rPr lang="ru-RU" sz="1400" b="0" dirty="0" err="1"/>
                        <a:t>техническои</a:t>
                      </a:r>
                      <a:r>
                        <a:rPr lang="ru-RU" sz="1400" b="0" dirty="0"/>
                        <a:t>̆ </a:t>
                      </a:r>
                      <a:r>
                        <a:rPr lang="ru-RU" sz="1400" b="0" dirty="0" err="1"/>
                        <a:t>системои</a:t>
                      </a:r>
                      <a:r>
                        <a:rPr lang="ru-RU" sz="1400" b="0" dirty="0"/>
                        <a:t>̆, а являются движимым имуществом, демонтаж которых не причинит несоразмерного ущерба его назначению и (или) функциональное предназначение которых не является </a:t>
                      </a:r>
                      <a:r>
                        <a:rPr lang="ru-RU" sz="1400" b="0" dirty="0" err="1"/>
                        <a:t>неотъемлемои</a:t>
                      </a:r>
                      <a:r>
                        <a:rPr lang="ru-RU" sz="1400" b="0" dirty="0"/>
                        <a:t>̆ частью здания.</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2608548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C25B93-10EB-4023-A4E8-522C2BE70C5F}"/>
              </a:ext>
            </a:extLst>
          </p:cNvPr>
          <p:cNvSpPr>
            <a:spLocks noGrp="1"/>
          </p:cNvSpPr>
          <p:nvPr>
            <p:ph type="title"/>
          </p:nvPr>
        </p:nvSpPr>
        <p:spPr>
          <a:xfrm>
            <a:off x="838200" y="173707"/>
            <a:ext cx="10515600" cy="507330"/>
          </a:xfrm>
        </p:spPr>
        <p:txBody>
          <a:bodyPr>
            <a:noAutofit/>
          </a:bodyPr>
          <a:lstStyle/>
          <a:p>
            <a:r>
              <a:rPr lang="ru-RU" sz="3200" dirty="0">
                <a:solidFill>
                  <a:srgbClr val="FF0000"/>
                </a:solidFill>
              </a:rPr>
              <a:t>Изменения на этапе планирования (360-ФЗ) – с 01.01.2022</a:t>
            </a:r>
          </a:p>
        </p:txBody>
      </p:sp>
      <p:sp>
        <p:nvSpPr>
          <p:cNvPr id="3" name="Объект 2">
            <a:extLst>
              <a:ext uri="{FF2B5EF4-FFF2-40B4-BE49-F238E27FC236}">
                <a16:creationId xmlns:a16="http://schemas.microsoft.com/office/drawing/2014/main" id="{87F3FEF8-87B7-40E1-F464-202077623025}"/>
              </a:ext>
            </a:extLst>
          </p:cNvPr>
          <p:cNvSpPr>
            <a:spLocks noGrp="1"/>
          </p:cNvSpPr>
          <p:nvPr>
            <p:ph idx="1"/>
          </p:nvPr>
        </p:nvSpPr>
        <p:spPr>
          <a:xfrm>
            <a:off x="838200" y="838899"/>
            <a:ext cx="10515600" cy="5019282"/>
          </a:xfrm>
        </p:spPr>
        <p:txBody>
          <a:bodyPr>
            <a:normAutofit/>
          </a:bodyPr>
          <a:lstStyle/>
          <a:p>
            <a:pPr marL="0" indent="0">
              <a:buNone/>
            </a:pPr>
            <a:r>
              <a:rPr lang="ru-RU" sz="2000" dirty="0"/>
              <a:t>1. Общественное обсуждение, в том числе строительства крупных объектов </a:t>
            </a:r>
            <a:r>
              <a:rPr lang="ru-RU" sz="2000" b="1" dirty="0">
                <a:solidFill>
                  <a:srgbClr val="FF0000"/>
                </a:solidFill>
              </a:rPr>
              <a:t>(от 2 млрд. руб. и более – только в конкурсах и аукционах).</a:t>
            </a:r>
          </a:p>
          <a:p>
            <a:pPr marL="0" indent="0">
              <a:buNone/>
            </a:pPr>
            <a:r>
              <a:rPr lang="ru-RU" sz="2000" b="1" dirty="0">
                <a:solidFill>
                  <a:srgbClr val="FF0000"/>
                </a:solidFill>
              </a:rPr>
              <a:t>Но!</a:t>
            </a:r>
            <a:r>
              <a:rPr lang="ru-RU" sz="2000" dirty="0"/>
              <a:t> Правительство Российской Федерации, </a:t>
            </a:r>
            <a:r>
              <a:rPr lang="ru-RU" sz="2000" b="1" dirty="0"/>
              <a:t>высший исполнительный орган государственной власти субъекта Российской Федерации</a:t>
            </a:r>
            <a:r>
              <a:rPr lang="ru-RU" sz="2000" dirty="0"/>
              <a:t>, местная администрация </a:t>
            </a:r>
            <a:r>
              <a:rPr lang="ru-RU" sz="2000" b="1" dirty="0"/>
              <a:t>вправе снизить размер НМЦК</a:t>
            </a:r>
            <a:r>
              <a:rPr lang="ru-RU" sz="2000" dirty="0"/>
              <a:t>, при которой в соответствии с частью 2 настоящей статьи проводится общественное обсуждение закупок для обеспечения соответственно федеральных нужд, нужд субъектов Российской Федерации, муниципальных нужд.)</a:t>
            </a:r>
          </a:p>
        </p:txBody>
      </p:sp>
    </p:spTree>
    <p:extLst>
      <p:ext uri="{BB962C8B-B14F-4D97-AF65-F5344CB8AC3E}">
        <p14:creationId xmlns:p14="http://schemas.microsoft.com/office/powerpoint/2010/main" val="1280546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02003" y="147320"/>
          <a:ext cx="11425806" cy="4089400"/>
        </p:xfrm>
        <a:graphic>
          <a:graphicData uri="http://schemas.openxmlformats.org/drawingml/2006/table">
            <a:tbl>
              <a:tblPr firstRow="1" bandRow="1">
                <a:tableStyleId>{7DF18680-E054-41AD-8BC1-D1AEF772440D}</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Москва (2 из 2)</a:t>
                      </a:r>
                    </a:p>
                  </a:txBody>
                  <a:tcPr/>
                </a:tc>
                <a:tc>
                  <a:txBody>
                    <a:bodyPr/>
                    <a:lstStyle/>
                    <a:p>
                      <a:pPr marL="285750" indent="-285750">
                        <a:buFont typeface="Arial" panose="020B0604020202020204" pitchFamily="34" charset="0"/>
                        <a:buChar char="•"/>
                      </a:pPr>
                      <a:r>
                        <a:rPr lang="ru-RU" sz="1400" b="0" dirty="0"/>
                        <a:t>Кроме того, позиция 14 распространяется исключительно на услуги по техническому обслуживанию зданий, сооружений, при этом в настоящем случае Заказчиком выбран код ОКПД2 33.12.18.000 «Услуги по ремонту и техническому обслуживанию не бытового холодильного и вентиляционного оборудования», что, по мнению Заказчика, указывает на неприменение в настоящей закупке дополнительных требований, предусмотренных Приложением к постановлению №2571.</a:t>
                      </a:r>
                    </a:p>
                    <a:p>
                      <a:pPr marL="285750" indent="-285750">
                        <a:buFont typeface="Arial" panose="020B0604020202020204" pitchFamily="34" charset="0"/>
                        <a:buChar char="•"/>
                      </a:pPr>
                      <a:r>
                        <a:rPr lang="ru-RU" sz="1400" b="0" dirty="0"/>
                        <a:t>Вместе с тем Комиссия Управления отмечает, что положениями постановления №2571 не конкретизированы коды ОКПД2, как факторы, влияющие на установление или </a:t>
                      </a:r>
                      <a:r>
                        <a:rPr lang="ru-RU" sz="1400" b="0" dirty="0" err="1"/>
                        <a:t>неустановления</a:t>
                      </a:r>
                      <a:r>
                        <a:rPr lang="ru-RU" sz="1400" b="0" dirty="0"/>
                        <a:t> дополнительных требований к участникам закупки, поскольку такие требования устанавливаются в зависимости от соответствия объекта закупки позиции графы «Наименование отдельных видов товаров, работ, услуг, являющихся объектом закупки».</a:t>
                      </a:r>
                    </a:p>
                    <a:p>
                      <a:pPr marL="285750" indent="-285750">
                        <a:buFont typeface="Arial" panose="020B0604020202020204" pitchFamily="34" charset="0"/>
                        <a:buChar char="•"/>
                      </a:pPr>
                      <a:r>
                        <a:rPr lang="ru-RU" sz="1400" b="0" dirty="0" err="1"/>
                        <a:t>Комиссиеи</a:t>
                      </a:r>
                      <a:r>
                        <a:rPr lang="ru-RU" sz="1400" b="0" dirty="0"/>
                        <a:t>̆ Управления установлено, что предмет </a:t>
                      </a:r>
                      <a:r>
                        <a:rPr lang="ru-RU" sz="1400" b="0" dirty="0" err="1"/>
                        <a:t>закупочнои</a:t>
                      </a:r>
                      <a:r>
                        <a:rPr lang="ru-RU" sz="1400" b="0" dirty="0"/>
                        <a:t>̆ процедуры в понятии Градостроительного кодекса Российской Федерации включен в Приложение к Постановлению №2571 и превышает определенную начальную (максимальную) цену контракта, ввиду чего Заказчику надлежало установить дополнительные требования к участникам закупки в соответствии с положениями п.14 Приложения к Постановлению №2571.</a:t>
                      </a:r>
                    </a:p>
                    <a:p>
                      <a:pPr marL="285750" indent="-285750">
                        <a:buFont typeface="Arial" panose="020B0604020202020204" pitchFamily="34" charset="0"/>
                        <a:buChar char="•"/>
                      </a:pPr>
                      <a:r>
                        <a:rPr lang="ru-RU" sz="1400" b="0" dirty="0"/>
                        <a:t>На основании вышеизложенного Комиссия Управления приходит к выводу о нарушении Заказчиком ч.4 ст.31, п.12 ч.1 ст.42 Закона о контрактной системе, что содержит признаки состава административного правонарушения, ответственность за которое предусмотрена ч.4.2 ст.7.30 Кодекса Российской Федерации об административных правонарушениях.</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3533778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94282" y="265273"/>
          <a:ext cx="11425806" cy="3876040"/>
        </p:xfrm>
        <a:graphic>
          <a:graphicData uri="http://schemas.openxmlformats.org/drawingml/2006/table">
            <a:tbl>
              <a:tblPr firstRow="1" bandRow="1">
                <a:tableStyleId>{7DF18680-E054-41AD-8BC1-D1AEF772440D}</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Нижегородская обл.</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400" dirty="0"/>
                        <a:t>РЕШЕНИЕ №052/06/105-1377/2022 от 13.05.2022. ЭА на право заключения контракта по объекту закупки: «Выполнение работ по устройству и содержанию цветников на территории Приокского района города Нижнего Новгорода в 2022 году (цветники из однолетних цветов и многолетних растений)»,  (№ 0132300007522000340).</a:t>
                      </a:r>
                    </a:p>
                    <a:p>
                      <a:pPr marL="285750" indent="-285750">
                        <a:buFont typeface="Arial" panose="020B0604020202020204" pitchFamily="34" charset="0"/>
                        <a:buChar char="•"/>
                      </a:pPr>
                      <a:r>
                        <a:rPr lang="ru-RU" sz="1400" dirty="0"/>
                        <a:t>В соответствии с Позицией 9 </a:t>
                      </a:r>
                      <a:r>
                        <a:rPr lang="ru-RU" sz="1400" b="1" dirty="0"/>
                        <a:t>Работы по строительству некапитального строения, сооружения (строений, сооружений), благоустройству территории </a:t>
                      </a:r>
                      <a:r>
                        <a:rPr lang="ru-RU" sz="1400" dirty="0"/>
                        <a:t>Приложения к Постановлению Правительства № 2571 заказчик обязан установить дополнительные требования к участникам закупки в случае, если объектом закупки являются работы по строительству некапитального строения, сооружения (строений, сооружений), благоустройству территории.</a:t>
                      </a:r>
                    </a:p>
                    <a:p>
                      <a:pPr marL="285750" indent="-285750">
                        <a:buFont typeface="Arial" panose="020B0604020202020204" pitchFamily="34" charset="0"/>
                        <a:buChar char="•"/>
                      </a:pPr>
                      <a:r>
                        <a:rPr lang="ru-RU" sz="1400" dirty="0"/>
                        <a:t>В соответствии с абзацем 3 подпункта «а» пункта 3 Постановления Правительства № 2571 положения настоящего постановления применяются при проведении конкурентных способов определения поставщиков (подрядчиков, исполнителей), при этом позиции 6 - 13, 17 и 18 приложения применяются в случае, если при осуществлении закупки начальная (максимальная) цена контракта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marL="285750" indent="-285750">
                        <a:buFont typeface="Arial" panose="020B0604020202020204" pitchFamily="34" charset="0"/>
                        <a:buChar char="•"/>
                      </a:pPr>
                      <a:r>
                        <a:rPr lang="ru-RU" sz="1400" dirty="0"/>
                        <a:t>Начальная (максимальная) цена контракта составляет 7 262 622,00 рублей.</a:t>
                      </a:r>
                    </a:p>
                    <a:p>
                      <a:pPr marL="285750" indent="-285750">
                        <a:buFont typeface="Arial" panose="020B0604020202020204" pitchFamily="34" charset="0"/>
                        <a:buChar char="•"/>
                      </a:pPr>
                      <a:r>
                        <a:rPr lang="ru-RU" sz="1400" dirty="0"/>
                        <a:t>Таким образом, Комиссия Нижегородского УФАС России приходит к выводу, что у заказчика имелась обязанность установить в извещении дополнительные требования к участникам закупки в соответствии с положениями Постановления Правительства № 2571.</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3850633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2876906832"/>
              </p:ext>
            </p:extLst>
          </p:nvPr>
        </p:nvGraphicFramePr>
        <p:xfrm>
          <a:off x="320179" y="105882"/>
          <a:ext cx="11551641" cy="4607560"/>
        </p:xfrm>
        <a:graphic>
          <a:graphicData uri="http://schemas.openxmlformats.org/drawingml/2006/table">
            <a:tbl>
              <a:tblPr firstRow="1" bandRow="1">
                <a:tableStyleId>{7DF18680-E054-41AD-8BC1-D1AEF772440D}</a:tableStyleId>
              </a:tblPr>
              <a:tblGrid>
                <a:gridCol w="1738684">
                  <a:extLst>
                    <a:ext uri="{9D8B030D-6E8A-4147-A177-3AD203B41FA5}">
                      <a16:colId xmlns:a16="http://schemas.microsoft.com/office/drawing/2014/main" val="893781220"/>
                    </a:ext>
                  </a:extLst>
                </a:gridCol>
                <a:gridCol w="9812957">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err="1"/>
                        <a:t>Респ</a:t>
                      </a:r>
                      <a:r>
                        <a:rPr lang="ru-RU" sz="1400" dirty="0"/>
                        <a:t>. Саха - Якутия</a:t>
                      </a:r>
                    </a:p>
                  </a:txBody>
                  <a:tcPr/>
                </a:tc>
                <a:tc>
                  <a:txBody>
                    <a:bodyPr/>
                    <a:lstStyle/>
                    <a:p>
                      <a:pPr marL="285750" indent="-285750">
                        <a:buFont typeface="Arial" panose="020B0604020202020204" pitchFamily="34" charset="0"/>
                        <a:buChar char="•"/>
                      </a:pPr>
                      <a:r>
                        <a:rPr lang="ru-RU" sz="1400" dirty="0"/>
                        <a:t>РЕШЕНИЕ по делу № 014/06/49-639/2022 от 11 мая 2022 года. ЭА  на выполнение работ по ремонту улично-дорожной сети до озера» </a:t>
                      </a:r>
                      <a:r>
                        <a:rPr lang="ru-RU" sz="1400" dirty="0" err="1"/>
                        <a:t>Бэс</a:t>
                      </a:r>
                      <a:r>
                        <a:rPr lang="ru-RU" sz="1400" dirty="0"/>
                        <a:t> </a:t>
                      </a:r>
                      <a:r>
                        <a:rPr lang="ru-RU" sz="1400" dirty="0" err="1"/>
                        <a:t>куолэ</a:t>
                      </a:r>
                      <a:r>
                        <a:rPr lang="ru-RU" sz="1400" dirty="0"/>
                        <a:t>» длиной 5700м. (автодорога «а/д «Вилюй» - летник </a:t>
                      </a:r>
                      <a:r>
                        <a:rPr lang="ru-RU" sz="1400" dirty="0" err="1"/>
                        <a:t>Арыылаах</a:t>
                      </a:r>
                      <a:r>
                        <a:rPr lang="ru-RU" sz="1400" dirty="0"/>
                        <a:t>», автодорога «подъезд к озеру «</a:t>
                      </a:r>
                      <a:r>
                        <a:rPr lang="ru-RU" sz="1400" dirty="0" err="1"/>
                        <a:t>Бэс</a:t>
                      </a:r>
                      <a:r>
                        <a:rPr lang="ru-RU" sz="1400" dirty="0"/>
                        <a:t> </a:t>
                      </a:r>
                      <a:r>
                        <a:rPr lang="ru-RU" sz="1400" dirty="0" err="1"/>
                        <a:t>куолэ</a:t>
                      </a:r>
                      <a:r>
                        <a:rPr lang="ru-RU" sz="1400" dirty="0"/>
                        <a:t>»)(извещение №0116300021822000032).</a:t>
                      </a:r>
                    </a:p>
                    <a:p>
                      <a:pPr marL="285750" indent="-285750">
                        <a:buFont typeface="Arial" panose="020B0604020202020204" pitchFamily="34" charset="0"/>
                        <a:buChar char="•"/>
                      </a:pPr>
                      <a:r>
                        <a:rPr lang="ru-RU" sz="1400" dirty="0"/>
                        <a:t>Заказчик не установил требование по </a:t>
                      </a:r>
                      <a:r>
                        <a:rPr lang="ru-RU" sz="1400" b="1" dirty="0"/>
                        <a:t>п. 18 Работы по ремонту, содержанию автомобильной дороги </a:t>
                      </a:r>
                      <a:r>
                        <a:rPr lang="ru-RU" sz="1400" b="0" dirty="0"/>
                        <a:t>2571 ПП.</a:t>
                      </a:r>
                    </a:p>
                    <a:p>
                      <a:pPr marL="285750" indent="-285750">
                        <a:buFont typeface="Arial" panose="020B0604020202020204" pitchFamily="34" charset="0"/>
                        <a:buChar char="•"/>
                      </a:pPr>
                      <a:r>
                        <a:rPr lang="ru-RU" sz="1400" b="0" dirty="0"/>
                        <a:t>Жалоба обоснована.</a:t>
                      </a:r>
                    </a:p>
                  </a:txBody>
                  <a:tcPr/>
                </a:tc>
                <a:extLst>
                  <a:ext uri="{0D108BD9-81ED-4DB2-BD59-A6C34878D82A}">
                    <a16:rowId xmlns:a16="http://schemas.microsoft.com/office/drawing/2014/main" val="3735573861"/>
                  </a:ext>
                </a:extLst>
              </a:tr>
              <a:tr h="370840">
                <a:tc>
                  <a:txBody>
                    <a:bodyPr/>
                    <a:lstStyle/>
                    <a:p>
                      <a:r>
                        <a:rPr lang="ru-RU" sz="1400" dirty="0" err="1"/>
                        <a:t>Респ</a:t>
                      </a:r>
                      <a:r>
                        <a:rPr lang="ru-RU" sz="1400" dirty="0"/>
                        <a:t>. Саха - Якутия</a:t>
                      </a:r>
                    </a:p>
                  </a:txBody>
                  <a:tcPr/>
                </a:tc>
                <a:tc>
                  <a:txBody>
                    <a:bodyPr/>
                    <a:lstStyle/>
                    <a:p>
                      <a:pPr marL="285750" indent="-285750">
                        <a:buFont typeface="Arial" panose="020B0604020202020204" pitchFamily="34" charset="0"/>
                        <a:buChar char="•"/>
                      </a:pPr>
                      <a:r>
                        <a:rPr lang="ru-RU" sz="1400" b="0" dirty="0"/>
                        <a:t>Р Е Ш Е Н И Е по делу № 014/06/49-609/2022 от 04 мая 2022 года. ЭА на выполнение работ по устройству металлического ограждения территории СОШ №1 (извещение № 0316300009322000002).</a:t>
                      </a:r>
                    </a:p>
                    <a:p>
                      <a:pPr marL="285750" indent="-285750">
                        <a:buFont typeface="Arial" panose="020B0604020202020204" pitchFamily="34" charset="0"/>
                        <a:buChar char="•"/>
                      </a:pPr>
                      <a:r>
                        <a:rPr lang="ru-RU" sz="1400" b="0" dirty="0"/>
                        <a:t>Предметом осуществляемой закупки является выполнение работ по устройству металлического ограждения территории СОШ №1 c Н(М)ЦК 7 448 838,00 рублей.</a:t>
                      </a:r>
                    </a:p>
                    <a:p>
                      <a:pPr marL="285750" indent="-285750">
                        <a:buFont typeface="Arial" panose="020B0604020202020204" pitchFamily="34" charset="0"/>
                        <a:buChar char="•"/>
                      </a:pPr>
                      <a:r>
                        <a:rPr lang="ru-RU" sz="1400" b="0" dirty="0"/>
                        <a:t>При этом, заказчиком при осуществлении закупки не установлены дополнительные требования к участникам закупки, к наличию опыта работы, связанного с предметом контракта, и деловой репутацией, в соответствии с п. 9 " </a:t>
                      </a:r>
                      <a:r>
                        <a:rPr lang="ru-RU" sz="1400" b="1" dirty="0"/>
                        <a:t>Работы по строительству некапитального строения, сооружения (строений, сооружений), </a:t>
                      </a:r>
                      <a:r>
                        <a:rPr lang="ru-RU" sz="1400" b="0" dirty="0"/>
                        <a:t>благоустройству территории" Постановления Правительства Российской Федерации от 29.12.2021 N 2571.</a:t>
                      </a:r>
                    </a:p>
                    <a:p>
                      <a:pPr marL="285750" indent="-285750">
                        <a:buFont typeface="Arial" panose="020B0604020202020204" pitchFamily="34" charset="0"/>
                        <a:buChar char="•"/>
                      </a:pPr>
                      <a:r>
                        <a:rPr lang="ru-RU" sz="1400" b="0" dirty="0"/>
                        <a:t>Таким образом, заказчик не установив дополнительные требования Постановлением Правительства РФ от 29.12.2021 N 2571 "О дополнительных требованиях к участникам закупки отдельных видов товаров, работ, услуг для обеспечения государственных и муниципальных нужд, а также об информации и документах, подтверждающих соответствие участников закупки указанным дополнительным требованиям, и признании утратившими силу некоторых актов и отдельных положений актов Правительства Российской Федерации", нарушил часть 4 статьи 31, пункт 12 части 1 статьи 42 Закона о контрактной системе.</a:t>
                      </a:r>
                    </a:p>
                  </a:txBody>
                  <a:tcPr/>
                </a:tc>
                <a:extLst>
                  <a:ext uri="{0D108BD9-81ED-4DB2-BD59-A6C34878D82A}">
                    <a16:rowId xmlns:a16="http://schemas.microsoft.com/office/drawing/2014/main" val="1168948513"/>
                  </a:ext>
                </a:extLst>
              </a:tr>
            </a:tbl>
          </a:graphicData>
        </a:graphic>
      </p:graphicFrame>
    </p:spTree>
    <p:extLst>
      <p:ext uri="{BB962C8B-B14F-4D97-AF65-F5344CB8AC3E}">
        <p14:creationId xmlns:p14="http://schemas.microsoft.com/office/powerpoint/2010/main" val="29439682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20179" y="105882"/>
          <a:ext cx="11551641" cy="5369560"/>
        </p:xfrm>
        <a:graphic>
          <a:graphicData uri="http://schemas.openxmlformats.org/drawingml/2006/table">
            <a:tbl>
              <a:tblPr firstRow="1" bandRow="1">
                <a:tableStyleId>{7DF18680-E054-41AD-8BC1-D1AEF772440D}</a:tableStyleId>
              </a:tblPr>
              <a:tblGrid>
                <a:gridCol w="1738684">
                  <a:extLst>
                    <a:ext uri="{9D8B030D-6E8A-4147-A177-3AD203B41FA5}">
                      <a16:colId xmlns:a16="http://schemas.microsoft.com/office/drawing/2014/main" val="893781220"/>
                    </a:ext>
                  </a:extLst>
                </a:gridCol>
                <a:gridCol w="9812957">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err="1"/>
                        <a:t>Респ</a:t>
                      </a:r>
                      <a:r>
                        <a:rPr lang="ru-RU" sz="1400" dirty="0"/>
                        <a:t>. Тыва</a:t>
                      </a:r>
                    </a:p>
                  </a:txBody>
                  <a:tcPr/>
                </a:tc>
                <a:tc>
                  <a:txBody>
                    <a:bodyPr/>
                    <a:lstStyle/>
                    <a:p>
                      <a:pPr marL="285750" indent="-285750">
                        <a:buFont typeface="Arial" panose="020B0604020202020204" pitchFamily="34" charset="0"/>
                        <a:buChar char="•"/>
                      </a:pPr>
                      <a:r>
                        <a:rPr lang="ru-RU" sz="1400" b="0" dirty="0"/>
                        <a:t> РЕШЕНИЕ по жалобе № 017/06/105-56/2022. Резолютивная часть решения объявлена 11.05.2022 года. </a:t>
                      </a:r>
                    </a:p>
                    <a:p>
                      <a:pPr marL="285750" indent="-285750">
                        <a:buFont typeface="Arial" panose="020B0604020202020204" pitchFamily="34" charset="0"/>
                        <a:buChar char="•"/>
                      </a:pPr>
                      <a:r>
                        <a:rPr lang="ru-RU" sz="1400" b="0" dirty="0"/>
                        <a:t>ЭА № 0312300056922000019 на выполнение работ по строительству временного моста через р. Хемчик на км 0+500 автомобильной дороги Бай-Тал – </a:t>
                      </a:r>
                      <a:r>
                        <a:rPr lang="ru-RU" sz="1400" b="0" dirty="0" err="1"/>
                        <a:t>Аржаан</a:t>
                      </a:r>
                      <a:r>
                        <a:rPr lang="ru-RU" sz="1400" b="0" dirty="0"/>
                        <a:t> </a:t>
                      </a:r>
                      <a:r>
                        <a:rPr lang="ru-RU" sz="1400" b="0" dirty="0" err="1"/>
                        <a:t>Шивилиг</a:t>
                      </a:r>
                      <a:r>
                        <a:rPr lang="ru-RU" sz="1400" b="0" dirty="0"/>
                        <a:t> </a:t>
                      </a:r>
                    </a:p>
                    <a:p>
                      <a:pPr marL="285750" indent="-285750">
                        <a:buFont typeface="Arial" panose="020B0604020202020204" pitchFamily="34" charset="0"/>
                        <a:buChar char="•"/>
                      </a:pPr>
                      <a:r>
                        <a:rPr lang="ru-RU" sz="1400" b="0" dirty="0"/>
                        <a:t>В силу пункта 10.1 статьи 1 Градостроительного кодекса Российской Федерации (далее – </a:t>
                      </a:r>
                      <a:r>
                        <a:rPr lang="ru-RU" sz="1400" b="0" dirty="0" err="1"/>
                        <a:t>ГрК</a:t>
                      </a:r>
                      <a:r>
                        <a:rPr lang="ru-RU" sz="1400" b="0" dirty="0"/>
                        <a:t> РФ) линейные объекты – это линии электропередачи, линии связи (в том числе линейно-кабельные сооружения), трубопроводы, автомобильные дороги, железнодорожные линии и другие подобные сооружения.</a:t>
                      </a:r>
                    </a:p>
                    <a:p>
                      <a:pPr marL="285750" indent="-285750">
                        <a:buFont typeface="Arial" panose="020B0604020202020204" pitchFamily="34" charset="0"/>
                        <a:buChar char="•"/>
                      </a:pPr>
                      <a:r>
                        <a:rPr lang="ru-RU" sz="1400" b="0" dirty="0"/>
                        <a:t>В пунктах 1 и 3 статьи 3 Федерального закона от 08.11.2007 года № 257-ФЗ «Об автомобильных дорогах и о дорожной деятельности в Российской Федерации и о внесении изменений в отдельные законодательные акты Российской Федерации» предусмотрено, что автомобильная дорога – это объект транспортной инфраструктуры, предназначенный для движения транспортных средств и включающий в себя земельные участки в границах полосы отвода автомобильной дороги и расположенные на них или под ними конструктивные элементы (дорожное полотно, дорожное покрытие и подобные элементы) и дорожные сооружения, являющиеся ее технологической частью, - защитные дорожные сооружения, искусственные дорожные сооружения, производственные объекты, элементы обустройства автомобильных дорог.</a:t>
                      </a:r>
                    </a:p>
                    <a:p>
                      <a:pPr marL="285750" indent="-285750">
                        <a:buFont typeface="Arial" panose="020B0604020202020204" pitchFamily="34" charset="0"/>
                        <a:buChar char="•"/>
                      </a:pPr>
                      <a:r>
                        <a:rPr lang="ru-RU" sz="1400" b="0" dirty="0"/>
                        <a:t>Искусственные дорожные сооружения – это сооружения, предназначенные для движения транспортных средств, пешеходов и прогона животных в местах пересечения автомобильных дорог иными автомобильными дорогами, водотоками, оврагами, в местах, которые являются препятствиями для такого движения, прогона (зимники, мосты, переправы по льду, путепроводы, трубопроводы, тоннели, эстакады, подобные сооружения).</a:t>
                      </a:r>
                    </a:p>
                    <a:p>
                      <a:pPr marL="285750" indent="-285750">
                        <a:buFont typeface="Arial" panose="020B0604020202020204" pitchFamily="34" charset="0"/>
                        <a:buChar char="•"/>
                      </a:pPr>
                      <a:r>
                        <a:rPr lang="ru-RU" sz="1400" b="0" dirty="0"/>
                        <a:t>Таким образом, мост как искусственное дорожное сооружение относится к автомобильным дорогам и регулируется нормативными документами в сфере дорожной деятельности.</a:t>
                      </a:r>
                    </a:p>
                    <a:p>
                      <a:pPr marL="285750" indent="-285750">
                        <a:buFont typeface="Arial" panose="020B0604020202020204" pitchFamily="34" charset="0"/>
                        <a:buChar char="•"/>
                      </a:pPr>
                      <a:r>
                        <a:rPr lang="ru-RU" sz="1400" b="0" dirty="0"/>
                        <a:t>На основании изложенного, Комиссия </a:t>
                      </a:r>
                      <a:r>
                        <a:rPr lang="ru-RU" sz="1400" b="0" dirty="0" err="1"/>
                        <a:t>Тывинского</a:t>
                      </a:r>
                      <a:r>
                        <a:rPr lang="ru-RU" sz="1400" b="0" dirty="0"/>
                        <a:t> УФАС России приходит к выводу, что при проведении ЭА муниципальным заказчиком должно было быть установлено </a:t>
                      </a:r>
                      <a:r>
                        <a:rPr lang="ru-RU" sz="1400" b="0" dirty="0" err="1"/>
                        <a:t>доп.требование</a:t>
                      </a:r>
                      <a:r>
                        <a:rPr lang="ru-RU" sz="1400" b="0" dirty="0"/>
                        <a:t> в соответствии с позицией </a:t>
                      </a:r>
                      <a:r>
                        <a:rPr lang="ru-RU" sz="1400" b="1" dirty="0"/>
                        <a:t>17 Работы по строительству, реконструкции, капитальному ремонту автомобильной дороги </a:t>
                      </a:r>
                      <a:r>
                        <a:rPr lang="ru-RU" sz="1400" b="0" dirty="0"/>
                        <a:t>2571 ПП</a:t>
                      </a:r>
                    </a:p>
                  </a:txBody>
                  <a:tcPr/>
                </a:tc>
                <a:extLst>
                  <a:ext uri="{0D108BD9-81ED-4DB2-BD59-A6C34878D82A}">
                    <a16:rowId xmlns:a16="http://schemas.microsoft.com/office/drawing/2014/main" val="1168948513"/>
                  </a:ext>
                </a:extLst>
              </a:tr>
            </a:tbl>
          </a:graphicData>
        </a:graphic>
      </p:graphicFrame>
    </p:spTree>
    <p:extLst>
      <p:ext uri="{BB962C8B-B14F-4D97-AF65-F5344CB8AC3E}">
        <p14:creationId xmlns:p14="http://schemas.microsoft.com/office/powerpoint/2010/main" val="1190234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20179" y="105882"/>
          <a:ext cx="11551641" cy="5796280"/>
        </p:xfrm>
        <a:graphic>
          <a:graphicData uri="http://schemas.openxmlformats.org/drawingml/2006/table">
            <a:tbl>
              <a:tblPr firstRow="1" bandRow="1">
                <a:tableStyleId>{7DF18680-E054-41AD-8BC1-D1AEF772440D}</a:tableStyleId>
              </a:tblPr>
              <a:tblGrid>
                <a:gridCol w="1738684">
                  <a:extLst>
                    <a:ext uri="{9D8B030D-6E8A-4147-A177-3AD203B41FA5}">
                      <a16:colId xmlns:a16="http://schemas.microsoft.com/office/drawing/2014/main" val="893781220"/>
                    </a:ext>
                  </a:extLst>
                </a:gridCol>
                <a:gridCol w="9812957">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Пермский край </a:t>
                      </a:r>
                    </a:p>
                  </a:txBody>
                  <a:tcPr/>
                </a:tc>
                <a:tc>
                  <a:txBody>
                    <a:bodyPr/>
                    <a:lstStyle/>
                    <a:p>
                      <a:pPr marL="285750" indent="-285750">
                        <a:buFont typeface="Arial" panose="020B0604020202020204" pitchFamily="34" charset="0"/>
                        <a:buChar char="•"/>
                      </a:pPr>
                      <a:r>
                        <a:rPr lang="ru-RU" sz="1400" b="0" dirty="0"/>
                        <a:t>РЕШЕНИЕ от 04.05.2022 г. по жалобе № 202200120047001201.ЭА на осуществление мероприятий по обслуживанию наружного освещения в рамках муниципальной программы Нытвенского городского округа «Благоустройство территории Нытвенского городского округа» (</a:t>
                      </a:r>
                      <a:r>
                        <a:rPr lang="ru-RU" sz="1400" b="0" dirty="0" err="1"/>
                        <a:t>изв</a:t>
                      </a:r>
                      <a:r>
                        <a:rPr lang="ru-RU" sz="1400" b="0" dirty="0"/>
                        <a:t>. № 0156600019322000064).</a:t>
                      </a:r>
                    </a:p>
                    <a:p>
                      <a:pPr marL="285750" indent="-285750">
                        <a:buFont typeface="Arial" panose="020B0604020202020204" pitchFamily="34" charset="0"/>
                        <a:buChar char="•"/>
                      </a:pPr>
                      <a:r>
                        <a:rPr lang="ru-RU" sz="1400" b="0" dirty="0"/>
                        <a:t>Заявитель полагает, что Заказчик неправомерно не установил в аукционной документации дополнительные требования к участникам закупки.</a:t>
                      </a:r>
                    </a:p>
                    <a:p>
                      <a:pPr marL="285750" indent="-285750">
                        <a:buFont typeface="Arial" panose="020B0604020202020204" pitchFamily="34" charset="0"/>
                        <a:buChar char="•"/>
                      </a:pPr>
                      <a:r>
                        <a:rPr lang="ru-RU" sz="1400" b="0" dirty="0"/>
                        <a:t>Согласно п. 10.1 ст. 1 </a:t>
                      </a:r>
                      <a:r>
                        <a:rPr lang="ru-RU" sz="1400" b="0" dirty="0" err="1"/>
                        <a:t>ГрК</a:t>
                      </a:r>
                      <a:r>
                        <a:rPr lang="ru-RU" sz="1400" b="0" dirty="0"/>
                        <a:t> РФ линейные объекты - линии электропередачи, линии связи (в том числе линейно-кабельные сооружения), трубопроводы, автомобильные дороги, железнодорожные линии и другие подобные сооружения.</a:t>
                      </a:r>
                    </a:p>
                    <a:p>
                      <a:pPr marL="285750" indent="-285750">
                        <a:buFont typeface="Arial" panose="020B0604020202020204" pitchFamily="34" charset="0"/>
                        <a:buChar char="•"/>
                      </a:pPr>
                      <a:r>
                        <a:rPr lang="ru-RU" sz="1400" b="0" dirty="0"/>
                        <a:t>Согласно п. 23 ст. 2 Федерального закона от 30.12.2009 № 384-ФЗ (ред. от 02.07.2013) «Технический регламент о безопасности зданий и сооружений» сооружение - результат строительства, представляющий собой объемную, плоскостную или линейную строительную систему, имеющую наземную, надземную и (или) подземную части, состоящую из несущих, а в отдельных случаях и ограждающих строительных конструкций и предназначенную для выполнения производственных процессов различного вида, хранения продукции, временного пребывания людей, перемещения людей и грузов.</a:t>
                      </a:r>
                    </a:p>
                    <a:p>
                      <a:pPr marL="285750" indent="-285750">
                        <a:buFont typeface="Arial" panose="020B0604020202020204" pitchFamily="34" charset="0"/>
                        <a:buChar char="•"/>
                      </a:pPr>
                      <a:r>
                        <a:rPr lang="ru-RU" sz="1400" b="0" dirty="0"/>
                        <a:t>Следовательно, «сооружение» - собирательное понятие и включает в себя, в том числе, линейный объект.</a:t>
                      </a:r>
                    </a:p>
                    <a:p>
                      <a:pPr marL="285750" indent="-285750">
                        <a:buFont typeface="Arial" panose="020B0604020202020204" pitchFamily="34" charset="0"/>
                        <a:buChar char="•"/>
                      </a:pPr>
                      <a:r>
                        <a:rPr lang="ru-RU" sz="1400" b="0" dirty="0"/>
                        <a:t>Комиссией установлено, что техническим заданием и проектно-сметной документацией предусмотрено: подвеска самонесущих изолированных проводов напряжением от 0,4 </a:t>
                      </a:r>
                      <a:r>
                        <a:rPr lang="ru-RU" sz="1400" b="0" dirty="0" err="1"/>
                        <a:t>кВ</a:t>
                      </a:r>
                      <a:r>
                        <a:rPr lang="ru-RU" sz="1400" b="0" dirty="0"/>
                        <a:t> до 1 </a:t>
                      </a:r>
                      <a:r>
                        <a:rPr lang="ru-RU" sz="1400" b="0" dirty="0" err="1"/>
                        <a:t>кВ</a:t>
                      </a:r>
                      <a:r>
                        <a:rPr lang="ru-RU" sz="1400" b="0" dirty="0"/>
                        <a:t> (со снятием напряжения), замена светильников, замена ламп. Данные работы не относятся к работам по строительству, реконструкции, капитальному ремонту, сносу объектов капитального строительства.</a:t>
                      </a:r>
                    </a:p>
                    <a:p>
                      <a:pPr marL="285750" indent="-285750">
                        <a:buFont typeface="Arial" panose="020B0604020202020204" pitchFamily="34" charset="0"/>
                        <a:buChar char="•"/>
                      </a:pPr>
                      <a:r>
                        <a:rPr lang="ru-RU" sz="1400" b="0" dirty="0"/>
                        <a:t>Исходя из вышеизложенного, можно сделать вывод, что объект обслуживания в рамках электронного аукциона (</a:t>
                      </a:r>
                      <a:r>
                        <a:rPr lang="ru-RU" sz="1400" b="0" dirty="0" err="1"/>
                        <a:t>изв</a:t>
                      </a:r>
                      <a:r>
                        <a:rPr lang="ru-RU" sz="1400" b="0" dirty="0"/>
                        <a:t>. № 0156600019322000064) - наружное освещение, состоящее из опор, светильников, линии электропередач представляет собой линейную систему, имеющую наземную, надземную и (или) подземную части и, следовательно, представляет собой сооружение.</a:t>
                      </a:r>
                    </a:p>
                    <a:p>
                      <a:pPr marL="285750" indent="-285750">
                        <a:buFont typeface="Arial" panose="020B0604020202020204" pitchFamily="34" charset="0"/>
                        <a:buChar char="•"/>
                      </a:pPr>
                      <a:r>
                        <a:rPr lang="ru-RU" sz="1400" b="0" dirty="0"/>
                        <a:t>Таким образом, Комиссия приходит к выводу о нарушении Заказчиком требования п. 12 ч. 1 ст. 42 Закона о закупках, не установившего дополнительные требования к участникам закупки в соответствии с п. 14 Приложения к ПП РФ № 2571. </a:t>
                      </a:r>
                      <a:r>
                        <a:rPr lang="ru-RU" sz="1400" b="1" dirty="0"/>
                        <a:t>Услуги по техническому обслуживанию зданий, сооружений </a:t>
                      </a:r>
                    </a:p>
                  </a:txBody>
                  <a:tcPr/>
                </a:tc>
                <a:extLst>
                  <a:ext uri="{0D108BD9-81ED-4DB2-BD59-A6C34878D82A}">
                    <a16:rowId xmlns:a16="http://schemas.microsoft.com/office/drawing/2014/main" val="1927673280"/>
                  </a:ext>
                </a:extLst>
              </a:tr>
            </a:tbl>
          </a:graphicData>
        </a:graphic>
      </p:graphicFrame>
    </p:spTree>
    <p:extLst>
      <p:ext uri="{BB962C8B-B14F-4D97-AF65-F5344CB8AC3E}">
        <p14:creationId xmlns:p14="http://schemas.microsoft.com/office/powerpoint/2010/main" val="4075279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74FD36-4938-0C2B-FF40-2ED689CC6C91}"/>
              </a:ext>
            </a:extLst>
          </p:cNvPr>
          <p:cNvSpPr>
            <a:spLocks noGrp="1"/>
          </p:cNvSpPr>
          <p:nvPr>
            <p:ph type="title"/>
          </p:nvPr>
        </p:nvSpPr>
        <p:spPr>
          <a:xfrm>
            <a:off x="545283" y="776186"/>
            <a:ext cx="11132191" cy="1325563"/>
          </a:xfrm>
        </p:spPr>
        <p:txBody>
          <a:bodyPr>
            <a:normAutofit/>
          </a:bodyPr>
          <a:lstStyle/>
          <a:p>
            <a:r>
              <a:rPr lang="ru-RU" sz="3200" b="1" dirty="0">
                <a:solidFill>
                  <a:srgbClr val="FF0000"/>
                </a:solidFill>
              </a:rPr>
              <a:t>Не надо устанавливать требования по ч.2 ст. 31, но установлены</a:t>
            </a:r>
          </a:p>
        </p:txBody>
      </p:sp>
    </p:spTree>
    <p:extLst>
      <p:ext uri="{BB962C8B-B14F-4D97-AF65-F5344CB8AC3E}">
        <p14:creationId xmlns:p14="http://schemas.microsoft.com/office/powerpoint/2010/main" val="7315397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325436626"/>
              </p:ext>
            </p:extLst>
          </p:nvPr>
        </p:nvGraphicFramePr>
        <p:xfrm>
          <a:off x="243279" y="97494"/>
          <a:ext cx="11702643" cy="6634480"/>
        </p:xfrm>
        <a:graphic>
          <a:graphicData uri="http://schemas.openxmlformats.org/drawingml/2006/table">
            <a:tbl>
              <a:tblPr firstRow="1" bandRow="1">
                <a:tableStyleId>{073A0DAA-6AF3-43AB-8588-CEC1D06C72B9}</a:tableStyleId>
              </a:tblPr>
              <a:tblGrid>
                <a:gridCol w="1761412">
                  <a:extLst>
                    <a:ext uri="{9D8B030D-6E8A-4147-A177-3AD203B41FA5}">
                      <a16:colId xmlns:a16="http://schemas.microsoft.com/office/drawing/2014/main" val="893781220"/>
                    </a:ext>
                  </a:extLst>
                </a:gridCol>
                <a:gridCol w="9941231">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Липецкое УФАС</a:t>
                      </a:r>
                    </a:p>
                  </a:txBody>
                  <a:tcPr/>
                </a:tc>
                <a:tc>
                  <a:txBody>
                    <a:bodyPr/>
                    <a:lstStyle/>
                    <a:p>
                      <a:pPr marL="285750" indent="-285750">
                        <a:buFont typeface="Arial" panose="020B0604020202020204" pitchFamily="34" charset="0"/>
                        <a:buChar char="•"/>
                      </a:pPr>
                      <a:r>
                        <a:rPr lang="ru-RU" sz="1350" b="0" dirty="0"/>
                        <a:t>РЕШЕНИЕ № 048/06/105-174/2022 от 17 февраля 2022 года.  ЭА  - работы по расчистке ложа пруда, расположенного от д. № 7 до д. № 20 по ул. Советская в с. </a:t>
                      </a:r>
                      <a:r>
                        <a:rPr lang="ru-RU" sz="1350" b="0" dirty="0" err="1"/>
                        <a:t>Стебаево</a:t>
                      </a:r>
                      <a:r>
                        <a:rPr lang="ru-RU" sz="1350" b="0" dirty="0"/>
                        <a:t> Липецкого района Липецкой области (реестровый номер 0846500000622000009). Заказчик – управление экологии и природных ресурсов Липецкой области.</a:t>
                      </a:r>
                    </a:p>
                    <a:p>
                      <a:pPr marL="285750" indent="-285750">
                        <a:buFont typeface="Arial" panose="020B0604020202020204" pitchFamily="34" charset="0"/>
                        <a:buChar char="•"/>
                      </a:pPr>
                      <a:r>
                        <a:rPr lang="ru-RU" sz="1350" b="0" dirty="0"/>
                        <a:t>В жалобе заявителя указано, что закупаемые заказчиком работы по расчистке ложа пруда не являются работами по строительству некапитального строения, сооружения, а также не являются работами по благоустройству территории. В связи с чем, заказчиком </a:t>
                      </a:r>
                      <a:r>
                        <a:rPr lang="ru-RU" sz="1350" b="1" u="sng" dirty="0"/>
                        <a:t>неправомерно установлено дополнительное требование </a:t>
                      </a:r>
                      <a:r>
                        <a:rPr lang="ru-RU" sz="1350" b="1" dirty="0"/>
                        <a:t>с соответствии с пунктом 9 приложения № 1 к Постановлению Правительства РФ от 29.12.2021 № 2571  - Работы по строительству некапитального строения, сооружения (строений, сооружений), благоустройству территории.</a:t>
                      </a:r>
                    </a:p>
                    <a:p>
                      <a:pPr marL="285750" indent="-285750">
                        <a:buFont typeface="Arial" panose="020B0604020202020204" pitchFamily="34" charset="0"/>
                        <a:buChar char="•"/>
                      </a:pPr>
                      <a:r>
                        <a:rPr lang="ru-RU" sz="1350" b="0" dirty="0"/>
                        <a:t>Из раздела 1 тома 1 проектной документации шифр № 42-21-СМ «Расчистка ложа пруда, расположенного от д. № 7 до д. № 20 по ул. Советская в с. </a:t>
                      </a:r>
                      <a:r>
                        <a:rPr lang="ru-RU" sz="1350" b="0" dirty="0" err="1"/>
                        <a:t>Стебаево</a:t>
                      </a:r>
                      <a:r>
                        <a:rPr lang="ru-RU" sz="1350" b="0" dirty="0"/>
                        <a:t> Липецкого района Липецкой области», следует, что пруд, ложе которого необходимо расчистить, построен </a:t>
                      </a:r>
                      <a:r>
                        <a:rPr lang="ru-RU" sz="1350" b="0" dirty="0" err="1"/>
                        <a:t>хозспособом</a:t>
                      </a:r>
                      <a:r>
                        <a:rPr lang="ru-RU" sz="1350" b="0" dirty="0"/>
                        <a:t>, год постройки неизвестен.</a:t>
                      </a:r>
                    </a:p>
                    <a:p>
                      <a:pPr marL="285750" indent="-285750">
                        <a:buFont typeface="Arial" panose="020B0604020202020204" pitchFamily="34" charset="0"/>
                        <a:buChar char="•"/>
                      </a:pPr>
                      <a:r>
                        <a:rPr lang="ru-RU" sz="1350" b="0" dirty="0"/>
                        <a:t>При этом, областным автономным учреждением «Управление государственной экспертизы Липецкой области» произведена государственная экспертиза на основании которой выдано положительное заключение о проверке достоверности определения сметной стоимость строительства, реконструкции, капитального ремонта объектов капитального строительства № 48-1-4-0383-21 от 10.11.2021) на объект водохозяйственного назначения.</a:t>
                      </a:r>
                    </a:p>
                    <a:p>
                      <a:pPr marL="285750" indent="-285750">
                        <a:buFont typeface="Arial" panose="020B0604020202020204" pitchFamily="34" charset="0"/>
                        <a:buChar char="•"/>
                      </a:pPr>
                      <a:r>
                        <a:rPr lang="ru-RU" sz="1350" b="0" dirty="0"/>
                        <a:t>Согласно п. 4 ст. 1 Водного кодекса Российской Федерации водный объект - природный или искусственный водоем, водоток либо иной объект, постоянное или временное сосредоточение вод в котором имеет характерные формы и признаки водного режима.</a:t>
                      </a:r>
                    </a:p>
                    <a:p>
                      <a:pPr marL="285750" indent="-285750">
                        <a:buFont typeface="Arial" panose="020B0604020202020204" pitchFamily="34" charset="0"/>
                        <a:buChar char="•"/>
                      </a:pPr>
                      <a:r>
                        <a:rPr lang="ru-RU" sz="1350" b="0" dirty="0"/>
                        <a:t>В силу п. 3 ч. 2 ст. 5 Водного кодекса Российской Федерации, пруды относятся к поверхностным водным объектам.</a:t>
                      </a:r>
                    </a:p>
                    <a:p>
                      <a:pPr marL="285750" indent="-285750">
                        <a:buFont typeface="Arial" panose="020B0604020202020204" pitchFamily="34" charset="0"/>
                        <a:buChar char="•"/>
                      </a:pPr>
                      <a:r>
                        <a:rPr lang="ru-RU" sz="1350" b="0" dirty="0"/>
                        <a:t>Как следует из письменных пояснений заказчика, закупаемый вид работ является комплексом мероприятий по предотвращению негативного воздействия вод, включающий расчистку и дноуглубление ложа пруда, с целью защиты от подтопления.</a:t>
                      </a:r>
                    </a:p>
                    <a:p>
                      <a:pPr marL="285750" indent="-285750">
                        <a:buFont typeface="Arial" panose="020B0604020202020204" pitchFamily="34" charset="0"/>
                        <a:buChar char="•"/>
                      </a:pPr>
                      <a:r>
                        <a:rPr lang="ru-RU" sz="1350" b="0" dirty="0"/>
                        <a:t>Приказом Минприроды России от 22.10.2020 № 846 «Об утверждении Примерного перечня мероприятий по осуществлению отдельных полномочий Российской Федерации в области водных отношений, переданных органам государственной власти субъектов Российской Федерации» определен перечень мер по предотвращению негативного воздействия вод и ликвидации его последствий в отношении водных объектов, находящихся в федеральной собственности и полностью расположенных на территориях субъектов Российской Федерации», который не предусматривает осуществление строительных работ.</a:t>
                      </a:r>
                    </a:p>
                    <a:p>
                      <a:pPr marL="285750" indent="-285750">
                        <a:buFont typeface="Arial" panose="020B0604020202020204" pitchFamily="34" charset="0"/>
                        <a:buChar char="•"/>
                      </a:pPr>
                      <a:r>
                        <a:rPr lang="ru-RU" sz="1350" b="0" dirty="0"/>
                        <a:t>Исходя из анализа Приказа № 846 Липецкое УФАС сделало вывод, что закупаемые заказчиком работы не являются работами по строительству некапитального строения, сооружения (строений, сооружений), благоустройству территории.</a:t>
                      </a:r>
                    </a:p>
                    <a:p>
                      <a:pPr marL="285750" indent="-285750">
                        <a:buFont typeface="Arial" panose="020B0604020202020204" pitchFamily="34" charset="0"/>
                        <a:buChar char="•"/>
                      </a:pPr>
                      <a:r>
                        <a:rPr lang="ru-RU" sz="1350" b="1" dirty="0"/>
                        <a:t>Жалоба на </a:t>
                      </a:r>
                      <a:r>
                        <a:rPr lang="ru-RU" sz="1350" b="1" dirty="0" err="1"/>
                        <a:t>доптребование</a:t>
                      </a:r>
                      <a:r>
                        <a:rPr lang="ru-RU" sz="1350" b="1" dirty="0"/>
                        <a:t> обоснована.</a:t>
                      </a:r>
                    </a:p>
                  </a:txBody>
                  <a:tcPr/>
                </a:tc>
                <a:extLst>
                  <a:ext uri="{0D108BD9-81ED-4DB2-BD59-A6C34878D82A}">
                    <a16:rowId xmlns:a16="http://schemas.microsoft.com/office/drawing/2014/main" val="754969311"/>
                  </a:ext>
                </a:extLst>
              </a:tr>
            </a:tbl>
          </a:graphicData>
        </a:graphic>
      </p:graphicFrame>
    </p:spTree>
    <p:extLst>
      <p:ext uri="{BB962C8B-B14F-4D97-AF65-F5344CB8AC3E}">
        <p14:creationId xmlns:p14="http://schemas.microsoft.com/office/powerpoint/2010/main" val="1611598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257262" y="92279"/>
          <a:ext cx="11764162" cy="6741160"/>
        </p:xfrm>
        <a:graphic>
          <a:graphicData uri="http://schemas.openxmlformats.org/drawingml/2006/table">
            <a:tbl>
              <a:tblPr firstRow="1" bandRow="1">
                <a:tableStyleId>{7DF18680-E054-41AD-8BC1-D1AEF772440D}</a:tableStyleId>
              </a:tblPr>
              <a:tblGrid>
                <a:gridCol w="1770671">
                  <a:extLst>
                    <a:ext uri="{9D8B030D-6E8A-4147-A177-3AD203B41FA5}">
                      <a16:colId xmlns:a16="http://schemas.microsoft.com/office/drawing/2014/main" val="893781220"/>
                    </a:ext>
                  </a:extLst>
                </a:gridCol>
                <a:gridCol w="9993491">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Ивановская обл.</a:t>
                      </a:r>
                    </a:p>
                  </a:txBody>
                  <a:tcPr/>
                </a:tc>
                <a:tc>
                  <a:txBody>
                    <a:bodyPr/>
                    <a:lstStyle/>
                    <a:p>
                      <a:pPr marL="285750" indent="-285750">
                        <a:buFont typeface="Arial" panose="020B0604020202020204" pitchFamily="34" charset="0"/>
                        <a:buChar char="•"/>
                      </a:pPr>
                      <a:r>
                        <a:rPr lang="ru-RU" sz="1400" dirty="0"/>
                        <a:t>РЕШЕНИЕ №037/06/31-212/2022 (07-15/2022-059)  Дата оглашения решения: 16 мая 2022 года </a:t>
                      </a:r>
                    </a:p>
                    <a:p>
                      <a:pPr marL="285750" indent="-285750">
                        <a:buFont typeface="Arial" panose="020B0604020202020204" pitchFamily="34" charset="0"/>
                        <a:buChar char="•"/>
                      </a:pPr>
                      <a:r>
                        <a:rPr lang="ru-RU" sz="1400" dirty="0"/>
                        <a:t>ЭА на летнее содержание дорог г. Фурманов (извещение №0133300015622000031) (Заказчик - Администрация Фурмановского муниципального района</a:t>
                      </a:r>
                    </a:p>
                    <a:p>
                      <a:pPr marL="285750" indent="-285750">
                        <a:buFont typeface="Arial" panose="020B0604020202020204" pitchFamily="34" charset="0"/>
                        <a:buChar char="•"/>
                      </a:pPr>
                      <a:r>
                        <a:rPr lang="ru-RU" sz="1400" dirty="0"/>
                        <a:t>Согласно жалобе Заявителя, Заказчик, в нарушение действующего законодательства, установил в извещении о закупке дополнительные требования к участникам закупки, предусмотренные п. 18 Приложения к Постановлению Правительства Российской Федерации от 29.12.2021 №2571 </a:t>
                      </a:r>
                      <a:r>
                        <a:rPr lang="ru-RU" sz="1400" b="1" dirty="0"/>
                        <a:t>18. Работы по ремонту, содержанию автомобильной дороги</a:t>
                      </a:r>
                    </a:p>
                    <a:p>
                      <a:pPr marL="285750" indent="-285750">
                        <a:buFont typeface="Arial" panose="020B0604020202020204" pitchFamily="34" charset="0"/>
                        <a:buChar char="•"/>
                      </a:pPr>
                      <a:r>
                        <a:rPr lang="ru-RU" sz="1400" dirty="0"/>
                        <a:t>Вместе с тем, </a:t>
                      </a:r>
                      <a:r>
                        <a:rPr lang="ru-RU" sz="1400" dirty="0" err="1"/>
                        <a:t>пп</a:t>
                      </a:r>
                      <a:r>
                        <a:rPr lang="ru-RU" sz="1400" dirty="0"/>
                        <a:t>. «а» п. 3 Постановления Правительства №2571 установлено, что положения настоящего постановления применяются при проведении конкурентных способов определения поставщиков (подрядчиков, исполнителей), при этом позиции 6 – 13, 17 и 18 приложения применяются в случае, если при осуществлении закупки начальная (максимальная) цена контракта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marL="285750" indent="-285750">
                        <a:buFont typeface="Arial" panose="020B0604020202020204" pitchFamily="34" charset="0"/>
                        <a:buChar char="•"/>
                      </a:pPr>
                      <a:r>
                        <a:rPr lang="ru-RU" sz="1400" dirty="0"/>
                        <a:t>Таким образом, положения п. 18 Постановления Правительства №2571 в рассматриваемом случае не применимы, поскольку </a:t>
                      </a:r>
                      <a:r>
                        <a:rPr lang="ru-RU" sz="1400" b="1" dirty="0"/>
                        <a:t>начальная (максимальная) цена контракта не превышает 5 млн. рублей.</a:t>
                      </a:r>
                    </a:p>
                  </a:txBody>
                  <a:tcPr/>
                </a:tc>
                <a:extLst>
                  <a:ext uri="{0D108BD9-81ED-4DB2-BD59-A6C34878D82A}">
                    <a16:rowId xmlns:a16="http://schemas.microsoft.com/office/drawing/2014/main" val="3735573861"/>
                  </a:ext>
                </a:extLst>
              </a:tr>
              <a:tr h="370840">
                <a:tc>
                  <a:txBody>
                    <a:bodyPr/>
                    <a:lstStyle/>
                    <a:p>
                      <a:r>
                        <a:rPr lang="ru-RU" sz="1400" dirty="0"/>
                        <a:t>Псковская обл.</a:t>
                      </a:r>
                    </a:p>
                  </a:txBody>
                  <a:tcPr/>
                </a:tc>
                <a:tc>
                  <a:txBody>
                    <a:bodyPr/>
                    <a:lstStyle/>
                    <a:p>
                      <a:pPr marL="285750" indent="-285750">
                        <a:buFont typeface="Arial" panose="020B0604020202020204" pitchFamily="34" charset="0"/>
                        <a:buChar char="•"/>
                      </a:pPr>
                      <a:r>
                        <a:rPr lang="ru-RU" sz="1400" b="0" dirty="0"/>
                        <a:t>РЕШЕНИЕ по делу № 060/06/31-191/2022 от 16 мая 2022 года. ЭА на выполнение работ по капитальному  ремонту спортивного модуля, расположенного по адресу: </a:t>
                      </a:r>
                      <a:r>
                        <a:rPr lang="ru-RU" sz="1400" b="0" dirty="0" err="1"/>
                        <a:t>рп.Струги</a:t>
                      </a:r>
                      <a:r>
                        <a:rPr lang="ru-RU" sz="1400" b="0" dirty="0"/>
                        <a:t> Красные </a:t>
                      </a:r>
                      <a:r>
                        <a:rPr lang="ru-RU" sz="1400" b="0" dirty="0" err="1"/>
                        <a:t>ул.Мира</a:t>
                      </a:r>
                      <a:r>
                        <a:rPr lang="ru-RU" sz="1400" b="0" dirty="0"/>
                        <a:t> д.11б, принадлежащего МБОУ ДО «ДЮСШ (номер извещения 0357300061122000001).</a:t>
                      </a:r>
                    </a:p>
                    <a:p>
                      <a:pPr marL="285750" indent="-285750">
                        <a:buFont typeface="Arial" panose="020B0604020202020204" pitchFamily="34" charset="0"/>
                        <a:buChar char="•"/>
                      </a:pPr>
                      <a:r>
                        <a:rPr lang="ru-RU" sz="1400" b="0" dirty="0"/>
                        <a:t>Суть жалобы: в извещение неправомерно установлено дополнительное требование к участникам закупок в соответствии с частью 2 статьи 31 Закона о контрактной системе и Постановления Правительства РФ от 29.12.2021 № 2571, в части установления необоснованного дополнительного требования к участнику закупки п. 2 Раздела 1,  поскольку объект закупки не является объектом культурного наследия.</a:t>
                      </a:r>
                    </a:p>
                    <a:p>
                      <a:pPr marL="285750" indent="-285750">
                        <a:buFont typeface="Arial" panose="020B0604020202020204" pitchFamily="34" charset="0"/>
                        <a:buChar char="•"/>
                      </a:pPr>
                      <a:r>
                        <a:rPr lang="ru-RU" sz="1400" b="0" dirty="0"/>
                        <a:t>Изучив сведения из Единого государственного реестра объектов культурного наследия (памятников истории и культуры) народов Российской Федерации, а также выписку из Единого государственного реестра недвижимости об основных характеристиках и зарегистрированных правах на объект недвижимости, комиссия Псковского УФАС установила, что объект закупки - спортивный модуль, расположенный по адресу: </a:t>
                      </a:r>
                      <a:r>
                        <a:rPr lang="ru-RU" sz="1400" b="0" dirty="0" err="1"/>
                        <a:t>рп.Струги</a:t>
                      </a:r>
                      <a:r>
                        <a:rPr lang="ru-RU" sz="1400" b="0" dirty="0"/>
                        <a:t> Красные </a:t>
                      </a:r>
                      <a:r>
                        <a:rPr lang="ru-RU" sz="1400" b="0" dirty="0" err="1"/>
                        <a:t>ул.Мира</a:t>
                      </a:r>
                      <a:r>
                        <a:rPr lang="ru-RU" sz="1400" b="0" dirty="0"/>
                        <a:t> д.11б, принадлежащий МБОУ ДО «ДЮСШ», </a:t>
                      </a:r>
                      <a:r>
                        <a:rPr lang="ru-RU" sz="1400" b="1" dirty="0"/>
                        <a:t>не относится к объектам культурного наследия</a:t>
                      </a:r>
                      <a:r>
                        <a:rPr lang="ru-RU" sz="1400" b="0" dirty="0"/>
                        <a:t>. Заказчик в своих письменных объяснениях подтвердил данный факт.</a:t>
                      </a:r>
                    </a:p>
                    <a:p>
                      <a:pPr marL="285750" indent="-285750">
                        <a:buFont typeface="Arial" panose="020B0604020202020204" pitchFamily="34" charset="0"/>
                        <a:buChar char="•"/>
                      </a:pPr>
                      <a:r>
                        <a:rPr lang="ru-RU" sz="1400" b="0" dirty="0"/>
                        <a:t>Таким образом, на основании имеющихся документов и сведений Комиссия Псковского УФАС приходит к выводу об обоснованности данного довода жалобы и о нарушении Заказчиком положений части 3 и части 6 статьи 31 Закона о контрактной системе.</a:t>
                      </a:r>
                    </a:p>
                  </a:txBody>
                  <a:tcPr/>
                </a:tc>
                <a:extLst>
                  <a:ext uri="{0D108BD9-81ED-4DB2-BD59-A6C34878D82A}">
                    <a16:rowId xmlns:a16="http://schemas.microsoft.com/office/drawing/2014/main" val="1168948513"/>
                  </a:ext>
                </a:extLst>
              </a:tr>
            </a:tbl>
          </a:graphicData>
        </a:graphic>
      </p:graphicFrame>
    </p:spTree>
    <p:extLst>
      <p:ext uri="{BB962C8B-B14F-4D97-AF65-F5344CB8AC3E}">
        <p14:creationId xmlns:p14="http://schemas.microsoft.com/office/powerpoint/2010/main" val="766366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257262" y="92279"/>
          <a:ext cx="11764162" cy="5461000"/>
        </p:xfrm>
        <a:graphic>
          <a:graphicData uri="http://schemas.openxmlformats.org/drawingml/2006/table">
            <a:tbl>
              <a:tblPr firstRow="1" bandRow="1">
                <a:tableStyleId>{7DF18680-E054-41AD-8BC1-D1AEF772440D}</a:tableStyleId>
              </a:tblPr>
              <a:tblGrid>
                <a:gridCol w="1770671">
                  <a:extLst>
                    <a:ext uri="{9D8B030D-6E8A-4147-A177-3AD203B41FA5}">
                      <a16:colId xmlns:a16="http://schemas.microsoft.com/office/drawing/2014/main" val="893781220"/>
                    </a:ext>
                  </a:extLst>
                </a:gridCol>
                <a:gridCol w="9993491">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Ленинградская обл.</a:t>
                      </a:r>
                    </a:p>
                  </a:txBody>
                  <a:tcPr/>
                </a:tc>
                <a:tc>
                  <a:txBody>
                    <a:bodyPr/>
                    <a:lstStyle/>
                    <a:p>
                      <a:pPr marL="285750" indent="-285750">
                        <a:buFont typeface="Arial" panose="020B0604020202020204" pitchFamily="34" charset="0"/>
                        <a:buChar char="•"/>
                      </a:pPr>
                      <a:r>
                        <a:rPr lang="ru-RU" sz="1400" b="0" dirty="0"/>
                        <a:t>РЕШЕНИЕ № 047/06/42-1096/2022  от  05 мая 2022 года. ЭА на выполнение работ по ремонту автомобильной дороги по Набережному переулку с устройством тротуара по правой стороне и ремонтом прилегающих пешеходных дорожек в </a:t>
                      </a:r>
                      <a:r>
                        <a:rPr lang="ru-RU" sz="1400" b="0" dirty="0" err="1"/>
                        <a:t>г.Кировске</a:t>
                      </a:r>
                      <a:r>
                        <a:rPr lang="ru-RU" sz="1400" b="0" dirty="0"/>
                        <a:t>. Извещение № 0345300105922000009</a:t>
                      </a:r>
                    </a:p>
                    <a:p>
                      <a:pPr marL="285750" indent="-285750">
                        <a:buFont typeface="Arial" panose="020B0604020202020204" pitchFamily="34" charset="0"/>
                        <a:buChar char="•"/>
                      </a:pPr>
                      <a:r>
                        <a:rPr lang="ru-RU" sz="1400" b="0" dirty="0"/>
                        <a:t>В доводах жалобы Заявитель указывает, что, по его мнению, Заказчиком неправомерно установлены дополнительные требования к наличию у участника закупки опыта по п. 9. </a:t>
                      </a:r>
                      <a:r>
                        <a:rPr lang="ru-RU" sz="1400" b="1" dirty="0"/>
                        <a:t>Работы по строительству некапитального строения, сооружения (строений, сооружений), благоустройству территории.</a:t>
                      </a:r>
                    </a:p>
                    <a:p>
                      <a:pPr marL="285750" indent="-285750">
                        <a:buFont typeface="Arial" panose="020B0604020202020204" pitchFamily="34" charset="0"/>
                        <a:buChar char="•"/>
                      </a:pPr>
                      <a:r>
                        <a:rPr lang="ru-RU" sz="1400" b="0" dirty="0"/>
                        <a:t>Пунктом 3 Постановления РФ № 2571, в том числе установлено, что пункт 9 приложения к Постановлению РФ № 2571 применяется в случае, если при осуществлении закупки начальная (максимальная) цена контракта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marL="285750" indent="-285750">
                        <a:buFont typeface="Arial" panose="020B0604020202020204" pitchFamily="34" charset="0"/>
                        <a:buChar char="•"/>
                      </a:pPr>
                      <a:r>
                        <a:rPr lang="ru-RU" sz="1400" b="0" dirty="0"/>
                        <a:t>Комиссией установлено, что начальная (максимальная) цена контракта – 3 439 373,20 рублей, т.е. доп. Требования не могли предъявляться.</a:t>
                      </a:r>
                    </a:p>
                  </a:txBody>
                  <a:tcPr/>
                </a:tc>
                <a:extLst>
                  <a:ext uri="{0D108BD9-81ED-4DB2-BD59-A6C34878D82A}">
                    <a16:rowId xmlns:a16="http://schemas.microsoft.com/office/drawing/2014/main" val="3735573861"/>
                  </a:ext>
                </a:extLst>
              </a:tr>
              <a:tr h="370840">
                <a:tc>
                  <a:txBody>
                    <a:bodyPr/>
                    <a:lstStyle/>
                    <a:p>
                      <a:r>
                        <a:rPr lang="ru-RU" sz="1400" dirty="0"/>
                        <a:t>Мурманская обл. </a:t>
                      </a:r>
                    </a:p>
                  </a:txBody>
                  <a:tcPr/>
                </a:tc>
                <a:tc>
                  <a:txBody>
                    <a:bodyPr/>
                    <a:lstStyle/>
                    <a:p>
                      <a:pPr marL="285750" indent="-285750">
                        <a:buFont typeface="Arial" panose="020B0604020202020204" pitchFamily="34" charset="0"/>
                        <a:buChar char="•"/>
                      </a:pPr>
                      <a:r>
                        <a:rPr lang="ru-RU" sz="1400" b="0" dirty="0"/>
                        <a:t> РЕШЕНИЕ по делу № 051/06/106-253/2022 от 05 мая 2022 года. ЭА «Выполнение работ по капитальному ремонту объекта недвижимости ФКУЗ «МСЧ МВД России по Мурманской области», (№ 0349100016722000032)</a:t>
                      </a:r>
                    </a:p>
                    <a:p>
                      <a:pPr marL="285750" indent="-285750">
                        <a:buFont typeface="Arial" panose="020B0604020202020204" pitchFamily="34" charset="0"/>
                        <a:buChar char="•"/>
                      </a:pPr>
                      <a:r>
                        <a:rPr lang="ru-RU" sz="1400" b="0" dirty="0"/>
                        <a:t>Объектом проводимой закупки является выполнение работ по капитальному ремонту объекта недвижимости ФКУЗ «МСЧ МВД России по Мурманской области».</a:t>
                      </a:r>
                    </a:p>
                    <a:p>
                      <a:pPr marL="285750" indent="-285750">
                        <a:buFont typeface="Arial" panose="020B0604020202020204" pitchFamily="34" charset="0"/>
                        <a:buChar char="•"/>
                      </a:pPr>
                      <a:r>
                        <a:rPr lang="ru-RU" sz="1400" b="0" dirty="0"/>
                        <a:t>В извещении, размещённом Заказчиком в ЕИС, содержится информация о предъявляемых к участникам закупки в соответствии частью 2 статьи 31 Закона о контрактной системе дополнительных требованиях в соответствии с позицией 10 раздела II приложения к ПП РФ от 29.12.2021 № 2571 </a:t>
                      </a:r>
                      <a:r>
                        <a:rPr lang="ru-RU" sz="1400" b="1" dirty="0"/>
                        <a:t>Работы по капитальному ремонту объекта капитального строительства (за исключением линейного объекта) </a:t>
                      </a:r>
                      <a:r>
                        <a:rPr lang="ru-RU" sz="1400" b="0" dirty="0"/>
                        <a:t>о наличии у участника закупки опыта выполнения работ.</a:t>
                      </a:r>
                    </a:p>
                    <a:p>
                      <a:pPr marL="285750" indent="-285750">
                        <a:buFont typeface="Arial" panose="020B0604020202020204" pitchFamily="34" charset="0"/>
                        <a:buChar char="•"/>
                      </a:pPr>
                      <a:r>
                        <a:rPr lang="ru-RU" sz="1400" b="0" dirty="0"/>
                        <a:t>Однако начальная максимальная цена контракта закупки составляет - 9999999,00 руб.</a:t>
                      </a:r>
                    </a:p>
                    <a:p>
                      <a:pPr marL="285750" indent="-285750">
                        <a:buFont typeface="Arial" panose="020B0604020202020204" pitchFamily="34" charset="0"/>
                        <a:buChar char="•"/>
                      </a:pPr>
                      <a:r>
                        <a:rPr lang="ru-RU" sz="1400" b="0" dirty="0"/>
                        <a:t>На основании изложенного, Комиссия Мурманского УФАС России приходит к выводу, что установление дополнительных требований в соответствии с позицией 10 раздела II приложения к Постановлению № 2571 не требуется.</a:t>
                      </a:r>
                    </a:p>
                  </a:txBody>
                  <a:tcPr/>
                </a:tc>
                <a:extLst>
                  <a:ext uri="{0D108BD9-81ED-4DB2-BD59-A6C34878D82A}">
                    <a16:rowId xmlns:a16="http://schemas.microsoft.com/office/drawing/2014/main" val="1168948513"/>
                  </a:ext>
                </a:extLst>
              </a:tr>
            </a:tbl>
          </a:graphicData>
        </a:graphic>
      </p:graphicFrame>
    </p:spTree>
    <p:extLst>
      <p:ext uri="{BB962C8B-B14F-4D97-AF65-F5344CB8AC3E}">
        <p14:creationId xmlns:p14="http://schemas.microsoft.com/office/powerpoint/2010/main" val="41766806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74FD36-4938-0C2B-FF40-2ED689CC6C91}"/>
              </a:ext>
            </a:extLst>
          </p:cNvPr>
          <p:cNvSpPr>
            <a:spLocks noGrp="1"/>
          </p:cNvSpPr>
          <p:nvPr>
            <p:ph type="title"/>
          </p:nvPr>
        </p:nvSpPr>
        <p:spPr>
          <a:xfrm>
            <a:off x="545283" y="776186"/>
            <a:ext cx="11132191" cy="1325563"/>
          </a:xfrm>
        </p:spPr>
        <p:txBody>
          <a:bodyPr>
            <a:normAutofit/>
          </a:bodyPr>
          <a:lstStyle/>
          <a:p>
            <a:r>
              <a:rPr lang="ru-RU" sz="3200" b="1" dirty="0">
                <a:solidFill>
                  <a:srgbClr val="FF0000"/>
                </a:solidFill>
              </a:rPr>
              <a:t>Не тот пункт 2571 применяется заказчиком</a:t>
            </a:r>
          </a:p>
        </p:txBody>
      </p:sp>
    </p:spTree>
    <p:extLst>
      <p:ext uri="{BB962C8B-B14F-4D97-AF65-F5344CB8AC3E}">
        <p14:creationId xmlns:p14="http://schemas.microsoft.com/office/powerpoint/2010/main" val="157894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C25B93-10EB-4023-A4E8-522C2BE70C5F}"/>
              </a:ext>
            </a:extLst>
          </p:cNvPr>
          <p:cNvSpPr>
            <a:spLocks noGrp="1"/>
          </p:cNvSpPr>
          <p:nvPr>
            <p:ph type="title"/>
          </p:nvPr>
        </p:nvSpPr>
        <p:spPr>
          <a:xfrm>
            <a:off x="838200" y="173707"/>
            <a:ext cx="10515600" cy="507330"/>
          </a:xfrm>
        </p:spPr>
        <p:txBody>
          <a:bodyPr>
            <a:noAutofit/>
          </a:bodyPr>
          <a:lstStyle/>
          <a:p>
            <a:r>
              <a:rPr lang="ru-RU" sz="3200" dirty="0">
                <a:solidFill>
                  <a:srgbClr val="00B0F0"/>
                </a:solidFill>
              </a:rPr>
              <a:t>Помним на этапе планирования </a:t>
            </a:r>
          </a:p>
        </p:txBody>
      </p:sp>
      <p:sp>
        <p:nvSpPr>
          <p:cNvPr id="3" name="Объект 2">
            <a:extLst>
              <a:ext uri="{FF2B5EF4-FFF2-40B4-BE49-F238E27FC236}">
                <a16:creationId xmlns:a16="http://schemas.microsoft.com/office/drawing/2014/main" id="{87F3FEF8-87B7-40E1-F464-202077623025}"/>
              </a:ext>
            </a:extLst>
          </p:cNvPr>
          <p:cNvSpPr>
            <a:spLocks noGrp="1"/>
          </p:cNvSpPr>
          <p:nvPr>
            <p:ph idx="1"/>
          </p:nvPr>
        </p:nvSpPr>
        <p:spPr>
          <a:xfrm>
            <a:off x="394283" y="838899"/>
            <a:ext cx="11610363" cy="5845394"/>
          </a:xfrm>
        </p:spPr>
        <p:txBody>
          <a:bodyPr>
            <a:normAutofit fontScale="92500" lnSpcReduction="20000"/>
          </a:bodyPr>
          <a:lstStyle/>
          <a:p>
            <a:pPr marL="0" indent="0">
              <a:buNone/>
            </a:pPr>
            <a:r>
              <a:rPr lang="ru-RU" sz="2000" dirty="0">
                <a:solidFill>
                  <a:srgbClr val="00B0F0"/>
                </a:solidFill>
              </a:rPr>
              <a:t>С 01.07.2021 новая редакция п.18 </a:t>
            </a:r>
            <a:r>
              <a:rPr lang="ru-RU" sz="2000" i="1" dirty="0"/>
              <a:t>(Постановление Правительства РФ от 30 сентября 2019 г. N 1279 "О планах-графиках закупок и о признании утратившими силу отдельных решений Правительства Российской Федерации«)</a:t>
            </a:r>
          </a:p>
          <a:p>
            <a:pPr marL="0" indent="0">
              <a:buNone/>
            </a:pPr>
            <a:r>
              <a:rPr lang="ru-RU" sz="2000" b="1" dirty="0"/>
              <a:t>18. В план-график в форме отдельной закупки включается информация:</a:t>
            </a:r>
          </a:p>
          <a:p>
            <a:pPr marL="0" indent="0">
              <a:buNone/>
            </a:pPr>
            <a:r>
              <a:rPr lang="ru-RU" sz="2000" dirty="0"/>
              <a:t>а) о закупке, по результатам которой заключается контракт, предметом которого являются</a:t>
            </a:r>
          </a:p>
          <a:p>
            <a:r>
              <a:rPr lang="ru-RU" sz="2000" dirty="0"/>
              <a:t>приобретение объектов недвижимого имущества, </a:t>
            </a:r>
          </a:p>
          <a:p>
            <a:r>
              <a:rPr lang="ru-RU" sz="2000" dirty="0"/>
              <a:t>подготовка проектной документации и (или) выполнение инженерных изысканий,</a:t>
            </a:r>
          </a:p>
          <a:p>
            <a:r>
              <a:rPr lang="ru-RU" sz="2000" dirty="0"/>
              <a:t>выполнение работ по строительству, </a:t>
            </a:r>
          </a:p>
          <a:p>
            <a:r>
              <a:rPr lang="ru-RU" sz="2000" dirty="0"/>
              <a:t>реконструкции </a:t>
            </a:r>
          </a:p>
          <a:p>
            <a:r>
              <a:rPr lang="ru-RU" sz="2000" dirty="0"/>
              <a:t>и (или) капитальному ремонту, </a:t>
            </a:r>
          </a:p>
          <a:p>
            <a:r>
              <a:rPr lang="ru-RU" sz="2000" dirty="0"/>
              <a:t>сносу объекта капитального строительства (в том числе линейного объекта), </a:t>
            </a:r>
          </a:p>
          <a:p>
            <a:r>
              <a:rPr lang="ru-RU" sz="2000" dirty="0"/>
              <a:t>а также контракт, предусмотренный частями 16 (если контракт жизненного цикла предусматривает проектирование, строительство, реконструкцию, капитальный ремонт объекта капитального строительства) </a:t>
            </a:r>
            <a:r>
              <a:rPr lang="en-US" sz="2000" i="1" dirty="0"/>
              <a:t>[</a:t>
            </a:r>
            <a:r>
              <a:rPr lang="ru-RU" sz="2000" i="1" dirty="0"/>
              <a:t>см. Постановление Правительства РФ от 28 ноября 2013 г. N 1087 "Об определении случаев заключения контракта жизненного цикла“</a:t>
            </a:r>
            <a:r>
              <a:rPr lang="en-US" sz="2000" i="1" dirty="0"/>
              <a:t>] </a:t>
            </a:r>
            <a:r>
              <a:rPr lang="ru-RU" sz="2000" i="1" dirty="0"/>
              <a:t>, </a:t>
            </a:r>
          </a:p>
          <a:p>
            <a:r>
              <a:rPr lang="ru-RU" sz="2000" dirty="0"/>
              <a:t>16.1 статьи 34 </a:t>
            </a:r>
            <a:r>
              <a:rPr lang="en-US" sz="2000" i="1" dirty="0"/>
              <a:t>[</a:t>
            </a:r>
            <a:r>
              <a:rPr lang="ru-RU" sz="2000" i="1" dirty="0"/>
              <a:t>см. Постановление Правительства РФ т 12 мая 2017 г. N 563 "О порядке и об основаниях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и о внесении изменений в некоторые акты Правительства Российской Федерации“</a:t>
            </a:r>
            <a:r>
              <a:rPr lang="en-US" sz="2000" i="1" dirty="0"/>
              <a:t>]</a:t>
            </a:r>
            <a:r>
              <a:rPr lang="ru-RU" sz="2000" dirty="0"/>
              <a:t> </a:t>
            </a:r>
          </a:p>
          <a:p>
            <a:r>
              <a:rPr lang="ru-RU" sz="2000" dirty="0"/>
              <a:t>и частью 56 статьи 112 Федерального закона;</a:t>
            </a:r>
          </a:p>
        </p:txBody>
      </p:sp>
    </p:spTree>
    <p:extLst>
      <p:ext uri="{BB962C8B-B14F-4D97-AF65-F5344CB8AC3E}">
        <p14:creationId xmlns:p14="http://schemas.microsoft.com/office/powerpoint/2010/main" val="17925261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extLst>
              <p:ext uri="{D42A27DB-BD31-4B8C-83A1-F6EECF244321}">
                <p14:modId xmlns:p14="http://schemas.microsoft.com/office/powerpoint/2010/main" val="1740654077"/>
              </p:ext>
            </p:extLst>
          </p:nvPr>
        </p:nvGraphicFramePr>
        <p:xfrm>
          <a:off x="243280" y="97494"/>
          <a:ext cx="11425806" cy="3876040"/>
        </p:xfrm>
        <a:graphic>
          <a:graphicData uri="http://schemas.openxmlformats.org/drawingml/2006/table">
            <a:tbl>
              <a:tblPr firstRow="1" bandRow="1">
                <a:tableStyleId>{073A0DAA-6AF3-43AB-8588-CEC1D06C72B9}</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Липецкое УФАС</a:t>
                      </a:r>
                    </a:p>
                  </a:txBody>
                  <a:tcPr/>
                </a:tc>
                <a:tc>
                  <a:txBody>
                    <a:bodyPr/>
                    <a:lstStyle/>
                    <a:p>
                      <a:pPr marL="285750" indent="-285750">
                        <a:buFont typeface="Arial" panose="020B0604020202020204" pitchFamily="34" charset="0"/>
                        <a:buChar char="•"/>
                      </a:pPr>
                      <a:r>
                        <a:rPr lang="ru-RU" sz="1400" b="0" dirty="0"/>
                        <a:t>РЕШЕНИЕ №048/06/105-329/2022 от 01 апреля 2022 года. ЭА на выполнение работ по </a:t>
                      </a:r>
                      <a:r>
                        <a:rPr lang="ru-RU" sz="1400" b="0" u="sng" dirty="0"/>
                        <a:t>капитальному ремонту кровли </a:t>
                      </a:r>
                      <a:r>
                        <a:rPr lang="ru-RU" sz="1400" b="0" dirty="0"/>
                        <a:t>МАУ "КСК", расположенного по адресу: Липецкая область, Тербунский район, </a:t>
                      </a:r>
                      <a:r>
                        <a:rPr lang="ru-RU" sz="1400" b="0" dirty="0" err="1"/>
                        <a:t>с.Тербуны</a:t>
                      </a:r>
                      <a:r>
                        <a:rPr lang="ru-RU" sz="1400" b="0" dirty="0"/>
                        <a:t>, </a:t>
                      </a:r>
                      <a:r>
                        <a:rPr lang="ru-RU" sz="1400" b="0" dirty="0" err="1"/>
                        <a:t>ул.Мичурина</a:t>
                      </a:r>
                      <a:r>
                        <a:rPr lang="ru-RU" sz="1400" b="0" dirty="0"/>
                        <a:t>, д.26Б (реестровый номер 0846600000722000014). Заказчик - МАУ «Культурно-спортивный комплекс».</a:t>
                      </a:r>
                    </a:p>
                    <a:p>
                      <a:pPr marL="285750" indent="-285750">
                        <a:buFont typeface="Arial" panose="020B0604020202020204" pitchFamily="34" charset="0"/>
                        <a:buChar char="•"/>
                      </a:pPr>
                      <a:r>
                        <a:rPr lang="ru-RU" sz="1400" b="0" dirty="0"/>
                        <a:t>Начальная (максимальная) цена контракта составляет 9 513 759,60 руб.</a:t>
                      </a:r>
                    </a:p>
                    <a:p>
                      <a:pPr marL="285750" indent="-285750">
                        <a:buFont typeface="Arial" panose="020B0604020202020204" pitchFamily="34" charset="0"/>
                        <a:buChar char="•"/>
                      </a:pPr>
                      <a:r>
                        <a:rPr lang="ru-RU" sz="1400" b="0" dirty="0"/>
                        <a:t>Следовательно, на рассматриваемую закупку распространяются требования </a:t>
                      </a:r>
                      <a:r>
                        <a:rPr lang="ru-RU" sz="1400" b="1" dirty="0"/>
                        <a:t>п.10 приложения к Постановлению Правительства N2571 - Работы по капитальному ремонту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Между тем, проанализировав извещение о проведении рассматриваемого электронного аукциона, Комиссией Липецкого УФАС России установлено, что п.17, в нарушение п.12 ч.1 ст.42 Закона о контрактной системе, содержит следующие дополнительные требования к участникам закупки: «Дополнительные требования к участникам закупки в соответствии с частью 2 (при наличии таких требований) статьи 31 Федерального закона № 44-ФЗ: установлены в  соответствии </a:t>
                      </a:r>
                      <a:r>
                        <a:rPr lang="ru-RU" sz="1400" b="1" u="sng" dirty="0"/>
                        <a:t>с позицией 15 </a:t>
                      </a:r>
                      <a:r>
                        <a:rPr lang="ru-RU" sz="1400" b="1" dirty="0"/>
                        <a:t>«Работы по текущему ремонту зданий, сооружений» Приложения к Постановлению Правительства Российской Федерации от 29.12.2021 № 2571 </a:t>
                      </a:r>
                    </a:p>
                    <a:p>
                      <a:pPr marL="285750" indent="-285750">
                        <a:buFont typeface="Arial" panose="020B0604020202020204" pitchFamily="34" charset="0"/>
                        <a:buChar char="•"/>
                      </a:pPr>
                      <a:r>
                        <a:rPr lang="ru-RU" sz="1400" b="0" dirty="0"/>
                        <a:t> Установленные нарушения требований п.12 ч.1 ст.42 Закона о контрактной системе содержат признаки совершения административного правонарушения, предусмотренного ч.1.4 ст.7.30 Кодекса Российской Федерации об административных правонарушениях.</a:t>
                      </a:r>
                    </a:p>
                  </a:txBody>
                  <a:tcPr/>
                </a:tc>
                <a:extLst>
                  <a:ext uri="{0D108BD9-81ED-4DB2-BD59-A6C34878D82A}">
                    <a16:rowId xmlns:a16="http://schemas.microsoft.com/office/drawing/2014/main" val="754969311"/>
                  </a:ext>
                </a:extLst>
              </a:tr>
            </a:tbl>
          </a:graphicData>
        </a:graphic>
      </p:graphicFrame>
    </p:spTree>
    <p:extLst>
      <p:ext uri="{BB962C8B-B14F-4D97-AF65-F5344CB8AC3E}">
        <p14:creationId xmlns:p14="http://schemas.microsoft.com/office/powerpoint/2010/main" val="4781340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83097" y="240106"/>
          <a:ext cx="11425806" cy="4820920"/>
        </p:xfrm>
        <a:graphic>
          <a:graphicData uri="http://schemas.openxmlformats.org/drawingml/2006/table">
            <a:tbl>
              <a:tblPr firstRow="1" bandRow="1">
                <a:tableStyleId>{7DF18680-E054-41AD-8BC1-D1AEF772440D}</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Амурская обл.</a:t>
                      </a:r>
                    </a:p>
                  </a:txBody>
                  <a:tcPr/>
                </a:tc>
                <a:tc>
                  <a:txBody>
                    <a:bodyPr/>
                    <a:lstStyle/>
                    <a:p>
                      <a:pPr marL="285750" indent="-285750">
                        <a:buFont typeface="Arial" panose="020B0604020202020204" pitchFamily="34" charset="0"/>
                        <a:buChar char="•"/>
                      </a:pPr>
                      <a:r>
                        <a:rPr lang="ru-RU" sz="1400" b="0" dirty="0"/>
                        <a:t>РЕШЕНИЕ по делам №№ 028/06/106-242/2022, 028/06/106-243/2022 от  12.05.2022.  ЭК на выполнение работ по ремонту котловой ячейки КЕ-25-14С в муниципальной котельной по ул. Советская 57, (№ закупки 0323300111022000057)</a:t>
                      </a:r>
                    </a:p>
                    <a:p>
                      <a:pPr marL="285750" indent="-285750">
                        <a:buFont typeface="Arial" panose="020B0604020202020204" pitchFamily="34" charset="0"/>
                        <a:buChar char="•"/>
                      </a:pPr>
                      <a:r>
                        <a:rPr lang="ru-RU" sz="1400" b="0" dirty="0"/>
                        <a:t>В извещении предусмотрены требования к участникам закупок в соответствии с частью 2 статьи 31 Федерального закона № 44-ФЗ, Требования в соответствии с позицией 7 раздела II приложения к ПП РФ от 29.12.2021 № 2571 </a:t>
                      </a:r>
                      <a:r>
                        <a:rPr lang="ru-RU" sz="1400" b="1" dirty="0"/>
                        <a:t>7. Работы по строительству, реконструкции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Как указано выше по тексту, предметом закупки является ремонт котловой ячейки КЕ-25-14С в муниципальной котельной по ул. Советская 57 (код 43.22.12.120 работы по установке и техническому обслуживанию систем управления центральным отоплением), что в свою очередь, относится к капитальному ремонту.</a:t>
                      </a:r>
                    </a:p>
                    <a:p>
                      <a:pPr marL="285750" indent="-285750">
                        <a:buFont typeface="Arial" panose="020B0604020202020204" pitchFamily="34" charset="0"/>
                        <a:buChar char="•"/>
                      </a:pPr>
                      <a:r>
                        <a:rPr lang="ru-RU" sz="1400" b="0" dirty="0"/>
                        <a:t>Таким образом, учитывая объект закупки и начальную (максимальную) цену контракта (40 979 606,40 рублей.), к участникам закупки должны быть установлены дополнительные требования в соответствии с пунктом 10 приложения к Постановлению № 2571. </a:t>
                      </a:r>
                      <a:r>
                        <a:rPr lang="ru-RU" sz="1400" b="1" dirty="0"/>
                        <a:t>10. Работы по капитальному ремонту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На основании изложенного, Комиссия Амурского УФАС России приходит к выводу, что указанные действия Заказчика и Уполномоченного органа нарушают часть 4 статьи 31 Закона о контрактной системе.</a:t>
                      </a:r>
                    </a:p>
                  </a:txBody>
                  <a:tcPr/>
                </a:tc>
                <a:extLst>
                  <a:ext uri="{0D108BD9-81ED-4DB2-BD59-A6C34878D82A}">
                    <a16:rowId xmlns:a16="http://schemas.microsoft.com/office/drawing/2014/main" val="3735573861"/>
                  </a:ext>
                </a:extLst>
              </a:tr>
              <a:tr h="370840">
                <a:tc>
                  <a:txBody>
                    <a:bodyPr/>
                    <a:lstStyle/>
                    <a:p>
                      <a:r>
                        <a:rPr lang="ru-RU" sz="1400" dirty="0" err="1"/>
                        <a:t>Респ</a:t>
                      </a:r>
                      <a:r>
                        <a:rPr lang="ru-RU" sz="1400" dirty="0"/>
                        <a:t>. Саха- Якутия</a:t>
                      </a:r>
                    </a:p>
                  </a:txBody>
                  <a:tcPr/>
                </a:tc>
                <a:tc>
                  <a:txBody>
                    <a:bodyPr/>
                    <a:lstStyle/>
                    <a:p>
                      <a:pPr marL="285750" indent="-285750">
                        <a:buFont typeface="Arial" panose="020B0604020202020204" pitchFamily="34" charset="0"/>
                        <a:buChar char="•"/>
                      </a:pPr>
                      <a:r>
                        <a:rPr lang="ru-RU" sz="1400" b="1" dirty="0"/>
                        <a:t> </a:t>
                      </a:r>
                      <a:r>
                        <a:rPr lang="ru-RU" sz="1400" b="0" dirty="0"/>
                        <a:t>Р Е Ш Е Н И Е по делу № 014/06/49-611/2022 от 04 мая 2022 года. ЭА на ремонт автомобильной дороги «69-й км Амга-</a:t>
                      </a:r>
                      <a:r>
                        <a:rPr lang="ru-RU" sz="1400" b="0" dirty="0" err="1"/>
                        <a:t>Хочо</a:t>
                      </a:r>
                      <a:r>
                        <a:rPr lang="ru-RU" sz="1400" b="0" dirty="0"/>
                        <a:t>-Телиги-Даркылах» (извещение №0116300005022000008).</a:t>
                      </a:r>
                    </a:p>
                    <a:p>
                      <a:pPr marL="285750" indent="-285750">
                        <a:buFont typeface="Arial" panose="020B0604020202020204" pitchFamily="34" charset="0"/>
                        <a:buChar char="•"/>
                      </a:pPr>
                      <a:r>
                        <a:rPr lang="ru-RU" sz="1400" b="0" dirty="0"/>
                        <a:t>Извещением о проведении закупки установлено, что объектом закупки является ремонт автомобильной дороги «69-й км Амга-</a:t>
                      </a:r>
                      <a:r>
                        <a:rPr lang="ru-RU" sz="1400" b="0" dirty="0" err="1"/>
                        <a:t>Хочо</a:t>
                      </a:r>
                      <a:r>
                        <a:rPr lang="ru-RU" sz="1400" b="0" dirty="0"/>
                        <a:t>-Телиги-Даркылах», то есть </a:t>
                      </a:r>
                      <a:r>
                        <a:rPr lang="ru-RU" sz="1400" b="0" u="sng" dirty="0"/>
                        <a:t>текущий ремонт дороги</a:t>
                      </a:r>
                      <a:r>
                        <a:rPr lang="ru-RU" sz="1400" b="0" dirty="0"/>
                        <a:t>.</a:t>
                      </a:r>
                    </a:p>
                    <a:p>
                      <a:pPr marL="285750" indent="-285750">
                        <a:buFont typeface="Arial" panose="020B0604020202020204" pitchFamily="34" charset="0"/>
                        <a:buChar char="•"/>
                      </a:pPr>
                      <a:r>
                        <a:rPr lang="ru-RU" sz="1400" b="0" dirty="0"/>
                        <a:t>В извещении установлены доп. требования по п. 17 </a:t>
                      </a:r>
                      <a:r>
                        <a:rPr lang="ru-RU" sz="1400" b="1" dirty="0"/>
                        <a:t>Работы по строительству, реконструкции, капитальному ремонту автомобильной дороги, </a:t>
                      </a:r>
                      <a:r>
                        <a:rPr lang="ru-RU" sz="1400" b="0" dirty="0"/>
                        <a:t>а надо было в соответствии с </a:t>
                      </a:r>
                      <a:r>
                        <a:rPr lang="ru-RU" sz="1400" b="1" dirty="0"/>
                        <a:t>п. 18 Работы по ремонту, содержанию автомобильной дороги</a:t>
                      </a:r>
                    </a:p>
                  </a:txBody>
                  <a:tcPr/>
                </a:tc>
                <a:extLst>
                  <a:ext uri="{0D108BD9-81ED-4DB2-BD59-A6C34878D82A}">
                    <a16:rowId xmlns:a16="http://schemas.microsoft.com/office/drawing/2014/main" val="1168948513"/>
                  </a:ext>
                </a:extLst>
              </a:tr>
            </a:tbl>
          </a:graphicData>
        </a:graphic>
      </p:graphicFrame>
    </p:spTree>
    <p:extLst>
      <p:ext uri="{BB962C8B-B14F-4D97-AF65-F5344CB8AC3E}">
        <p14:creationId xmlns:p14="http://schemas.microsoft.com/office/powerpoint/2010/main" val="5348716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257262" y="92279"/>
          <a:ext cx="11764162" cy="4729480"/>
        </p:xfrm>
        <a:graphic>
          <a:graphicData uri="http://schemas.openxmlformats.org/drawingml/2006/table">
            <a:tbl>
              <a:tblPr firstRow="1" bandRow="1">
                <a:tableStyleId>{7DF18680-E054-41AD-8BC1-D1AEF772440D}</a:tableStyleId>
              </a:tblPr>
              <a:tblGrid>
                <a:gridCol w="1770671">
                  <a:extLst>
                    <a:ext uri="{9D8B030D-6E8A-4147-A177-3AD203B41FA5}">
                      <a16:colId xmlns:a16="http://schemas.microsoft.com/office/drawing/2014/main" val="893781220"/>
                    </a:ext>
                  </a:extLst>
                </a:gridCol>
                <a:gridCol w="9993491">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Тверская обл.</a:t>
                      </a:r>
                    </a:p>
                  </a:txBody>
                  <a:tcPr/>
                </a:tc>
                <a:tc>
                  <a:txBody>
                    <a:bodyPr/>
                    <a:lstStyle/>
                    <a:p>
                      <a:pPr marL="285750" indent="-285750">
                        <a:buFont typeface="Arial" panose="020B0604020202020204" pitchFamily="34" charset="0"/>
                        <a:buChar char="•"/>
                      </a:pPr>
                      <a:r>
                        <a:rPr lang="ru-RU" sz="1400" b="0" dirty="0"/>
                        <a:t>Решение № 05-6/1-49-2022 от  29 апреля 2022 года </a:t>
                      </a:r>
                    </a:p>
                    <a:p>
                      <a:pPr marL="285750" indent="-285750">
                        <a:buFont typeface="Arial" panose="020B0604020202020204" pitchFamily="34" charset="0"/>
                        <a:buChar char="•"/>
                      </a:pPr>
                      <a:r>
                        <a:rPr lang="ru-RU" sz="1400" b="0" dirty="0"/>
                        <a:t>Жалоба на  действия/бездействие Заказчика при проведении открытого конкурса на выполнение работ и оказание услуг, связанных с одновременным выполнением инженерных изысканий, подготовкой проектной документации, разработкой рабочей документации, выполнение работ, связанных одновременно с подготовкой проектной документации и выполнением работ по капитальному ремонту объекта капитального строительства: МОУ </a:t>
                      </a:r>
                      <a:r>
                        <a:rPr lang="ru-RU" sz="1400" b="0" dirty="0" err="1"/>
                        <a:t>Горютинская</a:t>
                      </a:r>
                      <a:r>
                        <a:rPr lang="ru-RU" sz="1400" b="0" dirty="0"/>
                        <a:t> средняя общеобразовательная школа по адресу: д. </a:t>
                      </a:r>
                      <a:r>
                        <a:rPr lang="ru-RU" sz="1400" b="0" dirty="0" err="1"/>
                        <a:t>Горютино</a:t>
                      </a:r>
                      <a:r>
                        <a:rPr lang="ru-RU" sz="1400" b="0" dirty="0"/>
                        <a:t> д. 1 «А», </a:t>
                      </a:r>
                      <a:r>
                        <a:rPr lang="ru-RU" sz="1400" b="0" dirty="0" err="1"/>
                        <a:t>Аввакумовское</a:t>
                      </a:r>
                      <a:r>
                        <a:rPr lang="ru-RU" sz="1400" b="0" dirty="0"/>
                        <a:t> сельское поселение, Калининский район, Тверская область, 170533 (извещение от 07.04.2022 № 0136300033522000014) </a:t>
                      </a:r>
                    </a:p>
                    <a:p>
                      <a:pPr marL="285750" indent="-285750">
                        <a:buFont typeface="Arial" panose="020B0604020202020204" pitchFamily="34" charset="0"/>
                        <a:buChar char="•"/>
                      </a:pPr>
                      <a:r>
                        <a:rPr lang="ru-RU" sz="1400" b="0" dirty="0"/>
                        <a:t>В извещении установлены дополнительные требования к участникам закупки в соответствии с пунктом 10 Приложения к Постановлению № 2571. </a:t>
                      </a:r>
                      <a:r>
                        <a:rPr lang="ru-RU" sz="1400" b="1" dirty="0"/>
                        <a:t>Работы по капитальному ремонту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Абзац 4 подпункта «г» пункта 3 Постановления № 2571 предусматривает, что если по результатам определения поставщика (подрядчика, исполнителя) заключается контракт, предусмотренный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частью 16.1 статьи 34 (при условии, что контракт предусматривает проектирование, строительство, реконструкцию, капитальный ремонт объекта капитального строительства) и частью 56 статьи 112 (при условии, что контракт предусматривает проектирование, строительство, реконструкцию, капитальный ремонт объекта капитального строительства) Закона о контрактной системе, применяется позиция 7 приложения </a:t>
                      </a:r>
                      <a:r>
                        <a:rPr lang="ru-RU" sz="1400" b="1" dirty="0"/>
                        <a:t>Работы по строительству, реконструкции объекта капитального строительства, за исключением линейного объекта</a:t>
                      </a:r>
                    </a:p>
                    <a:p>
                      <a:pPr marL="285750" indent="-285750">
                        <a:buFont typeface="Arial" panose="020B0604020202020204" pitchFamily="34" charset="0"/>
                        <a:buChar char="•"/>
                      </a:pPr>
                      <a:r>
                        <a:rPr lang="ru-RU" sz="1400" b="0" dirty="0"/>
                        <a:t>Таким образом, предмет контракта соответствует части 56 статьи 112 Закона о контрактной системе.</a:t>
                      </a:r>
                    </a:p>
                    <a:p>
                      <a:pPr marL="285750" indent="-285750">
                        <a:buFont typeface="Arial" panose="020B0604020202020204" pitchFamily="34" charset="0"/>
                        <a:buChar char="•"/>
                      </a:pPr>
                      <a:r>
                        <a:rPr lang="ru-RU" sz="1400" b="0" dirty="0"/>
                        <a:t>Вышеуказанные действия Заказчика нарушают пункт 12 части 1 статьи 42 Закона о контрактной системе.</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13716630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257262" y="92279"/>
          <a:ext cx="11764162" cy="3235960"/>
        </p:xfrm>
        <a:graphic>
          <a:graphicData uri="http://schemas.openxmlformats.org/drawingml/2006/table">
            <a:tbl>
              <a:tblPr firstRow="1" bandRow="1">
                <a:tableStyleId>{7DF18680-E054-41AD-8BC1-D1AEF772440D}</a:tableStyleId>
              </a:tblPr>
              <a:tblGrid>
                <a:gridCol w="1770671">
                  <a:extLst>
                    <a:ext uri="{9D8B030D-6E8A-4147-A177-3AD203B41FA5}">
                      <a16:colId xmlns:a16="http://schemas.microsoft.com/office/drawing/2014/main" val="893781220"/>
                    </a:ext>
                  </a:extLst>
                </a:gridCol>
                <a:gridCol w="9993491">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Московская обл.</a:t>
                      </a:r>
                    </a:p>
                  </a:txBody>
                  <a:tcPr/>
                </a:tc>
                <a:tc>
                  <a:txBody>
                    <a:bodyPr/>
                    <a:lstStyle/>
                    <a:p>
                      <a:pPr marL="285750" indent="-285750">
                        <a:buFont typeface="Arial" panose="020B0604020202020204" pitchFamily="34" charset="0"/>
                        <a:buChar char="•"/>
                      </a:pPr>
                      <a:r>
                        <a:rPr lang="ru-RU" sz="1400" b="0" dirty="0"/>
                        <a:t> РЕШЕНИЕ по делу № 050/06/105-15634/2022 от 28.04.2022. ЭА на оказание услуг по содержанию и техническому обслуживанию зданий ГБУЗ МО «Егорьевская ЦРБ» (извещение № 0348300004922000099)</a:t>
                      </a:r>
                    </a:p>
                    <a:p>
                      <a:pPr marL="285750" indent="-285750">
                        <a:buFont typeface="Arial" panose="020B0604020202020204" pitchFamily="34" charset="0"/>
                        <a:buChar char="•"/>
                      </a:pPr>
                      <a:r>
                        <a:rPr lang="ru-RU" sz="1400" b="0" dirty="0"/>
                        <a:t>Согласно извещению о проведении Аукциона объектом закупки является оказание услуг по содержанию и техническому обслуживанию зданий ГБУЗ МО «Егорьевская ЦРБ» с начальной максимальной ценой контракта 33 923 787,47 рублей.</a:t>
                      </a:r>
                    </a:p>
                    <a:p>
                      <a:pPr marL="285750" indent="-285750">
                        <a:buFont typeface="Arial" panose="020B0604020202020204" pitchFamily="34" charset="0"/>
                        <a:buChar char="•"/>
                      </a:pPr>
                      <a:r>
                        <a:rPr lang="ru-RU" sz="1400" b="0" dirty="0"/>
                        <a:t>Вместе с тем, Заказчиком в извещении о проведении Аукциона установлены следующие дополнительные требования к участникам закупки: «Требования в соответствии с позицией 36 раздела VI приложения к ПП РФ от 29.12.2021 № 2571 </a:t>
                      </a:r>
                      <a:r>
                        <a:rPr lang="ru-RU" sz="1400" b="1" dirty="0"/>
                        <a:t>Услуги по уборке зданий, сооружений, прилегающих к ним территорий</a:t>
                      </a:r>
                    </a:p>
                    <a:p>
                      <a:pPr marL="285750" indent="-285750">
                        <a:buFont typeface="Arial" panose="020B0604020202020204" pitchFamily="34" charset="0"/>
                        <a:buChar char="•"/>
                      </a:pPr>
                      <a:r>
                        <a:rPr lang="ru-RU" sz="1400" b="0" dirty="0"/>
                        <a:t>На заседании Комиссии установлено, что Заказчиком в извещении указан следующий код ОКПД2 – 81.29.19.000 «Услуги по уборке прилегающей территории».</a:t>
                      </a:r>
                    </a:p>
                    <a:p>
                      <a:pPr marL="285750" indent="-285750">
                        <a:buFont typeface="Arial" panose="020B0604020202020204" pitchFamily="34" charset="0"/>
                        <a:buChar char="•"/>
                      </a:pPr>
                      <a:r>
                        <a:rPr lang="ru-RU" sz="1400" b="0" dirty="0"/>
                        <a:t>Учитывая, что в соответствии с извещением о проведении Аукциона, а также Техническим заданием в рамках исполнения контракта подлежат оказанию услуги по содержанию и техническому обслуживанию зданий, Комиссия приходит к выводу о ненадлежащем установлении Заказчиком кода ОКПД2, </a:t>
                      </a:r>
                      <a:r>
                        <a:rPr lang="ru-RU" sz="1400" b="1" dirty="0"/>
                        <a:t>что вводит участников закупки в заблуждение и противоречит нормам Закона о контрактной системе.</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34151164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74FD36-4938-0C2B-FF40-2ED689CC6C91}"/>
              </a:ext>
            </a:extLst>
          </p:cNvPr>
          <p:cNvSpPr>
            <a:spLocks noGrp="1"/>
          </p:cNvSpPr>
          <p:nvPr>
            <p:ph type="title"/>
          </p:nvPr>
        </p:nvSpPr>
        <p:spPr>
          <a:xfrm>
            <a:off x="545283" y="776186"/>
            <a:ext cx="11132191" cy="1325563"/>
          </a:xfrm>
        </p:spPr>
        <p:txBody>
          <a:bodyPr>
            <a:normAutofit/>
          </a:bodyPr>
          <a:lstStyle/>
          <a:p>
            <a:r>
              <a:rPr lang="ru-RU" sz="3200" b="1" dirty="0">
                <a:solidFill>
                  <a:srgbClr val="FF0000"/>
                </a:solidFill>
              </a:rPr>
              <a:t>Опыт прописывается не в полном объеме</a:t>
            </a:r>
          </a:p>
        </p:txBody>
      </p:sp>
    </p:spTree>
    <p:extLst>
      <p:ext uri="{BB962C8B-B14F-4D97-AF65-F5344CB8AC3E}">
        <p14:creationId xmlns:p14="http://schemas.microsoft.com/office/powerpoint/2010/main" val="4236016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A8E9E6C7-F236-C370-69A6-22C96C19876E}"/>
              </a:ext>
            </a:extLst>
          </p:cNvPr>
          <p:cNvGraphicFramePr>
            <a:graphicFrameLocks noGrp="1"/>
          </p:cNvGraphicFramePr>
          <p:nvPr>
            <p:ph idx="1"/>
          </p:nvPr>
        </p:nvGraphicFramePr>
        <p:xfrm>
          <a:off x="383097" y="240106"/>
          <a:ext cx="11425806" cy="6223000"/>
        </p:xfrm>
        <a:graphic>
          <a:graphicData uri="http://schemas.openxmlformats.org/drawingml/2006/table">
            <a:tbl>
              <a:tblPr firstRow="1" bandRow="1">
                <a:tableStyleId>{7DF18680-E054-41AD-8BC1-D1AEF772440D}</a:tableStyleId>
              </a:tblPr>
              <a:tblGrid>
                <a:gridCol w="1719744">
                  <a:extLst>
                    <a:ext uri="{9D8B030D-6E8A-4147-A177-3AD203B41FA5}">
                      <a16:colId xmlns:a16="http://schemas.microsoft.com/office/drawing/2014/main" val="893781220"/>
                    </a:ext>
                  </a:extLst>
                </a:gridCol>
                <a:gridCol w="9706062">
                  <a:extLst>
                    <a:ext uri="{9D8B030D-6E8A-4147-A177-3AD203B41FA5}">
                      <a16:colId xmlns:a16="http://schemas.microsoft.com/office/drawing/2014/main" val="532189833"/>
                    </a:ext>
                  </a:extLst>
                </a:gridCol>
              </a:tblGrid>
              <a:tr h="370840">
                <a:tc>
                  <a:txBody>
                    <a:bodyPr/>
                    <a:lstStyle/>
                    <a:p>
                      <a:pPr algn="ctr"/>
                      <a:r>
                        <a:rPr lang="ru-RU" dirty="0"/>
                        <a:t>Субъект РФ</a:t>
                      </a:r>
                    </a:p>
                  </a:txBody>
                  <a:tcPr/>
                </a:tc>
                <a:tc>
                  <a:txBody>
                    <a:bodyPr/>
                    <a:lstStyle/>
                    <a:p>
                      <a:pPr algn="ctr"/>
                      <a:r>
                        <a:rPr lang="ru-RU" dirty="0"/>
                        <a:t>Реквизиты и суть решения</a:t>
                      </a:r>
                    </a:p>
                  </a:txBody>
                  <a:tcPr/>
                </a:tc>
                <a:extLst>
                  <a:ext uri="{0D108BD9-81ED-4DB2-BD59-A6C34878D82A}">
                    <a16:rowId xmlns:a16="http://schemas.microsoft.com/office/drawing/2014/main" val="1656173046"/>
                  </a:ext>
                </a:extLst>
              </a:tr>
              <a:tr h="370840">
                <a:tc>
                  <a:txBody>
                    <a:bodyPr/>
                    <a:lstStyle/>
                    <a:p>
                      <a:r>
                        <a:rPr lang="ru-RU" sz="1400" dirty="0"/>
                        <a:t>Ленинградская обл.</a:t>
                      </a:r>
                    </a:p>
                  </a:txBody>
                  <a:tcPr/>
                </a:tc>
                <a:tc>
                  <a:txBody>
                    <a:bodyPr/>
                    <a:lstStyle/>
                    <a:p>
                      <a:pPr marL="285750" indent="-285750">
                        <a:buFont typeface="Arial" panose="020B0604020202020204" pitchFamily="34" charset="0"/>
                        <a:buChar char="•"/>
                      </a:pPr>
                      <a:r>
                        <a:rPr lang="ru-RU" sz="1400" b="0" dirty="0"/>
                        <a:t>РЕШЕНИЕ по делу 047/06/42-1120/2022 от 06 мая 2022 года. </a:t>
                      </a:r>
                    </a:p>
                    <a:p>
                      <a:pPr marL="285750" indent="-285750">
                        <a:buFont typeface="Arial" panose="020B0604020202020204" pitchFamily="34" charset="0"/>
                        <a:buChar char="•"/>
                      </a:pPr>
                      <a:r>
                        <a:rPr lang="ru-RU" sz="1400" b="0" dirty="0"/>
                        <a:t>Жалоба на заказчика при проведении ЭК (№ 0145600000822000001) на выполнение работ по ремонту участка тепловой сети от ТК-5 до ТК-28 и ввод в д. 36 в д. </a:t>
                      </a:r>
                      <a:r>
                        <a:rPr lang="ru-RU" sz="1400" b="0" dirty="0" err="1"/>
                        <a:t>Выскатка</a:t>
                      </a:r>
                      <a:r>
                        <a:rPr lang="ru-RU" sz="1400" b="0" dirty="0"/>
                        <a:t> Сланцевского района Ленинградской области.</a:t>
                      </a:r>
                    </a:p>
                    <a:p>
                      <a:pPr marL="285750" indent="-285750">
                        <a:buFont typeface="Arial" panose="020B0604020202020204" pitchFamily="34" charset="0"/>
                        <a:buChar char="•"/>
                      </a:pPr>
                      <a:r>
                        <a:rPr lang="ru-RU" sz="1400" b="0" dirty="0"/>
                        <a:t>В извещении было указано: «В соответствии с пунктом 11 </a:t>
                      </a:r>
                      <a:r>
                        <a:rPr lang="ru-RU" sz="1400" b="1" dirty="0"/>
                        <a:t>Работы по капитальному ремонту линейного объекта, за исключением работ, предусмотренных позицией 18 настоящего приложения, работ по капитальному ремонту автомобильной дороги</a:t>
                      </a:r>
                      <a:r>
                        <a:rPr lang="ru-RU" sz="1400" b="0" dirty="0"/>
                        <a:t>  - наличие у участника закупки следующего опыта выполнения работ:</a:t>
                      </a:r>
                    </a:p>
                    <a:p>
                      <a:pPr marL="285750" indent="-285750">
                        <a:buFont typeface="Arial" panose="020B0604020202020204" pitchFamily="34" charset="0"/>
                        <a:buChar char="•"/>
                      </a:pPr>
                      <a:r>
                        <a:rPr lang="ru-RU" sz="1400" b="0" dirty="0"/>
                        <a:t>1) опыт исполнения договора, предусматривающего выполнение работ по капитальному ремонту линейного объекта, за исключением автомобильной дороги;</a:t>
                      </a:r>
                    </a:p>
                    <a:p>
                      <a:pPr marL="285750" indent="-285750">
                        <a:buFont typeface="Arial" panose="020B0604020202020204" pitchFamily="34" charset="0"/>
                        <a:buChar char="•"/>
                      </a:pPr>
                      <a:r>
                        <a:rPr lang="ru-RU" sz="1400" b="0" dirty="0"/>
                        <a:t>Документы, подтверждающие соответствие участников закупок таким дополнительным требованиям:</a:t>
                      </a:r>
                    </a:p>
                    <a:p>
                      <a:pPr marL="285750" indent="-285750">
                        <a:buFont typeface="Arial" panose="020B0604020202020204" pitchFamily="34" charset="0"/>
                        <a:buChar char="•"/>
                      </a:pPr>
                      <a:r>
                        <a:rPr lang="ru-RU" sz="1400" b="0" dirty="0"/>
                        <a:t>1) исполненный договор;</a:t>
                      </a:r>
                    </a:p>
                    <a:p>
                      <a:pPr marL="285750" indent="-285750">
                        <a:buFont typeface="Arial" panose="020B0604020202020204" pitchFamily="34" charset="0"/>
                        <a:buChar char="•"/>
                      </a:pPr>
                      <a:r>
                        <a:rPr lang="ru-RU" sz="1400" b="0" dirty="0"/>
                        <a:t>2) акт выполненных работ, подтверждающий цену выполненных работ.</a:t>
                      </a:r>
                    </a:p>
                    <a:p>
                      <a:pPr marL="285750" indent="-285750">
                        <a:buFont typeface="Arial" panose="020B0604020202020204" pitchFamily="34" charset="0"/>
                        <a:buChar char="•"/>
                      </a:pPr>
                      <a:r>
                        <a:rPr lang="ru-RU" sz="1400" b="0" dirty="0"/>
                        <a:t>Цена выполненных работ по договору, предусмотренному пунктом 1 графы «Дополнительные требования к участникам закупки» позиции, № 11 , должна составлять не менее 20 процентов начальной (максимальной) цены контракта, заключаемого по результатам определения поставщика (подрядчика, исполнителя).»</a:t>
                      </a:r>
                    </a:p>
                    <a:p>
                      <a:pPr marL="285750" indent="-285750">
                        <a:buFont typeface="Arial" panose="020B0604020202020204" pitchFamily="34" charset="0"/>
                        <a:buChar char="•"/>
                      </a:pPr>
                      <a:r>
                        <a:rPr lang="ru-RU" sz="1400" b="1" dirty="0"/>
                        <a:t>НО!!! </a:t>
                      </a:r>
                      <a:r>
                        <a:rPr lang="ru-RU" sz="1400" b="0" dirty="0"/>
                        <a:t>Согласно пункту 11 Постановления № 2571 опыт должен быть -  наличие у участника закупки следующего опыта выполнения работ:</a:t>
                      </a:r>
                    </a:p>
                    <a:p>
                      <a:pPr marL="285750" indent="-285750">
                        <a:buFont typeface="Arial" panose="020B0604020202020204" pitchFamily="34" charset="0"/>
                        <a:buChar char="•"/>
                      </a:pPr>
                      <a:r>
                        <a:rPr lang="ru-RU" sz="1400" b="0" dirty="0"/>
                        <a:t>1) опыт исполнения договора, предусматривающего выполнение работ по капитальному ремонту линейного объекта, за исключением автомобильной дороги;</a:t>
                      </a:r>
                    </a:p>
                    <a:p>
                      <a:pPr marL="285750" indent="-285750">
                        <a:buFont typeface="Arial" panose="020B0604020202020204" pitchFamily="34" charset="0"/>
                        <a:buChar char="•"/>
                      </a:pPr>
                      <a:r>
                        <a:rPr lang="ru-RU" sz="1400" b="0" dirty="0"/>
                        <a:t>2) опыт исполнения договора строительного подряда, предусматривающего выполнение работ по строительству, реконструкции линейного объекта, за исключением автомобильной дороги;</a:t>
                      </a:r>
                    </a:p>
                    <a:p>
                      <a:pPr marL="285750" indent="-285750">
                        <a:buFont typeface="Arial" panose="020B0604020202020204" pitchFamily="34" charset="0"/>
                        <a:buChar char="•"/>
                      </a:pPr>
                      <a:r>
                        <a:rPr lang="ru-RU" sz="1400" b="0" dirty="0"/>
                        <a:t>3) опыт выполнения участником закупки, являющимся застройщиком, работ по строительству, реконструкции линейного объекта, за исключением автомобильной дороги.</a:t>
                      </a:r>
                    </a:p>
                    <a:p>
                      <a:pPr marL="285750" indent="-285750">
                        <a:buFont typeface="Arial" panose="020B0604020202020204" pitchFamily="34" charset="0"/>
                        <a:buChar char="•"/>
                      </a:pPr>
                      <a:r>
                        <a:rPr lang="ru-RU" sz="1400" b="0" dirty="0"/>
                        <a:t>Цена выполненных работ по договору, предусмотренному пунктом 1 или 2 настоящей графы настоящей позиции, цена выполненных работ, предусмотренных пунктом 3 настоящей графы настоящей позиции, должна составлять не менее 20 процентов начальной (максимальной) цены контракта, заключаемого по результатам определения поставщика (подрядчика, исполнителя).</a:t>
                      </a:r>
                    </a:p>
                    <a:p>
                      <a:pPr marL="285750" indent="-285750">
                        <a:buFont typeface="Arial" panose="020B0604020202020204" pitchFamily="34" charset="0"/>
                        <a:buChar char="•"/>
                      </a:pPr>
                      <a:r>
                        <a:rPr lang="ru-RU" sz="1400" b="1" dirty="0"/>
                        <a:t>Жалоба обоснована</a:t>
                      </a:r>
                      <a:r>
                        <a:rPr lang="ru-RU" sz="1400" b="0" dirty="0"/>
                        <a:t>.</a:t>
                      </a:r>
                    </a:p>
                  </a:txBody>
                  <a:tcPr/>
                </a:tc>
                <a:extLst>
                  <a:ext uri="{0D108BD9-81ED-4DB2-BD59-A6C34878D82A}">
                    <a16:rowId xmlns:a16="http://schemas.microsoft.com/office/drawing/2014/main" val="3735573861"/>
                  </a:ext>
                </a:extLst>
              </a:tr>
            </a:tbl>
          </a:graphicData>
        </a:graphic>
      </p:graphicFrame>
    </p:spTree>
    <p:extLst>
      <p:ext uri="{BB962C8B-B14F-4D97-AF65-F5344CB8AC3E}">
        <p14:creationId xmlns:p14="http://schemas.microsoft.com/office/powerpoint/2010/main" val="39167517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B29769-F01A-64C7-2FA2-D0BCCB7665CF}"/>
              </a:ext>
            </a:extLst>
          </p:cNvPr>
          <p:cNvSpPr>
            <a:spLocks noGrp="1"/>
          </p:cNvSpPr>
          <p:nvPr>
            <p:ph type="title"/>
          </p:nvPr>
        </p:nvSpPr>
        <p:spPr>
          <a:xfrm>
            <a:off x="838200" y="1891921"/>
            <a:ext cx="10515600" cy="1325563"/>
          </a:xfrm>
        </p:spPr>
        <p:txBody>
          <a:bodyPr>
            <a:normAutofit fontScale="90000"/>
          </a:bodyPr>
          <a:lstStyle/>
          <a:p>
            <a:r>
              <a:rPr lang="ru-RU" dirty="0">
                <a:solidFill>
                  <a:srgbClr val="FF0000"/>
                </a:solidFill>
              </a:rPr>
              <a:t>А теперь  примеры по отклонению заявок – практики много, но она всегда «индивидуальна»</a:t>
            </a:r>
          </a:p>
        </p:txBody>
      </p:sp>
    </p:spTree>
    <p:extLst>
      <p:ext uri="{BB962C8B-B14F-4D97-AF65-F5344CB8AC3E}">
        <p14:creationId xmlns:p14="http://schemas.microsoft.com/office/powerpoint/2010/main" val="31087538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9A04E-5EB5-E6BF-DDEC-2D5521D4E1F9}"/>
              </a:ext>
            </a:extLst>
          </p:cNvPr>
          <p:cNvSpPr>
            <a:spLocks noGrp="1"/>
          </p:cNvSpPr>
          <p:nvPr>
            <p:ph type="title"/>
          </p:nvPr>
        </p:nvSpPr>
        <p:spPr>
          <a:xfrm>
            <a:off x="81093" y="130233"/>
            <a:ext cx="12029813" cy="717055"/>
          </a:xfrm>
        </p:spPr>
        <p:txBody>
          <a:bodyPr>
            <a:normAutofit/>
          </a:bodyPr>
          <a:lstStyle/>
          <a:p>
            <a:pPr algn="ctr"/>
            <a:r>
              <a:rPr lang="ru-RU" sz="2400" b="1" dirty="0">
                <a:solidFill>
                  <a:srgbClr val="00B0F0"/>
                </a:solidFill>
              </a:rPr>
              <a:t>РЕШЕНИЕ ЛИПЕЦКОГО УФАС №048/06/105-198/2022 от 25 февраля 2022 года </a:t>
            </a:r>
          </a:p>
        </p:txBody>
      </p:sp>
      <p:sp>
        <p:nvSpPr>
          <p:cNvPr id="3" name="Объект 2">
            <a:extLst>
              <a:ext uri="{FF2B5EF4-FFF2-40B4-BE49-F238E27FC236}">
                <a16:creationId xmlns:a16="http://schemas.microsoft.com/office/drawing/2014/main" id="{2D11D0F2-C295-5E95-6420-1F737434B22A}"/>
              </a:ext>
            </a:extLst>
          </p:cNvPr>
          <p:cNvSpPr>
            <a:spLocks noGrp="1"/>
          </p:cNvSpPr>
          <p:nvPr>
            <p:ph idx="1"/>
          </p:nvPr>
        </p:nvSpPr>
        <p:spPr>
          <a:xfrm>
            <a:off x="285225" y="847288"/>
            <a:ext cx="11660697" cy="5329675"/>
          </a:xfrm>
        </p:spPr>
        <p:txBody>
          <a:bodyPr>
            <a:noAutofit/>
          </a:bodyPr>
          <a:lstStyle/>
          <a:p>
            <a:r>
              <a:rPr lang="ru-RU" sz="1600" dirty="0"/>
              <a:t>Жалуется ООО «ПРОЕКТ №1» на действия аукционной комиссии заказчика - МКУ "Управление строительства </a:t>
            </a:r>
            <a:r>
              <a:rPr lang="ru-RU" sz="1600" dirty="0" err="1"/>
              <a:t>г.Липецка</a:t>
            </a:r>
            <a:r>
              <a:rPr lang="ru-RU" sz="1600" dirty="0"/>
              <a:t>"  на неправомерное отклонение заявки при проведении электронного аукциона на выполнение работ по благоустройству в рамках муниципальной программы города Липецка «Формирование современной городской среды города Липецка» на объекте: "Сквер у ЦГБ </a:t>
            </a:r>
            <a:r>
              <a:rPr lang="ru-RU" sz="1600" dirty="0" err="1"/>
              <a:t>им.С.А</a:t>
            </a:r>
            <a:r>
              <a:rPr lang="ru-RU" sz="1600" dirty="0"/>
              <a:t>. Есенина, </a:t>
            </a:r>
            <a:r>
              <a:rPr lang="ru-RU" sz="1600" dirty="0" err="1"/>
              <a:t>ул.Космонавтов</a:t>
            </a:r>
            <a:r>
              <a:rPr lang="ru-RU" sz="1600" dirty="0"/>
              <a:t>, 15/3" (реестровый номер 0346300111322000005).</a:t>
            </a:r>
          </a:p>
          <a:p>
            <a:r>
              <a:rPr lang="ru-RU" sz="1600" dirty="0"/>
              <a:t>Суть решения - в составе заявки </a:t>
            </a:r>
            <a:r>
              <a:rPr lang="ru-RU" sz="1600" u="sng" dirty="0"/>
              <a:t>документы</a:t>
            </a:r>
            <a:r>
              <a:rPr lang="ru-RU" sz="1600" dirty="0"/>
              <a:t> которые подтверждают соответствие участника закупки дополнительным требованиям, установленным в извещении в соответствии с позицией 9 приложения к ПП РФ от 29.12.2021 №2571 (Работы по строительству некапитального строения, сооружения (строений, сооружений), благоустройству территории), </a:t>
            </a:r>
            <a:r>
              <a:rPr lang="ru-RU" sz="1600" u="sng" dirty="0"/>
              <a:t>предоставлены не полностью</a:t>
            </a:r>
            <a:r>
              <a:rPr lang="ru-RU" sz="1600" dirty="0"/>
              <a:t>, </a:t>
            </a:r>
            <a:r>
              <a:rPr lang="ru-RU" sz="1600" b="1" dirty="0"/>
              <a:t>а именно отсутствует акт приемки объекта капитального строительства.</a:t>
            </a:r>
          </a:p>
          <a:p>
            <a:r>
              <a:rPr lang="ru-RU" sz="1600" dirty="0"/>
              <a:t>Так как предметом представленного Заявителем контракта является выполнение работ по строительству объекта капитального строительства, то в соответствии с позицией 9 приложения к ПП РФ от 29.12.2021 №2571 необходимо предоставить  следующие документы: 1) исполненный договор; </a:t>
            </a:r>
          </a:p>
          <a:p>
            <a:r>
              <a:rPr lang="ru-RU" sz="1600" dirty="0"/>
              <a:t>2) акт приемки объекта капитального строительства, а также акт выполненных работ, подтверждающий цену выполненных работ, если акт приемки объекта капитального строительства не содержит цену выполненных работ; </a:t>
            </a:r>
          </a:p>
          <a:p>
            <a:r>
              <a:rPr lang="ru-RU" sz="1600" dirty="0"/>
              <a:t>3) разрешение на ввод объекта капитального строительства в эксплуатацию (за исключением случаев, при которых такое разрешение не выдается в соответствии с законодательством о градостроительной деятельности) или решение о технической готовности линейного объекта инфраструктуры к временной эксплуатации.</a:t>
            </a:r>
          </a:p>
          <a:p>
            <a:r>
              <a:rPr lang="ru-RU" sz="1600" dirty="0"/>
              <a:t>Комиссия Липецкого УФАС России считает необходимым отметить, что исходя из буквального толкования положений п.9 приложения к Постановлению Правительства N2571, в случае наличия опыта, предусмотренного пунктом 2 графы "Дополнительные требования к участникам закупки«   -  опыт исполнения договора строительного подряда, предусматривающего выполнение работ по строительству, реконструкции объекта капитального строительства (в том числе линейного объекта), </a:t>
            </a:r>
            <a:r>
              <a:rPr lang="ru-RU" sz="1600" dirty="0">
                <a:solidFill>
                  <a:srgbClr val="FF0000"/>
                </a:solidFill>
              </a:rPr>
              <a:t>предоставление участниками акта приемки объекта капитального строительства является обязательным. Жалоба не обоснована.</a:t>
            </a:r>
          </a:p>
        </p:txBody>
      </p:sp>
    </p:spTree>
    <p:extLst>
      <p:ext uri="{BB962C8B-B14F-4D97-AF65-F5344CB8AC3E}">
        <p14:creationId xmlns:p14="http://schemas.microsoft.com/office/powerpoint/2010/main" val="3471702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C848BF-7776-158F-7EAF-4A431E97B84D}"/>
              </a:ext>
            </a:extLst>
          </p:cNvPr>
          <p:cNvSpPr>
            <a:spLocks noGrp="1"/>
          </p:cNvSpPr>
          <p:nvPr>
            <p:ph type="title"/>
          </p:nvPr>
        </p:nvSpPr>
        <p:spPr>
          <a:xfrm>
            <a:off x="117445" y="0"/>
            <a:ext cx="12013035" cy="817723"/>
          </a:xfrm>
        </p:spPr>
        <p:txBody>
          <a:bodyPr>
            <a:normAutofit fontScale="90000"/>
          </a:bodyPr>
          <a:lstStyle/>
          <a:p>
            <a:pPr algn="ctr"/>
            <a:r>
              <a:rPr lang="ru-RU" sz="2800" b="1" dirty="0"/>
              <a:t>РЕШЕНИЕ №030/06/48-290/2022 от 09.03.2022 (по жалобе  202200149788000226) (1 из 2)</a:t>
            </a:r>
          </a:p>
        </p:txBody>
      </p:sp>
      <p:sp>
        <p:nvSpPr>
          <p:cNvPr id="3" name="Объект 2">
            <a:extLst>
              <a:ext uri="{FF2B5EF4-FFF2-40B4-BE49-F238E27FC236}">
                <a16:creationId xmlns:a16="http://schemas.microsoft.com/office/drawing/2014/main" id="{784729D0-B89B-DD69-C510-1F850E5AB84A}"/>
              </a:ext>
            </a:extLst>
          </p:cNvPr>
          <p:cNvSpPr>
            <a:spLocks noGrp="1"/>
          </p:cNvSpPr>
          <p:nvPr>
            <p:ph idx="1"/>
          </p:nvPr>
        </p:nvSpPr>
        <p:spPr>
          <a:xfrm>
            <a:off x="327171" y="817723"/>
            <a:ext cx="11501306" cy="5359240"/>
          </a:xfrm>
        </p:spPr>
        <p:txBody>
          <a:bodyPr>
            <a:noAutofit/>
          </a:bodyPr>
          <a:lstStyle/>
          <a:p>
            <a:r>
              <a:rPr lang="ru-RU" sz="1400" dirty="0"/>
              <a:t>Жалуется ООО  «Ант-Строй» на действия  конкурсной комиссии государственного заказчика ФКУ «Управление федеральных автомобильных дорог «Каспий»  Федерального дорожного агентства» при проведении открытого конкурса в электронной форме на право заключить государственный контракт на  капитальный ремонт автомобильной дороги Р-216 Астрахань - Элиста - Ставрополь  на участке км 378+000 - км 385+000, Республика Калмыкия (реестровый номер извещения: 0318100043422000012).</a:t>
            </a:r>
          </a:p>
          <a:p>
            <a:r>
              <a:rPr lang="ru-RU" sz="1400" dirty="0"/>
              <a:t>Согласно доводам заявителя жалобы, конкурсная комиссия Заказчика неправомерно отклонила заявку Общества, а также неправомерно не указала в протоколе подведения итогов открытого конкурса обоснование принятого решения.</a:t>
            </a:r>
          </a:p>
          <a:p>
            <a:r>
              <a:rPr lang="ru-RU" sz="1400" dirty="0"/>
              <a:t>Согласно протоколу подведения итогов определения поставщика (подрядчика, исполнителя) от 25.02.2022 №ИЭОК1 Заявка Заявителя была отклонена по следующему основанию – «Несоответствие информации и документов, предусмотренных пунктами 2 и 3 части 6 ст.43 Закона о контрактной системе требованиям, установленным в извещении об осуществлении закупки».</a:t>
            </a:r>
          </a:p>
          <a:p>
            <a:r>
              <a:rPr lang="ru-RU" sz="1400" dirty="0"/>
              <a:t>В Извещении Заказчиком установлены требования к участникам Закупки в соответствии с ч. 2 ст. 31 Закона: "Требования в соответствии c пунктом 17 Постановления Правительства РФ от 29.12.2021 N 2571: </a:t>
            </a:r>
            <a:r>
              <a:rPr lang="ru-RU" sz="1400" b="1" dirty="0"/>
              <a:t>17. Работы по строительству, реконструкции, капитальному ремонту автомобильной дороги</a:t>
            </a:r>
          </a:p>
          <a:p>
            <a:r>
              <a:rPr lang="ru-RU" sz="1400" dirty="0"/>
              <a:t>Во исполнения данных требований Обществом в качестве подтверждения соответствия дополнительному требованию к участникам закупки был представлен государственный контракт от 19.05.2020 №77 на выполнение работ на объекте: «Капитальный ремонт автомобильной дороги А-167 Кочубей-</a:t>
            </a:r>
            <a:r>
              <a:rPr lang="ru-RU" sz="1400" dirty="0" err="1"/>
              <a:t>Нефтокумск</a:t>
            </a:r>
            <a:r>
              <a:rPr lang="ru-RU" sz="1400" dirty="0"/>
              <a:t>-Зеленокумск-Минеральные Воды  на участке км 251+000- км 267+000, Ставропольский край», с ценой контракта </a:t>
            </a:r>
            <a:r>
              <a:rPr lang="ru-RU" sz="1400" dirty="0">
                <a:solidFill>
                  <a:srgbClr val="FF0000"/>
                </a:solidFill>
              </a:rPr>
              <a:t>1 650 538 468</a:t>
            </a:r>
            <a:r>
              <a:rPr lang="ru-RU" sz="1400" dirty="0"/>
              <a:t> рублей, заключенный с ФКУ </a:t>
            </a:r>
            <a:r>
              <a:rPr lang="ru-RU" sz="1400" dirty="0" err="1"/>
              <a:t>Упрдор</a:t>
            </a:r>
            <a:r>
              <a:rPr lang="ru-RU" sz="1400" dirty="0"/>
              <a:t> «Кавказ».</a:t>
            </a:r>
          </a:p>
          <a:p>
            <a:r>
              <a:rPr lang="ru-RU" sz="1400" b="1" dirty="0">
                <a:solidFill>
                  <a:srgbClr val="FF0000"/>
                </a:solidFill>
              </a:rPr>
              <a:t>Однако, </a:t>
            </a:r>
            <a:r>
              <a:rPr lang="ru-RU" sz="1400" dirty="0"/>
              <a:t>согласно приложенных в составе заявки документов (акты выполненных работ по форме КС-2)  контракт исполнен на сумму – </a:t>
            </a:r>
            <a:r>
              <a:rPr lang="ru-RU" sz="1400" dirty="0">
                <a:solidFill>
                  <a:srgbClr val="FF0000"/>
                </a:solidFill>
              </a:rPr>
              <a:t>1 650 529 368 </a:t>
            </a:r>
            <a:r>
              <a:rPr lang="ru-RU" sz="1400" dirty="0"/>
              <a:t>рублей.</a:t>
            </a:r>
          </a:p>
          <a:p>
            <a:r>
              <a:rPr lang="ru-RU" sz="1400" dirty="0"/>
              <a:t>Кроме того, Заявителем был приложен договор №100 от 07.12.2021 на выполнение работ по выпуску молоди в водные объекты рыбохозяйственного значения в целях компенсации наносимого ущерба, заключенный между ООО «Ант-Строй» и ФГБУ «Главное бассейновое управление по рыболовству и сохранению водных биологических ресурсов» на сумму 10 611 руб., заключенный в рамках исполнения государственного контракта от 19.05.2020 №77 на выполнение работ на объекте: «Капитальный ремонт автомобильной дороги А-167 Кочубей-</a:t>
            </a:r>
            <a:r>
              <a:rPr lang="ru-RU" sz="1400" dirty="0" err="1"/>
              <a:t>Нефтокумск</a:t>
            </a:r>
            <a:r>
              <a:rPr lang="ru-RU" sz="1400" dirty="0"/>
              <a:t>-Зеленокумск-Минеральные Воды  на участке км 251+000- км 267+000, Ставропольский край».</a:t>
            </a:r>
          </a:p>
          <a:p>
            <a:r>
              <a:rPr lang="ru-RU" sz="1400" b="1" dirty="0">
                <a:solidFill>
                  <a:srgbClr val="FF0000"/>
                </a:solidFill>
              </a:rPr>
              <a:t>Между тем, акт </a:t>
            </a:r>
            <a:r>
              <a:rPr lang="ru-RU" sz="1400" dirty="0"/>
              <a:t>выполненных работ, подтверждающий  приемку ФКУ </a:t>
            </a:r>
            <a:r>
              <a:rPr lang="ru-RU" sz="1400" dirty="0" err="1"/>
              <a:t>Упрдор</a:t>
            </a:r>
            <a:r>
              <a:rPr lang="ru-RU" sz="1400" dirty="0"/>
              <a:t> «Кавказ»  у ООО «Ант-Строй» указанных работ, в составе заявки </a:t>
            </a:r>
            <a:r>
              <a:rPr lang="ru-RU" sz="1400" b="1" dirty="0">
                <a:solidFill>
                  <a:srgbClr val="FF0000"/>
                </a:solidFill>
              </a:rPr>
              <a:t>отсутствует.</a:t>
            </a:r>
          </a:p>
        </p:txBody>
      </p:sp>
    </p:spTree>
    <p:extLst>
      <p:ext uri="{BB962C8B-B14F-4D97-AF65-F5344CB8AC3E}">
        <p14:creationId xmlns:p14="http://schemas.microsoft.com/office/powerpoint/2010/main" val="40606042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C848BF-7776-158F-7EAF-4A431E97B84D}"/>
              </a:ext>
            </a:extLst>
          </p:cNvPr>
          <p:cNvSpPr>
            <a:spLocks noGrp="1"/>
          </p:cNvSpPr>
          <p:nvPr>
            <p:ph type="title"/>
          </p:nvPr>
        </p:nvSpPr>
        <p:spPr>
          <a:xfrm>
            <a:off x="-1" y="0"/>
            <a:ext cx="12113703" cy="817723"/>
          </a:xfrm>
        </p:spPr>
        <p:txBody>
          <a:bodyPr>
            <a:normAutofit fontScale="90000"/>
          </a:bodyPr>
          <a:lstStyle/>
          <a:p>
            <a:pPr algn="ctr"/>
            <a:r>
              <a:rPr lang="ru-RU" sz="2800" b="1" dirty="0"/>
              <a:t>РЕШЕНИЕ №030/06/48-290/2022 от 09.03.2022 (по жалобе  202200149788000226) (2 из 2)</a:t>
            </a:r>
          </a:p>
        </p:txBody>
      </p:sp>
      <p:sp>
        <p:nvSpPr>
          <p:cNvPr id="3" name="Объект 2">
            <a:extLst>
              <a:ext uri="{FF2B5EF4-FFF2-40B4-BE49-F238E27FC236}">
                <a16:creationId xmlns:a16="http://schemas.microsoft.com/office/drawing/2014/main" id="{784729D0-B89B-DD69-C510-1F850E5AB84A}"/>
              </a:ext>
            </a:extLst>
          </p:cNvPr>
          <p:cNvSpPr>
            <a:spLocks noGrp="1"/>
          </p:cNvSpPr>
          <p:nvPr>
            <p:ph idx="1"/>
          </p:nvPr>
        </p:nvSpPr>
        <p:spPr>
          <a:xfrm>
            <a:off x="327171" y="817723"/>
            <a:ext cx="11501306" cy="5359240"/>
          </a:xfrm>
        </p:spPr>
        <p:txBody>
          <a:bodyPr>
            <a:noAutofit/>
          </a:bodyPr>
          <a:lstStyle/>
          <a:p>
            <a:r>
              <a:rPr lang="ru-RU" sz="1400" b="1" dirty="0"/>
              <a:t>То есть, ООО «Ант-Строй» в составе заявки не приложены акты выполненных работ, подтверждающие полное исполнение государственного контракта от 19.05.2020 №77.</a:t>
            </a:r>
          </a:p>
          <a:p>
            <a:r>
              <a:rPr lang="ru-RU" sz="1400" dirty="0"/>
              <a:t>Кроме того, согласно данным официального сайта государственный контракт от 19.05.2020 №77 находится в стадии исполнения.</a:t>
            </a:r>
          </a:p>
          <a:p>
            <a:r>
              <a:rPr lang="ru-RU" sz="1400" dirty="0"/>
              <a:t>При этом, согласно </a:t>
            </a:r>
            <a:r>
              <a:rPr lang="ru-RU" sz="1400" dirty="0" err="1"/>
              <a:t>пп</a:t>
            </a:r>
            <a:r>
              <a:rPr lang="ru-RU" sz="1400" dirty="0"/>
              <a:t> «б» п.3 Постановления  Правительства РФ от 29.12.2021 N 2571 в  случае наличия противоречий между информацией, содержащейся в единой информационной системе, и информацией, содержащейся в документах, направляемых участниками закупки и предусмотренных приложением в графе "Информация и документы, подтверждающие соответствие участников закупки дополнительным требованиям", приоритет имеет информация, содержащаяся в единой информационной системе.</a:t>
            </a:r>
          </a:p>
          <a:p>
            <a:r>
              <a:rPr lang="ru-RU" sz="1400" dirty="0"/>
              <a:t>П.2 ч.12 ст.48 Закона о контрактной системе установлено, что при рассмотрении вторых частей заявок на участие в закупке соответствующая заявка подлежит отклонению в случае непредставления информации и документов, предусмотренных пунктами 2 и 3 части 6 статьи 43 настоящего Федерального закона, несоответствия таких информации и документов требованиям, установленным в извещении об осуществлении закупки.</a:t>
            </a:r>
          </a:p>
          <a:p>
            <a:r>
              <a:rPr lang="ru-RU" sz="1400" b="1" dirty="0">
                <a:solidFill>
                  <a:srgbClr val="FF0000"/>
                </a:solidFill>
              </a:rPr>
              <a:t>Таким образом, заявка ООО «Ант-Строй» была правомерно отклонена конкурсной комиссией Заказчика.</a:t>
            </a:r>
          </a:p>
          <a:p>
            <a:endParaRPr lang="ru-RU" sz="1400" b="1" u="sng" dirty="0">
              <a:solidFill>
                <a:srgbClr val="FF0000"/>
              </a:solidFill>
            </a:endParaRPr>
          </a:p>
        </p:txBody>
      </p:sp>
    </p:spTree>
    <p:extLst>
      <p:ext uri="{BB962C8B-B14F-4D97-AF65-F5344CB8AC3E}">
        <p14:creationId xmlns:p14="http://schemas.microsoft.com/office/powerpoint/2010/main" val="1450103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6FEF4-492A-17E5-16A8-A685CC5F4C17}"/>
              </a:ext>
            </a:extLst>
          </p:cNvPr>
          <p:cNvSpPr>
            <a:spLocks noGrp="1"/>
          </p:cNvSpPr>
          <p:nvPr>
            <p:ph type="title"/>
          </p:nvPr>
        </p:nvSpPr>
        <p:spPr>
          <a:xfrm>
            <a:off x="838200" y="138622"/>
            <a:ext cx="10515600" cy="851279"/>
          </a:xfrm>
        </p:spPr>
        <p:txBody>
          <a:bodyPr>
            <a:normAutofit/>
          </a:bodyPr>
          <a:lstStyle/>
          <a:p>
            <a:pPr algn="ctr"/>
            <a:r>
              <a:rPr lang="ru-RU" sz="2400" b="1" dirty="0">
                <a:solidFill>
                  <a:srgbClr val="FF0000"/>
                </a:solidFill>
              </a:rPr>
              <a:t>Постановление Правительства РФ от 28 ноября 2013 г. N 1087 "Об определении случаев заключения контракта жизненного цикла“ (извлечение)</a:t>
            </a:r>
          </a:p>
        </p:txBody>
      </p:sp>
      <p:sp>
        <p:nvSpPr>
          <p:cNvPr id="3" name="Объект 2">
            <a:extLst>
              <a:ext uri="{FF2B5EF4-FFF2-40B4-BE49-F238E27FC236}">
                <a16:creationId xmlns:a16="http://schemas.microsoft.com/office/drawing/2014/main" id="{F93CDFC5-A013-C180-1421-AC4A62A41516}"/>
              </a:ext>
            </a:extLst>
          </p:cNvPr>
          <p:cNvSpPr>
            <a:spLocks noGrp="1"/>
          </p:cNvSpPr>
          <p:nvPr>
            <p:ph idx="1"/>
          </p:nvPr>
        </p:nvSpPr>
        <p:spPr>
          <a:xfrm>
            <a:off x="360727" y="989901"/>
            <a:ext cx="11736198" cy="5187062"/>
          </a:xfrm>
        </p:spPr>
        <p:txBody>
          <a:bodyPr>
            <a:noAutofit/>
          </a:bodyPr>
          <a:lstStyle/>
          <a:p>
            <a:r>
              <a:rPr lang="ru-RU" sz="1600" dirty="0"/>
              <a:t>1. Установить, что контракт жизненного цикла заключается в следующих случаях:</a:t>
            </a:r>
          </a:p>
          <a:p>
            <a:r>
              <a:rPr lang="ru-RU" sz="1600" dirty="0"/>
              <a:t>а) выполнение работ по строительству (реконструкции, капитальному ремонту и при необходимости по инженерным изысканиям и (или) проектированию) и содержанию автомобильных дорог (участков автомобильных дорог), включая дорожные сооружения, являющиеся их технологической частью, - защитные дорожные сооружения, искусственные дорожные сооружения, производственные объекты, элементы обустройства автомобильных дорог, и (или) работ по их ремонту;</a:t>
            </a:r>
          </a:p>
          <a:p>
            <a:r>
              <a:rPr lang="ru-RU" sz="1600" dirty="0"/>
              <a:t>б) выполнение работ по проектированию и строительству инфраструктуры морских и речных портов, в том числе искусственных земельных участков, гидротехнических сооружений портов;</a:t>
            </a:r>
          </a:p>
          <a:p>
            <a:r>
              <a:rPr lang="ru-RU" sz="1600" dirty="0"/>
              <a:t>в) выполнение работ по проектированию и строительству аэродромов;</a:t>
            </a:r>
          </a:p>
          <a:p>
            <a:r>
              <a:rPr lang="ru-RU" sz="1600" dirty="0"/>
              <a:t>г) выполнение работ по проектированию и строительству объектов системы коммунальной инфраструктуры и иных объектов коммунального хозяйства, в том числе объектов водо-, тепло-, газо- и энергоснабжения, водоотведения, очистки сточных вод, переработки и утилизации (захоронения) бытовых отходов;</a:t>
            </a:r>
          </a:p>
          <a:p>
            <a:r>
              <a:rPr lang="ru-RU" sz="1600" dirty="0"/>
              <a:t>д) выполнение работ по проектированию и строительству объектов инфраструктуры метрополитена, внеуличного транспорта и городского наземного электрического транспорта;</a:t>
            </a:r>
          </a:p>
          <a:p>
            <a:r>
              <a:rPr lang="ru-RU" sz="1600" dirty="0"/>
              <a:t>е) выполнение работ по проектированию и строительству объектов инфраструктуры железнодорожного транспорта общего пользования;</a:t>
            </a:r>
          </a:p>
          <a:p>
            <a:r>
              <a:rPr lang="ru-RU" sz="1600" dirty="0"/>
              <a:t>ж) выполнение работ по проектированию и строительству уникальных объектов капитального строительства;</a:t>
            </a:r>
          </a:p>
        </p:txBody>
      </p:sp>
    </p:spTree>
    <p:extLst>
      <p:ext uri="{BB962C8B-B14F-4D97-AF65-F5344CB8AC3E}">
        <p14:creationId xmlns:p14="http://schemas.microsoft.com/office/powerpoint/2010/main" val="36219399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43E5E2-75DA-860F-B044-9ADB913E83F2}"/>
              </a:ext>
            </a:extLst>
          </p:cNvPr>
          <p:cNvSpPr>
            <a:spLocks noGrp="1"/>
          </p:cNvSpPr>
          <p:nvPr>
            <p:ph type="title"/>
          </p:nvPr>
        </p:nvSpPr>
        <p:spPr>
          <a:xfrm>
            <a:off x="-1" y="139386"/>
            <a:ext cx="12130481" cy="330397"/>
          </a:xfrm>
        </p:spPr>
        <p:txBody>
          <a:bodyPr>
            <a:normAutofit fontScale="90000"/>
          </a:bodyPr>
          <a:lstStyle/>
          <a:p>
            <a:pPr algn="ctr"/>
            <a:r>
              <a:rPr lang="ru-RU" sz="2800" b="1" dirty="0"/>
              <a:t>РЕШЕНИЕ №030/06/42-486/2022 от 21.04.2022 (по жалобе 202200149788000479</a:t>
            </a:r>
            <a:r>
              <a:rPr lang="ru-RU" sz="2800" dirty="0"/>
              <a:t>) </a:t>
            </a:r>
            <a:endParaRPr lang="ru-RU" dirty="0"/>
          </a:p>
        </p:txBody>
      </p:sp>
      <p:sp>
        <p:nvSpPr>
          <p:cNvPr id="3" name="Объект 2">
            <a:extLst>
              <a:ext uri="{FF2B5EF4-FFF2-40B4-BE49-F238E27FC236}">
                <a16:creationId xmlns:a16="http://schemas.microsoft.com/office/drawing/2014/main" id="{7EF5411C-03AD-4527-82FD-C2DAD4B0F044}"/>
              </a:ext>
            </a:extLst>
          </p:cNvPr>
          <p:cNvSpPr>
            <a:spLocks noGrp="1"/>
          </p:cNvSpPr>
          <p:nvPr>
            <p:ph idx="1"/>
          </p:nvPr>
        </p:nvSpPr>
        <p:spPr>
          <a:xfrm>
            <a:off x="299906" y="848052"/>
            <a:ext cx="11592187" cy="5870562"/>
          </a:xfrm>
        </p:spPr>
        <p:txBody>
          <a:bodyPr>
            <a:normAutofit fontScale="92500" lnSpcReduction="10000"/>
          </a:bodyPr>
          <a:lstStyle/>
          <a:p>
            <a:r>
              <a:rPr lang="ru-RU" sz="1400" dirty="0"/>
              <a:t>Жалуется ООО «Новый формат качества» на действия комиссии по осуществлению закупок государственного заказчика ГКУ Астраханской области «Управление по капитальному строительству Астраханской области» при проведении открытого конкурса в электронной форме на право заключить контракт на выполнение работ по строительству объекта: "Строительство регулирующего гидротехнического сооружения между ильменем Малый Карабулак и ильменем Лата-</a:t>
            </a:r>
            <a:r>
              <a:rPr lang="ru-RU" sz="1400" dirty="0" err="1"/>
              <a:t>Ницанский</a:t>
            </a:r>
            <a:r>
              <a:rPr lang="ru-RU" sz="1400" dirty="0"/>
              <a:t> в Икрянинском районе Астраханской области" (реестровый № 0325200006722000024).</a:t>
            </a:r>
          </a:p>
          <a:p>
            <a:r>
              <a:rPr lang="ru-RU" sz="1400" dirty="0"/>
              <a:t>Из жалобы Заявителя следует, что комиссия по осуществлению закупок Заказчика неправомерно признала его заявку на участие в электронном конкурсе несоответствующей.</a:t>
            </a:r>
          </a:p>
          <a:p>
            <a:r>
              <a:rPr lang="ru-RU" sz="1400" dirty="0"/>
              <a:t>Заказчиком применена позиция 7 Приложения к Постановлению №2571 установлены дополнительные требования к участникам закупки в сфере работ по строительству, реконструкции объекта капитального строительства, за исключением линейного объекта.</a:t>
            </a:r>
          </a:p>
          <a:p>
            <a:r>
              <a:rPr lang="ru-RU" sz="1400" dirty="0"/>
              <a:t> Как следует из протокол рассмотрения и оценки вторых частей заявок на участие в открытом конкурсе в электронной форме от 14.04.2022 №ПРОII1, заявка Заявителя (номер заявки №60) признана несоответствующей требованиям, установленным в извещении в соответствии с позицией 7 Приложения  к  Постановлению №2571, поскольку участник закупки должен был предоставить договор строительного подряда, </a:t>
            </a:r>
            <a:r>
              <a:rPr lang="ru-RU" sz="1400" b="1" dirty="0">
                <a:solidFill>
                  <a:srgbClr val="FF0000"/>
                </a:solidFill>
              </a:rPr>
              <a:t>поскольку договор субподряда не отвечает за строительный подряд полностью, являться как опыт не может.   </a:t>
            </a:r>
          </a:p>
          <a:p>
            <a:r>
              <a:rPr lang="ru-RU" sz="1400" dirty="0"/>
              <a:t>Проанализировав заявку Заявителя Комиссией Управления установлено, что им в качестве подтверждения наличия опыта представлен договор субподряда №ГБУЗ-2019-12 от 27.05.20-19 года на оказание услуг по выполнению строительно-монтажных работ по объекту: Реконструкция объекта: здание поликлиники №1 ГБУЗ Московской области «Одинцовская центральная районная больница» и строительство объекта: Корпус поликлиники №1 ГБУЗ Московской области «Одинцовская центральная районная больница» по адресу: Московская область, </a:t>
            </a:r>
            <a:r>
              <a:rPr lang="ru-RU" sz="1400" dirty="0" err="1"/>
              <a:t>г.Одинцово</a:t>
            </a:r>
            <a:r>
              <a:rPr lang="ru-RU" sz="1400" dirty="0"/>
              <a:t>, ул.М.Бирюзова,д.3», акты выполненных работ к договору, разрешение на ввод объекта в эксплуатацию.</a:t>
            </a:r>
          </a:p>
          <a:p>
            <a:r>
              <a:rPr lang="ru-RU" sz="1400" dirty="0"/>
              <a:t>Также анализ показал, что договор субподряда заключен с ООО «Западная строительная компания», которое в свою очередь является генеральным подрядчиком по государственному контракту №Ф.2018.94523 на выполнение строительно-монтажных работ по объекту: Реконструкция объекта: здание поликлиники №1 ГБУЗ Московской области «Одинцовская центральная районная больница» и строительство объекта: Корпус поликлиники №1 ГБУЗ Московской области «Одинцовская центральная районная больница» по адресу: Московская область, </a:t>
            </a:r>
            <a:r>
              <a:rPr lang="ru-RU" sz="1400" dirty="0" err="1"/>
              <a:t>г.Одинцово</a:t>
            </a:r>
            <a:r>
              <a:rPr lang="ru-RU" sz="1400" dirty="0"/>
              <a:t>, ул.М.Бирюзова,д.3, цена которого составляет 856 644 388,11  рублей.</a:t>
            </a:r>
          </a:p>
          <a:p>
            <a:r>
              <a:rPr lang="ru-RU" sz="1400" dirty="0"/>
              <a:t>Следовательно, работы по договору субподряда №ГБУЗ-2019-12 от 27.05.20-19 выполнялись в рамках государственного контракта (договора генерального подряда).</a:t>
            </a:r>
          </a:p>
          <a:p>
            <a:r>
              <a:rPr lang="ru-RU" sz="1400" dirty="0"/>
              <a:t>Оценив представленные Обществом в качестве опыта документы, Комиссия Астраханского УФАС России приходит к выводу, что Заявитель не подтвердил наличие у него опыта исполнения договора строительного подряда, предусматривающего выполнение работ по  строительству, реконструкции объекта капитального строительства.</a:t>
            </a:r>
          </a:p>
          <a:p>
            <a:r>
              <a:rPr lang="ru-RU" sz="1400" dirty="0"/>
              <a:t> </a:t>
            </a:r>
            <a:r>
              <a:rPr lang="ru-RU" sz="1400" b="1" u="sng" dirty="0">
                <a:solidFill>
                  <a:srgbClr val="FF0000"/>
                </a:solidFill>
              </a:rPr>
              <a:t>Следовательно, комиссия по осуществлению закупок Заказчика обосновано признала заявку Заявителя несоответствующей требованиям извещения об электронном конкурсе.</a:t>
            </a:r>
          </a:p>
        </p:txBody>
      </p:sp>
    </p:spTree>
    <p:extLst>
      <p:ext uri="{BB962C8B-B14F-4D97-AF65-F5344CB8AC3E}">
        <p14:creationId xmlns:p14="http://schemas.microsoft.com/office/powerpoint/2010/main" val="19262829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B29769-F01A-64C7-2FA2-D0BCCB7665CF}"/>
              </a:ext>
            </a:extLst>
          </p:cNvPr>
          <p:cNvSpPr>
            <a:spLocks noGrp="1"/>
          </p:cNvSpPr>
          <p:nvPr>
            <p:ph type="title"/>
          </p:nvPr>
        </p:nvSpPr>
        <p:spPr>
          <a:xfrm>
            <a:off x="838200" y="1891921"/>
            <a:ext cx="10515600" cy="1325563"/>
          </a:xfrm>
        </p:spPr>
        <p:txBody>
          <a:bodyPr>
            <a:normAutofit/>
          </a:bodyPr>
          <a:lstStyle/>
          <a:p>
            <a:r>
              <a:rPr lang="ru-RU" dirty="0">
                <a:solidFill>
                  <a:srgbClr val="00B0F0"/>
                </a:solidFill>
              </a:rPr>
              <a:t>Чуть-чуть необоснованных жалоб</a:t>
            </a:r>
          </a:p>
        </p:txBody>
      </p:sp>
    </p:spTree>
    <p:extLst>
      <p:ext uri="{BB962C8B-B14F-4D97-AF65-F5344CB8AC3E}">
        <p14:creationId xmlns:p14="http://schemas.microsoft.com/office/powerpoint/2010/main" val="7464361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9A04E-5EB5-E6BF-DDEC-2D5521D4E1F9}"/>
              </a:ext>
            </a:extLst>
          </p:cNvPr>
          <p:cNvSpPr>
            <a:spLocks noGrp="1"/>
          </p:cNvSpPr>
          <p:nvPr>
            <p:ph type="title"/>
          </p:nvPr>
        </p:nvSpPr>
        <p:spPr>
          <a:xfrm>
            <a:off x="81093" y="130233"/>
            <a:ext cx="12029813" cy="717055"/>
          </a:xfrm>
        </p:spPr>
        <p:txBody>
          <a:bodyPr>
            <a:normAutofit/>
          </a:bodyPr>
          <a:lstStyle/>
          <a:p>
            <a:pPr algn="ctr"/>
            <a:r>
              <a:rPr lang="ru-RU" sz="2400" b="1" dirty="0">
                <a:solidFill>
                  <a:srgbClr val="00B0F0"/>
                </a:solidFill>
              </a:rPr>
              <a:t>РЕШЕНИЕ ЛИПЕЦКОГО УФАС № 048/06/106-419/2022 от 29 апреля 2022 года</a:t>
            </a:r>
          </a:p>
        </p:txBody>
      </p:sp>
      <p:sp>
        <p:nvSpPr>
          <p:cNvPr id="3" name="Объект 2">
            <a:extLst>
              <a:ext uri="{FF2B5EF4-FFF2-40B4-BE49-F238E27FC236}">
                <a16:creationId xmlns:a16="http://schemas.microsoft.com/office/drawing/2014/main" id="{2D11D0F2-C295-5E95-6420-1F737434B22A}"/>
              </a:ext>
            </a:extLst>
          </p:cNvPr>
          <p:cNvSpPr>
            <a:spLocks noGrp="1"/>
          </p:cNvSpPr>
          <p:nvPr>
            <p:ph idx="1"/>
          </p:nvPr>
        </p:nvSpPr>
        <p:spPr>
          <a:xfrm>
            <a:off x="285225" y="847288"/>
            <a:ext cx="11660697" cy="5329675"/>
          </a:xfrm>
        </p:spPr>
        <p:txBody>
          <a:bodyPr>
            <a:noAutofit/>
          </a:bodyPr>
          <a:lstStyle/>
          <a:p>
            <a:r>
              <a:rPr lang="ru-RU" sz="1600" dirty="0"/>
              <a:t>Жалуется ИП Меньшиков Р.А. на положения извещения об электронном аукционе на выполнение работ по устройству линии наружного освещения вдоль автомобильной дороги "Чаплыгин - Лев Толстой", участок км 30+528 - км 32+485 с. </a:t>
            </a:r>
            <a:r>
              <a:rPr lang="ru-RU" sz="1600" dirty="0" err="1"/>
              <a:t>Астапово</a:t>
            </a:r>
            <a:r>
              <a:rPr lang="ru-RU" sz="1600" dirty="0"/>
              <a:t> в Лев Толстовском районе Липецкой области (реестровый номер 0846500000322000025). Заказчик – областное казенное учреждение «Дорожное агентство Липецкой области».</a:t>
            </a:r>
          </a:p>
          <a:p>
            <a:r>
              <a:rPr lang="ru-RU" sz="1600" dirty="0"/>
              <a:t>В жалобе заявителя указано, что </a:t>
            </a:r>
            <a:r>
              <a:rPr lang="ru-RU" sz="1600" b="1" dirty="0"/>
              <a:t>заказчик установил дополнительное требование к участникам закупки, предусмотренное пунктом 8 </a:t>
            </a:r>
            <a:r>
              <a:rPr lang="ru-RU" sz="1600" dirty="0"/>
              <a:t>Постановления Правительства РФ от 29.12.2021 № 2571 «Работы по строительству, реконструкции линейного объекта, за исключением предусмотренных позицией 17 настоящего приложения работ по строительству, реконструкции автомобильной дороги» , что не соответствует объекту закупки, </a:t>
            </a:r>
            <a:r>
              <a:rPr lang="ru-RU" sz="1600" b="1" dirty="0"/>
              <a:t>следовало установить дополнительное требование в соответствии с пунктом 17</a:t>
            </a:r>
            <a:r>
              <a:rPr lang="ru-RU" sz="1600" dirty="0"/>
              <a:t> Постановления № 2571 – «Работы по строительству, реконструкции, капитальному ремонту автомобильной дороги».</a:t>
            </a:r>
          </a:p>
          <a:p>
            <a:r>
              <a:rPr lang="ru-RU" sz="1600" dirty="0"/>
              <a:t>В соответствии с пунктом 10.1 статьи 1 Градостроительного кодекса Российской Федерации линейные объекты - линии электропередачи, линии связи (в том числе линейно-кабельные сооружения), трубопроводы, автомобильные дороги, железнодорожные линии и другие подобные сооружения.</a:t>
            </a:r>
          </a:p>
          <a:p>
            <a:r>
              <a:rPr lang="ru-RU" sz="1600" dirty="0"/>
              <a:t>При этом представители заказчика в ходе рассмотрения жалобы пояснили, что в приложениях 3, 5 к извещению о проведении электронного аукциона подставлена полная информация о видах и объемах строительно-монтажных работ, которые предстоит выполнить в ходе устройства линий наружного освещения. Кроме того, в данном случае заказчиком закупаются работы по строительству линий наружного сооружения, не затрагивающие существующие автомобильные дороги, что следует из технического задания, а также размещенной проектной документации. В рамках выполнения закупаемых работ отсутствуют работы по содержанию, ремонту (капитальному ремонту), реконструкции автомобильных дорог.</a:t>
            </a:r>
          </a:p>
          <a:p>
            <a:r>
              <a:rPr lang="ru-RU" sz="1600" dirty="0"/>
              <a:t>Заказчиком при осуществлении закупки также приняты во внимание положения Градостроительного кодекса Российской Федерации, а также то, что конструктив и характер работ подрядчика по контракту предусматривает вновь созданные линии электропередач, предназначенных для освещения, что относится к линейным объектам.</a:t>
            </a:r>
          </a:p>
          <a:p>
            <a:r>
              <a:rPr lang="ru-RU" sz="1600" dirty="0"/>
              <a:t>Таким образом, заказчиком правомерно установлено дополнительное требование к участникам закупки в соответствии с пунктом 8 Постановления № 2571. </a:t>
            </a:r>
            <a:r>
              <a:rPr lang="ru-RU" sz="1600" b="1" dirty="0">
                <a:solidFill>
                  <a:srgbClr val="FF0000"/>
                </a:solidFill>
              </a:rPr>
              <a:t>Жалоба не обоснована.</a:t>
            </a:r>
          </a:p>
        </p:txBody>
      </p:sp>
    </p:spTree>
    <p:extLst>
      <p:ext uri="{BB962C8B-B14F-4D97-AF65-F5344CB8AC3E}">
        <p14:creationId xmlns:p14="http://schemas.microsoft.com/office/powerpoint/2010/main" val="8999981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9A04E-5EB5-E6BF-DDEC-2D5521D4E1F9}"/>
              </a:ext>
            </a:extLst>
          </p:cNvPr>
          <p:cNvSpPr>
            <a:spLocks noGrp="1"/>
          </p:cNvSpPr>
          <p:nvPr>
            <p:ph type="title"/>
          </p:nvPr>
        </p:nvSpPr>
        <p:spPr>
          <a:xfrm>
            <a:off x="81093" y="130233"/>
            <a:ext cx="12029813" cy="717055"/>
          </a:xfrm>
        </p:spPr>
        <p:txBody>
          <a:bodyPr>
            <a:normAutofit fontScale="90000"/>
          </a:bodyPr>
          <a:lstStyle/>
          <a:p>
            <a:r>
              <a:rPr lang="ru-RU" sz="2400" b="1" dirty="0"/>
              <a:t>РЕШЕНИЕ Астраханского УФАС№030/06/42-448/2022 от 12.04.2022 (по жалобе № 202200149788000431)</a:t>
            </a:r>
          </a:p>
        </p:txBody>
      </p:sp>
      <p:sp>
        <p:nvSpPr>
          <p:cNvPr id="3" name="Объект 2">
            <a:extLst>
              <a:ext uri="{FF2B5EF4-FFF2-40B4-BE49-F238E27FC236}">
                <a16:creationId xmlns:a16="http://schemas.microsoft.com/office/drawing/2014/main" id="{2D11D0F2-C295-5E95-6420-1F737434B22A}"/>
              </a:ext>
            </a:extLst>
          </p:cNvPr>
          <p:cNvSpPr>
            <a:spLocks noGrp="1"/>
          </p:cNvSpPr>
          <p:nvPr>
            <p:ph idx="1"/>
          </p:nvPr>
        </p:nvSpPr>
        <p:spPr>
          <a:xfrm>
            <a:off x="285226" y="847288"/>
            <a:ext cx="11068574" cy="5329675"/>
          </a:xfrm>
        </p:spPr>
        <p:txBody>
          <a:bodyPr>
            <a:normAutofit lnSpcReduction="10000"/>
          </a:bodyPr>
          <a:lstStyle/>
          <a:p>
            <a:r>
              <a:rPr lang="ru-RU" sz="1600" dirty="0"/>
              <a:t>Жалуется ООО  «Техноконтроль» на действия  государственного заказчика ФКУ «Управление федеральных автомобильных дорог «Каспий»  Федерального дорожного агентства» при проведении открытого конкурса в электронной форме на право заключить государственный контракт на проведение строительного контроля при осуществлении капитального ремонта автомобильной дороги Р-22 "Каспий" автомобильная дорога М-4 "Дон" - Тамбов - Волгоград - Астрахань, подъезд к г. Элиста на участке км 114+000 - км 122+000, Республика Калмыкия   (номер извещения: 0318100043422000017)</a:t>
            </a:r>
          </a:p>
          <a:p>
            <a:r>
              <a:rPr lang="ru-RU" sz="1600" dirty="0"/>
              <a:t>Согласно доводам заявителя жалобы, Заказчик в документе  «Требования к содержанию, составу заявки на участие в электронном конкурсе и инструкция по ее заполнению» </a:t>
            </a:r>
            <a:r>
              <a:rPr lang="ru-RU" sz="1600" u="sng" dirty="0"/>
              <a:t>неправомерно установил требование </a:t>
            </a:r>
            <a:r>
              <a:rPr lang="ru-RU" sz="1600" dirty="0"/>
              <a:t>о том, что  вторая часть заявки должна содержать  документы, подтверждающие соответствие участника закупки дополнительным требованиям, установленным в соответствии с частью 2 статьи 31 Федерального закона №44-ФЗ, а именно: документы, подтверждающие соответствие участников закупки дополнительным требованиям, установленным Заказчиком в Извещении в соответствии с позицией 17 Приложения к Постановлению Правительства Российской Федерации от 29.12.2021 №2571. </a:t>
            </a:r>
            <a:r>
              <a:rPr lang="ru-RU" sz="1600" b="1" dirty="0"/>
              <a:t>17. Работы по строительству, реконструкции, капитальному ремонту автомобильной дороги.</a:t>
            </a:r>
          </a:p>
          <a:p>
            <a:r>
              <a:rPr lang="ru-RU" sz="1600" dirty="0"/>
              <a:t>Но! Приказом Минтранса России от 16.11.2012 N 402 утверждена Классификация работ по капитальному ремонту, ремонту и содержанию автомобильных дорог.</a:t>
            </a:r>
          </a:p>
          <a:p>
            <a:r>
              <a:rPr lang="ru-RU" sz="1600" dirty="0"/>
              <a:t>Согласно </a:t>
            </a:r>
            <a:r>
              <a:rPr lang="ru-RU" sz="1600" dirty="0" err="1"/>
              <a:t>ппп</a:t>
            </a:r>
            <a:r>
              <a:rPr lang="ru-RU" sz="1600" dirty="0"/>
              <a:t>. «д» </a:t>
            </a:r>
            <a:r>
              <a:rPr lang="ru-RU" sz="1600" dirty="0" err="1"/>
              <a:t>пп</a:t>
            </a:r>
            <a:r>
              <a:rPr lang="ru-RU" sz="1600" dirty="0"/>
              <a:t>. 5 п. 3 раздела II указанной Классификации строительный контроль относится к прочим работам по капитальному ремонту автомобильных дорог.</a:t>
            </a:r>
          </a:p>
          <a:p>
            <a:r>
              <a:rPr lang="ru-RU" sz="1600" dirty="0"/>
              <a:t>Указанный вывод подтверждается Постановлением арбитражного суда кассационной инстанции по делу №А06-3713/2020.</a:t>
            </a:r>
          </a:p>
          <a:p>
            <a:r>
              <a:rPr lang="ru-RU" sz="1600" dirty="0"/>
              <a:t>Учитывая, что предмет закупки отнесен к деятельности по капитальному ремонту дороги, следовательно, Заказчик, правомерно установил дополнительные требования к участникам закупки, предусмотренные Постановлением №2571.</a:t>
            </a:r>
          </a:p>
          <a:p>
            <a:r>
              <a:rPr lang="ru-RU" sz="1600" b="1" dirty="0">
                <a:solidFill>
                  <a:srgbClr val="FF0000"/>
                </a:solidFill>
              </a:rPr>
              <a:t>Жалоба не обоснована.</a:t>
            </a:r>
          </a:p>
        </p:txBody>
      </p:sp>
    </p:spTree>
    <p:extLst>
      <p:ext uri="{BB962C8B-B14F-4D97-AF65-F5344CB8AC3E}">
        <p14:creationId xmlns:p14="http://schemas.microsoft.com/office/powerpoint/2010/main" val="15647262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9AF7D0-E096-C697-A0C8-7A463035B1DD}"/>
              </a:ext>
            </a:extLst>
          </p:cNvPr>
          <p:cNvSpPr>
            <a:spLocks noGrp="1"/>
          </p:cNvSpPr>
          <p:nvPr>
            <p:ph type="title"/>
          </p:nvPr>
        </p:nvSpPr>
        <p:spPr>
          <a:xfrm>
            <a:off x="369116" y="18256"/>
            <a:ext cx="11685864" cy="662782"/>
          </a:xfrm>
        </p:spPr>
        <p:txBody>
          <a:bodyPr>
            <a:normAutofit/>
          </a:bodyPr>
          <a:lstStyle/>
          <a:p>
            <a:r>
              <a:rPr lang="ru-RU" sz="2400" b="1" dirty="0"/>
              <a:t>РЕШЕНИЕ №030/06/31-458/2022  от 13.04.2022 (по жалобе  202200149788000427) (1 из 4)</a:t>
            </a:r>
          </a:p>
        </p:txBody>
      </p:sp>
      <p:sp>
        <p:nvSpPr>
          <p:cNvPr id="3" name="Объект 2">
            <a:extLst>
              <a:ext uri="{FF2B5EF4-FFF2-40B4-BE49-F238E27FC236}">
                <a16:creationId xmlns:a16="http://schemas.microsoft.com/office/drawing/2014/main" id="{7630924C-9ACB-5106-DB62-5CBF31FF83F8}"/>
              </a:ext>
            </a:extLst>
          </p:cNvPr>
          <p:cNvSpPr>
            <a:spLocks noGrp="1"/>
          </p:cNvSpPr>
          <p:nvPr>
            <p:ph idx="1"/>
          </p:nvPr>
        </p:nvSpPr>
        <p:spPr>
          <a:xfrm>
            <a:off x="477473" y="739761"/>
            <a:ext cx="10515600" cy="5495925"/>
          </a:xfrm>
        </p:spPr>
        <p:txBody>
          <a:bodyPr>
            <a:noAutofit/>
          </a:bodyPr>
          <a:lstStyle/>
          <a:p>
            <a:r>
              <a:rPr lang="ru-RU" sz="1600" dirty="0"/>
              <a:t>Жалуется ООО «Санта» на действия государственного заказчика Государственного бюджетного учреждения здравоохранения Астраханской области «Володарская районная больница» и уполномоченного органа – ГКУ Астраханской области «Управление по капитальному строительству Астраханской области» при проведении открытого конкурса в электронной форме на право заключить контракт на выполнение работ по объекту: "Капитальный ремонт поликлиники, расположенной по адресу: Астраханская область, Володарский район, п. Володарский, ул. Садовая, 20" (реестровый № 0325200006722000020).</a:t>
            </a:r>
          </a:p>
          <a:p>
            <a:r>
              <a:rPr lang="ru-RU" sz="1600" dirty="0"/>
              <a:t>Из жалобы Заявителя следует, что Заказчиком </a:t>
            </a:r>
            <a:r>
              <a:rPr lang="ru-RU" sz="1600" dirty="0">
                <a:solidFill>
                  <a:srgbClr val="FF0000"/>
                </a:solidFill>
              </a:rPr>
              <a:t>неправомерно установлены дополнительные требования </a:t>
            </a:r>
            <a:r>
              <a:rPr lang="ru-RU" sz="1600" dirty="0"/>
              <a:t>к участникам закупки, предусмотренные пунктом 7 Постановления Правительства Российской Федерации от 29.12.2021 N 2571 </a:t>
            </a:r>
            <a:r>
              <a:rPr lang="ru-RU" sz="1600" b="1" dirty="0"/>
              <a:t>(7. Работы по строительству, реконструкции объекта капитального строительства за исключением линейного объекта), </a:t>
            </a:r>
            <a:r>
              <a:rPr lang="ru-RU" sz="1600" dirty="0"/>
              <a:t>в то время как, по мнению Заявителя, Заказчику необходимо было установить дополнительные требования к участникам, предусмотренные пунктом 10 указанного Постановления </a:t>
            </a:r>
            <a:r>
              <a:rPr lang="ru-RU" sz="1600" b="1" dirty="0"/>
              <a:t>(10.Работы по капитальному ремонту объекта капитального строительства (за исключением линейного объекта).</a:t>
            </a:r>
          </a:p>
          <a:p>
            <a:r>
              <a:rPr lang="ru-RU" sz="1600" b="1" dirty="0"/>
              <a:t> </a:t>
            </a:r>
            <a:r>
              <a:rPr lang="ru-RU" sz="1600" dirty="0"/>
              <a:t>Комиссия Управления считает довод Заявителя необоснованным по следующим основаниям.</a:t>
            </a:r>
          </a:p>
          <a:p>
            <a:r>
              <a:rPr lang="ru-RU" sz="1600" dirty="0"/>
              <a:t>        В соответствии с частью 56 статьи 112 Закона о контрактной системе в случае, предусмотренном частью 55 настоящей статьи, предметом контракта может быть одновременно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a:t>
            </a:r>
          </a:p>
          <a:p>
            <a:r>
              <a:rPr lang="ru-RU" sz="1600" dirty="0"/>
              <a:t>        Частью 56 статьи 112 Закона о контрактной системе установлено, что до 1 января 2024 года Правительство Российской Федерации, высшие исполнительные органы государственной власти субъектов Российской Федерации, местные администрации вправе утвердить перечни объектов капитального строительства, в целях архитектурно-строительного проектирования, строительства, реконструкции, капитального ремонта которых применяются особенности осуществления закупок и исполнения контрактов, предусмотренные частями 56 - 63 настоящей статьи.</a:t>
            </a:r>
          </a:p>
          <a:p>
            <a:endParaRPr lang="ru-RU" sz="1600" dirty="0"/>
          </a:p>
          <a:p>
            <a:r>
              <a:rPr lang="ru-RU" sz="1600" dirty="0"/>
              <a:t>        </a:t>
            </a:r>
          </a:p>
        </p:txBody>
      </p:sp>
    </p:spTree>
    <p:extLst>
      <p:ext uri="{BB962C8B-B14F-4D97-AF65-F5344CB8AC3E}">
        <p14:creationId xmlns:p14="http://schemas.microsoft.com/office/powerpoint/2010/main" val="13139379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9AF7D0-E096-C697-A0C8-7A463035B1DD}"/>
              </a:ext>
            </a:extLst>
          </p:cNvPr>
          <p:cNvSpPr>
            <a:spLocks noGrp="1"/>
          </p:cNvSpPr>
          <p:nvPr>
            <p:ph type="title"/>
          </p:nvPr>
        </p:nvSpPr>
        <p:spPr>
          <a:xfrm>
            <a:off x="369116" y="18256"/>
            <a:ext cx="11761365" cy="662782"/>
          </a:xfrm>
        </p:spPr>
        <p:txBody>
          <a:bodyPr>
            <a:normAutofit/>
          </a:bodyPr>
          <a:lstStyle/>
          <a:p>
            <a:r>
              <a:rPr lang="ru-RU" sz="2400" b="1" dirty="0"/>
              <a:t>РЕШЕНИЕ №030/06/31-458/2022  от 13.04.2022 (по жалобе  202200149788000427) (2 из 4)</a:t>
            </a:r>
          </a:p>
        </p:txBody>
      </p:sp>
      <p:sp>
        <p:nvSpPr>
          <p:cNvPr id="3" name="Объект 2">
            <a:extLst>
              <a:ext uri="{FF2B5EF4-FFF2-40B4-BE49-F238E27FC236}">
                <a16:creationId xmlns:a16="http://schemas.microsoft.com/office/drawing/2014/main" id="{7630924C-9ACB-5106-DB62-5CBF31FF83F8}"/>
              </a:ext>
            </a:extLst>
          </p:cNvPr>
          <p:cNvSpPr>
            <a:spLocks noGrp="1"/>
          </p:cNvSpPr>
          <p:nvPr>
            <p:ph idx="1"/>
          </p:nvPr>
        </p:nvSpPr>
        <p:spPr>
          <a:xfrm>
            <a:off x="477473" y="739761"/>
            <a:ext cx="10515600" cy="5495925"/>
          </a:xfrm>
        </p:spPr>
        <p:txBody>
          <a:bodyPr>
            <a:noAutofit/>
          </a:bodyPr>
          <a:lstStyle/>
          <a:p>
            <a:r>
              <a:rPr lang="ru-RU" sz="1600" dirty="0"/>
              <a:t>        Проектом контракта настоящей закупки предусмотрено не только выполнение работ по объекту: "Капитальный ремонт поликлиники, расположенной по адресу: Астраханская область, Володарский район, п. Володарский, ул. Садовая, 20", но и разработка </a:t>
            </a:r>
            <a:r>
              <a:rPr lang="ru-RU" sz="1600" dirty="0" err="1"/>
              <a:t>проекто</a:t>
            </a:r>
            <a:r>
              <a:rPr lang="ru-RU" sz="1600" dirty="0"/>
              <a:t>-сметной документации по указанному объекту.</a:t>
            </a:r>
          </a:p>
          <a:p>
            <a:r>
              <a:rPr lang="ru-RU" sz="1600" dirty="0"/>
              <a:t>        Заказчиком в единой информационной системе размещено Распоряжение Правительства Астраханской области №170-Пр от 28.05.2021 года (далее также – Распоряжение №170-Пр).</a:t>
            </a:r>
          </a:p>
          <a:p>
            <a:r>
              <a:rPr lang="ru-RU" sz="1600" dirty="0"/>
              <a:t>         Распоряжением №170-Пр </a:t>
            </a:r>
            <a:r>
              <a:rPr lang="ru-RU" sz="1600" dirty="0" err="1"/>
              <a:t>утврежден</a:t>
            </a:r>
            <a:r>
              <a:rPr lang="ru-RU" sz="1600" dirty="0"/>
              <a:t> перечень объектов капитального строительства, в целях архитектурно-строительного проектирования, строительства, реконструкции, капитального ремонта которых применяются отдельные особенности осуществления закупок и исполнения контрактов, предусмотренные частями 55 - 63 статьи 112 Федерального закона от 05.04.2013 N 44-ФЗ "О контрактной системе в сфере закупок товаров, работ, услуг для обеспечения государственных и муниципальных нужд, согласно которому Заказчику предусмотрено выполнение работ по капитальному ремонту поликлиники, расположенной по адресу: Астраханская область, Володарский район, п. Володарский, ул. Садовая, 20 (пп.11).</a:t>
            </a:r>
          </a:p>
          <a:p>
            <a:r>
              <a:rPr lang="ru-RU" sz="1600" dirty="0"/>
              <a:t>          </a:t>
            </a:r>
            <a:r>
              <a:rPr lang="ru-RU" sz="1600" dirty="0" err="1"/>
              <a:t>Пп</a:t>
            </a:r>
            <a:r>
              <a:rPr lang="ru-RU" sz="1600" dirty="0"/>
              <a:t>. «г» пункта 3 Постановления № 2571 установлено, что если по результатам определения поставщика (подрядчика, исполнителя) заключается контракт, предусмотренный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частью 16.1 статьи 34 (при условии, что контракт предусматривает проектирование, строительство, реконструкцию, капитальный ремонт объекта капитального строительства) и частью 56 статьи 112 (при условии, что контракт предусматривает проектирование, строительство, реконструкцию, капитальный ремонт объекта капитального строительства) Закона о контрактной системе, </a:t>
            </a:r>
            <a:r>
              <a:rPr lang="ru-RU" sz="1600" b="1" dirty="0"/>
              <a:t>применяется позиция 7 приложения.</a:t>
            </a:r>
          </a:p>
          <a:p>
            <a:r>
              <a:rPr lang="ru-RU" sz="1600" b="1" dirty="0">
                <a:solidFill>
                  <a:srgbClr val="FF0000"/>
                </a:solidFill>
              </a:rPr>
              <a:t>          Таким образом, действия Заказчика, выразившиеся в установлении в извещении дополнительных требований к участникам закупки в соответствии с позицией 7 Постановления №2571 являются правомерными и не противоречат требованиям Закона о контрактной системе.</a:t>
            </a:r>
          </a:p>
        </p:txBody>
      </p:sp>
    </p:spTree>
    <p:extLst>
      <p:ext uri="{BB962C8B-B14F-4D97-AF65-F5344CB8AC3E}">
        <p14:creationId xmlns:p14="http://schemas.microsoft.com/office/powerpoint/2010/main" val="14054721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9AF7D0-E096-C697-A0C8-7A463035B1DD}"/>
              </a:ext>
            </a:extLst>
          </p:cNvPr>
          <p:cNvSpPr>
            <a:spLocks noGrp="1"/>
          </p:cNvSpPr>
          <p:nvPr>
            <p:ph type="title"/>
          </p:nvPr>
        </p:nvSpPr>
        <p:spPr>
          <a:xfrm>
            <a:off x="369116" y="18256"/>
            <a:ext cx="11822884" cy="662782"/>
          </a:xfrm>
        </p:spPr>
        <p:txBody>
          <a:bodyPr>
            <a:normAutofit/>
          </a:bodyPr>
          <a:lstStyle/>
          <a:p>
            <a:r>
              <a:rPr lang="ru-RU" sz="2400" b="1" dirty="0"/>
              <a:t>РЕШЕНИЕ №030/06/31-458/2022  от 13.04.2022 (по жалобе  202200149788000427) (3 из 4)</a:t>
            </a:r>
          </a:p>
        </p:txBody>
      </p:sp>
      <p:sp>
        <p:nvSpPr>
          <p:cNvPr id="3" name="Объект 2">
            <a:extLst>
              <a:ext uri="{FF2B5EF4-FFF2-40B4-BE49-F238E27FC236}">
                <a16:creationId xmlns:a16="http://schemas.microsoft.com/office/drawing/2014/main" id="{7630924C-9ACB-5106-DB62-5CBF31FF83F8}"/>
              </a:ext>
            </a:extLst>
          </p:cNvPr>
          <p:cNvSpPr>
            <a:spLocks noGrp="1"/>
          </p:cNvSpPr>
          <p:nvPr>
            <p:ph idx="1"/>
          </p:nvPr>
        </p:nvSpPr>
        <p:spPr>
          <a:xfrm>
            <a:off x="477473" y="739761"/>
            <a:ext cx="10515600" cy="5495925"/>
          </a:xfrm>
        </p:spPr>
        <p:txBody>
          <a:bodyPr>
            <a:noAutofit/>
          </a:bodyPr>
          <a:lstStyle/>
          <a:p>
            <a:r>
              <a:rPr lang="ru-RU" sz="1600" dirty="0"/>
              <a:t>При этом, в ходе проведения внеплановой проверки Комиссией Управления установлено следующее.</a:t>
            </a:r>
          </a:p>
          <a:p>
            <a:r>
              <a:rPr lang="ru-RU" sz="1600" dirty="0"/>
              <a:t>          В соответствии с пунктом 1 части 1 статьи 31 Закона о контрактной системе при применении конкурентных способов, при осуществлении закупки у единственного поставщика (подрядчика, исполнителя) в случаях, предусмотренных пунктами 4, 5, 18, 30, 42, 49, 54 и 59 части 1 статьи 93 настоящего Федерального закона, заказчик устанавливает такие единые требования к участникам закупки каки соответствие требованиям, установленным в соответствии с законодательством Российской Федерации к лицам, осуществляющим поставку товара, выполнение работы, оказание услуги, являющихся объектом закупки.</a:t>
            </a:r>
          </a:p>
          <a:p>
            <a:r>
              <a:rPr lang="ru-RU" sz="1600" dirty="0"/>
              <a:t>                  Частью 1 статьи 55.8 Градостроительного кодекса Российской Федерации (далее - </a:t>
            </a:r>
            <a:r>
              <a:rPr lang="ru-RU" sz="1600" dirty="0" err="1"/>
              <a:t>ГрК</a:t>
            </a:r>
            <a:r>
              <a:rPr lang="ru-RU" sz="1600" dirty="0"/>
              <a:t> РФ) установлено, что индивидуальный предприниматель или юридическое лицо имеет право выполнять инженерные изыскания, осуществлять подготовку проектной документации, строительство, реконструкцию, капитальный ремонт объектов капитального строительства по договору подряда на выполнение инженерных изысканий, подготовку проектной документации, по договору строительного подряда, заключенным с застройщиком, техническим заказчиком, лицом, ответственным за эксплуатацию здания, сооружения, или региональным оператором, при условии, что такой индивидуальный предприниматель или такое юридическое лицо является членом соответственно саморегулируемой организации (далее - СРО) в области инженерных изысканий, архитектурно-строительного проектирования, строительства, реконструкции, капитального ремонта объектов капитального строительства, если иное не установлено </a:t>
            </a:r>
            <a:r>
              <a:rPr lang="ru-RU" sz="1600" dirty="0" err="1"/>
              <a:t>ГрК</a:t>
            </a:r>
            <a:r>
              <a:rPr lang="ru-RU" sz="1600" dirty="0"/>
              <a:t> РФ.</a:t>
            </a:r>
          </a:p>
          <a:p>
            <a:r>
              <a:rPr lang="ru-RU" sz="1600" dirty="0"/>
              <a:t>Саморегулируемая организация (СРО), в которой состоит участник, должна быть зарегистрирована в том же субъекте Российской Федерации, в котором зарегистрирован и участник закупки (за исключением случаев, установленных ч. 3 ст. 55.6 Градостроительного кодекса РФ), иметь компенсационный фонд обеспечения договорных обязательств, компенсационный фонд возмещения вреда, сформированные в соответствии со статьями 55.4 и 55.16 Градостроительного кодекса Российской Федерации.</a:t>
            </a:r>
          </a:p>
          <a:p>
            <a:endParaRPr lang="ru-RU" sz="1600" b="1" dirty="0">
              <a:solidFill>
                <a:srgbClr val="FF0000"/>
              </a:solidFill>
            </a:endParaRPr>
          </a:p>
        </p:txBody>
      </p:sp>
    </p:spTree>
    <p:extLst>
      <p:ext uri="{BB962C8B-B14F-4D97-AF65-F5344CB8AC3E}">
        <p14:creationId xmlns:p14="http://schemas.microsoft.com/office/powerpoint/2010/main" val="24499340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9AF7D0-E096-C697-A0C8-7A463035B1DD}"/>
              </a:ext>
            </a:extLst>
          </p:cNvPr>
          <p:cNvSpPr>
            <a:spLocks noGrp="1"/>
          </p:cNvSpPr>
          <p:nvPr>
            <p:ph type="title"/>
          </p:nvPr>
        </p:nvSpPr>
        <p:spPr>
          <a:xfrm>
            <a:off x="369116" y="18256"/>
            <a:ext cx="11719420" cy="662782"/>
          </a:xfrm>
        </p:spPr>
        <p:txBody>
          <a:bodyPr>
            <a:normAutofit/>
          </a:bodyPr>
          <a:lstStyle/>
          <a:p>
            <a:r>
              <a:rPr lang="ru-RU" sz="2400" b="1" dirty="0"/>
              <a:t>РЕШЕНИЕ №030/06/31-458/2022  от 13.04.2022 (по жалобе  202200149788000427) (4 из 4)</a:t>
            </a:r>
          </a:p>
        </p:txBody>
      </p:sp>
      <p:sp>
        <p:nvSpPr>
          <p:cNvPr id="3" name="Объект 2">
            <a:extLst>
              <a:ext uri="{FF2B5EF4-FFF2-40B4-BE49-F238E27FC236}">
                <a16:creationId xmlns:a16="http://schemas.microsoft.com/office/drawing/2014/main" id="{7630924C-9ACB-5106-DB62-5CBF31FF83F8}"/>
              </a:ext>
            </a:extLst>
          </p:cNvPr>
          <p:cNvSpPr>
            <a:spLocks noGrp="1"/>
          </p:cNvSpPr>
          <p:nvPr>
            <p:ph idx="1"/>
          </p:nvPr>
        </p:nvSpPr>
        <p:spPr>
          <a:xfrm>
            <a:off x="477472" y="739761"/>
            <a:ext cx="11443283" cy="5495925"/>
          </a:xfrm>
        </p:spPr>
        <p:txBody>
          <a:bodyPr>
            <a:noAutofit/>
          </a:bodyPr>
          <a:lstStyle/>
          <a:p>
            <a:r>
              <a:rPr lang="ru-RU" sz="1600" dirty="0"/>
              <a:t>Частью 12 статьи 55.16 </a:t>
            </a:r>
            <a:r>
              <a:rPr lang="ru-RU" sz="1600" dirty="0" err="1"/>
              <a:t>ГрК</a:t>
            </a:r>
            <a:r>
              <a:rPr lang="ru-RU" sz="1600" dirty="0"/>
              <a:t> РФ установлены минимальные размеры взносов в компенсационный фонд возмещения вреда на одного члена саморегулируемой организации в области строительства, реконструкции, капитального ремонта, сноса объектов капитального строительства в зависимости от уровня ответственности члена саморегулируемой организации.</a:t>
            </a:r>
          </a:p>
          <a:p>
            <a:r>
              <a:rPr lang="ru-RU" sz="1600" dirty="0"/>
              <a:t>      Частью 13 статьи 55.16 </a:t>
            </a:r>
            <a:r>
              <a:rPr lang="ru-RU" sz="1600" dirty="0" err="1"/>
              <a:t>ГрК</a:t>
            </a:r>
            <a:r>
              <a:rPr lang="ru-RU" sz="1600" dirty="0"/>
              <a:t> РФ установлены минимальные размеры взносов в компенсационный фонд обеспечения договорных обязательств на одного члена саморегулируемой организации в области строительства, реконструкции, капитального ремонта, сноса объектов капитального строительства, выразившего намерение принимать участие в заключении договоров строительного подряда, договоров подряда на осуществление сноса с использованием конкурентных способов заключения договоров, в зависимости от уровня ответственности члена саморегулируемой организации.</a:t>
            </a:r>
          </a:p>
          <a:p>
            <a:r>
              <a:rPr lang="ru-RU" sz="1600" dirty="0"/>
              <a:t>       </a:t>
            </a:r>
            <a:r>
              <a:rPr lang="ru-RU" sz="1600" dirty="0">
                <a:solidFill>
                  <a:srgbClr val="FF0000"/>
                </a:solidFill>
              </a:rPr>
              <a:t>При этом, Заказчиком в извещении не установлены требования к компенсационному фонду как возмещения вреда, так и обеспечения договорных обязательств в соответствии с требованиями ч.12, 13 статьи 55.16 </a:t>
            </a:r>
            <a:r>
              <a:rPr lang="ru-RU" sz="1600" dirty="0" err="1">
                <a:solidFill>
                  <a:srgbClr val="FF0000"/>
                </a:solidFill>
              </a:rPr>
              <a:t>ГрК</a:t>
            </a:r>
            <a:r>
              <a:rPr lang="ru-RU" sz="1600" dirty="0">
                <a:solidFill>
                  <a:srgbClr val="FF0000"/>
                </a:solidFill>
              </a:rPr>
              <a:t> РФ.</a:t>
            </a:r>
          </a:p>
          <a:p>
            <a:r>
              <a:rPr lang="ru-RU" sz="1600" dirty="0"/>
              <a:t>         </a:t>
            </a:r>
            <a:r>
              <a:rPr lang="ru-RU" sz="1600" b="1" dirty="0">
                <a:solidFill>
                  <a:srgbClr val="FF0000"/>
                </a:solidFill>
              </a:rPr>
              <a:t>Таким образом, Заказчик нарушил пункт 1 части 1 статьи 31, часть 5 статьи 31, пункт 12 части 1 статьи 42 Закона о контрактной системе, что образует состав административного правонарушения, предусмотренного частью 4.2 статьи 7.30 КоАП РФ.</a:t>
            </a:r>
          </a:p>
          <a:p>
            <a:r>
              <a:rPr lang="ru-RU" sz="1600" dirty="0"/>
              <a:t>         При этом, Комиссия Управления отмечает, что на участие в открытом конкурсе была подана единственная заявка от участника  ООО «Володарская ПМК» (Заявка №61), которая в соответствии с Протоколом подведения итогов определения поставщика (подрядчика, исполнителя) от 12.04.2022 №ИЭОК1 была признана соответствующей.</a:t>
            </a:r>
          </a:p>
          <a:p>
            <a:r>
              <a:rPr lang="ru-RU" sz="1600" dirty="0"/>
              <a:t>         В составе заявки ООО «Володарская ПМК» содержалась выписка из реестра членов СРО №158 от 06.04.2022 года с первым уровнем ответственности по обязательствам по договору строительного подряда, по договору подряда на осуществление сноса, стоимость работ которых не превышает 60 000 000 рублей.</a:t>
            </a:r>
          </a:p>
          <a:p>
            <a:r>
              <a:rPr lang="ru-RU" sz="1600" dirty="0"/>
              <a:t>         То есть, единственным участником закупки в составе своей заявки изначально были предоставлены необходимые в соответствии с Законом документы.</a:t>
            </a:r>
          </a:p>
          <a:p>
            <a:r>
              <a:rPr lang="ru-RU" sz="1600" dirty="0"/>
              <a:t>         Таким образом, по мнению Комиссии Управления, основания для выдачи Заказчику предписания об устранении допущенных нарушений, отсутствуют.</a:t>
            </a:r>
            <a:endParaRPr lang="ru-RU" sz="1600" b="1" dirty="0">
              <a:solidFill>
                <a:srgbClr val="FF0000"/>
              </a:solidFill>
            </a:endParaRPr>
          </a:p>
        </p:txBody>
      </p:sp>
    </p:spTree>
    <p:extLst>
      <p:ext uri="{BB962C8B-B14F-4D97-AF65-F5344CB8AC3E}">
        <p14:creationId xmlns:p14="http://schemas.microsoft.com/office/powerpoint/2010/main" val="9461764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411061" y="214124"/>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352337" y="721453"/>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3865660501"/>
              </p:ext>
            </p:extLst>
          </p:nvPr>
        </p:nvGraphicFramePr>
        <p:xfrm>
          <a:off x="299207" y="1102947"/>
          <a:ext cx="11593586" cy="5608320"/>
        </p:xfrm>
        <a:graphic>
          <a:graphicData uri="http://schemas.openxmlformats.org/drawingml/2006/table">
            <a:tbl>
              <a:tblPr firstRow="1" bandRow="1">
                <a:tableStyleId>{F5AB1C69-6EDB-4FF4-983F-18BD219EF322}</a:tableStyleId>
              </a:tblPr>
              <a:tblGrid>
                <a:gridCol w="3006055">
                  <a:extLst>
                    <a:ext uri="{9D8B030D-6E8A-4147-A177-3AD203B41FA5}">
                      <a16:colId xmlns:a16="http://schemas.microsoft.com/office/drawing/2014/main" val="3256495154"/>
                    </a:ext>
                  </a:extLst>
                </a:gridCol>
                <a:gridCol w="8587531">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18) информация о банковском сопровождении контракта в соответствии со статьей 35 настоящего Федерального закона, </a:t>
                      </a:r>
                      <a:r>
                        <a:rPr kumimoji="0" lang="ru-RU" sz="1600" b="0" i="0" u="none" strike="noStrike" kern="1200" cap="none" spc="0" normalizeH="0" baseline="0" noProof="0" dirty="0">
                          <a:ln>
                            <a:noFill/>
                          </a:ln>
                          <a:solidFill>
                            <a:srgbClr val="FF0000"/>
                          </a:solidFill>
                          <a:effectLst/>
                          <a:uLnTx/>
                          <a:uFillTx/>
                          <a:latin typeface="+mn-lt"/>
                          <a:ea typeface="+mn-ea"/>
                          <a:cs typeface="+mn-cs"/>
                        </a:rPr>
                        <a:t>о казначейском сопровождении (если в соответствии с законодательством Российской Федерации расчеты по контракту или расчеты по контракту в части выплаты аванса подлежат казначейскому сопровождению) – с 16.04.2022</a:t>
                      </a:r>
                    </a:p>
                  </a:txBody>
                  <a:tcPr/>
                </a:tc>
                <a:tc>
                  <a:txBody>
                    <a:bodyPr/>
                    <a:lstStyle/>
                    <a:p>
                      <a:r>
                        <a:rPr lang="ru-RU" sz="1600" i="0" dirty="0"/>
                        <a:t>Постановление Правительства РФ от 20 сентября 2014 г. N 963 "Об осуществлении банковского сопровождения контрактов«  в </a:t>
                      </a:r>
                      <a:r>
                        <a:rPr lang="ru-RU" sz="1600" i="0" dirty="0" err="1"/>
                        <a:t>ред</a:t>
                      </a:r>
                      <a:r>
                        <a:rPr lang="ru-RU" sz="1600" i="0" dirty="0"/>
                        <a:t> . С 01.01.2022 (извлечение)</a:t>
                      </a:r>
                    </a:p>
                    <a:p>
                      <a:r>
                        <a:rPr lang="ru-RU" sz="1600" i="0" dirty="0"/>
                        <a:t>3. Установить, что банковское сопровождение контрактов, предметом которых являются поставки товаров, выполнение работ, оказание услуг для обеспечения федеральных нужд, осуществляется в соответствии с Правилами, утвержденными настоящим постановлением, в следующих случаях:</a:t>
                      </a:r>
                    </a:p>
                    <a:p>
                      <a:r>
                        <a:rPr lang="ru-RU" sz="1600" i="0" dirty="0"/>
                        <a:t>а) в отношении банковского сопровождения контракта, заключающегося в проведении </a:t>
                      </a:r>
                      <a:r>
                        <a:rPr lang="ru-RU" sz="1600" i="0" u="sng" dirty="0"/>
                        <a:t>мониторинга расчетов </a:t>
                      </a:r>
                      <a:r>
                        <a:rPr lang="ru-RU" sz="1600" i="0" dirty="0"/>
                        <a:t>в рамках исполнения контракта:</a:t>
                      </a:r>
                    </a:p>
                    <a:p>
                      <a:r>
                        <a:rPr lang="ru-RU" sz="1600" i="0" dirty="0"/>
                        <a:t>заключается контракт жизненного цикла и (или) начальная (максимальная) цена контракта (цена контракта, заключаемого с единственным поставщиком) превышает 10 млрд. рублей (за исключением случая, указанного в абзаце третьем настоящего подпункта);</a:t>
                      </a:r>
                    </a:p>
                    <a:p>
                      <a:endParaRPr lang="ru-RU" sz="1600" i="0" dirty="0"/>
                    </a:p>
                    <a:p>
                      <a:r>
                        <a:rPr lang="ru-RU" sz="1600" i="0" dirty="0"/>
                        <a:t>б) в отношении банковского сопровождения контракта, предусматривающего оказание банком </a:t>
                      </a:r>
                      <a:r>
                        <a:rPr lang="ru-RU" sz="1600" i="0" u="sng" dirty="0"/>
                        <a:t>услуг, позволяющих обеспечить соответствие принимаемых товаров, работ (их результатов), услуг условиям контракта</a:t>
                      </a:r>
                      <a:r>
                        <a:rPr lang="ru-RU" sz="1600" i="0" dirty="0"/>
                        <a:t>:</a:t>
                      </a:r>
                    </a:p>
                    <a:p>
                      <a:r>
                        <a:rPr lang="ru-RU" sz="1600" i="0" dirty="0"/>
                        <a:t>цена контракта, заключаемого в целях строительства (реконструкции, в том числе с элементами реставрации, технического перевооружения) объекта капитального строительства с единственным поставщиком на основании акта, превышает 10 млрд. рублей и актом не установлена обязанность заказчика включить в такой контракт условие об обеспечении его исполнения (за исключением случая, указанного в абзаце третьем настоящего подпункта);</a:t>
                      </a:r>
                    </a:p>
                  </a:txBody>
                  <a:tcPr/>
                </a:tc>
                <a:extLst>
                  <a:ext uri="{0D108BD9-81ED-4DB2-BD59-A6C34878D82A}">
                    <a16:rowId xmlns:a16="http://schemas.microsoft.com/office/drawing/2014/main" val="2715727789"/>
                  </a:ext>
                </a:extLst>
              </a:tr>
            </a:tbl>
          </a:graphicData>
        </a:graphic>
      </p:graphicFrame>
    </p:spTree>
    <p:extLst>
      <p:ext uri="{BB962C8B-B14F-4D97-AF65-F5344CB8AC3E}">
        <p14:creationId xmlns:p14="http://schemas.microsoft.com/office/powerpoint/2010/main" val="39689894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31862-EAAD-8F0A-DD53-2D17BB693074}"/>
              </a:ext>
            </a:extLst>
          </p:cNvPr>
          <p:cNvSpPr>
            <a:spLocks noGrp="1"/>
          </p:cNvSpPr>
          <p:nvPr>
            <p:ph type="title"/>
          </p:nvPr>
        </p:nvSpPr>
        <p:spPr>
          <a:xfrm>
            <a:off x="357931" y="63122"/>
            <a:ext cx="11534862" cy="507329"/>
          </a:xfrm>
        </p:spPr>
        <p:txBody>
          <a:bodyPr>
            <a:noAutofit/>
          </a:bodyPr>
          <a:lstStyle/>
          <a:p>
            <a:r>
              <a:rPr lang="ru-RU" sz="3200" dirty="0">
                <a:solidFill>
                  <a:srgbClr val="FF0000"/>
                </a:solidFill>
              </a:rPr>
              <a:t>Изменения на этапе подготовки к закупке (360-ФЗ) – с 01.01.2022</a:t>
            </a:r>
          </a:p>
        </p:txBody>
      </p:sp>
      <p:sp>
        <p:nvSpPr>
          <p:cNvPr id="3" name="Объект 2">
            <a:extLst>
              <a:ext uri="{FF2B5EF4-FFF2-40B4-BE49-F238E27FC236}">
                <a16:creationId xmlns:a16="http://schemas.microsoft.com/office/drawing/2014/main" id="{7887844D-562C-DEC7-E391-F253D4060789}"/>
              </a:ext>
            </a:extLst>
          </p:cNvPr>
          <p:cNvSpPr>
            <a:spLocks noGrp="1"/>
          </p:cNvSpPr>
          <p:nvPr>
            <p:ph idx="1"/>
          </p:nvPr>
        </p:nvSpPr>
        <p:spPr>
          <a:xfrm>
            <a:off x="299207" y="570451"/>
            <a:ext cx="10942739" cy="5132838"/>
          </a:xfrm>
        </p:spPr>
        <p:txBody>
          <a:bodyPr>
            <a:normAutofit/>
          </a:bodyPr>
          <a:lstStyle/>
          <a:p>
            <a:pPr marL="0" indent="0">
              <a:buNone/>
            </a:pPr>
            <a:r>
              <a:rPr lang="ru-RU" sz="2200" u="sng" dirty="0"/>
              <a:t>Статья 42. </a:t>
            </a:r>
            <a:r>
              <a:rPr lang="ru-RU" sz="2200" i="0" u="sng" dirty="0">
                <a:solidFill>
                  <a:srgbClr val="22272F"/>
                </a:solidFill>
                <a:effectLst/>
              </a:rPr>
              <a:t>Извещение об осуществлении закупки (извлечение)</a:t>
            </a:r>
          </a:p>
          <a:p>
            <a:pPr marL="0" indent="0">
              <a:buNone/>
            </a:pPr>
            <a:endParaRPr lang="ru-RU" sz="2200" dirty="0"/>
          </a:p>
          <a:p>
            <a:pPr marL="0" indent="0">
              <a:buNone/>
            </a:pPr>
            <a:endParaRPr lang="ru-RU" sz="2200" dirty="0"/>
          </a:p>
          <a:p>
            <a:pPr marL="0" indent="0">
              <a:buNone/>
            </a:pPr>
            <a:endParaRPr lang="ru-RU" sz="2200" dirty="0"/>
          </a:p>
        </p:txBody>
      </p:sp>
      <p:graphicFrame>
        <p:nvGraphicFramePr>
          <p:cNvPr id="5" name="Таблица 5">
            <a:extLst>
              <a:ext uri="{FF2B5EF4-FFF2-40B4-BE49-F238E27FC236}">
                <a16:creationId xmlns:a16="http://schemas.microsoft.com/office/drawing/2014/main" id="{606E2D09-E41D-0A68-413B-788B9763E906}"/>
              </a:ext>
            </a:extLst>
          </p:cNvPr>
          <p:cNvGraphicFramePr>
            <a:graphicFrameLocks noGrp="1"/>
          </p:cNvGraphicFramePr>
          <p:nvPr>
            <p:extLst>
              <p:ext uri="{D42A27DB-BD31-4B8C-83A1-F6EECF244321}">
                <p14:modId xmlns:p14="http://schemas.microsoft.com/office/powerpoint/2010/main" val="984854356"/>
              </p:ext>
            </p:extLst>
          </p:nvPr>
        </p:nvGraphicFramePr>
        <p:xfrm>
          <a:off x="299207" y="942718"/>
          <a:ext cx="11593586" cy="5852160"/>
        </p:xfrm>
        <a:graphic>
          <a:graphicData uri="http://schemas.openxmlformats.org/drawingml/2006/table">
            <a:tbl>
              <a:tblPr firstRow="1" bandRow="1">
                <a:tableStyleId>{F5AB1C69-6EDB-4FF4-983F-18BD219EF322}</a:tableStyleId>
              </a:tblPr>
              <a:tblGrid>
                <a:gridCol w="3006055">
                  <a:extLst>
                    <a:ext uri="{9D8B030D-6E8A-4147-A177-3AD203B41FA5}">
                      <a16:colId xmlns:a16="http://schemas.microsoft.com/office/drawing/2014/main" val="3256495154"/>
                    </a:ext>
                  </a:extLst>
                </a:gridCol>
                <a:gridCol w="8587531">
                  <a:extLst>
                    <a:ext uri="{9D8B030D-6E8A-4147-A177-3AD203B41FA5}">
                      <a16:colId xmlns:a16="http://schemas.microsoft.com/office/drawing/2014/main" val="1318441645"/>
                    </a:ext>
                  </a:extLst>
                </a:gridCol>
              </a:tblGrid>
              <a:tr h="370840">
                <a:tc>
                  <a:txBody>
                    <a:bodyPr/>
                    <a:lstStyle/>
                    <a:p>
                      <a:r>
                        <a:rPr lang="ru-RU" dirty="0"/>
                        <a:t>Требования к составу извещения</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1600" b="0" i="0" u="none" strike="noStrike" kern="1200" cap="none" spc="0" normalizeH="0" baseline="0" noProof="0" dirty="0">
                          <a:ln>
                            <a:noFill/>
                          </a:ln>
                          <a:solidFill>
                            <a:prstClr val="black"/>
                          </a:solidFill>
                          <a:effectLst/>
                          <a:uLnTx/>
                          <a:uFillTx/>
                          <a:latin typeface="+mn-lt"/>
                          <a:ea typeface="+mn-ea"/>
                          <a:cs typeface="+mn-cs"/>
                        </a:rPr>
                        <a:t>18) информация о банковском сопровождении контракта в соответствии со статьей 35 настоящего Федерального закона, </a:t>
                      </a:r>
                      <a:r>
                        <a:rPr kumimoji="0" lang="ru-RU" sz="1600" b="0" i="0" u="none" strike="noStrike" kern="1200" cap="none" spc="0" normalizeH="0" baseline="0" noProof="0" dirty="0">
                          <a:ln>
                            <a:noFill/>
                          </a:ln>
                          <a:solidFill>
                            <a:srgbClr val="FF0000"/>
                          </a:solidFill>
                          <a:effectLst/>
                          <a:uLnTx/>
                          <a:uFillTx/>
                          <a:latin typeface="+mn-lt"/>
                          <a:ea typeface="+mn-ea"/>
                          <a:cs typeface="+mn-cs"/>
                        </a:rPr>
                        <a:t>о казначейском сопровождении (если в соответствии с законодательством Российской Федерации расчеты по контракту или расчеты по контракту в части выплаты аванса подлежат казначейскому сопровождению) – с 16.04.2022</a:t>
                      </a:r>
                    </a:p>
                  </a:txBody>
                  <a:tcPr/>
                </a:tc>
                <a:tc>
                  <a:txBody>
                    <a:bodyPr/>
                    <a:lstStyle/>
                    <a:p>
                      <a:r>
                        <a:rPr lang="ru-RU" sz="1600" i="0" dirty="0">
                          <a:solidFill>
                            <a:srgbClr val="FF0000"/>
                          </a:solidFill>
                        </a:rPr>
                        <a:t>С 1 апреля и до конца 2022 года</a:t>
                      </a:r>
                      <a:r>
                        <a:rPr lang="ru-RU" sz="1600" i="0" dirty="0"/>
                        <a:t>: расширенное казначейское сопровождение в отношении подлежащих такому сопровождению контрактов, в том числе «миллиардных» строительных контрактов  </a:t>
                      </a:r>
                    </a:p>
                    <a:p>
                      <a:r>
                        <a:rPr lang="ru-RU" sz="1600" i="1" dirty="0"/>
                        <a:t>(п. 3. п/п а) расчеты по государственным контрактам, начальная (максимальная) цена которых составляет 1 млрд. рублей и более, договорам (соглашениям), заключаемым на сумму 1 млрд. рублей и более, источником финансового обеспечения которых являются средства федерального бюджета, предметом которых является строительство (реконструкция, в том числе с элементами реставрации, техническое перевооружение) объектов капитального строительства или приобретение объектов недвижимого имущества, а также расчетов по контрактам (договорам), заключаемым в целях исполнения указанных государственных контрактов, договоров (соглашений) на сумму более 3 млн. рублей)</a:t>
                      </a:r>
                      <a:r>
                        <a:rPr lang="ru-RU" sz="1600" i="0" dirty="0"/>
                        <a:t> </a:t>
                      </a:r>
                    </a:p>
                    <a:p>
                      <a:endParaRPr lang="ru-RU" sz="1600" i="0" dirty="0"/>
                    </a:p>
                    <a:p>
                      <a:r>
                        <a:rPr lang="ru-RU" sz="1600" i="0" dirty="0"/>
                        <a:t>и контрактов с </a:t>
                      </a:r>
                      <a:r>
                        <a:rPr lang="ru-RU" sz="1600" i="0" dirty="0" err="1"/>
                        <a:t>ед.поставщиком</a:t>
                      </a:r>
                      <a:r>
                        <a:rPr lang="ru-RU" sz="1600" i="0" dirty="0"/>
                        <a:t>, осуществляется только по решению Правительства РФ.</a:t>
                      </a:r>
                    </a:p>
                    <a:p>
                      <a:endParaRPr lang="ru-RU" sz="1600" i="0" dirty="0"/>
                    </a:p>
                    <a:p>
                      <a:r>
                        <a:rPr lang="ru-RU" sz="1600" i="0" dirty="0"/>
                        <a:t>Утвержденные постановлением № 2271 от 13.12.2021 правила экономического обоснования затрат не применяются. </a:t>
                      </a:r>
                    </a:p>
                    <a:p>
                      <a:endParaRPr lang="ru-RU" sz="1600" i="0" dirty="0"/>
                    </a:p>
                    <a:p>
                      <a:r>
                        <a:rPr lang="ru-RU" sz="1600" i="0" dirty="0"/>
                        <a:t>С 5 апреля см. изменения и новшества также в сфере казначейского обеспечения обязательств (постановления Правительства РФ от 26 марта 2022 г. № 482 и № 481).</a:t>
                      </a:r>
                    </a:p>
                    <a:p>
                      <a:endParaRPr lang="ru-RU" sz="1600" i="0" dirty="0"/>
                    </a:p>
                  </a:txBody>
                  <a:tcPr/>
                </a:tc>
                <a:extLst>
                  <a:ext uri="{0D108BD9-81ED-4DB2-BD59-A6C34878D82A}">
                    <a16:rowId xmlns:a16="http://schemas.microsoft.com/office/drawing/2014/main" val="2715727789"/>
                  </a:ext>
                </a:extLst>
              </a:tr>
            </a:tbl>
          </a:graphicData>
        </a:graphic>
      </p:graphicFrame>
    </p:spTree>
    <p:extLst>
      <p:ext uri="{BB962C8B-B14F-4D97-AF65-F5344CB8AC3E}">
        <p14:creationId xmlns:p14="http://schemas.microsoft.com/office/powerpoint/2010/main" val="957962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6FEF4-492A-17E5-16A8-A685CC5F4C17}"/>
              </a:ext>
            </a:extLst>
          </p:cNvPr>
          <p:cNvSpPr>
            <a:spLocks noGrp="1"/>
          </p:cNvSpPr>
          <p:nvPr>
            <p:ph type="title"/>
          </p:nvPr>
        </p:nvSpPr>
        <p:spPr>
          <a:xfrm>
            <a:off x="838199" y="-15810"/>
            <a:ext cx="10515600" cy="851279"/>
          </a:xfrm>
        </p:spPr>
        <p:txBody>
          <a:bodyPr>
            <a:normAutofit/>
          </a:bodyPr>
          <a:lstStyle/>
          <a:p>
            <a:pPr algn="ctr"/>
            <a:r>
              <a:rPr lang="ru-RU" sz="2400" b="1" dirty="0">
                <a:solidFill>
                  <a:srgbClr val="FF0000"/>
                </a:solidFill>
              </a:rPr>
              <a:t>Постановление Правительства РФ от 28 ноября 2013 г. N 1087 "Об определении случаев заключения контракта жизненного цикла“ (извлечение)</a:t>
            </a:r>
          </a:p>
        </p:txBody>
      </p:sp>
      <p:sp>
        <p:nvSpPr>
          <p:cNvPr id="3" name="Объект 2">
            <a:extLst>
              <a:ext uri="{FF2B5EF4-FFF2-40B4-BE49-F238E27FC236}">
                <a16:creationId xmlns:a16="http://schemas.microsoft.com/office/drawing/2014/main" id="{F93CDFC5-A013-C180-1421-AC4A62A41516}"/>
              </a:ext>
            </a:extLst>
          </p:cNvPr>
          <p:cNvSpPr>
            <a:spLocks noGrp="1"/>
          </p:cNvSpPr>
          <p:nvPr>
            <p:ph idx="1"/>
          </p:nvPr>
        </p:nvSpPr>
        <p:spPr>
          <a:xfrm>
            <a:off x="139816" y="835469"/>
            <a:ext cx="11912367" cy="5187062"/>
          </a:xfrm>
        </p:spPr>
        <p:txBody>
          <a:bodyPr>
            <a:noAutofit/>
          </a:bodyPr>
          <a:lstStyle/>
          <a:p>
            <a:r>
              <a:rPr lang="ru-RU" sz="1600" dirty="0"/>
              <a:t>к) выполнение работ по проектированию, строительству и реконструкции объектов капитального строительства в сфере здравоохранения (в том числе объектов, предназначенных для санаторно-курортного лечения), включая закупку медицинского оборудования, предусмотренного проектной документацией указанных объектов капитального строительства;</a:t>
            </a:r>
          </a:p>
          <a:p>
            <a:r>
              <a:rPr lang="ru-RU" sz="1600" dirty="0"/>
              <a:t>л) выполнение работ по проектированию, строительству и реконструкции объектов, предназначенных для проживания военнослужащих и членов их семей, а также объектов хозяйственного, технического, тылового, медицинского назначения, учебно-материальной базы боевой подготовки, воспитательной работы и службы войск, включая закупку оборудования, предусмотренного проектной документацией указанных объектов;</a:t>
            </a:r>
          </a:p>
          <a:p>
            <a:r>
              <a:rPr lang="ru-RU" sz="1600" dirty="0"/>
              <a:t>м) выполнение работ по проектированию, строительству и эксплуатации объектов капитального строительства, предназначенных для социального обслуживания граждан, в том числе для стационарного и полустационарного социального обслуживания граждан (домов-интернатов (пансионатов) для детей, престарелых, инвалидов, ветеранов войны, труда и милосердия, психоневрологических интернатов, социально-оздоровительных центров, геронтологических центров, геронтопсихиатрических центров, социально-реабилитационных центров, реабилитационных центров, кризисных центров помощи женщинам, центров психолого-педагогической помощи населению, центров социального обслуживания населения, центров социальной адаптации (помощи), домов ночного пребывания, социальных приютов, социальных гостиниц), включая закупку оборудования, предусмотренного проектной документацией указанных объектов;</a:t>
            </a:r>
          </a:p>
          <a:p>
            <a:r>
              <a:rPr lang="ru-RU" sz="1600" dirty="0"/>
              <a:t>н) выполнение работ по проектированию, строительству и реконструкции объектов капитального строительства в сфере культуры (театров и амфитеатров, памятников и мемориальных сооружений, музеев, выставочных центров и выставочных комплексов, библиотек, цирков, кинотеатров, концертных залов), включая закупку оборудования, предусмотренного проектной документацией указанных объектов;</a:t>
            </a:r>
          </a:p>
          <a:p>
            <a:r>
              <a:rPr lang="ru-RU" sz="1600" dirty="0"/>
              <a:t>о) выполнение работ по проектированию, реконструкции с элементами реставрации и (или) приспособлению для современного использования (при необходимости) объектов культурного наследия (памятников истории и культуры) народов Российской Федерации, включая закупку оборудования, предусмотренного проектной документацией указанных объектов, в случае признания таких объектов аварийными в соответствии с требованиями законодательства Российской Федерации об объектах культурного наследия (о памятниках истории и культуры) народов Российской Федерации или нахождения таких объектов в </a:t>
            </a:r>
            <a:r>
              <a:rPr lang="ru-RU" sz="1600" dirty="0" err="1"/>
              <a:t>руинированном</a:t>
            </a:r>
            <a:r>
              <a:rPr lang="ru-RU" sz="1600" dirty="0"/>
              <a:t> состоянии;</a:t>
            </a:r>
          </a:p>
        </p:txBody>
      </p:sp>
    </p:spTree>
    <p:extLst>
      <p:ext uri="{BB962C8B-B14F-4D97-AF65-F5344CB8AC3E}">
        <p14:creationId xmlns:p14="http://schemas.microsoft.com/office/powerpoint/2010/main" val="28521075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CB3A94-0479-5C87-5234-B60163B408FA}"/>
              </a:ext>
            </a:extLst>
          </p:cNvPr>
          <p:cNvSpPr>
            <a:spLocks noGrp="1"/>
          </p:cNvSpPr>
          <p:nvPr>
            <p:ph type="title"/>
          </p:nvPr>
        </p:nvSpPr>
        <p:spPr>
          <a:xfrm>
            <a:off x="838200" y="163789"/>
            <a:ext cx="10515600" cy="1325563"/>
          </a:xfrm>
        </p:spPr>
        <p:txBody>
          <a:bodyPr>
            <a:noAutofit/>
          </a:bodyPr>
          <a:lstStyle/>
          <a:p>
            <a:pPr algn="ctr"/>
            <a:r>
              <a:rPr lang="ru-RU" sz="2800" dirty="0">
                <a:solidFill>
                  <a:srgbClr val="00B0F0"/>
                </a:solidFill>
              </a:rPr>
              <a:t>Постановление Правительства РФ от 1 июля 2022 г. N 1182</a:t>
            </a:r>
            <a:br>
              <a:rPr lang="ru-RU" sz="2800" dirty="0">
                <a:solidFill>
                  <a:srgbClr val="00B0F0"/>
                </a:solidFill>
              </a:rPr>
            </a:br>
            <a:r>
              <a:rPr lang="ru-RU" sz="2800" dirty="0">
                <a:solidFill>
                  <a:srgbClr val="00B0F0"/>
                </a:solidFill>
              </a:rPr>
              <a:t>"О порядке перечисления в 2022 году средств, подлежащих казначейскому сопровождению, на расчетные счета, открытые в кредитных организациях«  - </a:t>
            </a:r>
            <a:r>
              <a:rPr lang="ru-RU" sz="2800" dirty="0">
                <a:solidFill>
                  <a:srgbClr val="FF0000"/>
                </a:solidFill>
              </a:rPr>
              <a:t>с 12.07.2022</a:t>
            </a:r>
          </a:p>
        </p:txBody>
      </p:sp>
      <p:sp>
        <p:nvSpPr>
          <p:cNvPr id="3" name="Объект 2">
            <a:extLst>
              <a:ext uri="{FF2B5EF4-FFF2-40B4-BE49-F238E27FC236}">
                <a16:creationId xmlns:a16="http://schemas.microsoft.com/office/drawing/2014/main" id="{4085C3AC-B4F8-775D-C359-F17DD6F6A4AE}"/>
              </a:ext>
            </a:extLst>
          </p:cNvPr>
          <p:cNvSpPr>
            <a:spLocks noGrp="1"/>
          </p:cNvSpPr>
          <p:nvPr>
            <p:ph idx="1"/>
          </p:nvPr>
        </p:nvSpPr>
        <p:spPr>
          <a:xfrm>
            <a:off x="453006" y="1666234"/>
            <a:ext cx="10900794" cy="5191766"/>
          </a:xfrm>
        </p:spPr>
        <p:txBody>
          <a:bodyPr>
            <a:normAutofit fontScale="55000" lnSpcReduction="20000"/>
          </a:bodyPr>
          <a:lstStyle/>
          <a:p>
            <a:r>
              <a:rPr lang="ru-RU" dirty="0"/>
              <a:t>1. Установить, что перечисление средств с лицевых счетов участника казначейского сопровождения, открытых в территориальных органах Федерального казначейства заказчикам по контрактам (договорам), заключаемым в рамках исполнения государственных (муниципальных) контрактов, контрактов (договоров), заключаемых бюджетными и автономными учреждениями, договоров (соглашений) о предоставлении субсидий, договоров о предоставлении бюджетных инвестиций, концессионных соглашений и соглашений о государственно-частном партнерстве (</a:t>
            </a:r>
            <a:r>
              <a:rPr lang="ru-RU" dirty="0" err="1"/>
              <a:t>муниципально</a:t>
            </a:r>
            <a:r>
              <a:rPr lang="ru-RU" dirty="0"/>
              <a:t>-частном партнерстве) (далее соответственно - контракт (договор), государственный (муниципальный) контракт, контракт учреждения, соглашение (договор), указанных в частях 37 и 38 статьи 10 Федерального закона "О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 осуществляется в 2022 году на расчетные счета, открытые в кредитных организациях:</a:t>
            </a:r>
          </a:p>
          <a:p>
            <a:endParaRPr lang="ru-RU" dirty="0"/>
          </a:p>
          <a:p>
            <a:r>
              <a:rPr lang="ru-RU" dirty="0"/>
              <a:t>а) поставщикам строительных материалов и оборудования, затраты на приобретение которых включены в сметную документацию на строительство (реконструкцию, в том числе с элементами реставрации, техническое перевооружение), капитальный ремонт объектов капитального строительства (далее - сметная документация), информация о которых в сметной документации содержится в перечне строительных материалов и оборудования, включенных в сметную документацию (далее - перечень), который:</a:t>
            </a:r>
          </a:p>
          <a:p>
            <a:r>
              <a:rPr lang="ru-RU" dirty="0"/>
              <a:t>по государственным (муниципальным) контрактам, контрактам учреждений формируется (изменяется) исполнителем по государственному (муниципальному) контракту, контракту учреждения и утверждается государственным (муниципальным) заказчиком, заказчиком по контракту учреждения;</a:t>
            </a:r>
          </a:p>
          <a:p>
            <a:r>
              <a:rPr lang="ru-RU" dirty="0"/>
              <a:t>по соглашениям (договорам) формируется (изменяется) исполнителем по контракту (договору), заключенному с получателем субсидии (бюджетных инвестиций, взноса в уставный складочный капитал (вклада в имущество) юридических лиц (их дочерних обществ), с получателем средств по концессионному соглашению, соглашению о государственно-частном партнерстве (</a:t>
            </a:r>
            <a:r>
              <a:rPr lang="ru-RU" dirty="0" err="1"/>
              <a:t>муниципально</a:t>
            </a:r>
            <a:r>
              <a:rPr lang="ru-RU" dirty="0"/>
              <a:t>-частном партнерстве), и утверждается получателем субсидии (бюджетных инвестиций, взноса в уставный складочный капитал (вклада в имущество) юридических лиц (их дочерних обществ), получателем средств по концессионному соглашению, соглашению о государственно-частном партнерстве (</a:t>
            </a:r>
            <a:r>
              <a:rPr lang="ru-RU" dirty="0" err="1"/>
              <a:t>муниципально</a:t>
            </a:r>
            <a:r>
              <a:rPr lang="ru-RU" dirty="0"/>
              <a:t>-частном партнерстве);</a:t>
            </a:r>
          </a:p>
        </p:txBody>
      </p:sp>
    </p:spTree>
    <p:extLst>
      <p:ext uri="{BB962C8B-B14F-4D97-AF65-F5344CB8AC3E}">
        <p14:creationId xmlns:p14="http://schemas.microsoft.com/office/powerpoint/2010/main" val="12485375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CB3A94-0479-5C87-5234-B60163B408FA}"/>
              </a:ext>
            </a:extLst>
          </p:cNvPr>
          <p:cNvSpPr>
            <a:spLocks noGrp="1"/>
          </p:cNvSpPr>
          <p:nvPr>
            <p:ph type="title"/>
          </p:nvPr>
        </p:nvSpPr>
        <p:spPr>
          <a:xfrm>
            <a:off x="352338" y="0"/>
            <a:ext cx="11839662" cy="1153283"/>
          </a:xfrm>
        </p:spPr>
        <p:txBody>
          <a:bodyPr>
            <a:noAutofit/>
          </a:bodyPr>
          <a:lstStyle/>
          <a:p>
            <a:pPr algn="ctr"/>
            <a:r>
              <a:rPr lang="ru-RU" sz="2400" dirty="0">
                <a:solidFill>
                  <a:srgbClr val="00B0F0"/>
                </a:solidFill>
              </a:rPr>
              <a:t>Постановление Правительства РФ от 1 июля 2022 г. N 1182</a:t>
            </a:r>
            <a:br>
              <a:rPr lang="ru-RU" sz="2400" dirty="0">
                <a:solidFill>
                  <a:srgbClr val="00B0F0"/>
                </a:solidFill>
              </a:rPr>
            </a:br>
            <a:r>
              <a:rPr lang="ru-RU" sz="2400" dirty="0">
                <a:solidFill>
                  <a:srgbClr val="00B0F0"/>
                </a:solidFill>
              </a:rPr>
              <a:t>"О порядке перечисления в 2022 году средств, подлежащих казначейскому сопровождению, на расчетные счета, открытые в кредитных организациях«  - </a:t>
            </a:r>
            <a:r>
              <a:rPr lang="ru-RU" sz="2400" dirty="0">
                <a:solidFill>
                  <a:srgbClr val="FF0000"/>
                </a:solidFill>
              </a:rPr>
              <a:t>с 12.07.2022</a:t>
            </a:r>
          </a:p>
        </p:txBody>
      </p:sp>
      <p:sp>
        <p:nvSpPr>
          <p:cNvPr id="3" name="Объект 2">
            <a:extLst>
              <a:ext uri="{FF2B5EF4-FFF2-40B4-BE49-F238E27FC236}">
                <a16:creationId xmlns:a16="http://schemas.microsoft.com/office/drawing/2014/main" id="{4085C3AC-B4F8-775D-C359-F17DD6F6A4AE}"/>
              </a:ext>
            </a:extLst>
          </p:cNvPr>
          <p:cNvSpPr>
            <a:spLocks noGrp="1"/>
          </p:cNvSpPr>
          <p:nvPr>
            <p:ph idx="1"/>
          </p:nvPr>
        </p:nvSpPr>
        <p:spPr>
          <a:xfrm>
            <a:off x="135622" y="1153283"/>
            <a:ext cx="11920755" cy="5540928"/>
          </a:xfrm>
        </p:spPr>
        <p:txBody>
          <a:bodyPr>
            <a:noAutofit/>
          </a:bodyPr>
          <a:lstStyle/>
          <a:p>
            <a:r>
              <a:rPr lang="ru-RU" sz="1400" dirty="0"/>
              <a:t>б) поставщикам товаров, не указанных в подпункте "а" пункта 1 настоящего постановления, при представлении в территориальный орган Федерального казначейства заказчиками по контрактам (договорам), заключаемым в рамках исполнения государственного (муниципального) контракта, контракта учреждения, соглашения (договора), подтверждающих поставку иных товаров документов, определенных нормативным правовым актом Министерства финансов Российской Федерации в соответствии с пунктом 4 статьи 242 23 Бюджетного кодекса Российской Федерации (далее - порядок санкционирования).</a:t>
            </a:r>
          </a:p>
          <a:p>
            <a:r>
              <a:rPr lang="ru-RU" sz="1400" dirty="0"/>
              <a:t>2. В перечень включаются наименования строительных материалов и оборудования в соответствии с проектной документацией на строительство (реконструкцию, в том числе с элементами реставрации, техническое перевооружение), капитальный ремонт объектов капитального строительства, строительство (реконструкция, в том числе с элементами реставрации, техническое перевооружение), капитальный ремонт которых осуществляется в рамках государственного (муниципального) контракта, контракта учреждения, соглашения (договора), необходимых для его исполнения.</a:t>
            </a:r>
          </a:p>
          <a:p>
            <a:r>
              <a:rPr lang="ru-RU" sz="1400" dirty="0"/>
              <a:t>3. Перечень представляется исполнителем по государственному (муниципальному) контракту, контракту учреждения, исполнителем по контракту (договору), заключенному с получателем субсидии (бюджетных инвестиций, взноса в уставный складочный капитал (вклада в имущество) юридических лиц (их дочерних обществ), с получателем средств по концессионному соглашению, соглашению о государственно-частном партнерстве (</a:t>
            </a:r>
            <a:r>
              <a:rPr lang="ru-RU" sz="1400" dirty="0" err="1"/>
              <a:t>муниципально</a:t>
            </a:r>
            <a:r>
              <a:rPr lang="ru-RU" sz="1400" dirty="0"/>
              <a:t>-частном партнерстве) в территориальный орган Федерального казначейства по месту открытия ему лицевого счета участника казначейского сопровождения для доведения до территориальных органов Федерального казначейства, в которых заказчикам по контрактам (договорам), указанным в пункте 1 настоящего постановления, открыты лицевые счета участника казначейского сопровождения.</a:t>
            </a:r>
          </a:p>
          <a:p>
            <a:r>
              <a:rPr lang="ru-RU" sz="1400" dirty="0"/>
              <a:t>4. Перечисление средств с лицевых счетов участника казначейского сопровождения, открытых в территориальных органах Федерального казначейства заказчикам по контрактам (договорам), заключенным в рамках исполнения государственных (муниципальных) контрактов, указанных в части 39 статьи 10 Федерального закона "О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 осуществляется в 2022 году на расчетные счета, открытые в кредитных организациях подрядчикам (исполнителям) по таким контрактам (договорам) (далее - подрядчик (исполнитель), при представлении заказчиком в территориальный орган Федерального казначейства по месту открытия ему лицевого счета участника казначейского сопровождения документов, подтверждающих выполнение работ, оказание услуг, определенных порядком санкционирования, а также сформированный подрядчиком (исполнителем) реестр документов, подтверждающих затраты, подрядчика (исполнителя) по контракту (договору), заключенному в рамках исполнения государственного (муниципального) контракта, предметом которого является строительство (реконструкция, в том числе с элементами реставрации, техническое перевооружение), капитальный ремонт объектов капитального строительства, произведенные в целях выполнения работ (оказания услуг), по форме согласно приложению, указанные в документах, подтверждающих выполнение работ, оказание услуг, определенных порядком санкционирования.</a:t>
            </a:r>
          </a:p>
        </p:txBody>
      </p:sp>
    </p:spTree>
    <p:extLst>
      <p:ext uri="{BB962C8B-B14F-4D97-AF65-F5344CB8AC3E}">
        <p14:creationId xmlns:p14="http://schemas.microsoft.com/office/powerpoint/2010/main" val="4234373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CB3A94-0479-5C87-5234-B60163B408FA}"/>
              </a:ext>
            </a:extLst>
          </p:cNvPr>
          <p:cNvSpPr>
            <a:spLocks noGrp="1"/>
          </p:cNvSpPr>
          <p:nvPr>
            <p:ph type="title"/>
          </p:nvPr>
        </p:nvSpPr>
        <p:spPr>
          <a:xfrm>
            <a:off x="352338" y="0"/>
            <a:ext cx="11839662" cy="1153283"/>
          </a:xfrm>
        </p:spPr>
        <p:txBody>
          <a:bodyPr>
            <a:noAutofit/>
          </a:bodyPr>
          <a:lstStyle/>
          <a:p>
            <a:pPr algn="ctr"/>
            <a:r>
              <a:rPr lang="ru-RU" sz="2400" dirty="0">
                <a:solidFill>
                  <a:srgbClr val="00B0F0"/>
                </a:solidFill>
              </a:rPr>
              <a:t>Постановление Правительства РФ от 1 июля 2022 г. N 1182</a:t>
            </a:r>
            <a:br>
              <a:rPr lang="ru-RU" sz="2400" dirty="0">
                <a:solidFill>
                  <a:srgbClr val="00B0F0"/>
                </a:solidFill>
              </a:rPr>
            </a:br>
            <a:r>
              <a:rPr lang="ru-RU" sz="2400" dirty="0">
                <a:solidFill>
                  <a:srgbClr val="00B0F0"/>
                </a:solidFill>
              </a:rPr>
              <a:t>"О порядке перечисления в 2022 году средств, подлежащих казначейскому сопровождению, на расчетные счета, открытые в кредитных организациях«  - </a:t>
            </a:r>
            <a:r>
              <a:rPr lang="ru-RU" sz="2400" dirty="0">
                <a:solidFill>
                  <a:srgbClr val="FF0000"/>
                </a:solidFill>
              </a:rPr>
              <a:t>с 12.07.2022</a:t>
            </a:r>
          </a:p>
        </p:txBody>
      </p:sp>
      <p:sp>
        <p:nvSpPr>
          <p:cNvPr id="3" name="Объект 2">
            <a:extLst>
              <a:ext uri="{FF2B5EF4-FFF2-40B4-BE49-F238E27FC236}">
                <a16:creationId xmlns:a16="http://schemas.microsoft.com/office/drawing/2014/main" id="{4085C3AC-B4F8-775D-C359-F17DD6F6A4AE}"/>
              </a:ext>
            </a:extLst>
          </p:cNvPr>
          <p:cNvSpPr>
            <a:spLocks noGrp="1"/>
          </p:cNvSpPr>
          <p:nvPr>
            <p:ph idx="1"/>
          </p:nvPr>
        </p:nvSpPr>
        <p:spPr>
          <a:xfrm>
            <a:off x="135622" y="1153283"/>
            <a:ext cx="11920755" cy="5540928"/>
          </a:xfrm>
        </p:spPr>
        <p:txBody>
          <a:bodyPr>
            <a:noAutofit/>
          </a:bodyPr>
          <a:lstStyle/>
          <a:p>
            <a:r>
              <a:rPr lang="ru-RU" sz="1400" dirty="0"/>
              <a:t>5. Территориальные органы Федерального казначейства при перечислении средств на расчетные счета, открытые в кредитных организациях:</a:t>
            </a:r>
          </a:p>
          <a:p>
            <a:r>
              <a:rPr lang="ru-RU" sz="1400" dirty="0"/>
              <a:t>а) поставщикам строительных материалов и оборудования, осуществляют проверку указанных в контрактах (договорах) наименований строительных материалов и оборудования на наличие их в соответствующем перечне;</a:t>
            </a:r>
          </a:p>
          <a:p>
            <a:r>
              <a:rPr lang="ru-RU" sz="1400" dirty="0"/>
              <a:t>б) поставщикам товаров, указанных в подпункте "б" пункта 1 настоящего постановления, осуществляют проверку документов, подтверждающих поставку товаров, определенных порядком санкционирования;</a:t>
            </a:r>
          </a:p>
          <a:p>
            <a:r>
              <a:rPr lang="ru-RU" sz="1400" dirty="0"/>
              <a:t>в) подрядчикам (исполнителям), осуществляют проверку документов о приемке в соответствии с порядком санкционирования, а также наличия реестра документов, предусмотренного приложением к настоящему постановлению.</a:t>
            </a:r>
          </a:p>
          <a:p>
            <a:endParaRPr lang="ru-RU" sz="1400" dirty="0"/>
          </a:p>
          <a:p>
            <a:r>
              <a:rPr lang="ru-RU" sz="1400" dirty="0"/>
              <a:t>6. Положения настоящего постановления применяются при осуществлении казначейского сопровождения финансовым органом субъекта Российской Федерации (муниципального образования) или Федеральным казначейством при осуществлении им отдельных функций финансового органа субъекта Российской Федерации (муниципального образования) в соответствии со статьей 220 2 Бюджетного кодекса Российской Федерации средств, определенных в соответствии со статьей 242 26 Бюджетного кодекса Российской Федерации, в случаях, установленных частью 40 статьи 10 Федерального закона "О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a:t>
            </a:r>
          </a:p>
        </p:txBody>
      </p:sp>
    </p:spTree>
    <p:extLst>
      <p:ext uri="{BB962C8B-B14F-4D97-AF65-F5344CB8AC3E}">
        <p14:creationId xmlns:p14="http://schemas.microsoft.com/office/powerpoint/2010/main" val="363135858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A65D99-24D9-5838-F8AD-46C54BCCA5D5}"/>
              </a:ext>
            </a:extLst>
          </p:cNvPr>
          <p:cNvSpPr>
            <a:spLocks noGrp="1"/>
          </p:cNvSpPr>
          <p:nvPr>
            <p:ph type="title"/>
          </p:nvPr>
        </p:nvSpPr>
        <p:spPr>
          <a:xfrm>
            <a:off x="779477" y="186035"/>
            <a:ext cx="10515600" cy="1325563"/>
          </a:xfrm>
        </p:spPr>
        <p:txBody>
          <a:bodyPr>
            <a:noAutofit/>
          </a:bodyPr>
          <a:lstStyle/>
          <a:p>
            <a:pPr algn="ctr"/>
            <a:r>
              <a:rPr lang="ru-RU" sz="2000" dirty="0">
                <a:solidFill>
                  <a:srgbClr val="FF0000"/>
                </a:solidFill>
              </a:rPr>
              <a:t>Письмо Минфина России и Федерального казначейства от 8 июля 2022 г. NN 09-02-09/66304, 07-04-05/04-16919 Об особенностях перечисления в 2022 г. средств с лицевых счетов участника </a:t>
            </a:r>
            <a:r>
              <a:rPr lang="ru-RU" sz="2000" b="1" dirty="0">
                <a:solidFill>
                  <a:srgbClr val="FF0000"/>
                </a:solidFill>
              </a:rPr>
              <a:t>казначейского сопровождения</a:t>
            </a:r>
            <a:r>
              <a:rPr lang="ru-RU" sz="2000" dirty="0">
                <a:solidFill>
                  <a:srgbClr val="FF0000"/>
                </a:solidFill>
              </a:rPr>
              <a:t>,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 </a:t>
            </a:r>
            <a:r>
              <a:rPr lang="ru-RU" sz="2000" b="1" dirty="0">
                <a:solidFill>
                  <a:srgbClr val="FF0000"/>
                </a:solidFill>
              </a:rPr>
              <a:t>(извлечение)</a:t>
            </a:r>
          </a:p>
        </p:txBody>
      </p:sp>
      <p:sp>
        <p:nvSpPr>
          <p:cNvPr id="3" name="Объект 2">
            <a:extLst>
              <a:ext uri="{FF2B5EF4-FFF2-40B4-BE49-F238E27FC236}">
                <a16:creationId xmlns:a16="http://schemas.microsoft.com/office/drawing/2014/main" id="{063F98B7-980C-48BF-2AB0-4B0DED96D17A}"/>
              </a:ext>
            </a:extLst>
          </p:cNvPr>
          <p:cNvSpPr>
            <a:spLocks noGrp="1"/>
          </p:cNvSpPr>
          <p:nvPr>
            <p:ph idx="1"/>
          </p:nvPr>
        </p:nvSpPr>
        <p:spPr>
          <a:xfrm>
            <a:off x="269846" y="1657845"/>
            <a:ext cx="11534862" cy="4351338"/>
          </a:xfrm>
        </p:spPr>
        <p:txBody>
          <a:bodyPr>
            <a:noAutofit/>
          </a:bodyPr>
          <a:lstStyle/>
          <a:p>
            <a:r>
              <a:rPr lang="ru-RU" sz="1400" dirty="0"/>
              <a:t>Министерство финансов Российской Федерации и Федеральное казначейство в связи с изданием постановления Правительства Российской Федерации </a:t>
            </a:r>
            <a:r>
              <a:rPr lang="ru-RU" sz="1400" b="1" dirty="0"/>
              <a:t>от 1 июля 2022 г. N 1182 </a:t>
            </a:r>
            <a:r>
              <a:rPr lang="ru-RU" sz="1400" dirty="0"/>
              <a:t>"О порядке перечисления в 2022 году средств, подлежащих казначейскому сопровождению, на расчетные счета, открытые в кредитных организациях" (далее - Постановление N 1182), предусмотренного положениями Федерального закона от 28 мая 2022 г. N 146-ФЗ "О внесении изменений в статью 166 1 Бюджетного кодекса Российской Федерации и статьи 9 и 10 Федерального закона "О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 (далее - Федеральный закон N 146-ФЗ), сообщают следующее.</a:t>
            </a:r>
          </a:p>
          <a:p>
            <a:r>
              <a:rPr lang="ru-RU" sz="1400" dirty="0"/>
              <a:t>Федеральным законом N 146-ФЗ установлены особенности перечисления в 2022 году средств с лицевых счетов участника казначейского сопровождения, открытых заказчикам по контрактам (договорам) в территориальных органах Федерального казначейства (далее - лицевой счет), на расчетные счета, открытые в кредитных организациях (без открытия лицевого счета в территориальных органах Федерального казначейства):</a:t>
            </a:r>
          </a:p>
          <a:p>
            <a:r>
              <a:rPr lang="ru-RU" sz="1400" dirty="0"/>
              <a:t>1) поставщикам по контрактам (договорам), в рамках исполнения государственных (муниципальных) контрактов, контрактов (договоров), заключаемых бюджетными и автономными учреждениями, договоров (соглашений) о предоставлении субсидий, договоров о предоставлении бюджетных инвестиций, концессионных соглашений и соглашений о государственно-частном партнерстве (</a:t>
            </a:r>
            <a:r>
              <a:rPr lang="ru-RU" sz="1400" dirty="0" err="1"/>
              <a:t>муниципально</a:t>
            </a:r>
            <a:r>
              <a:rPr lang="ru-RU" sz="1400" dirty="0"/>
              <a:t>-частном партнерстве) (далее соответственно - государственный (муниципальный) контракт, контракт учреждения, соглашение (договор), заключаемым в целях приобретения:</a:t>
            </a:r>
          </a:p>
          <a:p>
            <a:r>
              <a:rPr lang="ru-RU" sz="1400" dirty="0"/>
              <a:t>товаров - перечисление средств за поставленный товар осуществляется при представлении заказчиками по таким контрактам (договорам) в территориальные органы Федерального казначейства документов, подтверждающих поставку товаров, установленных Порядком N 214н 1;</a:t>
            </a:r>
          </a:p>
          <a:p>
            <a:r>
              <a:rPr lang="ru-RU" sz="1400" dirty="0"/>
              <a:t>строительных материалов и оборудования, затраты на приобретение которых включены в сметную документацию, в рамках исполнения государственного (муниципального) контракта, контракта учреждения, соглашения (договора) на строительство (реконструкцию, в том числе с элементами реставрации, техническое перевооружение), капитальный ремонт объектов капитального строительства - перечисление в том числе авансовых платежей осуществляется за строительные материалы и (или) оборудование, включенные в перечень строительных материалов и оборудования (далее - Перечень).</a:t>
            </a:r>
          </a:p>
          <a:p>
            <a:endParaRPr lang="ru-RU" sz="1400" dirty="0"/>
          </a:p>
        </p:txBody>
      </p:sp>
    </p:spTree>
    <p:extLst>
      <p:ext uri="{BB962C8B-B14F-4D97-AF65-F5344CB8AC3E}">
        <p14:creationId xmlns:p14="http://schemas.microsoft.com/office/powerpoint/2010/main" val="21893752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A65D99-24D9-5838-F8AD-46C54BCCA5D5}"/>
              </a:ext>
            </a:extLst>
          </p:cNvPr>
          <p:cNvSpPr>
            <a:spLocks noGrp="1"/>
          </p:cNvSpPr>
          <p:nvPr>
            <p:ph type="title"/>
          </p:nvPr>
        </p:nvSpPr>
        <p:spPr>
          <a:xfrm>
            <a:off x="838200" y="18255"/>
            <a:ext cx="10515600" cy="1325563"/>
          </a:xfrm>
        </p:spPr>
        <p:txBody>
          <a:bodyPr>
            <a:noAutofit/>
          </a:bodyPr>
          <a:lstStyle/>
          <a:p>
            <a:pPr algn="ctr"/>
            <a:r>
              <a:rPr lang="ru-RU" sz="2000" dirty="0">
                <a:solidFill>
                  <a:srgbClr val="FF0000"/>
                </a:solidFill>
              </a:rPr>
              <a:t>Письмо Минфина России и Федерального казначейства от 8 июля 2022 г. NN 09-02-09/66304, 07-04-05/04-16919 Об особенностях перечисления в 2022 г. средств с лицевых счетов участника </a:t>
            </a:r>
            <a:r>
              <a:rPr lang="ru-RU" sz="2000" b="1" dirty="0">
                <a:solidFill>
                  <a:srgbClr val="FF0000"/>
                </a:solidFill>
              </a:rPr>
              <a:t>казначейского сопровождения</a:t>
            </a:r>
            <a:r>
              <a:rPr lang="ru-RU" sz="2000" dirty="0">
                <a:solidFill>
                  <a:srgbClr val="FF0000"/>
                </a:solidFill>
              </a:rPr>
              <a:t>,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a:t>
            </a:r>
          </a:p>
        </p:txBody>
      </p:sp>
      <p:sp>
        <p:nvSpPr>
          <p:cNvPr id="3" name="Объект 2">
            <a:extLst>
              <a:ext uri="{FF2B5EF4-FFF2-40B4-BE49-F238E27FC236}">
                <a16:creationId xmlns:a16="http://schemas.microsoft.com/office/drawing/2014/main" id="{063F98B7-980C-48BF-2AB0-4B0DED96D17A}"/>
              </a:ext>
            </a:extLst>
          </p:cNvPr>
          <p:cNvSpPr>
            <a:spLocks noGrp="1"/>
          </p:cNvSpPr>
          <p:nvPr>
            <p:ph idx="1"/>
          </p:nvPr>
        </p:nvSpPr>
        <p:spPr>
          <a:xfrm>
            <a:off x="328569" y="1716567"/>
            <a:ext cx="11534862" cy="4351338"/>
          </a:xfrm>
        </p:spPr>
        <p:txBody>
          <a:bodyPr>
            <a:noAutofit/>
          </a:bodyPr>
          <a:lstStyle/>
          <a:p>
            <a:r>
              <a:rPr lang="ru-RU" sz="1400" dirty="0"/>
              <a:t>В Перечень включаются наименования строительных материалов и оборудования в соответствии с проектной документацией по государственному (муниципальному) контракту, контракту учреждения, соглашению (договору).</a:t>
            </a:r>
          </a:p>
          <a:p>
            <a:r>
              <a:rPr lang="ru-RU" sz="1400" dirty="0"/>
              <a:t>Перечень утверждается:</a:t>
            </a:r>
          </a:p>
          <a:p>
            <a:r>
              <a:rPr lang="ru-RU" sz="1400" dirty="0"/>
              <a:t>в рамках государственного (муниципального) контракта, контракта учреждения - государственным (муниципальным) заказчиком, заказчиком по контракту учреждения соответственно;</a:t>
            </a:r>
          </a:p>
          <a:p>
            <a:r>
              <a:rPr lang="ru-RU" sz="1400" dirty="0"/>
              <a:t>в рамках соглашения (договора) - получателем субсидии (бюджетных инвестиций, взноса в уставный складочный капитал (вклада в имущество) юридических лиц (их дочерних обществ), получателем средств по концессионному соглашению, соглашению о государственно-частном партнерстве (</a:t>
            </a:r>
            <a:r>
              <a:rPr lang="ru-RU" sz="1400" dirty="0" err="1"/>
              <a:t>муниципально</a:t>
            </a:r>
            <a:r>
              <a:rPr lang="ru-RU" sz="1400" dirty="0"/>
              <a:t>-частном партнерстве) соответственно (далее - получатель средств).</a:t>
            </a:r>
          </a:p>
          <a:p>
            <a:r>
              <a:rPr lang="ru-RU" sz="1400" dirty="0"/>
              <a:t>При этом, ответственность за соответствие наименований строительных материалов и оборудования, включенных в Перечень, проектной документации несет государственный (муниципальный) заказчик, заказчик по контракту учреждения, получатель средств, утвердивший Перечень.</a:t>
            </a:r>
          </a:p>
          <a:p>
            <a:r>
              <a:rPr lang="ru-RU" sz="1400" dirty="0"/>
              <a:t>Территориальные органы Федерального казначейства при перечислении средств на расчетные счета, открытые в кредитных организациях поставщикам строительных материалов и оборудования, обеспечивают проверку указанных в контрактах (договорах), заключаемых в целях приобретения строительных материалов и оборудования, наименований строительных материалов и оборудования </a:t>
            </a:r>
            <a:r>
              <a:rPr lang="ru-RU" sz="1400" b="1" dirty="0"/>
              <a:t>только на наличие наименований в Перечне;</a:t>
            </a:r>
          </a:p>
        </p:txBody>
      </p:sp>
    </p:spTree>
    <p:extLst>
      <p:ext uri="{BB962C8B-B14F-4D97-AF65-F5344CB8AC3E}">
        <p14:creationId xmlns:p14="http://schemas.microsoft.com/office/powerpoint/2010/main" val="16827711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A65D99-24D9-5838-F8AD-46C54BCCA5D5}"/>
              </a:ext>
            </a:extLst>
          </p:cNvPr>
          <p:cNvSpPr>
            <a:spLocks noGrp="1"/>
          </p:cNvSpPr>
          <p:nvPr>
            <p:ph type="title"/>
          </p:nvPr>
        </p:nvSpPr>
        <p:spPr>
          <a:xfrm>
            <a:off x="838200" y="18255"/>
            <a:ext cx="10515600" cy="1325563"/>
          </a:xfrm>
        </p:spPr>
        <p:txBody>
          <a:bodyPr>
            <a:noAutofit/>
          </a:bodyPr>
          <a:lstStyle/>
          <a:p>
            <a:pPr algn="ctr"/>
            <a:r>
              <a:rPr lang="ru-RU" sz="2000" dirty="0">
                <a:solidFill>
                  <a:srgbClr val="FF0000"/>
                </a:solidFill>
              </a:rPr>
              <a:t>Письмо Минфина России и Федерального казначейства от 8 июля 2022 г. NN 09-02-09/66304, 07-04-05/04-16919 Об особенностях перечисления в 2022 г. средств с лицевых счетов участника </a:t>
            </a:r>
            <a:r>
              <a:rPr lang="ru-RU" sz="2000" b="1" dirty="0">
                <a:solidFill>
                  <a:srgbClr val="FF0000"/>
                </a:solidFill>
              </a:rPr>
              <a:t>казначейского сопровождения</a:t>
            </a:r>
            <a:r>
              <a:rPr lang="ru-RU" sz="2000" dirty="0">
                <a:solidFill>
                  <a:srgbClr val="FF0000"/>
                </a:solidFill>
              </a:rPr>
              <a:t>,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a:t>
            </a:r>
          </a:p>
        </p:txBody>
      </p:sp>
      <p:sp>
        <p:nvSpPr>
          <p:cNvPr id="3" name="Объект 2">
            <a:extLst>
              <a:ext uri="{FF2B5EF4-FFF2-40B4-BE49-F238E27FC236}">
                <a16:creationId xmlns:a16="http://schemas.microsoft.com/office/drawing/2014/main" id="{063F98B7-980C-48BF-2AB0-4B0DED96D17A}"/>
              </a:ext>
            </a:extLst>
          </p:cNvPr>
          <p:cNvSpPr>
            <a:spLocks noGrp="1"/>
          </p:cNvSpPr>
          <p:nvPr>
            <p:ph idx="1"/>
          </p:nvPr>
        </p:nvSpPr>
        <p:spPr>
          <a:xfrm>
            <a:off x="328569" y="1448120"/>
            <a:ext cx="11534862" cy="4351338"/>
          </a:xfrm>
        </p:spPr>
        <p:txBody>
          <a:bodyPr>
            <a:noAutofit/>
          </a:bodyPr>
          <a:lstStyle/>
          <a:p>
            <a:r>
              <a:rPr lang="ru-RU" sz="1400" dirty="0"/>
              <a:t>2) подрядчикам (исполнителям) по контрактам (договорам), заключаемым в целях выполнения работ (оказания услуг) в рамках исполнения государственных (муниципальных) контрактов, предметом которых является строительство (реконструкция, в том числе с элементами реставрации, техническое перевооружение), капитальный ремонт объектов капитального строительства, - перечисление средств осуществляется при представлении заказчиками по таким контрактам (договорам) документов, подтверждающих выполнение работ (оказание услуг), определенных Порядком N 214н, а также реестра документов.</a:t>
            </a:r>
          </a:p>
          <a:p>
            <a:r>
              <a:rPr lang="ru-RU" sz="1400" dirty="0"/>
              <a:t>Реестр документов, если подрядчик (исполнитель) не привлекает для выполнения работ, оказания услуг иных юридических лиц, индивидуальных предпринимателей, физических лиц - производителей товаров, работ, услуг, формируется с указанием в соответствующих графах данных расчета суммы накладных расходов по контракту (договору) (приложение N 1 к Порядку N 210н 3, в части отражения наименования формы, даты ее формирования и суммы {без представления подрядчиком (исполнителем) в территориальный орган Федерального казначейства указанного расчета накладных расходов).</a:t>
            </a:r>
          </a:p>
          <a:p>
            <a:r>
              <a:rPr lang="ru-RU" sz="1400" dirty="0"/>
              <a:t>Если подрядчик (исполнитель) привлекает для выполнения работ, оказания услуг иных юридических лиц, индивидуальных предпринимателей, физических лиц - производителей товаров, работ, услуг, то в реестре документов указываются реквизиты документов, подтверждающих возникновение обязательств подрядчика (исполнителя), установленных Порядком N 214н.</a:t>
            </a:r>
          </a:p>
          <a:p>
            <a:r>
              <a:rPr lang="ru-RU" sz="1400" dirty="0"/>
              <a:t>Федеральным законом N 146-ФЗ предусмотрена возможность установления аналогичных особенностей законом субъекта Российской Федерации (муниципальным правовым актом представительного органа местного самоуправления) в отношении средств, подлежащих казначейскому сопровождению, предоставляемых из бюджета субъекта Российской Федерации (местного бюджета).</a:t>
            </a:r>
            <a:endParaRPr lang="ru-RU" sz="1400" b="1" dirty="0"/>
          </a:p>
        </p:txBody>
      </p:sp>
    </p:spTree>
    <p:extLst>
      <p:ext uri="{BB962C8B-B14F-4D97-AF65-F5344CB8AC3E}">
        <p14:creationId xmlns:p14="http://schemas.microsoft.com/office/powerpoint/2010/main" val="11010198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03AEF5-441E-5DE6-B2E1-4CB9B59CC190}"/>
              </a:ext>
            </a:extLst>
          </p:cNvPr>
          <p:cNvSpPr>
            <a:spLocks noGrp="1"/>
          </p:cNvSpPr>
          <p:nvPr>
            <p:ph type="title"/>
          </p:nvPr>
        </p:nvSpPr>
        <p:spPr>
          <a:xfrm>
            <a:off x="838200" y="365125"/>
            <a:ext cx="10515600" cy="549275"/>
          </a:xfrm>
        </p:spPr>
        <p:txBody>
          <a:bodyPr>
            <a:normAutofit/>
          </a:bodyPr>
          <a:lstStyle/>
          <a:p>
            <a:r>
              <a:rPr lang="ru-RU" sz="2000" dirty="0">
                <a:solidFill>
                  <a:srgbClr val="00B0F0"/>
                </a:solidFill>
              </a:rPr>
              <a:t>Комментарий системы «Гарант»</a:t>
            </a:r>
          </a:p>
        </p:txBody>
      </p:sp>
      <p:sp>
        <p:nvSpPr>
          <p:cNvPr id="3" name="Объект 2">
            <a:extLst>
              <a:ext uri="{FF2B5EF4-FFF2-40B4-BE49-F238E27FC236}">
                <a16:creationId xmlns:a16="http://schemas.microsoft.com/office/drawing/2014/main" id="{6490AAB2-9C6B-E8D6-3AF4-5215B6066723}"/>
              </a:ext>
            </a:extLst>
          </p:cNvPr>
          <p:cNvSpPr>
            <a:spLocks noGrp="1"/>
          </p:cNvSpPr>
          <p:nvPr>
            <p:ph idx="1"/>
          </p:nvPr>
        </p:nvSpPr>
        <p:spPr>
          <a:xfrm>
            <a:off x="629174" y="1015068"/>
            <a:ext cx="10724626" cy="5603846"/>
          </a:xfrm>
        </p:spPr>
        <p:txBody>
          <a:bodyPr>
            <a:normAutofit fontScale="55000" lnSpcReduction="20000"/>
          </a:bodyPr>
          <a:lstStyle/>
          <a:p>
            <a:r>
              <a:rPr lang="ru-RU" dirty="0"/>
              <a:t>Заключили строительный контракт с казначейским сопровождением? Утвердите перечень стройматериалов и оборудования!</a:t>
            </a:r>
          </a:p>
          <a:p>
            <a:r>
              <a:rPr lang="ru-RU" dirty="0">
                <a:solidFill>
                  <a:srgbClr val="00B0F0"/>
                </a:solidFill>
              </a:rPr>
              <a:t>https://www.garant.ru/news/1553963/</a:t>
            </a:r>
          </a:p>
          <a:p>
            <a:r>
              <a:rPr lang="ru-RU" dirty="0"/>
              <a:t>В связи с изменениями режима использования лицевого счета участника казначейского сопровождения (УКС), о которых мы рассказывали ранее, Правительством РФ </a:t>
            </a:r>
            <a:r>
              <a:rPr lang="ru-RU" b="1" dirty="0">
                <a:solidFill>
                  <a:srgbClr val="FF0000"/>
                </a:solidFill>
              </a:rPr>
              <a:t>определена форма Реестра документов, который необходимо предоставить в ТОФК для перечисления средств контрагенту на счет, открытый в кредитной организации</a:t>
            </a:r>
            <a:r>
              <a:rPr lang="ru-RU" dirty="0"/>
              <a:t>. Напомним, что Реестр необходимо представлять в ТОФК для подтверждения затрат подрядчика (исполнителя) по контракту (договору), заключенному в рамках исполнения государственного (муниципального) контракта, предметом которого является строительство (реконструкция, в том числе с элементами реставрации, техническое перевооружение), капремонт объектов капстроительства, в соответствии с ч. 39 ст. 10 Федерального закона от 29 ноября 2021 г. № 384-ФЗ "О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 (Постановление Правительства РФ от 1 июля 2022 г. № 1182).</a:t>
            </a:r>
          </a:p>
          <a:p>
            <a:r>
              <a:rPr lang="ru-RU" dirty="0"/>
              <a:t>Кроме того, постановлением Правительства РФ </a:t>
            </a:r>
            <a:r>
              <a:rPr lang="ru-RU" b="1" dirty="0"/>
              <a:t>от 1 июля 2022 г. № 1182 </a:t>
            </a:r>
            <a:r>
              <a:rPr lang="ru-RU" dirty="0"/>
              <a:t>установлен порядок перечисления средств по контрактам (договорам), заключаемым в целях приобретения строительных материалов и оборудования, затраты на приобретение которых включены в сметную документацию на строительство (реконструкцию, в том числе с элементами реставрации, техническое перевооружение), капремонт объектов капстроительства (ч. 38 ст. 10 Закона № 384-ФЗ). Для перечисления средств на счет в кредитной организации поставщикам стройматериалов и оборудования, затраты на приобретение которых включены в сметную документацию на строительство (реконструкцию, в том числе с элементами реставрации, техническое перевооружение), капитальный ремонт объектов капитального строительства, в ТОФК необходимо предоставить перечень таких стройматериалов и оборудования. При этом указанный перечень утверждается на "верхнем уровне" цепочки казначейского сопровождения. Например, если речь идет о поставке стройматериалов в целях исполнения госконтракта, то перечень стройматериалов должен быть утвержден государственным заказчиком независимо от того, что заказчиком в рамках договора поставки будет исполнитель госконтракта.</a:t>
            </a:r>
          </a:p>
          <a:p>
            <a:r>
              <a:rPr lang="ru-RU" dirty="0"/>
              <a:t>Для перечисления средств со счета УКС на расчетный счет поставщика товаров, не указанных в перечне, требуется представление документов, предусмотренных Порядком санкционирования.</a:t>
            </a:r>
          </a:p>
        </p:txBody>
      </p:sp>
    </p:spTree>
    <p:extLst>
      <p:ext uri="{BB962C8B-B14F-4D97-AF65-F5344CB8AC3E}">
        <p14:creationId xmlns:p14="http://schemas.microsoft.com/office/powerpoint/2010/main" val="27098317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5DA4F4-7761-753C-F90A-C82314744AFE}"/>
              </a:ext>
            </a:extLst>
          </p:cNvPr>
          <p:cNvSpPr>
            <a:spLocks noGrp="1"/>
          </p:cNvSpPr>
          <p:nvPr>
            <p:ph type="title"/>
          </p:nvPr>
        </p:nvSpPr>
        <p:spPr>
          <a:xfrm>
            <a:off x="329968" y="18255"/>
            <a:ext cx="11862032" cy="812255"/>
          </a:xfrm>
        </p:spPr>
        <p:txBody>
          <a:bodyPr/>
          <a:lstStyle/>
          <a:p>
            <a:r>
              <a:rPr kumimoji="0" lang="ru-RU" sz="3200" b="0" i="0" u="none" strike="noStrike" kern="1200" cap="none" spc="0" normalizeH="0" baseline="0" noProof="0" dirty="0">
                <a:ln>
                  <a:noFill/>
                </a:ln>
                <a:solidFill>
                  <a:srgbClr val="FF0000"/>
                </a:solidFill>
                <a:effectLst/>
                <a:uLnTx/>
                <a:uFillTx/>
                <a:latin typeface="Calibri Light"/>
                <a:ea typeface="+mj-ea"/>
                <a:cs typeface="+mj-cs"/>
              </a:rPr>
              <a:t>Изменения на этапе подготовки к закупке (360-ФЗ) – с 01.01.2022</a:t>
            </a:r>
            <a:endParaRPr lang="ru-RU" dirty="0"/>
          </a:p>
        </p:txBody>
      </p:sp>
      <p:sp>
        <p:nvSpPr>
          <p:cNvPr id="3" name="Объект 2">
            <a:extLst>
              <a:ext uri="{FF2B5EF4-FFF2-40B4-BE49-F238E27FC236}">
                <a16:creationId xmlns:a16="http://schemas.microsoft.com/office/drawing/2014/main" id="{E7963E69-DC63-C14F-C282-67C167A25E25}"/>
              </a:ext>
            </a:extLst>
          </p:cNvPr>
          <p:cNvSpPr>
            <a:spLocks noGrp="1"/>
          </p:cNvSpPr>
          <p:nvPr>
            <p:ph idx="1"/>
          </p:nvPr>
        </p:nvSpPr>
        <p:spPr>
          <a:xfrm>
            <a:off x="404070" y="696286"/>
            <a:ext cx="11383860" cy="5346453"/>
          </a:xfrm>
        </p:spPr>
        <p:txBody>
          <a:bodyPr>
            <a:normAutofit/>
          </a:bodyPr>
          <a:lstStyle/>
          <a:p>
            <a:pPr marL="0" indent="0">
              <a:buNone/>
            </a:pPr>
            <a:r>
              <a:rPr lang="ru-RU" sz="2000" b="1" u="sng" dirty="0">
                <a:solidFill>
                  <a:prstClr val="black"/>
                </a:solidFill>
                <a:latin typeface="Calibri Light"/>
                <a:ea typeface="+mj-ea"/>
                <a:cs typeface="+mj-cs"/>
              </a:rPr>
              <a:t>С</a:t>
            </a:r>
            <a:r>
              <a:rPr kumimoji="0" lang="ru-RU" sz="2000" b="1" i="0" u="sng" strike="noStrike" kern="1200" cap="none" spc="0" normalizeH="0" baseline="0" noProof="0" dirty="0" err="1">
                <a:ln>
                  <a:noFill/>
                </a:ln>
                <a:solidFill>
                  <a:prstClr val="black"/>
                </a:solidFill>
                <a:effectLst/>
                <a:uLnTx/>
                <a:uFillTx/>
                <a:latin typeface="Calibri Light"/>
                <a:ea typeface="+mj-ea"/>
                <a:cs typeface="+mj-cs"/>
              </a:rPr>
              <a:t>татья</a:t>
            </a:r>
            <a:r>
              <a:rPr kumimoji="0" lang="ru-RU" sz="2000" b="1" i="0" u="sng" strike="noStrike" kern="1200" cap="none" spc="0" normalizeH="0" baseline="0" noProof="0" dirty="0">
                <a:ln>
                  <a:noFill/>
                </a:ln>
                <a:solidFill>
                  <a:prstClr val="black"/>
                </a:solidFill>
                <a:effectLst/>
                <a:uLnTx/>
                <a:uFillTx/>
                <a:latin typeface="Calibri Light"/>
                <a:ea typeface="+mj-ea"/>
                <a:cs typeface="+mj-cs"/>
              </a:rPr>
              <a:t> 43</a:t>
            </a:r>
            <a:r>
              <a:rPr lang="ru-RU" sz="2000" b="1" u="sng" dirty="0">
                <a:solidFill>
                  <a:prstClr val="black"/>
                </a:solidFill>
                <a:latin typeface="Calibri Light"/>
                <a:ea typeface="+mj-ea"/>
                <a:cs typeface="+mj-cs"/>
              </a:rPr>
              <a:t>. </a:t>
            </a:r>
            <a:r>
              <a:rPr kumimoji="0" lang="ru-RU" sz="2000" b="1" i="0" u="sng" strike="noStrike" kern="1200" cap="none" spc="0" normalizeH="0" baseline="0" noProof="0" dirty="0">
                <a:ln>
                  <a:noFill/>
                </a:ln>
                <a:solidFill>
                  <a:prstClr val="black"/>
                </a:solidFill>
                <a:effectLst/>
                <a:uLnTx/>
                <a:uFillTx/>
                <a:latin typeface="Calibri Light"/>
                <a:ea typeface="+mj-ea"/>
                <a:cs typeface="+mj-cs"/>
              </a:rPr>
              <a:t>Заявка на участие в закупке (извлечение)</a:t>
            </a:r>
            <a:endParaRPr lang="ru-RU" sz="2000" b="1" u="sng" dirty="0"/>
          </a:p>
        </p:txBody>
      </p:sp>
      <p:graphicFrame>
        <p:nvGraphicFramePr>
          <p:cNvPr id="4" name="Таблица 5">
            <a:extLst>
              <a:ext uri="{FF2B5EF4-FFF2-40B4-BE49-F238E27FC236}">
                <a16:creationId xmlns:a16="http://schemas.microsoft.com/office/drawing/2014/main" id="{8027ED92-F248-81A9-E08F-F9F8CCB9CB7A}"/>
              </a:ext>
            </a:extLst>
          </p:cNvPr>
          <p:cNvGraphicFramePr>
            <a:graphicFrameLocks noGrp="1"/>
          </p:cNvGraphicFramePr>
          <p:nvPr>
            <p:extLst>
              <p:ext uri="{D42A27DB-BD31-4B8C-83A1-F6EECF244321}">
                <p14:modId xmlns:p14="http://schemas.microsoft.com/office/powerpoint/2010/main" val="735998010"/>
              </p:ext>
            </p:extLst>
          </p:nvPr>
        </p:nvGraphicFramePr>
        <p:xfrm>
          <a:off x="316194" y="1262338"/>
          <a:ext cx="11607360" cy="4699000"/>
        </p:xfrm>
        <a:graphic>
          <a:graphicData uri="http://schemas.openxmlformats.org/drawingml/2006/table">
            <a:tbl>
              <a:tblPr firstRow="1" bandRow="1">
                <a:tableStyleId>{93296810-A885-4BE3-A3E7-6D5BEEA58F35}</a:tableStyleId>
              </a:tblPr>
              <a:tblGrid>
                <a:gridCol w="6768270">
                  <a:extLst>
                    <a:ext uri="{9D8B030D-6E8A-4147-A177-3AD203B41FA5}">
                      <a16:colId xmlns:a16="http://schemas.microsoft.com/office/drawing/2014/main" val="3256495154"/>
                    </a:ext>
                  </a:extLst>
                </a:gridCol>
                <a:gridCol w="4839090">
                  <a:extLst>
                    <a:ext uri="{9D8B030D-6E8A-4147-A177-3AD203B41FA5}">
                      <a16:colId xmlns:a16="http://schemas.microsoft.com/office/drawing/2014/main" val="1318441645"/>
                    </a:ext>
                  </a:extLst>
                </a:gridCol>
              </a:tblGrid>
              <a:tr h="370840">
                <a:tc>
                  <a:txBody>
                    <a:bodyPr/>
                    <a:lstStyle/>
                    <a:p>
                      <a:r>
                        <a:rPr lang="ru-RU" dirty="0"/>
                        <a:t>Требования к составу заявки</a:t>
                      </a:r>
                    </a:p>
                  </a:txBody>
                  <a:tcPr/>
                </a:tc>
                <a:tc>
                  <a:txBody>
                    <a:bodyPr/>
                    <a:lstStyle/>
                    <a:p>
                      <a:r>
                        <a:rPr lang="ru-RU" dirty="0"/>
                        <a:t>Комментарий</a:t>
                      </a:r>
                    </a:p>
                  </a:txBody>
                  <a:tcPr/>
                </a:tc>
                <a:extLst>
                  <a:ext uri="{0D108BD9-81ED-4DB2-BD59-A6C34878D82A}">
                    <a16:rowId xmlns:a16="http://schemas.microsoft.com/office/drawing/2014/main" val="17632467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1400" b="0" dirty="0"/>
                        <a:t>2) </a:t>
                      </a:r>
                      <a:r>
                        <a:rPr lang="ru-RU" sz="1400" b="1" dirty="0"/>
                        <a:t>предложение участника закупки в отношении объекта закупки:</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1400" b="0" dirty="0"/>
                        <a:t>а) с учетом положений части 2 настоящей статьи характеристики предлагаемого участником закупки товара, соответствующие показателям, установленным в описании объекта закупки в соответствии с частью 2 статьи 33 настоящего Федерального закона, товарный знак (при наличии у товара товарного знака);</a:t>
                      </a:r>
                    </a:p>
                  </a:txBody>
                  <a:tcPr/>
                </a:tc>
                <a:tc rowSpan="3">
                  <a:txBody>
                    <a:bodyPr/>
                    <a:lstStyle/>
                    <a:p>
                      <a:r>
                        <a:rPr lang="ru-RU" sz="1400" i="0" dirty="0"/>
                        <a:t>Информация, предусмотренная подпунктами «а» </a:t>
                      </a:r>
                      <a:r>
                        <a:rPr lang="ru-RU" sz="1400" i="1" dirty="0"/>
                        <a:t>(характеристики товара) </a:t>
                      </a:r>
                      <a:r>
                        <a:rPr lang="ru-RU" sz="1400" i="0" dirty="0"/>
                        <a:t>и «г» </a:t>
                      </a:r>
                      <a:r>
                        <a:rPr lang="ru-RU" sz="1400" i="1" dirty="0"/>
                        <a:t>(предложение по критериям – расходы и качество)</a:t>
                      </a:r>
                      <a:r>
                        <a:rPr lang="ru-RU" sz="1400" i="0" dirty="0"/>
                        <a:t> пункта 2 части 1 настоящей статьи, </a:t>
                      </a:r>
                      <a:r>
                        <a:rPr lang="ru-RU" sz="1400" b="1" i="0" dirty="0">
                          <a:solidFill>
                            <a:srgbClr val="FF0000"/>
                          </a:solidFill>
                        </a:rPr>
                        <a:t>не включается </a:t>
                      </a:r>
                      <a:r>
                        <a:rPr lang="ru-RU" sz="1400" i="0" dirty="0"/>
                        <a:t>в заявку на участие в закупке </a:t>
                      </a:r>
                      <a:r>
                        <a:rPr lang="ru-RU" sz="1400" b="1" i="0" dirty="0">
                          <a:solidFill>
                            <a:schemeClr val="tx1"/>
                          </a:solidFill>
                        </a:rPr>
                        <a:t>в случае включения </a:t>
                      </a:r>
                      <a:r>
                        <a:rPr lang="ru-RU" sz="1400" i="0" dirty="0"/>
                        <a:t>заказчиком в соответствии с пунктом 8 части 1 статьи 33 настоящего Федерального закона в описание объекта закупки </a:t>
                      </a:r>
                      <a:r>
                        <a:rPr lang="ru-RU" sz="1400" b="1" i="0" dirty="0">
                          <a:solidFill>
                            <a:schemeClr val="tx1"/>
                          </a:solidFill>
                        </a:rPr>
                        <a:t>проектной документации, или типовой проектной документации, или сметы на капитальный ремонт объекта капитального строительства. </a:t>
                      </a:r>
                      <a:r>
                        <a:rPr lang="ru-RU" sz="1400" i="0" dirty="0"/>
                        <a:t>(часть 2 статьи 43)</a:t>
                      </a:r>
                    </a:p>
                    <a:p>
                      <a:endParaRPr lang="ru-RU" sz="1400" i="0" dirty="0"/>
                    </a:p>
                    <a:p>
                      <a:r>
                        <a:rPr lang="ru-RU" sz="1400" b="1" i="0" u="sng" dirty="0">
                          <a:solidFill>
                            <a:srgbClr val="FF0000"/>
                          </a:solidFill>
                        </a:rPr>
                        <a:t>То есть наименование страны происхождения товара указывается в составе заявки в том числе, если при строительных работах будет поставляться товар: </a:t>
                      </a:r>
                    </a:p>
                    <a:p>
                      <a:r>
                        <a:rPr lang="ru-RU" sz="1400" b="1" i="0" u="none" dirty="0">
                          <a:solidFill>
                            <a:srgbClr val="FF0000"/>
                          </a:solidFill>
                        </a:rPr>
                        <a:t>В ЭА – в заявке (ч. 1. ст. 49) </a:t>
                      </a:r>
                    </a:p>
                    <a:p>
                      <a:r>
                        <a:rPr lang="ru-RU" sz="1400" b="1" i="0" u="none" dirty="0">
                          <a:solidFill>
                            <a:srgbClr val="FF0000"/>
                          </a:solidFill>
                        </a:rPr>
                        <a:t>В ЭК – во второй части (п.1. ч. 19 ст. 48)</a:t>
                      </a:r>
                    </a:p>
                    <a:p>
                      <a:r>
                        <a:rPr lang="ru-RU" sz="1400" b="1" i="0" u="none" dirty="0">
                          <a:solidFill>
                            <a:srgbClr val="FF0000"/>
                          </a:solidFill>
                        </a:rPr>
                        <a:t>В ЭЗК – в заявке (ч. 1. ст. 50)</a:t>
                      </a:r>
                    </a:p>
                  </a:txBody>
                  <a:tcPr/>
                </a:tc>
                <a:extLst>
                  <a:ext uri="{0D108BD9-81ED-4DB2-BD59-A6C34878D82A}">
                    <a16:rowId xmlns:a16="http://schemas.microsoft.com/office/drawing/2014/main" val="27157277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1400" b="0" dirty="0"/>
                        <a:t>б) наименование страны происхождения товара в соответствии с общероссийским классификатором, используемым для идентификации стран мира, с учетом положений части 2 настоящей статьи;</a:t>
                      </a:r>
                    </a:p>
                  </a:txBody>
                  <a:tcPr/>
                </a:tc>
                <a:tc vMerge="1">
                  <a:txBody>
                    <a:bodyPr/>
                    <a:lstStyle/>
                    <a:p>
                      <a:endParaRPr lang="ru-RU" sz="1400" i="0" dirty="0"/>
                    </a:p>
                  </a:txBody>
                  <a:tcPr/>
                </a:tc>
                <a:extLst>
                  <a:ext uri="{0D108BD9-81ED-4DB2-BD59-A6C34878D82A}">
                    <a16:rowId xmlns:a16="http://schemas.microsoft.com/office/drawing/2014/main" val="26184722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1400" b="0" dirty="0"/>
                        <a:t>г) с учетом положений части 2 настоящей статьи предложение по критериям, предусмотренным пунктами 2 и (или) 3 части 1 статьи 32 настоящего Федерального закона (в случае проведения конкурсов и установления таких критериев). При этом отсутствие такого предложения не является основанием для признания заявки не соответствующей требованиям настоящего Федерального закона</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ru-RU" sz="1400"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ru-RU" sz="1400" b="0" i="1" u="none" strike="noStrike" kern="1200" cap="none" spc="0" normalizeH="0" baseline="0" noProof="0" dirty="0">
                          <a:ln>
                            <a:noFill/>
                          </a:ln>
                          <a:solidFill>
                            <a:prstClr val="black"/>
                          </a:solidFill>
                          <a:effectLst/>
                          <a:uLnTx/>
                          <a:uFillTx/>
                          <a:latin typeface="+mn-lt"/>
                          <a:ea typeface="+mn-ea"/>
                          <a:cs typeface="+mn-cs"/>
                        </a:rPr>
                        <a:t>2) расходы на эксплуатацию и ремонт товаров, использование результатов работ;</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ru-RU" sz="1400" b="0" i="1" u="none" strike="noStrike" kern="1200" cap="none" spc="0" normalizeH="0" baseline="0" noProof="0" dirty="0">
                          <a:ln>
                            <a:noFill/>
                          </a:ln>
                          <a:solidFill>
                            <a:prstClr val="black"/>
                          </a:solidFill>
                          <a:effectLst/>
                          <a:uLnTx/>
                          <a:uFillTx/>
                          <a:latin typeface="+mn-lt"/>
                          <a:ea typeface="+mn-ea"/>
                          <a:cs typeface="+mn-cs"/>
                        </a:rPr>
                        <a:t>3) качественные, функциональные и экологические характеристики объекта закупки</a:t>
                      </a:r>
                      <a:endParaRPr lang="ru-RU" sz="1400" b="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ru-RU" sz="1400" b="0" dirty="0"/>
                    </a:p>
                  </a:txBody>
                  <a:tcPr/>
                </a:tc>
                <a:tc vMerge="1">
                  <a:txBody>
                    <a:bodyPr/>
                    <a:lstStyle/>
                    <a:p>
                      <a:endParaRPr lang="ru-RU" sz="1400" i="0" dirty="0"/>
                    </a:p>
                  </a:txBody>
                  <a:tcPr/>
                </a:tc>
                <a:extLst>
                  <a:ext uri="{0D108BD9-81ED-4DB2-BD59-A6C34878D82A}">
                    <a16:rowId xmlns:a16="http://schemas.microsoft.com/office/drawing/2014/main" val="791008991"/>
                  </a:ext>
                </a:extLst>
              </a:tr>
            </a:tbl>
          </a:graphicData>
        </a:graphic>
      </p:graphicFrame>
    </p:spTree>
    <p:extLst>
      <p:ext uri="{BB962C8B-B14F-4D97-AF65-F5344CB8AC3E}">
        <p14:creationId xmlns:p14="http://schemas.microsoft.com/office/powerpoint/2010/main" val="25868331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4ECE9-C0FD-7A86-E622-AF24D53EA7F2}"/>
              </a:ext>
            </a:extLst>
          </p:cNvPr>
          <p:cNvSpPr>
            <a:spLocks noGrp="1"/>
          </p:cNvSpPr>
          <p:nvPr>
            <p:ph type="title"/>
          </p:nvPr>
        </p:nvSpPr>
        <p:spPr>
          <a:xfrm>
            <a:off x="838200" y="1447305"/>
            <a:ext cx="10515600" cy="1325563"/>
          </a:xfrm>
        </p:spPr>
        <p:txBody>
          <a:bodyPr>
            <a:normAutofit/>
          </a:bodyPr>
          <a:lstStyle/>
          <a:p>
            <a:pPr algn="ctr"/>
            <a:r>
              <a:rPr lang="ru-RU" b="1" dirty="0"/>
              <a:t>Административная практика Липецкого УФАС по «строительным» контрактам</a:t>
            </a:r>
          </a:p>
        </p:txBody>
      </p:sp>
    </p:spTree>
    <p:extLst>
      <p:ext uri="{BB962C8B-B14F-4D97-AF65-F5344CB8AC3E}">
        <p14:creationId xmlns:p14="http://schemas.microsoft.com/office/powerpoint/2010/main" val="52317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C8584C-AA28-FCFC-2591-57C189C40037}"/>
              </a:ext>
            </a:extLst>
          </p:cNvPr>
          <p:cNvSpPr>
            <a:spLocks noGrp="1"/>
          </p:cNvSpPr>
          <p:nvPr>
            <p:ph type="title"/>
          </p:nvPr>
        </p:nvSpPr>
        <p:spPr>
          <a:xfrm>
            <a:off x="771088" y="105067"/>
            <a:ext cx="10981888" cy="641554"/>
          </a:xfrm>
        </p:spPr>
        <p:txBody>
          <a:bodyPr>
            <a:normAutofit/>
          </a:bodyPr>
          <a:lstStyle/>
          <a:p>
            <a:pPr algn="ctr"/>
            <a:r>
              <a:rPr lang="ru-RU" sz="2700" dirty="0">
                <a:solidFill>
                  <a:srgbClr val="00B0F0"/>
                </a:solidFill>
              </a:rPr>
              <a:t>РЕШЕНИЕ № 048/06/105-295/2022 от 22 марта 2022 года  (1 из 2) </a:t>
            </a:r>
          </a:p>
        </p:txBody>
      </p:sp>
      <p:sp>
        <p:nvSpPr>
          <p:cNvPr id="3" name="Объект 2">
            <a:extLst>
              <a:ext uri="{FF2B5EF4-FFF2-40B4-BE49-F238E27FC236}">
                <a16:creationId xmlns:a16="http://schemas.microsoft.com/office/drawing/2014/main" id="{ADB54885-062C-DFB5-B703-2AB7C0AB19A5}"/>
              </a:ext>
            </a:extLst>
          </p:cNvPr>
          <p:cNvSpPr>
            <a:spLocks noGrp="1"/>
          </p:cNvSpPr>
          <p:nvPr>
            <p:ph idx="1"/>
          </p:nvPr>
        </p:nvSpPr>
        <p:spPr>
          <a:xfrm>
            <a:off x="545284" y="847288"/>
            <a:ext cx="10808516" cy="5329675"/>
          </a:xfrm>
        </p:spPr>
        <p:txBody>
          <a:bodyPr>
            <a:normAutofit fontScale="92500"/>
          </a:bodyPr>
          <a:lstStyle/>
          <a:p>
            <a:r>
              <a:rPr lang="ru-RU" sz="1600" dirty="0"/>
              <a:t>Жалуется ИП Меньшиков Р.А. на положения извещения об электронном аукционе на выполнение работ по капитальному ремонту фасада МБДОУ детский сад "Солнышко" </a:t>
            </a:r>
            <a:r>
              <a:rPr lang="ru-RU" sz="1600" dirty="0" err="1"/>
              <a:t>с.Долгоруково</a:t>
            </a:r>
            <a:r>
              <a:rPr lang="ru-RU" sz="1600" dirty="0"/>
              <a:t>, по </a:t>
            </a:r>
            <a:r>
              <a:rPr lang="ru-RU" sz="1600" dirty="0" err="1"/>
              <a:t>ул.Ивана</a:t>
            </a:r>
            <a:r>
              <a:rPr lang="ru-RU" sz="1600" dirty="0"/>
              <a:t> Ермолова, д.2 (реестровый номер 0846600001122000007)</a:t>
            </a:r>
          </a:p>
          <a:p>
            <a:r>
              <a:rPr lang="ru-RU" sz="1600" dirty="0"/>
              <a:t>Начальная (максимальная) цена контракта – 6 300 979,20 руб.</a:t>
            </a:r>
          </a:p>
          <a:p>
            <a:r>
              <a:rPr lang="ru-RU" sz="1600" dirty="0"/>
              <a:t>Поскольку объектом электронного аукциона является выполнение работ по капитальному ремонту объекта капитального строительства, то заказчик обязан установить в извещении о проведении электронного аукциона дополнительное требование к участникам электронного аукциона </a:t>
            </a:r>
            <a:r>
              <a:rPr lang="ru-RU" sz="1600" b="1" dirty="0"/>
              <a:t>по Позиции 10 </a:t>
            </a:r>
            <a:r>
              <a:rPr lang="ru-RU" sz="1600" dirty="0"/>
              <a:t>приложения к Постановлению Правительства РФ № 2571   - </a:t>
            </a:r>
            <a:r>
              <a:rPr lang="ru-RU" sz="1600" b="1" dirty="0"/>
              <a:t>на выполнение работ по капитальному ремонту объекта капитального строительства (за исключением линейного объекта).</a:t>
            </a:r>
          </a:p>
          <a:p>
            <a:r>
              <a:rPr lang="ru-RU" sz="1600" dirty="0"/>
              <a:t>Комиссией Липецкого УФАС России установлено, что в печатной форме извещения о проведении электронного аукциона заказчиком установлено дополнительное требование к участникам закупки в соответствии с позицией 10 приложения к Постановлению Правительства РФ № 2571.</a:t>
            </a:r>
          </a:p>
          <a:p>
            <a:r>
              <a:rPr lang="ru-RU" sz="1600" dirty="0"/>
              <a:t>Вместе с тем, как установлено Комиссией Липецкого УФАС России, в извещении о проведении электронного аукциона, сформированное уполномоченным учреждением с использованием ЕИС, содержится дополнительное требование к участникам закупки с учетом </a:t>
            </a:r>
            <a:r>
              <a:rPr lang="ru-RU" sz="1600" b="1" dirty="0"/>
              <a:t>позиции 7 («Работы по строительству, реконструкции объекта капитального строительства, за исключением линейного объекта») </a:t>
            </a:r>
            <a:r>
              <a:rPr lang="ru-RU" sz="1600" dirty="0"/>
              <a:t>приложения к Постановлению Правительства РФ № 2571.</a:t>
            </a:r>
          </a:p>
          <a:p>
            <a:r>
              <a:rPr lang="ru-RU" sz="1600" dirty="0"/>
              <a:t>Согласно ч. 4 ст. 5 Закона о контрактной системе, в случае наличия противоречий между данными, содержащимися в единой информационной системе, и данными, содержащимися в информации и документах, направляемых участниками контрактной системы, приоритет имеет информация, содержащаяся в единой информационной системе.</a:t>
            </a:r>
          </a:p>
          <a:p>
            <a:r>
              <a:rPr lang="ru-RU" sz="1600" dirty="0"/>
              <a:t>Ввиду вышеизложенного, поскольку извещение о проведении электронного аукциона, сформированное уполномоченным учреждением с использованием ЕИС, содержит дополнительное требование к участникам закупки, не соотносимое с объектом закупки, то в действиях уполномоченного учреждения содержится нарушение п. 12 ч. 1 ст. 42 Закона о контрактной системе.</a:t>
            </a:r>
          </a:p>
          <a:p>
            <a:endParaRPr lang="ru-RU" sz="1600" dirty="0"/>
          </a:p>
          <a:p>
            <a:endParaRPr lang="ru-RU" sz="1600" dirty="0"/>
          </a:p>
        </p:txBody>
      </p:sp>
    </p:spTree>
    <p:extLst>
      <p:ext uri="{BB962C8B-B14F-4D97-AF65-F5344CB8AC3E}">
        <p14:creationId xmlns:p14="http://schemas.microsoft.com/office/powerpoint/2010/main" val="122625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6FEF4-492A-17E5-16A8-A685CC5F4C17}"/>
              </a:ext>
            </a:extLst>
          </p:cNvPr>
          <p:cNvSpPr>
            <a:spLocks noGrp="1"/>
          </p:cNvSpPr>
          <p:nvPr>
            <p:ph type="title"/>
          </p:nvPr>
        </p:nvSpPr>
        <p:spPr>
          <a:xfrm>
            <a:off x="838200" y="409830"/>
            <a:ext cx="10515600" cy="851279"/>
          </a:xfrm>
        </p:spPr>
        <p:txBody>
          <a:bodyPr>
            <a:normAutofit fontScale="90000"/>
          </a:bodyPr>
          <a:lstStyle/>
          <a:p>
            <a:pPr algn="ctr"/>
            <a:r>
              <a:rPr lang="ru-RU" sz="2400" b="1" dirty="0">
                <a:solidFill>
                  <a:srgbClr val="FF0000"/>
                </a:solidFill>
              </a:rPr>
              <a:t>Постановление Правительства РФ от 12 мая 2017 г. N 563</a:t>
            </a:r>
            <a:br>
              <a:rPr lang="ru-RU" sz="2400" b="1" dirty="0"/>
            </a:br>
            <a:r>
              <a:rPr lang="ru-RU" sz="2400" b="1" dirty="0"/>
              <a:t>"О порядке и об основаниях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и о внесении изменений в некоторые акты Правительства Российской Федерации"(извлечение)</a:t>
            </a:r>
          </a:p>
        </p:txBody>
      </p:sp>
      <p:sp>
        <p:nvSpPr>
          <p:cNvPr id="3" name="Объект 2">
            <a:extLst>
              <a:ext uri="{FF2B5EF4-FFF2-40B4-BE49-F238E27FC236}">
                <a16:creationId xmlns:a16="http://schemas.microsoft.com/office/drawing/2014/main" id="{F93CDFC5-A013-C180-1421-AC4A62A41516}"/>
              </a:ext>
            </a:extLst>
          </p:cNvPr>
          <p:cNvSpPr>
            <a:spLocks noGrp="1"/>
          </p:cNvSpPr>
          <p:nvPr>
            <p:ph idx="1"/>
          </p:nvPr>
        </p:nvSpPr>
        <p:spPr>
          <a:xfrm>
            <a:off x="494950" y="2013357"/>
            <a:ext cx="11417417" cy="4025951"/>
          </a:xfrm>
        </p:spPr>
        <p:txBody>
          <a:bodyPr>
            <a:noAutofit/>
          </a:bodyPr>
          <a:lstStyle/>
          <a:p>
            <a:pPr marL="0" indent="0" algn="ctr">
              <a:buNone/>
            </a:pPr>
            <a:r>
              <a:rPr lang="ru-RU" sz="1600" u="sng" dirty="0"/>
              <a:t>Правила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a:t>
            </a:r>
          </a:p>
          <a:p>
            <a:pPr marL="0" indent="0" algn="just">
              <a:buNone/>
            </a:pPr>
            <a:r>
              <a:rPr lang="ru-RU" sz="1600" dirty="0"/>
              <a:t>1. Настоящие Правила устанавливают порядок и основания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(далее - контракт).</a:t>
            </a:r>
          </a:p>
          <a:p>
            <a:pPr marL="0" indent="0" algn="just">
              <a:buNone/>
            </a:pPr>
            <a:r>
              <a:rPr lang="ru-RU" sz="1600" dirty="0"/>
              <a:t>2. Контракт заключается в порядке, установленном законодательством Российской Федерации о контрактной системе в сфере закупок товаров, работ, услуг для обеспечения государственных и муниципальных нужд, при наличии следующих оснований:</a:t>
            </a:r>
          </a:p>
          <a:p>
            <a:pPr marL="0" indent="0" algn="just">
              <a:buNone/>
            </a:pPr>
            <a:r>
              <a:rPr lang="ru-RU" sz="1600" dirty="0"/>
              <a:t>а) получено заключение по результатам проведенного в порядке, установленном Правительством Российской Федерации, </a:t>
            </a:r>
            <a:r>
              <a:rPr lang="ru-RU" sz="1600" b="1" dirty="0"/>
              <a:t>технологического и ценового аудита обоснования инвестиций</a:t>
            </a:r>
            <a:r>
              <a:rPr lang="ru-RU" sz="1600" dirty="0"/>
              <a:t>, осуществляемых в инвестиционный проект по созданию объекта капитального строительства, в отношении которого планируется заключение контракта;</a:t>
            </a:r>
          </a:p>
          <a:p>
            <a:pPr marL="0" indent="0" algn="just">
              <a:buNone/>
            </a:pPr>
            <a:r>
              <a:rPr lang="ru-RU" sz="1600" dirty="0"/>
              <a:t>б) решение о заключении контракта принято Правительством Российской Федерации или главным распорядителем средств федерального бюджета (по согласованию с субъектом бюджетного планирования, если главный распорядитель средств федерального бюджета не является субъектом бюджетного планирования) - в отношении объектов капитального строительства федеральной собственности, высшим должностным лицом субъекта Российской Федерации - в отношении объектов капитального строительства государственной собственности субъектов Российской Федерации или главой муниципального образования - в отношении объектов капитального строительства муниципальной собственности.</a:t>
            </a:r>
          </a:p>
        </p:txBody>
      </p:sp>
    </p:spTree>
    <p:extLst>
      <p:ext uri="{BB962C8B-B14F-4D97-AF65-F5344CB8AC3E}">
        <p14:creationId xmlns:p14="http://schemas.microsoft.com/office/powerpoint/2010/main" val="22111935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C8584C-AA28-FCFC-2591-57C189C40037}"/>
              </a:ext>
            </a:extLst>
          </p:cNvPr>
          <p:cNvSpPr>
            <a:spLocks noGrp="1"/>
          </p:cNvSpPr>
          <p:nvPr>
            <p:ph type="title"/>
          </p:nvPr>
        </p:nvSpPr>
        <p:spPr>
          <a:xfrm>
            <a:off x="771088" y="105067"/>
            <a:ext cx="10981888" cy="641554"/>
          </a:xfrm>
        </p:spPr>
        <p:txBody>
          <a:bodyPr>
            <a:normAutofit/>
          </a:bodyPr>
          <a:lstStyle/>
          <a:p>
            <a:pPr algn="ctr"/>
            <a:r>
              <a:rPr lang="ru-RU" sz="2700" dirty="0">
                <a:solidFill>
                  <a:srgbClr val="00B0F0"/>
                </a:solidFill>
              </a:rPr>
              <a:t>РЕШЕНИЕ № 048/06/105-295/2022 от 22 марта 2022 года  (2 из 2)</a:t>
            </a:r>
          </a:p>
        </p:txBody>
      </p:sp>
      <p:sp>
        <p:nvSpPr>
          <p:cNvPr id="3" name="Объект 2">
            <a:extLst>
              <a:ext uri="{FF2B5EF4-FFF2-40B4-BE49-F238E27FC236}">
                <a16:creationId xmlns:a16="http://schemas.microsoft.com/office/drawing/2014/main" id="{ADB54885-062C-DFB5-B703-2AB7C0AB19A5}"/>
              </a:ext>
            </a:extLst>
          </p:cNvPr>
          <p:cNvSpPr>
            <a:spLocks noGrp="1"/>
          </p:cNvSpPr>
          <p:nvPr>
            <p:ph idx="1"/>
          </p:nvPr>
        </p:nvSpPr>
        <p:spPr>
          <a:xfrm>
            <a:off x="545284" y="847288"/>
            <a:ext cx="10808516" cy="5329675"/>
          </a:xfrm>
        </p:spPr>
        <p:txBody>
          <a:bodyPr>
            <a:normAutofit/>
          </a:bodyPr>
          <a:lstStyle/>
          <a:p>
            <a:r>
              <a:rPr lang="ru-RU" sz="1600" dirty="0"/>
              <a:t>В </a:t>
            </a:r>
            <a:r>
              <a:rPr lang="ru-RU" sz="1600" dirty="0">
                <a:solidFill>
                  <a:srgbClr val="FF0000"/>
                </a:solidFill>
              </a:rPr>
              <a:t>результате проведения внеплановой проверки </a:t>
            </a:r>
            <a:r>
              <a:rPr lang="ru-RU" sz="1600" dirty="0"/>
              <a:t>в рамках рассмотрения жалобы, Комиссией Липецкого УФАС России в действиях заказчика установлено нарушение требования п. 3 ч. 2 ст. 42 Закона о контрактной системе, которое заключается в следующем.</a:t>
            </a:r>
          </a:p>
          <a:p>
            <a:r>
              <a:rPr lang="ru-RU" sz="1600" dirty="0"/>
              <a:t>В размещенном в ЕИС электронном документе «Требования к содержанию, составу заявки», установлено, что документом, подтверждающим соответствие участника закупки требованиям, предъявляемым к участникам закупки, в соответствии с пунктом 1 части 1 статьи 31 Закона о контрактной системе является выписка (либо копия выписки) из реестра членов саморегулируемой организации </a:t>
            </a:r>
            <a:r>
              <a:rPr lang="ru-RU" sz="1600" b="1" dirty="0"/>
              <a:t>в области архитектурно-строительного проектирования</a:t>
            </a:r>
            <a:r>
              <a:rPr lang="ru-RU" sz="1600" dirty="0"/>
              <a:t> по форме, утвержденной приказом Федеральной службы по экологическому, технологическому и атомному надзору от 04.03.2019 № 86.</a:t>
            </a:r>
          </a:p>
          <a:p>
            <a:r>
              <a:rPr lang="ru-RU" sz="1600" dirty="0"/>
              <a:t>Однако, из приведенных положений градостроительного законодательства следует, что, исходя из объекта закупки, участниками для участия в электронном аукционе должны предоставляться выписки из реестра членов саморегулируемой организации в области строительства, реконструкции, капитального ремонта объектов капитального строительства, но не выписки из реестра членов саморегулируемой организации  в области архитектурно-строительного проектирования.</a:t>
            </a:r>
          </a:p>
          <a:p>
            <a:r>
              <a:rPr lang="ru-RU" sz="1600" dirty="0"/>
              <a:t>Таким образом, требования к составу заявки установлены ненадлежащим образом, без учета требований градостроительного законодательства и объекта закупки, что нарушает п. 3 ч. 2 ст. 42 Закона о контрактной системе.</a:t>
            </a:r>
          </a:p>
          <a:p>
            <a:r>
              <a:rPr lang="ru-RU" sz="1600" dirty="0">
                <a:solidFill>
                  <a:srgbClr val="FF0000"/>
                </a:solidFill>
              </a:rPr>
              <a:t>Установленные нарушения содержат признаки состава административного правонарушения, предусмотренного частью 4 статьи 7.30 Кодекса Российской Федерации об административных правонарушениях.</a:t>
            </a:r>
          </a:p>
          <a:p>
            <a:endParaRPr lang="ru-RU" sz="1600" dirty="0"/>
          </a:p>
          <a:p>
            <a:endParaRPr lang="ru-RU" sz="1600" dirty="0"/>
          </a:p>
        </p:txBody>
      </p:sp>
    </p:spTree>
    <p:extLst>
      <p:ext uri="{BB962C8B-B14F-4D97-AF65-F5344CB8AC3E}">
        <p14:creationId xmlns:p14="http://schemas.microsoft.com/office/powerpoint/2010/main" val="42386103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048/06/105-219/2022 от«02» марта 2022 года (1 из 2) </a:t>
            </a:r>
          </a:p>
        </p:txBody>
      </p:sp>
      <p:sp>
        <p:nvSpPr>
          <p:cNvPr id="3" name="Объект 2">
            <a:extLst>
              <a:ext uri="{FF2B5EF4-FFF2-40B4-BE49-F238E27FC236}">
                <a16:creationId xmlns:a16="http://schemas.microsoft.com/office/drawing/2014/main" id="{C4943772-7DF5-9CBF-993D-D8BCB9D72CEC}"/>
              </a:ext>
            </a:extLst>
          </p:cNvPr>
          <p:cNvSpPr>
            <a:spLocks noGrp="1"/>
          </p:cNvSpPr>
          <p:nvPr>
            <p:ph idx="1"/>
          </p:nvPr>
        </p:nvSpPr>
        <p:spPr>
          <a:xfrm>
            <a:off x="419451" y="679508"/>
            <a:ext cx="11509694" cy="6023092"/>
          </a:xfrm>
        </p:spPr>
        <p:txBody>
          <a:bodyPr>
            <a:normAutofit lnSpcReduction="10000"/>
          </a:bodyPr>
          <a:lstStyle/>
          <a:p>
            <a:r>
              <a:rPr lang="ru-RU" sz="1600" dirty="0"/>
              <a:t>Жалуется ООО «МД-Консалтинг» на положения извещения об электронном аукционе на выполнение работ по благоустройству Бульвара влюбленных, расположенного по адресу: </a:t>
            </a:r>
            <a:r>
              <a:rPr lang="ru-RU" sz="1600" dirty="0" err="1"/>
              <a:t>г.Данков</a:t>
            </a:r>
            <a:r>
              <a:rPr lang="ru-RU" sz="1600" dirty="0"/>
              <a:t>, ул. Мира (реестровый номер 0846600000322000021).</a:t>
            </a:r>
          </a:p>
          <a:p>
            <a:r>
              <a:rPr lang="ru-RU" sz="1600" dirty="0"/>
              <a:t>В жалобе заявителя указано, что заказчиком допущены нарушения Закона о контрактной системе:</a:t>
            </a:r>
          </a:p>
          <a:p>
            <a:r>
              <a:rPr lang="ru-RU" sz="1600" dirty="0"/>
              <a:t>1) заказчиком установлены избыточные требования к товарам, поставляемых при выполнении работ, что выражено в детальном описании элементов поставляемых товаров;</a:t>
            </a:r>
          </a:p>
          <a:p>
            <a:r>
              <a:rPr lang="ru-RU" sz="1600" dirty="0"/>
              <a:t>2) в извещении о проведении электронного аукциона не установлены условия допуска товаров, происходящих из иностранного государства или группы иностранных государств, для целей осуществления закупок товаров для обеспечения государственных и муниципальных нужд согласно Приказу Минфина России от 04.06.2018 № 126н (далее – Приказ 126н).</a:t>
            </a:r>
          </a:p>
          <a:p>
            <a:r>
              <a:rPr lang="ru-RU" sz="1600" dirty="0"/>
              <a:t>1. Рассмотрев довод жалобы заявителя о том, что заказчиком установлены избыточные требования к товарам, поставляемых при выполнении работ, что выражено в детальном описании элементов поставляемых товаров, Комиссия Липецкого УФАС России признает его необоснованным, ввиду следующего.</a:t>
            </a:r>
          </a:p>
          <a:p>
            <a:r>
              <a:rPr lang="ru-RU" sz="1600" dirty="0"/>
              <a:t>Как следует из письменных пояснений заказчика, при определении и описании товаров, поставляемых при выполнении работ, заказчик руководствовался нормами Закона о контрактной системе именно таким образом, чтобы участник закупки смог подать заявку на участие в торгах, соответствующую объективным и обоснованным требованиям заказчика. </a:t>
            </a:r>
          </a:p>
          <a:p>
            <a:r>
              <a:rPr lang="ru-RU" sz="1600" dirty="0"/>
              <a:t>При этом, заказчик вправе в необходимой степени детализировать требования к товару, так как Закон о контрактной системе не содержит норм, ограничивающих право заказчика включать в извещение требования к объекту закупки, которые являются для него значимым, так и норм, обязывающих заказчика устанавливать в извещении, вопреки его потребностям, такие требования к характеристикам объекта закупки, которые соответствовали бы всем существующим видам товаров. Кроме того, все показатели прикладных и составных элементов поставляемых товаров составлены в соответствии с законодательством Российской Федерации о техническом регулировании, документами, разрабатываемыми и применяемые в национальной системе стандартизации, принятыми в соответствии с законодательством Российской Федерации о стандартизации, иных требований, связанных с определением соответствия поставляемого товара, выполняемой работы потребностям заказчика. Также согласно пояснениям заказчика, в каждой позиции указано наименование действующего ГОСТа, открыв и прочитав который, указать характеристики товаров не составляет труда.</a:t>
            </a:r>
          </a:p>
          <a:p>
            <a:r>
              <a:rPr lang="ru-RU" sz="1600" dirty="0"/>
              <a:t>Доказательств обратного в материалы дела не представлено.</a:t>
            </a:r>
          </a:p>
        </p:txBody>
      </p:sp>
    </p:spTree>
    <p:extLst>
      <p:ext uri="{BB962C8B-B14F-4D97-AF65-F5344CB8AC3E}">
        <p14:creationId xmlns:p14="http://schemas.microsoft.com/office/powerpoint/2010/main" val="171183730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048/06/105-219/2022 от«02» марта 2022 года (2 из 2) </a:t>
            </a:r>
          </a:p>
        </p:txBody>
      </p:sp>
      <p:sp>
        <p:nvSpPr>
          <p:cNvPr id="3" name="Объект 2">
            <a:extLst>
              <a:ext uri="{FF2B5EF4-FFF2-40B4-BE49-F238E27FC236}">
                <a16:creationId xmlns:a16="http://schemas.microsoft.com/office/drawing/2014/main" id="{C4943772-7DF5-9CBF-993D-D8BCB9D72CEC}"/>
              </a:ext>
            </a:extLst>
          </p:cNvPr>
          <p:cNvSpPr>
            <a:spLocks noGrp="1"/>
          </p:cNvSpPr>
          <p:nvPr>
            <p:ph idx="1"/>
          </p:nvPr>
        </p:nvSpPr>
        <p:spPr>
          <a:xfrm>
            <a:off x="419451" y="679508"/>
            <a:ext cx="11509694" cy="6023092"/>
          </a:xfrm>
        </p:spPr>
        <p:txBody>
          <a:bodyPr>
            <a:normAutofit/>
          </a:bodyPr>
          <a:lstStyle/>
          <a:p>
            <a:r>
              <a:rPr lang="ru-RU" sz="1600" dirty="0"/>
              <a:t>2. Рассмотрев довод жалобы заявителя о том, что в извещении о проведении электронного аукциона не установлены условия допуска товаров, происходящих из иностранного государства или группы иностранных государств, для целей осуществления закупок товаров для обеспечения государственных и муниципальных нужд согласно Приказу 126н, Комиссия Липецкого УФАС России признает его необоснованным, ввиду следующего.</a:t>
            </a:r>
          </a:p>
          <a:p>
            <a:r>
              <a:rPr lang="ru-RU" sz="1600" dirty="0"/>
              <a:t>Основным объектом закупки является выполнение работ по благоустройству бульвара.</a:t>
            </a:r>
          </a:p>
          <a:p>
            <a:r>
              <a:rPr lang="ru-RU" sz="1600" dirty="0"/>
              <a:t>Приказ Минфина № 126н устанавливает условия допуска товаров, происходящих из иностранного государства или группы иностранных государств, допускаемых на территорию Российской Федерации для целей осуществления закупок товаров для обеспечения государственных и муниципальных нужд.</a:t>
            </a:r>
          </a:p>
          <a:p>
            <a:r>
              <a:rPr lang="ru-RU" sz="1600" dirty="0"/>
              <a:t>Приказ N 126н применяется исключительно при осуществлении закупок товаров, услуг (в случае, если предметом контракта является поставка товара), и не регулирует закупки работ, услуг, данная позиция отражена в письме Министерства финансов РФ от 26.08.2019 №24-00-05/65225.</a:t>
            </a:r>
          </a:p>
          <a:p>
            <a:r>
              <a:rPr lang="ru-RU" sz="1600" dirty="0"/>
              <a:t>Исходя из вышеизложенного, поскольку в рассматриваемом случае объектом закупки является выполнение работ, а не поставка товара, заказчиком правомерно не установлено ограничение в соответствии с Приказом Минфина России № 126н в извещении о проведении электронного аукциона, а также в аукционной документации.</a:t>
            </a:r>
          </a:p>
        </p:txBody>
      </p:sp>
    </p:spTree>
    <p:extLst>
      <p:ext uri="{BB962C8B-B14F-4D97-AF65-F5344CB8AC3E}">
        <p14:creationId xmlns:p14="http://schemas.microsoft.com/office/powerpoint/2010/main" val="68846176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048/06/105-227/2022 от 10 марта 2022 года (1 из 2) </a:t>
            </a:r>
          </a:p>
        </p:txBody>
      </p:sp>
      <p:sp>
        <p:nvSpPr>
          <p:cNvPr id="3" name="Объект 2">
            <a:extLst>
              <a:ext uri="{FF2B5EF4-FFF2-40B4-BE49-F238E27FC236}">
                <a16:creationId xmlns:a16="http://schemas.microsoft.com/office/drawing/2014/main" id="{C4943772-7DF5-9CBF-993D-D8BCB9D72CEC}"/>
              </a:ext>
            </a:extLst>
          </p:cNvPr>
          <p:cNvSpPr>
            <a:spLocks noGrp="1"/>
          </p:cNvSpPr>
          <p:nvPr>
            <p:ph idx="1"/>
          </p:nvPr>
        </p:nvSpPr>
        <p:spPr>
          <a:xfrm>
            <a:off x="341152" y="645952"/>
            <a:ext cx="11509694" cy="6023092"/>
          </a:xfrm>
        </p:spPr>
        <p:txBody>
          <a:bodyPr>
            <a:noAutofit/>
          </a:bodyPr>
          <a:lstStyle/>
          <a:p>
            <a:r>
              <a:rPr lang="ru-RU" sz="1600" dirty="0"/>
              <a:t>Жалуется ООО «РЕГИОНСТРОЙХОЛДИНГ» на действия аукционной комиссии уполномоченного органа – муниципальное казенное учреждение Данковского муниципального района Липецкой области «Центр финансовых компетенций» при проведении электронного аукциона на выполнение работ по благоустройству Бульвара влюбленных, расположенного по адресу: </a:t>
            </a:r>
            <a:r>
              <a:rPr lang="ru-RU" sz="1600" dirty="0" err="1"/>
              <a:t>г.Данков</a:t>
            </a:r>
            <a:r>
              <a:rPr lang="ru-RU" sz="1600" dirty="0"/>
              <a:t>, ул. Мира (реестровый номер 0846600000322000021).</a:t>
            </a:r>
          </a:p>
          <a:p>
            <a:r>
              <a:rPr lang="ru-RU" sz="1600" dirty="0"/>
              <a:t>Как следует из доводов жалобы заявителя, заявителем была подана заявка на участие в рассматриваемой закупке. Однако, заявка заявителя неправомерно была отклонена от участия в закупке.</a:t>
            </a:r>
          </a:p>
          <a:p>
            <a:r>
              <a:rPr lang="ru-RU" sz="1600" dirty="0"/>
              <a:t>В результате рассмотрения данных заявок, аукционная комиссия уполномоченного органа приняла решение отклонить заявку заявителя с идентификационным номером 47 по следующему основанию: «На основании п.1 ч.12 ст. 48 44-ФЗ – непредставления информации и документов, предусмотренных извещением, несоответствия таких информации и документов </a:t>
            </a:r>
            <a:r>
              <a:rPr lang="ru-RU" sz="1600" b="1" dirty="0"/>
              <a:t>(Участник не предоставил характеристики товара в отношении объекта закупки, предусмотренные извещением (описание объекта закупки; требования к содержанию и составу заявки): </a:t>
            </a:r>
            <a:r>
              <a:rPr lang="ru-RU" sz="1600" dirty="0"/>
              <a:t>а) с учетом положений части 2 статьи 43 Федерального закона № 44-ФЗ характеристики предлагаемого участником закупки товара, соответствующие показателям, установленным в описании объекта закупки в соответствии с частью 2 статьи 33 Федерального закона № 44-ФЗ, товарный знак (при наличии у товара товарного знака); б) наименование страны происхождения товара в соответствии с общероссийским классификатором, используемым для идентификации стран мира, с учетом положений части 2 статьи 43 Федерального закона № 44-ФЗ)».</a:t>
            </a:r>
          </a:p>
          <a:p>
            <a:r>
              <a:rPr lang="ru-RU" sz="1600" dirty="0"/>
              <a:t>Подпунктами «а», «б» пункта 2 части 1 статьи 43 Закона о контрактной системе определено, что для участия в конкурентном способе заявка на участие в закупке, если иное не предусмотрено настоящим Федеральным законом, должна также содержать предложение участника закупки в отношении объекта закупки:</a:t>
            </a:r>
          </a:p>
          <a:p>
            <a:r>
              <a:rPr lang="ru-RU" sz="1600" dirty="0"/>
              <a:t>- с учетом положений части 2 настоящей статьи характеристики предлагаемого участником закупки товара, соответствующие показателям, установленным в описании объекта закупки в соответствии с частью 2 статьи 33 настоящего Федерального закона, товарный знак (при наличии у товара товарного знака);</a:t>
            </a:r>
          </a:p>
          <a:p>
            <a:r>
              <a:rPr lang="ru-RU" sz="1600" dirty="0"/>
              <a:t>- наименование страны происхождения товара в соответствии с общероссийским классификатором, используемым для идентификации стран мира, с учетом положений части 2 настоящей статьи.</a:t>
            </a:r>
          </a:p>
        </p:txBody>
      </p:sp>
    </p:spTree>
    <p:extLst>
      <p:ext uri="{BB962C8B-B14F-4D97-AF65-F5344CB8AC3E}">
        <p14:creationId xmlns:p14="http://schemas.microsoft.com/office/powerpoint/2010/main" val="25557070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048/06/105-227/2022 от 10 марта 2022 года (2 из 2) </a:t>
            </a:r>
          </a:p>
        </p:txBody>
      </p:sp>
      <p:sp>
        <p:nvSpPr>
          <p:cNvPr id="3" name="Объект 2">
            <a:extLst>
              <a:ext uri="{FF2B5EF4-FFF2-40B4-BE49-F238E27FC236}">
                <a16:creationId xmlns:a16="http://schemas.microsoft.com/office/drawing/2014/main" id="{C4943772-7DF5-9CBF-993D-D8BCB9D72CEC}"/>
              </a:ext>
            </a:extLst>
          </p:cNvPr>
          <p:cNvSpPr>
            <a:spLocks noGrp="1"/>
          </p:cNvSpPr>
          <p:nvPr>
            <p:ph idx="1"/>
          </p:nvPr>
        </p:nvSpPr>
        <p:spPr>
          <a:xfrm>
            <a:off x="341152" y="645952"/>
            <a:ext cx="11509694" cy="6023092"/>
          </a:xfrm>
        </p:spPr>
        <p:txBody>
          <a:bodyPr>
            <a:noAutofit/>
          </a:bodyPr>
          <a:lstStyle/>
          <a:p>
            <a:r>
              <a:rPr lang="ru-RU" sz="1600" dirty="0"/>
              <a:t>Аналогичные требования к составу заявки содержатся в </a:t>
            </a:r>
            <a:r>
              <a:rPr lang="ru-RU" sz="1600" dirty="0" err="1"/>
              <a:t>п.п.а</a:t>
            </a:r>
            <a:r>
              <a:rPr lang="ru-RU" sz="1600" dirty="0"/>
              <a:t>) п.4 приложения к извещению о проведении электронного аукциона- «Требования к содержанию, составу заявки на участие в закупке».</a:t>
            </a:r>
          </a:p>
          <a:p>
            <a:r>
              <a:rPr lang="ru-RU" sz="1600" dirty="0"/>
              <a:t>Следовательно, заявка на участие в закупке должна, в числе прочего, содержать характеристики предлагаемого участником закупки товара, соответствующие показателям, установленным в описании объекта закупки.</a:t>
            </a:r>
          </a:p>
          <a:p>
            <a:r>
              <a:rPr lang="ru-RU" sz="1600" dirty="0"/>
              <a:t>Проанализировав заявку заявителя с идентификационным номером 47, Комиссия Липецкого УФАС России установила, что она не содержит характеристики предлагаемого участником закупки товара, соответствующие показателям, установленным в описании объекта закупки, требование о представлении которых установлены </a:t>
            </a:r>
            <a:r>
              <a:rPr lang="ru-RU" sz="1600" dirty="0" err="1"/>
              <a:t>п.п.а</a:t>
            </a:r>
            <a:r>
              <a:rPr lang="ru-RU" sz="1600" dirty="0"/>
              <a:t>) п.4 приложения к извещению о проведении электронного аукциона «Требования к содержанию, составу заявки на участие в закупке». </a:t>
            </a:r>
          </a:p>
          <a:p>
            <a:r>
              <a:rPr lang="ru-RU" sz="1600" dirty="0">
                <a:solidFill>
                  <a:srgbClr val="FF0000"/>
                </a:solidFill>
              </a:rPr>
              <a:t>С учетом изложенного, решение аукционной комиссии уполномоченного органа об отклонении заявки заявителя с идентификационным номером 47 по основанию, указанному в протоколе подведения итогов определения поставщика (подрядчика, исполнителя) от 25.02.2022 №ИЭА1, является правомерным. </a:t>
            </a:r>
          </a:p>
        </p:txBody>
      </p:sp>
    </p:spTree>
    <p:extLst>
      <p:ext uri="{BB962C8B-B14F-4D97-AF65-F5344CB8AC3E}">
        <p14:creationId xmlns:p14="http://schemas.microsoft.com/office/powerpoint/2010/main" val="12106610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048/06/105-278/2022 от 18 марта 2022 года (1 из 3) </a:t>
            </a:r>
          </a:p>
        </p:txBody>
      </p:sp>
      <p:sp>
        <p:nvSpPr>
          <p:cNvPr id="3" name="Объект 2">
            <a:extLst>
              <a:ext uri="{FF2B5EF4-FFF2-40B4-BE49-F238E27FC236}">
                <a16:creationId xmlns:a16="http://schemas.microsoft.com/office/drawing/2014/main" id="{C4943772-7DF5-9CBF-993D-D8BCB9D72CEC}"/>
              </a:ext>
            </a:extLst>
          </p:cNvPr>
          <p:cNvSpPr>
            <a:spLocks noGrp="1"/>
          </p:cNvSpPr>
          <p:nvPr>
            <p:ph idx="1"/>
          </p:nvPr>
        </p:nvSpPr>
        <p:spPr>
          <a:xfrm>
            <a:off x="341152" y="645952"/>
            <a:ext cx="11509694" cy="6023092"/>
          </a:xfrm>
        </p:spPr>
        <p:txBody>
          <a:bodyPr>
            <a:noAutofit/>
          </a:bodyPr>
          <a:lstStyle/>
          <a:p>
            <a:r>
              <a:rPr lang="ru-RU" sz="1600" dirty="0"/>
              <a:t>Жалуется ООО «МД-КОНСАЛТИНГ» на положения извещения о проведении электронного аукциона на выполнение ремонта автомобильных дорог общего пользования местного значения в </a:t>
            </a:r>
            <a:r>
              <a:rPr lang="ru-RU" sz="1600" dirty="0" err="1"/>
              <a:t>д.Воскресенское</a:t>
            </a:r>
            <a:r>
              <a:rPr lang="ru-RU" sz="1600" dirty="0"/>
              <a:t>, </a:t>
            </a:r>
            <a:r>
              <a:rPr lang="ru-RU" sz="1600" dirty="0" err="1"/>
              <a:t>с.Троекурово</a:t>
            </a:r>
            <a:r>
              <a:rPr lang="ru-RU" sz="1600" dirty="0"/>
              <a:t>, </a:t>
            </a:r>
            <a:r>
              <a:rPr lang="ru-RU" sz="1600" dirty="0" err="1"/>
              <a:t>с.Юсово</a:t>
            </a:r>
            <a:r>
              <a:rPr lang="ru-RU" sz="1600" dirty="0"/>
              <a:t> Чаплыгинского района Липецкой области в 2022 году (реестровый номер 0846600001522000030)</a:t>
            </a:r>
          </a:p>
          <a:p>
            <a:r>
              <a:rPr lang="ru-RU" sz="1600" dirty="0"/>
              <a:t>В жалобе заявителя указано, что в извещении о проведении закупки установлено требование о предоставлении в составе заявки характеристик поставляемых товаров. Однако, установление такого требования в случае, если товары не передаются заказчику, а используются при выполнении работ, является неправомерным.</a:t>
            </a:r>
          </a:p>
          <a:p>
            <a:r>
              <a:rPr lang="ru-RU" sz="1600" dirty="0"/>
              <a:t>Представители заказчика и уполномоченного учреждения не согласны с жалобой и сообщили, что требования установлены к используемым при выполнении работ товаров, поставка их заказчику не предполагается.</a:t>
            </a:r>
          </a:p>
          <a:p>
            <a:r>
              <a:rPr lang="ru-RU" sz="1600" dirty="0"/>
              <a:t>Начальная (максимальная) цена контракта – 6 207 443,00 руб.</a:t>
            </a:r>
          </a:p>
          <a:p>
            <a:r>
              <a:rPr lang="ru-RU" sz="1600" dirty="0"/>
              <a:t>В п. 7.2 описания объекта закупки (техническое задание) указаны требования к функциональным, техническим и качественным характеристикам материалов, используемых при выполнении работ. Поставляемые для выполнения работ материалы должны быть новые, т.е. не бывшие в эксплуатации, не поврежденные, без каких-либо ограничений (залог, запрет, арест и т.п.) к свободному обращению на территории РФ и иметь следующие характеристики (параметры):</a:t>
            </a:r>
          </a:p>
        </p:txBody>
      </p:sp>
    </p:spTree>
    <p:extLst>
      <p:ext uri="{BB962C8B-B14F-4D97-AF65-F5344CB8AC3E}">
        <p14:creationId xmlns:p14="http://schemas.microsoft.com/office/powerpoint/2010/main" val="305297673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048/06/105-278/2022 от 18 марта 2022 года (2 из 3) </a:t>
            </a:r>
          </a:p>
        </p:txBody>
      </p:sp>
      <p:pic>
        <p:nvPicPr>
          <p:cNvPr id="4" name="Объект 3">
            <a:extLst>
              <a:ext uri="{FF2B5EF4-FFF2-40B4-BE49-F238E27FC236}">
                <a16:creationId xmlns:a16="http://schemas.microsoft.com/office/drawing/2014/main" id="{739C2C70-D76B-D7EE-4E14-6C822F509672}"/>
              </a:ext>
            </a:extLst>
          </p:cNvPr>
          <p:cNvPicPr>
            <a:picLocks noGrp="1" noChangeAspect="1"/>
          </p:cNvPicPr>
          <p:nvPr>
            <p:ph idx="1"/>
          </p:nvPr>
        </p:nvPicPr>
        <p:blipFill>
          <a:blip r:embed="rId2"/>
          <a:stretch>
            <a:fillRect/>
          </a:stretch>
        </p:blipFill>
        <p:spPr>
          <a:xfrm>
            <a:off x="1016403" y="836809"/>
            <a:ext cx="6249924" cy="4131564"/>
          </a:xfrm>
          <a:prstGeom prst="rect">
            <a:avLst/>
          </a:prstGeom>
        </p:spPr>
      </p:pic>
    </p:spTree>
    <p:extLst>
      <p:ext uri="{BB962C8B-B14F-4D97-AF65-F5344CB8AC3E}">
        <p14:creationId xmlns:p14="http://schemas.microsoft.com/office/powerpoint/2010/main" val="164218424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23FE6E-0ABA-C67D-D724-AE6FD750E621}"/>
              </a:ext>
            </a:extLst>
          </p:cNvPr>
          <p:cNvSpPr>
            <a:spLocks noGrp="1"/>
          </p:cNvSpPr>
          <p:nvPr>
            <p:ph type="title"/>
          </p:nvPr>
        </p:nvSpPr>
        <p:spPr>
          <a:xfrm>
            <a:off x="838199" y="155400"/>
            <a:ext cx="10515600" cy="456995"/>
          </a:xfrm>
        </p:spPr>
        <p:txBody>
          <a:bodyPr>
            <a:normAutofit/>
          </a:bodyPr>
          <a:lstStyle/>
          <a:p>
            <a:r>
              <a:rPr lang="ru-RU" sz="2400" dirty="0">
                <a:solidFill>
                  <a:srgbClr val="00B0F0"/>
                </a:solidFill>
              </a:rPr>
              <a:t>РЕШЕНИЕ № 048/06/105-278/2022 от 18 марта 2022 года (3 из 3) </a:t>
            </a:r>
          </a:p>
        </p:txBody>
      </p:sp>
      <p:sp>
        <p:nvSpPr>
          <p:cNvPr id="5" name="Объект 4">
            <a:extLst>
              <a:ext uri="{FF2B5EF4-FFF2-40B4-BE49-F238E27FC236}">
                <a16:creationId xmlns:a16="http://schemas.microsoft.com/office/drawing/2014/main" id="{88B5B63C-144F-ABEC-70FD-F24210452DA6}"/>
              </a:ext>
            </a:extLst>
          </p:cNvPr>
          <p:cNvSpPr>
            <a:spLocks noGrp="1"/>
          </p:cNvSpPr>
          <p:nvPr>
            <p:ph idx="1"/>
          </p:nvPr>
        </p:nvSpPr>
        <p:spPr>
          <a:xfrm>
            <a:off x="838200" y="847288"/>
            <a:ext cx="10515600" cy="5780015"/>
          </a:xfrm>
        </p:spPr>
        <p:txBody>
          <a:bodyPr>
            <a:normAutofit fontScale="55000" lnSpcReduction="20000"/>
          </a:bodyPr>
          <a:lstStyle/>
          <a:p>
            <a:r>
              <a:rPr lang="ru-RU" dirty="0"/>
              <a:t>В ходе анализа описания объекта закупки установлено, что приведенные в таблице товары являются товарами, которые подлежат использованию при выполнении работ по контракту.</a:t>
            </a:r>
          </a:p>
          <a:p>
            <a:r>
              <a:rPr lang="ru-RU" dirty="0"/>
              <a:t>Наличие при этом слов «Поставляемые для выполнения работ материалы…» не означает, что данные товары подлежат поставке заказчику. Указанное подтверждается также установленными заказчиком требованиями в составу заявки.</a:t>
            </a:r>
          </a:p>
          <a:p>
            <a:r>
              <a:rPr lang="ru-RU" dirty="0"/>
              <a:t>Так, заказчик установил, что подача заявки на участие в закупке означает согласие участника закупки, подавшего такую заявку, на поставку товара, выполнение работы, оказание услуги на условиях, предусмотренных извещением об осуществлении закупки, документацией о закупке (в случае, если настоящим Федеральным законом предусмотрена документация о закупке), и в соответствии с заявкой такого участника закупки на участие в закупке.</a:t>
            </a:r>
          </a:p>
          <a:p>
            <a:r>
              <a:rPr lang="ru-RU" dirty="0"/>
              <a:t>Также указано, что при формировании предложения участника закупки в отношении объекта закупки:</a:t>
            </a:r>
          </a:p>
          <a:p>
            <a:r>
              <a:rPr lang="ru-RU" dirty="0"/>
              <a:t>1) информация о товаре, предусмотренная подпунктами «а» и «б» пункта 2 части 1 статьи 43 Федерального закона № 44-ФЗ, включается в заявку на участие в закупке в случае осуществления закупки товара, в том числе поставляемого заказчику при выполнении закупаемых работ, оказании закупаемых услуг. Информация, предусмотренная подпунктом «а» пункта 2 части 1 статьи 43 Федерального закона № 44-ФЗ, может не включаться в заявку на участие в закупке в случае указания заказчиком в описании объекта закупки товарного знака и предложения участником закупки товара, в том числе поставляемого заказчику при выполнении закупаемых работ, оказании закупаемых услуг, обозначенного таким товарным знаком;</a:t>
            </a:r>
          </a:p>
          <a:p>
            <a:r>
              <a:rPr lang="ru-RU" dirty="0"/>
              <a:t>2) информация, предусмотренная подпунктами «а» и «г» пункта 2 части 1 статьи 43 Федерального закона № 44-ФЗ, не включается в заявку на участие в закупке в случае включения заказчиком в соответствии с пунктом 8 части 1 статьи 33 Федерального закона № 44-ФЗ в описание объекта закупки проектной документации, или типовой проектной документации, или сметы на капитальный ремонт объекта капитального строительства.</a:t>
            </a:r>
          </a:p>
          <a:p>
            <a:r>
              <a:rPr lang="ru-RU" dirty="0"/>
              <a:t>Данные требования соответствуют требованиям, содержащимся в ч. 2 ст. 43 Закона о контрактной системе.</a:t>
            </a:r>
          </a:p>
          <a:p>
            <a:r>
              <a:rPr lang="ru-RU" dirty="0"/>
              <a:t>На заседании Комиссии установлено, что в требованиях к содержанию заявки на участие в закупке заказчиком не установлено, что в заявку включается информация о характеристиках предлагаемого участником закупки товара, соответствующих показателям, установленным в описании объекта закупки в соответствии с частью 2 статьи 33 настоящего Федерального закона, товарный знак (при наличии у товара товарного знака);  наименовании страны происхождения товара.</a:t>
            </a:r>
          </a:p>
          <a:p>
            <a:r>
              <a:rPr lang="ru-RU" dirty="0"/>
              <a:t>Следовательно, заказчик не установил требований о предоставлении в составе заявки информации относительно каких-либо товарах. </a:t>
            </a:r>
            <a:r>
              <a:rPr lang="ru-RU" dirty="0">
                <a:solidFill>
                  <a:srgbClr val="FF0000"/>
                </a:solidFill>
              </a:rPr>
              <a:t>Жалоба не обоснована.</a:t>
            </a:r>
          </a:p>
          <a:p>
            <a:endParaRPr lang="ru-RU" dirty="0"/>
          </a:p>
        </p:txBody>
      </p:sp>
    </p:spTree>
    <p:extLst>
      <p:ext uri="{BB962C8B-B14F-4D97-AF65-F5344CB8AC3E}">
        <p14:creationId xmlns:p14="http://schemas.microsoft.com/office/powerpoint/2010/main" val="34710351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205D75-DE66-5FA7-5917-3D8A3DA1E550}"/>
              </a:ext>
            </a:extLst>
          </p:cNvPr>
          <p:cNvSpPr>
            <a:spLocks noGrp="1"/>
          </p:cNvSpPr>
          <p:nvPr>
            <p:ph type="title"/>
          </p:nvPr>
        </p:nvSpPr>
        <p:spPr>
          <a:xfrm>
            <a:off x="670420" y="314791"/>
            <a:ext cx="10515600" cy="1325563"/>
          </a:xfrm>
        </p:spPr>
        <p:txBody>
          <a:bodyPr>
            <a:noAutofit/>
          </a:bodyPr>
          <a:lstStyle/>
          <a:p>
            <a:pPr algn="ctr"/>
            <a:r>
              <a:rPr lang="ru-RU" sz="2400" dirty="0">
                <a:solidFill>
                  <a:srgbClr val="FF0000"/>
                </a:solidFill>
              </a:rPr>
              <a:t>На всякий случай – </a:t>
            </a:r>
            <a:r>
              <a:rPr lang="ru-RU" sz="2400" b="1" dirty="0">
                <a:solidFill>
                  <a:srgbClr val="FF0000"/>
                </a:solidFill>
              </a:rPr>
              <a:t>с 01.01.2023</a:t>
            </a:r>
            <a:r>
              <a:rPr lang="ru-RU" sz="2400" dirty="0">
                <a:solidFill>
                  <a:srgbClr val="FF0000"/>
                </a:solidFill>
              </a:rPr>
              <a:t> </a:t>
            </a:r>
            <a:r>
              <a:rPr lang="ru-RU" sz="2400" dirty="0">
                <a:solidFill>
                  <a:srgbClr val="00B0F0"/>
                </a:solidFill>
              </a:rPr>
              <a:t>Постановление Правительства РФ от 8 июля 2022 г. N 1224 "Об особенностях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a:t>
            </a:r>
          </a:p>
        </p:txBody>
      </p:sp>
      <p:sp>
        <p:nvSpPr>
          <p:cNvPr id="3" name="Объект 2">
            <a:extLst>
              <a:ext uri="{FF2B5EF4-FFF2-40B4-BE49-F238E27FC236}">
                <a16:creationId xmlns:a16="http://schemas.microsoft.com/office/drawing/2014/main" id="{0E86302B-3DCB-58BC-14B4-8E671A3C9258}"/>
              </a:ext>
            </a:extLst>
          </p:cNvPr>
          <p:cNvSpPr>
            <a:spLocks noGrp="1"/>
          </p:cNvSpPr>
          <p:nvPr>
            <p:ph idx="1"/>
          </p:nvPr>
        </p:nvSpPr>
        <p:spPr/>
        <p:txBody>
          <a:bodyPr>
            <a:normAutofit fontScale="77500" lnSpcReduction="20000"/>
          </a:bodyPr>
          <a:lstStyle/>
          <a:p>
            <a:r>
              <a:rPr lang="ru-RU" dirty="0"/>
              <a:t>В соответствии с частью 5 статьи 33 Федерального закона "О контрактной системе в сфере закупок товаров, работ, услуг для обеспечения государственных и муниципальных нужд" Правительство Российской Федерации постановляет:</a:t>
            </a:r>
          </a:p>
          <a:p>
            <a:endParaRPr lang="ru-RU" dirty="0"/>
          </a:p>
          <a:p>
            <a:r>
              <a:rPr lang="ru-RU" dirty="0"/>
              <a:t>1. Утвердить прилагаемые особенности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a:t>
            </a:r>
          </a:p>
          <a:p>
            <a:endParaRPr lang="ru-RU" dirty="0"/>
          </a:p>
          <a:p>
            <a:r>
              <a:rPr lang="ru-RU" dirty="0"/>
              <a:t>2. Министерству промышленности и торговли Российской Федерации ежегодно, начиная с 2024 года, не позднее 1 сентября, представлять в Правительство Российской Федерации согласованные с Министерством природных ресурсов и экологии Российской Федерации предложения о видах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 а также о минимальной доле вторичного сырья, использованного при их производстве.</a:t>
            </a:r>
          </a:p>
        </p:txBody>
      </p:sp>
    </p:spTree>
    <p:extLst>
      <p:ext uri="{BB962C8B-B14F-4D97-AF65-F5344CB8AC3E}">
        <p14:creationId xmlns:p14="http://schemas.microsoft.com/office/powerpoint/2010/main" val="234225640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205D75-DE66-5FA7-5917-3D8A3DA1E550}"/>
              </a:ext>
            </a:extLst>
          </p:cNvPr>
          <p:cNvSpPr>
            <a:spLocks noGrp="1"/>
          </p:cNvSpPr>
          <p:nvPr>
            <p:ph type="title"/>
          </p:nvPr>
        </p:nvSpPr>
        <p:spPr>
          <a:xfrm>
            <a:off x="670420" y="314791"/>
            <a:ext cx="10515600" cy="1325563"/>
          </a:xfrm>
        </p:spPr>
        <p:txBody>
          <a:bodyPr>
            <a:noAutofit/>
          </a:bodyPr>
          <a:lstStyle/>
          <a:p>
            <a:pPr algn="ctr"/>
            <a:r>
              <a:rPr lang="ru-RU" sz="2400" dirty="0">
                <a:solidFill>
                  <a:srgbClr val="FF0000"/>
                </a:solidFill>
              </a:rPr>
              <a:t>На всякий случай – с 01.01.2023 </a:t>
            </a:r>
            <a:r>
              <a:rPr lang="ru-RU" sz="2400" dirty="0"/>
              <a:t>Постановление Правительства РФ от 8 июля 2022 г. N 1224 "Об особенностях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a:t>
            </a:r>
          </a:p>
        </p:txBody>
      </p:sp>
      <p:sp>
        <p:nvSpPr>
          <p:cNvPr id="3" name="Объект 2">
            <a:extLst>
              <a:ext uri="{FF2B5EF4-FFF2-40B4-BE49-F238E27FC236}">
                <a16:creationId xmlns:a16="http://schemas.microsoft.com/office/drawing/2014/main" id="{0E86302B-3DCB-58BC-14B4-8E671A3C9258}"/>
              </a:ext>
            </a:extLst>
          </p:cNvPr>
          <p:cNvSpPr>
            <a:spLocks noGrp="1"/>
          </p:cNvSpPr>
          <p:nvPr>
            <p:ph idx="1"/>
          </p:nvPr>
        </p:nvSpPr>
        <p:spPr/>
        <p:txBody>
          <a:bodyPr>
            <a:noAutofit/>
          </a:bodyPr>
          <a:lstStyle/>
          <a:p>
            <a:pPr marL="0" indent="0" algn="ctr">
              <a:buNone/>
            </a:pPr>
            <a:r>
              <a:rPr lang="ru-RU" sz="1600" b="1" dirty="0"/>
              <a:t>Особенности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a:t>
            </a:r>
          </a:p>
          <a:p>
            <a:r>
              <a:rPr lang="ru-RU" sz="1600" dirty="0"/>
              <a:t>1. Настоящим документом устанавливаются особенности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 (далее - товары).</a:t>
            </a:r>
          </a:p>
          <a:p>
            <a:r>
              <a:rPr lang="ru-RU" sz="1600" dirty="0"/>
              <a:t>2. К товарам относятся:</a:t>
            </a:r>
          </a:p>
          <a:p>
            <a:r>
              <a:rPr lang="ru-RU" sz="1600" dirty="0"/>
              <a:t>а) изделия из бумаги бытового и санитарно-гигиенического назначения - туалетная бумага, полотенца бумажные, платки носовые бумажные, скатерти бумажные, салфетки разного назначения;</a:t>
            </a:r>
          </a:p>
          <a:p>
            <a:r>
              <a:rPr lang="ru-RU" sz="1600" b="1" dirty="0">
                <a:solidFill>
                  <a:srgbClr val="FF0000"/>
                </a:solidFill>
              </a:rPr>
              <a:t>б) твердые поверхностные покрытия и элементы благоустройства - покрытия из переработанных материалов, тротуарная плитка, бордюры, ограждения;</a:t>
            </a:r>
          </a:p>
          <a:p>
            <a:r>
              <a:rPr lang="ru-RU" sz="1600" b="1" dirty="0">
                <a:solidFill>
                  <a:srgbClr val="FF0000"/>
                </a:solidFill>
              </a:rPr>
              <a:t>в) мягкие покрытия - резиновая плитка, покрытия из резиновой крошки, мягкая кровля или иные гидроизоляционные материалы;</a:t>
            </a:r>
          </a:p>
          <a:p>
            <a:r>
              <a:rPr lang="ru-RU" sz="1600" b="1" dirty="0">
                <a:solidFill>
                  <a:srgbClr val="FF0000"/>
                </a:solidFill>
              </a:rPr>
              <a:t>г) контейнеры и урны для мусора;</a:t>
            </a:r>
          </a:p>
          <a:p>
            <a:r>
              <a:rPr lang="ru-RU" sz="1600" dirty="0"/>
              <a:t>д) удобрения органические, </a:t>
            </a:r>
            <a:r>
              <a:rPr lang="ru-RU" sz="1600" dirty="0" err="1"/>
              <a:t>почвогрунт</a:t>
            </a:r>
            <a:r>
              <a:rPr lang="ru-RU" sz="1600" dirty="0"/>
              <a:t> и грунт, пригодный для технических целей.</a:t>
            </a:r>
          </a:p>
          <a:p>
            <a:endParaRPr lang="ru-RU" sz="1600" dirty="0"/>
          </a:p>
          <a:p>
            <a:r>
              <a:rPr lang="ru-RU" sz="1600" b="1" dirty="0"/>
              <a:t>3. При описании объекта закупки, относящегося к товарам, указывается доля вторичного сырья, использованного при производстве товара.</a:t>
            </a:r>
          </a:p>
        </p:txBody>
      </p:sp>
    </p:spTree>
    <p:extLst>
      <p:ext uri="{BB962C8B-B14F-4D97-AF65-F5344CB8AC3E}">
        <p14:creationId xmlns:p14="http://schemas.microsoft.com/office/powerpoint/2010/main" val="1780201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6FEF4-492A-17E5-16A8-A685CC5F4C17}"/>
              </a:ext>
            </a:extLst>
          </p:cNvPr>
          <p:cNvSpPr>
            <a:spLocks noGrp="1"/>
          </p:cNvSpPr>
          <p:nvPr>
            <p:ph type="title"/>
          </p:nvPr>
        </p:nvSpPr>
        <p:spPr>
          <a:xfrm>
            <a:off x="838200" y="174938"/>
            <a:ext cx="10515600" cy="851279"/>
          </a:xfrm>
        </p:spPr>
        <p:txBody>
          <a:bodyPr>
            <a:normAutofit/>
          </a:bodyPr>
          <a:lstStyle/>
          <a:p>
            <a:pPr algn="ctr"/>
            <a:r>
              <a:rPr lang="ru-RU" sz="2400" b="1" dirty="0"/>
              <a:t>О контрактах, заключаемых в соответствии с частью 56 статьи 112 </a:t>
            </a:r>
            <a:br>
              <a:rPr lang="ru-RU" sz="2400" b="1" dirty="0"/>
            </a:br>
            <a:r>
              <a:rPr lang="ru-RU" sz="2400" b="1" u="sng" dirty="0"/>
              <a:t>(с 16.04.2022 – новая редакция (104-ФЗ)) </a:t>
            </a:r>
          </a:p>
        </p:txBody>
      </p:sp>
      <p:sp>
        <p:nvSpPr>
          <p:cNvPr id="3" name="Объект 2">
            <a:extLst>
              <a:ext uri="{FF2B5EF4-FFF2-40B4-BE49-F238E27FC236}">
                <a16:creationId xmlns:a16="http://schemas.microsoft.com/office/drawing/2014/main" id="{F93CDFC5-A013-C180-1421-AC4A62A41516}"/>
              </a:ext>
            </a:extLst>
          </p:cNvPr>
          <p:cNvSpPr>
            <a:spLocks noGrp="1"/>
          </p:cNvSpPr>
          <p:nvPr>
            <p:ph idx="1"/>
          </p:nvPr>
        </p:nvSpPr>
        <p:spPr>
          <a:xfrm>
            <a:off x="387291" y="1208014"/>
            <a:ext cx="11417417" cy="4025951"/>
          </a:xfrm>
        </p:spPr>
        <p:txBody>
          <a:bodyPr>
            <a:noAutofit/>
          </a:bodyPr>
          <a:lstStyle/>
          <a:p>
            <a:pPr marL="0" indent="0" algn="just">
              <a:buNone/>
            </a:pPr>
            <a:endParaRPr lang="ru-RU" sz="1600" dirty="0"/>
          </a:p>
          <a:p>
            <a:pPr marL="0" indent="0" algn="just">
              <a:buNone/>
            </a:pPr>
            <a:endParaRPr lang="ru-RU" sz="1600" dirty="0"/>
          </a:p>
          <a:p>
            <a:pPr marL="0" indent="0" algn="just">
              <a:buNone/>
            </a:pPr>
            <a:endParaRPr lang="ru-RU" sz="1600" dirty="0"/>
          </a:p>
          <a:p>
            <a:pPr marL="0" indent="0" algn="just">
              <a:buNone/>
            </a:pPr>
            <a:endParaRPr lang="ru-RU" sz="1600" dirty="0"/>
          </a:p>
        </p:txBody>
      </p:sp>
      <p:graphicFrame>
        <p:nvGraphicFramePr>
          <p:cNvPr id="4" name="Таблица 4">
            <a:extLst>
              <a:ext uri="{FF2B5EF4-FFF2-40B4-BE49-F238E27FC236}">
                <a16:creationId xmlns:a16="http://schemas.microsoft.com/office/drawing/2014/main" id="{8D0B759B-2B77-D3CB-00B3-DF8CB919DBE9}"/>
              </a:ext>
            </a:extLst>
          </p:cNvPr>
          <p:cNvGraphicFramePr>
            <a:graphicFrameLocks noGrp="1"/>
          </p:cNvGraphicFramePr>
          <p:nvPr>
            <p:extLst>
              <p:ext uri="{D42A27DB-BD31-4B8C-83A1-F6EECF244321}">
                <p14:modId xmlns:p14="http://schemas.microsoft.com/office/powerpoint/2010/main" val="3607859441"/>
              </p:ext>
            </p:extLst>
          </p:nvPr>
        </p:nvGraphicFramePr>
        <p:xfrm>
          <a:off x="656205" y="1314203"/>
          <a:ext cx="11038048" cy="4937760"/>
        </p:xfrm>
        <a:graphic>
          <a:graphicData uri="http://schemas.openxmlformats.org/drawingml/2006/table">
            <a:tbl>
              <a:tblPr firstRow="1" bandRow="1">
                <a:tableStyleId>{5C22544A-7EE6-4342-B048-85BDC9FD1C3A}</a:tableStyleId>
              </a:tblPr>
              <a:tblGrid>
                <a:gridCol w="4695971">
                  <a:extLst>
                    <a:ext uri="{9D8B030D-6E8A-4147-A177-3AD203B41FA5}">
                      <a16:colId xmlns:a16="http://schemas.microsoft.com/office/drawing/2014/main" val="2663690233"/>
                    </a:ext>
                  </a:extLst>
                </a:gridCol>
                <a:gridCol w="6342077">
                  <a:extLst>
                    <a:ext uri="{9D8B030D-6E8A-4147-A177-3AD203B41FA5}">
                      <a16:colId xmlns:a16="http://schemas.microsoft.com/office/drawing/2014/main" val="1677086183"/>
                    </a:ext>
                  </a:extLst>
                </a:gridCol>
              </a:tblGrid>
              <a:tr h="0">
                <a:tc>
                  <a:txBody>
                    <a:bodyPr/>
                    <a:lstStyle/>
                    <a:p>
                      <a:r>
                        <a:rPr lang="ru-RU" dirty="0"/>
                        <a:t>Новая редакция</a:t>
                      </a:r>
                    </a:p>
                  </a:txBody>
                  <a:tcPr/>
                </a:tc>
                <a:tc>
                  <a:txBody>
                    <a:bodyPr/>
                    <a:lstStyle/>
                    <a:p>
                      <a:r>
                        <a:rPr lang="ru-RU" dirty="0"/>
                        <a:t>Устаревшая редакция</a:t>
                      </a:r>
                    </a:p>
                  </a:txBody>
                  <a:tcPr/>
                </a:tc>
                <a:extLst>
                  <a:ext uri="{0D108BD9-81ED-4DB2-BD59-A6C34878D82A}">
                    <a16:rowId xmlns:a16="http://schemas.microsoft.com/office/drawing/2014/main" val="10717401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a:t>56. До 1 января 2024 года предметом контракта может быть одновременно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a:t>
                      </a:r>
                    </a:p>
                    <a:p>
                      <a:endParaRPr lang="ru-RU" dirty="0"/>
                    </a:p>
                  </a:txBody>
                  <a:tcPr/>
                </a:tc>
                <a:tc>
                  <a:txBody>
                    <a:bodyPr/>
                    <a:lstStyle/>
                    <a:p>
                      <a:r>
                        <a:rPr lang="ru-RU" dirty="0"/>
                        <a:t>55. До 1 января 2024 года Правительство Российской Федерации, высшие исполнительные органы государственной власти субъектов Российской Федерации, местные администрации вправе утвердить перечни объектов капитального строительства, в целях архитектурно-строительного проектирования, строительства, реконструкции, капитального ремонта которых применяются особенности осуществления закупок и исполнения контрактов, предусмотренные частями 56 - 63 настоящей статьи. </a:t>
                      </a:r>
                      <a:r>
                        <a:rPr lang="ru-RU" b="1" dirty="0"/>
                        <a:t>(утратила силу с 16.04.2022)</a:t>
                      </a:r>
                    </a:p>
                  </a:txBody>
                  <a:tcPr/>
                </a:tc>
                <a:extLst>
                  <a:ext uri="{0D108BD9-81ED-4DB2-BD59-A6C34878D82A}">
                    <a16:rowId xmlns:a16="http://schemas.microsoft.com/office/drawing/2014/main" val="3515947814"/>
                  </a:ext>
                </a:extLst>
              </a:tr>
              <a:tr h="370840">
                <a:tc>
                  <a:txBody>
                    <a:bodyPr/>
                    <a:lstStyle/>
                    <a:p>
                      <a:endParaRPr lang="ru-RU"/>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56. В случае, предусмотренном частью 55 настоящей статьи, предметом контракта может быть одновременно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a:t>
                      </a:r>
                    </a:p>
                  </a:txBody>
                  <a:tcPr/>
                </a:tc>
                <a:extLst>
                  <a:ext uri="{0D108BD9-81ED-4DB2-BD59-A6C34878D82A}">
                    <a16:rowId xmlns:a16="http://schemas.microsoft.com/office/drawing/2014/main" val="458036601"/>
                  </a:ext>
                </a:extLst>
              </a:tr>
            </a:tbl>
          </a:graphicData>
        </a:graphic>
      </p:graphicFrame>
    </p:spTree>
    <p:extLst>
      <p:ext uri="{BB962C8B-B14F-4D97-AF65-F5344CB8AC3E}">
        <p14:creationId xmlns:p14="http://schemas.microsoft.com/office/powerpoint/2010/main" val="2518558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A8266B-5B00-EB7E-7C63-D8CCF8942AA3}"/>
              </a:ext>
            </a:extLst>
          </p:cNvPr>
          <p:cNvSpPr>
            <a:spLocks noGrp="1"/>
          </p:cNvSpPr>
          <p:nvPr>
            <p:ph type="title"/>
          </p:nvPr>
        </p:nvSpPr>
        <p:spPr>
          <a:xfrm>
            <a:off x="411061" y="138623"/>
            <a:ext cx="11560029" cy="842890"/>
          </a:xfrm>
        </p:spPr>
        <p:txBody>
          <a:bodyPr>
            <a:normAutofit/>
          </a:bodyPr>
          <a:lstStyle/>
          <a:p>
            <a:r>
              <a:rPr lang="ru-RU" sz="3200" dirty="0">
                <a:solidFill>
                  <a:srgbClr val="FF0000"/>
                </a:solidFill>
              </a:rPr>
              <a:t>Изменения на этапе проведения  закупки (360-ФЗ) – с 01.01.2022</a:t>
            </a:r>
          </a:p>
        </p:txBody>
      </p:sp>
      <p:sp>
        <p:nvSpPr>
          <p:cNvPr id="3" name="Объект 2">
            <a:extLst>
              <a:ext uri="{FF2B5EF4-FFF2-40B4-BE49-F238E27FC236}">
                <a16:creationId xmlns:a16="http://schemas.microsoft.com/office/drawing/2014/main" id="{CFE7A541-02CF-3518-1B0B-C84E95570319}"/>
              </a:ext>
            </a:extLst>
          </p:cNvPr>
          <p:cNvSpPr>
            <a:spLocks noGrp="1"/>
          </p:cNvSpPr>
          <p:nvPr>
            <p:ph idx="1"/>
          </p:nvPr>
        </p:nvSpPr>
        <p:spPr>
          <a:xfrm>
            <a:off x="712365" y="1098958"/>
            <a:ext cx="10515600" cy="5270952"/>
          </a:xfrm>
        </p:spPr>
        <p:txBody>
          <a:bodyPr/>
          <a:lstStyle/>
          <a:p>
            <a:pPr marL="0" indent="0">
              <a:buNone/>
            </a:pPr>
            <a:r>
              <a:rPr lang="ru-RU" sz="2000" dirty="0"/>
              <a:t>1. Нет особенностей проведения ЭА и ЭЗК при включении в описание объекта закупки проектной документации, или типовой проектной документации, или сметы на капитальный ремонт объекта капитального строительства </a:t>
            </a:r>
          </a:p>
          <a:p>
            <a:pPr marL="0" indent="0">
              <a:buNone/>
            </a:pPr>
            <a:r>
              <a:rPr lang="ru-RU" sz="2000" dirty="0"/>
              <a:t>2. Схема проведения ЭК при включении в описание объекта закупки проектной документации, или типовой проектной документации, или сметы на капитальный ремонт объекта капитального строительства </a:t>
            </a:r>
          </a:p>
          <a:p>
            <a:endParaRPr lang="ru-RU" dirty="0"/>
          </a:p>
        </p:txBody>
      </p:sp>
      <p:sp>
        <p:nvSpPr>
          <p:cNvPr id="4" name="Стрелка: вниз 3">
            <a:extLst>
              <a:ext uri="{FF2B5EF4-FFF2-40B4-BE49-F238E27FC236}">
                <a16:creationId xmlns:a16="http://schemas.microsoft.com/office/drawing/2014/main" id="{8883D572-BFBD-324B-91F1-450FB807B58C}"/>
              </a:ext>
            </a:extLst>
          </p:cNvPr>
          <p:cNvSpPr/>
          <p:nvPr/>
        </p:nvSpPr>
        <p:spPr>
          <a:xfrm>
            <a:off x="4605556" y="3171039"/>
            <a:ext cx="1490444" cy="15184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02450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ubtitle 2"/>
          <p:cNvSpPr txBox="1">
            <a:spLocks/>
          </p:cNvSpPr>
          <p:nvPr/>
        </p:nvSpPr>
        <p:spPr bwMode="auto">
          <a:xfrm>
            <a:off x="2022274" y="6247224"/>
            <a:ext cx="3910453" cy="232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862987"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ru-RU" altLang="ru-RU" sz="755" b="0" i="0" u="none" strike="noStrike" kern="1200" cap="none" spc="0" normalizeH="0" baseline="0" noProof="0">
                <a:ln>
                  <a:noFill/>
                </a:ln>
                <a:solidFill>
                  <a:srgbClr val="FFFFFF"/>
                </a:solidFill>
                <a:effectLst/>
                <a:uLnTx/>
                <a:uFillTx/>
                <a:latin typeface="Calibri" panose="020F0502020204030204" pitchFamily="34" charset="0"/>
                <a:ea typeface="+mn-ea"/>
                <a:cs typeface="+mn-cs"/>
              </a:rPr>
              <a:t>Высшая школа экономики, Москва, 2015</a:t>
            </a:r>
            <a:endParaRPr kumimoji="1" lang="ru-RU" altLang="ru-RU" sz="755" b="0" i="0" u="none" strike="noStrike" kern="1200" cap="none" spc="0" normalizeH="0" baseline="0" noProof="0">
              <a:ln>
                <a:noFill/>
              </a:ln>
              <a:solidFill>
                <a:srgbClr val="FFFFFF"/>
              </a:solidFill>
              <a:effectLst/>
              <a:uLnTx/>
              <a:uFillTx/>
              <a:latin typeface="Myriad Pro" pitchFamily="34" charset="0"/>
              <a:ea typeface="+mn-ea"/>
              <a:cs typeface="+mn-cs"/>
            </a:endParaRPr>
          </a:p>
        </p:txBody>
      </p:sp>
      <p:sp>
        <p:nvSpPr>
          <p:cNvPr id="328707" name="Rectangle 9"/>
          <p:cNvSpPr>
            <a:spLocks noChangeArrowheads="1"/>
          </p:cNvSpPr>
          <p:nvPr/>
        </p:nvSpPr>
        <p:spPr bwMode="auto">
          <a:xfrm>
            <a:off x="8671507" y="2321859"/>
            <a:ext cx="700000" cy="353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862987"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ru-RU" altLang="ru-RU" sz="1699" b="0" i="0" u="none" strike="noStrike" kern="1200" cap="none" spc="0" normalizeH="0" baseline="0" noProof="0">
                <a:ln>
                  <a:noFill/>
                </a:ln>
                <a:solidFill>
                  <a:srgbClr val="FFFFFF"/>
                </a:solidFill>
                <a:effectLst/>
                <a:uLnTx/>
                <a:uFillTx/>
                <a:latin typeface="Myriad Pro" pitchFamily="34" charset="0"/>
                <a:ea typeface="+mn-ea"/>
                <a:cs typeface="+mn-cs"/>
              </a:rPr>
              <a:t>фото</a:t>
            </a:r>
            <a:endParaRPr kumimoji="0" lang="en-US" altLang="ru-RU" sz="1699"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328708" name="Rectangle 10"/>
          <p:cNvSpPr>
            <a:spLocks noChangeArrowheads="1"/>
          </p:cNvSpPr>
          <p:nvPr/>
        </p:nvSpPr>
        <p:spPr bwMode="auto">
          <a:xfrm>
            <a:off x="7842969" y="4073322"/>
            <a:ext cx="636760" cy="615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862987"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ru-RU" altLang="ru-RU" sz="1699" b="0" i="0" u="none" strike="noStrike" kern="1200" cap="none" spc="0" normalizeH="0" baseline="0" noProof="0">
                <a:ln>
                  <a:noFill/>
                </a:ln>
                <a:solidFill>
                  <a:srgbClr val="FFFFFF"/>
                </a:solidFill>
                <a:effectLst/>
                <a:uLnTx/>
                <a:uFillTx/>
                <a:latin typeface="Myriad Pro" pitchFamily="34" charset="0"/>
                <a:ea typeface="+mn-ea"/>
                <a:cs typeface="+mn-cs"/>
              </a:rPr>
              <a:t>фото</a:t>
            </a:r>
            <a:endParaRPr kumimoji="0" lang="en-US" altLang="ru-RU" sz="1699"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328709" name="Rectangle 11"/>
          <p:cNvSpPr>
            <a:spLocks noChangeArrowheads="1"/>
          </p:cNvSpPr>
          <p:nvPr/>
        </p:nvSpPr>
        <p:spPr bwMode="auto">
          <a:xfrm>
            <a:off x="8671507" y="5469698"/>
            <a:ext cx="700000" cy="353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862987"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ru-RU" altLang="ru-RU" sz="1699" b="0" i="0" u="none" strike="noStrike" kern="1200" cap="none" spc="0" normalizeH="0" baseline="0" noProof="0">
                <a:ln>
                  <a:noFill/>
                </a:ln>
                <a:solidFill>
                  <a:srgbClr val="FFFFFF"/>
                </a:solidFill>
                <a:effectLst/>
                <a:uLnTx/>
                <a:uFillTx/>
                <a:latin typeface="Myriad Pro" pitchFamily="34" charset="0"/>
                <a:ea typeface="+mn-ea"/>
                <a:cs typeface="+mn-cs"/>
              </a:rPr>
              <a:t>фото</a:t>
            </a:r>
            <a:endParaRPr kumimoji="0" lang="en-US" altLang="ru-RU" sz="1699" b="0" i="0" u="none" strike="noStrike" kern="1200" cap="none" spc="0" normalizeH="0" baseline="0" noProof="0">
              <a:ln>
                <a:noFill/>
              </a:ln>
              <a:solidFill>
                <a:srgbClr val="FFFFFF"/>
              </a:solidFill>
              <a:effectLst/>
              <a:uLnTx/>
              <a:uFillTx/>
              <a:latin typeface="Calibri" panose="020F0502020204030204" pitchFamily="34" charset="0"/>
              <a:ea typeface="+mn-ea"/>
              <a:cs typeface="+mn-cs"/>
            </a:endParaRPr>
          </a:p>
        </p:txBody>
      </p:sp>
      <p:sp>
        <p:nvSpPr>
          <p:cNvPr id="328710" name="Номер слайда 9"/>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020">
                <a:solidFill>
                  <a:schemeClr val="tx1"/>
                </a:solidFill>
                <a:latin typeface="Calibri" panose="020F0502020204030204" pitchFamily="34" charset="0"/>
              </a:defRPr>
            </a:lvl1pPr>
            <a:lvl2pPr marL="701177" indent="-269683">
              <a:spcBef>
                <a:spcPct val="20000"/>
              </a:spcBef>
              <a:buFont typeface="Arial" panose="020B0604020202020204" pitchFamily="34" charset="0"/>
              <a:buChar char="–"/>
              <a:defRPr sz="2642">
                <a:solidFill>
                  <a:schemeClr val="tx1"/>
                </a:solidFill>
                <a:latin typeface="Calibri" panose="020F0502020204030204" pitchFamily="34" charset="0"/>
              </a:defRPr>
            </a:lvl2pPr>
            <a:lvl3pPr marL="1078733" indent="-215747">
              <a:spcBef>
                <a:spcPct val="20000"/>
              </a:spcBef>
              <a:buFont typeface="Arial" panose="020B0604020202020204" pitchFamily="34" charset="0"/>
              <a:buChar char="•"/>
              <a:defRPr sz="2265">
                <a:solidFill>
                  <a:schemeClr val="tx1"/>
                </a:solidFill>
                <a:latin typeface="Calibri" panose="020F0502020204030204" pitchFamily="34" charset="0"/>
              </a:defRPr>
            </a:lvl3pPr>
            <a:lvl4pPr marL="1510227" indent="-215747">
              <a:spcBef>
                <a:spcPct val="20000"/>
              </a:spcBef>
              <a:buFont typeface="Arial" panose="020B0604020202020204" pitchFamily="34" charset="0"/>
              <a:buChar char="–"/>
              <a:defRPr sz="1887">
                <a:solidFill>
                  <a:schemeClr val="tx1"/>
                </a:solidFill>
                <a:latin typeface="Calibri" panose="020F0502020204030204" pitchFamily="34" charset="0"/>
              </a:defRPr>
            </a:lvl4pPr>
            <a:lvl5pPr marL="1941720" indent="-215747">
              <a:spcBef>
                <a:spcPct val="20000"/>
              </a:spcBef>
              <a:buFont typeface="Arial" panose="020B0604020202020204" pitchFamily="34" charset="0"/>
              <a:buChar char="»"/>
              <a:defRPr sz="1887">
                <a:solidFill>
                  <a:schemeClr val="tx1"/>
                </a:solidFill>
                <a:latin typeface="Calibri" panose="020F0502020204030204" pitchFamily="34" charset="0"/>
              </a:defRPr>
            </a:lvl5pPr>
            <a:lvl6pPr marL="2373214" indent="-215747" eaLnBrk="0" fontAlgn="base" hangingPunct="0">
              <a:spcBef>
                <a:spcPct val="20000"/>
              </a:spcBef>
              <a:spcAft>
                <a:spcPct val="0"/>
              </a:spcAft>
              <a:buFont typeface="Arial" panose="020B0604020202020204" pitchFamily="34" charset="0"/>
              <a:buChar char="»"/>
              <a:defRPr sz="1887">
                <a:solidFill>
                  <a:schemeClr val="tx1"/>
                </a:solidFill>
                <a:latin typeface="Calibri" panose="020F0502020204030204" pitchFamily="34" charset="0"/>
              </a:defRPr>
            </a:lvl6pPr>
            <a:lvl7pPr marL="2804707" indent="-215747" eaLnBrk="0" fontAlgn="base" hangingPunct="0">
              <a:spcBef>
                <a:spcPct val="20000"/>
              </a:spcBef>
              <a:spcAft>
                <a:spcPct val="0"/>
              </a:spcAft>
              <a:buFont typeface="Arial" panose="020B0604020202020204" pitchFamily="34" charset="0"/>
              <a:buChar char="»"/>
              <a:defRPr sz="1887">
                <a:solidFill>
                  <a:schemeClr val="tx1"/>
                </a:solidFill>
                <a:latin typeface="Calibri" panose="020F0502020204030204" pitchFamily="34" charset="0"/>
              </a:defRPr>
            </a:lvl7pPr>
            <a:lvl8pPr marL="3236200" indent="-215747" eaLnBrk="0" fontAlgn="base" hangingPunct="0">
              <a:spcBef>
                <a:spcPct val="20000"/>
              </a:spcBef>
              <a:spcAft>
                <a:spcPct val="0"/>
              </a:spcAft>
              <a:buFont typeface="Arial" panose="020B0604020202020204" pitchFamily="34" charset="0"/>
              <a:buChar char="»"/>
              <a:defRPr sz="1887">
                <a:solidFill>
                  <a:schemeClr val="tx1"/>
                </a:solidFill>
                <a:latin typeface="Calibri" panose="020F0502020204030204" pitchFamily="34" charset="0"/>
              </a:defRPr>
            </a:lvl8pPr>
            <a:lvl9pPr marL="3667694" indent="-215747" eaLnBrk="0" fontAlgn="base" hangingPunct="0">
              <a:spcBef>
                <a:spcPct val="20000"/>
              </a:spcBef>
              <a:spcAft>
                <a:spcPct val="0"/>
              </a:spcAft>
              <a:buFont typeface="Arial" panose="020B0604020202020204" pitchFamily="34" charset="0"/>
              <a:buChar char="»"/>
              <a:defRPr sz="1887">
                <a:solidFill>
                  <a:schemeClr val="tx1"/>
                </a:solidFill>
                <a:latin typeface="Calibri" panose="020F0502020204030204" pitchFamily="34" charset="0"/>
              </a:defRPr>
            </a:lvl9pPr>
          </a:lstStyle>
          <a:p>
            <a:pPr marL="0" marR="0" lvl="0" indent="0" algn="r" defTabSz="862987" rtl="0" eaLnBrk="1" fontAlgn="base" latinLnBrk="0" hangingPunct="1">
              <a:lnSpc>
                <a:spcPct val="100000"/>
              </a:lnSpc>
              <a:spcBef>
                <a:spcPct val="0"/>
              </a:spcBef>
              <a:spcAft>
                <a:spcPct val="0"/>
              </a:spcAft>
              <a:buClrTx/>
              <a:buSzTx/>
              <a:buFont typeface="Arial" panose="020B0604020202020204" pitchFamily="34" charset="0"/>
              <a:buNone/>
              <a:tabLst/>
              <a:defRPr/>
            </a:pPr>
            <a:fld id="{4B91B3C5-1869-4936-A498-D9D85A1A7F9B}" type="slidenum">
              <a:rPr kumimoji="0" lang="en-US" altLang="ru-RU" sz="1132"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862987" rtl="0" eaLnBrk="1" fontAlgn="base" latinLnBrk="0" hangingPunct="1">
                <a:lnSpc>
                  <a:spcPct val="100000"/>
                </a:lnSpc>
                <a:spcBef>
                  <a:spcPct val="0"/>
                </a:spcBef>
                <a:spcAft>
                  <a:spcPct val="0"/>
                </a:spcAft>
                <a:buClrTx/>
                <a:buSzTx/>
                <a:buFont typeface="Arial" panose="020B0604020202020204" pitchFamily="34" charset="0"/>
                <a:buNone/>
                <a:tabLst/>
                <a:defRPr/>
              </a:pPr>
              <a:t>81</a:t>
            </a:fld>
            <a:endParaRPr kumimoji="0" lang="en-US" altLang="ru-RU" sz="1132"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
        <p:nvSpPr>
          <p:cNvPr id="14" name="Прямоугольник 13"/>
          <p:cNvSpPr/>
          <p:nvPr/>
        </p:nvSpPr>
        <p:spPr>
          <a:xfrm>
            <a:off x="1781020" y="1067745"/>
            <a:ext cx="1360419" cy="64724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00" b="0" i="0" u="none" strike="noStrike" kern="1200" cap="none" spc="0" normalizeH="0" baseline="0" noProof="0" dirty="0">
                <a:ln>
                  <a:noFill/>
                </a:ln>
                <a:solidFill>
                  <a:prstClr val="black"/>
                </a:solidFill>
                <a:effectLst/>
                <a:uLnTx/>
                <a:uFillTx/>
                <a:latin typeface="Calibri"/>
                <a:ea typeface="+mn-ea"/>
                <a:cs typeface="+mn-cs"/>
              </a:rPr>
              <a:t>Размещает извещение</a:t>
            </a:r>
            <a:r>
              <a:rPr lang="ru-RU" sz="1100" dirty="0">
                <a:solidFill>
                  <a:prstClr val="black"/>
                </a:solidFill>
                <a:latin typeface="Calibri"/>
              </a:rPr>
              <a:t> </a:t>
            </a:r>
            <a:r>
              <a:rPr kumimoji="0" lang="ru-RU" sz="1100" b="0" i="0" u="none" strike="noStrike" kern="1200" cap="none" spc="0" normalizeH="0" baseline="0" noProof="0" dirty="0">
                <a:ln>
                  <a:noFill/>
                </a:ln>
                <a:solidFill>
                  <a:prstClr val="black"/>
                </a:solidFill>
                <a:effectLst/>
                <a:uLnTx/>
                <a:uFillTx/>
                <a:latin typeface="Calibri"/>
                <a:ea typeface="+mn-ea"/>
                <a:cs typeface="+mn-cs"/>
              </a:rPr>
              <a:t>в ЕИС </a:t>
            </a:r>
          </a:p>
        </p:txBody>
      </p:sp>
      <p:sp>
        <p:nvSpPr>
          <p:cNvPr id="19" name="Прямоугольник 18"/>
          <p:cNvSpPr/>
          <p:nvPr/>
        </p:nvSpPr>
        <p:spPr>
          <a:xfrm>
            <a:off x="5330393" y="1069178"/>
            <a:ext cx="1126692" cy="626387"/>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00" b="0" i="0" u="none" strike="noStrike" kern="1200" cap="none" spc="0" normalizeH="0" baseline="0" noProof="0" dirty="0">
                <a:ln>
                  <a:noFill/>
                </a:ln>
                <a:solidFill>
                  <a:prstClr val="black"/>
                </a:solidFill>
                <a:effectLst/>
                <a:uLnTx/>
                <a:uFillTx/>
                <a:latin typeface="Calibri"/>
                <a:ea typeface="+mn-ea"/>
                <a:cs typeface="+mn-cs"/>
              </a:rPr>
              <a:t>Рассматривает и оценивает </a:t>
            </a:r>
            <a:br>
              <a:rPr kumimoji="0" lang="ru-RU" sz="1100" b="0" i="0" u="none" strike="noStrike" kern="1200" cap="none" spc="0" normalizeH="0" baseline="0" noProof="0" dirty="0">
                <a:ln>
                  <a:noFill/>
                </a:ln>
                <a:solidFill>
                  <a:prstClr val="black"/>
                </a:solidFill>
                <a:effectLst/>
                <a:uLnTx/>
                <a:uFillTx/>
                <a:latin typeface="Calibri"/>
                <a:ea typeface="+mn-ea"/>
                <a:cs typeface="+mn-cs"/>
              </a:rPr>
            </a:br>
            <a:r>
              <a:rPr kumimoji="0" lang="ru-RU" sz="1100" b="0" i="0" u="none" strike="noStrike" kern="1200" cap="none" spc="0" normalizeH="0" baseline="0" noProof="0" dirty="0">
                <a:ln>
                  <a:noFill/>
                </a:ln>
                <a:solidFill>
                  <a:prstClr val="black"/>
                </a:solidFill>
                <a:effectLst/>
                <a:uLnTx/>
                <a:uFillTx/>
                <a:latin typeface="Calibri"/>
                <a:ea typeface="+mn-ea"/>
                <a:cs typeface="+mn-cs"/>
              </a:rPr>
              <a:t>2-е части заявок</a:t>
            </a:r>
          </a:p>
        </p:txBody>
      </p:sp>
      <p:sp>
        <p:nvSpPr>
          <p:cNvPr id="22" name="Прямоугольная выноска 21"/>
          <p:cNvSpPr/>
          <p:nvPr/>
        </p:nvSpPr>
        <p:spPr>
          <a:xfrm>
            <a:off x="2148090" y="309698"/>
            <a:ext cx="624775" cy="635261"/>
          </a:xfrm>
          <a:prstGeom prst="wedgeRectCallout">
            <a:avLst/>
          </a:prstGeom>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32" b="0" i="0" u="none" strike="noStrike" kern="1200" cap="none" spc="0" normalizeH="0" baseline="0" noProof="0" dirty="0">
                <a:ln>
                  <a:noFill/>
                </a:ln>
                <a:solidFill>
                  <a:prstClr val="black"/>
                </a:solidFill>
                <a:effectLst/>
                <a:uLnTx/>
                <a:uFillTx/>
                <a:latin typeface="Calibri"/>
                <a:ea typeface="+mn-ea"/>
                <a:cs typeface="+mn-cs"/>
              </a:rPr>
              <a:t>Заказ</a:t>
            </a:r>
            <a:br>
              <a:rPr kumimoji="0" lang="ru-RU" sz="1132" b="0" i="0" u="none" strike="noStrike" kern="1200" cap="none" spc="0" normalizeH="0" baseline="0" noProof="0" dirty="0">
                <a:ln>
                  <a:noFill/>
                </a:ln>
                <a:solidFill>
                  <a:prstClr val="black"/>
                </a:solidFill>
                <a:effectLst/>
                <a:uLnTx/>
                <a:uFillTx/>
                <a:latin typeface="Calibri"/>
                <a:ea typeface="+mn-ea"/>
                <a:cs typeface="+mn-cs"/>
              </a:rPr>
            </a:br>
            <a:r>
              <a:rPr kumimoji="0" lang="ru-RU" sz="1132" b="0" i="0" u="none" strike="noStrike" kern="1200" cap="none" spc="0" normalizeH="0" baseline="0" noProof="0" dirty="0">
                <a:ln>
                  <a:noFill/>
                </a:ln>
                <a:solidFill>
                  <a:prstClr val="black"/>
                </a:solidFill>
                <a:effectLst/>
                <a:uLnTx/>
                <a:uFillTx/>
                <a:latin typeface="Calibri"/>
                <a:ea typeface="+mn-ea"/>
                <a:cs typeface="+mn-cs"/>
              </a:rPr>
              <a:t>чик</a:t>
            </a:r>
          </a:p>
        </p:txBody>
      </p:sp>
      <p:sp>
        <p:nvSpPr>
          <p:cNvPr id="23" name="Прямоугольная выноска 22"/>
          <p:cNvSpPr/>
          <p:nvPr/>
        </p:nvSpPr>
        <p:spPr>
          <a:xfrm>
            <a:off x="6563963" y="145572"/>
            <a:ext cx="624775" cy="635261"/>
          </a:xfrm>
          <a:prstGeom prst="wedgeRectCallou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038" b="0" i="0" u="none" strike="noStrike" kern="1200" cap="none" spc="0" normalizeH="0" baseline="0" noProof="0" dirty="0" err="1">
                <a:ln>
                  <a:noFill/>
                </a:ln>
                <a:solidFill>
                  <a:prstClr val="black"/>
                </a:solidFill>
                <a:effectLst/>
                <a:uLnTx/>
                <a:uFillTx/>
                <a:latin typeface="Calibri"/>
                <a:ea typeface="+mn-ea"/>
                <a:cs typeface="+mn-cs"/>
              </a:rPr>
              <a:t>Комис</a:t>
            </a:r>
            <a:br>
              <a:rPr kumimoji="0" lang="ru-RU" sz="1038" b="0" i="0" u="none" strike="noStrike" kern="1200" cap="none" spc="0" normalizeH="0" baseline="0" noProof="0" dirty="0">
                <a:ln>
                  <a:noFill/>
                </a:ln>
                <a:solidFill>
                  <a:prstClr val="black"/>
                </a:solidFill>
                <a:effectLst/>
                <a:uLnTx/>
                <a:uFillTx/>
                <a:latin typeface="Calibri"/>
                <a:ea typeface="+mn-ea"/>
                <a:cs typeface="+mn-cs"/>
              </a:rPr>
            </a:br>
            <a:r>
              <a:rPr kumimoji="0" lang="ru-RU" sz="1038" b="0" i="0" u="none" strike="noStrike" kern="1200" cap="none" spc="0" normalizeH="0" baseline="0" noProof="0" dirty="0">
                <a:ln>
                  <a:noFill/>
                </a:ln>
                <a:solidFill>
                  <a:prstClr val="black"/>
                </a:solidFill>
                <a:effectLst/>
                <a:uLnTx/>
                <a:uFillTx/>
                <a:latin typeface="Calibri"/>
                <a:ea typeface="+mn-ea"/>
                <a:cs typeface="+mn-cs"/>
              </a:rPr>
              <a:t>сия</a:t>
            </a:r>
          </a:p>
        </p:txBody>
      </p:sp>
      <p:sp>
        <p:nvSpPr>
          <p:cNvPr id="25" name="Прямоугольная выноска 24"/>
          <p:cNvSpPr/>
          <p:nvPr/>
        </p:nvSpPr>
        <p:spPr>
          <a:xfrm>
            <a:off x="3894634" y="239213"/>
            <a:ext cx="624775" cy="635261"/>
          </a:xfrm>
          <a:prstGeom prst="wedgeRectCallout">
            <a:avLst/>
          </a:prstGeom>
        </p:spPr>
        <p:style>
          <a:lnRef idx="1">
            <a:schemeClr val="accent5"/>
          </a:lnRef>
          <a:fillRef idx="2">
            <a:schemeClr val="accent5"/>
          </a:fillRef>
          <a:effectRef idx="1">
            <a:schemeClr val="accent5"/>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32" b="0" i="0" u="none" strike="noStrike" kern="1200" cap="none" spc="0" normalizeH="0" baseline="0" noProof="0" dirty="0">
                <a:ln>
                  <a:noFill/>
                </a:ln>
                <a:solidFill>
                  <a:prstClr val="black"/>
                </a:solidFill>
                <a:effectLst/>
                <a:uLnTx/>
                <a:uFillTx/>
                <a:latin typeface="Calibri"/>
                <a:ea typeface="+mn-ea"/>
                <a:cs typeface="+mn-cs"/>
              </a:rPr>
              <a:t>Опера</a:t>
            </a:r>
            <a:br>
              <a:rPr kumimoji="0" lang="ru-RU" sz="1132" b="0" i="0" u="none" strike="noStrike" kern="1200" cap="none" spc="0" normalizeH="0" baseline="0" noProof="0" dirty="0">
                <a:ln>
                  <a:noFill/>
                </a:ln>
                <a:solidFill>
                  <a:prstClr val="black"/>
                </a:solidFill>
                <a:effectLst/>
                <a:uLnTx/>
                <a:uFillTx/>
                <a:latin typeface="Calibri"/>
                <a:ea typeface="+mn-ea"/>
                <a:cs typeface="+mn-cs"/>
              </a:rPr>
            </a:br>
            <a:r>
              <a:rPr kumimoji="0" lang="ru-RU" sz="1132" b="0" i="0" u="none" strike="noStrike" kern="1200" cap="none" spc="0" normalizeH="0" baseline="0" noProof="0" dirty="0">
                <a:ln>
                  <a:noFill/>
                </a:ln>
                <a:solidFill>
                  <a:prstClr val="black"/>
                </a:solidFill>
                <a:effectLst/>
                <a:uLnTx/>
                <a:uFillTx/>
                <a:latin typeface="Calibri"/>
                <a:ea typeface="+mn-ea"/>
                <a:cs typeface="+mn-cs"/>
              </a:rPr>
              <a:t>тор</a:t>
            </a:r>
          </a:p>
        </p:txBody>
      </p:sp>
      <p:cxnSp>
        <p:nvCxnSpPr>
          <p:cNvPr id="28" name="Прямая со стрелкой 27"/>
          <p:cNvCxnSpPr/>
          <p:nvPr/>
        </p:nvCxnSpPr>
        <p:spPr>
          <a:xfrm flipV="1">
            <a:off x="3120497" y="1391369"/>
            <a:ext cx="24421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Прямая со стрелкой 29"/>
          <p:cNvCxnSpPr>
            <a:stCxn id="18" idx="3"/>
            <a:endCxn id="19" idx="1"/>
          </p:cNvCxnSpPr>
          <p:nvPr/>
        </p:nvCxnSpPr>
        <p:spPr>
          <a:xfrm>
            <a:off x="4964818" y="1413914"/>
            <a:ext cx="250209" cy="10487"/>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3" name="Прямая соединительная линия 42"/>
          <p:cNvCxnSpPr/>
          <p:nvPr/>
        </p:nvCxnSpPr>
        <p:spPr>
          <a:xfrm>
            <a:off x="1957847" y="4208025"/>
            <a:ext cx="8267388" cy="11986"/>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Прямая соединительная линия 44"/>
          <p:cNvCxnSpPr/>
          <p:nvPr/>
        </p:nvCxnSpPr>
        <p:spPr>
          <a:xfrm>
            <a:off x="3303247" y="1392940"/>
            <a:ext cx="0" cy="268038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48" name="Прямая соединительная линия 47"/>
          <p:cNvCxnSpPr/>
          <p:nvPr/>
        </p:nvCxnSpPr>
        <p:spPr>
          <a:xfrm>
            <a:off x="10105339" y="1392940"/>
            <a:ext cx="0" cy="2680383"/>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59" name="Блок-схема: узел 58"/>
          <p:cNvSpPr/>
          <p:nvPr/>
        </p:nvSpPr>
        <p:spPr>
          <a:xfrm>
            <a:off x="9963040" y="1948727"/>
            <a:ext cx="262195" cy="238223"/>
          </a:xfrm>
          <a:prstGeom prst="flowChartConnector">
            <a:avLst/>
          </a:prstGeom>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699" b="0" i="0" u="none" strike="noStrike" kern="1200" cap="none" spc="0" normalizeH="0" baseline="0" noProof="0">
              <a:ln>
                <a:noFill/>
              </a:ln>
              <a:solidFill>
                <a:prstClr val="white"/>
              </a:solidFill>
              <a:effectLst/>
              <a:uLnTx/>
              <a:uFillTx/>
              <a:latin typeface="Calibri"/>
              <a:ea typeface="+mn-ea"/>
              <a:cs typeface="+mn-cs"/>
            </a:endParaRPr>
          </a:p>
        </p:txBody>
      </p:sp>
      <p:cxnSp>
        <p:nvCxnSpPr>
          <p:cNvPr id="62" name="Прямая со стрелкой 61"/>
          <p:cNvCxnSpPr/>
          <p:nvPr/>
        </p:nvCxnSpPr>
        <p:spPr>
          <a:xfrm rot="5400000" flipH="1" flipV="1">
            <a:off x="3052094" y="2257514"/>
            <a:ext cx="352091" cy="187283"/>
          </a:xfrm>
          <a:prstGeom prst="straightConnector1">
            <a:avLst/>
          </a:prstGeom>
          <a:ln>
            <a:solidFill>
              <a:srgbClr val="94343D"/>
            </a:solidFill>
            <a:tailEnd type="arrow"/>
          </a:ln>
        </p:spPr>
        <p:style>
          <a:lnRef idx="2">
            <a:schemeClr val="accent1"/>
          </a:lnRef>
          <a:fillRef idx="0">
            <a:schemeClr val="accent1"/>
          </a:fillRef>
          <a:effectRef idx="1">
            <a:schemeClr val="accent1"/>
          </a:effectRef>
          <a:fontRef idx="minor">
            <a:schemeClr val="tx1"/>
          </a:fontRef>
        </p:style>
      </p:cxnSp>
      <p:cxnSp>
        <p:nvCxnSpPr>
          <p:cNvPr id="40" name="Прямая соединительная линия 39"/>
          <p:cNvCxnSpPr/>
          <p:nvPr/>
        </p:nvCxnSpPr>
        <p:spPr>
          <a:xfrm>
            <a:off x="1799166" y="2065778"/>
            <a:ext cx="10205601" cy="24281"/>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Прямая соединительная линия 40"/>
          <p:cNvCxnSpPr/>
          <p:nvPr/>
        </p:nvCxnSpPr>
        <p:spPr>
          <a:xfrm>
            <a:off x="3303247" y="1341927"/>
            <a:ext cx="0" cy="2731324"/>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44" name="Блок-схема: узел 43"/>
          <p:cNvSpPr/>
          <p:nvPr/>
        </p:nvSpPr>
        <p:spPr>
          <a:xfrm>
            <a:off x="3181894" y="1962212"/>
            <a:ext cx="260697" cy="238223"/>
          </a:xfrm>
          <a:prstGeom prst="flowChartConnector">
            <a:avLst/>
          </a:prstGeom>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699" b="0" i="0" u="none" strike="noStrike" kern="1200" cap="none" spc="0" normalizeH="0" baseline="0" noProof="0">
              <a:ln>
                <a:noFill/>
              </a:ln>
              <a:solidFill>
                <a:prstClr val="white"/>
              </a:solidFill>
              <a:effectLst/>
              <a:uLnTx/>
              <a:uFillTx/>
              <a:latin typeface="Calibri"/>
              <a:ea typeface="+mn-ea"/>
              <a:cs typeface="+mn-cs"/>
            </a:endParaRPr>
          </a:p>
        </p:txBody>
      </p:sp>
      <p:sp>
        <p:nvSpPr>
          <p:cNvPr id="49" name="Прямоугольник 48"/>
          <p:cNvSpPr/>
          <p:nvPr/>
        </p:nvSpPr>
        <p:spPr>
          <a:xfrm>
            <a:off x="1840950" y="2222974"/>
            <a:ext cx="1330452" cy="1023241"/>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Не менее, чем за 15 дней до дня окончания подачи заявок (ДОСПЗ)</a:t>
            </a:r>
          </a:p>
        </p:txBody>
      </p:sp>
      <p:sp>
        <p:nvSpPr>
          <p:cNvPr id="51" name="Блок-схема: узел 50"/>
          <p:cNvSpPr/>
          <p:nvPr/>
        </p:nvSpPr>
        <p:spPr>
          <a:xfrm>
            <a:off x="4852450" y="1969704"/>
            <a:ext cx="260697" cy="238223"/>
          </a:xfrm>
          <a:prstGeom prst="flowChartConnector">
            <a:avLst/>
          </a:prstGeom>
        </p:spPr>
        <p:style>
          <a:lnRef idx="1">
            <a:schemeClr val="accent1"/>
          </a:lnRef>
          <a:fillRef idx="3">
            <a:schemeClr val="accent1"/>
          </a:fillRef>
          <a:effectRef idx="2">
            <a:schemeClr val="accent1"/>
          </a:effectRef>
          <a:fontRef idx="minor">
            <a:schemeClr val="lt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1699" b="0" i="0" u="none" strike="noStrike" kern="1200" cap="none" spc="0" normalizeH="0" baseline="0" noProof="0">
              <a:ln>
                <a:noFill/>
              </a:ln>
              <a:solidFill>
                <a:prstClr val="white"/>
              </a:solidFill>
              <a:effectLst/>
              <a:uLnTx/>
              <a:uFillTx/>
              <a:latin typeface="Calibri"/>
              <a:ea typeface="+mn-ea"/>
              <a:cs typeface="+mn-cs"/>
            </a:endParaRPr>
          </a:p>
        </p:txBody>
      </p:sp>
      <p:cxnSp>
        <p:nvCxnSpPr>
          <p:cNvPr id="53" name="Прямая со стрелкой 52"/>
          <p:cNvCxnSpPr/>
          <p:nvPr/>
        </p:nvCxnSpPr>
        <p:spPr>
          <a:xfrm flipV="1">
            <a:off x="4829974" y="2165969"/>
            <a:ext cx="130348" cy="352090"/>
          </a:xfrm>
          <a:prstGeom prst="straightConnector1">
            <a:avLst/>
          </a:prstGeom>
          <a:ln>
            <a:solidFill>
              <a:srgbClr val="94343D"/>
            </a:solidFill>
            <a:tailEnd type="arrow"/>
          </a:ln>
        </p:spPr>
        <p:style>
          <a:lnRef idx="2">
            <a:schemeClr val="accent1"/>
          </a:lnRef>
          <a:fillRef idx="0">
            <a:schemeClr val="accent1"/>
          </a:fillRef>
          <a:effectRef idx="1">
            <a:schemeClr val="accent1"/>
          </a:effectRef>
          <a:fontRef idx="minor">
            <a:schemeClr val="tx1"/>
          </a:fontRef>
        </p:style>
      </p:cxnSp>
      <p:cxnSp>
        <p:nvCxnSpPr>
          <p:cNvPr id="64" name="Прямая соединительная линия 63"/>
          <p:cNvCxnSpPr/>
          <p:nvPr/>
        </p:nvCxnSpPr>
        <p:spPr>
          <a:xfrm flipH="1">
            <a:off x="4960323" y="1391369"/>
            <a:ext cx="22475" cy="2681882"/>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86" name="Прямая со стрелкой 85"/>
          <p:cNvCxnSpPr/>
          <p:nvPr/>
        </p:nvCxnSpPr>
        <p:spPr>
          <a:xfrm>
            <a:off x="8553181" y="1418409"/>
            <a:ext cx="169303" cy="5993"/>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00" name="Прямая со стрелкой 99"/>
          <p:cNvCxnSpPr/>
          <p:nvPr/>
        </p:nvCxnSpPr>
        <p:spPr>
          <a:xfrm flipV="1">
            <a:off x="10093353" y="1410847"/>
            <a:ext cx="24571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9" name="Прямая со стрелкой 118"/>
          <p:cNvCxnSpPr/>
          <p:nvPr/>
        </p:nvCxnSpPr>
        <p:spPr>
          <a:xfrm flipV="1">
            <a:off x="674945" y="4919020"/>
            <a:ext cx="24571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30" name="Прямоугольник 129"/>
          <p:cNvSpPr/>
          <p:nvPr/>
        </p:nvSpPr>
        <p:spPr>
          <a:xfrm>
            <a:off x="3612689" y="1079475"/>
            <a:ext cx="1293711" cy="631026"/>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00" b="0" i="0" u="none" strike="noStrike" kern="1200" cap="none" spc="0" normalizeH="0" baseline="0" noProof="0" dirty="0">
                <a:ln>
                  <a:noFill/>
                </a:ln>
                <a:solidFill>
                  <a:prstClr val="black"/>
                </a:solidFill>
                <a:effectLst/>
                <a:uLnTx/>
                <a:uFillTx/>
                <a:latin typeface="Calibri"/>
                <a:ea typeface="+mn-ea"/>
                <a:cs typeface="+mn-cs"/>
              </a:rPr>
              <a:t>Направляет заказчику</a:t>
            </a:r>
            <a:br>
              <a:rPr kumimoji="0" lang="ru-RU" sz="1100" b="0" i="0" u="none" strike="noStrike" kern="1200" cap="none" spc="0" normalizeH="0" baseline="0" noProof="0" dirty="0">
                <a:ln>
                  <a:noFill/>
                </a:ln>
                <a:solidFill>
                  <a:prstClr val="black"/>
                </a:solidFill>
                <a:effectLst/>
                <a:uLnTx/>
                <a:uFillTx/>
                <a:latin typeface="Calibri"/>
                <a:ea typeface="+mn-ea"/>
                <a:cs typeface="+mn-cs"/>
              </a:rPr>
            </a:br>
            <a:r>
              <a:rPr kumimoji="0" lang="ru-RU" sz="1100" b="0" i="0" u="none" strike="noStrike" kern="1200" cap="none" spc="0" normalizeH="0" baseline="0" noProof="0" dirty="0">
                <a:ln>
                  <a:noFill/>
                </a:ln>
                <a:solidFill>
                  <a:prstClr val="black"/>
                </a:solidFill>
                <a:effectLst/>
                <a:uLnTx/>
                <a:uFillTx/>
                <a:latin typeface="Calibri"/>
                <a:ea typeface="+mn-ea"/>
                <a:cs typeface="+mn-cs"/>
              </a:rPr>
              <a:t>2-е части заявок.</a:t>
            </a:r>
          </a:p>
          <a:p>
            <a:pPr marL="0" marR="0" lvl="0" indent="0" algn="ctr" defTabSz="862987" rtl="0" eaLnBrk="1" fontAlgn="auto" latinLnBrk="0" hangingPunct="1">
              <a:lnSpc>
                <a:spcPct val="100000"/>
              </a:lnSpc>
              <a:spcBef>
                <a:spcPts val="0"/>
              </a:spcBef>
              <a:spcAft>
                <a:spcPts val="0"/>
              </a:spcAft>
              <a:buClrTx/>
              <a:buSzTx/>
              <a:buFontTx/>
              <a:buNone/>
              <a:tabLst/>
              <a:defRPr/>
            </a:pPr>
            <a:endParaRPr kumimoji="0" lang="ru-RU" sz="944" b="0" i="0" u="none" strike="noStrike" kern="1200" cap="none" spc="0" normalizeH="0" baseline="0" noProof="0" dirty="0">
              <a:ln>
                <a:noFill/>
              </a:ln>
              <a:solidFill>
                <a:prstClr val="black"/>
              </a:solidFill>
              <a:effectLst/>
              <a:uLnTx/>
              <a:uFillTx/>
              <a:latin typeface="Calibri"/>
              <a:ea typeface="+mn-ea"/>
              <a:cs typeface="+mn-cs"/>
            </a:endParaRPr>
          </a:p>
        </p:txBody>
      </p:sp>
      <p:cxnSp>
        <p:nvCxnSpPr>
          <p:cNvPr id="141" name="Прямая соединительная линия 140"/>
          <p:cNvCxnSpPr/>
          <p:nvPr/>
        </p:nvCxnSpPr>
        <p:spPr>
          <a:xfrm>
            <a:off x="1962306" y="4344400"/>
            <a:ext cx="8267388" cy="10488"/>
          </a:xfrm>
          <a:prstGeom prst="line">
            <a:avLst/>
          </a:prstGeom>
        </p:spPr>
        <p:style>
          <a:lnRef idx="2">
            <a:schemeClr val="accent1"/>
          </a:lnRef>
          <a:fillRef idx="0">
            <a:schemeClr val="accent1"/>
          </a:fillRef>
          <a:effectRef idx="1">
            <a:schemeClr val="accent1"/>
          </a:effectRef>
          <a:fontRef idx="minor">
            <a:schemeClr val="tx1"/>
          </a:fontRef>
        </p:style>
      </p:cxnSp>
      <p:sp>
        <p:nvSpPr>
          <p:cNvPr id="157" name="Прямоугольник 156"/>
          <p:cNvSpPr/>
          <p:nvPr/>
        </p:nvSpPr>
        <p:spPr>
          <a:xfrm>
            <a:off x="10319856" y="2300451"/>
            <a:ext cx="1675141" cy="849512"/>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Не позднее 1 часа с момента получения протокола по 2 частям</a:t>
            </a:r>
          </a:p>
        </p:txBody>
      </p:sp>
      <p:sp>
        <p:nvSpPr>
          <p:cNvPr id="164" name="Прямоугольная выноска 163"/>
          <p:cNvSpPr/>
          <p:nvPr/>
        </p:nvSpPr>
        <p:spPr>
          <a:xfrm>
            <a:off x="421704" y="331353"/>
            <a:ext cx="1182125" cy="678711"/>
          </a:xfrm>
          <a:prstGeom prst="wedgeRectCallout">
            <a:avLst>
              <a:gd name="adj1" fmla="val -20834"/>
              <a:gd name="adj2" fmla="val 46351"/>
            </a:avLst>
          </a:prstGeom>
        </p:spPr>
        <p:style>
          <a:lnRef idx="2">
            <a:schemeClr val="dk1"/>
          </a:lnRef>
          <a:fillRef idx="1">
            <a:schemeClr val="lt1"/>
          </a:fillRef>
          <a:effectRef idx="0">
            <a:schemeClr val="dk1"/>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32" b="0" i="0" u="none" strike="noStrike" kern="1200" cap="none" spc="0" normalizeH="0" baseline="0" noProof="0" dirty="0">
                <a:ln>
                  <a:noFill/>
                </a:ln>
                <a:solidFill>
                  <a:prstClr val="black"/>
                </a:solidFill>
                <a:effectLst/>
                <a:uLnTx/>
                <a:uFillTx/>
                <a:latin typeface="Calibri"/>
                <a:ea typeface="+mn-ea"/>
                <a:cs typeface="+mn-cs"/>
              </a:rPr>
              <a:t>Схема проведения ЭК с Проектной док-й</a:t>
            </a:r>
          </a:p>
        </p:txBody>
      </p:sp>
      <p:sp>
        <p:nvSpPr>
          <p:cNvPr id="85" name="Прямоугольная выноска 84"/>
          <p:cNvSpPr/>
          <p:nvPr/>
        </p:nvSpPr>
        <p:spPr>
          <a:xfrm>
            <a:off x="10707914" y="223632"/>
            <a:ext cx="624775" cy="635261"/>
          </a:xfrm>
          <a:prstGeom prst="wedgeRectCallout">
            <a:avLst/>
          </a:prstGeom>
        </p:spPr>
        <p:style>
          <a:lnRef idx="1">
            <a:schemeClr val="accent5"/>
          </a:lnRef>
          <a:fillRef idx="2">
            <a:schemeClr val="accent5"/>
          </a:fillRef>
          <a:effectRef idx="1">
            <a:schemeClr val="accent5"/>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32" b="0" i="0" u="none" strike="noStrike" kern="1200" cap="none" spc="0" normalizeH="0" baseline="0" noProof="0" dirty="0">
                <a:ln>
                  <a:noFill/>
                </a:ln>
                <a:solidFill>
                  <a:prstClr val="black"/>
                </a:solidFill>
                <a:effectLst/>
                <a:uLnTx/>
                <a:uFillTx/>
                <a:latin typeface="Calibri"/>
                <a:ea typeface="+mn-ea"/>
                <a:cs typeface="+mn-cs"/>
              </a:rPr>
              <a:t>Опера</a:t>
            </a:r>
            <a:br>
              <a:rPr kumimoji="0" lang="ru-RU" sz="1132" b="0" i="0" u="none" strike="noStrike" kern="1200" cap="none" spc="0" normalizeH="0" baseline="0" noProof="0" dirty="0">
                <a:ln>
                  <a:noFill/>
                </a:ln>
                <a:solidFill>
                  <a:prstClr val="black"/>
                </a:solidFill>
                <a:effectLst/>
                <a:uLnTx/>
                <a:uFillTx/>
                <a:latin typeface="Calibri"/>
                <a:ea typeface="+mn-ea"/>
                <a:cs typeface="+mn-cs"/>
              </a:rPr>
            </a:br>
            <a:r>
              <a:rPr kumimoji="0" lang="ru-RU" sz="1132" b="0" i="0" u="none" strike="noStrike" kern="1200" cap="none" spc="0" normalizeH="0" baseline="0" noProof="0" dirty="0">
                <a:ln>
                  <a:noFill/>
                </a:ln>
                <a:solidFill>
                  <a:prstClr val="black"/>
                </a:solidFill>
                <a:effectLst/>
                <a:uLnTx/>
                <a:uFillTx/>
                <a:latin typeface="Calibri"/>
                <a:ea typeface="+mn-ea"/>
                <a:cs typeface="+mn-cs"/>
              </a:rPr>
              <a:t>тор</a:t>
            </a:r>
          </a:p>
        </p:txBody>
      </p:sp>
      <p:sp>
        <p:nvSpPr>
          <p:cNvPr id="65" name="Прямоугольник 64"/>
          <p:cNvSpPr/>
          <p:nvPr/>
        </p:nvSpPr>
        <p:spPr>
          <a:xfrm>
            <a:off x="3475907" y="2222430"/>
            <a:ext cx="1330452" cy="1023241"/>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Не позднее часа с  момента окончания срока подачи заявок  </a:t>
            </a:r>
          </a:p>
        </p:txBody>
      </p:sp>
      <p:sp>
        <p:nvSpPr>
          <p:cNvPr id="66" name="Прямоугольник 65"/>
          <p:cNvSpPr/>
          <p:nvPr/>
        </p:nvSpPr>
        <p:spPr>
          <a:xfrm>
            <a:off x="6074404" y="2216026"/>
            <a:ext cx="2846502" cy="1145224"/>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Не позднее 2 </a:t>
            </a:r>
            <a:r>
              <a:rPr kumimoji="0" lang="ru-RU" sz="1200" b="0" i="0" u="none" strike="noStrike" kern="1200" cap="none" spc="0" normalizeH="0" baseline="0" noProof="0" dirty="0" err="1">
                <a:ln>
                  <a:noFill/>
                </a:ln>
                <a:solidFill>
                  <a:prstClr val="black"/>
                </a:solidFill>
                <a:effectLst/>
                <a:uLnTx/>
                <a:uFillTx/>
                <a:latin typeface="Calibri"/>
                <a:ea typeface="+mn-ea"/>
                <a:cs typeface="+mn-cs"/>
              </a:rPr>
              <a:t>раб.дней</a:t>
            </a:r>
            <a:r>
              <a:rPr kumimoji="0" lang="ru-RU" sz="1200" b="0" i="0" u="none" strike="noStrike" kern="1200" cap="none" spc="0" normalizeH="0" baseline="0" noProof="0" dirty="0">
                <a:ln>
                  <a:noFill/>
                </a:ln>
                <a:solidFill>
                  <a:prstClr val="black"/>
                </a:solidFill>
                <a:effectLst/>
                <a:uLnTx/>
                <a:uFillTx/>
                <a:latin typeface="Calibri"/>
                <a:ea typeface="+mn-ea"/>
                <a:cs typeface="+mn-cs"/>
              </a:rPr>
              <a:t> со дня, следующего за днем получения2-х частей, но не позднее ДОС рассмотрения и оценки 2-х частей заявок, установленной в извещении</a:t>
            </a:r>
          </a:p>
        </p:txBody>
      </p:sp>
      <p:sp>
        <p:nvSpPr>
          <p:cNvPr id="68" name="Прямоугольник 67"/>
          <p:cNvSpPr/>
          <p:nvPr/>
        </p:nvSpPr>
        <p:spPr>
          <a:xfrm>
            <a:off x="7192708" y="944959"/>
            <a:ext cx="1221365" cy="91049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050" b="0" i="0" u="none" strike="noStrike" kern="1200" cap="none" spc="0" normalizeH="0" baseline="0" noProof="0" dirty="0">
                <a:ln>
                  <a:noFill/>
                </a:ln>
                <a:solidFill>
                  <a:prstClr val="black"/>
                </a:solidFill>
                <a:effectLst/>
                <a:uLnTx/>
                <a:uFillTx/>
                <a:latin typeface="Calibri"/>
                <a:ea typeface="+mn-ea"/>
                <a:cs typeface="+mn-cs"/>
              </a:rPr>
              <a:t>Подписывает протокол рассмотрения и оценки 2-х частей  </a:t>
            </a:r>
            <a:r>
              <a:rPr kumimoji="0" lang="ru-RU" sz="1050" b="1" i="0" u="none" strike="noStrike" kern="1200" cap="none" spc="0" normalizeH="0" baseline="0" noProof="0" dirty="0">
                <a:ln>
                  <a:noFill/>
                </a:ln>
                <a:solidFill>
                  <a:prstClr val="black"/>
                </a:solidFill>
                <a:effectLst/>
                <a:uLnTx/>
                <a:uFillTx/>
                <a:latin typeface="Calibri"/>
                <a:ea typeface="+mn-ea"/>
                <a:cs typeface="+mn-cs"/>
              </a:rPr>
              <a:t>(все члены)</a:t>
            </a:r>
          </a:p>
        </p:txBody>
      </p:sp>
      <p:cxnSp>
        <p:nvCxnSpPr>
          <p:cNvPr id="6" name="Прямая со стрелкой 5"/>
          <p:cNvCxnSpPr>
            <a:endCxn id="19" idx="0"/>
          </p:cNvCxnSpPr>
          <p:nvPr/>
        </p:nvCxnSpPr>
        <p:spPr>
          <a:xfrm flipH="1">
            <a:off x="5893739" y="463203"/>
            <a:ext cx="670225" cy="6059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cxnSpLocks/>
            <a:stCxn id="23" idx="3"/>
            <a:endCxn id="68" idx="0"/>
          </p:cNvCxnSpPr>
          <p:nvPr/>
        </p:nvCxnSpPr>
        <p:spPr>
          <a:xfrm>
            <a:off x="7188738" y="463201"/>
            <a:ext cx="614653" cy="481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4" name="Прямоугольная выноска 73"/>
          <p:cNvSpPr/>
          <p:nvPr/>
        </p:nvSpPr>
        <p:spPr>
          <a:xfrm>
            <a:off x="8920906" y="204763"/>
            <a:ext cx="624775" cy="635261"/>
          </a:xfrm>
          <a:prstGeom prst="wedgeRectCallout">
            <a:avLst/>
          </a:prstGeom>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132" b="0" i="0" u="none" strike="noStrike" kern="1200" cap="none" spc="0" normalizeH="0" baseline="0" noProof="0" dirty="0">
                <a:ln>
                  <a:noFill/>
                </a:ln>
                <a:solidFill>
                  <a:prstClr val="black"/>
                </a:solidFill>
                <a:effectLst/>
                <a:uLnTx/>
                <a:uFillTx/>
                <a:latin typeface="Calibri"/>
                <a:ea typeface="+mn-ea"/>
                <a:cs typeface="+mn-cs"/>
              </a:rPr>
              <a:t>Заказ</a:t>
            </a:r>
            <a:br>
              <a:rPr kumimoji="0" lang="ru-RU" sz="1132" b="0" i="0" u="none" strike="noStrike" kern="1200" cap="none" spc="0" normalizeH="0" baseline="0" noProof="0" dirty="0">
                <a:ln>
                  <a:noFill/>
                </a:ln>
                <a:solidFill>
                  <a:prstClr val="black"/>
                </a:solidFill>
                <a:effectLst/>
                <a:uLnTx/>
                <a:uFillTx/>
                <a:latin typeface="Calibri"/>
                <a:ea typeface="+mn-ea"/>
                <a:cs typeface="+mn-cs"/>
              </a:rPr>
            </a:br>
            <a:r>
              <a:rPr kumimoji="0" lang="ru-RU" sz="1132" b="0" i="0" u="none" strike="noStrike" kern="1200" cap="none" spc="0" normalizeH="0" baseline="0" noProof="0" dirty="0">
                <a:ln>
                  <a:noFill/>
                </a:ln>
                <a:solidFill>
                  <a:prstClr val="black"/>
                </a:solidFill>
                <a:effectLst/>
                <a:uLnTx/>
                <a:uFillTx/>
                <a:latin typeface="Calibri"/>
                <a:ea typeface="+mn-ea"/>
                <a:cs typeface="+mn-cs"/>
              </a:rPr>
              <a:t>чик</a:t>
            </a:r>
          </a:p>
        </p:txBody>
      </p:sp>
      <p:sp>
        <p:nvSpPr>
          <p:cNvPr id="75" name="Прямоугольник 74">
            <a:extLst>
              <a:ext uri="{FF2B5EF4-FFF2-40B4-BE49-F238E27FC236}">
                <a16:creationId xmlns:a16="http://schemas.microsoft.com/office/drawing/2014/main" id="{406D5ABA-C8D8-4C63-A0C2-672C7B9FCD8A}"/>
              </a:ext>
            </a:extLst>
          </p:cNvPr>
          <p:cNvSpPr/>
          <p:nvPr/>
        </p:nvSpPr>
        <p:spPr>
          <a:xfrm>
            <a:off x="8774957" y="1012175"/>
            <a:ext cx="1221367" cy="88741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900" b="0" i="0" u="none" strike="noStrike" kern="1200" cap="none" spc="0" normalizeH="0" baseline="0" noProof="0" dirty="0">
                <a:ln>
                  <a:noFill/>
                </a:ln>
                <a:solidFill>
                  <a:prstClr val="black"/>
                </a:solidFill>
                <a:effectLst/>
                <a:uLnTx/>
                <a:uFillTx/>
                <a:latin typeface="Calibri"/>
                <a:ea typeface="+mn-ea"/>
                <a:cs typeface="+mn-cs"/>
              </a:rPr>
              <a:t>Формирует протокол, подписывает его ЭП, Направляет протокол …  2-х частей оператору</a:t>
            </a:r>
          </a:p>
        </p:txBody>
      </p:sp>
      <p:sp>
        <p:nvSpPr>
          <p:cNvPr id="76" name="Прямоугольник 75"/>
          <p:cNvSpPr/>
          <p:nvPr/>
        </p:nvSpPr>
        <p:spPr>
          <a:xfrm>
            <a:off x="10384973" y="1025961"/>
            <a:ext cx="1615985" cy="855091"/>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marL="0" marR="0" lvl="0" indent="0" algn="ctr" defTabSz="862987" rtl="0" eaLnBrk="1" fontAlgn="auto" latinLnBrk="0" hangingPunct="1">
              <a:lnSpc>
                <a:spcPct val="100000"/>
              </a:lnSpc>
              <a:spcBef>
                <a:spcPts val="0"/>
              </a:spcBef>
              <a:spcAft>
                <a:spcPts val="0"/>
              </a:spcAft>
              <a:buClrTx/>
              <a:buSzTx/>
              <a:buFontTx/>
              <a:buNone/>
              <a:tabLst/>
              <a:defRPr/>
            </a:pPr>
            <a:r>
              <a:rPr kumimoji="0" lang="ru-RU" sz="1050" b="0" i="0" u="none" strike="noStrike" kern="1200" cap="none" spc="0" normalizeH="0" baseline="0" noProof="0" dirty="0">
                <a:ln>
                  <a:noFill/>
                </a:ln>
                <a:solidFill>
                  <a:prstClr val="black"/>
                </a:solidFill>
                <a:effectLst/>
                <a:uLnTx/>
                <a:uFillTx/>
                <a:latin typeface="Calibri"/>
                <a:ea typeface="+mn-ea"/>
                <a:cs typeface="+mn-cs"/>
              </a:rPr>
              <a:t>Направляет ценовые предложения (3-и части заявок) заказчику + размещает протокол по 2-м частям в ЕИС и на ЭП</a:t>
            </a:r>
          </a:p>
        </p:txBody>
      </p:sp>
      <p:sp>
        <p:nvSpPr>
          <p:cNvPr id="71" name="TextBox 70">
            <a:extLst>
              <a:ext uri="{FF2B5EF4-FFF2-40B4-BE49-F238E27FC236}">
                <a16:creationId xmlns:a16="http://schemas.microsoft.com/office/drawing/2014/main" id="{898E95F9-4800-420C-B2D9-9B85E9DAF258}"/>
              </a:ext>
            </a:extLst>
          </p:cNvPr>
          <p:cNvSpPr txBox="1"/>
          <p:nvPr/>
        </p:nvSpPr>
        <p:spPr>
          <a:xfrm>
            <a:off x="1148038" y="4744446"/>
            <a:ext cx="10369017"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1" i="0" u="none" strike="noStrike" kern="1200" cap="none" spc="0" normalizeH="0" baseline="0" noProof="0" dirty="0">
                <a:ln>
                  <a:noFill/>
                </a:ln>
                <a:solidFill>
                  <a:srgbClr val="FF0000"/>
                </a:solidFill>
                <a:effectLst/>
                <a:uLnTx/>
                <a:uFillTx/>
                <a:latin typeface="Calibri"/>
                <a:ea typeface="+mn-ea"/>
                <a:cs typeface="+mn-cs"/>
              </a:rPr>
              <a:t>Нет регламентации – смотрим просто ЭК. </a:t>
            </a:r>
            <a:endParaRPr kumimoji="0" lang="ru-RU" sz="1400" b="1" i="1" u="none" strike="noStrike" kern="1200" cap="none" spc="0" normalizeH="0" baseline="0" noProof="0" dirty="0">
              <a:ln>
                <a:noFill/>
              </a:ln>
              <a:solidFill>
                <a:srgbClr val="7030A0"/>
              </a:solidFill>
              <a:effectLst/>
              <a:uLnTx/>
              <a:uFillTx/>
              <a:latin typeface="Calibri"/>
              <a:ea typeface="+mn-ea"/>
              <a:cs typeface="+mn-cs"/>
            </a:endParaRPr>
          </a:p>
        </p:txBody>
      </p:sp>
    </p:spTree>
    <p:extLst>
      <p:ext uri="{BB962C8B-B14F-4D97-AF65-F5344CB8AC3E}">
        <p14:creationId xmlns:p14="http://schemas.microsoft.com/office/powerpoint/2010/main" val="100208200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txBox="1">
            <a:spLocks/>
          </p:cNvSpPr>
          <p:nvPr/>
        </p:nvSpPr>
        <p:spPr bwMode="auto">
          <a:xfrm>
            <a:off x="1779593" y="6415088"/>
            <a:ext cx="4143375" cy="246062"/>
          </a:xfrm>
          <a:prstGeom prst="rect">
            <a:avLst/>
          </a:prstGeom>
          <a:noFill/>
          <a:ln w="9525">
            <a:noFill/>
            <a:miter lim="800000"/>
            <a:headEnd/>
            <a:tailEnd/>
          </a:ln>
        </p:spPr>
        <p:txBody>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ru-RU" sz="800" b="0" i="0" u="none" strike="noStrike" kern="1200" cap="none" spc="0" normalizeH="0" baseline="0" noProof="0" dirty="0">
                <a:ln>
                  <a:noFill/>
                </a:ln>
                <a:solidFill>
                  <a:prstClr val="white"/>
                </a:solidFill>
                <a:effectLst/>
                <a:uLnTx/>
                <a:uFillTx/>
                <a:latin typeface="Calibri"/>
                <a:ea typeface="+mn-ea"/>
                <a:cs typeface="+mn-cs"/>
              </a:rPr>
              <a:t>Высшая школа экономики, Москва, 2015</a:t>
            </a:r>
            <a:endParaRPr kumimoji="1" lang="ru-RU" sz="800" b="0" i="0" u="none" strike="noStrike" kern="1200" cap="none" spc="0" normalizeH="0" baseline="0" noProof="0" dirty="0">
              <a:ln>
                <a:noFill/>
              </a:ln>
              <a:solidFill>
                <a:prstClr val="white"/>
              </a:solidFill>
              <a:effectLst/>
              <a:uLnTx/>
              <a:uFillTx/>
              <a:latin typeface="Myriad Pro"/>
              <a:ea typeface="+mn-ea"/>
              <a:cs typeface="+mn-cs"/>
            </a:endParaRPr>
          </a:p>
        </p:txBody>
      </p:sp>
      <p:sp>
        <p:nvSpPr>
          <p:cNvPr id="14343" name="Rectangle 9"/>
          <p:cNvSpPr>
            <a:spLocks noChangeArrowheads="1"/>
          </p:cNvSpPr>
          <p:nvPr/>
        </p:nvSpPr>
        <p:spPr bwMode="auto">
          <a:xfrm>
            <a:off x="8824915" y="2255839"/>
            <a:ext cx="728469" cy="369332"/>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srgbClr val="FFFFFF"/>
                </a:solidFill>
                <a:effectLst/>
                <a:uLnTx/>
                <a:uFillTx/>
                <a:latin typeface="Myriad Pro"/>
                <a:ea typeface="+mn-ea"/>
                <a:cs typeface="+mn-cs"/>
              </a:rPr>
              <a:t>фото</a:t>
            </a: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4344" name="Rectangle 10"/>
          <p:cNvSpPr>
            <a:spLocks noChangeArrowheads="1"/>
          </p:cNvSpPr>
          <p:nvPr/>
        </p:nvSpPr>
        <p:spPr bwMode="auto">
          <a:xfrm>
            <a:off x="7946943" y="4111546"/>
            <a:ext cx="674687" cy="646331"/>
          </a:xfrm>
          <a:prstGeom prst="rect">
            <a:avLst/>
          </a:prstGeom>
          <a:noFill/>
          <a:ln w="9525">
            <a:noFill/>
            <a:miter lim="800000"/>
            <a:headEnd/>
            <a:tailEn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srgbClr val="FFFFFF"/>
                </a:solidFill>
                <a:effectLst/>
                <a:uLnTx/>
                <a:uFillTx/>
                <a:latin typeface="Myriad Pro"/>
                <a:ea typeface="+mn-ea"/>
                <a:cs typeface="+mn-cs"/>
              </a:rPr>
              <a:t>фото</a:t>
            </a: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4345" name="Rectangle 11"/>
          <p:cNvSpPr>
            <a:spLocks noChangeArrowheads="1"/>
          </p:cNvSpPr>
          <p:nvPr/>
        </p:nvSpPr>
        <p:spPr bwMode="auto">
          <a:xfrm>
            <a:off x="8824915" y="5591175"/>
            <a:ext cx="728469" cy="369332"/>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a:ln>
                  <a:noFill/>
                </a:ln>
                <a:solidFill>
                  <a:srgbClr val="FFFFFF"/>
                </a:solidFill>
                <a:effectLst/>
                <a:uLnTx/>
                <a:uFillTx/>
                <a:latin typeface="Myriad Pro"/>
                <a:ea typeface="+mn-ea"/>
                <a:cs typeface="+mn-cs"/>
              </a:rPr>
              <a:t>фото</a:t>
            </a: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10" name="Номер слайда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65F501-F5CC-4E12-934E-78BB5E4DA208}"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20" name="Прямоугольник 19"/>
          <p:cNvSpPr/>
          <p:nvPr/>
        </p:nvSpPr>
        <p:spPr>
          <a:xfrm>
            <a:off x="7202281" y="991765"/>
            <a:ext cx="1440867" cy="685801"/>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Осуществляет ранжирование заявок, определяет победителя</a:t>
            </a:r>
          </a:p>
        </p:txBody>
      </p:sp>
      <p:sp>
        <p:nvSpPr>
          <p:cNvPr id="23" name="Прямоугольная выноска 22"/>
          <p:cNvSpPr/>
          <p:nvPr/>
        </p:nvSpPr>
        <p:spPr>
          <a:xfrm>
            <a:off x="7335013" y="43744"/>
            <a:ext cx="661737" cy="673768"/>
          </a:xfrm>
          <a:prstGeom prst="wedge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100" b="0" i="0" u="none" strike="noStrike" kern="1200" cap="none" spc="0" normalizeH="0" baseline="0" noProof="0" dirty="0" err="1">
                <a:ln>
                  <a:noFill/>
                </a:ln>
                <a:solidFill>
                  <a:prstClr val="black"/>
                </a:solidFill>
                <a:effectLst/>
                <a:uLnTx/>
                <a:uFillTx/>
                <a:latin typeface="Calibri"/>
                <a:ea typeface="+mn-ea"/>
                <a:cs typeface="+mn-cs"/>
              </a:rPr>
              <a:t>Комис</a:t>
            </a:r>
            <a:br>
              <a:rPr kumimoji="0" lang="ru-RU" sz="1100" b="0" i="0" u="none" strike="noStrike" kern="1200" cap="none" spc="0" normalizeH="0" baseline="0" noProof="0" dirty="0">
                <a:ln>
                  <a:noFill/>
                </a:ln>
                <a:solidFill>
                  <a:prstClr val="black"/>
                </a:solidFill>
                <a:effectLst/>
                <a:uLnTx/>
                <a:uFillTx/>
                <a:latin typeface="Calibri"/>
                <a:ea typeface="+mn-ea"/>
                <a:cs typeface="+mn-cs"/>
              </a:rPr>
            </a:br>
            <a:r>
              <a:rPr kumimoji="0" lang="ru-RU" sz="1100" b="0" i="0" u="none" strike="noStrike" kern="1200" cap="none" spc="0" normalizeH="0" baseline="0" noProof="0" dirty="0">
                <a:ln>
                  <a:noFill/>
                </a:ln>
                <a:solidFill>
                  <a:prstClr val="black"/>
                </a:solidFill>
                <a:effectLst/>
                <a:uLnTx/>
                <a:uFillTx/>
                <a:latin typeface="Calibri"/>
                <a:ea typeface="+mn-ea"/>
                <a:cs typeface="+mn-cs"/>
              </a:rPr>
              <a:t>сия</a:t>
            </a:r>
          </a:p>
        </p:txBody>
      </p:sp>
      <p:cxnSp>
        <p:nvCxnSpPr>
          <p:cNvPr id="32" name="Прямая со стрелкой 31"/>
          <p:cNvCxnSpPr/>
          <p:nvPr/>
        </p:nvCxnSpPr>
        <p:spPr>
          <a:xfrm flipV="1">
            <a:off x="7021847" y="1294341"/>
            <a:ext cx="180432" cy="5695"/>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3" name="Прямая соединительная линия 42"/>
          <p:cNvCxnSpPr/>
          <p:nvPr/>
        </p:nvCxnSpPr>
        <p:spPr>
          <a:xfrm>
            <a:off x="1694011" y="4121416"/>
            <a:ext cx="8758989" cy="12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Прямая соединительная линия 46"/>
          <p:cNvCxnSpPr>
            <a:cxnSpLocks/>
            <a:endCxn id="58" idx="4"/>
          </p:cNvCxnSpPr>
          <p:nvPr/>
        </p:nvCxnSpPr>
        <p:spPr>
          <a:xfrm>
            <a:off x="8643483" y="1293672"/>
            <a:ext cx="7635" cy="861548"/>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48" name="Прямая соединительная линия 47"/>
          <p:cNvCxnSpPr/>
          <p:nvPr/>
        </p:nvCxnSpPr>
        <p:spPr>
          <a:xfrm>
            <a:off x="10343955" y="1270998"/>
            <a:ext cx="0" cy="2841215"/>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57" name="Блок-схема: узел 56"/>
          <p:cNvSpPr/>
          <p:nvPr/>
        </p:nvSpPr>
        <p:spPr>
          <a:xfrm>
            <a:off x="6883534" y="1894140"/>
            <a:ext cx="276727" cy="252663"/>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58" name="Блок-схема: узел 57"/>
          <p:cNvSpPr/>
          <p:nvPr/>
        </p:nvSpPr>
        <p:spPr>
          <a:xfrm>
            <a:off x="8512754" y="1902557"/>
            <a:ext cx="276727" cy="252663"/>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59" name="Блок-схема: узел 58"/>
          <p:cNvSpPr/>
          <p:nvPr/>
        </p:nvSpPr>
        <p:spPr>
          <a:xfrm>
            <a:off x="10193966" y="1860263"/>
            <a:ext cx="276727" cy="252663"/>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cxnSp>
        <p:nvCxnSpPr>
          <p:cNvPr id="40" name="Прямая соединительная линия 39"/>
          <p:cNvCxnSpPr>
            <a:cxnSpLocks/>
          </p:cNvCxnSpPr>
          <p:nvPr/>
        </p:nvCxnSpPr>
        <p:spPr>
          <a:xfrm>
            <a:off x="6955154" y="1995752"/>
            <a:ext cx="3388801" cy="0"/>
          </a:xfrm>
          <a:prstGeom prst="line">
            <a:avLst/>
          </a:prstGeom>
        </p:spPr>
        <p:style>
          <a:lnRef idx="2">
            <a:schemeClr val="accent1"/>
          </a:lnRef>
          <a:fillRef idx="0">
            <a:schemeClr val="accent1"/>
          </a:fillRef>
          <a:effectRef idx="1">
            <a:schemeClr val="accent1"/>
          </a:effectRef>
          <a:fontRef idx="minor">
            <a:schemeClr val="tx1"/>
          </a:fontRef>
        </p:style>
      </p:cxnSp>
      <p:sp>
        <p:nvSpPr>
          <p:cNvPr id="61" name="Прямоугольник 60"/>
          <p:cNvSpPr/>
          <p:nvPr/>
        </p:nvSpPr>
        <p:spPr>
          <a:xfrm>
            <a:off x="7665880" y="2647790"/>
            <a:ext cx="1945683" cy="1077117"/>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Не позднее одного рабочего дня после получения от оператора ценовых предложений «допущенных» участников</a:t>
            </a:r>
          </a:p>
        </p:txBody>
      </p:sp>
      <p:cxnSp>
        <p:nvCxnSpPr>
          <p:cNvPr id="63" name="Прямая соединительная линия 62"/>
          <p:cNvCxnSpPr/>
          <p:nvPr/>
        </p:nvCxnSpPr>
        <p:spPr>
          <a:xfrm flipH="1">
            <a:off x="6984530" y="1270276"/>
            <a:ext cx="18967" cy="2841935"/>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70" name="Прямоугольная выноска 69"/>
          <p:cNvSpPr/>
          <p:nvPr/>
        </p:nvSpPr>
        <p:spPr>
          <a:xfrm>
            <a:off x="9280697" y="65596"/>
            <a:ext cx="661737" cy="673768"/>
          </a:xfrm>
          <a:prstGeom prst="wedge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err="1">
                <a:ln>
                  <a:noFill/>
                </a:ln>
                <a:solidFill>
                  <a:prstClr val="black"/>
                </a:solidFill>
                <a:effectLst/>
                <a:uLnTx/>
                <a:uFillTx/>
                <a:latin typeface="Calibri"/>
                <a:ea typeface="+mn-ea"/>
                <a:cs typeface="+mn-cs"/>
              </a:rPr>
              <a:t>Комис</a:t>
            </a:r>
            <a:br>
              <a:rPr kumimoji="0" lang="ru-RU" sz="1200" b="0" i="0" u="none" strike="noStrike" kern="1200" cap="none" spc="0" normalizeH="0" baseline="0" noProof="0" dirty="0">
                <a:ln>
                  <a:noFill/>
                </a:ln>
                <a:solidFill>
                  <a:prstClr val="black"/>
                </a:solidFill>
                <a:effectLst/>
                <a:uLnTx/>
                <a:uFillTx/>
                <a:latin typeface="Calibri"/>
                <a:ea typeface="+mn-ea"/>
                <a:cs typeface="+mn-cs"/>
              </a:rPr>
            </a:br>
            <a:r>
              <a:rPr kumimoji="0" lang="ru-RU" sz="1200" b="0" i="0" u="none" strike="noStrike" kern="1200" cap="none" spc="0" normalizeH="0" baseline="0" noProof="0" dirty="0">
                <a:ln>
                  <a:noFill/>
                </a:ln>
                <a:solidFill>
                  <a:prstClr val="black"/>
                </a:solidFill>
                <a:effectLst/>
                <a:uLnTx/>
                <a:uFillTx/>
                <a:latin typeface="Calibri"/>
                <a:ea typeface="+mn-ea"/>
                <a:cs typeface="+mn-cs"/>
              </a:rPr>
              <a:t>сия</a:t>
            </a:r>
          </a:p>
        </p:txBody>
      </p:sp>
      <p:sp>
        <p:nvSpPr>
          <p:cNvPr id="71" name="Прямоугольник 70"/>
          <p:cNvSpPr/>
          <p:nvPr/>
        </p:nvSpPr>
        <p:spPr>
          <a:xfrm>
            <a:off x="8891128" y="998506"/>
            <a:ext cx="1440867" cy="68579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Подписывает протокол подведения итогов электронного конкурса (</a:t>
            </a:r>
            <a:r>
              <a:rPr kumimoji="0" lang="ru-RU" sz="1000" b="1" i="0" u="none" strike="noStrike" kern="1200" cap="none" spc="0" normalizeH="0" baseline="0" noProof="0" dirty="0">
                <a:ln>
                  <a:noFill/>
                </a:ln>
                <a:solidFill>
                  <a:prstClr val="black"/>
                </a:solidFill>
                <a:effectLst/>
                <a:uLnTx/>
                <a:uFillTx/>
                <a:latin typeface="Calibri"/>
                <a:ea typeface="+mn-ea"/>
                <a:cs typeface="+mn-cs"/>
              </a:rPr>
              <a:t>все члены</a:t>
            </a:r>
            <a:r>
              <a:rPr kumimoji="0" lang="ru-RU" sz="1000" b="0" i="0" u="none" strike="noStrike" kern="1200" cap="none" spc="0" normalizeH="0" baseline="0" noProof="0" dirty="0">
                <a:ln>
                  <a:noFill/>
                </a:ln>
                <a:solidFill>
                  <a:prstClr val="black"/>
                </a:solidFill>
                <a:effectLst/>
                <a:uLnTx/>
                <a:uFillTx/>
                <a:latin typeface="Calibri"/>
                <a:ea typeface="+mn-ea"/>
                <a:cs typeface="+mn-cs"/>
              </a:rPr>
              <a:t>)</a:t>
            </a:r>
          </a:p>
        </p:txBody>
      </p:sp>
      <p:cxnSp>
        <p:nvCxnSpPr>
          <p:cNvPr id="86" name="Прямая со стрелкой 85"/>
          <p:cNvCxnSpPr/>
          <p:nvPr/>
        </p:nvCxnSpPr>
        <p:spPr>
          <a:xfrm>
            <a:off x="8698929" y="1299368"/>
            <a:ext cx="180432" cy="6058"/>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99" name="Прямоугольная выноска 98"/>
          <p:cNvSpPr/>
          <p:nvPr/>
        </p:nvSpPr>
        <p:spPr>
          <a:xfrm>
            <a:off x="2459264" y="4266327"/>
            <a:ext cx="661737" cy="673768"/>
          </a:xfrm>
          <a:prstGeom prst="wedgeRectCallou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Заказ</a:t>
            </a:r>
            <a:br>
              <a:rPr kumimoji="0" lang="ru-RU" sz="1200" b="0" i="0" u="none" strike="noStrike" kern="1200" cap="none" spc="0" normalizeH="0" baseline="0" noProof="0" dirty="0">
                <a:ln>
                  <a:noFill/>
                </a:ln>
                <a:solidFill>
                  <a:prstClr val="black"/>
                </a:solidFill>
                <a:effectLst/>
                <a:uLnTx/>
                <a:uFillTx/>
                <a:latin typeface="Calibri"/>
                <a:ea typeface="+mn-ea"/>
                <a:cs typeface="+mn-cs"/>
              </a:rPr>
            </a:br>
            <a:r>
              <a:rPr kumimoji="0" lang="ru-RU" sz="1200" b="0" i="0" u="none" strike="noStrike" kern="1200" cap="none" spc="0" normalizeH="0" baseline="0" noProof="0" dirty="0">
                <a:ln>
                  <a:noFill/>
                </a:ln>
                <a:solidFill>
                  <a:prstClr val="black"/>
                </a:solidFill>
                <a:effectLst/>
                <a:uLnTx/>
                <a:uFillTx/>
                <a:latin typeface="Calibri"/>
                <a:ea typeface="+mn-ea"/>
                <a:cs typeface="+mn-cs"/>
              </a:rPr>
              <a:t>чик</a:t>
            </a:r>
          </a:p>
        </p:txBody>
      </p:sp>
      <p:cxnSp>
        <p:nvCxnSpPr>
          <p:cNvPr id="100" name="Прямая со стрелкой 99"/>
          <p:cNvCxnSpPr/>
          <p:nvPr/>
        </p:nvCxnSpPr>
        <p:spPr>
          <a:xfrm flipV="1">
            <a:off x="10331995" y="1290280"/>
            <a:ext cx="25959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1" name="Прямоугольник 100"/>
          <p:cNvSpPr/>
          <p:nvPr/>
        </p:nvSpPr>
        <p:spPr>
          <a:xfrm>
            <a:off x="1694011" y="5032492"/>
            <a:ext cx="2157267" cy="61905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Формирует и подписывает, направляет протокол подведения итогов электронного конкурса оператору ЭП</a:t>
            </a:r>
          </a:p>
        </p:txBody>
      </p:sp>
      <p:cxnSp>
        <p:nvCxnSpPr>
          <p:cNvPr id="102" name="Прямая соединительная линия 101"/>
          <p:cNvCxnSpPr>
            <a:cxnSpLocks/>
          </p:cNvCxnSpPr>
          <p:nvPr/>
        </p:nvCxnSpPr>
        <p:spPr>
          <a:xfrm>
            <a:off x="3989640" y="4193837"/>
            <a:ext cx="31117" cy="2610142"/>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04" name="Прямая соединительная линия 103"/>
          <p:cNvCxnSpPr>
            <a:endCxn id="105" idx="6"/>
          </p:cNvCxnSpPr>
          <p:nvPr/>
        </p:nvCxnSpPr>
        <p:spPr>
          <a:xfrm>
            <a:off x="1782452" y="5758874"/>
            <a:ext cx="2345521" cy="1"/>
          </a:xfrm>
          <a:prstGeom prst="line">
            <a:avLst/>
          </a:prstGeom>
        </p:spPr>
        <p:style>
          <a:lnRef idx="2">
            <a:schemeClr val="accent1"/>
          </a:lnRef>
          <a:fillRef idx="0">
            <a:schemeClr val="accent1"/>
          </a:fillRef>
          <a:effectRef idx="1">
            <a:schemeClr val="accent1"/>
          </a:effectRef>
          <a:fontRef idx="minor">
            <a:schemeClr val="tx1"/>
          </a:fontRef>
        </p:style>
      </p:cxnSp>
      <p:sp>
        <p:nvSpPr>
          <p:cNvPr id="105" name="Блок-схема: узел 104"/>
          <p:cNvSpPr/>
          <p:nvPr/>
        </p:nvSpPr>
        <p:spPr>
          <a:xfrm>
            <a:off x="3851278" y="5632543"/>
            <a:ext cx="276727" cy="252663"/>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106" name="Прямоугольник 105"/>
          <p:cNvSpPr/>
          <p:nvPr/>
        </p:nvSpPr>
        <p:spPr>
          <a:xfrm>
            <a:off x="1694053" y="5885588"/>
            <a:ext cx="2067195" cy="918393"/>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Не позднее одного рабочего дня после получения от оператора ценовых предложений «допущенных» участников</a:t>
            </a:r>
          </a:p>
        </p:txBody>
      </p:sp>
      <p:cxnSp>
        <p:nvCxnSpPr>
          <p:cNvPr id="141" name="Прямая соединительная линия 140"/>
          <p:cNvCxnSpPr/>
          <p:nvPr/>
        </p:nvCxnSpPr>
        <p:spPr>
          <a:xfrm>
            <a:off x="1694011" y="4193837"/>
            <a:ext cx="8758989" cy="12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42" name="Прямая со стрелкой 141"/>
          <p:cNvCxnSpPr/>
          <p:nvPr/>
        </p:nvCxnSpPr>
        <p:spPr>
          <a:xfrm flipV="1">
            <a:off x="1496309" y="5221093"/>
            <a:ext cx="197699" cy="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9" name="Прямоугольная выноска 88"/>
          <p:cNvSpPr/>
          <p:nvPr/>
        </p:nvSpPr>
        <p:spPr>
          <a:xfrm>
            <a:off x="10100385" y="5862942"/>
            <a:ext cx="1253479" cy="576707"/>
          </a:xfrm>
          <a:prstGeom prst="wedgeRectCallout">
            <a:avLst>
              <a:gd name="adj1" fmla="val -20834"/>
              <a:gd name="adj2" fmla="val 46351"/>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Схема проведения ЭК (продолжение)</a:t>
            </a:r>
          </a:p>
        </p:txBody>
      </p:sp>
      <p:sp>
        <p:nvSpPr>
          <p:cNvPr id="55" name="Прямоугольная выноска 24">
            <a:extLst>
              <a:ext uri="{FF2B5EF4-FFF2-40B4-BE49-F238E27FC236}">
                <a16:creationId xmlns:a16="http://schemas.microsoft.com/office/drawing/2014/main" id="{AC985A48-B3EA-4B71-B329-21E0F23AE27A}"/>
              </a:ext>
            </a:extLst>
          </p:cNvPr>
          <p:cNvSpPr/>
          <p:nvPr/>
        </p:nvSpPr>
        <p:spPr>
          <a:xfrm>
            <a:off x="6300236" y="4299826"/>
            <a:ext cx="661737" cy="673768"/>
          </a:xfrm>
          <a:prstGeom prst="wedge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200" b="0" i="0" u="none" strike="noStrike" kern="1200" cap="none" spc="0" normalizeH="0" baseline="0" noProof="0" dirty="0">
                <a:ln>
                  <a:noFill/>
                </a:ln>
                <a:solidFill>
                  <a:prstClr val="black"/>
                </a:solidFill>
                <a:effectLst/>
                <a:uLnTx/>
                <a:uFillTx/>
                <a:latin typeface="Calibri"/>
                <a:ea typeface="+mn-ea"/>
                <a:cs typeface="+mn-cs"/>
              </a:rPr>
              <a:t>Опера</a:t>
            </a:r>
            <a:br>
              <a:rPr kumimoji="0" lang="ru-RU" sz="1200" b="0" i="0" u="none" strike="noStrike" kern="1200" cap="none" spc="0" normalizeH="0" baseline="0" noProof="0" dirty="0">
                <a:ln>
                  <a:noFill/>
                </a:ln>
                <a:solidFill>
                  <a:prstClr val="black"/>
                </a:solidFill>
                <a:effectLst/>
                <a:uLnTx/>
                <a:uFillTx/>
                <a:latin typeface="Calibri"/>
                <a:ea typeface="+mn-ea"/>
                <a:cs typeface="+mn-cs"/>
              </a:rPr>
            </a:br>
            <a:r>
              <a:rPr kumimoji="0" lang="ru-RU" sz="1200" b="0" i="0" u="none" strike="noStrike" kern="1200" cap="none" spc="0" normalizeH="0" baseline="0" noProof="0" dirty="0">
                <a:ln>
                  <a:noFill/>
                </a:ln>
                <a:solidFill>
                  <a:prstClr val="black"/>
                </a:solidFill>
                <a:effectLst/>
                <a:uLnTx/>
                <a:uFillTx/>
                <a:latin typeface="Calibri"/>
                <a:ea typeface="+mn-ea"/>
                <a:cs typeface="+mn-cs"/>
              </a:rPr>
              <a:t>тор</a:t>
            </a:r>
          </a:p>
        </p:txBody>
      </p:sp>
      <p:sp>
        <p:nvSpPr>
          <p:cNvPr id="56" name="Прямоугольник 55">
            <a:extLst>
              <a:ext uri="{FF2B5EF4-FFF2-40B4-BE49-F238E27FC236}">
                <a16:creationId xmlns:a16="http://schemas.microsoft.com/office/drawing/2014/main" id="{AE2F032B-37A9-488A-8BDF-640BE08814A3}"/>
              </a:ext>
            </a:extLst>
          </p:cNvPr>
          <p:cNvSpPr/>
          <p:nvPr/>
        </p:nvSpPr>
        <p:spPr>
          <a:xfrm>
            <a:off x="4233075" y="5035575"/>
            <a:ext cx="1750775" cy="73392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Размещает в ЕИС и на ЭП протокол подведения итогов</a:t>
            </a:r>
          </a:p>
        </p:txBody>
      </p:sp>
      <p:sp>
        <p:nvSpPr>
          <p:cNvPr id="60" name="Прямоугольник 59">
            <a:extLst>
              <a:ext uri="{FF2B5EF4-FFF2-40B4-BE49-F238E27FC236}">
                <a16:creationId xmlns:a16="http://schemas.microsoft.com/office/drawing/2014/main" id="{FF4C0587-5B81-4221-9C48-CA7F3A275427}"/>
              </a:ext>
            </a:extLst>
          </p:cNvPr>
          <p:cNvSpPr/>
          <p:nvPr/>
        </p:nvSpPr>
        <p:spPr>
          <a:xfrm>
            <a:off x="7202280" y="5032491"/>
            <a:ext cx="2204219" cy="83374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000" b="0" i="0" u="none" strike="noStrike" kern="1200" cap="none" spc="0" normalizeH="0" baseline="0" noProof="0" dirty="0">
                <a:ln>
                  <a:noFill/>
                </a:ln>
                <a:solidFill>
                  <a:prstClr val="black"/>
                </a:solidFill>
                <a:effectLst/>
                <a:uLnTx/>
                <a:uFillTx/>
                <a:latin typeface="Calibri"/>
                <a:ea typeface="+mn-ea"/>
                <a:cs typeface="+mn-cs"/>
              </a:rPr>
              <a:t>Размещает в ЕИС информацию об участниках (наименование и ИНН), № записи в реестре аккредитованных участников, идентификационный номер заявки</a:t>
            </a:r>
          </a:p>
        </p:txBody>
      </p:sp>
      <p:sp>
        <p:nvSpPr>
          <p:cNvPr id="65" name="Прямоугольник 64">
            <a:extLst>
              <a:ext uri="{FF2B5EF4-FFF2-40B4-BE49-F238E27FC236}">
                <a16:creationId xmlns:a16="http://schemas.microsoft.com/office/drawing/2014/main" id="{FA00A021-EC0D-410E-9E59-DAC607A249B2}"/>
              </a:ext>
            </a:extLst>
          </p:cNvPr>
          <p:cNvSpPr/>
          <p:nvPr/>
        </p:nvSpPr>
        <p:spPr>
          <a:xfrm>
            <a:off x="5744759" y="5950372"/>
            <a:ext cx="1537127" cy="797651"/>
          </a:xfrm>
          <a:prstGeom prst="rect">
            <a:avLst/>
          </a:prstGeom>
          <a:ln>
            <a:solidFill>
              <a:srgbClr val="94343D"/>
            </a:solidFill>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100" b="0" i="0" u="none" strike="noStrike" kern="1200" cap="none" spc="0" normalizeH="0" baseline="0" noProof="0" dirty="0">
                <a:ln>
                  <a:noFill/>
                </a:ln>
                <a:solidFill>
                  <a:prstClr val="black"/>
                </a:solidFill>
                <a:effectLst/>
                <a:uLnTx/>
                <a:uFillTx/>
                <a:latin typeface="Calibri"/>
                <a:ea typeface="+mn-ea"/>
                <a:cs typeface="+mn-cs"/>
              </a:rPr>
              <a:t>Не позднее 1 часа с момента получения итогового протокола</a:t>
            </a:r>
          </a:p>
        </p:txBody>
      </p:sp>
      <p:cxnSp>
        <p:nvCxnSpPr>
          <p:cNvPr id="66" name="Прямая со стрелкой 65">
            <a:extLst>
              <a:ext uri="{FF2B5EF4-FFF2-40B4-BE49-F238E27FC236}">
                <a16:creationId xmlns:a16="http://schemas.microsoft.com/office/drawing/2014/main" id="{B365BF92-1BCA-40BF-B873-296F7ED088F5}"/>
              </a:ext>
            </a:extLst>
          </p:cNvPr>
          <p:cNvCxnSpPr/>
          <p:nvPr/>
        </p:nvCxnSpPr>
        <p:spPr>
          <a:xfrm flipH="1">
            <a:off x="5498640" y="4503532"/>
            <a:ext cx="801595" cy="5349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a:extLst>
              <a:ext uri="{FF2B5EF4-FFF2-40B4-BE49-F238E27FC236}">
                <a16:creationId xmlns:a16="http://schemas.microsoft.com/office/drawing/2014/main" id="{001CA3B5-C402-43C3-9C05-28342F674FEB}"/>
              </a:ext>
            </a:extLst>
          </p:cNvPr>
          <p:cNvCxnSpPr>
            <a:cxnSpLocks/>
          </p:cNvCxnSpPr>
          <p:nvPr/>
        </p:nvCxnSpPr>
        <p:spPr>
          <a:xfrm>
            <a:off x="7024741" y="4508252"/>
            <a:ext cx="839275" cy="537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982907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6F6151-EC40-F4FB-0E91-B224B1E25BCF}"/>
              </a:ext>
            </a:extLst>
          </p:cNvPr>
          <p:cNvSpPr>
            <a:spLocks noGrp="1"/>
          </p:cNvSpPr>
          <p:nvPr>
            <p:ph type="title"/>
          </p:nvPr>
        </p:nvSpPr>
        <p:spPr>
          <a:xfrm>
            <a:off x="436228" y="365125"/>
            <a:ext cx="11350304" cy="2008959"/>
          </a:xfrm>
        </p:spPr>
        <p:txBody>
          <a:bodyPr/>
          <a:lstStyle/>
          <a:p>
            <a:pPr algn="ctr"/>
            <a:r>
              <a:rPr lang="ru-RU" sz="3200" b="1" dirty="0">
                <a:solidFill>
                  <a:srgbClr val="00B0F0"/>
                </a:solidFill>
              </a:rPr>
              <a:t>Новый порядок оценки заявок на участие в закупке, предельные величины значимости критериев оценки заявок, а также требования к форме документа, предусматривающего порядок рассмотрения и оценки (Постановление Правительства РФ от 31 декабря 2021 г. № 2604)</a:t>
            </a:r>
            <a:br>
              <a:rPr lang="ru-RU" sz="3200" b="1" dirty="0">
                <a:solidFill>
                  <a:srgbClr val="00B0F0"/>
                </a:solidFill>
              </a:rPr>
            </a:br>
            <a:endParaRPr lang="ru-RU" sz="3200" b="1" dirty="0">
              <a:solidFill>
                <a:srgbClr val="00B0F0"/>
              </a:solidFill>
            </a:endParaRPr>
          </a:p>
        </p:txBody>
      </p:sp>
      <p:sp>
        <p:nvSpPr>
          <p:cNvPr id="3" name="Объект 2">
            <a:extLst>
              <a:ext uri="{FF2B5EF4-FFF2-40B4-BE49-F238E27FC236}">
                <a16:creationId xmlns:a16="http://schemas.microsoft.com/office/drawing/2014/main" id="{7EA65AAE-25EB-9FBD-4234-DDF92EB889EE}"/>
              </a:ext>
            </a:extLst>
          </p:cNvPr>
          <p:cNvSpPr>
            <a:spLocks noGrp="1"/>
          </p:cNvSpPr>
          <p:nvPr>
            <p:ph idx="1"/>
          </p:nvPr>
        </p:nvSpPr>
        <p:spPr>
          <a:xfrm>
            <a:off x="276837" y="2525085"/>
            <a:ext cx="11610363" cy="3651877"/>
          </a:xfrm>
        </p:spPr>
        <p:txBody>
          <a:bodyPr/>
          <a:lstStyle/>
          <a:p>
            <a:pPr marL="342900" indent="-342900" algn="just">
              <a:buFont typeface="Arial" panose="020B0604020202020204" pitchFamily="34" charset="0"/>
              <a:buAutoNum type="arabicPeriod"/>
              <a:defRPr/>
            </a:pPr>
            <a:r>
              <a:rPr kumimoji="0" lang="ru-RU" sz="1800" b="0" i="0" u="none" strike="noStrike" kern="1200" cap="none" spc="0" normalizeH="0" baseline="0" noProof="0" dirty="0">
                <a:ln>
                  <a:noFill/>
                </a:ln>
                <a:solidFill>
                  <a:srgbClr val="FF0000"/>
                </a:solidFill>
                <a:effectLst/>
                <a:uLnTx/>
                <a:uFillTx/>
                <a:latin typeface="Calibri"/>
                <a:ea typeface="+mn-ea"/>
                <a:cs typeface="+mn-cs"/>
              </a:rPr>
              <a:t>Есть особенности установления критериев и </a:t>
            </a:r>
            <a:r>
              <a:rPr kumimoji="0" lang="ru-RU" sz="1800" b="0" i="0" u="none" strike="noStrike" kern="1200" cap="none" spc="0" normalizeH="0" baseline="0" noProof="0" dirty="0" err="1">
                <a:ln>
                  <a:noFill/>
                </a:ln>
                <a:solidFill>
                  <a:srgbClr val="FF0000"/>
                </a:solidFill>
                <a:effectLst/>
                <a:uLnTx/>
                <a:uFillTx/>
                <a:latin typeface="Calibri"/>
                <a:ea typeface="+mn-ea"/>
                <a:cs typeface="+mn-cs"/>
              </a:rPr>
              <a:t>и</a:t>
            </a:r>
            <a:r>
              <a:rPr lang="ru-RU" sz="1800" dirty="0">
                <a:solidFill>
                  <a:srgbClr val="FF0000"/>
                </a:solidFill>
                <a:latin typeface="Calibri"/>
              </a:rPr>
              <a:t>х показателей </a:t>
            </a:r>
            <a:r>
              <a:rPr kumimoji="0" lang="ru-RU" sz="1800" b="0" i="0" u="none" strike="noStrike" kern="1200" cap="none" spc="0" normalizeH="0" baseline="0" noProof="0" dirty="0">
                <a:ln>
                  <a:noFill/>
                </a:ln>
                <a:effectLst/>
                <a:uLnTx/>
                <a:uFillTx/>
                <a:latin typeface="Calibri"/>
                <a:ea typeface="+mn-ea"/>
                <a:cs typeface="+mn-cs"/>
              </a:rPr>
              <a:t>при осуществлении закупки, </a:t>
            </a:r>
          </a:p>
          <a:p>
            <a:pPr algn="just">
              <a:defRPr/>
            </a:pPr>
            <a:r>
              <a:rPr kumimoji="0" lang="ru-RU" sz="1800" b="0" i="0" u="none" strike="noStrike" kern="1200" cap="none" spc="0" normalizeH="0" baseline="0" noProof="0" dirty="0">
                <a:ln>
                  <a:noFill/>
                </a:ln>
                <a:effectLst/>
                <a:uLnTx/>
                <a:uFillTx/>
                <a:latin typeface="Calibri"/>
                <a:ea typeface="+mn-ea"/>
                <a:cs typeface="+mn-cs"/>
              </a:rPr>
              <a:t>по результатам проведения которой заключается контракт, предусмотренный частью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частью 16.1 статьи 34 и частью 56 статьи 112 Федерального закона, а также контракт, предусматривающий выполнение работ по строительству, реконструкции, капитальному ремонту, сносу объекта капитального строительства (в том числе линейного объекта), проведение работ по сохранению объектов культурного наследия (памятников истории и культуры) народов Российской </a:t>
            </a:r>
            <a:r>
              <a:rPr lang="ru-RU" sz="1800" dirty="0"/>
              <a:t>Федерации; </a:t>
            </a:r>
          </a:p>
          <a:p>
            <a:pPr algn="just">
              <a:defRPr/>
            </a:pPr>
            <a:r>
              <a:rPr lang="ru-RU" sz="1800" dirty="0"/>
              <a:t>по результатам проведения которой заключается контракт на выполнение работ по ремонту, содержанию автомобильной дороги;</a:t>
            </a:r>
          </a:p>
          <a:p>
            <a:pPr algn="just">
              <a:defRPr/>
            </a:pPr>
            <a:r>
              <a:rPr lang="ru-RU" sz="1800" dirty="0"/>
              <a:t>по результатам проведения которой заключается контракт на выполнение работ по текущему ремонту зданий, сооружений, </a:t>
            </a:r>
          </a:p>
          <a:p>
            <a:pPr marL="0" marR="0" lvl="0" indent="0" algn="just" defTabSz="914400" rtl="0" eaLnBrk="0" fontAlgn="base" latinLnBrk="0" hangingPunct="0">
              <a:lnSpc>
                <a:spcPct val="90000"/>
              </a:lnSpc>
              <a:spcBef>
                <a:spcPts val="1000"/>
              </a:spcBef>
              <a:spcAft>
                <a:spcPct val="0"/>
              </a:spcAft>
              <a:buClrTx/>
              <a:buSzTx/>
              <a:buNone/>
              <a:tabLst/>
              <a:defRPr/>
            </a:pPr>
            <a:r>
              <a:rPr lang="ru-RU" sz="1800" dirty="0">
                <a:solidFill>
                  <a:srgbClr val="FF0000"/>
                </a:solidFill>
                <a:latin typeface="Calibri"/>
              </a:rPr>
              <a:t>а также </a:t>
            </a:r>
            <a:r>
              <a:rPr lang="ru-RU" sz="1800" dirty="0">
                <a:latin typeface="Calibri"/>
              </a:rPr>
              <a:t>есть требования о принятии к оценке исключительно исполненного договора (договоров), предусматривающего выполнение работ на одном из следующих объектов, соответствующих объекту закупки.</a:t>
            </a:r>
          </a:p>
          <a:p>
            <a:pPr marL="0" marR="0" lvl="0" indent="0" algn="just" defTabSz="914400" rtl="0" eaLnBrk="0" fontAlgn="base" latinLnBrk="0" hangingPunct="0">
              <a:lnSpc>
                <a:spcPct val="90000"/>
              </a:lnSpc>
              <a:spcBef>
                <a:spcPts val="1000"/>
              </a:spcBef>
              <a:spcAft>
                <a:spcPct val="0"/>
              </a:spcAft>
              <a:buClrTx/>
              <a:buSzTx/>
              <a:buNone/>
              <a:tabLst/>
              <a:defRPr/>
            </a:pPr>
            <a:endParaRPr kumimoji="0" lang="ru-RU" sz="1800" b="0" i="0" u="none" strike="noStrike" kern="1200" cap="none" spc="0" normalizeH="0" baseline="0" noProof="0" dirty="0">
              <a:ln>
                <a:noFill/>
              </a:ln>
              <a:effectLst/>
              <a:uLnTx/>
              <a:uFillTx/>
              <a:latin typeface="Calibri"/>
              <a:ea typeface="+mn-ea"/>
              <a:cs typeface="+mn-cs"/>
            </a:endParaRPr>
          </a:p>
          <a:p>
            <a:endParaRPr lang="ru-RU" dirty="0"/>
          </a:p>
        </p:txBody>
      </p:sp>
    </p:spTree>
    <p:extLst>
      <p:ext uri="{BB962C8B-B14F-4D97-AF65-F5344CB8AC3E}">
        <p14:creationId xmlns:p14="http://schemas.microsoft.com/office/powerpoint/2010/main" val="336778354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59C7F6-59ED-4EBE-9944-07AB894CCB74}"/>
              </a:ext>
            </a:extLst>
          </p:cNvPr>
          <p:cNvSpPr>
            <a:spLocks noGrp="1"/>
          </p:cNvSpPr>
          <p:nvPr>
            <p:ph type="title"/>
          </p:nvPr>
        </p:nvSpPr>
        <p:spPr>
          <a:xfrm>
            <a:off x="838200" y="70421"/>
            <a:ext cx="10515600" cy="641553"/>
          </a:xfrm>
        </p:spPr>
        <p:txBody>
          <a:bodyPr/>
          <a:lstStyle/>
          <a:p>
            <a:pPr algn="ctr"/>
            <a:r>
              <a:rPr lang="ru-RU" sz="2800" dirty="0">
                <a:solidFill>
                  <a:srgbClr val="FF0000"/>
                </a:solidFill>
              </a:rPr>
              <a:t>Смотрим практику Липецкого УФАС по применению  2604 в «стройке» самостоятельно</a:t>
            </a:r>
          </a:p>
        </p:txBody>
      </p:sp>
      <p:graphicFrame>
        <p:nvGraphicFramePr>
          <p:cNvPr id="5" name="Таблица 5">
            <a:extLst>
              <a:ext uri="{FF2B5EF4-FFF2-40B4-BE49-F238E27FC236}">
                <a16:creationId xmlns:a16="http://schemas.microsoft.com/office/drawing/2014/main" id="{26443B07-EACB-51C7-6660-7FB817193E48}"/>
              </a:ext>
            </a:extLst>
          </p:cNvPr>
          <p:cNvGraphicFramePr>
            <a:graphicFrameLocks noGrp="1"/>
          </p:cNvGraphicFramePr>
          <p:nvPr>
            <p:ph idx="1"/>
            <p:extLst>
              <p:ext uri="{D42A27DB-BD31-4B8C-83A1-F6EECF244321}">
                <p14:modId xmlns:p14="http://schemas.microsoft.com/office/powerpoint/2010/main" val="2452328202"/>
              </p:ext>
            </p:extLst>
          </p:nvPr>
        </p:nvGraphicFramePr>
        <p:xfrm>
          <a:off x="151002" y="838899"/>
          <a:ext cx="11725013" cy="5948680"/>
        </p:xfrm>
        <a:graphic>
          <a:graphicData uri="http://schemas.openxmlformats.org/drawingml/2006/table">
            <a:tbl>
              <a:tblPr firstRow="1" bandRow="1">
                <a:tableStyleId>{5C22544A-7EE6-4342-B048-85BDC9FD1C3A}</a:tableStyleId>
              </a:tblPr>
              <a:tblGrid>
                <a:gridCol w="4143746">
                  <a:extLst>
                    <a:ext uri="{9D8B030D-6E8A-4147-A177-3AD203B41FA5}">
                      <a16:colId xmlns:a16="http://schemas.microsoft.com/office/drawing/2014/main" val="170819293"/>
                    </a:ext>
                  </a:extLst>
                </a:gridCol>
                <a:gridCol w="2110162">
                  <a:extLst>
                    <a:ext uri="{9D8B030D-6E8A-4147-A177-3AD203B41FA5}">
                      <a16:colId xmlns:a16="http://schemas.microsoft.com/office/drawing/2014/main" val="2242380446"/>
                    </a:ext>
                  </a:extLst>
                </a:gridCol>
                <a:gridCol w="1957005">
                  <a:extLst>
                    <a:ext uri="{9D8B030D-6E8A-4147-A177-3AD203B41FA5}">
                      <a16:colId xmlns:a16="http://schemas.microsoft.com/office/drawing/2014/main" val="3358335944"/>
                    </a:ext>
                  </a:extLst>
                </a:gridCol>
                <a:gridCol w="1991040">
                  <a:extLst>
                    <a:ext uri="{9D8B030D-6E8A-4147-A177-3AD203B41FA5}">
                      <a16:colId xmlns:a16="http://schemas.microsoft.com/office/drawing/2014/main" val="204644622"/>
                    </a:ext>
                  </a:extLst>
                </a:gridCol>
                <a:gridCol w="1523060">
                  <a:extLst>
                    <a:ext uri="{9D8B030D-6E8A-4147-A177-3AD203B41FA5}">
                      <a16:colId xmlns:a16="http://schemas.microsoft.com/office/drawing/2014/main" val="159413863"/>
                    </a:ext>
                  </a:extLst>
                </a:gridCol>
              </a:tblGrid>
              <a:tr h="370840">
                <a:tc>
                  <a:txBody>
                    <a:bodyPr/>
                    <a:lstStyle/>
                    <a:p>
                      <a:r>
                        <a:rPr lang="ru-RU" sz="1600" dirty="0"/>
                        <a:t>Объект закупки</a:t>
                      </a:r>
                    </a:p>
                  </a:txBody>
                  <a:tcPr/>
                </a:tc>
                <a:tc>
                  <a:txBody>
                    <a:bodyPr/>
                    <a:lstStyle/>
                    <a:p>
                      <a:r>
                        <a:rPr lang="ru-RU" sz="1600" dirty="0"/>
                        <a:t>Реквизиты решения</a:t>
                      </a:r>
                    </a:p>
                  </a:txBody>
                  <a:tcPr/>
                </a:tc>
                <a:tc>
                  <a:txBody>
                    <a:bodyPr/>
                    <a:lstStyle/>
                    <a:p>
                      <a:r>
                        <a:rPr lang="ru-RU" sz="1600" dirty="0"/>
                        <a:t>ИКЗ</a:t>
                      </a:r>
                    </a:p>
                  </a:txBody>
                  <a:tcPr/>
                </a:tc>
                <a:tc>
                  <a:txBody>
                    <a:bodyPr/>
                    <a:lstStyle/>
                    <a:p>
                      <a:r>
                        <a:rPr lang="ru-RU" sz="1600" dirty="0"/>
                        <a:t>Реквизиты жалобы</a:t>
                      </a:r>
                    </a:p>
                  </a:txBody>
                  <a:tcPr/>
                </a:tc>
                <a:tc>
                  <a:txBody>
                    <a:bodyPr/>
                    <a:lstStyle/>
                    <a:p>
                      <a:r>
                        <a:rPr lang="ru-RU" sz="1600" dirty="0"/>
                        <a:t>Результат</a:t>
                      </a:r>
                    </a:p>
                  </a:txBody>
                  <a:tcPr/>
                </a:tc>
                <a:extLst>
                  <a:ext uri="{0D108BD9-81ED-4DB2-BD59-A6C34878D82A}">
                    <a16:rowId xmlns:a16="http://schemas.microsoft.com/office/drawing/2014/main" val="622368603"/>
                  </a:ext>
                </a:extLst>
              </a:tr>
              <a:tr h="370840">
                <a:tc>
                  <a:txBody>
                    <a:bodyPr/>
                    <a:lstStyle/>
                    <a:p>
                      <a:r>
                        <a:rPr lang="ru-RU" sz="1400" dirty="0"/>
                        <a:t>Выполнение работ по ремонту здания МБУК "Сырский поселенческий Центр культуры и досуга"</a:t>
                      </a:r>
                    </a:p>
                  </a:txBody>
                  <a:tcPr/>
                </a:tc>
                <a:tc>
                  <a:txBody>
                    <a:bodyPr/>
                    <a:lstStyle/>
                    <a:p>
                      <a:r>
                        <a:rPr lang="ru-RU" sz="1400" dirty="0"/>
                        <a:t>№ 048/06/105-424/2022</a:t>
                      </a:r>
                    </a:p>
                    <a:p>
                      <a:r>
                        <a:rPr lang="ru-RU" sz="1400" dirty="0"/>
                        <a:t>«06» мая 2022 года </a:t>
                      </a:r>
                    </a:p>
                  </a:txBody>
                  <a:tcPr/>
                </a:tc>
                <a:tc>
                  <a:txBody>
                    <a:bodyPr/>
                    <a:lstStyle/>
                    <a:p>
                      <a:r>
                        <a:rPr lang="ru-RU" sz="1400" dirty="0"/>
                        <a:t>0846600001722000023</a:t>
                      </a:r>
                    </a:p>
                  </a:txBody>
                  <a:tcPr/>
                </a:tc>
                <a:tc>
                  <a:txBody>
                    <a:bodyPr/>
                    <a:lstStyle/>
                    <a:p>
                      <a:r>
                        <a:rPr lang="ru-RU" sz="1400" dirty="0"/>
                        <a:t>202200105694000480</a:t>
                      </a:r>
                    </a:p>
                  </a:txBody>
                  <a:tcPr/>
                </a:tc>
                <a:tc>
                  <a:txBody>
                    <a:bodyPr/>
                    <a:lstStyle/>
                    <a:p>
                      <a:r>
                        <a:rPr lang="ru-RU" sz="1400" dirty="0"/>
                        <a:t>Необоснованная</a:t>
                      </a:r>
                    </a:p>
                  </a:txBody>
                  <a:tcPr/>
                </a:tc>
                <a:extLst>
                  <a:ext uri="{0D108BD9-81ED-4DB2-BD59-A6C34878D82A}">
                    <a16:rowId xmlns:a16="http://schemas.microsoft.com/office/drawing/2014/main" val="332386387"/>
                  </a:ext>
                </a:extLst>
              </a:tr>
              <a:tr h="370840">
                <a:tc>
                  <a:txBody>
                    <a:bodyPr/>
                    <a:lstStyle/>
                    <a:p>
                      <a:r>
                        <a:rPr lang="ru-RU" sz="1400" dirty="0"/>
                        <a:t>Выполнение комплекса инженерных изысканий и мероприятий по разработке проектно-сметной документации по объекту «Бурение разведочно-эксплуатационной скважины с установкой водонапорной башни в с. Сугробы Данковского района Липецкой области</a:t>
                      </a:r>
                    </a:p>
                  </a:txBody>
                  <a:tcPr/>
                </a:tc>
                <a:tc>
                  <a:txBody>
                    <a:bodyPr/>
                    <a:lstStyle/>
                    <a:p>
                      <a:r>
                        <a:rPr lang="ru-RU" sz="1400" dirty="0"/>
                        <a:t> № 048/06/105-336/2022</a:t>
                      </a:r>
                    </a:p>
                    <a:p>
                      <a:r>
                        <a:rPr lang="ru-RU" sz="1400" dirty="0"/>
                        <a:t>«06» апреля 2022 года </a:t>
                      </a:r>
                    </a:p>
                  </a:txBody>
                  <a:tcPr/>
                </a:tc>
                <a:tc>
                  <a:txBody>
                    <a:bodyPr/>
                    <a:lstStyle/>
                    <a:p>
                      <a:r>
                        <a:rPr lang="ru-RU" sz="1400" dirty="0"/>
                        <a:t>0846600000322000036</a:t>
                      </a:r>
                    </a:p>
                  </a:txBody>
                  <a:tcPr/>
                </a:tc>
                <a:tc>
                  <a:txBody>
                    <a:bodyPr/>
                    <a:lstStyle/>
                    <a:p>
                      <a:r>
                        <a:rPr lang="ru-RU" sz="1400" dirty="0"/>
                        <a:t>202200100161004616</a:t>
                      </a:r>
                    </a:p>
                  </a:txBody>
                  <a:tcPr/>
                </a:tc>
                <a:tc>
                  <a:txBody>
                    <a:bodyPr/>
                    <a:lstStyle/>
                    <a:p>
                      <a:r>
                        <a:rPr lang="ru-RU" sz="1400" dirty="0"/>
                        <a:t>Необоснованная</a:t>
                      </a:r>
                    </a:p>
                    <a:p>
                      <a:endParaRPr lang="ru-RU" sz="1400" dirty="0"/>
                    </a:p>
                  </a:txBody>
                  <a:tcPr/>
                </a:tc>
                <a:extLst>
                  <a:ext uri="{0D108BD9-81ED-4DB2-BD59-A6C34878D82A}">
                    <a16:rowId xmlns:a16="http://schemas.microsoft.com/office/drawing/2014/main" val="1968678650"/>
                  </a:ext>
                </a:extLst>
              </a:tr>
              <a:tr h="370840">
                <a:tc>
                  <a:txBody>
                    <a:bodyPr/>
                    <a:lstStyle/>
                    <a:p>
                      <a:r>
                        <a:rPr lang="ru-RU" sz="1400" dirty="0"/>
                        <a:t>Выполнение работ по ремонту дорог по ул. Центральная в с. </a:t>
                      </a:r>
                      <a:r>
                        <a:rPr lang="ru-RU" sz="1400" dirty="0" err="1"/>
                        <a:t>Плахово</a:t>
                      </a:r>
                      <a:r>
                        <a:rPr lang="ru-RU" sz="1400" dirty="0"/>
                        <a:t>, ул. Коммунистическая в </a:t>
                      </a:r>
                      <a:r>
                        <a:rPr lang="ru-RU" sz="1400" dirty="0" err="1"/>
                        <a:t>с.Воскресенское</a:t>
                      </a:r>
                      <a:r>
                        <a:rPr lang="ru-RU" sz="1400" dirty="0"/>
                        <a:t> Данковского района Липецкой области РФ </a:t>
                      </a:r>
                    </a:p>
                  </a:txBody>
                  <a:tcPr/>
                </a:tc>
                <a:tc>
                  <a:txBody>
                    <a:bodyPr/>
                    <a:lstStyle/>
                    <a:p>
                      <a:r>
                        <a:rPr lang="ru-RU" sz="1400" dirty="0"/>
                        <a:t>№ 048/06/105-192/2022</a:t>
                      </a:r>
                    </a:p>
                    <a:p>
                      <a:r>
                        <a:rPr lang="ru-RU" sz="1400" dirty="0"/>
                        <a:t> «18» февраля 2022 года </a:t>
                      </a:r>
                    </a:p>
                  </a:txBody>
                  <a:tcPr/>
                </a:tc>
                <a:tc>
                  <a:txBody>
                    <a:bodyPr/>
                    <a:lstStyle/>
                    <a:p>
                      <a:r>
                        <a:rPr lang="ru-RU" sz="1400" dirty="0"/>
                        <a:t>0846600000322000005</a:t>
                      </a:r>
                    </a:p>
                  </a:txBody>
                  <a:tcPr/>
                </a:tc>
                <a:tc>
                  <a:txBody>
                    <a:bodyPr/>
                    <a:lstStyle/>
                    <a:p>
                      <a:r>
                        <a:rPr lang="ru-RU" sz="1400" dirty="0"/>
                        <a:t>202200105694000125</a:t>
                      </a:r>
                    </a:p>
                  </a:txBody>
                  <a:tcPr/>
                </a:tc>
                <a:tc>
                  <a:txBody>
                    <a:bodyPr/>
                    <a:lstStyle/>
                    <a:p>
                      <a:r>
                        <a:rPr lang="ru-RU" sz="1400" dirty="0"/>
                        <a:t>Обоснованная</a:t>
                      </a:r>
                    </a:p>
                  </a:txBody>
                  <a:tcPr/>
                </a:tc>
                <a:extLst>
                  <a:ext uri="{0D108BD9-81ED-4DB2-BD59-A6C34878D82A}">
                    <a16:rowId xmlns:a16="http://schemas.microsoft.com/office/drawing/2014/main" val="2842215752"/>
                  </a:ext>
                </a:extLst>
              </a:tr>
              <a:tr h="370840">
                <a:tc>
                  <a:txBody>
                    <a:bodyPr/>
                    <a:lstStyle/>
                    <a:p>
                      <a:r>
                        <a:rPr lang="ru-RU" sz="1400" dirty="0"/>
                        <a:t>Выполнение работ по ремонту дорог по ул. Муромская в д. </a:t>
                      </a:r>
                      <a:r>
                        <a:rPr lang="ru-RU" sz="1400" dirty="0" err="1"/>
                        <a:t>Реневка</a:t>
                      </a:r>
                      <a:r>
                        <a:rPr lang="ru-RU" sz="1400" dirty="0"/>
                        <a:t>, по ул. Школьная в с. </a:t>
                      </a:r>
                      <a:r>
                        <a:rPr lang="ru-RU" sz="1400" dirty="0" err="1"/>
                        <a:t>Баловнево</a:t>
                      </a:r>
                      <a:r>
                        <a:rPr lang="ru-RU" sz="1400" dirty="0"/>
                        <a:t> Данковского района Липецкой области РФ</a:t>
                      </a:r>
                    </a:p>
                  </a:txBody>
                  <a:tcPr/>
                </a:tc>
                <a:tc>
                  <a:txBody>
                    <a:bodyPr/>
                    <a:lstStyle/>
                    <a:p>
                      <a:r>
                        <a:rPr lang="ru-RU" sz="1400" dirty="0"/>
                        <a:t>№ 048/06/105-186/2022</a:t>
                      </a:r>
                    </a:p>
                    <a:p>
                      <a:r>
                        <a:rPr lang="ru-RU" sz="1400" dirty="0"/>
                        <a:t>«18» февраля 2022 года </a:t>
                      </a:r>
                    </a:p>
                  </a:txBody>
                  <a:tcPr/>
                </a:tc>
                <a:tc>
                  <a:txBody>
                    <a:bodyPr/>
                    <a:lstStyle/>
                    <a:p>
                      <a:r>
                        <a:rPr lang="ru-RU" sz="1400" dirty="0"/>
                        <a:t>0846600000322000004</a:t>
                      </a:r>
                    </a:p>
                  </a:txBody>
                  <a:tcPr/>
                </a:tc>
                <a:tc>
                  <a:txBody>
                    <a:bodyPr/>
                    <a:lstStyle/>
                    <a:p>
                      <a:r>
                        <a:rPr lang="ru-RU" sz="1400" dirty="0"/>
                        <a:t>202200105694000123</a:t>
                      </a:r>
                    </a:p>
                  </a:txBody>
                  <a:tcPr/>
                </a:tc>
                <a:tc>
                  <a:txBody>
                    <a:bodyPr/>
                    <a:lstStyle/>
                    <a:p>
                      <a:r>
                        <a:rPr lang="ru-RU" sz="1400" dirty="0"/>
                        <a:t>Обоснованная</a:t>
                      </a:r>
                    </a:p>
                    <a:p>
                      <a:endParaRPr lang="ru-RU" sz="1400" dirty="0"/>
                    </a:p>
                  </a:txBody>
                  <a:tcPr/>
                </a:tc>
                <a:extLst>
                  <a:ext uri="{0D108BD9-81ED-4DB2-BD59-A6C34878D82A}">
                    <a16:rowId xmlns:a16="http://schemas.microsoft.com/office/drawing/2014/main" val="2837673052"/>
                  </a:ext>
                </a:extLst>
              </a:tr>
              <a:tr h="370840">
                <a:tc>
                  <a:txBody>
                    <a:bodyPr/>
                    <a:lstStyle/>
                    <a:p>
                      <a:r>
                        <a:rPr lang="ru-RU" sz="1400" dirty="0"/>
                        <a:t>проведение ремонтно-реставрационных работ и работ по приспособлению здания ОБУК "Липецкий государственный театр кукол", объекта культурного наследия народов Российской федерации "ДК Трубного завода, 1950 г.",  (завершение полного комплекса работ  в соответствии с Научно- проектной  документацией, Шифр 15/20К –ЛТК и Сметной документацией к ней) </a:t>
                      </a:r>
                    </a:p>
                  </a:txBody>
                  <a:tcPr/>
                </a:tc>
                <a:tc>
                  <a:txBody>
                    <a:bodyPr/>
                    <a:lstStyle/>
                    <a:p>
                      <a:r>
                        <a:rPr lang="ru-RU" sz="1400" dirty="0"/>
                        <a:t>№ 048/06/105-299/2022</a:t>
                      </a:r>
                    </a:p>
                    <a:p>
                      <a:r>
                        <a:rPr lang="ru-RU" sz="1400" dirty="0"/>
                        <a:t>«21» марта 2022 года </a:t>
                      </a:r>
                    </a:p>
                  </a:txBody>
                  <a:tcPr/>
                </a:tc>
                <a:tc>
                  <a:txBody>
                    <a:bodyPr/>
                    <a:lstStyle/>
                    <a:p>
                      <a:r>
                        <a:rPr lang="ru-RU" sz="1400" dirty="0"/>
                        <a:t>0346200015922000001</a:t>
                      </a:r>
                    </a:p>
                  </a:txBody>
                  <a:tcPr/>
                </a:tc>
                <a:tc>
                  <a:txBody>
                    <a:bodyPr/>
                    <a:lstStyle/>
                    <a:p>
                      <a:r>
                        <a:rPr lang="ru-RU" sz="1400" dirty="0"/>
                        <a:t>202200105694000264</a:t>
                      </a:r>
                    </a:p>
                  </a:txBody>
                  <a:tcPr/>
                </a:tc>
                <a:tc>
                  <a:txBody>
                    <a:bodyPr/>
                    <a:lstStyle/>
                    <a:p>
                      <a:r>
                        <a:rPr lang="ru-RU" sz="1400" dirty="0"/>
                        <a:t>Обоснованная</a:t>
                      </a:r>
                    </a:p>
                    <a:p>
                      <a:endParaRPr lang="ru-RU" sz="1400" dirty="0"/>
                    </a:p>
                    <a:p>
                      <a:endParaRPr lang="ru-RU" sz="1400" dirty="0"/>
                    </a:p>
                  </a:txBody>
                  <a:tcPr/>
                </a:tc>
                <a:extLst>
                  <a:ext uri="{0D108BD9-81ED-4DB2-BD59-A6C34878D82A}">
                    <a16:rowId xmlns:a16="http://schemas.microsoft.com/office/drawing/2014/main" val="984467051"/>
                  </a:ext>
                </a:extLst>
              </a:tr>
            </a:tbl>
          </a:graphicData>
        </a:graphic>
      </p:graphicFrame>
    </p:spTree>
    <p:extLst>
      <p:ext uri="{BB962C8B-B14F-4D97-AF65-F5344CB8AC3E}">
        <p14:creationId xmlns:p14="http://schemas.microsoft.com/office/powerpoint/2010/main" val="91937484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59C7F6-59ED-4EBE-9944-07AB894CCB74}"/>
              </a:ext>
            </a:extLst>
          </p:cNvPr>
          <p:cNvSpPr>
            <a:spLocks noGrp="1"/>
          </p:cNvSpPr>
          <p:nvPr>
            <p:ph type="title"/>
          </p:nvPr>
        </p:nvSpPr>
        <p:spPr>
          <a:xfrm>
            <a:off x="838200" y="70421"/>
            <a:ext cx="10515600" cy="641553"/>
          </a:xfrm>
        </p:spPr>
        <p:txBody>
          <a:bodyPr/>
          <a:lstStyle/>
          <a:p>
            <a:pPr algn="ctr"/>
            <a:r>
              <a:rPr lang="ru-RU" sz="2800" dirty="0">
                <a:solidFill>
                  <a:srgbClr val="FF0000"/>
                </a:solidFill>
              </a:rPr>
              <a:t>Смотрим практику Липецкого УФАС по применению  2604 в «стройке» самостоятельно</a:t>
            </a:r>
          </a:p>
        </p:txBody>
      </p:sp>
      <p:graphicFrame>
        <p:nvGraphicFramePr>
          <p:cNvPr id="5" name="Таблица 5">
            <a:extLst>
              <a:ext uri="{FF2B5EF4-FFF2-40B4-BE49-F238E27FC236}">
                <a16:creationId xmlns:a16="http://schemas.microsoft.com/office/drawing/2014/main" id="{26443B07-EACB-51C7-6660-7FB817193E48}"/>
              </a:ext>
            </a:extLst>
          </p:cNvPr>
          <p:cNvGraphicFramePr>
            <a:graphicFrameLocks noGrp="1"/>
          </p:cNvGraphicFramePr>
          <p:nvPr>
            <p:ph idx="1"/>
            <p:extLst>
              <p:ext uri="{D42A27DB-BD31-4B8C-83A1-F6EECF244321}">
                <p14:modId xmlns:p14="http://schemas.microsoft.com/office/powerpoint/2010/main" val="1651066106"/>
              </p:ext>
            </p:extLst>
          </p:nvPr>
        </p:nvGraphicFramePr>
        <p:xfrm>
          <a:off x="151002" y="838899"/>
          <a:ext cx="11725013" cy="2047240"/>
        </p:xfrm>
        <a:graphic>
          <a:graphicData uri="http://schemas.openxmlformats.org/drawingml/2006/table">
            <a:tbl>
              <a:tblPr firstRow="1" bandRow="1">
                <a:tableStyleId>{5C22544A-7EE6-4342-B048-85BDC9FD1C3A}</a:tableStyleId>
              </a:tblPr>
              <a:tblGrid>
                <a:gridCol w="4143746">
                  <a:extLst>
                    <a:ext uri="{9D8B030D-6E8A-4147-A177-3AD203B41FA5}">
                      <a16:colId xmlns:a16="http://schemas.microsoft.com/office/drawing/2014/main" val="170819293"/>
                    </a:ext>
                  </a:extLst>
                </a:gridCol>
                <a:gridCol w="2110162">
                  <a:extLst>
                    <a:ext uri="{9D8B030D-6E8A-4147-A177-3AD203B41FA5}">
                      <a16:colId xmlns:a16="http://schemas.microsoft.com/office/drawing/2014/main" val="2242380446"/>
                    </a:ext>
                  </a:extLst>
                </a:gridCol>
                <a:gridCol w="1957005">
                  <a:extLst>
                    <a:ext uri="{9D8B030D-6E8A-4147-A177-3AD203B41FA5}">
                      <a16:colId xmlns:a16="http://schemas.microsoft.com/office/drawing/2014/main" val="3358335944"/>
                    </a:ext>
                  </a:extLst>
                </a:gridCol>
                <a:gridCol w="1991040">
                  <a:extLst>
                    <a:ext uri="{9D8B030D-6E8A-4147-A177-3AD203B41FA5}">
                      <a16:colId xmlns:a16="http://schemas.microsoft.com/office/drawing/2014/main" val="204644622"/>
                    </a:ext>
                  </a:extLst>
                </a:gridCol>
                <a:gridCol w="1523060">
                  <a:extLst>
                    <a:ext uri="{9D8B030D-6E8A-4147-A177-3AD203B41FA5}">
                      <a16:colId xmlns:a16="http://schemas.microsoft.com/office/drawing/2014/main" val="159413863"/>
                    </a:ext>
                  </a:extLst>
                </a:gridCol>
              </a:tblGrid>
              <a:tr h="370840">
                <a:tc>
                  <a:txBody>
                    <a:bodyPr/>
                    <a:lstStyle/>
                    <a:p>
                      <a:r>
                        <a:rPr lang="ru-RU" sz="1600" dirty="0"/>
                        <a:t>Объект закупки</a:t>
                      </a:r>
                    </a:p>
                  </a:txBody>
                  <a:tcPr/>
                </a:tc>
                <a:tc>
                  <a:txBody>
                    <a:bodyPr/>
                    <a:lstStyle/>
                    <a:p>
                      <a:r>
                        <a:rPr lang="ru-RU" sz="1600" dirty="0"/>
                        <a:t>Реквизиты решения</a:t>
                      </a:r>
                    </a:p>
                  </a:txBody>
                  <a:tcPr/>
                </a:tc>
                <a:tc>
                  <a:txBody>
                    <a:bodyPr/>
                    <a:lstStyle/>
                    <a:p>
                      <a:r>
                        <a:rPr lang="ru-RU" sz="1600" dirty="0"/>
                        <a:t>ИКЗ</a:t>
                      </a:r>
                    </a:p>
                  </a:txBody>
                  <a:tcPr/>
                </a:tc>
                <a:tc>
                  <a:txBody>
                    <a:bodyPr/>
                    <a:lstStyle/>
                    <a:p>
                      <a:r>
                        <a:rPr lang="ru-RU" sz="1600" dirty="0"/>
                        <a:t>Реквизиты жалобы</a:t>
                      </a:r>
                    </a:p>
                  </a:txBody>
                  <a:tcPr/>
                </a:tc>
                <a:tc>
                  <a:txBody>
                    <a:bodyPr/>
                    <a:lstStyle/>
                    <a:p>
                      <a:r>
                        <a:rPr lang="ru-RU" sz="1600" dirty="0"/>
                        <a:t>Результат</a:t>
                      </a:r>
                    </a:p>
                  </a:txBody>
                  <a:tcPr/>
                </a:tc>
                <a:extLst>
                  <a:ext uri="{0D108BD9-81ED-4DB2-BD59-A6C34878D82A}">
                    <a16:rowId xmlns:a16="http://schemas.microsoft.com/office/drawing/2014/main" val="622368603"/>
                  </a:ext>
                </a:extLst>
              </a:tr>
              <a:tr h="370840">
                <a:tc>
                  <a:txBody>
                    <a:bodyPr/>
                    <a:lstStyle/>
                    <a:p>
                      <a:r>
                        <a:rPr lang="ru-RU" sz="1400" dirty="0"/>
                        <a:t>Проведение работ по капитальному ремонту МБУК «Конь-</a:t>
                      </a:r>
                      <a:r>
                        <a:rPr lang="ru-RU" sz="1400" dirty="0" err="1"/>
                        <a:t>Колодезский</a:t>
                      </a:r>
                      <a:r>
                        <a:rPr lang="ru-RU" sz="1400" dirty="0"/>
                        <a:t> </a:t>
                      </a:r>
                      <a:r>
                        <a:rPr lang="ru-RU" sz="1400" dirty="0" err="1"/>
                        <a:t>ЦКиД</a:t>
                      </a:r>
                      <a:r>
                        <a:rPr lang="ru-RU" sz="1400" dirty="0"/>
                        <a:t>» 399281, Липецкая область, Хлевенский район, с. Конь-Колодезь, ул. Ленина, 155</a:t>
                      </a:r>
                    </a:p>
                  </a:txBody>
                  <a:tcPr/>
                </a:tc>
                <a:tc>
                  <a:txBody>
                    <a:bodyPr/>
                    <a:lstStyle/>
                    <a:p>
                      <a:r>
                        <a:rPr lang="ru-RU" sz="1400" dirty="0"/>
                        <a:t>№ 048/06/105-270/2022</a:t>
                      </a:r>
                    </a:p>
                    <a:p>
                      <a:r>
                        <a:rPr lang="ru-RU" sz="1400" dirty="0"/>
                        <a:t>«17» марта 2022 года </a:t>
                      </a:r>
                    </a:p>
                  </a:txBody>
                  <a:tcPr/>
                </a:tc>
                <a:tc>
                  <a:txBody>
                    <a:bodyPr/>
                    <a:lstStyle/>
                    <a:p>
                      <a:r>
                        <a:rPr lang="ru-RU" sz="1400" dirty="0"/>
                        <a:t>0846600001422000006</a:t>
                      </a:r>
                    </a:p>
                  </a:txBody>
                  <a:tcPr/>
                </a:tc>
                <a:tc>
                  <a:txBody>
                    <a:bodyPr/>
                    <a:lstStyle/>
                    <a:p>
                      <a:r>
                        <a:rPr lang="ru-RU" sz="1400" dirty="0"/>
                        <a:t>202200105694000245</a:t>
                      </a:r>
                    </a:p>
                  </a:txBody>
                  <a:tcPr/>
                </a:tc>
                <a:tc>
                  <a:txBody>
                    <a:bodyPr/>
                    <a:lstStyle/>
                    <a:p>
                      <a:r>
                        <a:rPr lang="ru-RU" sz="1400" dirty="0"/>
                        <a:t>Обоснованная</a:t>
                      </a:r>
                    </a:p>
                  </a:txBody>
                  <a:tcPr/>
                </a:tc>
                <a:extLst>
                  <a:ext uri="{0D108BD9-81ED-4DB2-BD59-A6C34878D82A}">
                    <a16:rowId xmlns:a16="http://schemas.microsoft.com/office/drawing/2014/main" val="332386387"/>
                  </a:ext>
                </a:extLst>
              </a:tr>
              <a:tr h="370840">
                <a:tc>
                  <a:txBody>
                    <a:bodyPr/>
                    <a:lstStyle/>
                    <a:p>
                      <a:r>
                        <a:rPr lang="ru-RU" sz="1400" dirty="0"/>
                        <a:t> Выполнение работ по строительству объездной автомобильной дороги в </a:t>
                      </a:r>
                      <a:r>
                        <a:rPr lang="ru-RU" sz="1400" dirty="0" err="1"/>
                        <a:t>п.Добринка</a:t>
                      </a:r>
                      <a:r>
                        <a:rPr lang="ru-RU" sz="1400" dirty="0"/>
                        <a:t>, Липецкой области</a:t>
                      </a:r>
                    </a:p>
                  </a:txBody>
                  <a:tcPr/>
                </a:tc>
                <a:tc>
                  <a:txBody>
                    <a:bodyPr/>
                    <a:lstStyle/>
                    <a:p>
                      <a:r>
                        <a:rPr lang="ru-RU" sz="1400" dirty="0"/>
                        <a:t>№ 048/06/105-201/2022</a:t>
                      </a:r>
                    </a:p>
                    <a:p>
                      <a:r>
                        <a:rPr lang="ru-RU" sz="1400" dirty="0"/>
                        <a:t>«25» февраля 2022 года </a:t>
                      </a:r>
                    </a:p>
                  </a:txBody>
                  <a:tcPr/>
                </a:tc>
                <a:tc>
                  <a:txBody>
                    <a:bodyPr/>
                    <a:lstStyle/>
                    <a:p>
                      <a:r>
                        <a:rPr lang="ru-RU" sz="1400" dirty="0"/>
                        <a:t>0846600000922000003</a:t>
                      </a:r>
                    </a:p>
                  </a:txBody>
                  <a:tcPr/>
                </a:tc>
                <a:tc>
                  <a:txBody>
                    <a:bodyPr/>
                    <a:lstStyle/>
                    <a:p>
                      <a:r>
                        <a:rPr lang="ru-RU" sz="1400" dirty="0"/>
                        <a:t>202200105694000151</a:t>
                      </a:r>
                    </a:p>
                  </a:txBody>
                  <a:tcPr/>
                </a:tc>
                <a:tc>
                  <a:txBody>
                    <a:bodyPr/>
                    <a:lstStyle/>
                    <a:p>
                      <a:r>
                        <a:rPr lang="ru-RU" sz="1400" dirty="0"/>
                        <a:t>Обоснованная</a:t>
                      </a:r>
                    </a:p>
                  </a:txBody>
                  <a:tcPr/>
                </a:tc>
                <a:extLst>
                  <a:ext uri="{0D108BD9-81ED-4DB2-BD59-A6C34878D82A}">
                    <a16:rowId xmlns:a16="http://schemas.microsoft.com/office/drawing/2014/main" val="1968678650"/>
                  </a:ext>
                </a:extLst>
              </a:tr>
            </a:tbl>
          </a:graphicData>
        </a:graphic>
      </p:graphicFrame>
    </p:spTree>
    <p:extLst>
      <p:ext uri="{BB962C8B-B14F-4D97-AF65-F5344CB8AC3E}">
        <p14:creationId xmlns:p14="http://schemas.microsoft.com/office/powerpoint/2010/main" val="23225168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425B51-C6FB-4F0A-8B95-6AE2A7D2B75B}"/>
              </a:ext>
            </a:extLst>
          </p:cNvPr>
          <p:cNvSpPr>
            <a:spLocks noGrp="1"/>
          </p:cNvSpPr>
          <p:nvPr>
            <p:ph type="title"/>
          </p:nvPr>
        </p:nvSpPr>
        <p:spPr>
          <a:xfrm>
            <a:off x="838200" y="960745"/>
            <a:ext cx="10515600" cy="1325563"/>
          </a:xfrm>
        </p:spPr>
        <p:txBody>
          <a:bodyPr/>
          <a:lstStyle/>
          <a:p>
            <a:pPr algn="ctr"/>
            <a:r>
              <a:rPr lang="ru-RU" dirty="0">
                <a:solidFill>
                  <a:srgbClr val="FF0000"/>
                </a:solidFill>
              </a:rPr>
              <a:t>Изменения при закупке у ед. поставщика</a:t>
            </a:r>
          </a:p>
        </p:txBody>
      </p:sp>
    </p:spTree>
    <p:extLst>
      <p:ext uri="{BB962C8B-B14F-4D97-AF65-F5344CB8AC3E}">
        <p14:creationId xmlns:p14="http://schemas.microsoft.com/office/powerpoint/2010/main" val="113896755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9C5B0C-23F5-4C7E-91EC-BC35BF41ECE2}"/>
              </a:ext>
            </a:extLst>
          </p:cNvPr>
          <p:cNvSpPr>
            <a:spLocks noGrp="1"/>
          </p:cNvSpPr>
          <p:nvPr>
            <p:ph type="title"/>
          </p:nvPr>
        </p:nvSpPr>
        <p:spPr>
          <a:xfrm>
            <a:off x="838200" y="365126"/>
            <a:ext cx="10515600" cy="440218"/>
          </a:xfrm>
        </p:spPr>
        <p:txBody>
          <a:bodyPr>
            <a:normAutofit/>
          </a:bodyPr>
          <a:lstStyle/>
          <a:p>
            <a:r>
              <a:rPr lang="ru-RU" sz="2400" b="0" i="0" dirty="0">
                <a:solidFill>
                  <a:srgbClr val="FF0000"/>
                </a:solidFill>
                <a:effectLst/>
                <a:latin typeface="+mn-lt"/>
              </a:rPr>
              <a:t>Изменения в 44-ФЗ с 8 марта 2022 года</a:t>
            </a:r>
            <a:endParaRPr lang="ru-RU" dirty="0">
              <a:solidFill>
                <a:srgbClr val="FF0000"/>
              </a:solidFill>
              <a:latin typeface="+mn-lt"/>
            </a:endParaRPr>
          </a:p>
        </p:txBody>
      </p:sp>
      <p:sp>
        <p:nvSpPr>
          <p:cNvPr id="3" name="Объект 2">
            <a:extLst>
              <a:ext uri="{FF2B5EF4-FFF2-40B4-BE49-F238E27FC236}">
                <a16:creationId xmlns:a16="http://schemas.microsoft.com/office/drawing/2014/main" id="{45EB7781-8025-44B2-ACDE-8A2F9DCA2336}"/>
              </a:ext>
            </a:extLst>
          </p:cNvPr>
          <p:cNvSpPr>
            <a:spLocks noGrp="1"/>
          </p:cNvSpPr>
          <p:nvPr>
            <p:ph idx="1"/>
          </p:nvPr>
        </p:nvSpPr>
        <p:spPr>
          <a:xfrm>
            <a:off x="340802" y="964736"/>
            <a:ext cx="11510395" cy="4351338"/>
          </a:xfrm>
        </p:spPr>
        <p:txBody>
          <a:bodyPr>
            <a:normAutofit fontScale="25000" lnSpcReduction="20000"/>
          </a:bodyPr>
          <a:lstStyle/>
          <a:p>
            <a:pPr algn="just"/>
            <a:endParaRPr lang="ru-RU" sz="5600" b="1" i="0" dirty="0">
              <a:solidFill>
                <a:srgbClr val="22272F"/>
              </a:solidFill>
              <a:effectLst/>
              <a:latin typeface="PT Serif" panose="020A0603040505020204" pitchFamily="18" charset="-52"/>
            </a:endParaRPr>
          </a:p>
          <a:p>
            <a:pPr algn="just"/>
            <a:r>
              <a:rPr lang="ru-RU" sz="7200" b="1" i="0" dirty="0">
                <a:solidFill>
                  <a:srgbClr val="22272F"/>
                </a:solidFill>
                <a:effectLst/>
              </a:rPr>
              <a:t>Правительство РФ и высшие исполнительные органы государственной власти субъектов РФ вправе устанавливать дополнительные случаи закупок у единственного контрагента (с 8 марта 2022 года)</a:t>
            </a:r>
            <a:endParaRPr lang="ru-RU" sz="7200" b="0" i="0" dirty="0">
              <a:solidFill>
                <a:srgbClr val="22272F"/>
              </a:solidFill>
              <a:effectLst/>
            </a:endParaRPr>
          </a:p>
          <a:p>
            <a:pPr algn="just"/>
            <a:r>
              <a:rPr lang="ru-RU" sz="7200" b="0" i="0" dirty="0">
                <a:solidFill>
                  <a:srgbClr val="22272F"/>
                </a:solidFill>
                <a:effectLst/>
              </a:rPr>
              <a:t>(</a:t>
            </a:r>
            <a:r>
              <a:rPr lang="ru-RU" sz="7200" b="0" i="0" u="none" strike="noStrike" dirty="0" err="1">
                <a:solidFill>
                  <a:srgbClr val="3272C0"/>
                </a:solidFill>
                <a:effectLst/>
                <a:hlinkClick r:id="rId2"/>
              </a:rPr>
              <a:t>чч</a:t>
            </a:r>
            <a:r>
              <a:rPr lang="ru-RU" sz="7200" b="0" i="0" u="none" strike="noStrike" dirty="0">
                <a:solidFill>
                  <a:srgbClr val="3272C0"/>
                </a:solidFill>
                <a:effectLst/>
                <a:hlinkClick r:id="rId2"/>
              </a:rPr>
              <a:t>. 1</a:t>
            </a:r>
            <a:r>
              <a:rPr lang="ru-RU" sz="7200" b="0" i="0" dirty="0">
                <a:solidFill>
                  <a:srgbClr val="22272F"/>
                </a:solidFill>
                <a:effectLst/>
              </a:rPr>
              <a:t> и </a:t>
            </a:r>
            <a:r>
              <a:rPr lang="ru-RU" sz="7200" b="0" i="0" u="none" strike="noStrike" dirty="0">
                <a:solidFill>
                  <a:srgbClr val="3272C0"/>
                </a:solidFill>
                <a:effectLst/>
                <a:hlinkClick r:id="rId3"/>
              </a:rPr>
              <a:t>2 ст. 15</a:t>
            </a:r>
            <a:r>
              <a:rPr lang="ru-RU" sz="7200" b="0" i="0" dirty="0">
                <a:solidFill>
                  <a:srgbClr val="22272F"/>
                </a:solidFill>
                <a:effectLst/>
              </a:rPr>
              <a:t> Федерального закона от 08.03.2022 N 46-ФЗ)</a:t>
            </a:r>
          </a:p>
          <a:p>
            <a:pPr algn="just"/>
            <a:r>
              <a:rPr lang="ru-RU" sz="7200" b="0" i="0" dirty="0">
                <a:solidFill>
                  <a:srgbClr val="22272F"/>
                </a:solidFill>
                <a:effectLst/>
              </a:rPr>
              <a:t>До 31 декабря 2022 года включительно в дополнение к случаям, предусмотренным </a:t>
            </a:r>
            <a:r>
              <a:rPr lang="ru-RU" sz="7200" b="0" i="0" u="none" strike="noStrike" dirty="0">
                <a:solidFill>
                  <a:srgbClr val="3272C0"/>
                </a:solidFill>
                <a:effectLst/>
                <a:hlinkClick r:id="rId4"/>
              </a:rPr>
              <a:t>ч. 1 ст. 93</a:t>
            </a:r>
            <a:r>
              <a:rPr lang="ru-RU" sz="7200" b="0" i="0" dirty="0">
                <a:solidFill>
                  <a:srgbClr val="22272F"/>
                </a:solidFill>
                <a:effectLst/>
              </a:rPr>
              <a:t> Закона N 44-ФЗ, могут быть установлены иные случаи закупок у единственного контрагента, а также определен порядок осуществления закупок в таких случаях.</a:t>
            </a:r>
          </a:p>
          <a:p>
            <a:pPr algn="just"/>
            <a:r>
              <a:rPr lang="ru-RU" sz="7200" b="0" i="0" dirty="0">
                <a:solidFill>
                  <a:srgbClr val="22272F"/>
                </a:solidFill>
                <a:effectLst/>
              </a:rPr>
              <a:t>Правительство РФ вправе устанавливать названные случаи и порядок закупок для государственных и (или) муниципальных нужд (см. </a:t>
            </a:r>
            <a:r>
              <a:rPr lang="ru-RU" sz="7200" b="0" i="0" u="none" strike="noStrike" dirty="0">
                <a:solidFill>
                  <a:srgbClr val="3272C0"/>
                </a:solidFill>
                <a:effectLst/>
                <a:hlinkClick r:id="rId5"/>
              </a:rPr>
              <a:t>постановление</a:t>
            </a:r>
            <a:r>
              <a:rPr lang="ru-RU" sz="7200" b="0" i="0" dirty="0">
                <a:solidFill>
                  <a:srgbClr val="22272F"/>
                </a:solidFill>
                <a:effectLst/>
              </a:rPr>
              <a:t> Правительства РФ от 10.03.2022 N 339), высшие исполнительные органы государственной власти субъектов РФ - для государственных и (или) муниципальных нужд в целях обеспечения нужд соответствующего субъекта РФ.</a:t>
            </a:r>
          </a:p>
          <a:p>
            <a:pPr algn="just"/>
            <a:endParaRPr lang="ru-RU" sz="7200" dirty="0">
              <a:solidFill>
                <a:srgbClr val="22272F"/>
              </a:solidFill>
            </a:endParaRPr>
          </a:p>
          <a:p>
            <a:pPr algn="just"/>
            <a:r>
              <a:rPr lang="ru-RU" sz="7200" b="1" i="0" dirty="0">
                <a:solidFill>
                  <a:srgbClr val="FF0000"/>
                </a:solidFill>
                <a:effectLst/>
              </a:rPr>
              <a:t>Важно!!! </a:t>
            </a:r>
            <a:r>
              <a:rPr lang="ru-RU" sz="7200" b="0" i="0" dirty="0">
                <a:solidFill>
                  <a:srgbClr val="22272F"/>
                </a:solidFill>
                <a:effectLst/>
              </a:rPr>
              <a:t>5. (46-ФЗ) При исполнении контрактов, заключенных при осуществлении закупок у единственного поставщика (подрядчика, исполнителя) в случаях, установленных в соответствии с частями 1 и 2 настоящей статьи, применяются положения частей 13 и 14 статьи 94 Федерального закона от 5 апреля 2013 года N 44-ФЗ "О контрактной системе в сфере закупок товаров, работ, услуг для обеспечения государственных и муниципальных нужд". В случае установления предусмотренного частью 4 настоящей статьи условия о размещении информации и документов в реестре контрактов, заключенных заказчиками, применяются положения части 15 статьи 94 указанного Федерального закона.« – </a:t>
            </a:r>
            <a:r>
              <a:rPr lang="ru-RU" sz="7200" b="0" i="0" dirty="0">
                <a:solidFill>
                  <a:srgbClr val="FF0000"/>
                </a:solidFill>
                <a:effectLst/>
              </a:rPr>
              <a:t>т.е. электронная приемка.</a:t>
            </a:r>
          </a:p>
          <a:p>
            <a:endParaRPr lang="ru-RU" dirty="0"/>
          </a:p>
        </p:txBody>
      </p:sp>
    </p:spTree>
    <p:extLst>
      <p:ext uri="{BB962C8B-B14F-4D97-AF65-F5344CB8AC3E}">
        <p14:creationId xmlns:p14="http://schemas.microsoft.com/office/powerpoint/2010/main" val="413400300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D22A30-DD98-40DD-AC8B-A919EE26E1DD}"/>
              </a:ext>
            </a:extLst>
          </p:cNvPr>
          <p:cNvSpPr>
            <a:spLocks noGrp="1"/>
          </p:cNvSpPr>
          <p:nvPr>
            <p:ph type="title"/>
          </p:nvPr>
        </p:nvSpPr>
        <p:spPr/>
        <p:txBody>
          <a:bodyPr/>
          <a:lstStyle/>
          <a:p>
            <a:pPr algn="ctr"/>
            <a:r>
              <a:rPr lang="ru-RU" sz="2400" dirty="0">
                <a:solidFill>
                  <a:srgbClr val="FF0000"/>
                </a:solidFill>
              </a:rPr>
              <a:t>Постановление Правительства РФ от 10 марта 2022 г. N 339</a:t>
            </a:r>
            <a:br>
              <a:rPr lang="ru-RU" sz="2400" dirty="0">
                <a:solidFill>
                  <a:srgbClr val="FF0000"/>
                </a:solidFill>
              </a:rPr>
            </a:br>
            <a:r>
              <a:rPr lang="ru-RU" sz="2400" dirty="0">
                <a:solidFill>
                  <a:srgbClr val="FF0000"/>
                </a:solidFill>
              </a:rPr>
              <a:t>"О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a:t>
            </a:r>
            <a:br>
              <a:rPr lang="ru-RU" sz="2400" dirty="0">
                <a:solidFill>
                  <a:srgbClr val="FF0000"/>
                </a:solidFill>
              </a:rPr>
            </a:br>
            <a:endParaRPr lang="ru-RU" sz="2400" dirty="0">
              <a:solidFill>
                <a:srgbClr val="FF0000"/>
              </a:solidFill>
            </a:endParaRPr>
          </a:p>
        </p:txBody>
      </p:sp>
      <p:sp>
        <p:nvSpPr>
          <p:cNvPr id="3" name="Объект 2">
            <a:extLst>
              <a:ext uri="{FF2B5EF4-FFF2-40B4-BE49-F238E27FC236}">
                <a16:creationId xmlns:a16="http://schemas.microsoft.com/office/drawing/2014/main" id="{1EA3F2F7-AFD4-4E16-94C2-B75617B05A2A}"/>
              </a:ext>
            </a:extLst>
          </p:cNvPr>
          <p:cNvSpPr>
            <a:spLocks noGrp="1"/>
          </p:cNvSpPr>
          <p:nvPr>
            <p:ph idx="1"/>
          </p:nvPr>
        </p:nvSpPr>
        <p:spPr>
          <a:xfrm>
            <a:off x="394283" y="1523621"/>
            <a:ext cx="11509695" cy="4351338"/>
          </a:xfrm>
        </p:spPr>
        <p:txBody>
          <a:bodyPr/>
          <a:lstStyle/>
          <a:p>
            <a:r>
              <a:rPr lang="ru-RU" sz="1600" dirty="0"/>
              <a:t>1. Установить, что по 31 декабря 2022 г. включительно в дополнение к случаям, предусмотренным частью 1 статьи 93 Федерального закона "О контрактной системе в сфере закупок товаров, работ, услуг для обеспечения государственных и муниципальных нужд" (далее Федеральный закон), заказчик вправе осуществить закупку товаров, работ, услуг (далее - закупка) для обеспечения федеральных нужд, нужд субъекта Российской Федерации, муниципальных нужд у единственного поставщика (подрядчика, исполнителя), определенного соответственно </a:t>
            </a:r>
            <a:r>
              <a:rPr lang="ru-RU" sz="1600" u="sng" dirty="0"/>
              <a:t>актом Правительства Российского Федерации, актом высшего исполнительного органа государственной власти субъекта Российской Федерации, муниципальным правовым актом местной администрации</a:t>
            </a:r>
            <a:r>
              <a:rPr lang="ru-RU" sz="1600" dirty="0"/>
              <a:t>, изданными в соответствии с настоящим постановлением.</a:t>
            </a:r>
          </a:p>
          <a:p>
            <a:r>
              <a:rPr lang="ru-RU" sz="1600" dirty="0"/>
              <a:t>2. Акты, предусмотренные пунктом 1 настоящего постановления, подготавливаются в следующих случаях:</a:t>
            </a:r>
          </a:p>
          <a:p>
            <a:r>
              <a:rPr lang="ru-RU" sz="1600" dirty="0"/>
              <a:t>а) протокол заседания Правительства Российской Федерации, координационного или совещательного органа под председательством Председателя Правительства Российской Федерации, Правительственной комиссии по повышению устойчивости российской экономики в условиях санкций </a:t>
            </a:r>
            <a:r>
              <a:rPr lang="ru-RU" sz="1600" dirty="0">
                <a:solidFill>
                  <a:srgbClr val="FF0000"/>
                </a:solidFill>
              </a:rPr>
              <a:t>содержит решение, определяющее </a:t>
            </a:r>
            <a:r>
              <a:rPr lang="ru-RU" sz="1600" u="sng" dirty="0">
                <a:solidFill>
                  <a:srgbClr val="FF0000"/>
                </a:solidFill>
              </a:rPr>
              <a:t>единственного поставщика (подрядчика, исполнителя) товаров, работ, услуг</a:t>
            </a:r>
            <a:r>
              <a:rPr lang="ru-RU" sz="1600" dirty="0">
                <a:solidFill>
                  <a:srgbClr val="FF0000"/>
                </a:solidFill>
              </a:rPr>
              <a:t> для обеспечения государственных и (или) муниципальных нужд;</a:t>
            </a:r>
          </a:p>
          <a:p>
            <a:r>
              <a:rPr lang="ru-RU" sz="1600" dirty="0"/>
              <a:t>б) протокол заседания Правительства Российской Федерации, координационного или совещательного органа под председательством Председателя Правительства Российской Федерации, Правительственной комиссии по повышению устойчивости российской экономики в условиях санкций </a:t>
            </a:r>
            <a:r>
              <a:rPr lang="ru-RU" sz="1600" dirty="0">
                <a:solidFill>
                  <a:srgbClr val="FF0000"/>
                </a:solidFill>
              </a:rPr>
              <a:t>содержит решение, определяющее </a:t>
            </a:r>
            <a:r>
              <a:rPr lang="ru-RU" sz="1600" u="sng" dirty="0">
                <a:solidFill>
                  <a:srgbClr val="FF0000"/>
                </a:solidFill>
              </a:rPr>
              <a:t>конкретную закупку для обеспечения государственных и (или) муниципальных нужд</a:t>
            </a:r>
            <a:r>
              <a:rPr lang="ru-RU" sz="1600" dirty="0">
                <a:solidFill>
                  <a:srgbClr val="FF0000"/>
                </a:solidFill>
              </a:rPr>
              <a:t>, которая может быть осуществлена заказчиками у единственного поставщика (подрядчика, исполнителя);</a:t>
            </a:r>
          </a:p>
          <a:p>
            <a:r>
              <a:rPr lang="ru-RU" sz="1600" dirty="0"/>
              <a:t>в) поручением Председателя Правительства Российской Федерации в целях реализации решений Правительственной комиссии по повышению устойчивости российской экономики в условиях санкций </a:t>
            </a:r>
            <a:r>
              <a:rPr lang="ru-RU" sz="1600" dirty="0">
                <a:solidFill>
                  <a:srgbClr val="FF0000"/>
                </a:solidFill>
              </a:rPr>
              <a:t>определен </a:t>
            </a:r>
            <a:r>
              <a:rPr lang="ru-RU" sz="1600" u="sng" dirty="0">
                <a:solidFill>
                  <a:srgbClr val="FF0000"/>
                </a:solidFill>
              </a:rPr>
              <a:t>единственный поставщик (подрядчик, исполнитель) товаров, работ, услуг для обеспечения федеральных нужд </a:t>
            </a:r>
            <a:r>
              <a:rPr lang="ru-RU" sz="1600" dirty="0">
                <a:solidFill>
                  <a:srgbClr val="FF0000"/>
                </a:solidFill>
              </a:rPr>
              <a:t>(в случае осуществления закупки у единственного поставщика (подрядчика, исполнителя) для обеспечения федеральных нужд);</a:t>
            </a:r>
          </a:p>
        </p:txBody>
      </p:sp>
    </p:spTree>
    <p:extLst>
      <p:ext uri="{BB962C8B-B14F-4D97-AF65-F5344CB8AC3E}">
        <p14:creationId xmlns:p14="http://schemas.microsoft.com/office/powerpoint/2010/main" val="1465042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D22A30-DD98-40DD-AC8B-A919EE26E1DD}"/>
              </a:ext>
            </a:extLst>
          </p:cNvPr>
          <p:cNvSpPr>
            <a:spLocks noGrp="1"/>
          </p:cNvSpPr>
          <p:nvPr>
            <p:ph type="title"/>
          </p:nvPr>
        </p:nvSpPr>
        <p:spPr/>
        <p:txBody>
          <a:bodyPr/>
          <a:lstStyle/>
          <a:p>
            <a:pPr algn="ctr"/>
            <a:r>
              <a:rPr lang="ru-RU" sz="2400" dirty="0">
                <a:solidFill>
                  <a:srgbClr val="FF0000"/>
                </a:solidFill>
              </a:rPr>
              <a:t>Постановление Правительства РФ от 10 марта 2022 г. N 339</a:t>
            </a:r>
            <a:br>
              <a:rPr lang="ru-RU" sz="2400" dirty="0">
                <a:solidFill>
                  <a:srgbClr val="FF0000"/>
                </a:solidFill>
              </a:rPr>
            </a:br>
            <a:r>
              <a:rPr lang="ru-RU" sz="2400" dirty="0">
                <a:solidFill>
                  <a:srgbClr val="FF0000"/>
                </a:solidFill>
              </a:rPr>
              <a:t>"О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a:t>
            </a:r>
            <a:br>
              <a:rPr lang="ru-RU" sz="2400" dirty="0">
                <a:solidFill>
                  <a:srgbClr val="FF0000"/>
                </a:solidFill>
              </a:rPr>
            </a:br>
            <a:endParaRPr lang="ru-RU" sz="2400" dirty="0">
              <a:solidFill>
                <a:srgbClr val="FF0000"/>
              </a:solidFill>
            </a:endParaRPr>
          </a:p>
        </p:txBody>
      </p:sp>
      <p:sp>
        <p:nvSpPr>
          <p:cNvPr id="3" name="Объект 2">
            <a:extLst>
              <a:ext uri="{FF2B5EF4-FFF2-40B4-BE49-F238E27FC236}">
                <a16:creationId xmlns:a16="http://schemas.microsoft.com/office/drawing/2014/main" id="{1EA3F2F7-AFD4-4E16-94C2-B75617B05A2A}"/>
              </a:ext>
            </a:extLst>
          </p:cNvPr>
          <p:cNvSpPr>
            <a:spLocks noGrp="1"/>
          </p:cNvSpPr>
          <p:nvPr>
            <p:ph idx="1"/>
          </p:nvPr>
        </p:nvSpPr>
        <p:spPr>
          <a:xfrm>
            <a:off x="394283" y="1523621"/>
            <a:ext cx="11509695" cy="4351338"/>
          </a:xfrm>
        </p:spPr>
        <p:txBody>
          <a:bodyPr/>
          <a:lstStyle/>
          <a:p>
            <a:r>
              <a:rPr lang="ru-RU" sz="1600" dirty="0"/>
              <a:t>г) закупка осуществляется за счет средств резервного фонда Правительства Российской Федерации, </a:t>
            </a:r>
            <a:r>
              <a:rPr lang="ru-RU" sz="1600" b="1" dirty="0">
                <a:solidFill>
                  <a:srgbClr val="FF0000"/>
                </a:solidFill>
              </a:rPr>
              <a:t>резервных фондов высших исполнительных органов государственной власти субъектов Российской Федерации (в случае осуществления закупки у единственного поставщика (подрядчика, исполнителя) для обеспечения соответственно федеральных нужд или нужд субъекта Российской Федерации).</a:t>
            </a:r>
          </a:p>
          <a:p>
            <a:endParaRPr lang="ru-RU" sz="1600" dirty="0"/>
          </a:p>
          <a:p>
            <a:r>
              <a:rPr lang="ru-RU" sz="1600" dirty="0"/>
              <a:t>3. В актах, предусмотренных пунктом 1 настоящего постановления, указываются предмет контракта, предельный срок, на который заключается контракт, обязанность единственного поставщика (подрядчика, исполнителя) исполнить свои обязательства по контракту лично или возможность привлечь к исполнению контракта субподрядчиков, соисполнителей и требование к объему исполнения единственным поставщиком (подрядчиком, исполнителем) своих обязательств по контракту лично, а также может быть определена обязанность заказчика установить в соответствии с Федеральным законом требование обеспечения исполнения контракта.</a:t>
            </a:r>
          </a:p>
          <a:p>
            <a:endParaRPr lang="ru-RU" sz="1600" dirty="0"/>
          </a:p>
          <a:p>
            <a:r>
              <a:rPr lang="ru-RU" sz="1600" dirty="0"/>
              <a:t>4. Проект акта Правительства Российского Федерации об определении единственного поставщика (подрядчика, исполнителя) для обеспечения федеральных нужд вносится в Правительство Российской Федерации федеральным органом исполнительной власти, указанным в протоколах и поручении, предусмотренных подпунктами "а" - "в" пункта 2 настоящего постановления, в порядке, установленном пунктом 60 7 Регламента Правительства Российской Федерации, утвержденного постановлением Правительства Российской Федерации от 1 июня 2004 г. N 260 "О Регламенте Правительства Российской Федерации и Положении об Аппарате Правительства Российской Федерации".</a:t>
            </a:r>
          </a:p>
        </p:txBody>
      </p:sp>
    </p:spTree>
    <p:extLst>
      <p:ext uri="{BB962C8B-B14F-4D97-AF65-F5344CB8AC3E}">
        <p14:creationId xmlns:p14="http://schemas.microsoft.com/office/powerpoint/2010/main" val="353868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C25B93-10EB-4023-A4E8-522C2BE70C5F}"/>
              </a:ext>
            </a:extLst>
          </p:cNvPr>
          <p:cNvSpPr>
            <a:spLocks noGrp="1"/>
          </p:cNvSpPr>
          <p:nvPr>
            <p:ph type="title"/>
          </p:nvPr>
        </p:nvSpPr>
        <p:spPr>
          <a:xfrm>
            <a:off x="838200" y="173707"/>
            <a:ext cx="10515600" cy="507330"/>
          </a:xfrm>
        </p:spPr>
        <p:txBody>
          <a:bodyPr>
            <a:noAutofit/>
          </a:bodyPr>
          <a:lstStyle/>
          <a:p>
            <a:r>
              <a:rPr lang="ru-RU" sz="3200" dirty="0">
                <a:solidFill>
                  <a:srgbClr val="00B0F0"/>
                </a:solidFill>
              </a:rPr>
              <a:t>Помним на этапе планирования </a:t>
            </a:r>
          </a:p>
        </p:txBody>
      </p:sp>
      <p:sp>
        <p:nvSpPr>
          <p:cNvPr id="3" name="Объект 2">
            <a:extLst>
              <a:ext uri="{FF2B5EF4-FFF2-40B4-BE49-F238E27FC236}">
                <a16:creationId xmlns:a16="http://schemas.microsoft.com/office/drawing/2014/main" id="{87F3FEF8-87B7-40E1-F464-202077623025}"/>
              </a:ext>
            </a:extLst>
          </p:cNvPr>
          <p:cNvSpPr>
            <a:spLocks noGrp="1"/>
          </p:cNvSpPr>
          <p:nvPr>
            <p:ph idx="1"/>
          </p:nvPr>
        </p:nvSpPr>
        <p:spPr>
          <a:xfrm>
            <a:off x="394283" y="838899"/>
            <a:ext cx="11610363" cy="5845394"/>
          </a:xfrm>
        </p:spPr>
        <p:txBody>
          <a:bodyPr>
            <a:normAutofit fontScale="92500" lnSpcReduction="10000"/>
          </a:bodyPr>
          <a:lstStyle/>
          <a:p>
            <a:pPr marL="0" indent="0">
              <a:buNone/>
            </a:pPr>
            <a:r>
              <a:rPr lang="ru-RU" sz="2000" dirty="0">
                <a:solidFill>
                  <a:srgbClr val="00B0F0"/>
                </a:solidFill>
              </a:rPr>
              <a:t> </a:t>
            </a:r>
            <a:r>
              <a:rPr lang="ru-RU" sz="2000" i="1" dirty="0"/>
              <a:t>(Постановление Правительства РФ от 30 сентября 2019 г. N 1279 "О планах-графиках закупок и о признании утратившими силу отдельных решений Правительства Российской Федерации«)</a:t>
            </a:r>
          </a:p>
          <a:p>
            <a:pPr marL="0" indent="0">
              <a:buNone/>
            </a:pPr>
            <a:r>
              <a:rPr lang="ru-RU" sz="2000" dirty="0"/>
              <a:t>е) в графах 7 - 11 в строке </a:t>
            </a:r>
            <a:r>
              <a:rPr lang="ru-RU" sz="2000" dirty="0">
                <a:solidFill>
                  <a:srgbClr val="FF0000"/>
                </a:solidFill>
              </a:rPr>
              <a:t>"Всего для осуществления закупок, </a:t>
            </a:r>
            <a:r>
              <a:rPr lang="ru-RU" sz="2000" dirty="0"/>
              <a:t>в том числе по коду бюджетной классификации ______ / по коду вида расходов _________ / </a:t>
            </a:r>
            <a:r>
              <a:rPr lang="ru-RU" sz="2000" dirty="0">
                <a:solidFill>
                  <a:srgbClr val="FF0000"/>
                </a:solidFill>
              </a:rPr>
              <a:t>по коду объекта капитального строительства или объекта недвижимого имущества </a:t>
            </a:r>
            <a:r>
              <a:rPr lang="ru-RU" sz="2000" dirty="0"/>
              <a:t>_________" указывается общий объем финансового обеспечения, предусмотренный для осуществления закупок в текущем финансовом году, плановом периоде и последующих годах (в случае осуществления закупок, которые планируются по истечении планового периода), детализированный на объем финансового обеспечения:</a:t>
            </a:r>
          </a:p>
          <a:p>
            <a:pPr marL="0" indent="0">
              <a:buNone/>
            </a:pPr>
            <a:r>
              <a:rPr lang="ru-RU" sz="2000" b="1" dirty="0"/>
              <a:t>по каждому коду объекта капитального строительства или объекта недвижимого имущества, сформированному в государственной интегрированной информационной системе управления общественными финансами "Электронный бюджет" (далее - система "Электронный бюджет") </a:t>
            </a:r>
          </a:p>
          <a:p>
            <a:pPr marL="0" indent="0">
              <a:buNone/>
            </a:pPr>
            <a:r>
              <a:rPr lang="ru-RU" sz="2000" dirty="0"/>
              <a:t>(указывается в случае осуществления закупок, по результатам которых заключаются контракты, предметом которых являются приобретение объектов недвижимого имущества, подготовка проектной документации и (или) выполнение инженерных изысканий, выполнение работ по строительству, реконструкции и (или) капитальному ремонту, сносу объектов капитального строительства (в том числе линейных объектов), а также контракты, предусмотренные частями 16 (если контракт жизненного цикла предусматривает проектирование, строительство, реконструкцию, капитальный ремонт объекта капитального строительства), 16.1 статьи 34 и частью 56 статьи 112 Федерального закона, заказчиками и лицами, указанными в подпунктах "а" - "д" пункта 2 настоящего Положения, а также заказчиками и лицами, указанными в подпунктах "е" - "к" пункта 2 настоящего Положения, если в целях </a:t>
            </a:r>
            <a:r>
              <a:rPr lang="ru-RU" sz="2000" dirty="0" err="1"/>
              <a:t>софинансирования</a:t>
            </a:r>
            <a:r>
              <a:rPr lang="ru-RU" sz="2000" dirty="0"/>
              <a:t> капитальных вложений в объекты капитального строительства и (или) приобретения объектов недвижимого имущества предоставляются субсидии из федерального бюджета бюджету субъекта Российской Федерации).</a:t>
            </a:r>
          </a:p>
        </p:txBody>
      </p:sp>
    </p:spTree>
    <p:extLst>
      <p:ext uri="{BB962C8B-B14F-4D97-AF65-F5344CB8AC3E}">
        <p14:creationId xmlns:p14="http://schemas.microsoft.com/office/powerpoint/2010/main" val="30018200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D22A30-DD98-40DD-AC8B-A919EE26E1DD}"/>
              </a:ext>
            </a:extLst>
          </p:cNvPr>
          <p:cNvSpPr>
            <a:spLocks noGrp="1"/>
          </p:cNvSpPr>
          <p:nvPr>
            <p:ph type="title"/>
          </p:nvPr>
        </p:nvSpPr>
        <p:spPr/>
        <p:txBody>
          <a:bodyPr/>
          <a:lstStyle/>
          <a:p>
            <a:pPr algn="ctr"/>
            <a:r>
              <a:rPr lang="ru-RU" sz="2400" dirty="0">
                <a:solidFill>
                  <a:srgbClr val="FF0000"/>
                </a:solidFill>
              </a:rPr>
              <a:t>Постановление Правительства РФ от 10 марта 2022 г. N 339</a:t>
            </a:r>
            <a:br>
              <a:rPr lang="ru-RU" sz="2400" dirty="0">
                <a:solidFill>
                  <a:srgbClr val="FF0000"/>
                </a:solidFill>
              </a:rPr>
            </a:br>
            <a:r>
              <a:rPr lang="ru-RU" sz="2400" dirty="0">
                <a:solidFill>
                  <a:srgbClr val="FF0000"/>
                </a:solidFill>
              </a:rPr>
              <a:t>"О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a:t>
            </a:r>
            <a:br>
              <a:rPr lang="ru-RU" sz="2400" dirty="0">
                <a:solidFill>
                  <a:srgbClr val="FF0000"/>
                </a:solidFill>
              </a:rPr>
            </a:br>
            <a:endParaRPr lang="ru-RU" sz="2400" dirty="0">
              <a:solidFill>
                <a:srgbClr val="FF0000"/>
              </a:solidFill>
            </a:endParaRPr>
          </a:p>
        </p:txBody>
      </p:sp>
      <p:sp>
        <p:nvSpPr>
          <p:cNvPr id="3" name="Объект 2">
            <a:extLst>
              <a:ext uri="{FF2B5EF4-FFF2-40B4-BE49-F238E27FC236}">
                <a16:creationId xmlns:a16="http://schemas.microsoft.com/office/drawing/2014/main" id="{1EA3F2F7-AFD4-4E16-94C2-B75617B05A2A}"/>
              </a:ext>
            </a:extLst>
          </p:cNvPr>
          <p:cNvSpPr>
            <a:spLocks noGrp="1"/>
          </p:cNvSpPr>
          <p:nvPr>
            <p:ph idx="1"/>
          </p:nvPr>
        </p:nvSpPr>
        <p:spPr>
          <a:xfrm>
            <a:off x="394283" y="1523621"/>
            <a:ext cx="11509695" cy="4351338"/>
          </a:xfrm>
        </p:spPr>
        <p:txBody>
          <a:bodyPr/>
          <a:lstStyle/>
          <a:p>
            <a:r>
              <a:rPr lang="ru-RU" sz="1600" dirty="0"/>
              <a:t>5. При осуществлении заказчиком закупки у единственного поставщика (подрядчика, исполнителя) в соответствии с настоящим постановлением:</a:t>
            </a:r>
          </a:p>
          <a:p>
            <a:r>
              <a:rPr lang="ru-RU" sz="1600" dirty="0"/>
              <a:t>а) в контракте указывается подпункт пункта 2 настоящего постановления, на основании которого подготовлен акт, предусмотренный пунктом 1 настоящего постановления, и в соответствии с которым осуществляется закупка;</a:t>
            </a:r>
          </a:p>
          <a:p>
            <a:r>
              <a:rPr lang="ru-RU" sz="1600" dirty="0"/>
              <a:t>б) обоснование цены контракта является неотъемлемой частью контракта;</a:t>
            </a:r>
          </a:p>
          <a:p>
            <a:r>
              <a:rPr lang="ru-RU" sz="1600" dirty="0"/>
              <a:t>в) исполнение контракта, включение информации и документов о таком контракте в соответствующий реестр контрактов, предусмотренный статьей 103 Федерального закона, осуществляются в порядке, установленном Федеральным законом для контракта, заключенного по результатам осуществления закупки в соответствии с пунктом 2 части 1 статьи 93 Федерального закона;</a:t>
            </a:r>
          </a:p>
          <a:p>
            <a:r>
              <a:rPr lang="ru-RU" sz="1600" dirty="0"/>
              <a:t>г) не позднее 3 рабочих дней со дня, следующего за днем заключения контракта, заказчик направляет в федеральный орган исполнительной власти, уполномоченный на осуществление контроля в сфере закупок, или контрольный орган в сфере государственного оборонного заказа уведомление о закупке. К такому уведомлению прилагается копия заключенного в соответствии с настоящим постановлением контракта.</a:t>
            </a:r>
          </a:p>
        </p:txBody>
      </p:sp>
    </p:spTree>
    <p:extLst>
      <p:ext uri="{BB962C8B-B14F-4D97-AF65-F5344CB8AC3E}">
        <p14:creationId xmlns:p14="http://schemas.microsoft.com/office/powerpoint/2010/main" val="341369281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6C8B2A-1DD5-B586-0B86-7E50D4590369}"/>
              </a:ext>
            </a:extLst>
          </p:cNvPr>
          <p:cNvSpPr>
            <a:spLocks noGrp="1"/>
          </p:cNvSpPr>
          <p:nvPr>
            <p:ph type="title"/>
          </p:nvPr>
        </p:nvSpPr>
        <p:spPr>
          <a:xfrm>
            <a:off x="779477" y="0"/>
            <a:ext cx="10515600" cy="960332"/>
          </a:xfrm>
        </p:spPr>
        <p:txBody>
          <a:bodyPr/>
          <a:lstStyle/>
          <a:p>
            <a:pPr algn="ctr"/>
            <a:r>
              <a:rPr lang="ru-RU" sz="3200" dirty="0">
                <a:solidFill>
                  <a:srgbClr val="FF0000"/>
                </a:solidFill>
              </a:rPr>
              <a:t>С 14.07.2022 </a:t>
            </a:r>
            <a:r>
              <a:rPr lang="ru-RU" sz="3200" dirty="0">
                <a:solidFill>
                  <a:srgbClr val="00B0F0"/>
                </a:solidFill>
              </a:rPr>
              <a:t>(286-ФЗ от 14.07.2022)</a:t>
            </a:r>
          </a:p>
        </p:txBody>
      </p:sp>
      <p:sp>
        <p:nvSpPr>
          <p:cNvPr id="3" name="Объект 2">
            <a:extLst>
              <a:ext uri="{FF2B5EF4-FFF2-40B4-BE49-F238E27FC236}">
                <a16:creationId xmlns:a16="http://schemas.microsoft.com/office/drawing/2014/main" id="{98223E9B-65B4-AD42-A192-08DF13D370F1}"/>
              </a:ext>
            </a:extLst>
          </p:cNvPr>
          <p:cNvSpPr>
            <a:spLocks noGrp="1"/>
          </p:cNvSpPr>
          <p:nvPr>
            <p:ph idx="1"/>
          </p:nvPr>
        </p:nvSpPr>
        <p:spPr>
          <a:xfrm>
            <a:off x="569752" y="802168"/>
            <a:ext cx="10515600" cy="4351338"/>
          </a:xfrm>
        </p:spPr>
        <p:txBody>
          <a:bodyPr/>
          <a:lstStyle/>
          <a:p>
            <a:r>
              <a:rPr lang="ru-RU" sz="1600" dirty="0">
                <a:solidFill>
                  <a:srgbClr val="FF0000"/>
                </a:solidFill>
              </a:rPr>
              <a:t>Новая часть 6 </a:t>
            </a:r>
            <a:r>
              <a:rPr lang="ru-RU" sz="1600" dirty="0"/>
              <a:t>в статье 15 44-ФЗ. </a:t>
            </a:r>
            <a:r>
              <a:rPr lang="ru-RU" sz="1600" b="1" dirty="0"/>
              <a:t>Запреты</a:t>
            </a:r>
            <a:r>
              <a:rPr lang="ru-RU" sz="1600" dirty="0"/>
              <a:t>, установленные статьями 15, 16 и 17 Федерального закона от 26 июля 2006 года N 135-ФЗ "О защите конкуренции", </a:t>
            </a:r>
            <a:r>
              <a:rPr lang="ru-RU" sz="1600" b="1" dirty="0"/>
              <a:t>не распространяются </a:t>
            </a:r>
            <a:r>
              <a:rPr lang="ru-RU" sz="1600" dirty="0"/>
              <a:t>на отношения, связанные с принятием в соответствии с частями 1 и 2 настоящей статьи актов Правительства Российской Федерации и актов высшего исполнительного органа субъекта Российской Федерации, а также на отношения, связанные с осуществлением заказчиками закупок товаров, работ, услуг для обеспечения государственных и муниципальных нужд </a:t>
            </a:r>
            <a:r>
              <a:rPr lang="ru-RU" sz="1600" b="1" dirty="0"/>
              <a:t>у единственного поставщика (подрядчика, исполнителя) в соответствии с такими актами.</a:t>
            </a:r>
          </a:p>
          <a:p>
            <a:endParaRPr lang="ru-RU" sz="1600" i="1" dirty="0"/>
          </a:p>
          <a:p>
            <a:endParaRPr lang="ru-RU" sz="1600" i="1" dirty="0"/>
          </a:p>
          <a:p>
            <a:r>
              <a:rPr lang="ru-RU" sz="1600" i="1" dirty="0"/>
              <a:t>Статья 15. Запрет на ограничивающие конкуренцию акты и действия (бездействие) федеральных органов исполнительной власти, органов государственной власти субъектов Российской Федерации, органов местного самоуправления, иных осуществляющих функции указанных органов </a:t>
            </a:r>
            <a:r>
              <a:rPr lang="ru-RU" sz="1600" i="1" dirty="0" err="1"/>
              <a:t>органов</a:t>
            </a:r>
            <a:r>
              <a:rPr lang="ru-RU" sz="1600" i="1" dirty="0"/>
              <a:t> или организаций, организаций, участвующих в предоставлении государственных или муниципальных услуг, а также государственных внебюджетных фондов, Центрального банка Российской Федерации</a:t>
            </a:r>
          </a:p>
          <a:p>
            <a:endParaRPr lang="ru-RU" sz="1600" i="1" dirty="0"/>
          </a:p>
          <a:p>
            <a:r>
              <a:rPr lang="ru-RU" sz="1600" i="1" dirty="0"/>
              <a:t>Статья 16. Запрет на ограничивающие конкуренцию соглашения или согласованные действия федеральных органов исполнительной власти, органов государственной власти субъектов Российской Федерации, органов местного самоуправления, иных осуществляющих функции указанных органов </a:t>
            </a:r>
            <a:r>
              <a:rPr lang="ru-RU" sz="1600" i="1" dirty="0" err="1"/>
              <a:t>органов</a:t>
            </a:r>
            <a:r>
              <a:rPr lang="ru-RU" sz="1600" i="1" dirty="0"/>
              <a:t> или организаций, а также государственных внебюджетных фондов, Центрального банка Российской Федерации</a:t>
            </a:r>
          </a:p>
          <a:p>
            <a:endParaRPr lang="ru-RU" sz="1600" i="1" dirty="0"/>
          </a:p>
          <a:p>
            <a:r>
              <a:rPr lang="ru-RU" sz="1600" i="1" dirty="0"/>
              <a:t>Статья 17. Антимонопольные требования к торгам, запросу котировок цен на товары, запросу предложений</a:t>
            </a:r>
          </a:p>
          <a:p>
            <a:endParaRPr lang="ru-RU" sz="1600" i="1" dirty="0"/>
          </a:p>
          <a:p>
            <a:endParaRPr lang="ru-RU" sz="1600" i="1" dirty="0"/>
          </a:p>
        </p:txBody>
      </p:sp>
    </p:spTree>
    <p:extLst>
      <p:ext uri="{BB962C8B-B14F-4D97-AF65-F5344CB8AC3E}">
        <p14:creationId xmlns:p14="http://schemas.microsoft.com/office/powerpoint/2010/main" val="141423642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DC4DA7-A1ED-6551-DC8C-3A064E45A313}"/>
              </a:ext>
            </a:extLst>
          </p:cNvPr>
          <p:cNvSpPr>
            <a:spLocks noGrp="1"/>
          </p:cNvSpPr>
          <p:nvPr>
            <p:ph type="title"/>
          </p:nvPr>
        </p:nvSpPr>
        <p:spPr>
          <a:xfrm>
            <a:off x="838200" y="0"/>
            <a:ext cx="10515600" cy="1597895"/>
          </a:xfrm>
        </p:spPr>
        <p:txBody>
          <a:bodyPr/>
          <a:lstStyle/>
          <a:p>
            <a:pPr algn="ctr"/>
            <a:r>
              <a:rPr lang="ru-RU" sz="2000" dirty="0">
                <a:solidFill>
                  <a:srgbClr val="00B0F0"/>
                </a:solidFill>
              </a:rPr>
              <a:t>Пример </a:t>
            </a:r>
            <a:r>
              <a:rPr lang="ru-RU" sz="2000" dirty="0"/>
              <a:t>-  Постановление администрации Костромской области от 16.03.2022 № 89-а "О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a:t>
            </a:r>
          </a:p>
        </p:txBody>
      </p:sp>
      <p:pic>
        <p:nvPicPr>
          <p:cNvPr id="5" name="Объект 4">
            <a:extLst>
              <a:ext uri="{FF2B5EF4-FFF2-40B4-BE49-F238E27FC236}">
                <a16:creationId xmlns:a16="http://schemas.microsoft.com/office/drawing/2014/main" id="{597532C6-B451-CFCA-971C-0AD1965A9052}"/>
              </a:ext>
            </a:extLst>
          </p:cNvPr>
          <p:cNvPicPr>
            <a:picLocks noGrp="1" noChangeAspect="1"/>
          </p:cNvPicPr>
          <p:nvPr>
            <p:ph idx="1"/>
          </p:nvPr>
        </p:nvPicPr>
        <p:blipFill>
          <a:blip r:embed="rId2"/>
          <a:stretch>
            <a:fillRect/>
          </a:stretch>
        </p:blipFill>
        <p:spPr>
          <a:xfrm>
            <a:off x="0" y="1098958"/>
            <a:ext cx="5174919" cy="5641596"/>
          </a:xfrm>
        </p:spPr>
      </p:pic>
      <p:pic>
        <p:nvPicPr>
          <p:cNvPr id="7" name="Рисунок 6">
            <a:extLst>
              <a:ext uri="{FF2B5EF4-FFF2-40B4-BE49-F238E27FC236}">
                <a16:creationId xmlns:a16="http://schemas.microsoft.com/office/drawing/2014/main" id="{2C75E46E-658B-99F3-04DE-E3DFABE64632}"/>
              </a:ext>
            </a:extLst>
          </p:cNvPr>
          <p:cNvPicPr>
            <a:picLocks noChangeAspect="1"/>
          </p:cNvPicPr>
          <p:nvPr/>
        </p:nvPicPr>
        <p:blipFill>
          <a:blip r:embed="rId3"/>
          <a:stretch>
            <a:fillRect/>
          </a:stretch>
        </p:blipFill>
        <p:spPr>
          <a:xfrm>
            <a:off x="5382855" y="1803633"/>
            <a:ext cx="5000000" cy="1485132"/>
          </a:xfrm>
          <a:prstGeom prst="rect">
            <a:avLst/>
          </a:prstGeom>
        </p:spPr>
      </p:pic>
      <p:sp>
        <p:nvSpPr>
          <p:cNvPr id="9" name="TextBox 8">
            <a:extLst>
              <a:ext uri="{FF2B5EF4-FFF2-40B4-BE49-F238E27FC236}">
                <a16:creationId xmlns:a16="http://schemas.microsoft.com/office/drawing/2014/main" id="{2949F7DB-C9F3-2D68-34BA-78359196E2D2}"/>
              </a:ext>
            </a:extLst>
          </p:cNvPr>
          <p:cNvSpPr txBox="1"/>
          <p:nvPr/>
        </p:nvSpPr>
        <p:spPr>
          <a:xfrm>
            <a:off x="5563998" y="4039028"/>
            <a:ext cx="6094602" cy="2031325"/>
          </a:xfrm>
          <a:prstGeom prst="rect">
            <a:avLst/>
          </a:prstGeom>
          <a:noFill/>
        </p:spPr>
        <p:txBody>
          <a:bodyPr wrap="square">
            <a:spAutoFit/>
          </a:bodyPr>
          <a:lstStyle/>
          <a:p>
            <a:r>
              <a:rPr lang="ru-RU" dirty="0"/>
              <a:t>Постановление администрации Липецкой области от 14.04.2022 № 173 "Об установлении случаев осуществления в 2022 году закупок товаров, работ, услуг у единственного поставщика (подрядчика, исполнителя) в целях обеспечения государственных и муниципальных нужд и порядка осуществления закупок в таких случаях« </a:t>
            </a:r>
            <a:r>
              <a:rPr lang="ru-RU" dirty="0">
                <a:solidFill>
                  <a:srgbClr val="FF0000"/>
                </a:solidFill>
              </a:rPr>
              <a:t>похожие положения не содержит.</a:t>
            </a:r>
          </a:p>
        </p:txBody>
      </p:sp>
    </p:spTree>
    <p:extLst>
      <p:ext uri="{BB962C8B-B14F-4D97-AF65-F5344CB8AC3E}">
        <p14:creationId xmlns:p14="http://schemas.microsoft.com/office/powerpoint/2010/main" val="20577926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D86198-C9CB-4D02-B77C-FD9F76C989A2}"/>
              </a:ext>
            </a:extLst>
          </p:cNvPr>
          <p:cNvSpPr>
            <a:spLocks noGrp="1"/>
          </p:cNvSpPr>
          <p:nvPr>
            <p:ph type="title"/>
          </p:nvPr>
        </p:nvSpPr>
        <p:spPr>
          <a:xfrm>
            <a:off x="478172" y="549682"/>
            <a:ext cx="11543252" cy="1325563"/>
          </a:xfrm>
        </p:spPr>
        <p:txBody>
          <a:bodyPr>
            <a:normAutofit/>
          </a:bodyPr>
          <a:lstStyle/>
          <a:p>
            <a:pPr algn="ctr"/>
            <a:r>
              <a:rPr lang="ru-RU" sz="3600" dirty="0">
                <a:solidFill>
                  <a:srgbClr val="FF0000"/>
                </a:solidFill>
              </a:rPr>
              <a:t>Изменения на этапе подготовки контракта, </a:t>
            </a:r>
            <a:br>
              <a:rPr lang="ru-RU" sz="3600" dirty="0">
                <a:solidFill>
                  <a:srgbClr val="FF0000"/>
                </a:solidFill>
              </a:rPr>
            </a:br>
            <a:r>
              <a:rPr lang="ru-RU" sz="3600" dirty="0">
                <a:solidFill>
                  <a:srgbClr val="FF0000"/>
                </a:solidFill>
              </a:rPr>
              <a:t>его исполнения</a:t>
            </a:r>
          </a:p>
        </p:txBody>
      </p:sp>
    </p:spTree>
    <p:extLst>
      <p:ext uri="{BB962C8B-B14F-4D97-AF65-F5344CB8AC3E}">
        <p14:creationId xmlns:p14="http://schemas.microsoft.com/office/powerpoint/2010/main" val="303776634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F29358-9FFC-0BC4-CDBD-6A0B4044AEC3}"/>
              </a:ext>
            </a:extLst>
          </p:cNvPr>
          <p:cNvSpPr>
            <a:spLocks noGrp="1"/>
          </p:cNvSpPr>
          <p:nvPr>
            <p:ph type="title"/>
          </p:nvPr>
        </p:nvSpPr>
        <p:spPr>
          <a:xfrm>
            <a:off x="838200" y="138623"/>
            <a:ext cx="10515600" cy="759000"/>
          </a:xfrm>
        </p:spPr>
        <p:txBody>
          <a:bodyPr>
            <a:normAutofit/>
          </a:bodyPr>
          <a:lstStyle/>
          <a:p>
            <a:r>
              <a:rPr lang="ru-RU" sz="3200" b="1" dirty="0">
                <a:solidFill>
                  <a:srgbClr val="FF0000"/>
                </a:solidFill>
              </a:rPr>
              <a:t>Изменения на этапе подготовки контракта, его исполнения</a:t>
            </a:r>
          </a:p>
        </p:txBody>
      </p:sp>
      <p:sp>
        <p:nvSpPr>
          <p:cNvPr id="3" name="Объект 2">
            <a:extLst>
              <a:ext uri="{FF2B5EF4-FFF2-40B4-BE49-F238E27FC236}">
                <a16:creationId xmlns:a16="http://schemas.microsoft.com/office/drawing/2014/main" id="{0C3B2A4D-30CB-6685-8189-43E96C97C065}"/>
              </a:ext>
            </a:extLst>
          </p:cNvPr>
          <p:cNvSpPr>
            <a:spLocks noGrp="1"/>
          </p:cNvSpPr>
          <p:nvPr>
            <p:ph idx="1"/>
          </p:nvPr>
        </p:nvSpPr>
        <p:spPr>
          <a:xfrm>
            <a:off x="478172" y="1057012"/>
            <a:ext cx="11291582" cy="5800987"/>
          </a:xfrm>
        </p:spPr>
        <p:txBody>
          <a:bodyPr>
            <a:normAutofit fontScale="55000" lnSpcReduction="20000"/>
          </a:bodyPr>
          <a:lstStyle/>
          <a:p>
            <a:pPr marL="0" indent="0">
              <a:buNone/>
            </a:pPr>
            <a:r>
              <a:rPr lang="ru-RU" sz="3600" b="1" dirty="0">
                <a:solidFill>
                  <a:srgbClr val="FF0000"/>
                </a:solidFill>
              </a:rPr>
              <a:t>Типовые условия контрактов, сохраняющие свое действие:</a:t>
            </a:r>
          </a:p>
          <a:p>
            <a:pPr marL="0" indent="0">
              <a:buNone/>
            </a:pPr>
            <a:r>
              <a:rPr lang="ru-RU" dirty="0">
                <a:solidFill>
                  <a:srgbClr val="FF0000"/>
                </a:solidFill>
              </a:rPr>
              <a:t>1. </a:t>
            </a:r>
            <a:r>
              <a:rPr lang="ru-RU" dirty="0"/>
              <a:t>Приказ Министерства строительства и жилищно-коммунального хозяйства РФ от 14 января 2020 г. N 10/</a:t>
            </a:r>
            <a:r>
              <a:rPr lang="ru-RU" dirty="0" err="1"/>
              <a:t>пр</a:t>
            </a:r>
            <a:r>
              <a:rPr lang="ru-RU" dirty="0"/>
              <a:t> "Об утверждении Типовых условий контрактов на выполнение проектных и (или) изыскательских работ и информационной карты типовых условий контракта«</a:t>
            </a:r>
          </a:p>
          <a:p>
            <a:pPr marL="0" indent="0">
              <a:buNone/>
            </a:pPr>
            <a:r>
              <a:rPr lang="ru-RU" dirty="0">
                <a:solidFill>
                  <a:srgbClr val="FF0000"/>
                </a:solidFill>
              </a:rPr>
              <a:t>2. </a:t>
            </a:r>
            <a:r>
              <a:rPr lang="ru-RU" dirty="0"/>
              <a:t>Приказ МЧС России от 12 октября 2020 г. N 756 "Об утверждении типового контракта на выполнение работ по монтажу систем (средств, установок) обеспечения пожарной безопасности зданий и сооружений для обеспечения государственных и муниципальных нужд, информационной карты типового контракта на выполнение работ по монтажу систем (средств, установок) обеспечения пожарной безопасности зданий и сооружений для обеспечения государственных и муниципальных нужд, </a:t>
            </a:r>
          </a:p>
          <a:p>
            <a:r>
              <a:rPr lang="ru-RU" dirty="0"/>
              <a:t>типового контракта на оказание услуг по техническому обслуживанию систем (средств, установок) обеспечения пожарной безопасности зданий и сооружений для обеспечения государственных и муниципальных нужд, информационной карты типового контракта на оказание услуг по техническому обслуживанию систем (средств, установок) обеспечения пожарной безопасности зданий и сооружений для обеспечения государственных и муниципальных нужд, </a:t>
            </a:r>
          </a:p>
          <a:p>
            <a:r>
              <a:rPr lang="ru-RU" dirty="0"/>
              <a:t>типового контракта на поставку пожарно-технической продукции для обеспечения государственных и муниципальных нужд, информационной карты типового контракта на поставку пожарно-технической продукции для обеспечения государственных и муниципальных нужд«</a:t>
            </a:r>
          </a:p>
          <a:p>
            <a:pPr marL="0" indent="0">
              <a:buNone/>
            </a:pPr>
            <a:r>
              <a:rPr lang="ru-RU" dirty="0">
                <a:solidFill>
                  <a:srgbClr val="FF0000"/>
                </a:solidFill>
              </a:rPr>
              <a:t>3. </a:t>
            </a:r>
            <a:r>
              <a:rPr lang="ru-RU" dirty="0"/>
              <a:t>Приказ Министерства строительства и жилищно-коммунального хозяйства РФ от 18 марта 2021 г. N 160/</a:t>
            </a:r>
            <a:r>
              <a:rPr lang="ru-RU" dirty="0" err="1"/>
              <a:t>пр</a:t>
            </a:r>
            <a:r>
              <a:rPr lang="ru-RU" dirty="0"/>
              <a:t> "Об утверждении типовых условий контракта на проведение строительного контроля федеральным бюджетным учреждением "Федеральный центр строительного контроля" по объектам капитального строительства, финансирование (</a:t>
            </a:r>
            <a:r>
              <a:rPr lang="ru-RU" dirty="0" err="1"/>
              <a:t>софинансирование</a:t>
            </a:r>
            <a:r>
              <a:rPr lang="ru-RU" dirty="0"/>
              <a:t>) которых осуществляется в соответствии с государственной программой Российской Федерации "Обеспечение доступным и комфортным жильем и коммунальными услугами граждан Российской Федерации", и информационной карты типовых условий контракта«</a:t>
            </a:r>
          </a:p>
          <a:p>
            <a:pPr marL="0" indent="0">
              <a:buNone/>
            </a:pPr>
            <a:r>
              <a:rPr lang="ru-RU" dirty="0">
                <a:solidFill>
                  <a:srgbClr val="FF0000"/>
                </a:solidFill>
              </a:rPr>
              <a:t>4. </a:t>
            </a:r>
            <a:r>
              <a:rPr lang="ru-RU" dirty="0"/>
              <a:t>Приказ Министерства транспорта РФ от 5 февраля 2019 г. N 37 "Об утверждении типовых условий контрактов на выполнение работ по строительству (реконструкции), капитальному ремонту, ремонту автомобильных дорог, искусственных дорожных сооружений и информационной карты типовых условий контракта« (в ред. Приказа от 17 августа 2021 г. N 276)</a:t>
            </a:r>
          </a:p>
          <a:p>
            <a:pPr marL="0" indent="0">
              <a:buNone/>
            </a:pPr>
            <a:r>
              <a:rPr lang="ru-RU" dirty="0">
                <a:solidFill>
                  <a:srgbClr val="FF0000"/>
                </a:solidFill>
              </a:rPr>
              <a:t>5. </a:t>
            </a:r>
            <a:r>
              <a:rPr lang="ru-RU" dirty="0"/>
              <a:t>Приказ Министерства строительства и жилищно-коммунального хозяйства РФ от 14 января 2020 г. N 9/</a:t>
            </a:r>
            <a:r>
              <a:rPr lang="ru-RU" dirty="0" err="1"/>
              <a:t>пр</a:t>
            </a:r>
            <a:r>
              <a:rPr lang="ru-RU" dirty="0"/>
              <a:t> "Об утверждении Типовых условий контрактов на выполнение работ по строительству (реконструкции) объекта капитального строительства и информационной карты типовых условий контракта« (в ред. Приказа от 14 октября 2021 № 750/</a:t>
            </a:r>
            <a:r>
              <a:rPr lang="ru-RU" dirty="0" err="1"/>
              <a:t>пр</a:t>
            </a:r>
            <a:r>
              <a:rPr lang="ru-RU" dirty="0"/>
              <a:t>)</a:t>
            </a:r>
          </a:p>
          <a:p>
            <a:r>
              <a:rPr kumimoji="0" lang="ru-RU" sz="2200" b="0" i="1" u="none" strike="noStrike" kern="1200" cap="none" spc="0" normalizeH="0" baseline="0" noProof="0" dirty="0">
                <a:ln>
                  <a:noFill/>
                </a:ln>
                <a:solidFill>
                  <a:srgbClr val="7030A0"/>
                </a:solidFill>
                <a:effectLst/>
                <a:uLnTx/>
                <a:uFillTx/>
                <a:latin typeface="Calibri"/>
                <a:ea typeface="+mn-ea"/>
                <a:cs typeface="+mn-cs"/>
              </a:rPr>
              <a:t>Статья 8 часть 12 360-ФЗ:  </a:t>
            </a:r>
            <a:r>
              <a:rPr kumimoji="0" lang="ru-RU" sz="2200" b="1" i="0" u="none" strike="noStrike" kern="1200" cap="none" spc="0" normalizeH="0" baseline="0" noProof="0" dirty="0">
                <a:ln>
                  <a:noFill/>
                </a:ln>
                <a:solidFill>
                  <a:srgbClr val="FF0000"/>
                </a:solidFill>
                <a:effectLst/>
                <a:uLnTx/>
                <a:uFillTx/>
                <a:latin typeface="Calibri"/>
                <a:ea typeface="+mn-ea"/>
                <a:cs typeface="+mn-cs"/>
              </a:rPr>
              <a:t>Условия типовых контрактов и типовые условия контрактов, утвержденные до дня вступления в силу настоящего Федерального закона, применяются в части, не противоречащей Федеральному закону от 5 апреля 2013 года N 44-ФЗ </a:t>
            </a:r>
            <a:endParaRPr lang="ru-RU" sz="2200" dirty="0"/>
          </a:p>
        </p:txBody>
      </p:sp>
    </p:spTree>
    <p:extLst>
      <p:ext uri="{BB962C8B-B14F-4D97-AF65-F5344CB8AC3E}">
        <p14:creationId xmlns:p14="http://schemas.microsoft.com/office/powerpoint/2010/main" val="201186252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EF8A7F-9F31-EE33-8F32-7A699927AC79}"/>
              </a:ext>
            </a:extLst>
          </p:cNvPr>
          <p:cNvSpPr>
            <a:spLocks noGrp="1"/>
          </p:cNvSpPr>
          <p:nvPr>
            <p:ph type="title"/>
          </p:nvPr>
        </p:nvSpPr>
        <p:spPr>
          <a:xfrm>
            <a:off x="838200" y="0"/>
            <a:ext cx="10515600" cy="1325563"/>
          </a:xfrm>
        </p:spPr>
        <p:txBody>
          <a:bodyPr>
            <a:normAutofit/>
          </a:bodyPr>
          <a:lstStyle/>
          <a:p>
            <a:pPr algn="ctr"/>
            <a:r>
              <a:rPr lang="ru-RU" sz="2400" b="1" dirty="0"/>
              <a:t>Письмо Министерства строительства и жилищно-коммунального хозяйства РФ от 30 декабря 2021 г. № 58204-СМ/09</a:t>
            </a:r>
            <a:br>
              <a:rPr lang="ru-RU" sz="2400" b="1" dirty="0"/>
            </a:br>
            <a:endParaRPr lang="ru-RU" sz="2400" b="1" dirty="0"/>
          </a:p>
        </p:txBody>
      </p:sp>
      <p:sp>
        <p:nvSpPr>
          <p:cNvPr id="3" name="Объект 2">
            <a:extLst>
              <a:ext uri="{FF2B5EF4-FFF2-40B4-BE49-F238E27FC236}">
                <a16:creationId xmlns:a16="http://schemas.microsoft.com/office/drawing/2014/main" id="{F724A624-1C0F-5950-577F-7C8544D36F3F}"/>
              </a:ext>
            </a:extLst>
          </p:cNvPr>
          <p:cNvSpPr>
            <a:spLocks noGrp="1"/>
          </p:cNvSpPr>
          <p:nvPr>
            <p:ph idx="1"/>
          </p:nvPr>
        </p:nvSpPr>
        <p:spPr>
          <a:xfrm>
            <a:off x="243281" y="961559"/>
            <a:ext cx="11417415" cy="5732856"/>
          </a:xfrm>
        </p:spPr>
        <p:txBody>
          <a:bodyPr>
            <a:normAutofit fontScale="47500" lnSpcReduction="20000"/>
          </a:bodyPr>
          <a:lstStyle/>
          <a:p>
            <a:r>
              <a:rPr lang="ru-RU" sz="2900" dirty="0"/>
              <a:t>С 1 января 2022 года в соответствии с поправками в статью 94 Федерального закона от 5 апреля 2013 г. № 44-ФЗ "О контрактной системе в сфере закупок товаров, работ, услуг для обеспечения государственных и муниципальных нужд", внесенными Федеральным законом от 2 июля 2021 г. № 360-ФЗ "О внесении изменений в отдельные законодательные акты Российской Федерации" вступает в силу обязанность заказчика с поставщиком (подрядчиком, исполнителем) формирования и подписания документов о приемке, оформляемых в ходе исполнения государственных и муниципальных контрактов, в электронной форме в единой информационной системе в сфере закупок (далее - ЕИС).</a:t>
            </a:r>
          </a:p>
          <a:p>
            <a:r>
              <a:rPr lang="ru-RU" sz="2900" dirty="0"/>
              <a:t>В рамках проводимой работы по внедрению электронного актирования строительных работ в ЕИС в сфере закупок, Минстроем России совместно с Минфином России, Федеральным казначейством, ФНС России, ФАС России разработана единая методология актирования строительных работ по укрупненным позициям сметы контракта и возможности утверждения формы Акта о приемке выполненных работ (далее - Акт).</a:t>
            </a:r>
          </a:p>
          <a:p>
            <a:r>
              <a:rPr lang="ru-RU" sz="2900" dirty="0"/>
              <a:t>Подготовлены соответствующие изменения в Приказ от 14 января 2020 г. № 9/</a:t>
            </a:r>
            <a:r>
              <a:rPr lang="ru-RU" sz="2900" dirty="0" err="1"/>
              <a:t>пр</a:t>
            </a:r>
            <a:r>
              <a:rPr lang="ru-RU" sz="2900" dirty="0"/>
              <a:t> "Об утверждении Типовых условий контрактов на выполнение работ по строительству (реконструкции) объекта капитального строительства и информационной карты типовых условий контракта" в части дополнения в состав приложения формы Акта, а также в Приказ от 23 декабря 2019 г. № 841/</a:t>
            </a:r>
            <a:r>
              <a:rPr lang="ru-RU" sz="2900" dirty="0" err="1"/>
              <a:t>пр</a:t>
            </a:r>
            <a:r>
              <a:rPr lang="ru-RU" sz="2900" dirty="0"/>
              <a:t> "Об утверждении Порядка определения начальной (максимальной) цены контракта, цены контракта, заключаемого с единственным поставщиком (подрядчиком, исполнителем), начальной цены единицы товара, работы, услуги при осуществлении закупок в сфере градостроительной деятельности (за исключением территориального планирования) и Методики составления сметы контракта, предметом которого являются строительство, реконструкция объектов капитального строительства".</a:t>
            </a:r>
          </a:p>
          <a:p>
            <a:r>
              <a:rPr lang="ru-RU" sz="2900" b="1" dirty="0"/>
              <a:t>До утверждения указанных изменений, рекомендуется использовать формы сметы контракта и акта выполненных работ, согласно приложению, к настоящему письму. ….</a:t>
            </a:r>
          </a:p>
          <a:p>
            <a:r>
              <a:rPr lang="ru-RU" sz="2900" dirty="0">
                <a:solidFill>
                  <a:srgbClr val="FF0000"/>
                </a:solidFill>
              </a:rPr>
              <a:t>См. самостоятельно Приложение на 12 л.</a:t>
            </a:r>
          </a:p>
          <a:p>
            <a:endParaRPr lang="ru-RU" sz="2900" dirty="0">
              <a:solidFill>
                <a:srgbClr val="FF0000"/>
              </a:solidFill>
            </a:endParaRPr>
          </a:p>
          <a:p>
            <a:r>
              <a:rPr lang="ru-RU" sz="2900" dirty="0">
                <a:solidFill>
                  <a:srgbClr val="FF0000"/>
                </a:solidFill>
              </a:rPr>
              <a:t>Также см. Письмо Министерства транспорта России от 27 декабря 2021 г. № Д2/32814-ИС «О применении форм документов о приемке при исполнении контрактов в сфере дорожного строительства»</a:t>
            </a:r>
          </a:p>
          <a:p>
            <a:r>
              <a:rPr lang="ru-RU" sz="2900" dirty="0"/>
              <a:t>Ведомство в своем письме разъясняет применение при исполнении контрактов в сфере строительства, транспорта и при осуществлении дорожной деятельности форм документов о приемке выполненных работ в единой информационной системе в сфере закупок (далее - ЕИС).</a:t>
            </a:r>
          </a:p>
          <a:p>
            <a:r>
              <a:rPr lang="ru-RU" sz="2900" dirty="0"/>
              <a:t>Во исполнение требований части 13 статьи 94 Федерального закона от 05 апреля 2013 г. № 44-ФЗ «О контрактной системе в сфере закупок товаров, работ, услуг для обеспечения государственных и муниципальных нужд», Минтранс России рекомендует при формировании и подписании  документов о приемке в ЕИС </a:t>
            </a:r>
            <a:r>
              <a:rPr lang="ru-RU" sz="2900" b="1" dirty="0"/>
              <a:t>использовать формы, предоставленные Федеральным казначейством (до утверждения соответствующих изменений в приказ Минтранса России от 05 февраля 2019 г. № 37 </a:t>
            </a:r>
            <a:r>
              <a:rPr lang="ru-RU" sz="2900" dirty="0"/>
              <a:t>«Об утверждении типовых условий контрактов на выполнение работ по строительству (реконструкции), капитальному ремонту, ремонту автомобильных дорог, искусственных дорожных сооружений и информационной карты типовых условий контракта»).</a:t>
            </a:r>
          </a:p>
          <a:p>
            <a:pPr marL="0" indent="0">
              <a:buNone/>
            </a:pPr>
            <a:endParaRPr lang="ru-RU" dirty="0"/>
          </a:p>
        </p:txBody>
      </p:sp>
    </p:spTree>
    <p:extLst>
      <p:ext uri="{BB962C8B-B14F-4D97-AF65-F5344CB8AC3E}">
        <p14:creationId xmlns:p14="http://schemas.microsoft.com/office/powerpoint/2010/main" val="85844206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508" y="195310"/>
            <a:ext cx="11547565" cy="274953"/>
          </a:xfrm>
        </p:spPr>
        <p:txBody>
          <a:bodyPr>
            <a:noAutofit/>
          </a:bodyPr>
          <a:lstStyle/>
          <a:p>
            <a:pPr algn="ctr"/>
            <a:r>
              <a:rPr lang="ru-RU" sz="2400" b="1" dirty="0">
                <a:solidFill>
                  <a:srgbClr val="FF0000"/>
                </a:solidFill>
              </a:rPr>
              <a:t>Изменения в Градостроительном кодексе – с 01.05.2022 (№ 124-ФЗ от 01.05.2022 г)</a:t>
            </a:r>
          </a:p>
        </p:txBody>
      </p:sp>
      <p:sp>
        <p:nvSpPr>
          <p:cNvPr id="3" name="Объект 2"/>
          <p:cNvSpPr>
            <a:spLocks noGrp="1"/>
          </p:cNvSpPr>
          <p:nvPr>
            <p:ph idx="1"/>
          </p:nvPr>
        </p:nvSpPr>
        <p:spPr>
          <a:xfrm>
            <a:off x="437604" y="600892"/>
            <a:ext cx="11299372" cy="6257108"/>
          </a:xfrm>
        </p:spPr>
        <p:txBody>
          <a:bodyPr>
            <a:normAutofit fontScale="92500" lnSpcReduction="20000"/>
          </a:bodyPr>
          <a:lstStyle/>
          <a:p>
            <a:r>
              <a:rPr lang="ru-RU" sz="1800" b="1" dirty="0"/>
              <a:t>Статья 8.3. Ценообразование и сметное нормирование в области градостроительной деятельности</a:t>
            </a:r>
          </a:p>
          <a:p>
            <a:r>
              <a:rPr lang="ru-RU" sz="1800" dirty="0"/>
              <a:t>Часть 1. </a:t>
            </a:r>
            <a:r>
              <a:rPr lang="ru-RU" sz="1800" b="1" dirty="0">
                <a:solidFill>
                  <a:srgbClr val="FF0000"/>
                </a:solidFill>
              </a:rPr>
              <a:t>Сметная стоимость строительства</a:t>
            </a:r>
            <a:r>
              <a:rPr lang="ru-RU" sz="1800" dirty="0"/>
              <a:t>, финансируемого с привлечением средств бюджетов бюджетной системы Российской Федерации, </a:t>
            </a:r>
          </a:p>
          <a:p>
            <a:r>
              <a:rPr lang="ru-RU" sz="1800" dirty="0"/>
              <a:t>средств юридических лиц, созданных Российской Федерацией, субъектами Российской Федерации, муниципальными образованиями, юридических лиц, доля в уставных (складочных) капиталах которых Российской Федерации, субъектов Российской Федерации, муниципальных образований составляет более 50 процентов, … </a:t>
            </a:r>
            <a:r>
              <a:rPr lang="ru-RU" sz="1800" dirty="0">
                <a:solidFill>
                  <a:srgbClr val="FF0000"/>
                </a:solidFill>
              </a:rPr>
              <a:t>определяется с обязательным применением сметных нормативов, сведения о которых включены в федеральный реестр сметных нормативов, и сметных цен строительных ресурсов. </a:t>
            </a:r>
          </a:p>
          <a:p>
            <a:r>
              <a:rPr lang="ru-RU" sz="1800" dirty="0"/>
              <a:t>В иных случаях сметная стоимость строительства определяется с применением сметных нормативов, сведения о которых включены в федеральный реестр сметных нормативов, и сметных цен строительных ресурсов, если это предусмотрено федеральным законом или договором. </a:t>
            </a:r>
          </a:p>
          <a:p>
            <a:r>
              <a:rPr lang="ru-RU" sz="1800" b="1" dirty="0"/>
              <a:t>Сметная стоимость строительства используется </a:t>
            </a:r>
            <a:r>
              <a:rPr lang="ru-RU" sz="1800" dirty="0"/>
              <a:t>при формировании НМЦК, цены контрактов, заключаемых с </a:t>
            </a:r>
            <a:r>
              <a:rPr lang="ru-RU" sz="1800" dirty="0" err="1"/>
              <a:t>ед.поставщиком</a:t>
            </a:r>
            <a:r>
              <a:rPr lang="ru-RU" sz="1800" dirty="0"/>
              <a:t> (подрядчиком, исполнителем), предметом которых является выполнение работ </a:t>
            </a:r>
            <a:r>
              <a:rPr lang="ru-RU" sz="1800" u="sng" dirty="0"/>
              <a:t>по строительству, реконструкции, капитальному ремонту, сносу объектов капитального строительства, сохранению объектов культурного наследия в соответствии с 44-ФЗ, 223-ФЗ</a:t>
            </a:r>
            <a:r>
              <a:rPr lang="ru-RU" sz="1800" dirty="0"/>
              <a:t>, формировании цены иных договоров, заключаемых указанными в части 2 настоящей статьи лицами и предусматривающих выполнение работ по строительству, реконструкции, капитальному ремонту, сносу объектов капитального строительства, по сохранению объектов культурного наследия, при условии, что определение сметной стоимости строительства в порядке, установленном настоящей частью, в соответствии с настоящим Кодексом является обязательным. </a:t>
            </a:r>
          </a:p>
          <a:p>
            <a:r>
              <a:rPr lang="ru-RU" sz="2200" dirty="0"/>
              <a:t>При этом сметные нормативы и сметные цены строительных ресурсов, использованные при определении сметной стоимости строительства</a:t>
            </a:r>
            <a:r>
              <a:rPr lang="ru-RU" sz="2200" b="1" dirty="0"/>
              <a:t>, </a:t>
            </a:r>
            <a:r>
              <a:rPr lang="ru-RU" sz="2200" b="1" dirty="0">
                <a:solidFill>
                  <a:srgbClr val="FF0000"/>
                </a:solidFill>
              </a:rPr>
              <a:t>не подлежат применению при исполнении указанных контрактов или договоров</a:t>
            </a:r>
            <a:r>
              <a:rPr lang="ru-RU" sz="2200" dirty="0"/>
              <a:t>, </a:t>
            </a:r>
            <a:r>
              <a:rPr lang="ru-RU" sz="2200" strike="sngStrike" dirty="0"/>
              <a:t>если иное не предусмотрено таким контрактом или таким договором.</a:t>
            </a:r>
          </a:p>
          <a:p>
            <a:pPr marL="0" indent="0">
              <a:buNone/>
            </a:pPr>
            <a:endParaRPr lang="ru-RU" sz="1900" i="1" dirty="0">
              <a:solidFill>
                <a:srgbClr val="7030A0"/>
              </a:solidFill>
            </a:endParaRPr>
          </a:p>
          <a:p>
            <a:pPr marL="0" indent="0">
              <a:buNone/>
            </a:pPr>
            <a:r>
              <a:rPr lang="ru-RU" sz="1900" i="1" dirty="0">
                <a:solidFill>
                  <a:srgbClr val="7030A0"/>
                </a:solidFill>
              </a:rPr>
              <a:t>Комментарий</a:t>
            </a:r>
            <a:r>
              <a:rPr lang="ru-RU" sz="2200" i="1" dirty="0"/>
              <a:t>  - </a:t>
            </a:r>
            <a:r>
              <a:rPr lang="ru-RU" sz="2200" i="1" dirty="0">
                <a:solidFill>
                  <a:srgbClr val="7030A0"/>
                </a:solidFill>
              </a:rPr>
              <a:t>см. ПРОГОСЗАКАЗ.РФ Новостная лента от 11.05.2022</a:t>
            </a:r>
          </a:p>
        </p:txBody>
      </p:sp>
    </p:spTree>
    <p:extLst>
      <p:ext uri="{BB962C8B-B14F-4D97-AF65-F5344CB8AC3E}">
        <p14:creationId xmlns:p14="http://schemas.microsoft.com/office/powerpoint/2010/main" val="44999048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79BADB-873B-62B9-AF1B-61848E69992E}"/>
              </a:ext>
            </a:extLst>
          </p:cNvPr>
          <p:cNvSpPr>
            <a:spLocks noGrp="1"/>
          </p:cNvSpPr>
          <p:nvPr>
            <p:ph type="title"/>
          </p:nvPr>
        </p:nvSpPr>
        <p:spPr>
          <a:xfrm>
            <a:off x="838200" y="1322234"/>
            <a:ext cx="10515600" cy="1325563"/>
          </a:xfrm>
        </p:spPr>
        <p:txBody>
          <a:bodyPr>
            <a:noAutofit/>
          </a:bodyPr>
          <a:lstStyle/>
          <a:p>
            <a:pPr algn="ctr"/>
            <a:r>
              <a:rPr lang="ru-RU" sz="2800" dirty="0">
                <a:solidFill>
                  <a:srgbClr val="FF0000"/>
                </a:solidFill>
              </a:rPr>
              <a:t>На всякий случай </a:t>
            </a:r>
            <a:r>
              <a:rPr lang="ru-RU" sz="2800" dirty="0"/>
              <a:t>– </a:t>
            </a:r>
            <a:r>
              <a:rPr lang="ru-RU" sz="2800" dirty="0">
                <a:solidFill>
                  <a:srgbClr val="FF0000"/>
                </a:solidFill>
              </a:rPr>
              <a:t>с 19.07.2022  </a:t>
            </a:r>
            <a:br>
              <a:rPr lang="ru-RU" sz="2800" dirty="0">
                <a:solidFill>
                  <a:srgbClr val="FF0000"/>
                </a:solidFill>
              </a:rPr>
            </a:br>
            <a:br>
              <a:rPr lang="ru-RU" sz="2800" dirty="0">
                <a:solidFill>
                  <a:srgbClr val="FF0000"/>
                </a:solidFill>
              </a:rPr>
            </a:br>
            <a:r>
              <a:rPr lang="ru-RU" sz="2800" b="1" dirty="0"/>
              <a:t>Приказ Министерства строительства и жилищно-коммунального хозяйства Российской Федерации от 22.04.2022 № 317/</a:t>
            </a:r>
            <a:r>
              <a:rPr lang="ru-RU" sz="2800" b="1" dirty="0" err="1"/>
              <a:t>пр</a:t>
            </a:r>
            <a:r>
              <a:rPr lang="ru-RU" sz="2800" b="1" dirty="0"/>
              <a:t> "О внесении изменений в Методику по разработке и применению нормативов сметной прибыли при определении сметной стоимости строительства, реконструкции, капитального ремонта, сноса объектов капитального строительства, утвержденную приказом Министерства строительства и жилищно-коммунального хозяйства Российской Федерации от 11 декабря 2020 г. № 774/</a:t>
            </a:r>
            <a:r>
              <a:rPr lang="ru-RU" sz="2800" b="1" dirty="0" err="1"/>
              <a:t>пр</a:t>
            </a:r>
            <a:r>
              <a:rPr lang="ru-RU" sz="2800" b="1" dirty="0"/>
              <a:t>"</a:t>
            </a:r>
          </a:p>
        </p:txBody>
      </p:sp>
    </p:spTree>
    <p:extLst>
      <p:ext uri="{BB962C8B-B14F-4D97-AF65-F5344CB8AC3E}">
        <p14:creationId xmlns:p14="http://schemas.microsoft.com/office/powerpoint/2010/main" val="37315287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8B46B1-F588-4386-B4D4-4EFDDD1A70D2}"/>
              </a:ext>
            </a:extLst>
          </p:cNvPr>
          <p:cNvSpPr>
            <a:spLocks noGrp="1"/>
          </p:cNvSpPr>
          <p:nvPr>
            <p:ph type="title"/>
          </p:nvPr>
        </p:nvSpPr>
        <p:spPr>
          <a:xfrm>
            <a:off x="443917" y="0"/>
            <a:ext cx="10515600" cy="842890"/>
          </a:xfrm>
        </p:spPr>
        <p:txBody>
          <a:bodyPr>
            <a:normAutofit/>
          </a:bodyPr>
          <a:lstStyle/>
          <a:p>
            <a:pPr algn="ctr"/>
            <a:r>
              <a:rPr lang="ru-RU" sz="2400" b="1" dirty="0">
                <a:solidFill>
                  <a:srgbClr val="00B0F0"/>
                </a:solidFill>
              </a:rPr>
              <a:t>Изменения в ст. 34 «Контракт» - (360-ФЗ) – с 01.01.2022</a:t>
            </a:r>
          </a:p>
        </p:txBody>
      </p:sp>
      <p:sp>
        <p:nvSpPr>
          <p:cNvPr id="3" name="Объект 2">
            <a:extLst>
              <a:ext uri="{FF2B5EF4-FFF2-40B4-BE49-F238E27FC236}">
                <a16:creationId xmlns:a16="http://schemas.microsoft.com/office/drawing/2014/main" id="{9986DCD3-71E6-4901-B003-363B2338F706}"/>
              </a:ext>
            </a:extLst>
          </p:cNvPr>
          <p:cNvSpPr>
            <a:spLocks noGrp="1"/>
          </p:cNvSpPr>
          <p:nvPr>
            <p:ph idx="1"/>
          </p:nvPr>
        </p:nvSpPr>
        <p:spPr>
          <a:xfrm>
            <a:off x="309692" y="724978"/>
            <a:ext cx="11644619" cy="5642267"/>
          </a:xfrm>
        </p:spPr>
        <p:txBody>
          <a:bodyPr>
            <a:normAutofit/>
          </a:bodyPr>
          <a:lstStyle/>
          <a:p>
            <a:r>
              <a:rPr lang="ru-RU" sz="1600" dirty="0"/>
              <a:t>16.1. Предметом контракта может быть одновременно выполнение работ по проектированию, строительству и вводу в эксплуатацию объектов капитального строительства. Порядок и основания заключения таких контрактов устанавливаются Правительством Российской Федерации. </a:t>
            </a:r>
          </a:p>
          <a:p>
            <a:r>
              <a:rPr lang="ru-RU" sz="1400" i="1" dirty="0"/>
              <a:t>Положение о проведении технологического и ценового аудита обоснования инвестиций, осуществляемых в инвестиционные проекты по созданию объектов капитального строительства, в отношении которых планируется заключение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 утверждено постановлением Правительства Российской Федерации от 12 мая 2017 г. N 563</a:t>
            </a:r>
          </a:p>
          <a:p>
            <a:endParaRPr lang="ru-RU" sz="1600" dirty="0">
              <a:solidFill>
                <a:srgbClr val="FF0000"/>
              </a:solidFill>
            </a:endParaRPr>
          </a:p>
          <a:p>
            <a:r>
              <a:rPr lang="ru-RU" sz="1600" dirty="0">
                <a:solidFill>
                  <a:srgbClr val="FF0000"/>
                </a:solidFill>
              </a:rPr>
              <a:t>16.2. Предметом контракта могут быть одновременно консервация, ремонт, реставрация, приспособление объекта культурного наследия (памятника истории и культуры) народов Российской Федерации для современного использования, включая научно-исследовательские, изыскательские, проектные и производственные работы, научное руководство проведением работ по сохранению такого объекта, технический и авторский надзор за проведением этих работ.</a:t>
            </a:r>
          </a:p>
          <a:p>
            <a:endParaRPr lang="ru-RU" sz="1600" dirty="0">
              <a:solidFill>
                <a:srgbClr val="FF0000"/>
              </a:solidFill>
            </a:endParaRPr>
          </a:p>
          <a:p>
            <a:r>
              <a:rPr lang="ru-RU" sz="1600" dirty="0">
                <a:solidFill>
                  <a:srgbClr val="FF0000"/>
                </a:solidFill>
              </a:rPr>
              <a:t>16.3. В случае включения в соответствии с пунктом 8 части 1 статьи 33 настоящего Федерального закона в описание объекта закупки типовой проектной документации предметом контракта могут быть одновременно подготовка проектной документации и (или) выполнение инженерных изысканий и выполнение работ по строительству объекта капитального строительства.</a:t>
            </a:r>
          </a:p>
          <a:p>
            <a:endParaRPr lang="ru-RU" sz="1600" dirty="0">
              <a:solidFill>
                <a:srgbClr val="FF0000"/>
              </a:solidFill>
            </a:endParaRPr>
          </a:p>
        </p:txBody>
      </p:sp>
    </p:spTree>
    <p:extLst>
      <p:ext uri="{BB962C8B-B14F-4D97-AF65-F5344CB8AC3E}">
        <p14:creationId xmlns:p14="http://schemas.microsoft.com/office/powerpoint/2010/main" val="169985218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DF7961-CE7A-43B5-AFFA-5973A4DE5722}"/>
              </a:ext>
            </a:extLst>
          </p:cNvPr>
          <p:cNvSpPr>
            <a:spLocks noGrp="1"/>
          </p:cNvSpPr>
          <p:nvPr>
            <p:ph type="title"/>
          </p:nvPr>
        </p:nvSpPr>
        <p:spPr>
          <a:xfrm>
            <a:off x="281032" y="172790"/>
            <a:ext cx="11736197" cy="515719"/>
          </a:xfrm>
        </p:spPr>
        <p:txBody>
          <a:bodyPr>
            <a:normAutofit fontScale="90000"/>
          </a:bodyPr>
          <a:lstStyle/>
          <a:p>
            <a:r>
              <a:rPr lang="ru-RU" sz="2400" b="0" i="0" dirty="0">
                <a:solidFill>
                  <a:srgbClr val="00B0F0"/>
                </a:solidFill>
                <a:effectLst/>
                <a:latin typeface="+mn-lt"/>
              </a:rPr>
              <a:t>Изменения в 44-ФЗ с 16 апреля 2022 года (104-ФЗ от 16.04.2022) </a:t>
            </a:r>
            <a:r>
              <a:rPr lang="ru-RU" sz="1800" b="0" i="0" dirty="0">
                <a:solidFill>
                  <a:srgbClr val="FF0000"/>
                </a:solidFill>
                <a:effectLst/>
                <a:latin typeface="+mn-lt"/>
              </a:rPr>
              <a:t>– мы уже «смотрели» на этот пункт в самом начале выступления при рассмотрении планирования</a:t>
            </a:r>
            <a:br>
              <a:rPr lang="ru-RU" sz="2400" b="0" i="0" dirty="0">
                <a:solidFill>
                  <a:srgbClr val="FF0000"/>
                </a:solidFill>
                <a:effectLst/>
                <a:latin typeface="+mn-lt"/>
              </a:rPr>
            </a:br>
            <a:endParaRPr lang="ru-RU" sz="2400" dirty="0">
              <a:solidFill>
                <a:srgbClr val="FF0000"/>
              </a:solidFill>
              <a:latin typeface="+mn-lt"/>
            </a:endParaRPr>
          </a:p>
        </p:txBody>
      </p:sp>
      <p:sp>
        <p:nvSpPr>
          <p:cNvPr id="3" name="Объект 2">
            <a:extLst>
              <a:ext uri="{FF2B5EF4-FFF2-40B4-BE49-F238E27FC236}">
                <a16:creationId xmlns:a16="http://schemas.microsoft.com/office/drawing/2014/main" id="{51CFE180-5F2B-407F-A2B5-5B05AB53EFFA}"/>
              </a:ext>
            </a:extLst>
          </p:cNvPr>
          <p:cNvSpPr>
            <a:spLocks noGrp="1"/>
          </p:cNvSpPr>
          <p:nvPr>
            <p:ph idx="1"/>
          </p:nvPr>
        </p:nvSpPr>
        <p:spPr>
          <a:xfrm>
            <a:off x="174771" y="520729"/>
            <a:ext cx="11718021" cy="5480982"/>
          </a:xfrm>
        </p:spPr>
        <p:txBody>
          <a:bodyPr>
            <a:noAutofit/>
          </a:bodyPr>
          <a:lstStyle/>
          <a:p>
            <a:r>
              <a:rPr lang="ru-RU" sz="1600" b="1" i="0" dirty="0">
                <a:solidFill>
                  <a:srgbClr val="22272F"/>
                </a:solidFill>
                <a:effectLst/>
              </a:rPr>
              <a:t>Статья 112. Заключительные положения</a:t>
            </a:r>
          </a:p>
          <a:p>
            <a:pPr algn="just"/>
            <a:r>
              <a:rPr lang="ru-RU" sz="1600" b="0" i="0" dirty="0">
                <a:solidFill>
                  <a:srgbClr val="22272F"/>
                </a:solidFill>
                <a:effectLst/>
              </a:rPr>
              <a:t>56. </a:t>
            </a:r>
            <a:r>
              <a:rPr lang="ru-RU" sz="1600" b="1" i="0" dirty="0">
                <a:solidFill>
                  <a:srgbClr val="FF0000"/>
                </a:solidFill>
                <a:effectLst/>
              </a:rPr>
              <a:t>До 1 января 2024 года</a:t>
            </a:r>
            <a:r>
              <a:rPr lang="ru-RU" sz="1600" b="0" i="0" dirty="0">
                <a:solidFill>
                  <a:srgbClr val="FF0000"/>
                </a:solidFill>
                <a:effectLst/>
              </a:rPr>
              <a:t>, </a:t>
            </a:r>
            <a:r>
              <a:rPr lang="ru-RU" sz="1600" b="0" i="0" dirty="0">
                <a:solidFill>
                  <a:srgbClr val="22272F"/>
                </a:solidFill>
                <a:effectLst/>
              </a:rPr>
              <a:t>предметом контракта может быть </a:t>
            </a:r>
            <a:r>
              <a:rPr lang="ru-RU" sz="1600" b="0" i="0" dirty="0">
                <a:solidFill>
                  <a:srgbClr val="FF0000"/>
                </a:solidFill>
                <a:effectLst/>
              </a:rPr>
              <a:t>одновременно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a:t>
            </a:r>
            <a:r>
              <a:rPr lang="ru-RU" sz="1600" b="0" i="0" dirty="0">
                <a:solidFill>
                  <a:srgbClr val="22272F"/>
                </a:solidFill>
                <a:effectLst/>
              </a:rPr>
              <a:t>.  </a:t>
            </a:r>
            <a:r>
              <a:rPr lang="ru-RU" sz="2000" b="1" i="0" dirty="0">
                <a:solidFill>
                  <a:srgbClr val="FF0000"/>
                </a:solidFill>
                <a:effectLst/>
              </a:rPr>
              <a:t>Но! Есть особенности:</a:t>
            </a:r>
          </a:p>
          <a:p>
            <a:pPr algn="just"/>
            <a:r>
              <a:rPr lang="ru-RU" sz="1600" b="0" i="0" dirty="0">
                <a:effectLst/>
              </a:rPr>
              <a:t>57. В случае, если проектной документацией объекта капитального строительства предусмотрено оборудование, необходимое для обеспечения эксплуатации такого объекта, предметом указанного в части 56 настоящей статьи контракта наряду с подготовкой проектной документации и (или) выполнением инженерных изысканий, выполнением работ по строительству, реконструкции и (или) капитальному ремонту объекта капитального строительства может являться поставка данного оборудования.</a:t>
            </a:r>
          </a:p>
          <a:p>
            <a:pPr algn="just"/>
            <a:r>
              <a:rPr lang="ru-RU" sz="1600" b="0" i="0" dirty="0">
                <a:solidFill>
                  <a:srgbClr val="FF0000"/>
                </a:solidFill>
                <a:effectLst/>
              </a:rPr>
              <a:t>Новая редакция 58. (с 01.01.2022) </a:t>
            </a:r>
            <a:r>
              <a:rPr lang="ru-RU" sz="1600" b="0" i="0" dirty="0">
                <a:effectLst/>
              </a:rPr>
              <a:t>В целях заключения контракта, указанного в части 56 настоящей статьи, заказчик вправе осуществить закупку путем проведения электронного аукциона или электронного конкурса.</a:t>
            </a:r>
          </a:p>
          <a:p>
            <a:pPr algn="just"/>
            <a:r>
              <a:rPr lang="ru-RU" sz="1600" b="0" i="0" dirty="0">
                <a:effectLst/>
              </a:rPr>
              <a:t>59. Порядок определения начальной (максимальной) цены контракта, указанного в части 56 настоящей статьи, цены такого контракта, заключаемого с единственным поставщиком (подрядчиком, исполнителем), методика составления сметы такого контракта, порядок изменения цены такого контракта в случаях, предусмотренных </a:t>
            </a:r>
            <a:r>
              <a:rPr lang="ru-RU" sz="1600" b="1" i="0" dirty="0">
                <a:effectLst/>
              </a:rPr>
              <a:t>подпунктом "а" пункта 1 и пунктом 2 части 62 </a:t>
            </a:r>
            <a:r>
              <a:rPr lang="ru-RU" sz="1600" b="0" i="0" dirty="0">
                <a:effectLst/>
              </a:rPr>
              <a:t>настоящей статьи, утверждаются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строительства, архитектуры, градостроительства. При этом в целях определения и обоснования начальной (максимальной) цены такого контракта, цены такого контракта, заключаемого с единственным поставщиком (подрядчиком, исполнителем), не применяется проектно-сметный метод.</a:t>
            </a:r>
          </a:p>
          <a:p>
            <a:pPr algn="just"/>
            <a:r>
              <a:rPr lang="ru-RU" sz="1200" b="0" dirty="0">
                <a:effectLst/>
              </a:rPr>
              <a:t>Приказ Министерства строительства и жилищно-коммунального хозяйства РФ от 30 марта 2020 г. N 175/</a:t>
            </a:r>
            <a:r>
              <a:rPr lang="ru-RU" sz="1200" b="0" dirty="0" err="1">
                <a:effectLst/>
              </a:rPr>
              <a:t>пр</a:t>
            </a:r>
            <a:r>
              <a:rPr lang="ru-RU" sz="1200" b="0" dirty="0">
                <a:effectLst/>
              </a:rPr>
              <a:t> "Об утверждении порядка определения начальной (максимальной) цены контракта, предметом которого одновременно являются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 включенного в перечни объектов капитального строительства, утвержденных Правительством Российской Федерации, высшими исполнительными органами государственной власти субъектов Российской Федерации, местными администрациями, цены такого контракта, заключаемого с единственным поставщиком (подрядчиком, исполнителем), методики составления сметы такого контракта, порядка изменения цены такого контракта в случаях, предусмотренных подпунктом "а" пункта 1 и пунктом 2 части 62 статьи 112 Федерального закона от 5 апреля 2013 г. N 44-ФЗ "О контрактной системе в сфере закупок товаров, работ, услуг для обеспечения государственных и муниципальных нужд«- </a:t>
            </a:r>
            <a:r>
              <a:rPr lang="ru-RU" sz="1600" b="0" dirty="0">
                <a:solidFill>
                  <a:srgbClr val="FF0000"/>
                </a:solidFill>
                <a:effectLst/>
              </a:rPr>
              <a:t>см. изменения с 26.04.2022  - Приказ Министерства строительства и жилищно-коммунального хозяйства РФ от 2 марта 2022 г. N 135/</a:t>
            </a:r>
            <a:r>
              <a:rPr lang="ru-RU" sz="1600" b="0" dirty="0" err="1">
                <a:solidFill>
                  <a:srgbClr val="FF0000"/>
                </a:solidFill>
                <a:effectLst/>
              </a:rPr>
              <a:t>пр</a:t>
            </a:r>
            <a:endParaRPr lang="ru-RU" sz="1600" b="0" dirty="0">
              <a:solidFill>
                <a:srgbClr val="FF0000"/>
              </a:solidFill>
              <a:effectLst/>
            </a:endParaRPr>
          </a:p>
        </p:txBody>
      </p:sp>
    </p:spTree>
    <p:extLst>
      <p:ext uri="{BB962C8B-B14F-4D97-AF65-F5344CB8AC3E}">
        <p14:creationId xmlns:p14="http://schemas.microsoft.com/office/powerpoint/2010/main" val="13819955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7_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8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5.xml><?xml version="1.0" encoding="utf-8"?>
<a:theme xmlns:a="http://schemas.openxmlformats.org/drawingml/2006/main" name="4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1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10318</TotalTime>
  <Words>32927</Words>
  <Application>Microsoft Office PowerPoint</Application>
  <PresentationFormat>Широкоэкранный</PresentationFormat>
  <Paragraphs>1065</Paragraphs>
  <Slides>138</Slides>
  <Notes>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10</vt:i4>
      </vt:variant>
      <vt:variant>
        <vt:lpstr>Заголовки слайдов</vt:lpstr>
      </vt:variant>
      <vt:variant>
        <vt:i4>138</vt:i4>
      </vt:variant>
    </vt:vector>
  </HeadingPairs>
  <TitlesOfParts>
    <vt:vector size="156" baseType="lpstr">
      <vt:lpstr>Arial</vt:lpstr>
      <vt:lpstr>Calibri</vt:lpstr>
      <vt:lpstr>Calibri Light</vt:lpstr>
      <vt:lpstr>Manrope</vt:lpstr>
      <vt:lpstr>Myriad Pro</vt:lpstr>
      <vt:lpstr>PT Serif</vt:lpstr>
      <vt:lpstr>Times New Roman</vt:lpstr>
      <vt:lpstr>Wingdings</vt:lpstr>
      <vt:lpstr>Тема Office</vt:lpstr>
      <vt:lpstr>2_Тема Office</vt:lpstr>
      <vt:lpstr>8_Оформление по умолчанию</vt:lpstr>
      <vt:lpstr>Office Theme</vt:lpstr>
      <vt:lpstr>4_Тема Office</vt:lpstr>
      <vt:lpstr>5_Тема Office</vt:lpstr>
      <vt:lpstr>1_Оформление по умолчанию</vt:lpstr>
      <vt:lpstr>6_Тема Office</vt:lpstr>
      <vt:lpstr>11_Тема Office</vt:lpstr>
      <vt:lpstr>7_Тема Office</vt:lpstr>
      <vt:lpstr>Нормативное регулирование и практика организации закупочных процедур в строительном комплексе</vt:lpstr>
      <vt:lpstr>  ПРОЦЕСС ПРОКЬЮРЕМЕНТА</vt:lpstr>
      <vt:lpstr>Изменения на этапе планирования (360-ФЗ) – с 01.01.2022</vt:lpstr>
      <vt:lpstr>Помним на этапе планирования </vt:lpstr>
      <vt:lpstr>Постановление Правительства РФ от 28 ноября 2013 г. N 1087 "Об определении случаев заключения контракта жизненного цикла“ (извлечение)</vt:lpstr>
      <vt:lpstr>Постановление Правительства РФ от 28 ноября 2013 г. N 1087 "Об определении случаев заключения контракта жизненного цикла“ (извлечение)</vt:lpstr>
      <vt:lpstr>Постановление Правительства РФ от 12 мая 2017 г. N 563 "О порядке и об основаниях заключения контрактов, предметом которых является одновременно выполнение работ по проектированию, строительству и вводу в эксплуатацию объектов капитального строительства, и о внесении изменений в некоторые акты Правительства Российской Федерации"(извлечение)</vt:lpstr>
      <vt:lpstr>О контрактах, заключаемых в соответствии с частью 56 статьи 112  (с 16.04.2022 – новая редакция (104-ФЗ)) </vt:lpstr>
      <vt:lpstr>Помним на этапе планирования </vt:lpstr>
      <vt:lpstr>Помним на этапе подготовки к закупке</vt:lpstr>
      <vt:lpstr>Изменения на этапе подготовки к закупке (360-ФЗ) – с 01.01.2022</vt:lpstr>
      <vt:lpstr>Изменения на этапе подготовки к закупке (360-ФЗ) – с 01.01.2022</vt:lpstr>
      <vt:lpstr>Изменения на этапе подготовки к закупке (360-ФЗ) – с 01.01.2022</vt:lpstr>
      <vt:lpstr>Изменения на этапе подготовки к закупке (360-ФЗ) – с 01.01.2022</vt:lpstr>
      <vt:lpstr>Помним, что далее включается в контракт, если будут этапы </vt:lpstr>
      <vt:lpstr>Изменения на этапе подготовки к закупке (360-ФЗ) – с 01.01.2022</vt:lpstr>
      <vt:lpstr>Разъясняющее Письмо Минфина по требованиям по п. 1. ч. 1. ст. 31</vt:lpstr>
      <vt:lpstr>Постановление Правительства РФ от 29 декабря 2021 г. N 2571 "О дополнительных требованиях к участникам закупки отдельных видов товаров, работ, услуг для обеспечения государственных и муниципальных нужд, а также об информации и документах, подтверждающих соответствие участников закупки указанным дополнительным требованиям, и признании утратившими силу некоторых актов и отдельных положений актов Правительства Российской Федерации«   </vt:lpstr>
      <vt:lpstr>Важно!</vt:lpstr>
      <vt:lpstr>Важно!</vt:lpstr>
      <vt:lpstr>Важно!</vt:lpstr>
      <vt:lpstr>Разъясняющее Письмо Минфина по 2571 ПП</vt:lpstr>
      <vt:lpstr>Административная практика, в том числе Липецкого УФАС по применению 2571 ПП при строительных работах</vt:lpstr>
      <vt:lpstr>Обоснованные жалобы</vt:lpstr>
      <vt:lpstr>Надо устанавливать требования по ч.2 ст. 31, но не установлены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Не надо устанавливать требования по ч.2 ст. 31, но установлены</vt:lpstr>
      <vt:lpstr>Презентация PowerPoint</vt:lpstr>
      <vt:lpstr>Презентация PowerPoint</vt:lpstr>
      <vt:lpstr>Презентация PowerPoint</vt:lpstr>
      <vt:lpstr>Не тот пункт 2571 применяется заказчиком</vt:lpstr>
      <vt:lpstr>Презентация PowerPoint</vt:lpstr>
      <vt:lpstr>Презентация PowerPoint</vt:lpstr>
      <vt:lpstr>Презентация PowerPoint</vt:lpstr>
      <vt:lpstr>Презентация PowerPoint</vt:lpstr>
      <vt:lpstr>Опыт прописывается не в полном объеме</vt:lpstr>
      <vt:lpstr>Презентация PowerPoint</vt:lpstr>
      <vt:lpstr>А теперь  примеры по отклонению заявок – практики много, но она всегда «индивидуальна»</vt:lpstr>
      <vt:lpstr>РЕШЕНИЕ ЛИПЕЦКОГО УФАС №048/06/105-198/2022 от 25 февраля 2022 года </vt:lpstr>
      <vt:lpstr>РЕШЕНИЕ №030/06/48-290/2022 от 09.03.2022 (по жалобе  202200149788000226) (1 из 2)</vt:lpstr>
      <vt:lpstr>РЕШЕНИЕ №030/06/48-290/2022 от 09.03.2022 (по жалобе  202200149788000226) (2 из 2)</vt:lpstr>
      <vt:lpstr>РЕШЕНИЕ №030/06/42-486/2022 от 21.04.2022 (по жалобе 202200149788000479) </vt:lpstr>
      <vt:lpstr>Чуть-чуть необоснованных жалоб</vt:lpstr>
      <vt:lpstr>РЕШЕНИЕ ЛИПЕЦКОГО УФАС № 048/06/106-419/2022 от 29 апреля 2022 года</vt:lpstr>
      <vt:lpstr>РЕШЕНИЕ Астраханского УФАС№030/06/42-448/2022 от 12.04.2022 (по жалобе № 202200149788000431)</vt:lpstr>
      <vt:lpstr>РЕШЕНИЕ №030/06/31-458/2022  от 13.04.2022 (по жалобе  202200149788000427) (1 из 4)</vt:lpstr>
      <vt:lpstr>РЕШЕНИЕ №030/06/31-458/2022  от 13.04.2022 (по жалобе  202200149788000427) (2 из 4)</vt:lpstr>
      <vt:lpstr>РЕШЕНИЕ №030/06/31-458/2022  от 13.04.2022 (по жалобе  202200149788000427) (3 из 4)</vt:lpstr>
      <vt:lpstr>РЕШЕНИЕ №030/06/31-458/2022  от 13.04.2022 (по жалобе  202200149788000427) (4 из 4)</vt:lpstr>
      <vt:lpstr>Изменения на этапе подготовки к закупке (360-ФЗ) – с 01.01.2022</vt:lpstr>
      <vt:lpstr>Изменения на этапе подготовки к закупке (360-ФЗ) – с 01.01.2022</vt:lpstr>
      <vt:lpstr>Постановление Правительства РФ от 1 июля 2022 г. N 1182 "О порядке перечисления в 2022 году средств, подлежащих казначейскому сопровождению, на расчетные счета, открытые в кредитных организациях«  - с 12.07.2022</vt:lpstr>
      <vt:lpstr>Постановление Правительства РФ от 1 июля 2022 г. N 1182 "О порядке перечисления в 2022 году средств, подлежащих казначейскому сопровождению, на расчетные счета, открытые в кредитных организациях«  - с 12.07.2022</vt:lpstr>
      <vt:lpstr>Постановление Правительства РФ от 1 июля 2022 г. N 1182 "О порядке перечисления в 2022 году средств, подлежащих казначейскому сопровождению, на расчетные счета, открытые в кредитных организациях«  - с 12.07.2022</vt:lpstr>
      <vt:lpstr>Письмо Минфина России и Федерального казначейства от 8 июля 2022 г. NN 09-02-09/66304, 07-04-05/04-16919 Об особенностях перечисления в 2022 г. средств с лицевых счетов участника казначейского сопровождения,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 (извлечение)</vt:lpstr>
      <vt:lpstr>Письмо Минфина России и Федерального казначейства от 8 июля 2022 г. NN 09-02-09/66304, 07-04-05/04-16919 Об особенностях перечисления в 2022 г. средств с лицевых счетов участника казначейского сопровождения,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vt:lpstr>
      <vt:lpstr>Письмо Минфина России и Федерального казначейства от 8 июля 2022 г. NN 09-02-09/66304, 07-04-05/04-16919 Об особенностях перечисления в 2022 г. средств с лицевых счетов участника казначейского сопровождения, открытых заказчикам по контрактам (договорам) в территориальных органах Казначейства России, на расчетные счета, открытые в кредитных организациях (без открытия лицевого счета в территориальных органах Казначейства России)</vt:lpstr>
      <vt:lpstr>Комментарий системы «Гарант»</vt:lpstr>
      <vt:lpstr>Изменения на этапе подготовки к закупке (360-ФЗ) – с 01.01.2022</vt:lpstr>
      <vt:lpstr>Административная практика Липецкого УФАС по «строительным» контрактам</vt:lpstr>
      <vt:lpstr>РЕШЕНИЕ № 048/06/105-295/2022 от 22 марта 2022 года  (1 из 2) </vt:lpstr>
      <vt:lpstr>РЕШЕНИЕ № 048/06/105-295/2022 от 22 марта 2022 года  (2 из 2)</vt:lpstr>
      <vt:lpstr>РЕШЕНИЕ № 048/06/105-219/2022 от«02» марта 2022 года (1 из 2) </vt:lpstr>
      <vt:lpstr>РЕШЕНИЕ № 048/06/105-219/2022 от«02» марта 2022 года (2 из 2) </vt:lpstr>
      <vt:lpstr>РЕШЕНИЕ № 048/06/105-227/2022 от 10 марта 2022 года (1 из 2) </vt:lpstr>
      <vt:lpstr>РЕШЕНИЕ № 048/06/105-227/2022 от 10 марта 2022 года (2 из 2) </vt:lpstr>
      <vt:lpstr>РЕШЕНИЕ № 048/06/105-278/2022 от 18 марта 2022 года (1 из 3) </vt:lpstr>
      <vt:lpstr>РЕШЕНИЕ № 048/06/105-278/2022 от 18 марта 2022 года (2 из 3) </vt:lpstr>
      <vt:lpstr>РЕШЕНИЕ № 048/06/105-278/2022 от 18 марта 2022 года (3 из 3) </vt:lpstr>
      <vt:lpstr>На всякий случай – с 01.01.2023 Постановление Правительства РФ от 8 июля 2022 г. N 1224 "Об особенностях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vt:lpstr>
      <vt:lpstr>На всякий случай – с 01.01.2023 Постановление Правительства РФ от 8 июля 2022 г. N 1224 "Об особенностях описания отдельных видов товаров, являющихся объектом закупки для обеспечения государственных и муниципальных нужд, при закупках которых предъявляются экологические требования"</vt:lpstr>
      <vt:lpstr>Изменения на этапе проведения  закупки (360-ФЗ) – с 01.01.2022</vt:lpstr>
      <vt:lpstr>Презентация PowerPoint</vt:lpstr>
      <vt:lpstr>Презентация PowerPoint</vt:lpstr>
      <vt:lpstr>Новый порядок оценки заявок на участие в закупке, предельные величины значимости критериев оценки заявок, а также требования к форме документа, предусматривающего порядок рассмотрения и оценки (Постановление Правительства РФ от 31 декабря 2021 г. № 2604) </vt:lpstr>
      <vt:lpstr>Смотрим практику Липецкого УФАС по применению  2604 в «стройке» самостоятельно</vt:lpstr>
      <vt:lpstr>Смотрим практику Липецкого УФАС по применению  2604 в «стройке» самостоятельно</vt:lpstr>
      <vt:lpstr>Изменения при закупке у ед. поставщика</vt:lpstr>
      <vt:lpstr>Изменения в 44-ФЗ с 8 марта 2022 года</vt:lpstr>
      <vt:lpstr>Постановление Правительства РФ от 10 марта 2022 г. N 339 "О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 </vt:lpstr>
      <vt:lpstr>Постановление Правительства РФ от 10 марта 2022 г. N 339 "О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 </vt:lpstr>
      <vt:lpstr>Постановление Правительства РФ от 10 марта 2022 г. N 339 "О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 </vt:lpstr>
      <vt:lpstr>С 14.07.2022 (286-ФЗ от 14.07.2022)</vt:lpstr>
      <vt:lpstr>Пример -  Постановление администрации Костромской области от 16.03.2022 № 89-а "О случаях осуществления закупок товаров, работ, услуг для государственных и (или) муниципальных нужд у единственного поставщика (подрядчика, исполнителя) и порядке их осуществления"</vt:lpstr>
      <vt:lpstr>Изменения на этапе подготовки контракта,  его исполнения</vt:lpstr>
      <vt:lpstr>Изменения на этапе подготовки контракта, его исполнения</vt:lpstr>
      <vt:lpstr>Письмо Министерства строительства и жилищно-коммунального хозяйства РФ от 30 декабря 2021 г. № 58204-СМ/09 </vt:lpstr>
      <vt:lpstr>Изменения в Градостроительном кодексе – с 01.05.2022 (№ 124-ФЗ от 01.05.2022 г)</vt:lpstr>
      <vt:lpstr>На всякий случай – с 19.07.2022    Приказ Министерства строительства и жилищно-коммунального хозяйства Российской Федерации от 22.04.2022 № 317/пр "О внесении изменений в Методику по разработке и применению нормативов сметной прибыли при определении сметной стоимости строительства, реконструкции, капитального ремонта, сноса объектов капитального строительства, утвержденную приказом Министерства строительства и жилищно-коммунального хозяйства Российской Федерации от 11 декабря 2020 г. № 774/пр"</vt:lpstr>
      <vt:lpstr>Изменения в ст. 34 «Контракт» - (360-ФЗ) – с 01.01.2022</vt:lpstr>
      <vt:lpstr>Изменения в 44-ФЗ с 16 апреля 2022 года (104-ФЗ от 16.04.2022) – мы уже «смотрели» на этот пункт в самом начале выступления при рассмотрении планирования </vt:lpstr>
      <vt:lpstr>Изменения в 44-ФЗ с 16 апреля 2022 года (104-ФЗ от 16.04.2022) – мы уже «смотрели» на этот пункт в самом начале выступления при рассмотрении планирования </vt:lpstr>
      <vt:lpstr>Изменения в 44-ФЗ с 16 апреля 2022 года (104-ФЗ от 16.04.2022) – мы уже «смотрели» на этот пункт в самом начале выступления при рассмотрении планирования </vt:lpstr>
      <vt:lpstr>Изменения в 44-ФЗ с 16 апреля 2022 года (104-ФЗ от 16.04.2022) – мы уже «смотрели» на этот пункт в самом начале выступления при рассмотрении планирования </vt:lpstr>
      <vt:lpstr>Изменения в 44-ФЗ с 16 апреля 2022 года (104-ФЗ от 16.04.2022) – мы уже «смотрели» на этот пункт в самом начале выступления при рассмотрении планирования </vt:lpstr>
      <vt:lpstr>Изменения в 44-ФЗ с 16 апреля 2022 года (104-ФЗ от 16.04.2022) – это мы еще  не рассматривали  </vt:lpstr>
      <vt:lpstr>Изменения в  Статье 95. Изменение, расторжение контракта</vt:lpstr>
      <vt:lpstr>Изменения в постановлении Правительства Российской Федерации от 19.12.2013 № 1186 «Об установлении размера цены контракта, предельного размера цены контракта, при которых или при превышении которых существенные условия контракта могут быть изменены по соглашению сторон на основании решения Правительства Российской Федерации, высшего исполнительного органа государственной власти субъекта Российской Федерации и местной администрации, в случае если исполнение контракта по независящим от сторон контракта обстоятельствам без изменения его условий невозможно» - изменено с 01.01.2022 и 08.01.2022 (извлечения – в разрезе па 2 – 4 ч. 1 ст. 95) </vt:lpstr>
      <vt:lpstr>Презентация PowerPoint</vt:lpstr>
      <vt:lpstr>Презентация PowerPoint</vt:lpstr>
      <vt:lpstr>Постановление Правительства РФ от 9 августа 2021 г. N 1315 "О внесении изменений в некоторые акты Правительства Российской Федерации"</vt:lpstr>
      <vt:lpstr>Постановление Правительства РФ от 9 августа 2021 г. N 1315 "О внесении изменений в некоторые акты Правительства Российской Федерации"</vt:lpstr>
      <vt:lpstr>Постановление Правительства РФ от 28 июня 2022 г. N 1148 "об изменении существенных условий государственных контрактов, предметом которых являются ремонт и (или) содержание автомобильных дорог общего пользования федерального значения, и о внесении изменения в Постановление Правительства Российской Федерации от 9 августа 2021 г. N 1315« – с 01.07.2022 </vt:lpstr>
      <vt:lpstr>Разъясняющее Письмо Минфина по 1315 ПП</vt:lpstr>
      <vt:lpstr>Разъясняющее Письмо Минстроя по 1315 ПП</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Федеральный закон от 8 марта 2022 г. N 46-ФЗ "О внесении изменений в отдельные законодательные акты Российской Федерации"</vt:lpstr>
      <vt:lpstr>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(с 18.04.2022) (извлечения)</vt:lpstr>
      <vt:lpstr>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(с 18.04.2022) (извлечения)</vt:lpstr>
      <vt:lpstr>Постановление Правительства РФ от 16 апреля 2022 г. N 680 "Об установлении порядка и случаев изменения существенных условий государственных и муниципальных контрактов, предметом которых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(с 18.04.2022) (извлечения)</vt:lpstr>
      <vt:lpstr>Письмо Минфина России от 12 июля 2022 г. N 24-01-07/66840 "Об изменении существенных условий контрактов в 2022 году"</vt:lpstr>
      <vt:lpstr>О контрактах ЖЦ  </vt:lpstr>
      <vt:lpstr>Особенности предоставления ОИК (ст. 96)</vt:lpstr>
      <vt:lpstr>Изменения в Статье 96. Обеспечение исполнения контракта</vt:lpstr>
      <vt:lpstr>Изменения в Статье 96. Обеспечение исполнения контракта</vt:lpstr>
      <vt:lpstr>Изменения в Статье 96. Обеспечение исполнения контракта</vt:lpstr>
      <vt:lpstr>Изменение контракта ЖЦ (ст. 95)</vt:lpstr>
      <vt:lpstr>Изменение контракта ЖЦ (ст. 95)</vt:lpstr>
      <vt:lpstr>Изменение контракта ЖЦ (ст. 95)</vt:lpstr>
      <vt:lpstr>Изменение контракта ЖЦ</vt:lpstr>
      <vt:lpstr>С 01.07.2022 и с 09.07.2022  – новая редакция Статьи 11.3 Особенности осуществления закупки товара, производство которого создается или модернизируется и (или) осваивается на территории Российской Федерации в соответствии со специальным инвестиционным контрактом  и Статьи 111.4. Особенности заключения государственного контракта, предусматривающего исполнение инвестором на территории субъекта Российской Федерации встречных инвестиционных обязательств - Федеральный закон от 28 июня 2022 г. N 231-ФЗ и  Федеральный закон от 2 июля 2021 г. N 360-ФЗ</vt:lpstr>
      <vt:lpstr>Презентация PowerPoint</vt:lpstr>
      <vt:lpstr>Не забудем, что продолжают  действовать требования по энергоэффективности товаров, используемых для создания элементов конструкций зданий, строений, сооружений, в том числе инженерных систем ресурсоснабжения, влияющих на энергетическую эффективность зданий, строений, сооружений</vt:lpstr>
      <vt:lpstr>Благодарю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Tatyana Trefilova</dc:creator>
  <cp:lastModifiedBy>Tatyana Trefilova</cp:lastModifiedBy>
  <cp:revision>1068</cp:revision>
  <dcterms:created xsi:type="dcterms:W3CDTF">2021-03-27T05:42:36Z</dcterms:created>
  <dcterms:modified xsi:type="dcterms:W3CDTF">2022-07-18T12:15:49Z</dcterms:modified>
</cp:coreProperties>
</file>